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9" r:id="rId4"/>
    <p:sldId id="269" r:id="rId5"/>
    <p:sldId id="267" r:id="rId6"/>
    <p:sldId id="270" r:id="rId7"/>
    <p:sldId id="271" r:id="rId8"/>
    <p:sldId id="280" r:id="rId9"/>
    <p:sldId id="277" r:id="rId10"/>
    <p:sldId id="273" r:id="rId11"/>
    <p:sldId id="258" r:id="rId12"/>
    <p:sldId id="257" r:id="rId13"/>
    <p:sldId id="263" r:id="rId14"/>
    <p:sldId id="281" r:id="rId15"/>
    <p:sldId id="275" r:id="rId16"/>
    <p:sldId id="276" r:id="rId17"/>
    <p:sldId id="264" r:id="rId18"/>
    <p:sldId id="272" r:id="rId19"/>
    <p:sldId id="261" r:id="rId20"/>
    <p:sldId id="278" r:id="rId21"/>
    <p:sldId id="262" r:id="rId22"/>
    <p:sldId id="266" r:id="rId23"/>
    <p:sldId id="265"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4B26BCC-DB79-4313-ADC4-2E21A2B96385}">
          <p14:sldIdLst>
            <p14:sldId id="256"/>
          </p14:sldIdLst>
        </p14:section>
        <p14:section name="Industry analysis" id="{A94524F5-2239-4858-9C28-EA37AD28856E}">
          <p14:sldIdLst>
            <p14:sldId id="259"/>
            <p14:sldId id="279"/>
            <p14:sldId id="269"/>
            <p14:sldId id="267"/>
            <p14:sldId id="270"/>
            <p14:sldId id="271"/>
            <p14:sldId id="280"/>
            <p14:sldId id="277"/>
            <p14:sldId id="273"/>
            <p14:sldId id="258"/>
            <p14:sldId id="257"/>
            <p14:sldId id="263"/>
          </p14:sldIdLst>
        </p14:section>
        <p14:section name="background/experience" id="{8D3072D0-C7FC-4E6A-B824-8FFFE90698CB}">
          <p14:sldIdLst>
            <p14:sldId id="281"/>
            <p14:sldId id="275"/>
            <p14:sldId id="276"/>
          </p14:sldIdLst>
        </p14:section>
        <p14:section name="Plan &amp; execution" id="{8D7BB6C0-C08A-4733-B763-6923ABAEE083}">
          <p14:sldIdLst>
            <p14:sldId id="264"/>
            <p14:sldId id="272"/>
            <p14:sldId id="261"/>
            <p14:sldId id="278"/>
            <p14:sldId id="262"/>
          </p14:sldIdLst>
        </p14:section>
        <p14:section name="Financial Request" id="{5C57E45B-D5C5-4A82-A4F0-EE2751F0DFE1}">
          <p14:sldIdLst>
            <p14:sldId id="266"/>
            <p14:sldId id="265"/>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9" autoAdjust="0"/>
    <p:restoredTop sz="94660"/>
  </p:normalViewPr>
  <p:slideViewPr>
    <p:cSldViewPr snapToGrid="0">
      <p:cViewPr varScale="1">
        <p:scale>
          <a:sx n="89" d="100"/>
          <a:sy n="89" d="100"/>
        </p:scale>
        <p:origin x="283" y="77"/>
      </p:cViewPr>
      <p:guideLst/>
    </p:cSldViewPr>
  </p:slideViewPr>
  <p:notesTextViewPr>
    <p:cViewPr>
      <p:scale>
        <a:sx n="1" d="1"/>
        <a:sy n="1" d="1"/>
      </p:scale>
      <p:origin x="0" y="0"/>
    </p:cViewPr>
  </p:notesTextViewPr>
  <p:sorterViewPr>
    <p:cViewPr>
      <p:scale>
        <a:sx n="100" d="100"/>
        <a:sy n="100" d="100"/>
      </p:scale>
      <p:origin x="0" y="-41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Users</c:v>
                </c:pt>
              </c:strCache>
            </c:strRef>
          </c:tx>
          <c:spPr>
            <a:ln w="28575" cap="rnd">
              <a:solidFill>
                <a:schemeClr val="accent1"/>
              </a:solidFill>
              <a:round/>
            </a:ln>
            <a:effectLst/>
          </c:spPr>
          <c:marker>
            <c:symbol val="none"/>
          </c:marker>
          <c:cat>
            <c:strRef>
              <c:f>Sheet1!$A$2:$A$6</c:f>
              <c:strCache>
                <c:ptCount val="5"/>
                <c:pt idx="0">
                  <c:v>Year 1 (2019)</c:v>
                </c:pt>
                <c:pt idx="1">
                  <c:v>Year 2 (2020)</c:v>
                </c:pt>
                <c:pt idx="2">
                  <c:v>Year 3 (2021)</c:v>
                </c:pt>
                <c:pt idx="3">
                  <c:v>Year 4 (2022)</c:v>
                </c:pt>
                <c:pt idx="4">
                  <c:v>Year 5 (2023)</c:v>
                </c:pt>
              </c:strCache>
            </c:strRef>
          </c:cat>
          <c:val>
            <c:numRef>
              <c:f>Sheet1!$B$2:$B$6</c:f>
              <c:numCache>
                <c:formatCode>General</c:formatCode>
                <c:ptCount val="5"/>
                <c:pt idx="0">
                  <c:v>10000</c:v>
                </c:pt>
                <c:pt idx="1">
                  <c:v>20000</c:v>
                </c:pt>
                <c:pt idx="2">
                  <c:v>50000</c:v>
                </c:pt>
                <c:pt idx="3">
                  <c:v>100000</c:v>
                </c:pt>
                <c:pt idx="4">
                  <c:v>200000</c:v>
                </c:pt>
              </c:numCache>
            </c:numRef>
          </c:val>
          <c:smooth val="0"/>
        </c:ser>
        <c:ser>
          <c:idx val="1"/>
          <c:order val="1"/>
          <c:tx>
            <c:strRef>
              <c:f>Sheet1!$C$1</c:f>
              <c:strCache>
                <c:ptCount val="1"/>
                <c:pt idx="0">
                  <c:v>Column1</c:v>
                </c:pt>
              </c:strCache>
            </c:strRef>
          </c:tx>
          <c:spPr>
            <a:ln w="28575" cap="rnd">
              <a:solidFill>
                <a:schemeClr val="accent2"/>
              </a:solidFill>
              <a:round/>
            </a:ln>
            <a:effectLst/>
          </c:spPr>
          <c:marker>
            <c:symbol val="none"/>
          </c:marker>
          <c:cat>
            <c:strRef>
              <c:f>Sheet1!$A$2:$A$6</c:f>
              <c:strCache>
                <c:ptCount val="5"/>
                <c:pt idx="0">
                  <c:v>Year 1 (2019)</c:v>
                </c:pt>
                <c:pt idx="1">
                  <c:v>Year 2 (2020)</c:v>
                </c:pt>
                <c:pt idx="2">
                  <c:v>Year 3 (2021)</c:v>
                </c:pt>
                <c:pt idx="3">
                  <c:v>Year 4 (2022)</c:v>
                </c:pt>
                <c:pt idx="4">
                  <c:v>Year 5 (2023)</c:v>
                </c:pt>
              </c:strCache>
            </c:strRef>
          </c:cat>
          <c:val>
            <c:numRef>
              <c:f>Sheet1!$C$2:$C$6</c:f>
              <c:numCache>
                <c:formatCode>General</c:formatCode>
                <c:ptCount val="5"/>
              </c:numCache>
            </c:numRef>
          </c:val>
          <c:smooth val="0"/>
        </c:ser>
        <c:ser>
          <c:idx val="2"/>
          <c:order val="2"/>
          <c:tx>
            <c:strRef>
              <c:f>Sheet1!$D$1</c:f>
              <c:strCache>
                <c:ptCount val="1"/>
                <c:pt idx="0">
                  <c:v>Column2</c:v>
                </c:pt>
              </c:strCache>
            </c:strRef>
          </c:tx>
          <c:spPr>
            <a:ln w="28575" cap="rnd">
              <a:solidFill>
                <a:schemeClr val="accent3"/>
              </a:solidFill>
              <a:round/>
            </a:ln>
            <a:effectLst/>
          </c:spPr>
          <c:marker>
            <c:symbol val="none"/>
          </c:marker>
          <c:cat>
            <c:strRef>
              <c:f>Sheet1!$A$2:$A$6</c:f>
              <c:strCache>
                <c:ptCount val="5"/>
                <c:pt idx="0">
                  <c:v>Year 1 (2019)</c:v>
                </c:pt>
                <c:pt idx="1">
                  <c:v>Year 2 (2020)</c:v>
                </c:pt>
                <c:pt idx="2">
                  <c:v>Year 3 (2021)</c:v>
                </c:pt>
                <c:pt idx="3">
                  <c:v>Year 4 (2022)</c:v>
                </c:pt>
                <c:pt idx="4">
                  <c:v>Year 5 (2023)</c:v>
                </c:pt>
              </c:strCache>
            </c:strRef>
          </c:cat>
          <c:val>
            <c:numRef>
              <c:f>Sheet1!$D$2:$D$6</c:f>
              <c:numCache>
                <c:formatCode>General</c:formatCode>
                <c:ptCount val="5"/>
              </c:numCache>
            </c:numRef>
          </c:val>
          <c:smooth val="0"/>
        </c:ser>
        <c:dLbls>
          <c:showLegendKey val="0"/>
          <c:showVal val="0"/>
          <c:showCatName val="0"/>
          <c:showSerName val="0"/>
          <c:showPercent val="0"/>
          <c:showBubbleSize val="0"/>
        </c:dLbls>
        <c:smooth val="0"/>
        <c:axId val="303756304"/>
        <c:axId val="303755912"/>
      </c:lineChart>
      <c:catAx>
        <c:axId val="30375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3755912"/>
        <c:crosses val="autoZero"/>
        <c:auto val="1"/>
        <c:lblAlgn val="ctr"/>
        <c:lblOffset val="100"/>
        <c:noMultiLvlLbl val="0"/>
      </c:catAx>
      <c:valAx>
        <c:axId val="303755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3756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5790B6-B271-43CB-9B42-3EE0CFF9C162}"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8DEF7-EC67-43C5-8DE8-64AE0C6A5629}" type="slidenum">
              <a:rPr lang="en-US" smtClean="0"/>
              <a:t>‹#›</a:t>
            </a:fld>
            <a:endParaRPr lang="en-US"/>
          </a:p>
        </p:txBody>
      </p:sp>
    </p:spTree>
    <p:extLst>
      <p:ext uri="{BB962C8B-B14F-4D97-AF65-F5344CB8AC3E}">
        <p14:creationId xmlns:p14="http://schemas.microsoft.com/office/powerpoint/2010/main" val="43913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790B6-B271-43CB-9B42-3EE0CFF9C162}"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8DEF7-EC67-43C5-8DE8-64AE0C6A5629}" type="slidenum">
              <a:rPr lang="en-US" smtClean="0"/>
              <a:t>‹#›</a:t>
            </a:fld>
            <a:endParaRPr lang="en-US"/>
          </a:p>
        </p:txBody>
      </p:sp>
    </p:spTree>
    <p:extLst>
      <p:ext uri="{BB962C8B-B14F-4D97-AF65-F5344CB8AC3E}">
        <p14:creationId xmlns:p14="http://schemas.microsoft.com/office/powerpoint/2010/main" val="424431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790B6-B271-43CB-9B42-3EE0CFF9C162}"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8DEF7-EC67-43C5-8DE8-64AE0C6A5629}" type="slidenum">
              <a:rPr lang="en-US" smtClean="0"/>
              <a:t>‹#›</a:t>
            </a:fld>
            <a:endParaRPr lang="en-US"/>
          </a:p>
        </p:txBody>
      </p:sp>
    </p:spTree>
    <p:extLst>
      <p:ext uri="{BB962C8B-B14F-4D97-AF65-F5344CB8AC3E}">
        <p14:creationId xmlns:p14="http://schemas.microsoft.com/office/powerpoint/2010/main" val="1548652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17-2019">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cxnSp>
        <p:nvCxnSpPr>
          <p:cNvPr id="3" name="Straight Connector 12"/>
          <p:cNvCxnSpPr/>
          <p:nvPr userDrawn="1"/>
        </p:nvCxnSpPr>
        <p:spPr>
          <a:xfrm flipV="1">
            <a:off x="2143540" y="1207975"/>
            <a:ext cx="2808" cy="557712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13"/>
          <p:cNvCxnSpPr/>
          <p:nvPr userDrawn="1"/>
        </p:nvCxnSpPr>
        <p:spPr>
          <a:xfrm flipV="1">
            <a:off x="6130546" y="1207978"/>
            <a:ext cx="1" cy="5559227"/>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9"/>
          <p:cNvCxnSpPr/>
          <p:nvPr userDrawn="1"/>
        </p:nvCxnSpPr>
        <p:spPr>
          <a:xfrm flipH="1" flipV="1">
            <a:off x="156154" y="1229791"/>
            <a:ext cx="1" cy="554660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userDrawn="1"/>
        </p:nvSpPr>
        <p:spPr>
          <a:xfrm>
            <a:off x="918096" y="1270786"/>
            <a:ext cx="11132850" cy="338426"/>
          </a:xfrm>
          <a:prstGeom prst="rect">
            <a:avLst/>
          </a:prstGeom>
          <a:noFill/>
        </p:spPr>
        <p:txBody>
          <a:bodyPr wrap="square" rtlCol="0">
            <a:spAutoFit/>
          </a:bodyPr>
          <a:lstStyle/>
          <a:p>
            <a:pPr fontAlgn="base">
              <a:spcBef>
                <a:spcPct val="50000"/>
              </a:spcBef>
              <a:spcAft>
                <a:spcPct val="0"/>
              </a:spcAft>
            </a:pPr>
            <a:r>
              <a:rPr lang="en-CA" sz="1598" b="1" dirty="0">
                <a:solidFill>
                  <a:prstClr val="black"/>
                </a:solidFill>
                <a:latin typeface="Arial" pitchFamily="34" charset="0"/>
              </a:rPr>
              <a:t>2017                                            </a:t>
            </a:r>
            <a:r>
              <a:rPr lang="en-CA" sz="1598" b="1" dirty="0" smtClean="0">
                <a:solidFill>
                  <a:prstClr val="black"/>
                </a:solidFill>
                <a:latin typeface="Arial" pitchFamily="34" charset="0"/>
              </a:rPr>
              <a:t>2018                                                             2019                                            Future </a:t>
            </a:r>
            <a:endParaRPr lang="en-CA" sz="1598" b="1" dirty="0">
              <a:solidFill>
                <a:prstClr val="black"/>
              </a:solidFill>
              <a:latin typeface="Arial" pitchFamily="34" charset="0"/>
            </a:endParaRPr>
          </a:p>
        </p:txBody>
      </p:sp>
      <p:cxnSp>
        <p:nvCxnSpPr>
          <p:cNvPr id="7" name="Straight Connector 14"/>
          <p:cNvCxnSpPr/>
          <p:nvPr userDrawn="1"/>
        </p:nvCxnSpPr>
        <p:spPr>
          <a:xfrm flipH="1" flipV="1">
            <a:off x="12051269" y="1229791"/>
            <a:ext cx="16725" cy="553741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userDrawn="1"/>
        </p:nvCxnSpPr>
        <p:spPr bwMode="auto">
          <a:xfrm>
            <a:off x="1147180" y="1568833"/>
            <a:ext cx="0" cy="180000"/>
          </a:xfrm>
          <a:prstGeom prst="line">
            <a:avLst/>
          </a:prstGeom>
          <a:solidFill>
            <a:schemeClr val="tx2"/>
          </a:solidFill>
          <a:ln w="127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 name="Connecteur droit 8"/>
          <p:cNvCxnSpPr/>
          <p:nvPr userDrawn="1"/>
        </p:nvCxnSpPr>
        <p:spPr bwMode="auto">
          <a:xfrm>
            <a:off x="2138205" y="1568833"/>
            <a:ext cx="0" cy="180000"/>
          </a:xfrm>
          <a:prstGeom prst="line">
            <a:avLst/>
          </a:prstGeom>
          <a:solidFill>
            <a:schemeClr val="tx2"/>
          </a:solidFill>
          <a:ln w="127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 name="Connecteur droit 9"/>
          <p:cNvCxnSpPr/>
          <p:nvPr userDrawn="1"/>
        </p:nvCxnSpPr>
        <p:spPr bwMode="auto">
          <a:xfrm>
            <a:off x="3129231" y="1568833"/>
            <a:ext cx="0" cy="180000"/>
          </a:xfrm>
          <a:prstGeom prst="line">
            <a:avLst/>
          </a:prstGeom>
          <a:solidFill>
            <a:schemeClr val="tx2"/>
          </a:solidFill>
          <a:ln w="127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1" name="Connecteur droit 10"/>
          <p:cNvCxnSpPr/>
          <p:nvPr userDrawn="1"/>
        </p:nvCxnSpPr>
        <p:spPr bwMode="auto">
          <a:xfrm>
            <a:off x="5114090" y="1568833"/>
            <a:ext cx="0" cy="180000"/>
          </a:xfrm>
          <a:prstGeom prst="line">
            <a:avLst/>
          </a:prstGeom>
          <a:solidFill>
            <a:schemeClr val="tx2"/>
          </a:solidFill>
          <a:ln w="127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2" name="Connecteur droit 11"/>
          <p:cNvCxnSpPr/>
          <p:nvPr userDrawn="1"/>
        </p:nvCxnSpPr>
        <p:spPr bwMode="auto">
          <a:xfrm>
            <a:off x="6105116" y="1568833"/>
            <a:ext cx="0" cy="180000"/>
          </a:xfrm>
          <a:prstGeom prst="line">
            <a:avLst/>
          </a:prstGeom>
          <a:solidFill>
            <a:schemeClr val="tx2"/>
          </a:solidFill>
          <a:ln w="127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 name="Connecteur droit 12"/>
          <p:cNvCxnSpPr/>
          <p:nvPr userDrawn="1"/>
        </p:nvCxnSpPr>
        <p:spPr bwMode="auto">
          <a:xfrm>
            <a:off x="7096142" y="1568833"/>
            <a:ext cx="0" cy="180000"/>
          </a:xfrm>
          <a:prstGeom prst="line">
            <a:avLst/>
          </a:prstGeom>
          <a:solidFill>
            <a:schemeClr val="tx2"/>
          </a:solidFill>
          <a:ln w="127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 name="Connecteur droit 13"/>
          <p:cNvCxnSpPr/>
          <p:nvPr userDrawn="1"/>
        </p:nvCxnSpPr>
        <p:spPr bwMode="auto">
          <a:xfrm>
            <a:off x="9078195" y="1568833"/>
            <a:ext cx="0" cy="180000"/>
          </a:xfrm>
          <a:prstGeom prst="line">
            <a:avLst/>
          </a:prstGeom>
          <a:solidFill>
            <a:schemeClr val="tx2"/>
          </a:solidFill>
          <a:ln w="127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5" name="Connecteur droit 14"/>
          <p:cNvCxnSpPr/>
          <p:nvPr userDrawn="1"/>
        </p:nvCxnSpPr>
        <p:spPr bwMode="auto">
          <a:xfrm>
            <a:off x="10069221" y="1568833"/>
            <a:ext cx="0" cy="180000"/>
          </a:xfrm>
          <a:prstGeom prst="line">
            <a:avLst/>
          </a:prstGeom>
          <a:solidFill>
            <a:schemeClr val="tx2"/>
          </a:solidFill>
          <a:ln w="127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6" name="Connecteur droit 15"/>
          <p:cNvCxnSpPr/>
          <p:nvPr userDrawn="1"/>
        </p:nvCxnSpPr>
        <p:spPr bwMode="auto">
          <a:xfrm>
            <a:off x="11060246" y="1568833"/>
            <a:ext cx="0" cy="180000"/>
          </a:xfrm>
          <a:prstGeom prst="line">
            <a:avLst/>
          </a:prstGeom>
          <a:solidFill>
            <a:schemeClr val="tx2"/>
          </a:solidFill>
          <a:ln w="127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1" name="Connecteur droit 30"/>
          <p:cNvCxnSpPr/>
          <p:nvPr userDrawn="1"/>
        </p:nvCxnSpPr>
        <p:spPr bwMode="auto">
          <a:xfrm>
            <a:off x="156154" y="1649329"/>
            <a:ext cx="11903479" cy="0"/>
          </a:xfrm>
          <a:prstGeom prst="line">
            <a:avLst/>
          </a:prstGeom>
          <a:solidFill>
            <a:schemeClr val="tx2"/>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8" name="Connecteur droit 10"/>
          <p:cNvCxnSpPr/>
          <p:nvPr userDrawn="1"/>
        </p:nvCxnSpPr>
        <p:spPr bwMode="auto">
          <a:xfrm>
            <a:off x="4134376" y="1559329"/>
            <a:ext cx="0" cy="180000"/>
          </a:xfrm>
          <a:prstGeom prst="line">
            <a:avLst/>
          </a:prstGeom>
          <a:solidFill>
            <a:schemeClr val="tx2"/>
          </a:solidFill>
          <a:ln w="127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9" name="Straight Connector 13"/>
          <p:cNvCxnSpPr/>
          <p:nvPr userDrawn="1"/>
        </p:nvCxnSpPr>
        <p:spPr>
          <a:xfrm flipV="1">
            <a:off x="10110599" y="1207975"/>
            <a:ext cx="1" cy="5559227"/>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3"/>
          <p:cNvCxnSpPr/>
          <p:nvPr userDrawn="1"/>
        </p:nvCxnSpPr>
        <p:spPr bwMode="auto">
          <a:xfrm>
            <a:off x="8142024" y="1559329"/>
            <a:ext cx="0" cy="180000"/>
          </a:xfrm>
          <a:prstGeom prst="line">
            <a:avLst/>
          </a:prstGeom>
          <a:solidFill>
            <a:schemeClr val="tx2"/>
          </a:solidFill>
          <a:ln w="127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34885333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790B6-B271-43CB-9B42-3EE0CFF9C162}"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8DEF7-EC67-43C5-8DE8-64AE0C6A5629}" type="slidenum">
              <a:rPr lang="en-US" smtClean="0"/>
              <a:t>‹#›</a:t>
            </a:fld>
            <a:endParaRPr lang="en-US"/>
          </a:p>
        </p:txBody>
      </p:sp>
    </p:spTree>
    <p:extLst>
      <p:ext uri="{BB962C8B-B14F-4D97-AF65-F5344CB8AC3E}">
        <p14:creationId xmlns:p14="http://schemas.microsoft.com/office/powerpoint/2010/main" val="135507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790B6-B271-43CB-9B42-3EE0CFF9C162}"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8DEF7-EC67-43C5-8DE8-64AE0C6A5629}" type="slidenum">
              <a:rPr lang="en-US" smtClean="0"/>
              <a:t>‹#›</a:t>
            </a:fld>
            <a:endParaRPr lang="en-US"/>
          </a:p>
        </p:txBody>
      </p:sp>
    </p:spTree>
    <p:extLst>
      <p:ext uri="{BB962C8B-B14F-4D97-AF65-F5344CB8AC3E}">
        <p14:creationId xmlns:p14="http://schemas.microsoft.com/office/powerpoint/2010/main" val="102297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5790B6-B271-43CB-9B42-3EE0CFF9C162}"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8DEF7-EC67-43C5-8DE8-64AE0C6A5629}" type="slidenum">
              <a:rPr lang="en-US" smtClean="0"/>
              <a:t>‹#›</a:t>
            </a:fld>
            <a:endParaRPr lang="en-US"/>
          </a:p>
        </p:txBody>
      </p:sp>
    </p:spTree>
    <p:extLst>
      <p:ext uri="{BB962C8B-B14F-4D97-AF65-F5344CB8AC3E}">
        <p14:creationId xmlns:p14="http://schemas.microsoft.com/office/powerpoint/2010/main" val="107461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5790B6-B271-43CB-9B42-3EE0CFF9C162}" type="datetimeFigureOut">
              <a:rPr lang="en-US" smtClean="0"/>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8DEF7-EC67-43C5-8DE8-64AE0C6A5629}" type="slidenum">
              <a:rPr lang="en-US" smtClean="0"/>
              <a:t>‹#›</a:t>
            </a:fld>
            <a:endParaRPr lang="en-US"/>
          </a:p>
        </p:txBody>
      </p:sp>
    </p:spTree>
    <p:extLst>
      <p:ext uri="{BB962C8B-B14F-4D97-AF65-F5344CB8AC3E}">
        <p14:creationId xmlns:p14="http://schemas.microsoft.com/office/powerpoint/2010/main" val="104446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790B6-B271-43CB-9B42-3EE0CFF9C162}" type="datetimeFigureOut">
              <a:rPr lang="en-US" smtClean="0"/>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8DEF7-EC67-43C5-8DE8-64AE0C6A5629}" type="slidenum">
              <a:rPr lang="en-US" smtClean="0"/>
              <a:t>‹#›</a:t>
            </a:fld>
            <a:endParaRPr lang="en-US"/>
          </a:p>
        </p:txBody>
      </p:sp>
    </p:spTree>
    <p:extLst>
      <p:ext uri="{BB962C8B-B14F-4D97-AF65-F5344CB8AC3E}">
        <p14:creationId xmlns:p14="http://schemas.microsoft.com/office/powerpoint/2010/main" val="18373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790B6-B271-43CB-9B42-3EE0CFF9C162}" type="datetimeFigureOut">
              <a:rPr lang="en-US" smtClean="0"/>
              <a:t>7/7/2017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8DEF7-EC67-43C5-8DE8-64AE0C6A5629}" type="slidenum">
              <a:rPr lang="en-US" smtClean="0"/>
              <a:t>‹#›</a:t>
            </a:fld>
            <a:endParaRPr lang="en-US"/>
          </a:p>
        </p:txBody>
      </p:sp>
    </p:spTree>
    <p:extLst>
      <p:ext uri="{BB962C8B-B14F-4D97-AF65-F5344CB8AC3E}">
        <p14:creationId xmlns:p14="http://schemas.microsoft.com/office/powerpoint/2010/main" val="295635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790B6-B271-43CB-9B42-3EE0CFF9C162}"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8DEF7-EC67-43C5-8DE8-64AE0C6A5629}" type="slidenum">
              <a:rPr lang="en-US" smtClean="0"/>
              <a:t>‹#›</a:t>
            </a:fld>
            <a:endParaRPr lang="en-US"/>
          </a:p>
        </p:txBody>
      </p:sp>
    </p:spTree>
    <p:extLst>
      <p:ext uri="{BB962C8B-B14F-4D97-AF65-F5344CB8AC3E}">
        <p14:creationId xmlns:p14="http://schemas.microsoft.com/office/powerpoint/2010/main" val="326393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790B6-B271-43CB-9B42-3EE0CFF9C162}"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8DEF7-EC67-43C5-8DE8-64AE0C6A5629}" type="slidenum">
              <a:rPr lang="en-US" smtClean="0"/>
              <a:t>‹#›</a:t>
            </a:fld>
            <a:endParaRPr lang="en-US"/>
          </a:p>
        </p:txBody>
      </p:sp>
    </p:spTree>
    <p:extLst>
      <p:ext uri="{BB962C8B-B14F-4D97-AF65-F5344CB8AC3E}">
        <p14:creationId xmlns:p14="http://schemas.microsoft.com/office/powerpoint/2010/main" val="250275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790B6-B271-43CB-9B42-3EE0CFF9C162}" type="datetimeFigureOut">
              <a:rPr lang="en-US" smtClean="0"/>
              <a:t>7/7/2017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8DEF7-EC67-43C5-8DE8-64AE0C6A5629}" type="slidenum">
              <a:rPr lang="en-US" smtClean="0"/>
              <a:t>‹#›</a:t>
            </a:fld>
            <a:endParaRPr lang="en-US"/>
          </a:p>
        </p:txBody>
      </p:sp>
    </p:spTree>
    <p:extLst>
      <p:ext uri="{BB962C8B-B14F-4D97-AF65-F5344CB8AC3E}">
        <p14:creationId xmlns:p14="http://schemas.microsoft.com/office/powerpoint/2010/main" val="102364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ll3dp.com/1/best-free-3d-printing-software-3d-printer-program/#craftware" TargetMode="External"/><Relationship Id="rId7" Type="http://schemas.openxmlformats.org/officeDocument/2006/relationships/hyperlink" Target="https://all3dp.com/1/best-free-3d-printing-software-3d-printer-program/#3dtin" TargetMode="External"/><Relationship Id="rId2" Type="http://schemas.openxmlformats.org/officeDocument/2006/relationships/hyperlink" Target="https://all3dp.com/1/best-free-3d-printing-software-3d-printer-program/#cura" TargetMode="External"/><Relationship Id="rId1" Type="http://schemas.openxmlformats.org/officeDocument/2006/relationships/slideLayout" Target="../slideLayouts/slideLayout2.xml"/><Relationship Id="rId6" Type="http://schemas.openxmlformats.org/officeDocument/2006/relationships/hyperlink" Target="https://all3dp.com/1/best-free-3d-printing-software-3d-printer-program/#tinkercad" TargetMode="External"/><Relationship Id="rId5" Type="http://schemas.openxmlformats.org/officeDocument/2006/relationships/hyperlink" Target="https://all3dp.com/1/best-free-3d-printing-software-3d-printer-program/#3d-slash" TargetMode="External"/><Relationship Id="rId4" Type="http://schemas.openxmlformats.org/officeDocument/2006/relationships/hyperlink" Target="https://all3dp.com/1/best-free-3d-printing-software-3d-printer-program/#123d-catch"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all3dp.com/1/best-free-3d-printing-software-3d-printer-program/#sketchup" TargetMode="External"/><Relationship Id="rId13" Type="http://schemas.openxmlformats.org/officeDocument/2006/relationships/hyperlink" Target="https://sourceforge.net/projects/meshfix/" TargetMode="External"/><Relationship Id="rId3" Type="http://schemas.openxmlformats.org/officeDocument/2006/relationships/hyperlink" Target="https://all3dp.com/1/best-free-3d-printing-software-3d-printer-program/#netfabb-basic" TargetMode="External"/><Relationship Id="rId7" Type="http://schemas.openxmlformats.org/officeDocument/2006/relationships/hyperlink" Target="https://freecadweb.org/" TargetMode="External"/><Relationship Id="rId12" Type="http://schemas.openxmlformats.org/officeDocument/2006/relationships/hyperlink" Target="https://all3dp.com/1/best-free-3d-printing-software-3d-printer-program/#meshfix" TargetMode="External"/><Relationship Id="rId2" Type="http://schemas.openxmlformats.org/officeDocument/2006/relationships/hyperlink" Target="https://all3dp.com/1/best-free-3d-printing-software-3d-printer-program/#viewstl" TargetMode="External"/><Relationship Id="rId1" Type="http://schemas.openxmlformats.org/officeDocument/2006/relationships/slideLayout" Target="../slideLayouts/slideLayout2.xml"/><Relationship Id="rId6" Type="http://schemas.openxmlformats.org/officeDocument/2006/relationships/hyperlink" Target="https://all3dp.com/1/best-free-3d-printing-software-3d-printer-program/#freecad" TargetMode="External"/><Relationship Id="rId11" Type="http://schemas.openxmlformats.org/officeDocument/2006/relationships/hyperlink" Target="https://www.3d-tool.com/" TargetMode="External"/><Relationship Id="rId5" Type="http://schemas.openxmlformats.org/officeDocument/2006/relationships/hyperlink" Target="https://www.repetier.com/" TargetMode="External"/><Relationship Id="rId10" Type="http://schemas.openxmlformats.org/officeDocument/2006/relationships/hyperlink" Target="https://all3dp.com/1/best-free-3d-printing-software-3d-printer-program/#3d-tool-free-viewer" TargetMode="External"/><Relationship Id="rId4" Type="http://schemas.openxmlformats.org/officeDocument/2006/relationships/hyperlink" Target="https://all3dp.com/1/best-free-3d-printing-software-3d-printer-program/#repetier" TargetMode="External"/><Relationship Id="rId9" Type="http://schemas.openxmlformats.org/officeDocument/2006/relationships/hyperlink" Target="http://www.sketchup.com/"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all3dp.com/1/best-free-3d-printing-software-3d-printer-program/#meshlab" TargetMode="External"/><Relationship Id="rId3" Type="http://schemas.openxmlformats.org/officeDocument/2006/relationships/hyperlink" Target="https://www.simplify3d.com/software/" TargetMode="External"/><Relationship Id="rId7" Type="http://schemas.openxmlformats.org/officeDocument/2006/relationships/hyperlink" Target="https://www.blender.org/" TargetMode="External"/><Relationship Id="rId2" Type="http://schemas.openxmlformats.org/officeDocument/2006/relationships/hyperlink" Target="https://all3dp.com/1/best-free-3d-printing-software-3d-printer-program/#simplify3d" TargetMode="External"/><Relationship Id="rId1" Type="http://schemas.openxmlformats.org/officeDocument/2006/relationships/slideLayout" Target="../slideLayouts/slideLayout2.xml"/><Relationship Id="rId6" Type="http://schemas.openxmlformats.org/officeDocument/2006/relationships/hyperlink" Target="https://all3dp.com/1/best-free-3d-printing-software-3d-printer-program/#blender" TargetMode="External"/><Relationship Id="rId11" Type="http://schemas.openxmlformats.org/officeDocument/2006/relationships/hyperlink" Target="http://octoprint.org/" TargetMode="External"/><Relationship Id="rId5" Type="http://schemas.openxmlformats.org/officeDocument/2006/relationships/hyperlink" Target="http://slic3r.org/" TargetMode="External"/><Relationship Id="rId10" Type="http://schemas.openxmlformats.org/officeDocument/2006/relationships/hyperlink" Target="https://all3dp.com/1/best-free-3d-printing-software-3d-printer-program/#octoprint" TargetMode="External"/><Relationship Id="rId4" Type="http://schemas.openxmlformats.org/officeDocument/2006/relationships/hyperlink" Target="https://all3dp.com/1/best-free-3d-printing-software-3d-printer-program/#slic3r" TargetMode="External"/><Relationship Id="rId9" Type="http://schemas.openxmlformats.org/officeDocument/2006/relationships/hyperlink" Target="https://all3dp.com/1/best-free-3d-printing-software-3d-printer-program/#meshmix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based 3D Editor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62948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Challenges</a:t>
            </a:r>
            <a:endParaRPr lang="en-US" dirty="0"/>
          </a:p>
        </p:txBody>
      </p:sp>
      <p:sp>
        <p:nvSpPr>
          <p:cNvPr id="3" name="Content Placeholder 2"/>
          <p:cNvSpPr>
            <a:spLocks noGrp="1"/>
          </p:cNvSpPr>
          <p:nvPr>
            <p:ph idx="1"/>
          </p:nvPr>
        </p:nvSpPr>
        <p:spPr>
          <a:xfrm>
            <a:off x="838200" y="1509622"/>
            <a:ext cx="10515600" cy="4684593"/>
          </a:xfrm>
        </p:spPr>
        <p:txBody>
          <a:bodyPr>
            <a:normAutofit fontScale="70000" lnSpcReduction="20000"/>
          </a:bodyPr>
          <a:lstStyle/>
          <a:p>
            <a:r>
              <a:rPr lang="en-US" dirty="0" smtClean="0"/>
              <a:t>3D printer can’t be accepted by daily household</a:t>
            </a:r>
          </a:p>
          <a:p>
            <a:pPr lvl="1"/>
            <a:r>
              <a:rPr lang="en-US" dirty="0" smtClean="0"/>
              <a:t>Public acceptable modeling tools not available</a:t>
            </a:r>
          </a:p>
          <a:p>
            <a:pPr lvl="1"/>
            <a:r>
              <a:rPr lang="en-US" dirty="0" smtClean="0"/>
              <a:t>Editing and post-processing tools piece by piece, no integrated solution</a:t>
            </a:r>
          </a:p>
          <a:p>
            <a:pPr lvl="1"/>
            <a:r>
              <a:rPr lang="en-US" dirty="0"/>
              <a:t>3D model </a:t>
            </a:r>
            <a:r>
              <a:rPr lang="en-US" dirty="0" err="1"/>
              <a:t>searchability</a:t>
            </a:r>
            <a:r>
              <a:rPr lang="en-US" dirty="0"/>
              <a:t> </a:t>
            </a:r>
          </a:p>
          <a:p>
            <a:pPr marL="457200" lvl="1" indent="0">
              <a:buNone/>
            </a:pPr>
            <a:endParaRPr lang="en-US" dirty="0"/>
          </a:p>
          <a:p>
            <a:r>
              <a:rPr lang="en-US" dirty="0" smtClean="0"/>
              <a:t>Usability of design tools</a:t>
            </a:r>
          </a:p>
          <a:p>
            <a:pPr lvl="1"/>
            <a:r>
              <a:rPr lang="en-US" dirty="0" smtClean="0"/>
              <a:t>Deep learning curve</a:t>
            </a:r>
          </a:p>
          <a:p>
            <a:pPr lvl="1"/>
            <a:r>
              <a:rPr lang="en-US" dirty="0" smtClean="0"/>
              <a:t>No intelligence </a:t>
            </a:r>
          </a:p>
          <a:p>
            <a:pPr lvl="1"/>
            <a:r>
              <a:rPr lang="en-US" dirty="0" smtClean="0"/>
              <a:t>Based on 20 </a:t>
            </a:r>
            <a:r>
              <a:rPr lang="en-US" dirty="0" err="1" smtClean="0"/>
              <a:t>yrs</a:t>
            </a:r>
            <a:r>
              <a:rPr lang="en-US" dirty="0" smtClean="0"/>
              <a:t> + technology </a:t>
            </a:r>
            <a:endParaRPr lang="en-US" dirty="0"/>
          </a:p>
          <a:p>
            <a:r>
              <a:rPr lang="en-US" dirty="0" smtClean="0"/>
              <a:t>Accessibility </a:t>
            </a:r>
          </a:p>
          <a:p>
            <a:pPr lvl="1"/>
            <a:r>
              <a:rPr lang="en-US" dirty="0" smtClean="0"/>
              <a:t>Access any where from any device</a:t>
            </a:r>
          </a:p>
          <a:p>
            <a:pPr lvl="1"/>
            <a:r>
              <a:rPr lang="en-US" dirty="0" smtClean="0"/>
              <a:t>Around the globe team design need</a:t>
            </a:r>
          </a:p>
          <a:p>
            <a:pPr lvl="1"/>
            <a:r>
              <a:rPr lang="en-US" dirty="0" smtClean="0"/>
              <a:t>Light foot print (browser only)</a:t>
            </a:r>
          </a:p>
          <a:p>
            <a:r>
              <a:rPr lang="en-US" dirty="0" smtClean="0"/>
              <a:t>Flexible Pricing</a:t>
            </a:r>
          </a:p>
          <a:p>
            <a:r>
              <a:rPr lang="en-US" dirty="0" smtClean="0"/>
              <a:t>3D Data intelligence (Data AI)</a:t>
            </a:r>
          </a:p>
          <a:p>
            <a:pPr lvl="1"/>
            <a:r>
              <a:rPr lang="en-US" dirty="0" smtClean="0"/>
              <a:t>3D model recognition</a:t>
            </a:r>
          </a:p>
          <a:p>
            <a:pPr lvl="1"/>
            <a:endParaRPr lang="en-US" dirty="0" smtClean="0"/>
          </a:p>
          <a:p>
            <a:pPr marL="457200" lvl="1" indent="0">
              <a:buNone/>
            </a:pPr>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481730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Company/business Description</a:t>
            </a:r>
            <a:endParaRPr lang="en-US" dirty="0"/>
          </a:p>
        </p:txBody>
      </p:sp>
      <p:sp>
        <p:nvSpPr>
          <p:cNvPr id="3" name="Content Placeholder 2"/>
          <p:cNvSpPr>
            <a:spLocks noGrp="1"/>
          </p:cNvSpPr>
          <p:nvPr>
            <p:ph idx="1"/>
          </p:nvPr>
        </p:nvSpPr>
        <p:spPr/>
        <p:txBody>
          <a:bodyPr/>
          <a:lstStyle/>
          <a:p>
            <a:pPr lvl="0"/>
            <a:r>
              <a:rPr lang="en-US" dirty="0"/>
              <a:t>US based software company </a:t>
            </a:r>
            <a:r>
              <a:rPr lang="en-US" dirty="0" smtClean="0"/>
              <a:t>focus on cloud </a:t>
            </a:r>
            <a:r>
              <a:rPr lang="en-US" dirty="0"/>
              <a:t>based </a:t>
            </a:r>
            <a:r>
              <a:rPr lang="en-US" dirty="0" smtClean="0"/>
              <a:t>3D design </a:t>
            </a:r>
            <a:r>
              <a:rPr lang="en-US" dirty="0"/>
              <a:t>editor for general public to use </a:t>
            </a:r>
            <a:r>
              <a:rPr lang="en-US" dirty="0" smtClean="0"/>
              <a:t>to fulfill general </a:t>
            </a:r>
            <a:r>
              <a:rPr lang="en-US" dirty="0"/>
              <a:t>3D printing needs</a:t>
            </a:r>
            <a:r>
              <a:rPr lang="en-US" dirty="0" smtClean="0"/>
              <a:t>. </a:t>
            </a:r>
          </a:p>
          <a:p>
            <a:pPr lvl="0"/>
            <a:r>
              <a:rPr lang="en-US" dirty="0" smtClean="0"/>
              <a:t>Utilize internet subscription sales model, big data, and vertical integration to achieve global recognition. </a:t>
            </a:r>
            <a:endParaRPr lang="en-US" dirty="0"/>
          </a:p>
          <a:p>
            <a:endParaRPr lang="en-US" dirty="0"/>
          </a:p>
        </p:txBody>
      </p:sp>
    </p:spTree>
    <p:extLst>
      <p:ext uri="{BB962C8B-B14F-4D97-AF65-F5344CB8AC3E}">
        <p14:creationId xmlns:p14="http://schemas.microsoft.com/office/powerpoint/2010/main" val="3824886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 </a:t>
            </a:r>
            <a:r>
              <a:rPr lang="en-US" dirty="0"/>
              <a:t>Your executive summary is a snapshot of your business plan as a whole and touches on your company profile and goals. </a:t>
            </a:r>
            <a:r>
              <a:rPr lang="en-US" dirty="0" smtClean="0"/>
              <a:t>...</a:t>
            </a:r>
          </a:p>
          <a:p>
            <a:pPr lvl="0"/>
            <a:endParaRPr lang="en-US" dirty="0"/>
          </a:p>
          <a:p>
            <a:pPr lvl="0"/>
            <a:r>
              <a:rPr lang="en-US" dirty="0" smtClean="0"/>
              <a:t>Goal of the company: to make easy to use 3D design tools for general users</a:t>
            </a:r>
            <a:endParaRPr lang="en-US" dirty="0"/>
          </a:p>
          <a:p>
            <a:pPr lvl="0"/>
            <a:endParaRPr lang="en-US" dirty="0"/>
          </a:p>
          <a:p>
            <a:pPr lvl="0"/>
            <a:r>
              <a:rPr lang="en-US" dirty="0" smtClean="0"/>
              <a:t>Company profile: US based software company to achieve easy to use cloud based 3D design editor for general public to use for general 3D printing needs.</a:t>
            </a:r>
          </a:p>
          <a:p>
            <a:pPr marL="0" lvl="0" indent="0">
              <a:buNone/>
            </a:pPr>
            <a:r>
              <a:rPr lang="en-US" dirty="0" smtClean="0"/>
              <a:t> </a:t>
            </a:r>
            <a:endParaRPr lang="en-US" dirty="0"/>
          </a:p>
          <a:p>
            <a:pPr lvl="0"/>
            <a:r>
              <a:rPr lang="en-US" dirty="0" smtClean="0"/>
              <a:t>Mission statement: to make 3D design tool affordable and easy to use for general public.</a:t>
            </a:r>
            <a:endParaRPr lang="en-US" dirty="0"/>
          </a:p>
          <a:p>
            <a:pPr lvl="0"/>
            <a:r>
              <a:rPr lang="en-US" dirty="0" smtClean="0"/>
              <a:t>. </a:t>
            </a:r>
            <a:r>
              <a:rPr lang="en-US" dirty="0"/>
              <a:t>...</a:t>
            </a:r>
          </a:p>
          <a:p>
            <a:pPr lvl="0"/>
            <a:r>
              <a:rPr lang="en-US" dirty="0" smtClean="0"/>
              <a:t>. </a:t>
            </a:r>
            <a:r>
              <a:rPr lang="en-US" dirty="0"/>
              <a:t>...</a:t>
            </a:r>
          </a:p>
          <a:p>
            <a:pPr lvl="0"/>
            <a:r>
              <a:rPr lang="en-US" dirty="0" smtClean="0"/>
              <a:t>.</a:t>
            </a:r>
            <a:endParaRPr lang="en-US" dirty="0"/>
          </a:p>
          <a:p>
            <a:endParaRPr lang="en-US" dirty="0"/>
          </a:p>
        </p:txBody>
      </p:sp>
    </p:spTree>
    <p:extLst>
      <p:ext uri="{BB962C8B-B14F-4D97-AF65-F5344CB8AC3E}">
        <p14:creationId xmlns:p14="http://schemas.microsoft.com/office/powerpoint/2010/main" val="3481643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or Product Line</a:t>
            </a:r>
            <a:endParaRPr lang="en-US" dirty="0"/>
          </a:p>
        </p:txBody>
      </p:sp>
      <p:sp>
        <p:nvSpPr>
          <p:cNvPr id="3" name="Content Placeholder 2"/>
          <p:cNvSpPr>
            <a:spLocks noGrp="1"/>
          </p:cNvSpPr>
          <p:nvPr>
            <p:ph idx="1"/>
          </p:nvPr>
        </p:nvSpPr>
        <p:spPr/>
        <p:txBody>
          <a:bodyPr/>
          <a:lstStyle/>
          <a:p>
            <a:r>
              <a:rPr lang="en-US" dirty="0" smtClean="0"/>
              <a:t>Product:</a:t>
            </a:r>
          </a:p>
          <a:p>
            <a:pPr lvl="1"/>
            <a:r>
              <a:rPr lang="en-US" dirty="0" smtClean="0"/>
              <a:t>Cloud based 3D design editor </a:t>
            </a:r>
            <a:endParaRPr lang="en-US" dirty="0"/>
          </a:p>
        </p:txBody>
      </p:sp>
    </p:spTree>
    <p:extLst>
      <p:ext uri="{BB962C8B-B14F-4D97-AF65-F5344CB8AC3E}">
        <p14:creationId xmlns:p14="http://schemas.microsoft.com/office/powerpoint/2010/main" val="3229786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printing process</a:t>
            </a:r>
            <a:endParaRPr lang="en-US" dirty="0"/>
          </a:p>
        </p:txBody>
      </p:sp>
      <p:sp>
        <p:nvSpPr>
          <p:cNvPr id="5" name="Oval 4"/>
          <p:cNvSpPr/>
          <p:nvPr/>
        </p:nvSpPr>
        <p:spPr>
          <a:xfrm>
            <a:off x="5055411" y="1515122"/>
            <a:ext cx="3068053" cy="18769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CAD Design tool to </a:t>
            </a:r>
            <a:r>
              <a:rPr lang="en-US" dirty="0" smtClean="0"/>
              <a:t>modify 3D </a:t>
            </a:r>
            <a:r>
              <a:rPr lang="en-US" dirty="0" smtClean="0"/>
              <a:t>design file (STL File) </a:t>
            </a:r>
            <a:endParaRPr lang="en-US" dirty="0"/>
          </a:p>
        </p:txBody>
      </p:sp>
      <p:sp>
        <p:nvSpPr>
          <p:cNvPr id="6" name="Oval 5"/>
          <p:cNvSpPr/>
          <p:nvPr/>
        </p:nvSpPr>
        <p:spPr>
          <a:xfrm>
            <a:off x="5077441" y="4319224"/>
            <a:ext cx="3186365" cy="1866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Slicer to generate G code for 3D printer</a:t>
            </a:r>
          </a:p>
        </p:txBody>
      </p:sp>
      <p:sp>
        <p:nvSpPr>
          <p:cNvPr id="9" name="Down Arrow 8"/>
          <p:cNvSpPr/>
          <p:nvPr/>
        </p:nvSpPr>
        <p:spPr>
          <a:xfrm rot="16200000">
            <a:off x="4085577" y="1936787"/>
            <a:ext cx="628650" cy="1033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5400000">
            <a:off x="4197347" y="4580944"/>
            <a:ext cx="628650" cy="10517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78" y="3950662"/>
            <a:ext cx="3171825" cy="2333625"/>
          </a:xfrm>
          <a:prstGeom prst="rect">
            <a:avLst/>
          </a:prstGeom>
        </p:spPr>
      </p:pic>
      <p:sp>
        <p:nvSpPr>
          <p:cNvPr id="3" name="Rectangle 2"/>
          <p:cNvSpPr/>
          <p:nvPr/>
        </p:nvSpPr>
        <p:spPr>
          <a:xfrm>
            <a:off x="1649440" y="3435689"/>
            <a:ext cx="1224951" cy="448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Scanning</a:t>
            </a:r>
            <a:endParaRPr lang="en-US" dirty="0"/>
          </a:p>
        </p:txBody>
      </p:sp>
      <p:sp>
        <p:nvSpPr>
          <p:cNvPr id="12" name="Rectangle 11"/>
          <p:cNvSpPr/>
          <p:nvPr/>
        </p:nvSpPr>
        <p:spPr>
          <a:xfrm>
            <a:off x="8795007" y="1923074"/>
            <a:ext cx="2806460" cy="4485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Mesh Editing and Redesign</a:t>
            </a:r>
            <a:endParaRPr lang="en-US" dirty="0"/>
          </a:p>
        </p:txBody>
      </p:sp>
      <p:sp>
        <p:nvSpPr>
          <p:cNvPr id="14" name="Rectangle 13"/>
          <p:cNvSpPr/>
          <p:nvPr/>
        </p:nvSpPr>
        <p:spPr>
          <a:xfrm>
            <a:off x="5300186" y="6246191"/>
            <a:ext cx="2740874" cy="448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 for Printing</a:t>
            </a:r>
            <a:endParaRPr lang="en-US" dirty="0"/>
          </a:p>
        </p:txBody>
      </p:sp>
      <p:sp>
        <p:nvSpPr>
          <p:cNvPr id="15" name="Rectangle 14"/>
          <p:cNvSpPr/>
          <p:nvPr/>
        </p:nvSpPr>
        <p:spPr>
          <a:xfrm>
            <a:off x="1649441" y="6185388"/>
            <a:ext cx="1224951" cy="448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Printing</a:t>
            </a:r>
            <a:endParaRPr lang="en-US" dirty="0"/>
          </a:p>
        </p:txBody>
      </p:sp>
      <p:cxnSp>
        <p:nvCxnSpPr>
          <p:cNvPr id="8" name="Straight Arrow Connector 7"/>
          <p:cNvCxnSpPr>
            <a:stCxn id="12" idx="2"/>
            <a:endCxn id="4" idx="0"/>
          </p:cNvCxnSpPr>
          <p:nvPr/>
        </p:nvCxnSpPr>
        <p:spPr>
          <a:xfrm>
            <a:off x="10198237" y="2371647"/>
            <a:ext cx="1075260" cy="110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a:endCxn id="23" idx="5"/>
          </p:cNvCxnSpPr>
          <p:nvPr/>
        </p:nvCxnSpPr>
        <p:spPr>
          <a:xfrm flipH="1" flipV="1">
            <a:off x="9344623" y="3859974"/>
            <a:ext cx="1148183" cy="11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3" idx="0"/>
            <a:endCxn id="12" idx="2"/>
          </p:cNvCxnSpPr>
          <p:nvPr/>
        </p:nvCxnSpPr>
        <p:spPr>
          <a:xfrm flipV="1">
            <a:off x="8892340" y="2371647"/>
            <a:ext cx="1305897" cy="806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27891" y="1529210"/>
            <a:ext cx="3068053" cy="1876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CAD data </a:t>
            </a:r>
            <a:r>
              <a:rPr lang="en-US" dirty="0" smtClean="0"/>
              <a:t>creation/import</a:t>
            </a:r>
            <a:endParaRPr lang="en-US" dirty="0"/>
          </a:p>
        </p:txBody>
      </p:sp>
      <p:sp>
        <p:nvSpPr>
          <p:cNvPr id="31" name="Down Arrow 30"/>
          <p:cNvSpPr/>
          <p:nvPr/>
        </p:nvSpPr>
        <p:spPr>
          <a:xfrm>
            <a:off x="6117307" y="3457623"/>
            <a:ext cx="994913" cy="831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0492806" y="3475571"/>
            <a:ext cx="1561382" cy="7910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Database</a:t>
            </a:r>
            <a:endParaRPr lang="en-US" dirty="0"/>
          </a:p>
        </p:txBody>
      </p:sp>
      <p:sp>
        <p:nvSpPr>
          <p:cNvPr id="23" name="Isosceles Triangle 22"/>
          <p:cNvSpPr/>
          <p:nvPr/>
        </p:nvSpPr>
        <p:spPr>
          <a:xfrm>
            <a:off x="7987772" y="3177903"/>
            <a:ext cx="1809135" cy="1364142"/>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AI Model Engine</a:t>
            </a:r>
          </a:p>
          <a:p>
            <a:pPr algn="ctr"/>
            <a:endParaRPr lang="en-US" dirty="0"/>
          </a:p>
        </p:txBody>
      </p:sp>
    </p:spTree>
    <p:extLst>
      <p:ext uri="{BB962C8B-B14F-4D97-AF65-F5344CB8AC3E}">
        <p14:creationId xmlns:p14="http://schemas.microsoft.com/office/powerpoint/2010/main" val="195907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Profile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33975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Dong Profile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05892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&amp; Sales</a:t>
            </a:r>
            <a:endParaRPr lang="en-US" dirty="0"/>
          </a:p>
        </p:txBody>
      </p:sp>
      <p:sp>
        <p:nvSpPr>
          <p:cNvPr id="3" name="Content Placeholder 2"/>
          <p:cNvSpPr>
            <a:spLocks noGrp="1"/>
          </p:cNvSpPr>
          <p:nvPr>
            <p:ph idx="1"/>
          </p:nvPr>
        </p:nvSpPr>
        <p:spPr>
          <a:xfrm>
            <a:off x="838200" y="1842878"/>
            <a:ext cx="10515600" cy="4351338"/>
          </a:xfrm>
        </p:spPr>
        <p:txBody>
          <a:bodyPr>
            <a:normAutofit lnSpcReduction="10000"/>
          </a:bodyPr>
          <a:lstStyle/>
          <a:p>
            <a:r>
              <a:rPr lang="en-US" dirty="0" smtClean="0"/>
              <a:t>Sales</a:t>
            </a:r>
          </a:p>
          <a:p>
            <a:pPr lvl="1"/>
            <a:r>
              <a:rPr lang="en-US" dirty="0" smtClean="0"/>
              <a:t>Basic software is free to use</a:t>
            </a:r>
          </a:p>
          <a:p>
            <a:pPr lvl="1"/>
            <a:r>
              <a:rPr lang="en-US" dirty="0" smtClean="0"/>
              <a:t> </a:t>
            </a:r>
            <a:r>
              <a:rPr lang="en-US" dirty="0" smtClean="0"/>
              <a:t>$19.99 / month</a:t>
            </a:r>
          </a:p>
          <a:p>
            <a:pPr lvl="1"/>
            <a:r>
              <a:rPr lang="en-US" dirty="0" smtClean="0"/>
              <a:t>High $49.99 / month</a:t>
            </a:r>
          </a:p>
          <a:p>
            <a:r>
              <a:rPr lang="en-US" dirty="0" smtClean="0"/>
              <a:t>Partner program with 3D printer manufacturers / contractors</a:t>
            </a:r>
          </a:p>
          <a:p>
            <a:r>
              <a:rPr lang="en-US" dirty="0" smtClean="0"/>
              <a:t>User projection</a:t>
            </a:r>
          </a:p>
          <a:p>
            <a:pPr lvl="1"/>
            <a:endParaRPr lang="en-US" dirty="0" smtClean="0"/>
          </a:p>
          <a:p>
            <a:endParaRPr lang="en-US" dirty="0"/>
          </a:p>
          <a:p>
            <a:r>
              <a:rPr lang="en-US" dirty="0" smtClean="0"/>
              <a:t>Marketing:</a:t>
            </a:r>
          </a:p>
          <a:p>
            <a:pPr lvl="1"/>
            <a:r>
              <a:rPr lang="en-US" dirty="0" smtClean="0"/>
              <a:t>Marketing on social media and 3D design conferences mid of 2018</a:t>
            </a:r>
            <a:endParaRPr lang="en-US" dirty="0"/>
          </a:p>
        </p:txBody>
      </p:sp>
    </p:spTree>
    <p:extLst>
      <p:ext uri="{BB962C8B-B14F-4D97-AF65-F5344CB8AC3E}">
        <p14:creationId xmlns:p14="http://schemas.microsoft.com/office/powerpoint/2010/main" val="1475145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12"/>
          <p:cNvCxnSpPr/>
          <p:nvPr/>
        </p:nvCxnSpPr>
        <p:spPr>
          <a:xfrm flipV="1">
            <a:off x="4120512" y="-1124702"/>
            <a:ext cx="0" cy="71925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13"/>
          <p:cNvCxnSpPr/>
          <p:nvPr/>
        </p:nvCxnSpPr>
        <p:spPr>
          <a:xfrm flipV="1">
            <a:off x="8083489" y="-1124702"/>
            <a:ext cx="1" cy="71925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9"/>
          <p:cNvCxnSpPr/>
          <p:nvPr/>
        </p:nvCxnSpPr>
        <p:spPr>
          <a:xfrm flipH="1" flipV="1">
            <a:off x="157538" y="-1124702"/>
            <a:ext cx="1" cy="71925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14"/>
          <p:cNvCxnSpPr/>
          <p:nvPr/>
        </p:nvCxnSpPr>
        <p:spPr>
          <a:xfrm flipH="1" flipV="1">
            <a:off x="12046461" y="-1124702"/>
            <a:ext cx="0" cy="71925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bwMode="auto">
          <a:xfrm>
            <a:off x="1148281" y="-944890"/>
            <a:ext cx="0" cy="359626"/>
          </a:xfrm>
          <a:prstGeom prst="line">
            <a:avLst/>
          </a:prstGeom>
          <a:solidFill>
            <a:schemeClr val="tx2"/>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Connecteur droit 73"/>
          <p:cNvCxnSpPr/>
          <p:nvPr/>
        </p:nvCxnSpPr>
        <p:spPr bwMode="auto">
          <a:xfrm>
            <a:off x="2139025" y="-944890"/>
            <a:ext cx="0" cy="359626"/>
          </a:xfrm>
          <a:prstGeom prst="line">
            <a:avLst/>
          </a:prstGeom>
          <a:solidFill>
            <a:schemeClr val="tx2"/>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Connecteur droit 74"/>
          <p:cNvCxnSpPr/>
          <p:nvPr/>
        </p:nvCxnSpPr>
        <p:spPr bwMode="auto">
          <a:xfrm>
            <a:off x="3129769" y="-944890"/>
            <a:ext cx="0" cy="359626"/>
          </a:xfrm>
          <a:prstGeom prst="line">
            <a:avLst/>
          </a:prstGeom>
          <a:solidFill>
            <a:schemeClr val="tx2"/>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Connecteur droit 75"/>
          <p:cNvCxnSpPr/>
          <p:nvPr/>
        </p:nvCxnSpPr>
        <p:spPr bwMode="auto">
          <a:xfrm>
            <a:off x="5111256" y="-944890"/>
            <a:ext cx="0" cy="359626"/>
          </a:xfrm>
          <a:prstGeom prst="line">
            <a:avLst/>
          </a:prstGeom>
          <a:solidFill>
            <a:schemeClr val="tx2"/>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7" name="Connecteur droit 76"/>
          <p:cNvCxnSpPr/>
          <p:nvPr/>
        </p:nvCxnSpPr>
        <p:spPr bwMode="auto">
          <a:xfrm>
            <a:off x="6102000" y="-944890"/>
            <a:ext cx="0" cy="359626"/>
          </a:xfrm>
          <a:prstGeom prst="line">
            <a:avLst/>
          </a:prstGeom>
          <a:solidFill>
            <a:schemeClr val="tx2"/>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8" name="Connecteur droit 77"/>
          <p:cNvCxnSpPr/>
          <p:nvPr/>
        </p:nvCxnSpPr>
        <p:spPr bwMode="auto">
          <a:xfrm>
            <a:off x="7092744" y="-944890"/>
            <a:ext cx="0" cy="359626"/>
          </a:xfrm>
          <a:prstGeom prst="line">
            <a:avLst/>
          </a:prstGeom>
          <a:solidFill>
            <a:schemeClr val="tx2"/>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9" name="Connecteur droit 78"/>
          <p:cNvCxnSpPr/>
          <p:nvPr/>
        </p:nvCxnSpPr>
        <p:spPr bwMode="auto">
          <a:xfrm>
            <a:off x="9074232" y="-944890"/>
            <a:ext cx="0" cy="359626"/>
          </a:xfrm>
          <a:prstGeom prst="line">
            <a:avLst/>
          </a:prstGeom>
          <a:solidFill>
            <a:schemeClr val="tx2"/>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0" name="Connecteur droit 79"/>
          <p:cNvCxnSpPr/>
          <p:nvPr/>
        </p:nvCxnSpPr>
        <p:spPr bwMode="auto">
          <a:xfrm>
            <a:off x="10064976" y="-944890"/>
            <a:ext cx="0" cy="359626"/>
          </a:xfrm>
          <a:prstGeom prst="line">
            <a:avLst/>
          </a:prstGeom>
          <a:solidFill>
            <a:schemeClr val="tx2"/>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1" name="Connecteur droit 80"/>
          <p:cNvCxnSpPr/>
          <p:nvPr/>
        </p:nvCxnSpPr>
        <p:spPr bwMode="auto">
          <a:xfrm>
            <a:off x="11055719" y="-944890"/>
            <a:ext cx="0" cy="359626"/>
          </a:xfrm>
          <a:prstGeom prst="line">
            <a:avLst/>
          </a:prstGeom>
          <a:solidFill>
            <a:schemeClr val="tx2"/>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2" name="Connecteur droit 81"/>
          <p:cNvCxnSpPr/>
          <p:nvPr/>
        </p:nvCxnSpPr>
        <p:spPr bwMode="auto">
          <a:xfrm>
            <a:off x="1643653"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3" name="Connecteur droit 82"/>
          <p:cNvCxnSpPr/>
          <p:nvPr/>
        </p:nvCxnSpPr>
        <p:spPr bwMode="auto">
          <a:xfrm>
            <a:off x="2634397"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4" name="Connecteur droit 83"/>
          <p:cNvCxnSpPr/>
          <p:nvPr/>
        </p:nvCxnSpPr>
        <p:spPr bwMode="auto">
          <a:xfrm>
            <a:off x="3625141"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5" name="Connecteur droit 84"/>
          <p:cNvCxnSpPr/>
          <p:nvPr/>
        </p:nvCxnSpPr>
        <p:spPr bwMode="auto">
          <a:xfrm>
            <a:off x="4615884"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6" name="Connecteur droit 85"/>
          <p:cNvCxnSpPr/>
          <p:nvPr/>
        </p:nvCxnSpPr>
        <p:spPr bwMode="auto">
          <a:xfrm>
            <a:off x="9569604"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7" name="Connecteur droit 86"/>
          <p:cNvCxnSpPr/>
          <p:nvPr/>
        </p:nvCxnSpPr>
        <p:spPr bwMode="auto">
          <a:xfrm>
            <a:off x="8578860"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8" name="Connecteur droit 87"/>
          <p:cNvCxnSpPr/>
          <p:nvPr/>
        </p:nvCxnSpPr>
        <p:spPr bwMode="auto">
          <a:xfrm>
            <a:off x="7588115"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9" name="Connecteur droit 88"/>
          <p:cNvCxnSpPr/>
          <p:nvPr/>
        </p:nvCxnSpPr>
        <p:spPr bwMode="auto">
          <a:xfrm>
            <a:off x="6597372"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0" name="Connecteur droit 89"/>
          <p:cNvCxnSpPr/>
          <p:nvPr/>
        </p:nvCxnSpPr>
        <p:spPr bwMode="auto">
          <a:xfrm>
            <a:off x="5606628"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1" name="Connecteur droit 90"/>
          <p:cNvCxnSpPr/>
          <p:nvPr/>
        </p:nvCxnSpPr>
        <p:spPr bwMode="auto">
          <a:xfrm>
            <a:off x="10560348"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2" name="Connecteur droit 91"/>
          <p:cNvCxnSpPr/>
          <p:nvPr/>
        </p:nvCxnSpPr>
        <p:spPr bwMode="auto">
          <a:xfrm>
            <a:off x="11551091"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3" name="Connecteur droit 92"/>
          <p:cNvCxnSpPr/>
          <p:nvPr/>
        </p:nvCxnSpPr>
        <p:spPr bwMode="auto">
          <a:xfrm>
            <a:off x="652909" y="-854982"/>
            <a:ext cx="0" cy="179812"/>
          </a:xfrm>
          <a:prstGeom prst="line">
            <a:avLst/>
          </a:prstGeom>
          <a:solidFill>
            <a:schemeClr val="tx2"/>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4" name="Connecteur droit 93"/>
          <p:cNvCxnSpPr/>
          <p:nvPr/>
        </p:nvCxnSpPr>
        <p:spPr bwMode="auto">
          <a:xfrm flipV="1">
            <a:off x="-2563107" y="1886263"/>
            <a:ext cx="2085934" cy="0"/>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5" name="Connecteur droit 94"/>
          <p:cNvCxnSpPr/>
          <p:nvPr/>
        </p:nvCxnSpPr>
        <p:spPr bwMode="auto">
          <a:xfrm flipV="1">
            <a:off x="-2563107" y="6512698"/>
            <a:ext cx="2085934" cy="0"/>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96" name="Right Arrow 72">
            <a:hlinkClick r:id="" action="ppaction://noaction"/>
          </p:cNvPr>
          <p:cNvSpPr/>
          <p:nvPr/>
        </p:nvSpPr>
        <p:spPr bwMode="auto">
          <a:xfrm>
            <a:off x="-2159832" y="1886264"/>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97" name="Right Arrow 72">
            <a:hlinkClick r:id="" action="ppaction://noaction"/>
          </p:cNvPr>
          <p:cNvSpPr/>
          <p:nvPr/>
        </p:nvSpPr>
        <p:spPr bwMode="auto">
          <a:xfrm>
            <a:off x="-2159832" y="2274156"/>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98" name="Right Arrow 72">
            <a:hlinkClick r:id="" action="ppaction://noaction"/>
          </p:cNvPr>
          <p:cNvSpPr/>
          <p:nvPr/>
        </p:nvSpPr>
        <p:spPr bwMode="auto">
          <a:xfrm>
            <a:off x="-2159832" y="3049939"/>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99" name="Right Arrow 72">
            <a:hlinkClick r:id="" action="ppaction://noaction"/>
          </p:cNvPr>
          <p:cNvSpPr/>
          <p:nvPr/>
        </p:nvSpPr>
        <p:spPr bwMode="auto">
          <a:xfrm>
            <a:off x="-2159832" y="3437831"/>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100" name="Right Arrow 72">
            <a:hlinkClick r:id="" action="ppaction://noaction"/>
          </p:cNvPr>
          <p:cNvSpPr/>
          <p:nvPr/>
        </p:nvSpPr>
        <p:spPr bwMode="auto">
          <a:xfrm>
            <a:off x="-2159832" y="3825723"/>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101" name="Right Arrow 72">
            <a:hlinkClick r:id="" action="ppaction://noaction"/>
          </p:cNvPr>
          <p:cNvSpPr/>
          <p:nvPr/>
        </p:nvSpPr>
        <p:spPr bwMode="auto">
          <a:xfrm>
            <a:off x="-2159832" y="4213615"/>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102" name="Right Arrow 72">
            <a:hlinkClick r:id="" action="ppaction://noaction"/>
          </p:cNvPr>
          <p:cNvSpPr/>
          <p:nvPr/>
        </p:nvSpPr>
        <p:spPr bwMode="auto">
          <a:xfrm>
            <a:off x="-2159832" y="4601507"/>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103" name="Right Arrow 72">
            <a:hlinkClick r:id="" action="ppaction://noaction"/>
          </p:cNvPr>
          <p:cNvSpPr/>
          <p:nvPr/>
        </p:nvSpPr>
        <p:spPr bwMode="auto">
          <a:xfrm>
            <a:off x="-2159832" y="4989399"/>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104" name="Right Arrow 72">
            <a:hlinkClick r:id="" action="ppaction://noaction"/>
          </p:cNvPr>
          <p:cNvSpPr/>
          <p:nvPr/>
        </p:nvSpPr>
        <p:spPr bwMode="auto">
          <a:xfrm>
            <a:off x="-2159832" y="5377291"/>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105" name="Right Arrow 72">
            <a:hlinkClick r:id="" action="ppaction://noaction"/>
          </p:cNvPr>
          <p:cNvSpPr/>
          <p:nvPr/>
        </p:nvSpPr>
        <p:spPr bwMode="auto">
          <a:xfrm>
            <a:off x="-2159832" y="5765182"/>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106" name="Right Arrow 72">
            <a:hlinkClick r:id="" action="ppaction://noaction"/>
          </p:cNvPr>
          <p:cNvSpPr/>
          <p:nvPr/>
        </p:nvSpPr>
        <p:spPr bwMode="auto">
          <a:xfrm>
            <a:off x="-2159832" y="6153074"/>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107" name="Right Arrow 72">
            <a:hlinkClick r:id="" action="ppaction://noaction"/>
          </p:cNvPr>
          <p:cNvSpPr/>
          <p:nvPr/>
        </p:nvSpPr>
        <p:spPr bwMode="auto">
          <a:xfrm>
            <a:off x="-2159832" y="2662047"/>
            <a:ext cx="1279383" cy="359626"/>
          </a:xfrm>
          <a:prstGeom prst="roundRect">
            <a:avLst/>
          </a:prstGeom>
          <a:gradFill>
            <a:gsLst>
              <a:gs pos="0">
                <a:srgbClr val="006487"/>
              </a:gs>
              <a:gs pos="80000">
                <a:srgbClr val="005578"/>
              </a:gs>
              <a:gs pos="100000">
                <a:srgbClr val="004664"/>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r>
              <a:rPr lang="en-US" sz="1098" b="1" kern="0" dirty="0">
                <a:solidFill>
                  <a:prstClr val="white"/>
                </a:solidFill>
                <a:latin typeface="Arial"/>
              </a:rPr>
              <a:t>XXX</a:t>
            </a:r>
          </a:p>
        </p:txBody>
      </p:sp>
      <p:sp>
        <p:nvSpPr>
          <p:cNvPr id="119" name="5-Point Star 68"/>
          <p:cNvSpPr>
            <a:spLocks noChangeAspect="1"/>
          </p:cNvSpPr>
          <p:nvPr/>
        </p:nvSpPr>
        <p:spPr bwMode="auto">
          <a:xfrm>
            <a:off x="8796546" y="5808934"/>
            <a:ext cx="179812" cy="179812"/>
          </a:xfrm>
          <a:prstGeom prst="star5">
            <a:avLst/>
          </a:prstGeom>
          <a:solidFill>
            <a:srgbClr val="FF0000"/>
          </a:solidFill>
          <a:ln>
            <a:noFill/>
          </a:ln>
          <a:effectLst/>
          <a:extLst/>
        </p:spPr>
        <p:txBody>
          <a:bodyPr wrap="square" lIns="107753" tIns="53874" rIns="107753" bIns="53874" numCol="1" spcCol="71910" rtlCol="0" anchor="ctr">
            <a:noAutofit/>
          </a:bodyPr>
          <a:lstStyle/>
          <a:p>
            <a:pPr algn="ctr" defTabSz="912346">
              <a:lnSpc>
                <a:spcPct val="110000"/>
              </a:lnSpc>
            </a:pPr>
            <a:endParaRPr lang="en-US" sz="2398" b="1" dirty="0">
              <a:solidFill>
                <a:srgbClr val="FF0000"/>
              </a:solidFill>
              <a:latin typeface="Calibri"/>
            </a:endParaRPr>
          </a:p>
        </p:txBody>
      </p:sp>
      <p:sp>
        <p:nvSpPr>
          <p:cNvPr id="122" name="cdtRectangle 121 Id160889"/>
          <p:cNvSpPr>
            <a:spLocks noChangeArrowheads="1"/>
          </p:cNvSpPr>
          <p:nvPr/>
        </p:nvSpPr>
        <p:spPr bwMode="auto">
          <a:xfrm>
            <a:off x="14080607" y="485903"/>
            <a:ext cx="1438501" cy="288625"/>
          </a:xfrm>
          <a:prstGeom prst="rect">
            <a:avLst/>
          </a:prstGeom>
          <a:solidFill>
            <a:srgbClr val="465F19"/>
          </a:solidFill>
          <a:ln w="9525" algn="ctr">
            <a:noFill/>
            <a:miter lim="800000"/>
            <a:headEnd/>
            <a:tailEnd/>
          </a:ln>
          <a:effectLst/>
        </p:spPr>
        <p:txBody>
          <a:bodyPr lIns="71926" tIns="35962" rIns="71926" bIns="35962" anchor="ctr"/>
          <a:lstStyle/>
          <a:p>
            <a:pPr fontAlgn="base">
              <a:spcBef>
                <a:spcPct val="50000"/>
              </a:spcBef>
              <a:spcAft>
                <a:spcPct val="0"/>
              </a:spcAft>
            </a:pPr>
            <a:r>
              <a:rPr lang="en-US" sz="999" b="1" noProof="1">
                <a:solidFill>
                  <a:srgbClr val="FFFFFF"/>
                </a:solidFill>
              </a:rPr>
              <a:t>70 | 95 | 25</a:t>
            </a:r>
          </a:p>
        </p:txBody>
      </p:sp>
      <p:sp>
        <p:nvSpPr>
          <p:cNvPr id="125" name="cdtRectangle 124 Id160892"/>
          <p:cNvSpPr>
            <a:spLocks noChangeArrowheads="1"/>
          </p:cNvSpPr>
          <p:nvPr/>
        </p:nvSpPr>
        <p:spPr bwMode="auto">
          <a:xfrm>
            <a:off x="14080607" y="903650"/>
            <a:ext cx="1438501" cy="288625"/>
          </a:xfrm>
          <a:prstGeom prst="rect">
            <a:avLst/>
          </a:prstGeom>
          <a:solidFill>
            <a:srgbClr val="738732"/>
          </a:solidFill>
          <a:ln w="9525" algn="ctr">
            <a:noFill/>
            <a:miter lim="800000"/>
            <a:headEnd/>
            <a:tailEnd/>
          </a:ln>
          <a:effectLst/>
        </p:spPr>
        <p:txBody>
          <a:bodyPr lIns="71926" tIns="35962" rIns="71926" bIns="35962" anchor="ctr"/>
          <a:lstStyle/>
          <a:p>
            <a:pPr fontAlgn="base">
              <a:spcBef>
                <a:spcPct val="50000"/>
              </a:spcBef>
              <a:spcAft>
                <a:spcPct val="0"/>
              </a:spcAft>
            </a:pPr>
            <a:r>
              <a:rPr lang="en-US" sz="999" b="1" noProof="1">
                <a:solidFill>
                  <a:srgbClr val="FFFFFF"/>
                </a:solidFill>
              </a:rPr>
              <a:t>115 | 135 | 50</a:t>
            </a:r>
          </a:p>
        </p:txBody>
      </p:sp>
      <p:sp>
        <p:nvSpPr>
          <p:cNvPr id="127" name="cdtRectangle 126 Id160894"/>
          <p:cNvSpPr>
            <a:spLocks noChangeArrowheads="1"/>
          </p:cNvSpPr>
          <p:nvPr/>
        </p:nvSpPr>
        <p:spPr bwMode="auto">
          <a:xfrm>
            <a:off x="14080607" y="1290596"/>
            <a:ext cx="1438501" cy="288625"/>
          </a:xfrm>
          <a:prstGeom prst="rect">
            <a:avLst/>
          </a:prstGeom>
          <a:solidFill>
            <a:srgbClr val="96A51E"/>
          </a:solidFill>
          <a:ln w="9525" algn="ctr">
            <a:noFill/>
            <a:miter lim="800000"/>
            <a:headEnd/>
            <a:tailEnd/>
          </a:ln>
          <a:effectLst/>
        </p:spPr>
        <p:txBody>
          <a:bodyPr lIns="71926" tIns="35962" rIns="71926" bIns="35962" anchor="ctr"/>
          <a:lstStyle/>
          <a:p>
            <a:pPr fontAlgn="base">
              <a:spcBef>
                <a:spcPct val="50000"/>
              </a:spcBef>
              <a:spcAft>
                <a:spcPct val="0"/>
              </a:spcAft>
            </a:pPr>
            <a:r>
              <a:rPr lang="en-US" sz="999" b="1" noProof="1">
                <a:solidFill>
                  <a:srgbClr val="FFFFFF"/>
                </a:solidFill>
              </a:rPr>
              <a:t>150 | 165 | 30</a:t>
            </a:r>
          </a:p>
        </p:txBody>
      </p:sp>
      <p:grpSp>
        <p:nvGrpSpPr>
          <p:cNvPr id="123" name="Groupe 122"/>
          <p:cNvGrpSpPr/>
          <p:nvPr/>
        </p:nvGrpSpPr>
        <p:grpSpPr>
          <a:xfrm>
            <a:off x="10092391" y="1285271"/>
            <a:ext cx="2033911" cy="5329925"/>
            <a:chOff x="208508" y="1446901"/>
            <a:chExt cx="6044246" cy="5171613"/>
          </a:xfrm>
        </p:grpSpPr>
        <p:sp>
          <p:nvSpPr>
            <p:cNvPr id="124" name="Rectangle à coins arrondis 18">
              <a:hlinkClick r:id="" action="ppaction://noaction"/>
            </p:cNvPr>
            <p:cNvSpPr/>
            <p:nvPr/>
          </p:nvSpPr>
          <p:spPr>
            <a:xfrm>
              <a:off x="208508" y="1767840"/>
              <a:ext cx="6044246" cy="4850674"/>
            </a:xfrm>
            <a:prstGeom prst="roundRect">
              <a:avLst>
                <a:gd name="adj" fmla="val 6325"/>
              </a:avLst>
            </a:prstGeom>
            <a:no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defRPr/>
              </a:pPr>
              <a:endParaRPr lang="en-CA" sz="1998" b="1" kern="0" dirty="0">
                <a:solidFill>
                  <a:prstClr val="white"/>
                </a:solidFill>
                <a:latin typeface="Arial"/>
              </a:endParaRPr>
            </a:p>
          </p:txBody>
        </p:sp>
        <p:sp>
          <p:nvSpPr>
            <p:cNvPr id="126" name="ZoneTexte 125"/>
            <p:cNvSpPr txBox="1"/>
            <p:nvPr/>
          </p:nvSpPr>
          <p:spPr>
            <a:xfrm>
              <a:off x="1822354" y="1446901"/>
              <a:ext cx="3089993" cy="227158"/>
            </a:xfrm>
            <a:prstGeom prst="rect">
              <a:avLst/>
            </a:prstGeom>
            <a:ln/>
          </p:spPr>
          <p:style>
            <a:lnRef idx="0">
              <a:schemeClr val="accent5"/>
            </a:lnRef>
            <a:fillRef idx="3">
              <a:schemeClr val="accent5"/>
            </a:fillRef>
            <a:effectRef idx="3">
              <a:schemeClr val="accent5"/>
            </a:effectRef>
            <a:fontRef idx="minor">
              <a:schemeClr val="lt1"/>
            </a:fontRef>
          </p:style>
          <p:txBody>
            <a:bodyPr wrap="square" lIns="107888" tIns="53944" rIns="107888" bIns="53944" numCol="1" spcCol="72000" rtlCol="0" anchor="ctr">
              <a:noAutofit/>
            </a:bodyPr>
            <a:lstStyle>
              <a:defPPr>
                <a:defRPr lang="de-DE"/>
              </a:defPPr>
              <a:lvl1pPr algn="ctr">
                <a:lnSpc>
                  <a:spcPct val="110000"/>
                </a:lnSpc>
                <a:spcBef>
                  <a:spcPct val="0"/>
                </a:spcBef>
                <a:buFont typeface="Wingdings" charset="0"/>
                <a:buNone/>
                <a:defRPr b="1">
                  <a:solidFill>
                    <a:srgbClr val="000000"/>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lgn="l" fontAlgn="base">
                <a:spcAft>
                  <a:spcPct val="0"/>
                </a:spcAft>
              </a:pPr>
              <a:r>
                <a:rPr lang="en-CA" sz="1798" dirty="0"/>
                <a:t>Future</a:t>
              </a:r>
              <a:endParaRPr lang="fr-FR" sz="1798" dirty="0" err="1"/>
            </a:p>
          </p:txBody>
        </p:sp>
      </p:grpSp>
      <p:grpSp>
        <p:nvGrpSpPr>
          <p:cNvPr id="108" name="Groupe 107"/>
          <p:cNvGrpSpPr/>
          <p:nvPr/>
        </p:nvGrpSpPr>
        <p:grpSpPr>
          <a:xfrm>
            <a:off x="72017" y="1225533"/>
            <a:ext cx="4536419" cy="5357507"/>
            <a:chOff x="69669" y="1146009"/>
            <a:chExt cx="13665033" cy="5472505"/>
          </a:xfrm>
        </p:grpSpPr>
        <p:sp>
          <p:nvSpPr>
            <p:cNvPr id="109" name="Rectangle à coins arrondis 18">
              <a:hlinkClick r:id="" action="ppaction://noaction"/>
            </p:cNvPr>
            <p:cNvSpPr/>
            <p:nvPr/>
          </p:nvSpPr>
          <p:spPr>
            <a:xfrm>
              <a:off x="69669" y="1767840"/>
              <a:ext cx="6183085" cy="4850674"/>
            </a:xfrm>
            <a:prstGeom prst="roundRect">
              <a:avLst>
                <a:gd name="adj" fmla="val 6325"/>
              </a:avLst>
            </a:prstGeom>
            <a:no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defRPr/>
              </a:pPr>
              <a:endParaRPr lang="en-CA" sz="1998" b="1" kern="0" dirty="0">
                <a:solidFill>
                  <a:prstClr val="white"/>
                </a:solidFill>
                <a:latin typeface="Arial"/>
              </a:endParaRPr>
            </a:p>
          </p:txBody>
        </p:sp>
        <p:sp>
          <p:nvSpPr>
            <p:cNvPr id="112" name="ZoneTexte 111"/>
            <p:cNvSpPr txBox="1"/>
            <p:nvPr/>
          </p:nvSpPr>
          <p:spPr>
            <a:xfrm>
              <a:off x="2134986" y="1146009"/>
              <a:ext cx="11599716" cy="370493"/>
            </a:xfrm>
            <a:prstGeom prst="rect">
              <a:avLst/>
            </a:prstGeom>
            <a:ln/>
          </p:spPr>
          <p:style>
            <a:lnRef idx="0">
              <a:schemeClr val="accent5"/>
            </a:lnRef>
            <a:fillRef idx="3">
              <a:schemeClr val="accent5"/>
            </a:fillRef>
            <a:effectRef idx="3">
              <a:schemeClr val="accent5"/>
            </a:effectRef>
            <a:fontRef idx="minor">
              <a:schemeClr val="lt1"/>
            </a:fontRef>
          </p:style>
          <p:txBody>
            <a:bodyPr wrap="square" lIns="107888" tIns="53944" rIns="107888" bIns="53944" numCol="1" spcCol="72000" rtlCol="0" anchor="ctr">
              <a:noAutofit/>
            </a:bodyPr>
            <a:lstStyle>
              <a:defPPr>
                <a:defRPr lang="de-DE"/>
              </a:defPPr>
              <a:lvl1pPr algn="ctr">
                <a:lnSpc>
                  <a:spcPct val="110000"/>
                </a:lnSpc>
                <a:spcBef>
                  <a:spcPct val="0"/>
                </a:spcBef>
                <a:buFont typeface="Wingdings" charset="0"/>
                <a:buNone/>
                <a:defRPr b="1">
                  <a:solidFill>
                    <a:srgbClr val="000000"/>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fontAlgn="base">
                <a:spcAft>
                  <a:spcPct val="0"/>
                </a:spcAft>
              </a:pPr>
              <a:r>
                <a:rPr lang="en-CA" sz="1798" dirty="0" smtClean="0"/>
                <a:t>   2017 &amp; 2018 Phase 1</a:t>
              </a:r>
              <a:endParaRPr lang="fr-FR" sz="1798" dirty="0" err="1"/>
            </a:p>
          </p:txBody>
        </p:sp>
      </p:grpSp>
      <p:sp>
        <p:nvSpPr>
          <p:cNvPr id="116" name="Rectangle à coins arrondis 18">
            <a:hlinkClick r:id="" action="ppaction://noaction"/>
          </p:cNvPr>
          <p:cNvSpPr/>
          <p:nvPr/>
        </p:nvSpPr>
        <p:spPr>
          <a:xfrm>
            <a:off x="2210869" y="1733750"/>
            <a:ext cx="3880447" cy="4849783"/>
          </a:xfrm>
          <a:prstGeom prst="roundRect">
            <a:avLst>
              <a:gd name="adj" fmla="val 6325"/>
            </a:avLst>
          </a:prstGeom>
          <a:no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defRPr/>
            </a:pPr>
            <a:endParaRPr lang="en-CA" sz="1998" b="1" kern="0" dirty="0">
              <a:solidFill>
                <a:prstClr val="white"/>
              </a:solidFill>
              <a:latin typeface="Arial"/>
            </a:endParaRPr>
          </a:p>
        </p:txBody>
      </p:sp>
      <p:grpSp>
        <p:nvGrpSpPr>
          <p:cNvPr id="4" name="Group 3"/>
          <p:cNvGrpSpPr/>
          <p:nvPr/>
        </p:nvGrpSpPr>
        <p:grpSpPr>
          <a:xfrm>
            <a:off x="6193922" y="1312802"/>
            <a:ext cx="1280508" cy="214999"/>
            <a:chOff x="3238400" y="2739157"/>
            <a:chExt cx="1281842" cy="215223"/>
          </a:xfrm>
          <a:effectLst/>
        </p:grpSpPr>
        <p:sp>
          <p:nvSpPr>
            <p:cNvPr id="137" name="5-Point Star 68"/>
            <p:cNvSpPr>
              <a:spLocks noChangeAspect="1"/>
            </p:cNvSpPr>
            <p:nvPr/>
          </p:nvSpPr>
          <p:spPr bwMode="auto">
            <a:xfrm>
              <a:off x="3238400" y="2739157"/>
              <a:ext cx="192090" cy="192090"/>
            </a:xfrm>
            <a:prstGeom prst="star5">
              <a:avLst/>
            </a:prstGeom>
            <a:solidFill>
              <a:srgbClr val="00B050"/>
            </a:solidFill>
            <a:ln>
              <a:noFill/>
            </a:ln>
            <a:effectLst/>
            <a:extLst/>
          </p:spPr>
          <p:txBody>
            <a:bodyPr wrap="square" lIns="107753" tIns="53874" rIns="107753" bIns="53874" numCol="1" spcCol="71910" rtlCol="0" anchor="ctr">
              <a:noAutofit/>
            </a:bodyPr>
            <a:lstStyle/>
            <a:p>
              <a:pPr algn="ctr" defTabSz="912346">
                <a:lnSpc>
                  <a:spcPct val="110000"/>
                </a:lnSpc>
              </a:pPr>
              <a:endParaRPr lang="en-US" sz="2398" b="1" dirty="0">
                <a:solidFill>
                  <a:srgbClr val="00B050"/>
                </a:solidFill>
                <a:latin typeface="Calibri"/>
              </a:endParaRPr>
            </a:p>
          </p:txBody>
        </p:sp>
        <p:sp>
          <p:nvSpPr>
            <p:cNvPr id="3" name="TextBox 2"/>
            <p:cNvSpPr txBox="1"/>
            <p:nvPr/>
          </p:nvSpPr>
          <p:spPr>
            <a:xfrm>
              <a:off x="3430490" y="2751247"/>
              <a:ext cx="1089752" cy="203133"/>
            </a:xfrm>
            <a:prstGeom prst="rect">
              <a:avLst/>
            </a:prstGeom>
            <a:noFill/>
          </p:spPr>
          <p:txBody>
            <a:bodyPr wrap="square" lIns="0" tIns="0" rIns="0" bIns="0" rtlCol="0">
              <a:spAutoFit/>
            </a:bodyPr>
            <a:lstStyle/>
            <a:p>
              <a:pPr fontAlgn="base">
                <a:lnSpc>
                  <a:spcPct val="110000"/>
                </a:lnSpc>
                <a:spcAft>
                  <a:spcPct val="0"/>
                </a:spcAft>
              </a:pPr>
              <a:r>
                <a:rPr lang="en-US" sz="1198" b="1" i="1" dirty="0">
                  <a:solidFill>
                    <a:srgbClr val="00B050"/>
                  </a:solidFill>
                </a:rPr>
                <a:t>First Go-Live</a:t>
              </a:r>
            </a:p>
          </p:txBody>
        </p:sp>
      </p:grpSp>
      <p:grpSp>
        <p:nvGrpSpPr>
          <p:cNvPr id="110" name="Groupe 122"/>
          <p:cNvGrpSpPr/>
          <p:nvPr/>
        </p:nvGrpSpPr>
        <p:grpSpPr>
          <a:xfrm>
            <a:off x="6108046" y="1185543"/>
            <a:ext cx="3991241" cy="5397497"/>
            <a:chOff x="208508" y="1345656"/>
            <a:chExt cx="6044246" cy="5272858"/>
          </a:xfrm>
        </p:grpSpPr>
        <p:sp>
          <p:nvSpPr>
            <p:cNvPr id="111" name="Rectangle à coins arrondis 18">
              <a:hlinkClick r:id="" action="ppaction://noaction"/>
            </p:cNvPr>
            <p:cNvSpPr/>
            <p:nvPr/>
          </p:nvSpPr>
          <p:spPr>
            <a:xfrm>
              <a:off x="208508" y="1767840"/>
              <a:ext cx="6044246" cy="4850674"/>
            </a:xfrm>
            <a:prstGeom prst="roundRect">
              <a:avLst>
                <a:gd name="adj" fmla="val 6325"/>
              </a:avLst>
            </a:prstGeom>
            <a:no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defRPr/>
              </a:pPr>
              <a:endParaRPr lang="en-CA" sz="1998" b="1" kern="0" dirty="0">
                <a:solidFill>
                  <a:prstClr val="white"/>
                </a:solidFill>
                <a:latin typeface="Arial"/>
              </a:endParaRPr>
            </a:p>
          </p:txBody>
        </p:sp>
        <p:sp>
          <p:nvSpPr>
            <p:cNvPr id="130" name="ZoneTexte 125"/>
            <p:cNvSpPr txBox="1"/>
            <p:nvPr/>
          </p:nvSpPr>
          <p:spPr>
            <a:xfrm>
              <a:off x="2277730" y="1345656"/>
              <a:ext cx="2287282" cy="326131"/>
            </a:xfrm>
            <a:prstGeom prst="rect">
              <a:avLst/>
            </a:prstGeom>
            <a:ln/>
          </p:spPr>
          <p:style>
            <a:lnRef idx="0">
              <a:schemeClr val="accent5"/>
            </a:lnRef>
            <a:fillRef idx="3">
              <a:schemeClr val="accent5"/>
            </a:fillRef>
            <a:effectRef idx="3">
              <a:schemeClr val="accent5"/>
            </a:effectRef>
            <a:fontRef idx="minor">
              <a:schemeClr val="lt1"/>
            </a:fontRef>
          </p:style>
          <p:txBody>
            <a:bodyPr wrap="square" lIns="107888" tIns="53944" rIns="107888" bIns="53944" numCol="1" spcCol="72000" rtlCol="0" anchor="ctr">
              <a:noAutofit/>
            </a:bodyPr>
            <a:lstStyle>
              <a:defPPr>
                <a:defRPr lang="de-DE"/>
              </a:defPPr>
              <a:lvl1pPr algn="ctr">
                <a:lnSpc>
                  <a:spcPct val="110000"/>
                </a:lnSpc>
                <a:spcBef>
                  <a:spcPct val="0"/>
                </a:spcBef>
                <a:buFont typeface="Wingdings" charset="0"/>
                <a:buNone/>
                <a:defRPr b="1">
                  <a:solidFill>
                    <a:srgbClr val="000000"/>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fontAlgn="base">
                <a:spcAft>
                  <a:spcPct val="0"/>
                </a:spcAft>
              </a:pPr>
              <a:r>
                <a:rPr lang="en-CA" sz="1798" dirty="0"/>
                <a:t>2019 Phase 2</a:t>
              </a:r>
              <a:endParaRPr lang="fr-FR" sz="1798" dirty="0" err="1"/>
            </a:p>
          </p:txBody>
        </p:sp>
      </p:grpSp>
      <p:sp>
        <p:nvSpPr>
          <p:cNvPr id="135" name="Right Arrow 72">
            <a:hlinkClick r:id="" action="ppaction://noaction"/>
          </p:cNvPr>
          <p:cNvSpPr/>
          <p:nvPr/>
        </p:nvSpPr>
        <p:spPr bwMode="auto">
          <a:xfrm>
            <a:off x="6109535" y="1885650"/>
            <a:ext cx="3955441" cy="570370"/>
          </a:xfrm>
          <a:prstGeom prst="roundRect">
            <a:avLst/>
          </a:prstGeom>
          <a:solidFill>
            <a:schemeClr val="accent1">
              <a:lumMod val="50000"/>
            </a:schemeClr>
          </a:solidFill>
          <a:ln>
            <a:noFill/>
          </a:ln>
          <a:effectLst/>
          <a:scene3d>
            <a:camera prst="orthographicFront">
              <a:rot lat="0" lon="0" rev="0"/>
            </a:camera>
            <a:lightRig rig="threePt" dir="t">
              <a:rot lat="0" lon="0" rev="1200000"/>
            </a:lightRig>
          </a:scene3d>
          <a:sp3d>
            <a:bevelT w="63500" h="25400"/>
          </a:sp3d>
          <a:extLst/>
        </p:spPr>
        <p:txBody>
          <a:bodyPr rtlCol="0" anchor="ctr"/>
          <a:lstStyle/>
          <a:p>
            <a:r>
              <a:rPr lang="en-US" sz="1098" b="1" kern="0" dirty="0" smtClean="0">
                <a:solidFill>
                  <a:srgbClr val="FFFFFF"/>
                </a:solidFill>
                <a:latin typeface="Arial"/>
              </a:rPr>
              <a:t>Continue product </a:t>
            </a:r>
            <a:r>
              <a:rPr lang="en-US" sz="1098" b="1" kern="0" dirty="0">
                <a:solidFill>
                  <a:srgbClr val="FFFFFF"/>
                </a:solidFill>
                <a:latin typeface="Arial"/>
              </a:rPr>
              <a:t>v</a:t>
            </a:r>
            <a:r>
              <a:rPr lang="en-US" sz="1098" b="1" kern="0" dirty="0" smtClean="0">
                <a:solidFill>
                  <a:srgbClr val="FFFFFF"/>
                </a:solidFill>
                <a:latin typeface="Arial"/>
              </a:rPr>
              <a:t>ersion 2.0 development </a:t>
            </a:r>
            <a:endParaRPr lang="en-US" sz="1098" b="1" kern="0" dirty="0">
              <a:solidFill>
                <a:srgbClr val="FFFFFF"/>
              </a:solidFill>
              <a:latin typeface="Arial"/>
            </a:endParaRPr>
          </a:p>
        </p:txBody>
      </p:sp>
      <p:sp>
        <p:nvSpPr>
          <p:cNvPr id="41" name="Right Arrow 72">
            <a:hlinkClick r:id="" action="ppaction://noaction"/>
          </p:cNvPr>
          <p:cNvSpPr/>
          <p:nvPr/>
        </p:nvSpPr>
        <p:spPr bwMode="auto">
          <a:xfrm>
            <a:off x="157819" y="1884213"/>
            <a:ext cx="5922812" cy="552149"/>
          </a:xfrm>
          <a:prstGeom prst="roundRect">
            <a:avLst/>
          </a:prstGeom>
          <a:solidFill>
            <a:schemeClr val="accent1">
              <a:lumMod val="50000"/>
            </a:schemeClr>
          </a:solidFill>
          <a:ln>
            <a:noFill/>
          </a:ln>
          <a:effectLst/>
          <a:scene3d>
            <a:camera prst="orthographicFront">
              <a:rot lat="0" lon="0" rev="0"/>
            </a:camera>
            <a:lightRig rig="threePt" dir="t">
              <a:rot lat="0" lon="0" rev="1200000"/>
            </a:lightRig>
          </a:scene3d>
          <a:sp3d>
            <a:bevelT w="63500" h="25400"/>
          </a:sp3d>
          <a:extLst/>
        </p:spPr>
        <p:txBody>
          <a:bodyPr rtlCol="0" anchor="ctr"/>
          <a:lstStyle/>
          <a:p>
            <a:pPr algn="ctr"/>
            <a:r>
              <a:rPr lang="en-US" sz="900" b="1" kern="0" dirty="0" smtClean="0">
                <a:solidFill>
                  <a:srgbClr val="FFFFFF"/>
                </a:solidFill>
                <a:latin typeface="Arial"/>
              </a:rPr>
              <a:t>Product development</a:t>
            </a:r>
            <a:endParaRPr lang="en-US" sz="900" b="1" kern="0" dirty="0">
              <a:solidFill>
                <a:srgbClr val="FFFFFF"/>
              </a:solidFill>
              <a:latin typeface="Arial"/>
            </a:endParaRPr>
          </a:p>
        </p:txBody>
      </p:sp>
      <p:sp>
        <p:nvSpPr>
          <p:cNvPr id="46" name="Right Arrow 72">
            <a:hlinkClick r:id="" action="ppaction://noaction"/>
          </p:cNvPr>
          <p:cNvSpPr/>
          <p:nvPr/>
        </p:nvSpPr>
        <p:spPr bwMode="auto">
          <a:xfrm>
            <a:off x="2210868" y="2476586"/>
            <a:ext cx="3880275" cy="553096"/>
          </a:xfrm>
          <a:prstGeom prst="roundRect">
            <a:avLst/>
          </a:prstGeom>
          <a:solidFill>
            <a:schemeClr val="accent2"/>
          </a:solidFill>
          <a:ln>
            <a:noFill/>
          </a:ln>
          <a:effectLst/>
          <a:scene3d>
            <a:camera prst="orthographicFront">
              <a:rot lat="0" lon="0" rev="0"/>
            </a:camera>
            <a:lightRig rig="threePt" dir="t">
              <a:rot lat="0" lon="0" rev="1200000"/>
            </a:lightRig>
          </a:scene3d>
          <a:sp3d>
            <a:bevelT w="63500" h="25400"/>
          </a:sp3d>
          <a:extLst/>
        </p:spPr>
        <p:txBody>
          <a:bodyPr rtlCol="0" anchor="ctr"/>
          <a:lstStyle/>
          <a:p>
            <a:r>
              <a:rPr lang="en-US" sz="900" b="1" kern="0" dirty="0" smtClean="0">
                <a:solidFill>
                  <a:srgbClr val="FFFFFF"/>
                </a:solidFill>
                <a:latin typeface="Arial"/>
              </a:rPr>
              <a:t>Design team expansion</a:t>
            </a:r>
            <a:endParaRPr lang="en-US" sz="900" b="1" kern="0" dirty="0">
              <a:solidFill>
                <a:srgbClr val="FFFFFF"/>
              </a:solidFill>
              <a:latin typeface="Arial"/>
            </a:endParaRPr>
          </a:p>
        </p:txBody>
      </p:sp>
      <p:sp>
        <p:nvSpPr>
          <p:cNvPr id="129" name="Right Arrow 72">
            <a:hlinkClick r:id="" action="ppaction://noaction"/>
          </p:cNvPr>
          <p:cNvSpPr/>
          <p:nvPr/>
        </p:nvSpPr>
        <p:spPr bwMode="auto">
          <a:xfrm>
            <a:off x="4120510" y="3746180"/>
            <a:ext cx="7925949" cy="677438"/>
          </a:xfrm>
          <a:prstGeom prst="roundRect">
            <a:avLst/>
          </a:prstGeom>
          <a:solidFill>
            <a:srgbClr val="00B050"/>
          </a:solidFill>
          <a:ln>
            <a:noFill/>
          </a:ln>
          <a:effectLst/>
          <a:scene3d>
            <a:camera prst="orthographicFront">
              <a:rot lat="0" lon="0" rev="0"/>
            </a:camera>
            <a:lightRig rig="threePt" dir="t">
              <a:rot lat="0" lon="0" rev="1200000"/>
            </a:lightRig>
          </a:scene3d>
          <a:sp3d>
            <a:bevelT w="63500" h="25400"/>
          </a:sp3d>
          <a:extLst/>
        </p:spPr>
        <p:txBody>
          <a:bodyPr rtlCol="0" anchor="ctr"/>
          <a:lstStyle/>
          <a:p>
            <a:r>
              <a:rPr lang="en-US" sz="1098" b="1" kern="0" dirty="0" smtClean="0">
                <a:solidFill>
                  <a:srgbClr val="FFFFFF"/>
                </a:solidFill>
                <a:latin typeface="Arial"/>
              </a:rPr>
              <a:t>Corporate with 3D printer manufacturers </a:t>
            </a:r>
            <a:endParaRPr lang="en-US" sz="1098" b="1" kern="0" dirty="0">
              <a:solidFill>
                <a:srgbClr val="FFFFFF"/>
              </a:solidFill>
              <a:latin typeface="Arial"/>
            </a:endParaRPr>
          </a:p>
        </p:txBody>
      </p:sp>
      <p:sp>
        <p:nvSpPr>
          <p:cNvPr id="134" name="Right Arrow 72">
            <a:hlinkClick r:id="" action="ppaction://noaction"/>
          </p:cNvPr>
          <p:cNvSpPr/>
          <p:nvPr/>
        </p:nvSpPr>
        <p:spPr bwMode="auto">
          <a:xfrm>
            <a:off x="10126702" y="1885650"/>
            <a:ext cx="1919759" cy="570370"/>
          </a:xfrm>
          <a:prstGeom prst="roundRect">
            <a:avLst/>
          </a:prstGeom>
          <a:solidFill>
            <a:schemeClr val="accent1">
              <a:lumMod val="50000"/>
            </a:schemeClr>
          </a:solidFill>
          <a:ln>
            <a:noFill/>
          </a:ln>
          <a:effectLst/>
          <a:scene3d>
            <a:camera prst="orthographicFront">
              <a:rot lat="0" lon="0" rev="0"/>
            </a:camera>
            <a:lightRig rig="threePt" dir="t">
              <a:rot lat="0" lon="0" rev="1200000"/>
            </a:lightRig>
          </a:scene3d>
          <a:sp3d>
            <a:bevelT w="63500" h="25400"/>
          </a:sp3d>
          <a:extLst/>
        </p:spPr>
        <p:txBody>
          <a:bodyPr rtlCol="0" anchor="ctr"/>
          <a:lstStyle/>
          <a:p>
            <a:r>
              <a:rPr lang="en-US" sz="1098" b="1" kern="0" dirty="0" smtClean="0">
                <a:solidFill>
                  <a:srgbClr val="FFFFFF"/>
                </a:solidFill>
                <a:latin typeface="Arial"/>
              </a:rPr>
              <a:t>Continue PD</a:t>
            </a:r>
            <a:endParaRPr lang="en-US" sz="1098" b="1" kern="0" dirty="0">
              <a:solidFill>
                <a:srgbClr val="FFFFFF"/>
              </a:solidFill>
              <a:latin typeface="Arial"/>
            </a:endParaRPr>
          </a:p>
        </p:txBody>
      </p:sp>
      <p:sp>
        <p:nvSpPr>
          <p:cNvPr id="136" name="Right Arrow 72">
            <a:hlinkClick r:id="" action="ppaction://noaction"/>
          </p:cNvPr>
          <p:cNvSpPr/>
          <p:nvPr/>
        </p:nvSpPr>
        <p:spPr bwMode="auto">
          <a:xfrm>
            <a:off x="4144036" y="3049084"/>
            <a:ext cx="1929626" cy="677438"/>
          </a:xfrm>
          <a:prstGeom prst="roundRect">
            <a:avLst/>
          </a:prstGeom>
          <a:solidFill>
            <a:srgbClr val="00B0F0"/>
          </a:solidFill>
          <a:ln>
            <a:noFill/>
          </a:ln>
          <a:effectLst/>
          <a:scene3d>
            <a:camera prst="orthographicFront">
              <a:rot lat="0" lon="0" rev="0"/>
            </a:camera>
            <a:lightRig rig="threePt" dir="t">
              <a:rot lat="0" lon="0" rev="1200000"/>
            </a:lightRig>
          </a:scene3d>
          <a:sp3d>
            <a:bevelT w="63500" h="25400"/>
          </a:sp3d>
          <a:extLst/>
        </p:spPr>
        <p:txBody>
          <a:bodyPr rtlCol="0" anchor="ctr"/>
          <a:lstStyle/>
          <a:p>
            <a:r>
              <a:rPr lang="en-US" sz="1098" b="1" kern="0" dirty="0" smtClean="0">
                <a:solidFill>
                  <a:srgbClr val="FFFFFF"/>
                </a:solidFill>
                <a:latin typeface="Arial"/>
              </a:rPr>
              <a:t>Marketing for Go-Live</a:t>
            </a:r>
            <a:endParaRPr lang="en-US" sz="1098" b="1" kern="0" dirty="0">
              <a:solidFill>
                <a:srgbClr val="FFFFFF"/>
              </a:solidFill>
              <a:latin typeface="Arial"/>
            </a:endParaRPr>
          </a:p>
        </p:txBody>
      </p:sp>
      <p:sp>
        <p:nvSpPr>
          <p:cNvPr id="138" name="Right Arrow 72">
            <a:hlinkClick r:id="" action="ppaction://noaction"/>
          </p:cNvPr>
          <p:cNvSpPr/>
          <p:nvPr/>
        </p:nvSpPr>
        <p:spPr bwMode="auto">
          <a:xfrm>
            <a:off x="6143348" y="2476586"/>
            <a:ext cx="5903111" cy="553096"/>
          </a:xfrm>
          <a:prstGeom prst="roundRect">
            <a:avLst/>
          </a:prstGeom>
          <a:solidFill>
            <a:schemeClr val="accent2"/>
          </a:solidFill>
          <a:ln>
            <a:noFill/>
          </a:ln>
          <a:effectLst/>
          <a:scene3d>
            <a:camera prst="orthographicFront">
              <a:rot lat="0" lon="0" rev="0"/>
            </a:camera>
            <a:lightRig rig="threePt" dir="t">
              <a:rot lat="0" lon="0" rev="1200000"/>
            </a:lightRig>
          </a:scene3d>
          <a:sp3d>
            <a:bevelT w="63500" h="25400"/>
          </a:sp3d>
          <a:extLst/>
        </p:spPr>
        <p:txBody>
          <a:bodyPr rtlCol="0" anchor="ctr"/>
          <a:lstStyle/>
          <a:p>
            <a:r>
              <a:rPr lang="en-US" sz="900" b="1" kern="0" dirty="0" smtClean="0">
                <a:solidFill>
                  <a:srgbClr val="FFFFFF"/>
                </a:solidFill>
                <a:latin typeface="Arial"/>
              </a:rPr>
              <a:t>Language and region expansion </a:t>
            </a:r>
            <a:endParaRPr lang="en-US" sz="900" b="1" kern="0" dirty="0">
              <a:solidFill>
                <a:srgbClr val="FFFFFF"/>
              </a:solidFill>
              <a:latin typeface="Arial"/>
            </a:endParaRPr>
          </a:p>
        </p:txBody>
      </p:sp>
      <p:sp>
        <p:nvSpPr>
          <p:cNvPr id="144" name="Right Arrow 72">
            <a:hlinkClick r:id="" action="ppaction://noaction"/>
          </p:cNvPr>
          <p:cNvSpPr/>
          <p:nvPr/>
        </p:nvSpPr>
        <p:spPr bwMode="auto">
          <a:xfrm>
            <a:off x="6125708" y="3049084"/>
            <a:ext cx="5972026" cy="677438"/>
          </a:xfrm>
          <a:prstGeom prst="roundRect">
            <a:avLst/>
          </a:prstGeom>
          <a:solidFill>
            <a:srgbClr val="00B0F0"/>
          </a:solidFill>
          <a:ln>
            <a:noFill/>
          </a:ln>
          <a:effectLst/>
          <a:scene3d>
            <a:camera prst="orthographicFront">
              <a:rot lat="0" lon="0" rev="0"/>
            </a:camera>
            <a:lightRig rig="threePt" dir="t">
              <a:rot lat="0" lon="0" rev="1200000"/>
            </a:lightRig>
          </a:scene3d>
          <a:sp3d>
            <a:bevelT w="63500" h="25400"/>
          </a:sp3d>
          <a:extLst/>
        </p:spPr>
        <p:txBody>
          <a:bodyPr rtlCol="0" anchor="ctr"/>
          <a:lstStyle/>
          <a:p>
            <a:r>
              <a:rPr lang="en-US" sz="1098" b="1" kern="0" dirty="0" smtClean="0">
                <a:solidFill>
                  <a:srgbClr val="FFFFFF"/>
                </a:solidFill>
                <a:latin typeface="Arial"/>
              </a:rPr>
              <a:t>Corporate with educational institutions</a:t>
            </a:r>
            <a:endParaRPr lang="en-US" sz="1098" b="1" kern="0" dirty="0">
              <a:solidFill>
                <a:srgbClr val="FFFFFF"/>
              </a:solidFill>
              <a:latin typeface="Arial"/>
            </a:endParaRPr>
          </a:p>
        </p:txBody>
      </p:sp>
      <p:sp>
        <p:nvSpPr>
          <p:cNvPr id="147" name="TextBox 146"/>
          <p:cNvSpPr txBox="1"/>
          <p:nvPr/>
        </p:nvSpPr>
        <p:spPr>
          <a:xfrm>
            <a:off x="9003773" y="5808934"/>
            <a:ext cx="1088618" cy="608437"/>
          </a:xfrm>
          <a:prstGeom prst="rect">
            <a:avLst/>
          </a:prstGeom>
          <a:noFill/>
        </p:spPr>
        <p:txBody>
          <a:bodyPr wrap="square" lIns="0" tIns="0" rIns="0" bIns="0" rtlCol="0">
            <a:spAutoFit/>
          </a:bodyPr>
          <a:lstStyle/>
          <a:p>
            <a:pPr fontAlgn="base">
              <a:lnSpc>
                <a:spcPct val="110000"/>
              </a:lnSpc>
              <a:spcAft>
                <a:spcPct val="0"/>
              </a:spcAft>
            </a:pPr>
            <a:r>
              <a:rPr lang="en-US" sz="1198" b="1" i="1" dirty="0" smtClean="0">
                <a:solidFill>
                  <a:srgbClr val="FF0000"/>
                </a:solidFill>
              </a:rPr>
              <a:t>Goal is to have 20,000 user by end of 2019</a:t>
            </a:r>
            <a:endParaRPr lang="en-US" sz="1198" b="1" i="1" dirty="0">
              <a:solidFill>
                <a:srgbClr val="FF0000"/>
              </a:solidFill>
            </a:endParaRPr>
          </a:p>
        </p:txBody>
      </p:sp>
      <p:sp>
        <p:nvSpPr>
          <p:cNvPr id="67" name="Right Arrow 72">
            <a:hlinkClick r:id="" action="ppaction://noaction"/>
          </p:cNvPr>
          <p:cNvSpPr/>
          <p:nvPr/>
        </p:nvSpPr>
        <p:spPr bwMode="auto">
          <a:xfrm>
            <a:off x="10112993" y="5092106"/>
            <a:ext cx="1919759" cy="570370"/>
          </a:xfrm>
          <a:prstGeom prst="roundRect">
            <a:avLst/>
          </a:prstGeom>
          <a:solidFill>
            <a:srgbClr val="7030A0"/>
          </a:solidFill>
          <a:ln>
            <a:noFill/>
          </a:ln>
          <a:effectLst/>
          <a:scene3d>
            <a:camera prst="orthographicFront">
              <a:rot lat="0" lon="0" rev="0"/>
            </a:camera>
            <a:lightRig rig="threePt" dir="t">
              <a:rot lat="0" lon="0" rev="1200000"/>
            </a:lightRig>
          </a:scene3d>
          <a:sp3d>
            <a:bevelT w="63500" h="25400"/>
          </a:sp3d>
          <a:extLst/>
        </p:spPr>
        <p:txBody>
          <a:bodyPr rtlCol="0" anchor="ctr"/>
          <a:lstStyle/>
          <a:p>
            <a:r>
              <a:rPr lang="en-US" sz="1098" b="1" kern="0" dirty="0" smtClean="0">
                <a:solidFill>
                  <a:srgbClr val="FFFFFF"/>
                </a:solidFill>
                <a:latin typeface="Arial"/>
              </a:rPr>
              <a:t>3D model AI Engine </a:t>
            </a:r>
            <a:endParaRPr lang="en-US" sz="1098" b="1" kern="0" dirty="0">
              <a:solidFill>
                <a:srgbClr val="FFFFFF"/>
              </a:solidFill>
              <a:latin typeface="Arial"/>
            </a:endParaRPr>
          </a:p>
        </p:txBody>
      </p:sp>
      <p:sp>
        <p:nvSpPr>
          <p:cNvPr id="68" name="Right Arrow 72">
            <a:hlinkClick r:id="" action="ppaction://noaction"/>
          </p:cNvPr>
          <p:cNvSpPr/>
          <p:nvPr/>
        </p:nvSpPr>
        <p:spPr bwMode="auto">
          <a:xfrm>
            <a:off x="6143348" y="4489580"/>
            <a:ext cx="5884385" cy="570370"/>
          </a:xfrm>
          <a:prstGeom prst="roundRect">
            <a:avLst/>
          </a:prstGeom>
          <a:solidFill>
            <a:srgbClr val="7030A0"/>
          </a:solidFill>
          <a:ln>
            <a:noFill/>
          </a:ln>
          <a:effectLst/>
          <a:scene3d>
            <a:camera prst="orthographicFront">
              <a:rot lat="0" lon="0" rev="0"/>
            </a:camera>
            <a:lightRig rig="threePt" dir="t">
              <a:rot lat="0" lon="0" rev="1200000"/>
            </a:lightRig>
          </a:scene3d>
          <a:sp3d>
            <a:bevelT w="63500" h="25400"/>
          </a:sp3d>
          <a:extLst/>
        </p:spPr>
        <p:txBody>
          <a:bodyPr rtlCol="0" anchor="ctr"/>
          <a:lstStyle/>
          <a:p>
            <a:r>
              <a:rPr lang="en-US" sz="1098" b="1" kern="0" dirty="0" smtClean="0">
                <a:solidFill>
                  <a:srgbClr val="FFFFFF"/>
                </a:solidFill>
                <a:latin typeface="Arial"/>
              </a:rPr>
              <a:t>3D model database</a:t>
            </a:r>
            <a:endParaRPr lang="en-US" sz="1098" b="1" kern="0" dirty="0">
              <a:solidFill>
                <a:srgbClr val="FFFFFF"/>
              </a:solidFill>
              <a:latin typeface="Arial"/>
            </a:endParaRPr>
          </a:p>
        </p:txBody>
      </p:sp>
    </p:spTree>
    <p:extLst>
      <p:ext uri="{BB962C8B-B14F-4D97-AF65-F5344CB8AC3E}">
        <p14:creationId xmlns:p14="http://schemas.microsoft.com/office/powerpoint/2010/main" val="3563754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Design &amp; development plan - Dong</a:t>
            </a:r>
            <a:endParaRPr lang="en-US" dirty="0"/>
          </a:p>
        </p:txBody>
      </p:sp>
      <p:sp>
        <p:nvSpPr>
          <p:cNvPr id="3" name="Content Placeholder 2"/>
          <p:cNvSpPr>
            <a:spLocks noGrp="1"/>
          </p:cNvSpPr>
          <p:nvPr>
            <p:ph idx="1"/>
          </p:nvPr>
        </p:nvSpPr>
        <p:spPr/>
        <p:txBody>
          <a:bodyPr/>
          <a:lstStyle/>
          <a:p>
            <a:pPr marL="0" indent="0">
              <a:buNone/>
            </a:pPr>
            <a:r>
              <a:rPr lang="en-US" dirty="0" smtClean="0"/>
              <a:t>What functionalities are included in Go-Live end of 2018?</a:t>
            </a:r>
          </a:p>
          <a:p>
            <a:pPr marL="0" indent="0">
              <a:buNone/>
            </a:pPr>
            <a:r>
              <a:rPr lang="en-US" dirty="0"/>
              <a:t>???</a:t>
            </a:r>
            <a:r>
              <a:rPr lang="zh-CN" altLang="en-US" dirty="0"/>
              <a:t>第一年需要哪些人，多少钱</a:t>
            </a:r>
            <a:r>
              <a:rPr lang="zh-CN" altLang="en-US" dirty="0" smtClean="0"/>
              <a:t>？</a:t>
            </a:r>
            <a:endParaRPr lang="en-US" altLang="zh-CN" dirty="0" smtClean="0"/>
          </a:p>
          <a:p>
            <a:pPr marL="0" indent="0">
              <a:buNone/>
            </a:pPr>
            <a:r>
              <a:rPr lang="zh-CN" altLang="en-US" dirty="0"/>
              <a:t>之</a:t>
            </a:r>
            <a:r>
              <a:rPr lang="zh-CN" altLang="en-US" dirty="0" smtClean="0"/>
              <a:t>后</a:t>
            </a:r>
            <a:r>
              <a:rPr lang="zh-CN" altLang="en-US" dirty="0"/>
              <a:t>每</a:t>
            </a:r>
            <a:r>
              <a:rPr lang="zh-CN" altLang="en-US" dirty="0" smtClean="0"/>
              <a:t>年</a:t>
            </a:r>
            <a:r>
              <a:rPr lang="zh-CN" altLang="en-US" dirty="0"/>
              <a:t>呢</a:t>
            </a:r>
            <a:endParaRPr lang="en-US" altLang="zh-CN" dirty="0"/>
          </a:p>
          <a:p>
            <a:pPr marL="0" indent="0">
              <a:buNone/>
            </a:pPr>
            <a:endParaRPr lang="en-US" dirty="0"/>
          </a:p>
          <a:p>
            <a:pPr marL="0" indent="0">
              <a:buNone/>
            </a:pPr>
            <a:r>
              <a:rPr lang="en-US" dirty="0" smtClean="0"/>
              <a:t>End of 2019?</a:t>
            </a:r>
            <a:endParaRPr lang="en-US" dirty="0"/>
          </a:p>
        </p:txBody>
      </p:sp>
    </p:spTree>
    <p:extLst>
      <p:ext uri="{BB962C8B-B14F-4D97-AF65-F5344CB8AC3E}">
        <p14:creationId xmlns:p14="http://schemas.microsoft.com/office/powerpoint/2010/main" val="2259327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3D design (CAD) Market </a:t>
            </a:r>
            <a:endParaRPr lang="en-US" dirty="0"/>
          </a:p>
        </p:txBody>
      </p:sp>
      <p:sp>
        <p:nvSpPr>
          <p:cNvPr id="5" name="Content Placeholder 4"/>
          <p:cNvSpPr>
            <a:spLocks noGrp="1"/>
          </p:cNvSpPr>
          <p:nvPr>
            <p:ph idx="1"/>
          </p:nvPr>
        </p:nvSpPr>
        <p:spPr/>
        <p:txBody>
          <a:bodyPr/>
          <a:lstStyle/>
          <a:p>
            <a:endParaRPr lang="en-US" dirty="0"/>
          </a:p>
        </p:txBody>
      </p:sp>
      <p:sp>
        <p:nvSpPr>
          <p:cNvPr id="6" name="Rectangle 5"/>
          <p:cNvSpPr/>
          <p:nvPr/>
        </p:nvSpPr>
        <p:spPr>
          <a:xfrm rot="19450788">
            <a:off x="1861988" y="2967335"/>
            <a:ext cx="8468024"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How big is 3D design market </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64032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Projection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0348501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6144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Organization/operations &amp; Management plan</a:t>
            </a:r>
            <a:endParaRPr lang="en-US" dirty="0"/>
          </a:p>
        </p:txBody>
      </p:sp>
      <p:sp>
        <p:nvSpPr>
          <p:cNvPr id="3" name="Content Placeholder 2"/>
          <p:cNvSpPr>
            <a:spLocks noGrp="1"/>
          </p:cNvSpPr>
          <p:nvPr>
            <p:ph idx="1"/>
          </p:nvPr>
        </p:nvSpPr>
        <p:spPr/>
        <p:txBody>
          <a:bodyPr/>
          <a:lstStyle/>
          <a:p>
            <a:r>
              <a:rPr lang="en-US" dirty="0" smtClean="0"/>
              <a:t>John Li – President</a:t>
            </a:r>
          </a:p>
          <a:p>
            <a:r>
              <a:rPr lang="en-US" dirty="0" smtClean="0"/>
              <a:t>Charles Wang – CEO</a:t>
            </a:r>
          </a:p>
          <a:p>
            <a:r>
              <a:rPr lang="en-US" dirty="0" smtClean="0"/>
              <a:t>Zhao Dong – CTO</a:t>
            </a:r>
          </a:p>
          <a:p>
            <a:endParaRPr lang="en-US" dirty="0" smtClean="0"/>
          </a:p>
          <a:p>
            <a:endParaRPr lang="en-US" dirty="0" smtClean="0"/>
          </a:p>
          <a:p>
            <a:endParaRPr lang="en-US" dirty="0"/>
          </a:p>
        </p:txBody>
      </p:sp>
    </p:spTree>
    <p:extLst>
      <p:ext uri="{BB962C8B-B14F-4D97-AF65-F5344CB8AC3E}">
        <p14:creationId xmlns:p14="http://schemas.microsoft.com/office/powerpoint/2010/main" val="537432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Projections</a:t>
            </a:r>
            <a:endParaRPr lang="en-US" dirty="0"/>
          </a:p>
        </p:txBody>
      </p:sp>
      <p:sp>
        <p:nvSpPr>
          <p:cNvPr id="3" name="Content Placeholder 2"/>
          <p:cNvSpPr>
            <a:spLocks noGrp="1"/>
          </p:cNvSpPr>
          <p:nvPr>
            <p:ph idx="1"/>
          </p:nvPr>
        </p:nvSpPr>
        <p:spPr/>
        <p:txBody>
          <a:bodyPr/>
          <a:lstStyle/>
          <a:p>
            <a:r>
              <a:rPr lang="en-US" dirty="0"/>
              <a:t>Partner program with 3D printer manufacturers / contractors</a:t>
            </a:r>
          </a:p>
          <a:p>
            <a:pPr lvl="1"/>
            <a:r>
              <a:rPr lang="en-US" dirty="0" smtClean="0"/>
              <a:t>E.g. $</a:t>
            </a:r>
          </a:p>
          <a:p>
            <a:pPr lvl="1"/>
            <a:r>
              <a:rPr lang="en-US" altLang="zh-CN" dirty="0" smtClean="0"/>
              <a:t>3d</a:t>
            </a:r>
            <a:r>
              <a:rPr lang="zh-CN" altLang="en-US" dirty="0" smtClean="0"/>
              <a:t>打印机一年能卖</a:t>
            </a:r>
            <a:r>
              <a:rPr lang="zh-CN" altLang="en-US" dirty="0"/>
              <a:t>多</a:t>
            </a:r>
            <a:r>
              <a:rPr lang="zh-CN" altLang="en-US" dirty="0" smtClean="0"/>
              <a:t>少台</a:t>
            </a:r>
            <a:endParaRPr lang="en-US" altLang="zh-CN" dirty="0" smtClean="0"/>
          </a:p>
          <a:p>
            <a:pPr lvl="1"/>
            <a:r>
              <a:rPr lang="zh-CN" altLang="en-US" dirty="0" smtClean="0"/>
              <a:t>每台都包括哪些软件</a:t>
            </a:r>
            <a:endParaRPr lang="en-US" altLang="zh-CN" dirty="0" smtClean="0"/>
          </a:p>
          <a:p>
            <a:pPr lvl="1"/>
            <a:r>
              <a:rPr lang="zh-CN" altLang="en-US"/>
              <a:t>软</a:t>
            </a:r>
            <a:r>
              <a:rPr lang="zh-CN" altLang="en-US" smtClean="0"/>
              <a:t>件</a:t>
            </a:r>
            <a:r>
              <a:rPr lang="zh-CN" altLang="en-US"/>
              <a:t>怎</a:t>
            </a:r>
            <a:r>
              <a:rPr lang="zh-CN" altLang="en-US" smtClean="0"/>
              <a:t>么</a:t>
            </a:r>
            <a:r>
              <a:rPr lang="zh-CN" altLang="en-US"/>
              <a:t>收费</a:t>
            </a:r>
            <a:endParaRPr lang="en-US" smtClean="0"/>
          </a:p>
          <a:p>
            <a:r>
              <a:rPr lang="en-US" dirty="0" smtClean="0"/>
              <a:t>User projection</a:t>
            </a:r>
          </a:p>
          <a:p>
            <a:pPr lvl="1"/>
            <a:r>
              <a:rPr lang="en-US" b="1" i="1" dirty="0">
                <a:solidFill>
                  <a:srgbClr val="FF0000"/>
                </a:solidFill>
              </a:rPr>
              <a:t>Goal is to have 20,000 user by end of </a:t>
            </a:r>
            <a:r>
              <a:rPr lang="en-US" b="1" i="1" dirty="0" smtClean="0">
                <a:solidFill>
                  <a:srgbClr val="FF0000"/>
                </a:solidFill>
              </a:rPr>
              <a:t>2019</a:t>
            </a:r>
          </a:p>
          <a:p>
            <a:pPr lvl="1"/>
            <a:r>
              <a:rPr lang="en-US" b="1" i="1" dirty="0" smtClean="0">
                <a:solidFill>
                  <a:srgbClr val="FF0000"/>
                </a:solidFill>
              </a:rPr>
              <a:t>E.g. $19.99 / month X 2,000 users (10% of all users) = $40,000 / month </a:t>
            </a:r>
            <a:endParaRPr lang="en-US" dirty="0"/>
          </a:p>
          <a:p>
            <a:endParaRPr lang="en-US" dirty="0"/>
          </a:p>
        </p:txBody>
      </p:sp>
    </p:spTree>
    <p:extLst>
      <p:ext uri="{BB962C8B-B14F-4D97-AF65-F5344CB8AC3E}">
        <p14:creationId xmlns:p14="http://schemas.microsoft.com/office/powerpoint/2010/main" val="1585719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Request Plan A</a:t>
            </a:r>
            <a:endParaRPr lang="en-US" dirty="0"/>
          </a:p>
        </p:txBody>
      </p:sp>
      <p:sp>
        <p:nvSpPr>
          <p:cNvPr id="3" name="Content Placeholder 2"/>
          <p:cNvSpPr>
            <a:spLocks noGrp="1"/>
          </p:cNvSpPr>
          <p:nvPr>
            <p:ph idx="1"/>
          </p:nvPr>
        </p:nvSpPr>
        <p:spPr/>
        <p:txBody>
          <a:bodyPr/>
          <a:lstStyle/>
          <a:p>
            <a:r>
              <a:rPr lang="en-US" dirty="0" smtClean="0"/>
              <a:t>PD in NA</a:t>
            </a:r>
          </a:p>
          <a:p>
            <a:r>
              <a:rPr lang="en-US" dirty="0" smtClean="0"/>
              <a:t>Labor</a:t>
            </a:r>
          </a:p>
          <a:p>
            <a:r>
              <a:rPr lang="en-US" dirty="0" smtClean="0"/>
              <a:t>Travel</a:t>
            </a:r>
          </a:p>
          <a:p>
            <a:r>
              <a:rPr lang="en-US" dirty="0" smtClean="0"/>
              <a:t>Office</a:t>
            </a:r>
          </a:p>
          <a:p>
            <a:r>
              <a:rPr lang="en-US" dirty="0" smtClean="0"/>
              <a:t>Others (server, cloud, hardware, consulting, marketing, </a:t>
            </a:r>
            <a:r>
              <a:rPr lang="en-US" dirty="0" err="1" smtClean="0"/>
              <a:t>etc</a:t>
            </a:r>
            <a:r>
              <a:rPr lang="en-US" dirty="0" smtClean="0"/>
              <a:t>)</a:t>
            </a:r>
          </a:p>
          <a:p>
            <a:endParaRPr lang="en-US" dirty="0"/>
          </a:p>
        </p:txBody>
      </p:sp>
    </p:spTree>
    <p:extLst>
      <p:ext uri="{BB962C8B-B14F-4D97-AF65-F5344CB8AC3E}">
        <p14:creationId xmlns:p14="http://schemas.microsoft.com/office/powerpoint/2010/main" val="2262124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Request Plan B</a:t>
            </a:r>
            <a:endParaRPr lang="en-US" dirty="0"/>
          </a:p>
        </p:txBody>
      </p:sp>
      <p:sp>
        <p:nvSpPr>
          <p:cNvPr id="3" name="Content Placeholder 2"/>
          <p:cNvSpPr>
            <a:spLocks noGrp="1"/>
          </p:cNvSpPr>
          <p:nvPr>
            <p:ph idx="1"/>
          </p:nvPr>
        </p:nvSpPr>
        <p:spPr/>
        <p:txBody>
          <a:bodyPr/>
          <a:lstStyle/>
          <a:p>
            <a:r>
              <a:rPr lang="en-US" dirty="0" smtClean="0"/>
              <a:t>PD in China</a:t>
            </a:r>
          </a:p>
          <a:p>
            <a:r>
              <a:rPr lang="en-US" dirty="0"/>
              <a:t>Labor</a:t>
            </a:r>
          </a:p>
          <a:p>
            <a:r>
              <a:rPr lang="en-US" dirty="0"/>
              <a:t>Travel</a:t>
            </a:r>
          </a:p>
          <a:p>
            <a:r>
              <a:rPr lang="en-US" dirty="0"/>
              <a:t>Office</a:t>
            </a:r>
          </a:p>
          <a:p>
            <a:endParaRPr lang="en-US" dirty="0"/>
          </a:p>
        </p:txBody>
      </p:sp>
    </p:spTree>
    <p:extLst>
      <p:ext uri="{BB962C8B-B14F-4D97-AF65-F5344CB8AC3E}">
        <p14:creationId xmlns:p14="http://schemas.microsoft.com/office/powerpoint/2010/main" val="3429235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printing design market</a:t>
            </a:r>
            <a:endParaRPr lang="en-US" dirty="0"/>
          </a:p>
        </p:txBody>
      </p:sp>
      <p:sp>
        <p:nvSpPr>
          <p:cNvPr id="4" name="Content Placeholder 2"/>
          <p:cNvSpPr>
            <a:spLocks noGrp="1"/>
          </p:cNvSpPr>
          <p:nvPr>
            <p:ph idx="1"/>
          </p:nvPr>
        </p:nvSpPr>
        <p:spPr>
          <a:xfrm>
            <a:off x="838200" y="1825625"/>
            <a:ext cx="10515600" cy="4351338"/>
          </a:xfrm>
        </p:spPr>
        <p:txBody>
          <a:bodyPr/>
          <a:lstStyle/>
          <a:p>
            <a:r>
              <a:rPr lang="en-US" dirty="0" smtClean="0"/>
              <a:t>3D printing will eventually become a commodity in most of the US households. Easy-to-use 3D design software tool will be much needed. Currently, most of 3D design software tools are targeting high-end users and enterprises that have high price tag and very difficult for general users to learn and use. In the market, there are several competitors in this field providing free/low-price editors for targeted user segments to use. Those editors are either focused on one area of use or very difficult to learn. The purpose of Our 3D design editor is targeting general public users in their household that requires little or no training.  </a:t>
            </a:r>
            <a:endParaRPr lang="en-US" dirty="0"/>
          </a:p>
        </p:txBody>
      </p:sp>
      <p:sp>
        <p:nvSpPr>
          <p:cNvPr id="7" name="Rectangle 6"/>
          <p:cNvSpPr/>
          <p:nvPr/>
        </p:nvSpPr>
        <p:spPr>
          <a:xfrm rot="19514492">
            <a:off x="604631" y="2084581"/>
            <a:ext cx="10033837" cy="2585323"/>
          </a:xfrm>
          <a:prstGeom prst="rect">
            <a:avLst/>
          </a:prstGeom>
          <a:noFill/>
        </p:spPr>
        <p:txBody>
          <a:bodyPr wrap="none" lIns="91440" tIns="45720" rIns="91440" bIns="45720">
            <a:spAutoFit/>
          </a:bodyPr>
          <a:lstStyle/>
          <a:p>
            <a:pPr marL="685800" indent="-685800" algn="ctr">
              <a:buFont typeface="Arial" panose="020B0604020202020204" pitchFamily="34" charset="0"/>
              <a:buChar char="•"/>
            </a:pPr>
            <a:r>
              <a:rPr lang="en-US" sz="5400" b="1" cap="none" spc="0" dirty="0">
                <a:ln w="22225">
                  <a:solidFill>
                    <a:schemeClr val="accent2"/>
                  </a:solidFill>
                  <a:prstDash val="solid"/>
                </a:ln>
                <a:solidFill>
                  <a:schemeClr val="accent2">
                    <a:lumMod val="40000"/>
                    <a:lumOff val="60000"/>
                  </a:schemeClr>
                </a:solidFill>
                <a:effectLst/>
              </a:rPr>
              <a:t>Add 3D printer sale </a:t>
            </a:r>
            <a:r>
              <a:rPr lang="en-US" sz="5400" b="1" cap="none" spc="0" dirty="0" smtClean="0">
                <a:ln w="22225">
                  <a:solidFill>
                    <a:schemeClr val="accent2"/>
                  </a:solidFill>
                  <a:prstDash val="solid"/>
                </a:ln>
                <a:solidFill>
                  <a:schemeClr val="accent2">
                    <a:lumMod val="40000"/>
                    <a:lumOff val="60000"/>
                  </a:schemeClr>
                </a:solidFill>
                <a:effectLst/>
              </a:rPr>
              <a:t>forecast</a:t>
            </a:r>
          </a:p>
          <a:p>
            <a:pPr marL="685800" indent="-685800" algn="ctr">
              <a:buFont typeface="Arial" panose="020B0604020202020204" pitchFamily="34" charset="0"/>
              <a:buChar char="•"/>
            </a:pPr>
            <a:r>
              <a:rPr lang="en-US" sz="5400" b="1" dirty="0" smtClean="0">
                <a:ln w="22225">
                  <a:solidFill>
                    <a:schemeClr val="accent2"/>
                  </a:solidFill>
                  <a:prstDash val="solid"/>
                </a:ln>
                <a:solidFill>
                  <a:schemeClr val="accent2">
                    <a:lumMod val="40000"/>
                    <a:lumOff val="60000"/>
                  </a:schemeClr>
                </a:solidFill>
              </a:rPr>
              <a:t>Other 3D image capture devices</a:t>
            </a:r>
            <a:endParaRPr lang="en-US" sz="5400" b="1" cap="none" spc="0" dirty="0" smtClean="0">
              <a:ln w="22225">
                <a:solidFill>
                  <a:schemeClr val="accent2"/>
                </a:solidFill>
                <a:prstDash val="solid"/>
              </a:ln>
              <a:solidFill>
                <a:schemeClr val="accent2">
                  <a:lumMod val="40000"/>
                  <a:lumOff val="60000"/>
                </a:schemeClr>
              </a:solidFill>
              <a:effectLst/>
            </a:endParaRPr>
          </a:p>
          <a:p>
            <a:pPr algn="ct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52982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printing process</a:t>
            </a:r>
            <a:endParaRPr lang="en-US" dirty="0"/>
          </a:p>
        </p:txBody>
      </p:sp>
      <p:sp>
        <p:nvSpPr>
          <p:cNvPr id="5" name="Oval 4"/>
          <p:cNvSpPr/>
          <p:nvPr/>
        </p:nvSpPr>
        <p:spPr>
          <a:xfrm>
            <a:off x="5055411" y="1515122"/>
            <a:ext cx="3068053" cy="18769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CAD Design tool to </a:t>
            </a:r>
            <a:r>
              <a:rPr lang="en-US" dirty="0" smtClean="0"/>
              <a:t>modify 3D </a:t>
            </a:r>
            <a:r>
              <a:rPr lang="en-US" dirty="0" smtClean="0"/>
              <a:t>design file (STL File) </a:t>
            </a:r>
            <a:endParaRPr lang="en-US" dirty="0"/>
          </a:p>
        </p:txBody>
      </p:sp>
      <p:sp>
        <p:nvSpPr>
          <p:cNvPr id="6" name="Oval 5"/>
          <p:cNvSpPr/>
          <p:nvPr/>
        </p:nvSpPr>
        <p:spPr>
          <a:xfrm>
            <a:off x="5077441" y="4319224"/>
            <a:ext cx="3186365" cy="1866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Slicer to generate G code for 3D printer</a:t>
            </a:r>
          </a:p>
        </p:txBody>
      </p:sp>
      <p:sp>
        <p:nvSpPr>
          <p:cNvPr id="9" name="Down Arrow 8"/>
          <p:cNvSpPr/>
          <p:nvPr/>
        </p:nvSpPr>
        <p:spPr>
          <a:xfrm rot="16200000">
            <a:off x="4085577" y="1936787"/>
            <a:ext cx="628650" cy="1033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5400000">
            <a:off x="4197347" y="4580944"/>
            <a:ext cx="628650" cy="10517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78" y="3950662"/>
            <a:ext cx="3171825" cy="2333625"/>
          </a:xfrm>
          <a:prstGeom prst="rect">
            <a:avLst/>
          </a:prstGeom>
        </p:spPr>
      </p:pic>
      <p:sp>
        <p:nvSpPr>
          <p:cNvPr id="3" name="Rectangle 2"/>
          <p:cNvSpPr/>
          <p:nvPr/>
        </p:nvSpPr>
        <p:spPr>
          <a:xfrm>
            <a:off x="1649440" y="3435689"/>
            <a:ext cx="1224951" cy="448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Scanning</a:t>
            </a:r>
            <a:endParaRPr lang="en-US" dirty="0"/>
          </a:p>
        </p:txBody>
      </p:sp>
      <p:sp>
        <p:nvSpPr>
          <p:cNvPr id="14" name="Rectangle 13"/>
          <p:cNvSpPr/>
          <p:nvPr/>
        </p:nvSpPr>
        <p:spPr>
          <a:xfrm>
            <a:off x="5300186" y="6246191"/>
            <a:ext cx="2740874" cy="448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 for Printing</a:t>
            </a:r>
            <a:endParaRPr lang="en-US" dirty="0"/>
          </a:p>
        </p:txBody>
      </p:sp>
      <p:sp>
        <p:nvSpPr>
          <p:cNvPr id="15" name="Rectangle 14"/>
          <p:cNvSpPr/>
          <p:nvPr/>
        </p:nvSpPr>
        <p:spPr>
          <a:xfrm>
            <a:off x="1649441" y="6185388"/>
            <a:ext cx="1224951" cy="448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Printing</a:t>
            </a:r>
            <a:endParaRPr lang="en-US" dirty="0"/>
          </a:p>
        </p:txBody>
      </p:sp>
      <p:sp>
        <p:nvSpPr>
          <p:cNvPr id="18" name="Oval 17"/>
          <p:cNvSpPr/>
          <p:nvPr/>
        </p:nvSpPr>
        <p:spPr>
          <a:xfrm>
            <a:off x="727891" y="1529210"/>
            <a:ext cx="3068053" cy="1876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CAD data </a:t>
            </a:r>
            <a:r>
              <a:rPr lang="en-US" dirty="0" smtClean="0"/>
              <a:t>creation/import</a:t>
            </a:r>
            <a:endParaRPr lang="en-US" dirty="0"/>
          </a:p>
        </p:txBody>
      </p:sp>
      <p:sp>
        <p:nvSpPr>
          <p:cNvPr id="31" name="Down Arrow 30"/>
          <p:cNvSpPr/>
          <p:nvPr/>
        </p:nvSpPr>
        <p:spPr>
          <a:xfrm>
            <a:off x="6096000" y="3421623"/>
            <a:ext cx="994913" cy="831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529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60954957"/>
              </p:ext>
            </p:extLst>
          </p:nvPr>
        </p:nvGraphicFramePr>
        <p:xfrm>
          <a:off x="838200" y="1719263"/>
          <a:ext cx="10643557" cy="4457248"/>
        </p:xfrm>
        <a:graphic>
          <a:graphicData uri="http://schemas.openxmlformats.org/drawingml/2006/table">
            <a:tbl>
              <a:tblPr>
                <a:tableStyleId>{5C22544A-7EE6-4342-B048-85BDC9FD1C3A}</a:tableStyleId>
              </a:tblPr>
              <a:tblGrid>
                <a:gridCol w="1311949"/>
                <a:gridCol w="1173849"/>
                <a:gridCol w="4488247"/>
                <a:gridCol w="1311949"/>
                <a:gridCol w="641178"/>
                <a:gridCol w="848328"/>
                <a:gridCol w="868057"/>
              </a:tblGrid>
              <a:tr h="335188">
                <a:tc>
                  <a:txBody>
                    <a:bodyPr/>
                    <a:lstStyle/>
                    <a:p>
                      <a:pPr algn="ctr" fontAlgn="ctr"/>
                      <a:r>
                        <a:rPr lang="en-US" sz="800" u="none" strike="noStrike">
                          <a:effectLst/>
                        </a:rPr>
                        <a:t>Software</a:t>
                      </a:r>
                      <a:endParaRPr lang="en-US" sz="800" b="1" i="0" u="none" strike="noStrike">
                        <a:solidFill>
                          <a:srgbClr val="404040"/>
                        </a:solidFill>
                        <a:effectLst/>
                        <a:latin typeface="Arial" panose="020B0604020202020204" pitchFamily="34" charset="0"/>
                      </a:endParaRPr>
                    </a:p>
                  </a:txBody>
                  <a:tcPr marL="5847" marR="5847" marT="5847" marB="0" anchor="ctr"/>
                </a:tc>
                <a:tc>
                  <a:txBody>
                    <a:bodyPr/>
                    <a:lstStyle/>
                    <a:p>
                      <a:pPr algn="ctr" fontAlgn="ctr"/>
                      <a:r>
                        <a:rPr lang="en-US" sz="800" u="none" strike="noStrike">
                          <a:effectLst/>
                        </a:rPr>
                        <a:t>Function</a:t>
                      </a:r>
                      <a:endParaRPr lang="en-US" sz="800" b="1" i="0" u="none" strike="noStrike">
                        <a:solidFill>
                          <a:srgbClr val="404040"/>
                        </a:solidFill>
                        <a:effectLst/>
                        <a:latin typeface="Arial" panose="020B0604020202020204" pitchFamily="34" charset="0"/>
                      </a:endParaRPr>
                    </a:p>
                  </a:txBody>
                  <a:tcPr marL="5847" marR="5847" marT="5847" marB="0" anchor="ctr"/>
                </a:tc>
                <a:tc>
                  <a:txBody>
                    <a:bodyPr/>
                    <a:lstStyle/>
                    <a:p>
                      <a:pPr algn="ctr" fontAlgn="ctr"/>
                      <a:r>
                        <a:rPr lang="en-US" sz="800" u="none" strike="noStrike">
                          <a:effectLst/>
                        </a:rPr>
                        <a:t>Competitors Key Differentiators</a:t>
                      </a:r>
                      <a:br>
                        <a:rPr lang="en-US" sz="800" u="none" strike="noStrike">
                          <a:effectLst/>
                        </a:rPr>
                      </a:br>
                      <a:endParaRPr lang="en-US" sz="800" b="1" i="0" u="none" strike="noStrike">
                        <a:solidFill>
                          <a:srgbClr val="404040"/>
                        </a:solidFill>
                        <a:effectLst/>
                        <a:latin typeface="Arial" panose="020B0604020202020204" pitchFamily="34" charset="0"/>
                      </a:endParaRPr>
                    </a:p>
                  </a:txBody>
                  <a:tcPr marL="5847" marR="5847" marT="5847" marB="0" anchor="ctr"/>
                </a:tc>
                <a:tc>
                  <a:txBody>
                    <a:bodyPr/>
                    <a:lstStyle/>
                    <a:p>
                      <a:pPr algn="ctr" fontAlgn="ctr"/>
                      <a:r>
                        <a:rPr lang="en-US" sz="800" u="none" strike="noStrike">
                          <a:effectLst/>
                        </a:rPr>
                        <a:t>Level</a:t>
                      </a:r>
                      <a:endParaRPr lang="en-US" sz="800" b="1" i="0" u="none" strike="noStrike">
                        <a:solidFill>
                          <a:srgbClr val="404040"/>
                        </a:solidFill>
                        <a:effectLst/>
                        <a:latin typeface="Arial" panose="020B0604020202020204" pitchFamily="34" charset="0"/>
                      </a:endParaRPr>
                    </a:p>
                  </a:txBody>
                  <a:tcPr marL="5847" marR="5847" marT="5847" marB="0" anchor="ctr"/>
                </a:tc>
                <a:tc>
                  <a:txBody>
                    <a:bodyPr/>
                    <a:lstStyle/>
                    <a:p>
                      <a:pPr algn="ctr" fontAlgn="ctr"/>
                      <a:r>
                        <a:rPr lang="en-US" sz="800" u="none" strike="noStrike">
                          <a:effectLst/>
                        </a:rPr>
                        <a:t>Price</a:t>
                      </a:r>
                      <a:endParaRPr lang="en-US" sz="800" b="1" i="0" u="none" strike="noStrike">
                        <a:solidFill>
                          <a:srgbClr val="404040"/>
                        </a:solidFill>
                        <a:effectLst/>
                        <a:latin typeface="Arial" panose="020B0604020202020204" pitchFamily="34" charset="0"/>
                      </a:endParaRPr>
                    </a:p>
                  </a:txBody>
                  <a:tcPr marL="5847" marR="5847" marT="5847" marB="0" anchor="ctr"/>
                </a:tc>
                <a:tc>
                  <a:txBody>
                    <a:bodyPr/>
                    <a:lstStyle/>
                    <a:p>
                      <a:pPr algn="ctr" fontAlgn="ctr"/>
                      <a:r>
                        <a:rPr lang="en-US" sz="800" u="none" strike="noStrike">
                          <a:effectLst/>
                        </a:rPr>
                        <a:t>System</a:t>
                      </a:r>
                      <a:endParaRPr lang="en-US" sz="800" b="1" i="0" u="none" strike="noStrike">
                        <a:solidFill>
                          <a:srgbClr val="404040"/>
                        </a:solidFill>
                        <a:effectLst/>
                        <a:latin typeface="Arial" panose="020B0604020202020204" pitchFamily="34" charset="0"/>
                      </a:endParaRPr>
                    </a:p>
                  </a:txBody>
                  <a:tcPr marL="5847" marR="5847" marT="5847" marB="0" anchor="ctr"/>
                </a:tc>
                <a:tc>
                  <a:txBody>
                    <a:bodyPr/>
                    <a:lstStyle/>
                    <a:p>
                      <a:pPr algn="ctr" fontAlgn="ctr"/>
                      <a:r>
                        <a:rPr lang="en-US" sz="800" u="none" strike="noStrike">
                          <a:effectLst/>
                        </a:rPr>
                        <a:t>Website</a:t>
                      </a:r>
                      <a:endParaRPr lang="en-US" sz="800" b="1" i="0" u="none" strike="noStrike">
                        <a:solidFill>
                          <a:srgbClr val="404040"/>
                        </a:solidFill>
                        <a:effectLst/>
                        <a:latin typeface="Arial" panose="020B0604020202020204" pitchFamily="34" charset="0"/>
                      </a:endParaRPr>
                    </a:p>
                  </a:txBody>
                  <a:tcPr marL="5847" marR="5847" marT="5847" marB="0" anchor="ctr"/>
                </a:tc>
              </a:tr>
              <a:tr h="632286">
                <a:tc>
                  <a:txBody>
                    <a:bodyPr/>
                    <a:lstStyle/>
                    <a:p>
                      <a:pPr algn="l" fontAlgn="t"/>
                      <a:r>
                        <a:rPr lang="en-US" sz="800" u="sng" strike="noStrike">
                          <a:effectLst/>
                          <a:hlinkClick r:id="rId2"/>
                        </a:rPr>
                        <a:t>Cura</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Slicer, 3D Printer Host</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Cura is the standard slicer software for 3D printers. Helps to configure 3D printer settings.</a:t>
                      </a:r>
                      <a:br>
                        <a:rPr lang="en-US" sz="800" u="none" strike="noStrike">
                          <a:effectLst/>
                        </a:rPr>
                      </a:b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Beginner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 Linux</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847" marR="5847" marT="5847" marB="0" anchor="b"/>
                </a:tc>
              </a:tr>
              <a:tr h="632286">
                <a:tc>
                  <a:txBody>
                    <a:bodyPr/>
                    <a:lstStyle/>
                    <a:p>
                      <a:pPr algn="l" fontAlgn="t"/>
                      <a:r>
                        <a:rPr lang="en-US" sz="800" u="sng" strike="noStrike">
                          <a:effectLst/>
                          <a:hlinkClick r:id="rId3"/>
                        </a:rPr>
                        <a:t>CraftWare</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Slicer, 3D Printer Host</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3D printer slicer software developed in-house by a 3D printer manufacturer. real standout feature is individual support management. To our knowledge, this is only available elsewhere in the paid application Simplify3D.</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Beginner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847" marR="5847" marT="5847" marB="0" anchor="b"/>
                </a:tc>
              </a:tr>
              <a:tr h="632286">
                <a:tc>
                  <a:txBody>
                    <a:bodyPr/>
                    <a:lstStyle/>
                    <a:p>
                      <a:pPr algn="l" fontAlgn="t"/>
                      <a:r>
                        <a:rPr lang="en-US" sz="800" u="sng" strike="noStrike">
                          <a:effectLst/>
                          <a:hlinkClick r:id="rId4"/>
                        </a:rPr>
                        <a:t>123D Catch</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3D Design, CAD</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123D Catch is a free app for Windows PCs, smartphones, and tablets that allows you to take photos of an object and convert them into a 3D model. </a:t>
                      </a:r>
                      <a:br>
                        <a:rPr lang="en-US" sz="800" u="none" strike="noStrike">
                          <a:effectLst/>
                        </a:rPr>
                      </a:b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Beginner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Android, iOS, Windows Phone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847" marR="5847" marT="5847" marB="0" anchor="b"/>
                </a:tc>
              </a:tr>
              <a:tr h="632286">
                <a:tc>
                  <a:txBody>
                    <a:bodyPr/>
                    <a:lstStyle/>
                    <a:p>
                      <a:pPr algn="l" fontAlgn="t"/>
                      <a:r>
                        <a:rPr lang="en-US" sz="800" u="sng" strike="noStrike">
                          <a:effectLst/>
                          <a:hlinkClick r:id="rId5"/>
                        </a:rPr>
                        <a:t>3D Slash</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3D Design, CAD</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With 3D Slash, you design 3D models using a simple building-block concept.</a:t>
                      </a:r>
                      <a:br>
                        <a:rPr lang="en-US" sz="800" u="none" strike="noStrike">
                          <a:effectLst/>
                        </a:rPr>
                      </a:b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Beginner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 Linux, Web Browser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847" marR="5847" marT="5847" marB="0" anchor="b"/>
                </a:tc>
              </a:tr>
              <a:tr h="632286">
                <a:tc>
                  <a:txBody>
                    <a:bodyPr/>
                    <a:lstStyle/>
                    <a:p>
                      <a:pPr algn="l" fontAlgn="t"/>
                      <a:r>
                        <a:rPr lang="en-US" sz="800" u="sng" strike="noStrike">
                          <a:effectLst/>
                          <a:hlinkClick r:id="rId6"/>
                        </a:rPr>
                        <a:t>TinkerCAD</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3D Design, CAD</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TinkerCAD is an online computer-aided design (CAD) software for 3D printing. TinkerCAD allows you to create geometrical (vector) shapes in 2D and convert them into 3D models.</a:t>
                      </a:r>
                      <a:br>
                        <a:rPr lang="en-US" sz="800" u="none" strike="noStrike">
                          <a:effectLst/>
                        </a:rPr>
                      </a:b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Beginner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Web Browser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847" marR="5847" marT="5847" marB="0" anchor="b"/>
                </a:tc>
              </a:tr>
              <a:tr h="960630">
                <a:tc>
                  <a:txBody>
                    <a:bodyPr/>
                    <a:lstStyle/>
                    <a:p>
                      <a:pPr algn="l" fontAlgn="t"/>
                      <a:r>
                        <a:rPr lang="en-US" sz="800" u="sng" strike="noStrike">
                          <a:effectLst/>
                          <a:hlinkClick r:id="rId7"/>
                        </a:rPr>
                        <a:t>3DTin</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3D Design, CAD</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3DTin is online 3D printing software that is easy and intuitive, and perfect for complete beginners to design 3D print models. All you need is a Chrome or Firefox web browser with WebGL enabled.</a:t>
                      </a:r>
                      <a:br>
                        <a:rPr lang="en-US" sz="800" u="none" strike="noStrike">
                          <a:effectLst/>
                        </a:rPr>
                      </a:br>
                      <a:r>
                        <a:rPr lang="en-US" sz="800" u="none" strike="noStrike">
                          <a:effectLst/>
                        </a:rPr>
                        <a:t>Choose 3D shapes from a huge library of templates and add them to your sketch. All sketches are stored in the cloud, and freely accessible so long as you adhere to the Creative Commons license, and can be exported in STL and OBJ file formats.</a:t>
                      </a:r>
                      <a:br>
                        <a:rPr lang="en-US" sz="800" u="none" strike="noStrike">
                          <a:effectLst/>
                        </a:rPr>
                      </a:b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Beginner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Web Browser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5847" marR="5847" marT="5847" marB="0" anchor="b"/>
                </a:tc>
              </a:tr>
            </a:tbl>
          </a:graphicData>
        </a:graphic>
      </p:graphicFrame>
    </p:spTree>
    <p:extLst>
      <p:ext uri="{BB962C8B-B14F-4D97-AF65-F5344CB8AC3E}">
        <p14:creationId xmlns:p14="http://schemas.microsoft.com/office/powerpoint/2010/main" val="4169940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935425024"/>
              </p:ext>
            </p:extLst>
          </p:nvPr>
        </p:nvGraphicFramePr>
        <p:xfrm>
          <a:off x="838200" y="1802921"/>
          <a:ext cx="10634932" cy="4252822"/>
        </p:xfrm>
        <a:graphic>
          <a:graphicData uri="http://schemas.openxmlformats.org/drawingml/2006/table">
            <a:tbl>
              <a:tblPr>
                <a:tableStyleId>{5C22544A-7EE6-4342-B048-85BDC9FD1C3A}</a:tableStyleId>
              </a:tblPr>
              <a:tblGrid>
                <a:gridCol w="1310886"/>
                <a:gridCol w="1172898"/>
                <a:gridCol w="4484610"/>
                <a:gridCol w="1310886"/>
                <a:gridCol w="640659"/>
                <a:gridCol w="847640"/>
                <a:gridCol w="867353"/>
              </a:tblGrid>
              <a:tr h="983225">
                <a:tc>
                  <a:txBody>
                    <a:bodyPr/>
                    <a:lstStyle/>
                    <a:p>
                      <a:pPr algn="l" fontAlgn="t"/>
                      <a:r>
                        <a:rPr lang="en-US" sz="800" u="sng" strike="noStrike">
                          <a:effectLst/>
                          <a:hlinkClick r:id="rId2"/>
                        </a:rPr>
                        <a:t>ViewSTL</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STL viewer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ViewSTL is the easiest way to preview an STL file. Just open the web page and drag your STL file onto the dotted field, and away you go.The online STL viewer allows you to display the model in one of three views: flat shading (for quick viewing), smooth shading (to get a high-quality display), or wireframe.</a:t>
                      </a:r>
                      <a:br>
                        <a:rPr lang="en-US" sz="800" u="none" strike="noStrike">
                          <a:effectLst/>
                        </a:rPr>
                      </a:br>
                      <a:r>
                        <a:rPr lang="en-US" sz="800" u="none" strike="noStrike">
                          <a:effectLst/>
                        </a:rPr>
                        <a:t/>
                      </a:r>
                      <a:br>
                        <a:rPr lang="en-US" sz="800" u="none" strike="noStrike">
                          <a:effectLst/>
                        </a:rPr>
                      </a:b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Beginner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Web Browser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847" marR="5847" marT="5847" marB="0" anchor="b"/>
                </a:tc>
              </a:tr>
              <a:tr h="411035">
                <a:tc>
                  <a:txBody>
                    <a:bodyPr/>
                    <a:lstStyle/>
                    <a:p>
                      <a:pPr algn="l" fontAlgn="t"/>
                      <a:r>
                        <a:rPr lang="en-US" sz="800" u="sng" strike="noStrike">
                          <a:effectLst/>
                          <a:hlinkClick r:id="rId3"/>
                        </a:rPr>
                        <a:t>Netfabb Basic</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Slicer, STL Checker, STL Repair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 </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Intermediate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$1000 / yr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 Linux</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847" marR="5847" marT="5847" marB="0" anchor="b"/>
                </a:tc>
              </a:tr>
              <a:tr h="448402">
                <a:tc>
                  <a:txBody>
                    <a:bodyPr/>
                    <a:lstStyle/>
                    <a:p>
                      <a:pPr algn="l" fontAlgn="t"/>
                      <a:r>
                        <a:rPr lang="en-US" sz="800" u="sng" strike="noStrike">
                          <a:effectLst/>
                          <a:hlinkClick r:id="rId4"/>
                        </a:rPr>
                        <a:t>Repetier</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Slicer, 3D Printer Host</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 </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Intermediate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 Linux</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sng" strike="noStrike">
                          <a:effectLst/>
                          <a:hlinkClick r:id="rId5"/>
                        </a:rPr>
                        <a:t>https://www.repetier.com/</a:t>
                      </a:r>
                      <a:endParaRPr lang="en-US" sz="800" b="0" i="0" u="sng" strike="noStrike">
                        <a:solidFill>
                          <a:srgbClr val="0563C1"/>
                        </a:solidFill>
                        <a:effectLst/>
                        <a:latin typeface="Calibri" panose="020F0502020204030204" pitchFamily="34" charset="0"/>
                      </a:endParaRPr>
                    </a:p>
                  </a:txBody>
                  <a:tcPr marL="5847" marR="5847" marT="5847" marB="0" anchor="b"/>
                </a:tc>
              </a:tr>
              <a:tr h="672603">
                <a:tc>
                  <a:txBody>
                    <a:bodyPr/>
                    <a:lstStyle/>
                    <a:p>
                      <a:pPr algn="l" fontAlgn="t"/>
                      <a:r>
                        <a:rPr lang="en-US" sz="800" u="sng" strike="noStrike">
                          <a:effectLst/>
                          <a:hlinkClick r:id="rId6"/>
                        </a:rPr>
                        <a:t>FreeCAD</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3D Design, CAD</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parametric 3D modeler, which allows you to easily modify your design by going back into your model history and editing its parameters.</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Intermediate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 Linux</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sng" strike="noStrike">
                          <a:effectLst/>
                          <a:hlinkClick r:id="rId7"/>
                        </a:rPr>
                        <a:t>https://freecadweb.org/</a:t>
                      </a:r>
                      <a:endParaRPr lang="en-US" sz="800" b="0" i="0" u="sng" strike="noStrike">
                        <a:solidFill>
                          <a:srgbClr val="0563C1"/>
                        </a:solidFill>
                        <a:effectLst/>
                        <a:latin typeface="Calibri" panose="020F0502020204030204" pitchFamily="34" charset="0"/>
                      </a:endParaRPr>
                    </a:p>
                  </a:txBody>
                  <a:tcPr marL="5847" marR="5847" marT="5847" marB="0" anchor="b"/>
                </a:tc>
              </a:tr>
              <a:tr h="616552">
                <a:tc>
                  <a:txBody>
                    <a:bodyPr/>
                    <a:lstStyle/>
                    <a:p>
                      <a:pPr algn="l" fontAlgn="t"/>
                      <a:r>
                        <a:rPr lang="en-US" sz="800" u="sng" strike="noStrike">
                          <a:effectLst/>
                          <a:hlinkClick r:id="rId8"/>
                        </a:rPr>
                        <a:t>SketchUp</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3D Design, CAD</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The SketchUp Make edition is free and has everything you need for 3D modeling, so long as you download the free STL export module and install it. There’s also a professional edition for architects, interior designers and engineers</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Intermediate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 Linux</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sng" strike="noStrike">
                          <a:effectLst/>
                          <a:hlinkClick r:id="rId9"/>
                        </a:rPr>
                        <a:t>http://www.sketchup.com/</a:t>
                      </a:r>
                      <a:endParaRPr lang="en-US" sz="800" b="0" i="0" u="sng" strike="noStrike">
                        <a:solidFill>
                          <a:srgbClr val="0563C1"/>
                        </a:solidFill>
                        <a:effectLst/>
                        <a:latin typeface="Calibri" panose="020F0502020204030204" pitchFamily="34" charset="0"/>
                      </a:endParaRPr>
                    </a:p>
                  </a:txBody>
                  <a:tcPr marL="5847" marR="5847" marT="5847" marB="0" anchor="b"/>
                </a:tc>
              </a:tr>
              <a:tr h="448402">
                <a:tc>
                  <a:txBody>
                    <a:bodyPr/>
                    <a:lstStyle/>
                    <a:p>
                      <a:pPr algn="l" fontAlgn="t"/>
                      <a:r>
                        <a:rPr lang="en-US" sz="800" u="sng" strike="noStrike">
                          <a:effectLst/>
                          <a:hlinkClick r:id="rId10"/>
                        </a:rPr>
                        <a:t>3D-Tool Free Viewer</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STL Viewer, STL Checker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Visualize, analyze, convert</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Intermediate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 Pro: $695</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sng" strike="noStrike">
                          <a:effectLst/>
                          <a:hlinkClick r:id="rId11"/>
                        </a:rPr>
                        <a:t>https://www.3d-tool.com/</a:t>
                      </a:r>
                      <a:endParaRPr lang="en-US" sz="800" b="0" i="0" u="sng" strike="noStrike">
                        <a:solidFill>
                          <a:srgbClr val="0563C1"/>
                        </a:solidFill>
                        <a:effectLst/>
                        <a:latin typeface="Calibri" panose="020F0502020204030204" pitchFamily="34" charset="0"/>
                      </a:endParaRPr>
                    </a:p>
                  </a:txBody>
                  <a:tcPr marL="5847" marR="5847" marT="5847" marB="0" anchor="b"/>
                </a:tc>
              </a:tr>
              <a:tr h="672603">
                <a:tc>
                  <a:txBody>
                    <a:bodyPr/>
                    <a:lstStyle/>
                    <a:p>
                      <a:pPr algn="l" fontAlgn="t"/>
                      <a:r>
                        <a:rPr lang="en-US" sz="800" u="sng" strike="noStrike">
                          <a:effectLst/>
                          <a:hlinkClick r:id="rId12"/>
                        </a:rPr>
                        <a:t>Meshfix</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STL Checker, STL Repair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MeshFix is an open source 3D file repair tool that corrects various defects in meshes, such as holes, non-manifold elements and self-intersections. Unfortunately, MeshFix is only available for Windows.</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Intermediate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Web Browser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sng" strike="noStrike" dirty="0">
                          <a:effectLst/>
                          <a:hlinkClick r:id="rId13"/>
                        </a:rPr>
                        <a:t>https://sourceforge.net/projects/meshfix/</a:t>
                      </a:r>
                      <a:endParaRPr lang="en-US" sz="800" b="0" i="0" u="sng" strike="noStrike" dirty="0">
                        <a:solidFill>
                          <a:srgbClr val="0563C1"/>
                        </a:solidFill>
                        <a:effectLst/>
                        <a:latin typeface="Calibri" panose="020F0502020204030204" pitchFamily="34" charset="0"/>
                      </a:endParaRPr>
                    </a:p>
                  </a:txBody>
                  <a:tcPr marL="5847" marR="5847" marT="5847" marB="0" anchor="b"/>
                </a:tc>
              </a:tr>
            </a:tbl>
          </a:graphicData>
        </a:graphic>
      </p:graphicFrame>
    </p:spTree>
    <p:extLst>
      <p:ext uri="{BB962C8B-B14F-4D97-AF65-F5344CB8AC3E}">
        <p14:creationId xmlns:p14="http://schemas.microsoft.com/office/powerpoint/2010/main" val="426563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58943864"/>
              </p:ext>
            </p:extLst>
          </p:nvPr>
        </p:nvGraphicFramePr>
        <p:xfrm>
          <a:off x="838200" y="1759789"/>
          <a:ext cx="10634932" cy="4477111"/>
        </p:xfrm>
        <a:graphic>
          <a:graphicData uri="http://schemas.openxmlformats.org/drawingml/2006/table">
            <a:tbl>
              <a:tblPr>
                <a:tableStyleId>{5C22544A-7EE6-4342-B048-85BDC9FD1C3A}</a:tableStyleId>
              </a:tblPr>
              <a:tblGrid>
                <a:gridCol w="1310886"/>
                <a:gridCol w="1172898"/>
                <a:gridCol w="4484610"/>
                <a:gridCol w="1310886"/>
                <a:gridCol w="640659"/>
                <a:gridCol w="847640"/>
                <a:gridCol w="867353"/>
              </a:tblGrid>
              <a:tr h="797901">
                <a:tc>
                  <a:txBody>
                    <a:bodyPr/>
                    <a:lstStyle/>
                    <a:p>
                      <a:pPr algn="l" fontAlgn="t"/>
                      <a:r>
                        <a:rPr lang="en-US" sz="800" u="sng" strike="noStrike">
                          <a:effectLst/>
                          <a:hlinkClick r:id="rId2"/>
                        </a:rPr>
                        <a:t>Simplify3D</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Slicer, 3D Printer Host</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3D printing software checks the model for problems, repairs them, shows a preview of the fabrication process (ideal for spotting potential problems) and then slices the model.</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Professional</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$149 </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 Linux</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sng" strike="noStrike">
                          <a:effectLst/>
                          <a:hlinkClick r:id="rId3"/>
                        </a:rPr>
                        <a:t>https://www.simplify3d.com/software/</a:t>
                      </a:r>
                      <a:endParaRPr lang="en-US" sz="800" b="0" i="0" u="sng" strike="noStrike">
                        <a:solidFill>
                          <a:srgbClr val="0563C1"/>
                        </a:solidFill>
                        <a:effectLst/>
                        <a:latin typeface="Calibri" panose="020F0502020204030204" pitchFamily="34" charset="0"/>
                      </a:endParaRPr>
                    </a:p>
                  </a:txBody>
                  <a:tcPr marL="5847" marR="5847" marT="5847" marB="0" anchor="b"/>
                </a:tc>
              </a:tr>
              <a:tr h="731409">
                <a:tc>
                  <a:txBody>
                    <a:bodyPr/>
                    <a:lstStyle/>
                    <a:p>
                      <a:pPr algn="l" fontAlgn="t"/>
                      <a:r>
                        <a:rPr lang="en-US" sz="800" u="sng" strike="noStrike">
                          <a:effectLst/>
                          <a:hlinkClick r:id="rId4"/>
                        </a:rPr>
                        <a:t>Slic3r</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Slicer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Slic3r is open source slicer software with a reputation for adding bleeding edge features not found anywhere else. The current version of the 3D printing software includes multiple views so users can better preview how their models will 3D print.</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Professional</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 Linux</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sng" strike="noStrike">
                          <a:effectLst/>
                          <a:hlinkClick r:id="rId5"/>
                        </a:rPr>
                        <a:t>http://slic3r.org/</a:t>
                      </a:r>
                      <a:endParaRPr lang="en-US" sz="800" b="0" i="0" u="sng" strike="noStrike">
                        <a:solidFill>
                          <a:srgbClr val="0563C1"/>
                        </a:solidFill>
                        <a:effectLst/>
                        <a:latin typeface="Calibri" panose="020F0502020204030204" pitchFamily="34" charset="0"/>
                      </a:endParaRPr>
                    </a:p>
                  </a:txBody>
                  <a:tcPr marL="5847" marR="5847" marT="5847" marB="0" anchor="b"/>
                </a:tc>
              </a:tr>
              <a:tr h="1462819">
                <a:tc>
                  <a:txBody>
                    <a:bodyPr/>
                    <a:lstStyle/>
                    <a:p>
                      <a:pPr algn="l" fontAlgn="t"/>
                      <a:r>
                        <a:rPr lang="en-US" sz="800" u="sng" strike="noStrike">
                          <a:effectLst/>
                          <a:hlinkClick r:id="rId6"/>
                        </a:rPr>
                        <a:t>Blender</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3D Design, CAD</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Blender is a popular computer-aided design (CAD) software with a steep learning curve. It’s really not the best choice for newbies, but it’s an ideal for when your skills have fully developed and you need more sophisticated 3D modeling software for 3D printing. In a nutshell, Blender is one of the most powerful tools you can use. It has a very helpful community and a huge amount of tutorials. And it’s open source, so people are often writing extensions for it to make it even better and more capable.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Professional</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 Linux</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sng" strike="noStrike">
                          <a:effectLst/>
                          <a:hlinkClick r:id="rId7"/>
                        </a:rPr>
                        <a:t>https://www.blender.org/</a:t>
                      </a:r>
                      <a:endParaRPr lang="en-US" sz="800" b="0" i="0" u="sng" strike="noStrike">
                        <a:solidFill>
                          <a:srgbClr val="0563C1"/>
                        </a:solidFill>
                        <a:effectLst/>
                        <a:latin typeface="Calibri" panose="020F0502020204030204" pitchFamily="34" charset="0"/>
                      </a:endParaRPr>
                    </a:p>
                  </a:txBody>
                  <a:tcPr marL="5847" marR="5847" marT="5847" marB="0" anchor="b"/>
                </a:tc>
              </a:tr>
              <a:tr h="265967">
                <a:tc>
                  <a:txBody>
                    <a:bodyPr/>
                    <a:lstStyle/>
                    <a:p>
                      <a:pPr algn="l" fontAlgn="t"/>
                      <a:r>
                        <a:rPr lang="en-US" sz="800" u="sng" strike="noStrike">
                          <a:effectLst/>
                          <a:hlinkClick r:id="rId8"/>
                        </a:rPr>
                        <a:t>MeshLab</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STL Editor, STL Repair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 </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Professional</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 Linux</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847" marR="5847" marT="5847" marB="0" anchor="b"/>
                </a:tc>
              </a:tr>
              <a:tr h="487606">
                <a:tc>
                  <a:txBody>
                    <a:bodyPr/>
                    <a:lstStyle/>
                    <a:p>
                      <a:pPr algn="l" fontAlgn="t"/>
                      <a:r>
                        <a:rPr lang="en-US" sz="800" u="sng" strike="noStrike">
                          <a:effectLst/>
                          <a:hlinkClick r:id="rId9"/>
                        </a:rPr>
                        <a:t>Meshmixer</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STL Checker, STL Repair, STL Editor</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 </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Professional</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847" marR="5847" marT="5847" marB="0" anchor="b"/>
                </a:tc>
              </a:tr>
              <a:tr h="731409">
                <a:tc>
                  <a:txBody>
                    <a:bodyPr/>
                    <a:lstStyle/>
                    <a:p>
                      <a:pPr algn="l" fontAlgn="t"/>
                      <a:r>
                        <a:rPr lang="en-US" sz="800" u="sng" strike="noStrike">
                          <a:effectLst/>
                          <a:hlinkClick r:id="rId10"/>
                        </a:rPr>
                        <a:t>OctoPrint</a:t>
                      </a:r>
                      <a:endParaRPr lang="en-US" sz="800" b="0" i="0" u="sng" strike="noStrike">
                        <a:solidFill>
                          <a:srgbClr val="0563C1"/>
                        </a:solidFill>
                        <a:effectLst/>
                        <a:latin typeface="Calibri" panose="020F0502020204030204" pitchFamily="34" charset="0"/>
                      </a:endParaRPr>
                    </a:p>
                  </a:txBody>
                  <a:tcPr marL="5847" marR="5847" marT="5847" marB="0"/>
                </a:tc>
                <a:tc>
                  <a:txBody>
                    <a:bodyPr/>
                    <a:lstStyle/>
                    <a:p>
                      <a:pPr algn="l" fontAlgn="t"/>
                      <a:r>
                        <a:rPr lang="en-US" sz="800" u="none" strike="noStrike">
                          <a:effectLst/>
                        </a:rPr>
                        <a:t>3D Printer Host</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Octoprint is a “pure ” 3D printer host software that allows you to start, pause or interrupt 3D printing jobs. Combined with a wi-fi enabled device like the Raspberry Pi, it’s perfect for monitoring the 3D printing process remotely via an internet connection.</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Professional</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Free</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t"/>
                      <a:r>
                        <a:rPr lang="en-US" sz="800" u="none" strike="noStrike">
                          <a:effectLst/>
                        </a:rPr>
                        <a:t>PC, Mac, Linux</a:t>
                      </a:r>
                      <a:endParaRPr lang="en-US" sz="800" b="0" i="0" u="none" strike="noStrike">
                        <a:solidFill>
                          <a:srgbClr val="404040"/>
                        </a:solidFill>
                        <a:effectLst/>
                        <a:latin typeface="Arial" panose="020B0604020202020204" pitchFamily="34" charset="0"/>
                      </a:endParaRPr>
                    </a:p>
                  </a:txBody>
                  <a:tcPr marL="5847" marR="5847" marT="5847" marB="0"/>
                </a:tc>
                <a:tc>
                  <a:txBody>
                    <a:bodyPr/>
                    <a:lstStyle/>
                    <a:p>
                      <a:pPr algn="l" fontAlgn="b"/>
                      <a:r>
                        <a:rPr lang="en-US" sz="800" u="sng" strike="noStrike" dirty="0">
                          <a:effectLst/>
                          <a:hlinkClick r:id="rId11"/>
                        </a:rPr>
                        <a:t>http://octoprint.org/</a:t>
                      </a:r>
                      <a:endParaRPr lang="en-US" sz="800" b="0" i="0" u="sng" strike="noStrike" dirty="0">
                        <a:solidFill>
                          <a:srgbClr val="0563C1"/>
                        </a:solidFill>
                        <a:effectLst/>
                        <a:latin typeface="Calibri" panose="020F0502020204030204" pitchFamily="34" charset="0"/>
                      </a:endParaRPr>
                    </a:p>
                  </a:txBody>
                  <a:tcPr marL="5847" marR="5847" marT="5847" marB="0" anchor="b"/>
                </a:tc>
              </a:tr>
            </a:tbl>
          </a:graphicData>
        </a:graphic>
      </p:graphicFrame>
    </p:spTree>
    <p:extLst>
      <p:ext uri="{BB962C8B-B14F-4D97-AF65-F5344CB8AC3E}">
        <p14:creationId xmlns:p14="http://schemas.microsoft.com/office/powerpoint/2010/main" val="114766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competitor and their challenges </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rot="19883631">
            <a:off x="345303" y="2387178"/>
            <a:ext cx="11794704" cy="1754326"/>
          </a:xfrm>
          <a:prstGeom prst="rect">
            <a:avLst/>
          </a:prstGeom>
          <a:noFill/>
        </p:spPr>
        <p:txBody>
          <a:bodyPr wrap="none" lIns="91440" tIns="45720" rIns="91440" bIns="45720">
            <a:spAutoFit/>
          </a:bodyPr>
          <a:lstStyle/>
          <a:p>
            <a:pPr marL="685800" indent="-685800" algn="ctr">
              <a:buFont typeface="Arial" panose="020B0604020202020204" pitchFamily="34" charset="0"/>
              <a:buChar char="•"/>
            </a:pPr>
            <a:r>
              <a:rPr lang="en-US" sz="5400" b="1" cap="none" spc="0" dirty="0" smtClean="0">
                <a:ln w="22225">
                  <a:solidFill>
                    <a:schemeClr val="accent2"/>
                  </a:solidFill>
                  <a:prstDash val="solid"/>
                </a:ln>
                <a:solidFill>
                  <a:schemeClr val="accent2">
                    <a:lumMod val="40000"/>
                    <a:lumOff val="60000"/>
                  </a:schemeClr>
                </a:solidFill>
                <a:effectLst/>
              </a:rPr>
              <a:t>Add picture/videos of CAD design</a:t>
            </a:r>
          </a:p>
          <a:p>
            <a:pPr marL="685800" indent="-685800" algn="ctr">
              <a:buFont typeface="Arial" panose="020B0604020202020204" pitchFamily="34" charset="0"/>
              <a:buChar char="•"/>
            </a:pPr>
            <a:r>
              <a:rPr lang="en-US" sz="5400" b="1" dirty="0" smtClean="0">
                <a:ln w="22225">
                  <a:solidFill>
                    <a:schemeClr val="accent2"/>
                  </a:solidFill>
                  <a:prstDash val="solid"/>
                </a:ln>
                <a:solidFill>
                  <a:schemeClr val="accent2">
                    <a:lumMod val="40000"/>
                    <a:lumOff val="60000"/>
                  </a:schemeClr>
                </a:solidFill>
              </a:rPr>
              <a:t>Add numbers for how difficult to train</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92419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 Evaluation </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rot="19462107">
            <a:off x="1538449" y="2458376"/>
            <a:ext cx="9391161" cy="1754326"/>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Add fusion360/</a:t>
            </a:r>
            <a:r>
              <a:rPr lang="en-US" sz="5400" b="1" cap="none" spc="0" dirty="0" err="1" smtClean="0">
                <a:ln w="22225">
                  <a:solidFill>
                    <a:schemeClr val="accent2"/>
                  </a:solidFill>
                  <a:prstDash val="solid"/>
                </a:ln>
                <a:solidFill>
                  <a:schemeClr val="accent2">
                    <a:lumMod val="40000"/>
                    <a:lumOff val="60000"/>
                  </a:schemeClr>
                </a:solidFill>
                <a:effectLst/>
              </a:rPr>
              <a:t>cura</a:t>
            </a:r>
            <a:r>
              <a:rPr lang="en-US" sz="5400" b="1" cap="none" spc="0" dirty="0" smtClean="0">
                <a:ln w="22225">
                  <a:solidFill>
                    <a:schemeClr val="accent2"/>
                  </a:solidFill>
                  <a:prstDash val="solid"/>
                </a:ln>
                <a:solidFill>
                  <a:schemeClr val="accent2">
                    <a:lumMod val="40000"/>
                    <a:lumOff val="60000"/>
                  </a:schemeClr>
                </a:solidFill>
                <a:effectLst/>
              </a:rPr>
              <a:t>/tinker</a:t>
            </a:r>
          </a:p>
          <a:p>
            <a:pPr algn="ctr"/>
            <a:r>
              <a:rPr lang="en-US" sz="5400" b="1" dirty="0" smtClean="0">
                <a:ln w="22225">
                  <a:solidFill>
                    <a:schemeClr val="accent2"/>
                  </a:solidFill>
                  <a:prstDash val="solid"/>
                </a:ln>
                <a:solidFill>
                  <a:schemeClr val="accent2">
                    <a:lumMod val="40000"/>
                    <a:lumOff val="60000"/>
                  </a:schemeClr>
                </a:solidFill>
              </a:rPr>
              <a:t>Number of users and evaluation</a:t>
            </a:r>
          </a:p>
        </p:txBody>
      </p:sp>
    </p:spTree>
    <p:extLst>
      <p:ext uri="{BB962C8B-B14F-4D97-AF65-F5344CB8AC3E}">
        <p14:creationId xmlns:p14="http://schemas.microsoft.com/office/powerpoint/2010/main" val="518105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4016</TotalTime>
  <Words>1566</Words>
  <Application>Microsoft Office PowerPoint</Application>
  <PresentationFormat>Widescreen</PresentationFormat>
  <Paragraphs>284</Paragraphs>
  <Slides>24</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宋体</vt:lpstr>
      <vt:lpstr>Arial</vt:lpstr>
      <vt:lpstr>Calibri</vt:lpstr>
      <vt:lpstr>Calibri Light</vt:lpstr>
      <vt:lpstr>Wingdings</vt:lpstr>
      <vt:lpstr>Office Theme</vt:lpstr>
      <vt:lpstr>Cloud based 3D Editor </vt:lpstr>
      <vt:lpstr>General 3D design (CAD) Market </vt:lpstr>
      <vt:lpstr>3D printing design market</vt:lpstr>
      <vt:lpstr>3D printing process</vt:lpstr>
      <vt:lpstr>Competitive Analysis</vt:lpstr>
      <vt:lpstr>PowerPoint Presentation</vt:lpstr>
      <vt:lpstr>PowerPoint Presentation</vt:lpstr>
      <vt:lpstr>Examples of competitor and their challenges </vt:lpstr>
      <vt:lpstr>Competition Evaluation </vt:lpstr>
      <vt:lpstr>Current Challenges</vt:lpstr>
      <vt:lpstr>Company/business Description</vt:lpstr>
      <vt:lpstr>Executive Summary</vt:lpstr>
      <vt:lpstr>Service or Product Line</vt:lpstr>
      <vt:lpstr>3D printing process</vt:lpstr>
      <vt:lpstr>Charles Profile</vt:lpstr>
      <vt:lpstr>Dong Profile</vt:lpstr>
      <vt:lpstr>Marketing &amp; Sales</vt:lpstr>
      <vt:lpstr>PowerPoint Presentation</vt:lpstr>
      <vt:lpstr>Design &amp; development plan - Dong</vt:lpstr>
      <vt:lpstr>User Projection</vt:lpstr>
      <vt:lpstr>Organization/operations &amp; Management plan</vt:lpstr>
      <vt:lpstr>Financial Projections</vt:lpstr>
      <vt:lpstr>Funding Request Plan A</vt:lpstr>
      <vt:lpstr>Funding Request Plan B</vt:lpstr>
    </vt:vector>
  </TitlesOfParts>
  <Company>Siemens Industry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Charles</dc:creator>
  <cp:lastModifiedBy>Wang, Charles</cp:lastModifiedBy>
  <cp:revision>114</cp:revision>
  <dcterms:created xsi:type="dcterms:W3CDTF">2017-06-25T16:49:22Z</dcterms:created>
  <dcterms:modified xsi:type="dcterms:W3CDTF">2017-07-07T20:33:30Z</dcterms:modified>
</cp:coreProperties>
</file>