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74" r:id="rId2"/>
    <p:sldId id="311" r:id="rId3"/>
    <p:sldId id="313" r:id="rId4"/>
    <p:sldId id="314" r:id="rId5"/>
    <p:sldId id="315" r:id="rId6"/>
    <p:sldId id="316" r:id="rId7"/>
    <p:sldId id="318" r:id="rId8"/>
    <p:sldId id="319" r:id="rId9"/>
    <p:sldId id="317" r:id="rId10"/>
    <p:sldId id="320" r:id="rId11"/>
    <p:sldId id="321" r:id="rId12"/>
    <p:sldId id="322" r:id="rId13"/>
    <p:sldId id="324" r:id="rId14"/>
    <p:sldId id="326" r:id="rId15"/>
    <p:sldId id="328" r:id="rId16"/>
    <p:sldId id="329" r:id="rId17"/>
    <p:sldId id="330" r:id="rId18"/>
    <p:sldId id="331" r:id="rId19"/>
    <p:sldId id="333" r:id="rId20"/>
    <p:sldId id="332" r:id="rId21"/>
    <p:sldId id="350" r:id="rId22"/>
    <p:sldId id="351" r:id="rId23"/>
    <p:sldId id="352" r:id="rId24"/>
    <p:sldId id="353" r:id="rId25"/>
    <p:sldId id="354" r:id="rId26"/>
    <p:sldId id="355" r:id="rId27"/>
    <p:sldId id="338" r:id="rId28"/>
    <p:sldId id="340" r:id="rId29"/>
    <p:sldId id="341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61" r:id="rId38"/>
    <p:sldId id="369" r:id="rId39"/>
    <p:sldId id="371" r:id="rId40"/>
    <p:sldId id="372" r:id="rId41"/>
    <p:sldId id="37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7C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0" autoAdjust="0"/>
    <p:restoredTop sz="95488" autoAdjust="0"/>
  </p:normalViewPr>
  <p:slideViewPr>
    <p:cSldViewPr snapToGrid="0">
      <p:cViewPr>
        <p:scale>
          <a:sx n="75" d="100"/>
          <a:sy n="75" d="100"/>
        </p:scale>
        <p:origin x="15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57BD-6549-47D8-B5E3-5F9AF560D9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2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0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5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1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1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9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30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1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4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79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95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10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15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44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73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03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2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9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2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0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6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0AE3-C72E-46C8-B34C-250DB11E7DD6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7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39983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41049" y="387136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3915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711358" y="511312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90227"/>
              </p:ext>
            </p:extLst>
          </p:nvPr>
        </p:nvGraphicFramePr>
        <p:xfrm>
          <a:off x="1626135" y="1228157"/>
          <a:ext cx="8948346" cy="411276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89669"/>
                <a:gridCol w="1020639"/>
                <a:gridCol w="831933"/>
                <a:gridCol w="3516436"/>
                <a:gridCol w="1789669"/>
              </a:tblGrid>
              <a:tr h="55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修改时间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修改页数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修改原因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2016-11-17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库存调整工具盘盈添加客户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6135" y="4251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修改大事记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546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349649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511674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45343" y="222744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7" name="文本框 4"/>
          <p:cNvSpPr txBox="1"/>
          <p:nvPr/>
        </p:nvSpPr>
        <p:spPr>
          <a:xfrm>
            <a:off x="3134741" y="222744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49649" y="37467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682690" y="37467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9649" y="42516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2682690" y="425164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1349649" y="472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2682690" y="472353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1349649" y="520644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2682690" y="520644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请查看移货记录</a:t>
              </a:r>
              <a:endParaRPr lang="zh-CN" altLang="en-US" b="1" dirty="0"/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845342" y="3092900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2" name="文本框 4"/>
          <p:cNvSpPr txBox="1"/>
          <p:nvPr/>
        </p:nvSpPr>
        <p:spPr>
          <a:xfrm>
            <a:off x="3134740" y="3092316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25" y="3712968"/>
            <a:ext cx="295926" cy="323326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4719163" y="3746711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13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154236" y="5797212"/>
            <a:ext cx="7006728" cy="6254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已成功从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tsOB0000001 </a:t>
            </a:r>
            <a:r>
              <a:rPr lang="zh-CN" altLang="en-US" dirty="0" smtClean="0"/>
              <a:t>转移 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/>
              <a:t>件商品至</a:t>
            </a:r>
            <a:r>
              <a:rPr lang="en-US" altLang="zh-CN" sz="2400" b="1" u="sng" dirty="0">
                <a:solidFill>
                  <a:schemeClr val="bg1"/>
                </a:solidFill>
              </a:rPr>
              <a:t>tsOBPSDM001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575056" y="4314671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7266348" y="1575032"/>
            <a:ext cx="4268312" cy="4043570"/>
            <a:chOff x="7266348" y="1575032"/>
            <a:chExt cx="4268312" cy="4504658"/>
          </a:xfrm>
        </p:grpSpPr>
        <p:sp>
          <p:nvSpPr>
            <p:cNvPr id="23" name="矩形 22"/>
            <p:cNvSpPr/>
            <p:nvPr/>
          </p:nvSpPr>
          <p:spPr>
            <a:xfrm>
              <a:off x="7266348" y="1575032"/>
              <a:ext cx="4220457" cy="28069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66349" y="4382011"/>
              <a:ext cx="4220456" cy="1697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文本框 6"/>
            <p:cNvSpPr txBox="1"/>
            <p:nvPr/>
          </p:nvSpPr>
          <p:spPr>
            <a:xfrm>
              <a:off x="7313651" y="4423300"/>
              <a:ext cx="4221009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1600" dirty="0" smtClean="0"/>
                <a:t>SKU     ID </a:t>
              </a:r>
              <a:r>
                <a:rPr lang="zh-CN" altLang="en-US" sz="1600" dirty="0" smtClean="0"/>
                <a:t>：</a:t>
              </a:r>
              <a:r>
                <a:rPr lang="en-US" altLang="zh-CN" sz="1600" dirty="0"/>
                <a:t> 6980988779922</a:t>
              </a:r>
              <a:endParaRPr lang="en-US" altLang="zh-CN" sz="1600" dirty="0" smtClean="0"/>
            </a:p>
            <a:p>
              <a:pPr>
                <a:lnSpc>
                  <a:spcPts val="2300"/>
                </a:lnSpc>
              </a:pPr>
              <a:r>
                <a:rPr lang="zh-CN" altLang="en-US" sz="1600" dirty="0"/>
                <a:t>商品</a:t>
              </a:r>
              <a:r>
                <a:rPr lang="zh-CN" altLang="en-US" sz="1600" dirty="0" smtClean="0"/>
                <a:t>名称：</a:t>
              </a:r>
              <a:r>
                <a:rPr lang="en-US" altLang="zh-CN" sz="1000" dirty="0" err="1"/>
                <a:t>Perioe</a:t>
              </a:r>
              <a:r>
                <a:rPr lang="en-US" altLang="zh-CN" sz="1000" dirty="0"/>
                <a:t> </a:t>
              </a:r>
              <a:r>
                <a:rPr lang="zh-CN" altLang="en-US" sz="1000" dirty="0"/>
                <a:t>倍瑞傲 按压式液体牙膏 洋甘菊味</a:t>
              </a:r>
              <a:r>
                <a:rPr lang="en-US" altLang="zh-CN" sz="1000" dirty="0"/>
                <a:t>285g*2</a:t>
              </a:r>
              <a:r>
                <a:rPr lang="zh-CN" altLang="en-US" sz="1000" dirty="0"/>
                <a:t>支</a:t>
              </a:r>
              <a:r>
                <a:rPr lang="en-US" altLang="zh-CN" sz="1000" dirty="0"/>
                <a:t>(</a:t>
              </a:r>
              <a:r>
                <a:rPr lang="zh-CN" altLang="en-US" sz="1000" dirty="0"/>
                <a:t>进口</a:t>
              </a:r>
              <a:r>
                <a:rPr lang="en-US" altLang="zh-CN" sz="1000" dirty="0"/>
                <a:t>)</a:t>
              </a:r>
              <a:endParaRPr lang="en-US" altLang="zh-CN" sz="1000" dirty="0" smtClean="0"/>
            </a:p>
            <a:p>
              <a:pPr>
                <a:lnSpc>
                  <a:spcPts val="2300"/>
                </a:lnSpc>
              </a:pPr>
              <a:r>
                <a:rPr lang="zh-CN" altLang="en-US" sz="1600" dirty="0" smtClean="0"/>
                <a:t>长*宽*高：</a:t>
              </a:r>
              <a:r>
                <a:rPr lang="en-US" altLang="zh-CN" sz="1600" dirty="0" smtClean="0"/>
                <a:t>650</a:t>
              </a:r>
              <a:r>
                <a:rPr lang="zh-CN" altLang="en-US" sz="1600" dirty="0" smtClean="0"/>
                <a:t>*</a:t>
              </a:r>
              <a:r>
                <a:rPr lang="en-US" altLang="zh-CN" sz="1600" dirty="0" smtClean="0"/>
                <a:t>430</a:t>
              </a:r>
              <a:r>
                <a:rPr lang="zh-CN" altLang="en-US" sz="1600" dirty="0" smtClean="0"/>
                <a:t>*</a:t>
              </a:r>
              <a:r>
                <a:rPr lang="en-US" altLang="zh-CN" sz="1600" dirty="0" smtClean="0"/>
                <a:t>800 mm</a:t>
              </a:r>
            </a:p>
            <a:p>
              <a:pPr>
                <a:lnSpc>
                  <a:spcPts val="2300"/>
                </a:lnSpc>
              </a:pPr>
              <a:r>
                <a:rPr lang="zh-CN" altLang="en-US" sz="1600" dirty="0" smtClean="0"/>
                <a:t>重         量：</a:t>
              </a:r>
              <a:r>
                <a:rPr lang="en-US" altLang="zh-CN" sz="1600" dirty="0" smtClean="0"/>
                <a:t>0.26Kg</a:t>
              </a:r>
            </a:p>
            <a:p>
              <a:pPr>
                <a:lnSpc>
                  <a:spcPts val="2300"/>
                </a:lnSpc>
              </a:pPr>
              <a:r>
                <a:rPr lang="zh-CN" altLang="en-US" sz="1600" dirty="0" smtClean="0"/>
                <a:t>客         户：京东</a:t>
              </a:r>
              <a:endParaRPr lang="en-US" altLang="zh-CN" sz="1600" dirty="0" smtClean="0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9163" y="1726438"/>
              <a:ext cx="1949984" cy="2520163"/>
            </a:xfrm>
            <a:prstGeom prst="rect">
              <a:avLst/>
            </a:prstGeom>
          </p:spPr>
        </p:pic>
      </p:grpSp>
      <p:sp>
        <p:nvSpPr>
          <p:cNvPr id="40" name="文本框 4"/>
          <p:cNvSpPr txBox="1"/>
          <p:nvPr/>
        </p:nvSpPr>
        <p:spPr>
          <a:xfrm>
            <a:off x="8531921" y="608167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32202" y="1516202"/>
            <a:ext cx="11855806" cy="5182053"/>
            <a:chOff x="132202" y="1516202"/>
            <a:chExt cx="11855806" cy="5182053"/>
          </a:xfrm>
        </p:grpSpPr>
        <p:sp>
          <p:nvSpPr>
            <p:cNvPr id="31" name="矩形 30"/>
            <p:cNvSpPr/>
            <p:nvPr/>
          </p:nvSpPr>
          <p:spPr>
            <a:xfrm>
              <a:off x="132202" y="1540221"/>
              <a:ext cx="11844231" cy="5158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标题 1"/>
            <p:cNvSpPr txBox="1">
              <a:spLocks/>
            </p:cNvSpPr>
            <p:nvPr/>
          </p:nvSpPr>
          <p:spPr>
            <a:xfrm>
              <a:off x="284389" y="1950534"/>
              <a:ext cx="10515600" cy="12008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/>
                <a:t>车牌号码：</a:t>
              </a:r>
              <a:r>
                <a:rPr lang="en-US" altLang="zh-CN" sz="1600" dirty="0"/>
                <a:t> </a:t>
              </a:r>
              <a:r>
                <a:rPr lang="en-US" altLang="zh-CN" sz="1600" dirty="0" smtClean="0"/>
                <a:t>tsOB0000001     </a:t>
              </a:r>
              <a:r>
                <a:rPr lang="zh-CN" altLang="en-US" sz="1600" dirty="0" smtClean="0"/>
                <a:t>当前商品数量：</a:t>
              </a:r>
              <a:r>
                <a:rPr lang="en-US" altLang="zh-CN" sz="1600" dirty="0" smtClean="0"/>
                <a:t>13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车牌号码：</a:t>
              </a:r>
              <a:r>
                <a:rPr lang="en-US" altLang="zh-CN" sz="1600" dirty="0"/>
                <a:t> </a:t>
              </a:r>
              <a:r>
                <a:rPr lang="en-US" altLang="zh-CN" sz="1600" dirty="0" smtClean="0"/>
                <a:t>tsOBPSDM001   </a:t>
              </a:r>
              <a:r>
                <a:rPr lang="zh-CN" altLang="en-US" sz="1600" dirty="0" smtClean="0"/>
                <a:t>当前</a:t>
              </a:r>
              <a:r>
                <a:rPr lang="zh-CN" altLang="en-US" sz="1600" dirty="0"/>
                <a:t>商品数量</a:t>
              </a:r>
              <a:r>
                <a:rPr lang="zh-CN" altLang="en-US" sz="1600" dirty="0" smtClean="0"/>
                <a:t>：</a:t>
              </a:r>
              <a:r>
                <a:rPr lang="en-US" altLang="zh-CN" sz="1600" dirty="0" smtClean="0"/>
                <a:t>31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车牌号码：</a:t>
              </a:r>
              <a:r>
                <a:rPr lang="en-US" altLang="zh-CN" sz="1600" dirty="0"/>
                <a:t> </a:t>
              </a:r>
              <a:r>
                <a:rPr lang="en-US" altLang="zh-CN" sz="1600" dirty="0" smtClean="0"/>
                <a:t>tsOBPS00001     </a:t>
              </a:r>
              <a:r>
                <a:rPr lang="zh-CN" altLang="en-US" sz="1600" dirty="0" smtClean="0"/>
                <a:t>当前</a:t>
              </a:r>
              <a:r>
                <a:rPr lang="zh-CN" altLang="en-US" sz="1600" dirty="0"/>
                <a:t>商品数量</a:t>
              </a:r>
              <a:r>
                <a:rPr lang="zh-CN" altLang="en-US" sz="1600" dirty="0" smtClean="0"/>
                <a:t>：</a:t>
              </a:r>
              <a:r>
                <a:rPr lang="en-US" altLang="zh-CN" sz="1600" dirty="0" smtClean="0"/>
                <a:t>12</a:t>
              </a:r>
              <a:endParaRPr lang="en-US" altLang="zh-CN" sz="16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移货记录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94762"/>
              </p:ext>
            </p:extLst>
          </p:nvPr>
        </p:nvGraphicFramePr>
        <p:xfrm>
          <a:off x="250938" y="3151402"/>
          <a:ext cx="11645928" cy="350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381"/>
                <a:gridCol w="1078465"/>
                <a:gridCol w="1254028"/>
                <a:gridCol w="1254028"/>
                <a:gridCol w="1364678"/>
                <a:gridCol w="2484746"/>
                <a:gridCol w="722477"/>
                <a:gridCol w="497850"/>
                <a:gridCol w="922080"/>
                <a:gridCol w="1185195"/>
              </a:tblGrid>
              <a:tr h="35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原始容器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目的容器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操作时间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tsOB0000001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tsOBPSDM001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Perioe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zh-CN" altLang="en-US" sz="1200" dirty="0" smtClean="0"/>
                        <a:t>倍瑞傲 按压式液体牙膏 洋甘菊味</a:t>
                      </a:r>
                      <a:r>
                        <a:rPr lang="en-US" altLang="zh-CN" sz="1200" dirty="0" smtClean="0"/>
                        <a:t>285g*2</a:t>
                      </a:r>
                      <a:r>
                        <a:rPr lang="zh-CN" altLang="en-US" sz="1200" dirty="0" smtClean="0"/>
                        <a:t>支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进口</a:t>
                      </a:r>
                      <a:r>
                        <a:rPr lang="en-US" altLang="zh-CN" sz="1200" dirty="0" smtClean="0"/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tsOB0000001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tsOBPSDM001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KUYURA</a:t>
                      </a:r>
                      <a:r>
                        <a:rPr lang="zh-CN" altLang="en-US" sz="1200" b="0" dirty="0" smtClean="0"/>
                        <a:t>可悠然美肌沐浴露</a:t>
                      </a:r>
                      <a:r>
                        <a:rPr lang="en-US" altLang="zh-CN" sz="1200" b="0" dirty="0" smtClean="0"/>
                        <a:t>550ml(</a:t>
                      </a:r>
                      <a:r>
                        <a:rPr lang="zh-CN" altLang="en-US" sz="1200" b="0" dirty="0" smtClean="0"/>
                        <a:t>恬静清香</a:t>
                      </a:r>
                      <a:r>
                        <a:rPr lang="en-US" altLang="zh-CN" sz="1200" b="0" dirty="0" smtClean="0"/>
                        <a:t>)(</a:t>
                      </a:r>
                      <a:r>
                        <a:rPr lang="zh-CN" altLang="en-US" sz="1200" b="0" dirty="0" smtClean="0"/>
                        <a:t>进</a:t>
                      </a:r>
                      <a:r>
                        <a:rPr lang="en-US" altLang="zh-CN" sz="1200" b="1" dirty="0" smtClean="0"/>
                        <a:t>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tsOB0000001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tsOBPSDM001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AQUAIR</a:t>
                      </a:r>
                      <a:r>
                        <a:rPr lang="zh-CN" altLang="en-US" sz="1200" b="0" dirty="0" smtClean="0"/>
                        <a:t>水之密语凝润柔肤沐浴露</a:t>
                      </a:r>
                      <a:r>
                        <a:rPr lang="en-US" altLang="zh-CN" sz="1200" b="0" dirty="0" smtClean="0"/>
                        <a:t>600ml 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/>
                        <a:t>tsOBPS00001 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tsOBPSDM001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15:10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42" y="3477605"/>
            <a:ext cx="657083" cy="76229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28" y="4332261"/>
            <a:ext cx="327702" cy="70636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28" y="5158588"/>
            <a:ext cx="390435" cy="70725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05" y="5958081"/>
            <a:ext cx="414082" cy="6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66251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2043790" y="12973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778614" y="1303724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53207" y="2464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886248" y="24640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2553207" y="2935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3886248" y="2935900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5168906" y="1362230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3"/>
          <p:cNvSpPr txBox="1"/>
          <p:nvPr/>
        </p:nvSpPr>
        <p:spPr>
          <a:xfrm>
            <a:off x="2237037" y="1915782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526435" y="1915782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23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9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2462431" y="1238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5197255" y="124452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71848" y="240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4304889" y="240480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2971848" y="2876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4304889" y="287669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请扫描原始容器模式</a:t>
              </a:r>
              <a:endParaRPr lang="zh-CN" altLang="en-US" b="1" dirty="0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5177216" y="2459894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3"/>
          <p:cNvSpPr txBox="1"/>
          <p:nvPr/>
        </p:nvSpPr>
        <p:spPr>
          <a:xfrm>
            <a:off x="2655678" y="1856580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945076" y="185658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23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2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999728" y="1238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734552" y="124452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09145" y="240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842186" y="240480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tsOB00001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509145" y="2876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3842186" y="287669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711806" y="2940303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3"/>
          <p:cNvSpPr txBox="1"/>
          <p:nvPr/>
        </p:nvSpPr>
        <p:spPr>
          <a:xfrm>
            <a:off x="2192975" y="1856580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482373" y="185658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43" y="2372113"/>
            <a:ext cx="295926" cy="323326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5851963" y="240585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23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2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713283" y="1238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448107" y="124452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22700" y="240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555741" y="240480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tsOB00001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222700" y="2876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3555741" y="287669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7655990087434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请选择有效期录入模式</a:t>
              </a:r>
              <a:endParaRPr lang="zh-CN" altLang="en-US" b="1" dirty="0"/>
            </a:p>
          </p:txBody>
        </p:sp>
      </p:grpSp>
      <p:sp>
        <p:nvSpPr>
          <p:cNvPr id="27" name="文本框 3"/>
          <p:cNvSpPr txBox="1"/>
          <p:nvPr/>
        </p:nvSpPr>
        <p:spPr>
          <a:xfrm>
            <a:off x="1906530" y="1856580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195928" y="185658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798" y="2372113"/>
            <a:ext cx="295926" cy="323326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5565518" y="240585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039059" y="3348587"/>
            <a:ext cx="6818095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生产日期：</a:t>
            </a:r>
            <a:r>
              <a:rPr lang="en-US" altLang="zh-CN" sz="1600" dirty="0" smtClean="0"/>
              <a:t>2013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号，到期日期：</a:t>
            </a:r>
            <a:r>
              <a:rPr lang="en-US" altLang="zh-CN" sz="1600" dirty="0" smtClean="0"/>
              <a:t>2016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号，有效期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年</a:t>
            </a:r>
            <a:endParaRPr lang="en-US" altLang="zh-CN" sz="16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91" y="2837870"/>
            <a:ext cx="295926" cy="323326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5682111" y="2837870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原始容器此商品总计</a:t>
            </a:r>
            <a:r>
              <a:rPr lang="en-US" altLang="zh-CN" b="1" dirty="0"/>
              <a:t>1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35" name="文本框 3"/>
          <p:cNvSpPr txBox="1"/>
          <p:nvPr/>
        </p:nvSpPr>
        <p:spPr>
          <a:xfrm>
            <a:off x="1906530" y="441297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按生产日期修改</a:t>
            </a:r>
            <a:endParaRPr lang="en-US" altLang="zh-CN" sz="1600" dirty="0"/>
          </a:p>
        </p:txBody>
      </p:sp>
      <p:sp>
        <p:nvSpPr>
          <p:cNvPr id="36" name="文本框 4"/>
          <p:cNvSpPr txBox="1"/>
          <p:nvPr/>
        </p:nvSpPr>
        <p:spPr>
          <a:xfrm>
            <a:off x="4195928" y="441297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按到期日期修改</a:t>
            </a:r>
            <a:endParaRPr lang="en-US" altLang="zh-CN" sz="1600" dirty="0"/>
          </a:p>
        </p:txBody>
      </p:sp>
      <p:sp>
        <p:nvSpPr>
          <p:cNvPr id="37" name="文本框 2"/>
          <p:cNvSpPr txBox="1"/>
          <p:nvPr/>
        </p:nvSpPr>
        <p:spPr>
          <a:xfrm>
            <a:off x="1748519" y="37896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请选择有效期录入模式：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4483343" y="3796046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873635" y="3854552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6"/>
          <p:cNvSpPr txBox="1"/>
          <p:nvPr/>
        </p:nvSpPr>
        <p:spPr>
          <a:xfrm>
            <a:off x="7943137" y="4303518"/>
            <a:ext cx="3672800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7655990087434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zh-CN" altLang="en-US" sz="1600" dirty="0" smtClean="0"/>
              <a:t>滴露********************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1.2kg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天猫</a:t>
            </a:r>
            <a:endParaRPr lang="en-US" altLang="zh-CN" sz="1600" dirty="0" smtClean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036" y="2025857"/>
            <a:ext cx="1961826" cy="1983919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45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74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680244" y="1238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415068" y="124452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9661" y="240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522702" y="240480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tsOB00001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189661" y="2876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3522702" y="287669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7655990087434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27" name="文本框 3"/>
          <p:cNvSpPr txBox="1"/>
          <p:nvPr/>
        </p:nvSpPr>
        <p:spPr>
          <a:xfrm>
            <a:off x="1873491" y="1856580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162889" y="185658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59" y="2372113"/>
            <a:ext cx="295926" cy="323326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5532479" y="240585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006020" y="3348587"/>
            <a:ext cx="6818095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生产日期：</a:t>
            </a:r>
            <a:r>
              <a:rPr lang="en-US" altLang="zh-CN" sz="1600" dirty="0" smtClean="0"/>
              <a:t>2013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号，到期日期：</a:t>
            </a:r>
            <a:r>
              <a:rPr lang="en-US" altLang="zh-CN" sz="1600" dirty="0" smtClean="0"/>
              <a:t>2016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号，有效期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年</a:t>
            </a:r>
            <a:endParaRPr lang="en-US" altLang="zh-CN" sz="16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52" y="2837870"/>
            <a:ext cx="295926" cy="323326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5649072" y="2837870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原始容器此商品总计</a:t>
            </a:r>
            <a:r>
              <a:rPr lang="en-US" altLang="zh-CN" b="1" dirty="0"/>
              <a:t>1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35" name="文本框 3"/>
          <p:cNvSpPr txBox="1"/>
          <p:nvPr/>
        </p:nvSpPr>
        <p:spPr>
          <a:xfrm>
            <a:off x="1873491" y="441297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按生产日期修改</a:t>
            </a:r>
            <a:endParaRPr lang="en-US" altLang="zh-CN" sz="1600" dirty="0"/>
          </a:p>
        </p:txBody>
      </p:sp>
      <p:sp>
        <p:nvSpPr>
          <p:cNvPr id="36" name="文本框 4"/>
          <p:cNvSpPr txBox="1"/>
          <p:nvPr/>
        </p:nvSpPr>
        <p:spPr>
          <a:xfrm>
            <a:off x="4162889" y="441297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按到期日期修改</a:t>
            </a:r>
            <a:endParaRPr lang="en-US" altLang="zh-CN" sz="1600" dirty="0"/>
          </a:p>
        </p:txBody>
      </p:sp>
      <p:sp>
        <p:nvSpPr>
          <p:cNvPr id="37" name="文本框 2"/>
          <p:cNvSpPr txBox="1"/>
          <p:nvPr/>
        </p:nvSpPr>
        <p:spPr>
          <a:xfrm>
            <a:off x="1715480" y="37896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请选择有效期录入模式：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4450304" y="3796046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494372" y="5019459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213896" y="4953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生产年</a:t>
            </a:r>
            <a:endParaRPr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3546937" y="495335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213896" y="5469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生产月</a:t>
            </a:r>
            <a:endParaRPr lang="en-US" altLang="zh-CN" dirty="0" smtClean="0"/>
          </a:p>
        </p:txBody>
      </p:sp>
      <p:sp>
        <p:nvSpPr>
          <p:cNvPr id="43" name="矩形 42"/>
          <p:cNvSpPr/>
          <p:nvPr/>
        </p:nvSpPr>
        <p:spPr>
          <a:xfrm>
            <a:off x="3546937" y="546931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213896" y="6005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生产日</a:t>
            </a:r>
            <a:endParaRPr lang="en-US" altLang="zh-CN" dirty="0" smtClean="0"/>
          </a:p>
        </p:txBody>
      </p:sp>
      <p:sp>
        <p:nvSpPr>
          <p:cNvPr id="45" name="矩形 44"/>
          <p:cNvSpPr/>
          <p:nvPr/>
        </p:nvSpPr>
        <p:spPr>
          <a:xfrm>
            <a:off x="3546937" y="600576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213896" y="64886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有效期</a:t>
            </a:r>
            <a:r>
              <a:rPr lang="en-US" altLang="zh-CN" dirty="0" smtClean="0"/>
              <a:t>(</a:t>
            </a:r>
            <a:r>
              <a:rPr lang="zh-CN" altLang="en-US" dirty="0" smtClean="0"/>
              <a:t>月</a:t>
            </a:r>
            <a:r>
              <a:rPr lang="en-US" altLang="zh-CN" dirty="0" smtClean="0"/>
              <a:t>)</a:t>
            </a:r>
          </a:p>
        </p:txBody>
      </p:sp>
      <p:sp>
        <p:nvSpPr>
          <p:cNvPr id="47" name="矩形 46"/>
          <p:cNvSpPr/>
          <p:nvPr/>
        </p:nvSpPr>
        <p:spPr>
          <a:xfrm>
            <a:off x="3546937" y="648866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036" y="2025857"/>
            <a:ext cx="1961826" cy="1983919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51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4" name="文本框 6"/>
          <p:cNvSpPr txBox="1"/>
          <p:nvPr/>
        </p:nvSpPr>
        <p:spPr>
          <a:xfrm>
            <a:off x="7943137" y="4303518"/>
            <a:ext cx="3672800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7655990087434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zh-CN" altLang="en-US" sz="1600" dirty="0" smtClean="0"/>
              <a:t>滴露********************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1.2kg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天猫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3574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680244" y="1238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415068" y="124452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9661" y="240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522702" y="240480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tsOB00001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189661" y="2876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3522702" y="287669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7655990087434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请输入有效期</a:t>
              </a:r>
              <a:endParaRPr lang="zh-CN" altLang="en-US" b="1" dirty="0"/>
            </a:p>
          </p:txBody>
        </p:sp>
      </p:grpSp>
      <p:sp>
        <p:nvSpPr>
          <p:cNvPr id="27" name="文本框 3"/>
          <p:cNvSpPr txBox="1"/>
          <p:nvPr/>
        </p:nvSpPr>
        <p:spPr>
          <a:xfrm>
            <a:off x="1873491" y="1856580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162889" y="185658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59" y="2372113"/>
            <a:ext cx="295926" cy="323326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5532479" y="240585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006020" y="3348587"/>
            <a:ext cx="6818095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生产日期：</a:t>
            </a:r>
            <a:r>
              <a:rPr lang="en-US" altLang="zh-CN" sz="1600" dirty="0" smtClean="0"/>
              <a:t>2013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号，到期日期：</a:t>
            </a:r>
            <a:r>
              <a:rPr lang="en-US" altLang="zh-CN" sz="1600" dirty="0" smtClean="0"/>
              <a:t>2016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号，有效期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年</a:t>
            </a:r>
            <a:endParaRPr lang="en-US" altLang="zh-CN" sz="16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52" y="2837870"/>
            <a:ext cx="295926" cy="323326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5649072" y="2837870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原始容器此商品总计</a:t>
            </a:r>
            <a:r>
              <a:rPr lang="en-US" altLang="zh-CN" b="1" dirty="0"/>
              <a:t>1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35" name="文本框 3"/>
          <p:cNvSpPr txBox="1"/>
          <p:nvPr/>
        </p:nvSpPr>
        <p:spPr>
          <a:xfrm>
            <a:off x="1873491" y="441297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按生产日期修改</a:t>
            </a:r>
            <a:endParaRPr lang="en-US" altLang="zh-CN" sz="1600" dirty="0"/>
          </a:p>
        </p:txBody>
      </p:sp>
      <p:sp>
        <p:nvSpPr>
          <p:cNvPr id="36" name="文本框 4"/>
          <p:cNvSpPr txBox="1"/>
          <p:nvPr/>
        </p:nvSpPr>
        <p:spPr>
          <a:xfrm>
            <a:off x="4162889" y="441297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按到期日期修改</a:t>
            </a:r>
            <a:endParaRPr lang="en-US" altLang="zh-CN" sz="1600" dirty="0"/>
          </a:p>
        </p:txBody>
      </p:sp>
      <p:sp>
        <p:nvSpPr>
          <p:cNvPr id="37" name="文本框 2"/>
          <p:cNvSpPr txBox="1"/>
          <p:nvPr/>
        </p:nvSpPr>
        <p:spPr>
          <a:xfrm>
            <a:off x="1715480" y="37896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请选择有效期录入模式：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4450304" y="3796046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13896" y="4953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生产年</a:t>
            </a:r>
            <a:endParaRPr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3546937" y="495335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2016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13896" y="5469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生产月</a:t>
            </a:r>
            <a:endParaRPr lang="en-US" altLang="zh-CN" dirty="0" smtClean="0"/>
          </a:p>
        </p:txBody>
      </p:sp>
      <p:sp>
        <p:nvSpPr>
          <p:cNvPr id="43" name="矩形 42"/>
          <p:cNvSpPr/>
          <p:nvPr/>
        </p:nvSpPr>
        <p:spPr>
          <a:xfrm>
            <a:off x="3546937" y="546931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213896" y="6005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生产日</a:t>
            </a:r>
            <a:endParaRPr lang="en-US" altLang="zh-CN" dirty="0" smtClean="0"/>
          </a:p>
        </p:txBody>
      </p:sp>
      <p:sp>
        <p:nvSpPr>
          <p:cNvPr id="45" name="矩形 44"/>
          <p:cNvSpPr/>
          <p:nvPr/>
        </p:nvSpPr>
        <p:spPr>
          <a:xfrm>
            <a:off x="3546937" y="600576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13896" y="64886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有效期</a:t>
            </a:r>
            <a:r>
              <a:rPr lang="en-US" altLang="zh-CN" dirty="0" smtClean="0"/>
              <a:t>(</a:t>
            </a:r>
            <a:r>
              <a:rPr lang="zh-CN" altLang="en-US" dirty="0" smtClean="0"/>
              <a:t>月</a:t>
            </a:r>
            <a:r>
              <a:rPr lang="en-US" altLang="zh-CN" dirty="0" smtClean="0"/>
              <a:t>)</a:t>
            </a:r>
          </a:p>
        </p:txBody>
      </p:sp>
      <p:sp>
        <p:nvSpPr>
          <p:cNvPr id="47" name="矩形 46"/>
          <p:cNvSpPr/>
          <p:nvPr/>
        </p:nvSpPr>
        <p:spPr>
          <a:xfrm>
            <a:off x="3546937" y="648866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71" y="4938782"/>
            <a:ext cx="295926" cy="32332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71" y="5439918"/>
            <a:ext cx="295926" cy="32332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71" y="6005764"/>
            <a:ext cx="295926" cy="32332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036" y="2025857"/>
            <a:ext cx="1961826" cy="1983919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54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7" name="文本框 6"/>
          <p:cNvSpPr txBox="1"/>
          <p:nvPr/>
        </p:nvSpPr>
        <p:spPr>
          <a:xfrm>
            <a:off x="7943137" y="4303518"/>
            <a:ext cx="3672800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7655990087434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zh-CN" altLang="en-US" sz="1600" dirty="0" smtClean="0"/>
              <a:t>滴露********************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1.2kg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天猫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71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680244" y="1238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415068" y="124452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9661" y="240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522702" y="240480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tsOB00001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189661" y="2876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3522702" y="287669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请检查并扫描商品模式</a:t>
              </a:r>
              <a:endParaRPr lang="zh-CN" altLang="en-US" b="1" dirty="0"/>
            </a:p>
          </p:txBody>
        </p:sp>
      </p:grpSp>
      <p:sp>
        <p:nvSpPr>
          <p:cNvPr id="27" name="文本框 3"/>
          <p:cNvSpPr txBox="1"/>
          <p:nvPr/>
        </p:nvSpPr>
        <p:spPr>
          <a:xfrm>
            <a:off x="1873491" y="1856580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162889" y="185658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59" y="2372113"/>
            <a:ext cx="295926" cy="323326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5532479" y="240585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567603" y="3396346"/>
            <a:ext cx="7006728" cy="6254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已成功修改商品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生产日期：</a:t>
            </a:r>
            <a:r>
              <a:rPr lang="en-US" altLang="zh-CN" dirty="0" smtClean="0"/>
              <a:t>2016/10/21</a:t>
            </a:r>
            <a:r>
              <a:rPr lang="zh-CN" altLang="en-US" dirty="0" smtClean="0"/>
              <a:t>，到期日期：</a:t>
            </a:r>
            <a:r>
              <a:rPr lang="en-US" altLang="zh-CN" dirty="0" smtClean="0"/>
              <a:t>2019/10/20</a:t>
            </a:r>
            <a:r>
              <a:rPr lang="zh-CN" altLang="en-US" dirty="0"/>
              <a:t>，</a:t>
            </a:r>
            <a:r>
              <a:rPr lang="zh-CN" altLang="en-US" dirty="0" smtClean="0"/>
              <a:t>有效期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452159" y="2940303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036" y="2025857"/>
            <a:ext cx="1961826" cy="1983919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35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查看有效期记录</a:t>
              </a:r>
              <a:endParaRPr lang="en-US" altLang="zh-CN" sz="16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8" name="文本框 6"/>
          <p:cNvSpPr txBox="1"/>
          <p:nvPr/>
        </p:nvSpPr>
        <p:spPr>
          <a:xfrm>
            <a:off x="7943137" y="4303518"/>
            <a:ext cx="3672800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7655990087434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zh-CN" altLang="en-US" sz="1600" dirty="0" smtClean="0"/>
              <a:t>滴露********************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1.2kg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天猫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50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>
                <a:solidFill>
                  <a:schemeClr val="bg1"/>
                </a:solidFill>
              </a:rPr>
              <a:t>有效期录入工具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680244" y="1238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415068" y="124452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9661" y="240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522702" y="240480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tsOB00001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189661" y="2876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3522702" y="2876698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请检查并扫描商品模式</a:t>
              </a:r>
              <a:endParaRPr lang="zh-CN" altLang="en-US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932145" y="2005067"/>
            <a:ext cx="4076244" cy="3730401"/>
            <a:chOff x="6985773" y="1602109"/>
            <a:chExt cx="4758208" cy="4504659"/>
          </a:xfrm>
        </p:grpSpPr>
        <p:sp>
          <p:nvSpPr>
            <p:cNvPr id="23" name="矩形 22"/>
            <p:cNvSpPr/>
            <p:nvPr/>
          </p:nvSpPr>
          <p:spPr>
            <a:xfrm>
              <a:off x="6985773" y="1602109"/>
              <a:ext cx="4758208" cy="2934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85773" y="4536395"/>
              <a:ext cx="4758207" cy="1570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文本框 6"/>
            <p:cNvSpPr txBox="1"/>
            <p:nvPr/>
          </p:nvSpPr>
          <p:spPr>
            <a:xfrm>
              <a:off x="7041577" y="4548715"/>
              <a:ext cx="3672800" cy="145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SKU     ID </a:t>
              </a:r>
              <a:r>
                <a:rPr lang="zh-CN" altLang="en-US" sz="1600" b="1" dirty="0" smtClean="0"/>
                <a:t>：</a:t>
              </a:r>
              <a:r>
                <a:rPr lang="en-US" altLang="zh-CN" sz="1600" b="1" dirty="0"/>
                <a:t> 7655990087434</a:t>
              </a:r>
              <a:endParaRPr lang="en-US" altLang="zh-CN" sz="1600" b="1" dirty="0" smtClean="0"/>
            </a:p>
            <a:p>
              <a:r>
                <a:rPr lang="zh-CN" altLang="en-US" sz="1600" dirty="0"/>
                <a:t>商品</a:t>
              </a:r>
              <a:r>
                <a:rPr lang="zh-CN" altLang="en-US" sz="1600" dirty="0" smtClean="0"/>
                <a:t>名称：滴露********************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长*宽*高：</a:t>
              </a:r>
              <a:r>
                <a:rPr lang="en-US" altLang="zh-CN" sz="1600" dirty="0" smtClean="0"/>
                <a:t>20</a:t>
              </a:r>
              <a:r>
                <a:rPr lang="zh-CN" altLang="en-US" sz="1600" dirty="0" smtClean="0"/>
                <a:t>*</a:t>
              </a:r>
              <a:r>
                <a:rPr lang="en-US" altLang="zh-CN" sz="1600" dirty="0" smtClean="0"/>
                <a:t>30</a:t>
              </a:r>
              <a:r>
                <a:rPr lang="zh-CN" altLang="en-US" sz="1600" dirty="0" smtClean="0"/>
                <a:t>*</a:t>
              </a:r>
              <a:r>
                <a:rPr lang="en-US" altLang="zh-CN" sz="1600" dirty="0" smtClean="0"/>
                <a:t>30 mm</a:t>
              </a:r>
            </a:p>
            <a:p>
              <a:r>
                <a:rPr lang="zh-CN" altLang="en-US" sz="1600" dirty="0" smtClean="0"/>
                <a:t>重         量：</a:t>
              </a:r>
              <a:r>
                <a:rPr lang="en-US" altLang="zh-CN" sz="1600" dirty="0" smtClean="0"/>
                <a:t>1.2kg</a:t>
              </a:r>
            </a:p>
            <a:p>
              <a:r>
                <a:rPr lang="zh-CN" altLang="en-US" sz="1600" dirty="0" smtClean="0"/>
                <a:t>客         户：天猫</a:t>
              </a:r>
              <a:endParaRPr lang="en-US" altLang="zh-CN" sz="1600" dirty="0" smtClean="0"/>
            </a:p>
          </p:txBody>
        </p:sp>
      </p:grpSp>
      <p:sp>
        <p:nvSpPr>
          <p:cNvPr id="27" name="文本框 3"/>
          <p:cNvSpPr txBox="1"/>
          <p:nvPr/>
        </p:nvSpPr>
        <p:spPr>
          <a:xfrm>
            <a:off x="1873491" y="1856580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162889" y="185658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逐一录入</a:t>
            </a:r>
            <a:endParaRPr lang="en-US" altLang="zh-CN" sz="1600" dirty="0"/>
          </a:p>
        </p:txBody>
      </p:sp>
      <p:sp>
        <p:nvSpPr>
          <p:cNvPr id="31" name="文本框 4"/>
          <p:cNvSpPr txBox="1"/>
          <p:nvPr/>
        </p:nvSpPr>
        <p:spPr>
          <a:xfrm>
            <a:off x="8718006" y="5806251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查看录入记录</a:t>
            </a:r>
            <a:endParaRPr lang="en-US" altLang="zh-CN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59" y="2372113"/>
            <a:ext cx="295926" cy="323326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5532479" y="240585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026" y="2236226"/>
            <a:ext cx="1961826" cy="1983919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567603" y="3396346"/>
            <a:ext cx="7006728" cy="6254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已成功修改商品生产日期为：</a:t>
            </a:r>
            <a:r>
              <a:rPr lang="en-US" altLang="zh-CN" dirty="0" smtClean="0"/>
              <a:t>2016/10/21</a:t>
            </a:r>
            <a:r>
              <a:rPr lang="zh-CN" altLang="en-US" dirty="0" smtClean="0"/>
              <a:t>，有效期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452159" y="2940303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66069" y="1516202"/>
            <a:ext cx="11855806" cy="5182053"/>
            <a:chOff x="132202" y="1516202"/>
            <a:chExt cx="11855806" cy="5182053"/>
          </a:xfrm>
        </p:grpSpPr>
        <p:sp>
          <p:nvSpPr>
            <p:cNvPr id="33" name="矩形 32"/>
            <p:cNvSpPr/>
            <p:nvPr/>
          </p:nvSpPr>
          <p:spPr>
            <a:xfrm>
              <a:off x="132202" y="1540221"/>
              <a:ext cx="11844231" cy="5158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标题 1"/>
            <p:cNvSpPr txBox="1">
              <a:spLocks/>
            </p:cNvSpPr>
            <p:nvPr/>
          </p:nvSpPr>
          <p:spPr>
            <a:xfrm>
              <a:off x="284389" y="1950534"/>
              <a:ext cx="10515600" cy="6132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/>
                <a:t>车牌号码：</a:t>
              </a:r>
              <a:r>
                <a:rPr lang="en-US" altLang="zh-CN" sz="1600" dirty="0"/>
                <a:t> </a:t>
              </a:r>
              <a:r>
                <a:rPr lang="en-US" altLang="zh-CN" sz="1600" dirty="0" smtClean="0"/>
                <a:t>tsOB0000001     </a:t>
              </a:r>
              <a:r>
                <a:rPr lang="zh-CN" altLang="en-US" sz="1600" dirty="0" smtClean="0"/>
                <a:t>当前商品数量：</a:t>
              </a:r>
              <a:r>
                <a:rPr lang="en-US" altLang="zh-CN" sz="1600" dirty="0" smtClean="0"/>
                <a:t>13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有效期录入记录</a:t>
              </a:r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62995"/>
              </p:ext>
            </p:extLst>
          </p:nvPr>
        </p:nvGraphicFramePr>
        <p:xfrm>
          <a:off x="301739" y="3151402"/>
          <a:ext cx="11598162" cy="350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34"/>
                <a:gridCol w="1068307"/>
                <a:gridCol w="1063639"/>
                <a:gridCol w="1063639"/>
                <a:gridCol w="1313819"/>
                <a:gridCol w="1327947"/>
                <a:gridCol w="1777146"/>
                <a:gridCol w="643425"/>
                <a:gridCol w="625120"/>
                <a:gridCol w="661125"/>
                <a:gridCol w="1268161"/>
              </a:tblGrid>
              <a:tr h="35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原始容器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原有效期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更改有效期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操作时间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/>
                        <a:t>tsOB0000001 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Perioe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zh-CN" altLang="en-US" sz="1200" dirty="0" smtClean="0"/>
                        <a:t>倍瑞傲 按压式液体牙膏 洋甘菊味</a:t>
                      </a:r>
                      <a:r>
                        <a:rPr lang="en-US" altLang="zh-CN" sz="1200" dirty="0" smtClean="0"/>
                        <a:t>285g*2</a:t>
                      </a:r>
                      <a:r>
                        <a:rPr lang="zh-CN" altLang="en-US" sz="1200" dirty="0" smtClean="0"/>
                        <a:t>支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进口</a:t>
                      </a:r>
                      <a:r>
                        <a:rPr lang="en-US" altLang="zh-CN" sz="1200" dirty="0" smtClean="0"/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/>
                        <a:t>tsOB0000001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到期日期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2016/11/16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到期日期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2017/11/16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KUYURA</a:t>
                      </a:r>
                      <a:r>
                        <a:rPr lang="zh-CN" altLang="en-US" sz="1200" b="0" dirty="0" smtClean="0"/>
                        <a:t>可悠然美肌沐浴露</a:t>
                      </a:r>
                      <a:r>
                        <a:rPr lang="en-US" altLang="zh-CN" sz="1200" b="0" dirty="0" smtClean="0"/>
                        <a:t>550ml(</a:t>
                      </a:r>
                      <a:r>
                        <a:rPr lang="zh-CN" altLang="en-US" sz="1200" b="0" dirty="0" smtClean="0"/>
                        <a:t>恬静清香</a:t>
                      </a:r>
                      <a:r>
                        <a:rPr lang="en-US" altLang="zh-CN" sz="1200" b="0" dirty="0" smtClean="0"/>
                        <a:t>)(</a:t>
                      </a:r>
                      <a:r>
                        <a:rPr lang="zh-CN" altLang="en-US" sz="1200" b="0" dirty="0" smtClean="0"/>
                        <a:t>进</a:t>
                      </a:r>
                      <a:r>
                        <a:rPr lang="en-US" altLang="zh-CN" sz="1200" b="1" dirty="0" smtClean="0"/>
                        <a:t>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/>
                        <a:t>tsOB0000001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AQUAIR</a:t>
                      </a:r>
                      <a:r>
                        <a:rPr lang="zh-CN" altLang="en-US" sz="1200" b="0" dirty="0" smtClean="0"/>
                        <a:t>水之密语凝润柔肤沐浴露</a:t>
                      </a:r>
                      <a:r>
                        <a:rPr lang="en-US" altLang="zh-CN" sz="1200" b="0" dirty="0" smtClean="0"/>
                        <a:t>600ml 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/>
                        <a:t>tsOB0000001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生产日期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15:10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8" y="3489903"/>
            <a:ext cx="657083" cy="76229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03" y="4330110"/>
            <a:ext cx="327702" cy="70636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68" y="5146559"/>
            <a:ext cx="390435" cy="70725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613" y="5964768"/>
            <a:ext cx="414082" cy="66749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593370" y="2054513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备注信息不显示在屏幕上：以下信息显示登录人在</a:t>
            </a:r>
            <a:r>
              <a:rPr lang="en-US" altLang="zh-CN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24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小时内的操作记录即可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13010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  <a:r>
                        <a:rPr lang="en-US" altLang="zh-CN" sz="2000" b="1" dirty="0" smtClean="0"/>
                        <a:t>-</a:t>
                      </a:r>
                      <a:r>
                        <a:rPr lang="zh-CN" altLang="en-US" sz="2000" b="1" dirty="0" smtClean="0"/>
                        <a:t>做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6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85322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补打条码工具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请扫描商品条码</a:t>
              </a:r>
              <a:endParaRPr lang="zh-CN" altLang="en-US" b="1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18696" y="1424121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商品条码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4251737" y="1424121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15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补打条码工具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请选择需要打印条码的商品</a:t>
              </a:r>
              <a:endParaRPr lang="zh-CN" altLang="en-US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932145" y="2005067"/>
            <a:ext cx="4076244" cy="3730401"/>
            <a:chOff x="6985773" y="1602109"/>
            <a:chExt cx="4758208" cy="4504659"/>
          </a:xfrm>
        </p:grpSpPr>
        <p:sp>
          <p:nvSpPr>
            <p:cNvPr id="23" name="矩形 22"/>
            <p:cNvSpPr/>
            <p:nvPr/>
          </p:nvSpPr>
          <p:spPr>
            <a:xfrm>
              <a:off x="6985773" y="1602109"/>
              <a:ext cx="4758208" cy="2934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85773" y="4536395"/>
              <a:ext cx="4758207" cy="1570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文本框 4"/>
          <p:cNvSpPr txBox="1"/>
          <p:nvPr/>
        </p:nvSpPr>
        <p:spPr>
          <a:xfrm>
            <a:off x="9180850" y="5885274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查看录入记录</a:t>
            </a:r>
            <a:endParaRPr lang="en-US" altLang="zh-CN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918696" y="1424121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商品条码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4251737" y="1424121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3456789034567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3877" y="1986663"/>
            <a:ext cx="64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此条码对应多件商品请确认需要打码商品</a:t>
            </a:r>
            <a:endParaRPr lang="en-US" altLang="zh-CN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166069" y="1986663"/>
            <a:ext cx="11855806" cy="4711592"/>
            <a:chOff x="132202" y="1516202"/>
            <a:chExt cx="11855806" cy="5182053"/>
          </a:xfrm>
        </p:grpSpPr>
        <p:sp>
          <p:nvSpPr>
            <p:cNvPr id="16" name="矩形 15"/>
            <p:cNvSpPr/>
            <p:nvPr/>
          </p:nvSpPr>
          <p:spPr>
            <a:xfrm>
              <a:off x="132202" y="1540221"/>
              <a:ext cx="11844231" cy="5158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此条码对应多件商品，请确认需要补打条码的商品</a:t>
              </a:r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90850"/>
              </p:ext>
            </p:extLst>
          </p:nvPr>
        </p:nvGraphicFramePr>
        <p:xfrm>
          <a:off x="395809" y="2810756"/>
          <a:ext cx="11476604" cy="350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554"/>
                <a:gridCol w="1625425"/>
                <a:gridCol w="1625425"/>
                <a:gridCol w="1625425"/>
                <a:gridCol w="4774775"/>
              </a:tblGrid>
              <a:tr h="35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SKU </a:t>
                      </a:r>
                      <a:r>
                        <a:rPr lang="en-US" altLang="zh-CN" sz="1400" b="1" u="none" strike="noStrike" dirty="0" smtClean="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766880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得力</a:t>
                      </a:r>
                      <a:r>
                        <a:rPr lang="en-US" altLang="zh-CN" sz="1200" b="0" dirty="0" smtClean="0"/>
                        <a:t>(deli)6811 </a:t>
                      </a:r>
                      <a:r>
                        <a:rPr lang="zh-CN" altLang="en-US" sz="1200" b="0" dirty="0" smtClean="0"/>
                        <a:t>白板笔 黑色 </a:t>
                      </a:r>
                      <a:r>
                        <a:rPr lang="en-US" altLang="zh-CN" sz="1200" b="0" dirty="0" smtClean="0"/>
                        <a:t>10</a:t>
                      </a:r>
                      <a:r>
                        <a:rPr lang="zh-CN" altLang="en-US" sz="1200" b="0" dirty="0" smtClean="0"/>
                        <a:t>支 </a:t>
                      </a:r>
                      <a:endParaRPr lang="zh-CN" altLang="en-US" sz="1200" b="0" dirty="0"/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766881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得力</a:t>
                      </a:r>
                      <a:r>
                        <a:rPr lang="en-US" altLang="zh-CN" sz="1200" b="0" dirty="0" smtClean="0"/>
                        <a:t>(deli) 6811 </a:t>
                      </a:r>
                      <a:r>
                        <a:rPr lang="zh-CN" altLang="en-US" sz="1200" b="0" dirty="0" smtClean="0"/>
                        <a:t>经典系列白板笔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红</a:t>
                      </a:r>
                      <a:r>
                        <a:rPr lang="en-US" altLang="zh-CN" sz="1200" b="0" dirty="0" smtClean="0"/>
                        <a:t>) 10</a:t>
                      </a:r>
                      <a:r>
                        <a:rPr lang="zh-CN" altLang="en-US" sz="1200" b="0" dirty="0" smtClean="0"/>
                        <a:t>支装</a:t>
                      </a:r>
                      <a:endParaRPr lang="zh-CN" altLang="en-US" sz="1200" b="0" dirty="0"/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766886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MSA00000025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得力</a:t>
                      </a:r>
                      <a:r>
                        <a:rPr lang="en-US" altLang="zh-CN" sz="1200" b="0" dirty="0" smtClean="0"/>
                        <a:t>(deli) 6811 </a:t>
                      </a:r>
                      <a:r>
                        <a:rPr lang="zh-CN" altLang="en-US" sz="1200" b="0" dirty="0" smtClean="0"/>
                        <a:t>经典系列白板笔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蓝</a:t>
                      </a:r>
                      <a:r>
                        <a:rPr lang="en-US" altLang="zh-CN" sz="1200" b="0" dirty="0" smtClean="0"/>
                        <a:t>) 10</a:t>
                      </a:r>
                      <a:r>
                        <a:rPr lang="zh-CN" altLang="en-US" sz="1200" b="0" dirty="0" smtClean="0"/>
                        <a:t>支装</a:t>
                      </a:r>
                      <a:endParaRPr lang="zh-CN" altLang="en-US" sz="1200" b="0" dirty="0"/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766889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MSB00000012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得力（</a:t>
                      </a:r>
                      <a:r>
                        <a:rPr lang="en-US" altLang="zh-CN" sz="1200" b="0" dirty="0" smtClean="0"/>
                        <a:t>deli</a:t>
                      </a:r>
                      <a:r>
                        <a:rPr lang="zh-CN" altLang="en-US" sz="1200" b="0" dirty="0" smtClean="0"/>
                        <a:t>）</a:t>
                      </a:r>
                      <a:r>
                        <a:rPr lang="en-US" altLang="zh-CN" sz="1200" b="0" dirty="0" smtClean="0"/>
                        <a:t>33176</a:t>
                      </a:r>
                      <a:r>
                        <a:rPr lang="zh-CN" altLang="en-US" sz="1200" b="0" dirty="0" smtClean="0"/>
                        <a:t>办公会议易擦不留痕白板笔 </a:t>
                      </a:r>
                      <a:r>
                        <a:rPr lang="en-US" altLang="zh-CN" sz="1200" b="0" dirty="0" smtClean="0"/>
                        <a:t>10</a:t>
                      </a:r>
                      <a:r>
                        <a:rPr lang="zh-CN" altLang="en-US" sz="1200" b="0" dirty="0" smtClean="0"/>
                        <a:t>支组合装（</a:t>
                      </a:r>
                      <a:r>
                        <a:rPr lang="en-US" altLang="zh-CN" sz="1200" b="0" dirty="0" smtClean="0"/>
                        <a:t>7</a:t>
                      </a:r>
                      <a:r>
                        <a:rPr lang="zh-CN" altLang="en-US" sz="1200" b="0" dirty="0" smtClean="0"/>
                        <a:t>黑</a:t>
                      </a:r>
                      <a:r>
                        <a:rPr lang="en-US" altLang="zh-CN" sz="1200" b="0" dirty="0" smtClean="0"/>
                        <a:t>+2</a:t>
                      </a:r>
                      <a:r>
                        <a:rPr lang="zh-CN" altLang="en-US" sz="1200" b="0" dirty="0" smtClean="0"/>
                        <a:t>蓝</a:t>
                      </a:r>
                      <a:r>
                        <a:rPr lang="en-US" altLang="zh-CN" sz="1200" b="0" dirty="0" smtClean="0"/>
                        <a:t>+1</a:t>
                      </a:r>
                      <a:r>
                        <a:rPr lang="zh-CN" altLang="en-US" sz="1200" b="0" dirty="0" smtClean="0"/>
                        <a:t>红）</a:t>
                      </a:r>
                      <a:endParaRPr lang="zh-CN" altLang="en-US" sz="1200" b="0" dirty="0"/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76" y="5561831"/>
            <a:ext cx="866775" cy="7569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3176201"/>
            <a:ext cx="781228" cy="734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4769421"/>
            <a:ext cx="791557" cy="690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0" y="3944458"/>
            <a:ext cx="811597" cy="74040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493439" y="6340572"/>
            <a:ext cx="872561" cy="31010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取消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8810" y="6340572"/>
            <a:ext cx="872561" cy="31010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确定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补打条码工具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请输入打印数量</a:t>
              </a:r>
              <a:endParaRPr lang="zh-CN" altLang="en-US" b="1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18696" y="1424121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商品条码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4251737" y="1424121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3456789034567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8696" y="1918920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SKU ID</a:t>
            </a:r>
          </a:p>
        </p:txBody>
      </p:sp>
      <p:sp>
        <p:nvSpPr>
          <p:cNvPr id="14" name="矩形 13"/>
          <p:cNvSpPr/>
          <p:nvPr/>
        </p:nvSpPr>
        <p:spPr>
          <a:xfrm>
            <a:off x="4251737" y="1918920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+mn-ea"/>
              </a:rPr>
              <a:t>MSA00000001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188" y="1793453"/>
            <a:ext cx="2347664" cy="220827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918696" y="2462383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打印数量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4251737" y="2462383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38" y="1408942"/>
            <a:ext cx="295926" cy="3233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38" y="1909548"/>
            <a:ext cx="295926" cy="323326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30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5" name="文本框 6"/>
          <p:cNvSpPr txBox="1"/>
          <p:nvPr/>
        </p:nvSpPr>
        <p:spPr>
          <a:xfrm>
            <a:off x="7943137" y="4303518"/>
            <a:ext cx="4099199" cy="1543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 smtClean="0"/>
              <a:t>766880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商品名称：</a:t>
            </a:r>
            <a:r>
              <a:rPr lang="zh-CN" altLang="en-US" sz="1600" dirty="0"/>
              <a:t>得力</a:t>
            </a:r>
            <a:r>
              <a:rPr lang="en-US" altLang="zh-CN" sz="1600" dirty="0"/>
              <a:t>(deli)6811 </a:t>
            </a:r>
            <a:r>
              <a:rPr lang="zh-CN" altLang="en-US" sz="1600" dirty="0"/>
              <a:t>白板笔 黑色 </a:t>
            </a:r>
            <a:r>
              <a:rPr lang="en-US" altLang="zh-CN" sz="1600" dirty="0"/>
              <a:t>10</a:t>
            </a:r>
            <a:r>
              <a:rPr lang="zh-CN" altLang="en-US" sz="1600" dirty="0"/>
              <a:t>支 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 mm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146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补打条码工具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请输入打印数量</a:t>
              </a:r>
              <a:endParaRPr lang="zh-CN" altLang="en-US" b="1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18696" y="1424121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商品条码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4251737" y="1424121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3456789034567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8696" y="1918920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SKU ID</a:t>
            </a:r>
          </a:p>
        </p:txBody>
      </p:sp>
      <p:sp>
        <p:nvSpPr>
          <p:cNvPr id="14" name="矩形 13"/>
          <p:cNvSpPr/>
          <p:nvPr/>
        </p:nvSpPr>
        <p:spPr>
          <a:xfrm>
            <a:off x="4251737" y="1918920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+mn-ea"/>
              </a:rPr>
              <a:t>MSA00000001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8696" y="2462383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打印数量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4251737" y="2462383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38" y="1408942"/>
            <a:ext cx="295926" cy="3233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38" y="1909548"/>
            <a:ext cx="295926" cy="32332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188" y="1793453"/>
            <a:ext cx="2347664" cy="2208273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30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5" name="文本框 6"/>
          <p:cNvSpPr txBox="1"/>
          <p:nvPr/>
        </p:nvSpPr>
        <p:spPr>
          <a:xfrm>
            <a:off x="7943137" y="4303518"/>
            <a:ext cx="4099199" cy="1543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 smtClean="0"/>
              <a:t>766880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商品名称：</a:t>
            </a:r>
            <a:r>
              <a:rPr lang="zh-CN" altLang="en-US" sz="1600" dirty="0"/>
              <a:t>得力</a:t>
            </a:r>
            <a:r>
              <a:rPr lang="en-US" altLang="zh-CN" sz="1600" dirty="0"/>
              <a:t>(deli)6811 </a:t>
            </a:r>
            <a:r>
              <a:rPr lang="zh-CN" altLang="en-US" sz="1600" dirty="0"/>
              <a:t>白板笔 黑色 </a:t>
            </a:r>
            <a:r>
              <a:rPr lang="en-US" altLang="zh-CN" sz="1600" dirty="0"/>
              <a:t>10</a:t>
            </a:r>
            <a:r>
              <a:rPr lang="zh-CN" altLang="en-US" sz="1600" dirty="0"/>
              <a:t>支 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30 mm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3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15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补打条码工具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</a:t>
              </a:r>
              <a:r>
                <a:rPr lang="zh-CN" altLang="en-US" b="1" dirty="0"/>
                <a:t>条码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18696" y="1424121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商品条码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4251737" y="1424121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8696" y="1918920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SKU ID</a:t>
            </a:r>
          </a:p>
        </p:txBody>
      </p:sp>
      <p:sp>
        <p:nvSpPr>
          <p:cNvPr id="14" name="矩形 13"/>
          <p:cNvSpPr/>
          <p:nvPr/>
        </p:nvSpPr>
        <p:spPr>
          <a:xfrm>
            <a:off x="4251737" y="1918920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8696" y="2462383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打印数量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4251737" y="2462383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38" y="1408942"/>
            <a:ext cx="295926" cy="3233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38" y="1909548"/>
            <a:ext cx="295926" cy="32332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973729" y="3030671"/>
            <a:ext cx="5821428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注意：条码粘贴错误会导致商品错误，请仔细核实打印数量</a:t>
            </a:r>
            <a:endParaRPr lang="en-US" altLang="zh-CN" sz="1600" dirty="0" smtClean="0"/>
          </a:p>
          <a:p>
            <a:r>
              <a:rPr lang="zh-CN" altLang="en-US" sz="1600" dirty="0" smtClean="0"/>
              <a:t>一旦打印数量超过实际使用数量，请及时销毁多余条码。</a:t>
            </a:r>
            <a:endParaRPr lang="en-US" altLang="zh-CN" sz="1600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1973728" y="3934528"/>
            <a:ext cx="5844065" cy="6367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补打条码成功</a:t>
            </a:r>
            <a:r>
              <a:rPr lang="zh-CN" altLang="en-US" dirty="0"/>
              <a:t>，</a:t>
            </a:r>
            <a:r>
              <a:rPr lang="zh-CN" altLang="en-US" dirty="0" smtClean="0"/>
              <a:t>请扫描下一商品继续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34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2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补打条码工具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请查看打印记录</a:t>
              </a:r>
              <a:endParaRPr lang="zh-CN" altLang="en-US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932145" y="2005067"/>
            <a:ext cx="4076244" cy="3730401"/>
            <a:chOff x="6985773" y="1602109"/>
            <a:chExt cx="4758208" cy="4504659"/>
          </a:xfrm>
        </p:grpSpPr>
        <p:sp>
          <p:nvSpPr>
            <p:cNvPr id="23" name="矩形 22"/>
            <p:cNvSpPr/>
            <p:nvPr/>
          </p:nvSpPr>
          <p:spPr>
            <a:xfrm>
              <a:off x="6985773" y="1602109"/>
              <a:ext cx="4758208" cy="2934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85773" y="4536395"/>
              <a:ext cx="4758207" cy="1570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文本框 4"/>
          <p:cNvSpPr txBox="1"/>
          <p:nvPr/>
        </p:nvSpPr>
        <p:spPr>
          <a:xfrm>
            <a:off x="9180850" y="5885274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查看录入记录</a:t>
            </a:r>
            <a:endParaRPr lang="en-US" altLang="zh-CN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918696" y="1424121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商品条码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4251737" y="1424121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8696" y="1918920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SKU ID</a:t>
            </a:r>
          </a:p>
        </p:txBody>
      </p:sp>
      <p:sp>
        <p:nvSpPr>
          <p:cNvPr id="14" name="矩形 13"/>
          <p:cNvSpPr/>
          <p:nvPr/>
        </p:nvSpPr>
        <p:spPr>
          <a:xfrm>
            <a:off x="4251737" y="1918920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8696" y="2462383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打印数量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4251737" y="2462383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38" y="1408942"/>
            <a:ext cx="295926" cy="3233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38" y="1909548"/>
            <a:ext cx="295926" cy="32332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973729" y="3030671"/>
            <a:ext cx="5821428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注意：条码粘贴错误会导致商品错误，请仔细核实打印数量</a:t>
            </a:r>
            <a:endParaRPr lang="en-US" altLang="zh-CN" sz="1600" dirty="0" smtClean="0"/>
          </a:p>
          <a:p>
            <a:r>
              <a:rPr lang="zh-CN" altLang="en-US" sz="1600" dirty="0" smtClean="0"/>
              <a:t>一旦打印数量超过实际使用数量，请及时销毁多余条码。</a:t>
            </a:r>
            <a:endParaRPr lang="en-US" altLang="zh-CN" sz="1600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1973728" y="3934528"/>
            <a:ext cx="5844065" cy="6367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补打条码成功</a:t>
            </a:r>
            <a:r>
              <a:rPr lang="zh-CN" altLang="en-US" dirty="0"/>
              <a:t>，</a:t>
            </a:r>
            <a:r>
              <a:rPr lang="zh-CN" altLang="en-US" dirty="0" smtClean="0"/>
              <a:t>请扫描下一商品继续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99569" y="1253453"/>
            <a:ext cx="11855806" cy="5182053"/>
            <a:chOff x="132202" y="1516202"/>
            <a:chExt cx="11855806" cy="5182053"/>
          </a:xfrm>
        </p:grpSpPr>
        <p:sp>
          <p:nvSpPr>
            <p:cNvPr id="32" name="矩形 31"/>
            <p:cNvSpPr/>
            <p:nvPr/>
          </p:nvSpPr>
          <p:spPr>
            <a:xfrm>
              <a:off x="132202" y="1540221"/>
              <a:ext cx="11844231" cy="5158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条码打印记录</a:t>
              </a:r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50470"/>
              </p:ext>
            </p:extLst>
          </p:nvPr>
        </p:nvGraphicFramePr>
        <p:xfrm>
          <a:off x="378945" y="2072657"/>
          <a:ext cx="11629441" cy="350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33"/>
                <a:gridCol w="1289851"/>
                <a:gridCol w="1289851"/>
                <a:gridCol w="1289851"/>
                <a:gridCol w="2650226"/>
                <a:gridCol w="758143"/>
                <a:gridCol w="939800"/>
                <a:gridCol w="938886"/>
                <a:gridCol w="1417500"/>
              </a:tblGrid>
              <a:tr h="35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+mn-ea"/>
                          <a:ea typeface="+mn-ea"/>
                        </a:rPr>
                        <a:t>SKU 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SKU Print 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操作时间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Perioe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zh-CN" altLang="en-US" sz="1200" dirty="0" smtClean="0"/>
                        <a:t>倍瑞傲 按压式液体牙膏 洋甘菊味</a:t>
                      </a:r>
                      <a:r>
                        <a:rPr lang="en-US" altLang="zh-CN" sz="1200" dirty="0" smtClean="0"/>
                        <a:t>285g*2</a:t>
                      </a:r>
                      <a:r>
                        <a:rPr lang="zh-CN" altLang="en-US" sz="1200" dirty="0" smtClean="0"/>
                        <a:t>支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进口</a:t>
                      </a:r>
                      <a:r>
                        <a:rPr lang="en-US" altLang="zh-CN" sz="1200" dirty="0" smtClean="0"/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KUYURA</a:t>
                      </a:r>
                      <a:r>
                        <a:rPr lang="zh-CN" altLang="en-US" sz="1200" b="0" dirty="0" smtClean="0"/>
                        <a:t>可悠然美肌沐浴露</a:t>
                      </a:r>
                      <a:r>
                        <a:rPr lang="en-US" altLang="zh-CN" sz="1200" b="0" dirty="0" smtClean="0"/>
                        <a:t>550ml(</a:t>
                      </a:r>
                      <a:r>
                        <a:rPr lang="zh-CN" altLang="en-US" sz="1200" b="0" dirty="0" smtClean="0"/>
                        <a:t>恬静清香</a:t>
                      </a:r>
                      <a:r>
                        <a:rPr lang="en-US" altLang="zh-CN" sz="1200" b="0" dirty="0" smtClean="0"/>
                        <a:t>)(</a:t>
                      </a:r>
                      <a:r>
                        <a:rPr lang="zh-CN" altLang="en-US" sz="1200" b="0" dirty="0" smtClean="0"/>
                        <a:t>进</a:t>
                      </a:r>
                      <a:r>
                        <a:rPr lang="en-US" altLang="zh-CN" sz="1200" b="1" dirty="0" smtClean="0"/>
                        <a:t>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AQUAIR</a:t>
                      </a:r>
                      <a:r>
                        <a:rPr lang="zh-CN" altLang="en-US" sz="1200" b="0" dirty="0" smtClean="0"/>
                        <a:t>水之密语凝润柔肤沐浴露</a:t>
                      </a:r>
                      <a:r>
                        <a:rPr lang="en-US" altLang="zh-CN" sz="1200" b="0" dirty="0" smtClean="0"/>
                        <a:t>600ml 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MSA00000011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15:10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63" y="2450569"/>
            <a:ext cx="657083" cy="76229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09" y="3262262"/>
            <a:ext cx="327702" cy="70636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81" y="4016558"/>
            <a:ext cx="390435" cy="70725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18" y="4886919"/>
            <a:ext cx="414082" cy="66749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7795157" y="1316769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备注信息不显示在屏幕上：以下信息显示登录人在</a:t>
            </a:r>
            <a:r>
              <a:rPr lang="en-US" altLang="zh-CN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24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小时内的操作记录即可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9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92801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5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库存调整工具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417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416986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1362232" y="2003394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商品盘赢</a:t>
            </a:r>
            <a:endParaRPr lang="en-US" altLang="zh-CN" sz="1600" dirty="0"/>
          </a:p>
        </p:txBody>
      </p:sp>
      <p:sp>
        <p:nvSpPr>
          <p:cNvPr id="36" name="文本框 4"/>
          <p:cNvSpPr txBox="1"/>
          <p:nvPr/>
        </p:nvSpPr>
        <p:spPr>
          <a:xfrm>
            <a:off x="8951889" y="5932062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</a:t>
            </a:r>
            <a:r>
              <a:rPr lang="zh-CN" altLang="en-US" sz="1600" dirty="0"/>
              <a:t>调整</a:t>
            </a:r>
            <a:r>
              <a:rPr lang="zh-CN" altLang="en-US" sz="1600" dirty="0" smtClean="0"/>
              <a:t>记录</a:t>
            </a:r>
            <a:endParaRPr lang="en-US" altLang="zh-CN" sz="16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739392" y="1964366"/>
            <a:ext cx="4220457" cy="3801200"/>
            <a:chOff x="7266348" y="1575032"/>
            <a:chExt cx="4220457" cy="4504659"/>
          </a:xfrm>
        </p:grpSpPr>
        <p:sp>
          <p:nvSpPr>
            <p:cNvPr id="38" name="矩形 37"/>
            <p:cNvSpPr/>
            <p:nvPr/>
          </p:nvSpPr>
          <p:spPr>
            <a:xfrm>
              <a:off x="7266348" y="1575032"/>
              <a:ext cx="4220457" cy="2964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266349" y="4539122"/>
              <a:ext cx="4220456" cy="15405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文本框 6"/>
            <p:cNvSpPr txBox="1"/>
            <p:nvPr/>
          </p:nvSpPr>
          <p:spPr>
            <a:xfrm>
              <a:off x="7366214" y="4593706"/>
              <a:ext cx="10808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SKU     ID </a:t>
              </a:r>
              <a:r>
                <a:rPr lang="zh-CN" altLang="en-US" sz="1600" dirty="0" smtClean="0"/>
                <a:t>：</a:t>
              </a:r>
              <a:endParaRPr lang="en-US" altLang="zh-CN" sz="1600" dirty="0" smtClean="0"/>
            </a:p>
            <a:p>
              <a:r>
                <a:rPr lang="zh-CN" altLang="en-US" sz="1600" dirty="0"/>
                <a:t>商品</a:t>
              </a:r>
              <a:r>
                <a:rPr lang="zh-CN" altLang="en-US" sz="1600" dirty="0" smtClean="0"/>
                <a:t>名称：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长*宽*高：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重         量：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客         户：</a:t>
              </a:r>
              <a:endParaRPr lang="en-US" altLang="zh-CN" sz="1600" dirty="0" smtClean="0"/>
            </a:p>
          </p:txBody>
        </p:sp>
      </p:grpSp>
      <p:sp>
        <p:nvSpPr>
          <p:cNvPr id="27" name="文本框 3"/>
          <p:cNvSpPr txBox="1"/>
          <p:nvPr/>
        </p:nvSpPr>
        <p:spPr>
          <a:xfrm>
            <a:off x="2632184" y="2003394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  <a:r>
              <a:rPr lang="zh-CN" altLang="en-US" sz="1600" dirty="0" smtClean="0"/>
              <a:t>商品盘亏</a:t>
            </a:r>
            <a:endParaRPr lang="en-US" altLang="zh-CN" sz="1600" dirty="0"/>
          </a:p>
        </p:txBody>
      </p:sp>
      <p:sp>
        <p:nvSpPr>
          <p:cNvPr id="28" name="文本框 3"/>
          <p:cNvSpPr txBox="1"/>
          <p:nvPr/>
        </p:nvSpPr>
        <p:spPr>
          <a:xfrm>
            <a:off x="3907732" y="201341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商品移动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5251170" y="2003394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修改属性</a:t>
            </a:r>
            <a:endParaRPr lang="en-US" altLang="zh-CN" sz="1600" dirty="0"/>
          </a:p>
        </p:txBody>
      </p:sp>
      <p:sp>
        <p:nvSpPr>
          <p:cNvPr id="34" name="文本框 3"/>
          <p:cNvSpPr txBox="1"/>
          <p:nvPr/>
        </p:nvSpPr>
        <p:spPr>
          <a:xfrm>
            <a:off x="6521122" y="2003394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整箱移动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174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库存调整工具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1475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146527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4871" y="3519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盘</a:t>
            </a:r>
            <a:r>
              <a:rPr lang="zh-CN" altLang="en-US" dirty="0" smtClean="0"/>
              <a:t>盈类型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777912" y="3519153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63174" y="21829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796215" y="218292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 smtClean="0">
                <a:solidFill>
                  <a:schemeClr val="tx1"/>
                </a:solidFill>
              </a:rPr>
              <a:t>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463174" y="2611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796215" y="2611676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976678909876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44871" y="430157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777912" y="4301573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1362232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商品盘赢</a:t>
            </a:r>
            <a:endParaRPr lang="en-US" altLang="zh-CN" sz="1600" dirty="0"/>
          </a:p>
        </p:txBody>
      </p:sp>
      <p:sp>
        <p:nvSpPr>
          <p:cNvPr id="27" name="文本框 3"/>
          <p:cNvSpPr txBox="1"/>
          <p:nvPr/>
        </p:nvSpPr>
        <p:spPr>
          <a:xfrm>
            <a:off x="2632184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  <a:r>
              <a:rPr lang="zh-CN" altLang="en-US" sz="1600" dirty="0" smtClean="0"/>
              <a:t>商品盘亏</a:t>
            </a:r>
            <a:endParaRPr lang="en-US" altLang="zh-CN" sz="1600" dirty="0"/>
          </a:p>
        </p:txBody>
      </p:sp>
      <p:sp>
        <p:nvSpPr>
          <p:cNvPr id="28" name="文本框 3"/>
          <p:cNvSpPr txBox="1"/>
          <p:nvPr/>
        </p:nvSpPr>
        <p:spPr>
          <a:xfrm>
            <a:off x="3907732" y="1742954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商品移动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5251170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修改属性</a:t>
            </a:r>
            <a:endParaRPr lang="en-US" altLang="zh-CN" sz="1600" dirty="0"/>
          </a:p>
        </p:txBody>
      </p:sp>
      <p:sp>
        <p:nvSpPr>
          <p:cNvPr id="34" name="文本框 3"/>
          <p:cNvSpPr txBox="1"/>
          <p:nvPr/>
        </p:nvSpPr>
        <p:spPr>
          <a:xfrm>
            <a:off x="6521122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整箱移动</a:t>
            </a:r>
            <a:endParaRPr lang="en-US" altLang="zh-CN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444871" y="4789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调整原因</a:t>
            </a:r>
            <a:endParaRPr lang="en-US" altLang="zh-CN" dirty="0" smtClean="0"/>
          </a:p>
        </p:txBody>
      </p:sp>
      <p:sp>
        <p:nvSpPr>
          <p:cNvPr id="43" name="矩形 42"/>
          <p:cNvSpPr/>
          <p:nvPr/>
        </p:nvSpPr>
        <p:spPr>
          <a:xfrm>
            <a:off x="3777912" y="478914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上架错误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本框 4"/>
          <p:cNvSpPr txBox="1"/>
          <p:nvPr/>
        </p:nvSpPr>
        <p:spPr>
          <a:xfrm>
            <a:off x="2444871" y="52488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责任人</a:t>
            </a:r>
            <a:endParaRPr lang="en-US" altLang="zh-CN" dirty="0" smtClean="0"/>
          </a:p>
        </p:txBody>
      </p:sp>
      <p:sp>
        <p:nvSpPr>
          <p:cNvPr id="45" name="矩形 44"/>
          <p:cNvSpPr/>
          <p:nvPr/>
        </p:nvSpPr>
        <p:spPr>
          <a:xfrm>
            <a:off x="3777912" y="524886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46" name="文本框 4"/>
          <p:cNvSpPr txBox="1"/>
          <p:nvPr/>
        </p:nvSpPr>
        <p:spPr>
          <a:xfrm>
            <a:off x="2446169" y="5726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问题描述</a:t>
            </a:r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3779210" y="5726650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文本框 3"/>
          <p:cNvSpPr txBox="1"/>
          <p:nvPr/>
        </p:nvSpPr>
        <p:spPr>
          <a:xfrm>
            <a:off x="3288167" y="624115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49" name="文本框 3"/>
          <p:cNvSpPr txBox="1"/>
          <p:nvPr/>
        </p:nvSpPr>
        <p:spPr>
          <a:xfrm>
            <a:off x="4648431" y="624115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272" y="2148354"/>
            <a:ext cx="295926" cy="323326"/>
          </a:xfrm>
          <a:prstGeom prst="rect">
            <a:avLst/>
          </a:prstGeom>
        </p:spPr>
      </p:pic>
      <p:sp>
        <p:nvSpPr>
          <p:cNvPr id="50" name="标题 1"/>
          <p:cNvSpPr txBox="1">
            <a:spLocks/>
          </p:cNvSpPr>
          <p:nvPr/>
        </p:nvSpPr>
        <p:spPr>
          <a:xfrm>
            <a:off x="5805992" y="2182097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40" y="2594912"/>
            <a:ext cx="295926" cy="323326"/>
          </a:xfrm>
          <a:prstGeom prst="rect">
            <a:avLst/>
          </a:prstGeom>
        </p:spPr>
      </p:pic>
      <p:sp>
        <p:nvSpPr>
          <p:cNvPr id="52" name="标题 1"/>
          <p:cNvSpPr txBox="1">
            <a:spLocks/>
          </p:cNvSpPr>
          <p:nvPr/>
        </p:nvSpPr>
        <p:spPr>
          <a:xfrm>
            <a:off x="5901380" y="2596341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目的</a:t>
            </a:r>
            <a:r>
              <a:rPr lang="zh-CN" altLang="en-US" sz="1400" dirty="0" smtClean="0"/>
              <a:t>容器此商品总计</a:t>
            </a:r>
            <a:r>
              <a:rPr lang="en-US" altLang="zh-CN" b="1" dirty="0" smtClean="0"/>
              <a:t>0</a:t>
            </a:r>
            <a:r>
              <a:rPr lang="zh-CN" altLang="en-US" sz="1400" dirty="0" smtClean="0"/>
              <a:t>件</a:t>
            </a:r>
            <a:endParaRPr lang="en-US" altLang="zh-CN" sz="1400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256635" y="2756575"/>
            <a:ext cx="19270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调整原因为下拉框，显示信息如下：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收货错误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上架错误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拣货错误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盘点错误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其他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7" name="直角三角形 56"/>
          <p:cNvSpPr/>
          <p:nvPr/>
        </p:nvSpPr>
        <p:spPr>
          <a:xfrm rot="18870523">
            <a:off x="5280419" y="4865979"/>
            <a:ext cx="150122" cy="15271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26" y="3492650"/>
            <a:ext cx="295926" cy="32332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76" y="4298818"/>
            <a:ext cx="295926" cy="32332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29" y="4799125"/>
            <a:ext cx="295926" cy="32332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26" y="5298474"/>
            <a:ext cx="295926" cy="32332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177860" y="6214224"/>
            <a:ext cx="1390918" cy="44992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705642" y="6459106"/>
            <a:ext cx="6895130" cy="6367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已成功盘盈</a:t>
            </a:r>
            <a:r>
              <a:rPr lang="en-US" altLang="zh-CN" sz="2400" b="1" u="sng" dirty="0" smtClean="0"/>
              <a:t>1</a:t>
            </a:r>
            <a:r>
              <a:rPr lang="zh-CN" altLang="en-US" dirty="0" smtClean="0"/>
              <a:t>件商品</a:t>
            </a:r>
            <a:r>
              <a:rPr lang="en-US" altLang="zh-CN" sz="2400" b="1" u="sng" dirty="0">
                <a:solidFill>
                  <a:schemeClr val="bg1"/>
                </a:solidFill>
              </a:rPr>
              <a:t>976678909876</a:t>
            </a:r>
            <a:r>
              <a:rPr lang="zh-CN" altLang="en-US" dirty="0" smtClean="0"/>
              <a:t>至</a:t>
            </a:r>
            <a:r>
              <a:rPr lang="en-US" altLang="zh-CN" sz="2400" b="1" u="sng" dirty="0">
                <a:solidFill>
                  <a:schemeClr val="bg1"/>
                </a:solidFill>
              </a:rPr>
              <a:t>tsOB0000001</a:t>
            </a:r>
            <a:endParaRPr lang="zh-CN" alt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375591" y="3941746"/>
            <a:ext cx="110959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正品库存</a:t>
            </a:r>
            <a:endParaRPr lang="en-US" altLang="zh-CN" sz="1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864717" y="3941746"/>
            <a:ext cx="110959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残品库存</a:t>
            </a:r>
            <a:endParaRPr lang="en-US" altLang="zh-CN" sz="1600" dirty="0"/>
          </a:p>
        </p:txBody>
      </p:sp>
      <p:sp>
        <p:nvSpPr>
          <p:cNvPr id="67" name="文本框 3"/>
          <p:cNvSpPr txBox="1"/>
          <p:nvPr/>
        </p:nvSpPr>
        <p:spPr>
          <a:xfrm>
            <a:off x="5353843" y="3941746"/>
            <a:ext cx="131478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待调查状态</a:t>
            </a:r>
            <a:endParaRPr lang="en-US" altLang="zh-CN" sz="1600" dirty="0"/>
          </a:p>
        </p:txBody>
      </p:sp>
      <p:sp>
        <p:nvSpPr>
          <p:cNvPr id="54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文本框 6"/>
          <p:cNvSpPr txBox="1"/>
          <p:nvPr/>
        </p:nvSpPr>
        <p:spPr>
          <a:xfrm>
            <a:off x="7862412" y="4258475"/>
            <a:ext cx="422100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  <a:endParaRPr lang="en-US" altLang="zh-CN" sz="1600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2465653" y="30561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        户</a:t>
            </a:r>
            <a:endParaRPr lang="en-US" altLang="zh-CN" dirty="0" smtClean="0"/>
          </a:p>
        </p:txBody>
      </p:sp>
      <p:sp>
        <p:nvSpPr>
          <p:cNvPr id="63" name="矩形 62"/>
          <p:cNvSpPr/>
          <p:nvPr/>
        </p:nvSpPr>
        <p:spPr>
          <a:xfrm>
            <a:off x="3777912" y="305611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京东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26" y="3029611"/>
            <a:ext cx="295926" cy="323326"/>
          </a:xfrm>
          <a:prstGeom prst="rect">
            <a:avLst/>
          </a:prstGeom>
        </p:spPr>
      </p:pic>
      <p:sp>
        <p:nvSpPr>
          <p:cNvPr id="71" name="直角三角形 70"/>
          <p:cNvSpPr/>
          <p:nvPr/>
        </p:nvSpPr>
        <p:spPr>
          <a:xfrm rot="18870523">
            <a:off x="5309183" y="3126106"/>
            <a:ext cx="150122" cy="15271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42458" y="3405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075499" y="34051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42458" y="3910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4075499" y="39101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742458" y="4382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4075499" y="43820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2742458" y="48649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4075499" y="486491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请选择移货模式</a:t>
              </a:r>
              <a:endParaRPr lang="zh-CN" altLang="en-US" b="1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5245344" y="1633538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3"/>
          <p:cNvSpPr txBox="1"/>
          <p:nvPr/>
        </p:nvSpPr>
        <p:spPr>
          <a:xfrm>
            <a:off x="2313475" y="2264209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31" name="文本框 4"/>
          <p:cNvSpPr txBox="1"/>
          <p:nvPr/>
        </p:nvSpPr>
        <p:spPr>
          <a:xfrm>
            <a:off x="4602873" y="226420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32" name="文本框 3"/>
          <p:cNvSpPr txBox="1"/>
          <p:nvPr/>
        </p:nvSpPr>
        <p:spPr>
          <a:xfrm>
            <a:off x="2313474" y="2788135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33" name="文本框 4"/>
          <p:cNvSpPr txBox="1"/>
          <p:nvPr/>
        </p:nvSpPr>
        <p:spPr>
          <a:xfrm>
            <a:off x="4602872" y="2787551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42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0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库存调整工具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1475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146527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63174" y="2307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796215" y="230761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 smtClean="0">
                <a:solidFill>
                  <a:schemeClr val="tx1"/>
                </a:solidFill>
              </a:rPr>
              <a:t>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463174" y="2788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商品条码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796215" y="2788323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976678909876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44871" y="32970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777912" y="329702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1362232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商品盘赢</a:t>
            </a:r>
            <a:endParaRPr lang="en-US" altLang="zh-CN" sz="1600" dirty="0"/>
          </a:p>
        </p:txBody>
      </p:sp>
      <p:sp>
        <p:nvSpPr>
          <p:cNvPr id="27" name="文本框 3"/>
          <p:cNvSpPr txBox="1"/>
          <p:nvPr/>
        </p:nvSpPr>
        <p:spPr>
          <a:xfrm>
            <a:off x="2632184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  <a:r>
              <a:rPr lang="zh-CN" altLang="en-US" sz="1600" dirty="0" smtClean="0"/>
              <a:t>商品盘亏</a:t>
            </a:r>
            <a:endParaRPr lang="en-US" altLang="zh-CN" sz="1600" dirty="0"/>
          </a:p>
        </p:txBody>
      </p:sp>
      <p:sp>
        <p:nvSpPr>
          <p:cNvPr id="28" name="文本框 3"/>
          <p:cNvSpPr txBox="1"/>
          <p:nvPr/>
        </p:nvSpPr>
        <p:spPr>
          <a:xfrm>
            <a:off x="3907732" y="1742954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商品移动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5251170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修改属性</a:t>
            </a:r>
            <a:endParaRPr lang="en-US" altLang="zh-CN" sz="1600" dirty="0"/>
          </a:p>
        </p:txBody>
      </p:sp>
      <p:sp>
        <p:nvSpPr>
          <p:cNvPr id="34" name="文本框 3"/>
          <p:cNvSpPr txBox="1"/>
          <p:nvPr/>
        </p:nvSpPr>
        <p:spPr>
          <a:xfrm>
            <a:off x="6521122" y="173293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整箱移动</a:t>
            </a:r>
            <a:endParaRPr lang="en-US" altLang="zh-CN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444871" y="3784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调整原因</a:t>
            </a:r>
            <a:endParaRPr lang="en-US" altLang="zh-CN" dirty="0" smtClean="0"/>
          </a:p>
        </p:txBody>
      </p:sp>
      <p:sp>
        <p:nvSpPr>
          <p:cNvPr id="43" name="矩形 42"/>
          <p:cNvSpPr/>
          <p:nvPr/>
        </p:nvSpPr>
        <p:spPr>
          <a:xfrm>
            <a:off x="3777912" y="378459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上架错误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文本框 4"/>
          <p:cNvSpPr txBox="1"/>
          <p:nvPr/>
        </p:nvSpPr>
        <p:spPr>
          <a:xfrm>
            <a:off x="2444871" y="4244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责任人</a:t>
            </a:r>
            <a:endParaRPr lang="en-US" altLang="zh-CN" dirty="0" smtClean="0"/>
          </a:p>
        </p:txBody>
      </p:sp>
      <p:sp>
        <p:nvSpPr>
          <p:cNvPr id="45" name="矩形 44"/>
          <p:cNvSpPr/>
          <p:nvPr/>
        </p:nvSpPr>
        <p:spPr>
          <a:xfrm>
            <a:off x="3777912" y="424431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46" name="文本框 4"/>
          <p:cNvSpPr txBox="1"/>
          <p:nvPr/>
        </p:nvSpPr>
        <p:spPr>
          <a:xfrm>
            <a:off x="2446169" y="4722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问题描述</a:t>
            </a:r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3779210" y="472210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文本框 3"/>
          <p:cNvSpPr txBox="1"/>
          <p:nvPr/>
        </p:nvSpPr>
        <p:spPr>
          <a:xfrm>
            <a:off x="3183876" y="533678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49" name="文本框 3"/>
          <p:cNvSpPr txBox="1"/>
          <p:nvPr/>
        </p:nvSpPr>
        <p:spPr>
          <a:xfrm>
            <a:off x="4544140" y="5336785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72" y="2293828"/>
            <a:ext cx="295926" cy="323326"/>
          </a:xfrm>
          <a:prstGeom prst="rect">
            <a:avLst/>
          </a:prstGeom>
        </p:spPr>
      </p:pic>
      <p:sp>
        <p:nvSpPr>
          <p:cNvPr id="50" name="标题 1"/>
          <p:cNvSpPr txBox="1">
            <a:spLocks/>
          </p:cNvSpPr>
          <p:nvPr/>
        </p:nvSpPr>
        <p:spPr>
          <a:xfrm>
            <a:off x="5805992" y="2327571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40" y="2771559"/>
            <a:ext cx="295926" cy="323326"/>
          </a:xfrm>
          <a:prstGeom prst="rect">
            <a:avLst/>
          </a:prstGeom>
        </p:spPr>
      </p:pic>
      <p:sp>
        <p:nvSpPr>
          <p:cNvPr id="52" name="标题 1"/>
          <p:cNvSpPr txBox="1">
            <a:spLocks/>
          </p:cNvSpPr>
          <p:nvPr/>
        </p:nvSpPr>
        <p:spPr>
          <a:xfrm>
            <a:off x="5882121" y="2749079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目的</a:t>
            </a:r>
            <a:r>
              <a:rPr lang="zh-CN" altLang="en-US" sz="1400" dirty="0" smtClean="0"/>
              <a:t>容器此商品总计</a:t>
            </a:r>
            <a:r>
              <a:rPr lang="en-US" altLang="zh-CN" b="1" dirty="0" smtClean="0"/>
              <a:t>2</a:t>
            </a:r>
            <a:r>
              <a:rPr lang="zh-CN" altLang="en-US" sz="1400" dirty="0" smtClean="0"/>
              <a:t>件</a:t>
            </a:r>
            <a:endParaRPr lang="en-US" altLang="zh-CN" sz="1400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311062" y="2446984"/>
            <a:ext cx="19270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调整原因为下拉框，显示信息如下：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收货错误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上架错误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拣货错误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盘点错误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其他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7" name="直角三角形 56"/>
          <p:cNvSpPr/>
          <p:nvPr/>
        </p:nvSpPr>
        <p:spPr>
          <a:xfrm rot="18870523">
            <a:off x="5280419" y="3861431"/>
            <a:ext cx="150122" cy="15271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26" y="3274439"/>
            <a:ext cx="295926" cy="32332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676" y="3294270"/>
            <a:ext cx="295926" cy="32332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29" y="3794577"/>
            <a:ext cx="295926" cy="32332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26" y="4293926"/>
            <a:ext cx="295926" cy="32332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073569" y="5309856"/>
            <a:ext cx="1390918" cy="44992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854658" y="5905297"/>
            <a:ext cx="6895130" cy="6367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已成功从</a:t>
            </a:r>
            <a:r>
              <a:rPr lang="en-US" altLang="zh-CN" sz="2000" b="1" u="sng" dirty="0">
                <a:solidFill>
                  <a:schemeClr val="bg1"/>
                </a:solidFill>
              </a:rPr>
              <a:t>tsOB0000001</a:t>
            </a:r>
            <a:r>
              <a:rPr lang="zh-CN" altLang="en-US" dirty="0" smtClean="0"/>
              <a:t>盘亏</a:t>
            </a:r>
            <a:r>
              <a:rPr lang="en-US" altLang="zh-CN" sz="2400" b="1" u="sng" dirty="0" smtClean="0"/>
              <a:t>1</a:t>
            </a:r>
            <a:r>
              <a:rPr lang="zh-CN" altLang="en-US" dirty="0" smtClean="0"/>
              <a:t>件商品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976678909876</a:t>
            </a:r>
            <a:endParaRPr lang="zh-CN" alt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54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文本框 6"/>
          <p:cNvSpPr txBox="1"/>
          <p:nvPr/>
        </p:nvSpPr>
        <p:spPr>
          <a:xfrm>
            <a:off x="7862412" y="4258475"/>
            <a:ext cx="42210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8282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库存调整工具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3535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352591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136223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商品盘赢</a:t>
            </a:r>
            <a:endParaRPr lang="en-US" altLang="zh-CN" sz="1600" dirty="0"/>
          </a:p>
        </p:txBody>
      </p:sp>
      <p:sp>
        <p:nvSpPr>
          <p:cNvPr id="27" name="文本框 3"/>
          <p:cNvSpPr txBox="1"/>
          <p:nvPr/>
        </p:nvSpPr>
        <p:spPr>
          <a:xfrm>
            <a:off x="2632184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  <a:r>
              <a:rPr lang="zh-CN" altLang="en-US" sz="1600" dirty="0" smtClean="0"/>
              <a:t>商品盘亏</a:t>
            </a:r>
            <a:endParaRPr lang="en-US" altLang="zh-CN" sz="1600" dirty="0"/>
          </a:p>
        </p:txBody>
      </p:sp>
      <p:sp>
        <p:nvSpPr>
          <p:cNvPr id="28" name="文本框 3"/>
          <p:cNvSpPr txBox="1"/>
          <p:nvPr/>
        </p:nvSpPr>
        <p:spPr>
          <a:xfrm>
            <a:off x="3907732" y="1949018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商品移动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5251170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修改属性</a:t>
            </a:r>
            <a:endParaRPr lang="en-US" altLang="zh-CN" sz="1600" dirty="0"/>
          </a:p>
        </p:txBody>
      </p:sp>
      <p:sp>
        <p:nvSpPr>
          <p:cNvPr id="34" name="文本框 3"/>
          <p:cNvSpPr txBox="1"/>
          <p:nvPr/>
        </p:nvSpPr>
        <p:spPr>
          <a:xfrm>
            <a:off x="652112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整箱移动</a:t>
            </a:r>
            <a:endParaRPr lang="en-US" altLang="zh-CN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417490" y="2527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55" name="矩形 54"/>
          <p:cNvSpPr/>
          <p:nvPr/>
        </p:nvSpPr>
        <p:spPr>
          <a:xfrm>
            <a:off x="3750531" y="2527386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408150" y="3485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65" name="矩形 64"/>
          <p:cNvSpPr/>
          <p:nvPr/>
        </p:nvSpPr>
        <p:spPr>
          <a:xfrm>
            <a:off x="3741191" y="348589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tsOBPSDM001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文本框 4"/>
          <p:cNvSpPr txBox="1"/>
          <p:nvPr/>
        </p:nvSpPr>
        <p:spPr>
          <a:xfrm>
            <a:off x="2411712" y="29990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67" name="矩形 66"/>
          <p:cNvSpPr/>
          <p:nvPr/>
        </p:nvSpPr>
        <p:spPr>
          <a:xfrm>
            <a:off x="3744753" y="299900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6980988779922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文本框 4"/>
          <p:cNvSpPr txBox="1"/>
          <p:nvPr/>
        </p:nvSpPr>
        <p:spPr>
          <a:xfrm>
            <a:off x="2417490" y="39871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69" name="矩形 68"/>
          <p:cNvSpPr/>
          <p:nvPr/>
        </p:nvSpPr>
        <p:spPr>
          <a:xfrm>
            <a:off x="3750531" y="398711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66" y="2493643"/>
            <a:ext cx="295926" cy="32332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33" y="3467762"/>
            <a:ext cx="295926" cy="32332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95" y="3022974"/>
            <a:ext cx="295926" cy="323326"/>
          </a:xfrm>
          <a:prstGeom prst="rect">
            <a:avLst/>
          </a:prstGeom>
        </p:spPr>
      </p:pic>
      <p:sp>
        <p:nvSpPr>
          <p:cNvPr id="73" name="标题 1"/>
          <p:cNvSpPr txBox="1">
            <a:spLocks/>
          </p:cNvSpPr>
          <p:nvPr/>
        </p:nvSpPr>
        <p:spPr>
          <a:xfrm>
            <a:off x="5779286" y="252738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74" name="标题 1"/>
          <p:cNvSpPr txBox="1">
            <a:spLocks/>
          </p:cNvSpPr>
          <p:nvPr/>
        </p:nvSpPr>
        <p:spPr>
          <a:xfrm>
            <a:off x="5779286" y="3491168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29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75" name="标题 1"/>
          <p:cNvSpPr txBox="1">
            <a:spLocks/>
          </p:cNvSpPr>
          <p:nvPr/>
        </p:nvSpPr>
        <p:spPr>
          <a:xfrm>
            <a:off x="5882015" y="302297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原始容器此商品总计</a:t>
            </a:r>
            <a:r>
              <a:rPr lang="en-US" altLang="zh-CN" b="1" dirty="0" smtClean="0"/>
              <a:t>3</a:t>
            </a:r>
            <a:r>
              <a:rPr lang="zh-CN" altLang="en-US" sz="1400" dirty="0"/>
              <a:t>件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1079500" y="4594855"/>
            <a:ext cx="6754084" cy="6254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已成功从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tsOB0000001 </a:t>
            </a:r>
            <a:r>
              <a:rPr lang="zh-CN" altLang="en-US" dirty="0" smtClean="0"/>
              <a:t>转移 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/>
              <a:t>件商品至</a:t>
            </a:r>
            <a:r>
              <a:rPr lang="en-US" altLang="zh-CN" sz="2400" b="1" u="sng" dirty="0">
                <a:solidFill>
                  <a:schemeClr val="bg1"/>
                </a:solidFill>
              </a:rPr>
              <a:t>tsOBPSDM001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59" y="4000066"/>
            <a:ext cx="295926" cy="323326"/>
          </a:xfrm>
          <a:prstGeom prst="rect">
            <a:avLst/>
          </a:prstGeom>
        </p:spPr>
      </p:pic>
      <p:sp>
        <p:nvSpPr>
          <p:cNvPr id="40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文本框 6"/>
          <p:cNvSpPr txBox="1"/>
          <p:nvPr/>
        </p:nvSpPr>
        <p:spPr>
          <a:xfrm>
            <a:off x="7862412" y="4258475"/>
            <a:ext cx="42210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159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库存调整工具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3535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352591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84571" y="35070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修改属性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917612" y="3507006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残品库存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2874" y="2513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935915" y="251368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 smtClean="0">
                <a:solidFill>
                  <a:schemeClr val="tx1"/>
                </a:solidFill>
              </a:rPr>
              <a:t>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602874" y="2994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935915" y="299438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976678909876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584571" y="450763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917612" y="450763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136223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商品盘赢</a:t>
            </a:r>
            <a:endParaRPr lang="en-US" altLang="zh-CN" sz="1600" dirty="0"/>
          </a:p>
        </p:txBody>
      </p:sp>
      <p:sp>
        <p:nvSpPr>
          <p:cNvPr id="27" name="文本框 3"/>
          <p:cNvSpPr txBox="1"/>
          <p:nvPr/>
        </p:nvSpPr>
        <p:spPr>
          <a:xfrm>
            <a:off x="2632184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  <a:r>
              <a:rPr lang="zh-CN" altLang="en-US" sz="1600" dirty="0" smtClean="0"/>
              <a:t>商品盘亏</a:t>
            </a:r>
            <a:endParaRPr lang="en-US" altLang="zh-CN" sz="1600" dirty="0"/>
          </a:p>
        </p:txBody>
      </p:sp>
      <p:sp>
        <p:nvSpPr>
          <p:cNvPr id="28" name="文本框 3"/>
          <p:cNvSpPr txBox="1"/>
          <p:nvPr/>
        </p:nvSpPr>
        <p:spPr>
          <a:xfrm>
            <a:off x="3907732" y="1949018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商品移动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5251170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修改属性</a:t>
            </a:r>
            <a:endParaRPr lang="en-US" altLang="zh-CN" sz="1600" dirty="0"/>
          </a:p>
        </p:txBody>
      </p:sp>
      <p:sp>
        <p:nvSpPr>
          <p:cNvPr id="34" name="文本框 3"/>
          <p:cNvSpPr txBox="1"/>
          <p:nvPr/>
        </p:nvSpPr>
        <p:spPr>
          <a:xfrm>
            <a:off x="652112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整箱移动</a:t>
            </a:r>
            <a:endParaRPr lang="en-US" altLang="zh-CN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584571" y="49952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调整原因</a:t>
            </a:r>
            <a:endParaRPr lang="en-US" altLang="zh-CN" dirty="0" smtClean="0"/>
          </a:p>
        </p:txBody>
      </p:sp>
      <p:sp>
        <p:nvSpPr>
          <p:cNvPr id="43" name="矩形 42"/>
          <p:cNvSpPr/>
          <p:nvPr/>
        </p:nvSpPr>
        <p:spPr>
          <a:xfrm>
            <a:off x="3917612" y="49952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72" y="2499892"/>
            <a:ext cx="295926" cy="323326"/>
          </a:xfrm>
          <a:prstGeom prst="rect">
            <a:avLst/>
          </a:prstGeom>
        </p:spPr>
      </p:pic>
      <p:sp>
        <p:nvSpPr>
          <p:cNvPr id="50" name="标题 1"/>
          <p:cNvSpPr txBox="1">
            <a:spLocks/>
          </p:cNvSpPr>
          <p:nvPr/>
        </p:nvSpPr>
        <p:spPr>
          <a:xfrm>
            <a:off x="5967192" y="24297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0" y="2977623"/>
            <a:ext cx="295926" cy="323326"/>
          </a:xfrm>
          <a:prstGeom prst="rect">
            <a:avLst/>
          </a:prstGeom>
        </p:spPr>
      </p:pic>
      <p:sp>
        <p:nvSpPr>
          <p:cNvPr id="52" name="标题 1"/>
          <p:cNvSpPr txBox="1">
            <a:spLocks/>
          </p:cNvSpPr>
          <p:nvPr/>
        </p:nvSpPr>
        <p:spPr>
          <a:xfrm>
            <a:off x="6053898" y="2866196"/>
            <a:ext cx="2078430" cy="60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商品属性：</a:t>
            </a:r>
            <a:r>
              <a:rPr lang="zh-CN" altLang="en-US" sz="1400" b="1" dirty="0" smtClean="0"/>
              <a:t>库存状态</a:t>
            </a:r>
            <a:endParaRPr lang="en-US" altLang="zh-CN" sz="1400" b="1" dirty="0" smtClean="0"/>
          </a:p>
          <a:p>
            <a:r>
              <a:rPr lang="zh-CN" altLang="en-US" sz="1400" dirty="0" smtClean="0"/>
              <a:t>商品数量：</a:t>
            </a:r>
            <a:r>
              <a:rPr lang="en-US" altLang="zh-CN" b="1" dirty="0" smtClean="0"/>
              <a:t>1</a:t>
            </a:r>
          </a:p>
        </p:txBody>
      </p:sp>
      <p:sp>
        <p:nvSpPr>
          <p:cNvPr id="57" name="直角三角形 56"/>
          <p:cNvSpPr/>
          <p:nvPr/>
        </p:nvSpPr>
        <p:spPr>
          <a:xfrm rot="18870523">
            <a:off x="5420119" y="5072043"/>
            <a:ext cx="150122" cy="15271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26" y="3480503"/>
            <a:ext cx="295926" cy="32332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76" y="4504882"/>
            <a:ext cx="295926" cy="32332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29" y="5005189"/>
            <a:ext cx="295926" cy="323326"/>
          </a:xfrm>
          <a:prstGeom prst="rect">
            <a:avLst/>
          </a:prstGeom>
        </p:spPr>
      </p:pic>
      <p:sp>
        <p:nvSpPr>
          <p:cNvPr id="64" name="圆角矩形 63"/>
          <p:cNvSpPr/>
          <p:nvPr/>
        </p:nvSpPr>
        <p:spPr>
          <a:xfrm>
            <a:off x="1019340" y="6080308"/>
            <a:ext cx="6895130" cy="6367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已成功修改</a:t>
            </a:r>
            <a:r>
              <a:rPr lang="en-US" altLang="zh-CN" sz="2400" b="1" u="sng" dirty="0" smtClean="0"/>
              <a:t>1</a:t>
            </a:r>
            <a:r>
              <a:rPr lang="zh-CN" altLang="en-US" dirty="0" smtClean="0"/>
              <a:t>件商品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976678909876</a:t>
            </a:r>
            <a:r>
              <a:rPr lang="zh-CN" altLang="en-US" dirty="0" smtClean="0"/>
              <a:t>属性为正品库存</a:t>
            </a:r>
            <a:endParaRPr lang="zh-CN" alt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15291" y="4054291"/>
            <a:ext cx="110959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正品库存</a:t>
            </a:r>
            <a:endParaRPr lang="en-US" altLang="zh-CN" sz="1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004417" y="4054291"/>
            <a:ext cx="110959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残品库存</a:t>
            </a:r>
            <a:endParaRPr lang="en-US" altLang="zh-CN" sz="1600" dirty="0"/>
          </a:p>
        </p:txBody>
      </p:sp>
      <p:sp>
        <p:nvSpPr>
          <p:cNvPr id="67" name="文本框 3"/>
          <p:cNvSpPr txBox="1"/>
          <p:nvPr/>
        </p:nvSpPr>
        <p:spPr>
          <a:xfrm>
            <a:off x="5493543" y="4054291"/>
            <a:ext cx="131478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待调查状态</a:t>
            </a:r>
            <a:endParaRPr lang="en-US" altLang="zh-CN" sz="1600" dirty="0"/>
          </a:p>
        </p:txBody>
      </p:sp>
      <p:sp>
        <p:nvSpPr>
          <p:cNvPr id="69" name="文本框 53"/>
          <p:cNvSpPr txBox="1"/>
          <p:nvPr/>
        </p:nvSpPr>
        <p:spPr>
          <a:xfrm>
            <a:off x="25679" y="4450025"/>
            <a:ext cx="249299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如果是转成残品加一步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调整原因：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库房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原因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供应商原因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3"/>
          <p:cNvSpPr txBox="1"/>
          <p:nvPr/>
        </p:nvSpPr>
        <p:spPr>
          <a:xfrm>
            <a:off x="3323576" y="562012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74" name="文本框 3"/>
          <p:cNvSpPr txBox="1"/>
          <p:nvPr/>
        </p:nvSpPr>
        <p:spPr>
          <a:xfrm>
            <a:off x="4683840" y="562012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75" name="圆角矩形 74"/>
          <p:cNvSpPr/>
          <p:nvPr/>
        </p:nvSpPr>
        <p:spPr>
          <a:xfrm>
            <a:off x="3213269" y="5593194"/>
            <a:ext cx="1390918" cy="44992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文本框 6"/>
          <p:cNvSpPr txBox="1"/>
          <p:nvPr/>
        </p:nvSpPr>
        <p:spPr>
          <a:xfrm>
            <a:off x="7862412" y="4258475"/>
            <a:ext cx="42210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754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库存调整工具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3535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352591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2874" y="2513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935915" y="251368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 smtClean="0">
                <a:solidFill>
                  <a:schemeClr val="tx1"/>
                </a:solidFill>
              </a:rPr>
              <a:t>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602874" y="2994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935915" y="299438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tsOB0000021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136223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商品盘赢</a:t>
            </a:r>
            <a:endParaRPr lang="en-US" altLang="zh-CN" sz="1600" dirty="0"/>
          </a:p>
        </p:txBody>
      </p:sp>
      <p:sp>
        <p:nvSpPr>
          <p:cNvPr id="27" name="文本框 3"/>
          <p:cNvSpPr txBox="1"/>
          <p:nvPr/>
        </p:nvSpPr>
        <p:spPr>
          <a:xfrm>
            <a:off x="2632184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  <a:r>
              <a:rPr lang="zh-CN" altLang="en-US" sz="1600" dirty="0" smtClean="0"/>
              <a:t>商品盘亏</a:t>
            </a:r>
            <a:endParaRPr lang="en-US" altLang="zh-CN" sz="1600" dirty="0"/>
          </a:p>
        </p:txBody>
      </p:sp>
      <p:sp>
        <p:nvSpPr>
          <p:cNvPr id="28" name="文本框 3"/>
          <p:cNvSpPr txBox="1"/>
          <p:nvPr/>
        </p:nvSpPr>
        <p:spPr>
          <a:xfrm>
            <a:off x="3907732" y="1949018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商品移动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5251170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修改属性</a:t>
            </a:r>
            <a:endParaRPr lang="en-US" altLang="zh-CN" sz="1600" dirty="0"/>
          </a:p>
        </p:txBody>
      </p:sp>
      <p:sp>
        <p:nvSpPr>
          <p:cNvPr id="34" name="文本框 3"/>
          <p:cNvSpPr txBox="1"/>
          <p:nvPr/>
        </p:nvSpPr>
        <p:spPr>
          <a:xfrm>
            <a:off x="652112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整箱移动</a:t>
            </a:r>
            <a:endParaRPr lang="en-US" altLang="zh-CN" sz="16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72" y="2499892"/>
            <a:ext cx="295926" cy="323326"/>
          </a:xfrm>
          <a:prstGeom prst="rect">
            <a:avLst/>
          </a:prstGeom>
        </p:spPr>
      </p:pic>
      <p:sp>
        <p:nvSpPr>
          <p:cNvPr id="50" name="标题 1"/>
          <p:cNvSpPr txBox="1">
            <a:spLocks/>
          </p:cNvSpPr>
          <p:nvPr/>
        </p:nvSpPr>
        <p:spPr>
          <a:xfrm>
            <a:off x="5967192" y="24297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0" y="2977623"/>
            <a:ext cx="295926" cy="323326"/>
          </a:xfrm>
          <a:prstGeom prst="rect">
            <a:avLst/>
          </a:prstGeom>
        </p:spPr>
      </p:pic>
      <p:sp>
        <p:nvSpPr>
          <p:cNvPr id="52" name="标题 1"/>
          <p:cNvSpPr txBox="1">
            <a:spLocks/>
          </p:cNvSpPr>
          <p:nvPr/>
        </p:nvSpPr>
        <p:spPr>
          <a:xfrm>
            <a:off x="6053898" y="2866196"/>
            <a:ext cx="2078430" cy="60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120</a:t>
            </a:r>
            <a:r>
              <a:rPr lang="zh-CN" altLang="en-US" sz="1400" dirty="0" smtClean="0"/>
              <a:t>件</a:t>
            </a:r>
            <a:endParaRPr lang="en-US" altLang="zh-CN" sz="14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1270000" y="4348283"/>
            <a:ext cx="6621792" cy="6367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已成功修改</a:t>
            </a:r>
            <a:r>
              <a:rPr lang="en-US" altLang="zh-CN" sz="2400" b="1" u="sng" dirty="0" smtClean="0"/>
              <a:t>1</a:t>
            </a:r>
            <a:r>
              <a:rPr lang="zh-CN" altLang="en-US" dirty="0" smtClean="0"/>
              <a:t>件商品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976678909876</a:t>
            </a:r>
            <a:r>
              <a:rPr lang="zh-CN" altLang="en-US" dirty="0" smtClean="0"/>
              <a:t>属性为正品库存</a:t>
            </a:r>
            <a:endParaRPr lang="zh-CN" alt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44" name="文本框 3"/>
          <p:cNvSpPr txBox="1"/>
          <p:nvPr/>
        </p:nvSpPr>
        <p:spPr>
          <a:xfrm>
            <a:off x="3425348" y="370124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45" name="文本框 3"/>
          <p:cNvSpPr txBox="1"/>
          <p:nvPr/>
        </p:nvSpPr>
        <p:spPr>
          <a:xfrm>
            <a:off x="4785612" y="370124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46" name="圆角矩形 45"/>
          <p:cNvSpPr/>
          <p:nvPr/>
        </p:nvSpPr>
        <p:spPr>
          <a:xfrm>
            <a:off x="3315041" y="3674314"/>
            <a:ext cx="1390918" cy="44992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sp>
        <p:nvSpPr>
          <p:cNvPr id="33" name="矩形 32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库存调整工具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693027" y="13535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请选择操作模式：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55052" y="1352591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2874" y="2513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935915" y="251368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</a:t>
            </a:r>
            <a:r>
              <a:rPr lang="en-US" altLang="zh-CN" sz="1600" dirty="0" smtClean="0">
                <a:solidFill>
                  <a:schemeClr val="tx1"/>
                </a:solidFill>
              </a:rPr>
              <a:t>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602874" y="2994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935915" y="299438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976678909876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请选择操作模式</a:t>
              </a:r>
              <a:endParaRPr lang="zh-CN" altLang="en-US" b="1" dirty="0"/>
            </a:p>
          </p:txBody>
        </p:sp>
      </p:grpSp>
      <p:sp>
        <p:nvSpPr>
          <p:cNvPr id="30" name="文本框 3"/>
          <p:cNvSpPr txBox="1"/>
          <p:nvPr/>
        </p:nvSpPr>
        <p:spPr>
          <a:xfrm>
            <a:off x="136223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商品盘赢</a:t>
            </a:r>
            <a:endParaRPr lang="en-US" altLang="zh-CN" sz="1600" dirty="0"/>
          </a:p>
        </p:txBody>
      </p:sp>
      <p:sp>
        <p:nvSpPr>
          <p:cNvPr id="36" name="文本框 4"/>
          <p:cNvSpPr txBox="1"/>
          <p:nvPr/>
        </p:nvSpPr>
        <p:spPr>
          <a:xfrm>
            <a:off x="9313134" y="5932062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</a:t>
            </a:r>
            <a:r>
              <a:rPr lang="zh-CN" altLang="en-US" sz="1600" dirty="0"/>
              <a:t>调整</a:t>
            </a:r>
            <a:r>
              <a:rPr lang="zh-CN" altLang="en-US" sz="1600" dirty="0" smtClean="0"/>
              <a:t>记录</a:t>
            </a:r>
            <a:endParaRPr lang="en-US" altLang="zh-CN" sz="16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8027319" y="1964367"/>
            <a:ext cx="4079287" cy="3801199"/>
            <a:chOff x="7266348" y="1575033"/>
            <a:chExt cx="4220457" cy="4504658"/>
          </a:xfrm>
        </p:grpSpPr>
        <p:sp>
          <p:nvSpPr>
            <p:cNvPr id="38" name="矩形 37"/>
            <p:cNvSpPr/>
            <p:nvPr/>
          </p:nvSpPr>
          <p:spPr>
            <a:xfrm>
              <a:off x="7266348" y="1575033"/>
              <a:ext cx="4220457" cy="2988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266349" y="4563609"/>
              <a:ext cx="4220456" cy="1516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7" name="文本框 3"/>
          <p:cNvSpPr txBox="1"/>
          <p:nvPr/>
        </p:nvSpPr>
        <p:spPr>
          <a:xfrm>
            <a:off x="2632184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  <a:r>
              <a:rPr lang="zh-CN" altLang="en-US" sz="1600" dirty="0" smtClean="0"/>
              <a:t>商品盘亏</a:t>
            </a:r>
            <a:endParaRPr lang="en-US" altLang="zh-CN" sz="1600" dirty="0"/>
          </a:p>
        </p:txBody>
      </p:sp>
      <p:sp>
        <p:nvSpPr>
          <p:cNvPr id="28" name="文本框 3"/>
          <p:cNvSpPr txBox="1"/>
          <p:nvPr/>
        </p:nvSpPr>
        <p:spPr>
          <a:xfrm>
            <a:off x="3907732" y="1949018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商品移动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5251170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修改属性</a:t>
            </a:r>
            <a:endParaRPr lang="en-US" altLang="zh-CN" sz="1600" dirty="0"/>
          </a:p>
        </p:txBody>
      </p:sp>
      <p:sp>
        <p:nvSpPr>
          <p:cNvPr id="34" name="文本框 3"/>
          <p:cNvSpPr txBox="1"/>
          <p:nvPr/>
        </p:nvSpPr>
        <p:spPr>
          <a:xfrm>
            <a:off x="6521122" y="1938999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整箱移动</a:t>
            </a:r>
            <a:endParaRPr lang="en-US" altLang="zh-CN" sz="16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72" y="2499892"/>
            <a:ext cx="295926" cy="323326"/>
          </a:xfrm>
          <a:prstGeom prst="rect">
            <a:avLst/>
          </a:prstGeom>
        </p:spPr>
      </p:pic>
      <p:sp>
        <p:nvSpPr>
          <p:cNvPr id="50" name="标题 1"/>
          <p:cNvSpPr txBox="1">
            <a:spLocks/>
          </p:cNvSpPr>
          <p:nvPr/>
        </p:nvSpPr>
        <p:spPr>
          <a:xfrm>
            <a:off x="5967192" y="24297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0" y="2977623"/>
            <a:ext cx="295926" cy="323326"/>
          </a:xfrm>
          <a:prstGeom prst="rect">
            <a:avLst/>
          </a:prstGeom>
        </p:spPr>
      </p:pic>
      <p:sp>
        <p:nvSpPr>
          <p:cNvPr id="52" name="标题 1"/>
          <p:cNvSpPr txBox="1">
            <a:spLocks/>
          </p:cNvSpPr>
          <p:nvPr/>
        </p:nvSpPr>
        <p:spPr>
          <a:xfrm>
            <a:off x="6053898" y="2866196"/>
            <a:ext cx="2078430" cy="60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120</a:t>
            </a:r>
            <a:r>
              <a:rPr lang="zh-CN" altLang="en-US" sz="1400" dirty="0" smtClean="0"/>
              <a:t>件</a:t>
            </a:r>
            <a:endParaRPr lang="en-US" altLang="zh-CN" sz="14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1096130" y="4348283"/>
            <a:ext cx="6895130" cy="6367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已成功修改</a:t>
            </a:r>
            <a:r>
              <a:rPr lang="en-US" altLang="zh-CN" sz="2400" b="1" u="sng" dirty="0" smtClean="0"/>
              <a:t>1</a:t>
            </a:r>
            <a:r>
              <a:rPr lang="zh-CN" altLang="en-US" dirty="0" smtClean="0"/>
              <a:t>件商品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976678909876</a:t>
            </a:r>
            <a:r>
              <a:rPr lang="zh-CN" altLang="en-US" dirty="0" smtClean="0"/>
              <a:t>属性为正品库存</a:t>
            </a:r>
            <a:endParaRPr lang="zh-CN" alt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44" name="文本框 3"/>
          <p:cNvSpPr txBox="1"/>
          <p:nvPr/>
        </p:nvSpPr>
        <p:spPr>
          <a:xfrm>
            <a:off x="3425348" y="370124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45" name="文本框 3"/>
          <p:cNvSpPr txBox="1"/>
          <p:nvPr/>
        </p:nvSpPr>
        <p:spPr>
          <a:xfrm>
            <a:off x="4785612" y="3701243"/>
            <a:ext cx="111834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46" name="圆角矩形 45"/>
          <p:cNvSpPr/>
          <p:nvPr/>
        </p:nvSpPr>
        <p:spPr>
          <a:xfrm>
            <a:off x="3315041" y="3674314"/>
            <a:ext cx="1390918" cy="44992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36194" y="1352591"/>
            <a:ext cx="11855806" cy="5182053"/>
            <a:chOff x="132202" y="1516202"/>
            <a:chExt cx="11855806" cy="5182053"/>
          </a:xfrm>
        </p:grpSpPr>
        <p:sp>
          <p:nvSpPr>
            <p:cNvPr id="32" name="矩形 31"/>
            <p:cNvSpPr/>
            <p:nvPr/>
          </p:nvSpPr>
          <p:spPr>
            <a:xfrm>
              <a:off x="132202" y="1540221"/>
              <a:ext cx="11844231" cy="5158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库存调整记录</a:t>
              </a:r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64288"/>
              </p:ext>
            </p:extLst>
          </p:nvPr>
        </p:nvGraphicFramePr>
        <p:xfrm>
          <a:off x="369766" y="2201419"/>
          <a:ext cx="11556067" cy="350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442"/>
                <a:gridCol w="1379207"/>
                <a:gridCol w="1379207"/>
                <a:gridCol w="1379207"/>
                <a:gridCol w="2833823"/>
                <a:gridCol w="667119"/>
                <a:gridCol w="636681"/>
                <a:gridCol w="636681"/>
                <a:gridCol w="1515700"/>
              </a:tblGrid>
              <a:tr h="35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操作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 SKU Barcode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客户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操作时间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盘亏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MSA00000005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盘盈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MSB00000002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KUYURA</a:t>
                      </a:r>
                      <a:r>
                        <a:rPr lang="zh-CN" altLang="en-US" sz="1200" b="0" dirty="0" smtClean="0"/>
                        <a:t>可悠然美肌沐浴露</a:t>
                      </a:r>
                      <a:r>
                        <a:rPr lang="en-US" altLang="zh-CN" sz="1200" b="0" dirty="0" smtClean="0"/>
                        <a:t>550ml(</a:t>
                      </a:r>
                      <a:r>
                        <a:rPr lang="zh-CN" altLang="en-US" sz="1200" b="0" dirty="0" smtClean="0"/>
                        <a:t>恬静清香</a:t>
                      </a:r>
                      <a:r>
                        <a:rPr lang="en-US" altLang="zh-CN" sz="1200" b="0" dirty="0" smtClean="0"/>
                        <a:t>)(</a:t>
                      </a:r>
                      <a:r>
                        <a:rPr lang="zh-CN" altLang="en-US" sz="1200" b="0" dirty="0" smtClean="0"/>
                        <a:t>进</a:t>
                      </a:r>
                      <a:r>
                        <a:rPr lang="en-US" altLang="zh-CN" sz="1200" b="0" dirty="0" smtClean="0"/>
                        <a:t>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天猫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修改属性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MSC90909090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AQUAIR</a:t>
                      </a:r>
                      <a:r>
                        <a:rPr lang="zh-CN" altLang="en-US" sz="1200" b="0" dirty="0" smtClean="0"/>
                        <a:t>水之密语凝润柔肤沐浴露</a:t>
                      </a:r>
                      <a:r>
                        <a:rPr lang="en-US" altLang="zh-CN" sz="1200" b="0" dirty="0" smtClean="0"/>
                        <a:t>600ml 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苏宁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盘亏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MSA12345677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京东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15:10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59" y="2522842"/>
            <a:ext cx="657083" cy="76229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94" y="3374787"/>
            <a:ext cx="327702" cy="70636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59" y="4191236"/>
            <a:ext cx="390435" cy="70725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04" y="5009445"/>
            <a:ext cx="414082" cy="667495"/>
          </a:xfrm>
          <a:prstGeom prst="rect">
            <a:avLst/>
          </a:prstGeom>
        </p:spPr>
      </p:pic>
      <p:sp>
        <p:nvSpPr>
          <p:cNvPr id="48" name="文本框 4"/>
          <p:cNvSpPr txBox="1"/>
          <p:nvPr/>
        </p:nvSpPr>
        <p:spPr>
          <a:xfrm>
            <a:off x="5706417" y="601785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609058" y="1467952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备注信息不显示在屏幕上：以下信息显示登录人在</a:t>
            </a:r>
            <a:r>
              <a:rPr lang="en-US" altLang="zh-CN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24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小时内的操作记录即可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92404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测量工具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6582" y="1366753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5659623" y="1366753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tsCubi000001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4326582" y="1838642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商品条码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5659623" y="1838642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99765678906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1" name="文本框 4"/>
          <p:cNvSpPr txBox="1"/>
          <p:nvPr/>
        </p:nvSpPr>
        <p:spPr>
          <a:xfrm>
            <a:off x="5717992" y="6338824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查看测量记录</a:t>
            </a:r>
            <a:endParaRPr lang="en-US" altLang="zh-CN" sz="1600" dirty="0"/>
          </a:p>
        </p:txBody>
      </p:sp>
      <p:sp>
        <p:nvSpPr>
          <p:cNvPr id="23" name="矩形 22"/>
          <p:cNvSpPr/>
          <p:nvPr/>
        </p:nvSpPr>
        <p:spPr>
          <a:xfrm>
            <a:off x="2482038" y="2490547"/>
            <a:ext cx="3689087" cy="3067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71125" y="2489200"/>
            <a:ext cx="3801755" cy="307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1" y="2751148"/>
            <a:ext cx="2353318" cy="25349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424" y="1387934"/>
            <a:ext cx="295926" cy="3233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407888" y="2936166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长度</a:t>
            </a:r>
            <a:r>
              <a:rPr lang="en-US" altLang="zh-CN" dirty="0" smtClean="0"/>
              <a:t>(mm)</a:t>
            </a:r>
          </a:p>
        </p:txBody>
      </p:sp>
      <p:sp>
        <p:nvSpPr>
          <p:cNvPr id="27" name="矩形 26"/>
          <p:cNvSpPr/>
          <p:nvPr/>
        </p:nvSpPr>
        <p:spPr>
          <a:xfrm>
            <a:off x="7740929" y="2936166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6407888" y="3553197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宽度</a:t>
            </a:r>
            <a:r>
              <a:rPr lang="en-US" altLang="zh-CN" dirty="0" smtClean="0"/>
              <a:t>(mm)</a:t>
            </a:r>
          </a:p>
        </p:txBody>
      </p:sp>
      <p:sp>
        <p:nvSpPr>
          <p:cNvPr id="29" name="矩形 28"/>
          <p:cNvSpPr/>
          <p:nvPr/>
        </p:nvSpPr>
        <p:spPr>
          <a:xfrm>
            <a:off x="7740929" y="3553197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6407888" y="4135277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高度</a:t>
            </a:r>
            <a:r>
              <a:rPr lang="en-US" altLang="zh-CN" dirty="0" smtClean="0"/>
              <a:t>(mm)</a:t>
            </a:r>
          </a:p>
        </p:txBody>
      </p:sp>
      <p:sp>
        <p:nvSpPr>
          <p:cNvPr id="32" name="矩形 31"/>
          <p:cNvSpPr/>
          <p:nvPr/>
        </p:nvSpPr>
        <p:spPr>
          <a:xfrm>
            <a:off x="7740929" y="4135277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6407888" y="4721102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重量</a:t>
            </a:r>
            <a:r>
              <a:rPr lang="en-US" altLang="zh-CN" dirty="0" smtClean="0"/>
              <a:t>(Kg)</a:t>
            </a:r>
          </a:p>
        </p:txBody>
      </p:sp>
      <p:sp>
        <p:nvSpPr>
          <p:cNvPr id="34" name="矩形 33"/>
          <p:cNvSpPr/>
          <p:nvPr/>
        </p:nvSpPr>
        <p:spPr>
          <a:xfrm>
            <a:off x="7740929" y="4721102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48160" y="5716960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容器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81201" y="5716960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tsIB00000001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888" y="1849232"/>
            <a:ext cx="295926" cy="32332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002" y="5696023"/>
            <a:ext cx="295926" cy="3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测量工具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6582" y="1366753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5659623" y="1366753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tsCubi000001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4326582" y="1838642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商品条码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5659623" y="1838642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99765678906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2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请检查并扫描商品条码</a:t>
              </a:r>
              <a:endParaRPr lang="zh-CN" altLang="en-US" b="1" dirty="0"/>
            </a:p>
          </p:txBody>
        </p:sp>
      </p:grpSp>
      <p:sp>
        <p:nvSpPr>
          <p:cNvPr id="31" name="文本框 4"/>
          <p:cNvSpPr txBox="1"/>
          <p:nvPr/>
        </p:nvSpPr>
        <p:spPr>
          <a:xfrm>
            <a:off x="5717992" y="6338824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查看测量记录</a:t>
            </a:r>
            <a:endParaRPr lang="en-US" altLang="zh-CN" sz="1600" dirty="0"/>
          </a:p>
        </p:txBody>
      </p:sp>
      <p:sp>
        <p:nvSpPr>
          <p:cNvPr id="23" name="矩形 22"/>
          <p:cNvSpPr/>
          <p:nvPr/>
        </p:nvSpPr>
        <p:spPr>
          <a:xfrm>
            <a:off x="2482038" y="2490547"/>
            <a:ext cx="3689087" cy="3067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71125" y="2489200"/>
            <a:ext cx="3801755" cy="307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43" y="2751148"/>
            <a:ext cx="2174875" cy="23427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424" y="1387934"/>
            <a:ext cx="295926" cy="3233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407888" y="2936166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长度</a:t>
            </a:r>
            <a:r>
              <a:rPr lang="en-US" altLang="zh-CN" dirty="0" smtClean="0"/>
              <a:t>(mm)</a:t>
            </a:r>
          </a:p>
        </p:txBody>
      </p:sp>
      <p:sp>
        <p:nvSpPr>
          <p:cNvPr id="27" name="矩形 26"/>
          <p:cNvSpPr/>
          <p:nvPr/>
        </p:nvSpPr>
        <p:spPr>
          <a:xfrm>
            <a:off x="7740929" y="2936166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6407888" y="3553197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宽度</a:t>
            </a:r>
            <a:r>
              <a:rPr lang="en-US" altLang="zh-CN" dirty="0" smtClean="0"/>
              <a:t>(mm)</a:t>
            </a:r>
          </a:p>
        </p:txBody>
      </p:sp>
      <p:sp>
        <p:nvSpPr>
          <p:cNvPr id="29" name="矩形 28"/>
          <p:cNvSpPr/>
          <p:nvPr/>
        </p:nvSpPr>
        <p:spPr>
          <a:xfrm>
            <a:off x="7740929" y="3553197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6407888" y="4135277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高度</a:t>
            </a:r>
            <a:r>
              <a:rPr lang="en-US" altLang="zh-CN" dirty="0" smtClean="0"/>
              <a:t>(mm)</a:t>
            </a:r>
          </a:p>
        </p:txBody>
      </p:sp>
      <p:sp>
        <p:nvSpPr>
          <p:cNvPr id="32" name="矩形 31"/>
          <p:cNvSpPr/>
          <p:nvPr/>
        </p:nvSpPr>
        <p:spPr>
          <a:xfrm>
            <a:off x="7740929" y="4135277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6407888" y="4721102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重量</a:t>
            </a:r>
            <a:r>
              <a:rPr lang="en-US" altLang="zh-CN" dirty="0" smtClean="0"/>
              <a:t>(Kg)</a:t>
            </a:r>
          </a:p>
        </p:txBody>
      </p:sp>
      <p:sp>
        <p:nvSpPr>
          <p:cNvPr id="34" name="矩形 33"/>
          <p:cNvSpPr/>
          <p:nvPr/>
        </p:nvSpPr>
        <p:spPr>
          <a:xfrm>
            <a:off x="7740929" y="4721102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48160" y="5716960"/>
            <a:ext cx="11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</a:t>
            </a:r>
            <a:r>
              <a:rPr lang="zh-CN" altLang="en-US" dirty="0" smtClean="0"/>
              <a:t>容器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81201" y="5716960"/>
            <a:ext cx="1882374" cy="34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tsIB00000001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888" y="1849232"/>
            <a:ext cx="295926" cy="32332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002" y="5696023"/>
            <a:ext cx="295926" cy="32332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36194" y="1352591"/>
            <a:ext cx="11855806" cy="5182053"/>
            <a:chOff x="132202" y="1516202"/>
            <a:chExt cx="11855806" cy="5182053"/>
          </a:xfrm>
        </p:grpSpPr>
        <p:sp>
          <p:nvSpPr>
            <p:cNvPr id="40" name="矩形 39"/>
            <p:cNvSpPr/>
            <p:nvPr/>
          </p:nvSpPr>
          <p:spPr>
            <a:xfrm>
              <a:off x="132202" y="1540221"/>
              <a:ext cx="11844231" cy="5158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43777" y="1516202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补打条码记录</a:t>
              </a:r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96362"/>
              </p:ext>
            </p:extLst>
          </p:nvPr>
        </p:nvGraphicFramePr>
        <p:xfrm>
          <a:off x="369766" y="2201419"/>
          <a:ext cx="11694079" cy="350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959"/>
                <a:gridCol w="1311785"/>
                <a:gridCol w="825155"/>
                <a:gridCol w="761681"/>
                <a:gridCol w="740524"/>
                <a:gridCol w="1163680"/>
                <a:gridCol w="3124523"/>
                <a:gridCol w="665018"/>
                <a:gridCol w="748145"/>
                <a:gridCol w="1132609"/>
              </a:tblGrid>
              <a:tr h="35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长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(mm)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宽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(mm)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(mm)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重量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(kg)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操作时间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6980988779922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Perioe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zh-CN" altLang="en-US" sz="1200" dirty="0" smtClean="0"/>
                        <a:t>倍瑞傲 按压式液体牙膏 洋甘菊味</a:t>
                      </a:r>
                      <a:r>
                        <a:rPr lang="en-US" altLang="zh-CN" sz="1200" dirty="0" smtClean="0"/>
                        <a:t>285g*2</a:t>
                      </a:r>
                      <a:r>
                        <a:rPr lang="zh-CN" altLang="en-US" sz="1200" dirty="0" smtClean="0"/>
                        <a:t>支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进口</a:t>
                      </a:r>
                      <a:r>
                        <a:rPr lang="en-US" altLang="zh-CN" sz="1200" dirty="0" smtClean="0"/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套装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6933890313378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KUYURA</a:t>
                      </a:r>
                      <a:r>
                        <a:rPr lang="zh-CN" altLang="en-US" sz="1200" b="0" dirty="0" smtClean="0"/>
                        <a:t>可悠然美肌沐浴露</a:t>
                      </a:r>
                      <a:r>
                        <a:rPr lang="en-US" altLang="zh-CN" sz="1200" b="0" dirty="0" smtClean="0"/>
                        <a:t>550ml(</a:t>
                      </a:r>
                      <a:r>
                        <a:rPr lang="zh-CN" altLang="en-US" sz="1200" b="0" dirty="0" smtClean="0"/>
                        <a:t>恬静清香</a:t>
                      </a:r>
                      <a:r>
                        <a:rPr lang="en-US" altLang="zh-CN" sz="1200" b="0" dirty="0" smtClean="0"/>
                        <a:t>)(</a:t>
                      </a:r>
                      <a:r>
                        <a:rPr lang="zh-CN" altLang="en-US" sz="1200" b="0" dirty="0" smtClean="0"/>
                        <a:t>进</a:t>
                      </a:r>
                      <a:r>
                        <a:rPr lang="en-US" altLang="zh-CN" sz="1200" b="1" dirty="0" smtClean="0"/>
                        <a:t>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6933890313568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 30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15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219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0.6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AQUAIR</a:t>
                      </a:r>
                      <a:r>
                        <a:rPr lang="zh-CN" altLang="en-US" sz="1200" b="0" dirty="0" smtClean="0"/>
                        <a:t>水之密语凝润柔肤沐浴露</a:t>
                      </a:r>
                      <a:r>
                        <a:rPr lang="en-US" altLang="zh-CN" sz="1200" b="0" dirty="0" smtClean="0"/>
                        <a:t>600ml </a:t>
                      </a:r>
                      <a:endParaRPr lang="en-US" altLang="zh-CN" sz="12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78900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6933890313356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2016/10/24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15:10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9" y="2522842"/>
            <a:ext cx="657083" cy="762291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94" y="3374787"/>
            <a:ext cx="327702" cy="70636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59" y="4191236"/>
            <a:ext cx="390435" cy="70725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04" y="5009445"/>
            <a:ext cx="414082" cy="667495"/>
          </a:xfrm>
          <a:prstGeom prst="rect">
            <a:avLst/>
          </a:prstGeom>
        </p:spPr>
      </p:pic>
      <p:sp>
        <p:nvSpPr>
          <p:cNvPr id="47" name="文本框 4"/>
          <p:cNvSpPr txBox="1"/>
          <p:nvPr/>
        </p:nvSpPr>
        <p:spPr>
          <a:xfrm>
            <a:off x="5706417" y="601785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170157" y="1387934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备注信息不显示在屏幕上：以下信息显示登录人在</a:t>
            </a:r>
            <a:r>
              <a:rPr lang="en-US" altLang="zh-CN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24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小时内的操作记录即可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8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4114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6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71386" y="15237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21332" y="15028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43952"/>
              </p:ext>
            </p:extLst>
          </p:nvPr>
        </p:nvGraphicFramePr>
        <p:xfrm>
          <a:off x="98847" y="2050522"/>
          <a:ext cx="12007333" cy="442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553"/>
                <a:gridCol w="914400"/>
                <a:gridCol w="1913717"/>
                <a:gridCol w="1096183"/>
                <a:gridCol w="508000"/>
                <a:gridCol w="1003532"/>
                <a:gridCol w="901468"/>
                <a:gridCol w="837677"/>
                <a:gridCol w="978423"/>
                <a:gridCol w="699700"/>
                <a:gridCol w="915340"/>
                <a:gridCol w="915340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MS SKU Barcode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商品名称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原始容器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原生产日期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原有效期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（月）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新生产日期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新有效期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（月）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2016/5/21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京东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1234567890788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tsIB0000321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2016/5/22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2016/5/23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2016/5/27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2016/5/28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2016/5/29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天猫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2016/5/28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8849" y="10258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9696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970505" y="10399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86" y="9696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15091" y="10178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27" y="370957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有效期录入查询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580138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742163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80138" y="3405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913179" y="34051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80138" y="3910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913179" y="39101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580138" y="4382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913179" y="43820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2580138" y="48649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913179" y="486491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请扫描原始容器</a:t>
              </a:r>
              <a:endParaRPr lang="zh-CN" altLang="en-US" b="1" dirty="0"/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4837413" y="3462334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3"/>
          <p:cNvSpPr txBox="1"/>
          <p:nvPr/>
        </p:nvSpPr>
        <p:spPr>
          <a:xfrm>
            <a:off x="2200586" y="228028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8" name="文本框 4"/>
          <p:cNvSpPr txBox="1"/>
          <p:nvPr/>
        </p:nvSpPr>
        <p:spPr>
          <a:xfrm>
            <a:off x="4489984" y="228028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9" name="文本框 3"/>
          <p:cNvSpPr txBox="1"/>
          <p:nvPr/>
        </p:nvSpPr>
        <p:spPr>
          <a:xfrm>
            <a:off x="2200585" y="2804213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30" name="文本框 4"/>
          <p:cNvSpPr txBox="1"/>
          <p:nvPr/>
        </p:nvSpPr>
        <p:spPr>
          <a:xfrm>
            <a:off x="4489983" y="280362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32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2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10" name="矩形 9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Problem Solve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19815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查询工具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收货调整工具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移货工具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</a:t>
                      </a:r>
                      <a:r>
                        <a:rPr lang="zh-CN" altLang="en-US" sz="2000" b="1" dirty="0" smtClean="0"/>
                        <a:t>测量工具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</a:t>
                      </a:r>
                      <a:r>
                        <a:rPr lang="zh-CN" altLang="en-US" sz="2000" b="1" dirty="0" smtClean="0"/>
                        <a:t>有效期录入工具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</a:t>
                      </a:r>
                      <a:r>
                        <a:rPr lang="zh-CN" altLang="en-US" sz="2000" b="1" dirty="0" smtClean="0"/>
                        <a:t>有效期录入查询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补打条码工具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9-</a:t>
                      </a:r>
                      <a:r>
                        <a:rPr lang="zh-CN" altLang="en-US" sz="2000" b="1" dirty="0" smtClean="0"/>
                        <a:t>测量工具记录查询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库存调整工具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71386" y="15237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21332" y="15028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26149"/>
              </p:ext>
            </p:extLst>
          </p:nvPr>
        </p:nvGraphicFramePr>
        <p:xfrm>
          <a:off x="98847" y="2050522"/>
          <a:ext cx="12007333" cy="463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53"/>
                <a:gridCol w="889000"/>
                <a:gridCol w="1989917"/>
                <a:gridCol w="1134283"/>
                <a:gridCol w="466559"/>
                <a:gridCol w="1006873"/>
                <a:gridCol w="857133"/>
                <a:gridCol w="882012"/>
                <a:gridCol w="762783"/>
                <a:gridCol w="915340"/>
                <a:gridCol w="915340"/>
                <a:gridCol w="915340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MS SKU Barcode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商品名称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原始容器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原始尺寸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长*宽*高（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原始重量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新尺寸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长*宽*高（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新重量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12*21*30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13*21*35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京东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1234567890788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tsIB0000321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12*21*31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13*21*36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12*21*32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13*21*37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12*21*33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13*21*38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12*21*34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13*21*39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12*21*35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13*21*40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天猫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MSA0000007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Dettol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滴露 健康沐浴露薄荷冰爽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935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g+935g 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超值特惠两瓶装 特卖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12*21*36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13*21*41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京东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8849" y="10258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9696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970505" y="10399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86" y="9696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15091" y="10178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27" y="370957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测量工具记录查询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241477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403502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737171" y="222744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7" name="文本框 4"/>
          <p:cNvSpPr txBox="1"/>
          <p:nvPr/>
        </p:nvSpPr>
        <p:spPr>
          <a:xfrm>
            <a:off x="4026569" y="222744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41477" y="3405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574518" y="34051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41477" y="3910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574518" y="39101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241477" y="4382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574518" y="43820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4"/>
          <p:cNvSpPr txBox="1"/>
          <p:nvPr/>
        </p:nvSpPr>
        <p:spPr>
          <a:xfrm>
            <a:off x="2241477" y="48649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574518" y="486491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请扫描目的容器</a:t>
              </a:r>
              <a:endParaRPr lang="zh-CN" altLang="en-US" b="1" dirty="0"/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1737170" y="2751373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2" name="文本框 4"/>
          <p:cNvSpPr txBox="1"/>
          <p:nvPr/>
        </p:nvSpPr>
        <p:spPr>
          <a:xfrm>
            <a:off x="4026568" y="275078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466884" y="3962123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53" y="3371441"/>
            <a:ext cx="295926" cy="323326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5699127" y="34051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此容器目前总计</a:t>
            </a:r>
            <a:r>
              <a:rPr lang="en-US" altLang="zh-CN" sz="1600" b="1" dirty="0" smtClean="0"/>
              <a:t>15 </a:t>
            </a:r>
            <a:r>
              <a:rPr lang="en-US" altLang="zh-CN" sz="1400" dirty="0" smtClean="0"/>
              <a:t>units</a:t>
            </a:r>
            <a:endParaRPr lang="zh-CN" altLang="en-US" sz="1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891792" y="1780922"/>
            <a:ext cx="4220457" cy="4840732"/>
            <a:chOff x="7891792" y="1780922"/>
            <a:chExt cx="4220457" cy="4840732"/>
          </a:xfrm>
        </p:grpSpPr>
        <p:sp>
          <p:nvSpPr>
            <p:cNvPr id="35" name="文本框 4"/>
            <p:cNvSpPr txBox="1"/>
            <p:nvPr/>
          </p:nvSpPr>
          <p:spPr>
            <a:xfrm>
              <a:off x="9181036" y="6283100"/>
              <a:ext cx="2065529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S</a:t>
              </a:r>
              <a:r>
                <a:rPr lang="zh-CN" altLang="en-US" sz="1600" dirty="0" smtClean="0"/>
                <a:t>查看移货记录</a:t>
              </a:r>
              <a:endParaRPr lang="en-US" altLang="zh-CN" sz="16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891792" y="1780922"/>
              <a:ext cx="4220457" cy="2392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891793" y="4173472"/>
              <a:ext cx="4220456" cy="1815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8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094723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256748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590417" y="222744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7" name="文本框 4"/>
          <p:cNvSpPr txBox="1"/>
          <p:nvPr/>
        </p:nvSpPr>
        <p:spPr>
          <a:xfrm>
            <a:off x="3879815" y="222744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094723" y="3405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427764" y="34051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4723" y="3910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427764" y="39101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6980988779922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094723" y="4382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427764" y="43820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094723" y="48649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427764" y="486491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请输入需要转移的商品数量</a:t>
              </a:r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1590416" y="2751373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2" name="文本框 4"/>
          <p:cNvSpPr txBox="1"/>
          <p:nvPr/>
        </p:nvSpPr>
        <p:spPr>
          <a:xfrm>
            <a:off x="3879814" y="275078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99" y="3371441"/>
            <a:ext cx="295926" cy="32332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06" y="3891989"/>
            <a:ext cx="295926" cy="323326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>
            <a:off x="4320130" y="4452999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标题 1"/>
          <p:cNvSpPr txBox="1">
            <a:spLocks/>
          </p:cNvSpPr>
          <p:nvPr/>
        </p:nvSpPr>
        <p:spPr>
          <a:xfrm>
            <a:off x="5456519" y="34051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5547589" y="3869509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原始容器此商品总计</a:t>
            </a:r>
            <a:r>
              <a:rPr lang="en-US" altLang="zh-CN" b="1" dirty="0" smtClean="0"/>
              <a:t>3</a:t>
            </a:r>
            <a:r>
              <a:rPr lang="zh-CN" altLang="en-US" sz="1400" dirty="0"/>
              <a:t>件</a:t>
            </a:r>
          </a:p>
        </p:txBody>
      </p:sp>
      <p:sp>
        <p:nvSpPr>
          <p:cNvPr id="40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文本框 6"/>
          <p:cNvSpPr txBox="1"/>
          <p:nvPr/>
        </p:nvSpPr>
        <p:spPr>
          <a:xfrm>
            <a:off x="7862412" y="4258475"/>
            <a:ext cx="42210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57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185029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347054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680723" y="222744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7" name="文本框 4"/>
          <p:cNvSpPr txBox="1"/>
          <p:nvPr/>
        </p:nvSpPr>
        <p:spPr>
          <a:xfrm>
            <a:off x="3970121" y="222744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85029" y="3405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518070" y="34051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5029" y="3910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518070" y="39101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tsOBPSDM001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185029" y="4382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518070" y="43820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</a:rPr>
              <a:t>tsOBPSDM001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185029" y="48649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518070" y="486491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请检查并扫描需要转移的商品</a:t>
              </a:r>
              <a:endParaRPr lang="zh-CN" altLang="en-US" b="1" dirty="0"/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1680722" y="2751373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2" name="文本框 4"/>
          <p:cNvSpPr txBox="1"/>
          <p:nvPr/>
        </p:nvSpPr>
        <p:spPr>
          <a:xfrm>
            <a:off x="3970120" y="275078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05" y="3371441"/>
            <a:ext cx="295926" cy="323326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5642679" y="34051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此容器目前总计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units</a:t>
            </a:r>
            <a:endParaRPr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05" y="3903773"/>
            <a:ext cx="295926" cy="323326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>
          <a:xfrm>
            <a:off x="5698640" y="4428509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此容器目前总计</a:t>
            </a:r>
            <a:r>
              <a:rPr lang="en-US" altLang="zh-CN" sz="1600" b="1" dirty="0" smtClean="0"/>
              <a:t>29 </a:t>
            </a:r>
            <a:r>
              <a:rPr lang="en-US" altLang="zh-CN" sz="1400" dirty="0" smtClean="0"/>
              <a:t>units</a:t>
            </a:r>
            <a:endParaRPr lang="zh-CN" altLang="en-US" sz="14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31" y="4399076"/>
            <a:ext cx="295926" cy="323326"/>
          </a:xfrm>
          <a:prstGeom prst="rect">
            <a:avLst/>
          </a:prstGeom>
        </p:spPr>
      </p:pic>
      <p:sp>
        <p:nvSpPr>
          <p:cNvPr id="34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文本框 6"/>
          <p:cNvSpPr txBox="1"/>
          <p:nvPr/>
        </p:nvSpPr>
        <p:spPr>
          <a:xfrm>
            <a:off x="7862412" y="4258475"/>
            <a:ext cx="42210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5642679" y="3901472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原始容器此商品总计</a:t>
            </a:r>
            <a:r>
              <a:rPr lang="en-US" altLang="zh-CN" b="1" dirty="0" smtClean="0"/>
              <a:t>3</a:t>
            </a:r>
            <a:r>
              <a:rPr lang="zh-CN" altLang="en-US" sz="1400" dirty="0"/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39919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218898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380923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714592" y="222744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7" name="文本框 4"/>
          <p:cNvSpPr txBox="1"/>
          <p:nvPr/>
        </p:nvSpPr>
        <p:spPr>
          <a:xfrm>
            <a:off x="4003990" y="222744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18898" y="3405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551939" y="34051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218898" y="48649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551939" y="486491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请输入需要转移的商品数量</a:t>
              </a:r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1714591" y="2751373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2" name="文本框 4"/>
          <p:cNvSpPr txBox="1"/>
          <p:nvPr/>
        </p:nvSpPr>
        <p:spPr>
          <a:xfrm>
            <a:off x="4003989" y="275078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74" y="3371441"/>
            <a:ext cx="295926" cy="323326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5580694" y="34051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15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38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文本框 6"/>
          <p:cNvSpPr txBox="1"/>
          <p:nvPr/>
        </p:nvSpPr>
        <p:spPr>
          <a:xfrm>
            <a:off x="7862412" y="4258475"/>
            <a:ext cx="42210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  <p:sp>
        <p:nvSpPr>
          <p:cNvPr id="33" name="文本框 11"/>
          <p:cNvSpPr txBox="1"/>
          <p:nvPr/>
        </p:nvSpPr>
        <p:spPr>
          <a:xfrm>
            <a:off x="2218898" y="3880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37" name="矩形 36"/>
          <p:cNvSpPr/>
          <p:nvPr/>
        </p:nvSpPr>
        <p:spPr>
          <a:xfrm>
            <a:off x="3551939" y="3880916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tsOBPSDM001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文本框 4"/>
          <p:cNvSpPr txBox="1"/>
          <p:nvPr/>
        </p:nvSpPr>
        <p:spPr>
          <a:xfrm>
            <a:off x="2218898" y="43528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3551939" y="435280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chemeClr val="tx1"/>
                </a:solidFill>
              </a:rPr>
              <a:t>tsOBPSDM001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74" y="3874567"/>
            <a:ext cx="295926" cy="323326"/>
          </a:xfrm>
          <a:prstGeom prst="rect">
            <a:avLst/>
          </a:prstGeom>
        </p:spPr>
      </p:pic>
      <p:sp>
        <p:nvSpPr>
          <p:cNvPr id="42" name="标题 1"/>
          <p:cNvSpPr txBox="1">
            <a:spLocks/>
          </p:cNvSpPr>
          <p:nvPr/>
        </p:nvSpPr>
        <p:spPr>
          <a:xfrm>
            <a:off x="5732509" y="4399303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此容器目前总计</a:t>
            </a:r>
            <a:r>
              <a:rPr lang="en-US" altLang="zh-CN" sz="1600" b="1" dirty="0" smtClean="0"/>
              <a:t>29 </a:t>
            </a:r>
            <a:r>
              <a:rPr lang="en-US" altLang="zh-CN" sz="1400" dirty="0" smtClean="0"/>
              <a:t>units</a:t>
            </a:r>
            <a:endParaRPr lang="zh-CN" altLang="en-US" sz="14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0" y="4369870"/>
            <a:ext cx="295926" cy="323326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5676548" y="3872266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原始容器此商品总计</a:t>
            </a:r>
            <a:r>
              <a:rPr lang="en-US" altLang="zh-CN" b="1" dirty="0" smtClean="0"/>
              <a:t>3</a:t>
            </a:r>
            <a:r>
              <a:rPr lang="zh-CN" altLang="en-US" sz="1400" dirty="0"/>
              <a:t>件</a:t>
            </a:r>
          </a:p>
        </p:txBody>
      </p:sp>
    </p:spTree>
    <p:extLst>
      <p:ext uri="{BB962C8B-B14F-4D97-AF65-F5344CB8AC3E}">
        <p14:creationId xmlns:p14="http://schemas.microsoft.com/office/powerpoint/2010/main" val="14378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问题处理</a:t>
            </a:r>
            <a:r>
              <a:rPr lang="en-US" altLang="zh-CN" b="1" dirty="0" smtClean="0">
                <a:solidFill>
                  <a:schemeClr val="bg1"/>
                </a:solidFill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</a:rPr>
              <a:t>移货工具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444677" y="15760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请选择移货模式：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606702" y="1575032"/>
            <a:ext cx="78058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940371" y="2227447"/>
            <a:ext cx="210211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/>
              <a:t>原始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7" name="文本框 4"/>
          <p:cNvSpPr txBox="1"/>
          <p:nvPr/>
        </p:nvSpPr>
        <p:spPr>
          <a:xfrm>
            <a:off x="4229769" y="2227447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444677" y="3405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原始容器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3777718" y="34051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tsOB0000001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44677" y="3910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目的容器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777718" y="39101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444677" y="4382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扫描商品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777718" y="438201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44677" y="48649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       量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777718" y="486491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1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请扫描目的容器</a:t>
              </a:r>
              <a:endParaRPr lang="zh-CN" altLang="en-US" b="1" dirty="0"/>
            </a:p>
          </p:txBody>
        </p:sp>
      </p:grpSp>
      <p:sp>
        <p:nvSpPr>
          <p:cNvPr id="21" name="文本框 3"/>
          <p:cNvSpPr txBox="1"/>
          <p:nvPr/>
        </p:nvSpPr>
        <p:spPr>
          <a:xfrm>
            <a:off x="1940370" y="2751373"/>
            <a:ext cx="210211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/>
              <a:t>原始</a:t>
            </a:r>
            <a:r>
              <a:rPr lang="en-US" altLang="zh-CN" sz="1600" dirty="0" smtClean="0"/>
              <a:t>&amp;</a:t>
            </a:r>
            <a:r>
              <a:rPr lang="zh-CN" altLang="en-US" sz="1600" dirty="0"/>
              <a:t>目的</a:t>
            </a:r>
            <a:r>
              <a:rPr lang="zh-CN" altLang="en-US" sz="1600" dirty="0" smtClean="0"/>
              <a:t>容器固定</a:t>
            </a:r>
            <a:endParaRPr lang="en-US" altLang="zh-CN" sz="1600" dirty="0"/>
          </a:p>
        </p:txBody>
      </p:sp>
      <p:sp>
        <p:nvSpPr>
          <p:cNvPr id="22" name="文本框 4"/>
          <p:cNvSpPr txBox="1"/>
          <p:nvPr/>
        </p:nvSpPr>
        <p:spPr>
          <a:xfrm>
            <a:off x="4229768" y="2750789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4</a:t>
            </a:r>
            <a:r>
              <a:rPr lang="zh-CN" altLang="en-US" sz="1600" dirty="0" smtClean="0"/>
              <a:t>逐一移货</a:t>
            </a:r>
            <a:endParaRPr lang="en-US" altLang="zh-CN" sz="16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53" y="3371441"/>
            <a:ext cx="295926" cy="323326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5814191" y="3405184"/>
            <a:ext cx="20784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此容器商品总计</a:t>
            </a:r>
            <a:r>
              <a:rPr lang="en-US" altLang="zh-CN" sz="1600" b="1" dirty="0" smtClean="0"/>
              <a:t>13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件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760271" y="5349652"/>
            <a:ext cx="6847029" cy="6254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已成功从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tsOB0000001 </a:t>
            </a:r>
            <a:r>
              <a:rPr lang="zh-CN" altLang="en-US" dirty="0" smtClean="0"/>
              <a:t>转移 </a:t>
            </a:r>
            <a:r>
              <a:rPr lang="en-US" altLang="zh-CN" sz="2400" b="1" u="sng" dirty="0" smtClean="0">
                <a:solidFill>
                  <a:schemeClr val="bg1"/>
                </a:solidFill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/>
              <a:t>件商品至</a:t>
            </a:r>
            <a:r>
              <a:rPr lang="en-US" altLang="zh-CN" sz="2400" b="1" u="sng" dirty="0">
                <a:solidFill>
                  <a:schemeClr val="bg1"/>
                </a:solidFill>
              </a:rPr>
              <a:t>tsOBPSDM001</a:t>
            </a:r>
            <a:endParaRPr lang="zh-CN" altLang="en-US" b="1" u="sng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670084" y="3973144"/>
            <a:ext cx="0" cy="2396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4"/>
          <p:cNvSpPr txBox="1"/>
          <p:nvPr/>
        </p:nvSpPr>
        <p:spPr>
          <a:xfrm>
            <a:off x="9181036" y="6283100"/>
            <a:ext cx="206552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S</a:t>
            </a:r>
            <a:r>
              <a:rPr lang="zh-CN" altLang="en-US" sz="1600" dirty="0" smtClean="0"/>
              <a:t>查看移货记录</a:t>
            </a:r>
            <a:endParaRPr lang="en-US" altLang="zh-CN" sz="16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38" y="1824471"/>
            <a:ext cx="2148763" cy="2235356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7891792" y="1780922"/>
            <a:ext cx="4220457" cy="239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91793" y="4173472"/>
            <a:ext cx="4220456" cy="18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文本框 6"/>
          <p:cNvSpPr txBox="1"/>
          <p:nvPr/>
        </p:nvSpPr>
        <p:spPr>
          <a:xfrm>
            <a:off x="7862412" y="4258475"/>
            <a:ext cx="42210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600" b="1" dirty="0" smtClean="0"/>
              <a:t>SKU     ID 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6980988779922</a:t>
            </a:r>
            <a:endParaRPr lang="en-US" altLang="zh-CN" sz="16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/>
              <a:t>商品</a:t>
            </a:r>
            <a:r>
              <a:rPr lang="zh-CN" altLang="en-US" sz="1600" b="1" dirty="0" smtClean="0"/>
              <a:t>名称：</a:t>
            </a:r>
            <a:r>
              <a:rPr lang="en-US" altLang="zh-CN" sz="1400" dirty="0" err="1"/>
              <a:t>Perioe</a:t>
            </a:r>
            <a:r>
              <a:rPr lang="en-US" altLang="zh-CN" sz="1400" dirty="0"/>
              <a:t> </a:t>
            </a:r>
            <a:r>
              <a:rPr lang="zh-CN" altLang="en-US" sz="1400" dirty="0"/>
              <a:t>倍瑞傲 按压式液体牙膏 洋甘</a:t>
            </a:r>
            <a:r>
              <a:rPr lang="zh-CN" altLang="en-US" sz="1400" dirty="0" smtClean="0"/>
              <a:t>菊           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</a:t>
            </a:r>
            <a:r>
              <a:rPr lang="zh-CN" altLang="en-US" sz="1400" dirty="0" smtClean="0"/>
              <a:t>味</a:t>
            </a:r>
            <a:r>
              <a:rPr lang="en-US" altLang="zh-CN" sz="1400" dirty="0"/>
              <a:t>285g*2</a:t>
            </a:r>
            <a:r>
              <a:rPr lang="zh-CN" altLang="en-US" sz="1400" dirty="0"/>
              <a:t>支</a:t>
            </a:r>
            <a:r>
              <a:rPr lang="en-US" altLang="zh-CN" sz="1400" dirty="0"/>
              <a:t>(</a:t>
            </a:r>
            <a:r>
              <a:rPr lang="zh-CN" altLang="en-US" sz="1400" dirty="0"/>
              <a:t>进口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长*宽*高：</a:t>
            </a:r>
            <a:r>
              <a:rPr lang="en-US" altLang="zh-CN" sz="1600" dirty="0" smtClean="0"/>
              <a:t>650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430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800 mm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重         量：</a:t>
            </a:r>
            <a:r>
              <a:rPr lang="en-US" altLang="zh-CN" sz="1600" dirty="0" smtClean="0"/>
              <a:t>0.26Kg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 smtClean="0"/>
              <a:t>客         户：</a:t>
            </a:r>
            <a:r>
              <a:rPr lang="zh-CN" altLang="en-US" sz="1600" dirty="0" smtClean="0"/>
              <a:t>京东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7864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4487</Words>
  <Application>Microsoft Office PowerPoint</Application>
  <PresentationFormat>宽屏</PresentationFormat>
  <Paragraphs>1238</Paragraphs>
  <Slides>41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华文行楷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·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292</cp:revision>
  <dcterms:created xsi:type="dcterms:W3CDTF">2016-10-08T08:16:37Z</dcterms:created>
  <dcterms:modified xsi:type="dcterms:W3CDTF">2016-11-17T07:47:55Z</dcterms:modified>
</cp:coreProperties>
</file>