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308" r:id="rId2"/>
    <p:sldId id="263" r:id="rId3"/>
    <p:sldId id="376" r:id="rId4"/>
    <p:sldId id="377" r:id="rId5"/>
    <p:sldId id="322" r:id="rId6"/>
    <p:sldId id="439" r:id="rId7"/>
    <p:sldId id="430" r:id="rId8"/>
    <p:sldId id="431" r:id="rId9"/>
    <p:sldId id="432" r:id="rId10"/>
    <p:sldId id="313" r:id="rId11"/>
    <p:sldId id="379" r:id="rId12"/>
    <p:sldId id="380" r:id="rId13"/>
    <p:sldId id="381" r:id="rId14"/>
    <p:sldId id="382" r:id="rId15"/>
    <p:sldId id="384" r:id="rId16"/>
    <p:sldId id="385" r:id="rId17"/>
    <p:sldId id="386" r:id="rId18"/>
    <p:sldId id="387" r:id="rId19"/>
    <p:sldId id="390" r:id="rId20"/>
    <p:sldId id="393" r:id="rId21"/>
    <p:sldId id="391" r:id="rId22"/>
    <p:sldId id="392" r:id="rId23"/>
    <p:sldId id="389" r:id="rId24"/>
    <p:sldId id="441" r:id="rId25"/>
    <p:sldId id="427" r:id="rId26"/>
    <p:sldId id="428" r:id="rId27"/>
    <p:sldId id="429" r:id="rId28"/>
    <p:sldId id="395" r:id="rId29"/>
    <p:sldId id="396" r:id="rId30"/>
    <p:sldId id="397" r:id="rId31"/>
    <p:sldId id="398" r:id="rId32"/>
    <p:sldId id="399" r:id="rId33"/>
    <p:sldId id="400" r:id="rId34"/>
    <p:sldId id="401" r:id="rId35"/>
    <p:sldId id="404" r:id="rId36"/>
    <p:sldId id="406" r:id="rId37"/>
    <p:sldId id="407" r:id="rId38"/>
    <p:sldId id="442" r:id="rId39"/>
    <p:sldId id="433" r:id="rId40"/>
    <p:sldId id="434" r:id="rId41"/>
    <p:sldId id="355" r:id="rId42"/>
    <p:sldId id="357" r:id="rId43"/>
    <p:sldId id="436" r:id="rId44"/>
    <p:sldId id="435" r:id="rId45"/>
    <p:sldId id="366" r:id="rId46"/>
    <p:sldId id="437" r:id="rId47"/>
    <p:sldId id="438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66FF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60" autoAdjust="0"/>
    <p:restoredTop sz="95488" autoAdjust="0"/>
  </p:normalViewPr>
  <p:slideViewPr>
    <p:cSldViewPr snapToGrid="0">
      <p:cViewPr>
        <p:scale>
          <a:sx n="75" d="100"/>
          <a:sy n="75" d="100"/>
        </p:scale>
        <p:origin x="93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322F4-32A7-4CBD-B079-46474ADAEA5A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37E88-A39E-4754-8A2B-6DD28F0BE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326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557BD-6549-47D8-B5E3-5F9AF560D90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138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890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680-2591-4623-A2F0-38268D424C13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419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680-2591-4623-A2F0-38268D424C13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207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680-2591-4623-A2F0-38268D424C13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772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B0AE3-C72E-46C8-B34C-250DB11E7DD6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76A7B-229E-4A85-A182-5AEC130ED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048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79462"/>
            <a:ext cx="12192000" cy="101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-4472" y="384690"/>
            <a:ext cx="12192000" cy="41549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700" b="1" dirty="0" smtClean="0"/>
          </a:p>
          <a:p>
            <a:pPr algn="ctr"/>
            <a:endParaRPr lang="en-US" altLang="zh-CN" sz="700" b="1" dirty="0" smtClean="0"/>
          </a:p>
          <a:p>
            <a:pPr algn="ctr"/>
            <a:endParaRPr lang="en-US" altLang="zh-CN" sz="700" b="1" dirty="0" smtClean="0"/>
          </a:p>
        </p:txBody>
      </p:sp>
      <p:sp>
        <p:nvSpPr>
          <p:cNvPr id="10" name="椭圆 9"/>
          <p:cNvSpPr/>
          <p:nvPr userDrawn="1"/>
        </p:nvSpPr>
        <p:spPr>
          <a:xfrm>
            <a:off x="11639692" y="381062"/>
            <a:ext cx="445921" cy="4143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0827603" y="416278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</a:rPr>
              <a:t>TNA1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直角三角形 11"/>
          <p:cNvSpPr/>
          <p:nvPr userDrawn="1"/>
        </p:nvSpPr>
        <p:spPr>
          <a:xfrm rot="18870523">
            <a:off x="11410001" y="536060"/>
            <a:ext cx="76444" cy="7491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3527" y="-13860"/>
            <a:ext cx="10515600" cy="368285"/>
          </a:xfrm>
        </p:spPr>
        <p:txBody>
          <a:bodyPr>
            <a:normAutofit/>
          </a:bodyPr>
          <a:lstStyle>
            <a:lvl1pPr>
              <a:defRPr sz="18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025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680-2591-4623-A2F0-38268D424C13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48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680-2591-4623-A2F0-38268D424C13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326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680-2591-4623-A2F0-38268D424C13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24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680-2591-4623-A2F0-38268D424C13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593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680-2591-4623-A2F0-38268D424C13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338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680-2591-4623-A2F0-38268D424C13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37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680-2591-4623-A2F0-38268D424C13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497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BA680-2591-4623-A2F0-38268D424C13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65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103331"/>
              </p:ext>
            </p:extLst>
          </p:nvPr>
        </p:nvGraphicFramePr>
        <p:xfrm>
          <a:off x="1626135" y="1228157"/>
          <a:ext cx="8948346" cy="4112769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789669"/>
                <a:gridCol w="1020639"/>
                <a:gridCol w="831933"/>
                <a:gridCol w="3516436"/>
                <a:gridCol w="1789669"/>
              </a:tblGrid>
              <a:tr h="55098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修改时间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修改页数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修改项目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修改原因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66FF"/>
                    </a:solidFill>
                  </a:tcPr>
                </a:tc>
              </a:tr>
              <a:tr h="3559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559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583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559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559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559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559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7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559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559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559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626135" y="42510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修改大事记</a:t>
            </a:r>
            <a:endParaRPr lang="en-US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65273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244935" y="1163782"/>
            <a:ext cx="5836227" cy="5611089"/>
            <a:chOff x="561257" y="5026704"/>
            <a:chExt cx="8587077" cy="2129179"/>
          </a:xfrm>
        </p:grpSpPr>
        <p:sp>
          <p:nvSpPr>
            <p:cNvPr id="7" name="矩形 6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拣货货位记录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1226" y="1571371"/>
            <a:ext cx="5836227" cy="520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3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251" y="1145714"/>
            <a:ext cx="5863132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Rebin</a:t>
            </a:r>
            <a:r>
              <a:rPr lang="en-US" altLang="zh-CN" b="1" dirty="0" smtClean="0">
                <a:solidFill>
                  <a:schemeClr val="tx1"/>
                </a:solidFill>
              </a:rPr>
              <a:t>—</a:t>
            </a:r>
            <a:r>
              <a:rPr lang="zh-CN" altLang="en-US" b="1" dirty="0" smtClean="0">
                <a:solidFill>
                  <a:schemeClr val="tx1"/>
                </a:solidFill>
              </a:rPr>
              <a:t>多</a:t>
            </a:r>
            <a:r>
              <a:rPr lang="zh-CN" altLang="en-US" b="1" dirty="0">
                <a:solidFill>
                  <a:schemeClr val="tx1"/>
                </a:solidFill>
              </a:rPr>
              <a:t>货</a:t>
            </a:r>
            <a:r>
              <a:rPr lang="en-US" altLang="zh-CN" b="1" dirty="0" smtClean="0">
                <a:solidFill>
                  <a:schemeClr val="tx1"/>
                </a:solidFill>
              </a:rPr>
              <a:t>—3—COB00000001—</a:t>
            </a:r>
            <a:r>
              <a:rPr lang="zh-CN" altLang="en-US" b="1" dirty="0" smtClean="0">
                <a:solidFill>
                  <a:schemeClr val="tx1"/>
                </a:solidFill>
              </a:rPr>
              <a:t>苏宁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 rot="5400000">
            <a:off x="10445903" y="3023058"/>
            <a:ext cx="3086948" cy="18357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5400000">
            <a:off x="11446229" y="2035103"/>
            <a:ext cx="1086291" cy="1835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标题 1"/>
          <p:cNvSpPr txBox="1">
            <a:spLocks/>
          </p:cNvSpPr>
          <p:nvPr/>
        </p:nvSpPr>
        <p:spPr>
          <a:xfrm>
            <a:off x="6341048" y="4944494"/>
            <a:ext cx="1403643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检查货位</a:t>
            </a:r>
            <a:endParaRPr lang="zh-CN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7632983" y="4943733"/>
            <a:ext cx="1941372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标题 1"/>
          <p:cNvSpPr txBox="1">
            <a:spLocks/>
          </p:cNvSpPr>
          <p:nvPr/>
        </p:nvSpPr>
        <p:spPr>
          <a:xfrm>
            <a:off x="6341049" y="5419438"/>
            <a:ext cx="1291932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货位中问题商品数量</a:t>
            </a:r>
            <a:endParaRPr lang="zh-CN" altLang="en-US" sz="1600" dirty="0"/>
          </a:p>
        </p:txBody>
      </p:sp>
      <p:sp>
        <p:nvSpPr>
          <p:cNvPr id="36" name="矩形 35"/>
          <p:cNvSpPr/>
          <p:nvPr/>
        </p:nvSpPr>
        <p:spPr>
          <a:xfrm>
            <a:off x="7632982" y="5427595"/>
            <a:ext cx="1941373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249419" y="4670690"/>
            <a:ext cx="5831743" cy="15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090923" y="1632117"/>
            <a:ext cx="170185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</a:t>
            </a:r>
            <a:r>
              <a:rPr lang="zh-CN" altLang="en-US" sz="1400" dirty="0" smtClean="0"/>
              <a:t>显示所有货位</a:t>
            </a:r>
            <a:endParaRPr lang="en-US" altLang="zh-CN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9563964" y="1629808"/>
            <a:ext cx="1588855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H</a:t>
            </a:r>
            <a:r>
              <a:rPr lang="zh-CN" altLang="en-US" sz="1400" dirty="0" smtClean="0"/>
              <a:t>显示未查货位</a:t>
            </a:r>
            <a:endParaRPr lang="en-US" altLang="zh-CN" sz="140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4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4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请扫描需要检查的货位</a:t>
              </a:r>
              <a:endParaRPr lang="zh-CN" altLang="en-US" b="1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114296" y="1157754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返回</a:t>
            </a: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085677"/>
              </p:ext>
            </p:extLst>
          </p:nvPr>
        </p:nvGraphicFramePr>
        <p:xfrm>
          <a:off x="181735" y="1629808"/>
          <a:ext cx="5688000" cy="2505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/>
                <a:gridCol w="986383"/>
                <a:gridCol w="3261617"/>
              </a:tblGrid>
              <a:tr h="3672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图片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项目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内容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7296">
                <a:tc rowSpan="5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SKU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1234567890123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MS </a:t>
                      </a:r>
                      <a:r>
                        <a:rPr lang="en-US" altLang="zh-CN" sz="1200" dirty="0" err="1" smtClean="0"/>
                        <a:t>SKUBarcode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MSA00000001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商品名称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Dettol </a:t>
                      </a:r>
                      <a:r>
                        <a:rPr lang="zh-CN" altLang="en-US" sz="1200" b="0" dirty="0" smtClean="0"/>
                        <a:t>滴露 健康沐浴露薄荷冰爽</a:t>
                      </a:r>
                      <a:r>
                        <a:rPr lang="en-US" altLang="zh-CN" sz="1200" b="0" dirty="0" smtClean="0"/>
                        <a:t>935g+935g </a:t>
                      </a:r>
                      <a:r>
                        <a:rPr lang="zh-CN" altLang="en-US" sz="1200" b="0" dirty="0" smtClean="0"/>
                        <a:t>超值特惠两瓶装 特卖</a:t>
                      </a:r>
                      <a:endParaRPr lang="en-US" altLang="zh-CN" sz="1200" b="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长*宽*高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200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150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50 mm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重量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2kg</a:t>
                      </a:r>
                      <a:endParaRPr lang="zh-CN" altLang="en-US" sz="1200" b="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11237056" y="1213688"/>
            <a:ext cx="766691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+</a:t>
            </a:r>
            <a:r>
              <a:rPr lang="zh-CN" altLang="en-US" sz="1400" dirty="0" smtClean="0"/>
              <a:t>备注</a:t>
            </a:r>
            <a:endParaRPr lang="en-US" altLang="zh-CN" sz="1400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19" y="1999018"/>
            <a:ext cx="1359500" cy="1445983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328901" y="3521505"/>
            <a:ext cx="1164455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确认无法找到对应货位</a:t>
            </a:r>
            <a:endParaRPr lang="en-US" altLang="zh-CN" sz="1400" dirty="0"/>
          </a:p>
        </p:txBody>
      </p:sp>
      <p:sp>
        <p:nvSpPr>
          <p:cNvPr id="30" name="矩形 29"/>
          <p:cNvSpPr/>
          <p:nvPr/>
        </p:nvSpPr>
        <p:spPr>
          <a:xfrm>
            <a:off x="111238" y="4228266"/>
            <a:ext cx="5843157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Rebin</a:t>
            </a:r>
            <a:r>
              <a:rPr lang="zh-CN" altLang="en-US" b="1" dirty="0" smtClean="0">
                <a:solidFill>
                  <a:schemeClr val="tx1"/>
                </a:solidFill>
              </a:rPr>
              <a:t>车记录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236233"/>
              </p:ext>
            </p:extLst>
          </p:nvPr>
        </p:nvGraphicFramePr>
        <p:xfrm>
          <a:off x="497032" y="4750465"/>
          <a:ext cx="4968587" cy="1956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052"/>
                <a:gridCol w="1566863"/>
                <a:gridCol w="967460"/>
                <a:gridCol w="778174"/>
                <a:gridCol w="1020038"/>
              </a:tblGrid>
              <a:tr h="5131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车牌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问题商品数量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B01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CSREBINS0003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Z01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文本框 37"/>
          <p:cNvSpPr txBox="1"/>
          <p:nvPr/>
        </p:nvSpPr>
        <p:spPr>
          <a:xfrm>
            <a:off x="4582391" y="4284963"/>
            <a:ext cx="1299979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找到少货位置</a:t>
            </a:r>
            <a:endParaRPr lang="en-US" altLang="zh-CN" sz="1400" dirty="0"/>
          </a:p>
        </p:txBody>
      </p: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633867"/>
              </p:ext>
            </p:extLst>
          </p:nvPr>
        </p:nvGraphicFramePr>
        <p:xfrm>
          <a:off x="6341048" y="1984663"/>
          <a:ext cx="5419152" cy="2696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397"/>
                <a:gridCol w="1913355"/>
                <a:gridCol w="1056364"/>
                <a:gridCol w="1089936"/>
                <a:gridCol w="800100"/>
              </a:tblGrid>
              <a:tr h="4227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拣货货位记录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solidFill>
                            <a:schemeClr val="tx1"/>
                          </a:solidFill>
                        </a:rPr>
                        <a:t>问题</a:t>
                      </a:r>
                      <a:r>
                        <a:rPr lang="zh-CN" altLang="en-US" sz="1400" smtClean="0">
                          <a:solidFill>
                            <a:schemeClr val="tx1"/>
                          </a:solidFill>
                        </a:rPr>
                        <a:t>商品上架数量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货位问题商品剩余数量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1-1-A001-012C01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1-1-A001-013A02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1-1-A001-013C03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1-1-A001-013D01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227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244935" y="1163782"/>
            <a:ext cx="5836227" cy="5611089"/>
            <a:chOff x="561257" y="5026704"/>
            <a:chExt cx="8587077" cy="2129179"/>
          </a:xfrm>
        </p:grpSpPr>
        <p:sp>
          <p:nvSpPr>
            <p:cNvPr id="7" name="矩形 6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拣货货位记录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1226" y="1571371"/>
            <a:ext cx="5836227" cy="520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3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251" y="1145714"/>
            <a:ext cx="5863132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Rebin</a:t>
            </a:r>
            <a:r>
              <a:rPr lang="en-US" altLang="zh-CN" b="1" dirty="0" smtClean="0">
                <a:solidFill>
                  <a:schemeClr val="tx1"/>
                </a:solidFill>
              </a:rPr>
              <a:t>—</a:t>
            </a:r>
            <a:r>
              <a:rPr lang="zh-CN" altLang="en-US" b="1" dirty="0" smtClean="0">
                <a:solidFill>
                  <a:schemeClr val="tx1"/>
                </a:solidFill>
              </a:rPr>
              <a:t>多</a:t>
            </a:r>
            <a:r>
              <a:rPr lang="zh-CN" altLang="en-US" b="1" dirty="0">
                <a:solidFill>
                  <a:schemeClr val="tx1"/>
                </a:solidFill>
              </a:rPr>
              <a:t>货</a:t>
            </a:r>
            <a:r>
              <a:rPr lang="en-US" altLang="zh-CN" b="1" dirty="0">
                <a:solidFill>
                  <a:schemeClr val="tx1"/>
                </a:solidFill>
              </a:rPr>
              <a:t>—3—COB00000001 —</a:t>
            </a:r>
            <a:r>
              <a:rPr lang="zh-CN" altLang="en-US" b="1" dirty="0">
                <a:solidFill>
                  <a:schemeClr val="tx1"/>
                </a:solidFill>
              </a:rPr>
              <a:t>苏宁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 rot="5400000">
            <a:off x="10445903" y="3023058"/>
            <a:ext cx="3086948" cy="18357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5400000">
            <a:off x="11446229" y="2035103"/>
            <a:ext cx="1086291" cy="1835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标题 1"/>
          <p:cNvSpPr txBox="1">
            <a:spLocks/>
          </p:cNvSpPr>
          <p:nvPr/>
        </p:nvSpPr>
        <p:spPr>
          <a:xfrm>
            <a:off x="6341048" y="4944494"/>
            <a:ext cx="1403643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检查货位</a:t>
            </a:r>
            <a:endParaRPr lang="zh-CN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7632983" y="4943733"/>
            <a:ext cx="1941372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标题 1"/>
          <p:cNvSpPr txBox="1">
            <a:spLocks/>
          </p:cNvSpPr>
          <p:nvPr/>
        </p:nvSpPr>
        <p:spPr>
          <a:xfrm>
            <a:off x="6341049" y="5419438"/>
            <a:ext cx="1291932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货位中问题商品数量</a:t>
            </a:r>
            <a:endParaRPr lang="zh-CN" altLang="en-US" sz="1600" dirty="0"/>
          </a:p>
        </p:txBody>
      </p:sp>
      <p:sp>
        <p:nvSpPr>
          <p:cNvPr id="36" name="矩形 35"/>
          <p:cNvSpPr/>
          <p:nvPr/>
        </p:nvSpPr>
        <p:spPr>
          <a:xfrm>
            <a:off x="7632982" y="5427595"/>
            <a:ext cx="1941373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249419" y="4670690"/>
            <a:ext cx="5831743" cy="15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090923" y="1632117"/>
            <a:ext cx="170185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</a:t>
            </a:r>
            <a:r>
              <a:rPr lang="zh-CN" altLang="en-US" sz="1400" dirty="0" smtClean="0"/>
              <a:t>显示所有货位</a:t>
            </a:r>
            <a:endParaRPr lang="en-US" altLang="zh-CN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9563964" y="1629808"/>
            <a:ext cx="1588855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H</a:t>
            </a:r>
            <a:r>
              <a:rPr lang="zh-CN" altLang="en-US" sz="1400" dirty="0" smtClean="0"/>
              <a:t>显示未查货位</a:t>
            </a:r>
            <a:endParaRPr lang="en-US" altLang="zh-CN" sz="140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4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4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请扫描需要检查的货位</a:t>
              </a:r>
              <a:endParaRPr lang="zh-CN" altLang="en-US" b="1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114296" y="1157754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返回</a:t>
            </a: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871971"/>
              </p:ext>
            </p:extLst>
          </p:nvPr>
        </p:nvGraphicFramePr>
        <p:xfrm>
          <a:off x="181735" y="1629808"/>
          <a:ext cx="5688000" cy="2505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/>
                <a:gridCol w="986383"/>
                <a:gridCol w="3261617"/>
              </a:tblGrid>
              <a:tr h="3672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图片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项目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内容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7296">
                <a:tc rowSpan="5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SKU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1234567890123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MS </a:t>
                      </a:r>
                      <a:r>
                        <a:rPr lang="en-US" altLang="zh-CN" sz="1200" dirty="0" err="1" smtClean="0"/>
                        <a:t>SKUBarcode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MSA00000001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商品名称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Dettol </a:t>
                      </a:r>
                      <a:r>
                        <a:rPr lang="zh-CN" altLang="en-US" sz="1200" b="0" dirty="0" smtClean="0"/>
                        <a:t>滴露 健康沐浴露薄荷冰爽</a:t>
                      </a:r>
                      <a:r>
                        <a:rPr lang="en-US" altLang="zh-CN" sz="1200" b="0" dirty="0" smtClean="0"/>
                        <a:t>935g+935g </a:t>
                      </a:r>
                      <a:r>
                        <a:rPr lang="zh-CN" altLang="en-US" sz="1200" b="0" dirty="0" smtClean="0"/>
                        <a:t>超值特惠两瓶装 特卖</a:t>
                      </a:r>
                      <a:endParaRPr lang="en-US" altLang="zh-CN" sz="1200" b="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长*宽*高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200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150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50 mm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重量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2kg</a:t>
                      </a:r>
                      <a:endParaRPr lang="zh-CN" altLang="en-US" sz="1200" b="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11237056" y="1213688"/>
            <a:ext cx="766691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+</a:t>
            </a:r>
            <a:r>
              <a:rPr lang="zh-CN" altLang="en-US" sz="1400" dirty="0" smtClean="0"/>
              <a:t>备注</a:t>
            </a:r>
            <a:endParaRPr lang="en-US" altLang="zh-CN" sz="1400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19" y="1999018"/>
            <a:ext cx="1359500" cy="1445983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328901" y="3521505"/>
            <a:ext cx="1164455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确认无法找到对应货位</a:t>
            </a:r>
            <a:endParaRPr lang="en-US" altLang="zh-CN" sz="1400" dirty="0"/>
          </a:p>
        </p:txBody>
      </p:sp>
      <p:sp>
        <p:nvSpPr>
          <p:cNvPr id="30" name="矩形 29"/>
          <p:cNvSpPr/>
          <p:nvPr/>
        </p:nvSpPr>
        <p:spPr>
          <a:xfrm>
            <a:off x="111238" y="4228266"/>
            <a:ext cx="5843157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Rebin</a:t>
            </a:r>
            <a:r>
              <a:rPr lang="zh-CN" altLang="en-US" b="1" dirty="0" smtClean="0">
                <a:solidFill>
                  <a:schemeClr val="tx1"/>
                </a:solidFill>
              </a:rPr>
              <a:t>车记录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327782"/>
              </p:ext>
            </p:extLst>
          </p:nvPr>
        </p:nvGraphicFramePr>
        <p:xfrm>
          <a:off x="497032" y="4750465"/>
          <a:ext cx="4968587" cy="1956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052"/>
                <a:gridCol w="1566863"/>
                <a:gridCol w="967460"/>
                <a:gridCol w="778174"/>
                <a:gridCol w="1020038"/>
              </a:tblGrid>
              <a:tr h="5131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车牌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问题商品数量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B01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CSREBINS0003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Z01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文本框 37"/>
          <p:cNvSpPr txBox="1"/>
          <p:nvPr/>
        </p:nvSpPr>
        <p:spPr>
          <a:xfrm>
            <a:off x="4582391" y="4284963"/>
            <a:ext cx="1299979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找到少货位置</a:t>
            </a:r>
            <a:endParaRPr lang="en-US" altLang="zh-CN" sz="1400" dirty="0"/>
          </a:p>
        </p:txBody>
      </p:sp>
      <p:sp>
        <p:nvSpPr>
          <p:cNvPr id="31" name="圆角矩形 30"/>
          <p:cNvSpPr/>
          <p:nvPr/>
        </p:nvSpPr>
        <p:spPr>
          <a:xfrm>
            <a:off x="4478482" y="4271247"/>
            <a:ext cx="1475914" cy="33124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773743"/>
              </p:ext>
            </p:extLst>
          </p:nvPr>
        </p:nvGraphicFramePr>
        <p:xfrm>
          <a:off x="6341048" y="1984663"/>
          <a:ext cx="5419152" cy="2696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397"/>
                <a:gridCol w="1913355"/>
                <a:gridCol w="1056364"/>
                <a:gridCol w="1089936"/>
                <a:gridCol w="800100"/>
              </a:tblGrid>
              <a:tr h="4227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拣货货位记录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solidFill>
                            <a:schemeClr val="tx1"/>
                          </a:solidFill>
                        </a:rPr>
                        <a:t>问题</a:t>
                      </a:r>
                      <a:r>
                        <a:rPr lang="zh-CN" altLang="en-US" sz="1400" smtClean="0">
                          <a:solidFill>
                            <a:schemeClr val="tx1"/>
                          </a:solidFill>
                        </a:rPr>
                        <a:t>商品上架数量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货位问题商品剩余数量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1-1-A001-012C01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1-1-A001-013A02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1-1-A001-013C03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1-1-A001-013D01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576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244935" y="1163782"/>
            <a:ext cx="5836227" cy="5611089"/>
            <a:chOff x="561257" y="5026704"/>
            <a:chExt cx="8587077" cy="2129179"/>
          </a:xfrm>
        </p:grpSpPr>
        <p:sp>
          <p:nvSpPr>
            <p:cNvPr id="7" name="矩形 6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拣货记录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1226" y="1571371"/>
            <a:ext cx="5836227" cy="520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3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251" y="1166496"/>
            <a:ext cx="5863132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Rebin</a:t>
            </a:r>
            <a:r>
              <a:rPr lang="en-US" altLang="zh-CN" b="1" dirty="0" smtClean="0">
                <a:solidFill>
                  <a:schemeClr val="tx1"/>
                </a:solidFill>
              </a:rPr>
              <a:t>—</a:t>
            </a:r>
            <a:r>
              <a:rPr lang="zh-CN" altLang="en-US" b="1" dirty="0" smtClean="0">
                <a:solidFill>
                  <a:schemeClr val="tx1"/>
                </a:solidFill>
              </a:rPr>
              <a:t>多</a:t>
            </a:r>
            <a:r>
              <a:rPr lang="zh-CN" altLang="en-US" b="1" dirty="0">
                <a:solidFill>
                  <a:schemeClr val="tx1"/>
                </a:solidFill>
              </a:rPr>
              <a:t>货</a:t>
            </a:r>
            <a:r>
              <a:rPr lang="en-US" altLang="zh-CN" b="1" dirty="0">
                <a:solidFill>
                  <a:schemeClr val="tx1"/>
                </a:solidFill>
              </a:rPr>
              <a:t>—3—COB00000001 —</a:t>
            </a:r>
            <a:r>
              <a:rPr lang="zh-CN" altLang="en-US" b="1" dirty="0">
                <a:solidFill>
                  <a:schemeClr val="tx1"/>
                </a:solidFill>
              </a:rPr>
              <a:t>苏宁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 rot="5400000">
            <a:off x="10445903" y="3023058"/>
            <a:ext cx="3086948" cy="18357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5400000">
            <a:off x="11446229" y="2035103"/>
            <a:ext cx="1086291" cy="1835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标题 1"/>
          <p:cNvSpPr txBox="1">
            <a:spLocks/>
          </p:cNvSpPr>
          <p:nvPr/>
        </p:nvSpPr>
        <p:spPr>
          <a:xfrm>
            <a:off x="6341048" y="4944494"/>
            <a:ext cx="1403643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检查货位</a:t>
            </a:r>
            <a:endParaRPr lang="zh-CN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7632983" y="4943733"/>
            <a:ext cx="1941372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标题 1"/>
          <p:cNvSpPr txBox="1">
            <a:spLocks/>
          </p:cNvSpPr>
          <p:nvPr/>
        </p:nvSpPr>
        <p:spPr>
          <a:xfrm>
            <a:off x="6341049" y="5419438"/>
            <a:ext cx="1291932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货位中问题商品数量</a:t>
            </a:r>
            <a:endParaRPr lang="zh-CN" altLang="en-US" sz="1600" dirty="0"/>
          </a:p>
        </p:txBody>
      </p:sp>
      <p:sp>
        <p:nvSpPr>
          <p:cNvPr id="36" name="矩形 35"/>
          <p:cNvSpPr/>
          <p:nvPr/>
        </p:nvSpPr>
        <p:spPr>
          <a:xfrm>
            <a:off x="7632982" y="5427595"/>
            <a:ext cx="1941373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249419" y="4670690"/>
            <a:ext cx="5831743" cy="15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090923" y="1632117"/>
            <a:ext cx="170185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</a:t>
            </a:r>
            <a:r>
              <a:rPr lang="zh-CN" altLang="en-US" sz="1400" dirty="0" smtClean="0"/>
              <a:t>显示所有货位</a:t>
            </a:r>
            <a:endParaRPr lang="en-US" altLang="zh-CN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9563964" y="1629808"/>
            <a:ext cx="1588855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H</a:t>
            </a:r>
            <a:r>
              <a:rPr lang="zh-CN" altLang="en-US" sz="1400" dirty="0" smtClean="0"/>
              <a:t>显示未查货位</a:t>
            </a:r>
            <a:endParaRPr lang="en-US" altLang="zh-CN" sz="140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4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4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请扫描需要检查的货位</a:t>
              </a:r>
              <a:endParaRPr lang="zh-CN" altLang="en-US" b="1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114296" y="1157754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返回</a:t>
            </a: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193780"/>
              </p:ext>
            </p:extLst>
          </p:nvPr>
        </p:nvGraphicFramePr>
        <p:xfrm>
          <a:off x="181735" y="1629808"/>
          <a:ext cx="5688000" cy="2505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/>
                <a:gridCol w="986383"/>
                <a:gridCol w="3261617"/>
              </a:tblGrid>
              <a:tr h="3672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图片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项目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内容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7296">
                <a:tc rowSpan="5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SKU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1234567890123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MS </a:t>
                      </a:r>
                      <a:r>
                        <a:rPr lang="en-US" altLang="zh-CN" sz="1200" dirty="0" err="1" smtClean="0"/>
                        <a:t>SKUBarcode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MSA00000001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商品名称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Dettol </a:t>
                      </a:r>
                      <a:r>
                        <a:rPr lang="zh-CN" altLang="en-US" sz="1200" b="0" dirty="0" smtClean="0"/>
                        <a:t>滴露 健康沐浴露薄荷冰爽</a:t>
                      </a:r>
                      <a:r>
                        <a:rPr lang="en-US" altLang="zh-CN" sz="1200" b="0" dirty="0" smtClean="0"/>
                        <a:t>935g+935g </a:t>
                      </a:r>
                      <a:r>
                        <a:rPr lang="zh-CN" altLang="en-US" sz="1200" b="0" dirty="0" smtClean="0"/>
                        <a:t>超值特惠两瓶装 特卖</a:t>
                      </a:r>
                      <a:endParaRPr lang="en-US" altLang="zh-CN" sz="1200" b="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长*宽*高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200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150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50 mm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重量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2kg</a:t>
                      </a:r>
                      <a:endParaRPr lang="zh-CN" altLang="en-US" sz="1200" b="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11237056" y="1213688"/>
            <a:ext cx="766691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+</a:t>
            </a:r>
            <a:r>
              <a:rPr lang="zh-CN" altLang="en-US" sz="1400" dirty="0" smtClean="0"/>
              <a:t>备注</a:t>
            </a:r>
            <a:endParaRPr lang="en-US" altLang="zh-CN" sz="1400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19" y="1999018"/>
            <a:ext cx="1359500" cy="1445983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328901" y="3521505"/>
            <a:ext cx="1164455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确认无法找到对应货位</a:t>
            </a:r>
            <a:endParaRPr lang="en-US" altLang="zh-CN" sz="1400" dirty="0"/>
          </a:p>
        </p:txBody>
      </p:sp>
      <p:sp>
        <p:nvSpPr>
          <p:cNvPr id="30" name="矩形 29"/>
          <p:cNvSpPr/>
          <p:nvPr/>
        </p:nvSpPr>
        <p:spPr>
          <a:xfrm>
            <a:off x="111238" y="4228266"/>
            <a:ext cx="5843157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Rebin</a:t>
            </a:r>
            <a:r>
              <a:rPr lang="zh-CN" altLang="en-US" b="1" dirty="0" smtClean="0">
                <a:solidFill>
                  <a:schemeClr val="tx1"/>
                </a:solidFill>
              </a:rPr>
              <a:t>车记录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/>
          </p:nvPr>
        </p:nvGraphicFramePr>
        <p:xfrm>
          <a:off x="497032" y="4750465"/>
          <a:ext cx="4968587" cy="1956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052"/>
                <a:gridCol w="1566863"/>
                <a:gridCol w="967460"/>
                <a:gridCol w="778174"/>
                <a:gridCol w="1020038"/>
              </a:tblGrid>
              <a:tr h="5131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车牌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问题商品数量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B01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CSREBINS0003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Z01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文本框 37"/>
          <p:cNvSpPr txBox="1"/>
          <p:nvPr/>
        </p:nvSpPr>
        <p:spPr>
          <a:xfrm>
            <a:off x="4582391" y="4284963"/>
            <a:ext cx="1299979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找到少货位置</a:t>
            </a:r>
            <a:endParaRPr lang="en-US" altLang="zh-CN" sz="1400" dirty="0"/>
          </a:p>
        </p:txBody>
      </p:sp>
      <p:sp>
        <p:nvSpPr>
          <p:cNvPr id="31" name="圆角矩形 30"/>
          <p:cNvSpPr/>
          <p:nvPr/>
        </p:nvSpPr>
        <p:spPr>
          <a:xfrm>
            <a:off x="4478482" y="4271247"/>
            <a:ext cx="1475914" cy="33124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773743"/>
              </p:ext>
            </p:extLst>
          </p:nvPr>
        </p:nvGraphicFramePr>
        <p:xfrm>
          <a:off x="6341048" y="1984663"/>
          <a:ext cx="5419152" cy="2696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397"/>
                <a:gridCol w="1913355"/>
                <a:gridCol w="1056364"/>
                <a:gridCol w="1089936"/>
                <a:gridCol w="800100"/>
              </a:tblGrid>
              <a:tr h="4227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拣货货位记录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solidFill>
                            <a:schemeClr val="tx1"/>
                          </a:solidFill>
                        </a:rPr>
                        <a:t>问题</a:t>
                      </a:r>
                      <a:r>
                        <a:rPr lang="zh-CN" altLang="en-US" sz="1400" smtClean="0">
                          <a:solidFill>
                            <a:schemeClr val="tx1"/>
                          </a:solidFill>
                        </a:rPr>
                        <a:t>商品上架数量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货位问题商品剩余数量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1-1-A001-012C01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1-1-A001-013A02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1-1-A001-013C03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1-1-A001-013D01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39" name="组合 38"/>
          <p:cNvGrpSpPr/>
          <p:nvPr/>
        </p:nvGrpSpPr>
        <p:grpSpPr>
          <a:xfrm>
            <a:off x="2196821" y="1957960"/>
            <a:ext cx="7697525" cy="2712730"/>
            <a:chOff x="2196821" y="1957960"/>
            <a:chExt cx="7697525" cy="2712730"/>
          </a:xfrm>
        </p:grpSpPr>
        <p:sp>
          <p:nvSpPr>
            <p:cNvPr id="46" name="矩形 45"/>
            <p:cNvSpPr/>
            <p:nvPr/>
          </p:nvSpPr>
          <p:spPr>
            <a:xfrm>
              <a:off x="2196821" y="1981981"/>
              <a:ext cx="7685950" cy="26887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2208396" y="1957960"/>
              <a:ext cx="7685950" cy="2676407"/>
              <a:chOff x="2208396" y="1957960"/>
              <a:chExt cx="7685950" cy="2676407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2208396" y="1957960"/>
                <a:ext cx="7685950" cy="712076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000" b="1" dirty="0" smtClean="0">
                    <a:solidFill>
                      <a:schemeClr val="bg1"/>
                    </a:solidFill>
                  </a:rPr>
                  <a:t>确认</a:t>
                </a:r>
                <a:r>
                  <a:rPr lang="en-US" altLang="zh-CN" sz="2000" b="1" dirty="0" err="1" smtClean="0">
                    <a:solidFill>
                      <a:schemeClr val="bg1"/>
                    </a:solidFill>
                  </a:rPr>
                  <a:t>Rebin</a:t>
                </a:r>
                <a:r>
                  <a:rPr lang="zh-CN" altLang="en-US" sz="2000" b="1" dirty="0" smtClean="0">
                    <a:solidFill>
                      <a:schemeClr val="bg1"/>
                    </a:solidFill>
                  </a:rPr>
                  <a:t>格中问题商品数量</a:t>
                </a:r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4841735" y="4214610"/>
                <a:ext cx="885737" cy="338554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slope"/>
              </a:sp3d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600" dirty="0" smtClean="0"/>
                  <a:t>1</a:t>
                </a:r>
                <a:r>
                  <a:rPr lang="zh-CN" altLang="en-US" sz="1600" dirty="0" smtClean="0"/>
                  <a:t>确认</a:t>
                </a:r>
                <a:endParaRPr lang="en-US" altLang="zh-CN" sz="1600" dirty="0"/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6763393" y="4246532"/>
                <a:ext cx="885737" cy="338554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600" dirty="0" smtClean="0"/>
                  <a:t>2</a:t>
                </a:r>
                <a:r>
                  <a:rPr lang="zh-CN" altLang="en-US" sz="1600" dirty="0" smtClean="0"/>
                  <a:t>取消</a:t>
                </a:r>
                <a:endParaRPr lang="en-US" altLang="zh-CN" sz="1600" dirty="0"/>
              </a:p>
            </p:txBody>
          </p:sp>
          <p:sp>
            <p:nvSpPr>
              <p:cNvPr id="53" name="圆角矩形 52"/>
              <p:cNvSpPr/>
              <p:nvPr/>
            </p:nvSpPr>
            <p:spPr>
              <a:xfrm>
                <a:off x="4745484" y="4199341"/>
                <a:ext cx="1061810" cy="435026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952251"/>
              </p:ext>
            </p:extLst>
          </p:nvPr>
        </p:nvGraphicFramePr>
        <p:xfrm>
          <a:off x="2588673" y="2739246"/>
          <a:ext cx="6237827" cy="877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7674"/>
                <a:gridCol w="1097625"/>
                <a:gridCol w="882871"/>
                <a:gridCol w="1157278"/>
                <a:gridCol w="1322379"/>
              </a:tblGrid>
              <a:tr h="5131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车牌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问题商品数量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格实际问题商品数量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CSREBINS0001</a:t>
                      </a:r>
                      <a:endParaRPr lang="zh-CN" altLang="en-US" sz="14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B01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06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244935" y="1163782"/>
            <a:ext cx="5836227" cy="5611089"/>
            <a:chOff x="561257" y="5026704"/>
            <a:chExt cx="8587077" cy="2129179"/>
          </a:xfrm>
        </p:grpSpPr>
        <p:sp>
          <p:nvSpPr>
            <p:cNvPr id="7" name="矩形 6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拣货货位记录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1226" y="1571371"/>
            <a:ext cx="5836227" cy="520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3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251" y="1145714"/>
            <a:ext cx="5863132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Rebin</a:t>
            </a:r>
            <a:r>
              <a:rPr lang="en-US" altLang="zh-CN" b="1" dirty="0" smtClean="0">
                <a:solidFill>
                  <a:schemeClr val="tx1"/>
                </a:solidFill>
              </a:rPr>
              <a:t>—</a:t>
            </a:r>
            <a:r>
              <a:rPr lang="zh-CN" altLang="en-US" b="1" dirty="0" smtClean="0">
                <a:solidFill>
                  <a:schemeClr val="tx1"/>
                </a:solidFill>
              </a:rPr>
              <a:t>多</a:t>
            </a:r>
            <a:r>
              <a:rPr lang="zh-CN" altLang="en-US" b="1" dirty="0">
                <a:solidFill>
                  <a:schemeClr val="tx1"/>
                </a:solidFill>
              </a:rPr>
              <a:t>货</a:t>
            </a:r>
            <a:r>
              <a:rPr lang="en-US" altLang="zh-CN" b="1" dirty="0">
                <a:solidFill>
                  <a:schemeClr val="tx1"/>
                </a:solidFill>
              </a:rPr>
              <a:t>—2—COB00000001 —</a:t>
            </a:r>
            <a:r>
              <a:rPr lang="zh-CN" altLang="en-US" b="1" dirty="0">
                <a:solidFill>
                  <a:schemeClr val="tx1"/>
                </a:solidFill>
              </a:rPr>
              <a:t>苏宁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 rot="5400000">
            <a:off x="10445903" y="3023058"/>
            <a:ext cx="3086948" cy="18357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5400000">
            <a:off x="11446229" y="2035103"/>
            <a:ext cx="1086291" cy="1835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标题 1"/>
          <p:cNvSpPr txBox="1">
            <a:spLocks/>
          </p:cNvSpPr>
          <p:nvPr/>
        </p:nvSpPr>
        <p:spPr>
          <a:xfrm>
            <a:off x="6341048" y="4944494"/>
            <a:ext cx="1403643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检查货位</a:t>
            </a:r>
            <a:endParaRPr lang="zh-CN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7632983" y="4943733"/>
            <a:ext cx="1941372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标题 1"/>
          <p:cNvSpPr txBox="1">
            <a:spLocks/>
          </p:cNvSpPr>
          <p:nvPr/>
        </p:nvSpPr>
        <p:spPr>
          <a:xfrm>
            <a:off x="6341049" y="5419438"/>
            <a:ext cx="1291932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货位中问题商品数量</a:t>
            </a:r>
            <a:endParaRPr lang="zh-CN" altLang="en-US" sz="1600" dirty="0"/>
          </a:p>
        </p:txBody>
      </p:sp>
      <p:sp>
        <p:nvSpPr>
          <p:cNvPr id="36" name="矩形 35"/>
          <p:cNvSpPr/>
          <p:nvPr/>
        </p:nvSpPr>
        <p:spPr>
          <a:xfrm>
            <a:off x="7632982" y="5427595"/>
            <a:ext cx="1941373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249419" y="4670690"/>
            <a:ext cx="5831743" cy="15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090923" y="1632117"/>
            <a:ext cx="170185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</a:t>
            </a:r>
            <a:r>
              <a:rPr lang="zh-CN" altLang="en-US" sz="1400" dirty="0" smtClean="0"/>
              <a:t>显示所有货位</a:t>
            </a:r>
            <a:endParaRPr lang="en-US" altLang="zh-CN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9563964" y="1629808"/>
            <a:ext cx="1588855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H</a:t>
            </a:r>
            <a:r>
              <a:rPr lang="zh-CN" altLang="en-US" sz="1400" dirty="0" smtClean="0"/>
              <a:t>显示未查货位</a:t>
            </a:r>
            <a:endParaRPr lang="en-US" altLang="zh-CN" sz="140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4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4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请扫描需要检查的货位</a:t>
              </a:r>
              <a:endParaRPr lang="zh-CN" altLang="en-US" b="1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114296" y="1157754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返回</a:t>
            </a: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/>
          </p:nvPr>
        </p:nvGraphicFramePr>
        <p:xfrm>
          <a:off x="181735" y="1629808"/>
          <a:ext cx="5688000" cy="2505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/>
                <a:gridCol w="986383"/>
                <a:gridCol w="3261617"/>
              </a:tblGrid>
              <a:tr h="3672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图片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项目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内容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7296">
                <a:tc rowSpan="5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SKU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1234567890123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MS </a:t>
                      </a:r>
                      <a:r>
                        <a:rPr lang="en-US" altLang="zh-CN" sz="1200" dirty="0" err="1" smtClean="0"/>
                        <a:t>SKUBarcode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MSA00000001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商品名称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Dettol </a:t>
                      </a:r>
                      <a:r>
                        <a:rPr lang="zh-CN" altLang="en-US" sz="1200" b="0" dirty="0" smtClean="0"/>
                        <a:t>滴露 健康沐浴露薄荷冰爽</a:t>
                      </a:r>
                      <a:r>
                        <a:rPr lang="en-US" altLang="zh-CN" sz="1200" b="0" dirty="0" smtClean="0"/>
                        <a:t>935g+935g </a:t>
                      </a:r>
                      <a:r>
                        <a:rPr lang="zh-CN" altLang="en-US" sz="1200" b="0" dirty="0" smtClean="0"/>
                        <a:t>超值特惠两瓶装 特卖</a:t>
                      </a:r>
                      <a:endParaRPr lang="en-US" altLang="zh-CN" sz="1200" b="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长*宽*高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200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150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50 mm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重量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2kg</a:t>
                      </a:r>
                      <a:endParaRPr lang="zh-CN" altLang="en-US" sz="1200" b="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11237056" y="1213688"/>
            <a:ext cx="766691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+</a:t>
            </a:r>
            <a:r>
              <a:rPr lang="zh-CN" altLang="en-US" sz="1400" dirty="0" smtClean="0"/>
              <a:t>备注</a:t>
            </a:r>
            <a:endParaRPr lang="en-US" altLang="zh-CN" sz="1400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19" y="1999018"/>
            <a:ext cx="1359500" cy="1445983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328901" y="3521505"/>
            <a:ext cx="1164455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确认无法找到对应货位</a:t>
            </a:r>
            <a:endParaRPr lang="en-US" altLang="zh-CN" sz="1400" dirty="0"/>
          </a:p>
        </p:txBody>
      </p:sp>
      <p:sp>
        <p:nvSpPr>
          <p:cNvPr id="30" name="矩形 29"/>
          <p:cNvSpPr/>
          <p:nvPr/>
        </p:nvSpPr>
        <p:spPr>
          <a:xfrm>
            <a:off x="111238" y="4228266"/>
            <a:ext cx="5843157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Rebin</a:t>
            </a:r>
            <a:r>
              <a:rPr lang="zh-CN" altLang="en-US" b="1" dirty="0" smtClean="0">
                <a:solidFill>
                  <a:schemeClr val="tx1"/>
                </a:solidFill>
              </a:rPr>
              <a:t>车记录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130538"/>
              </p:ext>
            </p:extLst>
          </p:nvPr>
        </p:nvGraphicFramePr>
        <p:xfrm>
          <a:off x="497032" y="4750465"/>
          <a:ext cx="4968587" cy="1956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052"/>
                <a:gridCol w="1566863"/>
                <a:gridCol w="967460"/>
                <a:gridCol w="778174"/>
                <a:gridCol w="1020038"/>
              </a:tblGrid>
              <a:tr h="5131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车牌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问题商品数量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B01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sng" dirty="0" smtClean="0"/>
                        <a:t>3</a:t>
                      </a:r>
                      <a:endParaRPr lang="zh-CN" altLang="en-US" sz="1600" b="1" u="sng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sng" dirty="0" smtClean="0"/>
                        <a:t>6</a:t>
                      </a:r>
                      <a:endParaRPr lang="zh-CN" altLang="en-US" sz="1600" b="1" u="sng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CSREBINS0003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Z01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文本框 37"/>
          <p:cNvSpPr txBox="1"/>
          <p:nvPr/>
        </p:nvSpPr>
        <p:spPr>
          <a:xfrm>
            <a:off x="4582391" y="4284963"/>
            <a:ext cx="1299979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找到少货位置</a:t>
            </a:r>
            <a:endParaRPr lang="en-US" altLang="zh-CN" sz="1400" dirty="0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665076"/>
              </p:ext>
            </p:extLst>
          </p:nvPr>
        </p:nvGraphicFramePr>
        <p:xfrm>
          <a:off x="6341048" y="1984663"/>
          <a:ext cx="5419152" cy="2696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397"/>
                <a:gridCol w="1913355"/>
                <a:gridCol w="1056364"/>
                <a:gridCol w="1089936"/>
                <a:gridCol w="800100"/>
              </a:tblGrid>
              <a:tr h="4227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拣货货位记录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solidFill>
                            <a:schemeClr val="tx1"/>
                          </a:solidFill>
                        </a:rPr>
                        <a:t>问题</a:t>
                      </a:r>
                      <a:r>
                        <a:rPr lang="zh-CN" altLang="en-US" sz="1400" smtClean="0">
                          <a:solidFill>
                            <a:schemeClr val="tx1"/>
                          </a:solidFill>
                        </a:rPr>
                        <a:t>商品上架数量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货位问题商品剩余数量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1-1-A001-012C01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1-1-A001-013A02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1-1-A001-013C03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1-1-A001-013D01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" name="矩形 38"/>
          <p:cNvSpPr/>
          <p:nvPr/>
        </p:nvSpPr>
        <p:spPr>
          <a:xfrm>
            <a:off x="6244935" y="6031428"/>
            <a:ext cx="5836227" cy="74344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 smtClean="0"/>
              <a:t>已成功将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件多货商品放回至</a:t>
            </a:r>
            <a:r>
              <a:rPr lang="en-US" altLang="zh-CN" sz="2000" b="1" u="sng" dirty="0" smtClean="0"/>
              <a:t>CREBIN0001</a:t>
            </a:r>
            <a:r>
              <a:rPr lang="en-US" altLang="zh-CN" sz="2000" b="1" dirty="0" smtClean="0"/>
              <a:t>  </a:t>
            </a:r>
            <a:r>
              <a:rPr lang="en-US" altLang="zh-CN" sz="2000" b="1" u="sng" dirty="0" smtClean="0"/>
              <a:t>B01</a:t>
            </a:r>
            <a:r>
              <a:rPr lang="zh-CN" altLang="en-US" sz="1600" dirty="0" smtClean="0"/>
              <a:t>中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继续查找另一件商品正确位置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1319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244935" y="1163782"/>
            <a:ext cx="5836227" cy="5611089"/>
            <a:chOff x="561257" y="5026704"/>
            <a:chExt cx="8587077" cy="2129179"/>
          </a:xfrm>
        </p:grpSpPr>
        <p:sp>
          <p:nvSpPr>
            <p:cNvPr id="7" name="矩形 6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拣货货位记录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1226" y="1571371"/>
            <a:ext cx="5836227" cy="520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3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251" y="1145714"/>
            <a:ext cx="5863132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Rebin</a:t>
            </a:r>
            <a:r>
              <a:rPr lang="en-US" altLang="zh-CN" b="1" dirty="0" smtClean="0">
                <a:solidFill>
                  <a:schemeClr val="tx1"/>
                </a:solidFill>
              </a:rPr>
              <a:t>—</a:t>
            </a:r>
            <a:r>
              <a:rPr lang="zh-CN" altLang="en-US" b="1" dirty="0" smtClean="0">
                <a:solidFill>
                  <a:schemeClr val="tx1"/>
                </a:solidFill>
              </a:rPr>
              <a:t>多</a:t>
            </a:r>
            <a:r>
              <a:rPr lang="zh-CN" altLang="en-US" b="1" dirty="0">
                <a:solidFill>
                  <a:schemeClr val="tx1"/>
                </a:solidFill>
              </a:rPr>
              <a:t>货</a:t>
            </a:r>
            <a:r>
              <a:rPr lang="en-US" altLang="zh-CN" b="1" dirty="0">
                <a:solidFill>
                  <a:schemeClr val="tx1"/>
                </a:solidFill>
              </a:rPr>
              <a:t>—2—COB00000001 —</a:t>
            </a:r>
            <a:r>
              <a:rPr lang="zh-CN" altLang="en-US" b="1" dirty="0">
                <a:solidFill>
                  <a:schemeClr val="tx1"/>
                </a:solidFill>
              </a:rPr>
              <a:t>苏宁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 rot="5400000">
            <a:off x="10445903" y="3023058"/>
            <a:ext cx="3086948" cy="18357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5400000">
            <a:off x="11446229" y="2035103"/>
            <a:ext cx="1086291" cy="1835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标题 1"/>
          <p:cNvSpPr txBox="1">
            <a:spLocks/>
          </p:cNvSpPr>
          <p:nvPr/>
        </p:nvSpPr>
        <p:spPr>
          <a:xfrm>
            <a:off x="6341048" y="4944494"/>
            <a:ext cx="1403643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检查货位</a:t>
            </a:r>
            <a:endParaRPr lang="zh-CN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7632983" y="4943733"/>
            <a:ext cx="1941372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1-1-A001-012C01</a:t>
            </a:r>
            <a:endParaRPr lang="zh-CN" altLang="en-US" dirty="0"/>
          </a:p>
        </p:txBody>
      </p:sp>
      <p:sp>
        <p:nvSpPr>
          <p:cNvPr id="35" name="标题 1"/>
          <p:cNvSpPr txBox="1">
            <a:spLocks/>
          </p:cNvSpPr>
          <p:nvPr/>
        </p:nvSpPr>
        <p:spPr>
          <a:xfrm>
            <a:off x="6341049" y="5419438"/>
            <a:ext cx="1291932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货位中问题商品数量</a:t>
            </a:r>
            <a:endParaRPr lang="zh-CN" altLang="en-US" sz="1600" dirty="0"/>
          </a:p>
        </p:txBody>
      </p:sp>
      <p:sp>
        <p:nvSpPr>
          <p:cNvPr id="36" name="矩形 35"/>
          <p:cNvSpPr/>
          <p:nvPr/>
        </p:nvSpPr>
        <p:spPr>
          <a:xfrm>
            <a:off x="7632982" y="5427595"/>
            <a:ext cx="1941373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249419" y="4670690"/>
            <a:ext cx="5831743" cy="15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090923" y="1632117"/>
            <a:ext cx="170185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</a:t>
            </a:r>
            <a:r>
              <a:rPr lang="zh-CN" altLang="en-US" sz="1400" dirty="0" smtClean="0"/>
              <a:t>显示所有货位</a:t>
            </a:r>
            <a:endParaRPr lang="en-US" altLang="zh-CN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9563964" y="1629808"/>
            <a:ext cx="1588855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H</a:t>
            </a:r>
            <a:r>
              <a:rPr lang="zh-CN" altLang="en-US" sz="1400" dirty="0" smtClean="0"/>
              <a:t>显示未查货位</a:t>
            </a:r>
            <a:endParaRPr lang="en-US" altLang="zh-CN" sz="140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4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4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请扫描需要检查的货位</a:t>
              </a:r>
              <a:endParaRPr lang="zh-CN" altLang="en-US" b="1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114296" y="1157754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返回</a:t>
            </a: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/>
          </p:nvPr>
        </p:nvGraphicFramePr>
        <p:xfrm>
          <a:off x="181735" y="1629808"/>
          <a:ext cx="5688000" cy="2505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/>
                <a:gridCol w="986383"/>
                <a:gridCol w="3261617"/>
              </a:tblGrid>
              <a:tr h="3672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图片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项目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内容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7296">
                <a:tc rowSpan="5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SKU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1234567890123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MS </a:t>
                      </a:r>
                      <a:r>
                        <a:rPr lang="en-US" altLang="zh-CN" sz="1200" dirty="0" err="1" smtClean="0"/>
                        <a:t>SKUBarcode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MSA00000001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商品名称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Dettol </a:t>
                      </a:r>
                      <a:r>
                        <a:rPr lang="zh-CN" altLang="en-US" sz="1200" b="0" dirty="0" smtClean="0"/>
                        <a:t>滴露 健康沐浴露薄荷冰爽</a:t>
                      </a:r>
                      <a:r>
                        <a:rPr lang="en-US" altLang="zh-CN" sz="1200" b="0" dirty="0" smtClean="0"/>
                        <a:t>935g+935g </a:t>
                      </a:r>
                      <a:r>
                        <a:rPr lang="zh-CN" altLang="en-US" sz="1200" b="0" dirty="0" smtClean="0"/>
                        <a:t>超值特惠两瓶装 特卖</a:t>
                      </a:r>
                      <a:endParaRPr lang="en-US" altLang="zh-CN" sz="1200" b="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长*宽*高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200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150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50 mm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重量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2kg</a:t>
                      </a:r>
                      <a:endParaRPr lang="zh-CN" altLang="en-US" sz="1200" b="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11237056" y="1213688"/>
            <a:ext cx="766691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+</a:t>
            </a:r>
            <a:r>
              <a:rPr lang="zh-CN" altLang="en-US" sz="1400" dirty="0" smtClean="0"/>
              <a:t>备注</a:t>
            </a:r>
            <a:endParaRPr lang="en-US" altLang="zh-CN" sz="1400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19" y="1999018"/>
            <a:ext cx="1359500" cy="1445983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328901" y="3521505"/>
            <a:ext cx="1164455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确认无法找到对应货位</a:t>
            </a:r>
            <a:endParaRPr lang="en-US" altLang="zh-CN" sz="1400" dirty="0"/>
          </a:p>
        </p:txBody>
      </p:sp>
      <p:sp>
        <p:nvSpPr>
          <p:cNvPr id="30" name="矩形 29"/>
          <p:cNvSpPr/>
          <p:nvPr/>
        </p:nvSpPr>
        <p:spPr>
          <a:xfrm>
            <a:off x="111238" y="4228266"/>
            <a:ext cx="5843157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Rebin</a:t>
            </a:r>
            <a:r>
              <a:rPr lang="zh-CN" altLang="en-US" b="1" dirty="0" smtClean="0">
                <a:solidFill>
                  <a:schemeClr val="tx1"/>
                </a:solidFill>
              </a:rPr>
              <a:t>车记录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928739"/>
              </p:ext>
            </p:extLst>
          </p:nvPr>
        </p:nvGraphicFramePr>
        <p:xfrm>
          <a:off x="497032" y="4750465"/>
          <a:ext cx="4968587" cy="1956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052"/>
                <a:gridCol w="1566863"/>
                <a:gridCol w="967460"/>
                <a:gridCol w="778174"/>
                <a:gridCol w="1020038"/>
              </a:tblGrid>
              <a:tr h="5131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车牌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问题商品数量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0" u="non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CSREBINS0001</a:t>
                      </a:r>
                      <a:endParaRPr lang="zh-CN" altLang="en-US" sz="1400" b="0" u="non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B01</a:t>
                      </a:r>
                      <a:endParaRPr lang="zh-CN" altLang="en-US" sz="1400" b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600" b="1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CSREBINS0003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Z01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文本框 37"/>
          <p:cNvSpPr txBox="1"/>
          <p:nvPr/>
        </p:nvSpPr>
        <p:spPr>
          <a:xfrm>
            <a:off x="4582391" y="4284963"/>
            <a:ext cx="1299979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找到少货位置</a:t>
            </a:r>
            <a:endParaRPr lang="en-US" altLang="zh-CN" sz="1400" dirty="0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665597"/>
              </p:ext>
            </p:extLst>
          </p:nvPr>
        </p:nvGraphicFramePr>
        <p:xfrm>
          <a:off x="6341048" y="1984663"/>
          <a:ext cx="5419152" cy="2696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397"/>
                <a:gridCol w="1913355"/>
                <a:gridCol w="1056364"/>
                <a:gridCol w="1089936"/>
                <a:gridCol w="800100"/>
              </a:tblGrid>
              <a:tr h="4227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拣货货位记录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solidFill>
                            <a:schemeClr val="tx1"/>
                          </a:solidFill>
                        </a:rPr>
                        <a:t>问题</a:t>
                      </a:r>
                      <a:r>
                        <a:rPr lang="zh-CN" altLang="en-US" sz="1400" smtClean="0">
                          <a:solidFill>
                            <a:schemeClr val="tx1"/>
                          </a:solidFill>
                        </a:rPr>
                        <a:t>商品上架数量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货位问题商品剩余数量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1-1-A001-012C01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1-1-A001-013A02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1-1-A001-013C03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1-1-A001-013D01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" name="矩形 30"/>
          <p:cNvSpPr/>
          <p:nvPr/>
        </p:nvSpPr>
        <p:spPr>
          <a:xfrm>
            <a:off x="9692699" y="4894382"/>
            <a:ext cx="2067501" cy="40011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/>
              <a:t>10/12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9300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244935" y="1163782"/>
            <a:ext cx="5836227" cy="5611089"/>
            <a:chOff x="561257" y="5026704"/>
            <a:chExt cx="8587077" cy="2129179"/>
          </a:xfrm>
        </p:grpSpPr>
        <p:sp>
          <p:nvSpPr>
            <p:cNvPr id="7" name="矩形 6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拣货货位记录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1226" y="1571371"/>
            <a:ext cx="5836227" cy="520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3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251" y="1145714"/>
            <a:ext cx="5863132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Rebin</a:t>
            </a:r>
            <a:r>
              <a:rPr lang="en-US" altLang="zh-CN" b="1" dirty="0" smtClean="0">
                <a:solidFill>
                  <a:schemeClr val="tx1"/>
                </a:solidFill>
              </a:rPr>
              <a:t>—</a:t>
            </a:r>
            <a:r>
              <a:rPr lang="zh-CN" altLang="en-US" b="1" dirty="0" smtClean="0">
                <a:solidFill>
                  <a:schemeClr val="tx1"/>
                </a:solidFill>
              </a:rPr>
              <a:t>多</a:t>
            </a:r>
            <a:r>
              <a:rPr lang="zh-CN" altLang="en-US" b="1" dirty="0">
                <a:solidFill>
                  <a:schemeClr val="tx1"/>
                </a:solidFill>
              </a:rPr>
              <a:t>货</a:t>
            </a:r>
            <a:r>
              <a:rPr lang="en-US" altLang="zh-CN" b="1" dirty="0">
                <a:solidFill>
                  <a:schemeClr val="tx1"/>
                </a:solidFill>
              </a:rPr>
              <a:t>—2—COB00000001 —</a:t>
            </a:r>
            <a:r>
              <a:rPr lang="zh-CN" altLang="en-US" b="1" dirty="0">
                <a:solidFill>
                  <a:schemeClr val="tx1"/>
                </a:solidFill>
              </a:rPr>
              <a:t>苏宁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 rot="5400000">
            <a:off x="10445903" y="3023058"/>
            <a:ext cx="3086948" cy="18357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5400000">
            <a:off x="11446229" y="2035103"/>
            <a:ext cx="1086291" cy="1835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标题 1"/>
          <p:cNvSpPr txBox="1">
            <a:spLocks/>
          </p:cNvSpPr>
          <p:nvPr/>
        </p:nvSpPr>
        <p:spPr>
          <a:xfrm>
            <a:off x="6341048" y="4944494"/>
            <a:ext cx="1403643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检查货位</a:t>
            </a:r>
            <a:endParaRPr lang="zh-CN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7632983" y="4943733"/>
            <a:ext cx="1941372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标题 1"/>
          <p:cNvSpPr txBox="1">
            <a:spLocks/>
          </p:cNvSpPr>
          <p:nvPr/>
        </p:nvSpPr>
        <p:spPr>
          <a:xfrm>
            <a:off x="6341049" y="5419438"/>
            <a:ext cx="1291932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货位中问题商品数量</a:t>
            </a:r>
            <a:endParaRPr lang="zh-CN" altLang="en-US" sz="1600" dirty="0"/>
          </a:p>
        </p:txBody>
      </p:sp>
      <p:sp>
        <p:nvSpPr>
          <p:cNvPr id="36" name="矩形 35"/>
          <p:cNvSpPr/>
          <p:nvPr/>
        </p:nvSpPr>
        <p:spPr>
          <a:xfrm>
            <a:off x="7632982" y="5427595"/>
            <a:ext cx="1941373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249419" y="4670690"/>
            <a:ext cx="5831743" cy="15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090923" y="1632117"/>
            <a:ext cx="170185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</a:t>
            </a:r>
            <a:r>
              <a:rPr lang="zh-CN" altLang="en-US" sz="1400" dirty="0" smtClean="0"/>
              <a:t>显示所有货位</a:t>
            </a:r>
            <a:endParaRPr lang="en-US" altLang="zh-CN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9563964" y="1629808"/>
            <a:ext cx="1588855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H</a:t>
            </a:r>
            <a:r>
              <a:rPr lang="zh-CN" altLang="en-US" sz="1400" dirty="0" smtClean="0"/>
              <a:t>显示未查货位</a:t>
            </a:r>
            <a:endParaRPr lang="en-US" altLang="zh-CN" sz="140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4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4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请扫描需要检查的货位</a:t>
              </a:r>
              <a:endParaRPr lang="zh-CN" altLang="en-US" b="1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114296" y="1157754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返回</a:t>
            </a: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/>
          </p:nvPr>
        </p:nvGraphicFramePr>
        <p:xfrm>
          <a:off x="181735" y="1629808"/>
          <a:ext cx="5688000" cy="2505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/>
                <a:gridCol w="986383"/>
                <a:gridCol w="3261617"/>
              </a:tblGrid>
              <a:tr h="3672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图片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项目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内容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7296">
                <a:tc rowSpan="5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SKU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1234567890123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MS </a:t>
                      </a:r>
                      <a:r>
                        <a:rPr lang="en-US" altLang="zh-CN" sz="1200" dirty="0" err="1" smtClean="0"/>
                        <a:t>SKUBarcode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MSA00000001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商品名称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Dettol </a:t>
                      </a:r>
                      <a:r>
                        <a:rPr lang="zh-CN" altLang="en-US" sz="1200" b="0" dirty="0" smtClean="0"/>
                        <a:t>滴露 健康沐浴露薄荷冰爽</a:t>
                      </a:r>
                      <a:r>
                        <a:rPr lang="en-US" altLang="zh-CN" sz="1200" b="0" dirty="0" smtClean="0"/>
                        <a:t>935g+935g </a:t>
                      </a:r>
                      <a:r>
                        <a:rPr lang="zh-CN" altLang="en-US" sz="1200" b="0" dirty="0" smtClean="0"/>
                        <a:t>超值特惠两瓶装 特卖</a:t>
                      </a:r>
                      <a:endParaRPr lang="en-US" altLang="zh-CN" sz="1200" b="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长*宽*高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200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150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50 mm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重量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2kg</a:t>
                      </a:r>
                      <a:endParaRPr lang="zh-CN" altLang="en-US" sz="1200" b="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11237056" y="1213688"/>
            <a:ext cx="766691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+</a:t>
            </a:r>
            <a:r>
              <a:rPr lang="zh-CN" altLang="en-US" sz="1400" dirty="0" smtClean="0"/>
              <a:t>备注</a:t>
            </a:r>
            <a:endParaRPr lang="en-US" altLang="zh-CN" sz="1400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19" y="1999018"/>
            <a:ext cx="1359500" cy="1445983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328901" y="3521505"/>
            <a:ext cx="1164455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确认无法找到对应货位</a:t>
            </a:r>
            <a:endParaRPr lang="en-US" altLang="zh-CN" sz="1400" dirty="0"/>
          </a:p>
        </p:txBody>
      </p:sp>
      <p:sp>
        <p:nvSpPr>
          <p:cNvPr id="30" name="矩形 29"/>
          <p:cNvSpPr/>
          <p:nvPr/>
        </p:nvSpPr>
        <p:spPr>
          <a:xfrm>
            <a:off x="111238" y="4228266"/>
            <a:ext cx="5843157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Rebin</a:t>
            </a:r>
            <a:r>
              <a:rPr lang="zh-CN" altLang="en-US" b="1" dirty="0" smtClean="0">
                <a:solidFill>
                  <a:schemeClr val="tx1"/>
                </a:solidFill>
              </a:rPr>
              <a:t>车记录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012686"/>
              </p:ext>
            </p:extLst>
          </p:nvPr>
        </p:nvGraphicFramePr>
        <p:xfrm>
          <a:off x="497032" y="4750465"/>
          <a:ext cx="4968587" cy="1956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052"/>
                <a:gridCol w="1566863"/>
                <a:gridCol w="967460"/>
                <a:gridCol w="778174"/>
                <a:gridCol w="1020038"/>
              </a:tblGrid>
              <a:tr h="5131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车牌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问题商品数量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0" u="non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CSREBINS0001</a:t>
                      </a:r>
                      <a:endParaRPr lang="zh-CN" altLang="en-US" sz="1400" b="0" u="non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B01</a:t>
                      </a:r>
                      <a:endParaRPr lang="zh-CN" altLang="en-US" sz="1400" b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600" b="1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CSREBINS0003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Z01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文本框 37"/>
          <p:cNvSpPr txBox="1"/>
          <p:nvPr/>
        </p:nvSpPr>
        <p:spPr>
          <a:xfrm>
            <a:off x="4582391" y="4284963"/>
            <a:ext cx="1299979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找到少货位置</a:t>
            </a:r>
            <a:endParaRPr lang="en-US" altLang="zh-CN" sz="1400" dirty="0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751553"/>
              </p:ext>
            </p:extLst>
          </p:nvPr>
        </p:nvGraphicFramePr>
        <p:xfrm>
          <a:off x="6341048" y="1984663"/>
          <a:ext cx="5419152" cy="2333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397"/>
                <a:gridCol w="1913355"/>
                <a:gridCol w="1056364"/>
                <a:gridCol w="1089936"/>
                <a:gridCol w="800100"/>
              </a:tblGrid>
              <a:tr h="4227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拣货货位记录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solidFill>
                            <a:schemeClr val="tx1"/>
                          </a:solidFill>
                        </a:rPr>
                        <a:t>问题</a:t>
                      </a:r>
                      <a:r>
                        <a:rPr lang="zh-CN" altLang="en-US" sz="1400" smtClean="0">
                          <a:solidFill>
                            <a:schemeClr val="tx1"/>
                          </a:solidFill>
                        </a:rPr>
                        <a:t>商品上架数量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货位问题商品剩余数量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1-1-A001-013A02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1-1-A001-013C03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1-1-A001-013D01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30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244935" y="1163782"/>
            <a:ext cx="5836227" cy="5611089"/>
            <a:chOff x="561257" y="5026704"/>
            <a:chExt cx="8587077" cy="2129179"/>
          </a:xfrm>
        </p:grpSpPr>
        <p:sp>
          <p:nvSpPr>
            <p:cNvPr id="7" name="矩形 6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拣货货位记录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1226" y="1571371"/>
            <a:ext cx="5836227" cy="520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3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251" y="1145714"/>
            <a:ext cx="5863132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Rebin</a:t>
            </a:r>
            <a:r>
              <a:rPr lang="en-US" altLang="zh-CN" b="1" dirty="0" smtClean="0">
                <a:solidFill>
                  <a:schemeClr val="tx1"/>
                </a:solidFill>
              </a:rPr>
              <a:t>—</a:t>
            </a:r>
            <a:r>
              <a:rPr lang="zh-CN" altLang="en-US" b="1" dirty="0" smtClean="0">
                <a:solidFill>
                  <a:schemeClr val="tx1"/>
                </a:solidFill>
              </a:rPr>
              <a:t>多</a:t>
            </a:r>
            <a:r>
              <a:rPr lang="zh-CN" altLang="en-US" b="1" dirty="0">
                <a:solidFill>
                  <a:schemeClr val="tx1"/>
                </a:solidFill>
              </a:rPr>
              <a:t>货</a:t>
            </a:r>
            <a:r>
              <a:rPr lang="en-US" altLang="zh-CN" b="1" dirty="0">
                <a:solidFill>
                  <a:schemeClr val="tx1"/>
                </a:solidFill>
              </a:rPr>
              <a:t>—2—COB00000001 —</a:t>
            </a:r>
            <a:r>
              <a:rPr lang="zh-CN" altLang="en-US" b="1" dirty="0">
                <a:solidFill>
                  <a:schemeClr val="tx1"/>
                </a:solidFill>
              </a:rPr>
              <a:t>苏宁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 rot="5400000">
            <a:off x="10445903" y="3023058"/>
            <a:ext cx="3086948" cy="18357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5400000">
            <a:off x="11446229" y="2035103"/>
            <a:ext cx="1086291" cy="1835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标题 1"/>
          <p:cNvSpPr txBox="1">
            <a:spLocks/>
          </p:cNvSpPr>
          <p:nvPr/>
        </p:nvSpPr>
        <p:spPr>
          <a:xfrm>
            <a:off x="6341048" y="4944494"/>
            <a:ext cx="1403643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检查货位</a:t>
            </a:r>
            <a:endParaRPr lang="zh-CN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7632983" y="4943733"/>
            <a:ext cx="1941372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1-1-A001-013C03</a:t>
            </a:r>
            <a:endParaRPr lang="zh-CN" altLang="en-US" dirty="0"/>
          </a:p>
        </p:txBody>
      </p:sp>
      <p:sp>
        <p:nvSpPr>
          <p:cNvPr id="35" name="标题 1"/>
          <p:cNvSpPr txBox="1">
            <a:spLocks/>
          </p:cNvSpPr>
          <p:nvPr/>
        </p:nvSpPr>
        <p:spPr>
          <a:xfrm>
            <a:off x="6341049" y="5419438"/>
            <a:ext cx="1291932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货位中问题商品数量</a:t>
            </a:r>
            <a:endParaRPr lang="zh-CN" altLang="en-US" sz="1600" dirty="0"/>
          </a:p>
        </p:txBody>
      </p:sp>
      <p:sp>
        <p:nvSpPr>
          <p:cNvPr id="36" name="矩形 35"/>
          <p:cNvSpPr/>
          <p:nvPr/>
        </p:nvSpPr>
        <p:spPr>
          <a:xfrm>
            <a:off x="7632982" y="5427595"/>
            <a:ext cx="1941373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249419" y="4670690"/>
            <a:ext cx="5831743" cy="15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090923" y="1632117"/>
            <a:ext cx="170185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</a:t>
            </a:r>
            <a:r>
              <a:rPr lang="zh-CN" altLang="en-US" sz="1400" dirty="0" smtClean="0"/>
              <a:t>显示所有货位</a:t>
            </a:r>
            <a:endParaRPr lang="en-US" altLang="zh-CN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9563964" y="1629808"/>
            <a:ext cx="1588855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H</a:t>
            </a:r>
            <a:r>
              <a:rPr lang="zh-CN" altLang="en-US" sz="1400" dirty="0" smtClean="0"/>
              <a:t>显示未查货位</a:t>
            </a:r>
            <a:endParaRPr lang="en-US" altLang="zh-CN" sz="140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4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4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请扫描需要检查的货位</a:t>
              </a:r>
              <a:endParaRPr lang="zh-CN" altLang="en-US" b="1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114296" y="1157754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返回</a:t>
            </a: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/>
          </p:nvPr>
        </p:nvGraphicFramePr>
        <p:xfrm>
          <a:off x="181735" y="1629808"/>
          <a:ext cx="5688000" cy="2505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/>
                <a:gridCol w="986383"/>
                <a:gridCol w="3261617"/>
              </a:tblGrid>
              <a:tr h="3672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图片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项目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内容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7296">
                <a:tc rowSpan="5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SKU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1234567890123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MS </a:t>
                      </a:r>
                      <a:r>
                        <a:rPr lang="en-US" altLang="zh-CN" sz="1200" dirty="0" err="1" smtClean="0"/>
                        <a:t>SKUBarcode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MSA00000001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商品名称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Dettol </a:t>
                      </a:r>
                      <a:r>
                        <a:rPr lang="zh-CN" altLang="en-US" sz="1200" b="0" dirty="0" smtClean="0"/>
                        <a:t>滴露 健康沐浴露薄荷冰爽</a:t>
                      </a:r>
                      <a:r>
                        <a:rPr lang="en-US" altLang="zh-CN" sz="1200" b="0" dirty="0" smtClean="0"/>
                        <a:t>935g+935g </a:t>
                      </a:r>
                      <a:r>
                        <a:rPr lang="zh-CN" altLang="en-US" sz="1200" b="0" dirty="0" smtClean="0"/>
                        <a:t>超值特惠两瓶装 特卖</a:t>
                      </a:r>
                      <a:endParaRPr lang="en-US" altLang="zh-CN" sz="1200" b="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长*宽*高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200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150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50 mm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重量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2kg</a:t>
                      </a:r>
                      <a:endParaRPr lang="zh-CN" altLang="en-US" sz="1200" b="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11237056" y="1213688"/>
            <a:ext cx="766691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+</a:t>
            </a:r>
            <a:r>
              <a:rPr lang="zh-CN" altLang="en-US" sz="1400" dirty="0" smtClean="0"/>
              <a:t>备注</a:t>
            </a:r>
            <a:endParaRPr lang="en-US" altLang="zh-CN" sz="1400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19" y="1999018"/>
            <a:ext cx="1359500" cy="1445983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328901" y="3521505"/>
            <a:ext cx="1164455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确认无法找到对应货位</a:t>
            </a:r>
            <a:endParaRPr lang="en-US" altLang="zh-CN" sz="1400" dirty="0"/>
          </a:p>
        </p:txBody>
      </p:sp>
      <p:sp>
        <p:nvSpPr>
          <p:cNvPr id="30" name="矩形 29"/>
          <p:cNvSpPr/>
          <p:nvPr/>
        </p:nvSpPr>
        <p:spPr>
          <a:xfrm>
            <a:off x="111238" y="4228266"/>
            <a:ext cx="5843157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Rebin</a:t>
            </a:r>
            <a:r>
              <a:rPr lang="zh-CN" altLang="en-US" b="1" dirty="0" smtClean="0">
                <a:solidFill>
                  <a:schemeClr val="tx1"/>
                </a:solidFill>
              </a:rPr>
              <a:t>车记录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806669"/>
              </p:ext>
            </p:extLst>
          </p:nvPr>
        </p:nvGraphicFramePr>
        <p:xfrm>
          <a:off x="497032" y="4750465"/>
          <a:ext cx="4968587" cy="1956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052"/>
                <a:gridCol w="1566863"/>
                <a:gridCol w="967460"/>
                <a:gridCol w="778174"/>
                <a:gridCol w="1020038"/>
              </a:tblGrid>
              <a:tr h="5131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车牌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问题商品数量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0" u="non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CSREBINS0001</a:t>
                      </a:r>
                      <a:endParaRPr lang="zh-CN" altLang="en-US" sz="1400" b="0" u="non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B01</a:t>
                      </a:r>
                      <a:endParaRPr lang="zh-CN" altLang="en-US" sz="1400" b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600" b="1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CSREBINS0003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Z01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文本框 37"/>
          <p:cNvSpPr txBox="1"/>
          <p:nvPr/>
        </p:nvSpPr>
        <p:spPr>
          <a:xfrm>
            <a:off x="4582391" y="4284963"/>
            <a:ext cx="1299979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找到少货位置</a:t>
            </a:r>
            <a:endParaRPr lang="en-US" altLang="zh-CN" sz="1400" dirty="0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/>
          </p:nvPr>
        </p:nvGraphicFramePr>
        <p:xfrm>
          <a:off x="6341048" y="1984663"/>
          <a:ext cx="5419152" cy="2333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397"/>
                <a:gridCol w="1913355"/>
                <a:gridCol w="1056364"/>
                <a:gridCol w="1089936"/>
                <a:gridCol w="800100"/>
              </a:tblGrid>
              <a:tr h="4227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拣货货位记录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solidFill>
                            <a:schemeClr val="tx1"/>
                          </a:solidFill>
                        </a:rPr>
                        <a:t>问题</a:t>
                      </a:r>
                      <a:r>
                        <a:rPr lang="zh-CN" altLang="en-US" sz="1400" smtClean="0">
                          <a:solidFill>
                            <a:schemeClr val="tx1"/>
                          </a:solidFill>
                        </a:rPr>
                        <a:t>商品上架数量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货位问题商品剩余数量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1-1-A001-013A02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1-1-A001-013C03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1-1-A001-013D01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" name="矩形 30"/>
          <p:cNvSpPr/>
          <p:nvPr/>
        </p:nvSpPr>
        <p:spPr>
          <a:xfrm>
            <a:off x="9692699" y="4894382"/>
            <a:ext cx="2067501" cy="40011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/>
              <a:t>4/20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1693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244935" y="1163782"/>
            <a:ext cx="5836227" cy="5611089"/>
            <a:chOff x="561257" y="5026704"/>
            <a:chExt cx="8587077" cy="2129179"/>
          </a:xfrm>
        </p:grpSpPr>
        <p:sp>
          <p:nvSpPr>
            <p:cNvPr id="7" name="矩形 6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拣货货位记录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1226" y="1571371"/>
            <a:ext cx="5836227" cy="520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3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251" y="1145714"/>
            <a:ext cx="5863132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Rebin</a:t>
            </a:r>
            <a:r>
              <a:rPr lang="en-US" altLang="zh-CN" b="1" dirty="0" smtClean="0">
                <a:solidFill>
                  <a:schemeClr val="tx1"/>
                </a:solidFill>
              </a:rPr>
              <a:t>—</a:t>
            </a:r>
            <a:r>
              <a:rPr lang="zh-CN" altLang="en-US" b="1" dirty="0" smtClean="0">
                <a:solidFill>
                  <a:schemeClr val="tx1"/>
                </a:solidFill>
              </a:rPr>
              <a:t>多</a:t>
            </a:r>
            <a:r>
              <a:rPr lang="zh-CN" altLang="en-US" b="1" dirty="0">
                <a:solidFill>
                  <a:schemeClr val="tx1"/>
                </a:solidFill>
              </a:rPr>
              <a:t>货</a:t>
            </a:r>
            <a:r>
              <a:rPr lang="en-US" altLang="zh-CN" b="1" dirty="0">
                <a:solidFill>
                  <a:schemeClr val="tx1"/>
                </a:solidFill>
              </a:rPr>
              <a:t>—2—COB00000001 —</a:t>
            </a:r>
            <a:r>
              <a:rPr lang="zh-CN" altLang="en-US" b="1" dirty="0">
                <a:solidFill>
                  <a:schemeClr val="tx1"/>
                </a:solidFill>
              </a:rPr>
              <a:t>苏宁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 rot="5400000">
            <a:off x="10445903" y="3023058"/>
            <a:ext cx="3086948" cy="18357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5400000">
            <a:off x="11446229" y="2035103"/>
            <a:ext cx="1086291" cy="1835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标题 1"/>
          <p:cNvSpPr txBox="1">
            <a:spLocks/>
          </p:cNvSpPr>
          <p:nvPr/>
        </p:nvSpPr>
        <p:spPr>
          <a:xfrm>
            <a:off x="6341048" y="4944494"/>
            <a:ext cx="1403643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检查货位</a:t>
            </a:r>
            <a:endParaRPr lang="zh-CN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7632983" y="4943733"/>
            <a:ext cx="1941372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1-1-A001-013C03</a:t>
            </a:r>
            <a:endParaRPr lang="zh-CN" altLang="en-US" dirty="0"/>
          </a:p>
        </p:txBody>
      </p:sp>
      <p:sp>
        <p:nvSpPr>
          <p:cNvPr id="35" name="标题 1"/>
          <p:cNvSpPr txBox="1">
            <a:spLocks/>
          </p:cNvSpPr>
          <p:nvPr/>
        </p:nvSpPr>
        <p:spPr>
          <a:xfrm>
            <a:off x="6341049" y="5419438"/>
            <a:ext cx="1291932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货位中问题商品数量</a:t>
            </a:r>
            <a:endParaRPr lang="zh-CN" altLang="en-US" sz="1600" dirty="0"/>
          </a:p>
        </p:txBody>
      </p:sp>
      <p:sp>
        <p:nvSpPr>
          <p:cNvPr id="36" name="矩形 35"/>
          <p:cNvSpPr/>
          <p:nvPr/>
        </p:nvSpPr>
        <p:spPr>
          <a:xfrm>
            <a:off x="7632982" y="5427595"/>
            <a:ext cx="1941373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249419" y="4670690"/>
            <a:ext cx="5831743" cy="15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090923" y="1632117"/>
            <a:ext cx="170185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</a:t>
            </a:r>
            <a:r>
              <a:rPr lang="zh-CN" altLang="en-US" sz="1400" dirty="0" smtClean="0"/>
              <a:t>显示所有货位</a:t>
            </a:r>
            <a:endParaRPr lang="en-US" altLang="zh-CN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9563964" y="1629808"/>
            <a:ext cx="1588855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H</a:t>
            </a:r>
            <a:r>
              <a:rPr lang="zh-CN" altLang="en-US" sz="1400" dirty="0" smtClean="0"/>
              <a:t>显示未查货位</a:t>
            </a:r>
            <a:endParaRPr lang="en-US" altLang="zh-CN" sz="140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4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4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请扫描需要检查的货位</a:t>
              </a:r>
              <a:endParaRPr lang="zh-CN" altLang="en-US" b="1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114296" y="1157754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返回</a:t>
            </a: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/>
          </p:nvPr>
        </p:nvGraphicFramePr>
        <p:xfrm>
          <a:off x="181735" y="1629808"/>
          <a:ext cx="5688000" cy="2505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/>
                <a:gridCol w="986383"/>
                <a:gridCol w="3261617"/>
              </a:tblGrid>
              <a:tr h="3672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图片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项目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内容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7296">
                <a:tc rowSpan="5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SKU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1234567890123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MS </a:t>
                      </a:r>
                      <a:r>
                        <a:rPr lang="en-US" altLang="zh-CN" sz="1200" dirty="0" err="1" smtClean="0"/>
                        <a:t>SKUBarcode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MSA00000001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商品名称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Dettol </a:t>
                      </a:r>
                      <a:r>
                        <a:rPr lang="zh-CN" altLang="en-US" sz="1200" b="0" dirty="0" smtClean="0"/>
                        <a:t>滴露 健康沐浴露薄荷冰爽</a:t>
                      </a:r>
                      <a:r>
                        <a:rPr lang="en-US" altLang="zh-CN" sz="1200" b="0" dirty="0" smtClean="0"/>
                        <a:t>935g+935g </a:t>
                      </a:r>
                      <a:r>
                        <a:rPr lang="zh-CN" altLang="en-US" sz="1200" b="0" dirty="0" smtClean="0"/>
                        <a:t>超值特惠两瓶装 特卖</a:t>
                      </a:r>
                      <a:endParaRPr lang="en-US" altLang="zh-CN" sz="1200" b="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长*宽*高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200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150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50 mm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重量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2kg</a:t>
                      </a:r>
                      <a:endParaRPr lang="zh-CN" altLang="en-US" sz="1200" b="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11237056" y="1213688"/>
            <a:ext cx="766691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+</a:t>
            </a:r>
            <a:r>
              <a:rPr lang="zh-CN" altLang="en-US" sz="1400" dirty="0" smtClean="0"/>
              <a:t>备注</a:t>
            </a:r>
            <a:endParaRPr lang="en-US" altLang="zh-CN" sz="1400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19" y="1999018"/>
            <a:ext cx="1359500" cy="1445983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328901" y="3521505"/>
            <a:ext cx="1164455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确认无法找到对应货位</a:t>
            </a:r>
            <a:endParaRPr lang="en-US" altLang="zh-CN" sz="1400" dirty="0"/>
          </a:p>
        </p:txBody>
      </p:sp>
      <p:sp>
        <p:nvSpPr>
          <p:cNvPr id="30" name="矩形 29"/>
          <p:cNvSpPr/>
          <p:nvPr/>
        </p:nvSpPr>
        <p:spPr>
          <a:xfrm>
            <a:off x="111238" y="4228266"/>
            <a:ext cx="5843157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Rebin</a:t>
            </a:r>
            <a:r>
              <a:rPr lang="zh-CN" altLang="en-US" b="1" dirty="0" smtClean="0">
                <a:solidFill>
                  <a:schemeClr val="tx1"/>
                </a:solidFill>
              </a:rPr>
              <a:t>车记录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391850"/>
              </p:ext>
            </p:extLst>
          </p:nvPr>
        </p:nvGraphicFramePr>
        <p:xfrm>
          <a:off x="497032" y="4750465"/>
          <a:ext cx="4968587" cy="1956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052"/>
                <a:gridCol w="1566863"/>
                <a:gridCol w="967460"/>
                <a:gridCol w="778174"/>
                <a:gridCol w="1020038"/>
              </a:tblGrid>
              <a:tr h="5131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车牌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问题商品数量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0" u="non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CSREBINS0001</a:t>
                      </a:r>
                      <a:endParaRPr lang="zh-CN" altLang="en-US" sz="1400" b="0" u="non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B01</a:t>
                      </a:r>
                      <a:endParaRPr lang="zh-CN" altLang="en-US" sz="1400" b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600" b="1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CSREBINS0003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Z01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文本框 37"/>
          <p:cNvSpPr txBox="1"/>
          <p:nvPr/>
        </p:nvSpPr>
        <p:spPr>
          <a:xfrm>
            <a:off x="4582391" y="4284963"/>
            <a:ext cx="1299979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找到少货位置</a:t>
            </a:r>
            <a:endParaRPr lang="en-US" altLang="zh-CN" sz="1400" dirty="0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/>
          </p:nvPr>
        </p:nvGraphicFramePr>
        <p:xfrm>
          <a:off x="6341048" y="1984663"/>
          <a:ext cx="5419152" cy="2333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397"/>
                <a:gridCol w="1913355"/>
                <a:gridCol w="1056364"/>
                <a:gridCol w="1089936"/>
                <a:gridCol w="800100"/>
              </a:tblGrid>
              <a:tr h="4227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拣货货位记录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solidFill>
                            <a:schemeClr val="tx1"/>
                          </a:solidFill>
                        </a:rPr>
                        <a:t>问题</a:t>
                      </a:r>
                      <a:r>
                        <a:rPr lang="zh-CN" altLang="en-US" sz="1400" smtClean="0">
                          <a:solidFill>
                            <a:schemeClr val="tx1"/>
                          </a:solidFill>
                        </a:rPr>
                        <a:t>商品上架数量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货位问题商品剩余数量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1-1-A001-013A02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1-1-A001-013C03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1-1-A001-013D01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" name="矩形 30"/>
          <p:cNvSpPr/>
          <p:nvPr/>
        </p:nvSpPr>
        <p:spPr>
          <a:xfrm>
            <a:off x="9692699" y="4894382"/>
            <a:ext cx="2067501" cy="40011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/>
              <a:t>4/20</a:t>
            </a:r>
            <a:endParaRPr lang="zh-CN" altLang="en-US" sz="2000" b="1" dirty="0"/>
          </a:p>
        </p:txBody>
      </p:sp>
      <p:sp>
        <p:nvSpPr>
          <p:cNvPr id="39" name="矩形 38"/>
          <p:cNvSpPr/>
          <p:nvPr/>
        </p:nvSpPr>
        <p:spPr>
          <a:xfrm>
            <a:off x="6341048" y="5937739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dirty="0"/>
              <a:t>已成功找到</a:t>
            </a:r>
            <a:r>
              <a:rPr lang="en-US" altLang="zh-CN" sz="1600" dirty="0"/>
              <a:t>1</a:t>
            </a:r>
            <a:r>
              <a:rPr lang="zh-CN" altLang="en-US" sz="1600" dirty="0"/>
              <a:t>件问题商品正确</a:t>
            </a:r>
            <a:r>
              <a:rPr lang="zh-CN" altLang="en-US" sz="1600" dirty="0" smtClean="0"/>
              <a:t>位置，请将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件多货</a:t>
            </a:r>
            <a:r>
              <a:rPr lang="zh-CN" altLang="en-US" sz="1600" smtClean="0"/>
              <a:t>商品</a:t>
            </a:r>
            <a:r>
              <a:rPr lang="zh-CN" altLang="en-US" sz="1600" smtClean="0"/>
              <a:t>进行上架</a:t>
            </a:r>
            <a:endParaRPr lang="en-US" altLang="zh-CN" sz="1600" dirty="0"/>
          </a:p>
        </p:txBody>
      </p:sp>
      <p:sp>
        <p:nvSpPr>
          <p:cNvPr id="46" name="矩形 45"/>
          <p:cNvSpPr/>
          <p:nvPr/>
        </p:nvSpPr>
        <p:spPr>
          <a:xfrm>
            <a:off x="7632982" y="6311628"/>
            <a:ext cx="1941373" cy="330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1-1-A001-013C03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标题 1"/>
          <p:cNvSpPr txBox="1">
            <a:spLocks/>
          </p:cNvSpPr>
          <p:nvPr/>
        </p:nvSpPr>
        <p:spPr>
          <a:xfrm>
            <a:off x="6351440" y="6292766"/>
            <a:ext cx="1004452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smtClean="0"/>
              <a:t>上架货位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5922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244935" y="1163782"/>
            <a:ext cx="5836227" cy="5611089"/>
            <a:chOff x="561257" y="5026704"/>
            <a:chExt cx="8587077" cy="2129179"/>
          </a:xfrm>
        </p:grpSpPr>
        <p:sp>
          <p:nvSpPr>
            <p:cNvPr id="7" name="矩形 6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拣货货位记录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1226" y="1571371"/>
            <a:ext cx="5836227" cy="520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3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251" y="1145714"/>
            <a:ext cx="5863132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Rebin</a:t>
            </a:r>
            <a:r>
              <a:rPr lang="en-US" altLang="zh-CN" b="1" dirty="0" smtClean="0">
                <a:solidFill>
                  <a:schemeClr val="tx1"/>
                </a:solidFill>
              </a:rPr>
              <a:t>—</a:t>
            </a:r>
            <a:r>
              <a:rPr lang="zh-CN" altLang="en-US" b="1" dirty="0" smtClean="0">
                <a:solidFill>
                  <a:schemeClr val="tx1"/>
                </a:solidFill>
              </a:rPr>
              <a:t>多</a:t>
            </a:r>
            <a:r>
              <a:rPr lang="zh-CN" altLang="en-US" b="1" dirty="0">
                <a:solidFill>
                  <a:schemeClr val="tx1"/>
                </a:solidFill>
              </a:rPr>
              <a:t>货</a:t>
            </a:r>
            <a:r>
              <a:rPr lang="en-US" altLang="zh-CN" b="1" dirty="0">
                <a:solidFill>
                  <a:schemeClr val="tx1"/>
                </a:solidFill>
              </a:rPr>
              <a:t>—2—COB00000001 —</a:t>
            </a:r>
            <a:r>
              <a:rPr lang="zh-CN" altLang="en-US" b="1" dirty="0">
                <a:solidFill>
                  <a:schemeClr val="tx1"/>
                </a:solidFill>
              </a:rPr>
              <a:t>苏宁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 rot="5400000">
            <a:off x="10445903" y="3023058"/>
            <a:ext cx="3086948" cy="18357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5400000">
            <a:off x="11446229" y="2035103"/>
            <a:ext cx="1086291" cy="1835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标题 1"/>
          <p:cNvSpPr txBox="1">
            <a:spLocks/>
          </p:cNvSpPr>
          <p:nvPr/>
        </p:nvSpPr>
        <p:spPr>
          <a:xfrm>
            <a:off x="6341048" y="4944494"/>
            <a:ext cx="1403643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检查货位</a:t>
            </a:r>
            <a:endParaRPr lang="zh-CN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7632983" y="4943733"/>
            <a:ext cx="1941372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1-1-A001-013C03</a:t>
            </a:r>
            <a:endParaRPr lang="zh-CN" altLang="en-US" dirty="0"/>
          </a:p>
        </p:txBody>
      </p:sp>
      <p:sp>
        <p:nvSpPr>
          <p:cNvPr id="35" name="标题 1"/>
          <p:cNvSpPr txBox="1">
            <a:spLocks/>
          </p:cNvSpPr>
          <p:nvPr/>
        </p:nvSpPr>
        <p:spPr>
          <a:xfrm>
            <a:off x="6341049" y="5419438"/>
            <a:ext cx="1291932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货位中问题商品数量</a:t>
            </a:r>
            <a:endParaRPr lang="zh-CN" altLang="en-US" sz="1600" dirty="0"/>
          </a:p>
        </p:txBody>
      </p:sp>
      <p:sp>
        <p:nvSpPr>
          <p:cNvPr id="36" name="矩形 35"/>
          <p:cNvSpPr/>
          <p:nvPr/>
        </p:nvSpPr>
        <p:spPr>
          <a:xfrm>
            <a:off x="7632982" y="5427595"/>
            <a:ext cx="1941373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249419" y="4670690"/>
            <a:ext cx="5831743" cy="15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090923" y="1632117"/>
            <a:ext cx="170185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</a:t>
            </a:r>
            <a:r>
              <a:rPr lang="zh-CN" altLang="en-US" sz="1400" dirty="0" smtClean="0"/>
              <a:t>显示所有货位</a:t>
            </a:r>
            <a:endParaRPr lang="en-US" altLang="zh-CN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9563964" y="1629808"/>
            <a:ext cx="1588855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H</a:t>
            </a:r>
            <a:r>
              <a:rPr lang="zh-CN" altLang="en-US" sz="1400" dirty="0" smtClean="0"/>
              <a:t>显示未查货位</a:t>
            </a:r>
            <a:endParaRPr lang="en-US" altLang="zh-CN" sz="140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4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4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请扫描需要检查的货位</a:t>
              </a:r>
              <a:endParaRPr lang="zh-CN" altLang="en-US" b="1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114296" y="1157754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返回</a:t>
            </a: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/>
          </p:nvPr>
        </p:nvGraphicFramePr>
        <p:xfrm>
          <a:off x="181735" y="1629808"/>
          <a:ext cx="5688000" cy="2505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/>
                <a:gridCol w="986383"/>
                <a:gridCol w="3261617"/>
              </a:tblGrid>
              <a:tr h="3672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图片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项目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内容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7296">
                <a:tc rowSpan="5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SKU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1234567890123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MS </a:t>
                      </a:r>
                      <a:r>
                        <a:rPr lang="en-US" altLang="zh-CN" sz="1200" dirty="0" err="1" smtClean="0"/>
                        <a:t>SKUBarcode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MSA00000001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商品名称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Dettol </a:t>
                      </a:r>
                      <a:r>
                        <a:rPr lang="zh-CN" altLang="en-US" sz="1200" b="0" dirty="0" smtClean="0"/>
                        <a:t>滴露 健康沐浴露薄荷冰爽</a:t>
                      </a:r>
                      <a:r>
                        <a:rPr lang="en-US" altLang="zh-CN" sz="1200" b="0" dirty="0" smtClean="0"/>
                        <a:t>935g+935g </a:t>
                      </a:r>
                      <a:r>
                        <a:rPr lang="zh-CN" altLang="en-US" sz="1200" b="0" dirty="0" smtClean="0"/>
                        <a:t>超值特惠两瓶装 特卖</a:t>
                      </a:r>
                      <a:endParaRPr lang="en-US" altLang="zh-CN" sz="1200" b="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长*宽*高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200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150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50 mm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重量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2kg</a:t>
                      </a:r>
                      <a:endParaRPr lang="zh-CN" altLang="en-US" sz="1200" b="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11237056" y="1213688"/>
            <a:ext cx="766691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+</a:t>
            </a:r>
            <a:r>
              <a:rPr lang="zh-CN" altLang="en-US" sz="1400" dirty="0" smtClean="0"/>
              <a:t>备注</a:t>
            </a:r>
            <a:endParaRPr lang="en-US" altLang="zh-CN" sz="1400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19" y="1999018"/>
            <a:ext cx="1359500" cy="1445983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328901" y="3521505"/>
            <a:ext cx="1164455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确认无法找到对应货位</a:t>
            </a:r>
            <a:endParaRPr lang="en-US" altLang="zh-CN" sz="1400" dirty="0"/>
          </a:p>
        </p:txBody>
      </p:sp>
      <p:sp>
        <p:nvSpPr>
          <p:cNvPr id="30" name="矩形 29"/>
          <p:cNvSpPr/>
          <p:nvPr/>
        </p:nvSpPr>
        <p:spPr>
          <a:xfrm>
            <a:off x="111238" y="4228266"/>
            <a:ext cx="5843157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Rebin</a:t>
            </a:r>
            <a:r>
              <a:rPr lang="zh-CN" altLang="en-US" b="1" dirty="0" smtClean="0">
                <a:solidFill>
                  <a:schemeClr val="tx1"/>
                </a:solidFill>
              </a:rPr>
              <a:t>车记录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84082"/>
              </p:ext>
            </p:extLst>
          </p:nvPr>
        </p:nvGraphicFramePr>
        <p:xfrm>
          <a:off x="497032" y="4750465"/>
          <a:ext cx="4968587" cy="1956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052"/>
                <a:gridCol w="1566863"/>
                <a:gridCol w="967460"/>
                <a:gridCol w="778174"/>
                <a:gridCol w="1020038"/>
              </a:tblGrid>
              <a:tr h="5131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车牌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问题商品数量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0" u="non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CSREBINS0001</a:t>
                      </a:r>
                      <a:endParaRPr lang="zh-CN" altLang="en-US" sz="1400" b="0" u="non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B01</a:t>
                      </a:r>
                      <a:endParaRPr lang="zh-CN" altLang="en-US" sz="1400" b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600" b="1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CSREBINS0003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Z01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文本框 37"/>
          <p:cNvSpPr txBox="1"/>
          <p:nvPr/>
        </p:nvSpPr>
        <p:spPr>
          <a:xfrm>
            <a:off x="4582391" y="4284963"/>
            <a:ext cx="1299979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找到少货位置</a:t>
            </a:r>
            <a:endParaRPr lang="en-US" altLang="zh-CN" sz="1400" dirty="0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/>
          </p:nvPr>
        </p:nvGraphicFramePr>
        <p:xfrm>
          <a:off x="6341048" y="1984663"/>
          <a:ext cx="5419152" cy="2333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397"/>
                <a:gridCol w="1913355"/>
                <a:gridCol w="1056364"/>
                <a:gridCol w="1089936"/>
                <a:gridCol w="800100"/>
              </a:tblGrid>
              <a:tr h="4227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拣货货位记录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solidFill>
                            <a:schemeClr val="tx1"/>
                          </a:solidFill>
                        </a:rPr>
                        <a:t>问题</a:t>
                      </a:r>
                      <a:r>
                        <a:rPr lang="zh-CN" altLang="en-US" sz="1400" smtClean="0">
                          <a:solidFill>
                            <a:schemeClr val="tx1"/>
                          </a:solidFill>
                        </a:rPr>
                        <a:t>商品上架数量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货位问题商品剩余数量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1-1-A001-013A02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1-1-A001-013C03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1-1-A001-013D01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" name="矩形 30"/>
          <p:cNvSpPr/>
          <p:nvPr/>
        </p:nvSpPr>
        <p:spPr>
          <a:xfrm>
            <a:off x="9692699" y="4894382"/>
            <a:ext cx="2067501" cy="40011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/>
              <a:t>4/20</a:t>
            </a:r>
            <a:endParaRPr lang="zh-CN" altLang="en-US" sz="2000" b="1" dirty="0"/>
          </a:p>
        </p:txBody>
      </p:sp>
      <p:sp>
        <p:nvSpPr>
          <p:cNvPr id="39" name="矩形 38"/>
          <p:cNvSpPr/>
          <p:nvPr/>
        </p:nvSpPr>
        <p:spPr>
          <a:xfrm>
            <a:off x="6341048" y="5937739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dirty="0"/>
              <a:t>已成功找到</a:t>
            </a:r>
            <a:r>
              <a:rPr lang="en-US" altLang="zh-CN" sz="1600" dirty="0"/>
              <a:t>1</a:t>
            </a:r>
            <a:r>
              <a:rPr lang="zh-CN" altLang="en-US" sz="1600" dirty="0"/>
              <a:t>件问题商品正确</a:t>
            </a:r>
            <a:r>
              <a:rPr lang="zh-CN" altLang="en-US" sz="1600" dirty="0" smtClean="0"/>
              <a:t>位置，请将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件多货</a:t>
            </a:r>
            <a:r>
              <a:rPr lang="zh-CN" altLang="en-US" sz="1600" smtClean="0"/>
              <a:t>商品</a:t>
            </a:r>
            <a:r>
              <a:rPr lang="zh-CN" altLang="en-US" sz="1600" smtClean="0"/>
              <a:t>进行上架</a:t>
            </a:r>
            <a:endParaRPr lang="en-US" altLang="zh-CN" sz="1600" dirty="0"/>
          </a:p>
        </p:txBody>
      </p:sp>
      <p:sp>
        <p:nvSpPr>
          <p:cNvPr id="46" name="矩形 45"/>
          <p:cNvSpPr/>
          <p:nvPr/>
        </p:nvSpPr>
        <p:spPr>
          <a:xfrm>
            <a:off x="7632982" y="6311628"/>
            <a:ext cx="1941373" cy="33056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1-1-A001-013C03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标题 1"/>
          <p:cNvSpPr txBox="1">
            <a:spLocks/>
          </p:cNvSpPr>
          <p:nvPr/>
        </p:nvSpPr>
        <p:spPr>
          <a:xfrm>
            <a:off x="6351440" y="6292766"/>
            <a:ext cx="1004452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smtClean="0"/>
              <a:t>上架货位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1915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244935" y="1163782"/>
            <a:ext cx="5836227" cy="5611089"/>
            <a:chOff x="561257" y="5026704"/>
            <a:chExt cx="8587077" cy="2129179"/>
          </a:xfrm>
        </p:grpSpPr>
        <p:sp>
          <p:nvSpPr>
            <p:cNvPr id="7" name="矩形 6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拣货货位记录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1226" y="1571371"/>
            <a:ext cx="5836227" cy="520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3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251" y="1145714"/>
            <a:ext cx="5863132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Rebin</a:t>
            </a:r>
            <a:r>
              <a:rPr lang="en-US" altLang="zh-CN" b="1" dirty="0" smtClean="0">
                <a:solidFill>
                  <a:schemeClr val="tx1"/>
                </a:solidFill>
              </a:rPr>
              <a:t>—</a:t>
            </a:r>
            <a:r>
              <a:rPr lang="zh-CN" altLang="en-US" b="1" dirty="0" smtClean="0">
                <a:solidFill>
                  <a:schemeClr val="tx1"/>
                </a:solidFill>
              </a:rPr>
              <a:t>多</a:t>
            </a:r>
            <a:r>
              <a:rPr lang="zh-CN" altLang="en-US" b="1" dirty="0">
                <a:solidFill>
                  <a:schemeClr val="tx1"/>
                </a:solidFill>
              </a:rPr>
              <a:t>货</a:t>
            </a:r>
            <a:r>
              <a:rPr lang="en-US" altLang="zh-CN" b="1" dirty="0">
                <a:solidFill>
                  <a:schemeClr val="tx1"/>
                </a:solidFill>
              </a:rPr>
              <a:t>—1—COB00000001 —</a:t>
            </a:r>
            <a:r>
              <a:rPr lang="zh-CN" altLang="en-US" b="1" dirty="0">
                <a:solidFill>
                  <a:schemeClr val="tx1"/>
                </a:solidFill>
              </a:rPr>
              <a:t>苏宁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 rot="5400000">
            <a:off x="10445903" y="3023058"/>
            <a:ext cx="3086948" cy="18357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5400000">
            <a:off x="11446229" y="2035103"/>
            <a:ext cx="1086291" cy="1835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标题 1"/>
          <p:cNvSpPr txBox="1">
            <a:spLocks/>
          </p:cNvSpPr>
          <p:nvPr/>
        </p:nvSpPr>
        <p:spPr>
          <a:xfrm>
            <a:off x="6341048" y="4944494"/>
            <a:ext cx="1403643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检查货位</a:t>
            </a:r>
            <a:endParaRPr lang="zh-CN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7632983" y="4943733"/>
            <a:ext cx="1941372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标题 1"/>
          <p:cNvSpPr txBox="1">
            <a:spLocks/>
          </p:cNvSpPr>
          <p:nvPr/>
        </p:nvSpPr>
        <p:spPr>
          <a:xfrm>
            <a:off x="6341049" y="5419438"/>
            <a:ext cx="1291932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货位中问题商品数量</a:t>
            </a:r>
            <a:endParaRPr lang="zh-CN" altLang="en-US" sz="1600" dirty="0"/>
          </a:p>
        </p:txBody>
      </p:sp>
      <p:sp>
        <p:nvSpPr>
          <p:cNvPr id="36" name="矩形 35"/>
          <p:cNvSpPr/>
          <p:nvPr/>
        </p:nvSpPr>
        <p:spPr>
          <a:xfrm>
            <a:off x="7632982" y="5427595"/>
            <a:ext cx="1941373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249419" y="4670690"/>
            <a:ext cx="5831743" cy="15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090923" y="1632117"/>
            <a:ext cx="170185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</a:t>
            </a:r>
            <a:r>
              <a:rPr lang="zh-CN" altLang="en-US" sz="1400" dirty="0" smtClean="0"/>
              <a:t>显示所有货位</a:t>
            </a:r>
            <a:endParaRPr lang="en-US" altLang="zh-CN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9563964" y="1629808"/>
            <a:ext cx="1588855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H</a:t>
            </a:r>
            <a:r>
              <a:rPr lang="zh-CN" altLang="en-US" sz="1400" dirty="0" smtClean="0"/>
              <a:t>显示未查货位</a:t>
            </a:r>
            <a:endParaRPr lang="en-US" altLang="zh-CN" sz="140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4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4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请扫描需要检查的货位</a:t>
              </a:r>
              <a:endParaRPr lang="zh-CN" altLang="en-US" b="1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114296" y="1157754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返回</a:t>
            </a: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/>
          </p:nvPr>
        </p:nvGraphicFramePr>
        <p:xfrm>
          <a:off x="181735" y="1629808"/>
          <a:ext cx="5688000" cy="2505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/>
                <a:gridCol w="986383"/>
                <a:gridCol w="3261617"/>
              </a:tblGrid>
              <a:tr h="3672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图片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项目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内容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7296">
                <a:tc rowSpan="5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SKU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1234567890123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MS </a:t>
                      </a:r>
                      <a:r>
                        <a:rPr lang="en-US" altLang="zh-CN" sz="1200" dirty="0" err="1" smtClean="0"/>
                        <a:t>SKUBarcode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MSA00000001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商品名称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Dettol </a:t>
                      </a:r>
                      <a:r>
                        <a:rPr lang="zh-CN" altLang="en-US" sz="1200" b="0" dirty="0" smtClean="0"/>
                        <a:t>滴露 健康沐浴露薄荷冰爽</a:t>
                      </a:r>
                      <a:r>
                        <a:rPr lang="en-US" altLang="zh-CN" sz="1200" b="0" dirty="0" smtClean="0"/>
                        <a:t>935g+935g </a:t>
                      </a:r>
                      <a:r>
                        <a:rPr lang="zh-CN" altLang="en-US" sz="1200" b="0" dirty="0" smtClean="0"/>
                        <a:t>超值特惠两瓶装 特卖</a:t>
                      </a:r>
                      <a:endParaRPr lang="en-US" altLang="zh-CN" sz="1200" b="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长*宽*高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200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150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50 mm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重量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2kg</a:t>
                      </a:r>
                      <a:endParaRPr lang="zh-CN" altLang="en-US" sz="1200" b="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11237056" y="1213688"/>
            <a:ext cx="766691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+</a:t>
            </a:r>
            <a:r>
              <a:rPr lang="zh-CN" altLang="en-US" sz="1400" dirty="0" smtClean="0"/>
              <a:t>备注</a:t>
            </a:r>
            <a:endParaRPr lang="en-US" altLang="zh-CN" sz="1400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19" y="1999018"/>
            <a:ext cx="1359500" cy="1445983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328901" y="3521505"/>
            <a:ext cx="1164455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确认无法找到对应货位</a:t>
            </a:r>
            <a:endParaRPr lang="en-US" altLang="zh-CN" sz="1400" dirty="0"/>
          </a:p>
        </p:txBody>
      </p:sp>
      <p:sp>
        <p:nvSpPr>
          <p:cNvPr id="30" name="矩形 29"/>
          <p:cNvSpPr/>
          <p:nvPr/>
        </p:nvSpPr>
        <p:spPr>
          <a:xfrm>
            <a:off x="111238" y="4228266"/>
            <a:ext cx="5843157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Rebin</a:t>
            </a:r>
            <a:r>
              <a:rPr lang="zh-CN" altLang="en-US" b="1" dirty="0" smtClean="0">
                <a:solidFill>
                  <a:schemeClr val="tx1"/>
                </a:solidFill>
              </a:rPr>
              <a:t>车记录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/>
          </p:nvPr>
        </p:nvGraphicFramePr>
        <p:xfrm>
          <a:off x="497032" y="4750465"/>
          <a:ext cx="4968587" cy="1956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052"/>
                <a:gridCol w="1566863"/>
                <a:gridCol w="967460"/>
                <a:gridCol w="778174"/>
                <a:gridCol w="1020038"/>
              </a:tblGrid>
              <a:tr h="5131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车牌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问题商品数量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0" u="non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CSREBINS0001</a:t>
                      </a:r>
                      <a:endParaRPr lang="zh-CN" altLang="en-US" sz="1400" b="0" u="non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B01</a:t>
                      </a:r>
                      <a:endParaRPr lang="zh-CN" altLang="en-US" sz="1400" b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600" b="1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CSREBINS0003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Z01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文本框 37"/>
          <p:cNvSpPr txBox="1"/>
          <p:nvPr/>
        </p:nvSpPr>
        <p:spPr>
          <a:xfrm>
            <a:off x="4582391" y="4284963"/>
            <a:ext cx="1299979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找到少货位置</a:t>
            </a:r>
            <a:endParaRPr lang="en-US" altLang="zh-CN" sz="1400" dirty="0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/>
          </p:nvPr>
        </p:nvGraphicFramePr>
        <p:xfrm>
          <a:off x="6341048" y="1984663"/>
          <a:ext cx="5419152" cy="2333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397"/>
                <a:gridCol w="1913355"/>
                <a:gridCol w="1056364"/>
                <a:gridCol w="1089936"/>
                <a:gridCol w="800100"/>
              </a:tblGrid>
              <a:tr h="4227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拣货货位记录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solidFill>
                            <a:schemeClr val="tx1"/>
                          </a:solidFill>
                        </a:rPr>
                        <a:t>问题</a:t>
                      </a:r>
                      <a:r>
                        <a:rPr lang="zh-CN" altLang="en-US" sz="1400" smtClean="0">
                          <a:solidFill>
                            <a:schemeClr val="tx1"/>
                          </a:solidFill>
                        </a:rPr>
                        <a:t>商品上架数量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货位问题商品剩余数量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1-1-A001-013A02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1-1-A001-013C03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sng" dirty="0" smtClean="0"/>
                        <a:t>4</a:t>
                      </a:r>
                      <a:endParaRPr lang="zh-CN" altLang="en-US" sz="1600" b="1" u="sng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sng" dirty="0" smtClean="0"/>
                        <a:t>4</a:t>
                      </a:r>
                      <a:endParaRPr lang="zh-CN" altLang="en-US" sz="1600" b="1" u="sng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sng" dirty="0" smtClean="0"/>
                        <a:t>20</a:t>
                      </a:r>
                      <a:endParaRPr lang="zh-CN" altLang="en-US" sz="1600" b="1" u="sng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1-1-A001-013D01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" name="矩形 38"/>
          <p:cNvSpPr/>
          <p:nvPr/>
        </p:nvSpPr>
        <p:spPr>
          <a:xfrm>
            <a:off x="6341048" y="5937739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dirty="0"/>
              <a:t>已成功找到</a:t>
            </a:r>
            <a:r>
              <a:rPr lang="en-US" altLang="zh-CN" sz="1600" dirty="0"/>
              <a:t>1</a:t>
            </a:r>
            <a:r>
              <a:rPr lang="zh-CN" altLang="en-US" sz="1600" dirty="0"/>
              <a:t>件问题商品正确</a:t>
            </a:r>
            <a:r>
              <a:rPr lang="zh-CN" altLang="en-US" sz="1600" dirty="0" smtClean="0"/>
              <a:t>位置，请将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件多货</a:t>
            </a:r>
            <a:r>
              <a:rPr lang="zh-CN" altLang="en-US" sz="1600" smtClean="0"/>
              <a:t>商品</a:t>
            </a:r>
            <a:r>
              <a:rPr lang="zh-CN" altLang="en-US" sz="1600" smtClean="0"/>
              <a:t>进行上架</a:t>
            </a:r>
            <a:endParaRPr lang="en-US" altLang="zh-CN" sz="1600" dirty="0"/>
          </a:p>
        </p:txBody>
      </p:sp>
      <p:sp>
        <p:nvSpPr>
          <p:cNvPr id="46" name="矩形 45"/>
          <p:cNvSpPr/>
          <p:nvPr/>
        </p:nvSpPr>
        <p:spPr>
          <a:xfrm>
            <a:off x="7632982" y="6311628"/>
            <a:ext cx="1941373" cy="33056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1-1-A001-013C03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标题 1"/>
          <p:cNvSpPr txBox="1">
            <a:spLocks/>
          </p:cNvSpPr>
          <p:nvPr/>
        </p:nvSpPr>
        <p:spPr>
          <a:xfrm>
            <a:off x="6351440" y="6292766"/>
            <a:ext cx="1004452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smtClean="0"/>
              <a:t>上架货位</a:t>
            </a:r>
            <a:endParaRPr lang="zh-CN" altLang="en-US" sz="1600" dirty="0"/>
          </a:p>
        </p:txBody>
      </p:sp>
      <p:sp>
        <p:nvSpPr>
          <p:cNvPr id="50" name="矩形 49"/>
          <p:cNvSpPr/>
          <p:nvPr/>
        </p:nvSpPr>
        <p:spPr>
          <a:xfrm>
            <a:off x="9040246" y="6290538"/>
            <a:ext cx="765473" cy="429658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继续</a:t>
            </a:r>
          </a:p>
        </p:txBody>
      </p:sp>
      <p:sp>
        <p:nvSpPr>
          <p:cNvPr id="51" name="矩形 50"/>
          <p:cNvSpPr/>
          <p:nvPr/>
        </p:nvSpPr>
        <p:spPr>
          <a:xfrm>
            <a:off x="6244935" y="5975432"/>
            <a:ext cx="5836227" cy="7994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 smtClean="0"/>
              <a:t>已成功将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件多货商品放回至</a:t>
            </a:r>
            <a:r>
              <a:rPr lang="en-US" altLang="zh-CN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1-1-A001-013C03</a:t>
            </a:r>
            <a:r>
              <a:rPr lang="zh-CN" altLang="en-US" sz="1600" dirty="0"/>
              <a:t>中</a:t>
            </a:r>
            <a:endParaRPr lang="en-US" altLang="zh-CN" sz="1600" dirty="0"/>
          </a:p>
          <a:p>
            <a:pPr algn="ctr"/>
            <a:r>
              <a:rPr lang="zh-CN" altLang="en-US" sz="1600" dirty="0" smtClean="0"/>
              <a:t>继续查找另一件商品正确位置</a:t>
            </a:r>
            <a:endParaRPr lang="zh-CN" altLang="en-US" sz="1600" dirty="0"/>
          </a:p>
        </p:txBody>
      </p:sp>
      <p:sp>
        <p:nvSpPr>
          <p:cNvPr id="48" name="圆角矩形 47"/>
          <p:cNvSpPr/>
          <p:nvPr/>
        </p:nvSpPr>
        <p:spPr>
          <a:xfrm>
            <a:off x="241182" y="3480841"/>
            <a:ext cx="1318337" cy="56388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378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965" y="1272869"/>
            <a:ext cx="11809141" cy="4759941"/>
          </a:xfrm>
        </p:spPr>
        <p:txBody>
          <a:bodyPr anchor="t">
            <a:normAutofit/>
          </a:bodyPr>
          <a:lstStyle/>
          <a:p>
            <a:pPr>
              <a:lnSpc>
                <a:spcPts val="2500"/>
              </a:lnSpc>
            </a:pPr>
            <a:r>
              <a:rPr lang="en-US" altLang="zh-CN" dirty="0" smtClean="0"/>
              <a:t>1.</a:t>
            </a:r>
            <a:r>
              <a:rPr lang="zh-CN" altLang="en-US" dirty="0" smtClean="0"/>
              <a:t>层数颜色显示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2.</a:t>
            </a:r>
            <a:r>
              <a:rPr lang="en-US" altLang="zh-CN" dirty="0"/>
              <a:t> </a:t>
            </a:r>
            <a:r>
              <a:rPr lang="en-US" altLang="zh-CN" dirty="0" err="1"/>
              <a:t>ExSD</a:t>
            </a:r>
            <a:r>
              <a:rPr lang="zh-CN" altLang="en-US" dirty="0"/>
              <a:t>显示规则</a:t>
            </a:r>
            <a:endParaRPr lang="zh-CN" altLang="en-US" b="0" dirty="0"/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34349" y="-9520"/>
            <a:ext cx="10515600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信息解释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013071" y="1283092"/>
            <a:ext cx="681552" cy="368285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chemeClr val="bg1"/>
                </a:solidFill>
              </a:rPr>
              <a:t>A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层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856208" y="1266927"/>
            <a:ext cx="681552" cy="368285"/>
          </a:xfrm>
          <a:prstGeom prst="rect">
            <a:avLst/>
          </a:prstGeom>
          <a:solidFill>
            <a:srgbClr val="66FFF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B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层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666981" y="1266928"/>
            <a:ext cx="681552" cy="368285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C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层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381080" y="1272440"/>
            <a:ext cx="681552" cy="368285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chemeClr val="bg1"/>
                </a:solidFill>
              </a:rPr>
              <a:t>E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层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212651" y="1261567"/>
            <a:ext cx="681552" cy="36828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chemeClr val="bg1"/>
                </a:solidFill>
              </a:rPr>
              <a:t>F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层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536965" y="1261567"/>
            <a:ext cx="681552" cy="368285"/>
          </a:xfrm>
          <a:prstGeom prst="rect">
            <a:avLst/>
          </a:prstGeom>
          <a:solidFill>
            <a:srgbClr val="FF7C8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chemeClr val="bg1"/>
                </a:solidFill>
              </a:rPr>
              <a:t>D</a:t>
            </a:r>
            <a:r>
              <a:rPr lang="zh-CN" altLang="en-US" sz="1600" b="1" dirty="0">
                <a:solidFill>
                  <a:schemeClr val="bg1"/>
                </a:solidFill>
              </a:rPr>
              <a:t>层</a:t>
            </a:r>
          </a:p>
        </p:txBody>
      </p:sp>
      <p:sp>
        <p:nvSpPr>
          <p:cNvPr id="36" name="矩形 35"/>
          <p:cNvSpPr/>
          <p:nvPr/>
        </p:nvSpPr>
        <p:spPr>
          <a:xfrm>
            <a:off x="2013071" y="1937355"/>
            <a:ext cx="1583476" cy="36828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 smtClean="0">
                <a:solidFill>
                  <a:schemeClr val="bg1"/>
                </a:solidFill>
              </a:rPr>
              <a:t>距离发货点</a:t>
            </a:r>
            <a:r>
              <a:rPr lang="en-US" altLang="zh-CN" sz="1100" dirty="0" smtClean="0">
                <a:solidFill>
                  <a:schemeClr val="bg1"/>
                </a:solidFill>
              </a:rPr>
              <a:t>12</a:t>
            </a:r>
            <a:r>
              <a:rPr lang="zh-CN" altLang="en-US" sz="1100" dirty="0" smtClean="0">
                <a:solidFill>
                  <a:schemeClr val="bg1"/>
                </a:solidFill>
              </a:rPr>
              <a:t>小时以上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758237" y="1937355"/>
            <a:ext cx="1483115" cy="368285"/>
          </a:xfrm>
          <a:prstGeom prst="rect">
            <a:avLst/>
          </a:prstGeom>
          <a:solidFill>
            <a:srgbClr val="66CC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距离发货点</a:t>
            </a:r>
            <a:r>
              <a:rPr lang="en-US" altLang="zh-CN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6-12</a:t>
            </a:r>
            <a:r>
              <a:rPr lang="zh-CN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小时</a:t>
            </a:r>
            <a:endParaRPr lang="zh-CN" altLang="en-US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403042" y="1928129"/>
            <a:ext cx="1483115" cy="368285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距离发货点</a:t>
            </a:r>
            <a:r>
              <a:rPr lang="en-US" altLang="zh-CN" sz="1100" dirty="0" smtClean="0">
                <a:solidFill>
                  <a:schemeClr val="tx1"/>
                </a:solidFill>
              </a:rPr>
              <a:t>3-6</a:t>
            </a:r>
            <a:r>
              <a:rPr lang="zh-CN" altLang="en-US" sz="1100" dirty="0" smtClean="0">
                <a:solidFill>
                  <a:schemeClr val="tx1"/>
                </a:solidFill>
              </a:rPr>
              <a:t>小时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047847" y="1928129"/>
            <a:ext cx="1483115" cy="368285"/>
          </a:xfrm>
          <a:prstGeom prst="rect">
            <a:avLst/>
          </a:prstGeom>
          <a:solidFill>
            <a:srgbClr val="FF99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 smtClean="0">
                <a:solidFill>
                  <a:schemeClr val="bg1"/>
                </a:solidFill>
              </a:rPr>
              <a:t>距离发货点</a:t>
            </a:r>
            <a:r>
              <a:rPr lang="en-US" altLang="zh-CN" sz="1100" dirty="0" smtClean="0">
                <a:solidFill>
                  <a:schemeClr val="bg1"/>
                </a:solidFill>
              </a:rPr>
              <a:t>1-3</a:t>
            </a:r>
            <a:r>
              <a:rPr lang="zh-CN" altLang="en-US" sz="1100" dirty="0" smtClean="0">
                <a:solidFill>
                  <a:schemeClr val="bg1"/>
                </a:solidFill>
              </a:rPr>
              <a:t>小时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692652" y="1928129"/>
            <a:ext cx="1483115" cy="368285"/>
          </a:xfrm>
          <a:prstGeom prst="rect">
            <a:avLst/>
          </a:prstGeom>
          <a:solidFill>
            <a:srgbClr val="FF7C8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 smtClean="0">
                <a:solidFill>
                  <a:schemeClr val="bg1"/>
                </a:solidFill>
              </a:rPr>
              <a:t>距离发货点</a:t>
            </a:r>
            <a:r>
              <a:rPr lang="en-US" altLang="zh-CN" sz="1100" dirty="0" smtClean="0">
                <a:solidFill>
                  <a:schemeClr val="bg1"/>
                </a:solidFill>
              </a:rPr>
              <a:t>1</a:t>
            </a:r>
            <a:r>
              <a:rPr lang="zh-CN" altLang="en-US" sz="1100" dirty="0" smtClean="0">
                <a:solidFill>
                  <a:schemeClr val="bg1"/>
                </a:solidFill>
              </a:rPr>
              <a:t>小时内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0323511" y="1928128"/>
            <a:ext cx="1483115" cy="368285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 smtClean="0">
                <a:solidFill>
                  <a:schemeClr val="bg1"/>
                </a:solidFill>
              </a:rPr>
              <a:t>延误发货点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15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244935" y="1163782"/>
            <a:ext cx="5836227" cy="5611089"/>
            <a:chOff x="561257" y="5026704"/>
            <a:chExt cx="8587077" cy="2129179"/>
          </a:xfrm>
        </p:grpSpPr>
        <p:sp>
          <p:nvSpPr>
            <p:cNvPr id="7" name="矩形 6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拣货货位记录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1226" y="1571371"/>
            <a:ext cx="5836227" cy="520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3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251" y="1145714"/>
            <a:ext cx="5863132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Rebin</a:t>
            </a:r>
            <a:r>
              <a:rPr lang="en-US" altLang="zh-CN" b="1" dirty="0" smtClean="0">
                <a:solidFill>
                  <a:schemeClr val="tx1"/>
                </a:solidFill>
              </a:rPr>
              <a:t>—</a:t>
            </a:r>
            <a:r>
              <a:rPr lang="zh-CN" altLang="en-US" b="1" dirty="0" smtClean="0">
                <a:solidFill>
                  <a:schemeClr val="tx1"/>
                </a:solidFill>
              </a:rPr>
              <a:t>多</a:t>
            </a:r>
            <a:r>
              <a:rPr lang="zh-CN" altLang="en-US" b="1" dirty="0">
                <a:solidFill>
                  <a:schemeClr val="tx1"/>
                </a:solidFill>
              </a:rPr>
              <a:t>货</a:t>
            </a:r>
            <a:r>
              <a:rPr lang="en-US" altLang="zh-CN" b="1" dirty="0">
                <a:solidFill>
                  <a:schemeClr val="tx1"/>
                </a:solidFill>
              </a:rPr>
              <a:t>—1—COB00000001 —</a:t>
            </a:r>
            <a:r>
              <a:rPr lang="zh-CN" altLang="en-US" b="1" dirty="0">
                <a:solidFill>
                  <a:schemeClr val="tx1"/>
                </a:solidFill>
              </a:rPr>
              <a:t>苏宁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 rot="5400000">
            <a:off x="10445903" y="3023058"/>
            <a:ext cx="3086948" cy="18357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5400000">
            <a:off x="11446229" y="2035103"/>
            <a:ext cx="1086291" cy="1835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标题 1"/>
          <p:cNvSpPr txBox="1">
            <a:spLocks/>
          </p:cNvSpPr>
          <p:nvPr/>
        </p:nvSpPr>
        <p:spPr>
          <a:xfrm>
            <a:off x="6341048" y="4944494"/>
            <a:ext cx="1403643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检查货位</a:t>
            </a:r>
            <a:endParaRPr lang="zh-CN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7632983" y="4943733"/>
            <a:ext cx="1941372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标题 1"/>
          <p:cNvSpPr txBox="1">
            <a:spLocks/>
          </p:cNvSpPr>
          <p:nvPr/>
        </p:nvSpPr>
        <p:spPr>
          <a:xfrm>
            <a:off x="6341049" y="5419438"/>
            <a:ext cx="1291932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货位中问题商品数量</a:t>
            </a:r>
            <a:endParaRPr lang="zh-CN" altLang="en-US" sz="1600" dirty="0"/>
          </a:p>
        </p:txBody>
      </p:sp>
      <p:sp>
        <p:nvSpPr>
          <p:cNvPr id="36" name="矩形 35"/>
          <p:cNvSpPr/>
          <p:nvPr/>
        </p:nvSpPr>
        <p:spPr>
          <a:xfrm>
            <a:off x="7632982" y="5427595"/>
            <a:ext cx="1941373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249419" y="4670690"/>
            <a:ext cx="5831743" cy="15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090923" y="1632117"/>
            <a:ext cx="170185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</a:t>
            </a:r>
            <a:r>
              <a:rPr lang="zh-CN" altLang="en-US" sz="1400" dirty="0" smtClean="0"/>
              <a:t>显示所有货位</a:t>
            </a:r>
            <a:endParaRPr lang="en-US" altLang="zh-CN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9563964" y="1629808"/>
            <a:ext cx="1588855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H</a:t>
            </a:r>
            <a:r>
              <a:rPr lang="zh-CN" altLang="en-US" sz="1400" dirty="0" smtClean="0"/>
              <a:t>显示未查货位</a:t>
            </a:r>
            <a:endParaRPr lang="en-US" altLang="zh-CN" sz="140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4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4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请扫描需要检查的货位</a:t>
              </a:r>
              <a:endParaRPr lang="zh-CN" altLang="en-US" b="1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114296" y="1157754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返回</a:t>
            </a: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/>
          </p:nvPr>
        </p:nvGraphicFramePr>
        <p:xfrm>
          <a:off x="181735" y="1629808"/>
          <a:ext cx="5688000" cy="2505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/>
                <a:gridCol w="986383"/>
                <a:gridCol w="3261617"/>
              </a:tblGrid>
              <a:tr h="3672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图片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项目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内容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7296">
                <a:tc rowSpan="5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SKU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1234567890123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MS </a:t>
                      </a:r>
                      <a:r>
                        <a:rPr lang="en-US" altLang="zh-CN" sz="1200" dirty="0" err="1" smtClean="0"/>
                        <a:t>SKUBarcode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MSA00000001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商品名称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Dettol </a:t>
                      </a:r>
                      <a:r>
                        <a:rPr lang="zh-CN" altLang="en-US" sz="1200" b="0" dirty="0" smtClean="0"/>
                        <a:t>滴露 健康沐浴露薄荷冰爽</a:t>
                      </a:r>
                      <a:r>
                        <a:rPr lang="en-US" altLang="zh-CN" sz="1200" b="0" dirty="0" smtClean="0"/>
                        <a:t>935g+935g </a:t>
                      </a:r>
                      <a:r>
                        <a:rPr lang="zh-CN" altLang="en-US" sz="1200" b="0" dirty="0" smtClean="0"/>
                        <a:t>超值特惠两瓶装 特卖</a:t>
                      </a:r>
                      <a:endParaRPr lang="en-US" altLang="zh-CN" sz="1200" b="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长*宽*高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200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150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50 mm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重量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2kg</a:t>
                      </a:r>
                      <a:endParaRPr lang="zh-CN" altLang="en-US" sz="1200" b="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11237056" y="1213688"/>
            <a:ext cx="766691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+</a:t>
            </a:r>
            <a:r>
              <a:rPr lang="zh-CN" altLang="en-US" sz="1400" dirty="0" smtClean="0"/>
              <a:t>备注</a:t>
            </a:r>
            <a:endParaRPr lang="en-US" altLang="zh-CN" sz="1400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19" y="1999018"/>
            <a:ext cx="1359500" cy="1445983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328901" y="3521505"/>
            <a:ext cx="1164455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确认无法找到对应货位</a:t>
            </a:r>
            <a:endParaRPr lang="en-US" altLang="zh-CN" sz="1400" dirty="0"/>
          </a:p>
        </p:txBody>
      </p:sp>
      <p:sp>
        <p:nvSpPr>
          <p:cNvPr id="30" name="矩形 29"/>
          <p:cNvSpPr/>
          <p:nvPr/>
        </p:nvSpPr>
        <p:spPr>
          <a:xfrm>
            <a:off x="111238" y="4228266"/>
            <a:ext cx="5843157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Rebin</a:t>
            </a:r>
            <a:r>
              <a:rPr lang="zh-CN" altLang="en-US" b="1" dirty="0" smtClean="0">
                <a:solidFill>
                  <a:schemeClr val="tx1"/>
                </a:solidFill>
              </a:rPr>
              <a:t>车记录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/>
          </p:nvPr>
        </p:nvGraphicFramePr>
        <p:xfrm>
          <a:off x="497032" y="4750465"/>
          <a:ext cx="4968587" cy="1956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052"/>
                <a:gridCol w="1566863"/>
                <a:gridCol w="967460"/>
                <a:gridCol w="778174"/>
                <a:gridCol w="1020038"/>
              </a:tblGrid>
              <a:tr h="5131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车牌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问题商品数量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0" u="non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CSREBINS0001</a:t>
                      </a:r>
                      <a:endParaRPr lang="zh-CN" altLang="en-US" sz="1400" b="0" u="non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B01</a:t>
                      </a:r>
                      <a:endParaRPr lang="zh-CN" altLang="en-US" sz="1400" b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600" b="1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CSREBINS0003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Z01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文本框 37"/>
          <p:cNvSpPr txBox="1"/>
          <p:nvPr/>
        </p:nvSpPr>
        <p:spPr>
          <a:xfrm>
            <a:off x="4582391" y="4284963"/>
            <a:ext cx="1299979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找到少货位置</a:t>
            </a:r>
            <a:endParaRPr lang="en-US" altLang="zh-CN" sz="1400" dirty="0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/>
          </p:nvPr>
        </p:nvGraphicFramePr>
        <p:xfrm>
          <a:off x="6341048" y="1984663"/>
          <a:ext cx="5419152" cy="1244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397"/>
                <a:gridCol w="1913355"/>
                <a:gridCol w="1056364"/>
                <a:gridCol w="1089936"/>
                <a:gridCol w="800100"/>
              </a:tblGrid>
              <a:tr h="4227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拣货货位记录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solidFill>
                            <a:schemeClr val="tx1"/>
                          </a:solidFill>
                        </a:rPr>
                        <a:t>问题</a:t>
                      </a:r>
                      <a:r>
                        <a:rPr lang="zh-CN" altLang="en-US" sz="1400" smtClean="0">
                          <a:solidFill>
                            <a:schemeClr val="tx1"/>
                          </a:solidFill>
                        </a:rPr>
                        <a:t>商品上架数量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货位问题商品剩余数量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8" name="圆角矩形 47"/>
          <p:cNvSpPr/>
          <p:nvPr/>
        </p:nvSpPr>
        <p:spPr>
          <a:xfrm>
            <a:off x="241182" y="3480841"/>
            <a:ext cx="1318337" cy="56388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2196821" y="1957960"/>
            <a:ext cx="7697525" cy="2712730"/>
            <a:chOff x="2196821" y="1957960"/>
            <a:chExt cx="7697525" cy="2712730"/>
          </a:xfrm>
        </p:grpSpPr>
        <p:sp>
          <p:nvSpPr>
            <p:cNvPr id="53" name="矩形 52"/>
            <p:cNvSpPr/>
            <p:nvPr/>
          </p:nvSpPr>
          <p:spPr>
            <a:xfrm>
              <a:off x="2196821" y="1981981"/>
              <a:ext cx="7685950" cy="26887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2208396" y="1957960"/>
              <a:ext cx="7685950" cy="2397329"/>
              <a:chOff x="2208396" y="1957960"/>
              <a:chExt cx="7685950" cy="2397329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2208396" y="1957960"/>
                <a:ext cx="7685950" cy="712076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000" b="1" dirty="0" smtClean="0">
                    <a:solidFill>
                      <a:schemeClr val="bg1"/>
                    </a:solidFill>
                  </a:rPr>
                  <a:t>是否盘盈商品</a:t>
                </a:r>
              </a:p>
            </p:txBody>
          </p:sp>
          <p:sp>
            <p:nvSpPr>
              <p:cNvPr id="56" name="标题 1"/>
              <p:cNvSpPr txBox="1">
                <a:spLocks/>
              </p:cNvSpPr>
              <p:nvPr/>
            </p:nvSpPr>
            <p:spPr>
              <a:xfrm>
                <a:off x="2378660" y="2756933"/>
                <a:ext cx="7322271" cy="126492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1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目前此问题还剩余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个货位尚未盘点，是否确认不再盘点，盘盈商品？</a:t>
                </a:r>
                <a:endParaRPr lang="zh-CN" altLang="en-US" dirty="0"/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4823944" y="3935532"/>
                <a:ext cx="885737" cy="338554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slope"/>
              </a:sp3d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600" dirty="0" smtClean="0"/>
                  <a:t>1</a:t>
                </a:r>
                <a:r>
                  <a:rPr lang="zh-CN" altLang="en-US" sz="1600" dirty="0" smtClean="0"/>
                  <a:t>确认</a:t>
                </a:r>
                <a:endParaRPr lang="en-US" altLang="zh-CN" sz="1600" dirty="0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6745602" y="3967454"/>
                <a:ext cx="885737" cy="338554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600" dirty="0" smtClean="0"/>
                  <a:t>2</a:t>
                </a:r>
                <a:r>
                  <a:rPr lang="zh-CN" altLang="en-US" sz="1600" dirty="0" smtClean="0"/>
                  <a:t>取消</a:t>
                </a:r>
                <a:endParaRPr lang="en-US" altLang="zh-CN" sz="1600" dirty="0"/>
              </a:p>
            </p:txBody>
          </p:sp>
          <p:sp>
            <p:nvSpPr>
              <p:cNvPr id="59" name="圆角矩形 58"/>
              <p:cNvSpPr/>
              <p:nvPr/>
            </p:nvSpPr>
            <p:spPr>
              <a:xfrm>
                <a:off x="4727693" y="3920263"/>
                <a:ext cx="1061810" cy="435026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913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244935" y="1163782"/>
            <a:ext cx="5836227" cy="5611089"/>
            <a:chOff x="561257" y="5026704"/>
            <a:chExt cx="8587077" cy="2129179"/>
          </a:xfrm>
        </p:grpSpPr>
        <p:sp>
          <p:nvSpPr>
            <p:cNvPr id="7" name="矩形 6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拣货货位记录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1226" y="1571371"/>
            <a:ext cx="5836227" cy="520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3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251" y="1145714"/>
            <a:ext cx="5863132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Rebin</a:t>
            </a:r>
            <a:r>
              <a:rPr lang="en-US" altLang="zh-CN" b="1" dirty="0" smtClean="0">
                <a:solidFill>
                  <a:schemeClr val="tx1"/>
                </a:solidFill>
              </a:rPr>
              <a:t>—</a:t>
            </a:r>
            <a:r>
              <a:rPr lang="zh-CN" altLang="en-US" b="1" dirty="0" smtClean="0">
                <a:solidFill>
                  <a:schemeClr val="tx1"/>
                </a:solidFill>
              </a:rPr>
              <a:t>多</a:t>
            </a:r>
            <a:r>
              <a:rPr lang="zh-CN" altLang="en-US" b="1" dirty="0">
                <a:solidFill>
                  <a:schemeClr val="tx1"/>
                </a:solidFill>
              </a:rPr>
              <a:t>货</a:t>
            </a:r>
            <a:r>
              <a:rPr lang="en-US" altLang="zh-CN" b="1" dirty="0">
                <a:solidFill>
                  <a:schemeClr val="tx1"/>
                </a:solidFill>
              </a:rPr>
              <a:t>—1—COB00000001 —</a:t>
            </a:r>
            <a:r>
              <a:rPr lang="zh-CN" altLang="en-US" b="1" dirty="0">
                <a:solidFill>
                  <a:schemeClr val="tx1"/>
                </a:solidFill>
              </a:rPr>
              <a:t>苏宁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 rot="5400000">
            <a:off x="10445903" y="3023058"/>
            <a:ext cx="3086948" cy="18357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5400000">
            <a:off x="11446229" y="2035103"/>
            <a:ext cx="1086291" cy="1835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249419" y="4670690"/>
            <a:ext cx="5831743" cy="15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090923" y="1632117"/>
            <a:ext cx="170185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</a:t>
            </a:r>
            <a:r>
              <a:rPr lang="zh-CN" altLang="en-US" sz="1400" dirty="0" smtClean="0"/>
              <a:t>显示所有货位</a:t>
            </a:r>
            <a:endParaRPr lang="en-US" altLang="zh-CN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9563964" y="1629808"/>
            <a:ext cx="1588855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H</a:t>
            </a:r>
            <a:r>
              <a:rPr lang="zh-CN" altLang="en-US" sz="1400" dirty="0" smtClean="0"/>
              <a:t>显示未查货位</a:t>
            </a:r>
            <a:endParaRPr lang="en-US" altLang="zh-CN" sz="140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4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4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请扫描需要检查的货位</a:t>
              </a:r>
              <a:endParaRPr lang="zh-CN" altLang="en-US" b="1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114296" y="1157754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返回</a:t>
            </a: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/>
          </p:nvPr>
        </p:nvGraphicFramePr>
        <p:xfrm>
          <a:off x="181735" y="1629808"/>
          <a:ext cx="5688000" cy="2505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/>
                <a:gridCol w="986383"/>
                <a:gridCol w="3261617"/>
              </a:tblGrid>
              <a:tr h="3672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图片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项目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内容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7296">
                <a:tc rowSpan="5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SKU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1234567890123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MS </a:t>
                      </a:r>
                      <a:r>
                        <a:rPr lang="en-US" altLang="zh-CN" sz="1200" dirty="0" err="1" smtClean="0"/>
                        <a:t>SKUBarcode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MSA00000001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商品名称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Dettol </a:t>
                      </a:r>
                      <a:r>
                        <a:rPr lang="zh-CN" altLang="en-US" sz="1200" b="0" dirty="0" smtClean="0"/>
                        <a:t>滴露 健康沐浴露薄荷冰爽</a:t>
                      </a:r>
                      <a:r>
                        <a:rPr lang="en-US" altLang="zh-CN" sz="1200" b="0" dirty="0" smtClean="0"/>
                        <a:t>935g+935g </a:t>
                      </a:r>
                      <a:r>
                        <a:rPr lang="zh-CN" altLang="en-US" sz="1200" b="0" dirty="0" smtClean="0"/>
                        <a:t>超值特惠两瓶装 特卖</a:t>
                      </a:r>
                      <a:endParaRPr lang="en-US" altLang="zh-CN" sz="1200" b="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长*宽*高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200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150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50 mm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重量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2kg</a:t>
                      </a:r>
                      <a:endParaRPr lang="zh-CN" altLang="en-US" sz="1200" b="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11237056" y="1213688"/>
            <a:ext cx="766691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+</a:t>
            </a:r>
            <a:r>
              <a:rPr lang="zh-CN" altLang="en-US" sz="1400" dirty="0" smtClean="0"/>
              <a:t>备注</a:t>
            </a:r>
            <a:endParaRPr lang="en-US" altLang="zh-CN" sz="1400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19" y="1999018"/>
            <a:ext cx="1359500" cy="1445983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328901" y="3521505"/>
            <a:ext cx="1164455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确认无法找到对应货位</a:t>
            </a:r>
            <a:endParaRPr lang="en-US" altLang="zh-CN" sz="1400" dirty="0"/>
          </a:p>
        </p:txBody>
      </p:sp>
      <p:sp>
        <p:nvSpPr>
          <p:cNvPr id="30" name="矩形 29"/>
          <p:cNvSpPr/>
          <p:nvPr/>
        </p:nvSpPr>
        <p:spPr>
          <a:xfrm>
            <a:off x="111238" y="4228266"/>
            <a:ext cx="5843157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Rebin</a:t>
            </a:r>
            <a:r>
              <a:rPr lang="zh-CN" altLang="en-US" b="1" dirty="0" smtClean="0">
                <a:solidFill>
                  <a:schemeClr val="tx1"/>
                </a:solidFill>
              </a:rPr>
              <a:t>车记录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/>
          </p:nvPr>
        </p:nvGraphicFramePr>
        <p:xfrm>
          <a:off x="497032" y="4750465"/>
          <a:ext cx="4968587" cy="1956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052"/>
                <a:gridCol w="1566863"/>
                <a:gridCol w="967460"/>
                <a:gridCol w="778174"/>
                <a:gridCol w="1020038"/>
              </a:tblGrid>
              <a:tr h="5131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车牌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问题商品数量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0" u="non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CSREBINS0001</a:t>
                      </a:r>
                      <a:endParaRPr lang="zh-CN" altLang="en-US" sz="1400" b="0" u="non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B01</a:t>
                      </a:r>
                      <a:endParaRPr lang="zh-CN" altLang="en-US" sz="1400" b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600" b="1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CSREBINS0003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Z01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文本框 37"/>
          <p:cNvSpPr txBox="1"/>
          <p:nvPr/>
        </p:nvSpPr>
        <p:spPr>
          <a:xfrm>
            <a:off x="4582391" y="4284963"/>
            <a:ext cx="1299979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找到少货位置</a:t>
            </a:r>
            <a:endParaRPr lang="en-US" altLang="zh-CN" sz="1400" dirty="0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810455"/>
              </p:ext>
            </p:extLst>
          </p:nvPr>
        </p:nvGraphicFramePr>
        <p:xfrm>
          <a:off x="6341048" y="1984663"/>
          <a:ext cx="5419152" cy="1244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397"/>
                <a:gridCol w="1913355"/>
                <a:gridCol w="1056364"/>
                <a:gridCol w="1089936"/>
                <a:gridCol w="800100"/>
              </a:tblGrid>
              <a:tr h="4227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拣货货位记录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solidFill>
                            <a:schemeClr val="tx1"/>
                          </a:solidFill>
                        </a:rPr>
                        <a:t>问题</a:t>
                      </a:r>
                      <a:r>
                        <a:rPr lang="zh-CN" altLang="en-US" sz="1400" smtClean="0">
                          <a:solidFill>
                            <a:schemeClr val="tx1"/>
                          </a:solidFill>
                        </a:rPr>
                        <a:t>商品上架数量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货位问题商品剩余数量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8" name="圆角矩形 47"/>
          <p:cNvSpPr/>
          <p:nvPr/>
        </p:nvSpPr>
        <p:spPr>
          <a:xfrm>
            <a:off x="241182" y="3480841"/>
            <a:ext cx="1318337" cy="56388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标题 1"/>
          <p:cNvSpPr txBox="1">
            <a:spLocks/>
          </p:cNvSpPr>
          <p:nvPr/>
        </p:nvSpPr>
        <p:spPr>
          <a:xfrm>
            <a:off x="6340044" y="5055056"/>
            <a:ext cx="1403643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原始容器</a:t>
            </a:r>
            <a:endParaRPr lang="zh-CN" altLang="en-US" sz="1600" dirty="0"/>
          </a:p>
        </p:txBody>
      </p:sp>
      <p:sp>
        <p:nvSpPr>
          <p:cNvPr id="61" name="矩形 60"/>
          <p:cNvSpPr/>
          <p:nvPr/>
        </p:nvSpPr>
        <p:spPr>
          <a:xfrm>
            <a:off x="7631979" y="5054295"/>
            <a:ext cx="1941372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COB00000001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标题 1"/>
          <p:cNvSpPr txBox="1">
            <a:spLocks/>
          </p:cNvSpPr>
          <p:nvPr/>
        </p:nvSpPr>
        <p:spPr>
          <a:xfrm>
            <a:off x="6340044" y="5530000"/>
            <a:ext cx="1499751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目的容器</a:t>
            </a:r>
            <a:endParaRPr lang="zh-CN" altLang="en-US" sz="1600" dirty="0"/>
          </a:p>
        </p:txBody>
      </p:sp>
      <p:sp>
        <p:nvSpPr>
          <p:cNvPr id="63" name="矩形 62"/>
          <p:cNvSpPr/>
          <p:nvPr/>
        </p:nvSpPr>
        <p:spPr>
          <a:xfrm>
            <a:off x="7631978" y="5538157"/>
            <a:ext cx="1941373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07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244935" y="1163782"/>
            <a:ext cx="5836227" cy="5611089"/>
            <a:chOff x="561257" y="5026704"/>
            <a:chExt cx="8587077" cy="2129179"/>
          </a:xfrm>
        </p:grpSpPr>
        <p:sp>
          <p:nvSpPr>
            <p:cNvPr id="7" name="矩形 6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拣货货位记录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1226" y="1571371"/>
            <a:ext cx="5836227" cy="520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3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251" y="1145714"/>
            <a:ext cx="5863132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Rebin</a:t>
            </a:r>
            <a:r>
              <a:rPr lang="en-US" altLang="zh-CN" b="1" dirty="0" smtClean="0">
                <a:solidFill>
                  <a:schemeClr val="tx1"/>
                </a:solidFill>
              </a:rPr>
              <a:t>—</a:t>
            </a:r>
            <a:r>
              <a:rPr lang="zh-CN" altLang="en-US" b="1" dirty="0" smtClean="0">
                <a:solidFill>
                  <a:schemeClr val="tx1"/>
                </a:solidFill>
              </a:rPr>
              <a:t>多</a:t>
            </a:r>
            <a:r>
              <a:rPr lang="zh-CN" altLang="en-US" b="1" dirty="0">
                <a:solidFill>
                  <a:schemeClr val="tx1"/>
                </a:solidFill>
              </a:rPr>
              <a:t>货</a:t>
            </a:r>
            <a:r>
              <a:rPr lang="en-US" altLang="zh-CN" b="1" dirty="0">
                <a:solidFill>
                  <a:schemeClr val="tx1"/>
                </a:solidFill>
              </a:rPr>
              <a:t>—0—COB00000001 —</a:t>
            </a:r>
            <a:r>
              <a:rPr lang="zh-CN" altLang="en-US" b="1" dirty="0">
                <a:solidFill>
                  <a:schemeClr val="tx1"/>
                </a:solidFill>
              </a:rPr>
              <a:t>苏宁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 rot="5400000">
            <a:off x="10445903" y="3023058"/>
            <a:ext cx="3086948" cy="18357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5400000">
            <a:off x="11446229" y="2035103"/>
            <a:ext cx="1086291" cy="1835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标题 1"/>
          <p:cNvSpPr txBox="1">
            <a:spLocks/>
          </p:cNvSpPr>
          <p:nvPr/>
        </p:nvSpPr>
        <p:spPr>
          <a:xfrm>
            <a:off x="6341048" y="4944494"/>
            <a:ext cx="1403643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检查货位</a:t>
            </a:r>
            <a:endParaRPr lang="zh-CN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7632983" y="4943733"/>
            <a:ext cx="1941372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标题 1"/>
          <p:cNvSpPr txBox="1">
            <a:spLocks/>
          </p:cNvSpPr>
          <p:nvPr/>
        </p:nvSpPr>
        <p:spPr>
          <a:xfrm>
            <a:off x="6341049" y="5419438"/>
            <a:ext cx="1291932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货位中问题商品数量</a:t>
            </a:r>
            <a:endParaRPr lang="zh-CN" altLang="en-US" sz="1600" dirty="0"/>
          </a:p>
        </p:txBody>
      </p:sp>
      <p:sp>
        <p:nvSpPr>
          <p:cNvPr id="36" name="矩形 35"/>
          <p:cNvSpPr/>
          <p:nvPr/>
        </p:nvSpPr>
        <p:spPr>
          <a:xfrm>
            <a:off x="7632982" y="5427595"/>
            <a:ext cx="1941373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249419" y="4670690"/>
            <a:ext cx="5831743" cy="15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090923" y="1632117"/>
            <a:ext cx="170185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</a:t>
            </a:r>
            <a:r>
              <a:rPr lang="zh-CN" altLang="en-US" sz="1400" dirty="0" smtClean="0"/>
              <a:t>显示所有货位</a:t>
            </a:r>
            <a:endParaRPr lang="en-US" altLang="zh-CN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9563964" y="1629808"/>
            <a:ext cx="1588855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H</a:t>
            </a:r>
            <a:r>
              <a:rPr lang="zh-CN" altLang="en-US" sz="1400" dirty="0" smtClean="0"/>
              <a:t>显示未查货位</a:t>
            </a:r>
            <a:endParaRPr lang="en-US" altLang="zh-CN" sz="140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4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4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请扫描需要检查的货位</a:t>
              </a:r>
              <a:endParaRPr lang="zh-CN" altLang="en-US" b="1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114296" y="1157754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返回</a:t>
            </a: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/>
          </p:nvPr>
        </p:nvGraphicFramePr>
        <p:xfrm>
          <a:off x="181735" y="1629808"/>
          <a:ext cx="5688000" cy="2505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/>
                <a:gridCol w="986383"/>
                <a:gridCol w="3261617"/>
              </a:tblGrid>
              <a:tr h="3672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图片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项目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内容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7296">
                <a:tc rowSpan="5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SKU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1234567890123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MS </a:t>
                      </a:r>
                      <a:r>
                        <a:rPr lang="en-US" altLang="zh-CN" sz="1200" dirty="0" err="1" smtClean="0"/>
                        <a:t>SKUBarcode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MSA00000001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商品名称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Dettol </a:t>
                      </a:r>
                      <a:r>
                        <a:rPr lang="zh-CN" altLang="en-US" sz="1200" b="0" dirty="0" smtClean="0"/>
                        <a:t>滴露 健康沐浴露薄荷冰爽</a:t>
                      </a:r>
                      <a:r>
                        <a:rPr lang="en-US" altLang="zh-CN" sz="1200" b="0" dirty="0" smtClean="0"/>
                        <a:t>935g+935g </a:t>
                      </a:r>
                      <a:r>
                        <a:rPr lang="zh-CN" altLang="en-US" sz="1200" b="0" dirty="0" smtClean="0"/>
                        <a:t>超值特惠两瓶装 特卖</a:t>
                      </a:r>
                      <a:endParaRPr lang="en-US" altLang="zh-CN" sz="1200" b="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长*宽*高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200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150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50 mm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重量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2kg</a:t>
                      </a:r>
                      <a:endParaRPr lang="zh-CN" altLang="en-US" sz="1200" b="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11237056" y="1213688"/>
            <a:ext cx="766691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+</a:t>
            </a:r>
            <a:r>
              <a:rPr lang="zh-CN" altLang="en-US" sz="1400" dirty="0" smtClean="0"/>
              <a:t>备注</a:t>
            </a:r>
            <a:endParaRPr lang="en-US" altLang="zh-CN" sz="1400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19" y="1999018"/>
            <a:ext cx="1359500" cy="1445983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328901" y="3521505"/>
            <a:ext cx="1164455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确认无法找到对应货位</a:t>
            </a:r>
            <a:endParaRPr lang="en-US" altLang="zh-CN" sz="1400" dirty="0"/>
          </a:p>
        </p:txBody>
      </p:sp>
      <p:sp>
        <p:nvSpPr>
          <p:cNvPr id="30" name="矩形 29"/>
          <p:cNvSpPr/>
          <p:nvPr/>
        </p:nvSpPr>
        <p:spPr>
          <a:xfrm>
            <a:off x="111238" y="4228266"/>
            <a:ext cx="5843157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Rebin</a:t>
            </a:r>
            <a:r>
              <a:rPr lang="zh-CN" altLang="en-US" b="1" dirty="0" smtClean="0">
                <a:solidFill>
                  <a:schemeClr val="tx1"/>
                </a:solidFill>
              </a:rPr>
              <a:t>车记录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/>
          </p:nvPr>
        </p:nvGraphicFramePr>
        <p:xfrm>
          <a:off x="497032" y="4750465"/>
          <a:ext cx="4968587" cy="1956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052"/>
                <a:gridCol w="1566863"/>
                <a:gridCol w="967460"/>
                <a:gridCol w="778174"/>
                <a:gridCol w="1020038"/>
              </a:tblGrid>
              <a:tr h="5131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车牌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问题商品数量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0" u="non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CSREBINS0001</a:t>
                      </a:r>
                      <a:endParaRPr lang="zh-CN" altLang="en-US" sz="1400" b="0" u="non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B01</a:t>
                      </a:r>
                      <a:endParaRPr lang="zh-CN" altLang="en-US" sz="1400" b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600" b="1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CSREBINS0003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Z01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文本框 37"/>
          <p:cNvSpPr txBox="1"/>
          <p:nvPr/>
        </p:nvSpPr>
        <p:spPr>
          <a:xfrm>
            <a:off x="4582391" y="4284963"/>
            <a:ext cx="1299979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找到少货位置</a:t>
            </a:r>
            <a:endParaRPr lang="en-US" altLang="zh-CN" sz="1400" dirty="0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/>
          </p:nvPr>
        </p:nvGraphicFramePr>
        <p:xfrm>
          <a:off x="6341048" y="1984663"/>
          <a:ext cx="5419152" cy="1244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397"/>
                <a:gridCol w="1913355"/>
                <a:gridCol w="1056364"/>
                <a:gridCol w="1089936"/>
                <a:gridCol w="800100"/>
              </a:tblGrid>
              <a:tr h="4227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拣货货位记录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solidFill>
                            <a:schemeClr val="tx1"/>
                          </a:solidFill>
                        </a:rPr>
                        <a:t>问题</a:t>
                      </a:r>
                      <a:r>
                        <a:rPr lang="zh-CN" altLang="en-US" sz="1400" smtClean="0">
                          <a:solidFill>
                            <a:schemeClr val="tx1"/>
                          </a:solidFill>
                        </a:rPr>
                        <a:t>商品上架数量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货位问题商品剩余数量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" name="矩形 38"/>
          <p:cNvSpPr/>
          <p:nvPr/>
        </p:nvSpPr>
        <p:spPr>
          <a:xfrm>
            <a:off x="6341048" y="5937739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dirty="0"/>
              <a:t>已成功找到</a:t>
            </a:r>
            <a:r>
              <a:rPr lang="en-US" altLang="zh-CN" sz="1600" dirty="0"/>
              <a:t>1</a:t>
            </a:r>
            <a:r>
              <a:rPr lang="zh-CN" altLang="en-US" sz="1600" dirty="0"/>
              <a:t>件问题商品正确</a:t>
            </a:r>
            <a:r>
              <a:rPr lang="zh-CN" altLang="en-US" sz="1600" dirty="0" smtClean="0"/>
              <a:t>位置，请将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件多货</a:t>
            </a:r>
            <a:r>
              <a:rPr lang="zh-CN" altLang="en-US" sz="1600" smtClean="0"/>
              <a:t>商品</a:t>
            </a:r>
            <a:r>
              <a:rPr lang="zh-CN" altLang="en-US" sz="1600" smtClean="0"/>
              <a:t>进行上架</a:t>
            </a:r>
            <a:endParaRPr lang="en-US" altLang="zh-CN" sz="1600" dirty="0"/>
          </a:p>
        </p:txBody>
      </p:sp>
      <p:sp>
        <p:nvSpPr>
          <p:cNvPr id="46" name="矩形 45"/>
          <p:cNvSpPr/>
          <p:nvPr/>
        </p:nvSpPr>
        <p:spPr>
          <a:xfrm>
            <a:off x="7632982" y="6311628"/>
            <a:ext cx="1941373" cy="33056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1-1-A001-013C03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标题 1"/>
          <p:cNvSpPr txBox="1">
            <a:spLocks/>
          </p:cNvSpPr>
          <p:nvPr/>
        </p:nvSpPr>
        <p:spPr>
          <a:xfrm>
            <a:off x="6351440" y="6292766"/>
            <a:ext cx="1004452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smtClean="0"/>
              <a:t>上架货位</a:t>
            </a:r>
            <a:endParaRPr lang="zh-CN" altLang="en-US" sz="1600" dirty="0"/>
          </a:p>
        </p:txBody>
      </p:sp>
      <p:sp>
        <p:nvSpPr>
          <p:cNvPr id="50" name="矩形 49"/>
          <p:cNvSpPr/>
          <p:nvPr/>
        </p:nvSpPr>
        <p:spPr>
          <a:xfrm>
            <a:off x="9040246" y="6290538"/>
            <a:ext cx="765473" cy="429658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继续</a:t>
            </a:r>
          </a:p>
        </p:txBody>
      </p:sp>
      <p:sp>
        <p:nvSpPr>
          <p:cNvPr id="51" name="矩形 50"/>
          <p:cNvSpPr/>
          <p:nvPr/>
        </p:nvSpPr>
        <p:spPr>
          <a:xfrm>
            <a:off x="6244935" y="5975432"/>
            <a:ext cx="5836227" cy="7994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 smtClean="0"/>
              <a:t>已成功将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件多货商品放回至</a:t>
            </a:r>
            <a:r>
              <a:rPr lang="en-US" altLang="zh-CN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1-1-A001-013C03</a:t>
            </a:r>
            <a:r>
              <a:rPr lang="zh-CN" altLang="en-US" sz="1600" dirty="0"/>
              <a:t>中</a:t>
            </a:r>
            <a:endParaRPr lang="en-US" altLang="zh-CN" sz="1600" dirty="0"/>
          </a:p>
          <a:p>
            <a:pPr algn="ctr"/>
            <a:r>
              <a:rPr lang="zh-CN" altLang="en-US" sz="1600" dirty="0" smtClean="0"/>
              <a:t>继续查找另一件商品正确位置</a:t>
            </a:r>
            <a:endParaRPr lang="zh-CN" altLang="en-US" sz="1600" dirty="0"/>
          </a:p>
        </p:txBody>
      </p:sp>
      <p:sp>
        <p:nvSpPr>
          <p:cNvPr id="48" name="圆角矩形 47"/>
          <p:cNvSpPr/>
          <p:nvPr/>
        </p:nvSpPr>
        <p:spPr>
          <a:xfrm>
            <a:off x="241182" y="3480841"/>
            <a:ext cx="1318337" cy="56388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244935" y="4842612"/>
            <a:ext cx="5836227" cy="193225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defRPr/>
            </a:pPr>
            <a:r>
              <a:rPr lang="zh-CN" altLang="en-US" sz="1600" dirty="0" smtClean="0"/>
              <a:t>已盘盈多货商品：</a:t>
            </a:r>
            <a:r>
              <a:rPr lang="en-US" altLang="zh-CN" dirty="0"/>
              <a:t>Dettol </a:t>
            </a:r>
            <a:r>
              <a:rPr lang="zh-CN" altLang="en-US" dirty="0"/>
              <a:t>滴露 健康沐浴露薄荷</a:t>
            </a:r>
            <a:r>
              <a:rPr lang="zh-CN" altLang="en-US" dirty="0" smtClean="0"/>
              <a:t>冰</a:t>
            </a:r>
            <a:r>
              <a:rPr lang="en-US" altLang="zh-CN" dirty="0" smtClean="0"/>
              <a:t>935g+935g </a:t>
            </a:r>
            <a:r>
              <a:rPr lang="zh-CN" altLang="en-US" dirty="0"/>
              <a:t>超值特惠两瓶装 特卖</a:t>
            </a:r>
            <a:endParaRPr lang="en-US" altLang="zh-CN" dirty="0"/>
          </a:p>
          <a:p>
            <a:r>
              <a:rPr lang="zh-CN" altLang="en-US" sz="1600" dirty="0" smtClean="0"/>
              <a:t>盘盈放置目的容器：</a:t>
            </a:r>
            <a:r>
              <a:rPr lang="en-US" altLang="zh-CN" sz="2000" b="1" u="sng" dirty="0" smtClean="0"/>
              <a:t>tsOBPSDM001</a:t>
            </a:r>
            <a:endParaRPr lang="en-US" altLang="zh-CN" sz="2000" b="1" u="sng" dirty="0" smtClean="0"/>
          </a:p>
          <a:p>
            <a:r>
              <a:rPr lang="zh-CN" altLang="en-US" dirty="0" smtClean="0"/>
              <a:t>点击继续进行问题处理</a:t>
            </a:r>
            <a:endParaRPr lang="zh-CN" altLang="en-US" dirty="0"/>
          </a:p>
          <a:p>
            <a:pPr algn="ctr"/>
            <a:endParaRPr lang="zh-CN" altLang="en-US" sz="1600" dirty="0"/>
          </a:p>
        </p:txBody>
      </p:sp>
      <p:sp>
        <p:nvSpPr>
          <p:cNvPr id="61" name="矩形 60"/>
          <p:cNvSpPr/>
          <p:nvPr/>
        </p:nvSpPr>
        <p:spPr>
          <a:xfrm>
            <a:off x="9040246" y="6336734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继续</a:t>
            </a:r>
          </a:p>
        </p:txBody>
      </p:sp>
    </p:spTree>
    <p:extLst>
      <p:ext uri="{BB962C8B-B14F-4D97-AF65-F5344CB8AC3E}">
        <p14:creationId xmlns:p14="http://schemas.microsoft.com/office/powerpoint/2010/main" val="123117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0" y="2025524"/>
            <a:ext cx="12192000" cy="29611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6000" dirty="0" err="1" smtClean="0"/>
              <a:t>Rebin</a:t>
            </a:r>
            <a:r>
              <a:rPr lang="en-US" altLang="zh-CN" sz="6000" dirty="0"/>
              <a:t>/</a:t>
            </a:r>
            <a:r>
              <a:rPr lang="en-US" altLang="zh-CN" sz="6000" dirty="0" smtClean="0"/>
              <a:t>Pack</a:t>
            </a:r>
            <a:r>
              <a:rPr lang="zh-CN" altLang="en-US" sz="6000" dirty="0" smtClean="0"/>
              <a:t>少货</a:t>
            </a:r>
            <a:endParaRPr lang="en-US" altLang="zh-CN" sz="6000" dirty="0" smtClean="0"/>
          </a:p>
          <a:p>
            <a:pPr algn="ctr"/>
            <a:r>
              <a:rPr lang="zh-CN" altLang="en-US" sz="4000" dirty="0" smtClean="0"/>
              <a:t>流程：</a:t>
            </a:r>
            <a:r>
              <a:rPr lang="zh-CN" altLang="en-US" sz="2800" dirty="0" smtClean="0"/>
              <a:t>查找</a:t>
            </a:r>
            <a:r>
              <a:rPr lang="en-US" altLang="zh-CN" sz="2800" dirty="0" err="1" smtClean="0"/>
              <a:t>Rebin</a:t>
            </a:r>
            <a:r>
              <a:rPr lang="zh-CN" altLang="en-US" sz="2800" dirty="0" smtClean="0"/>
              <a:t>格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查找拣货车牌</a:t>
            </a:r>
            <a:endParaRPr lang="en-US" altLang="zh-CN" sz="2800" dirty="0" smtClean="0"/>
          </a:p>
          <a:p>
            <a:pPr algn="ctr"/>
            <a:r>
              <a:rPr lang="zh-CN" altLang="en-US" sz="4000" dirty="0" smtClean="0"/>
              <a:t>注意：</a:t>
            </a:r>
            <a:r>
              <a:rPr lang="zh-CN" altLang="en-US" sz="2800" dirty="0" smtClean="0"/>
              <a:t>所有</a:t>
            </a:r>
            <a:r>
              <a:rPr lang="en-US" altLang="zh-CN" sz="2800" dirty="0" err="1" smtClean="0"/>
              <a:t>Rebin</a:t>
            </a:r>
            <a:r>
              <a:rPr lang="zh-CN" altLang="en-US" sz="2800" dirty="0" smtClean="0"/>
              <a:t>格和货位剩余数据均是最新数据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8459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按照</a:t>
            </a:r>
            <a:r>
              <a:rPr lang="en-US" altLang="zh-CN" dirty="0" smtClean="0"/>
              <a:t>SKU</a:t>
            </a:r>
            <a:r>
              <a:rPr lang="zh-CN" altLang="en-US" dirty="0" smtClean="0"/>
              <a:t>查询的查询历史记录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60712"/>
              </p:ext>
            </p:extLst>
          </p:nvPr>
        </p:nvGraphicFramePr>
        <p:xfrm>
          <a:off x="193964" y="1675679"/>
          <a:ext cx="11849100" cy="21588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4576"/>
                <a:gridCol w="972402"/>
                <a:gridCol w="1059809"/>
                <a:gridCol w="349628"/>
                <a:gridCol w="469812"/>
                <a:gridCol w="469812"/>
                <a:gridCol w="1136290"/>
                <a:gridCol w="1136290"/>
                <a:gridCol w="1136290"/>
                <a:gridCol w="852218"/>
                <a:gridCol w="852218"/>
                <a:gridCol w="1005179"/>
                <a:gridCol w="1204576"/>
              </a:tblGrid>
              <a:tr h="3921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时间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代码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MS SKU Barcode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数量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用户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责任人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原始容器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目的容器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问题发现容器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原始状态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目的状态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操作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使用工具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</a:tr>
              <a:tr h="25238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2016/10/21 14:21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MSJD1234503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李四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COB00000001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COB00000001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正品</a:t>
                      </a:r>
                      <a:r>
                        <a:rPr lang="zh-CN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待上架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少货待核实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Rebin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标记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少货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Rebin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5047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2016/10/21 14:22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MSJD1234503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张问题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李四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COB00000001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CREBINS0001B01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CREBINS0001B01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少货待核实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正品库存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OB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问题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处理少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货</a:t>
                      </a:r>
                      <a:r>
                        <a:rPr lang="en-US" altLang="zh-CN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Rebin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找到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商品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OB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Problem Solve</a:t>
                      </a:r>
                    </a:p>
                  </a:txBody>
                  <a:tcPr marL="0" marR="0" marT="0" marB="0" anchor="ctr"/>
                </a:tc>
              </a:tr>
              <a:tr h="5047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2016/10/21 14:22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MSJD1234503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张问题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李四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COB00000001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1-1-A001-012A01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1-1-A001-012A01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少货待核实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正品库存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OB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问题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处理少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货货位找到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商品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OB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Problem Solve</a:t>
                      </a:r>
                    </a:p>
                  </a:txBody>
                  <a:tcPr marL="0" marR="0" marT="0" marB="0" anchor="ctr"/>
                </a:tc>
              </a:tr>
              <a:tr h="5047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2016/10/21 15:21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MSJD1234503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张问题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COB00000001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少货待核实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OB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问题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处理少货盘亏商品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OB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Problem Solve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771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55179" y="1184564"/>
            <a:ext cx="5867640" cy="5590307"/>
            <a:chOff x="561257" y="5026704"/>
            <a:chExt cx="8587077" cy="2129179"/>
          </a:xfrm>
        </p:grpSpPr>
        <p:sp>
          <p:nvSpPr>
            <p:cNvPr id="4" name="矩形 3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4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待问题处理区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234761" y="1184564"/>
            <a:ext cx="5836227" cy="5590307"/>
            <a:chOff x="561257" y="5026704"/>
            <a:chExt cx="8587077" cy="2129179"/>
          </a:xfrm>
        </p:grpSpPr>
        <p:sp>
          <p:nvSpPr>
            <p:cNvPr id="10" name="矩形 9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拣货货位记录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717090"/>
              </p:ext>
            </p:extLst>
          </p:nvPr>
        </p:nvGraphicFramePr>
        <p:xfrm>
          <a:off x="123609" y="2044591"/>
          <a:ext cx="5701384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242"/>
                <a:gridCol w="1127051"/>
                <a:gridCol w="978196"/>
                <a:gridCol w="372139"/>
                <a:gridCol w="669851"/>
                <a:gridCol w="839972"/>
                <a:gridCol w="552893"/>
                <a:gridCol w="615040"/>
              </a:tblGrid>
              <a:tr h="3617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SKU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容器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数量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操作人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员工操作时间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操作环节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问题人员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多货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1234567890098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COB00000001</a:t>
                      </a:r>
                      <a:endParaRPr lang="zh-CN" altLang="en-US" sz="10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张三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 smtClean="0"/>
                        <a:t>Rebin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多货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1234567890788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tsOB0000321</a:t>
                      </a:r>
                      <a:endParaRPr lang="zh-CN" altLang="en-US" sz="105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李四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 smtClean="0"/>
                        <a:t>Rebin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李美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少货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1234567890009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tsOBR000045</a:t>
                      </a:r>
                      <a:endParaRPr lang="zh-CN" altLang="en-US" sz="105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王五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 smtClean="0"/>
                        <a:t>Rebin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多货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1234567890010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CREBINS0001</a:t>
                      </a:r>
                      <a:endParaRPr lang="zh-CN" altLang="en-US" sz="105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张六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2016/10/1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Pack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smtClean="0"/>
                        <a:t>少货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1234567890012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COB00000009</a:t>
                      </a:r>
                      <a:endParaRPr lang="zh-CN" altLang="en-US" sz="105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刘一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 smtClean="0"/>
                        <a:t>Rebin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少货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1234567890013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COB00000043</a:t>
                      </a:r>
                      <a:endParaRPr lang="zh-CN" altLang="en-US" sz="105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胡二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 smtClean="0"/>
                        <a:t>Rebin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smtClean="0"/>
                        <a:t>多货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1234567890032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COB00000129</a:t>
                      </a:r>
                      <a:endParaRPr lang="zh-CN" altLang="en-US" sz="105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张三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2016/10/1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 smtClean="0"/>
                        <a:t>Rebin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多货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1234567890043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COB00000563</a:t>
                      </a:r>
                      <a:endParaRPr lang="zh-CN" altLang="en-US" sz="105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张三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 smtClean="0"/>
                        <a:t>Rebin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smtClean="0"/>
                        <a:t>少货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1234567890054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COB00000679</a:t>
                      </a:r>
                      <a:endParaRPr lang="zh-CN" altLang="en-US" sz="105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李四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 smtClean="0"/>
                        <a:t>Rebin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少货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1234567890065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COB00000873</a:t>
                      </a:r>
                      <a:endParaRPr lang="zh-CN" altLang="en-US" sz="105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李四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2016/10/1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 smtClean="0"/>
                        <a:t>Rebin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1593849" y="1677413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2882045" y="1708298"/>
            <a:ext cx="0" cy="233725"/>
          </a:xfrm>
          <a:prstGeom prst="line">
            <a:avLst/>
          </a:prstGeom>
          <a:ln w="95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898323" y="1678514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sp>
        <p:nvSpPr>
          <p:cNvPr id="17" name="矩形 16"/>
          <p:cNvSpPr/>
          <p:nvPr/>
        </p:nvSpPr>
        <p:spPr>
          <a:xfrm>
            <a:off x="5949662" y="3228285"/>
            <a:ext cx="285099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&gt;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59836" y="3985524"/>
            <a:ext cx="285099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&lt;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011967" y="1672774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9300163" y="1703659"/>
            <a:ext cx="0" cy="233725"/>
          </a:xfrm>
          <a:prstGeom prst="line">
            <a:avLst/>
          </a:prstGeom>
          <a:ln w="95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0316441" y="1673875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26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27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请选择需要处理的问题至待处理区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3351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55179" y="1184564"/>
            <a:ext cx="5867640" cy="5590307"/>
            <a:chOff x="561257" y="5026704"/>
            <a:chExt cx="8587077" cy="2129179"/>
          </a:xfrm>
        </p:grpSpPr>
        <p:sp>
          <p:nvSpPr>
            <p:cNvPr id="4" name="矩形 3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4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待问题处理区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234761" y="1184564"/>
            <a:ext cx="5836227" cy="5590307"/>
            <a:chOff x="561257" y="5026704"/>
            <a:chExt cx="8587077" cy="2129179"/>
          </a:xfrm>
        </p:grpSpPr>
        <p:sp>
          <p:nvSpPr>
            <p:cNvPr id="10" name="矩形 9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拣货货位记录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991825"/>
              </p:ext>
            </p:extLst>
          </p:nvPr>
        </p:nvGraphicFramePr>
        <p:xfrm>
          <a:off x="123609" y="2044591"/>
          <a:ext cx="5701383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079"/>
                <a:gridCol w="1127052"/>
                <a:gridCol w="1041990"/>
                <a:gridCol w="255182"/>
                <a:gridCol w="489097"/>
                <a:gridCol w="849193"/>
                <a:gridCol w="722895"/>
                <a:gridCol w="722895"/>
              </a:tblGrid>
              <a:tr h="3617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SKU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容器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数量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操作人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员工操作时间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操作环节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问题人员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少货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/>
                        <a:t>1234567890123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COB00000001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3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张三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 smtClean="0"/>
                        <a:t>Rebin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1593849" y="1677413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1234567890123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98323" y="1678514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sp>
        <p:nvSpPr>
          <p:cNvPr id="17" name="矩形 16"/>
          <p:cNvSpPr/>
          <p:nvPr/>
        </p:nvSpPr>
        <p:spPr>
          <a:xfrm>
            <a:off x="5949662" y="3228285"/>
            <a:ext cx="285099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&gt;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59836" y="3985524"/>
            <a:ext cx="285099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&lt;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011967" y="1672774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9300163" y="1703659"/>
            <a:ext cx="0" cy="233725"/>
          </a:xfrm>
          <a:prstGeom prst="line">
            <a:avLst/>
          </a:prstGeom>
          <a:ln w="95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0316441" y="1673875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26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27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请选择需要处理的问题至待处理区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559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55179" y="1184564"/>
            <a:ext cx="5867640" cy="5590307"/>
            <a:chOff x="561257" y="5026704"/>
            <a:chExt cx="8587077" cy="2129179"/>
          </a:xfrm>
        </p:grpSpPr>
        <p:sp>
          <p:nvSpPr>
            <p:cNvPr id="4" name="矩形 3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4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待问题处理区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244935" y="1184564"/>
            <a:ext cx="5836227" cy="5590307"/>
            <a:chOff x="561257" y="5026704"/>
            <a:chExt cx="8587077" cy="2129179"/>
          </a:xfrm>
        </p:grpSpPr>
        <p:sp>
          <p:nvSpPr>
            <p:cNvPr id="10" name="矩形 9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拣货货位记录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127915" y="2190377"/>
          <a:ext cx="570138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759"/>
                <a:gridCol w="1143000"/>
                <a:gridCol w="998621"/>
                <a:gridCol w="660068"/>
                <a:gridCol w="734212"/>
                <a:gridCol w="827862"/>
                <a:gridCol w="827862"/>
              </a:tblGrid>
              <a:tr h="3617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SKU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容器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数量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操作人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员工操作时间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问题人员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1593849" y="1708586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1234567890123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98323" y="1709687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sp>
        <p:nvSpPr>
          <p:cNvPr id="17" name="矩形 16"/>
          <p:cNvSpPr/>
          <p:nvPr/>
        </p:nvSpPr>
        <p:spPr>
          <a:xfrm>
            <a:off x="5949662" y="3228285"/>
            <a:ext cx="285099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&gt;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59836" y="3985524"/>
            <a:ext cx="285099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&lt;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999935" y="1728011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9288131" y="1758896"/>
            <a:ext cx="0" cy="233725"/>
          </a:xfrm>
          <a:prstGeom prst="line">
            <a:avLst/>
          </a:prstGeom>
          <a:ln w="95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0304409" y="1729112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2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请选择需要处理的问题</a:t>
              </a:r>
              <a:endParaRPr lang="zh-CN" altLang="en-US" b="1" dirty="0"/>
            </a:p>
          </p:txBody>
        </p:sp>
      </p:grp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931367"/>
              </p:ext>
            </p:extLst>
          </p:nvPr>
        </p:nvGraphicFramePr>
        <p:xfrm>
          <a:off x="6312356" y="2205617"/>
          <a:ext cx="5701383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079"/>
                <a:gridCol w="1127052"/>
                <a:gridCol w="1041990"/>
                <a:gridCol w="255182"/>
                <a:gridCol w="489097"/>
                <a:gridCol w="849193"/>
                <a:gridCol w="722895"/>
                <a:gridCol w="722895"/>
              </a:tblGrid>
              <a:tr h="3617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SKU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容器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数量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操作人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员工操作时间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操作环节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问题人员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少货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/>
                        <a:t>1234567890123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COB00000001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3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张三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 smtClean="0"/>
                        <a:t>Rebin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220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244935" y="1163782"/>
            <a:ext cx="5836227" cy="5611089"/>
            <a:chOff x="561257" y="5026704"/>
            <a:chExt cx="8587077" cy="2129179"/>
          </a:xfrm>
        </p:grpSpPr>
        <p:sp>
          <p:nvSpPr>
            <p:cNvPr id="7" name="矩形 6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拣货货位记录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1226" y="1571371"/>
            <a:ext cx="5836227" cy="520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3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251" y="1145714"/>
            <a:ext cx="5863132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Rebin</a:t>
            </a:r>
            <a:r>
              <a:rPr lang="en-US" altLang="zh-CN" b="1" dirty="0" smtClean="0">
                <a:solidFill>
                  <a:schemeClr val="tx1"/>
                </a:solidFill>
              </a:rPr>
              <a:t>—</a:t>
            </a:r>
            <a:r>
              <a:rPr lang="zh-CN" altLang="en-US" b="1" dirty="0" smtClean="0">
                <a:solidFill>
                  <a:schemeClr val="tx1"/>
                </a:solidFill>
              </a:rPr>
              <a:t>少货</a:t>
            </a:r>
            <a:r>
              <a:rPr lang="en-US" altLang="zh-CN" b="1" dirty="0">
                <a:solidFill>
                  <a:schemeClr val="tx1"/>
                </a:solidFill>
              </a:rPr>
              <a:t>—3—COB00000001 —</a:t>
            </a:r>
            <a:r>
              <a:rPr lang="zh-CN" altLang="en-US" b="1" dirty="0">
                <a:solidFill>
                  <a:schemeClr val="tx1"/>
                </a:solidFill>
              </a:rPr>
              <a:t>苏宁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 rot="5400000">
            <a:off x="10445903" y="3023058"/>
            <a:ext cx="3086948" cy="18357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5400000">
            <a:off x="11446229" y="2035103"/>
            <a:ext cx="1086291" cy="1835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标题 1"/>
          <p:cNvSpPr txBox="1">
            <a:spLocks/>
          </p:cNvSpPr>
          <p:nvPr/>
        </p:nvSpPr>
        <p:spPr>
          <a:xfrm>
            <a:off x="6341048" y="4944494"/>
            <a:ext cx="1403643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检查货位</a:t>
            </a:r>
            <a:endParaRPr lang="zh-CN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7632983" y="4943733"/>
            <a:ext cx="1941372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标题 1"/>
          <p:cNvSpPr txBox="1">
            <a:spLocks/>
          </p:cNvSpPr>
          <p:nvPr/>
        </p:nvSpPr>
        <p:spPr>
          <a:xfrm>
            <a:off x="6341049" y="5419438"/>
            <a:ext cx="1291932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货位中问题商品数量</a:t>
            </a:r>
            <a:endParaRPr lang="zh-CN" altLang="en-US" sz="1600" dirty="0"/>
          </a:p>
        </p:txBody>
      </p:sp>
      <p:sp>
        <p:nvSpPr>
          <p:cNvPr id="36" name="矩形 35"/>
          <p:cNvSpPr/>
          <p:nvPr/>
        </p:nvSpPr>
        <p:spPr>
          <a:xfrm>
            <a:off x="7632982" y="5427595"/>
            <a:ext cx="1941373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249419" y="4670690"/>
            <a:ext cx="5831743" cy="15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090923" y="1632117"/>
            <a:ext cx="170185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</a:t>
            </a:r>
            <a:r>
              <a:rPr lang="zh-CN" altLang="en-US" sz="1400" dirty="0" smtClean="0"/>
              <a:t>显示所有货位</a:t>
            </a:r>
            <a:endParaRPr lang="en-US" altLang="zh-CN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9563964" y="1629808"/>
            <a:ext cx="1588855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H</a:t>
            </a:r>
            <a:r>
              <a:rPr lang="zh-CN" altLang="en-US" sz="1400" dirty="0" smtClean="0"/>
              <a:t>显示未查货位</a:t>
            </a:r>
            <a:endParaRPr lang="en-US" altLang="zh-CN" sz="140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4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4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请扫描需要检查的货位</a:t>
              </a:r>
              <a:endParaRPr lang="zh-CN" altLang="en-US" b="1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114296" y="1157754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返回</a:t>
            </a: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/>
          </p:nvPr>
        </p:nvGraphicFramePr>
        <p:xfrm>
          <a:off x="181735" y="1629808"/>
          <a:ext cx="5688000" cy="2505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/>
                <a:gridCol w="986383"/>
                <a:gridCol w="3261617"/>
              </a:tblGrid>
              <a:tr h="3672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图片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项目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内容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7296">
                <a:tc rowSpan="5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SKU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1234567890123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MS </a:t>
                      </a:r>
                      <a:r>
                        <a:rPr lang="en-US" altLang="zh-CN" sz="1200" dirty="0" err="1" smtClean="0"/>
                        <a:t>SKUBarcode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MSA00000001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商品名称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Dettol </a:t>
                      </a:r>
                      <a:r>
                        <a:rPr lang="zh-CN" altLang="en-US" sz="1200" b="0" dirty="0" smtClean="0"/>
                        <a:t>滴露 健康沐浴露薄荷冰爽</a:t>
                      </a:r>
                      <a:r>
                        <a:rPr lang="en-US" altLang="zh-CN" sz="1200" b="0" dirty="0" smtClean="0"/>
                        <a:t>935g+935g </a:t>
                      </a:r>
                      <a:r>
                        <a:rPr lang="zh-CN" altLang="en-US" sz="1200" b="0" dirty="0" smtClean="0"/>
                        <a:t>超值特惠两瓶装 特卖</a:t>
                      </a:r>
                      <a:endParaRPr lang="en-US" altLang="zh-CN" sz="1200" b="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长*宽*高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200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150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50 mm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重量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2kg</a:t>
                      </a:r>
                      <a:endParaRPr lang="zh-CN" altLang="en-US" sz="1200" b="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11237056" y="1213688"/>
            <a:ext cx="766691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+</a:t>
            </a:r>
            <a:r>
              <a:rPr lang="zh-CN" altLang="en-US" sz="1400" dirty="0" smtClean="0"/>
              <a:t>备注</a:t>
            </a:r>
            <a:endParaRPr lang="en-US" altLang="zh-CN" sz="1400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19" y="1999018"/>
            <a:ext cx="1359500" cy="1445983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328901" y="3521505"/>
            <a:ext cx="1164455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确认无法找到对应货位</a:t>
            </a:r>
            <a:endParaRPr lang="en-US" altLang="zh-CN" sz="1400" dirty="0"/>
          </a:p>
        </p:txBody>
      </p:sp>
      <p:sp>
        <p:nvSpPr>
          <p:cNvPr id="30" name="矩形 29"/>
          <p:cNvSpPr/>
          <p:nvPr/>
        </p:nvSpPr>
        <p:spPr>
          <a:xfrm>
            <a:off x="111238" y="4228266"/>
            <a:ext cx="5843157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Rebin</a:t>
            </a:r>
            <a:r>
              <a:rPr lang="zh-CN" altLang="en-US" b="1" dirty="0" smtClean="0">
                <a:solidFill>
                  <a:schemeClr val="tx1"/>
                </a:solidFill>
              </a:rPr>
              <a:t>车记录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/>
          </p:nvPr>
        </p:nvGraphicFramePr>
        <p:xfrm>
          <a:off x="497032" y="4750465"/>
          <a:ext cx="4968587" cy="1956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052"/>
                <a:gridCol w="1566863"/>
                <a:gridCol w="967460"/>
                <a:gridCol w="778174"/>
                <a:gridCol w="1020038"/>
              </a:tblGrid>
              <a:tr h="5131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车牌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问题商品数量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B01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CSREBINS0003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Z01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文本框 37"/>
          <p:cNvSpPr txBox="1"/>
          <p:nvPr/>
        </p:nvSpPr>
        <p:spPr>
          <a:xfrm>
            <a:off x="4582391" y="4284963"/>
            <a:ext cx="1299979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找到多货位置</a:t>
            </a:r>
            <a:endParaRPr lang="en-US" altLang="zh-CN" sz="1400" dirty="0"/>
          </a:p>
        </p:txBody>
      </p:sp>
      <p:sp>
        <p:nvSpPr>
          <p:cNvPr id="31" name="圆角矩形 30"/>
          <p:cNvSpPr/>
          <p:nvPr/>
        </p:nvSpPr>
        <p:spPr>
          <a:xfrm>
            <a:off x="4478482" y="4271247"/>
            <a:ext cx="1475914" cy="33124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/>
          </p:nvPr>
        </p:nvGraphicFramePr>
        <p:xfrm>
          <a:off x="6341048" y="1984663"/>
          <a:ext cx="5419152" cy="2696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397"/>
                <a:gridCol w="1913355"/>
                <a:gridCol w="1056364"/>
                <a:gridCol w="1089936"/>
                <a:gridCol w="800100"/>
              </a:tblGrid>
              <a:tr h="4227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拣货货位记录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solidFill>
                            <a:schemeClr val="tx1"/>
                          </a:solidFill>
                        </a:rPr>
                        <a:t>问题</a:t>
                      </a:r>
                      <a:r>
                        <a:rPr lang="zh-CN" altLang="en-US" sz="1400" smtClean="0">
                          <a:solidFill>
                            <a:schemeClr val="tx1"/>
                          </a:solidFill>
                        </a:rPr>
                        <a:t>商品上架数量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货位问题商品剩余数量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1-1-A001-012C01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1-1-A001-013A02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1-1-A001-013C03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1-1-A001-013D01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41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244935" y="1163782"/>
            <a:ext cx="5836227" cy="5611089"/>
            <a:chOff x="561257" y="5026704"/>
            <a:chExt cx="8587077" cy="2129179"/>
          </a:xfrm>
        </p:grpSpPr>
        <p:sp>
          <p:nvSpPr>
            <p:cNvPr id="7" name="矩形 6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拣货记录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1226" y="1571371"/>
            <a:ext cx="5836227" cy="520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3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251" y="1166496"/>
            <a:ext cx="5863132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Rebin</a:t>
            </a:r>
            <a:r>
              <a:rPr lang="en-US" altLang="zh-CN" b="1" dirty="0" smtClean="0">
                <a:solidFill>
                  <a:schemeClr val="tx1"/>
                </a:solidFill>
              </a:rPr>
              <a:t>—</a:t>
            </a:r>
            <a:r>
              <a:rPr lang="zh-CN" altLang="en-US" b="1" dirty="0">
                <a:solidFill>
                  <a:schemeClr val="tx1"/>
                </a:solidFill>
              </a:rPr>
              <a:t>少货</a:t>
            </a:r>
            <a:r>
              <a:rPr lang="en-US" altLang="zh-CN" b="1" dirty="0">
                <a:solidFill>
                  <a:schemeClr val="tx1"/>
                </a:solidFill>
              </a:rPr>
              <a:t>—3—COB00000001 —</a:t>
            </a:r>
            <a:r>
              <a:rPr lang="zh-CN" altLang="en-US" b="1" dirty="0">
                <a:solidFill>
                  <a:schemeClr val="tx1"/>
                </a:solidFill>
              </a:rPr>
              <a:t>苏宁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 rot="5400000">
            <a:off x="10445903" y="3023058"/>
            <a:ext cx="3086948" cy="18357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5400000">
            <a:off x="11446229" y="2035103"/>
            <a:ext cx="1086291" cy="1835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标题 1"/>
          <p:cNvSpPr txBox="1">
            <a:spLocks/>
          </p:cNvSpPr>
          <p:nvPr/>
        </p:nvSpPr>
        <p:spPr>
          <a:xfrm>
            <a:off x="6341048" y="4944494"/>
            <a:ext cx="1403643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检查货位</a:t>
            </a:r>
            <a:endParaRPr lang="zh-CN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7632983" y="4943733"/>
            <a:ext cx="1941372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标题 1"/>
          <p:cNvSpPr txBox="1">
            <a:spLocks/>
          </p:cNvSpPr>
          <p:nvPr/>
        </p:nvSpPr>
        <p:spPr>
          <a:xfrm>
            <a:off x="6341049" y="5419438"/>
            <a:ext cx="1291932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货位中问题商品数量</a:t>
            </a:r>
            <a:endParaRPr lang="zh-CN" altLang="en-US" sz="1600" dirty="0"/>
          </a:p>
        </p:txBody>
      </p:sp>
      <p:sp>
        <p:nvSpPr>
          <p:cNvPr id="36" name="矩形 35"/>
          <p:cNvSpPr/>
          <p:nvPr/>
        </p:nvSpPr>
        <p:spPr>
          <a:xfrm>
            <a:off x="7632982" y="5427595"/>
            <a:ext cx="1941373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249419" y="4670690"/>
            <a:ext cx="5831743" cy="15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090923" y="1632117"/>
            <a:ext cx="170185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</a:t>
            </a:r>
            <a:r>
              <a:rPr lang="zh-CN" altLang="en-US" sz="1400" dirty="0" smtClean="0"/>
              <a:t>显示所有货位</a:t>
            </a:r>
            <a:endParaRPr lang="en-US" altLang="zh-CN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9563964" y="1629808"/>
            <a:ext cx="1588855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H</a:t>
            </a:r>
            <a:r>
              <a:rPr lang="zh-CN" altLang="en-US" sz="1400" dirty="0" smtClean="0"/>
              <a:t>显示未查货位</a:t>
            </a:r>
            <a:endParaRPr lang="en-US" altLang="zh-CN" sz="140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4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4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请扫描需要检查的货位</a:t>
              </a:r>
              <a:endParaRPr lang="zh-CN" altLang="en-US" b="1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114296" y="1157754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返回</a:t>
            </a: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/>
          </p:nvPr>
        </p:nvGraphicFramePr>
        <p:xfrm>
          <a:off x="181735" y="1629808"/>
          <a:ext cx="5688000" cy="2505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/>
                <a:gridCol w="986383"/>
                <a:gridCol w="3261617"/>
              </a:tblGrid>
              <a:tr h="3672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图片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项目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内容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7296">
                <a:tc rowSpan="5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SKU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1234567890123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MS </a:t>
                      </a:r>
                      <a:r>
                        <a:rPr lang="en-US" altLang="zh-CN" sz="1200" dirty="0" err="1" smtClean="0"/>
                        <a:t>SKUBarcode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MSA00000001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商品名称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Dettol </a:t>
                      </a:r>
                      <a:r>
                        <a:rPr lang="zh-CN" altLang="en-US" sz="1200" b="0" dirty="0" smtClean="0"/>
                        <a:t>滴露 健康沐浴露薄荷冰爽</a:t>
                      </a:r>
                      <a:r>
                        <a:rPr lang="en-US" altLang="zh-CN" sz="1200" b="0" dirty="0" smtClean="0"/>
                        <a:t>935g+935g </a:t>
                      </a:r>
                      <a:r>
                        <a:rPr lang="zh-CN" altLang="en-US" sz="1200" b="0" dirty="0" smtClean="0"/>
                        <a:t>超值特惠两瓶装 特卖</a:t>
                      </a:r>
                      <a:endParaRPr lang="en-US" altLang="zh-CN" sz="1200" b="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长*宽*高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200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150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50 mm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重量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2kg</a:t>
                      </a:r>
                      <a:endParaRPr lang="zh-CN" altLang="en-US" sz="1200" b="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11237056" y="1213688"/>
            <a:ext cx="766691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+</a:t>
            </a:r>
            <a:r>
              <a:rPr lang="zh-CN" altLang="en-US" sz="1400" dirty="0" smtClean="0"/>
              <a:t>备注</a:t>
            </a:r>
            <a:endParaRPr lang="en-US" altLang="zh-CN" sz="1400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19" y="1999018"/>
            <a:ext cx="1359500" cy="1445983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328901" y="3521505"/>
            <a:ext cx="1164455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确认无法找到对应货位</a:t>
            </a:r>
            <a:endParaRPr lang="en-US" altLang="zh-CN" sz="1400" dirty="0"/>
          </a:p>
        </p:txBody>
      </p:sp>
      <p:sp>
        <p:nvSpPr>
          <p:cNvPr id="30" name="矩形 29"/>
          <p:cNvSpPr/>
          <p:nvPr/>
        </p:nvSpPr>
        <p:spPr>
          <a:xfrm>
            <a:off x="111238" y="4228266"/>
            <a:ext cx="5843157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Rebin</a:t>
            </a:r>
            <a:r>
              <a:rPr lang="zh-CN" altLang="en-US" b="1" dirty="0" smtClean="0">
                <a:solidFill>
                  <a:schemeClr val="tx1"/>
                </a:solidFill>
              </a:rPr>
              <a:t>车记录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/>
          </p:nvPr>
        </p:nvGraphicFramePr>
        <p:xfrm>
          <a:off x="497032" y="4750465"/>
          <a:ext cx="4968587" cy="1956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052"/>
                <a:gridCol w="1566863"/>
                <a:gridCol w="967460"/>
                <a:gridCol w="778174"/>
                <a:gridCol w="1020038"/>
              </a:tblGrid>
              <a:tr h="5131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车牌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问题商品数量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B01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CSREBINS0003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Z01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文本框 37"/>
          <p:cNvSpPr txBox="1"/>
          <p:nvPr/>
        </p:nvSpPr>
        <p:spPr>
          <a:xfrm>
            <a:off x="4582391" y="4284963"/>
            <a:ext cx="1299979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找到少货位置</a:t>
            </a:r>
            <a:endParaRPr lang="en-US" altLang="zh-CN" sz="1400" dirty="0"/>
          </a:p>
        </p:txBody>
      </p:sp>
      <p:sp>
        <p:nvSpPr>
          <p:cNvPr id="31" name="圆角矩形 30"/>
          <p:cNvSpPr/>
          <p:nvPr/>
        </p:nvSpPr>
        <p:spPr>
          <a:xfrm>
            <a:off x="4478482" y="4271247"/>
            <a:ext cx="1475914" cy="33124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/>
          </p:nvPr>
        </p:nvGraphicFramePr>
        <p:xfrm>
          <a:off x="6341048" y="1984663"/>
          <a:ext cx="5419152" cy="2696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397"/>
                <a:gridCol w="1913355"/>
                <a:gridCol w="1056364"/>
                <a:gridCol w="1089936"/>
                <a:gridCol w="800100"/>
              </a:tblGrid>
              <a:tr h="4227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拣货货位记录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solidFill>
                            <a:schemeClr val="tx1"/>
                          </a:solidFill>
                        </a:rPr>
                        <a:t>问题</a:t>
                      </a:r>
                      <a:r>
                        <a:rPr lang="zh-CN" altLang="en-US" sz="1400" smtClean="0">
                          <a:solidFill>
                            <a:schemeClr val="tx1"/>
                          </a:solidFill>
                        </a:rPr>
                        <a:t>商品上架数量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货位问题商品剩余数量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1-1-A001-012C01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1-1-A001-013A02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1-1-A001-013C03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1-1-A001-013D01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39" name="组合 38"/>
          <p:cNvGrpSpPr/>
          <p:nvPr/>
        </p:nvGrpSpPr>
        <p:grpSpPr>
          <a:xfrm>
            <a:off x="2196821" y="1957960"/>
            <a:ext cx="7697525" cy="2712730"/>
            <a:chOff x="2196821" y="1957960"/>
            <a:chExt cx="7697525" cy="2712730"/>
          </a:xfrm>
        </p:grpSpPr>
        <p:sp>
          <p:nvSpPr>
            <p:cNvPr id="46" name="矩形 45"/>
            <p:cNvSpPr/>
            <p:nvPr/>
          </p:nvSpPr>
          <p:spPr>
            <a:xfrm>
              <a:off x="2196821" y="1981981"/>
              <a:ext cx="7685950" cy="26887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2208396" y="1957960"/>
              <a:ext cx="7685950" cy="2676407"/>
              <a:chOff x="2208396" y="1957960"/>
              <a:chExt cx="7685950" cy="2676407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2208396" y="1957960"/>
                <a:ext cx="7685950" cy="712076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000" b="1" dirty="0" smtClean="0">
                    <a:solidFill>
                      <a:schemeClr val="bg1"/>
                    </a:solidFill>
                  </a:rPr>
                  <a:t>确认</a:t>
                </a:r>
                <a:r>
                  <a:rPr lang="en-US" altLang="zh-CN" sz="2000" b="1" dirty="0" err="1" smtClean="0">
                    <a:solidFill>
                      <a:schemeClr val="bg1"/>
                    </a:solidFill>
                  </a:rPr>
                  <a:t>Rebin</a:t>
                </a:r>
                <a:r>
                  <a:rPr lang="zh-CN" altLang="en-US" sz="2000" b="1" dirty="0" smtClean="0">
                    <a:solidFill>
                      <a:schemeClr val="bg1"/>
                    </a:solidFill>
                  </a:rPr>
                  <a:t>格中问题商品数量</a:t>
                </a:r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4841735" y="4214610"/>
                <a:ext cx="885737" cy="338554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slope"/>
              </a:sp3d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600" dirty="0" smtClean="0"/>
                  <a:t>1</a:t>
                </a:r>
                <a:r>
                  <a:rPr lang="zh-CN" altLang="en-US" sz="1600" dirty="0" smtClean="0"/>
                  <a:t>确认</a:t>
                </a:r>
                <a:endParaRPr lang="en-US" altLang="zh-CN" sz="1600" dirty="0"/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6763393" y="4246532"/>
                <a:ext cx="885737" cy="338554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600" dirty="0" smtClean="0"/>
                  <a:t>2</a:t>
                </a:r>
                <a:r>
                  <a:rPr lang="zh-CN" altLang="en-US" sz="1600" dirty="0" smtClean="0"/>
                  <a:t>取消</a:t>
                </a:r>
                <a:endParaRPr lang="en-US" altLang="zh-CN" sz="1600" dirty="0"/>
              </a:p>
            </p:txBody>
          </p:sp>
          <p:sp>
            <p:nvSpPr>
              <p:cNvPr id="53" name="圆角矩形 52"/>
              <p:cNvSpPr/>
              <p:nvPr/>
            </p:nvSpPr>
            <p:spPr>
              <a:xfrm>
                <a:off x="4745484" y="4199341"/>
                <a:ext cx="1061810" cy="435026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297193"/>
              </p:ext>
            </p:extLst>
          </p:nvPr>
        </p:nvGraphicFramePr>
        <p:xfrm>
          <a:off x="2588673" y="2739246"/>
          <a:ext cx="6237827" cy="877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7674"/>
                <a:gridCol w="1097625"/>
                <a:gridCol w="882871"/>
                <a:gridCol w="1157278"/>
                <a:gridCol w="1322379"/>
              </a:tblGrid>
              <a:tr h="5131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车牌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问题商品数量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格实际问题商品数量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CSREBINS0001</a:t>
                      </a:r>
                      <a:endParaRPr lang="zh-CN" altLang="en-US" sz="14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B01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352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085277" y="1217435"/>
            <a:ext cx="7738947" cy="4654307"/>
            <a:chOff x="336194" y="1496215"/>
            <a:chExt cx="11855806" cy="4654307"/>
          </a:xfrm>
        </p:grpSpPr>
        <p:sp>
          <p:nvSpPr>
            <p:cNvPr id="3" name="矩形 2"/>
            <p:cNvSpPr/>
            <p:nvPr/>
          </p:nvSpPr>
          <p:spPr>
            <a:xfrm>
              <a:off x="336194" y="1508659"/>
              <a:ext cx="11844231" cy="46418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矩形 3"/>
            <p:cNvSpPr/>
            <p:nvPr/>
          </p:nvSpPr>
          <p:spPr>
            <a:xfrm>
              <a:off x="347769" y="1496215"/>
              <a:ext cx="11844231" cy="48896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</a:rPr>
                <a:t>请选择工作类型</a:t>
              </a:r>
            </a:p>
          </p:txBody>
        </p:sp>
      </p:grp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2341756" y="1913085"/>
          <a:ext cx="7214840" cy="375197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607420"/>
                <a:gridCol w="3607420"/>
              </a:tblGrid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1-Inbound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/>
                        <a:t>6-</a:t>
                      </a:r>
                      <a:r>
                        <a:rPr lang="zh-CN" altLang="en-US" sz="2000" b="1" dirty="0" smtClean="0"/>
                        <a:t>其他网址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2-Ountbound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3-Vendor Return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4-ICQA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03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/>
                        <a:t>5-Problem Solve</a:t>
                      </a:r>
                      <a:endParaRPr lang="zh-CN" altLang="en-US" sz="2000" b="1" dirty="0" smtClean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3011575" y="6291545"/>
          <a:ext cx="6096000" cy="46835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32000"/>
                <a:gridCol w="2032000"/>
                <a:gridCol w="2032000"/>
              </a:tblGrid>
              <a:tr h="4683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主页</a:t>
                      </a:r>
                      <a:endParaRPr lang="zh-CN" altLang="en-US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库房名称</a:t>
                      </a:r>
                      <a:endParaRPr lang="zh-CN" altLang="en-US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退出</a:t>
                      </a:r>
                      <a:endParaRPr lang="zh-CN" altLang="en-US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657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244935" y="1163782"/>
            <a:ext cx="5836227" cy="5611089"/>
            <a:chOff x="561257" y="5026704"/>
            <a:chExt cx="8587077" cy="2129179"/>
          </a:xfrm>
        </p:grpSpPr>
        <p:sp>
          <p:nvSpPr>
            <p:cNvPr id="7" name="矩形 6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拣货货位记录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1226" y="1571371"/>
            <a:ext cx="5836227" cy="520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3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251" y="1145714"/>
            <a:ext cx="5863132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Rebin</a:t>
            </a:r>
            <a:r>
              <a:rPr lang="en-US" altLang="zh-CN" b="1" dirty="0" smtClean="0">
                <a:solidFill>
                  <a:schemeClr val="tx1"/>
                </a:solidFill>
              </a:rPr>
              <a:t>—</a:t>
            </a:r>
            <a:r>
              <a:rPr lang="zh-CN" altLang="en-US" b="1" dirty="0">
                <a:solidFill>
                  <a:schemeClr val="tx1"/>
                </a:solidFill>
              </a:rPr>
              <a:t>少</a:t>
            </a:r>
            <a:r>
              <a:rPr lang="zh-CN" altLang="en-US" b="1" dirty="0" smtClean="0">
                <a:solidFill>
                  <a:schemeClr val="tx1"/>
                </a:solidFill>
              </a:rPr>
              <a:t>货</a:t>
            </a:r>
            <a:r>
              <a:rPr lang="en-US" altLang="zh-CN" b="1" dirty="0">
                <a:solidFill>
                  <a:schemeClr val="tx1"/>
                </a:solidFill>
              </a:rPr>
              <a:t>—2—COB00000001 —</a:t>
            </a:r>
            <a:r>
              <a:rPr lang="zh-CN" altLang="en-US" b="1" dirty="0">
                <a:solidFill>
                  <a:schemeClr val="tx1"/>
                </a:solidFill>
              </a:rPr>
              <a:t>苏宁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 rot="5400000">
            <a:off x="10445903" y="3023058"/>
            <a:ext cx="3086948" cy="18357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5400000">
            <a:off x="11446229" y="2035103"/>
            <a:ext cx="1086291" cy="1835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标题 1"/>
          <p:cNvSpPr txBox="1">
            <a:spLocks/>
          </p:cNvSpPr>
          <p:nvPr/>
        </p:nvSpPr>
        <p:spPr>
          <a:xfrm>
            <a:off x="6341048" y="4944494"/>
            <a:ext cx="1403643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检查货位</a:t>
            </a:r>
            <a:endParaRPr lang="zh-CN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7632983" y="4943733"/>
            <a:ext cx="1941372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标题 1"/>
          <p:cNvSpPr txBox="1">
            <a:spLocks/>
          </p:cNvSpPr>
          <p:nvPr/>
        </p:nvSpPr>
        <p:spPr>
          <a:xfrm>
            <a:off x="6341049" y="5419438"/>
            <a:ext cx="1291932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货位中问题商品数量</a:t>
            </a:r>
            <a:endParaRPr lang="zh-CN" altLang="en-US" sz="1600" dirty="0"/>
          </a:p>
        </p:txBody>
      </p:sp>
      <p:sp>
        <p:nvSpPr>
          <p:cNvPr id="36" name="矩形 35"/>
          <p:cNvSpPr/>
          <p:nvPr/>
        </p:nvSpPr>
        <p:spPr>
          <a:xfrm>
            <a:off x="7632982" y="5427595"/>
            <a:ext cx="1941373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249419" y="4670690"/>
            <a:ext cx="5831743" cy="15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090923" y="1632117"/>
            <a:ext cx="170185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</a:t>
            </a:r>
            <a:r>
              <a:rPr lang="zh-CN" altLang="en-US" sz="1400" dirty="0" smtClean="0"/>
              <a:t>显示所有货位</a:t>
            </a:r>
            <a:endParaRPr lang="en-US" altLang="zh-CN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9563964" y="1629808"/>
            <a:ext cx="1588855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H</a:t>
            </a:r>
            <a:r>
              <a:rPr lang="zh-CN" altLang="en-US" sz="1400" dirty="0" smtClean="0"/>
              <a:t>显示未查货位</a:t>
            </a:r>
            <a:endParaRPr lang="en-US" altLang="zh-CN" sz="140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4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4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请扫描需要检查的货位</a:t>
              </a:r>
              <a:endParaRPr lang="zh-CN" altLang="en-US" b="1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114296" y="1157754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返回</a:t>
            </a: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/>
          </p:nvPr>
        </p:nvGraphicFramePr>
        <p:xfrm>
          <a:off x="181735" y="1629808"/>
          <a:ext cx="5688000" cy="2505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/>
                <a:gridCol w="986383"/>
                <a:gridCol w="3261617"/>
              </a:tblGrid>
              <a:tr h="3672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图片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项目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内容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7296">
                <a:tc rowSpan="5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SKU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1234567890123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MS </a:t>
                      </a:r>
                      <a:r>
                        <a:rPr lang="en-US" altLang="zh-CN" sz="1200" dirty="0" err="1" smtClean="0"/>
                        <a:t>SKUBarcode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MSA00000001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商品名称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Dettol </a:t>
                      </a:r>
                      <a:r>
                        <a:rPr lang="zh-CN" altLang="en-US" sz="1200" b="0" dirty="0" smtClean="0"/>
                        <a:t>滴露 健康沐浴露薄荷冰爽</a:t>
                      </a:r>
                      <a:r>
                        <a:rPr lang="en-US" altLang="zh-CN" sz="1200" b="0" dirty="0" smtClean="0"/>
                        <a:t>935g+935g </a:t>
                      </a:r>
                      <a:r>
                        <a:rPr lang="zh-CN" altLang="en-US" sz="1200" b="0" dirty="0" smtClean="0"/>
                        <a:t>超值特惠两瓶装 特卖</a:t>
                      </a:r>
                      <a:endParaRPr lang="en-US" altLang="zh-CN" sz="1200" b="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长*宽*高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200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150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50 mm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重量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2kg</a:t>
                      </a:r>
                      <a:endParaRPr lang="zh-CN" altLang="en-US" sz="1200" b="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11237056" y="1213688"/>
            <a:ext cx="766691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+</a:t>
            </a:r>
            <a:r>
              <a:rPr lang="zh-CN" altLang="en-US" sz="1400" dirty="0" smtClean="0"/>
              <a:t>备注</a:t>
            </a:r>
            <a:endParaRPr lang="en-US" altLang="zh-CN" sz="1400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19" y="1999018"/>
            <a:ext cx="1359500" cy="1445983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328901" y="3521505"/>
            <a:ext cx="1164455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确认无法找到对应货位</a:t>
            </a:r>
            <a:endParaRPr lang="en-US" altLang="zh-CN" sz="1400" dirty="0"/>
          </a:p>
        </p:txBody>
      </p:sp>
      <p:sp>
        <p:nvSpPr>
          <p:cNvPr id="30" name="矩形 29"/>
          <p:cNvSpPr/>
          <p:nvPr/>
        </p:nvSpPr>
        <p:spPr>
          <a:xfrm>
            <a:off x="111238" y="4228266"/>
            <a:ext cx="5843157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Rebin</a:t>
            </a:r>
            <a:r>
              <a:rPr lang="zh-CN" altLang="en-US" b="1" dirty="0" smtClean="0">
                <a:solidFill>
                  <a:schemeClr val="tx1"/>
                </a:solidFill>
              </a:rPr>
              <a:t>车记录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/>
          </p:nvPr>
        </p:nvGraphicFramePr>
        <p:xfrm>
          <a:off x="497032" y="4750465"/>
          <a:ext cx="4968587" cy="1956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052"/>
                <a:gridCol w="1566863"/>
                <a:gridCol w="967460"/>
                <a:gridCol w="778174"/>
                <a:gridCol w="1020038"/>
              </a:tblGrid>
              <a:tr h="5131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车牌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问题商品数量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B01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sng" dirty="0" smtClean="0"/>
                        <a:t>3</a:t>
                      </a:r>
                      <a:endParaRPr lang="zh-CN" altLang="en-US" sz="1600" b="1" u="sng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sng" dirty="0" smtClean="0"/>
                        <a:t>6</a:t>
                      </a:r>
                      <a:endParaRPr lang="zh-CN" altLang="en-US" sz="1600" b="1" u="sng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CSREBINS0003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Z01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文本框 37"/>
          <p:cNvSpPr txBox="1"/>
          <p:nvPr/>
        </p:nvSpPr>
        <p:spPr>
          <a:xfrm>
            <a:off x="4582391" y="4284963"/>
            <a:ext cx="1299979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找到少货位置</a:t>
            </a:r>
            <a:endParaRPr lang="en-US" altLang="zh-CN" sz="1400" dirty="0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/>
          </p:nvPr>
        </p:nvGraphicFramePr>
        <p:xfrm>
          <a:off x="6341048" y="1984663"/>
          <a:ext cx="5419152" cy="2696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397"/>
                <a:gridCol w="1913355"/>
                <a:gridCol w="1056364"/>
                <a:gridCol w="1089936"/>
                <a:gridCol w="800100"/>
              </a:tblGrid>
              <a:tr h="4227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拣货货位记录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solidFill>
                            <a:schemeClr val="tx1"/>
                          </a:solidFill>
                        </a:rPr>
                        <a:t>问题</a:t>
                      </a:r>
                      <a:r>
                        <a:rPr lang="zh-CN" altLang="en-US" sz="1400" smtClean="0">
                          <a:solidFill>
                            <a:schemeClr val="tx1"/>
                          </a:solidFill>
                        </a:rPr>
                        <a:t>商品上架数量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货位问题商品剩余数量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1-1-A001-012C01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1-1-A001-013A02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1-1-A001-013C03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1-1-A001-013D01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" name="矩形 38"/>
          <p:cNvSpPr/>
          <p:nvPr/>
        </p:nvSpPr>
        <p:spPr>
          <a:xfrm>
            <a:off x="6244935" y="6031428"/>
            <a:ext cx="5836227" cy="74344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 smtClean="0"/>
              <a:t>已成功将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件多货从</a:t>
            </a:r>
            <a:r>
              <a:rPr lang="en-US" altLang="zh-CN" sz="2000" b="1" u="sng" dirty="0" smtClean="0"/>
              <a:t>CREBIN0001</a:t>
            </a:r>
            <a:r>
              <a:rPr lang="en-US" altLang="zh-CN" sz="2000" b="1" dirty="0" smtClean="0"/>
              <a:t>  </a:t>
            </a:r>
            <a:r>
              <a:rPr lang="en-US" altLang="zh-CN" sz="2000" b="1" u="sng" dirty="0" smtClean="0"/>
              <a:t>B01</a:t>
            </a:r>
            <a:r>
              <a:rPr lang="zh-CN" altLang="en-US" sz="1600" dirty="0" smtClean="0"/>
              <a:t>中取出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继续查找另一件商品正确位置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3780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244935" y="1163782"/>
            <a:ext cx="5836227" cy="5611089"/>
            <a:chOff x="561257" y="5026704"/>
            <a:chExt cx="8587077" cy="2129179"/>
          </a:xfrm>
        </p:grpSpPr>
        <p:sp>
          <p:nvSpPr>
            <p:cNvPr id="7" name="矩形 6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拣货货位记录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1226" y="1571371"/>
            <a:ext cx="5836227" cy="520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3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251" y="1145714"/>
            <a:ext cx="5863132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Rebin</a:t>
            </a:r>
            <a:r>
              <a:rPr lang="en-US" altLang="zh-CN" b="1" dirty="0" smtClean="0">
                <a:solidFill>
                  <a:schemeClr val="tx1"/>
                </a:solidFill>
              </a:rPr>
              <a:t>—</a:t>
            </a:r>
            <a:r>
              <a:rPr lang="zh-CN" altLang="en-US" b="1" dirty="0">
                <a:solidFill>
                  <a:schemeClr val="tx1"/>
                </a:solidFill>
              </a:rPr>
              <a:t>少货</a:t>
            </a:r>
            <a:r>
              <a:rPr lang="en-US" altLang="zh-CN" b="1" dirty="0">
                <a:solidFill>
                  <a:schemeClr val="tx1"/>
                </a:solidFill>
              </a:rPr>
              <a:t>—2—COB00000001 —</a:t>
            </a:r>
            <a:r>
              <a:rPr lang="zh-CN" altLang="en-US" b="1" dirty="0">
                <a:solidFill>
                  <a:schemeClr val="tx1"/>
                </a:solidFill>
              </a:rPr>
              <a:t>苏宁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 rot="5400000">
            <a:off x="10445903" y="3023058"/>
            <a:ext cx="3086948" cy="18357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5400000">
            <a:off x="11446229" y="2035103"/>
            <a:ext cx="1086291" cy="1835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标题 1"/>
          <p:cNvSpPr txBox="1">
            <a:spLocks/>
          </p:cNvSpPr>
          <p:nvPr/>
        </p:nvSpPr>
        <p:spPr>
          <a:xfrm>
            <a:off x="6341048" y="4944494"/>
            <a:ext cx="1403643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检查货位</a:t>
            </a:r>
            <a:endParaRPr lang="zh-CN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7632983" y="4943733"/>
            <a:ext cx="1941372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1-1-A001-012C01</a:t>
            </a:r>
            <a:endParaRPr lang="zh-CN" altLang="en-US" dirty="0"/>
          </a:p>
        </p:txBody>
      </p:sp>
      <p:sp>
        <p:nvSpPr>
          <p:cNvPr id="35" name="标题 1"/>
          <p:cNvSpPr txBox="1">
            <a:spLocks/>
          </p:cNvSpPr>
          <p:nvPr/>
        </p:nvSpPr>
        <p:spPr>
          <a:xfrm>
            <a:off x="6341049" y="5419438"/>
            <a:ext cx="1291932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货位中问题商品数量</a:t>
            </a:r>
            <a:endParaRPr lang="zh-CN" altLang="en-US" sz="1600" dirty="0"/>
          </a:p>
        </p:txBody>
      </p:sp>
      <p:sp>
        <p:nvSpPr>
          <p:cNvPr id="36" name="矩形 35"/>
          <p:cNvSpPr/>
          <p:nvPr/>
        </p:nvSpPr>
        <p:spPr>
          <a:xfrm>
            <a:off x="7632982" y="5427595"/>
            <a:ext cx="1941373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249419" y="4670690"/>
            <a:ext cx="5831743" cy="15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090923" y="1632117"/>
            <a:ext cx="170185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</a:t>
            </a:r>
            <a:r>
              <a:rPr lang="zh-CN" altLang="en-US" sz="1400" dirty="0" smtClean="0"/>
              <a:t>显示所有货位</a:t>
            </a:r>
            <a:endParaRPr lang="en-US" altLang="zh-CN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9563964" y="1629808"/>
            <a:ext cx="1588855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H</a:t>
            </a:r>
            <a:r>
              <a:rPr lang="zh-CN" altLang="en-US" sz="1400" dirty="0" smtClean="0"/>
              <a:t>显示未查货位</a:t>
            </a:r>
            <a:endParaRPr lang="en-US" altLang="zh-CN" sz="140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4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4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请扫描需要检查的货位</a:t>
              </a:r>
              <a:endParaRPr lang="zh-CN" altLang="en-US" b="1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114296" y="1157754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返回</a:t>
            </a: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/>
          </p:nvPr>
        </p:nvGraphicFramePr>
        <p:xfrm>
          <a:off x="181735" y="1629808"/>
          <a:ext cx="5688000" cy="2505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/>
                <a:gridCol w="986383"/>
                <a:gridCol w="3261617"/>
              </a:tblGrid>
              <a:tr h="3672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图片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项目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内容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7296">
                <a:tc rowSpan="5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SKU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1234567890123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MS </a:t>
                      </a:r>
                      <a:r>
                        <a:rPr lang="en-US" altLang="zh-CN" sz="1200" dirty="0" err="1" smtClean="0"/>
                        <a:t>SKUBarcode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MSA00000001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商品名称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Dettol </a:t>
                      </a:r>
                      <a:r>
                        <a:rPr lang="zh-CN" altLang="en-US" sz="1200" b="0" dirty="0" smtClean="0"/>
                        <a:t>滴露 健康沐浴露薄荷冰爽</a:t>
                      </a:r>
                      <a:r>
                        <a:rPr lang="en-US" altLang="zh-CN" sz="1200" b="0" dirty="0" smtClean="0"/>
                        <a:t>935g+935g </a:t>
                      </a:r>
                      <a:r>
                        <a:rPr lang="zh-CN" altLang="en-US" sz="1200" b="0" dirty="0" smtClean="0"/>
                        <a:t>超值特惠两瓶装 特卖</a:t>
                      </a:r>
                      <a:endParaRPr lang="en-US" altLang="zh-CN" sz="1200" b="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长*宽*高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200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150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50 mm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重量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2kg</a:t>
                      </a:r>
                      <a:endParaRPr lang="zh-CN" altLang="en-US" sz="1200" b="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11237056" y="1213688"/>
            <a:ext cx="766691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+</a:t>
            </a:r>
            <a:r>
              <a:rPr lang="zh-CN" altLang="en-US" sz="1400" dirty="0" smtClean="0"/>
              <a:t>备注</a:t>
            </a:r>
            <a:endParaRPr lang="en-US" altLang="zh-CN" sz="1400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19" y="1999018"/>
            <a:ext cx="1359500" cy="1445983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328901" y="3521505"/>
            <a:ext cx="1164455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确认无法找到对应货位</a:t>
            </a:r>
            <a:endParaRPr lang="en-US" altLang="zh-CN" sz="1400" dirty="0"/>
          </a:p>
        </p:txBody>
      </p:sp>
      <p:sp>
        <p:nvSpPr>
          <p:cNvPr id="30" name="矩形 29"/>
          <p:cNvSpPr/>
          <p:nvPr/>
        </p:nvSpPr>
        <p:spPr>
          <a:xfrm>
            <a:off x="111238" y="4228266"/>
            <a:ext cx="5843157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Rebin</a:t>
            </a:r>
            <a:r>
              <a:rPr lang="zh-CN" altLang="en-US" b="1" dirty="0" smtClean="0">
                <a:solidFill>
                  <a:schemeClr val="tx1"/>
                </a:solidFill>
              </a:rPr>
              <a:t>车记录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/>
          </p:nvPr>
        </p:nvGraphicFramePr>
        <p:xfrm>
          <a:off x="497032" y="4750465"/>
          <a:ext cx="4968587" cy="1956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052"/>
                <a:gridCol w="1566863"/>
                <a:gridCol w="967460"/>
                <a:gridCol w="778174"/>
                <a:gridCol w="1020038"/>
              </a:tblGrid>
              <a:tr h="5131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车牌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问题商品数量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0" u="non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CSREBINS0001</a:t>
                      </a:r>
                      <a:endParaRPr lang="zh-CN" altLang="en-US" sz="1400" b="0" u="non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B01</a:t>
                      </a:r>
                      <a:endParaRPr lang="zh-CN" altLang="en-US" sz="1400" b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600" b="1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CSREBINS0003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Z01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文本框 37"/>
          <p:cNvSpPr txBox="1"/>
          <p:nvPr/>
        </p:nvSpPr>
        <p:spPr>
          <a:xfrm>
            <a:off x="4582391" y="4284963"/>
            <a:ext cx="1299979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找到少货位置</a:t>
            </a:r>
            <a:endParaRPr lang="en-US" altLang="zh-CN" sz="1400" dirty="0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/>
          </p:nvPr>
        </p:nvGraphicFramePr>
        <p:xfrm>
          <a:off x="6341048" y="1984663"/>
          <a:ext cx="5419152" cy="2696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397"/>
                <a:gridCol w="1913355"/>
                <a:gridCol w="1056364"/>
                <a:gridCol w="1089936"/>
                <a:gridCol w="800100"/>
              </a:tblGrid>
              <a:tr h="4227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拣货货位记录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solidFill>
                            <a:schemeClr val="tx1"/>
                          </a:solidFill>
                        </a:rPr>
                        <a:t>问题</a:t>
                      </a:r>
                      <a:r>
                        <a:rPr lang="zh-CN" altLang="en-US" sz="1400" smtClean="0">
                          <a:solidFill>
                            <a:schemeClr val="tx1"/>
                          </a:solidFill>
                        </a:rPr>
                        <a:t>商品上架数量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货位问题商品剩余数量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1-1-A001-012C01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1-1-A001-013A02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1-1-A001-013C03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1-1-A001-013D01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" name="矩形 30"/>
          <p:cNvSpPr/>
          <p:nvPr/>
        </p:nvSpPr>
        <p:spPr>
          <a:xfrm>
            <a:off x="9692699" y="4894382"/>
            <a:ext cx="2067501" cy="40011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/>
              <a:t>10/12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7648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244935" y="1163782"/>
            <a:ext cx="5836227" cy="5611089"/>
            <a:chOff x="561257" y="5026704"/>
            <a:chExt cx="8587077" cy="2129179"/>
          </a:xfrm>
        </p:grpSpPr>
        <p:sp>
          <p:nvSpPr>
            <p:cNvPr id="7" name="矩形 6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拣货货位记录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1226" y="1571371"/>
            <a:ext cx="5836227" cy="520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3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251" y="1145714"/>
            <a:ext cx="5863132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Rebin</a:t>
            </a:r>
            <a:r>
              <a:rPr lang="en-US" altLang="zh-CN" b="1" dirty="0" smtClean="0">
                <a:solidFill>
                  <a:schemeClr val="tx1"/>
                </a:solidFill>
              </a:rPr>
              <a:t>—</a:t>
            </a:r>
            <a:r>
              <a:rPr lang="zh-CN" altLang="en-US" b="1" dirty="0">
                <a:solidFill>
                  <a:schemeClr val="tx1"/>
                </a:solidFill>
              </a:rPr>
              <a:t>少</a:t>
            </a:r>
            <a:r>
              <a:rPr lang="zh-CN" altLang="en-US" b="1" dirty="0" smtClean="0">
                <a:solidFill>
                  <a:schemeClr val="tx1"/>
                </a:solidFill>
              </a:rPr>
              <a:t>货</a:t>
            </a:r>
            <a:r>
              <a:rPr lang="en-US" altLang="zh-CN" b="1" dirty="0">
                <a:solidFill>
                  <a:schemeClr val="tx1"/>
                </a:solidFill>
              </a:rPr>
              <a:t>—2—COB00000001 —</a:t>
            </a:r>
            <a:r>
              <a:rPr lang="zh-CN" altLang="en-US" b="1" dirty="0">
                <a:solidFill>
                  <a:schemeClr val="tx1"/>
                </a:solidFill>
              </a:rPr>
              <a:t>苏宁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 rot="5400000">
            <a:off x="10445903" y="3023058"/>
            <a:ext cx="3086948" cy="18357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5400000">
            <a:off x="11446229" y="2035103"/>
            <a:ext cx="1086291" cy="1835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标题 1"/>
          <p:cNvSpPr txBox="1">
            <a:spLocks/>
          </p:cNvSpPr>
          <p:nvPr/>
        </p:nvSpPr>
        <p:spPr>
          <a:xfrm>
            <a:off x="6341048" y="4944494"/>
            <a:ext cx="1403643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检查货位</a:t>
            </a:r>
            <a:endParaRPr lang="zh-CN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7632983" y="4943733"/>
            <a:ext cx="1941372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标题 1"/>
          <p:cNvSpPr txBox="1">
            <a:spLocks/>
          </p:cNvSpPr>
          <p:nvPr/>
        </p:nvSpPr>
        <p:spPr>
          <a:xfrm>
            <a:off x="6341049" y="5419438"/>
            <a:ext cx="1291932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货位中问题商品数量</a:t>
            </a:r>
            <a:endParaRPr lang="zh-CN" altLang="en-US" sz="1600" dirty="0"/>
          </a:p>
        </p:txBody>
      </p:sp>
      <p:sp>
        <p:nvSpPr>
          <p:cNvPr id="36" name="矩形 35"/>
          <p:cNvSpPr/>
          <p:nvPr/>
        </p:nvSpPr>
        <p:spPr>
          <a:xfrm>
            <a:off x="7632982" y="5427595"/>
            <a:ext cx="1941373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249419" y="4670690"/>
            <a:ext cx="5831743" cy="15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090923" y="1632117"/>
            <a:ext cx="170185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</a:t>
            </a:r>
            <a:r>
              <a:rPr lang="zh-CN" altLang="en-US" sz="1400" dirty="0" smtClean="0"/>
              <a:t>显示所有货位</a:t>
            </a:r>
            <a:endParaRPr lang="en-US" altLang="zh-CN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9563964" y="1629808"/>
            <a:ext cx="1588855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H</a:t>
            </a:r>
            <a:r>
              <a:rPr lang="zh-CN" altLang="en-US" sz="1400" dirty="0" smtClean="0"/>
              <a:t>显示未查货位</a:t>
            </a:r>
            <a:endParaRPr lang="en-US" altLang="zh-CN" sz="140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4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4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请扫描需要检查的货位</a:t>
              </a:r>
              <a:endParaRPr lang="zh-CN" altLang="en-US" b="1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114296" y="1157754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返回</a:t>
            </a: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/>
          </p:nvPr>
        </p:nvGraphicFramePr>
        <p:xfrm>
          <a:off x="181735" y="1629808"/>
          <a:ext cx="5688000" cy="2505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/>
                <a:gridCol w="986383"/>
                <a:gridCol w="3261617"/>
              </a:tblGrid>
              <a:tr h="3672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图片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项目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内容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7296">
                <a:tc rowSpan="5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SKU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1234567890123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MS </a:t>
                      </a:r>
                      <a:r>
                        <a:rPr lang="en-US" altLang="zh-CN" sz="1200" dirty="0" err="1" smtClean="0"/>
                        <a:t>SKUBarcode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MSA00000001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商品名称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Dettol </a:t>
                      </a:r>
                      <a:r>
                        <a:rPr lang="zh-CN" altLang="en-US" sz="1200" b="0" dirty="0" smtClean="0"/>
                        <a:t>滴露 健康沐浴露薄荷冰爽</a:t>
                      </a:r>
                      <a:r>
                        <a:rPr lang="en-US" altLang="zh-CN" sz="1200" b="0" dirty="0" smtClean="0"/>
                        <a:t>935g+935g </a:t>
                      </a:r>
                      <a:r>
                        <a:rPr lang="zh-CN" altLang="en-US" sz="1200" b="0" dirty="0" smtClean="0"/>
                        <a:t>超值特惠两瓶装 特卖</a:t>
                      </a:r>
                      <a:endParaRPr lang="en-US" altLang="zh-CN" sz="1200" b="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长*宽*高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200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150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50 mm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重量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2kg</a:t>
                      </a:r>
                      <a:endParaRPr lang="zh-CN" altLang="en-US" sz="1200" b="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11237056" y="1213688"/>
            <a:ext cx="766691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+</a:t>
            </a:r>
            <a:r>
              <a:rPr lang="zh-CN" altLang="en-US" sz="1400" dirty="0" smtClean="0"/>
              <a:t>备注</a:t>
            </a:r>
            <a:endParaRPr lang="en-US" altLang="zh-CN" sz="1400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19" y="1999018"/>
            <a:ext cx="1359500" cy="1445983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328901" y="3521505"/>
            <a:ext cx="1164455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确认无法找到对应货位</a:t>
            </a:r>
            <a:endParaRPr lang="en-US" altLang="zh-CN" sz="1400" dirty="0"/>
          </a:p>
        </p:txBody>
      </p:sp>
      <p:sp>
        <p:nvSpPr>
          <p:cNvPr id="30" name="矩形 29"/>
          <p:cNvSpPr/>
          <p:nvPr/>
        </p:nvSpPr>
        <p:spPr>
          <a:xfrm>
            <a:off x="111238" y="4228266"/>
            <a:ext cx="5843157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Rebin</a:t>
            </a:r>
            <a:r>
              <a:rPr lang="zh-CN" altLang="en-US" b="1" dirty="0" smtClean="0">
                <a:solidFill>
                  <a:schemeClr val="tx1"/>
                </a:solidFill>
              </a:rPr>
              <a:t>车记录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/>
          </p:nvPr>
        </p:nvGraphicFramePr>
        <p:xfrm>
          <a:off x="497032" y="4750465"/>
          <a:ext cx="4968587" cy="1956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052"/>
                <a:gridCol w="1566863"/>
                <a:gridCol w="967460"/>
                <a:gridCol w="778174"/>
                <a:gridCol w="1020038"/>
              </a:tblGrid>
              <a:tr h="5131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车牌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问题商品数量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0" u="non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CSREBINS0001</a:t>
                      </a:r>
                      <a:endParaRPr lang="zh-CN" altLang="en-US" sz="1400" b="0" u="non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B01</a:t>
                      </a:r>
                      <a:endParaRPr lang="zh-CN" altLang="en-US" sz="1400" b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600" b="1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CSREBINS0003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Z01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文本框 37"/>
          <p:cNvSpPr txBox="1"/>
          <p:nvPr/>
        </p:nvSpPr>
        <p:spPr>
          <a:xfrm>
            <a:off x="4582391" y="4284963"/>
            <a:ext cx="1299979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找到少货位置</a:t>
            </a:r>
            <a:endParaRPr lang="en-US" altLang="zh-CN" sz="1400" dirty="0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/>
          </p:nvPr>
        </p:nvGraphicFramePr>
        <p:xfrm>
          <a:off x="6341048" y="1984663"/>
          <a:ext cx="5419152" cy="2333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397"/>
                <a:gridCol w="1913355"/>
                <a:gridCol w="1056364"/>
                <a:gridCol w="1089936"/>
                <a:gridCol w="800100"/>
              </a:tblGrid>
              <a:tr h="4227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拣货货位记录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solidFill>
                            <a:schemeClr val="tx1"/>
                          </a:solidFill>
                        </a:rPr>
                        <a:t>问题</a:t>
                      </a:r>
                      <a:r>
                        <a:rPr lang="zh-CN" altLang="en-US" sz="1400" smtClean="0">
                          <a:solidFill>
                            <a:schemeClr val="tx1"/>
                          </a:solidFill>
                        </a:rPr>
                        <a:t>商品上架数量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货位问题商品剩余数量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1-1-A001-013A02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1-1-A001-013C03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1-1-A001-013D01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6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244935" y="1163782"/>
            <a:ext cx="5836227" cy="5611089"/>
            <a:chOff x="561257" y="5026704"/>
            <a:chExt cx="8587077" cy="2129179"/>
          </a:xfrm>
        </p:grpSpPr>
        <p:sp>
          <p:nvSpPr>
            <p:cNvPr id="7" name="矩形 6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拣货货位记录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1226" y="1571371"/>
            <a:ext cx="5836227" cy="520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3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251" y="1145714"/>
            <a:ext cx="5863132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Rebin</a:t>
            </a:r>
            <a:r>
              <a:rPr lang="en-US" altLang="zh-CN" b="1" dirty="0" smtClean="0">
                <a:solidFill>
                  <a:schemeClr val="tx1"/>
                </a:solidFill>
              </a:rPr>
              <a:t>—</a:t>
            </a:r>
            <a:r>
              <a:rPr lang="zh-CN" altLang="en-US" b="1" dirty="0">
                <a:solidFill>
                  <a:schemeClr val="tx1"/>
                </a:solidFill>
              </a:rPr>
              <a:t>少货</a:t>
            </a:r>
            <a:r>
              <a:rPr lang="en-US" altLang="zh-CN" b="1" dirty="0">
                <a:solidFill>
                  <a:schemeClr val="tx1"/>
                </a:solidFill>
              </a:rPr>
              <a:t>—2—COB00000001 —</a:t>
            </a:r>
            <a:r>
              <a:rPr lang="zh-CN" altLang="en-US" b="1" dirty="0">
                <a:solidFill>
                  <a:schemeClr val="tx1"/>
                </a:solidFill>
              </a:rPr>
              <a:t>苏宁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 rot="5400000">
            <a:off x="10445903" y="3023058"/>
            <a:ext cx="3086948" cy="18357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5400000">
            <a:off x="11446229" y="2035103"/>
            <a:ext cx="1086291" cy="1835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标题 1"/>
          <p:cNvSpPr txBox="1">
            <a:spLocks/>
          </p:cNvSpPr>
          <p:nvPr/>
        </p:nvSpPr>
        <p:spPr>
          <a:xfrm>
            <a:off x="6341048" y="4944494"/>
            <a:ext cx="1403643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检查货位</a:t>
            </a:r>
            <a:endParaRPr lang="zh-CN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7632983" y="4943733"/>
            <a:ext cx="1941372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1-1-A001-013C03</a:t>
            </a:r>
            <a:endParaRPr lang="zh-CN" altLang="en-US" dirty="0"/>
          </a:p>
        </p:txBody>
      </p:sp>
      <p:sp>
        <p:nvSpPr>
          <p:cNvPr id="35" name="标题 1"/>
          <p:cNvSpPr txBox="1">
            <a:spLocks/>
          </p:cNvSpPr>
          <p:nvPr/>
        </p:nvSpPr>
        <p:spPr>
          <a:xfrm>
            <a:off x="6341049" y="5419438"/>
            <a:ext cx="1291932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货位中问题商品数量</a:t>
            </a:r>
            <a:endParaRPr lang="zh-CN" altLang="en-US" sz="1600" dirty="0"/>
          </a:p>
        </p:txBody>
      </p:sp>
      <p:sp>
        <p:nvSpPr>
          <p:cNvPr id="36" name="矩形 35"/>
          <p:cNvSpPr/>
          <p:nvPr/>
        </p:nvSpPr>
        <p:spPr>
          <a:xfrm>
            <a:off x="7632982" y="5427595"/>
            <a:ext cx="1941373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249419" y="4670690"/>
            <a:ext cx="5831743" cy="15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090923" y="1632117"/>
            <a:ext cx="170185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</a:t>
            </a:r>
            <a:r>
              <a:rPr lang="zh-CN" altLang="en-US" sz="1400" dirty="0" smtClean="0"/>
              <a:t>显示所有货位</a:t>
            </a:r>
            <a:endParaRPr lang="en-US" altLang="zh-CN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9563964" y="1629808"/>
            <a:ext cx="1588855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H</a:t>
            </a:r>
            <a:r>
              <a:rPr lang="zh-CN" altLang="en-US" sz="1400" dirty="0" smtClean="0"/>
              <a:t>显示未查货位</a:t>
            </a:r>
            <a:endParaRPr lang="en-US" altLang="zh-CN" sz="140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4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4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请扫描需要检查的货位</a:t>
              </a:r>
              <a:endParaRPr lang="zh-CN" altLang="en-US" b="1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114296" y="1157754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返回</a:t>
            </a: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/>
          </p:nvPr>
        </p:nvGraphicFramePr>
        <p:xfrm>
          <a:off x="181735" y="1629808"/>
          <a:ext cx="5688000" cy="2505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/>
                <a:gridCol w="986383"/>
                <a:gridCol w="3261617"/>
              </a:tblGrid>
              <a:tr h="3672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图片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项目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内容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7296">
                <a:tc rowSpan="5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SKU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1234567890123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MS </a:t>
                      </a:r>
                      <a:r>
                        <a:rPr lang="en-US" altLang="zh-CN" sz="1200" dirty="0" err="1" smtClean="0"/>
                        <a:t>SKUBarcode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MSA00000001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商品名称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Dettol </a:t>
                      </a:r>
                      <a:r>
                        <a:rPr lang="zh-CN" altLang="en-US" sz="1200" b="0" dirty="0" smtClean="0"/>
                        <a:t>滴露 健康沐浴露薄荷冰爽</a:t>
                      </a:r>
                      <a:r>
                        <a:rPr lang="en-US" altLang="zh-CN" sz="1200" b="0" dirty="0" smtClean="0"/>
                        <a:t>935g+935g </a:t>
                      </a:r>
                      <a:r>
                        <a:rPr lang="zh-CN" altLang="en-US" sz="1200" b="0" dirty="0" smtClean="0"/>
                        <a:t>超值特惠两瓶装 特卖</a:t>
                      </a:r>
                      <a:endParaRPr lang="en-US" altLang="zh-CN" sz="1200" b="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长*宽*高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200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150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50 mm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重量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2kg</a:t>
                      </a:r>
                      <a:endParaRPr lang="zh-CN" altLang="en-US" sz="1200" b="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11237056" y="1213688"/>
            <a:ext cx="766691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+</a:t>
            </a:r>
            <a:r>
              <a:rPr lang="zh-CN" altLang="en-US" sz="1400" dirty="0" smtClean="0"/>
              <a:t>备注</a:t>
            </a:r>
            <a:endParaRPr lang="en-US" altLang="zh-CN" sz="1400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19" y="1999018"/>
            <a:ext cx="1359500" cy="1445983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328901" y="3521505"/>
            <a:ext cx="1164455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确认无法找到对应货位</a:t>
            </a:r>
            <a:endParaRPr lang="en-US" altLang="zh-CN" sz="1400" dirty="0"/>
          </a:p>
        </p:txBody>
      </p:sp>
      <p:sp>
        <p:nvSpPr>
          <p:cNvPr id="30" name="矩形 29"/>
          <p:cNvSpPr/>
          <p:nvPr/>
        </p:nvSpPr>
        <p:spPr>
          <a:xfrm>
            <a:off x="111238" y="4228266"/>
            <a:ext cx="5843157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Rebin</a:t>
            </a:r>
            <a:r>
              <a:rPr lang="zh-CN" altLang="en-US" b="1" dirty="0" smtClean="0">
                <a:solidFill>
                  <a:schemeClr val="tx1"/>
                </a:solidFill>
              </a:rPr>
              <a:t>车记录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/>
          </p:nvPr>
        </p:nvGraphicFramePr>
        <p:xfrm>
          <a:off x="497032" y="4750465"/>
          <a:ext cx="4968587" cy="1956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052"/>
                <a:gridCol w="1566863"/>
                <a:gridCol w="967460"/>
                <a:gridCol w="778174"/>
                <a:gridCol w="1020038"/>
              </a:tblGrid>
              <a:tr h="5131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车牌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问题商品数量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0" u="non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CSREBINS0001</a:t>
                      </a:r>
                      <a:endParaRPr lang="zh-CN" altLang="en-US" sz="1400" b="0" u="non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B01</a:t>
                      </a:r>
                      <a:endParaRPr lang="zh-CN" altLang="en-US" sz="1400" b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600" b="1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CSREBINS0003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Z01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文本框 37"/>
          <p:cNvSpPr txBox="1"/>
          <p:nvPr/>
        </p:nvSpPr>
        <p:spPr>
          <a:xfrm>
            <a:off x="4582391" y="4284963"/>
            <a:ext cx="1299979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找到少货位置</a:t>
            </a:r>
            <a:endParaRPr lang="en-US" altLang="zh-CN" sz="1400" dirty="0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/>
          </p:nvPr>
        </p:nvGraphicFramePr>
        <p:xfrm>
          <a:off x="6341048" y="1984663"/>
          <a:ext cx="5419152" cy="2333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397"/>
                <a:gridCol w="1913355"/>
                <a:gridCol w="1056364"/>
                <a:gridCol w="1089936"/>
                <a:gridCol w="800100"/>
              </a:tblGrid>
              <a:tr h="4227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拣货货位记录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solidFill>
                            <a:schemeClr val="tx1"/>
                          </a:solidFill>
                        </a:rPr>
                        <a:t>问题</a:t>
                      </a:r>
                      <a:r>
                        <a:rPr lang="zh-CN" altLang="en-US" sz="1400" smtClean="0">
                          <a:solidFill>
                            <a:schemeClr val="tx1"/>
                          </a:solidFill>
                        </a:rPr>
                        <a:t>商品上架数量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货位问题商品剩余数量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1-1-A001-013A02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1-1-A001-013C03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1-1-A001-013D01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" name="矩形 30"/>
          <p:cNvSpPr/>
          <p:nvPr/>
        </p:nvSpPr>
        <p:spPr>
          <a:xfrm>
            <a:off x="9692699" y="4894382"/>
            <a:ext cx="2067501" cy="40011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/>
              <a:t>4/20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9292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167520" y="1145714"/>
            <a:ext cx="5836227" cy="5611089"/>
            <a:chOff x="561257" y="5026704"/>
            <a:chExt cx="8587077" cy="2129179"/>
          </a:xfrm>
        </p:grpSpPr>
        <p:sp>
          <p:nvSpPr>
            <p:cNvPr id="7" name="矩形 6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拣货货位记录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1226" y="1571371"/>
            <a:ext cx="5836227" cy="520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3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251" y="1145714"/>
            <a:ext cx="5863132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Rebin</a:t>
            </a:r>
            <a:r>
              <a:rPr lang="en-US" altLang="zh-CN" b="1" dirty="0" smtClean="0">
                <a:solidFill>
                  <a:schemeClr val="tx1"/>
                </a:solidFill>
              </a:rPr>
              <a:t>—</a:t>
            </a:r>
            <a:r>
              <a:rPr lang="zh-CN" altLang="en-US" b="1" dirty="0">
                <a:solidFill>
                  <a:schemeClr val="tx1"/>
                </a:solidFill>
              </a:rPr>
              <a:t>少</a:t>
            </a:r>
            <a:r>
              <a:rPr lang="zh-CN" altLang="en-US" b="1" dirty="0" smtClean="0">
                <a:solidFill>
                  <a:schemeClr val="tx1"/>
                </a:solidFill>
              </a:rPr>
              <a:t>货</a:t>
            </a:r>
            <a:r>
              <a:rPr lang="en-US" altLang="zh-CN" b="1" dirty="0">
                <a:solidFill>
                  <a:schemeClr val="tx1"/>
                </a:solidFill>
              </a:rPr>
              <a:t>—1—COB00000001 —</a:t>
            </a:r>
            <a:r>
              <a:rPr lang="zh-CN" altLang="en-US" b="1" dirty="0">
                <a:solidFill>
                  <a:schemeClr val="tx1"/>
                </a:solidFill>
              </a:rPr>
              <a:t>苏宁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 rot="5400000">
            <a:off x="10445903" y="3023058"/>
            <a:ext cx="3086948" cy="18357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5400000">
            <a:off x="11446229" y="2035103"/>
            <a:ext cx="1086291" cy="1835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标题 1"/>
          <p:cNvSpPr txBox="1">
            <a:spLocks/>
          </p:cNvSpPr>
          <p:nvPr/>
        </p:nvSpPr>
        <p:spPr>
          <a:xfrm>
            <a:off x="6341048" y="4944494"/>
            <a:ext cx="1403643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检查货位</a:t>
            </a:r>
            <a:endParaRPr lang="zh-CN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7632983" y="4943733"/>
            <a:ext cx="1941372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标题 1"/>
          <p:cNvSpPr txBox="1">
            <a:spLocks/>
          </p:cNvSpPr>
          <p:nvPr/>
        </p:nvSpPr>
        <p:spPr>
          <a:xfrm>
            <a:off x="6341049" y="5419438"/>
            <a:ext cx="1291932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货位中问题商品数量</a:t>
            </a:r>
            <a:endParaRPr lang="zh-CN" altLang="en-US" sz="1600" dirty="0"/>
          </a:p>
        </p:txBody>
      </p:sp>
      <p:sp>
        <p:nvSpPr>
          <p:cNvPr id="36" name="矩形 35"/>
          <p:cNvSpPr/>
          <p:nvPr/>
        </p:nvSpPr>
        <p:spPr>
          <a:xfrm>
            <a:off x="7632982" y="5427595"/>
            <a:ext cx="1941373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249419" y="4670690"/>
            <a:ext cx="5831743" cy="15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090923" y="1632117"/>
            <a:ext cx="170185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</a:t>
            </a:r>
            <a:r>
              <a:rPr lang="zh-CN" altLang="en-US" sz="1400" dirty="0" smtClean="0"/>
              <a:t>显示所有货位</a:t>
            </a:r>
            <a:endParaRPr lang="en-US" altLang="zh-CN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9563964" y="1629808"/>
            <a:ext cx="1588855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H</a:t>
            </a:r>
            <a:r>
              <a:rPr lang="zh-CN" altLang="en-US" sz="1400" dirty="0" smtClean="0"/>
              <a:t>显示未查货位</a:t>
            </a:r>
            <a:endParaRPr lang="en-US" altLang="zh-CN" sz="140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4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4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请扫描需要检查的货位</a:t>
              </a:r>
              <a:endParaRPr lang="zh-CN" altLang="en-US" b="1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114296" y="1157754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返回</a:t>
            </a: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/>
          </p:nvPr>
        </p:nvGraphicFramePr>
        <p:xfrm>
          <a:off x="181735" y="1629808"/>
          <a:ext cx="5688000" cy="2505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/>
                <a:gridCol w="986383"/>
                <a:gridCol w="3261617"/>
              </a:tblGrid>
              <a:tr h="3672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图片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项目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内容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7296">
                <a:tc rowSpan="5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SKU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1234567890123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MS </a:t>
                      </a:r>
                      <a:r>
                        <a:rPr lang="en-US" altLang="zh-CN" sz="1200" dirty="0" err="1" smtClean="0"/>
                        <a:t>SKUBarcode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MSA00000001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商品名称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Dettol </a:t>
                      </a:r>
                      <a:r>
                        <a:rPr lang="zh-CN" altLang="en-US" sz="1200" b="0" dirty="0" smtClean="0"/>
                        <a:t>滴露 健康沐浴露薄荷冰爽</a:t>
                      </a:r>
                      <a:r>
                        <a:rPr lang="en-US" altLang="zh-CN" sz="1200" b="0" dirty="0" smtClean="0"/>
                        <a:t>935g+935g </a:t>
                      </a:r>
                      <a:r>
                        <a:rPr lang="zh-CN" altLang="en-US" sz="1200" b="0" dirty="0" smtClean="0"/>
                        <a:t>超值特惠两瓶装 特卖</a:t>
                      </a:r>
                      <a:endParaRPr lang="en-US" altLang="zh-CN" sz="1200" b="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长*宽*高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200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150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50 mm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重量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2kg</a:t>
                      </a:r>
                      <a:endParaRPr lang="zh-CN" altLang="en-US" sz="1200" b="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11237056" y="1213688"/>
            <a:ext cx="766691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+</a:t>
            </a:r>
            <a:r>
              <a:rPr lang="zh-CN" altLang="en-US" sz="1400" dirty="0" smtClean="0"/>
              <a:t>备注</a:t>
            </a:r>
            <a:endParaRPr lang="en-US" altLang="zh-CN" sz="1400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19" y="1999018"/>
            <a:ext cx="1359500" cy="1445983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328901" y="3521505"/>
            <a:ext cx="1164455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确认无法找到对应货位</a:t>
            </a:r>
            <a:endParaRPr lang="en-US" altLang="zh-CN" sz="1400" dirty="0"/>
          </a:p>
        </p:txBody>
      </p:sp>
      <p:sp>
        <p:nvSpPr>
          <p:cNvPr id="30" name="矩形 29"/>
          <p:cNvSpPr/>
          <p:nvPr/>
        </p:nvSpPr>
        <p:spPr>
          <a:xfrm>
            <a:off x="111238" y="4228266"/>
            <a:ext cx="5843157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Rebin</a:t>
            </a:r>
            <a:r>
              <a:rPr lang="zh-CN" altLang="en-US" b="1" dirty="0" smtClean="0">
                <a:solidFill>
                  <a:schemeClr val="tx1"/>
                </a:solidFill>
              </a:rPr>
              <a:t>车记录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/>
          </p:nvPr>
        </p:nvGraphicFramePr>
        <p:xfrm>
          <a:off x="497032" y="4750465"/>
          <a:ext cx="4968587" cy="1956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052"/>
                <a:gridCol w="1566863"/>
                <a:gridCol w="967460"/>
                <a:gridCol w="778174"/>
                <a:gridCol w="1020038"/>
              </a:tblGrid>
              <a:tr h="5131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车牌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问题商品数量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0" u="non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CSREBINS0001</a:t>
                      </a:r>
                      <a:endParaRPr lang="zh-CN" altLang="en-US" sz="1400" b="0" u="non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B01</a:t>
                      </a:r>
                      <a:endParaRPr lang="zh-CN" altLang="en-US" sz="1400" b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600" b="1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CSREBINS0003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Z01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文本框 37"/>
          <p:cNvSpPr txBox="1"/>
          <p:nvPr/>
        </p:nvSpPr>
        <p:spPr>
          <a:xfrm>
            <a:off x="4582391" y="4284963"/>
            <a:ext cx="1299979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找到少货位置</a:t>
            </a:r>
            <a:endParaRPr lang="en-US" altLang="zh-CN" sz="1400" dirty="0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787318"/>
              </p:ext>
            </p:extLst>
          </p:nvPr>
        </p:nvGraphicFramePr>
        <p:xfrm>
          <a:off x="6341048" y="1984663"/>
          <a:ext cx="5419152" cy="2333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397"/>
                <a:gridCol w="1913355"/>
                <a:gridCol w="1056364"/>
                <a:gridCol w="1089936"/>
                <a:gridCol w="800100"/>
              </a:tblGrid>
              <a:tr h="4227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拣货货位记录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solidFill>
                            <a:schemeClr val="tx1"/>
                          </a:solidFill>
                        </a:rPr>
                        <a:t>问题</a:t>
                      </a:r>
                      <a:r>
                        <a:rPr lang="zh-CN" altLang="en-US" sz="1400" smtClean="0">
                          <a:solidFill>
                            <a:schemeClr val="tx1"/>
                          </a:solidFill>
                        </a:rPr>
                        <a:t>商品上架数量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货位问题商品剩余数量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1-1-A001-013A02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1-1-A001-013C03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sng" dirty="0" smtClean="0"/>
                        <a:t>5</a:t>
                      </a:r>
                      <a:endParaRPr lang="zh-CN" altLang="en-US" sz="1600" b="1" u="sng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sng" dirty="0" smtClean="0"/>
                        <a:t>5</a:t>
                      </a:r>
                      <a:endParaRPr lang="zh-CN" altLang="en-US" sz="1600" b="1" u="sng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sng" dirty="0" smtClean="0"/>
                        <a:t>21</a:t>
                      </a:r>
                      <a:endParaRPr lang="zh-CN" altLang="en-US" sz="1600" b="1" u="sng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1-1-A001-013D01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0" name="矩形 49"/>
          <p:cNvSpPr/>
          <p:nvPr/>
        </p:nvSpPr>
        <p:spPr>
          <a:xfrm>
            <a:off x="6244935" y="6031428"/>
            <a:ext cx="5836227" cy="74344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 smtClean="0"/>
              <a:t>已成功将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件</a:t>
            </a:r>
            <a:r>
              <a:rPr lang="zh-CN" altLang="en-US" sz="1600" smtClean="0"/>
              <a:t>多</a:t>
            </a:r>
            <a:r>
              <a:rPr lang="zh-CN" altLang="en-US" sz="1600" smtClean="0"/>
              <a:t>货上架至</a:t>
            </a:r>
            <a:r>
              <a:rPr lang="zh-CN" altLang="en-US" sz="1600" dirty="0" smtClean="0"/>
              <a:t>货位</a:t>
            </a:r>
            <a:r>
              <a:rPr lang="en-US" altLang="zh-CN" sz="2000" b="1" u="sng" dirty="0" smtClean="0"/>
              <a:t>1-1-A001-013C03</a:t>
            </a:r>
            <a:r>
              <a:rPr lang="zh-CN" altLang="en-US" sz="1600" dirty="0"/>
              <a:t>中</a:t>
            </a:r>
            <a:endParaRPr lang="en-US" altLang="zh-CN" sz="1600" dirty="0"/>
          </a:p>
          <a:p>
            <a:pPr algn="ctr"/>
            <a:r>
              <a:rPr lang="zh-CN" altLang="en-US" sz="1600" dirty="0" smtClean="0"/>
              <a:t>继续查找另一件商品正确位置</a:t>
            </a:r>
            <a:endParaRPr lang="zh-CN" altLang="en-US" sz="1600" dirty="0"/>
          </a:p>
        </p:txBody>
      </p:sp>
      <p:sp>
        <p:nvSpPr>
          <p:cNvPr id="51" name="圆角矩形 50"/>
          <p:cNvSpPr/>
          <p:nvPr/>
        </p:nvSpPr>
        <p:spPr>
          <a:xfrm>
            <a:off x="241182" y="3480841"/>
            <a:ext cx="1318337" cy="56388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811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244935" y="1163782"/>
            <a:ext cx="5836227" cy="5611089"/>
            <a:chOff x="561257" y="5026704"/>
            <a:chExt cx="8587077" cy="2129179"/>
          </a:xfrm>
        </p:grpSpPr>
        <p:sp>
          <p:nvSpPr>
            <p:cNvPr id="7" name="矩形 6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拣货货位记录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1226" y="1571371"/>
            <a:ext cx="5836227" cy="520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3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251" y="1145714"/>
            <a:ext cx="5863132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Rebin</a:t>
            </a:r>
            <a:r>
              <a:rPr lang="en-US" altLang="zh-CN" b="1" dirty="0" smtClean="0">
                <a:solidFill>
                  <a:schemeClr val="tx1"/>
                </a:solidFill>
              </a:rPr>
              <a:t>—</a:t>
            </a:r>
            <a:r>
              <a:rPr lang="zh-CN" altLang="en-US" b="1" dirty="0">
                <a:solidFill>
                  <a:schemeClr val="tx1"/>
                </a:solidFill>
              </a:rPr>
              <a:t>少货</a:t>
            </a:r>
            <a:r>
              <a:rPr lang="en-US" altLang="zh-CN" b="1" dirty="0">
                <a:solidFill>
                  <a:schemeClr val="tx1"/>
                </a:solidFill>
              </a:rPr>
              <a:t>—1—COB00000001 —</a:t>
            </a:r>
            <a:r>
              <a:rPr lang="zh-CN" altLang="en-US" b="1" dirty="0">
                <a:solidFill>
                  <a:schemeClr val="tx1"/>
                </a:solidFill>
              </a:rPr>
              <a:t>苏宁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 rot="5400000">
            <a:off x="10445903" y="3023058"/>
            <a:ext cx="3086948" cy="18357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5400000">
            <a:off x="11446229" y="2035103"/>
            <a:ext cx="1086291" cy="1835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标题 1"/>
          <p:cNvSpPr txBox="1">
            <a:spLocks/>
          </p:cNvSpPr>
          <p:nvPr/>
        </p:nvSpPr>
        <p:spPr>
          <a:xfrm>
            <a:off x="6341048" y="4944494"/>
            <a:ext cx="1403643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检查货位</a:t>
            </a:r>
            <a:endParaRPr lang="zh-CN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7632983" y="4943733"/>
            <a:ext cx="1941372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标题 1"/>
          <p:cNvSpPr txBox="1">
            <a:spLocks/>
          </p:cNvSpPr>
          <p:nvPr/>
        </p:nvSpPr>
        <p:spPr>
          <a:xfrm>
            <a:off x="6341049" y="5419438"/>
            <a:ext cx="1291932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货位中问题商品数量</a:t>
            </a:r>
            <a:endParaRPr lang="zh-CN" altLang="en-US" sz="1600" dirty="0"/>
          </a:p>
        </p:txBody>
      </p:sp>
      <p:sp>
        <p:nvSpPr>
          <p:cNvPr id="36" name="矩形 35"/>
          <p:cNvSpPr/>
          <p:nvPr/>
        </p:nvSpPr>
        <p:spPr>
          <a:xfrm>
            <a:off x="7632982" y="5427595"/>
            <a:ext cx="1941373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249419" y="4670690"/>
            <a:ext cx="5831743" cy="15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090923" y="1632117"/>
            <a:ext cx="170185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</a:t>
            </a:r>
            <a:r>
              <a:rPr lang="zh-CN" altLang="en-US" sz="1400" dirty="0" smtClean="0"/>
              <a:t>显示所有货位</a:t>
            </a:r>
            <a:endParaRPr lang="en-US" altLang="zh-CN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9563964" y="1629808"/>
            <a:ext cx="1588855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H</a:t>
            </a:r>
            <a:r>
              <a:rPr lang="zh-CN" altLang="en-US" sz="1400" dirty="0" smtClean="0"/>
              <a:t>显示未查货位</a:t>
            </a:r>
            <a:endParaRPr lang="en-US" altLang="zh-CN" sz="140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4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4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请扫描需要检查的货位</a:t>
              </a:r>
              <a:endParaRPr lang="zh-CN" altLang="en-US" b="1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114296" y="1157754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返回</a:t>
            </a: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/>
          </p:nvPr>
        </p:nvGraphicFramePr>
        <p:xfrm>
          <a:off x="181735" y="1629808"/>
          <a:ext cx="5688000" cy="2505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/>
                <a:gridCol w="986383"/>
                <a:gridCol w="3261617"/>
              </a:tblGrid>
              <a:tr h="3672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图片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项目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内容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7296">
                <a:tc rowSpan="5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SKU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1234567890123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MS </a:t>
                      </a:r>
                      <a:r>
                        <a:rPr lang="en-US" altLang="zh-CN" sz="1200" dirty="0" err="1" smtClean="0"/>
                        <a:t>SKUBarcode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MSA00000001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商品名称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Dettol </a:t>
                      </a:r>
                      <a:r>
                        <a:rPr lang="zh-CN" altLang="en-US" sz="1200" b="0" dirty="0" smtClean="0"/>
                        <a:t>滴露 健康沐浴露薄荷冰爽</a:t>
                      </a:r>
                      <a:r>
                        <a:rPr lang="en-US" altLang="zh-CN" sz="1200" b="0" dirty="0" smtClean="0"/>
                        <a:t>935g+935g </a:t>
                      </a:r>
                      <a:r>
                        <a:rPr lang="zh-CN" altLang="en-US" sz="1200" b="0" dirty="0" smtClean="0"/>
                        <a:t>超值特惠两瓶装 特卖</a:t>
                      </a:r>
                      <a:endParaRPr lang="en-US" altLang="zh-CN" sz="1200" b="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长*宽*高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200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150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50 mm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重量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2kg</a:t>
                      </a:r>
                      <a:endParaRPr lang="zh-CN" altLang="en-US" sz="1200" b="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11237056" y="1213688"/>
            <a:ext cx="766691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+</a:t>
            </a:r>
            <a:r>
              <a:rPr lang="zh-CN" altLang="en-US" sz="1400" dirty="0" smtClean="0"/>
              <a:t>备注</a:t>
            </a:r>
            <a:endParaRPr lang="en-US" altLang="zh-CN" sz="1400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19" y="1999018"/>
            <a:ext cx="1359500" cy="1445983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328901" y="3521505"/>
            <a:ext cx="1164455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确认无法找到对应货位</a:t>
            </a:r>
            <a:endParaRPr lang="en-US" altLang="zh-CN" sz="1400" dirty="0"/>
          </a:p>
        </p:txBody>
      </p:sp>
      <p:sp>
        <p:nvSpPr>
          <p:cNvPr id="30" name="矩形 29"/>
          <p:cNvSpPr/>
          <p:nvPr/>
        </p:nvSpPr>
        <p:spPr>
          <a:xfrm>
            <a:off x="111238" y="4228266"/>
            <a:ext cx="5843157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Rebin</a:t>
            </a:r>
            <a:r>
              <a:rPr lang="zh-CN" altLang="en-US" b="1" dirty="0" smtClean="0">
                <a:solidFill>
                  <a:schemeClr val="tx1"/>
                </a:solidFill>
              </a:rPr>
              <a:t>车记录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/>
          </p:nvPr>
        </p:nvGraphicFramePr>
        <p:xfrm>
          <a:off x="497032" y="4750465"/>
          <a:ext cx="4968587" cy="1956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052"/>
                <a:gridCol w="1566863"/>
                <a:gridCol w="967460"/>
                <a:gridCol w="778174"/>
                <a:gridCol w="1020038"/>
              </a:tblGrid>
              <a:tr h="5131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车牌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问题商品数量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0" u="non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CSREBINS0001</a:t>
                      </a:r>
                      <a:endParaRPr lang="zh-CN" altLang="en-US" sz="1400" b="0" u="non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B01</a:t>
                      </a:r>
                      <a:endParaRPr lang="zh-CN" altLang="en-US" sz="1400" b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600" b="1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CSREBINS0003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Z01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文本框 37"/>
          <p:cNvSpPr txBox="1"/>
          <p:nvPr/>
        </p:nvSpPr>
        <p:spPr>
          <a:xfrm>
            <a:off x="4582391" y="4284963"/>
            <a:ext cx="1299979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找到少货位置</a:t>
            </a:r>
            <a:endParaRPr lang="en-US" altLang="zh-CN" sz="1400" dirty="0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/>
          </p:nvPr>
        </p:nvGraphicFramePr>
        <p:xfrm>
          <a:off x="6341048" y="1984663"/>
          <a:ext cx="5419152" cy="1244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397"/>
                <a:gridCol w="1913355"/>
                <a:gridCol w="1056364"/>
                <a:gridCol w="1089936"/>
                <a:gridCol w="800100"/>
              </a:tblGrid>
              <a:tr h="4227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拣货货位记录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solidFill>
                            <a:schemeClr val="tx1"/>
                          </a:solidFill>
                        </a:rPr>
                        <a:t>问题</a:t>
                      </a:r>
                      <a:r>
                        <a:rPr lang="zh-CN" altLang="en-US" sz="1400" smtClean="0">
                          <a:solidFill>
                            <a:schemeClr val="tx1"/>
                          </a:solidFill>
                        </a:rPr>
                        <a:t>商品上架数量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货位问题商品剩余数量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8" name="圆角矩形 47"/>
          <p:cNvSpPr/>
          <p:nvPr/>
        </p:nvSpPr>
        <p:spPr>
          <a:xfrm>
            <a:off x="241182" y="3480841"/>
            <a:ext cx="1318337" cy="56388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2196821" y="1957960"/>
            <a:ext cx="7697525" cy="2712730"/>
            <a:chOff x="2196821" y="1957960"/>
            <a:chExt cx="7697525" cy="2712730"/>
          </a:xfrm>
        </p:grpSpPr>
        <p:sp>
          <p:nvSpPr>
            <p:cNvPr id="53" name="矩形 52"/>
            <p:cNvSpPr/>
            <p:nvPr/>
          </p:nvSpPr>
          <p:spPr>
            <a:xfrm>
              <a:off x="2196821" y="1981981"/>
              <a:ext cx="7685950" cy="26887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2208396" y="1957960"/>
              <a:ext cx="7685950" cy="2397329"/>
              <a:chOff x="2208396" y="1957960"/>
              <a:chExt cx="7685950" cy="2397329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2208396" y="1957960"/>
                <a:ext cx="7685950" cy="712076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000" b="1" dirty="0" smtClean="0">
                    <a:solidFill>
                      <a:schemeClr val="bg1"/>
                    </a:solidFill>
                  </a:rPr>
                  <a:t>是否盘盈商品</a:t>
                </a:r>
              </a:p>
            </p:txBody>
          </p:sp>
          <p:sp>
            <p:nvSpPr>
              <p:cNvPr id="56" name="标题 1"/>
              <p:cNvSpPr txBox="1">
                <a:spLocks/>
              </p:cNvSpPr>
              <p:nvPr/>
            </p:nvSpPr>
            <p:spPr>
              <a:xfrm>
                <a:off x="2378660" y="2756933"/>
                <a:ext cx="7322271" cy="126492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1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目前此问题还剩余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个货位尚未盘点，是否确认不再盘点，盘亏商品？</a:t>
                </a:r>
                <a:endParaRPr lang="zh-CN" altLang="en-US" dirty="0"/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4823944" y="3935532"/>
                <a:ext cx="885737" cy="338554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slope"/>
              </a:sp3d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600" dirty="0" smtClean="0"/>
                  <a:t>1</a:t>
                </a:r>
                <a:r>
                  <a:rPr lang="zh-CN" altLang="en-US" sz="1600" dirty="0" smtClean="0"/>
                  <a:t>确认</a:t>
                </a:r>
                <a:endParaRPr lang="en-US" altLang="zh-CN" sz="1600" dirty="0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6745602" y="3967454"/>
                <a:ext cx="885737" cy="338554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600" dirty="0" smtClean="0"/>
                  <a:t>2</a:t>
                </a:r>
                <a:r>
                  <a:rPr lang="zh-CN" altLang="en-US" sz="1600" dirty="0" smtClean="0"/>
                  <a:t>取消</a:t>
                </a:r>
                <a:endParaRPr lang="en-US" altLang="zh-CN" sz="1600" dirty="0"/>
              </a:p>
            </p:txBody>
          </p:sp>
          <p:sp>
            <p:nvSpPr>
              <p:cNvPr id="59" name="圆角矩形 58"/>
              <p:cNvSpPr/>
              <p:nvPr/>
            </p:nvSpPr>
            <p:spPr>
              <a:xfrm>
                <a:off x="4727693" y="3920263"/>
                <a:ext cx="1061810" cy="435026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147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244935" y="1163782"/>
            <a:ext cx="5836227" cy="5611089"/>
            <a:chOff x="561257" y="5026704"/>
            <a:chExt cx="8587077" cy="2129179"/>
          </a:xfrm>
        </p:grpSpPr>
        <p:sp>
          <p:nvSpPr>
            <p:cNvPr id="7" name="矩形 6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拣货货位记录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1226" y="1571371"/>
            <a:ext cx="5836227" cy="520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3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251" y="1145714"/>
            <a:ext cx="5863132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Rebin</a:t>
            </a:r>
            <a:r>
              <a:rPr lang="en-US" altLang="zh-CN" b="1" dirty="0" smtClean="0">
                <a:solidFill>
                  <a:schemeClr val="tx1"/>
                </a:solidFill>
              </a:rPr>
              <a:t>—</a:t>
            </a:r>
            <a:r>
              <a:rPr lang="zh-CN" altLang="en-US" b="1" dirty="0">
                <a:solidFill>
                  <a:schemeClr val="tx1"/>
                </a:solidFill>
              </a:rPr>
              <a:t>少货</a:t>
            </a:r>
            <a:r>
              <a:rPr lang="en-US" altLang="zh-CN" b="1" dirty="0">
                <a:solidFill>
                  <a:schemeClr val="tx1"/>
                </a:solidFill>
              </a:rPr>
              <a:t>—0—COB00000001 —</a:t>
            </a:r>
            <a:r>
              <a:rPr lang="zh-CN" altLang="en-US" b="1" dirty="0">
                <a:solidFill>
                  <a:schemeClr val="tx1"/>
                </a:solidFill>
              </a:rPr>
              <a:t>苏宁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 rot="5400000">
            <a:off x="10445903" y="3023058"/>
            <a:ext cx="3086948" cy="18357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5400000">
            <a:off x="11446229" y="2035103"/>
            <a:ext cx="1086291" cy="1835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标题 1"/>
          <p:cNvSpPr txBox="1">
            <a:spLocks/>
          </p:cNvSpPr>
          <p:nvPr/>
        </p:nvSpPr>
        <p:spPr>
          <a:xfrm>
            <a:off x="6341048" y="4944494"/>
            <a:ext cx="1403643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检查货位</a:t>
            </a:r>
            <a:endParaRPr lang="zh-CN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7632983" y="4943733"/>
            <a:ext cx="1941372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标题 1"/>
          <p:cNvSpPr txBox="1">
            <a:spLocks/>
          </p:cNvSpPr>
          <p:nvPr/>
        </p:nvSpPr>
        <p:spPr>
          <a:xfrm>
            <a:off x="6341049" y="5419438"/>
            <a:ext cx="1291932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货位中问题商品数量</a:t>
            </a:r>
            <a:endParaRPr lang="zh-CN" altLang="en-US" sz="1600" dirty="0"/>
          </a:p>
        </p:txBody>
      </p:sp>
      <p:sp>
        <p:nvSpPr>
          <p:cNvPr id="36" name="矩形 35"/>
          <p:cNvSpPr/>
          <p:nvPr/>
        </p:nvSpPr>
        <p:spPr>
          <a:xfrm>
            <a:off x="7632982" y="5427595"/>
            <a:ext cx="1941373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249419" y="4670690"/>
            <a:ext cx="5831743" cy="15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090923" y="1632117"/>
            <a:ext cx="170185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</a:t>
            </a:r>
            <a:r>
              <a:rPr lang="zh-CN" altLang="en-US" sz="1400" dirty="0" smtClean="0"/>
              <a:t>显示所有货位</a:t>
            </a:r>
            <a:endParaRPr lang="en-US" altLang="zh-CN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9563964" y="1629808"/>
            <a:ext cx="1588855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H</a:t>
            </a:r>
            <a:r>
              <a:rPr lang="zh-CN" altLang="en-US" sz="1400" dirty="0" smtClean="0"/>
              <a:t>显示未查货位</a:t>
            </a:r>
            <a:endParaRPr lang="en-US" altLang="zh-CN" sz="140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4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4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请扫描需要检查的货位</a:t>
              </a:r>
              <a:endParaRPr lang="zh-CN" altLang="en-US" b="1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114296" y="1157754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返回</a:t>
            </a: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/>
          </p:nvPr>
        </p:nvGraphicFramePr>
        <p:xfrm>
          <a:off x="181735" y="1629808"/>
          <a:ext cx="5688000" cy="2505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/>
                <a:gridCol w="986383"/>
                <a:gridCol w="3261617"/>
              </a:tblGrid>
              <a:tr h="3672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图片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项目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内容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7296">
                <a:tc rowSpan="5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SKU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1234567890123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MS </a:t>
                      </a:r>
                      <a:r>
                        <a:rPr lang="en-US" altLang="zh-CN" sz="1200" dirty="0" err="1" smtClean="0"/>
                        <a:t>SKUBarcode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MSA00000001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商品名称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Dettol </a:t>
                      </a:r>
                      <a:r>
                        <a:rPr lang="zh-CN" altLang="en-US" sz="1200" b="0" dirty="0" smtClean="0"/>
                        <a:t>滴露 健康沐浴露薄荷冰爽</a:t>
                      </a:r>
                      <a:r>
                        <a:rPr lang="en-US" altLang="zh-CN" sz="1200" b="0" dirty="0" smtClean="0"/>
                        <a:t>935g+935g </a:t>
                      </a:r>
                      <a:r>
                        <a:rPr lang="zh-CN" altLang="en-US" sz="1200" b="0" dirty="0" smtClean="0"/>
                        <a:t>超值特惠两瓶装 特卖</a:t>
                      </a:r>
                      <a:endParaRPr lang="en-US" altLang="zh-CN" sz="1200" b="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长*宽*高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200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150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50 mm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重量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2kg</a:t>
                      </a:r>
                      <a:endParaRPr lang="zh-CN" altLang="en-US" sz="1200" b="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11237056" y="1213688"/>
            <a:ext cx="766691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+</a:t>
            </a:r>
            <a:r>
              <a:rPr lang="zh-CN" altLang="en-US" sz="1400" dirty="0" smtClean="0"/>
              <a:t>备注</a:t>
            </a:r>
            <a:endParaRPr lang="en-US" altLang="zh-CN" sz="1400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19" y="1999018"/>
            <a:ext cx="1359500" cy="1445983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328901" y="3521505"/>
            <a:ext cx="1164455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确认无法找到对应货位</a:t>
            </a:r>
            <a:endParaRPr lang="en-US" altLang="zh-CN" sz="1400" dirty="0"/>
          </a:p>
        </p:txBody>
      </p:sp>
      <p:sp>
        <p:nvSpPr>
          <p:cNvPr id="30" name="矩形 29"/>
          <p:cNvSpPr/>
          <p:nvPr/>
        </p:nvSpPr>
        <p:spPr>
          <a:xfrm>
            <a:off x="111238" y="4228266"/>
            <a:ext cx="5843157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Rebin</a:t>
            </a:r>
            <a:r>
              <a:rPr lang="zh-CN" altLang="en-US" b="1" dirty="0" smtClean="0">
                <a:solidFill>
                  <a:schemeClr val="tx1"/>
                </a:solidFill>
              </a:rPr>
              <a:t>车记录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/>
          </p:nvPr>
        </p:nvGraphicFramePr>
        <p:xfrm>
          <a:off x="497032" y="4750465"/>
          <a:ext cx="4968587" cy="1956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052"/>
                <a:gridCol w="1566863"/>
                <a:gridCol w="967460"/>
                <a:gridCol w="778174"/>
                <a:gridCol w="1020038"/>
              </a:tblGrid>
              <a:tr h="5131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车牌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问题商品数量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0" u="non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CSREBINS0001</a:t>
                      </a:r>
                      <a:endParaRPr lang="zh-CN" altLang="en-US" sz="1400" b="0" u="non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B01</a:t>
                      </a:r>
                      <a:endParaRPr lang="zh-CN" altLang="en-US" sz="1400" b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600" b="1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CSREBINS0003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Z01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文本框 37"/>
          <p:cNvSpPr txBox="1"/>
          <p:nvPr/>
        </p:nvSpPr>
        <p:spPr>
          <a:xfrm>
            <a:off x="4582391" y="4284963"/>
            <a:ext cx="1299979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找到少货位置</a:t>
            </a:r>
            <a:endParaRPr lang="en-US" altLang="zh-CN" sz="1400" dirty="0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/>
          </p:nvPr>
        </p:nvGraphicFramePr>
        <p:xfrm>
          <a:off x="6341048" y="1984663"/>
          <a:ext cx="5419152" cy="1244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397"/>
                <a:gridCol w="1913355"/>
                <a:gridCol w="1056364"/>
                <a:gridCol w="1089936"/>
                <a:gridCol w="800100"/>
              </a:tblGrid>
              <a:tr h="4227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拣货货位记录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solidFill>
                            <a:schemeClr val="tx1"/>
                          </a:solidFill>
                        </a:rPr>
                        <a:t>问题</a:t>
                      </a:r>
                      <a:r>
                        <a:rPr lang="zh-CN" altLang="en-US" sz="1400" smtClean="0">
                          <a:solidFill>
                            <a:schemeClr val="tx1"/>
                          </a:solidFill>
                        </a:rPr>
                        <a:t>商品上架数量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货位问题商品剩余数量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" name="矩形 38"/>
          <p:cNvSpPr/>
          <p:nvPr/>
        </p:nvSpPr>
        <p:spPr>
          <a:xfrm>
            <a:off x="6341048" y="5937739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dirty="0"/>
              <a:t>已成功找到</a:t>
            </a:r>
            <a:r>
              <a:rPr lang="en-US" altLang="zh-CN" sz="1600" dirty="0"/>
              <a:t>1</a:t>
            </a:r>
            <a:r>
              <a:rPr lang="zh-CN" altLang="en-US" sz="1600" dirty="0"/>
              <a:t>件问题商品正确</a:t>
            </a:r>
            <a:r>
              <a:rPr lang="zh-CN" altLang="en-US" sz="1600" dirty="0" smtClean="0"/>
              <a:t>位置，请将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件多货</a:t>
            </a:r>
            <a:r>
              <a:rPr lang="zh-CN" altLang="en-US" sz="1600" smtClean="0"/>
              <a:t>商品</a:t>
            </a:r>
            <a:r>
              <a:rPr lang="zh-CN" altLang="en-US" sz="1600" smtClean="0"/>
              <a:t>进行上架</a:t>
            </a:r>
            <a:endParaRPr lang="en-US" altLang="zh-CN" sz="1600" dirty="0"/>
          </a:p>
        </p:txBody>
      </p:sp>
      <p:sp>
        <p:nvSpPr>
          <p:cNvPr id="46" name="矩形 45"/>
          <p:cNvSpPr/>
          <p:nvPr/>
        </p:nvSpPr>
        <p:spPr>
          <a:xfrm>
            <a:off x="7632982" y="6311628"/>
            <a:ext cx="1941373" cy="33056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1-1-A001-013C03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标题 1"/>
          <p:cNvSpPr txBox="1">
            <a:spLocks/>
          </p:cNvSpPr>
          <p:nvPr/>
        </p:nvSpPr>
        <p:spPr>
          <a:xfrm>
            <a:off x="6351440" y="6292766"/>
            <a:ext cx="1004452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smtClean="0"/>
              <a:t>上架货位</a:t>
            </a:r>
            <a:endParaRPr lang="zh-CN" altLang="en-US" sz="1600" dirty="0"/>
          </a:p>
        </p:txBody>
      </p:sp>
      <p:sp>
        <p:nvSpPr>
          <p:cNvPr id="50" name="矩形 49"/>
          <p:cNvSpPr/>
          <p:nvPr/>
        </p:nvSpPr>
        <p:spPr>
          <a:xfrm>
            <a:off x="9040246" y="6290538"/>
            <a:ext cx="765473" cy="429658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继续</a:t>
            </a:r>
          </a:p>
        </p:txBody>
      </p:sp>
      <p:sp>
        <p:nvSpPr>
          <p:cNvPr id="51" name="矩形 50"/>
          <p:cNvSpPr/>
          <p:nvPr/>
        </p:nvSpPr>
        <p:spPr>
          <a:xfrm>
            <a:off x="6244935" y="5975432"/>
            <a:ext cx="5836227" cy="7994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 smtClean="0"/>
              <a:t>已成功将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件多货商品放回至</a:t>
            </a:r>
            <a:r>
              <a:rPr lang="en-US" altLang="zh-CN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1-1-A001-013C03</a:t>
            </a:r>
            <a:r>
              <a:rPr lang="zh-CN" altLang="en-US" sz="1600" dirty="0"/>
              <a:t>中</a:t>
            </a:r>
            <a:endParaRPr lang="en-US" altLang="zh-CN" sz="1600" dirty="0"/>
          </a:p>
          <a:p>
            <a:pPr algn="ctr"/>
            <a:r>
              <a:rPr lang="zh-CN" altLang="en-US" sz="1600" dirty="0" smtClean="0"/>
              <a:t>继续查找另一件商品正确位置</a:t>
            </a:r>
            <a:endParaRPr lang="zh-CN" altLang="en-US" sz="1600" dirty="0"/>
          </a:p>
        </p:txBody>
      </p:sp>
      <p:sp>
        <p:nvSpPr>
          <p:cNvPr id="48" name="圆角矩形 47"/>
          <p:cNvSpPr/>
          <p:nvPr/>
        </p:nvSpPr>
        <p:spPr>
          <a:xfrm>
            <a:off x="241182" y="3480841"/>
            <a:ext cx="1318337" cy="56388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244935" y="4842612"/>
            <a:ext cx="5836227" cy="193225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defRPr/>
            </a:pPr>
            <a:r>
              <a:rPr lang="zh-CN" altLang="en-US" sz="1600" dirty="0" smtClean="0"/>
              <a:t>已盘亏多货商品：</a:t>
            </a:r>
            <a:r>
              <a:rPr lang="en-US" altLang="zh-CN" dirty="0"/>
              <a:t>Dettol </a:t>
            </a:r>
            <a:r>
              <a:rPr lang="zh-CN" altLang="en-US" dirty="0"/>
              <a:t>滴露 健康沐浴露薄荷</a:t>
            </a:r>
            <a:r>
              <a:rPr lang="zh-CN" altLang="en-US" dirty="0" smtClean="0"/>
              <a:t>冰</a:t>
            </a:r>
            <a:r>
              <a:rPr lang="en-US" altLang="zh-CN" dirty="0" smtClean="0"/>
              <a:t>935g+935g </a:t>
            </a:r>
            <a:r>
              <a:rPr lang="zh-CN" altLang="en-US" dirty="0"/>
              <a:t>超值特惠两瓶装 特卖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点击继续进行问题处理</a:t>
            </a:r>
            <a:endParaRPr lang="zh-CN" altLang="en-US" dirty="0"/>
          </a:p>
          <a:p>
            <a:pPr algn="ctr"/>
            <a:endParaRPr lang="zh-CN" altLang="en-US" sz="1600" dirty="0"/>
          </a:p>
        </p:txBody>
      </p:sp>
      <p:sp>
        <p:nvSpPr>
          <p:cNvPr id="52" name="矩形 51"/>
          <p:cNvSpPr/>
          <p:nvPr/>
        </p:nvSpPr>
        <p:spPr>
          <a:xfrm>
            <a:off x="9040246" y="6336734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继续</a:t>
            </a:r>
          </a:p>
        </p:txBody>
      </p:sp>
    </p:spTree>
    <p:extLst>
      <p:ext uri="{BB962C8B-B14F-4D97-AF65-F5344CB8AC3E}">
        <p14:creationId xmlns:p14="http://schemas.microsoft.com/office/powerpoint/2010/main" val="255341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0" y="2025524"/>
            <a:ext cx="12192000" cy="29611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000" dirty="0" smtClean="0"/>
              <a:t>对应调整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3099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按照</a:t>
            </a:r>
            <a:r>
              <a:rPr lang="en-US" altLang="zh-CN" dirty="0" smtClean="0"/>
              <a:t>SKU</a:t>
            </a:r>
            <a:r>
              <a:rPr lang="zh-CN" altLang="en-US" dirty="0" smtClean="0"/>
              <a:t>查询的查询历史记录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241383"/>
              </p:ext>
            </p:extLst>
          </p:nvPr>
        </p:nvGraphicFramePr>
        <p:xfrm>
          <a:off x="193964" y="1675679"/>
          <a:ext cx="11849100" cy="16540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4576"/>
                <a:gridCol w="972402"/>
                <a:gridCol w="1059809"/>
                <a:gridCol w="349628"/>
                <a:gridCol w="469812"/>
                <a:gridCol w="469812"/>
                <a:gridCol w="1136290"/>
                <a:gridCol w="1136290"/>
                <a:gridCol w="1136290"/>
                <a:gridCol w="852218"/>
                <a:gridCol w="852218"/>
                <a:gridCol w="1005179"/>
                <a:gridCol w="1204576"/>
              </a:tblGrid>
              <a:tr h="3921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时间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代码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MS SKU Barcode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数量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用户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责任人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原始容器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目的容器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问题发现容器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原始状态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目的状态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操作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使用工具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</a:tr>
              <a:tr h="252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2016/10/21 14:21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MSJD1234503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张三</a:t>
                      </a:r>
                      <a:endParaRPr lang="zh-CN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dirty="0" smtClean="0"/>
                        <a:t>COB00000001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dirty="0" smtClean="0"/>
                        <a:t>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正品</a:t>
                      </a:r>
                      <a:r>
                        <a:rPr lang="zh-CN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待上架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少货待核实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Rebin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标记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少货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Rebin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5047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2016/10/24 15:21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MSJD1234512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 smtClean="0">
                          <a:effectLst/>
                        </a:rPr>
                        <a:t>3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李四</a:t>
                      </a:r>
                      <a:endParaRPr lang="zh-CN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u="none" strike="noStrike" dirty="0">
                          <a:effectLst/>
                        </a:rPr>
                        <a:t>无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CREBINS0001A01</a:t>
                      </a:r>
                      <a:endParaRPr lang="zh-CN" altLang="en-US" sz="1000" dirty="0" smtClean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u="none" strike="noStrike" dirty="0">
                          <a:effectLst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无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多货待核实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 smtClean="0">
                          <a:effectLst/>
                        </a:rPr>
                        <a:t>Pack</a:t>
                      </a:r>
                      <a:r>
                        <a:rPr lang="zh-CN" altLang="en-US" sz="1000" u="none" strike="noStrike" dirty="0" smtClean="0">
                          <a:effectLst/>
                        </a:rPr>
                        <a:t>标记</a:t>
                      </a:r>
                      <a:r>
                        <a:rPr lang="zh-CN" altLang="en-US" sz="1000" u="none" strike="noStrike" dirty="0">
                          <a:effectLst/>
                        </a:rPr>
                        <a:t>多货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 smtClean="0">
                          <a:effectLst/>
                        </a:rPr>
                        <a:t>Pack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5047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2016/10/21 14:22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MSJD1234503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张问题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张三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dirty="0" smtClean="0"/>
                        <a:t>CREBINS0001A01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dirty="0" smtClean="0"/>
                        <a:t>COB00000001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dirty="0" smtClean="0"/>
                        <a:t>CREBINS0001A01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少货待核实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正品库存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 smtClean="0">
                          <a:effectLst/>
                        </a:rPr>
                        <a:t>OB</a:t>
                      </a:r>
                      <a:r>
                        <a:rPr lang="zh-CN" altLang="en-US" sz="1100" u="none" strike="noStrike" dirty="0" smtClean="0">
                          <a:effectLst/>
                        </a:rPr>
                        <a:t>问题处理调整处理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OB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Problem Solve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758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55179" y="1184564"/>
            <a:ext cx="5867640" cy="5590307"/>
            <a:chOff x="561257" y="5026704"/>
            <a:chExt cx="8587077" cy="2129179"/>
          </a:xfrm>
        </p:grpSpPr>
        <p:sp>
          <p:nvSpPr>
            <p:cNvPr id="4" name="矩形 3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4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待问题处理区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234761" y="1184564"/>
            <a:ext cx="5836227" cy="5590307"/>
            <a:chOff x="561257" y="5026704"/>
            <a:chExt cx="8587077" cy="2129179"/>
          </a:xfrm>
        </p:grpSpPr>
        <p:sp>
          <p:nvSpPr>
            <p:cNvPr id="10" name="矩形 9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拣货货位记录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123609" y="2044591"/>
          <a:ext cx="5701384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242"/>
                <a:gridCol w="1127051"/>
                <a:gridCol w="978196"/>
                <a:gridCol w="372139"/>
                <a:gridCol w="669851"/>
                <a:gridCol w="839972"/>
                <a:gridCol w="552893"/>
                <a:gridCol w="615040"/>
              </a:tblGrid>
              <a:tr h="3617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SKU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容器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数量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操作人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员工操作时间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操作环节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问题人员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多货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1234567890098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COB00000001</a:t>
                      </a:r>
                      <a:endParaRPr lang="zh-CN" altLang="en-US" sz="10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张三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 smtClean="0"/>
                        <a:t>Rebin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多货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1234567890788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tsOB0000321</a:t>
                      </a:r>
                      <a:endParaRPr lang="zh-CN" altLang="en-US" sz="105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李四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 smtClean="0"/>
                        <a:t>Rebin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李美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少货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1234567890009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tsOBR000045</a:t>
                      </a:r>
                      <a:endParaRPr lang="zh-CN" altLang="en-US" sz="105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王五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 smtClean="0"/>
                        <a:t>Rebin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多货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1234567890010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CREBINS0001</a:t>
                      </a:r>
                      <a:endParaRPr lang="zh-CN" altLang="en-US" sz="105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张六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2016/10/1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Pack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smtClean="0"/>
                        <a:t>少货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1234567890012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COB00000009</a:t>
                      </a:r>
                      <a:endParaRPr lang="zh-CN" altLang="en-US" sz="105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刘一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 smtClean="0"/>
                        <a:t>Rebin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少货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1234567890013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COB00000043</a:t>
                      </a:r>
                      <a:endParaRPr lang="zh-CN" altLang="en-US" sz="105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胡二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 smtClean="0"/>
                        <a:t>Rebin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smtClean="0"/>
                        <a:t>多货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1234567890032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COB00000129</a:t>
                      </a:r>
                      <a:endParaRPr lang="zh-CN" altLang="en-US" sz="105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张三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2016/10/1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 smtClean="0"/>
                        <a:t>Rebin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多货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1234567890043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COB00000563</a:t>
                      </a:r>
                      <a:endParaRPr lang="zh-CN" altLang="en-US" sz="105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张三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 smtClean="0"/>
                        <a:t>Rebin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smtClean="0"/>
                        <a:t>少货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1234567890054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COB00000679</a:t>
                      </a:r>
                      <a:endParaRPr lang="zh-CN" altLang="en-US" sz="105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李四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 smtClean="0"/>
                        <a:t>Rebin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少货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1234567890065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COB00000873</a:t>
                      </a:r>
                      <a:endParaRPr lang="zh-CN" altLang="en-US" sz="105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李四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2016/10/1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 smtClean="0"/>
                        <a:t>Rebin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1593849" y="1677413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2882045" y="1708298"/>
            <a:ext cx="0" cy="233725"/>
          </a:xfrm>
          <a:prstGeom prst="line">
            <a:avLst/>
          </a:prstGeom>
          <a:ln w="95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898323" y="1678514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sp>
        <p:nvSpPr>
          <p:cNvPr id="17" name="矩形 16"/>
          <p:cNvSpPr/>
          <p:nvPr/>
        </p:nvSpPr>
        <p:spPr>
          <a:xfrm>
            <a:off x="5949662" y="3228285"/>
            <a:ext cx="285099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&gt;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59836" y="3985524"/>
            <a:ext cx="285099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&lt;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011967" y="1672774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9300163" y="1703659"/>
            <a:ext cx="0" cy="233725"/>
          </a:xfrm>
          <a:prstGeom prst="line">
            <a:avLst/>
          </a:prstGeom>
          <a:ln w="95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0316441" y="1673875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26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27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请选择需要处理的问题至待处理区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2154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085277" y="1217435"/>
            <a:ext cx="7738947" cy="4654307"/>
            <a:chOff x="336194" y="1496215"/>
            <a:chExt cx="11855806" cy="4654307"/>
          </a:xfrm>
        </p:grpSpPr>
        <p:sp>
          <p:nvSpPr>
            <p:cNvPr id="3" name="矩形 2"/>
            <p:cNvSpPr/>
            <p:nvPr/>
          </p:nvSpPr>
          <p:spPr>
            <a:xfrm>
              <a:off x="336194" y="1508659"/>
              <a:ext cx="11844230" cy="46418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矩形 3"/>
            <p:cNvSpPr/>
            <p:nvPr/>
          </p:nvSpPr>
          <p:spPr>
            <a:xfrm>
              <a:off x="347769" y="1496215"/>
              <a:ext cx="11844231" cy="48896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</a:rPr>
                <a:t>请选择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Out</a:t>
              </a:r>
              <a:r>
                <a:rPr lang="en-US" altLang="zh-CN" sz="2000" b="1" dirty="0" smtClean="0">
                  <a:solidFill>
                    <a:schemeClr val="bg1"/>
                  </a:solidFill>
                </a:rPr>
                <a:t>bound</a:t>
              </a:r>
              <a:r>
                <a:rPr lang="zh-CN" altLang="en-US" sz="2000" b="1" dirty="0" smtClean="0">
                  <a:solidFill>
                    <a:schemeClr val="bg1"/>
                  </a:solidFill>
                </a:rPr>
                <a:t>工作类型</a:t>
              </a:r>
            </a:p>
          </p:txBody>
        </p:sp>
      </p:grpSp>
      <p:sp>
        <p:nvSpPr>
          <p:cNvPr id="6" name="矩形 5"/>
          <p:cNvSpPr/>
          <p:nvPr/>
        </p:nvSpPr>
        <p:spPr>
          <a:xfrm>
            <a:off x="8954428" y="1252181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返回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285148"/>
              </p:ext>
            </p:extLst>
          </p:nvPr>
        </p:nvGraphicFramePr>
        <p:xfrm>
          <a:off x="2341756" y="1913085"/>
          <a:ext cx="7214840" cy="375197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607420"/>
                <a:gridCol w="3607420"/>
              </a:tblGrid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1-</a:t>
                      </a:r>
                      <a:r>
                        <a:rPr lang="zh-CN" altLang="en-US" sz="2000" b="1" dirty="0" smtClean="0"/>
                        <a:t>拣货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6-OB</a:t>
                      </a:r>
                      <a:r>
                        <a:rPr lang="zh-CN" altLang="en-US" sz="2000" b="1" dirty="0" smtClean="0"/>
                        <a:t>问题处理</a:t>
                      </a:r>
                      <a:endParaRPr lang="en-US" altLang="zh-CN" sz="2000" b="1" dirty="0" smtClean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2-Rebatch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7-OB</a:t>
                      </a:r>
                      <a:r>
                        <a:rPr lang="zh-CN" altLang="en-US" sz="2000" b="1" dirty="0" smtClean="0"/>
                        <a:t>问题核实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3-Rebin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4-</a:t>
                      </a:r>
                      <a:r>
                        <a:rPr lang="zh-CN" altLang="en-US" sz="2000" b="1" dirty="0" smtClean="0"/>
                        <a:t>包装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5-</a:t>
                      </a:r>
                      <a:r>
                        <a:rPr lang="zh-CN" altLang="en-US" sz="2000" b="1" dirty="0" smtClean="0"/>
                        <a:t>移动包裹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97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55179" y="1184564"/>
            <a:ext cx="5867640" cy="5590307"/>
            <a:chOff x="561257" y="5026704"/>
            <a:chExt cx="8587077" cy="2129179"/>
          </a:xfrm>
        </p:grpSpPr>
        <p:sp>
          <p:nvSpPr>
            <p:cNvPr id="4" name="矩形 3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4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待问题处理区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234761" y="1184564"/>
            <a:ext cx="5836227" cy="5590307"/>
            <a:chOff x="561257" y="5026704"/>
            <a:chExt cx="8587077" cy="2129179"/>
          </a:xfrm>
        </p:grpSpPr>
        <p:sp>
          <p:nvSpPr>
            <p:cNvPr id="10" name="矩形 9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拣货货位记录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661147"/>
              </p:ext>
            </p:extLst>
          </p:nvPr>
        </p:nvGraphicFramePr>
        <p:xfrm>
          <a:off x="138307" y="2216798"/>
          <a:ext cx="5701383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079"/>
                <a:gridCol w="1127052"/>
                <a:gridCol w="999460"/>
                <a:gridCol w="297712"/>
                <a:gridCol w="489097"/>
                <a:gridCol w="849193"/>
                <a:gridCol w="722895"/>
                <a:gridCol w="722895"/>
              </a:tblGrid>
              <a:tr h="3617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SKU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容器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数量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操作人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员工操作时间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操作环节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问题人员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少货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/>
                        <a:t>1234567890123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COB00000001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张三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 smtClean="0"/>
                        <a:t>Rebin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多货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/>
                        <a:t>1234567890123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CREBINS0001A01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李四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15:58:12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Pack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1593849" y="1677413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1234567890123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98323" y="1678514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sp>
        <p:nvSpPr>
          <p:cNvPr id="17" name="矩形 16"/>
          <p:cNvSpPr/>
          <p:nvPr/>
        </p:nvSpPr>
        <p:spPr>
          <a:xfrm>
            <a:off x="5949662" y="3228285"/>
            <a:ext cx="285099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&gt;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59836" y="3985524"/>
            <a:ext cx="285099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&lt;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011967" y="1672774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9300163" y="1703659"/>
            <a:ext cx="0" cy="233725"/>
          </a:xfrm>
          <a:prstGeom prst="line">
            <a:avLst/>
          </a:prstGeom>
          <a:ln w="95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0316441" y="1673875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26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27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请选择需要处理的问题至待处理区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2844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55179" y="1184564"/>
            <a:ext cx="5867640" cy="5590307"/>
            <a:chOff x="561257" y="5026704"/>
            <a:chExt cx="8587077" cy="2129179"/>
          </a:xfrm>
        </p:grpSpPr>
        <p:sp>
          <p:nvSpPr>
            <p:cNvPr id="4" name="矩形 3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4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待问题处理区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244935" y="1184564"/>
            <a:ext cx="5836227" cy="5590307"/>
            <a:chOff x="561257" y="5026704"/>
            <a:chExt cx="8587077" cy="2129179"/>
          </a:xfrm>
        </p:grpSpPr>
        <p:sp>
          <p:nvSpPr>
            <p:cNvPr id="10" name="矩形 9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拣货货位记录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1593849" y="1708586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1234567890009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98323" y="1709687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sp>
        <p:nvSpPr>
          <p:cNvPr id="17" name="矩形 16"/>
          <p:cNvSpPr/>
          <p:nvPr/>
        </p:nvSpPr>
        <p:spPr>
          <a:xfrm>
            <a:off x="5949662" y="3228285"/>
            <a:ext cx="285099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&gt;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59836" y="3985524"/>
            <a:ext cx="285099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&lt;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999935" y="1728011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9288131" y="1758896"/>
            <a:ext cx="0" cy="233725"/>
          </a:xfrm>
          <a:prstGeom prst="line">
            <a:avLst/>
          </a:prstGeom>
          <a:ln w="95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0304409" y="1729112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2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请选择需要处理的问题</a:t>
              </a:r>
              <a:endParaRPr lang="zh-CN" altLang="en-US" b="1" dirty="0"/>
            </a:p>
          </p:txBody>
        </p:sp>
      </p:grpSp>
      <p:sp>
        <p:nvSpPr>
          <p:cNvPr id="25" name="矩形 24"/>
          <p:cNvSpPr/>
          <p:nvPr/>
        </p:nvSpPr>
        <p:spPr>
          <a:xfrm>
            <a:off x="8249839" y="3643874"/>
            <a:ext cx="2054570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并案分析</a:t>
            </a: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/>
          </p:nvPr>
        </p:nvGraphicFramePr>
        <p:xfrm>
          <a:off x="127915" y="2190377"/>
          <a:ext cx="570138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759"/>
                <a:gridCol w="1143000"/>
                <a:gridCol w="998621"/>
                <a:gridCol w="660068"/>
                <a:gridCol w="734212"/>
                <a:gridCol w="827862"/>
                <a:gridCol w="827862"/>
              </a:tblGrid>
              <a:tr h="3617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SKU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容器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数量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操作人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员工操作时间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问题人员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398303"/>
              </p:ext>
            </p:extLst>
          </p:nvPr>
        </p:nvGraphicFramePr>
        <p:xfrm>
          <a:off x="6294580" y="2216798"/>
          <a:ext cx="5701383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079"/>
                <a:gridCol w="1127052"/>
                <a:gridCol w="999460"/>
                <a:gridCol w="297712"/>
                <a:gridCol w="489097"/>
                <a:gridCol w="849193"/>
                <a:gridCol w="722895"/>
                <a:gridCol w="722895"/>
              </a:tblGrid>
              <a:tr h="3617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SKU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容器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数量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操作人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员工操作时间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操作环节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问题人员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少货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/>
                        <a:t>1234567890123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COB00000001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张三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 smtClean="0"/>
                        <a:t>Rebin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多货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/>
                        <a:t>1234567890123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CREBINS0001A01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李四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15:58:12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Pack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691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55179" y="1184564"/>
            <a:ext cx="5867640" cy="5590307"/>
            <a:chOff x="561257" y="5026704"/>
            <a:chExt cx="8587077" cy="2129179"/>
          </a:xfrm>
        </p:grpSpPr>
        <p:sp>
          <p:nvSpPr>
            <p:cNvPr id="4" name="矩形 3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4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待问题处理区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244935" y="1184564"/>
            <a:ext cx="5836227" cy="5590307"/>
            <a:chOff x="561257" y="5026704"/>
            <a:chExt cx="8587077" cy="2129179"/>
          </a:xfrm>
        </p:grpSpPr>
        <p:sp>
          <p:nvSpPr>
            <p:cNvPr id="10" name="矩形 9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拣货货位记录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1593849" y="1708586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1234567890009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98323" y="1709687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sp>
        <p:nvSpPr>
          <p:cNvPr id="17" name="矩形 16"/>
          <p:cNvSpPr/>
          <p:nvPr/>
        </p:nvSpPr>
        <p:spPr>
          <a:xfrm>
            <a:off x="5949662" y="3228285"/>
            <a:ext cx="285099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&gt;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59836" y="3985524"/>
            <a:ext cx="285099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&lt;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999935" y="1728011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9288131" y="1758896"/>
            <a:ext cx="0" cy="233725"/>
          </a:xfrm>
          <a:prstGeom prst="line">
            <a:avLst/>
          </a:prstGeom>
          <a:ln w="95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0304409" y="1729112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2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请选择需要处理的问题</a:t>
              </a:r>
              <a:endParaRPr lang="zh-CN" altLang="en-US" b="1" dirty="0"/>
            </a:p>
          </p:txBody>
        </p:sp>
      </p:grpSp>
      <p:sp>
        <p:nvSpPr>
          <p:cNvPr id="25" name="矩形 24"/>
          <p:cNvSpPr/>
          <p:nvPr/>
        </p:nvSpPr>
        <p:spPr>
          <a:xfrm>
            <a:off x="8260846" y="3665140"/>
            <a:ext cx="2054570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并案分析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102301"/>
              </p:ext>
            </p:extLst>
          </p:nvPr>
        </p:nvGraphicFramePr>
        <p:xfrm>
          <a:off x="6312356" y="4182758"/>
          <a:ext cx="570138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844"/>
                <a:gridCol w="372140"/>
                <a:gridCol w="988827"/>
                <a:gridCol w="1173001"/>
                <a:gridCol w="648586"/>
                <a:gridCol w="648586"/>
                <a:gridCol w="867400"/>
              </a:tblGrid>
              <a:tr h="3617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容器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数量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Batch ID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站台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人员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客户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时间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COB00000001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692604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SREBINS0001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张三</a:t>
                      </a:r>
                      <a:endParaRPr lang="en-US" altLang="zh-CN" sz="11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京东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2016/10/5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15:10:01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CREBINS0001A01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692604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SREBINS0001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张三</a:t>
                      </a:r>
                      <a:endParaRPr lang="en-US" altLang="zh-CN" sz="11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京东</a:t>
                      </a:r>
                      <a:endParaRPr lang="en-US" altLang="zh-CN" sz="11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2016/10/5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15:10:03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762834"/>
              </p:ext>
            </p:extLst>
          </p:nvPr>
        </p:nvGraphicFramePr>
        <p:xfrm>
          <a:off x="6294580" y="2216798"/>
          <a:ext cx="5701383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079"/>
                <a:gridCol w="1127052"/>
                <a:gridCol w="999460"/>
                <a:gridCol w="297712"/>
                <a:gridCol w="489097"/>
                <a:gridCol w="849193"/>
                <a:gridCol w="722895"/>
                <a:gridCol w="722895"/>
              </a:tblGrid>
              <a:tr h="3617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SKU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容器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数量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操作人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员工操作时间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操作环节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问题人员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少货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/>
                        <a:t>1234567890123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COB00000001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张三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 smtClean="0"/>
                        <a:t>Rebin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多货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/>
                        <a:t>1234567890123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CREBINS0001A01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李四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15:58:12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Pack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8" name="矩形 27"/>
          <p:cNvSpPr/>
          <p:nvPr/>
        </p:nvSpPr>
        <p:spPr>
          <a:xfrm>
            <a:off x="8260846" y="5583325"/>
            <a:ext cx="2037212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并案</a:t>
            </a:r>
            <a:r>
              <a:rPr lang="zh-CN" altLang="en-US" sz="1600" b="1" dirty="0">
                <a:solidFill>
                  <a:schemeClr val="bg1"/>
                </a:solidFill>
              </a:rPr>
              <a:t>调整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999935" y="5549415"/>
            <a:ext cx="2519192" cy="43502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521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55179" y="1184564"/>
            <a:ext cx="5867640" cy="5590307"/>
            <a:chOff x="561257" y="5026704"/>
            <a:chExt cx="8587077" cy="2129179"/>
          </a:xfrm>
        </p:grpSpPr>
        <p:sp>
          <p:nvSpPr>
            <p:cNvPr id="4" name="矩形 3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4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待问题处理区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244935" y="1184564"/>
            <a:ext cx="5836227" cy="5590307"/>
            <a:chOff x="561257" y="5026704"/>
            <a:chExt cx="8587077" cy="2129179"/>
          </a:xfrm>
        </p:grpSpPr>
        <p:sp>
          <p:nvSpPr>
            <p:cNvPr id="10" name="矩形 9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拣货货位记录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1593849" y="1708586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1234567890009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98323" y="1709687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sp>
        <p:nvSpPr>
          <p:cNvPr id="17" name="矩形 16"/>
          <p:cNvSpPr/>
          <p:nvPr/>
        </p:nvSpPr>
        <p:spPr>
          <a:xfrm>
            <a:off x="5949662" y="3228285"/>
            <a:ext cx="285099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&gt;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59836" y="3985524"/>
            <a:ext cx="285099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&lt;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999935" y="1728011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9288131" y="1758896"/>
            <a:ext cx="0" cy="233725"/>
          </a:xfrm>
          <a:prstGeom prst="line">
            <a:avLst/>
          </a:prstGeom>
          <a:ln w="95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0304409" y="1729112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2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请选择需要处理的问题</a:t>
              </a:r>
              <a:endParaRPr lang="zh-CN" altLang="en-US" b="1" dirty="0"/>
            </a:p>
          </p:txBody>
        </p:sp>
      </p:grpSp>
      <p:sp>
        <p:nvSpPr>
          <p:cNvPr id="25" name="矩形 24"/>
          <p:cNvSpPr/>
          <p:nvPr/>
        </p:nvSpPr>
        <p:spPr>
          <a:xfrm>
            <a:off x="7458047" y="3660335"/>
            <a:ext cx="1382885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并案分析</a:t>
            </a: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/>
          </p:nvPr>
        </p:nvGraphicFramePr>
        <p:xfrm>
          <a:off x="6294580" y="2216798"/>
          <a:ext cx="5701383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079"/>
                <a:gridCol w="1127052"/>
                <a:gridCol w="999460"/>
                <a:gridCol w="297712"/>
                <a:gridCol w="489097"/>
                <a:gridCol w="849193"/>
                <a:gridCol w="722895"/>
                <a:gridCol w="722895"/>
              </a:tblGrid>
              <a:tr h="3617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SKU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容器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数量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操作人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员工操作时间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操作环节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问题人员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少货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/>
                        <a:t>1234567890123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COB00000001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张三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 smtClean="0"/>
                        <a:t>Rebin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多货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/>
                        <a:t>1234567890123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CREBINS0001A01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李四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15:58:12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Pack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8" name="矩形 27"/>
          <p:cNvSpPr/>
          <p:nvPr/>
        </p:nvSpPr>
        <p:spPr>
          <a:xfrm>
            <a:off x="9843256" y="3671495"/>
            <a:ext cx="1351742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并案</a:t>
            </a:r>
            <a:r>
              <a:rPr lang="zh-CN" altLang="en-US" sz="1600" b="1" dirty="0">
                <a:solidFill>
                  <a:schemeClr val="bg1"/>
                </a:solidFill>
              </a:rPr>
              <a:t>调整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26" name="标题 1"/>
          <p:cNvSpPr txBox="1">
            <a:spLocks/>
          </p:cNvSpPr>
          <p:nvPr/>
        </p:nvSpPr>
        <p:spPr>
          <a:xfrm>
            <a:off x="7420973" y="4842600"/>
            <a:ext cx="1403643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原始容器</a:t>
            </a:r>
            <a:endParaRPr lang="zh-CN" altLang="en-US" sz="1600" dirty="0"/>
          </a:p>
        </p:txBody>
      </p:sp>
      <p:sp>
        <p:nvSpPr>
          <p:cNvPr id="29" name="矩形 28"/>
          <p:cNvSpPr/>
          <p:nvPr/>
        </p:nvSpPr>
        <p:spPr>
          <a:xfrm>
            <a:off x="8712908" y="4841839"/>
            <a:ext cx="1941372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CREBINS0001A01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标题 1"/>
          <p:cNvSpPr txBox="1">
            <a:spLocks/>
          </p:cNvSpPr>
          <p:nvPr/>
        </p:nvSpPr>
        <p:spPr>
          <a:xfrm>
            <a:off x="7420973" y="5273495"/>
            <a:ext cx="1403643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/>
              <a:t>目的</a:t>
            </a:r>
            <a:r>
              <a:rPr lang="zh-CN" altLang="en-US" sz="1600" dirty="0" smtClean="0"/>
              <a:t>容器</a:t>
            </a:r>
            <a:endParaRPr lang="zh-CN" altLang="en-US" sz="1600" dirty="0"/>
          </a:p>
        </p:txBody>
      </p:sp>
      <p:sp>
        <p:nvSpPr>
          <p:cNvPr id="31" name="矩形 30"/>
          <p:cNvSpPr/>
          <p:nvPr/>
        </p:nvSpPr>
        <p:spPr>
          <a:xfrm>
            <a:off x="8712908" y="5272734"/>
            <a:ext cx="1941372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tsOBR000045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标题 1"/>
          <p:cNvSpPr txBox="1">
            <a:spLocks/>
          </p:cNvSpPr>
          <p:nvPr/>
        </p:nvSpPr>
        <p:spPr>
          <a:xfrm>
            <a:off x="7420973" y="5714709"/>
            <a:ext cx="1403643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商品数量</a:t>
            </a:r>
            <a:endParaRPr lang="zh-CN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8712908" y="5713948"/>
            <a:ext cx="1941372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068941" y="6217295"/>
            <a:ext cx="1109028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确认</a:t>
            </a:r>
          </a:p>
        </p:txBody>
      </p:sp>
      <p:sp>
        <p:nvSpPr>
          <p:cNvPr id="35" name="矩形 34"/>
          <p:cNvSpPr/>
          <p:nvPr/>
        </p:nvSpPr>
        <p:spPr>
          <a:xfrm>
            <a:off x="9765359" y="6217295"/>
            <a:ext cx="1109028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取消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8014819" y="6183385"/>
            <a:ext cx="1239758" cy="43502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标题 1"/>
          <p:cNvSpPr txBox="1">
            <a:spLocks/>
          </p:cNvSpPr>
          <p:nvPr/>
        </p:nvSpPr>
        <p:spPr>
          <a:xfrm>
            <a:off x="7420973" y="4387049"/>
            <a:ext cx="1403643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客         户</a:t>
            </a:r>
            <a:endParaRPr lang="zh-CN" altLang="en-US" sz="1600" dirty="0"/>
          </a:p>
        </p:txBody>
      </p:sp>
      <p:sp>
        <p:nvSpPr>
          <p:cNvPr id="38" name="矩形 37"/>
          <p:cNvSpPr/>
          <p:nvPr/>
        </p:nvSpPr>
        <p:spPr>
          <a:xfrm>
            <a:off x="8712908" y="4386288"/>
            <a:ext cx="1941372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京东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9771266" y="3634711"/>
            <a:ext cx="1499245" cy="43502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298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55179" y="1184564"/>
            <a:ext cx="5867640" cy="5590307"/>
            <a:chOff x="561257" y="5026704"/>
            <a:chExt cx="8587077" cy="2129179"/>
          </a:xfrm>
        </p:grpSpPr>
        <p:sp>
          <p:nvSpPr>
            <p:cNvPr id="4" name="矩形 3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4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待问题处理区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244935" y="1184564"/>
            <a:ext cx="5836227" cy="5590307"/>
            <a:chOff x="561257" y="5026704"/>
            <a:chExt cx="8587077" cy="2129179"/>
          </a:xfrm>
        </p:grpSpPr>
        <p:sp>
          <p:nvSpPr>
            <p:cNvPr id="10" name="矩形 9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拣货货位记录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1593849" y="1708586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98323" y="1709687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sp>
        <p:nvSpPr>
          <p:cNvPr id="17" name="矩形 16"/>
          <p:cNvSpPr/>
          <p:nvPr/>
        </p:nvSpPr>
        <p:spPr>
          <a:xfrm>
            <a:off x="5949662" y="3228285"/>
            <a:ext cx="285099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&gt;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59836" y="3985524"/>
            <a:ext cx="285099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&lt;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999935" y="1728011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1234567890009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304409" y="1729112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2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请选择需要处理的问题</a:t>
              </a:r>
              <a:endParaRPr lang="zh-CN" altLang="en-US" b="1" dirty="0"/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11237056" y="1213688"/>
            <a:ext cx="766691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+</a:t>
            </a:r>
            <a:r>
              <a:rPr lang="zh-CN" altLang="en-US" sz="1400" dirty="0" smtClean="0"/>
              <a:t>备注</a:t>
            </a:r>
            <a:endParaRPr lang="en-US" altLang="zh-CN" sz="1400" dirty="0"/>
          </a:p>
        </p:txBody>
      </p:sp>
      <p:sp>
        <p:nvSpPr>
          <p:cNvPr id="40" name="标题 1"/>
          <p:cNvSpPr txBox="1">
            <a:spLocks/>
          </p:cNvSpPr>
          <p:nvPr/>
        </p:nvSpPr>
        <p:spPr>
          <a:xfrm>
            <a:off x="7420973" y="4768169"/>
            <a:ext cx="1403643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原始容器</a:t>
            </a:r>
            <a:endParaRPr lang="zh-CN" altLang="en-US" sz="1600" dirty="0"/>
          </a:p>
        </p:txBody>
      </p:sp>
      <p:sp>
        <p:nvSpPr>
          <p:cNvPr id="41" name="矩形 40"/>
          <p:cNvSpPr/>
          <p:nvPr/>
        </p:nvSpPr>
        <p:spPr>
          <a:xfrm>
            <a:off x="8712908" y="4767408"/>
            <a:ext cx="1941372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CREBINS0001A01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标题 1"/>
          <p:cNvSpPr txBox="1">
            <a:spLocks/>
          </p:cNvSpPr>
          <p:nvPr/>
        </p:nvSpPr>
        <p:spPr>
          <a:xfrm>
            <a:off x="7420973" y="5199064"/>
            <a:ext cx="1403643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/>
              <a:t>目的</a:t>
            </a:r>
            <a:r>
              <a:rPr lang="zh-CN" altLang="en-US" sz="1600" dirty="0" smtClean="0"/>
              <a:t>容器</a:t>
            </a:r>
            <a:endParaRPr lang="zh-CN" altLang="en-US" sz="1600" dirty="0"/>
          </a:p>
        </p:txBody>
      </p:sp>
      <p:sp>
        <p:nvSpPr>
          <p:cNvPr id="43" name="矩形 42"/>
          <p:cNvSpPr/>
          <p:nvPr/>
        </p:nvSpPr>
        <p:spPr>
          <a:xfrm>
            <a:off x="8712908" y="5198303"/>
            <a:ext cx="1941372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tsOBR000045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标题 1"/>
          <p:cNvSpPr txBox="1">
            <a:spLocks/>
          </p:cNvSpPr>
          <p:nvPr/>
        </p:nvSpPr>
        <p:spPr>
          <a:xfrm>
            <a:off x="7420973" y="5640278"/>
            <a:ext cx="1403643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商品数量</a:t>
            </a:r>
            <a:endParaRPr lang="zh-CN" altLang="en-US" sz="1600" dirty="0"/>
          </a:p>
        </p:txBody>
      </p:sp>
      <p:sp>
        <p:nvSpPr>
          <p:cNvPr id="45" name="矩形 44"/>
          <p:cNvSpPr/>
          <p:nvPr/>
        </p:nvSpPr>
        <p:spPr>
          <a:xfrm>
            <a:off x="8712908" y="5639517"/>
            <a:ext cx="1941372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标题 1"/>
          <p:cNvSpPr txBox="1">
            <a:spLocks/>
          </p:cNvSpPr>
          <p:nvPr/>
        </p:nvSpPr>
        <p:spPr>
          <a:xfrm>
            <a:off x="7420973" y="4312618"/>
            <a:ext cx="1403643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客         户</a:t>
            </a:r>
            <a:endParaRPr lang="zh-CN" altLang="en-US" sz="1600" dirty="0"/>
          </a:p>
        </p:txBody>
      </p:sp>
      <p:sp>
        <p:nvSpPr>
          <p:cNvPr id="50" name="矩形 49"/>
          <p:cNvSpPr/>
          <p:nvPr/>
        </p:nvSpPr>
        <p:spPr>
          <a:xfrm>
            <a:off x="8712908" y="4311857"/>
            <a:ext cx="1941372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京东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458047" y="3660335"/>
            <a:ext cx="1382885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并案分析</a:t>
            </a:r>
          </a:p>
        </p:txBody>
      </p:sp>
      <p:sp>
        <p:nvSpPr>
          <p:cNvPr id="52" name="矩形 51"/>
          <p:cNvSpPr/>
          <p:nvPr/>
        </p:nvSpPr>
        <p:spPr>
          <a:xfrm>
            <a:off x="9843256" y="3671495"/>
            <a:ext cx="1351742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并案</a:t>
            </a:r>
            <a:r>
              <a:rPr lang="zh-CN" altLang="en-US" sz="1600" b="1" dirty="0">
                <a:solidFill>
                  <a:schemeClr val="bg1"/>
                </a:solidFill>
              </a:rPr>
              <a:t>调整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9771266" y="3634711"/>
            <a:ext cx="1499245" cy="43502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244935" y="6031428"/>
            <a:ext cx="5836227" cy="74344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 smtClean="0"/>
              <a:t>已成功将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件收货车牌放置错误的商品从</a:t>
            </a:r>
            <a:r>
              <a:rPr lang="en-US" altLang="zh-CN" sz="2000" b="1" u="sng" dirty="0" smtClean="0">
                <a:solidFill>
                  <a:schemeClr val="bg1"/>
                </a:solidFill>
              </a:rPr>
              <a:t>tsOBR000082</a:t>
            </a:r>
            <a:r>
              <a:rPr lang="zh-CN" altLang="en-US" sz="1600" dirty="0" smtClean="0"/>
              <a:t>转移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至</a:t>
            </a:r>
            <a:r>
              <a:rPr lang="en-US" altLang="zh-CN" sz="2000" b="1" u="sng" dirty="0" smtClean="0">
                <a:solidFill>
                  <a:schemeClr val="bg1"/>
                </a:solidFill>
              </a:rPr>
              <a:t>tsOBR000045</a:t>
            </a:r>
            <a:endParaRPr lang="zh-CN" altLang="en-US" sz="2000" b="1" u="sng" dirty="0">
              <a:solidFill>
                <a:schemeClr val="bg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0136390" y="6385529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继续</a:t>
            </a:r>
          </a:p>
        </p:txBody>
      </p:sp>
      <p:graphicFrame>
        <p:nvGraphicFramePr>
          <p:cNvPr id="56" name="表格 55"/>
          <p:cNvGraphicFramePr>
            <a:graphicFrameLocks noGrp="1"/>
          </p:cNvGraphicFramePr>
          <p:nvPr>
            <p:extLst/>
          </p:nvPr>
        </p:nvGraphicFramePr>
        <p:xfrm>
          <a:off x="6294580" y="2216798"/>
          <a:ext cx="5701383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079"/>
                <a:gridCol w="1127052"/>
                <a:gridCol w="999460"/>
                <a:gridCol w="297712"/>
                <a:gridCol w="489097"/>
                <a:gridCol w="849193"/>
                <a:gridCol w="722895"/>
                <a:gridCol w="722895"/>
              </a:tblGrid>
              <a:tr h="3617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SKU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容器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数量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操作人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员工操作时间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操作环节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问题人员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少货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/>
                        <a:t>1234567890123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COB00000001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张三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 smtClean="0"/>
                        <a:t>Rebin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多货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/>
                        <a:t>1234567890123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CREBINS0001A01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李四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15:58:12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Pack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07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0" y="2259440"/>
            <a:ext cx="12192000" cy="19188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000" dirty="0" smtClean="0"/>
              <a:t>并案调整</a:t>
            </a:r>
          </a:p>
          <a:p>
            <a:pPr algn="ctr"/>
            <a:r>
              <a:rPr lang="zh-CN" altLang="en-US" sz="4400" dirty="0" smtClean="0"/>
              <a:t>备注：</a:t>
            </a:r>
            <a:r>
              <a:rPr lang="zh-CN" altLang="en-US" sz="3600" b="0" dirty="0" smtClean="0"/>
              <a:t>如果不同客户，不能进行并按调整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130307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55179" y="1184564"/>
            <a:ext cx="5867640" cy="5590307"/>
            <a:chOff x="561257" y="5026704"/>
            <a:chExt cx="8587077" cy="2129179"/>
          </a:xfrm>
        </p:grpSpPr>
        <p:sp>
          <p:nvSpPr>
            <p:cNvPr id="4" name="矩形 3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4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待问题处理区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244935" y="1184564"/>
            <a:ext cx="5836227" cy="5590307"/>
            <a:chOff x="561257" y="5026704"/>
            <a:chExt cx="8587077" cy="2129179"/>
          </a:xfrm>
        </p:grpSpPr>
        <p:sp>
          <p:nvSpPr>
            <p:cNvPr id="10" name="矩形 9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拣货货位记录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1593849" y="1708586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98323" y="1709687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sp>
        <p:nvSpPr>
          <p:cNvPr id="17" name="矩形 16"/>
          <p:cNvSpPr/>
          <p:nvPr/>
        </p:nvSpPr>
        <p:spPr>
          <a:xfrm>
            <a:off x="5949662" y="3228285"/>
            <a:ext cx="285099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&gt;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59836" y="3985524"/>
            <a:ext cx="285099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&lt;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999935" y="1728011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1234567890009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304409" y="1729112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2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请选择需要处理的问题</a:t>
              </a:r>
              <a:endParaRPr lang="zh-CN" altLang="en-US" b="1" dirty="0"/>
            </a:p>
          </p:txBody>
        </p:sp>
      </p:grpSp>
      <p:sp>
        <p:nvSpPr>
          <p:cNvPr id="25" name="矩形 24"/>
          <p:cNvSpPr/>
          <p:nvPr/>
        </p:nvSpPr>
        <p:spPr>
          <a:xfrm>
            <a:off x="8260846" y="3665140"/>
            <a:ext cx="2054570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并案分析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376895"/>
              </p:ext>
            </p:extLst>
          </p:nvPr>
        </p:nvGraphicFramePr>
        <p:xfrm>
          <a:off x="6312356" y="4182758"/>
          <a:ext cx="570138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844"/>
                <a:gridCol w="372140"/>
                <a:gridCol w="988827"/>
                <a:gridCol w="1173001"/>
                <a:gridCol w="648586"/>
                <a:gridCol w="648586"/>
                <a:gridCol w="867400"/>
              </a:tblGrid>
              <a:tr h="3617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容器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数量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Batch ID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站台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人员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客户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时间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COB00000001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692604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SREBINS0001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张三</a:t>
                      </a:r>
                      <a:endParaRPr lang="en-US" altLang="zh-CN" sz="11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苏宁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2016/10/5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15:10:01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CREBINS0001A01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692604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SREBINS0001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张三</a:t>
                      </a:r>
                      <a:endParaRPr lang="en-US" altLang="zh-CN" sz="11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京东</a:t>
                      </a:r>
                      <a:endParaRPr lang="en-US" altLang="zh-CN" sz="11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2016/10/5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15:10:03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/>
          </p:nvPr>
        </p:nvGraphicFramePr>
        <p:xfrm>
          <a:off x="6294580" y="2216798"/>
          <a:ext cx="5701383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079"/>
                <a:gridCol w="1127052"/>
                <a:gridCol w="999460"/>
                <a:gridCol w="297712"/>
                <a:gridCol w="489097"/>
                <a:gridCol w="849193"/>
                <a:gridCol w="722895"/>
                <a:gridCol w="722895"/>
              </a:tblGrid>
              <a:tr h="3617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SKU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容器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数量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操作人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员工操作时间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操作环节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问题人员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少货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/>
                        <a:t>1234567890123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COB00000001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张三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 smtClean="0"/>
                        <a:t>Rebin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多货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/>
                        <a:t>1234567890123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CREBINS0001A01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李四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15:58:12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Pack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8" name="矩形 27"/>
          <p:cNvSpPr/>
          <p:nvPr/>
        </p:nvSpPr>
        <p:spPr>
          <a:xfrm>
            <a:off x="8260846" y="5583325"/>
            <a:ext cx="2037212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并案</a:t>
            </a:r>
            <a:r>
              <a:rPr lang="zh-CN" altLang="en-US" sz="1600" b="1" dirty="0">
                <a:solidFill>
                  <a:schemeClr val="bg1"/>
                </a:solidFill>
              </a:rPr>
              <a:t>调整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999935" y="5549415"/>
            <a:ext cx="2519192" cy="43502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997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55179" y="1184564"/>
            <a:ext cx="5867640" cy="5590307"/>
            <a:chOff x="561257" y="5026704"/>
            <a:chExt cx="8587077" cy="2129179"/>
          </a:xfrm>
        </p:grpSpPr>
        <p:sp>
          <p:nvSpPr>
            <p:cNvPr id="4" name="矩形 3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4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待问题处理区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244935" y="1184564"/>
            <a:ext cx="5836227" cy="5590307"/>
            <a:chOff x="561257" y="5026704"/>
            <a:chExt cx="8587077" cy="2129179"/>
          </a:xfrm>
        </p:grpSpPr>
        <p:sp>
          <p:nvSpPr>
            <p:cNvPr id="10" name="矩形 9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拣货货位记录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1593849" y="1708586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98323" y="1709687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sp>
        <p:nvSpPr>
          <p:cNvPr id="17" name="矩形 16"/>
          <p:cNvSpPr/>
          <p:nvPr/>
        </p:nvSpPr>
        <p:spPr>
          <a:xfrm>
            <a:off x="5949662" y="3228285"/>
            <a:ext cx="285099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&gt;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59836" y="3985524"/>
            <a:ext cx="285099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&lt;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999935" y="1728011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1234567890009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304409" y="1729112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2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请选择需要处理的问题</a:t>
              </a:r>
              <a:endParaRPr lang="zh-CN" altLang="en-US" b="1" dirty="0"/>
            </a:p>
          </p:txBody>
        </p:sp>
      </p:grpSp>
      <p:sp>
        <p:nvSpPr>
          <p:cNvPr id="25" name="矩形 24"/>
          <p:cNvSpPr/>
          <p:nvPr/>
        </p:nvSpPr>
        <p:spPr>
          <a:xfrm>
            <a:off x="8260846" y="3665140"/>
            <a:ext cx="2054570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并案分析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6312356" y="4182758"/>
          <a:ext cx="570138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844"/>
                <a:gridCol w="372140"/>
                <a:gridCol w="988827"/>
                <a:gridCol w="1173001"/>
                <a:gridCol w="648586"/>
                <a:gridCol w="648586"/>
                <a:gridCol w="867400"/>
              </a:tblGrid>
              <a:tr h="3617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容器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数量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Batch ID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站台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人员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客户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时间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COB00000001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692604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SREBINS0001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张三</a:t>
                      </a:r>
                      <a:endParaRPr lang="en-US" altLang="zh-CN" sz="11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苏宁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2016/10/5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15:10:01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CREBINS0001A01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692604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SREBINS0001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张三</a:t>
                      </a:r>
                      <a:endParaRPr lang="en-US" altLang="zh-CN" sz="11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京东</a:t>
                      </a:r>
                      <a:endParaRPr lang="en-US" altLang="zh-CN" sz="11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2016/10/5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15:10:03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/>
          </p:nvPr>
        </p:nvGraphicFramePr>
        <p:xfrm>
          <a:off x="6294580" y="2216798"/>
          <a:ext cx="5701383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079"/>
                <a:gridCol w="1127052"/>
                <a:gridCol w="999460"/>
                <a:gridCol w="297712"/>
                <a:gridCol w="489097"/>
                <a:gridCol w="849193"/>
                <a:gridCol w="722895"/>
                <a:gridCol w="722895"/>
              </a:tblGrid>
              <a:tr h="3617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SKU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容器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数量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操作人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员工操作时间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操作环节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问题人员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少货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/>
                        <a:t>1234567890123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COB00000001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张三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 smtClean="0"/>
                        <a:t>Rebin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多货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/>
                        <a:t>1234567890123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CREBINS0001A01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李四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15:58:12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Pack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8" name="矩形 27"/>
          <p:cNvSpPr/>
          <p:nvPr/>
        </p:nvSpPr>
        <p:spPr>
          <a:xfrm>
            <a:off x="8260846" y="5583325"/>
            <a:ext cx="2037212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并案</a:t>
            </a:r>
            <a:r>
              <a:rPr lang="zh-CN" altLang="en-US" sz="1600" b="1" dirty="0">
                <a:solidFill>
                  <a:schemeClr val="bg1"/>
                </a:solidFill>
              </a:rPr>
              <a:t>调整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999935" y="5549415"/>
            <a:ext cx="2519192" cy="43502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235115" y="2123509"/>
            <a:ext cx="7697525" cy="2712730"/>
            <a:chOff x="2196821" y="1957960"/>
            <a:chExt cx="7697525" cy="2712730"/>
          </a:xfrm>
        </p:grpSpPr>
        <p:sp>
          <p:nvSpPr>
            <p:cNvPr id="30" name="矩形 29"/>
            <p:cNvSpPr/>
            <p:nvPr/>
          </p:nvSpPr>
          <p:spPr>
            <a:xfrm>
              <a:off x="2196821" y="1981981"/>
              <a:ext cx="7685950" cy="26887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2208396" y="1957960"/>
              <a:ext cx="7685950" cy="2421490"/>
              <a:chOff x="2208396" y="1957960"/>
              <a:chExt cx="7685950" cy="2421490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2208396" y="1957960"/>
                <a:ext cx="7685950" cy="712076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000" b="1" dirty="0" smtClean="0">
                    <a:solidFill>
                      <a:schemeClr val="bg1"/>
                    </a:solidFill>
                  </a:rPr>
                  <a:t>错误提醒</a:t>
                </a:r>
              </a:p>
            </p:txBody>
          </p:sp>
          <p:sp>
            <p:nvSpPr>
              <p:cNvPr id="33" name="标题 1"/>
              <p:cNvSpPr txBox="1">
                <a:spLocks/>
              </p:cNvSpPr>
              <p:nvPr/>
            </p:nvSpPr>
            <p:spPr>
              <a:xfrm>
                <a:off x="2378660" y="2650603"/>
                <a:ext cx="7322271" cy="126492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1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两</a:t>
                </a:r>
                <a:r>
                  <a:rPr lang="zh-CN" altLang="en-US" dirty="0" smtClean="0"/>
                  <a:t>条记录客户不一致，不能进行并案调整。</a:t>
                </a:r>
                <a:endParaRPr lang="zh-CN" altLang="en-US" dirty="0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5753598" y="3959693"/>
                <a:ext cx="885737" cy="338554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slope"/>
              </a:sp3d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600" dirty="0" smtClean="0"/>
                  <a:t>1</a:t>
                </a:r>
                <a:r>
                  <a:rPr lang="zh-CN" altLang="en-US" sz="1600" dirty="0" smtClean="0"/>
                  <a:t>确认</a:t>
                </a:r>
                <a:endParaRPr lang="en-US" altLang="zh-CN" sz="1600" dirty="0"/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5657347" y="3944424"/>
                <a:ext cx="1061810" cy="435026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307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0" y="2025524"/>
            <a:ext cx="12192000" cy="29611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6000" dirty="0" err="1" smtClean="0"/>
              <a:t>Rebin</a:t>
            </a:r>
            <a:r>
              <a:rPr lang="en-US" altLang="zh-CN" sz="6000" dirty="0" smtClean="0"/>
              <a:t>/Pack</a:t>
            </a:r>
            <a:r>
              <a:rPr lang="zh-CN" altLang="en-US" sz="6000" dirty="0" smtClean="0"/>
              <a:t>多货</a:t>
            </a:r>
            <a:endParaRPr lang="en-US" altLang="zh-CN" sz="6000" dirty="0" smtClean="0"/>
          </a:p>
          <a:p>
            <a:pPr algn="ctr"/>
            <a:r>
              <a:rPr lang="zh-CN" altLang="en-US" sz="4000" dirty="0" smtClean="0"/>
              <a:t>流程：</a:t>
            </a:r>
            <a:r>
              <a:rPr lang="zh-CN" altLang="en-US" sz="2800" dirty="0" smtClean="0"/>
              <a:t>查找</a:t>
            </a:r>
            <a:r>
              <a:rPr lang="en-US" altLang="zh-CN" sz="2800" dirty="0" err="1" smtClean="0"/>
              <a:t>Rebin</a:t>
            </a:r>
            <a:r>
              <a:rPr lang="zh-CN" altLang="en-US" sz="2800" dirty="0" smtClean="0"/>
              <a:t>格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查找拣货车牌</a:t>
            </a:r>
            <a:endParaRPr lang="en-US" altLang="zh-CN" sz="2800" dirty="0" smtClean="0"/>
          </a:p>
          <a:p>
            <a:pPr algn="ctr"/>
            <a:r>
              <a:rPr lang="zh-CN" altLang="en-US" sz="4000" dirty="0" smtClean="0"/>
              <a:t>注意：</a:t>
            </a:r>
            <a:r>
              <a:rPr lang="zh-CN" altLang="en-US" sz="2800" dirty="0" smtClean="0"/>
              <a:t>所有</a:t>
            </a:r>
            <a:r>
              <a:rPr lang="en-US" altLang="zh-CN" sz="2800" dirty="0" err="1" smtClean="0"/>
              <a:t>Rebin</a:t>
            </a:r>
            <a:r>
              <a:rPr lang="zh-CN" altLang="en-US" sz="2800" dirty="0" smtClean="0"/>
              <a:t>格和货位剩余数据均是最新数据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280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按照</a:t>
            </a:r>
            <a:r>
              <a:rPr lang="en-US" altLang="zh-CN" dirty="0" smtClean="0"/>
              <a:t>SKU</a:t>
            </a:r>
            <a:r>
              <a:rPr lang="zh-CN" altLang="en-US" dirty="0" smtClean="0"/>
              <a:t>查询的查询历史记录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453572"/>
              </p:ext>
            </p:extLst>
          </p:nvPr>
        </p:nvGraphicFramePr>
        <p:xfrm>
          <a:off x="193964" y="1675679"/>
          <a:ext cx="11849100" cy="31683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4576"/>
                <a:gridCol w="972402"/>
                <a:gridCol w="1059809"/>
                <a:gridCol w="349628"/>
                <a:gridCol w="469812"/>
                <a:gridCol w="469812"/>
                <a:gridCol w="1136290"/>
                <a:gridCol w="1136290"/>
                <a:gridCol w="1136290"/>
                <a:gridCol w="852218"/>
                <a:gridCol w="852218"/>
                <a:gridCol w="1005179"/>
                <a:gridCol w="1204576"/>
              </a:tblGrid>
              <a:tr h="3921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时间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代码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MS SKU Barcode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数量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用户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责任人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原始容器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目的容器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问题发现容器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原始状态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目的状态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操作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使用工具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</a:tr>
              <a:tr h="252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2016/10/24 15:21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MSJD1234512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 smtClean="0">
                          <a:effectLst/>
                        </a:rPr>
                        <a:t>3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赵大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u="none" strike="noStrike" dirty="0">
                          <a:effectLst/>
                        </a:rPr>
                        <a:t>无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dirty="0" smtClean="0">
                          <a:effectLst/>
                        </a:rPr>
                        <a:t>COB00000001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u="none" strike="noStrike" dirty="0">
                          <a:effectLst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无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多货待核实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 err="1" smtClean="0">
                          <a:effectLst/>
                        </a:rPr>
                        <a:t>Rebin</a:t>
                      </a:r>
                      <a:r>
                        <a:rPr lang="zh-CN" altLang="en-US" sz="1000" u="none" strike="noStrike" dirty="0" smtClean="0">
                          <a:effectLst/>
                        </a:rPr>
                        <a:t>标记</a:t>
                      </a:r>
                      <a:r>
                        <a:rPr lang="zh-CN" altLang="en-US" sz="1000" u="none" strike="noStrike" dirty="0">
                          <a:effectLst/>
                        </a:rPr>
                        <a:t>多货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 err="1" smtClean="0">
                          <a:effectLst/>
                        </a:rPr>
                        <a:t>Rebin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5047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2016/10/25 15:21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MSJD1234512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张问题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dirty="0" smtClean="0"/>
                        <a:t>CREBINS0001A02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u="none" strike="noStrike" dirty="0">
                          <a:effectLst/>
                        </a:rPr>
                        <a:t>无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dirty="0" smtClean="0"/>
                        <a:t>CREBINS0001A02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 smtClean="0">
                          <a:effectLst/>
                        </a:rPr>
                        <a:t>正品库存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无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 smtClean="0">
                          <a:effectLst/>
                        </a:rPr>
                        <a:t>OB</a:t>
                      </a:r>
                      <a:r>
                        <a:rPr lang="zh-CN" altLang="en-US" sz="1000" u="none" strike="noStrike" dirty="0" smtClean="0">
                          <a:effectLst/>
                        </a:rPr>
                        <a:t>问题</a:t>
                      </a:r>
                      <a:r>
                        <a:rPr lang="zh-CN" altLang="en-US" sz="1000" u="none" strike="noStrike" dirty="0">
                          <a:effectLst/>
                        </a:rPr>
                        <a:t>处理多</a:t>
                      </a:r>
                      <a:r>
                        <a:rPr lang="zh-CN" altLang="en-US" sz="1000" u="none" strike="noStrike" dirty="0" smtClean="0">
                          <a:effectLst/>
                        </a:rPr>
                        <a:t>货找到</a:t>
                      </a:r>
                      <a:r>
                        <a:rPr lang="zh-CN" altLang="en-US" sz="1000" u="none" strike="noStrike" dirty="0">
                          <a:effectLst/>
                        </a:rPr>
                        <a:t>商品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</a:rPr>
                        <a:t>OB </a:t>
                      </a:r>
                      <a:r>
                        <a:rPr lang="en-US" sz="1000" u="none" strike="noStrike" dirty="0">
                          <a:effectLst/>
                        </a:rPr>
                        <a:t>Problem Solve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5047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2016/10/26 16:21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MSJD1234512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张问题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赵大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dirty="0" smtClean="0">
                          <a:effectLst/>
                        </a:rPr>
                        <a:t>COB00000001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dirty="0" smtClean="0"/>
                        <a:t>CREBINS0001A02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多货待核实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 smtClean="0">
                          <a:effectLst/>
                        </a:rPr>
                        <a:t>正品库存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 smtClean="0">
                          <a:effectLst/>
                        </a:rPr>
                        <a:t>OB</a:t>
                      </a:r>
                      <a:r>
                        <a:rPr lang="zh-CN" altLang="en-US" sz="1000" u="none" strike="noStrike" dirty="0" smtClean="0">
                          <a:effectLst/>
                        </a:rPr>
                        <a:t>问题</a:t>
                      </a:r>
                      <a:r>
                        <a:rPr lang="zh-CN" altLang="en-US" sz="1000" u="none" strike="noStrike" dirty="0">
                          <a:effectLst/>
                        </a:rPr>
                        <a:t>处理多</a:t>
                      </a:r>
                      <a:r>
                        <a:rPr lang="zh-CN" altLang="en-US" sz="1000" u="none" strike="noStrike" dirty="0" smtClean="0">
                          <a:effectLst/>
                        </a:rPr>
                        <a:t>货</a:t>
                      </a:r>
                      <a:r>
                        <a:rPr lang="en-US" altLang="zh-CN" sz="1000" u="none" strike="noStrike" dirty="0" err="1" smtClean="0">
                          <a:effectLst/>
                        </a:rPr>
                        <a:t>Rebin</a:t>
                      </a:r>
                      <a:r>
                        <a:rPr lang="zh-CN" altLang="en-US" sz="1000" u="none" strike="noStrike" dirty="0" smtClean="0">
                          <a:effectLst/>
                        </a:rPr>
                        <a:t>找到</a:t>
                      </a:r>
                      <a:r>
                        <a:rPr lang="zh-CN" altLang="en-US" sz="1000" u="none" strike="noStrike" dirty="0">
                          <a:effectLst/>
                        </a:rPr>
                        <a:t>商品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</a:rPr>
                        <a:t>OB </a:t>
                      </a:r>
                      <a:r>
                        <a:rPr lang="en-US" sz="1000" u="none" strike="noStrike" dirty="0">
                          <a:effectLst/>
                        </a:rPr>
                        <a:t>Problem Solve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5047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2016/10/24 15:21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MSJD1234512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张问题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dirty="0" smtClean="0"/>
                        <a:t>1-1-A001-013C01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u="none" strike="noStrike" dirty="0">
                          <a:effectLst/>
                        </a:rPr>
                        <a:t>无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dirty="0" smtClean="0"/>
                        <a:t>1-1-A001-013C01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 smtClean="0">
                          <a:effectLst/>
                        </a:rPr>
                        <a:t>正品库存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无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 smtClean="0">
                          <a:effectLst/>
                        </a:rPr>
                        <a:t>OB</a:t>
                      </a:r>
                      <a:r>
                        <a:rPr lang="zh-CN" altLang="en-US" sz="1000" u="none" strike="noStrike" dirty="0" smtClean="0">
                          <a:effectLst/>
                        </a:rPr>
                        <a:t>问题</a:t>
                      </a:r>
                      <a:r>
                        <a:rPr lang="zh-CN" altLang="en-US" sz="1000" u="none" strike="noStrike" dirty="0">
                          <a:effectLst/>
                        </a:rPr>
                        <a:t>处理多</a:t>
                      </a:r>
                      <a:r>
                        <a:rPr lang="zh-CN" altLang="en-US" sz="1000" u="none" strike="noStrike" dirty="0" smtClean="0">
                          <a:effectLst/>
                        </a:rPr>
                        <a:t>货货位找到</a:t>
                      </a:r>
                      <a:r>
                        <a:rPr lang="zh-CN" altLang="en-US" sz="1000" u="none" strike="noStrike" dirty="0">
                          <a:effectLst/>
                        </a:rPr>
                        <a:t>商品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</a:rPr>
                        <a:t>OB </a:t>
                      </a:r>
                      <a:r>
                        <a:rPr lang="en-US" sz="1000" u="none" strike="noStrike" dirty="0">
                          <a:effectLst/>
                        </a:rPr>
                        <a:t>Problem Solve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5047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2016/10/25 15:21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MSJD1234512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张问题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赵大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dirty="0" smtClean="0">
                          <a:effectLst/>
                        </a:rPr>
                        <a:t>COB00000001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dirty="0" smtClean="0"/>
                        <a:t>1-1-A001-013A01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多货待核实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 smtClean="0">
                          <a:effectLst/>
                        </a:rPr>
                        <a:t>正品库存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 smtClean="0">
                          <a:effectLst/>
                        </a:rPr>
                        <a:t>OB</a:t>
                      </a:r>
                      <a:r>
                        <a:rPr lang="zh-CN" altLang="en-US" sz="1000" u="none" strike="noStrike" dirty="0" smtClean="0">
                          <a:effectLst/>
                        </a:rPr>
                        <a:t>问题</a:t>
                      </a:r>
                      <a:r>
                        <a:rPr lang="zh-CN" altLang="en-US" sz="1000" u="none" strike="noStrike" dirty="0">
                          <a:effectLst/>
                        </a:rPr>
                        <a:t>处理多</a:t>
                      </a:r>
                      <a:r>
                        <a:rPr lang="zh-CN" altLang="en-US" sz="1000" u="none" strike="noStrike" dirty="0" smtClean="0">
                          <a:effectLst/>
                        </a:rPr>
                        <a:t>货找到</a:t>
                      </a:r>
                      <a:r>
                        <a:rPr lang="zh-CN" altLang="en-US" sz="1000" u="none" strike="noStrike" dirty="0">
                          <a:effectLst/>
                        </a:rPr>
                        <a:t>商品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</a:rPr>
                        <a:t>OB </a:t>
                      </a:r>
                      <a:r>
                        <a:rPr lang="en-US" sz="1000" u="none" strike="noStrike" dirty="0">
                          <a:effectLst/>
                        </a:rPr>
                        <a:t>Problem Solve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5047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2016/10/25 </a:t>
                      </a:r>
                      <a:r>
                        <a:rPr lang="en-US" altLang="zh-CN" sz="1000" u="none" strike="noStrike" dirty="0" smtClean="0">
                          <a:effectLst/>
                        </a:rPr>
                        <a:t>16:21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MSJD1234512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张问题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 smtClean="0">
                          <a:effectLst/>
                        </a:rPr>
                        <a:t>李四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u="none" strike="noStrike" dirty="0" smtClean="0">
                          <a:effectLst/>
                        </a:rPr>
                        <a:t>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dirty="0" smtClean="0">
                          <a:effectLst/>
                        </a:rPr>
                        <a:t>COB00000001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多货待核实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 smtClean="0">
                          <a:effectLst/>
                        </a:rPr>
                        <a:t>正品库存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 smtClean="0">
                          <a:effectLst/>
                        </a:rPr>
                        <a:t>OB</a:t>
                      </a:r>
                      <a:r>
                        <a:rPr lang="zh-CN" altLang="en-US" sz="1000" u="none" strike="noStrike" dirty="0" smtClean="0">
                          <a:effectLst/>
                        </a:rPr>
                        <a:t>问题</a:t>
                      </a:r>
                      <a:r>
                        <a:rPr lang="zh-CN" altLang="en-US" sz="1000" u="none" strike="noStrike" dirty="0" smtClean="0">
                          <a:effectLst/>
                        </a:rPr>
                        <a:t>处理多货盘盈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</a:rPr>
                        <a:t>OB </a:t>
                      </a:r>
                      <a:r>
                        <a:rPr lang="en-US" sz="1000" u="none" strike="noStrike" dirty="0">
                          <a:effectLst/>
                        </a:rPr>
                        <a:t>Problem Solve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523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55179" y="1184564"/>
            <a:ext cx="5867640" cy="5590307"/>
            <a:chOff x="561257" y="5026704"/>
            <a:chExt cx="8587077" cy="2129179"/>
          </a:xfrm>
        </p:grpSpPr>
        <p:sp>
          <p:nvSpPr>
            <p:cNvPr id="4" name="矩形 3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4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待问题处理区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234761" y="1184564"/>
            <a:ext cx="5836227" cy="5590307"/>
            <a:chOff x="561257" y="5026704"/>
            <a:chExt cx="8587077" cy="2129179"/>
          </a:xfrm>
        </p:grpSpPr>
        <p:sp>
          <p:nvSpPr>
            <p:cNvPr id="10" name="矩形 9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拣货货位记录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542242"/>
              </p:ext>
            </p:extLst>
          </p:nvPr>
        </p:nvGraphicFramePr>
        <p:xfrm>
          <a:off x="123609" y="2044591"/>
          <a:ext cx="5701384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242"/>
                <a:gridCol w="1127051"/>
                <a:gridCol w="978196"/>
                <a:gridCol w="372139"/>
                <a:gridCol w="669851"/>
                <a:gridCol w="839972"/>
                <a:gridCol w="552893"/>
                <a:gridCol w="615040"/>
              </a:tblGrid>
              <a:tr h="3617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SKU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容器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数量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操作人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员工操作时间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操作环节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问题人员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多货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1234567890098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COB00000001</a:t>
                      </a:r>
                      <a:endParaRPr lang="zh-CN" altLang="en-US" sz="105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张三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 smtClean="0"/>
                        <a:t>Rebin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多货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1234567890788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tsOB0000321</a:t>
                      </a:r>
                      <a:endParaRPr lang="zh-CN" altLang="en-US" sz="105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李四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 smtClean="0"/>
                        <a:t>Rebin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李美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少货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1234567890009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tsOBR000045</a:t>
                      </a:r>
                      <a:endParaRPr lang="zh-CN" altLang="en-US" sz="105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王五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 smtClean="0"/>
                        <a:t>Rebin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多货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1234567890010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CREBINS0001</a:t>
                      </a:r>
                      <a:endParaRPr lang="zh-CN" altLang="en-US" sz="105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张六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2016/10/1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Pack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smtClean="0"/>
                        <a:t>少货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1234567890012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COB00000009</a:t>
                      </a:r>
                      <a:endParaRPr lang="zh-CN" altLang="en-US" sz="105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刘一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 smtClean="0"/>
                        <a:t>Rebin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少货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1234567890013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COB00000043</a:t>
                      </a:r>
                      <a:endParaRPr lang="zh-CN" altLang="en-US" sz="105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胡二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 smtClean="0"/>
                        <a:t>Rebin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smtClean="0"/>
                        <a:t>多货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1234567890032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COB00000129</a:t>
                      </a:r>
                      <a:endParaRPr lang="zh-CN" altLang="en-US" sz="105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张三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2016/10/1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 smtClean="0"/>
                        <a:t>Rebin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多货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1234567890043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COB00000563</a:t>
                      </a:r>
                      <a:endParaRPr lang="zh-CN" altLang="en-US" sz="105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张三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 smtClean="0"/>
                        <a:t>Rebin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smtClean="0"/>
                        <a:t>少货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1234567890054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COB00000679</a:t>
                      </a:r>
                      <a:endParaRPr lang="zh-CN" altLang="en-US" sz="105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李四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 smtClean="0"/>
                        <a:t>Rebin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少货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1234567890065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COB00000873</a:t>
                      </a:r>
                      <a:endParaRPr lang="zh-CN" altLang="en-US" sz="105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李四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2016/10/1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 smtClean="0"/>
                        <a:t>Rebin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1593849" y="1677413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2882045" y="1708298"/>
            <a:ext cx="0" cy="233725"/>
          </a:xfrm>
          <a:prstGeom prst="line">
            <a:avLst/>
          </a:prstGeom>
          <a:ln w="95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898323" y="1678514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sp>
        <p:nvSpPr>
          <p:cNvPr id="17" name="矩形 16"/>
          <p:cNvSpPr/>
          <p:nvPr/>
        </p:nvSpPr>
        <p:spPr>
          <a:xfrm>
            <a:off x="5949662" y="3228285"/>
            <a:ext cx="285099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&gt;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59836" y="3985524"/>
            <a:ext cx="285099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&lt;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011967" y="1672774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9300163" y="1703659"/>
            <a:ext cx="0" cy="233725"/>
          </a:xfrm>
          <a:prstGeom prst="line">
            <a:avLst/>
          </a:prstGeom>
          <a:ln w="95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0316441" y="1673875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26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27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请选择需要处理的问题至待处理区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8145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55179" y="1184564"/>
            <a:ext cx="5867640" cy="5590307"/>
            <a:chOff x="561257" y="5026704"/>
            <a:chExt cx="8587077" cy="2129179"/>
          </a:xfrm>
        </p:grpSpPr>
        <p:sp>
          <p:nvSpPr>
            <p:cNvPr id="4" name="矩形 3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4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待问题处理区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234761" y="1184564"/>
            <a:ext cx="5836227" cy="5590307"/>
            <a:chOff x="561257" y="5026704"/>
            <a:chExt cx="8587077" cy="2129179"/>
          </a:xfrm>
        </p:grpSpPr>
        <p:sp>
          <p:nvSpPr>
            <p:cNvPr id="10" name="矩形 9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拣货货位记录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123609" y="2044591"/>
          <a:ext cx="5701383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079"/>
                <a:gridCol w="1127052"/>
                <a:gridCol w="1041990"/>
                <a:gridCol w="255182"/>
                <a:gridCol w="489097"/>
                <a:gridCol w="849193"/>
                <a:gridCol w="722895"/>
                <a:gridCol w="722895"/>
              </a:tblGrid>
              <a:tr h="3617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SKU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容器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数量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操作人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员工操作时间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操作环节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问题人员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多货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/>
                        <a:t>1234567890123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COB00000001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3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张三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 smtClean="0"/>
                        <a:t>Rebin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1593849" y="1677413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1234567890123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98323" y="1678514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sp>
        <p:nvSpPr>
          <p:cNvPr id="17" name="矩形 16"/>
          <p:cNvSpPr/>
          <p:nvPr/>
        </p:nvSpPr>
        <p:spPr>
          <a:xfrm>
            <a:off x="5949662" y="3228285"/>
            <a:ext cx="285099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&gt;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59836" y="3985524"/>
            <a:ext cx="285099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&lt;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011967" y="1672774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9300163" y="1703659"/>
            <a:ext cx="0" cy="233725"/>
          </a:xfrm>
          <a:prstGeom prst="line">
            <a:avLst/>
          </a:prstGeom>
          <a:ln w="95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0316441" y="1673875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26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27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请选择需要处理的问题至待处理区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0677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55179" y="1184564"/>
            <a:ext cx="5867640" cy="5590307"/>
            <a:chOff x="561257" y="5026704"/>
            <a:chExt cx="8587077" cy="2129179"/>
          </a:xfrm>
        </p:grpSpPr>
        <p:sp>
          <p:nvSpPr>
            <p:cNvPr id="4" name="矩形 3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4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待问题处理区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244935" y="1184564"/>
            <a:ext cx="5836227" cy="5590307"/>
            <a:chOff x="561257" y="5026704"/>
            <a:chExt cx="8587077" cy="2129179"/>
          </a:xfrm>
        </p:grpSpPr>
        <p:sp>
          <p:nvSpPr>
            <p:cNvPr id="10" name="矩形 9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拣货货位记录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127915" y="2190377"/>
          <a:ext cx="570138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759"/>
                <a:gridCol w="1143000"/>
                <a:gridCol w="998621"/>
                <a:gridCol w="660068"/>
                <a:gridCol w="734212"/>
                <a:gridCol w="827862"/>
                <a:gridCol w="827862"/>
              </a:tblGrid>
              <a:tr h="3617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SKU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容器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数量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操作人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员工操作时间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问题人员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1593849" y="1708586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1234567890123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98323" y="1709687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sp>
        <p:nvSpPr>
          <p:cNvPr id="17" name="矩形 16"/>
          <p:cNvSpPr/>
          <p:nvPr/>
        </p:nvSpPr>
        <p:spPr>
          <a:xfrm>
            <a:off x="5949662" y="3228285"/>
            <a:ext cx="285099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&gt;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59836" y="3985524"/>
            <a:ext cx="285099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&lt;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999935" y="1728011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9288131" y="1758896"/>
            <a:ext cx="0" cy="233725"/>
          </a:xfrm>
          <a:prstGeom prst="line">
            <a:avLst/>
          </a:prstGeom>
          <a:ln w="95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0304409" y="1729112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2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请选择需要处理的问题</a:t>
              </a:r>
              <a:endParaRPr lang="zh-CN" altLang="en-US" b="1" dirty="0"/>
            </a:p>
          </p:txBody>
        </p:sp>
      </p:grpSp>
      <p:graphicFrame>
        <p:nvGraphicFramePr>
          <p:cNvPr id="26" name="表格 25"/>
          <p:cNvGraphicFramePr>
            <a:graphicFrameLocks noGrp="1"/>
          </p:cNvGraphicFramePr>
          <p:nvPr>
            <p:extLst/>
          </p:nvPr>
        </p:nvGraphicFramePr>
        <p:xfrm>
          <a:off x="6312356" y="2205617"/>
          <a:ext cx="5701383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079"/>
                <a:gridCol w="1127052"/>
                <a:gridCol w="1041990"/>
                <a:gridCol w="255182"/>
                <a:gridCol w="489097"/>
                <a:gridCol w="849193"/>
                <a:gridCol w="722895"/>
                <a:gridCol w="722895"/>
              </a:tblGrid>
              <a:tr h="3617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SKU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容器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数量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操作人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员工操作时间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操作环节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问题人员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多货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/>
                        <a:t>1234567890123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COB00000001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3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张三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 smtClean="0"/>
                        <a:t>Rebin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93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4866</TotalTime>
  <Words>6043</Words>
  <Application>Microsoft Office PowerPoint</Application>
  <PresentationFormat>宽屏</PresentationFormat>
  <Paragraphs>2926</Paragraphs>
  <Slides>47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2" baseType="lpstr">
      <vt:lpstr>宋体</vt:lpstr>
      <vt:lpstr>Arial</vt:lpstr>
      <vt:lpstr>Calibri</vt:lpstr>
      <vt:lpstr>Calibri Light</vt:lpstr>
      <vt:lpstr>Office 主题</vt:lpstr>
      <vt:lpstr>PowerPoint 演示文稿</vt:lpstr>
      <vt:lpstr>1.层数颜色显示  2. ExSD显示规则</vt:lpstr>
      <vt:lpstr>PowerPoint 演示文稿</vt:lpstr>
      <vt:lpstr>PowerPoint 演示文稿</vt:lpstr>
      <vt:lpstr>PowerPoint 演示文稿</vt:lpstr>
      <vt:lpstr>按照SKU查询的查询历史记录</vt:lpstr>
      <vt:lpstr>PowerPoint 演示文稿</vt:lpstr>
      <vt:lpstr>PowerPoint 演示文稿</vt:lpstr>
      <vt:lpstr>PowerPoint 演示文稿</vt:lpstr>
      <vt:lpstr>1</vt:lpstr>
      <vt:lpstr>1</vt:lpstr>
      <vt:lpstr>1</vt:lpstr>
      <vt:lpstr>1</vt:lpstr>
      <vt:lpstr>1</vt:lpstr>
      <vt:lpstr>1</vt:lpstr>
      <vt:lpstr>1</vt:lpstr>
      <vt:lpstr>1</vt:lpstr>
      <vt:lpstr>1</vt:lpstr>
      <vt:lpstr>1</vt:lpstr>
      <vt:lpstr>1</vt:lpstr>
      <vt:lpstr>1</vt:lpstr>
      <vt:lpstr>1</vt:lpstr>
      <vt:lpstr>PowerPoint 演示文稿</vt:lpstr>
      <vt:lpstr>按照SKU查询的查询历史记录</vt:lpstr>
      <vt:lpstr>PowerPoint 演示文稿</vt:lpstr>
      <vt:lpstr>PowerPoint 演示文稿</vt:lpstr>
      <vt:lpstr>PowerPoint 演示文稿</vt:lpstr>
      <vt:lpstr>1</vt:lpstr>
      <vt:lpstr>1</vt:lpstr>
      <vt:lpstr>1</vt:lpstr>
      <vt:lpstr>1</vt:lpstr>
      <vt:lpstr>1</vt:lpstr>
      <vt:lpstr>1</vt:lpstr>
      <vt:lpstr>1</vt:lpstr>
      <vt:lpstr>1</vt:lpstr>
      <vt:lpstr>1</vt:lpstr>
      <vt:lpstr>PowerPoint 演示文稿</vt:lpstr>
      <vt:lpstr>按照SKU查询的查询历史记录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Mengmeng</dc:creator>
  <cp:lastModifiedBy>Mengmeng</cp:lastModifiedBy>
  <cp:revision>462</cp:revision>
  <dcterms:created xsi:type="dcterms:W3CDTF">2016-10-08T08:16:37Z</dcterms:created>
  <dcterms:modified xsi:type="dcterms:W3CDTF">2016-11-21T02:47:46Z</dcterms:modified>
</cp:coreProperties>
</file>