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0" r:id="rId2"/>
    <p:sldId id="261" r:id="rId3"/>
    <p:sldId id="258" r:id="rId4"/>
    <p:sldId id="259" r:id="rId5"/>
    <p:sldId id="262" r:id="rId6"/>
    <p:sldId id="27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74596-01F9-4CAF-A0EB-75C245B1FE3D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B33B7-9AEA-407E-B1FD-02B0591584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535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33B7-9AEA-407E-B1FD-02B05915841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094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3C8643-47A6-4510-8E8E-01E96174629F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23D1998-546B-49D1-9892-404E0712AA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845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3C8643-47A6-4510-8E8E-01E96174629F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23D1998-546B-49D1-9892-404E0712AA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439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3C8643-47A6-4510-8E8E-01E96174629F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23D1998-546B-49D1-9892-404E0712AA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795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30821"/>
            <a:ext cx="10515600" cy="38014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279462"/>
            <a:ext cx="12192000" cy="101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-4472" y="384690"/>
            <a:ext cx="12192000" cy="41549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700" b="1" dirty="0" smtClean="0"/>
          </a:p>
          <a:p>
            <a:pPr algn="ctr"/>
            <a:endParaRPr lang="en-US" altLang="zh-CN" sz="700" b="1" dirty="0" smtClean="0"/>
          </a:p>
          <a:p>
            <a:pPr algn="ctr"/>
            <a:endParaRPr lang="en-US" altLang="zh-CN" sz="700" b="1" dirty="0" smtClean="0"/>
          </a:p>
        </p:txBody>
      </p:sp>
      <p:sp>
        <p:nvSpPr>
          <p:cNvPr id="5" name="椭圆 4"/>
          <p:cNvSpPr/>
          <p:nvPr userDrawn="1"/>
        </p:nvSpPr>
        <p:spPr>
          <a:xfrm>
            <a:off x="11639692" y="381062"/>
            <a:ext cx="445921" cy="4143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6" name="文本框 5"/>
          <p:cNvSpPr txBox="1"/>
          <p:nvPr userDrawn="1"/>
        </p:nvSpPr>
        <p:spPr>
          <a:xfrm>
            <a:off x="10827603" y="416278"/>
            <a:ext cx="649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</a:rPr>
              <a:t>TNA1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7" name="直角三角形 6"/>
          <p:cNvSpPr/>
          <p:nvPr userDrawn="1"/>
        </p:nvSpPr>
        <p:spPr>
          <a:xfrm rot="18870523">
            <a:off x="11410001" y="536060"/>
            <a:ext cx="76444" cy="74911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2342208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3C8643-47A6-4510-8E8E-01E96174629F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23D1998-546B-49D1-9892-404E0712AA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084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3C8643-47A6-4510-8E8E-01E96174629F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23D1998-546B-49D1-9892-404E0712AA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941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3C8643-47A6-4510-8E8E-01E96174629F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23D1998-546B-49D1-9892-404E0712AA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038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3C8643-47A6-4510-8E8E-01E96174629F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23D1998-546B-49D1-9892-404E0712AA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944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3C8643-47A6-4510-8E8E-01E96174629F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23D1998-546B-49D1-9892-404E0712AA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969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3C8643-47A6-4510-8E8E-01E96174629F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23D1998-546B-49D1-9892-404E0712AA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620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3C8643-47A6-4510-8E8E-01E96174629F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23D1998-546B-49D1-9892-404E0712AA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128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380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206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2085277" y="1217435"/>
            <a:ext cx="7738947" cy="4654307"/>
            <a:chOff x="336194" y="1496215"/>
            <a:chExt cx="11855806" cy="4654307"/>
          </a:xfrm>
        </p:grpSpPr>
        <p:sp>
          <p:nvSpPr>
            <p:cNvPr id="4" name="矩形 3"/>
            <p:cNvSpPr/>
            <p:nvPr/>
          </p:nvSpPr>
          <p:spPr>
            <a:xfrm>
              <a:off x="336194" y="1508659"/>
              <a:ext cx="11844231" cy="46418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347769" y="1496215"/>
              <a:ext cx="11844231" cy="48896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</a:rPr>
                <a:t>请选择工作类型</a:t>
              </a:r>
            </a:p>
          </p:txBody>
        </p:sp>
      </p:grp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306067"/>
              </p:ext>
            </p:extLst>
          </p:nvPr>
        </p:nvGraphicFramePr>
        <p:xfrm>
          <a:off x="2341756" y="1913085"/>
          <a:ext cx="7214840" cy="375197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607420"/>
                <a:gridCol w="3607420"/>
              </a:tblGrid>
              <a:tr h="750394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1-Inbound</a:t>
                      </a:r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/>
                        <a:t>6-</a:t>
                      </a:r>
                      <a:r>
                        <a:rPr lang="zh-CN" altLang="en-US" sz="2000" b="1" dirty="0" smtClean="0"/>
                        <a:t>其他网址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50394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2-Ountbound</a:t>
                      </a:r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50394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3-Vendor Return</a:t>
                      </a:r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50394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4-ICQA</a:t>
                      </a:r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503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/>
                        <a:t>5-Problem Solve</a:t>
                      </a:r>
                      <a:endParaRPr lang="zh-CN" altLang="en-US" sz="2000" b="1" dirty="0" smtClean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3011575" y="6291545"/>
          <a:ext cx="6096000" cy="46835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32000"/>
                <a:gridCol w="2032000"/>
                <a:gridCol w="2032000"/>
              </a:tblGrid>
              <a:tr h="46835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主页</a:t>
                      </a:r>
                      <a:endParaRPr lang="zh-CN" altLang="en-US" sz="160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库房名称</a:t>
                      </a:r>
                      <a:endParaRPr lang="zh-CN" altLang="en-US" sz="160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退出</a:t>
                      </a:r>
                      <a:endParaRPr lang="zh-CN" altLang="en-US" sz="160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1519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28" name="组合 27"/>
          <p:cNvGrpSpPr/>
          <p:nvPr/>
        </p:nvGrpSpPr>
        <p:grpSpPr>
          <a:xfrm>
            <a:off x="2085277" y="1217435"/>
            <a:ext cx="7738947" cy="4654307"/>
            <a:chOff x="336194" y="1496215"/>
            <a:chExt cx="11855806" cy="4654307"/>
          </a:xfrm>
        </p:grpSpPr>
        <p:sp>
          <p:nvSpPr>
            <p:cNvPr id="29" name="矩形 28"/>
            <p:cNvSpPr/>
            <p:nvPr/>
          </p:nvSpPr>
          <p:spPr>
            <a:xfrm>
              <a:off x="336194" y="1508659"/>
              <a:ext cx="11844231" cy="46418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347769" y="1496215"/>
              <a:ext cx="11844231" cy="48896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</a:rPr>
                <a:t>请选择工作类型</a:t>
              </a:r>
            </a:p>
          </p:txBody>
        </p:sp>
      </p:grp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527733"/>
              </p:ext>
            </p:extLst>
          </p:nvPr>
        </p:nvGraphicFramePr>
        <p:xfrm>
          <a:off x="2341756" y="1913085"/>
          <a:ext cx="7214840" cy="375197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607420"/>
                <a:gridCol w="3607420"/>
              </a:tblGrid>
              <a:tr h="750394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3-</a:t>
                      </a:r>
                      <a:r>
                        <a:rPr lang="zh-CN" altLang="en-US" sz="2000" b="1" dirty="0" smtClean="0"/>
                        <a:t>暗灯处理</a:t>
                      </a:r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b="1" dirty="0" smtClean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50394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4-</a:t>
                      </a:r>
                      <a:r>
                        <a:rPr lang="zh-CN" altLang="en-US" sz="2000" b="1" dirty="0" smtClean="0"/>
                        <a:t>库存调整暗灯</a:t>
                      </a:r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50394">
                <a:tc>
                  <a:txBody>
                    <a:bodyPr/>
                    <a:lstStyle/>
                    <a:p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50394">
                <a:tc>
                  <a:txBody>
                    <a:bodyPr/>
                    <a:lstStyle/>
                    <a:p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503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b="1" dirty="0" smtClean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>
            <p:extLst/>
          </p:nvPr>
        </p:nvGraphicFramePr>
        <p:xfrm>
          <a:off x="3011575" y="6291545"/>
          <a:ext cx="6096000" cy="46835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32000"/>
                <a:gridCol w="2032000"/>
                <a:gridCol w="2032000"/>
              </a:tblGrid>
              <a:tr h="46835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主页</a:t>
                      </a:r>
                      <a:endParaRPr lang="zh-CN" altLang="en-US" sz="160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库房名称</a:t>
                      </a:r>
                      <a:endParaRPr lang="zh-CN" altLang="en-US" sz="160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退出</a:t>
                      </a:r>
                      <a:endParaRPr lang="zh-CN" altLang="en-US" sz="160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664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57050"/>
              </p:ext>
            </p:extLst>
          </p:nvPr>
        </p:nvGraphicFramePr>
        <p:xfrm>
          <a:off x="393700" y="2519581"/>
          <a:ext cx="11480799" cy="3701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9218"/>
                <a:gridCol w="2335375"/>
                <a:gridCol w="1187366"/>
                <a:gridCol w="1929504"/>
                <a:gridCol w="1554668"/>
                <a:gridCol w="1554668"/>
              </a:tblGrid>
              <a:tr h="3617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问题类型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货位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扫描枪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触发人员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触发时间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处理方式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处理人员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货位条码无法扫描</a:t>
                      </a:r>
                      <a:endParaRPr lang="en-US" altLang="zh-CN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1-1-A098-019C01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张三三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2016/12/1</a:t>
                      </a:r>
                      <a:r>
                        <a:rPr lang="en-US" altLang="zh-CN" sz="1100" baseline="0" dirty="0" smtClean="0"/>
                        <a:t> </a:t>
                      </a:r>
                      <a:r>
                        <a:rPr lang="en-US" altLang="zh-CN" sz="1100" dirty="0" smtClean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一旦选择处理方式，则显示处理人员姓名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货位条码无法扫描</a:t>
                      </a:r>
                      <a:endParaRPr lang="en-US" altLang="zh-CN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1-1-A098-019C02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李四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2016/12/1</a:t>
                      </a:r>
                      <a:r>
                        <a:rPr lang="en-US" altLang="zh-CN" sz="1100" baseline="0" dirty="0" smtClean="0"/>
                        <a:t> </a:t>
                      </a:r>
                      <a:r>
                        <a:rPr lang="en-US" altLang="zh-CN" sz="1100" dirty="0" smtClean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货位存在残品</a:t>
                      </a:r>
                      <a:endParaRPr lang="en-US" altLang="zh-CN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1-1-A098-019C03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王五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2016/12/1</a:t>
                      </a:r>
                      <a:r>
                        <a:rPr lang="en-US" altLang="zh-CN" sz="1100" baseline="0" dirty="0" smtClean="0"/>
                        <a:t> </a:t>
                      </a:r>
                      <a:r>
                        <a:rPr lang="en-US" altLang="zh-CN" sz="1100" dirty="0" smtClean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套装被拆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不全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1-1-A098-019C04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张六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2016/10/1</a:t>
                      </a:r>
                      <a:r>
                        <a:rPr lang="en-US" altLang="zh-CN" sz="1100" baseline="0" dirty="0" smtClean="0"/>
                        <a:t> </a:t>
                      </a:r>
                      <a:r>
                        <a:rPr lang="en-US" altLang="zh-CN" sz="1100" dirty="0" smtClean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套装组套错误</a:t>
                      </a:r>
                      <a:endParaRPr lang="en-US" altLang="zh-CN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1-1-A098-019C05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刘一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2016/12/1</a:t>
                      </a:r>
                      <a:r>
                        <a:rPr lang="en-US" altLang="zh-CN" sz="1100" baseline="0" dirty="0" smtClean="0"/>
                        <a:t> </a:t>
                      </a:r>
                      <a:r>
                        <a:rPr lang="en-US" altLang="zh-CN" sz="1100" dirty="0" smtClean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相似商品在相同货位</a:t>
                      </a:r>
                      <a:endParaRPr lang="en-US" altLang="zh-CN" sz="1100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1-1-A098-019C06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胡二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2016/12/1</a:t>
                      </a:r>
                      <a:r>
                        <a:rPr lang="en-US" altLang="zh-CN" sz="1100" baseline="0" dirty="0" smtClean="0"/>
                        <a:t> </a:t>
                      </a:r>
                      <a:r>
                        <a:rPr lang="en-US" altLang="zh-CN" sz="1100" dirty="0" smtClean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货位商品太满</a:t>
                      </a:r>
                      <a:endParaRPr lang="en-US" altLang="zh-CN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1-1-A098-019C09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李四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2016/12/1</a:t>
                      </a:r>
                      <a:r>
                        <a:rPr lang="en-US" altLang="zh-CN" sz="1100" baseline="0" dirty="0" smtClean="0"/>
                        <a:t> </a:t>
                      </a:r>
                      <a:r>
                        <a:rPr lang="en-US" altLang="zh-CN" sz="1100" dirty="0" smtClean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货位存在安全隐患</a:t>
                      </a:r>
                      <a:endParaRPr lang="en-US" altLang="zh-CN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1-1-A098-019C10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李四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2016/10/1</a:t>
                      </a:r>
                      <a:r>
                        <a:rPr lang="en-US" altLang="zh-CN" sz="1100" baseline="0" dirty="0" smtClean="0"/>
                        <a:t> </a:t>
                      </a:r>
                      <a:r>
                        <a:rPr lang="en-US" altLang="zh-CN" sz="1100" dirty="0" smtClean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4434518" y="1507323"/>
            <a:ext cx="2298123" cy="296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5722714" y="1538208"/>
            <a:ext cx="0" cy="233725"/>
          </a:xfrm>
          <a:prstGeom prst="line">
            <a:avLst/>
          </a:prstGeom>
          <a:ln w="95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6738992" y="1508424"/>
            <a:ext cx="565727" cy="3062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搜索</a:t>
            </a:r>
          </a:p>
        </p:txBody>
      </p:sp>
      <p:sp>
        <p:nvSpPr>
          <p:cNvPr id="7" name="矩形 6"/>
          <p:cNvSpPr/>
          <p:nvPr/>
        </p:nvSpPr>
        <p:spPr>
          <a:xfrm>
            <a:off x="609600" y="2188555"/>
            <a:ext cx="2209800" cy="2656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10800000">
            <a:off x="2511594" y="2265150"/>
            <a:ext cx="246388" cy="147841"/>
          </a:xfrm>
          <a:prstGeom prst="triangle">
            <a:avLst>
              <a:gd name="adj" fmla="val 4869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3613157" y="2160397"/>
            <a:ext cx="1637102" cy="293844"/>
            <a:chOff x="1038162" y="1557635"/>
            <a:chExt cx="1637102" cy="293844"/>
          </a:xfrm>
        </p:grpSpPr>
        <p:sp>
          <p:nvSpPr>
            <p:cNvPr id="9" name="矩形 8"/>
            <p:cNvSpPr/>
            <p:nvPr/>
          </p:nvSpPr>
          <p:spPr>
            <a:xfrm>
              <a:off x="1038162" y="1557635"/>
              <a:ext cx="1637102" cy="2938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10800000">
              <a:off x="2395538" y="1644757"/>
              <a:ext cx="246388" cy="147841"/>
            </a:xfrm>
            <a:prstGeom prst="triangle">
              <a:avLst>
                <a:gd name="adj" fmla="val 48694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119194" y="2186138"/>
            <a:ext cx="1159488" cy="293844"/>
            <a:chOff x="1515776" y="1557635"/>
            <a:chExt cx="1159488" cy="293844"/>
          </a:xfrm>
        </p:grpSpPr>
        <p:sp>
          <p:nvSpPr>
            <p:cNvPr id="13" name="矩形 12"/>
            <p:cNvSpPr/>
            <p:nvPr/>
          </p:nvSpPr>
          <p:spPr>
            <a:xfrm>
              <a:off x="1515776" y="1557635"/>
              <a:ext cx="1159488" cy="2938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0800000">
              <a:off x="2395538" y="1644757"/>
              <a:ext cx="246388" cy="147841"/>
            </a:xfrm>
            <a:prstGeom prst="triangle">
              <a:avLst>
                <a:gd name="adj" fmla="val 48694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794640" y="2173400"/>
            <a:ext cx="802140" cy="293844"/>
            <a:chOff x="1873124" y="1557635"/>
            <a:chExt cx="802140" cy="293844"/>
          </a:xfrm>
        </p:grpSpPr>
        <p:sp>
          <p:nvSpPr>
            <p:cNvPr id="16" name="矩形 15"/>
            <p:cNvSpPr/>
            <p:nvPr/>
          </p:nvSpPr>
          <p:spPr>
            <a:xfrm>
              <a:off x="1873124" y="1557635"/>
              <a:ext cx="802140" cy="2938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 rot="10800000">
              <a:off x="2395538" y="1644757"/>
              <a:ext cx="246388" cy="147841"/>
            </a:xfrm>
            <a:prstGeom prst="triangle">
              <a:avLst>
                <a:gd name="adj" fmla="val 48694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等腰三角形 17"/>
          <p:cNvSpPr/>
          <p:nvPr/>
        </p:nvSpPr>
        <p:spPr>
          <a:xfrm rot="10800000">
            <a:off x="9976691" y="2962036"/>
            <a:ext cx="246388" cy="147841"/>
          </a:xfrm>
          <a:prstGeom prst="triangle">
            <a:avLst>
              <a:gd name="adj" fmla="val 4869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8450" y="94996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 smtClean="0"/>
              <a:t>开始时间</a:t>
            </a:r>
            <a:endParaRPr lang="zh-CN" altLang="en-US" sz="1200" dirty="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431" y="905819"/>
            <a:ext cx="1104675" cy="352381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890106" y="964006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结束</a:t>
            </a:r>
            <a:r>
              <a:rPr lang="zh-CN" altLang="en-US" sz="1200" dirty="0" smtClean="0"/>
              <a:t>时间</a:t>
            </a:r>
            <a:endParaRPr lang="zh-CN" altLang="en-US" sz="1200" dirty="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087" y="905819"/>
            <a:ext cx="1137913" cy="35238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3934692" y="941979"/>
            <a:ext cx="1023467" cy="3062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搜索全部</a:t>
            </a:r>
          </a:p>
        </p:txBody>
      </p:sp>
      <p:sp>
        <p:nvSpPr>
          <p:cNvPr id="24" name="矩形 23"/>
          <p:cNvSpPr/>
          <p:nvPr/>
        </p:nvSpPr>
        <p:spPr>
          <a:xfrm>
            <a:off x="5198578" y="937449"/>
            <a:ext cx="1290532" cy="3062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smtClean="0">
                <a:solidFill>
                  <a:schemeClr val="bg1"/>
                </a:solidFill>
              </a:rPr>
              <a:t>搜索未备注项</a:t>
            </a:r>
            <a:endParaRPr lang="zh-CN" altLang="en-US" sz="1400" b="1" dirty="0" smtClean="0">
              <a:solidFill>
                <a:schemeClr val="bg1"/>
              </a:solidFill>
            </a:endParaRPr>
          </a:p>
        </p:txBody>
      </p:sp>
      <p:sp>
        <p:nvSpPr>
          <p:cNvPr id="25" name="等腰三角形 24"/>
          <p:cNvSpPr/>
          <p:nvPr/>
        </p:nvSpPr>
        <p:spPr>
          <a:xfrm rot="10800000">
            <a:off x="9976691" y="3417190"/>
            <a:ext cx="246388" cy="147841"/>
          </a:xfrm>
          <a:prstGeom prst="triangle">
            <a:avLst>
              <a:gd name="adj" fmla="val 4869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10800000">
            <a:off x="9950870" y="3842183"/>
            <a:ext cx="246388" cy="147841"/>
          </a:xfrm>
          <a:prstGeom prst="triangle">
            <a:avLst>
              <a:gd name="adj" fmla="val 4869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10800000">
            <a:off x="9950870" y="4297337"/>
            <a:ext cx="246388" cy="147841"/>
          </a:xfrm>
          <a:prstGeom prst="triangle">
            <a:avLst>
              <a:gd name="adj" fmla="val 4869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0800000">
            <a:off x="9950870" y="4678571"/>
            <a:ext cx="246388" cy="147841"/>
          </a:xfrm>
          <a:prstGeom prst="triangle">
            <a:avLst>
              <a:gd name="adj" fmla="val 4869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10800000">
            <a:off x="9950870" y="5133725"/>
            <a:ext cx="246388" cy="147841"/>
          </a:xfrm>
          <a:prstGeom prst="triangle">
            <a:avLst>
              <a:gd name="adj" fmla="val 4869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 rot="10800000">
            <a:off x="9963149" y="5558718"/>
            <a:ext cx="246388" cy="147841"/>
          </a:xfrm>
          <a:prstGeom prst="triangle">
            <a:avLst>
              <a:gd name="adj" fmla="val 4869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10800000">
            <a:off x="9963149" y="6013872"/>
            <a:ext cx="246388" cy="147841"/>
          </a:xfrm>
          <a:prstGeom prst="triangle">
            <a:avLst>
              <a:gd name="adj" fmla="val 4869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64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779783"/>
              </p:ext>
            </p:extLst>
          </p:nvPr>
        </p:nvGraphicFramePr>
        <p:xfrm>
          <a:off x="190500" y="1062566"/>
          <a:ext cx="2717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货位条码无法扫描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货位条码打印问题</a:t>
                      </a:r>
                      <a:r>
                        <a:rPr lang="en-US" altLang="zh-CN" sz="1600" dirty="0" smtClean="0"/>
                        <a:t>-</a:t>
                      </a:r>
                      <a:r>
                        <a:rPr lang="zh-CN" altLang="en-US" sz="1600" dirty="0" smtClean="0"/>
                        <a:t>已补打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货位条码外力破损</a:t>
                      </a:r>
                      <a:r>
                        <a:rPr lang="en-US" altLang="zh-CN" sz="1600" dirty="0" smtClean="0"/>
                        <a:t>—</a:t>
                      </a:r>
                      <a:r>
                        <a:rPr lang="zh-CN" altLang="en-US" sz="1600" dirty="0" smtClean="0"/>
                        <a:t>已补打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员工上报错误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其他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913493"/>
              </p:ext>
            </p:extLst>
          </p:nvPr>
        </p:nvGraphicFramePr>
        <p:xfrm>
          <a:off x="3086100" y="1062566"/>
          <a:ext cx="2717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货位存在残品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已处理残品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员工上报错误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其他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009317"/>
              </p:ext>
            </p:extLst>
          </p:nvPr>
        </p:nvGraphicFramePr>
        <p:xfrm>
          <a:off x="5981700" y="1062566"/>
          <a:ext cx="30353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5300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货位存在条码无法扫描商品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已补打条码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员工上报错误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其他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320535"/>
              </p:ext>
            </p:extLst>
          </p:nvPr>
        </p:nvGraphicFramePr>
        <p:xfrm>
          <a:off x="9207500" y="1062566"/>
          <a:ext cx="2717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套装被拆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不全</a:t>
                      </a:r>
                      <a:endParaRPr lang="en-US" altLang="zh-CN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套装被拆已重新包装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套装不全已报残处理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员工上报错误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其他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082872"/>
              </p:ext>
            </p:extLst>
          </p:nvPr>
        </p:nvGraphicFramePr>
        <p:xfrm>
          <a:off x="190500" y="3078965"/>
          <a:ext cx="2717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套装组套错误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已报残处理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员工上报错误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其他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245594"/>
              </p:ext>
            </p:extLst>
          </p:nvPr>
        </p:nvGraphicFramePr>
        <p:xfrm>
          <a:off x="3086100" y="3078965"/>
          <a:ext cx="2717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相似商品在相同货位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已将相似商品转移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员工上报错误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其他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059467"/>
              </p:ext>
            </p:extLst>
          </p:nvPr>
        </p:nvGraphicFramePr>
        <p:xfrm>
          <a:off x="5981700" y="3078965"/>
          <a:ext cx="2717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货位商品太满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已处理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员工上报错误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其他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106060"/>
              </p:ext>
            </p:extLst>
          </p:nvPr>
        </p:nvGraphicFramePr>
        <p:xfrm>
          <a:off x="9207500" y="3078965"/>
          <a:ext cx="2717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货位存在安全隐患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已确认隐患并处理完毕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员工上报错误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其他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688969"/>
              </p:ext>
            </p:extLst>
          </p:nvPr>
        </p:nvGraphicFramePr>
        <p:xfrm>
          <a:off x="190500" y="4838700"/>
          <a:ext cx="3098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88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货位需要检查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已检查完毕货位并无任何问题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已检查完毕货位数量错误已处理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员工上报错误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其他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462683"/>
              </p:ext>
            </p:extLst>
          </p:nvPr>
        </p:nvGraphicFramePr>
        <p:xfrm>
          <a:off x="3708400" y="4838700"/>
          <a:ext cx="3098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88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扫描枪存在问题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确认问题已处理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短暂异常待观察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员工上报错误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其他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062" y="4904840"/>
            <a:ext cx="5400675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07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28" name="组合 27"/>
          <p:cNvGrpSpPr/>
          <p:nvPr/>
        </p:nvGrpSpPr>
        <p:grpSpPr>
          <a:xfrm>
            <a:off x="2085277" y="1217435"/>
            <a:ext cx="7738947" cy="4654307"/>
            <a:chOff x="336194" y="1496215"/>
            <a:chExt cx="11855806" cy="4654307"/>
          </a:xfrm>
        </p:grpSpPr>
        <p:sp>
          <p:nvSpPr>
            <p:cNvPr id="29" name="矩形 28"/>
            <p:cNvSpPr/>
            <p:nvPr/>
          </p:nvSpPr>
          <p:spPr>
            <a:xfrm>
              <a:off x="336194" y="1508659"/>
              <a:ext cx="11844231" cy="46418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347769" y="1496215"/>
              <a:ext cx="11844231" cy="48896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</a:rPr>
                <a:t>请选择工作类型</a:t>
              </a:r>
            </a:p>
          </p:txBody>
        </p:sp>
      </p:grp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485188"/>
              </p:ext>
            </p:extLst>
          </p:nvPr>
        </p:nvGraphicFramePr>
        <p:xfrm>
          <a:off x="2341756" y="1913085"/>
          <a:ext cx="7214840" cy="375197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607420"/>
                <a:gridCol w="3607420"/>
              </a:tblGrid>
              <a:tr h="750394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3-</a:t>
                      </a:r>
                      <a:r>
                        <a:rPr lang="zh-CN" altLang="en-US" sz="2000" b="1" dirty="0" smtClean="0"/>
                        <a:t>暗灯处理</a:t>
                      </a:r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b="1" dirty="0" smtClean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50394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4-</a:t>
                      </a:r>
                      <a:r>
                        <a:rPr lang="zh-CN" altLang="en-US" sz="2000" b="1" dirty="0" smtClean="0"/>
                        <a:t>库存调整</a:t>
                      </a:r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50394">
                <a:tc>
                  <a:txBody>
                    <a:bodyPr/>
                    <a:lstStyle/>
                    <a:p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50394">
                <a:tc>
                  <a:txBody>
                    <a:bodyPr/>
                    <a:lstStyle/>
                    <a:p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503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b="1" dirty="0" smtClean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>
            <p:extLst/>
          </p:nvPr>
        </p:nvGraphicFramePr>
        <p:xfrm>
          <a:off x="3011575" y="6291545"/>
          <a:ext cx="6096000" cy="46835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32000"/>
                <a:gridCol w="2032000"/>
                <a:gridCol w="2032000"/>
              </a:tblGrid>
              <a:tr h="46835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主页</a:t>
                      </a:r>
                      <a:endParaRPr lang="zh-CN" altLang="en-US" sz="160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库房名称</a:t>
                      </a:r>
                      <a:endParaRPr lang="zh-CN" altLang="en-US" sz="160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退出</a:t>
                      </a:r>
                      <a:endParaRPr lang="zh-CN" altLang="en-US" sz="160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289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434518" y="1507323"/>
            <a:ext cx="2298123" cy="296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5722714" y="1538208"/>
            <a:ext cx="0" cy="233725"/>
          </a:xfrm>
          <a:prstGeom prst="line">
            <a:avLst/>
          </a:prstGeom>
          <a:ln w="95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6738992" y="1508424"/>
            <a:ext cx="565727" cy="3062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搜索</a:t>
            </a:r>
          </a:p>
        </p:txBody>
      </p:sp>
      <p:sp>
        <p:nvSpPr>
          <p:cNvPr id="18" name="矩形 17"/>
          <p:cNvSpPr/>
          <p:nvPr/>
        </p:nvSpPr>
        <p:spPr>
          <a:xfrm>
            <a:off x="18450" y="94996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 smtClean="0"/>
              <a:t>开始时间</a:t>
            </a:r>
            <a:endParaRPr lang="zh-CN" altLang="en-US" sz="1200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431" y="905819"/>
            <a:ext cx="1104675" cy="352381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1890106" y="964006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结束</a:t>
            </a:r>
            <a:r>
              <a:rPr lang="zh-CN" altLang="en-US" sz="1200" dirty="0" smtClean="0"/>
              <a:t>时间</a:t>
            </a:r>
            <a:endParaRPr lang="zh-CN" altLang="en-US" sz="1200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087" y="905819"/>
            <a:ext cx="1137913" cy="352381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3934692" y="941979"/>
            <a:ext cx="1023467" cy="3062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搜索全部</a:t>
            </a:r>
          </a:p>
        </p:txBody>
      </p:sp>
      <p:sp>
        <p:nvSpPr>
          <p:cNvPr id="23" name="矩形 22"/>
          <p:cNvSpPr/>
          <p:nvPr/>
        </p:nvSpPr>
        <p:spPr>
          <a:xfrm>
            <a:off x="5198578" y="937449"/>
            <a:ext cx="1290532" cy="3062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搜索未备注项</a:t>
            </a: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/>
          </p:nvPr>
        </p:nvGraphicFramePr>
        <p:xfrm>
          <a:off x="45738" y="2063377"/>
          <a:ext cx="12070993" cy="4465817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720000"/>
                <a:gridCol w="540000"/>
                <a:gridCol w="540000"/>
                <a:gridCol w="679244"/>
                <a:gridCol w="1018866"/>
                <a:gridCol w="611320"/>
                <a:gridCol w="611320"/>
                <a:gridCol w="935581"/>
                <a:gridCol w="935581"/>
                <a:gridCol w="561348"/>
                <a:gridCol w="720000"/>
                <a:gridCol w="720000"/>
                <a:gridCol w="720000"/>
                <a:gridCol w="720000"/>
                <a:gridCol w="2037733"/>
              </a:tblGrid>
              <a:tr h="593249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操作</a:t>
                      </a:r>
                      <a:endParaRPr lang="en-US" altLang="zh-CN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 fontAlgn="b"/>
                      <a:r>
                        <a:rPr lang="zh-CN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时间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 smtClean="0">
                          <a:effectLst/>
                        </a:rPr>
                        <a:t>问题</a:t>
                      </a:r>
                      <a:endParaRPr lang="en-US" altLang="zh-CN" sz="1200" b="1" u="none" strike="noStrike" dirty="0" smtClean="0">
                        <a:effectLst/>
                      </a:endParaRPr>
                    </a:p>
                    <a:p>
                      <a:pPr algn="ctr" fontAlgn="b"/>
                      <a:r>
                        <a:rPr lang="zh-CN" altLang="en-US" sz="1200" b="1" u="none" strike="noStrike" dirty="0" smtClean="0">
                          <a:effectLst/>
                        </a:rPr>
                        <a:t>类型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客户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SKU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商品名称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 smtClean="0">
                          <a:effectLst/>
                        </a:rPr>
                        <a:t>触发问题工具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操作工具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</a:rPr>
                        <a:t>原始容器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</a:rPr>
                        <a:t>目的容器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</a:rPr>
                        <a:t>数量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</a:rPr>
                        <a:t>操作人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</a:rPr>
                        <a:t>责任人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</a:rPr>
                        <a:t>原因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分析人员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调整分析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>
                    <a:solidFill>
                      <a:srgbClr val="00B0F0"/>
                    </a:solidFill>
                  </a:tcPr>
                </a:tc>
              </a:tr>
              <a:tr h="3673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2016/11/21</a:t>
                      </a:r>
                    </a:p>
                    <a:p>
                      <a:pPr algn="ctr" fontAlgn="b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10:21:21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u="none" strike="noStrike" dirty="0">
                          <a:effectLst/>
                        </a:rPr>
                        <a:t>盘亏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u="none" strike="noStrike" dirty="0">
                          <a:effectLst/>
                        </a:rPr>
                        <a:t>京东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123456790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DoggyMan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sz="1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多格漫逗猫长棒灵动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sz="1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支装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CN" sz="1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多种颜色</a:t>
                      </a:r>
                      <a:r>
                        <a:rPr lang="zh-CN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sz="1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随机发货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1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Stow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IBPS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CIBRE000001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u="none" strike="noStrike" dirty="0">
                          <a:effectLst/>
                        </a:rPr>
                        <a:t>无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1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u="none" strike="noStrike" dirty="0">
                          <a:effectLst/>
                        </a:rPr>
                        <a:t>张问题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sz="1000" dirty="0" smtClean="0"/>
                    </a:p>
                  </a:txBody>
                  <a:tcPr marL="8983" marR="8983" marT="8983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73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2016/11/21</a:t>
                      </a:r>
                    </a:p>
                    <a:p>
                      <a:pPr algn="ctr" fontAlgn="b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10:21:21</a:t>
                      </a:r>
                      <a:endParaRPr lang="zh-CN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8983" marR="8983" marT="89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u="none" strike="noStrike" dirty="0">
                          <a:effectLst/>
                        </a:rPr>
                        <a:t>盘盈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u="none" strike="noStrike" dirty="0">
                          <a:effectLst/>
                        </a:rPr>
                        <a:t>苏宁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345670897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古今名医临证金鉴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zh-CN" sz="1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淋证癃闭卷</a:t>
                      </a:r>
                      <a:endParaRPr lang="zh-CN" sz="1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 smtClean="0">
                          <a:effectLst/>
                        </a:rPr>
                        <a:t>AdjustTool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 smtClean="0">
                          <a:effectLst/>
                        </a:rPr>
                        <a:t>AdjustTool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u="none" strike="noStrike" dirty="0">
                          <a:effectLst/>
                        </a:rPr>
                        <a:t>无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CIBRE000021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2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u="none" strike="noStrike" dirty="0">
                          <a:effectLst/>
                        </a:rPr>
                        <a:t>张问题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8983" marR="8983" marT="8983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/>
                </a:tc>
              </a:tr>
              <a:tr h="3673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2016/11/21</a:t>
                      </a:r>
                    </a:p>
                    <a:p>
                      <a:pPr algn="ctr" fontAlgn="b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10:21:21</a:t>
                      </a:r>
                      <a:endParaRPr lang="zh-CN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8983" marR="8983" marT="898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u="none" strike="noStrike" dirty="0">
                          <a:effectLst/>
                        </a:rPr>
                        <a:t>盘亏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u="none" strike="noStrike" dirty="0">
                          <a:effectLst/>
                        </a:rPr>
                        <a:t>苏宁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1234567890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Multicast state</a:t>
                      </a:r>
                      <a:r>
                        <a:rPr lang="zh-CN" sz="1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播州赞岐乌冬面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200g(</a:t>
                      </a:r>
                      <a:r>
                        <a:rPr lang="zh-CN" sz="1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日本进口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1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Pick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Pick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2-1-A098-056A02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u="none" strike="noStrike" dirty="0">
                          <a:effectLst/>
                        </a:rPr>
                        <a:t>无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1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u="none" strike="noStrike" dirty="0">
                          <a:effectLst/>
                        </a:rPr>
                        <a:t>王五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8983" marR="8983" marT="8983" marB="0" anchor="ctr">
                    <a:solidFill>
                      <a:schemeClr val="bg1"/>
                    </a:solidFill>
                  </a:tcPr>
                </a:tc>
              </a:tr>
              <a:tr h="3673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2016/11/21</a:t>
                      </a:r>
                    </a:p>
                    <a:p>
                      <a:pPr algn="ctr" fontAlgn="b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10:21:21</a:t>
                      </a:r>
                      <a:endParaRPr lang="zh-CN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8983" marR="8983" marT="89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盘亏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京东</a:t>
                      </a:r>
                      <a:endParaRPr lang="en-US" altLang="zh-CN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689067898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Vogmask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sz="1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威隔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zh-CN" sz="1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纤维过滤带呼吸阀和活性炭层口罩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CN" sz="1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熊猫脸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 L</a:t>
                      </a:r>
                      <a:endParaRPr lang="zh-CN" sz="1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Pick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Pick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dirty="0" smtClean="0"/>
                        <a:t>1-1-A001-013D01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1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赵大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altLang="zh-CN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/>
                </a:tc>
              </a:tr>
              <a:tr h="3673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2016/11/21</a:t>
                      </a:r>
                    </a:p>
                    <a:p>
                      <a:pPr algn="ctr" fontAlgn="b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10:21:21</a:t>
                      </a:r>
                      <a:endParaRPr lang="zh-CN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8983" marR="8983" marT="89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u="none" strike="noStrike" dirty="0">
                          <a:effectLst/>
                        </a:rPr>
                        <a:t>盘亏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京东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456789067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莎士比亚戏剧故事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纯英文版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Pack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</a:rPr>
                        <a:t>OBP</a:t>
                      </a:r>
                      <a:r>
                        <a:rPr lang="en-US" altLang="zh-CN" sz="1000" u="none" strike="noStrike" dirty="0" smtClean="0">
                          <a:effectLst/>
                        </a:rPr>
                        <a:t>C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SOBPS00001A10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u="none" strike="noStrike" dirty="0">
                          <a:effectLst/>
                        </a:rPr>
                        <a:t>无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1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u="none" strike="noStrike" dirty="0">
                          <a:effectLst/>
                        </a:rPr>
                        <a:t>张问题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/>
                </a:tc>
              </a:tr>
              <a:tr h="3673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2016/11/21</a:t>
                      </a:r>
                    </a:p>
                    <a:p>
                      <a:pPr algn="ctr" fontAlgn="b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10:21:21</a:t>
                      </a:r>
                      <a:endParaRPr lang="zh-CN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8983" marR="8983" marT="89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u="none" strike="noStrike" dirty="0">
                          <a:effectLst/>
                        </a:rPr>
                        <a:t>盘亏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苏宁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2345678905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DoggyMan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sz="1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多格漫逗猫长棒灵动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sz="1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支装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CN" sz="1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多种颜色</a:t>
                      </a:r>
                      <a:r>
                        <a:rPr lang="zh-CN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sz="1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随机发货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1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 smtClean="0">
                          <a:effectLst/>
                        </a:rPr>
                        <a:t>AdjustTool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 smtClean="0">
                          <a:effectLst/>
                        </a:rPr>
                        <a:t>AdjustTool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CIBRE000001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u="none" strike="noStrike" dirty="0">
                          <a:effectLst/>
                        </a:rPr>
                        <a:t>无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u="none" strike="noStrike" dirty="0">
                          <a:effectLst/>
                        </a:rPr>
                        <a:t>张问题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/>
                </a:tc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10609243" y="1661560"/>
            <a:ext cx="1436169" cy="3062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显示选项选择区</a:t>
            </a:r>
          </a:p>
        </p:txBody>
      </p:sp>
      <p:sp>
        <p:nvSpPr>
          <p:cNvPr id="14" name="矩形 13"/>
          <p:cNvSpPr/>
          <p:nvPr/>
        </p:nvSpPr>
        <p:spPr>
          <a:xfrm>
            <a:off x="10609243" y="1661560"/>
            <a:ext cx="1436169" cy="3062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显示选项选择区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9322830" y="598004"/>
            <a:ext cx="1428669" cy="1638095"/>
            <a:chOff x="10537634" y="2488296"/>
            <a:chExt cx="1428669" cy="1638095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4"/>
            <a:srcRect r="47059"/>
            <a:stretch/>
          </p:blipFill>
          <p:spPr>
            <a:xfrm>
              <a:off x="10537634" y="2488296"/>
              <a:ext cx="1239397" cy="1638095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 rotWithShape="1">
            <a:blip r:embed="rId4"/>
            <a:srcRect l="91397"/>
            <a:stretch/>
          </p:blipFill>
          <p:spPr>
            <a:xfrm>
              <a:off x="11777031" y="2488296"/>
              <a:ext cx="189272" cy="16380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1882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1570</TotalTime>
  <Words>530</Words>
  <Application>Microsoft Office PowerPoint</Application>
  <PresentationFormat>宽屏</PresentationFormat>
  <Paragraphs>206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宋体</vt:lpstr>
      <vt:lpstr>微软雅黑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Mengmeng</dc:creator>
  <cp:lastModifiedBy>mes</cp:lastModifiedBy>
  <cp:revision>142</cp:revision>
  <dcterms:created xsi:type="dcterms:W3CDTF">2016-11-16T06:07:39Z</dcterms:created>
  <dcterms:modified xsi:type="dcterms:W3CDTF">2016-12-15T07:07:05Z</dcterms:modified>
</cp:coreProperties>
</file>