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8" r:id="rId2"/>
    <p:sldId id="297" r:id="rId3"/>
    <p:sldId id="259" r:id="rId4"/>
    <p:sldId id="301" r:id="rId5"/>
    <p:sldId id="302" r:id="rId6"/>
    <p:sldId id="303" r:id="rId7"/>
    <p:sldId id="304" r:id="rId8"/>
    <p:sldId id="306" r:id="rId9"/>
    <p:sldId id="305" r:id="rId10"/>
    <p:sldId id="261" r:id="rId11"/>
    <p:sldId id="311" r:id="rId12"/>
    <p:sldId id="313" r:id="rId13"/>
    <p:sldId id="314" r:id="rId14"/>
    <p:sldId id="276" r:id="rId15"/>
    <p:sldId id="277" r:id="rId16"/>
    <p:sldId id="262" r:id="rId17"/>
    <p:sldId id="278" r:id="rId18"/>
    <p:sldId id="279" r:id="rId19"/>
    <p:sldId id="280" r:id="rId20"/>
    <p:sldId id="327" r:id="rId21"/>
    <p:sldId id="326" r:id="rId22"/>
    <p:sldId id="315" r:id="rId23"/>
    <p:sldId id="316" r:id="rId24"/>
    <p:sldId id="317" r:id="rId25"/>
    <p:sldId id="318" r:id="rId26"/>
    <p:sldId id="334" r:id="rId27"/>
    <p:sldId id="335" r:id="rId28"/>
    <p:sldId id="337" r:id="rId29"/>
    <p:sldId id="336" r:id="rId30"/>
    <p:sldId id="296" r:id="rId31"/>
    <p:sldId id="281" r:id="rId32"/>
    <p:sldId id="319" r:id="rId33"/>
    <p:sldId id="320" r:id="rId34"/>
    <p:sldId id="321" r:id="rId35"/>
    <p:sldId id="322" r:id="rId36"/>
    <p:sldId id="323" r:id="rId37"/>
    <p:sldId id="324" r:id="rId38"/>
    <p:sldId id="285" r:id="rId39"/>
    <p:sldId id="286" r:id="rId40"/>
    <p:sldId id="291" r:id="rId41"/>
    <p:sldId id="288" r:id="rId42"/>
    <p:sldId id="292" r:id="rId43"/>
    <p:sldId id="299" r:id="rId44"/>
    <p:sldId id="287" r:id="rId45"/>
    <p:sldId id="300" r:id="rId46"/>
    <p:sldId id="328" r:id="rId47"/>
    <p:sldId id="329" r:id="rId48"/>
    <p:sldId id="330" r:id="rId49"/>
    <p:sldId id="331" r:id="rId50"/>
    <p:sldId id="332" r:id="rId51"/>
    <p:sldId id="333" r:id="rId52"/>
    <p:sldId id="289" r:id="rId53"/>
    <p:sldId id="290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CC00"/>
    <a:srgbClr val="FFCCFF"/>
    <a:srgbClr val="0000FF"/>
    <a:srgbClr val="FF6600"/>
    <a:srgbClr val="FF5050"/>
    <a:srgbClr val="0066FF"/>
    <a:srgbClr val="CCFFFF"/>
    <a:srgbClr val="FFFF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3595" autoAdjust="0"/>
  </p:normalViewPr>
  <p:slideViewPr>
    <p:cSldViewPr snapToGrid="0">
      <p:cViewPr>
        <p:scale>
          <a:sx n="75" d="100"/>
          <a:sy n="75" d="100"/>
        </p:scale>
        <p:origin x="10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7F44E-8F7B-4F6E-908A-8D2FC78A7B58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9B1FB-1AA1-498A-BAF1-06D67618D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6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67152-6B73-43BB-9496-F841AD9580D7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6CBEE-F0DA-4DAF-B092-0A9B7956D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8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11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0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91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93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5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976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98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53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85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98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7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77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92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54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55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05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58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60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56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37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900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06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003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678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636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53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50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61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059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956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5961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801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6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007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230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602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206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926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0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93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7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0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31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6CBEE-F0DA-4DAF-B092-0A9B7956DD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3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CFA2BC90-E2D0-4C6C-9DF2-2036BD18A1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8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5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4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A7B-229E-4A85-A182-5AEC130ED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35428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4472" y="540656"/>
            <a:ext cx="12192000" cy="53860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800" b="1" dirty="0"/>
          </a:p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/>
          </a:p>
          <a:p>
            <a:pPr algn="ctr"/>
            <a:endParaRPr lang="en-US" altLang="zh-CN" sz="700" b="1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386971" y="637994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孙萌萌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0913245" y="598363"/>
            <a:ext cx="473726" cy="453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900412" y="620922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8870523">
            <a:off x="10495601" y="749470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4349" y="35084"/>
            <a:ext cx="10515600" cy="368285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4328" y="6492875"/>
            <a:ext cx="2743200" cy="365125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CFA2BC90-E2D0-4C6C-9DF2-2036BD18A1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658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3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9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71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0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6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53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2BC90-E2D0-4C6C-9DF2-2036BD18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3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742" y="2082533"/>
            <a:ext cx="238686" cy="2405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528" y="1654618"/>
            <a:ext cx="253114" cy="276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0650" y="111339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图标解释</a:t>
            </a:r>
            <a:endParaRPr lang="en-US" altLang="zh-CN" sz="1350" dirty="0"/>
          </a:p>
        </p:txBody>
      </p:sp>
      <p:sp>
        <p:nvSpPr>
          <p:cNvPr id="8" name="文本框 3"/>
          <p:cNvSpPr txBox="1"/>
          <p:nvPr/>
        </p:nvSpPr>
        <p:spPr>
          <a:xfrm>
            <a:off x="3400011" y="1654168"/>
            <a:ext cx="17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50" dirty="0"/>
              <a:t>输入信息正确后显示</a:t>
            </a:r>
            <a:endParaRPr lang="en-US" altLang="zh-CN" sz="1350" dirty="0"/>
          </a:p>
        </p:txBody>
      </p:sp>
      <p:sp>
        <p:nvSpPr>
          <p:cNvPr id="9" name="文本框 3"/>
          <p:cNvSpPr txBox="1"/>
          <p:nvPr/>
        </p:nvSpPr>
        <p:spPr>
          <a:xfrm>
            <a:off x="3400011" y="2082533"/>
            <a:ext cx="17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50" dirty="0"/>
              <a:t>输入信息错误后显示</a:t>
            </a:r>
            <a:endParaRPr lang="en-US" altLang="zh-CN" sz="1350" dirty="0"/>
          </a:p>
        </p:txBody>
      </p:sp>
      <p:sp>
        <p:nvSpPr>
          <p:cNvPr id="10" name="文本框 9"/>
          <p:cNvSpPr txBox="1"/>
          <p:nvPr/>
        </p:nvSpPr>
        <p:spPr>
          <a:xfrm>
            <a:off x="2941646" y="2505152"/>
            <a:ext cx="2760636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350" dirty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备注信息，关于界面的一些解释</a:t>
            </a:r>
            <a:endParaRPr lang="en-US" altLang="zh-CN" sz="135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52529" y="2933519"/>
            <a:ext cx="2031325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/>
              <a:t>界面信息提示和选项卡按钮</a:t>
            </a:r>
            <a:endParaRPr lang="en-US" altLang="zh-CN" sz="1200" dirty="0"/>
          </a:p>
        </p:txBody>
      </p:sp>
      <p:sp>
        <p:nvSpPr>
          <p:cNvPr id="12" name="文本框 33"/>
          <p:cNvSpPr txBox="1"/>
          <p:nvPr/>
        </p:nvSpPr>
        <p:spPr>
          <a:xfrm>
            <a:off x="2984530" y="3338800"/>
            <a:ext cx="263214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</a:t>
            </a:r>
          </a:p>
        </p:txBody>
      </p:sp>
      <p:sp>
        <p:nvSpPr>
          <p:cNvPr id="13" name="文本框 3"/>
          <p:cNvSpPr txBox="1"/>
          <p:nvPr/>
        </p:nvSpPr>
        <p:spPr>
          <a:xfrm>
            <a:off x="3400009" y="3335794"/>
            <a:ext cx="67633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50" dirty="0"/>
              <a:t>所有按钮前面加数字，都可以选择键盘输入数字、鼠标点击按钮和扫描枪扫描数字使用</a:t>
            </a:r>
            <a:endParaRPr lang="en-US" altLang="zh-CN" sz="1350" dirty="0"/>
          </a:p>
        </p:txBody>
      </p:sp>
      <p:sp>
        <p:nvSpPr>
          <p:cNvPr id="14" name="文本框 24"/>
          <p:cNvSpPr txBox="1"/>
          <p:nvPr/>
        </p:nvSpPr>
        <p:spPr>
          <a:xfrm>
            <a:off x="2941646" y="3761154"/>
            <a:ext cx="33419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50" b="1" dirty="0">
                <a:solidFill>
                  <a:srgbClr val="FF0000"/>
                </a:solidFill>
              </a:rPr>
              <a:t>界面显示不确认问题，需讨论决定</a:t>
            </a:r>
            <a:endParaRPr lang="en-US" altLang="zh-CN" sz="1350" b="1" dirty="0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984530" y="4162312"/>
            <a:ext cx="1637964" cy="31398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操作成功后界面显示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941646" y="4693588"/>
            <a:ext cx="830255" cy="19591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3"/>
          <p:cNvSpPr txBox="1"/>
          <p:nvPr/>
        </p:nvSpPr>
        <p:spPr>
          <a:xfrm>
            <a:off x="3771901" y="4641503"/>
            <a:ext cx="20890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50" dirty="0"/>
              <a:t>模拟操作选择某一个按钮</a:t>
            </a:r>
            <a:endParaRPr lang="en-US" altLang="zh-CN" sz="1350" dirty="0"/>
          </a:p>
        </p:txBody>
      </p:sp>
      <p:sp>
        <p:nvSpPr>
          <p:cNvPr id="17" name="矩形 16"/>
          <p:cNvSpPr/>
          <p:nvPr/>
        </p:nvSpPr>
        <p:spPr>
          <a:xfrm>
            <a:off x="2984530" y="5291889"/>
            <a:ext cx="709666" cy="128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3"/>
          <p:cNvSpPr txBox="1"/>
          <p:nvPr/>
        </p:nvSpPr>
        <p:spPr>
          <a:xfrm>
            <a:off x="3809297" y="5235865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50" dirty="0" smtClean="0"/>
              <a:t>页眉分割线</a:t>
            </a:r>
            <a:endParaRPr lang="en-US" altLang="zh-CN" sz="135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A7B-229E-4A85-A182-5AEC130EDCA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1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输入信息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错误报警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54" y="1349163"/>
            <a:ext cx="262708" cy="25158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466" y="1335492"/>
            <a:ext cx="262708" cy="251582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4349" y="1742199"/>
            <a:ext cx="8779451" cy="856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收货单号码无效，请重新扫描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收货单号码已经被关闭，请重新扫描</a:t>
            </a: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收货单绑定客户和当前工作站绑定客户不符，请重新扫描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349" y="2754153"/>
            <a:ext cx="8779451" cy="651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商品条码无效，请扫描其他有效条码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商品不在此收货单内，请重新核实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整体收货界面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收货单号码</a:t>
            </a:r>
            <a:endParaRPr lang="en-US" altLang="zh-CN" sz="1100" b="1" dirty="0"/>
          </a:p>
        </p:txBody>
      </p:sp>
      <p:sp>
        <p:nvSpPr>
          <p:cNvPr id="6" name="矩形 5"/>
          <p:cNvSpPr/>
          <p:nvPr/>
        </p:nvSpPr>
        <p:spPr>
          <a:xfrm>
            <a:off x="147531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123456789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96" y="1193295"/>
            <a:ext cx="273950" cy="21488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82936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扫描商品</a:t>
            </a:r>
            <a:endParaRPr lang="en-US" altLang="zh-CN" sz="1100" b="1" dirty="0"/>
          </a:p>
        </p:txBody>
      </p:sp>
      <p:sp>
        <p:nvSpPr>
          <p:cNvPr id="23" name="矩形 22"/>
          <p:cNvSpPr/>
          <p:nvPr/>
        </p:nvSpPr>
        <p:spPr>
          <a:xfrm>
            <a:off x="461565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36" y="1193295"/>
            <a:ext cx="273950" cy="214887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53344" y="3688199"/>
            <a:ext cx="3346668" cy="1300761"/>
            <a:chOff x="81145" y="3901842"/>
            <a:chExt cx="3403325" cy="1750739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4" name="矩形 93"/>
            <p:cNvSpPr/>
            <p:nvPr/>
          </p:nvSpPr>
          <p:spPr>
            <a:xfrm>
              <a:off x="81145" y="3901842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9147" y="4103784"/>
              <a:ext cx="1259129" cy="3397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151444" y="408682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PickArea2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9147" y="4604303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151444" y="461178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8497" y="509612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40795" y="510360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7475839" y="597614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63" name="矩形 62"/>
          <p:cNvSpPr/>
          <p:nvPr/>
        </p:nvSpPr>
        <p:spPr>
          <a:xfrm>
            <a:off x="8699532" y="612844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827894" y="2256418"/>
            <a:ext cx="3346668" cy="1300761"/>
            <a:chOff x="8668235" y="1988114"/>
            <a:chExt cx="3403325" cy="1750739"/>
          </a:xfrm>
        </p:grpSpPr>
        <p:sp>
          <p:nvSpPr>
            <p:cNvPr id="93" name="矩形 92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805098" y="2187243"/>
              <a:ext cx="1259129" cy="33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PickArea5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805100" y="2687762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794451" y="3179582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3345" y="2222751"/>
            <a:ext cx="3346668" cy="1300761"/>
            <a:chOff x="81146" y="1929446"/>
            <a:chExt cx="3403325" cy="1750739"/>
          </a:xfrm>
        </p:grpSpPr>
        <p:sp>
          <p:nvSpPr>
            <p:cNvPr id="92" name="矩形 91"/>
            <p:cNvSpPr/>
            <p:nvPr/>
          </p:nvSpPr>
          <p:spPr>
            <a:xfrm>
              <a:off x="81146" y="1929446"/>
              <a:ext cx="3403325" cy="17507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59727" y="2097691"/>
              <a:ext cx="1259129" cy="33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1192025" y="2080734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PickArea1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59727" y="2598211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/>
                <a:t>实收</a:t>
              </a:r>
              <a:r>
                <a:rPr lang="zh-CN" altLang="en-US" sz="1100" b="1" dirty="0" smtClean="0"/>
                <a:t>数量</a:t>
              </a:r>
              <a:endParaRPr lang="en-US" altLang="zh-CN" sz="1100" b="1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92025" y="2605697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49080" y="3090030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81376" y="3097516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827894" y="3688199"/>
            <a:ext cx="3346668" cy="1300761"/>
            <a:chOff x="8668235" y="1988114"/>
            <a:chExt cx="3403325" cy="1750739"/>
          </a:xfrm>
          <a:solidFill>
            <a:srgbClr val="CCECFF"/>
          </a:solidFill>
        </p:grpSpPr>
        <p:sp>
          <p:nvSpPr>
            <p:cNvPr id="96" name="矩形 95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805098" y="2187243"/>
              <a:ext cx="1259129" cy="3397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PickArea4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805100" y="268776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794451" y="317958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/>
                <a:t>扫描车牌</a:t>
              </a:r>
              <a:endParaRPr lang="en-US" altLang="zh-CN" sz="1100" b="1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632654" y="1193295"/>
            <a:ext cx="1307189" cy="267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11111111111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27473" y="1992863"/>
            <a:ext cx="3360956" cy="1747005"/>
            <a:chOff x="4064000" y="2043250"/>
            <a:chExt cx="3810000" cy="2891448"/>
          </a:xfrm>
        </p:grpSpPr>
        <p:grpSp>
          <p:nvGrpSpPr>
            <p:cNvPr id="7" name="组合 6"/>
            <p:cNvGrpSpPr/>
            <p:nvPr/>
          </p:nvGrpSpPr>
          <p:grpSpPr>
            <a:xfrm>
              <a:off x="4064000" y="2043250"/>
              <a:ext cx="3810000" cy="2891448"/>
              <a:chOff x="4064000" y="2043250"/>
              <a:chExt cx="3810000" cy="289144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064000" y="2043250"/>
                <a:ext cx="3810000" cy="2732900"/>
                <a:chOff x="4223429" y="2208716"/>
                <a:chExt cx="3462762" cy="3098659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223429" y="2208716"/>
                  <a:ext cx="3462761" cy="221016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/>
                    <a:t>图片</a:t>
                  </a:r>
                  <a:endParaRPr lang="zh-CN" altLang="en-US" sz="1200" dirty="0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223430" y="4418885"/>
                  <a:ext cx="3462761" cy="88849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</p:grpSp>
          <p:sp>
            <p:nvSpPr>
              <p:cNvPr id="105" name="文本框 104"/>
              <p:cNvSpPr txBox="1"/>
              <p:nvPr/>
            </p:nvSpPr>
            <p:spPr>
              <a:xfrm>
                <a:off x="4081056" y="3981930"/>
                <a:ext cx="3792942" cy="952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dirty="0" smtClean="0"/>
                  <a:t>商品名称：</a:t>
                </a:r>
                <a:r>
                  <a:rPr lang="en-US" altLang="zh-CN" sz="1000" dirty="0" err="1"/>
                  <a:t>Walch</a:t>
                </a:r>
                <a:r>
                  <a:rPr lang="zh-CN" altLang="en-US" sz="1000" dirty="0"/>
                  <a:t>威露士炫白多效馨香有氧洗洗衣液</a:t>
                </a:r>
                <a:r>
                  <a:rPr lang="en-US" altLang="zh-CN" sz="1000" dirty="0"/>
                  <a:t>3kg </a:t>
                </a:r>
                <a:r>
                  <a:rPr lang="zh-CN" altLang="en-US" sz="1000" dirty="0"/>
                  <a:t>有氧去污衣物护理 </a:t>
                </a:r>
                <a:endParaRPr lang="en-US" altLang="zh-CN" sz="1000" dirty="0" smtClean="0"/>
              </a:p>
              <a:p>
                <a:r>
                  <a:rPr lang="zh-CN" altLang="en-US" sz="1000" dirty="0" smtClean="0"/>
                  <a:t>长*宽*高</a:t>
                </a:r>
                <a:r>
                  <a:rPr lang="en-US" altLang="zh-CN" sz="1000" dirty="0" smtClean="0"/>
                  <a:t>=40</a:t>
                </a:r>
                <a:r>
                  <a:rPr lang="zh-CN" altLang="en-US" sz="1000" dirty="0" smtClean="0"/>
                  <a:t>*</a:t>
                </a:r>
                <a:r>
                  <a:rPr lang="en-US" altLang="zh-CN" sz="1000" dirty="0" smtClean="0"/>
                  <a:t>20</a:t>
                </a:r>
                <a:r>
                  <a:rPr lang="zh-CN" altLang="en-US" sz="1000" dirty="0" smtClean="0"/>
                  <a:t>*</a:t>
                </a:r>
                <a:r>
                  <a:rPr lang="en-US" altLang="zh-CN" sz="1000" dirty="0"/>
                  <a:t>30 </a:t>
                </a:r>
                <a:r>
                  <a:rPr lang="en-US" altLang="zh-CN" sz="1000" dirty="0" smtClean="0"/>
                  <a:t>m㎥</a:t>
                </a:r>
              </a:p>
              <a:p>
                <a:r>
                  <a:rPr lang="zh-CN" altLang="en-US" sz="1000" dirty="0" smtClean="0"/>
                  <a:t>重量：</a:t>
                </a:r>
                <a:r>
                  <a:rPr lang="en-US" altLang="zh-CN" sz="1000" dirty="0" smtClean="0"/>
                  <a:t>200kg</a:t>
                </a:r>
                <a:endParaRPr lang="en-US" altLang="zh-CN" sz="1000" dirty="0"/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6982" y="2205318"/>
              <a:ext cx="1127808" cy="1709878"/>
            </a:xfrm>
            <a:prstGeom prst="rect">
              <a:avLst/>
            </a:prstGeom>
          </p:spPr>
        </p:pic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81012"/>
              </p:ext>
            </p:extLst>
          </p:nvPr>
        </p:nvGraphicFramePr>
        <p:xfrm>
          <a:off x="3534716" y="5039323"/>
          <a:ext cx="5562600" cy="1524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54200"/>
                <a:gridCol w="1854200"/>
                <a:gridCol w="1854200"/>
              </a:tblGrid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收货区域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已收数量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PickArea1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PickArea2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9444328" y="6236399"/>
            <a:ext cx="2743200" cy="365125"/>
          </a:xfrm>
        </p:spPr>
        <p:txBody>
          <a:bodyPr/>
          <a:lstStyle/>
          <a:p>
            <a:fld id="{CFA2BC90-E2D0-4C6C-9DF2-2036BD18A1A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4682258" y="3739869"/>
            <a:ext cx="3302015" cy="1241994"/>
            <a:chOff x="8668235" y="1988114"/>
            <a:chExt cx="3403325" cy="1750739"/>
          </a:xfrm>
          <a:solidFill>
            <a:srgbClr val="CCFFFF"/>
          </a:solidFill>
        </p:grpSpPr>
        <p:sp>
          <p:nvSpPr>
            <p:cNvPr id="71" name="矩形 70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805099" y="2187242"/>
              <a:ext cx="1259129" cy="3687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PickArea3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805100" y="2687763"/>
              <a:ext cx="1259129" cy="3687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8794451" y="3179582"/>
              <a:ext cx="1259129" cy="3687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直角三角形 64"/>
          <p:cNvSpPr/>
          <p:nvPr/>
        </p:nvSpPr>
        <p:spPr>
          <a:xfrm rot="5400000">
            <a:off x="234133" y="2253605"/>
            <a:ext cx="381436" cy="34301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66" name="直角三角形 65"/>
          <p:cNvSpPr/>
          <p:nvPr/>
        </p:nvSpPr>
        <p:spPr>
          <a:xfrm rot="5400000">
            <a:off x="239311" y="3708721"/>
            <a:ext cx="381436" cy="34301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67" name="直角三角形 66"/>
          <p:cNvSpPr/>
          <p:nvPr/>
        </p:nvSpPr>
        <p:spPr>
          <a:xfrm rot="5400000">
            <a:off x="4673002" y="3770636"/>
            <a:ext cx="381436" cy="34301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/>
              <a:t>3</a:t>
            </a:r>
            <a:endParaRPr lang="zh-CN" altLang="en-US" sz="2400" b="1" dirty="0"/>
          </a:p>
        </p:txBody>
      </p:sp>
      <p:sp>
        <p:nvSpPr>
          <p:cNvPr id="68" name="直角三角形 67"/>
          <p:cNvSpPr/>
          <p:nvPr/>
        </p:nvSpPr>
        <p:spPr>
          <a:xfrm rot="5400000">
            <a:off x="8816075" y="3727445"/>
            <a:ext cx="381436" cy="34301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/>
              <a:t>4</a:t>
            </a:r>
            <a:endParaRPr lang="zh-CN" altLang="en-US" sz="2400" b="1" dirty="0"/>
          </a:p>
        </p:txBody>
      </p:sp>
      <p:sp>
        <p:nvSpPr>
          <p:cNvPr id="69" name="直角三角形 68"/>
          <p:cNvSpPr/>
          <p:nvPr/>
        </p:nvSpPr>
        <p:spPr>
          <a:xfrm rot="5400000">
            <a:off x="8813389" y="2286554"/>
            <a:ext cx="381436" cy="34301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/>
              <a:t>5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48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整体收货界面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收货车牌显示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收货单号码</a:t>
            </a:r>
            <a:endParaRPr lang="en-US" altLang="zh-CN" sz="1100" b="1" dirty="0"/>
          </a:p>
        </p:txBody>
      </p:sp>
      <p:sp>
        <p:nvSpPr>
          <p:cNvPr id="6" name="矩形 5"/>
          <p:cNvSpPr/>
          <p:nvPr/>
        </p:nvSpPr>
        <p:spPr>
          <a:xfrm>
            <a:off x="147531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123456789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96" y="1193295"/>
            <a:ext cx="273950" cy="21488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82936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扫描商品</a:t>
            </a:r>
            <a:endParaRPr lang="en-US" altLang="zh-CN" sz="1100" b="1" dirty="0"/>
          </a:p>
        </p:txBody>
      </p:sp>
      <p:sp>
        <p:nvSpPr>
          <p:cNvPr id="23" name="矩形 22"/>
          <p:cNvSpPr/>
          <p:nvPr/>
        </p:nvSpPr>
        <p:spPr>
          <a:xfrm>
            <a:off x="461565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36" y="1193295"/>
            <a:ext cx="273950" cy="214887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53344" y="3944675"/>
            <a:ext cx="3346668" cy="1300761"/>
            <a:chOff x="81145" y="3901842"/>
            <a:chExt cx="3403325" cy="1750739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4" name="矩形 93"/>
            <p:cNvSpPr/>
            <p:nvPr/>
          </p:nvSpPr>
          <p:spPr>
            <a:xfrm>
              <a:off x="81145" y="3901842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9147" y="4103784"/>
              <a:ext cx="1259129" cy="3397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151444" y="408682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PickArea2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9147" y="4604303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151444" y="461178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8497" y="509612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40795" y="510360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27894" y="2512894"/>
            <a:ext cx="3346668" cy="1300761"/>
            <a:chOff x="8668235" y="1988114"/>
            <a:chExt cx="3403325" cy="1750739"/>
          </a:xfrm>
        </p:grpSpPr>
        <p:sp>
          <p:nvSpPr>
            <p:cNvPr id="93" name="矩形 92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805098" y="2187243"/>
              <a:ext cx="1259129" cy="33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PickArea5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805100" y="2687762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794451" y="3179582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3345" y="2479227"/>
            <a:ext cx="3346668" cy="1300761"/>
            <a:chOff x="81146" y="1929446"/>
            <a:chExt cx="3403325" cy="1750739"/>
          </a:xfrm>
        </p:grpSpPr>
        <p:sp>
          <p:nvSpPr>
            <p:cNvPr id="92" name="矩形 91"/>
            <p:cNvSpPr/>
            <p:nvPr/>
          </p:nvSpPr>
          <p:spPr>
            <a:xfrm>
              <a:off x="81146" y="1929446"/>
              <a:ext cx="3403325" cy="17507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59727" y="2097691"/>
              <a:ext cx="1259129" cy="33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1192025" y="2080734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PickArea1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59727" y="2598211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/>
                <a:t>实收</a:t>
              </a:r>
              <a:r>
                <a:rPr lang="zh-CN" altLang="en-US" sz="1100" b="1" dirty="0" smtClean="0"/>
                <a:t>数量</a:t>
              </a:r>
              <a:endParaRPr lang="en-US" altLang="zh-CN" sz="1100" b="1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92025" y="2605697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49080" y="3090030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81376" y="3097516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827894" y="3944675"/>
            <a:ext cx="3346668" cy="1300761"/>
            <a:chOff x="8668235" y="1988114"/>
            <a:chExt cx="3403325" cy="1750739"/>
          </a:xfrm>
          <a:solidFill>
            <a:srgbClr val="CCECFF"/>
          </a:solidFill>
        </p:grpSpPr>
        <p:sp>
          <p:nvSpPr>
            <p:cNvPr id="96" name="矩形 95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805098" y="2187243"/>
              <a:ext cx="1259129" cy="3397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PickArea4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805100" y="268776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794451" y="317958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/>
                <a:t>扫描车牌</a:t>
              </a:r>
              <a:endParaRPr lang="en-US" altLang="zh-CN" sz="1100" b="1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632654" y="1193295"/>
            <a:ext cx="1307189" cy="267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11111111111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49386" y="1848061"/>
            <a:ext cx="3746573" cy="2148284"/>
            <a:chOff x="4064000" y="2043250"/>
            <a:chExt cx="3810000" cy="2891448"/>
          </a:xfrm>
        </p:grpSpPr>
        <p:grpSp>
          <p:nvGrpSpPr>
            <p:cNvPr id="7" name="组合 6"/>
            <p:cNvGrpSpPr/>
            <p:nvPr/>
          </p:nvGrpSpPr>
          <p:grpSpPr>
            <a:xfrm>
              <a:off x="4064000" y="2043250"/>
              <a:ext cx="3810000" cy="2891448"/>
              <a:chOff x="4064000" y="2043250"/>
              <a:chExt cx="3810000" cy="289144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064000" y="2043250"/>
                <a:ext cx="3810000" cy="2732900"/>
                <a:chOff x="4223429" y="2208716"/>
                <a:chExt cx="3462762" cy="3098659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223429" y="2208716"/>
                  <a:ext cx="3462761" cy="221016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/>
                    <a:t>图片</a:t>
                  </a:r>
                  <a:endParaRPr lang="zh-CN" altLang="en-US" sz="1200" dirty="0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223430" y="4418885"/>
                  <a:ext cx="3462761" cy="88849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</p:grpSp>
          <p:sp>
            <p:nvSpPr>
              <p:cNvPr id="105" name="文本框 104"/>
              <p:cNvSpPr txBox="1"/>
              <p:nvPr/>
            </p:nvSpPr>
            <p:spPr>
              <a:xfrm>
                <a:off x="4081056" y="3981930"/>
                <a:ext cx="3792942" cy="952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dirty="0" smtClean="0"/>
                  <a:t>商品名称：</a:t>
                </a:r>
                <a:r>
                  <a:rPr lang="en-US" altLang="zh-CN" sz="1000" dirty="0" err="1"/>
                  <a:t>Walch</a:t>
                </a:r>
                <a:r>
                  <a:rPr lang="zh-CN" altLang="en-US" sz="1000" dirty="0"/>
                  <a:t>威露士炫白多效馨香有氧洗洗衣液</a:t>
                </a:r>
                <a:r>
                  <a:rPr lang="en-US" altLang="zh-CN" sz="1000" dirty="0"/>
                  <a:t>3kg </a:t>
                </a:r>
                <a:r>
                  <a:rPr lang="zh-CN" altLang="en-US" sz="1000" dirty="0"/>
                  <a:t>有氧去污衣物护理 </a:t>
                </a:r>
                <a:endParaRPr lang="en-US" altLang="zh-CN" sz="1000" dirty="0" smtClean="0"/>
              </a:p>
              <a:p>
                <a:r>
                  <a:rPr lang="zh-CN" altLang="en-US" sz="1000" dirty="0" smtClean="0"/>
                  <a:t>长*宽*高</a:t>
                </a:r>
                <a:r>
                  <a:rPr lang="en-US" altLang="zh-CN" sz="1000" dirty="0" smtClean="0"/>
                  <a:t>=40</a:t>
                </a:r>
                <a:r>
                  <a:rPr lang="zh-CN" altLang="en-US" sz="1000" dirty="0" smtClean="0"/>
                  <a:t>*</a:t>
                </a:r>
                <a:r>
                  <a:rPr lang="en-US" altLang="zh-CN" sz="1000" dirty="0" smtClean="0"/>
                  <a:t>20</a:t>
                </a:r>
                <a:r>
                  <a:rPr lang="zh-CN" altLang="en-US" sz="1000" dirty="0" smtClean="0"/>
                  <a:t>*</a:t>
                </a:r>
                <a:r>
                  <a:rPr lang="en-US" altLang="zh-CN" sz="1000" dirty="0"/>
                  <a:t>30 </a:t>
                </a:r>
                <a:r>
                  <a:rPr lang="en-US" altLang="zh-CN" sz="1000" dirty="0" smtClean="0"/>
                  <a:t>m㎥</a:t>
                </a:r>
              </a:p>
              <a:p>
                <a:r>
                  <a:rPr lang="zh-CN" altLang="en-US" sz="1000" dirty="0" smtClean="0"/>
                  <a:t>重量：</a:t>
                </a:r>
                <a:r>
                  <a:rPr lang="en-US" altLang="zh-CN" sz="1000" dirty="0" smtClean="0"/>
                  <a:t>200kg</a:t>
                </a:r>
                <a:endParaRPr lang="en-US" altLang="zh-CN" sz="1000" dirty="0"/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6982" y="2205318"/>
              <a:ext cx="1127808" cy="1709878"/>
            </a:xfrm>
            <a:prstGeom prst="rect">
              <a:avLst/>
            </a:prstGeom>
          </p:spPr>
        </p:pic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534716" y="5295799"/>
          <a:ext cx="5562600" cy="1524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54200"/>
                <a:gridCol w="1854200"/>
                <a:gridCol w="1854200"/>
              </a:tblGrid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收货区域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已收数量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PickArea1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PickArea2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4682258" y="3996345"/>
            <a:ext cx="3302015" cy="1241994"/>
            <a:chOff x="8668235" y="1988114"/>
            <a:chExt cx="3403325" cy="1750739"/>
          </a:xfrm>
          <a:solidFill>
            <a:srgbClr val="CCFFFF"/>
          </a:solidFill>
        </p:grpSpPr>
        <p:sp>
          <p:nvSpPr>
            <p:cNvPr id="71" name="矩形 70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805099" y="2187242"/>
              <a:ext cx="1259129" cy="3687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PickArea3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805100" y="2687763"/>
              <a:ext cx="1259129" cy="3687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8794451" y="3179582"/>
              <a:ext cx="1259129" cy="3687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直角三角形 64"/>
          <p:cNvSpPr/>
          <p:nvPr/>
        </p:nvSpPr>
        <p:spPr>
          <a:xfrm rot="5400000">
            <a:off x="234133" y="2510081"/>
            <a:ext cx="381436" cy="34301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66" name="直角三角形 65"/>
          <p:cNvSpPr/>
          <p:nvPr/>
        </p:nvSpPr>
        <p:spPr>
          <a:xfrm rot="5400000">
            <a:off x="239311" y="3965197"/>
            <a:ext cx="381436" cy="34301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67" name="直角三角形 66"/>
          <p:cNvSpPr/>
          <p:nvPr/>
        </p:nvSpPr>
        <p:spPr>
          <a:xfrm rot="5400000">
            <a:off x="4673002" y="4027112"/>
            <a:ext cx="381436" cy="34301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/>
              <a:t>3</a:t>
            </a:r>
            <a:endParaRPr lang="zh-CN" altLang="en-US" sz="2400" b="1" dirty="0"/>
          </a:p>
        </p:txBody>
      </p:sp>
      <p:sp>
        <p:nvSpPr>
          <p:cNvPr id="68" name="直角三角形 67"/>
          <p:cNvSpPr/>
          <p:nvPr/>
        </p:nvSpPr>
        <p:spPr>
          <a:xfrm rot="5400000">
            <a:off x="8816075" y="3983921"/>
            <a:ext cx="381436" cy="34301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/>
              <a:t>4</a:t>
            </a:r>
            <a:endParaRPr lang="zh-CN" altLang="en-US" sz="2400" b="1" dirty="0"/>
          </a:p>
        </p:txBody>
      </p:sp>
      <p:sp>
        <p:nvSpPr>
          <p:cNvPr id="69" name="直角三角形 68"/>
          <p:cNvSpPr/>
          <p:nvPr/>
        </p:nvSpPr>
        <p:spPr>
          <a:xfrm rot="5400000">
            <a:off x="8813389" y="2543030"/>
            <a:ext cx="381436" cy="34301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/>
              <a:t>5</a:t>
            </a:r>
            <a:endParaRPr lang="zh-CN" altLang="en-US" sz="2400" b="1" dirty="0"/>
          </a:p>
        </p:txBody>
      </p:sp>
      <p:sp>
        <p:nvSpPr>
          <p:cNvPr id="73" name="矩形 72"/>
          <p:cNvSpPr/>
          <p:nvPr/>
        </p:nvSpPr>
        <p:spPr>
          <a:xfrm>
            <a:off x="1247802" y="2041973"/>
            <a:ext cx="9926198" cy="4641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75" name="表格 74"/>
          <p:cNvGraphicFramePr>
            <a:graphicFrameLocks noGrp="1"/>
          </p:cNvGraphicFramePr>
          <p:nvPr>
            <p:extLst/>
          </p:nvPr>
        </p:nvGraphicFramePr>
        <p:xfrm>
          <a:off x="1663543" y="2744923"/>
          <a:ext cx="9106745" cy="1806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9317"/>
                <a:gridCol w="1891581"/>
                <a:gridCol w="2521188"/>
                <a:gridCol w="1061553"/>
                <a:gridCol w="1061553"/>
                <a:gridCol w="1061553"/>
              </a:tblGrid>
              <a:tr h="339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SKU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DN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号码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客户名称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111111111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100" u="none" strike="noStrike" dirty="0">
                          <a:effectLst/>
                        </a:rPr>
                        <a:t>威露士炫白多效馨香有氧洗洗衣液</a:t>
                      </a: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en-US" sz="1100" u="none" strike="noStrike" dirty="0">
                          <a:effectLst/>
                        </a:rPr>
                        <a:t>kg </a:t>
                      </a:r>
                      <a:r>
                        <a:rPr lang="zh-CN" altLang="en-US" sz="1100" u="none" strike="noStrike" dirty="0">
                          <a:effectLst/>
                        </a:rPr>
                        <a:t>有氧去污衣物护理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123456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京东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7334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222222222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Walch</a:t>
                      </a:r>
                      <a:r>
                        <a:rPr lang="zh-CN" altLang="en-US" sz="1100" u="none" strike="noStrike">
                          <a:effectLst/>
                        </a:rPr>
                        <a:t>威露士 健康洗手液青柠盈润</a:t>
                      </a:r>
                      <a:r>
                        <a:rPr lang="en-US" altLang="zh-CN" sz="1100" u="none" strike="noStrike">
                          <a:effectLst/>
                        </a:rPr>
                        <a:t>525ml+</a:t>
                      </a:r>
                      <a:r>
                        <a:rPr lang="zh-CN" altLang="en-US" sz="1100" u="none" strike="noStrike">
                          <a:effectLst/>
                        </a:rPr>
                        <a:t>补充装</a:t>
                      </a:r>
                      <a:r>
                        <a:rPr lang="en-US" altLang="zh-CN" sz="1100" u="none" strike="noStrike">
                          <a:effectLst/>
                        </a:rPr>
                        <a:t>525ml(</a:t>
                      </a:r>
                      <a:r>
                        <a:rPr lang="zh-CN" altLang="en-US" sz="1100" u="none" strike="noStrike">
                          <a:effectLst/>
                        </a:rPr>
                        <a:t>新老包装随机发货</a:t>
                      </a:r>
                      <a:r>
                        <a:rPr lang="en-US" altLang="zh-CN" sz="1100" u="none" strike="noStrike">
                          <a:effectLst/>
                        </a:rPr>
                        <a:t>)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123456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京东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6" name="标题 1"/>
          <p:cNvSpPr txBox="1">
            <a:spLocks/>
          </p:cNvSpPr>
          <p:nvPr/>
        </p:nvSpPr>
        <p:spPr>
          <a:xfrm>
            <a:off x="1567768" y="2323313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车牌号码：</a:t>
            </a:r>
            <a:r>
              <a:rPr lang="en-US" altLang="zh-CN" sz="1600" dirty="0" smtClean="0"/>
              <a:t>toIBR00001</a:t>
            </a:r>
            <a:r>
              <a:rPr lang="zh-CN" altLang="en-US" sz="1600" dirty="0" smtClean="0"/>
              <a:t>       总数：</a:t>
            </a:r>
            <a:r>
              <a:rPr lang="en-US" altLang="zh-CN" sz="1600" dirty="0" smtClean="0"/>
              <a:t>5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69" y="3153071"/>
            <a:ext cx="469328" cy="605370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561" y="3802149"/>
            <a:ext cx="696038" cy="72853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7443487" y="616411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106" name="矩形 105"/>
          <p:cNvSpPr/>
          <p:nvPr/>
        </p:nvSpPr>
        <p:spPr>
          <a:xfrm>
            <a:off x="8667180" y="631641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284985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正常收货演示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792" y="1311084"/>
            <a:ext cx="278588" cy="28922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6" y="1311084"/>
            <a:ext cx="278588" cy="289224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34215" y="3958014"/>
            <a:ext cx="3403325" cy="1304975"/>
            <a:chOff x="81145" y="3901842"/>
            <a:chExt cx="3403325" cy="1750739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4" name="矩形 93"/>
            <p:cNvSpPr/>
            <p:nvPr/>
          </p:nvSpPr>
          <p:spPr>
            <a:xfrm>
              <a:off x="81145" y="3901842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9146" y="4103783"/>
              <a:ext cx="125912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收货区域</a:t>
              </a:r>
              <a:endParaRPr lang="en-US" altLang="zh-CN" sz="1600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151444" y="408682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PickArea4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9147" y="4604303"/>
              <a:ext cx="125912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实收数量</a:t>
              </a:r>
              <a:endParaRPr lang="en-US" altLang="zh-CN" sz="1600" b="1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151444" y="461178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8498" y="5096122"/>
              <a:ext cx="125912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扫描车牌</a:t>
              </a:r>
              <a:endParaRPr lang="en-US" altLang="zh-CN" sz="1600" b="1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40795" y="510360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44215" y="2167258"/>
            <a:ext cx="3403325" cy="1469125"/>
            <a:chOff x="8668235" y="1988114"/>
            <a:chExt cx="3403325" cy="1750739"/>
          </a:xfrm>
        </p:grpSpPr>
        <p:sp>
          <p:nvSpPr>
            <p:cNvPr id="93" name="矩形 92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805099" y="2187243"/>
              <a:ext cx="1259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收货区域</a:t>
              </a:r>
              <a:endParaRPr lang="en-US" altLang="zh-CN" sz="1600" b="1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PickArea2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805100" y="2687763"/>
              <a:ext cx="1259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实收数量</a:t>
              </a:r>
              <a:endParaRPr lang="en-US" altLang="zh-CN" sz="1600" b="1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794451" y="3179582"/>
              <a:ext cx="1259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扫描车牌</a:t>
              </a:r>
              <a:endParaRPr lang="en-US" altLang="zh-CN" sz="1600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9307" y="2404191"/>
            <a:ext cx="3403325" cy="1304975"/>
            <a:chOff x="81146" y="1929446"/>
            <a:chExt cx="3403325" cy="1750739"/>
          </a:xfrm>
        </p:grpSpPr>
        <p:sp>
          <p:nvSpPr>
            <p:cNvPr id="92" name="矩形 91"/>
            <p:cNvSpPr/>
            <p:nvPr/>
          </p:nvSpPr>
          <p:spPr>
            <a:xfrm>
              <a:off x="81146" y="1929446"/>
              <a:ext cx="3403325" cy="17507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59727" y="2097691"/>
              <a:ext cx="1259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收货区域</a:t>
              </a:r>
              <a:endParaRPr lang="en-US" altLang="zh-CN" sz="1600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1192025" y="2080734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PickArea1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59728" y="2598211"/>
              <a:ext cx="1259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实收数量</a:t>
              </a:r>
              <a:endParaRPr lang="en-US" altLang="zh-CN" sz="1600" b="1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92025" y="2605697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49079" y="3090030"/>
              <a:ext cx="1259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扫描车牌</a:t>
              </a:r>
              <a:endParaRPr lang="en-US" altLang="zh-CN" sz="16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81376" y="3097516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544216" y="3871038"/>
            <a:ext cx="3403325" cy="1469125"/>
            <a:chOff x="8668235" y="1988114"/>
            <a:chExt cx="3403325" cy="1750739"/>
          </a:xfrm>
          <a:solidFill>
            <a:srgbClr val="CCECFF"/>
          </a:solidFill>
        </p:grpSpPr>
        <p:sp>
          <p:nvSpPr>
            <p:cNvPr id="96" name="矩形 95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805099" y="2187243"/>
              <a:ext cx="125912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收货区域</a:t>
              </a:r>
              <a:endParaRPr lang="en-US" altLang="zh-CN" sz="1600" b="1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PickArea5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805100" y="2687763"/>
              <a:ext cx="125912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实收数量</a:t>
              </a:r>
              <a:endParaRPr lang="en-US" altLang="zh-CN" sz="1600" b="1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794451" y="3179582"/>
              <a:ext cx="125912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扫描车牌</a:t>
              </a:r>
              <a:endParaRPr lang="en-US" altLang="zh-CN" sz="1600" b="1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305372" y="4147568"/>
            <a:ext cx="3403325" cy="1146142"/>
            <a:chOff x="8668235" y="1988114"/>
            <a:chExt cx="3403325" cy="1750739"/>
          </a:xfrm>
          <a:solidFill>
            <a:srgbClr val="CCFFFF"/>
          </a:solidFill>
        </p:grpSpPr>
        <p:sp>
          <p:nvSpPr>
            <p:cNvPr id="108" name="矩形 107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8805099" y="2187243"/>
              <a:ext cx="125912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收货区域</a:t>
              </a:r>
              <a:endParaRPr lang="en-US" altLang="zh-CN" sz="1600" b="1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PickArea3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805100" y="2687763"/>
              <a:ext cx="125912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实收数量</a:t>
              </a:r>
              <a:endParaRPr lang="en-US" altLang="zh-CN" sz="1600" b="1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8794451" y="3179582"/>
              <a:ext cx="125912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扫描车牌</a:t>
              </a:r>
              <a:endParaRPr lang="en-US" altLang="zh-CN" sz="1600" b="1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278739" y="2859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181291" y="3198862"/>
            <a:ext cx="127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toIBR00001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4312962" y="131108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11111111111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05372" y="2167258"/>
            <a:ext cx="3264807" cy="1934344"/>
            <a:chOff x="4064000" y="2043250"/>
            <a:chExt cx="3810000" cy="2757860"/>
          </a:xfrm>
        </p:grpSpPr>
        <p:grpSp>
          <p:nvGrpSpPr>
            <p:cNvPr id="7" name="组合 6"/>
            <p:cNvGrpSpPr/>
            <p:nvPr/>
          </p:nvGrpSpPr>
          <p:grpSpPr>
            <a:xfrm>
              <a:off x="4064000" y="2043250"/>
              <a:ext cx="3810000" cy="2757860"/>
              <a:chOff x="4064000" y="2043250"/>
              <a:chExt cx="3810000" cy="2757860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064000" y="2043250"/>
                <a:ext cx="3810000" cy="2732902"/>
                <a:chOff x="4223429" y="2208716"/>
                <a:chExt cx="3462762" cy="3098661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223429" y="2208716"/>
                  <a:ext cx="3462761" cy="223834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223430" y="4447063"/>
                  <a:ext cx="3462761" cy="86031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5" name="文本框 104"/>
              <p:cNvSpPr txBox="1"/>
              <p:nvPr/>
            </p:nvSpPr>
            <p:spPr>
              <a:xfrm>
                <a:off x="4081058" y="3970113"/>
                <a:ext cx="37929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/>
                  <a:t>商品名称：</a:t>
                </a:r>
                <a:r>
                  <a:rPr lang="en-US" altLang="zh-CN" sz="1200" dirty="0" err="1" smtClean="0"/>
                  <a:t>Walch</a:t>
                </a:r>
                <a:r>
                  <a:rPr lang="zh-CN" altLang="en-US" sz="1200" dirty="0"/>
                  <a:t>威露士炫白多效馨香有氧洗洗衣液</a:t>
                </a:r>
                <a:r>
                  <a:rPr lang="en-US" altLang="zh-CN" sz="1200" dirty="0"/>
                  <a:t>3kg </a:t>
                </a:r>
                <a:r>
                  <a:rPr lang="zh-CN" altLang="en-US" sz="1200" dirty="0"/>
                  <a:t>有氧去污衣物护理 </a:t>
                </a:r>
                <a:endParaRPr lang="en-US" altLang="zh-CN" sz="1200" dirty="0" smtClean="0"/>
              </a:p>
              <a:p>
                <a:r>
                  <a:rPr lang="zh-CN" altLang="en-US" sz="1200" dirty="0" smtClean="0"/>
                  <a:t>长*宽*高</a:t>
                </a:r>
                <a:r>
                  <a:rPr lang="en-US" altLang="zh-CN" sz="1200" dirty="0" smtClean="0"/>
                  <a:t>=40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20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/>
                  <a:t>30 </a:t>
                </a:r>
                <a:r>
                  <a:rPr lang="en-US" altLang="zh-CN" sz="1200" dirty="0" smtClean="0"/>
                  <a:t>m㎥</a:t>
                </a:r>
              </a:p>
              <a:p>
                <a:r>
                  <a:rPr lang="zh-CN" altLang="en-US" sz="1200" dirty="0" smtClean="0"/>
                  <a:t>重量：</a:t>
                </a:r>
                <a:r>
                  <a:rPr lang="en-US" altLang="zh-CN" sz="1200" dirty="0" smtClean="0"/>
                  <a:t>200kg</a:t>
                </a:r>
                <a:endParaRPr lang="en-US" altLang="zh-CN" sz="1200" dirty="0"/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2149" y="2269728"/>
              <a:ext cx="1148004" cy="1432989"/>
            </a:xfrm>
            <a:prstGeom prst="rect">
              <a:avLst/>
            </a:prstGeom>
          </p:spPr>
        </p:pic>
      </p:grpSp>
      <p:sp>
        <p:nvSpPr>
          <p:cNvPr id="66" name="文本框 65"/>
          <p:cNvSpPr txBox="1"/>
          <p:nvPr/>
        </p:nvSpPr>
        <p:spPr>
          <a:xfrm>
            <a:off x="4332690" y="1311350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22222222222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409466" y="6317503"/>
            <a:ext cx="2743200" cy="365125"/>
          </a:xfrm>
        </p:spPr>
        <p:txBody>
          <a:bodyPr/>
          <a:lstStyle/>
          <a:p>
            <a:fld id="{CFA2BC90-E2D0-4C6C-9DF2-2036BD18A1AB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23981"/>
              </p:ext>
            </p:extLst>
          </p:nvPr>
        </p:nvGraphicFramePr>
        <p:xfrm>
          <a:off x="3484471" y="5371988"/>
          <a:ext cx="4993761" cy="13106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64587"/>
                <a:gridCol w="1664587"/>
                <a:gridCol w="1664587"/>
              </a:tblGrid>
              <a:tr h="193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收货区域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已收数量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</a:tr>
              <a:tr h="1692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PickArea1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2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PickArea2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2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2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2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7443487" y="616411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70" name="矩形 69"/>
          <p:cNvSpPr/>
          <p:nvPr/>
        </p:nvSpPr>
        <p:spPr>
          <a:xfrm>
            <a:off x="8667180" y="631641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90174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1" grpId="0"/>
      <p:bldP spid="61" grpId="1"/>
      <p:bldP spid="64" grpId="0"/>
      <p:bldP spid="64" grpId="1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r>
              <a:rPr lang="zh-CN" altLang="en-US" dirty="0"/>
              <a:t> </a:t>
            </a:r>
            <a:r>
              <a:rPr lang="zh-CN" altLang="en-US" dirty="0" smtClean="0"/>
              <a:t>有效期商品演示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792" y="1311084"/>
            <a:ext cx="278588" cy="28922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6" y="1311084"/>
            <a:ext cx="278588" cy="28922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4312962" y="131108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11111111111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79079" y="1738307"/>
            <a:ext cx="3810000" cy="3118976"/>
            <a:chOff x="4064000" y="2043250"/>
            <a:chExt cx="3810000" cy="3118976"/>
          </a:xfrm>
        </p:grpSpPr>
        <p:grpSp>
          <p:nvGrpSpPr>
            <p:cNvPr id="7" name="组合 6"/>
            <p:cNvGrpSpPr/>
            <p:nvPr/>
          </p:nvGrpSpPr>
          <p:grpSpPr>
            <a:xfrm>
              <a:off x="4064000" y="2043250"/>
              <a:ext cx="3810000" cy="3118976"/>
              <a:chOff x="4064000" y="2043250"/>
              <a:chExt cx="3810000" cy="311897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064000" y="2043250"/>
                <a:ext cx="3810000" cy="3118976"/>
                <a:chOff x="4223429" y="2208716"/>
                <a:chExt cx="3462762" cy="3536406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223429" y="2208716"/>
                  <a:ext cx="3462761" cy="259930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223430" y="4774668"/>
                  <a:ext cx="3462761" cy="97045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5" name="文本框 104"/>
              <p:cNvSpPr txBox="1"/>
              <p:nvPr/>
            </p:nvSpPr>
            <p:spPr>
              <a:xfrm>
                <a:off x="4081057" y="4321971"/>
                <a:ext cx="36500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/>
                  <a:t>商品名称：</a:t>
                </a:r>
                <a:r>
                  <a:rPr lang="en-US" altLang="zh-CN" sz="1200" dirty="0" err="1"/>
                  <a:t>Walch</a:t>
                </a:r>
                <a:r>
                  <a:rPr lang="zh-CN" altLang="en-US" sz="1200" dirty="0"/>
                  <a:t>威露士炫白多效馨香有氧洗洗衣液</a:t>
                </a:r>
                <a:r>
                  <a:rPr lang="en-US" altLang="zh-CN" sz="1200" dirty="0"/>
                  <a:t>3kg </a:t>
                </a:r>
                <a:r>
                  <a:rPr lang="zh-CN" altLang="en-US" sz="1200" dirty="0"/>
                  <a:t>有氧去污衣物护理 </a:t>
                </a:r>
                <a:endParaRPr lang="en-US" altLang="zh-CN" sz="1200" dirty="0" smtClean="0"/>
              </a:p>
              <a:p>
                <a:r>
                  <a:rPr lang="zh-CN" altLang="en-US" sz="1200" dirty="0" smtClean="0"/>
                  <a:t>长*宽*高</a:t>
                </a:r>
                <a:r>
                  <a:rPr lang="en-US" altLang="zh-CN" sz="1200" dirty="0" smtClean="0"/>
                  <a:t>=40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20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/>
                  <a:t>30 </a:t>
                </a:r>
                <a:r>
                  <a:rPr lang="en-US" altLang="zh-CN" sz="1200" dirty="0" smtClean="0"/>
                  <a:t>m㎥</a:t>
                </a:r>
              </a:p>
              <a:p>
                <a:r>
                  <a:rPr lang="zh-CN" altLang="en-US" sz="1200" dirty="0" smtClean="0"/>
                  <a:t>重量：</a:t>
                </a:r>
                <a:r>
                  <a:rPr lang="en-US" altLang="zh-CN" sz="1200" dirty="0" smtClean="0"/>
                  <a:t>200kg</a:t>
                </a:r>
                <a:endParaRPr lang="en-US" altLang="zh-CN" sz="1200" dirty="0"/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826" y="2204628"/>
              <a:ext cx="1615942" cy="2017089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2846286" y="4890093"/>
            <a:ext cx="6466195" cy="429657"/>
            <a:chOff x="2770086" y="4864693"/>
            <a:chExt cx="6466195" cy="429657"/>
          </a:xfrm>
        </p:grpSpPr>
        <p:sp>
          <p:nvSpPr>
            <p:cNvPr id="65" name="文本框 64"/>
            <p:cNvSpPr txBox="1"/>
            <p:nvPr/>
          </p:nvSpPr>
          <p:spPr>
            <a:xfrm>
              <a:off x="2770086" y="4919974"/>
              <a:ext cx="2864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请选择模式输入商品有效期：</a:t>
              </a:r>
              <a:endParaRPr lang="en-US" altLang="zh-CN" sz="1600" b="1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974203" y="4864693"/>
              <a:ext cx="1432192" cy="42965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按生产日期修改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746145" y="4864693"/>
              <a:ext cx="1490136" cy="42965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2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按到期日期修改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66954" y="5382893"/>
            <a:ext cx="5919528" cy="1454525"/>
            <a:chOff x="2536942" y="4085053"/>
            <a:chExt cx="7845732" cy="1950560"/>
          </a:xfrm>
        </p:grpSpPr>
        <p:sp>
          <p:nvSpPr>
            <p:cNvPr id="69" name="文本框 68"/>
            <p:cNvSpPr txBox="1"/>
            <p:nvPr/>
          </p:nvSpPr>
          <p:spPr>
            <a:xfrm>
              <a:off x="2536942" y="4085053"/>
              <a:ext cx="932046" cy="412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生产年</a:t>
              </a:r>
              <a:endParaRPr lang="en-US" altLang="zh-CN" sz="1400" dirty="0" smtClean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3869983" y="4085053"/>
              <a:ext cx="1784732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536942" y="4601008"/>
              <a:ext cx="932046" cy="412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/>
                <a:t>生产月</a:t>
              </a:r>
              <a:endParaRPr lang="en-US" altLang="zh-CN" sz="1400" dirty="0" smtClean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3869983" y="4601008"/>
              <a:ext cx="1784732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5847017" y="4085053"/>
              <a:ext cx="782648" cy="373505"/>
              <a:chOff x="4086809" y="1245394"/>
              <a:chExt cx="782648" cy="373505"/>
            </a:xfrm>
          </p:grpSpPr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1209" y="1298155"/>
                <a:ext cx="318248" cy="320744"/>
              </a:xfrm>
              <a:prstGeom prst="rect">
                <a:avLst/>
              </a:prstGeom>
            </p:spPr>
          </p:pic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6809" y="1245394"/>
                <a:ext cx="337485" cy="368733"/>
              </a:xfrm>
              <a:prstGeom prst="rect">
                <a:avLst/>
              </a:prstGeom>
            </p:spPr>
          </p:pic>
        </p:grpSp>
        <p:grpSp>
          <p:nvGrpSpPr>
            <p:cNvPr id="76" name="组合 75"/>
            <p:cNvGrpSpPr/>
            <p:nvPr/>
          </p:nvGrpSpPr>
          <p:grpSpPr>
            <a:xfrm>
              <a:off x="5841553" y="4642752"/>
              <a:ext cx="782648" cy="373505"/>
              <a:chOff x="4086809" y="1245394"/>
              <a:chExt cx="782648" cy="373505"/>
            </a:xfrm>
          </p:grpSpPr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1209" y="1298155"/>
                <a:ext cx="318248" cy="320744"/>
              </a:xfrm>
              <a:prstGeom prst="rect">
                <a:avLst/>
              </a:prstGeom>
            </p:spPr>
          </p:pic>
          <p:pic>
            <p:nvPicPr>
              <p:cNvPr id="103" name="图片 10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6809" y="1245394"/>
                <a:ext cx="337485" cy="368733"/>
              </a:xfrm>
              <a:prstGeom prst="rect">
                <a:avLst/>
              </a:prstGeom>
            </p:spPr>
          </p:pic>
        </p:grpSp>
        <p:sp>
          <p:nvSpPr>
            <p:cNvPr id="104" name="文本框 103"/>
            <p:cNvSpPr txBox="1"/>
            <p:nvPr/>
          </p:nvSpPr>
          <p:spPr>
            <a:xfrm>
              <a:off x="2536942" y="5137460"/>
              <a:ext cx="932046" cy="412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生产日</a:t>
              </a:r>
              <a:endParaRPr lang="en-US" altLang="zh-CN" sz="1400" dirty="0" smtClean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869983" y="5137460"/>
              <a:ext cx="1784732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2536942" y="5620365"/>
              <a:ext cx="1303872" cy="412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/>
                <a:t>有效期</a:t>
              </a:r>
              <a:r>
                <a:rPr lang="en-US" altLang="zh-CN" sz="1400" dirty="0" smtClean="0"/>
                <a:t>(</a:t>
              </a:r>
              <a:r>
                <a:rPr lang="zh-CN" altLang="en-US" sz="1400" dirty="0" smtClean="0"/>
                <a:t>月</a:t>
              </a:r>
              <a:r>
                <a:rPr lang="en-US" altLang="zh-CN" sz="1400" dirty="0" smtClean="0"/>
                <a:t>)</a:t>
              </a: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869983" y="5620364"/>
              <a:ext cx="1784732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/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5847017" y="5137460"/>
              <a:ext cx="782648" cy="373505"/>
              <a:chOff x="4086809" y="1245394"/>
              <a:chExt cx="782648" cy="373505"/>
            </a:xfrm>
          </p:grpSpPr>
          <p:pic>
            <p:nvPicPr>
              <p:cNvPr id="118" name="图片 1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1209" y="1298155"/>
                <a:ext cx="318248" cy="320744"/>
              </a:xfrm>
              <a:prstGeom prst="rect">
                <a:avLst/>
              </a:prstGeom>
            </p:spPr>
          </p:pic>
          <p:pic>
            <p:nvPicPr>
              <p:cNvPr id="119" name="图片 1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6809" y="1245394"/>
                <a:ext cx="337485" cy="368733"/>
              </a:xfrm>
              <a:prstGeom prst="rect">
                <a:avLst/>
              </a:prstGeom>
            </p:spPr>
          </p:pic>
        </p:grpSp>
        <p:grpSp>
          <p:nvGrpSpPr>
            <p:cNvPr id="120" name="组合 119"/>
            <p:cNvGrpSpPr/>
            <p:nvPr/>
          </p:nvGrpSpPr>
          <p:grpSpPr>
            <a:xfrm>
              <a:off x="5841553" y="5662108"/>
              <a:ext cx="782648" cy="373505"/>
              <a:chOff x="4086809" y="1245394"/>
              <a:chExt cx="782648" cy="373505"/>
            </a:xfrm>
          </p:grpSpPr>
          <p:pic>
            <p:nvPicPr>
              <p:cNvPr id="121" name="图片 1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1209" y="1298155"/>
                <a:ext cx="318248" cy="320744"/>
              </a:xfrm>
              <a:prstGeom prst="rect">
                <a:avLst/>
              </a:prstGeom>
            </p:spPr>
          </p:pic>
          <p:pic>
            <p:nvPicPr>
              <p:cNvPr id="122" name="图片 1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6809" y="1245394"/>
                <a:ext cx="337485" cy="368733"/>
              </a:xfrm>
              <a:prstGeom prst="rect">
                <a:avLst/>
              </a:prstGeom>
            </p:spPr>
          </p:pic>
        </p:grpSp>
        <p:sp>
          <p:nvSpPr>
            <p:cNvPr id="123" name="文本框 122"/>
            <p:cNvSpPr txBox="1"/>
            <p:nvPr/>
          </p:nvSpPr>
          <p:spPr>
            <a:xfrm>
              <a:off x="6878721" y="4119298"/>
              <a:ext cx="3476995" cy="701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生产年大于当前年，请重新核实</a:t>
              </a:r>
              <a:endParaRPr lang="en-US" altLang="zh-CN" sz="1400" dirty="0" smtClean="0"/>
            </a:p>
            <a:p>
              <a:r>
                <a:rPr lang="zh-CN" altLang="en-US" sz="1400" dirty="0"/>
                <a:t>到</a:t>
              </a:r>
              <a:r>
                <a:rPr lang="zh-CN" altLang="en-US" sz="1400" dirty="0" smtClean="0"/>
                <a:t>期年小于当前年，请重新核实</a:t>
              </a:r>
              <a:endParaRPr lang="en-US" altLang="zh-CN" sz="1400" dirty="0" smtClean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6892200" y="4698907"/>
              <a:ext cx="3476995" cy="701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生产月大于当前年，请重新核实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到期月小于当前年，请重新核实</a:t>
              </a:r>
              <a:endParaRPr lang="en-US" altLang="zh-CN" sz="1400" dirty="0" smtClean="0"/>
            </a:p>
          </p:txBody>
        </p:sp>
        <p:sp>
          <p:nvSpPr>
            <p:cNvPr id="125" name="文本框 38"/>
            <p:cNvSpPr txBox="1"/>
            <p:nvPr/>
          </p:nvSpPr>
          <p:spPr>
            <a:xfrm>
              <a:off x="6905679" y="5278516"/>
              <a:ext cx="3476995" cy="701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 smtClean="0"/>
                <a:t>生产日大于当前年，请重新核实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到期日小于当前年，请重新核实</a:t>
              </a:r>
              <a:endParaRPr lang="en-US" altLang="zh-CN" sz="1400" dirty="0" smtClean="0"/>
            </a:p>
          </p:txBody>
        </p:sp>
      </p:grpSp>
      <p:sp>
        <p:nvSpPr>
          <p:cNvPr id="126" name="文本框 125"/>
          <p:cNvSpPr txBox="1"/>
          <p:nvPr/>
        </p:nvSpPr>
        <p:spPr>
          <a:xfrm>
            <a:off x="5404477" y="5335708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619946" y="571552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5458917" y="6127410"/>
            <a:ext cx="65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5479496" y="6501064"/>
            <a:ext cx="65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8668235" y="1988114"/>
            <a:ext cx="3403325" cy="1750739"/>
            <a:chOff x="8668235" y="1988114"/>
            <a:chExt cx="3403325" cy="1750739"/>
          </a:xfrm>
        </p:grpSpPr>
        <p:sp>
          <p:nvSpPr>
            <p:cNvPr id="131" name="矩形 130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805099" y="2187243"/>
              <a:ext cx="1259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收货区域</a:t>
              </a:r>
              <a:endParaRPr lang="en-US" altLang="zh-CN" sz="1600" b="1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PickArea2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805100" y="2687763"/>
              <a:ext cx="1259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实收数量</a:t>
              </a:r>
              <a:endParaRPr lang="en-US" altLang="zh-CN" sz="1600" b="1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794451" y="3179582"/>
              <a:ext cx="1259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/>
                <a:t>扫描车牌</a:t>
              </a:r>
              <a:endParaRPr lang="en-US" altLang="zh-CN" sz="1600" b="1" dirty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9974628" y="2681033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9912915" y="3161230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toIBR00001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244429" y="2880527"/>
            <a:ext cx="3656833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A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按生产日期修改</a:t>
            </a:r>
            <a:endParaRPr lang="en-US" altLang="zh-CN" sz="2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有效期时间模式年、月、日在</a:t>
            </a:r>
            <a:r>
              <a:rPr lang="en-US" altLang="zh-CN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SKU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维护页面中就设置完成，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93821" y="4138523"/>
            <a:ext cx="3656833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B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按到期日期修改</a:t>
            </a:r>
            <a:endParaRPr lang="en-US" altLang="zh-CN" sz="2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有效期不显示，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443487" y="616411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79" name="矩形 78"/>
          <p:cNvSpPr/>
          <p:nvPr/>
        </p:nvSpPr>
        <p:spPr>
          <a:xfrm>
            <a:off x="8667180" y="631641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23814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26" grpId="0"/>
      <p:bldP spid="126" grpId="1"/>
      <p:bldP spid="127" grpId="0"/>
      <p:bldP spid="127" grpId="1"/>
      <p:bldP spid="128" grpId="0"/>
      <p:bldP spid="128" grpId="1"/>
      <p:bldP spid="129" grpId="0"/>
      <p:bldP spid="129" grpId="1"/>
      <p:bldP spid="138" grpId="0"/>
      <p:bldP spid="1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测量商品演示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792" y="1311084"/>
            <a:ext cx="278588" cy="28922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6" y="1311084"/>
            <a:ext cx="278588" cy="28922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4312962" y="131108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11111111111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946317" y="1717242"/>
            <a:ext cx="3810000" cy="3272644"/>
            <a:chOff x="4064000" y="2043250"/>
            <a:chExt cx="3810000" cy="3054267"/>
          </a:xfrm>
        </p:grpSpPr>
        <p:grpSp>
          <p:nvGrpSpPr>
            <p:cNvPr id="7" name="组合 6"/>
            <p:cNvGrpSpPr/>
            <p:nvPr/>
          </p:nvGrpSpPr>
          <p:grpSpPr>
            <a:xfrm>
              <a:off x="4064000" y="2043250"/>
              <a:ext cx="3810000" cy="3054267"/>
              <a:chOff x="4064000" y="2043250"/>
              <a:chExt cx="3810000" cy="3054267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064000" y="2043250"/>
                <a:ext cx="3810000" cy="2969547"/>
                <a:chOff x="4223429" y="2208716"/>
                <a:chExt cx="3462762" cy="3366978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223429" y="2208716"/>
                  <a:ext cx="3462761" cy="259930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223430" y="4774666"/>
                  <a:ext cx="3462761" cy="8010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5" name="文本框 104"/>
              <p:cNvSpPr txBox="1"/>
              <p:nvPr/>
            </p:nvSpPr>
            <p:spPr>
              <a:xfrm>
                <a:off x="4081057" y="4321971"/>
                <a:ext cx="3792942" cy="77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/>
                  <a:t>商品名称：</a:t>
                </a:r>
                <a:r>
                  <a:rPr lang="en-US" altLang="zh-CN" sz="1200" dirty="0" err="1"/>
                  <a:t>Walch</a:t>
                </a:r>
                <a:r>
                  <a:rPr lang="zh-CN" altLang="en-US" sz="1200" dirty="0"/>
                  <a:t>威露士炫白多效馨香有氧洗洗衣液</a:t>
                </a:r>
                <a:r>
                  <a:rPr lang="en-US" altLang="zh-CN" sz="1200" dirty="0"/>
                  <a:t>3kg </a:t>
                </a:r>
                <a:r>
                  <a:rPr lang="zh-CN" altLang="en-US" sz="1200" dirty="0"/>
                  <a:t>有氧去污衣物护理 </a:t>
                </a:r>
                <a:endParaRPr lang="zh-CN" altLang="en-US" sz="12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r>
                  <a:rPr lang="zh-CN" altLang="en-US" sz="1200" dirty="0" smtClean="0"/>
                  <a:t>长*宽*高</a:t>
                </a:r>
                <a:r>
                  <a:rPr lang="en-US" altLang="zh-CN" sz="1200" dirty="0" smtClean="0"/>
                  <a:t>=</a:t>
                </a:r>
              </a:p>
              <a:p>
                <a:r>
                  <a:rPr lang="zh-CN" altLang="en-US" sz="1200" dirty="0" smtClean="0"/>
                  <a:t>重量：</a:t>
                </a:r>
                <a:endParaRPr lang="en-US" altLang="zh-CN" sz="1200" dirty="0"/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826" y="2204628"/>
              <a:ext cx="1615942" cy="2017089"/>
            </a:xfrm>
            <a:prstGeom prst="rect">
              <a:avLst/>
            </a:prstGeom>
          </p:spPr>
        </p:pic>
      </p:grpSp>
      <p:sp>
        <p:nvSpPr>
          <p:cNvPr id="65" name="文本框 64"/>
          <p:cNvSpPr txBox="1"/>
          <p:nvPr/>
        </p:nvSpPr>
        <p:spPr>
          <a:xfrm>
            <a:off x="4064000" y="4966060"/>
            <a:ext cx="405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请拿出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件商品放置在测量货筐：</a:t>
            </a:r>
            <a:endParaRPr lang="en-US" altLang="zh-CN" sz="1600" b="1" dirty="0"/>
          </a:p>
        </p:txBody>
      </p:sp>
      <p:sp>
        <p:nvSpPr>
          <p:cNvPr id="79" name="文本框 78"/>
          <p:cNvSpPr txBox="1"/>
          <p:nvPr/>
        </p:nvSpPr>
        <p:spPr>
          <a:xfrm>
            <a:off x="4064000" y="5421548"/>
            <a:ext cx="1486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扫描测量车牌</a:t>
            </a:r>
            <a:endParaRPr lang="en-US" altLang="zh-CN" sz="1600" b="1" dirty="0"/>
          </a:p>
        </p:txBody>
      </p:sp>
      <p:sp>
        <p:nvSpPr>
          <p:cNvPr id="80" name="矩形 79"/>
          <p:cNvSpPr/>
          <p:nvPr/>
        </p:nvSpPr>
        <p:spPr>
          <a:xfrm>
            <a:off x="5563623" y="5404591"/>
            <a:ext cx="1844078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648124" y="5387240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toCubi0001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123266" y="4899109"/>
            <a:ext cx="276063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要能够自行判定此商品已经在测量车牌里面了避免重复收测量的货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33194" y="5986089"/>
            <a:ext cx="3943018" cy="61272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已成功放置</a:t>
            </a:r>
            <a:r>
              <a:rPr lang="en-US" altLang="zh-CN" sz="2000" b="1" u="sng" dirty="0" smtClean="0">
                <a:solidFill>
                  <a:schemeClr val="tx1"/>
                </a:solidFill>
              </a:rPr>
              <a:t>1</a:t>
            </a:r>
            <a:r>
              <a:rPr lang="zh-CN" altLang="en-US" sz="2000" b="1" u="sng" dirty="0" smtClean="0">
                <a:solidFill>
                  <a:schemeClr val="tx1"/>
                </a:solidFill>
              </a:rPr>
              <a:t>件</a:t>
            </a:r>
            <a:r>
              <a:rPr lang="zh-CN" altLang="en-US" sz="1600" dirty="0" smtClean="0">
                <a:solidFill>
                  <a:schemeClr val="tx1"/>
                </a:solidFill>
              </a:rPr>
              <a:t>商品至测量货筐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扫描商品</a:t>
            </a:r>
            <a:r>
              <a:rPr lang="zh-CN" altLang="en-US" sz="1600" dirty="0">
                <a:solidFill>
                  <a:schemeClr val="tx1"/>
                </a:solidFill>
              </a:rPr>
              <a:t>继续</a:t>
            </a:r>
            <a:r>
              <a:rPr lang="zh-CN" altLang="en-US" sz="1600" dirty="0" smtClean="0">
                <a:solidFill>
                  <a:schemeClr val="tx1"/>
                </a:solidFill>
              </a:rPr>
              <a:t>收货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43487" y="616411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34" name="矩形 33"/>
          <p:cNvSpPr/>
          <p:nvPr/>
        </p:nvSpPr>
        <p:spPr>
          <a:xfrm>
            <a:off x="8667180" y="631641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357473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79" grpId="0"/>
      <p:bldP spid="80" grpId="0" animBg="1"/>
      <p:bldP spid="81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</a:t>
            </a:r>
            <a:r>
              <a:rPr lang="zh-CN" altLang="en-US" dirty="0" smtClean="0"/>
              <a:t>登记残品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4" name="矩形 3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792" y="1311084"/>
            <a:ext cx="278588" cy="289224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81146" y="1929446"/>
            <a:ext cx="3403325" cy="1750739"/>
            <a:chOff x="81146" y="1929446"/>
            <a:chExt cx="3403325" cy="1750739"/>
          </a:xfrm>
        </p:grpSpPr>
        <p:sp>
          <p:nvSpPr>
            <p:cNvPr id="19" name="矩形 18"/>
            <p:cNvSpPr/>
            <p:nvPr/>
          </p:nvSpPr>
          <p:spPr>
            <a:xfrm>
              <a:off x="81146" y="1929446"/>
              <a:ext cx="3403325" cy="17507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9727" y="2097691"/>
              <a:ext cx="1259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收货区域</a:t>
              </a:r>
              <a:endParaRPr lang="en-US" altLang="zh-CN" sz="1600" b="1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92025" y="2080734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PickArea1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9728" y="2598211"/>
              <a:ext cx="1259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实收数量</a:t>
              </a:r>
              <a:endParaRPr lang="en-US" altLang="zh-CN" sz="1600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92025" y="2605697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9079" y="3090030"/>
              <a:ext cx="1259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/>
                <a:t>扫描车牌</a:t>
              </a:r>
              <a:endParaRPr lang="en-US" altLang="zh-CN" sz="1600" b="1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81376" y="3097516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46317" y="1717242"/>
            <a:ext cx="3810000" cy="3272644"/>
            <a:chOff x="4064000" y="2043250"/>
            <a:chExt cx="3810000" cy="3054267"/>
          </a:xfrm>
        </p:grpSpPr>
        <p:grpSp>
          <p:nvGrpSpPr>
            <p:cNvPr id="30" name="组合 29"/>
            <p:cNvGrpSpPr/>
            <p:nvPr/>
          </p:nvGrpSpPr>
          <p:grpSpPr>
            <a:xfrm>
              <a:off x="4064000" y="2043250"/>
              <a:ext cx="3810000" cy="3054267"/>
              <a:chOff x="4064000" y="2043250"/>
              <a:chExt cx="3810000" cy="3054267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4064000" y="2043250"/>
                <a:ext cx="3810000" cy="2969547"/>
                <a:chOff x="4223429" y="2208716"/>
                <a:chExt cx="3462762" cy="3366978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4223429" y="2208716"/>
                  <a:ext cx="3462761" cy="259930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4223430" y="4774666"/>
                  <a:ext cx="3462761" cy="8010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>
                <a:off x="4081057" y="4321971"/>
                <a:ext cx="3792942" cy="77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/>
                  <a:t>商品名称：</a:t>
                </a:r>
                <a:r>
                  <a:rPr lang="en-US" altLang="zh-CN" sz="1200" dirty="0" err="1"/>
                  <a:t>Walch</a:t>
                </a:r>
                <a:r>
                  <a:rPr lang="zh-CN" altLang="en-US" sz="1200" dirty="0"/>
                  <a:t>威露士炫白多效馨香有氧洗洗衣液</a:t>
                </a:r>
                <a:r>
                  <a:rPr lang="en-US" altLang="zh-CN" sz="1200" dirty="0"/>
                  <a:t>3kg </a:t>
                </a:r>
                <a:r>
                  <a:rPr lang="zh-CN" altLang="en-US" sz="1200" dirty="0"/>
                  <a:t>有氧去污衣物护理 </a:t>
                </a:r>
                <a:endParaRPr lang="zh-CN" altLang="en-US" sz="12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r>
                  <a:rPr lang="zh-CN" altLang="en-US" sz="1200" dirty="0" smtClean="0"/>
                  <a:t>长*宽*高</a:t>
                </a:r>
                <a:r>
                  <a:rPr lang="en-US" altLang="zh-CN" sz="1200" dirty="0" smtClean="0"/>
                  <a:t>=40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20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/>
                  <a:t>30 </a:t>
                </a:r>
                <a:r>
                  <a:rPr lang="en-US" altLang="zh-CN" sz="1200" dirty="0" smtClean="0"/>
                  <a:t>m㎥</a:t>
                </a:r>
              </a:p>
              <a:p>
                <a:r>
                  <a:rPr lang="zh-CN" altLang="en-US" sz="1200" dirty="0" smtClean="0"/>
                  <a:t>重量：</a:t>
                </a:r>
                <a:r>
                  <a:rPr lang="en-US" altLang="zh-CN" sz="1200" dirty="0" smtClean="0"/>
                  <a:t>200kg</a:t>
                </a:r>
                <a:endParaRPr lang="en-US" altLang="zh-CN" sz="1200" dirty="0"/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826" y="2204628"/>
              <a:ext cx="1615942" cy="2017089"/>
            </a:xfrm>
            <a:prstGeom prst="rect">
              <a:avLst/>
            </a:prstGeom>
          </p:spPr>
        </p:pic>
      </p:grpSp>
      <p:sp>
        <p:nvSpPr>
          <p:cNvPr id="36" name="文本框 35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443487" y="616411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38" name="矩形 37"/>
          <p:cNvSpPr/>
          <p:nvPr/>
        </p:nvSpPr>
        <p:spPr>
          <a:xfrm>
            <a:off x="8667180" y="631641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17386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</a:t>
            </a:r>
            <a:r>
              <a:rPr lang="zh-CN" altLang="en-US" dirty="0" smtClean="0"/>
              <a:t>登记残品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4" name="矩形 3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792" y="1311084"/>
            <a:ext cx="278588" cy="2892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6" y="1311084"/>
            <a:ext cx="278588" cy="289224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705003" y="5820090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toDm0001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8008" y="4977928"/>
            <a:ext cx="405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请将商品放置到残品车中：</a:t>
            </a:r>
            <a:endParaRPr lang="en-US" altLang="zh-CN" sz="1600" b="1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4074393" y="5854398"/>
            <a:ext cx="1486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残品车牌</a:t>
            </a:r>
            <a:endParaRPr lang="en-US" altLang="zh-CN" sz="1600" b="1" dirty="0"/>
          </a:p>
        </p:txBody>
      </p:sp>
      <p:sp>
        <p:nvSpPr>
          <p:cNvPr id="29" name="矩形 28"/>
          <p:cNvSpPr/>
          <p:nvPr/>
        </p:nvSpPr>
        <p:spPr>
          <a:xfrm>
            <a:off x="5574016" y="5837441"/>
            <a:ext cx="1844078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44983" y="5360405"/>
            <a:ext cx="1486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商品数量</a:t>
            </a:r>
            <a:endParaRPr lang="en-US" altLang="zh-CN" sz="1600" b="1" dirty="0"/>
          </a:p>
        </p:txBody>
      </p:sp>
      <p:sp>
        <p:nvSpPr>
          <p:cNvPr id="32" name="矩形 31"/>
          <p:cNvSpPr/>
          <p:nvPr/>
        </p:nvSpPr>
        <p:spPr>
          <a:xfrm>
            <a:off x="5584409" y="5322058"/>
            <a:ext cx="1844078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51635" y="5326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64000" y="6317174"/>
            <a:ext cx="3884138" cy="51403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已报残</a:t>
            </a:r>
            <a:r>
              <a:rPr lang="en-US" altLang="zh-CN" sz="2000" u="sng" dirty="0" smtClean="0">
                <a:solidFill>
                  <a:schemeClr val="bg1"/>
                </a:solidFill>
              </a:rPr>
              <a:t>1</a:t>
            </a:r>
            <a:r>
              <a:rPr lang="zh-CN" altLang="en-US" sz="2000" u="sng" dirty="0" smtClean="0">
                <a:solidFill>
                  <a:schemeClr val="bg1"/>
                </a:solidFill>
              </a:rPr>
              <a:t>件</a:t>
            </a:r>
            <a:r>
              <a:rPr lang="zh-CN" altLang="en-US" sz="1600" dirty="0" smtClean="0">
                <a:solidFill>
                  <a:schemeClr val="bg1"/>
                </a:solidFill>
              </a:rPr>
              <a:t>商品，扫描商品</a:t>
            </a:r>
            <a:r>
              <a:rPr lang="zh-CN" altLang="en-US" sz="1600" dirty="0">
                <a:solidFill>
                  <a:schemeClr val="bg1"/>
                </a:solidFill>
              </a:rPr>
              <a:t>继续</a:t>
            </a:r>
            <a:r>
              <a:rPr lang="zh-CN" altLang="en-US" sz="1600" dirty="0" smtClean="0">
                <a:solidFill>
                  <a:schemeClr val="bg1"/>
                </a:solidFill>
              </a:rPr>
              <a:t>收货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946317" y="1717242"/>
            <a:ext cx="3810000" cy="3272644"/>
            <a:chOff x="4064000" y="2043250"/>
            <a:chExt cx="3810000" cy="3054267"/>
          </a:xfrm>
        </p:grpSpPr>
        <p:grpSp>
          <p:nvGrpSpPr>
            <p:cNvPr id="37" name="组合 36"/>
            <p:cNvGrpSpPr/>
            <p:nvPr/>
          </p:nvGrpSpPr>
          <p:grpSpPr>
            <a:xfrm>
              <a:off x="4064000" y="2043250"/>
              <a:ext cx="3810000" cy="3054267"/>
              <a:chOff x="4064000" y="2043250"/>
              <a:chExt cx="3810000" cy="3054267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064000" y="2043250"/>
                <a:ext cx="3810000" cy="2969547"/>
                <a:chOff x="4223429" y="2208716"/>
                <a:chExt cx="3462762" cy="3366978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4223429" y="2208716"/>
                  <a:ext cx="3462761" cy="259930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4223430" y="4774666"/>
                  <a:ext cx="3462761" cy="8010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0" name="文本框 39"/>
              <p:cNvSpPr txBox="1"/>
              <p:nvPr/>
            </p:nvSpPr>
            <p:spPr>
              <a:xfrm>
                <a:off x="4081057" y="4321971"/>
                <a:ext cx="3792942" cy="77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/>
                  <a:t>商品名称：</a:t>
                </a:r>
                <a:r>
                  <a:rPr lang="en-US" altLang="zh-CN" sz="1200" dirty="0" err="1"/>
                  <a:t>Walch</a:t>
                </a:r>
                <a:r>
                  <a:rPr lang="zh-CN" altLang="en-US" sz="1200" dirty="0"/>
                  <a:t>威露士炫白多效馨香有氧洗洗衣液</a:t>
                </a:r>
                <a:r>
                  <a:rPr lang="en-US" altLang="zh-CN" sz="1200" dirty="0"/>
                  <a:t>3kg </a:t>
                </a:r>
                <a:r>
                  <a:rPr lang="zh-CN" altLang="en-US" sz="1200" dirty="0"/>
                  <a:t>有氧去污衣物护理 </a:t>
                </a:r>
                <a:endParaRPr lang="zh-CN" altLang="en-US" sz="12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r>
                  <a:rPr lang="zh-CN" altLang="en-US" sz="1200" dirty="0" smtClean="0"/>
                  <a:t>长*宽*高</a:t>
                </a:r>
                <a:r>
                  <a:rPr lang="en-US" altLang="zh-CN" sz="1200" dirty="0" smtClean="0"/>
                  <a:t>=40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20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/>
                  <a:t>30 </a:t>
                </a:r>
                <a:r>
                  <a:rPr lang="en-US" altLang="zh-CN" sz="1200" dirty="0" smtClean="0"/>
                  <a:t>m㎥</a:t>
                </a:r>
              </a:p>
              <a:p>
                <a:r>
                  <a:rPr lang="zh-CN" altLang="en-US" sz="1200" dirty="0" smtClean="0"/>
                  <a:t>重量：</a:t>
                </a:r>
                <a:r>
                  <a:rPr lang="en-US" altLang="zh-CN" sz="1200" dirty="0" smtClean="0"/>
                  <a:t>200kg</a:t>
                </a:r>
                <a:endParaRPr lang="en-US" altLang="zh-CN" sz="1200" dirty="0"/>
              </a:p>
            </p:txBody>
          </p:sp>
        </p:grp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826" y="2204628"/>
              <a:ext cx="1615942" cy="2017089"/>
            </a:xfrm>
            <a:prstGeom prst="rect">
              <a:avLst/>
            </a:prstGeom>
          </p:spPr>
        </p:pic>
      </p:grpSp>
      <p:sp>
        <p:nvSpPr>
          <p:cNvPr id="43" name="文本框 42"/>
          <p:cNvSpPr txBox="1"/>
          <p:nvPr/>
        </p:nvSpPr>
        <p:spPr>
          <a:xfrm>
            <a:off x="4336177" y="127499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111111111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844" y="5865116"/>
            <a:ext cx="273950" cy="27928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713" y="5288553"/>
            <a:ext cx="273950" cy="27928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568844" y="609052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48" name="矩形 47"/>
          <p:cNvSpPr/>
          <p:nvPr/>
        </p:nvSpPr>
        <p:spPr>
          <a:xfrm>
            <a:off x="8792537" y="624282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15568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1.8 </a:t>
            </a:r>
            <a:r>
              <a:rPr lang="zh-CN" altLang="en-US" dirty="0" smtClean="0"/>
              <a:t>货筐已满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4" name="矩形 3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792" y="1311084"/>
            <a:ext cx="278588" cy="2892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6" y="1311084"/>
            <a:ext cx="278588" cy="289224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81146" y="1929446"/>
            <a:ext cx="3403325" cy="1750739"/>
            <a:chOff x="81146" y="1929446"/>
            <a:chExt cx="3403325" cy="1750739"/>
          </a:xfrm>
        </p:grpSpPr>
        <p:sp>
          <p:nvSpPr>
            <p:cNvPr id="19" name="矩形 18"/>
            <p:cNvSpPr/>
            <p:nvPr/>
          </p:nvSpPr>
          <p:spPr>
            <a:xfrm>
              <a:off x="81146" y="1929446"/>
              <a:ext cx="3403325" cy="17507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9727" y="2097691"/>
              <a:ext cx="1259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收货区域</a:t>
              </a:r>
              <a:endParaRPr lang="en-US" altLang="zh-CN" sz="1600" b="1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92025" y="2080734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PickArea1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9728" y="2598211"/>
              <a:ext cx="1259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扫描车牌</a:t>
              </a:r>
              <a:endParaRPr lang="en-US" altLang="zh-CN" sz="1600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92025" y="2605697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9079" y="3090030"/>
              <a:ext cx="1259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/>
                <a:t>实收数量</a:t>
              </a:r>
              <a:endParaRPr lang="en-US" altLang="zh-CN" sz="1600" b="1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81376" y="3097516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46317" y="1717242"/>
            <a:ext cx="3810000" cy="3272644"/>
            <a:chOff x="4064000" y="2043250"/>
            <a:chExt cx="3810000" cy="3054267"/>
          </a:xfrm>
        </p:grpSpPr>
        <p:grpSp>
          <p:nvGrpSpPr>
            <p:cNvPr id="30" name="组合 29"/>
            <p:cNvGrpSpPr/>
            <p:nvPr/>
          </p:nvGrpSpPr>
          <p:grpSpPr>
            <a:xfrm>
              <a:off x="4064000" y="2043250"/>
              <a:ext cx="3810000" cy="3054267"/>
              <a:chOff x="4064000" y="2043250"/>
              <a:chExt cx="3810000" cy="3054267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4064000" y="2043250"/>
                <a:ext cx="3810000" cy="2969547"/>
                <a:chOff x="4223429" y="2208716"/>
                <a:chExt cx="3462762" cy="3366978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4223429" y="2208716"/>
                  <a:ext cx="3462761" cy="259930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4223430" y="4774666"/>
                  <a:ext cx="3462761" cy="8010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>
                <a:off x="4081057" y="4321971"/>
                <a:ext cx="3792942" cy="77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/>
                  <a:t>商品名称：</a:t>
                </a:r>
                <a:r>
                  <a:rPr lang="en-US" altLang="zh-CN" sz="1200" dirty="0" err="1"/>
                  <a:t>Walch</a:t>
                </a:r>
                <a:r>
                  <a:rPr lang="zh-CN" altLang="en-US" sz="1200" dirty="0"/>
                  <a:t>威露士炫白多效馨香有氧洗洗衣液</a:t>
                </a:r>
                <a:r>
                  <a:rPr lang="en-US" altLang="zh-CN" sz="1200" dirty="0"/>
                  <a:t>3kg </a:t>
                </a:r>
                <a:r>
                  <a:rPr lang="zh-CN" altLang="en-US" sz="1200" dirty="0"/>
                  <a:t>有氧去污衣物护理 </a:t>
                </a:r>
                <a:endParaRPr lang="zh-CN" altLang="en-US" sz="12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r>
                  <a:rPr lang="zh-CN" altLang="en-US" sz="1200" dirty="0" smtClean="0"/>
                  <a:t>长*宽*高</a:t>
                </a:r>
                <a:r>
                  <a:rPr lang="en-US" altLang="zh-CN" sz="1200" dirty="0" smtClean="0"/>
                  <a:t>=40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20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/>
                  <a:t>30 </a:t>
                </a:r>
                <a:r>
                  <a:rPr lang="en-US" altLang="zh-CN" sz="1200" dirty="0" smtClean="0"/>
                  <a:t>m㎥</a:t>
                </a:r>
              </a:p>
              <a:p>
                <a:r>
                  <a:rPr lang="zh-CN" altLang="en-US" sz="1200" dirty="0" smtClean="0"/>
                  <a:t>重量：</a:t>
                </a:r>
                <a:r>
                  <a:rPr lang="en-US" altLang="zh-CN" sz="1200" dirty="0" smtClean="0"/>
                  <a:t>200kg</a:t>
                </a:r>
                <a:endParaRPr lang="en-US" altLang="zh-CN" sz="1200" dirty="0"/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826" y="2204628"/>
              <a:ext cx="1615942" cy="2017089"/>
            </a:xfrm>
            <a:prstGeom prst="rect">
              <a:avLst/>
            </a:prstGeom>
          </p:spPr>
        </p:pic>
      </p:grpSp>
      <p:sp>
        <p:nvSpPr>
          <p:cNvPr id="36" name="文本框 35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373232" y="613666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38" name="矩形 37"/>
          <p:cNvSpPr/>
          <p:nvPr/>
        </p:nvSpPr>
        <p:spPr>
          <a:xfrm>
            <a:off x="8596925" y="628896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10498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1.8 </a:t>
            </a:r>
            <a:r>
              <a:rPr lang="zh-CN" altLang="en-US" dirty="0" smtClean="0"/>
              <a:t>货筐已满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4" name="矩形 3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792" y="1311084"/>
            <a:ext cx="278588" cy="2892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6" y="1311084"/>
            <a:ext cx="278588" cy="289224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064000" y="4960856"/>
            <a:ext cx="405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请扫描已满货筐并绑定新的货筐</a:t>
            </a:r>
            <a:endParaRPr lang="en-US" altLang="zh-CN" sz="1600" b="1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4064000" y="5365544"/>
            <a:ext cx="1486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已满车牌</a:t>
            </a:r>
            <a:endParaRPr lang="en-US" altLang="zh-CN" sz="1600" b="1" dirty="0"/>
          </a:p>
        </p:txBody>
      </p:sp>
      <p:sp>
        <p:nvSpPr>
          <p:cNvPr id="29" name="矩形 28"/>
          <p:cNvSpPr/>
          <p:nvPr/>
        </p:nvSpPr>
        <p:spPr>
          <a:xfrm>
            <a:off x="5563623" y="5348587"/>
            <a:ext cx="1844078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45718" y="5331236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toIBR00010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64000" y="5800605"/>
            <a:ext cx="1486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新  车  牌</a:t>
            </a:r>
            <a:endParaRPr lang="en-US" altLang="zh-CN" sz="1600" b="1" dirty="0"/>
          </a:p>
        </p:txBody>
      </p:sp>
      <p:sp>
        <p:nvSpPr>
          <p:cNvPr id="32" name="矩形 31"/>
          <p:cNvSpPr/>
          <p:nvPr/>
        </p:nvSpPr>
        <p:spPr>
          <a:xfrm>
            <a:off x="5563623" y="5783648"/>
            <a:ext cx="1844078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645718" y="5766297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toIBR00011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81057" y="6223681"/>
            <a:ext cx="3884138" cy="5140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已成功绑定新车牌，扫描商品继续收货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946317" y="1717242"/>
            <a:ext cx="3810000" cy="3272644"/>
            <a:chOff x="4064000" y="2043250"/>
            <a:chExt cx="3810000" cy="3054267"/>
          </a:xfrm>
        </p:grpSpPr>
        <p:grpSp>
          <p:nvGrpSpPr>
            <p:cNvPr id="36" name="组合 35"/>
            <p:cNvGrpSpPr/>
            <p:nvPr/>
          </p:nvGrpSpPr>
          <p:grpSpPr>
            <a:xfrm>
              <a:off x="4064000" y="2043250"/>
              <a:ext cx="3810000" cy="3054267"/>
              <a:chOff x="4064000" y="2043250"/>
              <a:chExt cx="3810000" cy="3054267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4064000" y="2043250"/>
                <a:ext cx="3810000" cy="2969547"/>
                <a:chOff x="4223429" y="2208716"/>
                <a:chExt cx="3462762" cy="3366978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4223429" y="2208716"/>
                  <a:ext cx="3462761" cy="259930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4223430" y="4774666"/>
                  <a:ext cx="3462761" cy="8010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9" name="文本框 38"/>
              <p:cNvSpPr txBox="1"/>
              <p:nvPr/>
            </p:nvSpPr>
            <p:spPr>
              <a:xfrm>
                <a:off x="4081057" y="4321971"/>
                <a:ext cx="3792942" cy="77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/>
                  <a:t>商品名称：</a:t>
                </a:r>
                <a:r>
                  <a:rPr lang="en-US" altLang="zh-CN" sz="1200" dirty="0" err="1"/>
                  <a:t>Walch</a:t>
                </a:r>
                <a:r>
                  <a:rPr lang="zh-CN" altLang="en-US" sz="1200" dirty="0"/>
                  <a:t>威露士炫白多效馨香有氧洗洗衣液</a:t>
                </a:r>
                <a:r>
                  <a:rPr lang="en-US" altLang="zh-CN" sz="1200" dirty="0"/>
                  <a:t>3kg </a:t>
                </a:r>
                <a:r>
                  <a:rPr lang="zh-CN" altLang="en-US" sz="1200" dirty="0"/>
                  <a:t>有氧去污衣物护理 </a:t>
                </a:r>
                <a:endParaRPr lang="zh-CN" altLang="en-US" sz="12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r>
                  <a:rPr lang="zh-CN" altLang="en-US" sz="1200" dirty="0" smtClean="0"/>
                  <a:t>长*宽*高</a:t>
                </a:r>
                <a:r>
                  <a:rPr lang="en-US" altLang="zh-CN" sz="1200" dirty="0" smtClean="0"/>
                  <a:t>=40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20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/>
                  <a:t>30 </a:t>
                </a:r>
                <a:r>
                  <a:rPr lang="en-US" altLang="zh-CN" sz="1200" dirty="0" smtClean="0"/>
                  <a:t>m㎥</a:t>
                </a:r>
              </a:p>
              <a:p>
                <a:r>
                  <a:rPr lang="zh-CN" altLang="en-US" sz="1200" dirty="0" smtClean="0"/>
                  <a:t>重量：</a:t>
                </a:r>
                <a:r>
                  <a:rPr lang="en-US" altLang="zh-CN" sz="1200" dirty="0" smtClean="0"/>
                  <a:t>200kg</a:t>
                </a:r>
                <a:endParaRPr lang="en-US" altLang="zh-CN" sz="1200" dirty="0"/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826" y="2204628"/>
              <a:ext cx="1615942" cy="2017089"/>
            </a:xfrm>
            <a:prstGeom prst="rect">
              <a:avLst/>
            </a:prstGeom>
          </p:spPr>
        </p:pic>
      </p:grpSp>
      <p:sp>
        <p:nvSpPr>
          <p:cNvPr id="42" name="文本框 41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684" y="5361157"/>
            <a:ext cx="273950" cy="27928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716" y="5856349"/>
            <a:ext cx="273950" cy="27928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495989" y="609052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46" name="矩形 45"/>
          <p:cNvSpPr/>
          <p:nvPr/>
        </p:nvSpPr>
        <p:spPr>
          <a:xfrm>
            <a:off x="8719682" y="624282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36208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A7B-229E-4A85-A182-5AEC130EDCA6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841432"/>
              </p:ext>
            </p:extLst>
          </p:nvPr>
        </p:nvGraphicFramePr>
        <p:xfrm>
          <a:off x="735980" y="1248937"/>
          <a:ext cx="9835375" cy="431200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67075"/>
                <a:gridCol w="1121813"/>
                <a:gridCol w="914400"/>
                <a:gridCol w="3865012"/>
                <a:gridCol w="1967075"/>
              </a:tblGrid>
              <a:tr h="5769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修改时间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修改页数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修改项目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修改原因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</a:tr>
              <a:tr h="372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2016-9-28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6/8/9/11/12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扫描车牌和实收数量顺序变更，扫描车牌由按键替代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操作更符合现场操作逻辑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72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2016-9-28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6/24/25/26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添加收货多货显示界面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增加收货多收的管控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72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2016-9-28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24/25/26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托盘收货手动满筐模式，同一车牌其余收货信息显示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可查询前一条记录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72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2016-10-8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4-10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修改目的地与车辆绑定方式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使用一个输入框，简化工人操作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72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2016-10-9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界面美工优化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界面错误弹出框以及选项按钮尽量和包装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72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2016-11-07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20-21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添加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SKU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选择页面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72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2016-11-11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42-47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添加选择同一站台再次登录选择页面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72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2016-11-14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27-29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添加高价商品扫描序列号步骤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72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72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35980" y="44588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修改大事记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187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</a:t>
            </a:r>
            <a:r>
              <a:rPr lang="zh-CN" altLang="en-US" dirty="0"/>
              <a:t>多货收货演示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收货单号码</a:t>
            </a:r>
            <a:endParaRPr lang="en-US" altLang="zh-CN" sz="1100" b="1" dirty="0"/>
          </a:p>
        </p:txBody>
      </p:sp>
      <p:sp>
        <p:nvSpPr>
          <p:cNvPr id="6" name="矩形 5"/>
          <p:cNvSpPr/>
          <p:nvPr/>
        </p:nvSpPr>
        <p:spPr>
          <a:xfrm>
            <a:off x="147531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123456789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96" y="1193295"/>
            <a:ext cx="273950" cy="21488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82936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扫描商品</a:t>
            </a:r>
            <a:endParaRPr lang="en-US" altLang="zh-CN" sz="1100" b="1" dirty="0"/>
          </a:p>
        </p:txBody>
      </p:sp>
      <p:sp>
        <p:nvSpPr>
          <p:cNvPr id="23" name="矩形 22"/>
          <p:cNvSpPr/>
          <p:nvPr/>
        </p:nvSpPr>
        <p:spPr>
          <a:xfrm>
            <a:off x="461565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36" y="1193295"/>
            <a:ext cx="273950" cy="214887"/>
          </a:xfrm>
          <a:prstGeom prst="rect">
            <a:avLst/>
          </a:prstGeom>
        </p:spPr>
      </p:pic>
      <p:grpSp>
        <p:nvGrpSpPr>
          <p:cNvPr id="107" name="组合 106"/>
          <p:cNvGrpSpPr/>
          <p:nvPr/>
        </p:nvGrpSpPr>
        <p:grpSpPr>
          <a:xfrm>
            <a:off x="4558142" y="4093221"/>
            <a:ext cx="3346668" cy="1300761"/>
            <a:chOff x="8668235" y="1988114"/>
            <a:chExt cx="3403325" cy="1750739"/>
          </a:xfrm>
          <a:solidFill>
            <a:srgbClr val="CCFFFF"/>
          </a:solidFill>
        </p:grpSpPr>
        <p:sp>
          <p:nvSpPr>
            <p:cNvPr id="108" name="矩形 107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8805098" y="2187243"/>
              <a:ext cx="1259129" cy="3397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PickArea3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805100" y="268776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8794451" y="317958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644086" y="1193295"/>
            <a:ext cx="1284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69001245599088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49386" y="1848061"/>
            <a:ext cx="3746573" cy="2148284"/>
            <a:chOff x="4064000" y="2043250"/>
            <a:chExt cx="3810000" cy="2891448"/>
          </a:xfrm>
        </p:grpSpPr>
        <p:grpSp>
          <p:nvGrpSpPr>
            <p:cNvPr id="7" name="组合 6"/>
            <p:cNvGrpSpPr/>
            <p:nvPr/>
          </p:nvGrpSpPr>
          <p:grpSpPr>
            <a:xfrm>
              <a:off x="4064000" y="2043250"/>
              <a:ext cx="3810000" cy="2891448"/>
              <a:chOff x="4064000" y="2043250"/>
              <a:chExt cx="3810000" cy="289144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064000" y="2043250"/>
                <a:ext cx="3810000" cy="2732900"/>
                <a:chOff x="4223429" y="2208716"/>
                <a:chExt cx="3462762" cy="3098659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223429" y="2208716"/>
                  <a:ext cx="3462761" cy="221016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/>
                    <a:t>图片</a:t>
                  </a:r>
                  <a:endParaRPr lang="zh-CN" altLang="en-US" sz="1200" dirty="0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223430" y="4418885"/>
                  <a:ext cx="3462761" cy="88849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</p:grpSp>
          <p:sp>
            <p:nvSpPr>
              <p:cNvPr id="105" name="文本框 104"/>
              <p:cNvSpPr txBox="1"/>
              <p:nvPr/>
            </p:nvSpPr>
            <p:spPr>
              <a:xfrm>
                <a:off x="4081056" y="3981930"/>
                <a:ext cx="3792942" cy="952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dirty="0" smtClean="0"/>
                  <a:t>商品名称：</a:t>
                </a:r>
                <a:r>
                  <a:rPr lang="en-US" altLang="zh-CN" sz="1000" dirty="0" err="1"/>
                  <a:t>Walch</a:t>
                </a:r>
                <a:r>
                  <a:rPr lang="zh-CN" altLang="en-US" sz="1000" dirty="0"/>
                  <a:t>威露士炫白多效馨香有氧洗洗衣液</a:t>
                </a:r>
                <a:r>
                  <a:rPr lang="en-US" altLang="zh-CN" sz="1000" dirty="0"/>
                  <a:t>3kg </a:t>
                </a:r>
                <a:r>
                  <a:rPr lang="zh-CN" altLang="en-US" sz="1000" dirty="0"/>
                  <a:t>有氧去污衣物护理 </a:t>
                </a:r>
                <a:endParaRPr lang="en-US" altLang="zh-CN" sz="1000" dirty="0" smtClean="0"/>
              </a:p>
              <a:p>
                <a:r>
                  <a:rPr lang="zh-CN" altLang="en-US" sz="1000" dirty="0" smtClean="0"/>
                  <a:t>长*宽*高</a:t>
                </a:r>
                <a:r>
                  <a:rPr lang="en-US" altLang="zh-CN" sz="1000" dirty="0" smtClean="0"/>
                  <a:t>=40</a:t>
                </a:r>
                <a:r>
                  <a:rPr lang="zh-CN" altLang="en-US" sz="1000" dirty="0" smtClean="0"/>
                  <a:t>*</a:t>
                </a:r>
                <a:r>
                  <a:rPr lang="en-US" altLang="zh-CN" sz="1000" dirty="0" smtClean="0"/>
                  <a:t>20</a:t>
                </a:r>
                <a:r>
                  <a:rPr lang="zh-CN" altLang="en-US" sz="1000" dirty="0" smtClean="0"/>
                  <a:t>*</a:t>
                </a:r>
                <a:r>
                  <a:rPr lang="en-US" altLang="zh-CN" sz="1000" dirty="0"/>
                  <a:t>30 </a:t>
                </a:r>
                <a:r>
                  <a:rPr lang="en-US" altLang="zh-CN" sz="1000" dirty="0" smtClean="0"/>
                  <a:t>m㎥</a:t>
                </a:r>
              </a:p>
              <a:p>
                <a:r>
                  <a:rPr lang="zh-CN" altLang="en-US" sz="1000" dirty="0" smtClean="0"/>
                  <a:t>重量：</a:t>
                </a:r>
                <a:r>
                  <a:rPr lang="en-US" altLang="zh-CN" sz="1000" dirty="0" smtClean="0"/>
                  <a:t>200kg</a:t>
                </a:r>
                <a:endParaRPr lang="en-US" altLang="zh-CN" sz="1000" dirty="0"/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6982" y="2205318"/>
              <a:ext cx="1127808" cy="1709878"/>
            </a:xfrm>
            <a:prstGeom prst="rect">
              <a:avLst/>
            </a:prstGeom>
          </p:spPr>
        </p:pic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534716" y="5295799"/>
          <a:ext cx="5562600" cy="1524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54200"/>
                <a:gridCol w="1854200"/>
                <a:gridCol w="1854200"/>
              </a:tblGrid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收货区域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已收数量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PickArea1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PickArea2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73" name="组合 72"/>
          <p:cNvGrpSpPr/>
          <p:nvPr/>
        </p:nvGrpSpPr>
        <p:grpSpPr>
          <a:xfrm>
            <a:off x="1475315" y="1682662"/>
            <a:ext cx="9397123" cy="5137137"/>
            <a:chOff x="2658567" y="1690081"/>
            <a:chExt cx="7396209" cy="4183585"/>
          </a:xfrm>
        </p:grpSpPr>
        <p:sp>
          <p:nvSpPr>
            <p:cNvPr id="75" name="矩形 74"/>
            <p:cNvSpPr/>
            <p:nvPr/>
          </p:nvSpPr>
          <p:spPr>
            <a:xfrm>
              <a:off x="2658567" y="1690081"/>
              <a:ext cx="7396209" cy="418358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664940" y="1698551"/>
              <a:ext cx="7389836" cy="57686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/>
                <a:t>请确认收货商品名称</a:t>
              </a:r>
              <a:endParaRPr lang="zh-CN" altLang="en-US" sz="2400" b="1" dirty="0"/>
            </a:p>
          </p:txBody>
        </p:sp>
        <p:sp>
          <p:nvSpPr>
            <p:cNvPr id="77" name="文本框 50"/>
            <p:cNvSpPr txBox="1"/>
            <p:nvPr/>
          </p:nvSpPr>
          <p:spPr>
            <a:xfrm>
              <a:off x="2746961" y="2376705"/>
              <a:ext cx="7053993" cy="61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00"/>
                </a:lnSpc>
              </a:pPr>
              <a:r>
                <a:rPr lang="en-US" altLang="zh-CN" sz="1600" dirty="0" smtClean="0"/>
                <a:t>SKU ID</a:t>
              </a:r>
              <a:r>
                <a:rPr lang="zh-CN" altLang="en-US" sz="1600" dirty="0" smtClean="0"/>
                <a:t>：</a:t>
              </a:r>
              <a:r>
                <a:rPr lang="en-US" altLang="zh-CN" sz="1600" dirty="0" smtClean="0"/>
                <a:t>69001245599088</a:t>
              </a:r>
            </a:p>
            <a:p>
              <a:pPr>
                <a:lnSpc>
                  <a:spcPts val="2600"/>
                </a:lnSpc>
              </a:pPr>
              <a:r>
                <a:rPr lang="zh-CN" altLang="en-US" sz="1600" dirty="0" smtClean="0"/>
                <a:t>此</a:t>
              </a:r>
              <a:r>
                <a:rPr lang="en-US" altLang="zh-CN" sz="1600" smtClean="0"/>
                <a:t>SKU ID</a:t>
              </a:r>
              <a:r>
                <a:rPr lang="zh-CN" altLang="en-US" sz="1600" smtClean="0"/>
                <a:t>对应</a:t>
              </a:r>
              <a:r>
                <a:rPr lang="en-US" altLang="zh-CN" sz="1600" dirty="0" smtClean="0"/>
                <a:t>5</a:t>
              </a:r>
              <a:r>
                <a:rPr lang="zh-CN" altLang="en-US" sz="1600" dirty="0" smtClean="0"/>
                <a:t>种商品，请确认收货商品。</a:t>
              </a:r>
              <a:endParaRPr lang="zh-CN" altLang="en-US" sz="1600" dirty="0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5068864" y="6445352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确定</a:t>
            </a:r>
            <a:endParaRPr lang="en-US" altLang="zh-CN" sz="16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316016" y="6445352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sp>
        <p:nvSpPr>
          <p:cNvPr id="70" name="矩形 69"/>
          <p:cNvSpPr/>
          <p:nvPr/>
        </p:nvSpPr>
        <p:spPr>
          <a:xfrm>
            <a:off x="7443487" y="616411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71" name="矩形 70"/>
          <p:cNvSpPr/>
          <p:nvPr/>
        </p:nvSpPr>
        <p:spPr>
          <a:xfrm>
            <a:off x="8667180" y="631641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06770"/>
              </p:ext>
            </p:extLst>
          </p:nvPr>
        </p:nvGraphicFramePr>
        <p:xfrm>
          <a:off x="1709183" y="3284969"/>
          <a:ext cx="8840765" cy="298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0651"/>
                <a:gridCol w="6580114"/>
              </a:tblGrid>
              <a:tr h="3991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861544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得力</a:t>
                      </a:r>
                      <a:r>
                        <a:rPr lang="en-US" altLang="zh-CN" sz="1100" dirty="0" smtClean="0"/>
                        <a:t>6817</a:t>
                      </a:r>
                      <a:r>
                        <a:rPr lang="zh-CN" altLang="en-US" sz="1100" dirty="0" smtClean="0"/>
                        <a:t>白板笔 水性 可擦白板笔 </a:t>
                      </a:r>
                      <a:r>
                        <a:rPr lang="en-US" altLang="zh-CN" sz="1100" dirty="0" smtClean="0"/>
                        <a:t>2mm </a:t>
                      </a:r>
                      <a:r>
                        <a:rPr lang="zh-CN" altLang="en-US" sz="1100" dirty="0" smtClean="0"/>
                        <a:t>白板书写笔 黑</a:t>
                      </a:r>
                      <a:r>
                        <a:rPr lang="en-US" altLang="zh-CN" sz="1100" dirty="0" smtClean="0"/>
                        <a:t>6</a:t>
                      </a:r>
                      <a:r>
                        <a:rPr lang="zh-CN" altLang="en-US" sz="1100" dirty="0" smtClean="0"/>
                        <a:t>支红</a:t>
                      </a:r>
                      <a:r>
                        <a:rPr lang="en-US" altLang="zh-CN" sz="1100" dirty="0" smtClean="0"/>
                        <a:t>2</a:t>
                      </a:r>
                      <a:r>
                        <a:rPr lang="zh-CN" altLang="en-US" sz="1100" dirty="0" smtClean="0"/>
                        <a:t>支蓝</a:t>
                      </a:r>
                      <a:r>
                        <a:rPr lang="en-US" altLang="zh-CN" sz="1100" dirty="0" smtClean="0"/>
                        <a:t>2</a:t>
                      </a:r>
                      <a:r>
                        <a:rPr lang="zh-CN" altLang="en-US" sz="1100" dirty="0" smtClean="0"/>
                        <a:t>支</a:t>
                      </a:r>
                      <a:r>
                        <a:rPr lang="en-US" altLang="zh-CN" sz="1100" dirty="0" smtClean="0"/>
                        <a:t>(10</a:t>
                      </a:r>
                      <a:r>
                        <a:rPr lang="zh-CN" altLang="en-US" sz="1100" dirty="0" smtClean="0"/>
                        <a:t>支组合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61544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得力</a:t>
                      </a:r>
                      <a:r>
                        <a:rPr lang="en-US" altLang="zh-CN" sz="1100" dirty="0" smtClean="0"/>
                        <a:t>6817</a:t>
                      </a:r>
                      <a:r>
                        <a:rPr lang="zh-CN" altLang="en-US" sz="1100" dirty="0" smtClean="0"/>
                        <a:t>白板笔 水性 可擦白板笔 </a:t>
                      </a:r>
                      <a:r>
                        <a:rPr lang="en-US" altLang="zh-CN" sz="1100" dirty="0" smtClean="0"/>
                        <a:t>2mm </a:t>
                      </a:r>
                      <a:r>
                        <a:rPr lang="zh-CN" altLang="en-US" sz="1100" dirty="0" smtClean="0"/>
                        <a:t>白板书写笔 黑色</a:t>
                      </a:r>
                      <a:r>
                        <a:rPr lang="en-US" altLang="zh-CN" sz="1100" dirty="0" smtClean="0"/>
                        <a:t>10</a:t>
                      </a:r>
                      <a:r>
                        <a:rPr lang="zh-CN" altLang="en-US" sz="1100" dirty="0" smtClean="0"/>
                        <a:t>支</a:t>
                      </a:r>
                    </a:p>
                    <a:p>
                      <a:pPr algn="l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61544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得力</a:t>
                      </a:r>
                      <a:r>
                        <a:rPr lang="en-US" altLang="zh-CN" sz="1100" dirty="0" smtClean="0"/>
                        <a:t>6817</a:t>
                      </a:r>
                      <a:r>
                        <a:rPr lang="zh-CN" altLang="en-US" sz="1100" dirty="0" smtClean="0"/>
                        <a:t>白板笔 水性 可擦白板笔 </a:t>
                      </a:r>
                      <a:r>
                        <a:rPr lang="en-US" altLang="zh-CN" sz="1100" dirty="0" smtClean="0"/>
                        <a:t>2mm </a:t>
                      </a:r>
                      <a:r>
                        <a:rPr lang="zh-CN" altLang="en-US" sz="1100" dirty="0" smtClean="0"/>
                        <a:t>白板书写笔 红色</a:t>
                      </a:r>
                      <a:r>
                        <a:rPr lang="en-US" altLang="zh-CN" sz="1100" dirty="0" smtClean="0"/>
                        <a:t>10</a:t>
                      </a:r>
                      <a:r>
                        <a:rPr lang="zh-CN" altLang="en-US" sz="1100" dirty="0" smtClean="0"/>
                        <a:t>支</a:t>
                      </a:r>
                    </a:p>
                    <a:p>
                      <a:pPr algn="l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5"/>
          <a:srcRect l="3327" t="8766"/>
          <a:stretch/>
        </p:blipFill>
        <p:spPr>
          <a:xfrm>
            <a:off x="2560420" y="3762258"/>
            <a:ext cx="835461" cy="70521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1029" y="4647157"/>
            <a:ext cx="828545" cy="74174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7"/>
          <a:srcRect t="7203"/>
          <a:stretch/>
        </p:blipFill>
        <p:spPr>
          <a:xfrm>
            <a:off x="2443486" y="5454122"/>
            <a:ext cx="996598" cy="7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</a:t>
            </a:r>
            <a:r>
              <a:rPr lang="zh-CN" altLang="en-US" dirty="0"/>
              <a:t>多货收货演示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收货单号码</a:t>
            </a:r>
            <a:endParaRPr lang="en-US" altLang="zh-CN" sz="1100" b="1" dirty="0"/>
          </a:p>
        </p:txBody>
      </p:sp>
      <p:sp>
        <p:nvSpPr>
          <p:cNvPr id="6" name="矩形 5"/>
          <p:cNvSpPr/>
          <p:nvPr/>
        </p:nvSpPr>
        <p:spPr>
          <a:xfrm>
            <a:off x="147531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123456789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96" y="1193295"/>
            <a:ext cx="273950" cy="21488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82936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扫描商品</a:t>
            </a:r>
            <a:endParaRPr lang="en-US" altLang="zh-CN" sz="1100" b="1" dirty="0"/>
          </a:p>
        </p:txBody>
      </p:sp>
      <p:sp>
        <p:nvSpPr>
          <p:cNvPr id="23" name="矩形 22"/>
          <p:cNvSpPr/>
          <p:nvPr/>
        </p:nvSpPr>
        <p:spPr>
          <a:xfrm>
            <a:off x="461565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36" y="1193295"/>
            <a:ext cx="273950" cy="214887"/>
          </a:xfrm>
          <a:prstGeom prst="rect">
            <a:avLst/>
          </a:prstGeom>
        </p:spPr>
      </p:pic>
      <p:grpSp>
        <p:nvGrpSpPr>
          <p:cNvPr id="107" name="组合 106"/>
          <p:cNvGrpSpPr/>
          <p:nvPr/>
        </p:nvGrpSpPr>
        <p:grpSpPr>
          <a:xfrm>
            <a:off x="4520761" y="4804176"/>
            <a:ext cx="3346668" cy="1300761"/>
            <a:chOff x="8668235" y="1988114"/>
            <a:chExt cx="3403325" cy="1750739"/>
          </a:xfrm>
          <a:solidFill>
            <a:srgbClr val="CCFFFF"/>
          </a:solidFill>
        </p:grpSpPr>
        <p:sp>
          <p:nvSpPr>
            <p:cNvPr id="108" name="矩形 107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8805098" y="2187243"/>
              <a:ext cx="1259129" cy="3397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PickArea3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805100" y="268776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8794451" y="317958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644086" y="1193295"/>
            <a:ext cx="1284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69001245599088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12424" y="1857995"/>
            <a:ext cx="3746573" cy="2667072"/>
            <a:chOff x="4064000" y="2043250"/>
            <a:chExt cx="3810000" cy="2732900"/>
          </a:xfrm>
        </p:grpSpPr>
        <p:grpSp>
          <p:nvGrpSpPr>
            <p:cNvPr id="8" name="组合 7"/>
            <p:cNvGrpSpPr/>
            <p:nvPr/>
          </p:nvGrpSpPr>
          <p:grpSpPr>
            <a:xfrm>
              <a:off x="4064000" y="2043250"/>
              <a:ext cx="3810000" cy="2732900"/>
              <a:chOff x="4223429" y="2208716"/>
              <a:chExt cx="3462762" cy="3098659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223429" y="2208716"/>
                <a:ext cx="3462761" cy="22101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/>
                  <a:t>图片</a:t>
                </a:r>
                <a:endParaRPr lang="zh-CN" altLang="en-US" sz="1200" dirty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4223430" y="4418885"/>
                <a:ext cx="3462761" cy="8884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</p:grpSp>
        <p:sp>
          <p:nvSpPr>
            <p:cNvPr id="105" name="文本框 104"/>
            <p:cNvSpPr txBox="1"/>
            <p:nvPr/>
          </p:nvSpPr>
          <p:spPr>
            <a:xfrm>
              <a:off x="4081056" y="3981930"/>
              <a:ext cx="3792942" cy="725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zh-CN" altLang="en-US" sz="1000" dirty="0" smtClean="0"/>
                <a:t>商品名称</a:t>
              </a:r>
              <a:r>
                <a:rPr lang="zh-CN" altLang="en-US" sz="1000" dirty="0"/>
                <a:t>：得力</a:t>
              </a:r>
              <a:r>
                <a:rPr lang="en-US" altLang="zh-CN" sz="1000" dirty="0"/>
                <a:t>6817</a:t>
              </a:r>
              <a:r>
                <a:rPr lang="zh-CN" altLang="en-US" sz="1000" dirty="0"/>
                <a:t>白板笔 水性 可擦白板笔 </a:t>
              </a:r>
              <a:r>
                <a:rPr lang="en-US" altLang="zh-CN" sz="1000" dirty="0"/>
                <a:t>2mm </a:t>
              </a:r>
              <a:r>
                <a:rPr lang="zh-CN" altLang="en-US" sz="1000" dirty="0"/>
                <a:t>白板书写笔 黑</a:t>
              </a:r>
              <a:r>
                <a:rPr lang="en-US" altLang="zh-CN" sz="1000" dirty="0"/>
                <a:t>6</a:t>
              </a:r>
              <a:r>
                <a:rPr lang="zh-CN" altLang="en-US" sz="1000" dirty="0"/>
                <a:t>支红</a:t>
              </a:r>
              <a:r>
                <a:rPr lang="en-US" altLang="zh-CN" sz="1000" dirty="0"/>
                <a:t>2</a:t>
              </a:r>
              <a:r>
                <a:rPr lang="zh-CN" altLang="en-US" sz="1000" dirty="0"/>
                <a:t>支蓝</a:t>
              </a:r>
              <a:r>
                <a:rPr lang="en-US" altLang="zh-CN" sz="1000" dirty="0"/>
                <a:t>2</a:t>
              </a:r>
              <a:r>
                <a:rPr lang="zh-CN" altLang="en-US" sz="1000" dirty="0"/>
                <a:t>支</a:t>
              </a:r>
              <a:r>
                <a:rPr lang="en-US" altLang="zh-CN" sz="1000" dirty="0"/>
                <a:t>(10</a:t>
              </a:r>
              <a:r>
                <a:rPr lang="zh-CN" altLang="en-US" sz="1000" dirty="0"/>
                <a:t>支组合</a:t>
              </a:r>
              <a:r>
                <a:rPr lang="en-US" altLang="zh-CN" sz="1000" dirty="0"/>
                <a:t>)</a:t>
              </a:r>
              <a:endParaRPr lang="zh-CN" altLang="en-US" sz="1000" dirty="0"/>
            </a:p>
            <a:p>
              <a:r>
                <a:rPr lang="zh-CN" altLang="en-US" sz="1000" dirty="0" smtClean="0"/>
                <a:t>长*宽*高</a:t>
              </a:r>
              <a:r>
                <a:rPr lang="en-US" altLang="zh-CN" sz="1000" dirty="0" smtClean="0"/>
                <a:t>=40</a:t>
              </a:r>
              <a:r>
                <a:rPr lang="zh-CN" altLang="en-US" sz="1000" dirty="0" smtClean="0"/>
                <a:t>*</a:t>
              </a:r>
              <a:r>
                <a:rPr lang="en-US" altLang="zh-CN" sz="1000" dirty="0" smtClean="0"/>
                <a:t>20</a:t>
              </a:r>
              <a:r>
                <a:rPr lang="zh-CN" altLang="en-US" sz="1000" dirty="0" smtClean="0"/>
                <a:t>*</a:t>
              </a:r>
              <a:r>
                <a:rPr lang="en-US" altLang="zh-CN" sz="1000" dirty="0"/>
                <a:t>30 </a:t>
              </a:r>
              <a:r>
                <a:rPr lang="en-US" altLang="zh-CN" sz="1000" dirty="0" smtClean="0"/>
                <a:t>m㎥</a:t>
              </a:r>
            </a:p>
            <a:p>
              <a:r>
                <a:rPr lang="zh-CN" altLang="en-US" sz="1000" dirty="0" smtClean="0"/>
                <a:t>重量：</a:t>
              </a:r>
              <a:r>
                <a:rPr lang="en-US" altLang="zh-CN" sz="1000" dirty="0" smtClean="0"/>
                <a:t>0.12kg</a:t>
              </a:r>
              <a:endParaRPr lang="en-US" altLang="zh-CN" sz="10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7443487" y="616411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71" name="矩形 70"/>
          <p:cNvSpPr/>
          <p:nvPr/>
        </p:nvSpPr>
        <p:spPr>
          <a:xfrm>
            <a:off x="8667180" y="631641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/>
          <a:srcRect t="8766"/>
          <a:stretch/>
        </p:blipFill>
        <p:spPr>
          <a:xfrm>
            <a:off x="5176820" y="2005906"/>
            <a:ext cx="2034549" cy="16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1.9 </a:t>
            </a:r>
            <a:r>
              <a:rPr lang="zh-CN" altLang="en-US" dirty="0" smtClean="0"/>
              <a:t>多货收货演示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收货单号码</a:t>
            </a:r>
            <a:endParaRPr lang="en-US" altLang="zh-CN" sz="1100" b="1" dirty="0"/>
          </a:p>
        </p:txBody>
      </p:sp>
      <p:sp>
        <p:nvSpPr>
          <p:cNvPr id="6" name="矩形 5"/>
          <p:cNvSpPr/>
          <p:nvPr/>
        </p:nvSpPr>
        <p:spPr>
          <a:xfrm>
            <a:off x="147531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123456789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96" y="1193295"/>
            <a:ext cx="273950" cy="21488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82936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扫描商品</a:t>
            </a:r>
            <a:endParaRPr lang="en-US" altLang="zh-CN" sz="1100" b="1" dirty="0"/>
          </a:p>
        </p:txBody>
      </p:sp>
      <p:sp>
        <p:nvSpPr>
          <p:cNvPr id="23" name="矩形 22"/>
          <p:cNvSpPr/>
          <p:nvPr/>
        </p:nvSpPr>
        <p:spPr>
          <a:xfrm>
            <a:off x="461565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36" y="1193295"/>
            <a:ext cx="273950" cy="21488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72576" y="2026047"/>
            <a:ext cx="3346668" cy="1300761"/>
            <a:chOff x="81146" y="1929446"/>
            <a:chExt cx="3403325" cy="1750739"/>
          </a:xfrm>
        </p:grpSpPr>
        <p:sp>
          <p:nvSpPr>
            <p:cNvPr id="92" name="矩形 91"/>
            <p:cNvSpPr/>
            <p:nvPr/>
          </p:nvSpPr>
          <p:spPr>
            <a:xfrm>
              <a:off x="81146" y="1929446"/>
              <a:ext cx="3403325" cy="17507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59727" y="2097691"/>
              <a:ext cx="1259129" cy="33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1192025" y="2080734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PickArea1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59727" y="2598211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/>
                <a:t>实收</a:t>
              </a:r>
              <a:r>
                <a:rPr lang="zh-CN" altLang="en-US" sz="1100" b="1" dirty="0" smtClean="0"/>
                <a:t>数量</a:t>
              </a:r>
              <a:endParaRPr lang="en-US" altLang="zh-CN" sz="1100" b="1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92025" y="2605697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49080" y="3090030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81376" y="3097516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17137" y="290891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80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632654" y="1193295"/>
            <a:ext cx="1307189" cy="267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11111111111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49386" y="1848061"/>
            <a:ext cx="3746573" cy="2148284"/>
            <a:chOff x="4064000" y="2043250"/>
            <a:chExt cx="3810000" cy="2891448"/>
          </a:xfrm>
        </p:grpSpPr>
        <p:grpSp>
          <p:nvGrpSpPr>
            <p:cNvPr id="7" name="组合 6"/>
            <p:cNvGrpSpPr/>
            <p:nvPr/>
          </p:nvGrpSpPr>
          <p:grpSpPr>
            <a:xfrm>
              <a:off x="4064000" y="2043250"/>
              <a:ext cx="3810000" cy="2891448"/>
              <a:chOff x="4064000" y="2043250"/>
              <a:chExt cx="3810000" cy="289144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064000" y="2043250"/>
                <a:ext cx="3810000" cy="2732900"/>
                <a:chOff x="4223429" y="2208716"/>
                <a:chExt cx="3462762" cy="3098659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223429" y="2208716"/>
                  <a:ext cx="3462761" cy="221016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/>
                    <a:t>图片</a:t>
                  </a:r>
                  <a:endParaRPr lang="zh-CN" altLang="en-US" sz="1200" dirty="0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223430" y="4418885"/>
                  <a:ext cx="3462761" cy="88849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</p:grpSp>
          <p:sp>
            <p:nvSpPr>
              <p:cNvPr id="105" name="文本框 104"/>
              <p:cNvSpPr txBox="1"/>
              <p:nvPr/>
            </p:nvSpPr>
            <p:spPr>
              <a:xfrm>
                <a:off x="4081056" y="3981930"/>
                <a:ext cx="3792942" cy="952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dirty="0" smtClean="0"/>
                  <a:t>商品名称：</a:t>
                </a:r>
                <a:r>
                  <a:rPr lang="en-US" altLang="zh-CN" sz="1000" dirty="0" err="1"/>
                  <a:t>Walch</a:t>
                </a:r>
                <a:r>
                  <a:rPr lang="zh-CN" altLang="en-US" sz="1000" dirty="0"/>
                  <a:t>威露士炫白多效馨香有氧洗洗衣液</a:t>
                </a:r>
                <a:r>
                  <a:rPr lang="en-US" altLang="zh-CN" sz="1000" dirty="0"/>
                  <a:t>3kg </a:t>
                </a:r>
                <a:r>
                  <a:rPr lang="zh-CN" altLang="en-US" sz="1000" dirty="0"/>
                  <a:t>有氧去污衣物护理 </a:t>
                </a:r>
                <a:endParaRPr lang="en-US" altLang="zh-CN" sz="1000" dirty="0" smtClean="0"/>
              </a:p>
              <a:p>
                <a:r>
                  <a:rPr lang="zh-CN" altLang="en-US" sz="1000" dirty="0" smtClean="0"/>
                  <a:t>长*宽*高</a:t>
                </a:r>
                <a:r>
                  <a:rPr lang="en-US" altLang="zh-CN" sz="1000" dirty="0" smtClean="0"/>
                  <a:t>=40</a:t>
                </a:r>
                <a:r>
                  <a:rPr lang="zh-CN" altLang="en-US" sz="1000" dirty="0" smtClean="0"/>
                  <a:t>*</a:t>
                </a:r>
                <a:r>
                  <a:rPr lang="en-US" altLang="zh-CN" sz="1000" dirty="0" smtClean="0"/>
                  <a:t>20</a:t>
                </a:r>
                <a:r>
                  <a:rPr lang="zh-CN" altLang="en-US" sz="1000" dirty="0" smtClean="0"/>
                  <a:t>*</a:t>
                </a:r>
                <a:r>
                  <a:rPr lang="en-US" altLang="zh-CN" sz="1000" dirty="0"/>
                  <a:t>30 </a:t>
                </a:r>
                <a:r>
                  <a:rPr lang="en-US" altLang="zh-CN" sz="1000" dirty="0" smtClean="0"/>
                  <a:t>m㎥</a:t>
                </a:r>
              </a:p>
              <a:p>
                <a:r>
                  <a:rPr lang="zh-CN" altLang="en-US" sz="1000" dirty="0" smtClean="0"/>
                  <a:t>重量：</a:t>
                </a:r>
                <a:r>
                  <a:rPr lang="en-US" altLang="zh-CN" sz="1000" dirty="0" smtClean="0"/>
                  <a:t>200kg</a:t>
                </a:r>
                <a:endParaRPr lang="en-US" altLang="zh-CN" sz="1000" dirty="0"/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6982" y="2205318"/>
              <a:ext cx="1127808" cy="1709878"/>
            </a:xfrm>
            <a:prstGeom prst="rect">
              <a:avLst/>
            </a:prstGeom>
          </p:spPr>
        </p:pic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534716" y="5295799"/>
          <a:ext cx="5562600" cy="1524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54200"/>
                <a:gridCol w="1854200"/>
                <a:gridCol w="1854200"/>
              </a:tblGrid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收货区域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已收数量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PickArea1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PickArea2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443487" y="616411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32" name="矩形 31"/>
          <p:cNvSpPr/>
          <p:nvPr/>
        </p:nvSpPr>
        <p:spPr>
          <a:xfrm>
            <a:off x="8667180" y="631641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15454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</a:t>
            </a:r>
            <a:r>
              <a:rPr lang="zh-CN" altLang="en-US" dirty="0"/>
              <a:t>多货收货演示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收货单号码</a:t>
            </a:r>
            <a:endParaRPr lang="en-US" altLang="zh-CN" sz="1100" b="1" dirty="0"/>
          </a:p>
        </p:txBody>
      </p:sp>
      <p:sp>
        <p:nvSpPr>
          <p:cNvPr id="6" name="矩形 5"/>
          <p:cNvSpPr/>
          <p:nvPr/>
        </p:nvSpPr>
        <p:spPr>
          <a:xfrm>
            <a:off x="147531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123456789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96" y="1193295"/>
            <a:ext cx="273950" cy="21488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82936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扫描商品</a:t>
            </a:r>
            <a:endParaRPr lang="en-US" altLang="zh-CN" sz="1100" b="1" dirty="0"/>
          </a:p>
        </p:txBody>
      </p:sp>
      <p:sp>
        <p:nvSpPr>
          <p:cNvPr id="23" name="矩形 22"/>
          <p:cNvSpPr/>
          <p:nvPr/>
        </p:nvSpPr>
        <p:spPr>
          <a:xfrm>
            <a:off x="461565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36" y="1193295"/>
            <a:ext cx="273950" cy="214887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01194" y="3118173"/>
            <a:ext cx="3346668" cy="1300761"/>
            <a:chOff x="81145" y="3901842"/>
            <a:chExt cx="3403325" cy="1750739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4" name="矩形 93"/>
            <p:cNvSpPr/>
            <p:nvPr/>
          </p:nvSpPr>
          <p:spPr>
            <a:xfrm>
              <a:off x="81145" y="3901842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9147" y="4103784"/>
              <a:ext cx="1259129" cy="3397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151444" y="408682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PickArea4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9147" y="4604303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151444" y="461178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8497" y="509612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40795" y="510360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45331" y="1696314"/>
            <a:ext cx="3346668" cy="1300761"/>
            <a:chOff x="8668235" y="1988114"/>
            <a:chExt cx="3403325" cy="1750739"/>
          </a:xfrm>
        </p:grpSpPr>
        <p:sp>
          <p:nvSpPr>
            <p:cNvPr id="93" name="矩形 92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805098" y="2187243"/>
              <a:ext cx="1259129" cy="33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PickArea2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805100" y="2687762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794451" y="3179582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1195" y="1652725"/>
            <a:ext cx="3346668" cy="1300761"/>
            <a:chOff x="81146" y="1929446"/>
            <a:chExt cx="3403325" cy="1750739"/>
          </a:xfrm>
        </p:grpSpPr>
        <p:sp>
          <p:nvSpPr>
            <p:cNvPr id="92" name="矩形 91"/>
            <p:cNvSpPr/>
            <p:nvPr/>
          </p:nvSpPr>
          <p:spPr>
            <a:xfrm>
              <a:off x="81146" y="1929446"/>
              <a:ext cx="3403325" cy="17507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59727" y="2097691"/>
              <a:ext cx="1259129" cy="33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1192025" y="2080734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PickArea1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59727" y="2598211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/>
                <a:t>实收</a:t>
              </a:r>
              <a:r>
                <a:rPr lang="zh-CN" altLang="en-US" sz="1100" b="1" dirty="0" smtClean="0"/>
                <a:t>数量</a:t>
              </a:r>
              <a:endParaRPr lang="en-US" altLang="zh-CN" sz="1100" b="1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92025" y="2605697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49080" y="3090030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81376" y="3097516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845331" y="3128095"/>
            <a:ext cx="3346668" cy="1300761"/>
            <a:chOff x="8668235" y="1988114"/>
            <a:chExt cx="3403325" cy="1750739"/>
          </a:xfrm>
          <a:solidFill>
            <a:srgbClr val="CCECFF"/>
          </a:solidFill>
        </p:grpSpPr>
        <p:sp>
          <p:nvSpPr>
            <p:cNvPr id="96" name="矩形 95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805098" y="2187243"/>
              <a:ext cx="1259129" cy="3397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PickArea5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805100" y="268776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794451" y="317958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/>
                <a:t>扫描车牌</a:t>
              </a:r>
              <a:endParaRPr lang="en-US" altLang="zh-CN" sz="1100" b="1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558142" y="4093221"/>
            <a:ext cx="3346668" cy="1300761"/>
            <a:chOff x="8668235" y="1988114"/>
            <a:chExt cx="3403325" cy="1750739"/>
          </a:xfrm>
          <a:solidFill>
            <a:srgbClr val="CCFFFF"/>
          </a:solidFill>
        </p:grpSpPr>
        <p:sp>
          <p:nvSpPr>
            <p:cNvPr id="108" name="矩形 107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8805098" y="2187243"/>
              <a:ext cx="1259129" cy="3397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PickArea3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805100" y="268776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8794451" y="317958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52129" y="214717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80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632654" y="1193295"/>
            <a:ext cx="1307189" cy="267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11111111111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49386" y="1848061"/>
            <a:ext cx="3746573" cy="2148284"/>
            <a:chOff x="4064000" y="2043250"/>
            <a:chExt cx="3810000" cy="2891448"/>
          </a:xfrm>
        </p:grpSpPr>
        <p:grpSp>
          <p:nvGrpSpPr>
            <p:cNvPr id="7" name="组合 6"/>
            <p:cNvGrpSpPr/>
            <p:nvPr/>
          </p:nvGrpSpPr>
          <p:grpSpPr>
            <a:xfrm>
              <a:off x="4064000" y="2043250"/>
              <a:ext cx="3810000" cy="2891448"/>
              <a:chOff x="4064000" y="2043250"/>
              <a:chExt cx="3810000" cy="289144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064000" y="2043250"/>
                <a:ext cx="3810000" cy="2732900"/>
                <a:chOff x="4223429" y="2208716"/>
                <a:chExt cx="3462762" cy="3098659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223429" y="2208716"/>
                  <a:ext cx="3462761" cy="221016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/>
                    <a:t>图片</a:t>
                  </a:r>
                  <a:endParaRPr lang="zh-CN" altLang="en-US" sz="1200" dirty="0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223430" y="4418885"/>
                  <a:ext cx="3462761" cy="88849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</p:grpSp>
          <p:sp>
            <p:nvSpPr>
              <p:cNvPr id="105" name="文本框 104"/>
              <p:cNvSpPr txBox="1"/>
              <p:nvPr/>
            </p:nvSpPr>
            <p:spPr>
              <a:xfrm>
                <a:off x="4081056" y="3981930"/>
                <a:ext cx="3792942" cy="952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dirty="0" smtClean="0"/>
                  <a:t>商品名称：</a:t>
                </a:r>
                <a:r>
                  <a:rPr lang="en-US" altLang="zh-CN" sz="1000" dirty="0" err="1"/>
                  <a:t>Walch</a:t>
                </a:r>
                <a:r>
                  <a:rPr lang="zh-CN" altLang="en-US" sz="1000" dirty="0"/>
                  <a:t>威露士炫白多效馨香有氧洗洗衣液</a:t>
                </a:r>
                <a:r>
                  <a:rPr lang="en-US" altLang="zh-CN" sz="1000" dirty="0"/>
                  <a:t>3kg </a:t>
                </a:r>
                <a:r>
                  <a:rPr lang="zh-CN" altLang="en-US" sz="1000" dirty="0"/>
                  <a:t>有氧去污衣物护理 </a:t>
                </a:r>
                <a:endParaRPr lang="en-US" altLang="zh-CN" sz="1000" dirty="0" smtClean="0"/>
              </a:p>
              <a:p>
                <a:r>
                  <a:rPr lang="zh-CN" altLang="en-US" sz="1000" dirty="0" smtClean="0"/>
                  <a:t>长*宽*高</a:t>
                </a:r>
                <a:r>
                  <a:rPr lang="en-US" altLang="zh-CN" sz="1000" dirty="0" smtClean="0"/>
                  <a:t>=40</a:t>
                </a:r>
                <a:r>
                  <a:rPr lang="zh-CN" altLang="en-US" sz="1000" dirty="0" smtClean="0"/>
                  <a:t>*</a:t>
                </a:r>
                <a:r>
                  <a:rPr lang="en-US" altLang="zh-CN" sz="1000" dirty="0" smtClean="0"/>
                  <a:t>20</a:t>
                </a:r>
                <a:r>
                  <a:rPr lang="zh-CN" altLang="en-US" sz="1000" dirty="0" smtClean="0"/>
                  <a:t>*</a:t>
                </a:r>
                <a:r>
                  <a:rPr lang="en-US" altLang="zh-CN" sz="1000" dirty="0"/>
                  <a:t>30 </a:t>
                </a:r>
                <a:r>
                  <a:rPr lang="en-US" altLang="zh-CN" sz="1000" dirty="0" smtClean="0"/>
                  <a:t>m㎥</a:t>
                </a:r>
              </a:p>
              <a:p>
                <a:r>
                  <a:rPr lang="zh-CN" altLang="en-US" sz="1000" dirty="0" smtClean="0"/>
                  <a:t>重量：</a:t>
                </a:r>
                <a:r>
                  <a:rPr lang="en-US" altLang="zh-CN" sz="1000" dirty="0" smtClean="0"/>
                  <a:t>200kg</a:t>
                </a:r>
                <a:endParaRPr lang="en-US" altLang="zh-CN" sz="1000" dirty="0"/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6982" y="2205318"/>
              <a:ext cx="1127808" cy="1709878"/>
            </a:xfrm>
            <a:prstGeom prst="rect">
              <a:avLst/>
            </a:prstGeom>
          </p:spPr>
        </p:pic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534716" y="5295799"/>
          <a:ext cx="5562600" cy="1524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54200"/>
                <a:gridCol w="1854200"/>
                <a:gridCol w="1854200"/>
              </a:tblGrid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收货区域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已收数量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PickArea1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PickArea2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pSp>
        <p:nvGrpSpPr>
          <p:cNvPr id="73" name="组合 72"/>
          <p:cNvGrpSpPr/>
          <p:nvPr/>
        </p:nvGrpSpPr>
        <p:grpSpPr>
          <a:xfrm>
            <a:off x="2441810" y="1682663"/>
            <a:ext cx="7396209" cy="3588082"/>
            <a:chOff x="2658567" y="1690081"/>
            <a:chExt cx="7396209" cy="3588082"/>
          </a:xfrm>
        </p:grpSpPr>
        <p:sp>
          <p:nvSpPr>
            <p:cNvPr id="75" name="矩形 74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664940" y="1698550"/>
              <a:ext cx="7389836" cy="76382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/>
                <a:t>请确认是否多货</a:t>
              </a:r>
              <a:endParaRPr lang="zh-CN" altLang="en-US" sz="2400" b="1" dirty="0"/>
            </a:p>
          </p:txBody>
        </p:sp>
        <p:sp>
          <p:nvSpPr>
            <p:cNvPr id="77" name="文本框 50"/>
            <p:cNvSpPr txBox="1"/>
            <p:nvPr/>
          </p:nvSpPr>
          <p:spPr>
            <a:xfrm>
              <a:off x="2749223" y="2621566"/>
              <a:ext cx="7053993" cy="203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00"/>
                </a:lnSpc>
              </a:pPr>
              <a:r>
                <a:rPr lang="zh-CN" altLang="en-US" sz="1600" dirty="0"/>
                <a:t>商品：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Walch</a:t>
              </a:r>
              <a:r>
                <a:rPr lang="zh-CN" altLang="en-US" sz="1600" dirty="0"/>
                <a:t>威露士炫白多效馨香有氧洗洗衣液</a:t>
              </a:r>
              <a:r>
                <a:rPr lang="en-US" altLang="zh-CN" sz="1600" dirty="0"/>
                <a:t>3kg </a:t>
              </a:r>
              <a:r>
                <a:rPr lang="zh-CN" altLang="en-US" sz="1600" dirty="0"/>
                <a:t>有氧去污衣物护理 </a:t>
              </a:r>
              <a:endParaRPr lang="en-US" altLang="zh-CN" sz="1600" dirty="0"/>
            </a:p>
            <a:p>
              <a:pPr>
                <a:lnSpc>
                  <a:spcPts val="2600"/>
                </a:lnSpc>
              </a:pPr>
              <a:r>
                <a:rPr lang="en-US" altLang="zh-CN" sz="1600" dirty="0"/>
                <a:t>DN</a:t>
              </a:r>
              <a:r>
                <a:rPr lang="zh-CN" altLang="en-US" sz="1600" dirty="0"/>
                <a:t>内总数量：</a:t>
              </a:r>
              <a:r>
                <a:rPr lang="en-US" altLang="zh-CN" sz="1600" dirty="0"/>
                <a:t>200</a:t>
              </a:r>
              <a:r>
                <a:rPr lang="zh-CN" altLang="en-US" sz="1600" dirty="0"/>
                <a:t>件 </a:t>
              </a:r>
              <a:endParaRPr lang="en-US" altLang="zh-CN" sz="1600" dirty="0"/>
            </a:p>
            <a:p>
              <a:pPr>
                <a:lnSpc>
                  <a:spcPts val="2600"/>
                </a:lnSpc>
              </a:pPr>
              <a:r>
                <a:rPr lang="zh-CN" altLang="en-US" sz="1600" dirty="0"/>
                <a:t>已 收 货数量：</a:t>
              </a:r>
              <a:r>
                <a:rPr lang="en-US" altLang="zh-CN" sz="1600" dirty="0"/>
                <a:t>190</a:t>
              </a:r>
              <a:r>
                <a:rPr lang="zh-CN" altLang="en-US" sz="1600" dirty="0"/>
                <a:t>件 </a:t>
              </a:r>
              <a:endParaRPr lang="en-US" altLang="zh-CN" sz="1600" dirty="0"/>
            </a:p>
            <a:p>
              <a:pPr>
                <a:lnSpc>
                  <a:spcPts val="2600"/>
                </a:lnSpc>
              </a:pPr>
              <a:r>
                <a:rPr lang="zh-CN" altLang="en-US" sz="1600" dirty="0"/>
                <a:t>已 输 入数量：</a:t>
              </a:r>
              <a:r>
                <a:rPr lang="en-US" altLang="zh-CN" sz="1600" dirty="0"/>
                <a:t>80</a:t>
              </a:r>
              <a:r>
                <a:rPr lang="zh-CN" altLang="en-US" sz="1600" dirty="0"/>
                <a:t>件</a:t>
              </a:r>
              <a:endParaRPr lang="en-US" altLang="zh-CN" sz="1600" dirty="0"/>
            </a:p>
            <a:p>
              <a:pPr>
                <a:lnSpc>
                  <a:spcPts val="2600"/>
                </a:lnSpc>
              </a:pPr>
              <a:r>
                <a:rPr lang="zh-CN" altLang="en-US" sz="1600" dirty="0"/>
                <a:t>超出</a:t>
              </a:r>
              <a:r>
                <a:rPr lang="en-US" altLang="zh-CN" sz="1600" dirty="0"/>
                <a:t>DN </a:t>
              </a:r>
              <a:r>
                <a:rPr lang="zh-CN" altLang="en-US" sz="1600" dirty="0"/>
                <a:t>数量：</a:t>
              </a:r>
              <a:r>
                <a:rPr lang="en-US" altLang="zh-CN" b="1" u="sng" dirty="0"/>
                <a:t>70</a:t>
              </a:r>
              <a:r>
                <a:rPr lang="zh-CN" altLang="en-US" b="1" u="sng" dirty="0"/>
                <a:t>件</a:t>
              </a:r>
              <a:r>
                <a:rPr lang="zh-CN" altLang="en-US" sz="1600" dirty="0"/>
                <a:t>，请再次确认数量</a:t>
              </a:r>
              <a:endParaRPr lang="en-US" altLang="zh-CN" sz="1600" dirty="0"/>
            </a:p>
            <a:p>
              <a:endParaRPr lang="zh-CN" altLang="en-US" dirty="0"/>
            </a:p>
          </p:txBody>
        </p:sp>
      </p:grpSp>
      <p:pic>
        <p:nvPicPr>
          <p:cNvPr id="103" name="图片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018" y="3005331"/>
            <a:ext cx="1392572" cy="1738270"/>
          </a:xfrm>
          <a:prstGeom prst="rect">
            <a:avLst/>
          </a:prstGeom>
        </p:spPr>
      </p:pic>
      <p:sp>
        <p:nvSpPr>
          <p:cNvPr id="104" name="文本框 103"/>
          <p:cNvSpPr txBox="1"/>
          <p:nvPr/>
        </p:nvSpPr>
        <p:spPr>
          <a:xfrm>
            <a:off x="5135520" y="4799569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确定</a:t>
            </a:r>
            <a:endParaRPr lang="en-US" altLang="zh-CN" sz="16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471934" y="4794611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sp>
        <p:nvSpPr>
          <p:cNvPr id="70" name="矩形 69"/>
          <p:cNvSpPr/>
          <p:nvPr/>
        </p:nvSpPr>
        <p:spPr>
          <a:xfrm>
            <a:off x="7443487" y="616411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71" name="矩形 70"/>
          <p:cNvSpPr/>
          <p:nvPr/>
        </p:nvSpPr>
        <p:spPr>
          <a:xfrm>
            <a:off x="8667180" y="631641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9708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</a:t>
            </a:r>
            <a:r>
              <a:rPr lang="zh-CN" altLang="en-US" dirty="0"/>
              <a:t>多货收货演示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收货单号码</a:t>
            </a:r>
            <a:endParaRPr lang="en-US" altLang="zh-CN" sz="1100" b="1" dirty="0"/>
          </a:p>
        </p:txBody>
      </p:sp>
      <p:sp>
        <p:nvSpPr>
          <p:cNvPr id="6" name="矩形 5"/>
          <p:cNvSpPr/>
          <p:nvPr/>
        </p:nvSpPr>
        <p:spPr>
          <a:xfrm>
            <a:off x="147531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123456789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96" y="1193295"/>
            <a:ext cx="273950" cy="21488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82936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扫描商品</a:t>
            </a:r>
            <a:endParaRPr lang="en-US" altLang="zh-CN" sz="1100" b="1" dirty="0"/>
          </a:p>
        </p:txBody>
      </p:sp>
      <p:sp>
        <p:nvSpPr>
          <p:cNvPr id="23" name="矩形 22"/>
          <p:cNvSpPr/>
          <p:nvPr/>
        </p:nvSpPr>
        <p:spPr>
          <a:xfrm>
            <a:off x="461565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36" y="1193295"/>
            <a:ext cx="273950" cy="214887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01194" y="3118173"/>
            <a:ext cx="3346668" cy="1300761"/>
            <a:chOff x="81145" y="3901842"/>
            <a:chExt cx="3403325" cy="1750739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4" name="矩形 93"/>
            <p:cNvSpPr/>
            <p:nvPr/>
          </p:nvSpPr>
          <p:spPr>
            <a:xfrm>
              <a:off x="81145" y="3901842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9147" y="4103784"/>
              <a:ext cx="1259129" cy="3397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151444" y="408682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PickArea4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9147" y="4604303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151444" y="461178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8497" y="509612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40795" y="510360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45331" y="1696314"/>
            <a:ext cx="3346668" cy="1300761"/>
            <a:chOff x="8668235" y="1988114"/>
            <a:chExt cx="3403325" cy="1750739"/>
          </a:xfrm>
        </p:grpSpPr>
        <p:sp>
          <p:nvSpPr>
            <p:cNvPr id="93" name="矩形 92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805098" y="2187243"/>
              <a:ext cx="1259129" cy="33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PickArea2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805100" y="2687762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794451" y="3179582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1195" y="1652725"/>
            <a:ext cx="3346668" cy="1300761"/>
            <a:chOff x="81146" y="1929446"/>
            <a:chExt cx="3403325" cy="1750739"/>
          </a:xfrm>
        </p:grpSpPr>
        <p:sp>
          <p:nvSpPr>
            <p:cNvPr id="92" name="矩形 91"/>
            <p:cNvSpPr/>
            <p:nvPr/>
          </p:nvSpPr>
          <p:spPr>
            <a:xfrm>
              <a:off x="81146" y="1929446"/>
              <a:ext cx="3403325" cy="17507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59727" y="2097691"/>
              <a:ext cx="1259129" cy="33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1192025" y="2080734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PickArea1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59727" y="2598211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/>
                <a:t>实收</a:t>
              </a:r>
              <a:r>
                <a:rPr lang="zh-CN" altLang="en-US" sz="1100" b="1" dirty="0" smtClean="0"/>
                <a:t>数量</a:t>
              </a:r>
              <a:endParaRPr lang="en-US" altLang="zh-CN" sz="1100" b="1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92025" y="2605697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49080" y="3090030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81376" y="3097516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845331" y="3128095"/>
            <a:ext cx="3346668" cy="1300761"/>
            <a:chOff x="8668235" y="1988114"/>
            <a:chExt cx="3403325" cy="1750739"/>
          </a:xfrm>
          <a:solidFill>
            <a:srgbClr val="CCECFF"/>
          </a:solidFill>
        </p:grpSpPr>
        <p:sp>
          <p:nvSpPr>
            <p:cNvPr id="96" name="矩形 95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805098" y="2187243"/>
              <a:ext cx="1259129" cy="3397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PickArea5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805100" y="268776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794451" y="317958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/>
                <a:t>扫描车牌</a:t>
              </a:r>
              <a:endParaRPr lang="en-US" altLang="zh-CN" sz="1100" b="1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558142" y="4093221"/>
            <a:ext cx="3346668" cy="1300761"/>
            <a:chOff x="8668235" y="1988114"/>
            <a:chExt cx="3403325" cy="1750739"/>
          </a:xfrm>
          <a:solidFill>
            <a:srgbClr val="CCFFFF"/>
          </a:solidFill>
        </p:grpSpPr>
        <p:sp>
          <p:nvSpPr>
            <p:cNvPr id="108" name="矩形 107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8805098" y="2187243"/>
              <a:ext cx="1259129" cy="3397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PickArea3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805100" y="268776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8794451" y="317958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52129" y="214717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80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632654" y="1193295"/>
            <a:ext cx="1307189" cy="267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11111111111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49386" y="1848061"/>
            <a:ext cx="3746573" cy="2148284"/>
            <a:chOff x="4064000" y="2043250"/>
            <a:chExt cx="3810000" cy="2891448"/>
          </a:xfrm>
        </p:grpSpPr>
        <p:grpSp>
          <p:nvGrpSpPr>
            <p:cNvPr id="7" name="组合 6"/>
            <p:cNvGrpSpPr/>
            <p:nvPr/>
          </p:nvGrpSpPr>
          <p:grpSpPr>
            <a:xfrm>
              <a:off x="4064000" y="2043250"/>
              <a:ext cx="3810000" cy="2891448"/>
              <a:chOff x="4064000" y="2043250"/>
              <a:chExt cx="3810000" cy="289144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064000" y="2043250"/>
                <a:ext cx="3810000" cy="2732900"/>
                <a:chOff x="4223429" y="2208716"/>
                <a:chExt cx="3462762" cy="3098659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223429" y="2208716"/>
                  <a:ext cx="3462761" cy="221016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/>
                    <a:t>图片</a:t>
                  </a:r>
                  <a:endParaRPr lang="zh-CN" altLang="en-US" sz="1200" dirty="0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223430" y="4418885"/>
                  <a:ext cx="3462761" cy="88849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</p:grpSp>
          <p:sp>
            <p:nvSpPr>
              <p:cNvPr id="105" name="文本框 104"/>
              <p:cNvSpPr txBox="1"/>
              <p:nvPr/>
            </p:nvSpPr>
            <p:spPr>
              <a:xfrm>
                <a:off x="4081056" y="3981930"/>
                <a:ext cx="3792942" cy="952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dirty="0" smtClean="0"/>
                  <a:t>商品名称：</a:t>
                </a:r>
                <a:r>
                  <a:rPr lang="en-US" altLang="zh-CN" sz="1000" dirty="0" err="1"/>
                  <a:t>Walch</a:t>
                </a:r>
                <a:r>
                  <a:rPr lang="zh-CN" altLang="en-US" sz="1000" dirty="0"/>
                  <a:t>威露士炫白多效馨香有氧洗洗衣液</a:t>
                </a:r>
                <a:r>
                  <a:rPr lang="en-US" altLang="zh-CN" sz="1000" dirty="0"/>
                  <a:t>3kg </a:t>
                </a:r>
                <a:r>
                  <a:rPr lang="zh-CN" altLang="en-US" sz="1000" dirty="0"/>
                  <a:t>有氧去污衣物护理 </a:t>
                </a:r>
                <a:endParaRPr lang="en-US" altLang="zh-CN" sz="1000" dirty="0" smtClean="0"/>
              </a:p>
              <a:p>
                <a:r>
                  <a:rPr lang="zh-CN" altLang="en-US" sz="1000" dirty="0" smtClean="0"/>
                  <a:t>长*宽*高</a:t>
                </a:r>
                <a:r>
                  <a:rPr lang="en-US" altLang="zh-CN" sz="1000" dirty="0" smtClean="0"/>
                  <a:t>=40</a:t>
                </a:r>
                <a:r>
                  <a:rPr lang="zh-CN" altLang="en-US" sz="1000" dirty="0" smtClean="0"/>
                  <a:t>*</a:t>
                </a:r>
                <a:r>
                  <a:rPr lang="en-US" altLang="zh-CN" sz="1000" dirty="0" smtClean="0"/>
                  <a:t>20</a:t>
                </a:r>
                <a:r>
                  <a:rPr lang="zh-CN" altLang="en-US" sz="1000" dirty="0" smtClean="0"/>
                  <a:t>*</a:t>
                </a:r>
                <a:r>
                  <a:rPr lang="en-US" altLang="zh-CN" sz="1000" dirty="0"/>
                  <a:t>30 </a:t>
                </a:r>
                <a:r>
                  <a:rPr lang="en-US" altLang="zh-CN" sz="1000" dirty="0" smtClean="0"/>
                  <a:t>m㎥</a:t>
                </a:r>
              </a:p>
              <a:p>
                <a:r>
                  <a:rPr lang="zh-CN" altLang="en-US" sz="1000" dirty="0" smtClean="0"/>
                  <a:t>重量：</a:t>
                </a:r>
                <a:r>
                  <a:rPr lang="en-US" altLang="zh-CN" sz="1000" dirty="0" smtClean="0"/>
                  <a:t>200kg</a:t>
                </a:r>
                <a:endParaRPr lang="en-US" altLang="zh-CN" sz="1000" dirty="0"/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6982" y="2205318"/>
              <a:ext cx="1127808" cy="1709878"/>
            </a:xfrm>
            <a:prstGeom prst="rect">
              <a:avLst/>
            </a:prstGeom>
          </p:spPr>
        </p:pic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534716" y="5295799"/>
          <a:ext cx="5562600" cy="1524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54200"/>
                <a:gridCol w="1854200"/>
                <a:gridCol w="1854200"/>
              </a:tblGrid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收货区域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已收数量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PickArea1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PickArea2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pSp>
        <p:nvGrpSpPr>
          <p:cNvPr id="73" name="组合 72"/>
          <p:cNvGrpSpPr/>
          <p:nvPr/>
        </p:nvGrpSpPr>
        <p:grpSpPr>
          <a:xfrm>
            <a:off x="2441810" y="1682663"/>
            <a:ext cx="7396209" cy="3588082"/>
            <a:chOff x="2658567" y="1690081"/>
            <a:chExt cx="7396209" cy="3588082"/>
          </a:xfrm>
        </p:grpSpPr>
        <p:sp>
          <p:nvSpPr>
            <p:cNvPr id="75" name="矩形 74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664940" y="1698550"/>
              <a:ext cx="7389836" cy="76382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/>
                <a:t>请将商品放回原包装箱</a:t>
              </a:r>
              <a:endParaRPr lang="zh-CN" altLang="en-US" sz="2400" b="1" dirty="0"/>
            </a:p>
          </p:txBody>
        </p:sp>
        <p:sp>
          <p:nvSpPr>
            <p:cNvPr id="77" name="文本框 50"/>
            <p:cNvSpPr txBox="1"/>
            <p:nvPr/>
          </p:nvSpPr>
          <p:spPr>
            <a:xfrm>
              <a:off x="2837694" y="2658138"/>
              <a:ext cx="6019562" cy="2528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00"/>
                </a:lnSpc>
              </a:pPr>
              <a:r>
                <a:rPr lang="zh-CN" altLang="en-US" sz="1600" dirty="0"/>
                <a:t>商品：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Walch</a:t>
              </a:r>
              <a:r>
                <a:rPr lang="zh-CN" altLang="en-US" sz="1600" dirty="0"/>
                <a:t>威露士炫白多效馨香有氧洗洗衣液</a:t>
              </a:r>
              <a:r>
                <a:rPr lang="en-US" altLang="zh-CN" sz="1600" dirty="0"/>
                <a:t>3kg </a:t>
              </a:r>
              <a:r>
                <a:rPr lang="zh-CN" altLang="en-US" sz="1600" dirty="0"/>
                <a:t>有氧去污衣物护理 </a:t>
              </a:r>
              <a:endParaRPr lang="en-US" altLang="zh-CN" sz="1600" dirty="0"/>
            </a:p>
            <a:p>
              <a:pPr>
                <a:lnSpc>
                  <a:spcPts val="2600"/>
                </a:lnSpc>
              </a:pPr>
              <a:r>
                <a:rPr lang="zh-CN" altLang="en-US" sz="1600" dirty="0" smtClean="0"/>
                <a:t>请将商品放入原包装箱，</a:t>
              </a:r>
              <a:r>
                <a:rPr lang="zh-CN" altLang="en-US" sz="1600" dirty="0"/>
                <a:t>已触发暗</a:t>
              </a:r>
              <a:r>
                <a:rPr lang="zh-CN" altLang="en-US" sz="1600" dirty="0" smtClean="0"/>
                <a:t>灯，请将箱内其余商品收货完毕后，将原包装箱送至问题处理处</a:t>
              </a:r>
              <a:endParaRPr lang="en-US" altLang="zh-CN" sz="1600" dirty="0" smtClean="0"/>
            </a:p>
            <a:p>
              <a:pPr>
                <a:lnSpc>
                  <a:spcPts val="6000"/>
                </a:lnSpc>
              </a:pPr>
              <a:r>
                <a:rPr lang="zh-CN" altLang="en-US" dirty="0" smtClean="0"/>
                <a:t>扫描其他商品继续收货</a:t>
              </a:r>
              <a:endParaRPr lang="en-US" altLang="zh-CN" dirty="0" smtClean="0"/>
            </a:p>
            <a:p>
              <a:pPr>
                <a:lnSpc>
                  <a:spcPts val="2600"/>
                </a:lnSpc>
              </a:pPr>
              <a:endParaRPr lang="zh-CN" altLang="en-US" sz="1600" dirty="0"/>
            </a:p>
          </p:txBody>
        </p:sp>
      </p:grpSp>
      <p:pic>
        <p:nvPicPr>
          <p:cNvPr id="103" name="图片 102"/>
          <p:cNvPicPr>
            <a:picLocks noChangeAspect="1"/>
          </p:cNvPicPr>
          <p:nvPr/>
        </p:nvPicPr>
        <p:blipFill rotWithShape="1">
          <a:blip r:embed="rId4"/>
          <a:srcRect l="4405" r="5577"/>
          <a:stretch/>
        </p:blipFill>
        <p:spPr>
          <a:xfrm>
            <a:off x="8411422" y="2969750"/>
            <a:ext cx="1260088" cy="1738270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6391978" y="4045927"/>
            <a:ext cx="1219731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光标转移至扫描商品栏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443487" y="616411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71" name="矩形 70"/>
          <p:cNvSpPr/>
          <p:nvPr/>
        </p:nvSpPr>
        <p:spPr>
          <a:xfrm>
            <a:off x="8667180" y="631641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189182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1.10 </a:t>
            </a:r>
            <a:r>
              <a:rPr lang="zh-CN" altLang="en-US" dirty="0"/>
              <a:t>多货收货演示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收货单号码</a:t>
            </a:r>
            <a:endParaRPr lang="en-US" altLang="zh-CN" sz="1100" b="1" dirty="0"/>
          </a:p>
        </p:txBody>
      </p:sp>
      <p:sp>
        <p:nvSpPr>
          <p:cNvPr id="6" name="矩形 5"/>
          <p:cNvSpPr/>
          <p:nvPr/>
        </p:nvSpPr>
        <p:spPr>
          <a:xfrm>
            <a:off x="147531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123456789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96" y="1193295"/>
            <a:ext cx="273950" cy="21488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82936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扫描商品</a:t>
            </a:r>
            <a:endParaRPr lang="en-US" altLang="zh-CN" sz="1100" b="1" dirty="0"/>
          </a:p>
        </p:txBody>
      </p:sp>
      <p:sp>
        <p:nvSpPr>
          <p:cNvPr id="23" name="矩形 22"/>
          <p:cNvSpPr/>
          <p:nvPr/>
        </p:nvSpPr>
        <p:spPr>
          <a:xfrm>
            <a:off x="461565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36" y="1193295"/>
            <a:ext cx="273950" cy="214887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01194" y="3118173"/>
            <a:ext cx="3346668" cy="1300761"/>
            <a:chOff x="81145" y="3901842"/>
            <a:chExt cx="3403325" cy="1750739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4" name="矩形 93"/>
            <p:cNvSpPr/>
            <p:nvPr/>
          </p:nvSpPr>
          <p:spPr>
            <a:xfrm>
              <a:off x="81145" y="3901842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9147" y="4103784"/>
              <a:ext cx="1259129" cy="3397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151444" y="408682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PickArea4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9147" y="4604303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151444" y="461178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8497" y="509612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40795" y="510360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45331" y="1696314"/>
            <a:ext cx="3346668" cy="1300761"/>
            <a:chOff x="8668235" y="1988114"/>
            <a:chExt cx="3403325" cy="1750739"/>
          </a:xfrm>
        </p:grpSpPr>
        <p:sp>
          <p:nvSpPr>
            <p:cNvPr id="93" name="矩形 92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805098" y="2187243"/>
              <a:ext cx="1259129" cy="33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PickArea2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805100" y="2687762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794451" y="3179582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1195" y="1652725"/>
            <a:ext cx="3346668" cy="1300761"/>
            <a:chOff x="81146" y="1929446"/>
            <a:chExt cx="3403325" cy="1750739"/>
          </a:xfrm>
        </p:grpSpPr>
        <p:sp>
          <p:nvSpPr>
            <p:cNvPr id="92" name="矩形 91"/>
            <p:cNvSpPr/>
            <p:nvPr/>
          </p:nvSpPr>
          <p:spPr>
            <a:xfrm>
              <a:off x="81146" y="1929446"/>
              <a:ext cx="3403325" cy="17507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59727" y="2097691"/>
              <a:ext cx="1259129" cy="33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1192025" y="2080734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PickArea1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59727" y="2598211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/>
                <a:t>实收</a:t>
              </a:r>
              <a:r>
                <a:rPr lang="zh-CN" altLang="en-US" sz="1100" b="1" dirty="0" smtClean="0"/>
                <a:t>数量</a:t>
              </a:r>
              <a:endParaRPr lang="en-US" altLang="zh-CN" sz="1100" b="1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92025" y="2605697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49080" y="3090030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81376" y="3097516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845331" y="3128095"/>
            <a:ext cx="3346668" cy="1300761"/>
            <a:chOff x="8668235" y="1988114"/>
            <a:chExt cx="3403325" cy="1750739"/>
          </a:xfrm>
          <a:solidFill>
            <a:srgbClr val="CCECFF"/>
          </a:solidFill>
        </p:grpSpPr>
        <p:sp>
          <p:nvSpPr>
            <p:cNvPr id="96" name="矩形 95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805098" y="2187243"/>
              <a:ext cx="1259129" cy="3397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PickArea5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805100" y="268776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794451" y="317958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/>
                <a:t>扫描车牌</a:t>
              </a:r>
              <a:endParaRPr lang="en-US" altLang="zh-CN" sz="1100" b="1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526501" y="3982439"/>
            <a:ext cx="3346668" cy="1300761"/>
            <a:chOff x="8668235" y="1988114"/>
            <a:chExt cx="3403325" cy="1750739"/>
          </a:xfrm>
          <a:solidFill>
            <a:srgbClr val="CCFFFF"/>
          </a:solidFill>
        </p:grpSpPr>
        <p:sp>
          <p:nvSpPr>
            <p:cNvPr id="108" name="矩形 107"/>
            <p:cNvSpPr/>
            <p:nvPr/>
          </p:nvSpPr>
          <p:spPr>
            <a:xfrm>
              <a:off x="8668235" y="1988114"/>
              <a:ext cx="3403325" cy="175073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8805098" y="2187243"/>
              <a:ext cx="1259129" cy="3397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9837397" y="2170286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PickArea3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805100" y="268776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实收数量</a:t>
              </a:r>
              <a:endParaRPr lang="en-US" altLang="zh-CN" sz="1100" b="1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9837397" y="2695249"/>
              <a:ext cx="2135378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8794451" y="3179582"/>
              <a:ext cx="1259129" cy="352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9826748" y="3187068"/>
              <a:ext cx="2135377" cy="3575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84373" y="213660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80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632654" y="1193295"/>
            <a:ext cx="1307189" cy="267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11111111111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17745" y="1737279"/>
            <a:ext cx="3746573" cy="2148284"/>
            <a:chOff x="4064000" y="2043250"/>
            <a:chExt cx="3810000" cy="2891448"/>
          </a:xfrm>
        </p:grpSpPr>
        <p:grpSp>
          <p:nvGrpSpPr>
            <p:cNvPr id="7" name="组合 6"/>
            <p:cNvGrpSpPr/>
            <p:nvPr/>
          </p:nvGrpSpPr>
          <p:grpSpPr>
            <a:xfrm>
              <a:off x="4064000" y="2043250"/>
              <a:ext cx="3810000" cy="2891448"/>
              <a:chOff x="4064000" y="2043250"/>
              <a:chExt cx="3810000" cy="289144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064000" y="2043250"/>
                <a:ext cx="3810000" cy="2732900"/>
                <a:chOff x="4223429" y="2208716"/>
                <a:chExt cx="3462762" cy="3098659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223429" y="2208716"/>
                  <a:ext cx="3462761" cy="221016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/>
                    <a:t>图片</a:t>
                  </a:r>
                  <a:endParaRPr lang="zh-CN" altLang="en-US" sz="1200" dirty="0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223430" y="4418885"/>
                  <a:ext cx="3462761" cy="88849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</p:grpSp>
          <p:sp>
            <p:nvSpPr>
              <p:cNvPr id="105" name="文本框 104"/>
              <p:cNvSpPr txBox="1"/>
              <p:nvPr/>
            </p:nvSpPr>
            <p:spPr>
              <a:xfrm>
                <a:off x="4081056" y="3981930"/>
                <a:ext cx="3792942" cy="952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dirty="0" smtClean="0"/>
                  <a:t>商品名称：</a:t>
                </a:r>
                <a:r>
                  <a:rPr lang="en-US" altLang="zh-CN" sz="1000" dirty="0" err="1"/>
                  <a:t>Walch</a:t>
                </a:r>
                <a:r>
                  <a:rPr lang="zh-CN" altLang="en-US" sz="1000" dirty="0"/>
                  <a:t>威露士炫白多效馨香有氧洗洗衣液</a:t>
                </a:r>
                <a:r>
                  <a:rPr lang="en-US" altLang="zh-CN" sz="1000" dirty="0"/>
                  <a:t>3kg </a:t>
                </a:r>
                <a:r>
                  <a:rPr lang="zh-CN" altLang="en-US" sz="1000" dirty="0"/>
                  <a:t>有氧去污衣物护理 </a:t>
                </a:r>
                <a:endParaRPr lang="en-US" altLang="zh-CN" sz="1000" dirty="0" smtClean="0"/>
              </a:p>
              <a:p>
                <a:r>
                  <a:rPr lang="zh-CN" altLang="en-US" sz="1000" dirty="0" smtClean="0"/>
                  <a:t>长*宽*高</a:t>
                </a:r>
                <a:r>
                  <a:rPr lang="en-US" altLang="zh-CN" sz="1000" dirty="0" smtClean="0"/>
                  <a:t>=40</a:t>
                </a:r>
                <a:r>
                  <a:rPr lang="zh-CN" altLang="en-US" sz="1000" dirty="0" smtClean="0"/>
                  <a:t>*</a:t>
                </a:r>
                <a:r>
                  <a:rPr lang="en-US" altLang="zh-CN" sz="1000" dirty="0" smtClean="0"/>
                  <a:t>20</a:t>
                </a:r>
                <a:r>
                  <a:rPr lang="zh-CN" altLang="en-US" sz="1000" dirty="0" smtClean="0"/>
                  <a:t>*</a:t>
                </a:r>
                <a:r>
                  <a:rPr lang="en-US" altLang="zh-CN" sz="1000" dirty="0"/>
                  <a:t>30 </a:t>
                </a:r>
                <a:r>
                  <a:rPr lang="en-US" altLang="zh-CN" sz="1000" dirty="0" smtClean="0"/>
                  <a:t>m㎥</a:t>
                </a:r>
              </a:p>
              <a:p>
                <a:r>
                  <a:rPr lang="zh-CN" altLang="en-US" sz="1000" dirty="0" smtClean="0"/>
                  <a:t>重量：</a:t>
                </a:r>
                <a:r>
                  <a:rPr lang="en-US" altLang="zh-CN" sz="1000" dirty="0" smtClean="0"/>
                  <a:t>200kg</a:t>
                </a:r>
                <a:endParaRPr lang="en-US" altLang="zh-CN" sz="1000" dirty="0"/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6982" y="2205318"/>
              <a:ext cx="1127808" cy="1709878"/>
            </a:xfrm>
            <a:prstGeom prst="rect">
              <a:avLst/>
            </a:prstGeom>
          </p:spPr>
        </p:pic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534716" y="5295799"/>
          <a:ext cx="5562600" cy="1524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54200"/>
                <a:gridCol w="1854200"/>
                <a:gridCol w="1854200"/>
              </a:tblGrid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收货区域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已收数量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PickArea1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PickArea2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BufferArea3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toIBR00005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2441810" y="1682663"/>
            <a:ext cx="7396209" cy="3608472"/>
            <a:chOff x="2658567" y="1690081"/>
            <a:chExt cx="7396209" cy="3608472"/>
          </a:xfrm>
        </p:grpSpPr>
        <p:sp>
          <p:nvSpPr>
            <p:cNvPr id="69" name="矩形 68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664940" y="1698550"/>
              <a:ext cx="7389836" cy="76382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/>
                <a:t>请确认是否强制收货</a:t>
              </a:r>
              <a:endParaRPr lang="zh-CN" altLang="en-US" sz="2400" b="1" dirty="0"/>
            </a:p>
          </p:txBody>
        </p:sp>
        <p:sp>
          <p:nvSpPr>
            <p:cNvPr id="72" name="文本框 50"/>
            <p:cNvSpPr txBox="1"/>
            <p:nvPr/>
          </p:nvSpPr>
          <p:spPr>
            <a:xfrm>
              <a:off x="2837693" y="2513175"/>
              <a:ext cx="6358979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000"/>
                </a:lnSpc>
              </a:pPr>
              <a:r>
                <a:rPr lang="zh-CN" altLang="en-US" sz="1600" dirty="0"/>
                <a:t>商品：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Walch</a:t>
              </a:r>
              <a:r>
                <a:rPr lang="zh-CN" altLang="en-US" sz="1600" dirty="0"/>
                <a:t>威露士炫白多效馨香有氧洗洗衣液</a:t>
              </a:r>
              <a:r>
                <a:rPr lang="en-US" altLang="zh-CN" sz="1600" dirty="0"/>
                <a:t>3kg </a:t>
              </a:r>
              <a:r>
                <a:rPr lang="zh-CN" altLang="en-US" sz="1600" dirty="0"/>
                <a:t>有氧去污衣物护理 </a:t>
              </a:r>
              <a:endParaRPr lang="en-US" altLang="zh-CN" sz="1600" dirty="0"/>
            </a:p>
            <a:p>
              <a:pPr>
                <a:lnSpc>
                  <a:spcPts val="3000"/>
                </a:lnSpc>
              </a:pPr>
              <a:r>
                <a:rPr lang="en-US" altLang="zh-CN" sz="1600" dirty="0"/>
                <a:t>DN</a:t>
              </a:r>
              <a:r>
                <a:rPr lang="zh-CN" altLang="en-US" sz="1600" dirty="0"/>
                <a:t>内总数量：</a:t>
              </a:r>
              <a:r>
                <a:rPr lang="en-US" altLang="zh-CN" sz="1600" dirty="0"/>
                <a:t>200</a:t>
              </a:r>
              <a:r>
                <a:rPr lang="zh-CN" altLang="en-US" sz="1600" dirty="0"/>
                <a:t>件 </a:t>
              </a:r>
              <a:endParaRPr lang="en-US" altLang="zh-CN" sz="1600" dirty="0"/>
            </a:p>
            <a:p>
              <a:pPr>
                <a:lnSpc>
                  <a:spcPts val="3000"/>
                </a:lnSpc>
              </a:pPr>
              <a:r>
                <a:rPr lang="zh-CN" altLang="en-US" sz="1600" dirty="0"/>
                <a:t>已</a:t>
              </a:r>
              <a:r>
                <a:rPr lang="zh-CN" altLang="en-US" sz="1600" dirty="0" smtClean="0"/>
                <a:t>收货 数量</a:t>
              </a:r>
              <a:r>
                <a:rPr lang="zh-CN" altLang="en-US" sz="1600" dirty="0"/>
                <a:t>：</a:t>
              </a:r>
              <a:r>
                <a:rPr lang="en-US" altLang="zh-CN" sz="1600" dirty="0"/>
                <a:t>125</a:t>
              </a:r>
              <a:r>
                <a:rPr lang="zh-CN" altLang="en-US" sz="1600" dirty="0"/>
                <a:t>件 </a:t>
              </a:r>
              <a:endParaRPr lang="en-US" altLang="zh-CN" sz="1600" dirty="0"/>
            </a:p>
            <a:p>
              <a:pPr>
                <a:lnSpc>
                  <a:spcPts val="3000"/>
                </a:lnSpc>
              </a:pPr>
              <a:r>
                <a:rPr lang="zh-CN" altLang="en-US" sz="1600" dirty="0"/>
                <a:t>已</a:t>
              </a:r>
              <a:r>
                <a:rPr lang="zh-CN" altLang="en-US" sz="1600" dirty="0" smtClean="0"/>
                <a:t>输入 数量</a:t>
              </a:r>
              <a:r>
                <a:rPr lang="zh-CN" altLang="en-US" sz="1600" dirty="0"/>
                <a:t>：</a:t>
              </a:r>
              <a:r>
                <a:rPr lang="en-US" altLang="zh-CN" sz="1600" dirty="0"/>
                <a:t>80</a:t>
              </a:r>
              <a:r>
                <a:rPr lang="zh-CN" altLang="en-US" sz="1600" dirty="0"/>
                <a:t>件</a:t>
              </a:r>
              <a:endParaRPr lang="en-US" altLang="zh-CN" sz="1600" dirty="0"/>
            </a:p>
            <a:p>
              <a:pPr>
                <a:lnSpc>
                  <a:spcPts val="3000"/>
                </a:lnSpc>
              </a:pPr>
              <a:r>
                <a:rPr lang="zh-CN" altLang="en-US" sz="1600" dirty="0"/>
                <a:t>超出</a:t>
              </a:r>
              <a:r>
                <a:rPr lang="en-US" altLang="zh-CN" sz="1600" dirty="0"/>
                <a:t>DN</a:t>
              </a:r>
              <a:r>
                <a:rPr lang="zh-CN" altLang="en-US" sz="1600" dirty="0"/>
                <a:t>数量：</a:t>
              </a:r>
              <a:r>
                <a:rPr lang="en-US" altLang="zh-CN" sz="2000" b="1" u="sng" dirty="0"/>
                <a:t>5</a:t>
              </a:r>
              <a:r>
                <a:rPr lang="zh-CN" altLang="en-US" sz="2000" b="1" u="sng" dirty="0"/>
                <a:t>件</a:t>
              </a:r>
              <a:endParaRPr lang="en-US" altLang="zh-CN" sz="1600" b="1" u="sng" dirty="0"/>
            </a:p>
            <a:p>
              <a:pPr>
                <a:lnSpc>
                  <a:spcPts val="3000"/>
                </a:lnSpc>
              </a:pPr>
              <a:r>
                <a:rPr lang="zh-CN" altLang="en-US" sz="1600" dirty="0"/>
                <a:t>请再次确认数量，是否需要强制</a:t>
              </a:r>
              <a:r>
                <a:rPr lang="zh-CN" altLang="en-US" sz="1600" dirty="0" smtClean="0"/>
                <a:t>收货</a:t>
              </a:r>
              <a:endParaRPr lang="en-US" altLang="zh-CN" sz="1600" dirty="0"/>
            </a:p>
            <a:p>
              <a:pPr>
                <a:lnSpc>
                  <a:spcPts val="3000"/>
                </a:lnSpc>
              </a:pPr>
              <a:endParaRPr lang="zh-CN" altLang="en-US" sz="1600" dirty="0"/>
            </a:p>
          </p:txBody>
        </p:sp>
      </p:grpSp>
      <p:pic>
        <p:nvPicPr>
          <p:cNvPr id="73" name="图片 72"/>
          <p:cNvPicPr>
            <a:picLocks noChangeAspect="1"/>
          </p:cNvPicPr>
          <p:nvPr/>
        </p:nvPicPr>
        <p:blipFill rotWithShape="1">
          <a:blip r:embed="rId4"/>
          <a:srcRect l="4405" r="5577"/>
          <a:stretch/>
        </p:blipFill>
        <p:spPr>
          <a:xfrm>
            <a:off x="8402898" y="3105994"/>
            <a:ext cx="1260088" cy="1738270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5135520" y="4888777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确定</a:t>
            </a:r>
            <a:endParaRPr lang="en-US" altLang="zh-CN" sz="1600" dirty="0"/>
          </a:p>
        </p:txBody>
      </p:sp>
      <p:sp>
        <p:nvSpPr>
          <p:cNvPr id="75" name="文本框 74"/>
          <p:cNvSpPr txBox="1"/>
          <p:nvPr/>
        </p:nvSpPr>
        <p:spPr>
          <a:xfrm>
            <a:off x="6471934" y="4883819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5570697" y="3073336"/>
            <a:ext cx="2380977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点击确认</a:t>
            </a:r>
            <a:r>
              <a:rPr lang="en-US" altLang="zh-CN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光标移动至扫描车牌一栏中</a:t>
            </a:r>
            <a:endParaRPr lang="en-US" altLang="zh-CN" sz="2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点击取消：关闭移动至实收数量一栏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443487" y="616411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77" name="矩形 76"/>
          <p:cNvSpPr/>
          <p:nvPr/>
        </p:nvSpPr>
        <p:spPr>
          <a:xfrm>
            <a:off x="8667180" y="631641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29258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1.11</a:t>
            </a:r>
            <a:r>
              <a:rPr lang="zh-CN" altLang="en-US" dirty="0" smtClean="0"/>
              <a:t>含序列号码商品收货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收货单号码</a:t>
            </a:r>
            <a:endParaRPr lang="en-US" altLang="zh-CN" sz="1100" b="1" dirty="0"/>
          </a:p>
        </p:txBody>
      </p:sp>
      <p:sp>
        <p:nvSpPr>
          <p:cNvPr id="6" name="矩形 5"/>
          <p:cNvSpPr/>
          <p:nvPr/>
        </p:nvSpPr>
        <p:spPr>
          <a:xfrm>
            <a:off x="147531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123456789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96" y="1193295"/>
            <a:ext cx="273950" cy="21488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82936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扫描商品</a:t>
            </a:r>
            <a:endParaRPr lang="en-US" altLang="zh-CN" sz="1100" b="1" dirty="0"/>
          </a:p>
        </p:txBody>
      </p:sp>
      <p:sp>
        <p:nvSpPr>
          <p:cNvPr id="23" name="矩形 22"/>
          <p:cNvSpPr/>
          <p:nvPr/>
        </p:nvSpPr>
        <p:spPr>
          <a:xfrm>
            <a:off x="461565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36" y="1193295"/>
            <a:ext cx="273950" cy="21488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72576" y="2026047"/>
            <a:ext cx="3346668" cy="1300761"/>
            <a:chOff x="81146" y="1929446"/>
            <a:chExt cx="3403325" cy="1750739"/>
          </a:xfrm>
        </p:grpSpPr>
        <p:sp>
          <p:nvSpPr>
            <p:cNvPr id="92" name="矩形 91"/>
            <p:cNvSpPr/>
            <p:nvPr/>
          </p:nvSpPr>
          <p:spPr>
            <a:xfrm>
              <a:off x="81146" y="1929446"/>
              <a:ext cx="3403325" cy="17507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59727" y="2097691"/>
              <a:ext cx="1259129" cy="33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1192025" y="2080734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PickArea1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59727" y="2598211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/>
                <a:t>实收</a:t>
              </a:r>
              <a:r>
                <a:rPr lang="zh-CN" altLang="en-US" sz="1100" b="1" dirty="0" smtClean="0"/>
                <a:t>数量</a:t>
              </a:r>
              <a:endParaRPr lang="en-US" altLang="zh-CN" sz="1100" b="1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92025" y="2605697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49080" y="3090030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81376" y="3097516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632654" y="1193295"/>
            <a:ext cx="1307189" cy="267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11111111111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49386" y="1848061"/>
            <a:ext cx="3746573" cy="2030486"/>
            <a:chOff x="4064000" y="2043250"/>
            <a:chExt cx="3810000" cy="2732900"/>
          </a:xfrm>
        </p:grpSpPr>
        <p:grpSp>
          <p:nvGrpSpPr>
            <p:cNvPr id="8" name="组合 7"/>
            <p:cNvGrpSpPr/>
            <p:nvPr/>
          </p:nvGrpSpPr>
          <p:grpSpPr>
            <a:xfrm>
              <a:off x="4064000" y="2043250"/>
              <a:ext cx="3810000" cy="2732900"/>
              <a:chOff x="4223429" y="2208716"/>
              <a:chExt cx="3462762" cy="3098659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223429" y="2208716"/>
                <a:ext cx="3462761" cy="22101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4223430" y="4418885"/>
                <a:ext cx="3462761" cy="8884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</p:grpSp>
        <p:sp>
          <p:nvSpPr>
            <p:cNvPr id="105" name="文本框 104"/>
            <p:cNvSpPr txBox="1"/>
            <p:nvPr/>
          </p:nvSpPr>
          <p:spPr>
            <a:xfrm>
              <a:off x="4081056" y="3981930"/>
              <a:ext cx="3792942" cy="745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zh-CN" altLang="en-US" sz="1000" dirty="0" smtClean="0"/>
                <a:t>商品名称</a:t>
              </a:r>
              <a:r>
                <a:rPr lang="zh-CN" altLang="en-US" sz="1000" dirty="0" smtClean="0"/>
                <a:t>：</a:t>
              </a:r>
              <a:r>
                <a:rPr lang="en-US" altLang="zh-CN" sz="1000" dirty="0"/>
                <a:t>Apple iPhone 6s (64G) 4G</a:t>
              </a:r>
              <a:r>
                <a:rPr lang="zh-CN" altLang="en-US" sz="1000" dirty="0"/>
                <a:t>智能手机</a:t>
              </a:r>
              <a:r>
                <a:rPr lang="en-US" altLang="zh-CN" sz="1000" dirty="0"/>
                <a:t>(</a:t>
              </a:r>
              <a:r>
                <a:rPr lang="zh-CN" altLang="en-US" sz="1000" dirty="0"/>
                <a:t>金色 公开版</a:t>
              </a:r>
              <a:r>
                <a:rPr lang="en-US" altLang="zh-CN" sz="1000" dirty="0"/>
                <a:t>) </a:t>
              </a:r>
              <a:endParaRPr lang="zh-CN" altLang="en-US" sz="10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r>
                <a:rPr lang="zh-CN" altLang="en-US" sz="1000" dirty="0" smtClean="0"/>
                <a:t>长</a:t>
              </a:r>
              <a:r>
                <a:rPr lang="zh-CN" altLang="en-US" sz="1000" dirty="0" smtClean="0"/>
                <a:t>*宽*高</a:t>
              </a:r>
              <a:r>
                <a:rPr lang="en-US" altLang="zh-CN" sz="1000" dirty="0" smtClean="0"/>
                <a:t>=40</a:t>
              </a:r>
              <a:r>
                <a:rPr lang="zh-CN" altLang="en-US" sz="1000" dirty="0" smtClean="0"/>
                <a:t>*</a:t>
              </a:r>
              <a:r>
                <a:rPr lang="en-US" altLang="zh-CN" sz="1000" dirty="0" smtClean="0"/>
                <a:t>20</a:t>
              </a:r>
              <a:r>
                <a:rPr lang="zh-CN" altLang="en-US" sz="1000" dirty="0" smtClean="0"/>
                <a:t>*</a:t>
              </a:r>
              <a:r>
                <a:rPr lang="en-US" altLang="zh-CN" sz="1000" dirty="0"/>
                <a:t>30 </a:t>
              </a:r>
              <a:r>
                <a:rPr lang="en-US" altLang="zh-CN" sz="1000" dirty="0" smtClean="0"/>
                <a:t>m㎥</a:t>
              </a:r>
            </a:p>
            <a:p>
              <a:r>
                <a:rPr lang="zh-CN" altLang="en-US" sz="1000" dirty="0" smtClean="0"/>
                <a:t>重量</a:t>
              </a:r>
              <a:r>
                <a:rPr lang="zh-CN" altLang="en-US" sz="1000" dirty="0" smtClean="0"/>
                <a:t>：</a:t>
              </a:r>
              <a:r>
                <a:rPr lang="en-US" altLang="zh-CN" sz="1000" dirty="0" smtClean="0"/>
                <a:t>600</a:t>
              </a:r>
              <a:r>
                <a:rPr lang="en-US" altLang="zh-CN" sz="1000" dirty="0" smtClean="0"/>
                <a:t>g</a:t>
              </a:r>
              <a:endParaRPr lang="en-US" altLang="zh-CN" sz="10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443487" y="616411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32" name="矩形 31"/>
          <p:cNvSpPr/>
          <p:nvPr/>
        </p:nvSpPr>
        <p:spPr>
          <a:xfrm>
            <a:off x="8667180" y="631641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160" y="1905746"/>
            <a:ext cx="799101" cy="1320734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8168972" y="2043876"/>
            <a:ext cx="2380977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备注信息：此界面是扫描完商品未按回车之后的界面，只是中转界面，实际上在操作中，由于扫描枪带回车键，所以不会显示出来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9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1.11</a:t>
            </a:r>
            <a:r>
              <a:rPr lang="zh-CN" altLang="en-US" dirty="0"/>
              <a:t>含序列号码商品收货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收货单号码</a:t>
            </a:r>
            <a:endParaRPr lang="en-US" altLang="zh-CN" sz="1100" b="1" dirty="0"/>
          </a:p>
        </p:txBody>
      </p:sp>
      <p:sp>
        <p:nvSpPr>
          <p:cNvPr id="6" name="矩形 5"/>
          <p:cNvSpPr/>
          <p:nvPr/>
        </p:nvSpPr>
        <p:spPr>
          <a:xfrm>
            <a:off x="147531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123456789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96" y="1193295"/>
            <a:ext cx="273950" cy="21488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82936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扫描商品</a:t>
            </a:r>
            <a:endParaRPr lang="en-US" altLang="zh-CN" sz="1100" b="1" dirty="0"/>
          </a:p>
        </p:txBody>
      </p:sp>
      <p:sp>
        <p:nvSpPr>
          <p:cNvPr id="23" name="矩形 22"/>
          <p:cNvSpPr/>
          <p:nvPr/>
        </p:nvSpPr>
        <p:spPr>
          <a:xfrm>
            <a:off x="461565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36" y="1193295"/>
            <a:ext cx="273950" cy="21488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72576" y="2026047"/>
            <a:ext cx="3346668" cy="1300761"/>
            <a:chOff x="81146" y="1929446"/>
            <a:chExt cx="3403325" cy="1750739"/>
          </a:xfrm>
        </p:grpSpPr>
        <p:sp>
          <p:nvSpPr>
            <p:cNvPr id="92" name="矩形 91"/>
            <p:cNvSpPr/>
            <p:nvPr/>
          </p:nvSpPr>
          <p:spPr>
            <a:xfrm>
              <a:off x="81146" y="1929446"/>
              <a:ext cx="3403325" cy="17507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59727" y="2097691"/>
              <a:ext cx="1259129" cy="33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1192025" y="2080734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PickArea1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59727" y="2598211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/>
                <a:t>实收</a:t>
              </a:r>
              <a:r>
                <a:rPr lang="zh-CN" altLang="en-US" sz="1100" b="1" dirty="0" smtClean="0"/>
                <a:t>数量</a:t>
              </a:r>
              <a:endParaRPr lang="en-US" altLang="zh-CN" sz="1100" b="1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92025" y="2605697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49080" y="3090030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81376" y="3097516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632654" y="1193295"/>
            <a:ext cx="1307189" cy="267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11111111111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49386" y="1848061"/>
            <a:ext cx="3746573" cy="2030486"/>
            <a:chOff x="4064000" y="2043250"/>
            <a:chExt cx="3810000" cy="2732900"/>
          </a:xfrm>
        </p:grpSpPr>
        <p:grpSp>
          <p:nvGrpSpPr>
            <p:cNvPr id="8" name="组合 7"/>
            <p:cNvGrpSpPr/>
            <p:nvPr/>
          </p:nvGrpSpPr>
          <p:grpSpPr>
            <a:xfrm>
              <a:off x="4064000" y="2043250"/>
              <a:ext cx="3810000" cy="2732900"/>
              <a:chOff x="4223429" y="2208716"/>
              <a:chExt cx="3462762" cy="3098659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223429" y="2208716"/>
                <a:ext cx="3462761" cy="22101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4223430" y="4418885"/>
                <a:ext cx="3462761" cy="8884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</p:grpSp>
        <p:sp>
          <p:nvSpPr>
            <p:cNvPr id="105" name="文本框 104"/>
            <p:cNvSpPr txBox="1"/>
            <p:nvPr/>
          </p:nvSpPr>
          <p:spPr>
            <a:xfrm>
              <a:off x="4081056" y="3981930"/>
              <a:ext cx="3792942" cy="745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zh-CN" altLang="en-US" sz="1000" dirty="0" smtClean="0"/>
                <a:t>商品名称</a:t>
              </a:r>
              <a:r>
                <a:rPr lang="zh-CN" altLang="en-US" sz="1000" dirty="0" smtClean="0"/>
                <a:t>：</a:t>
              </a:r>
              <a:r>
                <a:rPr lang="en-US" altLang="zh-CN" sz="1000" dirty="0"/>
                <a:t>Apple iPhone 6s (64G) 4G</a:t>
              </a:r>
              <a:r>
                <a:rPr lang="zh-CN" altLang="en-US" sz="1000" dirty="0"/>
                <a:t>智能手机</a:t>
              </a:r>
              <a:r>
                <a:rPr lang="en-US" altLang="zh-CN" sz="1000" dirty="0"/>
                <a:t>(</a:t>
              </a:r>
              <a:r>
                <a:rPr lang="zh-CN" altLang="en-US" sz="1000" dirty="0"/>
                <a:t>金色 公开版</a:t>
              </a:r>
              <a:r>
                <a:rPr lang="en-US" altLang="zh-CN" sz="1000" dirty="0"/>
                <a:t>) </a:t>
              </a:r>
              <a:endParaRPr lang="zh-CN" altLang="en-US" sz="10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r>
                <a:rPr lang="zh-CN" altLang="en-US" sz="1000" dirty="0" smtClean="0"/>
                <a:t>长</a:t>
              </a:r>
              <a:r>
                <a:rPr lang="zh-CN" altLang="en-US" sz="1000" dirty="0" smtClean="0"/>
                <a:t>*宽*高</a:t>
              </a:r>
              <a:r>
                <a:rPr lang="en-US" altLang="zh-CN" sz="1000" dirty="0" smtClean="0"/>
                <a:t>=40</a:t>
              </a:r>
              <a:r>
                <a:rPr lang="zh-CN" altLang="en-US" sz="1000" dirty="0" smtClean="0"/>
                <a:t>*</a:t>
              </a:r>
              <a:r>
                <a:rPr lang="en-US" altLang="zh-CN" sz="1000" dirty="0" smtClean="0"/>
                <a:t>20</a:t>
              </a:r>
              <a:r>
                <a:rPr lang="zh-CN" altLang="en-US" sz="1000" dirty="0" smtClean="0"/>
                <a:t>*</a:t>
              </a:r>
              <a:r>
                <a:rPr lang="en-US" altLang="zh-CN" sz="1000" dirty="0"/>
                <a:t>30 </a:t>
              </a:r>
              <a:r>
                <a:rPr lang="en-US" altLang="zh-CN" sz="1000" dirty="0" smtClean="0"/>
                <a:t>m㎥</a:t>
              </a:r>
            </a:p>
            <a:p>
              <a:r>
                <a:rPr lang="zh-CN" altLang="en-US" sz="1000" dirty="0" smtClean="0"/>
                <a:t>重量</a:t>
              </a:r>
              <a:r>
                <a:rPr lang="zh-CN" altLang="en-US" sz="1000" dirty="0" smtClean="0"/>
                <a:t>：</a:t>
              </a:r>
              <a:r>
                <a:rPr lang="en-US" altLang="zh-CN" sz="1000" dirty="0" smtClean="0"/>
                <a:t>600</a:t>
              </a:r>
              <a:r>
                <a:rPr lang="en-US" altLang="zh-CN" sz="1000" dirty="0" smtClean="0"/>
                <a:t>g</a:t>
              </a:r>
              <a:endParaRPr lang="en-US" altLang="zh-CN" sz="10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443487" y="616411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32" name="矩形 31"/>
          <p:cNvSpPr/>
          <p:nvPr/>
        </p:nvSpPr>
        <p:spPr>
          <a:xfrm>
            <a:off x="8667180" y="631641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160" y="1905746"/>
            <a:ext cx="799101" cy="1320734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2151534" y="2120162"/>
            <a:ext cx="7396209" cy="3588082"/>
            <a:chOff x="2658567" y="1690081"/>
            <a:chExt cx="7396209" cy="3588082"/>
          </a:xfrm>
        </p:grpSpPr>
        <p:grpSp>
          <p:nvGrpSpPr>
            <p:cNvPr id="37" name="组合 36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664940" y="1698550"/>
                <a:ext cx="7389836" cy="703288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/>
                  <a:t>请扫描商品序列</a:t>
                </a:r>
                <a:r>
                  <a:rPr lang="zh-CN" altLang="en-US" sz="2400" b="1" dirty="0" smtClean="0"/>
                  <a:t>号</a:t>
                </a:r>
                <a:endParaRPr lang="zh-CN" altLang="en-US" sz="2400" b="1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743447" y="2434035"/>
                <a:ext cx="6115850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商品名称：</a:t>
                </a:r>
                <a:r>
                  <a:rPr lang="en-US" altLang="zh-CN" dirty="0" smtClean="0"/>
                  <a:t>Apple </a:t>
                </a:r>
                <a:r>
                  <a:rPr lang="en-US" altLang="zh-CN" dirty="0"/>
                  <a:t>iPhone 6s (64G) 4G</a:t>
                </a:r>
                <a:r>
                  <a:rPr lang="zh-CN" altLang="en-US" dirty="0"/>
                  <a:t>智能手机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金色 公开版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此</a:t>
                </a:r>
                <a:r>
                  <a:rPr lang="zh-CN" altLang="en-US" dirty="0" smtClean="0"/>
                  <a:t>商品为高价商品，请在收货过程中逐一扫描</a:t>
                </a:r>
                <a:r>
                  <a:rPr lang="zh-CN" altLang="en-US" dirty="0"/>
                  <a:t>序列</a:t>
                </a:r>
                <a:r>
                  <a:rPr lang="zh-CN" altLang="en-US" dirty="0" smtClean="0"/>
                  <a:t>号逐一收货</a:t>
                </a:r>
                <a:endParaRPr lang="zh-CN" altLang="en-US" dirty="0"/>
              </a:p>
              <a:p>
                <a:endParaRPr lang="zh-CN" altLang="en-US" sz="1600" dirty="0"/>
              </a:p>
            </p:txBody>
          </p:sp>
        </p:grpSp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5"/>
            <a:srcRect b="25091"/>
            <a:stretch/>
          </p:blipFill>
          <p:spPr>
            <a:xfrm>
              <a:off x="4873999" y="3333000"/>
              <a:ext cx="2571429" cy="1023196"/>
            </a:xfrm>
            <a:prstGeom prst="rect">
              <a:avLst/>
            </a:prstGeom>
          </p:spPr>
        </p:pic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957" y="2932273"/>
            <a:ext cx="1529412" cy="252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1.11</a:t>
            </a:r>
            <a:r>
              <a:rPr lang="zh-CN" altLang="en-US" dirty="0"/>
              <a:t>含序列号码商品收货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收货单号码</a:t>
            </a:r>
            <a:endParaRPr lang="en-US" altLang="zh-CN" sz="1100" b="1" dirty="0"/>
          </a:p>
        </p:txBody>
      </p:sp>
      <p:sp>
        <p:nvSpPr>
          <p:cNvPr id="6" name="矩形 5"/>
          <p:cNvSpPr/>
          <p:nvPr/>
        </p:nvSpPr>
        <p:spPr>
          <a:xfrm>
            <a:off x="147531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123456789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96" y="1193295"/>
            <a:ext cx="273950" cy="21488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82936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扫描商品</a:t>
            </a:r>
            <a:endParaRPr lang="en-US" altLang="zh-CN" sz="1100" b="1" dirty="0"/>
          </a:p>
        </p:txBody>
      </p:sp>
      <p:sp>
        <p:nvSpPr>
          <p:cNvPr id="23" name="矩形 22"/>
          <p:cNvSpPr/>
          <p:nvPr/>
        </p:nvSpPr>
        <p:spPr>
          <a:xfrm>
            <a:off x="461565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36" y="1193295"/>
            <a:ext cx="273950" cy="21488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72576" y="2026047"/>
            <a:ext cx="3346668" cy="1300761"/>
            <a:chOff x="81146" y="1929446"/>
            <a:chExt cx="3403325" cy="1750739"/>
          </a:xfrm>
        </p:grpSpPr>
        <p:sp>
          <p:nvSpPr>
            <p:cNvPr id="92" name="矩形 91"/>
            <p:cNvSpPr/>
            <p:nvPr/>
          </p:nvSpPr>
          <p:spPr>
            <a:xfrm>
              <a:off x="81146" y="1929446"/>
              <a:ext cx="3403325" cy="17507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59727" y="2097691"/>
              <a:ext cx="1259129" cy="33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1192025" y="2080734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PickArea1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59727" y="2598211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/>
                <a:t>实收</a:t>
              </a:r>
              <a:r>
                <a:rPr lang="zh-CN" altLang="en-US" sz="1100" b="1" dirty="0" smtClean="0"/>
                <a:t>数量</a:t>
              </a:r>
              <a:endParaRPr lang="en-US" altLang="zh-CN" sz="1100" b="1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92025" y="2605697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49080" y="3090030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81376" y="3097516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632654" y="1193295"/>
            <a:ext cx="1307189" cy="267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11111111111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49386" y="1848061"/>
            <a:ext cx="3746573" cy="2030486"/>
            <a:chOff x="4064000" y="2043250"/>
            <a:chExt cx="3810000" cy="2732900"/>
          </a:xfrm>
        </p:grpSpPr>
        <p:grpSp>
          <p:nvGrpSpPr>
            <p:cNvPr id="8" name="组合 7"/>
            <p:cNvGrpSpPr/>
            <p:nvPr/>
          </p:nvGrpSpPr>
          <p:grpSpPr>
            <a:xfrm>
              <a:off x="4064000" y="2043250"/>
              <a:ext cx="3810000" cy="2732900"/>
              <a:chOff x="4223429" y="2208716"/>
              <a:chExt cx="3462762" cy="3098659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223429" y="2208716"/>
                <a:ext cx="3462761" cy="22101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4223430" y="4418885"/>
                <a:ext cx="3462761" cy="8884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</p:grpSp>
        <p:sp>
          <p:nvSpPr>
            <p:cNvPr id="105" name="文本框 104"/>
            <p:cNvSpPr txBox="1"/>
            <p:nvPr/>
          </p:nvSpPr>
          <p:spPr>
            <a:xfrm>
              <a:off x="4081056" y="3981930"/>
              <a:ext cx="3792942" cy="745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zh-CN" altLang="en-US" sz="1000" dirty="0" smtClean="0"/>
                <a:t>商品名称</a:t>
              </a:r>
              <a:r>
                <a:rPr lang="zh-CN" altLang="en-US" sz="1000" dirty="0" smtClean="0"/>
                <a:t>：</a:t>
              </a:r>
              <a:r>
                <a:rPr lang="en-US" altLang="zh-CN" sz="1000" dirty="0"/>
                <a:t>Apple iPhone 6s (64G) 4G</a:t>
              </a:r>
              <a:r>
                <a:rPr lang="zh-CN" altLang="en-US" sz="1000" dirty="0"/>
                <a:t>智能手机</a:t>
              </a:r>
              <a:r>
                <a:rPr lang="en-US" altLang="zh-CN" sz="1000" dirty="0"/>
                <a:t>(</a:t>
              </a:r>
              <a:r>
                <a:rPr lang="zh-CN" altLang="en-US" sz="1000" dirty="0"/>
                <a:t>金色 公开版</a:t>
              </a:r>
              <a:r>
                <a:rPr lang="en-US" altLang="zh-CN" sz="1000" dirty="0"/>
                <a:t>) </a:t>
              </a:r>
              <a:endParaRPr lang="zh-CN" altLang="en-US" sz="10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r>
                <a:rPr lang="zh-CN" altLang="en-US" sz="1000" dirty="0" smtClean="0"/>
                <a:t>长</a:t>
              </a:r>
              <a:r>
                <a:rPr lang="zh-CN" altLang="en-US" sz="1000" dirty="0" smtClean="0"/>
                <a:t>*宽*高</a:t>
              </a:r>
              <a:r>
                <a:rPr lang="en-US" altLang="zh-CN" sz="1000" dirty="0" smtClean="0"/>
                <a:t>=40</a:t>
              </a:r>
              <a:r>
                <a:rPr lang="zh-CN" altLang="en-US" sz="1000" dirty="0" smtClean="0"/>
                <a:t>*</a:t>
              </a:r>
              <a:r>
                <a:rPr lang="en-US" altLang="zh-CN" sz="1000" dirty="0" smtClean="0"/>
                <a:t>20</a:t>
              </a:r>
              <a:r>
                <a:rPr lang="zh-CN" altLang="en-US" sz="1000" dirty="0" smtClean="0"/>
                <a:t>*</a:t>
              </a:r>
              <a:r>
                <a:rPr lang="en-US" altLang="zh-CN" sz="1000" dirty="0"/>
                <a:t>30 </a:t>
              </a:r>
              <a:r>
                <a:rPr lang="en-US" altLang="zh-CN" sz="1000" dirty="0" smtClean="0"/>
                <a:t>m㎥</a:t>
              </a:r>
            </a:p>
            <a:p>
              <a:r>
                <a:rPr lang="zh-CN" altLang="en-US" sz="1000" dirty="0" smtClean="0"/>
                <a:t>重量</a:t>
              </a:r>
              <a:r>
                <a:rPr lang="zh-CN" altLang="en-US" sz="1000" dirty="0" smtClean="0"/>
                <a:t>：</a:t>
              </a:r>
              <a:r>
                <a:rPr lang="en-US" altLang="zh-CN" sz="1000" dirty="0" smtClean="0"/>
                <a:t>600</a:t>
              </a:r>
              <a:r>
                <a:rPr lang="en-US" altLang="zh-CN" sz="1000" dirty="0" smtClean="0"/>
                <a:t>g</a:t>
              </a:r>
              <a:endParaRPr lang="en-US" altLang="zh-CN" sz="10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443487" y="616411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32" name="矩形 31"/>
          <p:cNvSpPr/>
          <p:nvPr/>
        </p:nvSpPr>
        <p:spPr>
          <a:xfrm>
            <a:off x="8667180" y="631641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160" y="1905746"/>
            <a:ext cx="799101" cy="1320734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2151534" y="2120162"/>
            <a:ext cx="7396209" cy="3588082"/>
            <a:chOff x="2658567" y="1690081"/>
            <a:chExt cx="7396209" cy="3588082"/>
          </a:xfrm>
        </p:grpSpPr>
        <p:grpSp>
          <p:nvGrpSpPr>
            <p:cNvPr id="37" name="组合 36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664940" y="1698550"/>
                <a:ext cx="7389836" cy="67339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/>
                  <a:t>请扫描商品序列</a:t>
                </a:r>
                <a:r>
                  <a:rPr lang="zh-CN" altLang="en-US" sz="2400" b="1" dirty="0" smtClean="0"/>
                  <a:t>号</a:t>
                </a:r>
                <a:endParaRPr lang="zh-CN" altLang="en-US" sz="2400" b="1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743447" y="2434035"/>
                <a:ext cx="6115850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商品名称：</a:t>
                </a:r>
                <a:r>
                  <a:rPr lang="en-US" altLang="zh-CN" dirty="0" smtClean="0"/>
                  <a:t>Apple </a:t>
                </a:r>
                <a:r>
                  <a:rPr lang="en-US" altLang="zh-CN" dirty="0"/>
                  <a:t>iPhone 6s (64G) 4G</a:t>
                </a:r>
                <a:r>
                  <a:rPr lang="zh-CN" altLang="en-US" dirty="0"/>
                  <a:t>智能手机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金色 公开版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此</a:t>
                </a:r>
                <a:r>
                  <a:rPr lang="zh-CN" altLang="en-US" dirty="0" smtClean="0"/>
                  <a:t>商品为高价商品，请在收货过程中逐一扫描</a:t>
                </a:r>
                <a:r>
                  <a:rPr lang="zh-CN" altLang="en-US" dirty="0"/>
                  <a:t>序列</a:t>
                </a:r>
                <a:r>
                  <a:rPr lang="zh-CN" altLang="en-US" dirty="0" smtClean="0"/>
                  <a:t>号逐一收货</a:t>
                </a:r>
                <a:endParaRPr lang="zh-CN" altLang="en-US" dirty="0"/>
              </a:p>
              <a:p>
                <a:endParaRPr lang="zh-CN" altLang="en-US" sz="1600" dirty="0"/>
              </a:p>
            </p:txBody>
          </p:sp>
        </p:grpSp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5"/>
            <a:srcRect b="25091"/>
            <a:stretch/>
          </p:blipFill>
          <p:spPr>
            <a:xfrm>
              <a:off x="4856419" y="3300933"/>
              <a:ext cx="2571429" cy="1023196"/>
            </a:xfrm>
            <a:prstGeom prst="rect">
              <a:avLst/>
            </a:prstGeom>
          </p:spPr>
        </p:pic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600" y="2932273"/>
            <a:ext cx="1529412" cy="2527774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228323" y="5040143"/>
            <a:ext cx="6115850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序列号扫描错误，请重新扫描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971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1.11</a:t>
            </a:r>
            <a:r>
              <a:rPr lang="zh-CN" altLang="en-US" dirty="0"/>
              <a:t>含序列号码商品收货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收货单号码</a:t>
            </a:r>
            <a:endParaRPr lang="en-US" altLang="zh-CN" sz="1100" b="1" dirty="0"/>
          </a:p>
        </p:txBody>
      </p:sp>
      <p:sp>
        <p:nvSpPr>
          <p:cNvPr id="6" name="矩形 5"/>
          <p:cNvSpPr/>
          <p:nvPr/>
        </p:nvSpPr>
        <p:spPr>
          <a:xfrm>
            <a:off x="147531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123456789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96" y="1193295"/>
            <a:ext cx="273950" cy="21488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82936" y="1206125"/>
            <a:ext cx="1238168" cy="25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扫描商品</a:t>
            </a:r>
            <a:endParaRPr lang="en-US" altLang="zh-CN" sz="1100" b="1" dirty="0"/>
          </a:p>
        </p:txBody>
      </p:sp>
      <p:sp>
        <p:nvSpPr>
          <p:cNvPr id="23" name="矩形 22"/>
          <p:cNvSpPr/>
          <p:nvPr/>
        </p:nvSpPr>
        <p:spPr>
          <a:xfrm>
            <a:off x="4615655" y="1193526"/>
            <a:ext cx="1341190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36" y="1193295"/>
            <a:ext cx="273950" cy="21488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72576" y="2026047"/>
            <a:ext cx="3346668" cy="1300761"/>
            <a:chOff x="81146" y="1929446"/>
            <a:chExt cx="3403325" cy="1750739"/>
          </a:xfrm>
        </p:grpSpPr>
        <p:sp>
          <p:nvSpPr>
            <p:cNvPr id="92" name="矩形 91"/>
            <p:cNvSpPr/>
            <p:nvPr/>
          </p:nvSpPr>
          <p:spPr>
            <a:xfrm>
              <a:off x="81146" y="1929446"/>
              <a:ext cx="3403325" cy="17507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59727" y="2097691"/>
              <a:ext cx="1259129" cy="33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收货区域</a:t>
              </a:r>
              <a:endParaRPr lang="en-US" altLang="zh-CN" sz="1100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1192025" y="2080734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PickArea1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59727" y="2598211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/>
                <a:t>实收</a:t>
              </a:r>
              <a:r>
                <a:rPr lang="zh-CN" altLang="en-US" sz="1100" b="1" dirty="0" smtClean="0"/>
                <a:t>数量</a:t>
              </a:r>
              <a:endParaRPr lang="en-US" altLang="zh-CN" sz="1100" b="1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92025" y="2605697"/>
              <a:ext cx="2135378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1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49080" y="3090030"/>
              <a:ext cx="1259129" cy="35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 smtClean="0"/>
                <a:t>扫描车牌</a:t>
              </a:r>
              <a:endParaRPr lang="en-US" altLang="zh-CN" sz="11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81376" y="3097516"/>
              <a:ext cx="2135377" cy="357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632654" y="1193295"/>
            <a:ext cx="1307189" cy="267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11111111111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49386" y="1848061"/>
            <a:ext cx="3746573" cy="2030486"/>
            <a:chOff x="4064000" y="2043250"/>
            <a:chExt cx="3810000" cy="2732900"/>
          </a:xfrm>
        </p:grpSpPr>
        <p:grpSp>
          <p:nvGrpSpPr>
            <p:cNvPr id="8" name="组合 7"/>
            <p:cNvGrpSpPr/>
            <p:nvPr/>
          </p:nvGrpSpPr>
          <p:grpSpPr>
            <a:xfrm>
              <a:off x="4064000" y="2043250"/>
              <a:ext cx="3810000" cy="2732900"/>
              <a:chOff x="4223429" y="2208716"/>
              <a:chExt cx="3462762" cy="3098659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223429" y="2208716"/>
                <a:ext cx="3462761" cy="22101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4223430" y="4418885"/>
                <a:ext cx="3462761" cy="8884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</p:grpSp>
        <p:sp>
          <p:nvSpPr>
            <p:cNvPr id="105" name="文本框 104"/>
            <p:cNvSpPr txBox="1"/>
            <p:nvPr/>
          </p:nvSpPr>
          <p:spPr>
            <a:xfrm>
              <a:off x="4081056" y="3981930"/>
              <a:ext cx="3792942" cy="745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zh-CN" altLang="en-US" sz="1000" dirty="0" smtClean="0"/>
                <a:t>商品名称</a:t>
              </a:r>
              <a:r>
                <a:rPr lang="zh-CN" altLang="en-US" sz="1000" dirty="0" smtClean="0"/>
                <a:t>：</a:t>
              </a:r>
              <a:r>
                <a:rPr lang="en-US" altLang="zh-CN" sz="1000" dirty="0"/>
                <a:t>Apple iPhone 6s (64G) 4G</a:t>
              </a:r>
              <a:r>
                <a:rPr lang="zh-CN" altLang="en-US" sz="1000" dirty="0"/>
                <a:t>智能手机</a:t>
              </a:r>
              <a:r>
                <a:rPr lang="en-US" altLang="zh-CN" sz="1000" dirty="0"/>
                <a:t>(</a:t>
              </a:r>
              <a:r>
                <a:rPr lang="zh-CN" altLang="en-US" sz="1000" dirty="0"/>
                <a:t>金色 公开版</a:t>
              </a:r>
              <a:r>
                <a:rPr lang="en-US" altLang="zh-CN" sz="1000" dirty="0"/>
                <a:t>) </a:t>
              </a:r>
              <a:endParaRPr lang="zh-CN" altLang="en-US" sz="10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r>
                <a:rPr lang="zh-CN" altLang="en-US" sz="1000" dirty="0" smtClean="0"/>
                <a:t>长</a:t>
              </a:r>
              <a:r>
                <a:rPr lang="zh-CN" altLang="en-US" sz="1000" dirty="0" smtClean="0"/>
                <a:t>*宽*高</a:t>
              </a:r>
              <a:r>
                <a:rPr lang="en-US" altLang="zh-CN" sz="1000" dirty="0" smtClean="0"/>
                <a:t>=40</a:t>
              </a:r>
              <a:r>
                <a:rPr lang="zh-CN" altLang="en-US" sz="1000" dirty="0" smtClean="0"/>
                <a:t>*</a:t>
              </a:r>
              <a:r>
                <a:rPr lang="en-US" altLang="zh-CN" sz="1000" dirty="0" smtClean="0"/>
                <a:t>20</a:t>
              </a:r>
              <a:r>
                <a:rPr lang="zh-CN" altLang="en-US" sz="1000" dirty="0" smtClean="0"/>
                <a:t>*</a:t>
              </a:r>
              <a:r>
                <a:rPr lang="en-US" altLang="zh-CN" sz="1000" dirty="0"/>
                <a:t>30 </a:t>
              </a:r>
              <a:r>
                <a:rPr lang="en-US" altLang="zh-CN" sz="1000" dirty="0" smtClean="0"/>
                <a:t>m㎥</a:t>
              </a:r>
            </a:p>
            <a:p>
              <a:r>
                <a:rPr lang="zh-CN" altLang="en-US" sz="1000" dirty="0" smtClean="0"/>
                <a:t>重量</a:t>
              </a:r>
              <a:r>
                <a:rPr lang="zh-CN" altLang="en-US" sz="1000" dirty="0" smtClean="0"/>
                <a:t>：</a:t>
              </a:r>
              <a:r>
                <a:rPr lang="en-US" altLang="zh-CN" sz="1000" dirty="0" smtClean="0"/>
                <a:t>600</a:t>
              </a:r>
              <a:r>
                <a:rPr lang="en-US" altLang="zh-CN" sz="1000" dirty="0" smtClean="0"/>
                <a:t>g</a:t>
              </a:r>
              <a:endParaRPr lang="en-US" altLang="zh-CN" sz="10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443487" y="616411"/>
            <a:ext cx="1016868" cy="3827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</a:rPr>
              <a:t>商品残损</a:t>
            </a:r>
          </a:p>
        </p:txBody>
      </p:sp>
      <p:sp>
        <p:nvSpPr>
          <p:cNvPr id="32" name="矩形 31"/>
          <p:cNvSpPr/>
          <p:nvPr/>
        </p:nvSpPr>
        <p:spPr>
          <a:xfrm>
            <a:off x="8667180" y="631641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160" y="1905746"/>
            <a:ext cx="799101" cy="1320734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726143" y="2322685"/>
            <a:ext cx="2380977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备注信息：数量</a:t>
            </a:r>
            <a:r>
              <a:rPr lang="en-US" altLang="zh-CN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为系统确认，因为是逐一收货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8928" y="3382084"/>
            <a:ext cx="3346668" cy="387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100" b="1" dirty="0" smtClean="0"/>
              <a:t>   序  列  号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1554490" y="3411476"/>
            <a:ext cx="2099828" cy="2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234567890567890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1020"/>
            <a:ext cx="12192000" cy="835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</a:t>
            </a:r>
            <a:r>
              <a:rPr lang="zh-CN" altLang="en-US" b="1" u="sng" dirty="0"/>
              <a:t>孙萌萌</a:t>
            </a:r>
            <a:r>
              <a:rPr lang="zh-CN" altLang="en-US" dirty="0" smtClean="0"/>
              <a:t>进入收货系统</a:t>
            </a:r>
            <a:endParaRPr lang="zh-CN" altLang="en-US" dirty="0"/>
          </a:p>
        </p:txBody>
      </p:sp>
      <p:sp>
        <p:nvSpPr>
          <p:cNvPr id="3" name="文本框 4"/>
          <p:cNvSpPr txBox="1"/>
          <p:nvPr/>
        </p:nvSpPr>
        <p:spPr>
          <a:xfrm>
            <a:off x="34349" y="2690725"/>
            <a:ext cx="353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请选择收货模式：</a:t>
            </a:r>
            <a:endParaRPr lang="en-US" altLang="zh-CN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2928" y="4147443"/>
            <a:ext cx="3283027" cy="630942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800" b="1" dirty="0"/>
          </a:p>
          <a:p>
            <a:pPr algn="ctr"/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托盘收货</a:t>
            </a:r>
            <a:endParaRPr lang="en-US" altLang="zh-CN" sz="2000" b="1" dirty="0" smtClean="0"/>
          </a:p>
          <a:p>
            <a:pPr algn="ctr"/>
            <a:endParaRPr lang="en-US" altLang="zh-CN" sz="7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2928" y="3341145"/>
            <a:ext cx="3283027" cy="661720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900" b="1" dirty="0"/>
          </a:p>
          <a:p>
            <a:pPr algn="ctr"/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单一收货</a:t>
            </a:r>
            <a:endParaRPr lang="en-US" altLang="zh-CN" sz="2000" b="1" dirty="0" smtClean="0"/>
          </a:p>
          <a:p>
            <a:pPr algn="ctr"/>
            <a:endParaRPr lang="en-US" altLang="zh-CN" sz="800" b="1" dirty="0"/>
          </a:p>
        </p:txBody>
      </p:sp>
      <p:sp>
        <p:nvSpPr>
          <p:cNvPr id="6" name="圆角矩形 5"/>
          <p:cNvSpPr/>
          <p:nvPr/>
        </p:nvSpPr>
        <p:spPr>
          <a:xfrm>
            <a:off x="15810" y="3235413"/>
            <a:ext cx="3360145" cy="91203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4349" y="35084"/>
            <a:ext cx="10515600" cy="36828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单一收货模式进入系统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0" y="1717749"/>
            <a:ext cx="3283027" cy="630942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800" b="1" dirty="0"/>
          </a:p>
          <a:p>
            <a:pPr algn="ctr"/>
            <a:r>
              <a:rPr lang="en-US" altLang="zh-CN" sz="2000" b="1" dirty="0" smtClean="0"/>
              <a:t>DN</a:t>
            </a:r>
            <a:r>
              <a:rPr lang="zh-CN" altLang="en-US" sz="2000" b="1" dirty="0" smtClean="0"/>
              <a:t>激活</a:t>
            </a:r>
            <a:endParaRPr lang="en-US" altLang="zh-CN" sz="2000" b="1" dirty="0" smtClean="0"/>
          </a:p>
          <a:p>
            <a:pPr algn="ctr"/>
            <a:endParaRPr lang="en-US" altLang="zh-CN" sz="700" b="1" dirty="0"/>
          </a:p>
        </p:txBody>
      </p:sp>
    </p:spTree>
    <p:extLst>
      <p:ext uri="{BB962C8B-B14F-4D97-AF65-F5344CB8AC3E}">
        <p14:creationId xmlns:p14="http://schemas.microsoft.com/office/powerpoint/2010/main" val="1962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1.9</a:t>
            </a:r>
            <a:r>
              <a:rPr lang="zh-CN" altLang="en-US" dirty="0" smtClean="0"/>
              <a:t>备注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4349" y="1302606"/>
            <a:ext cx="10515600" cy="370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如果</a:t>
            </a:r>
            <a:r>
              <a:rPr lang="en-US" altLang="zh-CN" dirty="0" smtClean="0"/>
              <a:t>1</a:t>
            </a:r>
            <a:r>
              <a:rPr lang="zh-CN" altLang="en-US" dirty="0" smtClean="0"/>
              <a:t>件商品同时是有效期商品录入、登记残品、尺寸测量这三种情况，顺序是：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有效期录入（系统弹出界面显示）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尺寸测量</a:t>
            </a:r>
            <a:r>
              <a:rPr lang="zh-CN" altLang="en-US" dirty="0"/>
              <a:t>（系统弹出界面显示）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登记残品（员工自行在系统中点击登记残品按钮）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1020"/>
            <a:ext cx="12192000" cy="835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</a:t>
            </a:r>
            <a:r>
              <a:rPr lang="zh-CN" altLang="en-US" b="1" u="sng" dirty="0"/>
              <a:t>孙萌萌</a:t>
            </a:r>
            <a:r>
              <a:rPr lang="zh-CN" altLang="en-US" dirty="0" smtClean="0"/>
              <a:t>进入收货系统</a:t>
            </a:r>
            <a:endParaRPr lang="zh-CN" altLang="en-US" dirty="0"/>
          </a:p>
        </p:txBody>
      </p:sp>
      <p:sp>
        <p:nvSpPr>
          <p:cNvPr id="3" name="文本框 4"/>
          <p:cNvSpPr txBox="1"/>
          <p:nvPr/>
        </p:nvSpPr>
        <p:spPr>
          <a:xfrm>
            <a:off x="34349" y="2631955"/>
            <a:ext cx="353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请选择收货模式：</a:t>
            </a:r>
            <a:endParaRPr lang="en-US" altLang="zh-CN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2928" y="4088673"/>
            <a:ext cx="3283027" cy="630942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800" b="1" dirty="0"/>
          </a:p>
          <a:p>
            <a:pPr algn="ctr"/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托盘收货</a:t>
            </a:r>
            <a:endParaRPr lang="en-US" altLang="zh-CN" sz="2000" b="1" dirty="0" smtClean="0"/>
          </a:p>
          <a:p>
            <a:pPr algn="ctr"/>
            <a:endParaRPr lang="en-US" altLang="zh-CN" sz="7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2928" y="3282375"/>
            <a:ext cx="3283027" cy="661720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900" b="1" dirty="0"/>
          </a:p>
          <a:p>
            <a:pPr algn="ctr"/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单一收货</a:t>
            </a:r>
            <a:endParaRPr lang="en-US" altLang="zh-CN" sz="2000" b="1" dirty="0" smtClean="0"/>
          </a:p>
          <a:p>
            <a:pPr algn="ctr"/>
            <a:endParaRPr lang="en-US" altLang="zh-CN" sz="800" b="1" dirty="0"/>
          </a:p>
        </p:txBody>
      </p:sp>
      <p:sp>
        <p:nvSpPr>
          <p:cNvPr id="6" name="圆角矩形 5"/>
          <p:cNvSpPr/>
          <p:nvPr/>
        </p:nvSpPr>
        <p:spPr>
          <a:xfrm>
            <a:off x="92928" y="4017979"/>
            <a:ext cx="3360145" cy="77148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托盘</a:t>
            </a:r>
            <a:r>
              <a:rPr lang="zh-CN" altLang="en-US" dirty="0" smtClean="0"/>
              <a:t>收货</a:t>
            </a:r>
            <a:r>
              <a:rPr lang="zh-CN" altLang="en-US" dirty="0"/>
              <a:t>模式进入系统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2928" y="1688679"/>
            <a:ext cx="3283027" cy="630942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800" b="1" dirty="0"/>
          </a:p>
          <a:p>
            <a:pPr algn="ctr"/>
            <a:r>
              <a:rPr lang="en-US" altLang="zh-CN" sz="2000" b="1" dirty="0" smtClean="0"/>
              <a:t>DN</a:t>
            </a:r>
            <a:r>
              <a:rPr lang="zh-CN" altLang="en-US" sz="2000" b="1" dirty="0" smtClean="0"/>
              <a:t>激活</a:t>
            </a:r>
            <a:endParaRPr lang="en-US" altLang="zh-CN" sz="2000" b="1" dirty="0" smtClean="0"/>
          </a:p>
          <a:p>
            <a:pPr algn="ctr"/>
            <a:endParaRPr lang="en-US" altLang="zh-CN" sz="700" b="1" dirty="0"/>
          </a:p>
        </p:txBody>
      </p:sp>
    </p:spTree>
    <p:extLst>
      <p:ext uri="{BB962C8B-B14F-4D97-AF65-F5344CB8AC3E}">
        <p14:creationId xmlns:p14="http://schemas.microsoft.com/office/powerpoint/2010/main" val="26012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扫描工作站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绑定目的地和车牌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014" y="637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927" y="1465796"/>
            <a:ext cx="190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扫描工作站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517791" y="1403736"/>
            <a:ext cx="2456591" cy="46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EachReceive001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558" y="1405908"/>
            <a:ext cx="810039" cy="412398"/>
            <a:chOff x="4692428" y="856271"/>
            <a:chExt cx="564042" cy="2769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8" y="856271"/>
              <a:ext cx="253114" cy="2765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784" y="892683"/>
              <a:ext cx="238686" cy="240558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312511" y="132615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工作站不存在，请重新核实</a:t>
            </a:r>
            <a:endParaRPr lang="en-US" altLang="zh-CN" dirty="0" smtClean="0"/>
          </a:p>
          <a:p>
            <a:r>
              <a:rPr lang="zh-CN" altLang="en-US" dirty="0" smtClean="0"/>
              <a:t>工作站已经分配给***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35714" y="1241939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错误时报警信息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7" name="直角三角形 46"/>
          <p:cNvSpPr/>
          <p:nvPr/>
        </p:nvSpPr>
        <p:spPr>
          <a:xfrm rot="18538125">
            <a:off x="12097297" y="740771"/>
            <a:ext cx="54585" cy="642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文本框 4"/>
          <p:cNvSpPr txBox="1"/>
          <p:nvPr/>
        </p:nvSpPr>
        <p:spPr>
          <a:xfrm>
            <a:off x="104204" y="2744586"/>
            <a:ext cx="30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PickZone1</a:t>
            </a:r>
            <a:r>
              <a:rPr lang="zh-CN" altLang="en-US" b="1" dirty="0" smtClean="0"/>
              <a:t>目的地</a:t>
            </a:r>
            <a:r>
              <a:rPr lang="en-US" altLang="zh-CN" b="1" dirty="0" smtClean="0"/>
              <a:t>ID</a:t>
            </a:r>
            <a:endParaRPr lang="en-US" altLang="zh-CN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776654" y="4415883"/>
          <a:ext cx="6300439" cy="22413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84073"/>
                <a:gridCol w="2033730"/>
                <a:gridCol w="2782636"/>
              </a:tblGrid>
              <a:tr h="37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8" name="矩形 127"/>
          <p:cNvSpPr/>
          <p:nvPr/>
        </p:nvSpPr>
        <p:spPr>
          <a:xfrm>
            <a:off x="2562209" y="2705701"/>
            <a:ext cx="2456591" cy="46768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PickZone1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3983" y="2166866"/>
            <a:ext cx="9291890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此收货工作站共存</a:t>
            </a: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个</a:t>
            </a:r>
            <a:r>
              <a:rPr lang="zh-CN" altLang="en-US" sz="2000" b="1" dirty="0"/>
              <a:t>目的地，</a:t>
            </a:r>
            <a:r>
              <a:rPr lang="zh-CN" altLang="en-US" sz="2000" b="1" dirty="0" smtClean="0"/>
              <a:t>请按照要求进行扫描，将目的地和车牌</a:t>
            </a:r>
            <a:r>
              <a:rPr lang="zh-CN" altLang="en-US" sz="2000" b="1" dirty="0"/>
              <a:t>进行绑定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1354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扫描工作站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绑定目的地和车牌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014" y="637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927" y="1465796"/>
            <a:ext cx="190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扫描工作站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517791" y="1403736"/>
            <a:ext cx="2456591" cy="46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EachReceive001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558" y="1405908"/>
            <a:ext cx="810039" cy="412398"/>
            <a:chOff x="4692428" y="856271"/>
            <a:chExt cx="564042" cy="2769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8" y="856271"/>
              <a:ext cx="253114" cy="2765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784" y="892683"/>
              <a:ext cx="238686" cy="240558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312511" y="132615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工作站不存在，请重新核实</a:t>
            </a:r>
            <a:endParaRPr lang="en-US" altLang="zh-CN" dirty="0" smtClean="0"/>
          </a:p>
          <a:p>
            <a:r>
              <a:rPr lang="zh-CN" altLang="en-US" dirty="0" smtClean="0"/>
              <a:t>工作站已经分配给***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35714" y="1241939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错误时报警信息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7" name="直角三角形 46"/>
          <p:cNvSpPr/>
          <p:nvPr/>
        </p:nvSpPr>
        <p:spPr>
          <a:xfrm rot="18538125">
            <a:off x="12097297" y="740771"/>
            <a:ext cx="54585" cy="642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文本框 4"/>
          <p:cNvSpPr txBox="1"/>
          <p:nvPr/>
        </p:nvSpPr>
        <p:spPr>
          <a:xfrm>
            <a:off x="104204" y="2744586"/>
            <a:ext cx="30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PickZone1</a:t>
            </a:r>
            <a:r>
              <a:rPr lang="zh-CN" altLang="en-US" b="1" dirty="0" smtClean="0"/>
              <a:t>绑定车牌</a:t>
            </a:r>
            <a:endParaRPr lang="en-US" altLang="zh-CN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776654" y="4415883"/>
          <a:ext cx="6300439" cy="22413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84073"/>
                <a:gridCol w="2033730"/>
                <a:gridCol w="2782636"/>
              </a:tblGrid>
              <a:tr h="37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PickZone1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8" name="矩形 127"/>
          <p:cNvSpPr/>
          <p:nvPr/>
        </p:nvSpPr>
        <p:spPr>
          <a:xfrm>
            <a:off x="2562209" y="2705701"/>
            <a:ext cx="2456591" cy="46768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toIBRP0001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3983" y="2166866"/>
            <a:ext cx="9291890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此收货工作站共存</a:t>
            </a: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个</a:t>
            </a:r>
            <a:r>
              <a:rPr lang="zh-CN" altLang="en-US" sz="2000" b="1" dirty="0"/>
              <a:t>目的地，</a:t>
            </a:r>
            <a:r>
              <a:rPr lang="zh-CN" altLang="en-US" sz="2000" b="1" dirty="0" smtClean="0"/>
              <a:t>请按照要求进行扫描，将目的地和车牌</a:t>
            </a:r>
            <a:r>
              <a:rPr lang="zh-CN" altLang="en-US" sz="2000" b="1" dirty="0"/>
              <a:t>进行绑定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4086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扫描工作站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绑定目的地和车牌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014" y="637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927" y="1465796"/>
            <a:ext cx="190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扫描工作站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517791" y="1403736"/>
            <a:ext cx="2456591" cy="46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EachReceive001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558" y="1405908"/>
            <a:ext cx="810039" cy="412398"/>
            <a:chOff x="4692428" y="856271"/>
            <a:chExt cx="564042" cy="2769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8" y="856271"/>
              <a:ext cx="253114" cy="2765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784" y="892683"/>
              <a:ext cx="238686" cy="240558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312511" y="132615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工作站不存在，请重新核实</a:t>
            </a:r>
            <a:endParaRPr lang="en-US" altLang="zh-CN" dirty="0" smtClean="0"/>
          </a:p>
          <a:p>
            <a:r>
              <a:rPr lang="zh-CN" altLang="en-US" dirty="0" smtClean="0"/>
              <a:t>工作站已经分配给***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35714" y="1241939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错误时报警信息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7" name="直角三角形 46"/>
          <p:cNvSpPr/>
          <p:nvPr/>
        </p:nvSpPr>
        <p:spPr>
          <a:xfrm rot="18538125">
            <a:off x="12097297" y="740771"/>
            <a:ext cx="54585" cy="642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文本框 4"/>
          <p:cNvSpPr txBox="1"/>
          <p:nvPr/>
        </p:nvSpPr>
        <p:spPr>
          <a:xfrm>
            <a:off x="104204" y="2744586"/>
            <a:ext cx="30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PickZone2</a:t>
            </a:r>
            <a:r>
              <a:rPr lang="zh-CN" altLang="en-US" b="1" dirty="0" smtClean="0"/>
              <a:t>目的地</a:t>
            </a:r>
            <a:r>
              <a:rPr lang="en-US" altLang="zh-CN" b="1" dirty="0" smtClean="0"/>
              <a:t>ID</a:t>
            </a:r>
            <a:endParaRPr lang="en-US" altLang="zh-CN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776654" y="4415883"/>
          <a:ext cx="6300439" cy="22413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84073"/>
                <a:gridCol w="2033730"/>
                <a:gridCol w="2782636"/>
              </a:tblGrid>
              <a:tr h="37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Pickzone1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8" name="矩形 127"/>
          <p:cNvSpPr/>
          <p:nvPr/>
        </p:nvSpPr>
        <p:spPr>
          <a:xfrm>
            <a:off x="2562209" y="2705701"/>
            <a:ext cx="2456591" cy="4676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PickZone2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3983" y="2166866"/>
            <a:ext cx="9291890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此收货工作站共存</a:t>
            </a: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个</a:t>
            </a:r>
            <a:r>
              <a:rPr lang="zh-CN" altLang="en-US" sz="2000" b="1" dirty="0"/>
              <a:t>目的地，</a:t>
            </a:r>
            <a:r>
              <a:rPr lang="zh-CN" altLang="en-US" sz="2000" b="1" dirty="0" smtClean="0"/>
              <a:t>请按照要求进行扫描，将目的地和车牌</a:t>
            </a:r>
            <a:r>
              <a:rPr lang="zh-CN" altLang="en-US" sz="2000" b="1" dirty="0"/>
              <a:t>进行绑定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0747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扫描工作站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绑定目的地和车牌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014" y="637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927" y="1465796"/>
            <a:ext cx="190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扫描工作站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517791" y="1403736"/>
            <a:ext cx="2456591" cy="46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EachReceive001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558" y="1405908"/>
            <a:ext cx="810039" cy="412398"/>
            <a:chOff x="4692428" y="856271"/>
            <a:chExt cx="564042" cy="2769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8" y="856271"/>
              <a:ext cx="253114" cy="2765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784" y="892683"/>
              <a:ext cx="238686" cy="240558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312511" y="132615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工作站不存在，请重新核实</a:t>
            </a:r>
            <a:endParaRPr lang="en-US" altLang="zh-CN" dirty="0" smtClean="0"/>
          </a:p>
          <a:p>
            <a:r>
              <a:rPr lang="zh-CN" altLang="en-US" dirty="0" smtClean="0"/>
              <a:t>工作站已经分配给***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35714" y="1241939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错误时报警信息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7" name="直角三角形 46"/>
          <p:cNvSpPr/>
          <p:nvPr/>
        </p:nvSpPr>
        <p:spPr>
          <a:xfrm rot="18538125">
            <a:off x="12097297" y="740771"/>
            <a:ext cx="54585" cy="642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文本框 4"/>
          <p:cNvSpPr txBox="1"/>
          <p:nvPr/>
        </p:nvSpPr>
        <p:spPr>
          <a:xfrm>
            <a:off x="104204" y="2744586"/>
            <a:ext cx="30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PickZone2</a:t>
            </a:r>
            <a:r>
              <a:rPr lang="zh-CN" altLang="en-US" b="1" dirty="0" smtClean="0"/>
              <a:t>绑定车牌</a:t>
            </a:r>
            <a:endParaRPr lang="en-US" altLang="zh-CN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776654" y="4415883"/>
          <a:ext cx="6300439" cy="22413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84073"/>
                <a:gridCol w="2033730"/>
                <a:gridCol w="2782636"/>
              </a:tblGrid>
              <a:tr h="37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Pickzone1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Pickzone2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8" name="矩形 127"/>
          <p:cNvSpPr/>
          <p:nvPr/>
        </p:nvSpPr>
        <p:spPr>
          <a:xfrm>
            <a:off x="2562209" y="2705701"/>
            <a:ext cx="2456591" cy="4676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toIBRP0002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3983" y="2166866"/>
            <a:ext cx="9291890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此收货工作站共存</a:t>
            </a: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个</a:t>
            </a:r>
            <a:r>
              <a:rPr lang="zh-CN" altLang="en-US" sz="2000" b="1" dirty="0"/>
              <a:t>目的地，</a:t>
            </a:r>
            <a:r>
              <a:rPr lang="zh-CN" altLang="en-US" sz="2000" b="1" dirty="0" smtClean="0"/>
              <a:t>请按照要求进行扫描，将目的地和车牌</a:t>
            </a:r>
            <a:r>
              <a:rPr lang="zh-CN" altLang="en-US" sz="2000" b="1" dirty="0"/>
              <a:t>进行绑定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5977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扫描工作站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绑定目的地和车牌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014" y="637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927" y="1465796"/>
            <a:ext cx="190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扫描工作站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517791" y="1403736"/>
            <a:ext cx="2456591" cy="46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EachReceive001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558" y="1405908"/>
            <a:ext cx="810039" cy="412398"/>
            <a:chOff x="4692428" y="856271"/>
            <a:chExt cx="564042" cy="2769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8" y="856271"/>
              <a:ext cx="253114" cy="2765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784" y="892683"/>
              <a:ext cx="238686" cy="240558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312511" y="132615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工作站不存在，请重新核实</a:t>
            </a:r>
            <a:endParaRPr lang="en-US" altLang="zh-CN" dirty="0" smtClean="0"/>
          </a:p>
          <a:p>
            <a:r>
              <a:rPr lang="zh-CN" altLang="en-US" dirty="0" smtClean="0"/>
              <a:t>工作站已经分配给***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35714" y="1241939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错误时报警信息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7" name="直角三角形 46"/>
          <p:cNvSpPr/>
          <p:nvPr/>
        </p:nvSpPr>
        <p:spPr>
          <a:xfrm rot="18538125">
            <a:off x="12097297" y="740771"/>
            <a:ext cx="54585" cy="642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文本框 4"/>
          <p:cNvSpPr txBox="1"/>
          <p:nvPr/>
        </p:nvSpPr>
        <p:spPr>
          <a:xfrm>
            <a:off x="104204" y="2744586"/>
            <a:ext cx="30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Cubiscan</a:t>
            </a:r>
            <a:r>
              <a:rPr lang="zh-CN" altLang="en-US" b="1" dirty="0" smtClean="0"/>
              <a:t>目的地</a:t>
            </a:r>
            <a:r>
              <a:rPr lang="en-US" altLang="zh-CN" b="1" dirty="0" smtClean="0"/>
              <a:t>ID</a:t>
            </a:r>
            <a:endParaRPr lang="en-US" altLang="zh-CN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776654" y="4415883"/>
          <a:ext cx="6300439" cy="22413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84073"/>
                <a:gridCol w="2033730"/>
                <a:gridCol w="2782636"/>
              </a:tblGrid>
              <a:tr h="37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toIBRP0002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toIBRP0003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BufferZone1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toIBRP0004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BufferZone2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toIBRP0005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Damage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toDam0006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8" name="矩形 127"/>
          <p:cNvSpPr/>
          <p:nvPr/>
        </p:nvSpPr>
        <p:spPr>
          <a:xfrm>
            <a:off x="2562209" y="2705701"/>
            <a:ext cx="2456591" cy="467688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</a:rPr>
              <a:t>Cubiscan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3983" y="2166866"/>
            <a:ext cx="9291890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此收货工作站共存</a:t>
            </a: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个</a:t>
            </a:r>
            <a:r>
              <a:rPr lang="zh-CN" altLang="en-US" sz="2000" b="1" dirty="0"/>
              <a:t>目的地，</a:t>
            </a:r>
            <a:r>
              <a:rPr lang="zh-CN" altLang="en-US" sz="2000" b="1" dirty="0" smtClean="0"/>
              <a:t>请按照要求进行扫描，将目的地和车牌</a:t>
            </a:r>
            <a:r>
              <a:rPr lang="zh-CN" altLang="en-US" sz="2000" b="1" dirty="0"/>
              <a:t>进行绑定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5373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扫描工作站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绑定目的地和车牌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014" y="637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927" y="1465796"/>
            <a:ext cx="190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扫描工作站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517791" y="1403736"/>
            <a:ext cx="2456591" cy="46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EachReceive001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558" y="1405908"/>
            <a:ext cx="810039" cy="412398"/>
            <a:chOff x="4692428" y="856271"/>
            <a:chExt cx="564042" cy="2769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8" y="856271"/>
              <a:ext cx="253114" cy="2765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784" y="892683"/>
              <a:ext cx="238686" cy="240558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312511" y="132615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工作站不存在，请重新核实</a:t>
            </a:r>
            <a:endParaRPr lang="en-US" altLang="zh-CN" dirty="0" smtClean="0"/>
          </a:p>
          <a:p>
            <a:r>
              <a:rPr lang="zh-CN" altLang="en-US" dirty="0" smtClean="0"/>
              <a:t>工作站已经分配给***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35714" y="1241939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错误时报警信息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7" name="直角三角形 46"/>
          <p:cNvSpPr/>
          <p:nvPr/>
        </p:nvSpPr>
        <p:spPr>
          <a:xfrm rot="18538125">
            <a:off x="12097297" y="740771"/>
            <a:ext cx="54585" cy="642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文本框 4"/>
          <p:cNvSpPr txBox="1"/>
          <p:nvPr/>
        </p:nvSpPr>
        <p:spPr>
          <a:xfrm>
            <a:off x="104204" y="2744586"/>
            <a:ext cx="30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Cubiscan</a:t>
            </a:r>
            <a:r>
              <a:rPr lang="zh-CN" altLang="en-US" b="1" dirty="0" smtClean="0"/>
              <a:t>绑定车牌</a:t>
            </a:r>
            <a:endParaRPr lang="en-US" altLang="zh-CN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430966" y="4415883"/>
          <a:ext cx="6646127" cy="22413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565500"/>
                <a:gridCol w="2145315"/>
                <a:gridCol w="2935312"/>
              </a:tblGrid>
              <a:tr h="37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toIBRP0002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toIBRP0003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BufferZone1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toIBRP0004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BufferZone2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toIBRP0005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Damage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toDam0006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Cubiscan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toCubi0007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8" name="矩形 127"/>
          <p:cNvSpPr/>
          <p:nvPr/>
        </p:nvSpPr>
        <p:spPr>
          <a:xfrm>
            <a:off x="2562209" y="2705701"/>
            <a:ext cx="2456591" cy="467688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toCubi0001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3983" y="2166866"/>
            <a:ext cx="9291890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此收货工作站共存</a:t>
            </a: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个</a:t>
            </a:r>
            <a:r>
              <a:rPr lang="zh-CN" altLang="en-US" sz="2000" b="1" dirty="0"/>
              <a:t>目的地，</a:t>
            </a:r>
            <a:r>
              <a:rPr lang="zh-CN" altLang="en-US" sz="2000" b="1" dirty="0" smtClean="0"/>
              <a:t>请按照要求进行扫描，将目的地和车牌</a:t>
            </a:r>
            <a:r>
              <a:rPr lang="zh-CN" altLang="en-US" sz="2000" b="1" dirty="0"/>
              <a:t>进行绑定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1382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输入信息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错误报警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5961" y="613666"/>
            <a:ext cx="337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托盘收货模式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>
                <a:solidFill>
                  <a:schemeClr val="bg1"/>
                </a:solidFill>
              </a:rPr>
              <a:t>PalletReceive001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349" y="1742200"/>
            <a:ext cx="8779451" cy="589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收货单号码无效，请重新扫描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收货单号码已经被关闭，请重新扫描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349" y="2574649"/>
            <a:ext cx="8779451" cy="651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商品条码无效，请扫描其他有效条码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商品不在此收货单内，请重新核实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54" y="1349163"/>
            <a:ext cx="262708" cy="25158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466" y="1335492"/>
            <a:ext cx="262708" cy="25158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4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自动满筐模式收货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5961" y="613666"/>
            <a:ext cx="337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托盘收货模式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>
                <a:solidFill>
                  <a:schemeClr val="bg1"/>
                </a:solidFill>
              </a:rPr>
              <a:t>PalletReceive001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78" y="1311395"/>
            <a:ext cx="273950" cy="2792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382" y="1311395"/>
            <a:ext cx="273950" cy="2792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671" y="1970222"/>
            <a:ext cx="8804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请按照以下方式输入数量：</a:t>
            </a:r>
            <a:endParaRPr lang="en-US" altLang="zh-CN" sz="16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1671" y="2553787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每箱数量</a:t>
            </a:r>
            <a:endParaRPr lang="en-US" altLang="zh-CN" sz="1600" b="1" dirty="0"/>
          </a:p>
        </p:txBody>
      </p:sp>
      <p:sp>
        <p:nvSpPr>
          <p:cNvPr id="17" name="矩形 16"/>
          <p:cNvSpPr/>
          <p:nvPr/>
        </p:nvSpPr>
        <p:spPr>
          <a:xfrm>
            <a:off x="139332" y="2940338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85919" y="2552739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完整层数</a:t>
            </a:r>
            <a:endParaRPr lang="en-US" altLang="zh-CN" sz="1600" b="1" dirty="0"/>
          </a:p>
        </p:txBody>
      </p:sp>
      <p:sp>
        <p:nvSpPr>
          <p:cNvPr id="19" name="矩形 18"/>
          <p:cNvSpPr/>
          <p:nvPr/>
        </p:nvSpPr>
        <p:spPr>
          <a:xfrm>
            <a:off x="2085919" y="2928374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5"/>
          <p:cNvSpPr txBox="1"/>
          <p:nvPr/>
        </p:nvSpPr>
        <p:spPr>
          <a:xfrm>
            <a:off x="3908719" y="2552739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每层箱数</a:t>
            </a:r>
            <a:endParaRPr lang="en-US" altLang="zh-CN" sz="1600" b="1" dirty="0"/>
          </a:p>
        </p:txBody>
      </p:sp>
      <p:sp>
        <p:nvSpPr>
          <p:cNvPr id="21" name="矩形 20"/>
          <p:cNvSpPr/>
          <p:nvPr/>
        </p:nvSpPr>
        <p:spPr>
          <a:xfrm>
            <a:off x="3908719" y="2928374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5642619" y="2515658"/>
            <a:ext cx="149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不足一层箱数</a:t>
            </a:r>
            <a:endParaRPr lang="en-US" altLang="zh-CN" sz="1600" b="1" dirty="0"/>
          </a:p>
        </p:txBody>
      </p:sp>
      <p:sp>
        <p:nvSpPr>
          <p:cNvPr id="25" name="矩形 24"/>
          <p:cNvSpPr/>
          <p:nvPr/>
        </p:nvSpPr>
        <p:spPr>
          <a:xfrm>
            <a:off x="5731519" y="2891293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69108" y="2854212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*</a:t>
            </a:r>
            <a:endParaRPr lang="en-US" altLang="zh-CN" sz="40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3400134" y="2840846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*</a:t>
            </a:r>
            <a:endParaRPr lang="en-US" altLang="zh-CN" sz="4000" b="1" dirty="0"/>
          </a:p>
        </p:txBody>
      </p:sp>
      <p:sp>
        <p:nvSpPr>
          <p:cNvPr id="29" name="文本框 26"/>
          <p:cNvSpPr txBox="1"/>
          <p:nvPr/>
        </p:nvSpPr>
        <p:spPr>
          <a:xfrm>
            <a:off x="5231548" y="2701146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b="1" dirty="0" smtClean="0"/>
              <a:t>+</a:t>
            </a:r>
            <a:endParaRPr lang="en-US" altLang="zh-CN" sz="40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541858" y="2753209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（</a:t>
            </a:r>
            <a:endParaRPr lang="en-US" altLang="zh-CN" sz="40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7000742" y="2725942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）</a:t>
            </a:r>
            <a:endParaRPr lang="en-US" altLang="zh-CN" sz="4000" b="1" dirty="0"/>
          </a:p>
        </p:txBody>
      </p:sp>
      <p:sp>
        <p:nvSpPr>
          <p:cNvPr id="34" name="文本框 29"/>
          <p:cNvSpPr txBox="1"/>
          <p:nvPr/>
        </p:nvSpPr>
        <p:spPr>
          <a:xfrm>
            <a:off x="-382244" y="3771635"/>
            <a:ext cx="139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/>
              <a:t>总数</a:t>
            </a:r>
            <a:endParaRPr lang="en-US" altLang="zh-CN" sz="20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825728" y="3737542"/>
            <a:ext cx="6529494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2080</a:t>
            </a:r>
            <a:endParaRPr lang="en-US" altLang="zh-CN" sz="2000" b="1" dirty="0"/>
          </a:p>
        </p:txBody>
      </p:sp>
      <p:sp>
        <p:nvSpPr>
          <p:cNvPr id="36" name="文本框 10"/>
          <p:cNvSpPr txBox="1"/>
          <p:nvPr/>
        </p:nvSpPr>
        <p:spPr>
          <a:xfrm>
            <a:off x="264135" y="4588215"/>
            <a:ext cx="751865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确认</a:t>
            </a:r>
            <a:endParaRPr lang="en-US" altLang="zh-CN" sz="2000" b="1" dirty="0"/>
          </a:p>
        </p:txBody>
      </p:sp>
      <p:sp>
        <p:nvSpPr>
          <p:cNvPr id="37" name="文本框 10"/>
          <p:cNvSpPr txBox="1"/>
          <p:nvPr/>
        </p:nvSpPr>
        <p:spPr>
          <a:xfrm>
            <a:off x="1785480" y="4588215"/>
            <a:ext cx="751865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修改</a:t>
            </a:r>
            <a:endParaRPr lang="en-US" altLang="zh-CN" sz="2000" b="1" dirty="0"/>
          </a:p>
        </p:txBody>
      </p:sp>
      <p:grpSp>
        <p:nvGrpSpPr>
          <p:cNvPr id="38" name="组合 37"/>
          <p:cNvGrpSpPr/>
          <p:nvPr/>
        </p:nvGrpSpPr>
        <p:grpSpPr>
          <a:xfrm>
            <a:off x="7525194" y="1970222"/>
            <a:ext cx="4577906" cy="3947978"/>
            <a:chOff x="4064000" y="2043250"/>
            <a:chExt cx="3810000" cy="3054267"/>
          </a:xfrm>
        </p:grpSpPr>
        <p:grpSp>
          <p:nvGrpSpPr>
            <p:cNvPr id="39" name="组合 38"/>
            <p:cNvGrpSpPr/>
            <p:nvPr/>
          </p:nvGrpSpPr>
          <p:grpSpPr>
            <a:xfrm>
              <a:off x="4064000" y="2043250"/>
              <a:ext cx="3810000" cy="3054267"/>
              <a:chOff x="4064000" y="2043250"/>
              <a:chExt cx="3810000" cy="3054267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064000" y="2043250"/>
                <a:ext cx="3810000" cy="2969547"/>
                <a:chOff x="4223429" y="2208716"/>
                <a:chExt cx="3462762" cy="3366978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4223429" y="2208716"/>
                  <a:ext cx="3462761" cy="259930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4223430" y="4774666"/>
                  <a:ext cx="3462761" cy="8010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2" name="文本框 41"/>
              <p:cNvSpPr txBox="1"/>
              <p:nvPr/>
            </p:nvSpPr>
            <p:spPr>
              <a:xfrm>
                <a:off x="4081057" y="4321971"/>
                <a:ext cx="3792942" cy="77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/>
                  <a:t>商品名称：</a:t>
                </a:r>
                <a:r>
                  <a:rPr lang="en-US" altLang="zh-CN" sz="1200" dirty="0" err="1"/>
                  <a:t>Walch</a:t>
                </a:r>
                <a:r>
                  <a:rPr lang="zh-CN" altLang="en-US" sz="1200" dirty="0"/>
                  <a:t>威露士炫白多效馨香有氧洗洗衣液</a:t>
                </a:r>
                <a:r>
                  <a:rPr lang="en-US" altLang="zh-CN" sz="1200" dirty="0"/>
                  <a:t>3kg </a:t>
                </a:r>
                <a:r>
                  <a:rPr lang="zh-CN" altLang="en-US" sz="1200" dirty="0"/>
                  <a:t>有氧去污衣物护理 </a:t>
                </a:r>
                <a:endParaRPr lang="zh-CN" altLang="en-US" sz="12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r>
                  <a:rPr lang="zh-CN" altLang="en-US" sz="1200" dirty="0" smtClean="0"/>
                  <a:t>长*宽*高</a:t>
                </a:r>
                <a:r>
                  <a:rPr lang="en-US" altLang="zh-CN" sz="1200" dirty="0" smtClean="0"/>
                  <a:t>=40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20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/>
                  <a:t>30 </a:t>
                </a:r>
                <a:r>
                  <a:rPr lang="en-US" altLang="zh-CN" sz="1200" dirty="0" smtClean="0"/>
                  <a:t>m㎥</a:t>
                </a:r>
              </a:p>
              <a:p>
                <a:r>
                  <a:rPr lang="zh-CN" altLang="en-US" sz="1200" dirty="0" smtClean="0"/>
                  <a:t>重量：</a:t>
                </a:r>
                <a:r>
                  <a:rPr lang="en-US" altLang="zh-CN" sz="1200" dirty="0" smtClean="0"/>
                  <a:t>200kg</a:t>
                </a:r>
                <a:endParaRPr lang="en-US" altLang="zh-CN" sz="1200" dirty="0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1826" y="2204628"/>
              <a:ext cx="1615942" cy="2017089"/>
            </a:xfrm>
            <a:prstGeom prst="rect">
              <a:avLst/>
            </a:prstGeom>
          </p:spPr>
        </p:pic>
      </p:grpSp>
      <p:sp>
        <p:nvSpPr>
          <p:cNvPr id="45" name="圆角矩形 44"/>
          <p:cNvSpPr/>
          <p:nvPr/>
        </p:nvSpPr>
        <p:spPr>
          <a:xfrm>
            <a:off x="201046" y="4488196"/>
            <a:ext cx="870039" cy="58487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39322" y="586534"/>
            <a:ext cx="1238168" cy="382724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A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自动满筐</a:t>
            </a:r>
          </a:p>
        </p:txBody>
      </p:sp>
      <p:sp>
        <p:nvSpPr>
          <p:cNvPr id="47" name="矩形 46"/>
          <p:cNvSpPr/>
          <p:nvPr/>
        </p:nvSpPr>
        <p:spPr>
          <a:xfrm>
            <a:off x="8474503" y="586534"/>
            <a:ext cx="1238168" cy="367365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H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手动满筐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882536" y="601893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37771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扫描工作站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绑定目的地和车牌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014" y="637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927" y="1465796"/>
            <a:ext cx="190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扫描工作站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517791" y="1403736"/>
            <a:ext cx="2456591" cy="46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EachReceive001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558" y="1405908"/>
            <a:ext cx="810039" cy="412398"/>
            <a:chOff x="4692428" y="856271"/>
            <a:chExt cx="564042" cy="2769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8" y="856271"/>
              <a:ext cx="253114" cy="2765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784" y="892683"/>
              <a:ext cx="238686" cy="240558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312511" y="132615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工作站不存在，请重新核实</a:t>
            </a:r>
            <a:endParaRPr lang="en-US" altLang="zh-CN" dirty="0" smtClean="0"/>
          </a:p>
          <a:p>
            <a:r>
              <a:rPr lang="zh-CN" altLang="en-US" dirty="0" smtClean="0"/>
              <a:t>工作站已经分配给***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35714" y="1241939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错误时报警信息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7" name="直角三角形 46"/>
          <p:cNvSpPr/>
          <p:nvPr/>
        </p:nvSpPr>
        <p:spPr>
          <a:xfrm rot="18538125">
            <a:off x="12097297" y="740771"/>
            <a:ext cx="54585" cy="642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文本框 4"/>
          <p:cNvSpPr txBox="1"/>
          <p:nvPr/>
        </p:nvSpPr>
        <p:spPr>
          <a:xfrm>
            <a:off x="104204" y="2744586"/>
            <a:ext cx="30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PickZone1</a:t>
            </a:r>
            <a:r>
              <a:rPr lang="zh-CN" altLang="en-US" b="1" dirty="0" smtClean="0"/>
              <a:t>目的地</a:t>
            </a:r>
            <a:r>
              <a:rPr lang="en-US" altLang="zh-CN" b="1" dirty="0" smtClean="0"/>
              <a:t>ID</a:t>
            </a:r>
            <a:endParaRPr lang="en-US" altLang="zh-CN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231320"/>
              </p:ext>
            </p:extLst>
          </p:nvPr>
        </p:nvGraphicFramePr>
        <p:xfrm>
          <a:off x="2776654" y="4415883"/>
          <a:ext cx="6300439" cy="22413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84073"/>
                <a:gridCol w="2033730"/>
                <a:gridCol w="2782636"/>
              </a:tblGrid>
              <a:tr h="37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8" name="矩形 127"/>
          <p:cNvSpPr/>
          <p:nvPr/>
        </p:nvSpPr>
        <p:spPr>
          <a:xfrm>
            <a:off x="2562209" y="2705701"/>
            <a:ext cx="2456591" cy="46768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PickZone1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3983" y="2166866"/>
            <a:ext cx="9291890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此收货工作站共存</a:t>
            </a: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个</a:t>
            </a:r>
            <a:r>
              <a:rPr lang="zh-CN" altLang="en-US" sz="2000" b="1" dirty="0"/>
              <a:t>目的地，</a:t>
            </a:r>
            <a:r>
              <a:rPr lang="zh-CN" altLang="en-US" sz="2000" b="1" dirty="0" smtClean="0"/>
              <a:t>请按照要求进行扫描，将目的地和车牌</a:t>
            </a:r>
            <a:r>
              <a:rPr lang="zh-CN" altLang="en-US" sz="2000" b="1" dirty="0"/>
              <a:t>进行绑定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3928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/>
              <a:t>自动满筐模式收货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961" y="613666"/>
            <a:ext cx="337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托盘收货模式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>
                <a:solidFill>
                  <a:schemeClr val="bg1"/>
                </a:solidFill>
              </a:rPr>
              <a:t>PalletReceive001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111111111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878" y="1311395"/>
            <a:ext cx="273950" cy="2792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382" y="1311395"/>
            <a:ext cx="273950" cy="2792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671" y="1970222"/>
            <a:ext cx="8804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请按照以下方式输入数量：</a:t>
            </a:r>
            <a:endParaRPr lang="en-US" altLang="zh-CN" sz="16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1671" y="2553787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每箱数量</a:t>
            </a:r>
            <a:endParaRPr lang="en-US" altLang="zh-CN" sz="1600" b="1" dirty="0"/>
          </a:p>
        </p:txBody>
      </p:sp>
      <p:sp>
        <p:nvSpPr>
          <p:cNvPr id="17" name="矩形 16"/>
          <p:cNvSpPr/>
          <p:nvPr/>
        </p:nvSpPr>
        <p:spPr>
          <a:xfrm>
            <a:off x="61671" y="2929422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85919" y="2552739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完整层数</a:t>
            </a:r>
            <a:endParaRPr lang="en-US" altLang="zh-CN" sz="1600" b="1" dirty="0"/>
          </a:p>
        </p:txBody>
      </p:sp>
      <p:sp>
        <p:nvSpPr>
          <p:cNvPr id="19" name="矩形 18"/>
          <p:cNvSpPr/>
          <p:nvPr/>
        </p:nvSpPr>
        <p:spPr>
          <a:xfrm>
            <a:off x="2085919" y="2928374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5"/>
          <p:cNvSpPr txBox="1"/>
          <p:nvPr/>
        </p:nvSpPr>
        <p:spPr>
          <a:xfrm>
            <a:off x="3908719" y="2552739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每层箱数</a:t>
            </a:r>
            <a:endParaRPr lang="en-US" altLang="zh-CN" sz="1600" b="1" dirty="0"/>
          </a:p>
        </p:txBody>
      </p:sp>
      <p:sp>
        <p:nvSpPr>
          <p:cNvPr id="21" name="矩形 20"/>
          <p:cNvSpPr/>
          <p:nvPr/>
        </p:nvSpPr>
        <p:spPr>
          <a:xfrm>
            <a:off x="3908719" y="2928374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5642619" y="2515658"/>
            <a:ext cx="149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不足一层箱数</a:t>
            </a:r>
            <a:endParaRPr lang="en-US" altLang="zh-CN" sz="1600" b="1" dirty="0"/>
          </a:p>
        </p:txBody>
      </p:sp>
      <p:sp>
        <p:nvSpPr>
          <p:cNvPr id="25" name="矩形 24"/>
          <p:cNvSpPr/>
          <p:nvPr/>
        </p:nvSpPr>
        <p:spPr>
          <a:xfrm>
            <a:off x="5731519" y="2891293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69108" y="2854212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*</a:t>
            </a:r>
            <a:endParaRPr lang="en-US" altLang="zh-CN" sz="40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3400134" y="2840846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*</a:t>
            </a:r>
            <a:endParaRPr lang="en-US" altLang="zh-CN" sz="4000" b="1" dirty="0"/>
          </a:p>
        </p:txBody>
      </p:sp>
      <p:sp>
        <p:nvSpPr>
          <p:cNvPr id="29" name="文本框 26"/>
          <p:cNvSpPr txBox="1"/>
          <p:nvPr/>
        </p:nvSpPr>
        <p:spPr>
          <a:xfrm>
            <a:off x="5187480" y="2701146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b="1" dirty="0" smtClean="0"/>
              <a:t>+</a:t>
            </a:r>
            <a:endParaRPr lang="en-US" altLang="zh-CN" sz="40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541858" y="2753209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（</a:t>
            </a:r>
            <a:endParaRPr lang="en-US" altLang="zh-CN" sz="40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7000742" y="2725942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）</a:t>
            </a:r>
            <a:endParaRPr lang="en-US" altLang="zh-CN" sz="4000" b="1" dirty="0"/>
          </a:p>
        </p:txBody>
      </p:sp>
      <p:sp>
        <p:nvSpPr>
          <p:cNvPr id="34" name="文本框 29"/>
          <p:cNvSpPr txBox="1"/>
          <p:nvPr/>
        </p:nvSpPr>
        <p:spPr>
          <a:xfrm>
            <a:off x="-382244" y="3771635"/>
            <a:ext cx="139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/>
              <a:t>总数</a:t>
            </a:r>
            <a:endParaRPr lang="en-US" altLang="zh-CN" sz="20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825728" y="3737542"/>
            <a:ext cx="6529494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2080</a:t>
            </a:r>
            <a:endParaRPr lang="en-US" altLang="zh-CN" sz="2000" b="1" dirty="0"/>
          </a:p>
        </p:txBody>
      </p:sp>
      <p:grpSp>
        <p:nvGrpSpPr>
          <p:cNvPr id="38" name="组合 37"/>
          <p:cNvGrpSpPr/>
          <p:nvPr/>
        </p:nvGrpSpPr>
        <p:grpSpPr>
          <a:xfrm>
            <a:off x="7570185" y="1997701"/>
            <a:ext cx="4577906" cy="3947978"/>
            <a:chOff x="4064000" y="2043250"/>
            <a:chExt cx="3810000" cy="3054267"/>
          </a:xfrm>
        </p:grpSpPr>
        <p:grpSp>
          <p:nvGrpSpPr>
            <p:cNvPr id="39" name="组合 38"/>
            <p:cNvGrpSpPr/>
            <p:nvPr/>
          </p:nvGrpSpPr>
          <p:grpSpPr>
            <a:xfrm>
              <a:off x="4064000" y="2043250"/>
              <a:ext cx="3810000" cy="3054267"/>
              <a:chOff x="4064000" y="2043250"/>
              <a:chExt cx="3810000" cy="3054267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064000" y="2043250"/>
                <a:ext cx="3810000" cy="2969547"/>
                <a:chOff x="4223429" y="2208716"/>
                <a:chExt cx="3462762" cy="3366978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4223429" y="2208716"/>
                  <a:ext cx="3462761" cy="259930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4223430" y="4774666"/>
                  <a:ext cx="3462761" cy="8010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2" name="文本框 41"/>
              <p:cNvSpPr txBox="1"/>
              <p:nvPr/>
            </p:nvSpPr>
            <p:spPr>
              <a:xfrm>
                <a:off x="4081057" y="4321971"/>
                <a:ext cx="3792942" cy="77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/>
                  <a:t>商品名称：</a:t>
                </a:r>
                <a:r>
                  <a:rPr lang="en-US" altLang="zh-CN" sz="1200" dirty="0" err="1"/>
                  <a:t>Walch</a:t>
                </a:r>
                <a:r>
                  <a:rPr lang="zh-CN" altLang="en-US" sz="1200" dirty="0"/>
                  <a:t>威露士炫白多效馨香有氧洗洗衣液</a:t>
                </a:r>
                <a:r>
                  <a:rPr lang="en-US" altLang="zh-CN" sz="1200" dirty="0"/>
                  <a:t>3kg </a:t>
                </a:r>
                <a:r>
                  <a:rPr lang="zh-CN" altLang="en-US" sz="1200" dirty="0"/>
                  <a:t>有氧去污衣物护理 </a:t>
                </a:r>
                <a:endParaRPr lang="zh-CN" altLang="en-US" sz="12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r>
                  <a:rPr lang="zh-CN" altLang="en-US" sz="1200" dirty="0" smtClean="0"/>
                  <a:t>长*宽*高</a:t>
                </a:r>
                <a:r>
                  <a:rPr lang="en-US" altLang="zh-CN" sz="1200" dirty="0" smtClean="0"/>
                  <a:t>=40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20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/>
                  <a:t>30 </a:t>
                </a:r>
                <a:r>
                  <a:rPr lang="en-US" altLang="zh-CN" sz="1200" dirty="0" smtClean="0"/>
                  <a:t>m㎥</a:t>
                </a:r>
              </a:p>
              <a:p>
                <a:r>
                  <a:rPr lang="zh-CN" altLang="en-US" sz="1200" dirty="0" smtClean="0"/>
                  <a:t>重量：</a:t>
                </a:r>
                <a:r>
                  <a:rPr lang="en-US" altLang="zh-CN" sz="1200" dirty="0" smtClean="0"/>
                  <a:t>200kg</a:t>
                </a:r>
                <a:endParaRPr lang="en-US" altLang="zh-CN" sz="1200" dirty="0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826" y="2204628"/>
              <a:ext cx="1615942" cy="2017089"/>
            </a:xfrm>
            <a:prstGeom prst="rect">
              <a:avLst/>
            </a:prstGeom>
          </p:spPr>
        </p:pic>
      </p:grpSp>
      <p:sp>
        <p:nvSpPr>
          <p:cNvPr id="48" name="文本框 47"/>
          <p:cNvSpPr txBox="1"/>
          <p:nvPr/>
        </p:nvSpPr>
        <p:spPr>
          <a:xfrm>
            <a:off x="-1592" y="4539130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收货区域</a:t>
            </a:r>
            <a:endParaRPr lang="en-US" altLang="zh-CN" sz="1600" b="1" dirty="0"/>
          </a:p>
        </p:txBody>
      </p:sp>
      <p:sp>
        <p:nvSpPr>
          <p:cNvPr id="49" name="矩形 48"/>
          <p:cNvSpPr/>
          <p:nvPr/>
        </p:nvSpPr>
        <p:spPr>
          <a:xfrm>
            <a:off x="1030706" y="4522173"/>
            <a:ext cx="2135378" cy="3575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PickArea1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12561" y="4531644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扫描车牌</a:t>
            </a:r>
            <a:endParaRPr lang="en-US" altLang="zh-CN" sz="1600" b="1" dirty="0"/>
          </a:p>
        </p:txBody>
      </p:sp>
      <p:sp>
        <p:nvSpPr>
          <p:cNvPr id="51" name="矩形 50"/>
          <p:cNvSpPr/>
          <p:nvPr/>
        </p:nvSpPr>
        <p:spPr>
          <a:xfrm>
            <a:off x="4372775" y="4529628"/>
            <a:ext cx="2135378" cy="35755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toIBRP0001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1671" y="5096561"/>
            <a:ext cx="7468132" cy="5140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已成功收货</a:t>
            </a:r>
            <a:r>
              <a:rPr lang="en-US" altLang="zh-CN" dirty="0" smtClean="0">
                <a:solidFill>
                  <a:schemeClr val="bg1"/>
                </a:solidFill>
              </a:rPr>
              <a:t>2080</a:t>
            </a:r>
            <a:r>
              <a:rPr lang="zh-CN" altLang="en-US" dirty="0" smtClean="0">
                <a:solidFill>
                  <a:schemeClr val="bg1"/>
                </a:solidFill>
              </a:rPr>
              <a:t>件商品，请将车牌</a:t>
            </a:r>
            <a:r>
              <a:rPr lang="en-US" altLang="zh-CN" sz="2800" u="sng" dirty="0" smtClean="0">
                <a:solidFill>
                  <a:schemeClr val="bg1"/>
                </a:solidFill>
              </a:rPr>
              <a:t>toIBRP0001</a:t>
            </a:r>
            <a:r>
              <a:rPr lang="zh-CN" altLang="en-US" dirty="0" smtClean="0">
                <a:solidFill>
                  <a:schemeClr val="bg1"/>
                </a:solidFill>
              </a:rPr>
              <a:t>放置到托盘上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869" y="5856230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收货区域</a:t>
            </a:r>
            <a:endParaRPr lang="en-US" altLang="zh-CN" sz="1600" b="1" dirty="0"/>
          </a:p>
        </p:txBody>
      </p:sp>
      <p:sp>
        <p:nvSpPr>
          <p:cNvPr id="58" name="矩形 57"/>
          <p:cNvSpPr/>
          <p:nvPr/>
        </p:nvSpPr>
        <p:spPr>
          <a:xfrm>
            <a:off x="1076167" y="5839273"/>
            <a:ext cx="2135378" cy="3575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PickArea1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345048" y="5848774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扫描新车牌</a:t>
            </a:r>
            <a:endParaRPr lang="en-US" altLang="zh-CN" sz="1600" b="1" dirty="0"/>
          </a:p>
        </p:txBody>
      </p:sp>
      <p:sp>
        <p:nvSpPr>
          <p:cNvPr id="60" name="矩形 59"/>
          <p:cNvSpPr/>
          <p:nvPr/>
        </p:nvSpPr>
        <p:spPr>
          <a:xfrm>
            <a:off x="4489093" y="5846728"/>
            <a:ext cx="2135378" cy="35755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16000" y="4122751"/>
            <a:ext cx="20313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收货区域自动显示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139322" y="586534"/>
            <a:ext cx="1238168" cy="382724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A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自动满筐</a:t>
            </a:r>
          </a:p>
        </p:txBody>
      </p:sp>
      <p:sp>
        <p:nvSpPr>
          <p:cNvPr id="52" name="矩形 51"/>
          <p:cNvSpPr/>
          <p:nvPr/>
        </p:nvSpPr>
        <p:spPr>
          <a:xfrm>
            <a:off x="8474503" y="586534"/>
            <a:ext cx="1238168" cy="367365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H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手动满筐</a:t>
            </a:r>
          </a:p>
        </p:txBody>
      </p:sp>
      <p:sp>
        <p:nvSpPr>
          <p:cNvPr id="53" name="矩形 52"/>
          <p:cNvSpPr/>
          <p:nvPr/>
        </p:nvSpPr>
        <p:spPr>
          <a:xfrm>
            <a:off x="5882536" y="601893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4094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/>
              <a:t>自动满筐模式收货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961" y="613666"/>
            <a:ext cx="337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托盘收货模式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>
                <a:solidFill>
                  <a:schemeClr val="bg1"/>
                </a:solidFill>
              </a:rPr>
              <a:t>PalletReceive001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111111111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878" y="1311395"/>
            <a:ext cx="273950" cy="2792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382" y="1311395"/>
            <a:ext cx="273950" cy="2792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671" y="1970222"/>
            <a:ext cx="8804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请按照以下方式输入数量：</a:t>
            </a:r>
            <a:endParaRPr lang="en-US" altLang="zh-CN" sz="16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1671" y="2553787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每箱数量</a:t>
            </a:r>
            <a:endParaRPr lang="en-US" altLang="zh-CN" sz="1600" b="1" dirty="0"/>
          </a:p>
        </p:txBody>
      </p:sp>
      <p:sp>
        <p:nvSpPr>
          <p:cNvPr id="17" name="矩形 16"/>
          <p:cNvSpPr/>
          <p:nvPr/>
        </p:nvSpPr>
        <p:spPr>
          <a:xfrm>
            <a:off x="61671" y="2929422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85919" y="2552739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完整层数</a:t>
            </a:r>
            <a:endParaRPr lang="en-US" altLang="zh-CN" sz="1600" b="1" dirty="0"/>
          </a:p>
        </p:txBody>
      </p:sp>
      <p:sp>
        <p:nvSpPr>
          <p:cNvPr id="19" name="矩形 18"/>
          <p:cNvSpPr/>
          <p:nvPr/>
        </p:nvSpPr>
        <p:spPr>
          <a:xfrm>
            <a:off x="2085919" y="2928374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5"/>
          <p:cNvSpPr txBox="1"/>
          <p:nvPr/>
        </p:nvSpPr>
        <p:spPr>
          <a:xfrm>
            <a:off x="3908719" y="2552739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每层箱数</a:t>
            </a:r>
            <a:endParaRPr lang="en-US" altLang="zh-CN" sz="1600" b="1" dirty="0"/>
          </a:p>
        </p:txBody>
      </p:sp>
      <p:sp>
        <p:nvSpPr>
          <p:cNvPr id="21" name="矩形 20"/>
          <p:cNvSpPr/>
          <p:nvPr/>
        </p:nvSpPr>
        <p:spPr>
          <a:xfrm>
            <a:off x="3908719" y="2928374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5642619" y="2515658"/>
            <a:ext cx="149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不足一层箱数</a:t>
            </a:r>
            <a:endParaRPr lang="en-US" altLang="zh-CN" sz="1600" b="1" dirty="0"/>
          </a:p>
        </p:txBody>
      </p:sp>
      <p:sp>
        <p:nvSpPr>
          <p:cNvPr id="25" name="矩形 24"/>
          <p:cNvSpPr/>
          <p:nvPr/>
        </p:nvSpPr>
        <p:spPr>
          <a:xfrm>
            <a:off x="5731519" y="2891293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69108" y="2854212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*</a:t>
            </a:r>
            <a:endParaRPr lang="en-US" altLang="zh-CN" sz="40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3400134" y="2840846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*</a:t>
            </a:r>
            <a:endParaRPr lang="en-US" altLang="zh-CN" sz="4000" b="1" dirty="0"/>
          </a:p>
        </p:txBody>
      </p:sp>
      <p:sp>
        <p:nvSpPr>
          <p:cNvPr id="29" name="文本框 26"/>
          <p:cNvSpPr txBox="1"/>
          <p:nvPr/>
        </p:nvSpPr>
        <p:spPr>
          <a:xfrm>
            <a:off x="5187480" y="2701146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b="1" dirty="0" smtClean="0"/>
              <a:t>+</a:t>
            </a:r>
            <a:endParaRPr lang="en-US" altLang="zh-CN" sz="40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541858" y="2753209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（</a:t>
            </a:r>
            <a:endParaRPr lang="en-US" altLang="zh-CN" sz="40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7000742" y="2725942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）</a:t>
            </a:r>
            <a:endParaRPr lang="en-US" altLang="zh-CN" sz="4000" b="1" dirty="0"/>
          </a:p>
        </p:txBody>
      </p:sp>
      <p:sp>
        <p:nvSpPr>
          <p:cNvPr id="34" name="文本框 29"/>
          <p:cNvSpPr txBox="1"/>
          <p:nvPr/>
        </p:nvSpPr>
        <p:spPr>
          <a:xfrm>
            <a:off x="-382244" y="3771635"/>
            <a:ext cx="139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/>
              <a:t>总数</a:t>
            </a:r>
            <a:endParaRPr lang="en-US" altLang="zh-CN" sz="20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825728" y="3737542"/>
            <a:ext cx="6529494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2080</a:t>
            </a:r>
            <a:endParaRPr lang="en-US" altLang="zh-CN" sz="2000" b="1" dirty="0"/>
          </a:p>
        </p:txBody>
      </p:sp>
      <p:grpSp>
        <p:nvGrpSpPr>
          <p:cNvPr id="38" name="组合 37"/>
          <p:cNvGrpSpPr/>
          <p:nvPr/>
        </p:nvGrpSpPr>
        <p:grpSpPr>
          <a:xfrm>
            <a:off x="7570185" y="1997701"/>
            <a:ext cx="4577906" cy="3947978"/>
            <a:chOff x="4064000" y="2043250"/>
            <a:chExt cx="3810000" cy="3054267"/>
          </a:xfrm>
        </p:grpSpPr>
        <p:grpSp>
          <p:nvGrpSpPr>
            <p:cNvPr id="39" name="组合 38"/>
            <p:cNvGrpSpPr/>
            <p:nvPr/>
          </p:nvGrpSpPr>
          <p:grpSpPr>
            <a:xfrm>
              <a:off x="4064000" y="2043250"/>
              <a:ext cx="3810000" cy="3054267"/>
              <a:chOff x="4064000" y="2043250"/>
              <a:chExt cx="3810000" cy="3054267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064000" y="2043250"/>
                <a:ext cx="3810000" cy="2969547"/>
                <a:chOff x="4223429" y="2208716"/>
                <a:chExt cx="3462762" cy="3366978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4223429" y="2208716"/>
                  <a:ext cx="3462761" cy="259930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4223430" y="4774666"/>
                  <a:ext cx="3462761" cy="8010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2" name="文本框 41"/>
              <p:cNvSpPr txBox="1"/>
              <p:nvPr/>
            </p:nvSpPr>
            <p:spPr>
              <a:xfrm>
                <a:off x="4081057" y="4321971"/>
                <a:ext cx="3792942" cy="77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/>
                  <a:t>商品名称：</a:t>
                </a:r>
                <a:r>
                  <a:rPr lang="en-US" altLang="zh-CN" sz="1200" dirty="0" err="1"/>
                  <a:t>Walch</a:t>
                </a:r>
                <a:r>
                  <a:rPr lang="zh-CN" altLang="en-US" sz="1200" dirty="0"/>
                  <a:t>威露士炫白多效馨香有氧洗洗衣液</a:t>
                </a:r>
                <a:r>
                  <a:rPr lang="en-US" altLang="zh-CN" sz="1200" dirty="0"/>
                  <a:t>3kg </a:t>
                </a:r>
                <a:r>
                  <a:rPr lang="zh-CN" altLang="en-US" sz="1200" dirty="0"/>
                  <a:t>有氧去污衣物护理 </a:t>
                </a:r>
                <a:endParaRPr lang="zh-CN" altLang="en-US" sz="12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r>
                  <a:rPr lang="zh-CN" altLang="en-US" sz="1200" dirty="0" smtClean="0"/>
                  <a:t>长*宽*高</a:t>
                </a:r>
                <a:r>
                  <a:rPr lang="en-US" altLang="zh-CN" sz="1200" dirty="0" smtClean="0"/>
                  <a:t>=40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20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/>
                  <a:t>30 </a:t>
                </a:r>
                <a:r>
                  <a:rPr lang="en-US" altLang="zh-CN" sz="1200" dirty="0" smtClean="0"/>
                  <a:t>m㎥</a:t>
                </a:r>
              </a:p>
              <a:p>
                <a:r>
                  <a:rPr lang="zh-CN" altLang="en-US" sz="1200" dirty="0" smtClean="0"/>
                  <a:t>重量：</a:t>
                </a:r>
                <a:r>
                  <a:rPr lang="en-US" altLang="zh-CN" sz="1200" dirty="0" smtClean="0"/>
                  <a:t>200kg</a:t>
                </a:r>
                <a:endParaRPr lang="en-US" altLang="zh-CN" sz="1200" dirty="0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826" y="2204628"/>
              <a:ext cx="1615942" cy="2017089"/>
            </a:xfrm>
            <a:prstGeom prst="rect">
              <a:avLst/>
            </a:prstGeom>
          </p:spPr>
        </p:pic>
      </p:grpSp>
      <p:sp>
        <p:nvSpPr>
          <p:cNvPr id="48" name="文本框 47"/>
          <p:cNvSpPr txBox="1"/>
          <p:nvPr/>
        </p:nvSpPr>
        <p:spPr>
          <a:xfrm>
            <a:off x="-1592" y="4539130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收货区域</a:t>
            </a:r>
            <a:endParaRPr lang="en-US" altLang="zh-CN" sz="1600" b="1" dirty="0"/>
          </a:p>
        </p:txBody>
      </p:sp>
      <p:sp>
        <p:nvSpPr>
          <p:cNvPr id="49" name="矩形 48"/>
          <p:cNvSpPr/>
          <p:nvPr/>
        </p:nvSpPr>
        <p:spPr>
          <a:xfrm>
            <a:off x="1030706" y="4522173"/>
            <a:ext cx="2135378" cy="3575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PickArea1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12561" y="4531644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扫描车牌</a:t>
            </a:r>
            <a:endParaRPr lang="en-US" altLang="zh-CN" sz="1600" b="1" dirty="0"/>
          </a:p>
        </p:txBody>
      </p:sp>
      <p:sp>
        <p:nvSpPr>
          <p:cNvPr id="51" name="矩形 50"/>
          <p:cNvSpPr/>
          <p:nvPr/>
        </p:nvSpPr>
        <p:spPr>
          <a:xfrm>
            <a:off x="4444858" y="4539130"/>
            <a:ext cx="2135378" cy="35755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toIBRP0001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1671" y="5096561"/>
            <a:ext cx="7468132" cy="5140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已成功收货</a:t>
            </a:r>
            <a:r>
              <a:rPr lang="en-US" altLang="zh-CN" dirty="0" smtClean="0">
                <a:solidFill>
                  <a:schemeClr val="bg1"/>
                </a:solidFill>
              </a:rPr>
              <a:t>2080</a:t>
            </a:r>
            <a:r>
              <a:rPr lang="zh-CN" altLang="en-US" dirty="0" smtClean="0">
                <a:solidFill>
                  <a:schemeClr val="bg1"/>
                </a:solidFill>
              </a:rPr>
              <a:t>件商品，请将车牌</a:t>
            </a:r>
            <a:r>
              <a:rPr lang="en-US" altLang="zh-CN" sz="2800" u="sng" dirty="0" smtClean="0">
                <a:solidFill>
                  <a:schemeClr val="bg1"/>
                </a:solidFill>
              </a:rPr>
              <a:t>toIBRP0001</a:t>
            </a:r>
            <a:r>
              <a:rPr lang="zh-CN" altLang="en-US" dirty="0" smtClean="0">
                <a:solidFill>
                  <a:schemeClr val="bg1"/>
                </a:solidFill>
              </a:rPr>
              <a:t>放置到托盘上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869" y="5856230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收货区域</a:t>
            </a:r>
            <a:endParaRPr lang="en-US" altLang="zh-CN" sz="1600" b="1" dirty="0"/>
          </a:p>
        </p:txBody>
      </p:sp>
      <p:sp>
        <p:nvSpPr>
          <p:cNvPr id="58" name="矩形 57"/>
          <p:cNvSpPr/>
          <p:nvPr/>
        </p:nvSpPr>
        <p:spPr>
          <a:xfrm>
            <a:off x="1076167" y="5839273"/>
            <a:ext cx="2135378" cy="3575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PickArea1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345048" y="5848774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扫描新车牌</a:t>
            </a:r>
            <a:endParaRPr lang="en-US" altLang="zh-CN" sz="1600" b="1" dirty="0"/>
          </a:p>
        </p:txBody>
      </p:sp>
      <p:sp>
        <p:nvSpPr>
          <p:cNvPr id="60" name="矩形 59"/>
          <p:cNvSpPr/>
          <p:nvPr/>
        </p:nvSpPr>
        <p:spPr>
          <a:xfrm>
            <a:off x="4489093" y="5846728"/>
            <a:ext cx="2135378" cy="35755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toIBRP0005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9824" y="6288879"/>
            <a:ext cx="7468132" cy="5140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成功绑定新车牌，扫描</a:t>
            </a:r>
            <a:r>
              <a:rPr lang="zh-CN" altLang="en-US" dirty="0" smtClean="0">
                <a:solidFill>
                  <a:schemeClr val="bg1"/>
                </a:solidFill>
              </a:rPr>
              <a:t>商品继续收货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16000" y="4122751"/>
            <a:ext cx="20313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收货区域自动显示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105407" y="595266"/>
            <a:ext cx="1238168" cy="382724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A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自动满筐</a:t>
            </a:r>
          </a:p>
        </p:txBody>
      </p:sp>
      <p:sp>
        <p:nvSpPr>
          <p:cNvPr id="53" name="矩形 52"/>
          <p:cNvSpPr/>
          <p:nvPr/>
        </p:nvSpPr>
        <p:spPr>
          <a:xfrm>
            <a:off x="8440588" y="595266"/>
            <a:ext cx="1238168" cy="367365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H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手动满筐</a:t>
            </a:r>
          </a:p>
        </p:txBody>
      </p:sp>
      <p:sp>
        <p:nvSpPr>
          <p:cNvPr id="54" name="矩形 53"/>
          <p:cNvSpPr/>
          <p:nvPr/>
        </p:nvSpPr>
        <p:spPr>
          <a:xfrm>
            <a:off x="5848621" y="610625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42785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手动满</a:t>
            </a:r>
            <a:r>
              <a:rPr lang="zh-CN" altLang="en-US" dirty="0"/>
              <a:t>筐模式收货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961" y="613666"/>
            <a:ext cx="337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托盘收货模式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>
                <a:solidFill>
                  <a:schemeClr val="bg1"/>
                </a:solidFill>
              </a:rPr>
              <a:t>PalletReceive001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111111111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878" y="1311395"/>
            <a:ext cx="273950" cy="2792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382" y="1311395"/>
            <a:ext cx="273950" cy="2792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671" y="1970222"/>
            <a:ext cx="8804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请按照以下方式输入数量：</a:t>
            </a:r>
            <a:endParaRPr lang="en-US" altLang="zh-CN" sz="16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1671" y="2553787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每箱数量</a:t>
            </a:r>
            <a:endParaRPr lang="en-US" altLang="zh-CN" sz="1600" b="1" dirty="0"/>
          </a:p>
        </p:txBody>
      </p:sp>
      <p:sp>
        <p:nvSpPr>
          <p:cNvPr id="17" name="矩形 16"/>
          <p:cNvSpPr/>
          <p:nvPr/>
        </p:nvSpPr>
        <p:spPr>
          <a:xfrm>
            <a:off x="61671" y="2929422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85919" y="2552739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完整层数</a:t>
            </a:r>
            <a:endParaRPr lang="en-US" altLang="zh-CN" sz="1600" b="1" dirty="0"/>
          </a:p>
        </p:txBody>
      </p:sp>
      <p:sp>
        <p:nvSpPr>
          <p:cNvPr id="19" name="矩形 18"/>
          <p:cNvSpPr/>
          <p:nvPr/>
        </p:nvSpPr>
        <p:spPr>
          <a:xfrm>
            <a:off x="2085919" y="2928374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5"/>
          <p:cNvSpPr txBox="1"/>
          <p:nvPr/>
        </p:nvSpPr>
        <p:spPr>
          <a:xfrm>
            <a:off x="3908719" y="2552739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每层箱数</a:t>
            </a:r>
            <a:endParaRPr lang="en-US" altLang="zh-CN" sz="1600" b="1" dirty="0"/>
          </a:p>
        </p:txBody>
      </p:sp>
      <p:sp>
        <p:nvSpPr>
          <p:cNvPr id="21" name="矩形 20"/>
          <p:cNvSpPr/>
          <p:nvPr/>
        </p:nvSpPr>
        <p:spPr>
          <a:xfrm>
            <a:off x="3908719" y="2928374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5642619" y="2515658"/>
            <a:ext cx="149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不足一层箱数</a:t>
            </a:r>
            <a:endParaRPr lang="en-US" altLang="zh-CN" sz="1600" b="1" dirty="0"/>
          </a:p>
        </p:txBody>
      </p:sp>
      <p:sp>
        <p:nvSpPr>
          <p:cNvPr id="25" name="矩形 24"/>
          <p:cNvSpPr/>
          <p:nvPr/>
        </p:nvSpPr>
        <p:spPr>
          <a:xfrm>
            <a:off x="5731519" y="2891293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69108" y="2854212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*</a:t>
            </a:r>
            <a:endParaRPr lang="en-US" altLang="zh-CN" sz="40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3400134" y="2840846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*</a:t>
            </a:r>
            <a:endParaRPr lang="en-US" altLang="zh-CN" sz="4000" b="1" dirty="0"/>
          </a:p>
        </p:txBody>
      </p:sp>
      <p:sp>
        <p:nvSpPr>
          <p:cNvPr id="29" name="文本框 26"/>
          <p:cNvSpPr txBox="1"/>
          <p:nvPr/>
        </p:nvSpPr>
        <p:spPr>
          <a:xfrm>
            <a:off x="5187480" y="2701146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b="1" dirty="0" smtClean="0"/>
              <a:t>+</a:t>
            </a:r>
            <a:endParaRPr lang="en-US" altLang="zh-CN" sz="40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541858" y="2753209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（</a:t>
            </a:r>
            <a:endParaRPr lang="en-US" altLang="zh-CN" sz="40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7000742" y="2725942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）</a:t>
            </a:r>
            <a:endParaRPr lang="en-US" altLang="zh-CN" sz="4000" b="1" dirty="0"/>
          </a:p>
        </p:txBody>
      </p:sp>
      <p:sp>
        <p:nvSpPr>
          <p:cNvPr id="34" name="文本框 29"/>
          <p:cNvSpPr txBox="1"/>
          <p:nvPr/>
        </p:nvSpPr>
        <p:spPr>
          <a:xfrm>
            <a:off x="-382244" y="3771635"/>
            <a:ext cx="139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/>
              <a:t>总数</a:t>
            </a:r>
            <a:endParaRPr lang="en-US" altLang="zh-CN" sz="20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825728" y="3737542"/>
            <a:ext cx="6529494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2080</a:t>
            </a:r>
            <a:endParaRPr lang="en-US" altLang="zh-CN" sz="2000" b="1" dirty="0"/>
          </a:p>
        </p:txBody>
      </p:sp>
      <p:grpSp>
        <p:nvGrpSpPr>
          <p:cNvPr id="38" name="组合 37"/>
          <p:cNvGrpSpPr/>
          <p:nvPr/>
        </p:nvGrpSpPr>
        <p:grpSpPr>
          <a:xfrm>
            <a:off x="7570185" y="1997701"/>
            <a:ext cx="4577906" cy="3947978"/>
            <a:chOff x="4064000" y="2043250"/>
            <a:chExt cx="3810000" cy="3054267"/>
          </a:xfrm>
        </p:grpSpPr>
        <p:grpSp>
          <p:nvGrpSpPr>
            <p:cNvPr id="39" name="组合 38"/>
            <p:cNvGrpSpPr/>
            <p:nvPr/>
          </p:nvGrpSpPr>
          <p:grpSpPr>
            <a:xfrm>
              <a:off x="4064000" y="2043250"/>
              <a:ext cx="3810000" cy="3054267"/>
              <a:chOff x="4064000" y="2043250"/>
              <a:chExt cx="3810000" cy="3054267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064000" y="2043250"/>
                <a:ext cx="3810000" cy="2969547"/>
                <a:chOff x="4223429" y="2208716"/>
                <a:chExt cx="3462762" cy="3366978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4223429" y="2208716"/>
                  <a:ext cx="3462761" cy="259930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4223430" y="4774666"/>
                  <a:ext cx="3462761" cy="8010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2" name="文本框 41"/>
              <p:cNvSpPr txBox="1"/>
              <p:nvPr/>
            </p:nvSpPr>
            <p:spPr>
              <a:xfrm>
                <a:off x="4081057" y="4321971"/>
                <a:ext cx="3792942" cy="77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/>
                  <a:t>商品名称：</a:t>
                </a:r>
                <a:r>
                  <a:rPr lang="en-US" altLang="zh-CN" sz="1200" dirty="0" err="1"/>
                  <a:t>Walch</a:t>
                </a:r>
                <a:r>
                  <a:rPr lang="zh-CN" altLang="en-US" sz="1200" dirty="0"/>
                  <a:t>威露士炫白多效馨香有氧洗洗衣液</a:t>
                </a:r>
                <a:r>
                  <a:rPr lang="en-US" altLang="zh-CN" sz="1200" dirty="0"/>
                  <a:t>3kg </a:t>
                </a:r>
                <a:r>
                  <a:rPr lang="zh-CN" altLang="en-US" sz="1200" dirty="0"/>
                  <a:t>有氧去污衣物护理 </a:t>
                </a:r>
                <a:endParaRPr lang="zh-CN" altLang="en-US" sz="12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r>
                  <a:rPr lang="zh-CN" altLang="en-US" sz="1200" dirty="0" smtClean="0"/>
                  <a:t>长*宽*高</a:t>
                </a:r>
                <a:r>
                  <a:rPr lang="en-US" altLang="zh-CN" sz="1200" dirty="0" smtClean="0"/>
                  <a:t>=40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20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/>
                  <a:t>30 </a:t>
                </a:r>
                <a:r>
                  <a:rPr lang="en-US" altLang="zh-CN" sz="1200" dirty="0" smtClean="0"/>
                  <a:t>m㎥</a:t>
                </a:r>
              </a:p>
              <a:p>
                <a:r>
                  <a:rPr lang="zh-CN" altLang="en-US" sz="1200" dirty="0" smtClean="0"/>
                  <a:t>重量：</a:t>
                </a:r>
                <a:r>
                  <a:rPr lang="en-US" altLang="zh-CN" sz="1200" dirty="0" smtClean="0"/>
                  <a:t>200kg</a:t>
                </a:r>
                <a:endParaRPr lang="en-US" altLang="zh-CN" sz="1200" dirty="0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826" y="2204628"/>
              <a:ext cx="1615942" cy="2017089"/>
            </a:xfrm>
            <a:prstGeom prst="rect">
              <a:avLst/>
            </a:prstGeom>
          </p:spPr>
        </p:pic>
      </p:grpSp>
      <p:sp>
        <p:nvSpPr>
          <p:cNvPr id="46" name="文本框 10"/>
          <p:cNvSpPr txBox="1"/>
          <p:nvPr/>
        </p:nvSpPr>
        <p:spPr>
          <a:xfrm>
            <a:off x="264135" y="4613556"/>
            <a:ext cx="751865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确认</a:t>
            </a:r>
            <a:endParaRPr lang="en-US" altLang="zh-CN" sz="2000" b="1" dirty="0"/>
          </a:p>
        </p:txBody>
      </p:sp>
      <p:sp>
        <p:nvSpPr>
          <p:cNvPr id="47" name="文本框 10"/>
          <p:cNvSpPr txBox="1"/>
          <p:nvPr/>
        </p:nvSpPr>
        <p:spPr>
          <a:xfrm>
            <a:off x="1785480" y="4613556"/>
            <a:ext cx="751865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修改</a:t>
            </a:r>
            <a:endParaRPr lang="en-US" altLang="zh-CN" sz="2000" b="1" dirty="0"/>
          </a:p>
        </p:txBody>
      </p:sp>
      <p:sp>
        <p:nvSpPr>
          <p:cNvPr id="52" name="圆角矩形 51"/>
          <p:cNvSpPr/>
          <p:nvPr/>
        </p:nvSpPr>
        <p:spPr>
          <a:xfrm>
            <a:off x="201046" y="4513537"/>
            <a:ext cx="870039" cy="58487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210762" y="605576"/>
            <a:ext cx="1238168" cy="356197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A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自动满筐</a:t>
            </a:r>
          </a:p>
        </p:txBody>
      </p:sp>
      <p:sp>
        <p:nvSpPr>
          <p:cNvPr id="53" name="矩形 52"/>
          <p:cNvSpPr/>
          <p:nvPr/>
        </p:nvSpPr>
        <p:spPr>
          <a:xfrm>
            <a:off x="8545943" y="605576"/>
            <a:ext cx="1238168" cy="341903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H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手动满筐</a:t>
            </a:r>
          </a:p>
        </p:txBody>
      </p:sp>
      <p:sp>
        <p:nvSpPr>
          <p:cNvPr id="54" name="矩形 53"/>
          <p:cNvSpPr/>
          <p:nvPr/>
        </p:nvSpPr>
        <p:spPr>
          <a:xfrm>
            <a:off x="5953976" y="620935"/>
            <a:ext cx="1016868" cy="3419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14056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手动满</a:t>
            </a:r>
            <a:r>
              <a:rPr lang="zh-CN" altLang="en-US" dirty="0"/>
              <a:t>筐模式收货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961" y="613666"/>
            <a:ext cx="337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托盘收货模式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>
                <a:solidFill>
                  <a:schemeClr val="bg1"/>
                </a:solidFill>
              </a:rPr>
              <a:t>PalletReceive001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111111111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878" y="1311395"/>
            <a:ext cx="273950" cy="2792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382" y="1311395"/>
            <a:ext cx="273950" cy="2792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671" y="1970222"/>
            <a:ext cx="8804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请按照以下方式输入数量：</a:t>
            </a:r>
            <a:endParaRPr lang="en-US" altLang="zh-CN" sz="16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1671" y="2553787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每箱数量</a:t>
            </a:r>
            <a:endParaRPr lang="en-US" altLang="zh-CN" sz="1600" b="1" dirty="0"/>
          </a:p>
        </p:txBody>
      </p:sp>
      <p:sp>
        <p:nvSpPr>
          <p:cNvPr id="17" name="矩形 16"/>
          <p:cNvSpPr/>
          <p:nvPr/>
        </p:nvSpPr>
        <p:spPr>
          <a:xfrm>
            <a:off x="61671" y="2929422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85919" y="2552739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完整层数</a:t>
            </a:r>
            <a:endParaRPr lang="en-US" altLang="zh-CN" sz="1600" b="1" dirty="0"/>
          </a:p>
        </p:txBody>
      </p:sp>
      <p:sp>
        <p:nvSpPr>
          <p:cNvPr id="19" name="矩形 18"/>
          <p:cNvSpPr/>
          <p:nvPr/>
        </p:nvSpPr>
        <p:spPr>
          <a:xfrm>
            <a:off x="2085919" y="2928374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5"/>
          <p:cNvSpPr txBox="1"/>
          <p:nvPr/>
        </p:nvSpPr>
        <p:spPr>
          <a:xfrm>
            <a:off x="3908719" y="2552739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每层箱数</a:t>
            </a:r>
            <a:endParaRPr lang="en-US" altLang="zh-CN" sz="1600" b="1" dirty="0"/>
          </a:p>
        </p:txBody>
      </p:sp>
      <p:sp>
        <p:nvSpPr>
          <p:cNvPr id="21" name="矩形 20"/>
          <p:cNvSpPr/>
          <p:nvPr/>
        </p:nvSpPr>
        <p:spPr>
          <a:xfrm>
            <a:off x="3908719" y="2928374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5642619" y="2515658"/>
            <a:ext cx="149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不足一层箱数</a:t>
            </a:r>
            <a:endParaRPr lang="en-US" altLang="zh-CN" sz="1600" b="1" dirty="0"/>
          </a:p>
        </p:txBody>
      </p:sp>
      <p:sp>
        <p:nvSpPr>
          <p:cNvPr id="25" name="矩形 24"/>
          <p:cNvSpPr/>
          <p:nvPr/>
        </p:nvSpPr>
        <p:spPr>
          <a:xfrm>
            <a:off x="5731519" y="2891293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69108" y="2854212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*</a:t>
            </a:r>
            <a:endParaRPr lang="en-US" altLang="zh-CN" sz="40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3400134" y="2840846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*</a:t>
            </a:r>
            <a:endParaRPr lang="en-US" altLang="zh-CN" sz="4000" b="1" dirty="0"/>
          </a:p>
        </p:txBody>
      </p:sp>
      <p:sp>
        <p:nvSpPr>
          <p:cNvPr id="29" name="文本框 26"/>
          <p:cNvSpPr txBox="1"/>
          <p:nvPr/>
        </p:nvSpPr>
        <p:spPr>
          <a:xfrm>
            <a:off x="5187480" y="2701146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b="1" dirty="0" smtClean="0"/>
              <a:t>+</a:t>
            </a:r>
            <a:endParaRPr lang="en-US" altLang="zh-CN" sz="40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541858" y="2753209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（</a:t>
            </a:r>
            <a:endParaRPr lang="en-US" altLang="zh-CN" sz="40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7000742" y="2725942"/>
            <a:ext cx="61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/>
              <a:t>）</a:t>
            </a:r>
            <a:endParaRPr lang="en-US" altLang="zh-CN" sz="4000" b="1" dirty="0"/>
          </a:p>
        </p:txBody>
      </p:sp>
      <p:sp>
        <p:nvSpPr>
          <p:cNvPr id="34" name="文本框 29"/>
          <p:cNvSpPr txBox="1"/>
          <p:nvPr/>
        </p:nvSpPr>
        <p:spPr>
          <a:xfrm>
            <a:off x="-382244" y="3771635"/>
            <a:ext cx="139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/>
              <a:t>总数</a:t>
            </a:r>
            <a:endParaRPr lang="en-US" altLang="zh-CN" sz="20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825728" y="3737542"/>
            <a:ext cx="6529494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2080</a:t>
            </a:r>
            <a:endParaRPr lang="en-US" altLang="zh-CN" sz="2000" b="1" dirty="0"/>
          </a:p>
        </p:txBody>
      </p:sp>
      <p:grpSp>
        <p:nvGrpSpPr>
          <p:cNvPr id="38" name="组合 37"/>
          <p:cNvGrpSpPr/>
          <p:nvPr/>
        </p:nvGrpSpPr>
        <p:grpSpPr>
          <a:xfrm>
            <a:off x="7570185" y="1997701"/>
            <a:ext cx="4577906" cy="3947978"/>
            <a:chOff x="4064000" y="2043250"/>
            <a:chExt cx="3810000" cy="3054267"/>
          </a:xfrm>
        </p:grpSpPr>
        <p:grpSp>
          <p:nvGrpSpPr>
            <p:cNvPr id="39" name="组合 38"/>
            <p:cNvGrpSpPr/>
            <p:nvPr/>
          </p:nvGrpSpPr>
          <p:grpSpPr>
            <a:xfrm>
              <a:off x="4064000" y="2043250"/>
              <a:ext cx="3810000" cy="3054267"/>
              <a:chOff x="4064000" y="2043250"/>
              <a:chExt cx="3810000" cy="3054267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064000" y="2043250"/>
                <a:ext cx="3810000" cy="2969547"/>
                <a:chOff x="4223429" y="2208716"/>
                <a:chExt cx="3462762" cy="3366978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4223429" y="2208716"/>
                  <a:ext cx="3462761" cy="259930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4223430" y="4774666"/>
                  <a:ext cx="3462761" cy="8010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2" name="文本框 41"/>
              <p:cNvSpPr txBox="1"/>
              <p:nvPr/>
            </p:nvSpPr>
            <p:spPr>
              <a:xfrm>
                <a:off x="4081057" y="4321971"/>
                <a:ext cx="3792942" cy="77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/>
                  <a:t>商品名称：</a:t>
                </a:r>
                <a:r>
                  <a:rPr lang="en-US" altLang="zh-CN" sz="1200" dirty="0" err="1"/>
                  <a:t>Walch</a:t>
                </a:r>
                <a:r>
                  <a:rPr lang="zh-CN" altLang="en-US" sz="1200" dirty="0"/>
                  <a:t>威露士炫白多效馨香有氧洗洗衣液</a:t>
                </a:r>
                <a:r>
                  <a:rPr lang="en-US" altLang="zh-CN" sz="1200" dirty="0"/>
                  <a:t>3kg </a:t>
                </a:r>
                <a:r>
                  <a:rPr lang="zh-CN" altLang="en-US" sz="1200" dirty="0"/>
                  <a:t>有氧去污衣物护理 </a:t>
                </a:r>
                <a:endParaRPr lang="zh-CN" altLang="en-US" sz="12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r>
                  <a:rPr lang="zh-CN" altLang="en-US" sz="1200" dirty="0" smtClean="0"/>
                  <a:t>长*宽*高</a:t>
                </a:r>
                <a:r>
                  <a:rPr lang="en-US" altLang="zh-CN" sz="1200" dirty="0" smtClean="0"/>
                  <a:t>=40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20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/>
                  <a:t>30 </a:t>
                </a:r>
                <a:r>
                  <a:rPr lang="en-US" altLang="zh-CN" sz="1200" dirty="0" smtClean="0"/>
                  <a:t>m㎥</a:t>
                </a:r>
              </a:p>
              <a:p>
                <a:r>
                  <a:rPr lang="zh-CN" altLang="en-US" sz="1200" dirty="0" smtClean="0"/>
                  <a:t>重量：</a:t>
                </a:r>
                <a:r>
                  <a:rPr lang="en-US" altLang="zh-CN" sz="1200" dirty="0" smtClean="0"/>
                  <a:t>200kg</a:t>
                </a:r>
                <a:endParaRPr lang="en-US" altLang="zh-CN" sz="1200" dirty="0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826" y="2204628"/>
              <a:ext cx="1615942" cy="2017089"/>
            </a:xfrm>
            <a:prstGeom prst="rect">
              <a:avLst/>
            </a:prstGeom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-79496" y="43541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收货区域</a:t>
            </a:r>
            <a:endParaRPr lang="en-US" altLang="zh-CN" sz="1600" b="1" dirty="0"/>
          </a:p>
        </p:txBody>
      </p:sp>
      <p:sp>
        <p:nvSpPr>
          <p:cNvPr id="49" name="矩形 48"/>
          <p:cNvSpPr/>
          <p:nvPr/>
        </p:nvSpPr>
        <p:spPr>
          <a:xfrm>
            <a:off x="952802" y="4337195"/>
            <a:ext cx="2135378" cy="357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PickArea1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334657" y="4346666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扫描车牌</a:t>
            </a:r>
            <a:endParaRPr lang="en-US" altLang="zh-CN" sz="1600" b="1" dirty="0"/>
          </a:p>
        </p:txBody>
      </p:sp>
      <p:sp>
        <p:nvSpPr>
          <p:cNvPr id="51" name="矩形 50"/>
          <p:cNvSpPr/>
          <p:nvPr/>
        </p:nvSpPr>
        <p:spPr>
          <a:xfrm>
            <a:off x="4366954" y="4354152"/>
            <a:ext cx="2135378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toIBRP0001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88346" y="4791721"/>
            <a:ext cx="244169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虚拟状态：</a:t>
            </a:r>
            <a:endParaRPr lang="en-US" altLang="zh-CN" sz="1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输入车牌没按回车的状态</a:t>
            </a:r>
            <a:endParaRPr lang="en-US" altLang="zh-CN" sz="1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10762" y="605576"/>
            <a:ext cx="1238168" cy="356197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A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自动满筐</a:t>
            </a:r>
          </a:p>
        </p:txBody>
      </p:sp>
      <p:sp>
        <p:nvSpPr>
          <p:cNvPr id="55" name="矩形 54"/>
          <p:cNvSpPr/>
          <p:nvPr/>
        </p:nvSpPr>
        <p:spPr>
          <a:xfrm>
            <a:off x="8545943" y="605576"/>
            <a:ext cx="1238168" cy="341903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H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手动满筐</a:t>
            </a:r>
          </a:p>
        </p:txBody>
      </p:sp>
      <p:sp>
        <p:nvSpPr>
          <p:cNvPr id="56" name="矩形 55"/>
          <p:cNvSpPr/>
          <p:nvPr/>
        </p:nvSpPr>
        <p:spPr>
          <a:xfrm>
            <a:off x="5953976" y="620935"/>
            <a:ext cx="1016868" cy="3419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10469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手动满</a:t>
            </a:r>
            <a:r>
              <a:rPr lang="zh-CN" altLang="en-US" dirty="0"/>
              <a:t>筐模式收货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961" y="613666"/>
            <a:ext cx="337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托盘收货模式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>
                <a:solidFill>
                  <a:schemeClr val="bg1"/>
                </a:solidFill>
              </a:rPr>
              <a:t>PalletReceive001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878" y="1311395"/>
            <a:ext cx="273950" cy="2792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382" y="1311395"/>
            <a:ext cx="273950" cy="2792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671" y="1878782"/>
            <a:ext cx="8804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请按照以下方式输入数量：</a:t>
            </a:r>
            <a:endParaRPr lang="en-US" altLang="zh-CN" sz="16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-341449" y="2218477"/>
            <a:ext cx="7770949" cy="1227559"/>
            <a:chOff x="-341449" y="2515657"/>
            <a:chExt cx="7770949" cy="1227559"/>
          </a:xfrm>
        </p:grpSpPr>
        <p:sp>
          <p:nvSpPr>
            <p:cNvPr id="34" name="文本框 29"/>
            <p:cNvSpPr txBox="1"/>
            <p:nvPr/>
          </p:nvSpPr>
          <p:spPr>
            <a:xfrm>
              <a:off x="-341449" y="3404662"/>
              <a:ext cx="1398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dirty="0" smtClean="0"/>
                <a:t>总数</a:t>
              </a:r>
              <a:endParaRPr lang="en-US" altLang="zh-CN" sz="1400" b="1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1671" y="2515657"/>
              <a:ext cx="7367829" cy="1227559"/>
              <a:chOff x="61671" y="2515658"/>
              <a:chExt cx="7552422" cy="1585295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61671" y="2553787"/>
                <a:ext cx="1259129" cy="397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00" b="1" dirty="0" smtClean="0"/>
                  <a:t>每箱数量</a:t>
                </a:r>
                <a:endParaRPr lang="en-US" altLang="zh-CN" sz="1400" b="1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671" y="2929422"/>
                <a:ext cx="1363895" cy="3575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085919" y="2552739"/>
                <a:ext cx="1259129" cy="397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00" b="1" dirty="0"/>
                  <a:t>完整层数</a:t>
                </a:r>
                <a:endParaRPr lang="en-US" altLang="zh-CN" sz="1400" b="1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085919" y="2928374"/>
                <a:ext cx="1363895" cy="3575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文本框 15"/>
              <p:cNvSpPr txBox="1"/>
              <p:nvPr/>
            </p:nvSpPr>
            <p:spPr>
              <a:xfrm>
                <a:off x="3908719" y="2552739"/>
                <a:ext cx="1259129" cy="397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00" b="1" dirty="0"/>
                  <a:t>每层箱数</a:t>
                </a:r>
                <a:endParaRPr lang="en-US" altLang="zh-CN" sz="1400" b="1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08719" y="2928374"/>
                <a:ext cx="1363895" cy="3575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文本框 15"/>
              <p:cNvSpPr txBox="1"/>
              <p:nvPr/>
            </p:nvSpPr>
            <p:spPr>
              <a:xfrm>
                <a:off x="5642619" y="2515658"/>
                <a:ext cx="1496703" cy="397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00" b="1" dirty="0"/>
                  <a:t>不足一层箱数</a:t>
                </a:r>
                <a:endParaRPr lang="en-US" altLang="zh-CN" sz="1400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731519" y="2891293"/>
                <a:ext cx="1363895" cy="3575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369108" y="2854212"/>
                <a:ext cx="613351" cy="75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200" b="1" dirty="0" smtClean="0"/>
                  <a:t>*</a:t>
                </a:r>
                <a:endParaRPr lang="en-US" altLang="zh-CN" sz="3200" b="1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3400134" y="2840847"/>
                <a:ext cx="613351" cy="75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200" b="1" dirty="0" smtClean="0"/>
                  <a:t>*</a:t>
                </a:r>
                <a:endParaRPr lang="en-US" altLang="zh-CN" sz="3200" b="1" dirty="0"/>
              </a:p>
            </p:txBody>
          </p:sp>
          <p:sp>
            <p:nvSpPr>
              <p:cNvPr id="29" name="文本框 26"/>
              <p:cNvSpPr txBox="1"/>
              <p:nvPr/>
            </p:nvSpPr>
            <p:spPr>
              <a:xfrm>
                <a:off x="5187480" y="2701146"/>
                <a:ext cx="613351" cy="75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/>
                  <a:t>+</a:t>
                </a:r>
                <a:endParaRPr lang="en-US" altLang="zh-CN" sz="3200" b="1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541858" y="2753210"/>
                <a:ext cx="613351" cy="75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200" b="1" dirty="0" smtClean="0"/>
                  <a:t>（</a:t>
                </a:r>
                <a:endParaRPr lang="en-US" altLang="zh-CN" sz="3200" b="1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000742" y="2725943"/>
                <a:ext cx="613351" cy="75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200" b="1" dirty="0" smtClean="0"/>
                  <a:t>）</a:t>
                </a:r>
                <a:endParaRPr lang="en-US" altLang="zh-CN" sz="3200" b="1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825728" y="3663737"/>
                <a:ext cx="6529494" cy="437216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altLang="zh-CN" sz="1600" b="1" dirty="0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7570185" y="1997701"/>
            <a:ext cx="4577906" cy="3947978"/>
            <a:chOff x="4064000" y="2043250"/>
            <a:chExt cx="3810000" cy="3054267"/>
          </a:xfrm>
        </p:grpSpPr>
        <p:grpSp>
          <p:nvGrpSpPr>
            <p:cNvPr id="39" name="组合 38"/>
            <p:cNvGrpSpPr/>
            <p:nvPr/>
          </p:nvGrpSpPr>
          <p:grpSpPr>
            <a:xfrm>
              <a:off x="4064000" y="2043250"/>
              <a:ext cx="3810000" cy="3054267"/>
              <a:chOff x="4064000" y="2043250"/>
              <a:chExt cx="3810000" cy="3054267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064000" y="2043250"/>
                <a:ext cx="3810000" cy="2969547"/>
                <a:chOff x="4223429" y="2208716"/>
                <a:chExt cx="3462762" cy="3366978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4223429" y="2208716"/>
                  <a:ext cx="3462761" cy="259930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4223430" y="4774666"/>
                  <a:ext cx="3462761" cy="8010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2" name="文本框 41"/>
              <p:cNvSpPr txBox="1"/>
              <p:nvPr/>
            </p:nvSpPr>
            <p:spPr>
              <a:xfrm>
                <a:off x="4081057" y="4321971"/>
                <a:ext cx="3792942" cy="77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/>
                  <a:t>商品名称：</a:t>
                </a:r>
                <a:r>
                  <a:rPr lang="en-US" altLang="zh-CN" sz="1200" dirty="0" err="1"/>
                  <a:t>Walch</a:t>
                </a:r>
                <a:r>
                  <a:rPr lang="zh-CN" altLang="en-US" sz="1200" dirty="0"/>
                  <a:t>威露士炫白多效馨香有氧洗洗衣液</a:t>
                </a:r>
                <a:r>
                  <a:rPr lang="en-US" altLang="zh-CN" sz="1200" dirty="0"/>
                  <a:t>3kg </a:t>
                </a:r>
                <a:r>
                  <a:rPr lang="zh-CN" altLang="en-US" sz="1200" dirty="0"/>
                  <a:t>有氧去污衣物护理 </a:t>
                </a:r>
                <a:endParaRPr lang="zh-CN" altLang="en-US" sz="12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r>
                  <a:rPr lang="zh-CN" altLang="en-US" sz="1200" dirty="0" smtClean="0"/>
                  <a:t>长*宽*高</a:t>
                </a:r>
                <a:r>
                  <a:rPr lang="en-US" altLang="zh-CN" sz="1200" dirty="0" smtClean="0"/>
                  <a:t>=40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20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/>
                  <a:t>30 </a:t>
                </a:r>
                <a:r>
                  <a:rPr lang="en-US" altLang="zh-CN" sz="1200" dirty="0" smtClean="0"/>
                  <a:t>m㎥</a:t>
                </a:r>
              </a:p>
              <a:p>
                <a:r>
                  <a:rPr lang="zh-CN" altLang="en-US" sz="1200" dirty="0" smtClean="0"/>
                  <a:t>重量：</a:t>
                </a:r>
                <a:r>
                  <a:rPr lang="en-US" altLang="zh-CN" sz="1200" dirty="0" smtClean="0"/>
                  <a:t>200kg</a:t>
                </a:r>
                <a:endParaRPr lang="en-US" altLang="zh-CN" sz="1200" dirty="0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826" y="2204628"/>
              <a:ext cx="1615942" cy="2017089"/>
            </a:xfrm>
            <a:prstGeom prst="rect">
              <a:avLst/>
            </a:prstGeom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46" name="文本框 29"/>
          <p:cNvSpPr txBox="1"/>
          <p:nvPr/>
        </p:nvSpPr>
        <p:spPr>
          <a:xfrm>
            <a:off x="-341449" y="4960998"/>
            <a:ext cx="219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车牌内收货记录</a:t>
            </a:r>
            <a:endParaRPr lang="en-US" altLang="zh-CN" sz="16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788765"/>
              </p:ext>
            </p:extLst>
          </p:nvPr>
        </p:nvGraphicFramePr>
        <p:xfrm>
          <a:off x="537212" y="5314728"/>
          <a:ext cx="6463531" cy="1451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075"/>
                <a:gridCol w="3885381"/>
                <a:gridCol w="1289075"/>
              </a:tblGrid>
              <a:tr h="260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收货数量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</a:tr>
              <a:tr h="2979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u="sng" dirty="0" smtClean="0">
                          <a:solidFill>
                            <a:srgbClr val="0000FF"/>
                          </a:solidFill>
                        </a:rPr>
                        <a:t>1111111111</a:t>
                      </a:r>
                      <a:endParaRPr lang="zh-CN" altLang="en-US" sz="11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u="sng" dirty="0" err="1" smtClean="0">
                          <a:solidFill>
                            <a:srgbClr val="0000FF"/>
                          </a:solidFill>
                        </a:rPr>
                        <a:t>Walch</a:t>
                      </a:r>
                      <a:r>
                        <a:rPr lang="zh-CN" altLang="en-US" sz="1100" b="1" u="sng" dirty="0" smtClean="0">
                          <a:solidFill>
                            <a:srgbClr val="0000FF"/>
                          </a:solidFill>
                        </a:rPr>
                        <a:t>威露士炫白多效馨香有氧洗洗衣液</a:t>
                      </a:r>
                      <a:r>
                        <a:rPr lang="en-US" altLang="zh-CN" sz="1100" b="1" u="sng" dirty="0" smtClean="0">
                          <a:solidFill>
                            <a:srgbClr val="0000FF"/>
                          </a:solidFill>
                        </a:rPr>
                        <a:t>3kg </a:t>
                      </a:r>
                      <a:r>
                        <a:rPr lang="zh-CN" altLang="en-US" sz="1100" b="1" u="sng" dirty="0" smtClean="0">
                          <a:solidFill>
                            <a:srgbClr val="0000FF"/>
                          </a:solidFill>
                        </a:rPr>
                        <a:t>有氧去污衣物护理 </a:t>
                      </a:r>
                      <a:endParaRPr lang="zh-CN" altLang="en-US" sz="1100" b="1" u="sng" dirty="0" smtClean="0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sng" strike="noStrike" dirty="0" smtClean="0"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2080</a:t>
                      </a:r>
                      <a:endParaRPr lang="zh-CN" altLang="en-US" sz="1100" b="1" i="0" u="sng" strike="noStrike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79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2087790889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 smtClean="0"/>
                        <a:t>Gund</a:t>
                      </a:r>
                      <a:r>
                        <a:rPr lang="en-US" altLang="zh-CN" sz="1100" b="0" dirty="0" smtClean="0"/>
                        <a:t> My First Teddy Bear</a:t>
                      </a:r>
                      <a:r>
                        <a:rPr lang="zh-CN" altLang="en-US" sz="1100" b="0" dirty="0" smtClean="0"/>
                        <a:t>婴儿毛绒玩具熊 </a:t>
                      </a:r>
                      <a:r>
                        <a:rPr lang="en-US" altLang="zh-CN" sz="1100" b="0" dirty="0" smtClean="0"/>
                        <a:t>15</a:t>
                      </a:r>
                      <a:r>
                        <a:rPr lang="zh-CN" altLang="en-US" sz="1100" b="0" dirty="0" smtClean="0"/>
                        <a:t>英寸 </a:t>
                      </a:r>
                      <a:endParaRPr lang="zh-CN" altLang="en-US" sz="11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79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2222222222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u="none" dirty="0" err="1" smtClean="0"/>
                        <a:t>Oldenburger</a:t>
                      </a:r>
                      <a:r>
                        <a:rPr lang="zh-CN" altLang="en-US" sz="1100" b="0" u="none" dirty="0" smtClean="0"/>
                        <a:t>欧德堡超高温处理全脂纯牛奶</a:t>
                      </a:r>
                      <a:r>
                        <a:rPr lang="en-US" altLang="zh-CN" sz="1100" b="0" u="none" dirty="0" smtClean="0"/>
                        <a:t>1L*12/</a:t>
                      </a:r>
                      <a:r>
                        <a:rPr lang="zh-CN" altLang="en-US" sz="1100" b="0" u="none" dirty="0" smtClean="0"/>
                        <a:t>箱</a:t>
                      </a:r>
                      <a:r>
                        <a:rPr lang="en-US" altLang="zh-CN" sz="1100" b="0" u="none" dirty="0" smtClean="0"/>
                        <a:t>(</a:t>
                      </a:r>
                      <a:r>
                        <a:rPr lang="zh-CN" altLang="en-US" sz="1100" b="0" u="none" dirty="0" smtClean="0"/>
                        <a:t>德国进口</a:t>
                      </a:r>
                      <a:r>
                        <a:rPr lang="en-US" altLang="zh-CN" sz="1100" b="0" u="none" dirty="0" smtClean="0"/>
                        <a:t>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79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12459009878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Listerine </a:t>
                      </a:r>
                      <a:r>
                        <a:rPr lang="zh-CN" altLang="en-US" sz="1100" b="0" dirty="0" smtClean="0"/>
                        <a:t>李施德林 漱口水冰蓝口味</a:t>
                      </a:r>
                      <a:r>
                        <a:rPr lang="en-US" altLang="zh-CN" sz="1100" b="0" dirty="0" smtClean="0"/>
                        <a:t>500ml*3+80ml(</a:t>
                      </a:r>
                      <a:r>
                        <a:rPr lang="zh-CN" altLang="en-US" sz="1100" b="0" dirty="0" smtClean="0"/>
                        <a:t>赠品）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3040323" y="3552035"/>
            <a:ext cx="346761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默认前一界面输入车牌回车后的页面</a:t>
            </a:r>
            <a:endParaRPr lang="en-US" altLang="zh-CN" sz="1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55368" y="618725"/>
            <a:ext cx="1238168" cy="356197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A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自动满筐</a:t>
            </a:r>
          </a:p>
        </p:txBody>
      </p:sp>
      <p:sp>
        <p:nvSpPr>
          <p:cNvPr id="51" name="矩形 50"/>
          <p:cNvSpPr/>
          <p:nvPr/>
        </p:nvSpPr>
        <p:spPr>
          <a:xfrm>
            <a:off x="8590549" y="618725"/>
            <a:ext cx="1238168" cy="341903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H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手动满筐</a:t>
            </a:r>
          </a:p>
        </p:txBody>
      </p:sp>
      <p:sp>
        <p:nvSpPr>
          <p:cNvPr id="52" name="矩形 51"/>
          <p:cNvSpPr/>
          <p:nvPr/>
        </p:nvSpPr>
        <p:spPr>
          <a:xfrm>
            <a:off x="5998582" y="634084"/>
            <a:ext cx="1016868" cy="3419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2315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手动满</a:t>
            </a:r>
            <a:r>
              <a:rPr lang="zh-CN" altLang="en-US" dirty="0"/>
              <a:t>筐模式收货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961" y="613666"/>
            <a:ext cx="337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托盘收货模式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>
                <a:solidFill>
                  <a:schemeClr val="bg1"/>
                </a:solidFill>
              </a:rPr>
              <a:t>PalletReceive001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878" y="1311395"/>
            <a:ext cx="273950" cy="2792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382" y="1311395"/>
            <a:ext cx="273950" cy="2792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671" y="1878782"/>
            <a:ext cx="8804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请按照以下方式输入数量：</a:t>
            </a:r>
            <a:endParaRPr lang="en-US" altLang="zh-CN" sz="16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-341449" y="2218477"/>
            <a:ext cx="7770949" cy="1227559"/>
            <a:chOff x="-341449" y="2515657"/>
            <a:chExt cx="7770949" cy="1227559"/>
          </a:xfrm>
        </p:grpSpPr>
        <p:sp>
          <p:nvSpPr>
            <p:cNvPr id="34" name="文本框 29"/>
            <p:cNvSpPr txBox="1"/>
            <p:nvPr/>
          </p:nvSpPr>
          <p:spPr>
            <a:xfrm>
              <a:off x="-341449" y="3404662"/>
              <a:ext cx="1398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dirty="0" smtClean="0"/>
                <a:t>总数</a:t>
              </a:r>
              <a:endParaRPr lang="en-US" altLang="zh-CN" sz="1400" b="1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1671" y="2515657"/>
              <a:ext cx="7367829" cy="1227559"/>
              <a:chOff x="61671" y="2515658"/>
              <a:chExt cx="7552422" cy="1585295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61671" y="2553787"/>
                <a:ext cx="1259129" cy="397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00" b="1" dirty="0" smtClean="0"/>
                  <a:t>每箱数量</a:t>
                </a:r>
                <a:endParaRPr lang="en-US" altLang="zh-CN" sz="1400" b="1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671" y="2929422"/>
                <a:ext cx="1363895" cy="3575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085919" y="2552739"/>
                <a:ext cx="1259129" cy="397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00" b="1" dirty="0"/>
                  <a:t>完整层数</a:t>
                </a:r>
                <a:endParaRPr lang="en-US" altLang="zh-CN" sz="1400" b="1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085919" y="2928374"/>
                <a:ext cx="1363895" cy="3575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文本框 15"/>
              <p:cNvSpPr txBox="1"/>
              <p:nvPr/>
            </p:nvSpPr>
            <p:spPr>
              <a:xfrm>
                <a:off x="3908719" y="2552739"/>
                <a:ext cx="1259129" cy="397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00" b="1" dirty="0"/>
                  <a:t>每层箱数</a:t>
                </a:r>
                <a:endParaRPr lang="en-US" altLang="zh-CN" sz="1400" b="1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08719" y="2928374"/>
                <a:ext cx="1363895" cy="3575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文本框 15"/>
              <p:cNvSpPr txBox="1"/>
              <p:nvPr/>
            </p:nvSpPr>
            <p:spPr>
              <a:xfrm>
                <a:off x="5642619" y="2515658"/>
                <a:ext cx="1496703" cy="397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00" b="1" dirty="0"/>
                  <a:t>不足一层箱数</a:t>
                </a:r>
                <a:endParaRPr lang="en-US" altLang="zh-CN" sz="1400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731519" y="2891293"/>
                <a:ext cx="1363895" cy="3575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369108" y="2854212"/>
                <a:ext cx="613351" cy="75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200" b="1" dirty="0" smtClean="0"/>
                  <a:t>*</a:t>
                </a:r>
                <a:endParaRPr lang="en-US" altLang="zh-CN" sz="3200" b="1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3400134" y="2840847"/>
                <a:ext cx="613351" cy="75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200" b="1" dirty="0" smtClean="0"/>
                  <a:t>*</a:t>
                </a:r>
                <a:endParaRPr lang="en-US" altLang="zh-CN" sz="3200" b="1" dirty="0"/>
              </a:p>
            </p:txBody>
          </p:sp>
          <p:sp>
            <p:nvSpPr>
              <p:cNvPr id="29" name="文本框 26"/>
              <p:cNvSpPr txBox="1"/>
              <p:nvPr/>
            </p:nvSpPr>
            <p:spPr>
              <a:xfrm>
                <a:off x="5187480" y="2701146"/>
                <a:ext cx="613351" cy="75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/>
                  <a:t>+</a:t>
                </a:r>
                <a:endParaRPr lang="en-US" altLang="zh-CN" sz="3200" b="1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541858" y="2753210"/>
                <a:ext cx="613351" cy="75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200" b="1" dirty="0" smtClean="0"/>
                  <a:t>（</a:t>
                </a:r>
                <a:endParaRPr lang="en-US" altLang="zh-CN" sz="3200" b="1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000742" y="2725943"/>
                <a:ext cx="613351" cy="75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200" b="1" dirty="0" smtClean="0"/>
                  <a:t>）</a:t>
                </a:r>
                <a:endParaRPr lang="en-US" altLang="zh-CN" sz="3200" b="1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825728" y="3663737"/>
                <a:ext cx="6529494" cy="437216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altLang="zh-CN" sz="1600" b="1" dirty="0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7570185" y="1997701"/>
            <a:ext cx="4577906" cy="3947978"/>
            <a:chOff x="4064000" y="2043250"/>
            <a:chExt cx="3810000" cy="3054267"/>
          </a:xfrm>
        </p:grpSpPr>
        <p:grpSp>
          <p:nvGrpSpPr>
            <p:cNvPr id="39" name="组合 38"/>
            <p:cNvGrpSpPr/>
            <p:nvPr/>
          </p:nvGrpSpPr>
          <p:grpSpPr>
            <a:xfrm>
              <a:off x="4064000" y="2043250"/>
              <a:ext cx="3810000" cy="3054267"/>
              <a:chOff x="4064000" y="2043250"/>
              <a:chExt cx="3810000" cy="3054267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064000" y="2043250"/>
                <a:ext cx="3810000" cy="2969547"/>
                <a:chOff x="4223429" y="2208716"/>
                <a:chExt cx="3462762" cy="3366978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4223429" y="2208716"/>
                  <a:ext cx="3462761" cy="259930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4223430" y="4774666"/>
                  <a:ext cx="3462761" cy="8010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2" name="文本框 41"/>
              <p:cNvSpPr txBox="1"/>
              <p:nvPr/>
            </p:nvSpPr>
            <p:spPr>
              <a:xfrm>
                <a:off x="4081057" y="4321971"/>
                <a:ext cx="3792942" cy="77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 smtClean="0"/>
                  <a:t>商品名称：</a:t>
                </a:r>
                <a:r>
                  <a:rPr lang="en-US" altLang="zh-CN" sz="1200" dirty="0" err="1"/>
                  <a:t>Walch</a:t>
                </a:r>
                <a:r>
                  <a:rPr lang="zh-CN" altLang="en-US" sz="1200" dirty="0"/>
                  <a:t>威露士炫白多效馨香有氧洗洗衣液</a:t>
                </a:r>
                <a:r>
                  <a:rPr lang="en-US" altLang="zh-CN" sz="1200" dirty="0"/>
                  <a:t>3kg </a:t>
                </a:r>
                <a:r>
                  <a:rPr lang="zh-CN" altLang="en-US" sz="1200" dirty="0"/>
                  <a:t>有氧去污衣物护理 </a:t>
                </a:r>
                <a:endParaRPr lang="zh-CN" altLang="en-US" sz="12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r>
                  <a:rPr lang="zh-CN" altLang="en-US" sz="1200" dirty="0" smtClean="0"/>
                  <a:t>长*宽*高</a:t>
                </a:r>
                <a:r>
                  <a:rPr lang="en-US" altLang="zh-CN" sz="1200" dirty="0" smtClean="0"/>
                  <a:t>=40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20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/>
                  <a:t>30 </a:t>
                </a:r>
                <a:r>
                  <a:rPr lang="en-US" altLang="zh-CN" sz="1200" dirty="0" smtClean="0"/>
                  <a:t>m㎥</a:t>
                </a:r>
              </a:p>
              <a:p>
                <a:r>
                  <a:rPr lang="zh-CN" altLang="en-US" sz="1200" dirty="0" smtClean="0"/>
                  <a:t>重量：</a:t>
                </a:r>
                <a:r>
                  <a:rPr lang="en-US" altLang="zh-CN" sz="1200" dirty="0" smtClean="0"/>
                  <a:t>200kg</a:t>
                </a:r>
                <a:endParaRPr lang="en-US" altLang="zh-CN" sz="1200" dirty="0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826" y="2204628"/>
              <a:ext cx="1615942" cy="2017089"/>
            </a:xfrm>
            <a:prstGeom prst="rect">
              <a:avLst/>
            </a:prstGeom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46" name="文本框 29"/>
          <p:cNvSpPr txBox="1"/>
          <p:nvPr/>
        </p:nvSpPr>
        <p:spPr>
          <a:xfrm>
            <a:off x="-341449" y="4960998"/>
            <a:ext cx="219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车牌内收货记录</a:t>
            </a:r>
            <a:endParaRPr lang="en-US" altLang="zh-CN" sz="16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23256"/>
              </p:ext>
            </p:extLst>
          </p:nvPr>
        </p:nvGraphicFramePr>
        <p:xfrm>
          <a:off x="537212" y="5314728"/>
          <a:ext cx="6463531" cy="1451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075"/>
                <a:gridCol w="3885381"/>
                <a:gridCol w="1289075"/>
              </a:tblGrid>
              <a:tr h="260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收货数量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</a:tr>
              <a:tr h="2979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795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795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795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37333" y="3873032"/>
            <a:ext cx="1441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/>
              <a:t>扫描已满车牌</a:t>
            </a:r>
            <a:endParaRPr lang="en-US" altLang="zh-CN" sz="1400" b="1" dirty="0"/>
          </a:p>
        </p:txBody>
      </p:sp>
      <p:sp>
        <p:nvSpPr>
          <p:cNvPr id="49" name="矩形 48"/>
          <p:cNvSpPr/>
          <p:nvPr/>
        </p:nvSpPr>
        <p:spPr>
          <a:xfrm>
            <a:off x="1376325" y="3859424"/>
            <a:ext cx="2045161" cy="28693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toIBRP0001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610819" y="3867025"/>
            <a:ext cx="136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/>
              <a:t>扫描新车牌</a:t>
            </a:r>
            <a:endParaRPr lang="en-US" altLang="zh-CN" sz="1400" b="1" dirty="0"/>
          </a:p>
        </p:txBody>
      </p:sp>
      <p:sp>
        <p:nvSpPr>
          <p:cNvPr id="51" name="矩形 50"/>
          <p:cNvSpPr/>
          <p:nvPr/>
        </p:nvSpPr>
        <p:spPr>
          <a:xfrm>
            <a:off x="4941805" y="3873032"/>
            <a:ext cx="2045161" cy="28693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toIBRP0012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4349" y="4263146"/>
            <a:ext cx="7152613" cy="41250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请将车牌</a:t>
            </a:r>
            <a:r>
              <a:rPr lang="en-US" altLang="zh-CN" sz="2000" u="sng" dirty="0">
                <a:solidFill>
                  <a:schemeClr val="bg1"/>
                </a:solidFill>
              </a:rPr>
              <a:t>toIBRP0001</a:t>
            </a:r>
            <a:r>
              <a:rPr lang="zh-CN" altLang="en-US" sz="1400" dirty="0">
                <a:solidFill>
                  <a:schemeClr val="bg1"/>
                </a:solidFill>
              </a:rPr>
              <a:t>放置到托盘</a:t>
            </a:r>
            <a:r>
              <a:rPr lang="zh-CN" altLang="en-US" sz="1400" dirty="0" smtClean="0">
                <a:solidFill>
                  <a:schemeClr val="bg1"/>
                </a:solidFill>
              </a:rPr>
              <a:t>上，成功绑定新车牌，扫描商品继续收货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324964" y="6214088"/>
            <a:ext cx="346761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扫描新车牌后，原车牌信息不再显示</a:t>
            </a:r>
            <a:endParaRPr lang="en-US" altLang="zh-CN" sz="1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99611" y="631371"/>
            <a:ext cx="1238168" cy="382724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A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自动满筐</a:t>
            </a:r>
          </a:p>
        </p:txBody>
      </p:sp>
      <p:sp>
        <p:nvSpPr>
          <p:cNvPr id="55" name="矩形 54"/>
          <p:cNvSpPr/>
          <p:nvPr/>
        </p:nvSpPr>
        <p:spPr>
          <a:xfrm>
            <a:off x="8534792" y="631371"/>
            <a:ext cx="1238168" cy="367365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H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手动满筐</a:t>
            </a:r>
          </a:p>
        </p:txBody>
      </p:sp>
      <p:sp>
        <p:nvSpPr>
          <p:cNvPr id="56" name="矩形 55"/>
          <p:cNvSpPr/>
          <p:nvPr/>
        </p:nvSpPr>
        <p:spPr>
          <a:xfrm>
            <a:off x="5942825" y="646730"/>
            <a:ext cx="1016868" cy="3673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</a:t>
            </a:r>
            <a:r>
              <a:rPr lang="zh-CN" altLang="en-US" sz="1400" dirty="0" smtClean="0">
                <a:solidFill>
                  <a:schemeClr val="tx1"/>
                </a:solidFill>
              </a:rPr>
              <a:t>货筐已满</a:t>
            </a:r>
          </a:p>
        </p:txBody>
      </p:sp>
    </p:spTree>
    <p:extLst>
      <p:ext uri="{BB962C8B-B14F-4D97-AF65-F5344CB8AC3E}">
        <p14:creationId xmlns:p14="http://schemas.microsoft.com/office/powerpoint/2010/main" val="11628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1020"/>
            <a:ext cx="12192000" cy="835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</a:t>
            </a:r>
            <a:r>
              <a:rPr lang="zh-CN" altLang="en-US" b="1" u="sng" dirty="0"/>
              <a:t>孙萌萌</a:t>
            </a:r>
            <a:r>
              <a:rPr lang="zh-CN" altLang="en-US" dirty="0" smtClean="0"/>
              <a:t>进入收货系统</a:t>
            </a:r>
            <a:endParaRPr lang="zh-CN" altLang="en-US" dirty="0"/>
          </a:p>
        </p:txBody>
      </p:sp>
      <p:sp>
        <p:nvSpPr>
          <p:cNvPr id="3" name="文本框 4"/>
          <p:cNvSpPr txBox="1"/>
          <p:nvPr/>
        </p:nvSpPr>
        <p:spPr>
          <a:xfrm>
            <a:off x="34349" y="2690725"/>
            <a:ext cx="353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请选择收货模式：</a:t>
            </a:r>
            <a:endParaRPr lang="en-US" altLang="zh-CN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2928" y="4147443"/>
            <a:ext cx="3283027" cy="630942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800" b="1" dirty="0"/>
          </a:p>
          <a:p>
            <a:pPr algn="ctr"/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托盘收货</a:t>
            </a:r>
            <a:endParaRPr lang="en-US" altLang="zh-CN" sz="2000" b="1" dirty="0" smtClean="0"/>
          </a:p>
          <a:p>
            <a:pPr algn="ctr"/>
            <a:endParaRPr lang="en-US" altLang="zh-CN" sz="7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2928" y="3341145"/>
            <a:ext cx="3283027" cy="661720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900" b="1" dirty="0"/>
          </a:p>
          <a:p>
            <a:pPr algn="ctr"/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单一收货</a:t>
            </a:r>
            <a:endParaRPr lang="en-US" altLang="zh-CN" sz="2000" b="1" dirty="0" smtClean="0"/>
          </a:p>
          <a:p>
            <a:pPr algn="ctr"/>
            <a:endParaRPr lang="en-US" altLang="zh-CN" sz="800" b="1" dirty="0"/>
          </a:p>
        </p:txBody>
      </p:sp>
      <p:sp>
        <p:nvSpPr>
          <p:cNvPr id="6" name="圆角矩形 5"/>
          <p:cNvSpPr/>
          <p:nvPr/>
        </p:nvSpPr>
        <p:spPr>
          <a:xfrm>
            <a:off x="15810" y="3235412"/>
            <a:ext cx="3360145" cy="182724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4349" y="35084"/>
            <a:ext cx="10515600" cy="36828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单一收货模式进入系统</a:t>
            </a:r>
            <a:r>
              <a:rPr lang="en-US" altLang="zh-CN" dirty="0" smtClean="0"/>
              <a:t>-</a:t>
            </a:r>
            <a:r>
              <a:rPr lang="zh-CN" altLang="en-US" dirty="0" smtClean="0"/>
              <a:t>站台有绑定车牌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0" y="1717749"/>
            <a:ext cx="3283027" cy="630942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800" b="1" dirty="0"/>
          </a:p>
          <a:p>
            <a:pPr algn="ctr"/>
            <a:r>
              <a:rPr lang="en-US" altLang="zh-CN" sz="2000" b="1" dirty="0" smtClean="0"/>
              <a:t>DN</a:t>
            </a:r>
            <a:r>
              <a:rPr lang="zh-CN" altLang="en-US" sz="2000" b="1" dirty="0" smtClean="0"/>
              <a:t>激活</a:t>
            </a:r>
            <a:endParaRPr lang="en-US" altLang="zh-CN" sz="2000" b="1" dirty="0" smtClean="0"/>
          </a:p>
          <a:p>
            <a:pPr algn="ctr"/>
            <a:endParaRPr lang="en-US" altLang="zh-CN" sz="700" b="1" dirty="0"/>
          </a:p>
        </p:txBody>
      </p:sp>
    </p:spTree>
    <p:extLst>
      <p:ext uri="{BB962C8B-B14F-4D97-AF65-F5344CB8AC3E}">
        <p14:creationId xmlns:p14="http://schemas.microsoft.com/office/powerpoint/2010/main" val="28176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扫描工作站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绑定目的地和车牌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014" y="637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927" y="1465796"/>
            <a:ext cx="190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扫描工作站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517791" y="1403736"/>
            <a:ext cx="2456591" cy="46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EachReceive001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558" y="1405908"/>
            <a:ext cx="810039" cy="412398"/>
            <a:chOff x="4692428" y="856271"/>
            <a:chExt cx="564042" cy="2769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8" y="856271"/>
              <a:ext cx="253114" cy="2765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784" y="892683"/>
              <a:ext cx="238686" cy="240558"/>
            </a:xfrm>
            <a:prstGeom prst="rect">
              <a:avLst/>
            </a:prstGeom>
          </p:spPr>
        </p:pic>
      </p:grpSp>
      <p:sp>
        <p:nvSpPr>
          <p:cNvPr id="47" name="直角三角形 46"/>
          <p:cNvSpPr/>
          <p:nvPr/>
        </p:nvSpPr>
        <p:spPr>
          <a:xfrm rot="18538125">
            <a:off x="12097297" y="740771"/>
            <a:ext cx="54585" cy="642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17791" y="2007688"/>
            <a:ext cx="9397123" cy="4315054"/>
            <a:chOff x="2658567" y="1690082"/>
            <a:chExt cx="7396209" cy="3721903"/>
          </a:xfrm>
        </p:grpSpPr>
        <p:sp>
          <p:nvSpPr>
            <p:cNvPr id="21" name="矩形 20"/>
            <p:cNvSpPr/>
            <p:nvPr/>
          </p:nvSpPr>
          <p:spPr>
            <a:xfrm>
              <a:off x="2658567" y="1690082"/>
              <a:ext cx="7396209" cy="372190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64940" y="1698551"/>
              <a:ext cx="7389836" cy="57686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/>
                <a:t>请选择收货模式</a:t>
              </a:r>
              <a:endParaRPr lang="zh-CN" altLang="en-US" sz="2400" b="1" dirty="0"/>
            </a:p>
          </p:txBody>
        </p:sp>
        <p:sp>
          <p:nvSpPr>
            <p:cNvPr id="23" name="文本框 50"/>
            <p:cNvSpPr txBox="1"/>
            <p:nvPr/>
          </p:nvSpPr>
          <p:spPr>
            <a:xfrm>
              <a:off x="2746961" y="2376705"/>
              <a:ext cx="7053993" cy="31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latin typeface="+mn-ea"/>
                </a:rPr>
                <a:t>此站台目前已绑定</a:t>
              </a:r>
              <a:r>
                <a:rPr lang="en-US" altLang="zh-CN" b="1" dirty="0">
                  <a:latin typeface="+mn-ea"/>
                </a:rPr>
                <a:t>7</a:t>
              </a:r>
              <a:r>
                <a:rPr lang="zh-CN" altLang="en-US" b="1" dirty="0">
                  <a:latin typeface="+mn-ea"/>
                </a:rPr>
                <a:t>个目的地和收货</a:t>
              </a:r>
              <a:r>
                <a:rPr lang="zh-CN" altLang="en-US" b="1" dirty="0" smtClean="0">
                  <a:latin typeface="+mn-ea"/>
                </a:rPr>
                <a:t>车牌，请</a:t>
              </a:r>
              <a:r>
                <a:rPr lang="zh-CN" altLang="en-US" b="1" dirty="0">
                  <a:latin typeface="+mn-ea"/>
                </a:rPr>
                <a:t>选择收货模式</a:t>
              </a: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788198" y="3331673"/>
          <a:ext cx="6646126" cy="22413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85903"/>
                <a:gridCol w="1488089"/>
                <a:gridCol w="2036067"/>
                <a:gridCol w="2036067"/>
              </a:tblGrid>
              <a:tr h="37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目的地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绑定车牌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商品数量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toIBRP0002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toIBRP0003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BufferZone1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toIBRP0004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BufferZone2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toIBRP0005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Damage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toDam0006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Cubiscan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toCubi0007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4" name="文本框 3"/>
          <p:cNvSpPr txBox="1"/>
          <p:nvPr/>
        </p:nvSpPr>
        <p:spPr>
          <a:xfrm>
            <a:off x="2890327" y="5831973"/>
            <a:ext cx="3153063" cy="36933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继续使用现有绑定车牌收货</a:t>
            </a:r>
            <a:endParaRPr lang="en-US" altLang="zh-CN" sz="500" dirty="0"/>
          </a:p>
        </p:txBody>
      </p:sp>
      <p:sp>
        <p:nvSpPr>
          <p:cNvPr id="25" name="文本框 3"/>
          <p:cNvSpPr txBox="1"/>
          <p:nvPr/>
        </p:nvSpPr>
        <p:spPr>
          <a:xfrm>
            <a:off x="6682312" y="5833202"/>
            <a:ext cx="3153064" cy="36933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2.</a:t>
            </a:r>
            <a:r>
              <a:rPr lang="zh-CN" altLang="en-US" dirty="0" smtClean="0"/>
              <a:t>自动满筐所有车牌重新绑定</a:t>
            </a:r>
            <a:endParaRPr lang="en-US" altLang="zh-CN" sz="500" dirty="0"/>
          </a:p>
        </p:txBody>
      </p:sp>
      <p:sp>
        <p:nvSpPr>
          <p:cNvPr id="26" name="圆角矩形 25"/>
          <p:cNvSpPr/>
          <p:nvPr/>
        </p:nvSpPr>
        <p:spPr>
          <a:xfrm>
            <a:off x="2824537" y="5731613"/>
            <a:ext cx="3241155" cy="60820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02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输入信息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错误报警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286" y="613666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en-US" altLang="zh-CN" dirty="0" smtClean="0">
                <a:solidFill>
                  <a:schemeClr val="bg1"/>
                </a:solidFill>
              </a:rPr>
              <a:t>EachReceive001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9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收货单号码</a:t>
            </a:r>
            <a:endParaRPr lang="en-US" altLang="zh-CN" sz="1600" b="1" dirty="0"/>
          </a:p>
        </p:txBody>
      </p:sp>
      <p:sp>
        <p:nvSpPr>
          <p:cNvPr id="6" name="矩形 5"/>
          <p:cNvSpPr/>
          <p:nvPr/>
        </p:nvSpPr>
        <p:spPr>
          <a:xfrm>
            <a:off x="1173450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16753" y="1328352"/>
            <a:ext cx="125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扫描商品</a:t>
            </a:r>
            <a:endParaRPr lang="en-US" altLang="zh-CN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4366954" y="1311395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扫描工作站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绑定目的地和车牌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014" y="637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927" y="1465796"/>
            <a:ext cx="190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扫描工作站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517791" y="1403736"/>
            <a:ext cx="2456591" cy="46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EachReceive001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558" y="1405908"/>
            <a:ext cx="810039" cy="412398"/>
            <a:chOff x="4692428" y="856271"/>
            <a:chExt cx="564042" cy="2769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8" y="856271"/>
              <a:ext cx="253114" cy="2765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784" y="892683"/>
              <a:ext cx="238686" cy="240558"/>
            </a:xfrm>
            <a:prstGeom prst="rect">
              <a:avLst/>
            </a:prstGeom>
          </p:spPr>
        </p:pic>
      </p:grpSp>
      <p:sp>
        <p:nvSpPr>
          <p:cNvPr id="47" name="直角三角形 46"/>
          <p:cNvSpPr/>
          <p:nvPr/>
        </p:nvSpPr>
        <p:spPr>
          <a:xfrm rot="18538125">
            <a:off x="12097297" y="740771"/>
            <a:ext cx="54585" cy="642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17791" y="2007688"/>
            <a:ext cx="9397123" cy="4315054"/>
            <a:chOff x="2658567" y="1690082"/>
            <a:chExt cx="7396209" cy="3721903"/>
          </a:xfrm>
        </p:grpSpPr>
        <p:sp>
          <p:nvSpPr>
            <p:cNvPr id="21" name="矩形 20"/>
            <p:cNvSpPr/>
            <p:nvPr/>
          </p:nvSpPr>
          <p:spPr>
            <a:xfrm>
              <a:off x="2658567" y="1690082"/>
              <a:ext cx="7396209" cy="372190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64940" y="1698551"/>
              <a:ext cx="7389836" cy="57686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/>
                <a:t>请选择收货模式</a:t>
              </a:r>
              <a:endParaRPr lang="zh-CN" altLang="en-US" sz="2400" b="1" dirty="0"/>
            </a:p>
          </p:txBody>
        </p:sp>
        <p:sp>
          <p:nvSpPr>
            <p:cNvPr id="23" name="文本框 50"/>
            <p:cNvSpPr txBox="1"/>
            <p:nvPr/>
          </p:nvSpPr>
          <p:spPr>
            <a:xfrm>
              <a:off x="2746961" y="2376705"/>
              <a:ext cx="7053993" cy="31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latin typeface="+mn-ea"/>
                </a:rPr>
                <a:t>此站台目前已绑定</a:t>
              </a:r>
              <a:r>
                <a:rPr lang="en-US" altLang="zh-CN" b="1" dirty="0">
                  <a:latin typeface="+mn-ea"/>
                </a:rPr>
                <a:t>7</a:t>
              </a:r>
              <a:r>
                <a:rPr lang="zh-CN" altLang="en-US" b="1" dirty="0">
                  <a:latin typeface="+mn-ea"/>
                </a:rPr>
                <a:t>个目的地和收货</a:t>
              </a:r>
              <a:r>
                <a:rPr lang="zh-CN" altLang="en-US" b="1" dirty="0" smtClean="0">
                  <a:latin typeface="+mn-ea"/>
                </a:rPr>
                <a:t>车牌，请</a:t>
              </a:r>
              <a:r>
                <a:rPr lang="zh-CN" altLang="en-US" b="1" dirty="0">
                  <a:latin typeface="+mn-ea"/>
                </a:rPr>
                <a:t>选择收货模式</a:t>
              </a: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788198" y="3331673"/>
          <a:ext cx="6646126" cy="22413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85903"/>
                <a:gridCol w="1488089"/>
                <a:gridCol w="2036067"/>
                <a:gridCol w="2036067"/>
              </a:tblGrid>
              <a:tr h="37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目的地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绑定车牌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商品数量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toIBRP0002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toIBRP0003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BufferZone1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toIBRP0004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BufferZone2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toIBRP0005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Damage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toDam0006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Cubiscan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toCubi0007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4" name="文本框 3"/>
          <p:cNvSpPr txBox="1"/>
          <p:nvPr/>
        </p:nvSpPr>
        <p:spPr>
          <a:xfrm>
            <a:off x="2890327" y="5831973"/>
            <a:ext cx="3153063" cy="36933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继续使用现有绑定车牌收货</a:t>
            </a:r>
            <a:endParaRPr lang="en-US" altLang="zh-CN" sz="500" dirty="0"/>
          </a:p>
        </p:txBody>
      </p:sp>
      <p:sp>
        <p:nvSpPr>
          <p:cNvPr id="25" name="文本框 3"/>
          <p:cNvSpPr txBox="1"/>
          <p:nvPr/>
        </p:nvSpPr>
        <p:spPr>
          <a:xfrm>
            <a:off x="6682312" y="5833202"/>
            <a:ext cx="3153064" cy="36933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2.</a:t>
            </a:r>
            <a:r>
              <a:rPr lang="zh-CN" altLang="en-US" dirty="0" smtClean="0"/>
              <a:t>自动满筐所有车牌重新绑定</a:t>
            </a:r>
            <a:endParaRPr lang="en-US" altLang="zh-CN" sz="500" dirty="0"/>
          </a:p>
        </p:txBody>
      </p:sp>
      <p:sp>
        <p:nvSpPr>
          <p:cNvPr id="26" name="圆角矩形 25"/>
          <p:cNvSpPr/>
          <p:nvPr/>
        </p:nvSpPr>
        <p:spPr>
          <a:xfrm>
            <a:off x="6682312" y="5724358"/>
            <a:ext cx="3241155" cy="60820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1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扫描工作站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绑定目的地和车牌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014" y="637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927" y="1465796"/>
            <a:ext cx="190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扫描工作站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517791" y="1403736"/>
            <a:ext cx="2456591" cy="46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EachReceive001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558" y="1405908"/>
            <a:ext cx="810039" cy="412398"/>
            <a:chOff x="4692428" y="856271"/>
            <a:chExt cx="564042" cy="2769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8" y="856271"/>
              <a:ext cx="253114" cy="2765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784" y="892683"/>
              <a:ext cx="238686" cy="240558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312511" y="132615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工作站不存在，请重新核实</a:t>
            </a:r>
            <a:endParaRPr lang="en-US" altLang="zh-CN" dirty="0" smtClean="0"/>
          </a:p>
          <a:p>
            <a:r>
              <a:rPr lang="zh-CN" altLang="en-US" dirty="0" smtClean="0"/>
              <a:t>工作站已经分配给***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35714" y="1241939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错误时报警信息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7" name="直角三角形 46"/>
          <p:cNvSpPr/>
          <p:nvPr/>
        </p:nvSpPr>
        <p:spPr>
          <a:xfrm rot="18538125">
            <a:off x="12097297" y="740771"/>
            <a:ext cx="54585" cy="642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文本框 4"/>
          <p:cNvSpPr txBox="1"/>
          <p:nvPr/>
        </p:nvSpPr>
        <p:spPr>
          <a:xfrm>
            <a:off x="104204" y="2744586"/>
            <a:ext cx="30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PickZone1</a:t>
            </a:r>
            <a:r>
              <a:rPr lang="zh-CN" altLang="en-US" b="1" dirty="0" smtClean="0"/>
              <a:t>绑定车牌</a:t>
            </a:r>
            <a:endParaRPr lang="en-US" altLang="zh-CN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87641"/>
              </p:ext>
            </p:extLst>
          </p:nvPr>
        </p:nvGraphicFramePr>
        <p:xfrm>
          <a:off x="2776654" y="4415883"/>
          <a:ext cx="6300439" cy="22413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84073"/>
                <a:gridCol w="2033730"/>
                <a:gridCol w="2782636"/>
              </a:tblGrid>
              <a:tr h="37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PickZone1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8" name="矩形 127"/>
          <p:cNvSpPr/>
          <p:nvPr/>
        </p:nvSpPr>
        <p:spPr>
          <a:xfrm>
            <a:off x="2562209" y="2705701"/>
            <a:ext cx="2456591" cy="46768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toIBRP0001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3983" y="2166866"/>
            <a:ext cx="9291890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此收货工作站共存</a:t>
            </a: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个</a:t>
            </a:r>
            <a:r>
              <a:rPr lang="zh-CN" altLang="en-US" sz="2000" b="1" dirty="0"/>
              <a:t>目的地，</a:t>
            </a:r>
            <a:r>
              <a:rPr lang="zh-CN" altLang="en-US" sz="2000" b="1" dirty="0" smtClean="0"/>
              <a:t>请按照要求进行扫描，将目的地和车牌</a:t>
            </a:r>
            <a:r>
              <a:rPr lang="zh-CN" altLang="en-US" sz="2000" b="1" dirty="0"/>
              <a:t>进行绑定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7536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扫描工作站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绑定目的地和车牌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014" y="637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927" y="1465796"/>
            <a:ext cx="190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扫描工作站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517791" y="1403736"/>
            <a:ext cx="2456591" cy="46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EachReceive001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558" y="1405908"/>
            <a:ext cx="810039" cy="412398"/>
            <a:chOff x="4692428" y="856271"/>
            <a:chExt cx="564042" cy="2769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8" y="856271"/>
              <a:ext cx="253114" cy="2765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784" y="892683"/>
              <a:ext cx="238686" cy="240558"/>
            </a:xfrm>
            <a:prstGeom prst="rect">
              <a:avLst/>
            </a:prstGeom>
          </p:spPr>
        </p:pic>
      </p:grpSp>
      <p:sp>
        <p:nvSpPr>
          <p:cNvPr id="47" name="直角三角形 46"/>
          <p:cNvSpPr/>
          <p:nvPr/>
        </p:nvSpPr>
        <p:spPr>
          <a:xfrm rot="18538125">
            <a:off x="12097297" y="740771"/>
            <a:ext cx="54585" cy="642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17791" y="2007688"/>
            <a:ext cx="9397123" cy="4315054"/>
            <a:chOff x="2658567" y="1690082"/>
            <a:chExt cx="7396209" cy="3721903"/>
          </a:xfrm>
        </p:grpSpPr>
        <p:sp>
          <p:nvSpPr>
            <p:cNvPr id="21" name="矩形 20"/>
            <p:cNvSpPr/>
            <p:nvPr/>
          </p:nvSpPr>
          <p:spPr>
            <a:xfrm>
              <a:off x="2658567" y="1690082"/>
              <a:ext cx="7396209" cy="372190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64940" y="1698551"/>
              <a:ext cx="7389836" cy="57686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/>
                <a:t>请选择收货模式</a:t>
              </a:r>
              <a:endParaRPr lang="zh-CN" altLang="en-US" sz="2400" b="1" dirty="0"/>
            </a:p>
          </p:txBody>
        </p:sp>
        <p:sp>
          <p:nvSpPr>
            <p:cNvPr id="23" name="文本框 50"/>
            <p:cNvSpPr txBox="1"/>
            <p:nvPr/>
          </p:nvSpPr>
          <p:spPr>
            <a:xfrm>
              <a:off x="2746961" y="2376705"/>
              <a:ext cx="7053993" cy="55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latin typeface="+mn-ea"/>
                </a:rPr>
                <a:t>自动满筐请将所有目的地绑定车牌放置到对应目的地的托盘上，并重新开始绑定所有车牌，是否确认继续操作？</a:t>
              </a: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28016"/>
              </p:ext>
            </p:extLst>
          </p:nvPr>
        </p:nvGraphicFramePr>
        <p:xfrm>
          <a:off x="2788198" y="3498938"/>
          <a:ext cx="6646126" cy="22413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85903"/>
                <a:gridCol w="1488089"/>
                <a:gridCol w="2036067"/>
                <a:gridCol w="2036067"/>
              </a:tblGrid>
              <a:tr h="37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目的地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绑定车牌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商品数量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toIBRP0002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toIBRP0003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BufferZone1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toIBRP0004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BufferZone2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toIBRP0005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Damage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toDam0006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Cubiscan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toCubi0007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4" name="文本框 3"/>
          <p:cNvSpPr txBox="1"/>
          <p:nvPr/>
        </p:nvSpPr>
        <p:spPr>
          <a:xfrm>
            <a:off x="4975606" y="5865059"/>
            <a:ext cx="901088" cy="36933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确定</a:t>
            </a:r>
            <a:endParaRPr lang="en-US" altLang="zh-CN" sz="500" dirty="0"/>
          </a:p>
        </p:txBody>
      </p:sp>
      <p:sp>
        <p:nvSpPr>
          <p:cNvPr id="25" name="文本框 3"/>
          <p:cNvSpPr txBox="1"/>
          <p:nvPr/>
        </p:nvSpPr>
        <p:spPr>
          <a:xfrm>
            <a:off x="6970608" y="5865059"/>
            <a:ext cx="901088" cy="36933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2.</a:t>
            </a:r>
            <a:r>
              <a:rPr lang="zh-CN" altLang="en-US" dirty="0" smtClean="0"/>
              <a:t>取消</a:t>
            </a:r>
            <a:endParaRPr lang="en-US" altLang="zh-CN" sz="500" dirty="0"/>
          </a:p>
        </p:txBody>
      </p:sp>
    </p:spTree>
    <p:extLst>
      <p:ext uri="{BB962C8B-B14F-4D97-AF65-F5344CB8AC3E}">
        <p14:creationId xmlns:p14="http://schemas.microsoft.com/office/powerpoint/2010/main" val="42042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扫描工作站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绑定目的地和车牌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014" y="637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927" y="1465796"/>
            <a:ext cx="190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扫描工作站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517791" y="1403736"/>
            <a:ext cx="2456591" cy="46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EachReceive001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558" y="1405908"/>
            <a:ext cx="810039" cy="412398"/>
            <a:chOff x="4692428" y="856271"/>
            <a:chExt cx="564042" cy="2769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8" y="856271"/>
              <a:ext cx="253114" cy="2765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784" y="892683"/>
              <a:ext cx="238686" cy="240558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312511" y="132615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工作站不存在，请重新核实</a:t>
            </a:r>
            <a:endParaRPr lang="en-US" altLang="zh-CN" dirty="0" smtClean="0"/>
          </a:p>
          <a:p>
            <a:r>
              <a:rPr lang="zh-CN" altLang="en-US" dirty="0" smtClean="0"/>
              <a:t>工作站已经分配给***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35714" y="1241939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错误时报警信息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7" name="直角三角形 46"/>
          <p:cNvSpPr/>
          <p:nvPr/>
        </p:nvSpPr>
        <p:spPr>
          <a:xfrm rot="18538125">
            <a:off x="12097297" y="740771"/>
            <a:ext cx="54585" cy="642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文本框 4"/>
          <p:cNvSpPr txBox="1"/>
          <p:nvPr/>
        </p:nvSpPr>
        <p:spPr>
          <a:xfrm>
            <a:off x="104204" y="2744586"/>
            <a:ext cx="30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PickZone1</a:t>
            </a:r>
            <a:r>
              <a:rPr lang="zh-CN" altLang="en-US" b="1" dirty="0" smtClean="0"/>
              <a:t>目的地</a:t>
            </a:r>
            <a:r>
              <a:rPr lang="en-US" altLang="zh-CN" b="1" dirty="0" smtClean="0"/>
              <a:t>ID</a:t>
            </a:r>
            <a:endParaRPr lang="en-US" altLang="zh-CN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776654" y="4415883"/>
          <a:ext cx="6300439" cy="22413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84073"/>
                <a:gridCol w="2033730"/>
                <a:gridCol w="2782636"/>
              </a:tblGrid>
              <a:tr h="37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8" name="矩形 127"/>
          <p:cNvSpPr/>
          <p:nvPr/>
        </p:nvSpPr>
        <p:spPr>
          <a:xfrm>
            <a:off x="2562209" y="2705701"/>
            <a:ext cx="2456591" cy="46768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PickZone1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3983" y="2166866"/>
            <a:ext cx="9291890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此收货工作站共存</a:t>
            </a: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个</a:t>
            </a:r>
            <a:r>
              <a:rPr lang="zh-CN" altLang="en-US" sz="2000" b="1" dirty="0"/>
              <a:t>目的地，</a:t>
            </a:r>
            <a:r>
              <a:rPr lang="zh-CN" altLang="en-US" sz="2000" b="1" dirty="0" smtClean="0"/>
              <a:t>请按照要求进行扫描，将目的地和车牌</a:t>
            </a:r>
            <a:r>
              <a:rPr lang="zh-CN" altLang="en-US" sz="2000" b="1" dirty="0"/>
              <a:t>进行绑定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6335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GR</a:t>
            </a:r>
            <a:r>
              <a:rPr lang="zh-CN" altLang="en-US" dirty="0" smtClean="0"/>
              <a:t>打印页面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749" y="1214052"/>
            <a:ext cx="125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DN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11530" y="1220449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728617"/>
              </p:ext>
            </p:extLst>
          </p:nvPr>
        </p:nvGraphicFramePr>
        <p:xfrm>
          <a:off x="266700" y="2059735"/>
          <a:ext cx="3873500" cy="68145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45009"/>
                <a:gridCol w="1476946"/>
                <a:gridCol w="1351545"/>
              </a:tblGrid>
              <a:tr h="362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收货日期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供应商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</a:tr>
              <a:tr h="3194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123456789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2016/7/20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</a:rPr>
                        <a:t>苏宁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68627"/>
              </p:ext>
            </p:extLst>
          </p:nvPr>
        </p:nvGraphicFramePr>
        <p:xfrm>
          <a:off x="266700" y="3289300"/>
          <a:ext cx="6819900" cy="265049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66600"/>
                <a:gridCol w="2416500"/>
                <a:gridCol w="1145600"/>
                <a:gridCol w="1145600"/>
                <a:gridCol w="1145600"/>
              </a:tblGrid>
              <a:tr h="55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应收数量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实收数量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差值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111111111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err="1" smtClean="0"/>
                        <a:t>Walch</a:t>
                      </a:r>
                      <a:r>
                        <a:rPr lang="zh-CN" altLang="en-US" sz="1100" b="0" dirty="0" smtClean="0"/>
                        <a:t>威露士炫白多效馨香有氧洗洗衣液</a:t>
                      </a:r>
                      <a:r>
                        <a:rPr lang="en-US" altLang="zh-CN" sz="1100" b="0" dirty="0" smtClean="0"/>
                        <a:t>3kg </a:t>
                      </a:r>
                      <a:r>
                        <a:rPr lang="zh-CN" altLang="en-US" sz="1100" b="0" dirty="0" smtClean="0"/>
                        <a:t>有氧去污衣物护理 </a:t>
                      </a:r>
                      <a:r>
                        <a:rPr lang="zh-CN" altLang="en-US" sz="1100" b="0" u="none" strike="noStrike" dirty="0" smtClean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12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11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-1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222222222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err="1" smtClean="0"/>
                        <a:t>Walch</a:t>
                      </a:r>
                      <a:r>
                        <a:rPr lang="zh-CN" altLang="en-US" sz="1100" b="0" dirty="0" smtClean="0"/>
                        <a:t>威露士 健康洗手液青柠盈润</a:t>
                      </a:r>
                      <a:r>
                        <a:rPr lang="en-US" altLang="zh-CN" sz="1100" b="0" dirty="0" smtClean="0"/>
                        <a:t>525ml+</a:t>
                      </a:r>
                      <a:r>
                        <a:rPr lang="zh-CN" altLang="en-US" sz="1100" b="0" dirty="0" smtClean="0"/>
                        <a:t>补充装</a:t>
                      </a:r>
                      <a:r>
                        <a:rPr lang="en-US" altLang="zh-CN" sz="1100" b="0" dirty="0" smtClean="0"/>
                        <a:t>525ml(</a:t>
                      </a:r>
                      <a:r>
                        <a:rPr lang="zh-CN" altLang="en-US" sz="1100" b="0" dirty="0" smtClean="0"/>
                        <a:t>新老包装随机发货</a:t>
                      </a:r>
                      <a:r>
                        <a:rPr lang="en-US" altLang="zh-CN" sz="1100" b="0" dirty="0" smtClean="0"/>
                        <a:t>) </a:t>
                      </a:r>
                      <a:r>
                        <a:rPr lang="zh-CN" altLang="en-US" sz="1100" b="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10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10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333333333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New Balance 420</a:t>
                      </a:r>
                      <a:r>
                        <a:rPr lang="zh-CN" altLang="en-US" sz="1100" b="0" dirty="0" smtClean="0"/>
                        <a:t>系列 女 休闲跑步鞋 </a:t>
                      </a:r>
                      <a:r>
                        <a:rPr lang="en-US" altLang="zh-CN" sz="1100" b="0" dirty="0" smtClean="0"/>
                        <a:t>WL420NPD-B </a:t>
                      </a:r>
                      <a:r>
                        <a:rPr lang="zh-CN" altLang="en-US" sz="1100" b="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10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11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DN</a:t>
            </a:r>
            <a:r>
              <a:rPr lang="zh-CN" altLang="en-US" dirty="0" smtClean="0"/>
              <a:t>收货单详情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749" y="1214052"/>
            <a:ext cx="125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DN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11530" y="1220449"/>
            <a:ext cx="1363895" cy="35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123456789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37769"/>
              </p:ext>
            </p:extLst>
          </p:nvPr>
        </p:nvGraphicFramePr>
        <p:xfrm>
          <a:off x="59749" y="1981200"/>
          <a:ext cx="11611550" cy="29731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61155"/>
                <a:gridCol w="2322310"/>
                <a:gridCol w="1161155"/>
                <a:gridCol w="1161155"/>
                <a:gridCol w="1161155"/>
                <a:gridCol w="1161155"/>
                <a:gridCol w="1161155"/>
                <a:gridCol w="1161155"/>
                <a:gridCol w="1161155"/>
              </a:tblGrid>
              <a:tr h="709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应收数量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实收数量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差值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收货车牌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收货人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收货时间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供应商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</a:tr>
              <a:tr h="2850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111111111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dirty="0" err="1" smtClean="0"/>
                        <a:t>Walch</a:t>
                      </a:r>
                      <a:r>
                        <a:rPr lang="zh-CN" altLang="en-US" sz="1100" b="0" dirty="0" smtClean="0"/>
                        <a:t>威露士炫白多效馨香有氧洗洗衣液</a:t>
                      </a:r>
                      <a:r>
                        <a:rPr lang="en-US" altLang="zh-CN" sz="1100" b="0" dirty="0" smtClean="0"/>
                        <a:t>3kg </a:t>
                      </a:r>
                      <a:r>
                        <a:rPr lang="zh-CN" altLang="en-US" sz="1100" b="0" dirty="0" smtClean="0"/>
                        <a:t>有氧去污衣物护理 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12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11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1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tsIB000001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孙萌萌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2016/7/20</a:t>
                      </a:r>
                      <a:r>
                        <a:rPr lang="en-US" altLang="zh-CN" sz="1100" u="none" strike="noStrike" baseline="0" dirty="0" smtClean="0">
                          <a:effectLst/>
                        </a:rPr>
                        <a:t> 16:32:00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</a:rPr>
                        <a:t>苏宁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850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222222222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err="1" smtClean="0"/>
                        <a:t>Walch</a:t>
                      </a:r>
                      <a:r>
                        <a:rPr lang="zh-CN" altLang="en-US" sz="1100" b="0" dirty="0" smtClean="0"/>
                        <a:t>威露士 健康洗手液青柠盈润</a:t>
                      </a:r>
                      <a:r>
                        <a:rPr lang="en-US" altLang="zh-CN" sz="1100" b="0" dirty="0" smtClean="0"/>
                        <a:t>525ml+</a:t>
                      </a:r>
                      <a:r>
                        <a:rPr lang="zh-CN" altLang="en-US" sz="1100" b="0" dirty="0" smtClean="0"/>
                        <a:t>补充装</a:t>
                      </a:r>
                      <a:r>
                        <a:rPr lang="en-US" altLang="zh-CN" sz="1100" b="0" dirty="0" smtClean="0"/>
                        <a:t>525ml(</a:t>
                      </a:r>
                      <a:r>
                        <a:rPr lang="zh-CN" altLang="en-US" sz="1100" b="0" dirty="0" smtClean="0"/>
                        <a:t>新老包装随机发货</a:t>
                      </a:r>
                      <a:r>
                        <a:rPr lang="en-US" altLang="zh-CN" sz="1100" b="0" dirty="0" smtClean="0"/>
                        <a:t>) </a:t>
                      </a:r>
                      <a:r>
                        <a:rPr lang="zh-CN" altLang="en-US" sz="1100" b="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10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10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 smtClean="0">
                          <a:effectLst/>
                        </a:rPr>
                        <a:t>tsIB000001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孙萌萌</a:t>
                      </a:r>
                      <a:endParaRPr lang="zh-CN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2016/7/20</a:t>
                      </a:r>
                      <a:r>
                        <a:rPr lang="en-US" altLang="zh-CN" sz="1100" u="none" strike="noStrike" baseline="0" dirty="0" smtClean="0">
                          <a:effectLst/>
                        </a:rPr>
                        <a:t> 16:33:15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</a:rPr>
                        <a:t>苏宁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8508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8508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8508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8508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8508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0-E2D0-4C6C-9DF2-2036BD18A1A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9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扫描工作站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绑定目的地和车牌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014" y="637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927" y="1465796"/>
            <a:ext cx="190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扫描工作站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517791" y="1403736"/>
            <a:ext cx="2456591" cy="46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EachReceive001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558" y="1405908"/>
            <a:ext cx="810039" cy="412398"/>
            <a:chOff x="4692428" y="856271"/>
            <a:chExt cx="564042" cy="2769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8" y="856271"/>
              <a:ext cx="253114" cy="2765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784" y="892683"/>
              <a:ext cx="238686" cy="240558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312511" y="132615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工作站不存在，请重新核实</a:t>
            </a:r>
            <a:endParaRPr lang="en-US" altLang="zh-CN" dirty="0" smtClean="0"/>
          </a:p>
          <a:p>
            <a:r>
              <a:rPr lang="zh-CN" altLang="en-US" dirty="0" smtClean="0"/>
              <a:t>工作站已经分配给***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35714" y="1241939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错误时报警信息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7" name="直角三角形 46"/>
          <p:cNvSpPr/>
          <p:nvPr/>
        </p:nvSpPr>
        <p:spPr>
          <a:xfrm rot="18538125">
            <a:off x="12097297" y="740771"/>
            <a:ext cx="54585" cy="642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文本框 4"/>
          <p:cNvSpPr txBox="1"/>
          <p:nvPr/>
        </p:nvSpPr>
        <p:spPr>
          <a:xfrm>
            <a:off x="104204" y="2744586"/>
            <a:ext cx="30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PickZone2</a:t>
            </a:r>
            <a:r>
              <a:rPr lang="zh-CN" altLang="en-US" b="1" dirty="0" smtClean="0"/>
              <a:t>目的地</a:t>
            </a:r>
            <a:r>
              <a:rPr lang="en-US" altLang="zh-CN" b="1" dirty="0" smtClean="0"/>
              <a:t>ID</a:t>
            </a:r>
            <a:endParaRPr lang="en-US" altLang="zh-CN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84067"/>
              </p:ext>
            </p:extLst>
          </p:nvPr>
        </p:nvGraphicFramePr>
        <p:xfrm>
          <a:off x="2776654" y="4415883"/>
          <a:ext cx="6300439" cy="22413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84073"/>
                <a:gridCol w="2033730"/>
                <a:gridCol w="2782636"/>
              </a:tblGrid>
              <a:tr h="37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Pickzone1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8" name="矩形 127"/>
          <p:cNvSpPr/>
          <p:nvPr/>
        </p:nvSpPr>
        <p:spPr>
          <a:xfrm>
            <a:off x="2562209" y="2705701"/>
            <a:ext cx="2456591" cy="4676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PickZone2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3983" y="2166866"/>
            <a:ext cx="9291890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此收货工作站共存</a:t>
            </a: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个</a:t>
            </a:r>
            <a:r>
              <a:rPr lang="zh-CN" altLang="en-US" sz="2000" b="1" dirty="0"/>
              <a:t>目的地，</a:t>
            </a:r>
            <a:r>
              <a:rPr lang="zh-CN" altLang="en-US" sz="2000" b="1" dirty="0" smtClean="0"/>
              <a:t>请按照要求进行扫描，将目的地和车牌</a:t>
            </a:r>
            <a:r>
              <a:rPr lang="zh-CN" altLang="en-US" sz="2000" b="1" dirty="0"/>
              <a:t>进行绑定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19863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扫描工作站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绑定目的地和车牌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014" y="637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927" y="1465796"/>
            <a:ext cx="190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扫描工作站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517791" y="1403736"/>
            <a:ext cx="2456591" cy="46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EachReceive001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558" y="1405908"/>
            <a:ext cx="810039" cy="412398"/>
            <a:chOff x="4692428" y="856271"/>
            <a:chExt cx="564042" cy="2769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8" y="856271"/>
              <a:ext cx="253114" cy="2765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784" y="892683"/>
              <a:ext cx="238686" cy="240558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312511" y="132615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工作站不存在，请重新核实</a:t>
            </a:r>
            <a:endParaRPr lang="en-US" altLang="zh-CN" dirty="0" smtClean="0"/>
          </a:p>
          <a:p>
            <a:r>
              <a:rPr lang="zh-CN" altLang="en-US" dirty="0" smtClean="0"/>
              <a:t>工作站已经分配给***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35714" y="1241939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错误时报警信息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7" name="直角三角形 46"/>
          <p:cNvSpPr/>
          <p:nvPr/>
        </p:nvSpPr>
        <p:spPr>
          <a:xfrm rot="18538125">
            <a:off x="12097297" y="740771"/>
            <a:ext cx="54585" cy="642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文本框 4"/>
          <p:cNvSpPr txBox="1"/>
          <p:nvPr/>
        </p:nvSpPr>
        <p:spPr>
          <a:xfrm>
            <a:off x="104204" y="2744586"/>
            <a:ext cx="30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PickZone2</a:t>
            </a:r>
            <a:r>
              <a:rPr lang="zh-CN" altLang="en-US" b="1" dirty="0" smtClean="0"/>
              <a:t>绑定车牌</a:t>
            </a:r>
            <a:endParaRPr lang="en-US" altLang="zh-CN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54303"/>
              </p:ext>
            </p:extLst>
          </p:nvPr>
        </p:nvGraphicFramePr>
        <p:xfrm>
          <a:off x="2776654" y="4415883"/>
          <a:ext cx="6300439" cy="22413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84073"/>
                <a:gridCol w="2033730"/>
                <a:gridCol w="2782636"/>
              </a:tblGrid>
              <a:tr h="37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Pickzone1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Pickzone2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8" name="矩形 127"/>
          <p:cNvSpPr/>
          <p:nvPr/>
        </p:nvSpPr>
        <p:spPr>
          <a:xfrm>
            <a:off x="2562209" y="2705701"/>
            <a:ext cx="2456591" cy="4676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toIBRP0002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3983" y="2166866"/>
            <a:ext cx="9291890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此收货工作站共存</a:t>
            </a: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个</a:t>
            </a:r>
            <a:r>
              <a:rPr lang="zh-CN" altLang="en-US" sz="2000" b="1" dirty="0"/>
              <a:t>目的地，</a:t>
            </a:r>
            <a:r>
              <a:rPr lang="zh-CN" altLang="en-US" sz="2000" b="1" dirty="0" smtClean="0"/>
              <a:t>请按照要求进行扫描，将目的地和车牌</a:t>
            </a:r>
            <a:r>
              <a:rPr lang="zh-CN" altLang="en-US" sz="2000" b="1" dirty="0"/>
              <a:t>进行绑定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398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扫描工作站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绑定目的地和车牌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014" y="637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927" y="1465796"/>
            <a:ext cx="190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扫描工作站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517791" y="1403736"/>
            <a:ext cx="2456591" cy="46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EachReceive001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558" y="1405908"/>
            <a:ext cx="810039" cy="412398"/>
            <a:chOff x="4692428" y="856271"/>
            <a:chExt cx="564042" cy="2769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8" y="856271"/>
              <a:ext cx="253114" cy="2765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784" y="892683"/>
              <a:ext cx="238686" cy="240558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312511" y="132615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工作站不存在，请重新核实</a:t>
            </a:r>
            <a:endParaRPr lang="en-US" altLang="zh-CN" dirty="0" smtClean="0"/>
          </a:p>
          <a:p>
            <a:r>
              <a:rPr lang="zh-CN" altLang="en-US" dirty="0" smtClean="0"/>
              <a:t>工作站已经分配给***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35714" y="1241939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错误时报警信息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7" name="直角三角形 46"/>
          <p:cNvSpPr/>
          <p:nvPr/>
        </p:nvSpPr>
        <p:spPr>
          <a:xfrm rot="18538125">
            <a:off x="12097297" y="740771"/>
            <a:ext cx="54585" cy="642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文本框 4"/>
          <p:cNvSpPr txBox="1"/>
          <p:nvPr/>
        </p:nvSpPr>
        <p:spPr>
          <a:xfrm>
            <a:off x="104204" y="2744586"/>
            <a:ext cx="30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Cubiscan</a:t>
            </a:r>
            <a:r>
              <a:rPr lang="zh-CN" altLang="en-US" b="1" dirty="0" smtClean="0"/>
              <a:t>目的地</a:t>
            </a:r>
            <a:r>
              <a:rPr lang="en-US" altLang="zh-CN" b="1" dirty="0" smtClean="0"/>
              <a:t>ID</a:t>
            </a:r>
            <a:endParaRPr lang="en-US" altLang="zh-CN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85149"/>
              </p:ext>
            </p:extLst>
          </p:nvPr>
        </p:nvGraphicFramePr>
        <p:xfrm>
          <a:off x="2776654" y="4415883"/>
          <a:ext cx="6300439" cy="22413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84073"/>
                <a:gridCol w="2033730"/>
                <a:gridCol w="2782636"/>
              </a:tblGrid>
              <a:tr h="37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toIBRP0002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toIBRP0003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BufferZone1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toIBRP0004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BufferZone2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toIBRP0005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Damage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toDam0006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8" name="矩形 127"/>
          <p:cNvSpPr/>
          <p:nvPr/>
        </p:nvSpPr>
        <p:spPr>
          <a:xfrm>
            <a:off x="2562209" y="2705701"/>
            <a:ext cx="2456591" cy="467688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</a:rPr>
              <a:t>Cubiscan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3983" y="2166866"/>
            <a:ext cx="9291890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此收货工作站共存</a:t>
            </a: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个</a:t>
            </a:r>
            <a:r>
              <a:rPr lang="zh-CN" altLang="en-US" sz="2000" b="1" dirty="0"/>
              <a:t>目的地，</a:t>
            </a:r>
            <a:r>
              <a:rPr lang="zh-CN" altLang="en-US" sz="2000" b="1" dirty="0" smtClean="0"/>
              <a:t>请按照要求进行扫描，将目的地和车牌</a:t>
            </a:r>
            <a:r>
              <a:rPr lang="zh-CN" altLang="en-US" sz="2000" b="1" dirty="0"/>
              <a:t>进行绑定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02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扫描工作站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绑定目的地和车牌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014" y="6379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单一收货模式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6927" y="1465796"/>
            <a:ext cx="190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扫描工作站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517791" y="1403736"/>
            <a:ext cx="2456591" cy="467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EachReceive001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558" y="1405908"/>
            <a:ext cx="810039" cy="412398"/>
            <a:chOff x="4692428" y="856271"/>
            <a:chExt cx="564042" cy="2769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8" y="856271"/>
              <a:ext cx="253114" cy="2765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784" y="892683"/>
              <a:ext cx="238686" cy="240558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312511" y="132615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工作站不存在，请重新核实</a:t>
            </a:r>
            <a:endParaRPr lang="en-US" altLang="zh-CN" dirty="0" smtClean="0"/>
          </a:p>
          <a:p>
            <a:r>
              <a:rPr lang="zh-CN" altLang="en-US" dirty="0" smtClean="0"/>
              <a:t>工作站已经分配给***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35714" y="1241939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错误时报警信息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7" name="直角三角形 46"/>
          <p:cNvSpPr/>
          <p:nvPr/>
        </p:nvSpPr>
        <p:spPr>
          <a:xfrm rot="18538125">
            <a:off x="12097297" y="740771"/>
            <a:ext cx="54585" cy="642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文本框 4"/>
          <p:cNvSpPr txBox="1"/>
          <p:nvPr/>
        </p:nvSpPr>
        <p:spPr>
          <a:xfrm>
            <a:off x="104204" y="2744586"/>
            <a:ext cx="30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Cubiscan</a:t>
            </a:r>
            <a:r>
              <a:rPr lang="zh-CN" altLang="en-US" b="1" dirty="0" smtClean="0"/>
              <a:t>绑定车牌</a:t>
            </a:r>
            <a:endParaRPr lang="en-US" altLang="zh-CN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1141"/>
              </p:ext>
            </p:extLst>
          </p:nvPr>
        </p:nvGraphicFramePr>
        <p:xfrm>
          <a:off x="2230244" y="3735982"/>
          <a:ext cx="6646127" cy="22413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565500"/>
                <a:gridCol w="2145315"/>
                <a:gridCol w="2935312"/>
              </a:tblGrid>
              <a:tr h="37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绑定车牌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toIBRP0002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PickZone3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toIBRP0003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BufferZone1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toIBRP0004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BufferZone2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toIBRP0005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Damage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toDam0006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Cubiscan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toCubi0007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8" name="矩形 127"/>
          <p:cNvSpPr/>
          <p:nvPr/>
        </p:nvSpPr>
        <p:spPr>
          <a:xfrm>
            <a:off x="2562209" y="2705701"/>
            <a:ext cx="2456591" cy="467688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toCubi0001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3983" y="2166866"/>
            <a:ext cx="9291890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此收货工作站共存</a:t>
            </a: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个</a:t>
            </a:r>
            <a:r>
              <a:rPr lang="zh-CN" altLang="en-US" sz="2000" b="1" dirty="0"/>
              <a:t>目的地，</a:t>
            </a:r>
            <a:r>
              <a:rPr lang="zh-CN" altLang="en-US" sz="2000" b="1" dirty="0" smtClean="0"/>
              <a:t>请按照要求进行扫描，将目的地和车牌</a:t>
            </a:r>
            <a:r>
              <a:rPr lang="zh-CN" altLang="en-US" sz="2000" b="1" dirty="0"/>
              <a:t>进行绑定</a:t>
            </a:r>
            <a:endParaRPr lang="en-US" altLang="zh-CN" sz="20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4847597" y="6260885"/>
            <a:ext cx="1289698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开始收货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8826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5301</Words>
  <Application>Microsoft Office PowerPoint</Application>
  <PresentationFormat>宽屏</PresentationFormat>
  <Paragraphs>1773</Paragraphs>
  <Slides>53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0" baseType="lpstr">
      <vt:lpstr>Yu Gothic UI Semibold</vt:lpstr>
      <vt:lpstr>华文行楷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1.单一收货模式进入系统</vt:lpstr>
      <vt:lpstr>1.1 扫描工作站&amp;绑定目的地和车牌</vt:lpstr>
      <vt:lpstr>1.1 扫描工作站&amp;绑定目的地和车牌</vt:lpstr>
      <vt:lpstr>1.1 扫描工作站&amp;绑定目的地和车牌</vt:lpstr>
      <vt:lpstr>1.1 扫描工作站&amp;绑定目的地和车牌</vt:lpstr>
      <vt:lpstr>1.1 扫描工作站&amp;绑定目的地和车牌</vt:lpstr>
      <vt:lpstr>1.1 扫描工作站&amp;绑定目的地和车牌</vt:lpstr>
      <vt:lpstr>1.2 输入信息&amp;错误报警</vt:lpstr>
      <vt:lpstr>1.3 整体收货界面</vt:lpstr>
      <vt:lpstr>1.3 整体收货界面-收货车牌显示</vt:lpstr>
      <vt:lpstr>1.4 正常收货演示</vt:lpstr>
      <vt:lpstr>1.5 有效期商品演示</vt:lpstr>
      <vt:lpstr>1.6 测量商品演示</vt:lpstr>
      <vt:lpstr>1.7登记残品</vt:lpstr>
      <vt:lpstr>1.7登记残品</vt:lpstr>
      <vt:lpstr>1.8 货筐已满</vt:lpstr>
      <vt:lpstr>1.8 货筐已满</vt:lpstr>
      <vt:lpstr>1.9 多货收货演示</vt:lpstr>
      <vt:lpstr>1.9 多货收货演示</vt:lpstr>
      <vt:lpstr>1.9 多货收货演示</vt:lpstr>
      <vt:lpstr>1.9 多货收货演示</vt:lpstr>
      <vt:lpstr>1.9 多货收货演示</vt:lpstr>
      <vt:lpstr>1.10 多货收货演示</vt:lpstr>
      <vt:lpstr>1.11含序列号码商品收货</vt:lpstr>
      <vt:lpstr>1.11含序列号码商品收货</vt:lpstr>
      <vt:lpstr>1.11含序列号码商品收货</vt:lpstr>
      <vt:lpstr>1.11含序列号码商品收货</vt:lpstr>
      <vt:lpstr>1.9备注</vt:lpstr>
      <vt:lpstr>2.托盘收货模式进入系统</vt:lpstr>
      <vt:lpstr>1.1 扫描工作站&amp;绑定目的地和车牌</vt:lpstr>
      <vt:lpstr>1.1 扫描工作站&amp;绑定目的地和车牌</vt:lpstr>
      <vt:lpstr>1.1 扫描工作站&amp;绑定目的地和车牌</vt:lpstr>
      <vt:lpstr>1.1 扫描工作站&amp;绑定目的地和车牌</vt:lpstr>
      <vt:lpstr>1.1 扫描工作站&amp;绑定目的地和车牌</vt:lpstr>
      <vt:lpstr>1.1 扫描工作站&amp;绑定目的地和车牌</vt:lpstr>
      <vt:lpstr>2.2 输入信息&amp;错误报警</vt:lpstr>
      <vt:lpstr>2.3 自动满筐模式收货</vt:lpstr>
      <vt:lpstr>2.3 自动满筐模式收货</vt:lpstr>
      <vt:lpstr>2.3 自动满筐模式收货</vt:lpstr>
      <vt:lpstr>2.4 手动满筐模式收货</vt:lpstr>
      <vt:lpstr>2.4 手动满筐模式收货</vt:lpstr>
      <vt:lpstr>2.4 手动满筐模式收货</vt:lpstr>
      <vt:lpstr>2.4 手动满筐模式收货</vt:lpstr>
      <vt:lpstr>1.单一收货模式进入系统-站台有绑定车牌</vt:lpstr>
      <vt:lpstr>1.1 扫描工作站&amp;绑定目的地和车牌</vt:lpstr>
      <vt:lpstr>1.2 输入信息&amp;错误报警</vt:lpstr>
      <vt:lpstr>1.1 扫描工作站&amp;绑定目的地和车牌</vt:lpstr>
      <vt:lpstr>1.1 扫描工作站&amp;绑定目的地和车牌</vt:lpstr>
      <vt:lpstr>1.1 扫描工作站&amp;绑定目的地和车牌</vt:lpstr>
      <vt:lpstr>1.3 GR打印页面</vt:lpstr>
      <vt:lpstr>1.4 DN收货单详情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203</cp:revision>
  <dcterms:created xsi:type="dcterms:W3CDTF">2016-09-26T06:14:14Z</dcterms:created>
  <dcterms:modified xsi:type="dcterms:W3CDTF">2016-11-14T08:55:36Z</dcterms:modified>
</cp:coreProperties>
</file>