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6" r:id="rId10"/>
    <p:sldId id="262" r:id="rId11"/>
    <p:sldId id="265" r:id="rId12"/>
    <p:sldId id="287" r:id="rId13"/>
    <p:sldId id="318" r:id="rId14"/>
    <p:sldId id="288" r:id="rId15"/>
    <p:sldId id="290" r:id="rId16"/>
    <p:sldId id="291" r:id="rId17"/>
    <p:sldId id="292" r:id="rId18"/>
    <p:sldId id="289" r:id="rId19"/>
    <p:sldId id="294" r:id="rId20"/>
    <p:sldId id="266" r:id="rId21"/>
    <p:sldId id="293" r:id="rId22"/>
    <p:sldId id="295" r:id="rId23"/>
    <p:sldId id="296" r:id="rId24"/>
    <p:sldId id="303" r:id="rId25"/>
    <p:sldId id="297" r:id="rId26"/>
    <p:sldId id="304" r:id="rId27"/>
    <p:sldId id="298" r:id="rId28"/>
    <p:sldId id="305" r:id="rId29"/>
    <p:sldId id="299" r:id="rId30"/>
    <p:sldId id="306" r:id="rId31"/>
    <p:sldId id="300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01" r:id="rId42"/>
    <p:sldId id="316" r:id="rId43"/>
    <p:sldId id="302" r:id="rId44"/>
    <p:sldId id="31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7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AA3C-D6EA-4279-905D-83AA65E2B8F1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96C4-DDB6-4B3B-B4F9-DAF4C3A0B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上架</a:t>
            </a:r>
            <a:r>
              <a:rPr lang="en-US" altLang="zh-CN" dirty="0" smtClean="0"/>
              <a:t>PDA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87901" y="3779091"/>
            <a:ext cx="3278982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开始上架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47" y="408230"/>
            <a:ext cx="2961905" cy="52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7900" y="609600"/>
            <a:ext cx="327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信息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11355" y="1286405"/>
            <a:ext cx="259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用        户：张三三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车  牌  号：</a:t>
            </a:r>
            <a:r>
              <a:rPr lang="en-US" altLang="zh-CN" sz="1600" dirty="0" smtClean="0"/>
              <a:t>toIB0000001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上架区域：</a:t>
            </a:r>
            <a:r>
              <a:rPr lang="en-US" altLang="zh-CN" sz="1600" dirty="0" smtClean="0"/>
              <a:t>PickArea1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商品总数：</a:t>
            </a:r>
            <a:r>
              <a:rPr lang="en-US" altLang="zh-CN" sz="1600" dirty="0" smtClean="0"/>
              <a:t>200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平均</a:t>
            </a:r>
            <a:r>
              <a:rPr lang="zh-CN" altLang="en-US" sz="1600" dirty="0" smtClean="0"/>
              <a:t>效率：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小时</a:t>
            </a:r>
            <a:endParaRPr lang="en-US" altLang="zh-CN" sz="1600" dirty="0" smtClean="0"/>
          </a:p>
          <a:p>
            <a:pPr algn="ctr"/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683260"/>
            <a:ext cx="3078480" cy="508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35431" y="22535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35431" y="22535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文本框 3"/>
          <p:cNvSpPr txBox="1"/>
          <p:nvPr/>
        </p:nvSpPr>
        <p:spPr>
          <a:xfrm>
            <a:off x="1955756" y="33326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2554095" y="33326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 flipH="1">
            <a:off x="4201146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9" y="294446"/>
            <a:ext cx="292478" cy="3277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6" y="338586"/>
            <a:ext cx="289403" cy="268039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 flipH="1">
            <a:off x="4798524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文本框 4"/>
          <p:cNvSpPr txBox="1"/>
          <p:nvPr/>
        </p:nvSpPr>
        <p:spPr>
          <a:xfrm>
            <a:off x="1935431" y="7635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35431" y="1173855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商品条码无效：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6902977668900197413456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72712" y="22535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72712" y="22535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5393037" y="33326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5991376" y="33326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 flipH="1">
            <a:off x="7638427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50" y="294446"/>
            <a:ext cx="292478" cy="327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27" y="338586"/>
            <a:ext cx="289403" cy="268039"/>
          </a:xfrm>
          <a:prstGeom prst="rect">
            <a:avLst/>
          </a:prstGeom>
        </p:spPr>
      </p:pic>
      <p:sp>
        <p:nvSpPr>
          <p:cNvPr id="22" name="文本框 4"/>
          <p:cNvSpPr txBox="1"/>
          <p:nvPr/>
        </p:nvSpPr>
        <p:spPr>
          <a:xfrm flipH="1">
            <a:off x="8235805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3" name="文本框 4"/>
          <p:cNvSpPr txBox="1"/>
          <p:nvPr/>
        </p:nvSpPr>
        <p:spPr>
          <a:xfrm>
            <a:off x="5372712" y="7635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2712" y="1173855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在此车牌中，此商品条码对应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件商品请选择需要上架的商品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393037" y="2065571"/>
          <a:ext cx="32789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98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得力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6817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白板笔 水性 可擦白板笔 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2mm 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白板书写笔 黑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支红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支蓝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支组合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得力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6817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白板笔 水性 可擦白板笔 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2mm 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白板书写笔 黑色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得力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6817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白板笔 水性 可擦白板笔 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2mm 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白板书写笔 红色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支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1955757" y="559047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上一货位：无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83728" y="559047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上一货位：无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09992" y="22535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09992" y="22535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2" name="文本框 3"/>
          <p:cNvSpPr txBox="1"/>
          <p:nvPr/>
        </p:nvSpPr>
        <p:spPr>
          <a:xfrm>
            <a:off x="8830317" y="33326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"/>
          <p:cNvSpPr txBox="1"/>
          <p:nvPr/>
        </p:nvSpPr>
        <p:spPr>
          <a:xfrm>
            <a:off x="9428656" y="33326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4"/>
          <p:cNvSpPr txBox="1"/>
          <p:nvPr/>
        </p:nvSpPr>
        <p:spPr>
          <a:xfrm flipH="1">
            <a:off x="11075707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30" y="294446"/>
            <a:ext cx="292478" cy="32774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07" y="338586"/>
            <a:ext cx="289403" cy="268039"/>
          </a:xfrm>
          <a:prstGeom prst="rect">
            <a:avLst/>
          </a:prstGeom>
        </p:spPr>
      </p:pic>
      <p:sp>
        <p:nvSpPr>
          <p:cNvPr id="37" name="文本框 4"/>
          <p:cNvSpPr txBox="1"/>
          <p:nvPr/>
        </p:nvSpPr>
        <p:spPr>
          <a:xfrm flipH="1">
            <a:off x="11673085" y="30656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8" name="文本框 4"/>
          <p:cNvSpPr txBox="1"/>
          <p:nvPr/>
        </p:nvSpPr>
        <p:spPr>
          <a:xfrm>
            <a:off x="8809992" y="7635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09992" y="1173855"/>
            <a:ext cx="3278983" cy="87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商品为有效期商品，但尚未录入有效期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商品放回原车牌，上架完成后，交给问题处理处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21008" y="559047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上一货位：无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003" y="2576194"/>
            <a:ext cx="2537460" cy="445833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760" y="2576194"/>
            <a:ext cx="2613660" cy="44126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567" y="2613025"/>
            <a:ext cx="2545080" cy="424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388" y="4209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3388" y="4209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753713" y="5288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1352052" y="5288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 flipH="1">
            <a:off x="2999103" y="5021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6" y="490026"/>
            <a:ext cx="292478" cy="3277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03" y="534166"/>
            <a:ext cx="289403" cy="268039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 flipH="1">
            <a:off x="3596481" y="5021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733388" y="9591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3714" y="57860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上一货位：无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26308" y="2145897"/>
            <a:ext cx="3472816" cy="1732302"/>
            <a:chOff x="63159" y="888824"/>
            <a:chExt cx="3720980" cy="1732302"/>
          </a:xfrm>
        </p:grpSpPr>
        <p:sp>
          <p:nvSpPr>
            <p:cNvPr id="16" name="矩形 15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746087" y="1303883"/>
            <a:ext cx="3278983" cy="57529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商品重量：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25KG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，超过系统设定重量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15KG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，请选择合适货位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2988" y="535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82988" y="5352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3903313" y="6431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4501652" y="6431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 flipH="1">
            <a:off x="6148703" y="6164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026" y="604326"/>
            <a:ext cx="292478" cy="3277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03" y="648466"/>
            <a:ext cx="289403" cy="268039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 flipH="1">
            <a:off x="6746081" y="6164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3882988" y="10734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03314" y="59003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上一货位：无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08687" y="1703075"/>
            <a:ext cx="3472816" cy="1732302"/>
            <a:chOff x="63159" y="888824"/>
            <a:chExt cx="3720980" cy="1732302"/>
          </a:xfrm>
        </p:grpSpPr>
        <p:sp>
          <p:nvSpPr>
            <p:cNvPr id="16" name="矩形 15"/>
            <p:cNvSpPr/>
            <p:nvPr/>
          </p:nvSpPr>
          <p:spPr>
            <a:xfrm>
              <a:off x="63159" y="1451575"/>
              <a:ext cx="370122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15191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702050" y="53522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02050" y="5352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7722375" y="643139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8320714" y="643139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9967765" y="6164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88" y="604325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765" y="648465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10565143" y="6164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7702050" y="10734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2376" y="59003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sp>
        <p:nvSpPr>
          <p:cNvPr id="34" name="矩形 33"/>
          <p:cNvSpPr/>
          <p:nvPr/>
        </p:nvSpPr>
        <p:spPr>
          <a:xfrm>
            <a:off x="7720462" y="1567394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  <a:endParaRPr lang="en-US" altLang="zh-CN" sz="2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810260"/>
            <a:ext cx="2598420" cy="4420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875" y="2769870"/>
            <a:ext cx="296418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88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588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4913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93252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440303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6" y="4646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03" y="5087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303768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74588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914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287" y="1563375"/>
            <a:ext cx="3638073" cy="1085971"/>
            <a:chOff x="63159" y="888824"/>
            <a:chExt cx="3898043" cy="1085971"/>
          </a:xfrm>
        </p:grpSpPr>
        <p:sp>
          <p:nvSpPr>
            <p:cNvPr id="13" name="矩形 1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09225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4750" y="2692094"/>
            <a:ext cx="3278983" cy="14227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，货位中存在不同供应商相同商品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8114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48114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68439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366778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 flipH="1">
            <a:off x="601382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52" y="464626"/>
            <a:ext cx="292478" cy="3277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29" y="508766"/>
            <a:ext cx="289403" cy="268039"/>
          </a:xfrm>
          <a:prstGeom prst="rect">
            <a:avLst/>
          </a:prstGeom>
        </p:spPr>
      </p:pic>
      <p:sp>
        <p:nvSpPr>
          <p:cNvPr id="25" name="文本框 4"/>
          <p:cNvSpPr txBox="1"/>
          <p:nvPr/>
        </p:nvSpPr>
        <p:spPr>
          <a:xfrm flipH="1">
            <a:off x="6611207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3748114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68440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673813" y="1563375"/>
            <a:ext cx="3685045" cy="1085971"/>
            <a:chOff x="63159" y="888824"/>
            <a:chExt cx="3948375" cy="1085971"/>
          </a:xfrm>
        </p:grpSpPr>
        <p:sp>
          <p:nvSpPr>
            <p:cNvPr id="29" name="矩形 2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42586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758276" y="2692095"/>
            <a:ext cx="3278983" cy="1422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货位中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超过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25576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25576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345901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7944240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4"/>
          <p:cNvSpPr txBox="1"/>
          <p:nvPr/>
        </p:nvSpPr>
        <p:spPr>
          <a:xfrm flipH="1">
            <a:off x="959129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4" y="464626"/>
            <a:ext cx="292478" cy="32774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291" y="508766"/>
            <a:ext cx="289403" cy="268039"/>
          </a:xfrm>
          <a:prstGeom prst="rect">
            <a:avLst/>
          </a:prstGeom>
        </p:spPr>
      </p:pic>
      <p:sp>
        <p:nvSpPr>
          <p:cNvPr id="40" name="文本框 4"/>
          <p:cNvSpPr txBox="1"/>
          <p:nvPr/>
        </p:nvSpPr>
        <p:spPr>
          <a:xfrm flipH="1">
            <a:off x="1018866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1" name="文本框 4"/>
          <p:cNvSpPr txBox="1"/>
          <p:nvPr/>
        </p:nvSpPr>
        <p:spPr>
          <a:xfrm>
            <a:off x="7325576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5902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251275" y="1563375"/>
            <a:ext cx="3731082" cy="1085971"/>
            <a:chOff x="63159" y="888824"/>
            <a:chExt cx="3997701" cy="1085971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191912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7335738" y="2692095"/>
            <a:ext cx="3278983" cy="1422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货位中存在相同名称不同有效期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31058" y="4477381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97124" y="4477380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5178" y="4477379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" y="4114799"/>
            <a:ext cx="2651760" cy="448119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439" y="4182238"/>
            <a:ext cx="2514600" cy="438975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743" y="4223755"/>
            <a:ext cx="2674620" cy="447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88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588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4913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93252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440303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6" y="4646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03" y="5087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303768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74588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914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287" y="1563375"/>
            <a:ext cx="3750491" cy="1085971"/>
            <a:chOff x="63159" y="888824"/>
            <a:chExt cx="4018497" cy="1085971"/>
          </a:xfrm>
        </p:grpSpPr>
        <p:sp>
          <p:nvSpPr>
            <p:cNvPr id="13" name="矩形 1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12708" y="970369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4750" y="2692095"/>
            <a:ext cx="3278983" cy="14608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货位中存在相似商品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48114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48114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68439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366778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 flipH="1">
            <a:off x="601382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52" y="464626"/>
            <a:ext cx="292478" cy="3277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29" y="508766"/>
            <a:ext cx="289403" cy="268039"/>
          </a:xfrm>
          <a:prstGeom prst="rect">
            <a:avLst/>
          </a:prstGeom>
        </p:spPr>
      </p:pic>
      <p:sp>
        <p:nvSpPr>
          <p:cNvPr id="25" name="文本框 4"/>
          <p:cNvSpPr txBox="1"/>
          <p:nvPr/>
        </p:nvSpPr>
        <p:spPr>
          <a:xfrm flipH="1">
            <a:off x="6611207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3748114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68440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673813" y="1563375"/>
            <a:ext cx="3729697" cy="1085971"/>
            <a:chOff x="63159" y="888824"/>
            <a:chExt cx="3996217" cy="1085971"/>
          </a:xfrm>
        </p:grpSpPr>
        <p:sp>
          <p:nvSpPr>
            <p:cNvPr id="29" name="矩形 2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90428" y="970369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3758276" y="2692095"/>
            <a:ext cx="3278983" cy="14608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该商品超出此货位的系统设置承载量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25576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25576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345901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7944240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4"/>
          <p:cNvSpPr txBox="1"/>
          <p:nvPr/>
        </p:nvSpPr>
        <p:spPr>
          <a:xfrm flipH="1">
            <a:off x="959129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4" y="464626"/>
            <a:ext cx="292478" cy="32774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291" y="508766"/>
            <a:ext cx="289403" cy="268039"/>
          </a:xfrm>
          <a:prstGeom prst="rect">
            <a:avLst/>
          </a:prstGeom>
        </p:spPr>
      </p:pic>
      <p:sp>
        <p:nvSpPr>
          <p:cNvPr id="40" name="文本框 4"/>
          <p:cNvSpPr txBox="1"/>
          <p:nvPr/>
        </p:nvSpPr>
        <p:spPr>
          <a:xfrm flipH="1">
            <a:off x="1018866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1" name="文本框 4"/>
          <p:cNvSpPr txBox="1"/>
          <p:nvPr/>
        </p:nvSpPr>
        <p:spPr>
          <a:xfrm>
            <a:off x="7325576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5902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251275" y="1563375"/>
            <a:ext cx="3689803" cy="1085971"/>
            <a:chOff x="63159" y="888824"/>
            <a:chExt cx="3953473" cy="1085971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147684" y="1049681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7335738" y="2692094"/>
            <a:ext cx="3278983" cy="1460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危险品</a:t>
            </a:r>
            <a:endParaRPr lang="en-US" altLang="zh-CN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商品属性与货位设置不符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5178" y="4477379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61609" y="4477379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584749" y="4477378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" y="4385310"/>
            <a:ext cx="2506980" cy="43973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25" y="4408170"/>
            <a:ext cx="2514600" cy="435165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749" y="4288237"/>
            <a:ext cx="2575560" cy="4397375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4948989" y="2476500"/>
            <a:ext cx="1151641" cy="14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86343" y="2510627"/>
            <a:ext cx="1151641" cy="14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88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588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4913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93252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440303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6" y="4646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03" y="5087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303768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74588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914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287" y="1563375"/>
            <a:ext cx="3715188" cy="1085971"/>
            <a:chOff x="63159" y="888824"/>
            <a:chExt cx="3980673" cy="1085971"/>
          </a:xfrm>
        </p:grpSpPr>
        <p:sp>
          <p:nvSpPr>
            <p:cNvPr id="13" name="矩形 1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48114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48114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768439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366778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 flipH="1">
            <a:off x="601382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52" y="464626"/>
            <a:ext cx="292478" cy="3277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29" y="508766"/>
            <a:ext cx="289403" cy="268039"/>
          </a:xfrm>
          <a:prstGeom prst="rect">
            <a:avLst/>
          </a:prstGeom>
        </p:spPr>
      </p:pic>
      <p:sp>
        <p:nvSpPr>
          <p:cNvPr id="25" name="文本框 4"/>
          <p:cNvSpPr txBox="1"/>
          <p:nvPr/>
        </p:nvSpPr>
        <p:spPr>
          <a:xfrm flipH="1">
            <a:off x="6611207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3748114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68440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673813" y="1563375"/>
            <a:ext cx="3682138" cy="1085971"/>
            <a:chOff x="63159" y="888824"/>
            <a:chExt cx="3945261" cy="1085971"/>
          </a:xfrm>
        </p:grpSpPr>
        <p:sp>
          <p:nvSpPr>
            <p:cNvPr id="29" name="矩形 2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39472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325576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325576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7345901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7944240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4"/>
          <p:cNvSpPr txBox="1"/>
          <p:nvPr/>
        </p:nvSpPr>
        <p:spPr>
          <a:xfrm flipH="1">
            <a:off x="959129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4" y="464626"/>
            <a:ext cx="292478" cy="32774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291" y="508766"/>
            <a:ext cx="289403" cy="268039"/>
          </a:xfrm>
          <a:prstGeom prst="rect">
            <a:avLst/>
          </a:prstGeom>
        </p:spPr>
      </p:pic>
      <p:sp>
        <p:nvSpPr>
          <p:cNvPr id="40" name="文本框 4"/>
          <p:cNvSpPr txBox="1"/>
          <p:nvPr/>
        </p:nvSpPr>
        <p:spPr>
          <a:xfrm flipH="1">
            <a:off x="10188669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1" name="文本框 4"/>
          <p:cNvSpPr txBox="1"/>
          <p:nvPr/>
        </p:nvSpPr>
        <p:spPr>
          <a:xfrm>
            <a:off x="7325576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45902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251275" y="1563375"/>
            <a:ext cx="3704176" cy="1085971"/>
            <a:chOff x="63159" y="888824"/>
            <a:chExt cx="3968871" cy="1085971"/>
          </a:xfrm>
        </p:grpSpPr>
        <p:sp>
          <p:nvSpPr>
            <p:cNvPr id="44" name="矩形 43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163082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335738" y="2692094"/>
            <a:ext cx="3278983" cy="1460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endParaRPr lang="en-US" altLang="zh-CN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商品属性与货位设置不符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37951" y="2692094"/>
            <a:ext cx="3278983" cy="1460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百货</a:t>
            </a:r>
            <a:endParaRPr lang="en-US" altLang="zh-CN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商品属性与货位设置不符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4587" y="2686715"/>
            <a:ext cx="3278983" cy="1460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高价</a:t>
            </a:r>
            <a:endParaRPr lang="en-US" altLang="zh-CN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，商品属性与货位设置不符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3598" y="4538591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86573" y="4538591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31058" y="4538590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84" y="4774096"/>
            <a:ext cx="2514600" cy="43745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512" y="4663122"/>
            <a:ext cx="2484120" cy="438975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240" y="4774095"/>
            <a:ext cx="2476500" cy="4374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588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4588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4913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93252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440303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26" y="4646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03" y="5087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3037681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74588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914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0287" y="1563375"/>
            <a:ext cx="3693159" cy="1085971"/>
            <a:chOff x="63159" y="888824"/>
            <a:chExt cx="3957067" cy="1085971"/>
          </a:xfrm>
        </p:grpSpPr>
        <p:sp>
          <p:nvSpPr>
            <p:cNvPr id="13" name="矩形 1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51278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74587" y="2686715"/>
            <a:ext cx="3278983" cy="1460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</a:t>
            </a:r>
            <a:endParaRPr lang="en-US" altLang="zh-CN" b="1" u="sng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货位无效：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2-1-A098-067C02</a:t>
            </a:r>
            <a:r>
              <a:rPr lang="zh-CN" altLang="en-US" sz="13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商品属性与货位设置不符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将商品从货位中取出并重新扫描商品以确认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670461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70461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690786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3"/>
          <p:cNvSpPr txBox="1"/>
          <p:nvPr/>
        </p:nvSpPr>
        <p:spPr>
          <a:xfrm>
            <a:off x="4289125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4"/>
          <p:cNvSpPr txBox="1"/>
          <p:nvPr/>
        </p:nvSpPr>
        <p:spPr>
          <a:xfrm flipH="1">
            <a:off x="5936176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499" y="464626"/>
            <a:ext cx="292478" cy="32774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76" y="508766"/>
            <a:ext cx="289403" cy="268039"/>
          </a:xfrm>
          <a:prstGeom prst="rect">
            <a:avLst/>
          </a:prstGeom>
        </p:spPr>
      </p:pic>
      <p:sp>
        <p:nvSpPr>
          <p:cNvPr id="57" name="文本框 4"/>
          <p:cNvSpPr txBox="1"/>
          <p:nvPr/>
        </p:nvSpPr>
        <p:spPr>
          <a:xfrm flipH="1">
            <a:off x="6533554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8" name="文本框 4"/>
          <p:cNvSpPr txBox="1"/>
          <p:nvPr/>
        </p:nvSpPr>
        <p:spPr>
          <a:xfrm>
            <a:off x="3670461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90787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3596160" y="1563375"/>
            <a:ext cx="3770272" cy="1085971"/>
            <a:chOff x="63159" y="888824"/>
            <a:chExt cx="4039693" cy="1085971"/>
          </a:xfrm>
        </p:grpSpPr>
        <p:sp>
          <p:nvSpPr>
            <p:cNvPr id="61" name="矩形 6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23390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7092033" y="3955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092033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7" name="文本框 3"/>
          <p:cNvSpPr txBox="1"/>
          <p:nvPr/>
        </p:nvSpPr>
        <p:spPr>
          <a:xfrm>
            <a:off x="7112358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3"/>
          <p:cNvSpPr txBox="1"/>
          <p:nvPr/>
        </p:nvSpPr>
        <p:spPr>
          <a:xfrm>
            <a:off x="7710697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4"/>
          <p:cNvSpPr txBox="1"/>
          <p:nvPr/>
        </p:nvSpPr>
        <p:spPr>
          <a:xfrm flipH="1">
            <a:off x="9357748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71" y="464626"/>
            <a:ext cx="292478" cy="327749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748" y="508766"/>
            <a:ext cx="289403" cy="268039"/>
          </a:xfrm>
          <a:prstGeom prst="rect">
            <a:avLst/>
          </a:prstGeom>
        </p:spPr>
      </p:pic>
      <p:sp>
        <p:nvSpPr>
          <p:cNvPr id="72" name="文本框 4"/>
          <p:cNvSpPr txBox="1"/>
          <p:nvPr/>
        </p:nvSpPr>
        <p:spPr>
          <a:xfrm flipH="1">
            <a:off x="9955126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3" name="文本框 4"/>
          <p:cNvSpPr txBox="1"/>
          <p:nvPr/>
        </p:nvSpPr>
        <p:spPr>
          <a:xfrm>
            <a:off x="7092033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112359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sp>
        <p:nvSpPr>
          <p:cNvPr id="75" name="矩形 74"/>
          <p:cNvSpPr/>
          <p:nvPr/>
        </p:nvSpPr>
        <p:spPr>
          <a:xfrm>
            <a:off x="7108540" y="1437855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  <a:endParaRPr lang="en-US" altLang="zh-CN" sz="2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493280" y="39553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493280" y="3955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8" name="文本框 3"/>
          <p:cNvSpPr txBox="1"/>
          <p:nvPr/>
        </p:nvSpPr>
        <p:spPr>
          <a:xfrm>
            <a:off x="10513605" y="503440"/>
            <a:ext cx="548548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3"/>
          <p:cNvSpPr txBox="1"/>
          <p:nvPr/>
        </p:nvSpPr>
        <p:spPr>
          <a:xfrm>
            <a:off x="11111944" y="503440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4"/>
          <p:cNvSpPr txBox="1"/>
          <p:nvPr/>
        </p:nvSpPr>
        <p:spPr>
          <a:xfrm flipH="1">
            <a:off x="12758995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18" y="464626"/>
            <a:ext cx="292478" cy="327749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95" y="508766"/>
            <a:ext cx="289403" cy="268039"/>
          </a:xfrm>
          <a:prstGeom prst="rect">
            <a:avLst/>
          </a:prstGeom>
        </p:spPr>
      </p:pic>
      <p:sp>
        <p:nvSpPr>
          <p:cNvPr id="83" name="文本框 4"/>
          <p:cNvSpPr txBox="1"/>
          <p:nvPr/>
        </p:nvSpPr>
        <p:spPr>
          <a:xfrm flipH="1">
            <a:off x="13356373" y="4767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4" name="文本框 4"/>
          <p:cNvSpPr txBox="1"/>
          <p:nvPr/>
        </p:nvSpPr>
        <p:spPr>
          <a:xfrm>
            <a:off x="10493280" y="9337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513606" y="57606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sp>
        <p:nvSpPr>
          <p:cNvPr id="86" name="矩形 85"/>
          <p:cNvSpPr/>
          <p:nvPr/>
        </p:nvSpPr>
        <p:spPr>
          <a:xfrm>
            <a:off x="10509787" y="1437855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成功放回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toIB0000001</a:t>
            </a:r>
            <a:endParaRPr lang="en-US" altLang="zh-CN" sz="2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860839" y="1184140"/>
            <a:ext cx="2800067" cy="2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876738" y="1176423"/>
            <a:ext cx="5360467" cy="195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423598" y="4340675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备注信息不显示在屏幕上：必须扫描正确条码后，才能进行下一步扫描货位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" y="3327400"/>
            <a:ext cx="2453640" cy="4344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301" y="3447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301" y="3447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626" y="452640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92965" y="452640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40016" y="4259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39" y="4138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6" y="4579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37394" y="4259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74301" y="8829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627" y="57098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1512575"/>
            <a:ext cx="3726205" cy="1732302"/>
            <a:chOff x="63159" y="888824"/>
            <a:chExt cx="3992477" cy="1732302"/>
          </a:xfrm>
        </p:grpSpPr>
        <p:sp>
          <p:nvSpPr>
            <p:cNvPr id="13" name="矩形 12"/>
            <p:cNvSpPr/>
            <p:nvPr/>
          </p:nvSpPr>
          <p:spPr>
            <a:xfrm>
              <a:off x="63159" y="1451575"/>
              <a:ext cx="370122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86688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94626" y="3244877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16166" y="3685571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77482" y="34472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77482" y="3447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3697807" y="45263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296146" y="45263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943197" y="4259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20" y="413825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97" y="457965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540575" y="4259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677482" y="8829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97808" y="57098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93989" y="1387054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" y="2935605"/>
            <a:ext cx="2499360" cy="43973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830" y="3022600"/>
            <a:ext cx="2933700" cy="467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82028" y="2408491"/>
            <a:ext cx="7886700" cy="7103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商品残损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64" y="319488"/>
            <a:ext cx="3361905" cy="5952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787900" y="1143000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请输入工卡信息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0566" r="9109"/>
          <a:stretch>
            <a:fillRect/>
          </a:stretch>
        </p:blipFill>
        <p:spPr>
          <a:xfrm>
            <a:off x="5889392" y="1639332"/>
            <a:ext cx="1075995" cy="16083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00143" y="3470085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4435" t="20236" r="6639" b="25091"/>
          <a:stretch>
            <a:fillRect/>
          </a:stretch>
        </p:blipFill>
        <p:spPr>
          <a:xfrm>
            <a:off x="6072319" y="2897768"/>
            <a:ext cx="697705" cy="22592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62165" y="4197464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415" y="408305"/>
            <a:ext cx="2103120" cy="36423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678964" y="1354404"/>
            <a:ext cx="3693156" cy="1085971"/>
            <a:chOff x="63159" y="888824"/>
            <a:chExt cx="3957065" cy="1085971"/>
          </a:xfrm>
        </p:grpSpPr>
        <p:sp>
          <p:nvSpPr>
            <p:cNvPr id="25" name="矩形 24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51276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741042" y="31932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41042" y="3193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7" name="文本框 3"/>
          <p:cNvSpPr txBox="1"/>
          <p:nvPr/>
        </p:nvSpPr>
        <p:spPr>
          <a:xfrm>
            <a:off x="1761367" y="42723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2359706" y="42723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 flipH="1">
            <a:off x="4006757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80" y="388425"/>
            <a:ext cx="292478" cy="3277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57" y="432565"/>
            <a:ext cx="289403" cy="268039"/>
          </a:xfrm>
          <a:prstGeom prst="rect">
            <a:avLst/>
          </a:prstGeom>
        </p:spPr>
      </p:pic>
      <p:sp>
        <p:nvSpPr>
          <p:cNvPr id="12" name="文本框 4"/>
          <p:cNvSpPr txBox="1"/>
          <p:nvPr/>
        </p:nvSpPr>
        <p:spPr>
          <a:xfrm flipH="1">
            <a:off x="4604135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1741042" y="8575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1368" y="56844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97899" y="1570960"/>
            <a:ext cx="2464837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197899" y="1576697"/>
            <a:ext cx="2464837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99824" y="2322161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01712" y="2701910"/>
            <a:ext cx="2266820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商品残损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47697" y="4406643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1294" y="4413176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80066" y="2324351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5803" y="31932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05803" y="3193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文本框 3"/>
          <p:cNvSpPr txBox="1"/>
          <p:nvPr/>
        </p:nvSpPr>
        <p:spPr>
          <a:xfrm>
            <a:off x="5126128" y="42723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5724467" y="42723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4"/>
          <p:cNvSpPr txBox="1"/>
          <p:nvPr/>
        </p:nvSpPr>
        <p:spPr>
          <a:xfrm flipH="1">
            <a:off x="7371518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41" y="388425"/>
            <a:ext cx="292478" cy="32774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518" y="432565"/>
            <a:ext cx="289403" cy="268039"/>
          </a:xfrm>
          <a:prstGeom prst="rect">
            <a:avLst/>
          </a:prstGeom>
        </p:spPr>
      </p:pic>
      <p:sp>
        <p:nvSpPr>
          <p:cNvPr id="39" name="文本框 4"/>
          <p:cNvSpPr txBox="1"/>
          <p:nvPr/>
        </p:nvSpPr>
        <p:spPr>
          <a:xfrm flipH="1">
            <a:off x="7968896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0" name="文本框 4"/>
          <p:cNvSpPr txBox="1"/>
          <p:nvPr/>
        </p:nvSpPr>
        <p:spPr>
          <a:xfrm>
            <a:off x="5105803" y="8575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扫描受损商品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26129" y="56844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34576" y="31932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34576" y="3193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1" name="文本框 3"/>
          <p:cNvSpPr txBox="1"/>
          <p:nvPr/>
        </p:nvSpPr>
        <p:spPr>
          <a:xfrm>
            <a:off x="8454901" y="42723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3"/>
          <p:cNvSpPr txBox="1"/>
          <p:nvPr/>
        </p:nvSpPr>
        <p:spPr>
          <a:xfrm>
            <a:off x="9053240" y="42723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4"/>
          <p:cNvSpPr txBox="1"/>
          <p:nvPr/>
        </p:nvSpPr>
        <p:spPr>
          <a:xfrm flipH="1">
            <a:off x="10700291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614" y="388425"/>
            <a:ext cx="292478" cy="32774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291" y="432565"/>
            <a:ext cx="289403" cy="268039"/>
          </a:xfrm>
          <a:prstGeom prst="rect">
            <a:avLst/>
          </a:prstGeom>
        </p:spPr>
      </p:pic>
      <p:sp>
        <p:nvSpPr>
          <p:cNvPr id="56" name="文本框 4"/>
          <p:cNvSpPr txBox="1"/>
          <p:nvPr/>
        </p:nvSpPr>
        <p:spPr>
          <a:xfrm flipH="1">
            <a:off x="11297669" y="4005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文本框 4"/>
          <p:cNvSpPr txBox="1"/>
          <p:nvPr/>
        </p:nvSpPr>
        <p:spPr>
          <a:xfrm>
            <a:off x="8434576" y="8575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扫描残品车牌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54902" y="56844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343768" y="1273083"/>
            <a:ext cx="3726208" cy="1085971"/>
            <a:chOff x="63159" y="888824"/>
            <a:chExt cx="3992479" cy="1085971"/>
          </a:xfrm>
        </p:grpSpPr>
        <p:sp>
          <p:nvSpPr>
            <p:cNvPr id="60" name="矩形 5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186690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316" y="2683269"/>
            <a:ext cx="1108514" cy="786180"/>
          </a:xfrm>
          <a:prstGeom prst="rect">
            <a:avLst/>
          </a:prstGeom>
        </p:spPr>
      </p:pic>
      <p:sp>
        <p:nvSpPr>
          <p:cNvPr id="64" name="文本框 4"/>
          <p:cNvSpPr txBox="1"/>
          <p:nvPr/>
        </p:nvSpPr>
        <p:spPr>
          <a:xfrm>
            <a:off x="9138103" y="3560855"/>
            <a:ext cx="2159566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操作失误，返回上一页面</a:t>
            </a:r>
            <a:endParaRPr lang="en-US" altLang="zh-CN" sz="1400" dirty="0"/>
          </a:p>
        </p:txBody>
      </p:sp>
      <p:sp>
        <p:nvSpPr>
          <p:cNvPr id="65" name="椭圆 64"/>
          <p:cNvSpPr/>
          <p:nvPr/>
        </p:nvSpPr>
        <p:spPr>
          <a:xfrm>
            <a:off x="1079795" y="6786868"/>
            <a:ext cx="1688123" cy="115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</a:rPr>
              <a:t>X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8725" y="2440375"/>
            <a:ext cx="2766060" cy="44888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76" y="1540154"/>
            <a:ext cx="2613660" cy="438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08" y="2311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808" y="23119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111133" y="339104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709472" y="339104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 flipH="1">
            <a:off x="2356523" y="31240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46" y="300290"/>
            <a:ext cx="292478" cy="3277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23" y="344430"/>
            <a:ext cx="289403" cy="268039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 flipH="1">
            <a:off x="2953901" y="31240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90808" y="7693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扫描残品车牌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4" y="55963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1184948"/>
            <a:ext cx="3770272" cy="1085971"/>
            <a:chOff x="63159" y="888824"/>
            <a:chExt cx="4039693" cy="1085971"/>
          </a:xfrm>
        </p:grpSpPr>
        <p:sp>
          <p:nvSpPr>
            <p:cNvPr id="15" name="矩形 14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3390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48" y="2595134"/>
            <a:ext cx="1108514" cy="786180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>
            <a:off x="794335" y="3472720"/>
            <a:ext cx="2159566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操作失误，返回上一页面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111133" y="3887026"/>
            <a:ext cx="3258657" cy="8722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###########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不是残品车牌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请重新扫描新的残品车牌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60598" y="2082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60598" y="20829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3" name="文本框 3"/>
          <p:cNvSpPr txBox="1"/>
          <p:nvPr/>
        </p:nvSpPr>
        <p:spPr>
          <a:xfrm>
            <a:off x="3480923" y="316206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3"/>
          <p:cNvSpPr txBox="1"/>
          <p:nvPr/>
        </p:nvSpPr>
        <p:spPr>
          <a:xfrm>
            <a:off x="4079262" y="316206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"/>
          <p:cNvSpPr txBox="1"/>
          <p:nvPr/>
        </p:nvSpPr>
        <p:spPr>
          <a:xfrm flipH="1">
            <a:off x="5726313" y="28951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36" y="277392"/>
            <a:ext cx="292478" cy="327749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3" y="321532"/>
            <a:ext cx="289403" cy="268039"/>
          </a:xfrm>
          <a:prstGeom prst="rect">
            <a:avLst/>
          </a:prstGeom>
        </p:spPr>
      </p:pic>
      <p:sp>
        <p:nvSpPr>
          <p:cNvPr id="28" name="文本框 4"/>
          <p:cNvSpPr txBox="1"/>
          <p:nvPr/>
        </p:nvSpPr>
        <p:spPr>
          <a:xfrm flipH="1">
            <a:off x="6323691" y="28951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9" name="文本框 4"/>
          <p:cNvSpPr txBox="1"/>
          <p:nvPr/>
        </p:nvSpPr>
        <p:spPr>
          <a:xfrm>
            <a:off x="3460598" y="74648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80924" y="557342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369790" y="1162050"/>
            <a:ext cx="3759255" cy="1085971"/>
            <a:chOff x="63159" y="888824"/>
            <a:chExt cx="4027889" cy="1085971"/>
          </a:xfrm>
        </p:grpSpPr>
        <p:sp>
          <p:nvSpPr>
            <p:cNvPr id="32" name="矩形 3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222100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480923" y="2311612"/>
            <a:ext cx="3258657" cy="3985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toIBPSDM0001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1838" y="2787446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67255" y="2082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67255" y="208296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3" name="文本框 3"/>
          <p:cNvSpPr txBox="1"/>
          <p:nvPr/>
        </p:nvSpPr>
        <p:spPr>
          <a:xfrm>
            <a:off x="6887580" y="316206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3"/>
          <p:cNvSpPr txBox="1"/>
          <p:nvPr/>
        </p:nvSpPr>
        <p:spPr>
          <a:xfrm>
            <a:off x="7485919" y="316206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"/>
          <p:cNvSpPr txBox="1"/>
          <p:nvPr/>
        </p:nvSpPr>
        <p:spPr>
          <a:xfrm flipH="1">
            <a:off x="9132970" y="28951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293" y="277392"/>
            <a:ext cx="292478" cy="32774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70" y="321532"/>
            <a:ext cx="289403" cy="268039"/>
          </a:xfrm>
          <a:prstGeom prst="rect">
            <a:avLst/>
          </a:prstGeom>
        </p:spPr>
      </p:pic>
      <p:sp>
        <p:nvSpPr>
          <p:cNvPr id="48" name="文本框 4"/>
          <p:cNvSpPr txBox="1"/>
          <p:nvPr/>
        </p:nvSpPr>
        <p:spPr>
          <a:xfrm flipH="1">
            <a:off x="9730348" y="289511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9" name="文本框 4"/>
          <p:cNvSpPr txBox="1"/>
          <p:nvPr/>
        </p:nvSpPr>
        <p:spPr>
          <a:xfrm>
            <a:off x="6867255" y="74648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87581" y="5573425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92926" y="1148383"/>
            <a:ext cx="3258657" cy="86263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成功报残</a:t>
            </a:r>
            <a:r>
              <a:rPr lang="en-US" altLang="zh-CN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r>
              <a:rPr lang="en-US" altLang="zh-CN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toIBDM0001</a:t>
            </a:r>
            <a:endParaRPr lang="en-US" altLang="zh-CN" sz="2400" b="1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5" y="2856230"/>
            <a:ext cx="2667000" cy="441261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75" y="2943225"/>
            <a:ext cx="2819400" cy="450405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015" y="2787650"/>
            <a:ext cx="2491740" cy="4458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59147" y="1750972"/>
            <a:ext cx="7886700" cy="21966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登记多货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 algn="ctr">
              <a:buNone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08" y="23119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808" y="23119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111133" y="339104"/>
            <a:ext cx="54854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709472" y="339104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 flipH="1">
            <a:off x="2356523" y="31240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46" y="300290"/>
            <a:ext cx="292478" cy="3277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23" y="344430"/>
            <a:ext cx="289403" cy="268039"/>
          </a:xfrm>
          <a:prstGeom prst="rect">
            <a:avLst/>
          </a:prstGeom>
        </p:spPr>
      </p:pic>
      <p:sp>
        <p:nvSpPr>
          <p:cNvPr id="11" name="文本框 4"/>
          <p:cNvSpPr txBox="1"/>
          <p:nvPr/>
        </p:nvSpPr>
        <p:spPr>
          <a:xfrm flipH="1">
            <a:off x="2953901" y="31240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90808" y="76938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确认是否多货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134" y="559632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1184948"/>
            <a:ext cx="3770272" cy="1085971"/>
            <a:chOff x="63159" y="888824"/>
            <a:chExt cx="4039693" cy="1085971"/>
          </a:xfrm>
        </p:grpSpPr>
        <p:sp>
          <p:nvSpPr>
            <p:cNvPr id="18" name="矩形 17"/>
            <p:cNvSpPr/>
            <p:nvPr/>
          </p:nvSpPr>
          <p:spPr>
            <a:xfrm>
              <a:off x="63159" y="1451575"/>
              <a:ext cx="3701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兰珀 </a:t>
              </a:r>
              <a:r>
                <a:rPr lang="en-US" altLang="zh-CN" sz="1400" b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Ranpearl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天然淡水多珍珠发夹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6-7mm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扁圆无暇 金色 镶钻 皇冠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MZ253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3390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11133" y="2910679"/>
            <a:ext cx="3258657" cy="1522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商品并不在当前容器中，请确认是否要标记多货？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9557" y="4003673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是</a:t>
            </a:r>
            <a:endParaRPr lang="en-US" altLang="zh-CN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025971" y="4003673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否</a:t>
            </a:r>
            <a:endParaRPr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3518736" y="22536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18736" y="22536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6" name="文本框 3"/>
          <p:cNvSpPr txBox="1"/>
          <p:nvPr/>
        </p:nvSpPr>
        <p:spPr>
          <a:xfrm>
            <a:off x="3539061" y="333274"/>
            <a:ext cx="54854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4137400" y="333274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 flipH="1">
            <a:off x="5784451" y="30657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74" y="294460"/>
            <a:ext cx="292478" cy="3277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451" y="338600"/>
            <a:ext cx="289403" cy="268039"/>
          </a:xfrm>
          <a:prstGeom prst="rect">
            <a:avLst/>
          </a:prstGeom>
        </p:spPr>
      </p:pic>
      <p:sp>
        <p:nvSpPr>
          <p:cNvPr id="31" name="文本框 4"/>
          <p:cNvSpPr txBox="1"/>
          <p:nvPr/>
        </p:nvSpPr>
        <p:spPr>
          <a:xfrm flipH="1">
            <a:off x="6381829" y="30657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2" name="文本框 4"/>
          <p:cNvSpPr txBox="1"/>
          <p:nvPr/>
        </p:nvSpPr>
        <p:spPr>
          <a:xfrm>
            <a:off x="3518736" y="76355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确认是否多货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39062" y="559049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427928" y="1179118"/>
            <a:ext cx="3770272" cy="1085971"/>
            <a:chOff x="63159" y="888824"/>
            <a:chExt cx="4039693" cy="1085971"/>
          </a:xfrm>
        </p:grpSpPr>
        <p:sp>
          <p:nvSpPr>
            <p:cNvPr id="35" name="矩形 34"/>
            <p:cNvSpPr/>
            <p:nvPr/>
          </p:nvSpPr>
          <p:spPr>
            <a:xfrm>
              <a:off x="63159" y="1451575"/>
              <a:ext cx="3701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兰珀 </a:t>
              </a:r>
              <a:r>
                <a:rPr lang="en-US" altLang="zh-CN" sz="1400" b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Ranpearl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天然淡水多珍珠发夹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6-7mm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扁圆无暇 金色 镶钻 皇冠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MZ253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23390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539061" y="2904849"/>
            <a:ext cx="3258657" cy="14535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商品并不在当前容器中，目前在当前容器中已经标记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件当前商品为多货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请确认是否要再次标记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件当前商品为多货？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17485" y="4002787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是</a:t>
            </a:r>
            <a:endParaRPr lang="en-US" altLang="zh-CN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453899" y="4019863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否</a:t>
            </a:r>
            <a:endParaRPr lang="en-US" altLang="zh-CN" sz="1600" dirty="0"/>
          </a:p>
        </p:txBody>
      </p:sp>
      <p:sp>
        <p:nvSpPr>
          <p:cNvPr id="41" name="矩形 40"/>
          <p:cNvSpPr/>
          <p:nvPr/>
        </p:nvSpPr>
        <p:spPr>
          <a:xfrm>
            <a:off x="6887890" y="22071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77730" y="22071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3" name="文本框 3"/>
          <p:cNvSpPr txBox="1"/>
          <p:nvPr/>
        </p:nvSpPr>
        <p:spPr>
          <a:xfrm>
            <a:off x="6898055" y="328624"/>
            <a:ext cx="54854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3"/>
          <p:cNvSpPr txBox="1"/>
          <p:nvPr/>
        </p:nvSpPr>
        <p:spPr>
          <a:xfrm>
            <a:off x="7496394" y="328624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"/>
          <p:cNvSpPr txBox="1"/>
          <p:nvPr/>
        </p:nvSpPr>
        <p:spPr>
          <a:xfrm flipH="1">
            <a:off x="9143445" y="30192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768" y="289810"/>
            <a:ext cx="292478" cy="32774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445" y="333950"/>
            <a:ext cx="289403" cy="268039"/>
          </a:xfrm>
          <a:prstGeom prst="rect">
            <a:avLst/>
          </a:prstGeom>
        </p:spPr>
      </p:pic>
      <p:sp>
        <p:nvSpPr>
          <p:cNvPr id="48" name="文本框 4"/>
          <p:cNvSpPr txBox="1"/>
          <p:nvPr/>
        </p:nvSpPr>
        <p:spPr>
          <a:xfrm flipH="1">
            <a:off x="9740823" y="30192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9" name="文本框 4"/>
          <p:cNvSpPr txBox="1"/>
          <p:nvPr/>
        </p:nvSpPr>
        <p:spPr>
          <a:xfrm>
            <a:off x="6877730" y="75890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请输入多货数量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98056" y="558584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786922" y="1174468"/>
            <a:ext cx="3770272" cy="1085971"/>
            <a:chOff x="63159" y="888824"/>
            <a:chExt cx="4039693" cy="1085971"/>
          </a:xfrm>
        </p:grpSpPr>
        <p:sp>
          <p:nvSpPr>
            <p:cNvPr id="52" name="矩形 51"/>
            <p:cNvSpPr/>
            <p:nvPr/>
          </p:nvSpPr>
          <p:spPr>
            <a:xfrm>
              <a:off x="63159" y="1451575"/>
              <a:ext cx="3701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兰珀 </a:t>
              </a:r>
              <a:r>
                <a:rPr lang="en-US" altLang="zh-CN" sz="1400" b="1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Ranpearl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天然淡水多珍珠发夹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6-7mm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扁圆无暇 金色 镶钻 皇冠 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MZ253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23390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8088971" y="2361525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310906" y="22071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0310906" y="220714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1" name="文本框 3"/>
          <p:cNvSpPr txBox="1"/>
          <p:nvPr/>
        </p:nvSpPr>
        <p:spPr>
          <a:xfrm>
            <a:off x="10331231" y="328624"/>
            <a:ext cx="548548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3"/>
          <p:cNvSpPr txBox="1"/>
          <p:nvPr/>
        </p:nvSpPr>
        <p:spPr>
          <a:xfrm>
            <a:off x="10929570" y="328624"/>
            <a:ext cx="582211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4"/>
          <p:cNvSpPr txBox="1"/>
          <p:nvPr/>
        </p:nvSpPr>
        <p:spPr>
          <a:xfrm flipH="1">
            <a:off x="12576621" y="30192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944" y="289810"/>
            <a:ext cx="292478" cy="32774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621" y="333950"/>
            <a:ext cx="289403" cy="268039"/>
          </a:xfrm>
          <a:prstGeom prst="rect">
            <a:avLst/>
          </a:prstGeom>
        </p:spPr>
      </p:pic>
      <p:sp>
        <p:nvSpPr>
          <p:cNvPr id="66" name="文本框 4"/>
          <p:cNvSpPr txBox="1"/>
          <p:nvPr/>
        </p:nvSpPr>
        <p:spPr>
          <a:xfrm flipH="1">
            <a:off x="13173999" y="30192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7" name="文本框 4"/>
          <p:cNvSpPr txBox="1"/>
          <p:nvPr/>
        </p:nvSpPr>
        <p:spPr>
          <a:xfrm>
            <a:off x="10310906" y="75890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331232" y="558584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327413" y="1236945"/>
            <a:ext cx="3242150" cy="21011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商品：</a:t>
            </a:r>
            <a:r>
              <a:rPr lang="zh-CN" altLang="en-US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兰珀 </a:t>
            </a:r>
            <a:r>
              <a:rPr lang="en-US" altLang="zh-CN" sz="1400" b="1" u="sng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Ranpearl</a:t>
            </a:r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天然淡水多珍珠发夹 </a:t>
            </a:r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6-7mm </a:t>
            </a:r>
            <a:r>
              <a:rPr lang="zh-CN" altLang="en-US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扁圆无暇 金色 镶钻 皇冠 </a:t>
            </a:r>
            <a:r>
              <a:rPr lang="en-US" altLang="zh-CN" sz="14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MZ253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已成功登记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多货至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ToIB000001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630" y="3491865"/>
            <a:ext cx="2606040" cy="44888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" y="3582670"/>
            <a:ext cx="2651760" cy="44507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685" y="3145790"/>
            <a:ext cx="2606040" cy="439737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950" y="3809365"/>
            <a:ext cx="2484120" cy="43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761989"/>
            <a:ext cx="7886700" cy="21966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登记多货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数量多货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301" y="3447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301" y="344730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626" y="452640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92965" y="452640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40016" y="4259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39" y="413826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016" y="457966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37394" y="425945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74301" y="88292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627" y="5709859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sp>
        <p:nvSpPr>
          <p:cNvPr id="12" name="矩形 11"/>
          <p:cNvSpPr/>
          <p:nvPr/>
        </p:nvSpPr>
        <p:spPr>
          <a:xfrm>
            <a:off x="94626" y="3244877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6166" y="3685571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5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1512575"/>
            <a:ext cx="3726205" cy="1732302"/>
            <a:chOff x="63159" y="888824"/>
            <a:chExt cx="3992477" cy="1732302"/>
          </a:xfrm>
        </p:grpSpPr>
        <p:sp>
          <p:nvSpPr>
            <p:cNvPr id="15" name="矩形 14"/>
            <p:cNvSpPr/>
            <p:nvPr/>
          </p:nvSpPr>
          <p:spPr>
            <a:xfrm>
              <a:off x="63159" y="1451575"/>
              <a:ext cx="370122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86688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504169" y="344729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04169" y="344729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524494" y="45263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4122833" y="45263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 flipH="1">
            <a:off x="5769884" y="4259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07" y="413825"/>
            <a:ext cx="292478" cy="3277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84" y="457965"/>
            <a:ext cx="289403" cy="268039"/>
          </a:xfrm>
          <a:prstGeom prst="rect">
            <a:avLst/>
          </a:prstGeom>
        </p:spPr>
      </p:pic>
      <p:sp>
        <p:nvSpPr>
          <p:cNvPr id="25" name="文本框 4"/>
          <p:cNvSpPr txBox="1"/>
          <p:nvPr/>
        </p:nvSpPr>
        <p:spPr>
          <a:xfrm flipH="1">
            <a:off x="6367262" y="425944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3504169" y="8829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请确认多货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24495" y="5709858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2-1-A098-067C01</a:t>
            </a:r>
          </a:p>
        </p:txBody>
      </p:sp>
      <p:sp>
        <p:nvSpPr>
          <p:cNvPr id="28" name="矩形 27"/>
          <p:cNvSpPr/>
          <p:nvPr/>
        </p:nvSpPr>
        <p:spPr>
          <a:xfrm>
            <a:off x="3524494" y="3244876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46034" y="3685570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5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429868" y="1512574"/>
            <a:ext cx="3726205" cy="1732302"/>
            <a:chOff x="63159" y="888824"/>
            <a:chExt cx="3992477" cy="1732302"/>
          </a:xfrm>
        </p:grpSpPr>
        <p:sp>
          <p:nvSpPr>
            <p:cNvPr id="31" name="矩形 30"/>
            <p:cNvSpPr/>
            <p:nvPr/>
          </p:nvSpPr>
          <p:spPr>
            <a:xfrm>
              <a:off x="63159" y="1451575"/>
              <a:ext cx="370122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CYSK 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3X/G750/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荣耀畅玩版 手机皮套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侧翻皮套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支架皮套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保护套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手机壳 荣耀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保护壳 支持：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3X/3X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畅玩版 移动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联通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(【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超薄系列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棕色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套装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86688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504169" y="4094700"/>
            <a:ext cx="3258657" cy="962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在当前容器中只有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，多余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是否标记为多货？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08217" y="468836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是</a:t>
            </a:r>
            <a:endParaRPr lang="en-US" altLang="zh-CN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344103" y="4676541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/>
              <a:t>否</a:t>
            </a:r>
            <a:endParaRPr lang="en-US" altLang="zh-CN" sz="1600" dirty="0"/>
          </a:p>
        </p:txBody>
      </p:sp>
      <p:sp>
        <p:nvSpPr>
          <p:cNvPr id="37" name="矩形 36"/>
          <p:cNvSpPr/>
          <p:nvPr/>
        </p:nvSpPr>
        <p:spPr>
          <a:xfrm>
            <a:off x="6904571" y="34472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04571" y="34472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文本框 4"/>
          <p:cNvSpPr txBox="1"/>
          <p:nvPr/>
        </p:nvSpPr>
        <p:spPr>
          <a:xfrm flipH="1">
            <a:off x="9170286" y="42594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09" y="413824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86" y="457964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67664" y="42594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904571" y="88291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24897" y="570985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21078" y="1360959"/>
            <a:ext cx="3242150" cy="21424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商品：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CYSK 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3X/G750/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荣耀畅玩版 手机皮套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侧翻皮套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支架皮套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手机套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保护套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手机壳 荣耀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保护壳 支持：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3X/3X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畅玩版 移动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 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(【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超薄系列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棕色</a:t>
            </a:r>
            <a:r>
              <a:rPr lang="en-US" altLang="zh-CN" sz="14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已成功登记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多货至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ToIB000001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3"/>
          <p:cNvSpPr txBox="1"/>
          <p:nvPr/>
        </p:nvSpPr>
        <p:spPr>
          <a:xfrm>
            <a:off x="6967892" y="463499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3"/>
          <p:cNvSpPr txBox="1"/>
          <p:nvPr/>
        </p:nvSpPr>
        <p:spPr>
          <a:xfrm>
            <a:off x="7566231" y="463499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055" y="2971165"/>
            <a:ext cx="2362200" cy="41611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495" y="3141980"/>
            <a:ext cx="2331720" cy="4260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761989"/>
            <a:ext cx="7886700" cy="21966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874" y="5406193"/>
            <a:ext cx="3278982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开始上架</a:t>
            </a:r>
            <a:endParaRPr lang="en-US" altLang="zh-CN" sz="16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874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874" y="609600"/>
            <a:ext cx="327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信息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68017" y="1161882"/>
            <a:ext cx="255286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/>
              <a:t>用        户：张三三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车  牌  号：</a:t>
            </a:r>
            <a:r>
              <a:rPr lang="en-US" altLang="zh-CN" sz="1600" dirty="0" smtClean="0"/>
              <a:t>ToIB000001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上</a:t>
            </a:r>
            <a:r>
              <a:rPr lang="zh-CN" altLang="en-US" sz="1600" dirty="0" smtClean="0"/>
              <a:t>架区域：</a:t>
            </a:r>
            <a:r>
              <a:rPr lang="zh-CN" altLang="en-US" sz="1600" dirty="0"/>
              <a:t>图书拣货区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商品总数：</a:t>
            </a:r>
            <a:r>
              <a:rPr lang="en-US" altLang="zh-CN" sz="1600" dirty="0" smtClean="0"/>
              <a:t>200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上架</a:t>
            </a:r>
            <a:r>
              <a:rPr lang="zh-CN" altLang="en-US" sz="1600" dirty="0" smtClean="0"/>
              <a:t>商品：</a:t>
            </a:r>
            <a:r>
              <a:rPr lang="en-US" altLang="zh-CN" sz="16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剩余商品：</a:t>
            </a:r>
            <a:r>
              <a:rPr lang="en-US" altLang="zh-CN" sz="1600" dirty="0" smtClean="0"/>
              <a:t>193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残损商品：</a:t>
            </a:r>
            <a:r>
              <a:rPr lang="en-US" altLang="zh-CN" sz="16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登记多货：</a:t>
            </a:r>
            <a:r>
              <a:rPr lang="en-US" altLang="zh-CN" sz="1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上架时间：</a:t>
            </a:r>
            <a:r>
              <a:rPr lang="en-US" altLang="zh-CN" sz="1600" dirty="0" smtClean="0"/>
              <a:t>0.1</a:t>
            </a:r>
            <a:r>
              <a:rPr lang="zh-CN" altLang="en-US" sz="1600" dirty="0" smtClean="0"/>
              <a:t>小时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上架效率：</a:t>
            </a:r>
            <a:r>
              <a:rPr lang="en-US" altLang="zh-CN" sz="1600" dirty="0" smtClean="0"/>
              <a:t>260 </a:t>
            </a:r>
            <a:r>
              <a:rPr lang="zh-CN" altLang="en-US" sz="1600" dirty="0"/>
              <a:t>个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小时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上一容器：</a:t>
            </a:r>
            <a:r>
              <a:rPr lang="en-US" altLang="zh-CN" sz="1600" dirty="0" smtClean="0"/>
              <a:t>ToIB000001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5" y="892810"/>
            <a:ext cx="2255520" cy="388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8"/>
            <a:ext cx="7886700" cy="7103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请选择问题菜单类型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558" y="1464172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239" y="1588019"/>
            <a:ext cx="2655568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4239" y="1608169"/>
            <a:ext cx="2655568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6164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052" y="2718969"/>
            <a:ext cx="2266820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商品残损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I—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结束上架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4037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07634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66406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1877060"/>
            <a:ext cx="2948940" cy="328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40" y="408230"/>
            <a:ext cx="3314286" cy="56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787900" y="1143000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8021" y="3880881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14146" y="2117874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99" y="2117874"/>
            <a:ext cx="1334527" cy="137279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205379" y="4569378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485" y="765175"/>
            <a:ext cx="2194560" cy="39249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05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205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30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17" y="271896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003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5600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4372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749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7496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507821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106160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75321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90943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1" y="535083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35058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48749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确定扫描问题货位位置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782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19650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19650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21575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80957" y="2728680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扫描问题货位正下方货位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扫描问题货位正左方货位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扫描问题货位正右方货位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69448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43045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01817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6950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69504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9829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7488168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 flipH="1">
            <a:off x="913521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2" y="490943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19" y="535083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3259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86950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扫描问题货位正上方货位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983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89829" y="1459518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7920" y="1846841"/>
            <a:ext cx="3242150" cy="1733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2-1-A098-067D01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货位无法扫描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请扫描商品继续上架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120" y="2858770"/>
            <a:ext cx="2964180" cy="343662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190" y="2273935"/>
            <a:ext cx="2499360" cy="43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05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205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30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17" y="271896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003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5600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4372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749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7496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507821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106160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75321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90943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1" y="535083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35058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48749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确定存在残品货位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782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6950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69504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9829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7488168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 flipH="1">
            <a:off x="913521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2" y="490943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19" y="535083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3259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86950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983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89829" y="1459518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7920" y="1846841"/>
            <a:ext cx="3242150" cy="1733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2-1-A098-067D01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请扫描商品继续上架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40" y="2339340"/>
            <a:ext cx="2476500" cy="423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05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205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30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17" y="271896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003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5600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4372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749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7496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507821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106160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75321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90943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1" y="535083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35058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48749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扫描存在条码无法扫描商品的货位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782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6950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69504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9829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7488168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 flipH="1">
            <a:off x="913521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2" y="490943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19" y="535083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3259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86950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983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89829" y="1459518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7920" y="1846841"/>
            <a:ext cx="3242150" cy="1733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2-1-A098-067D01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货位存在无法扫描商品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请扫描商品继续上架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70" y="2719070"/>
            <a:ext cx="2537460" cy="4214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05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205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30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17" y="271896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003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5600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4372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749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7496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507821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106160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75321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90943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1" y="535083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35058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48749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扫描需要检查的货位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782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6950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69504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9829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7488168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 flipH="1">
            <a:off x="913521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2" y="490943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19" y="535083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3259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86950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983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89829" y="1459518"/>
            <a:ext cx="3258657" cy="3873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87920" y="1846841"/>
            <a:ext cx="3242150" cy="1733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已成功标记货位：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2-1-A098-067D01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请扫描商品继续上架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450" y="2099945"/>
            <a:ext cx="2590800" cy="4290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7"/>
            <a:ext cx="7886700" cy="13023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0376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48715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确定需要报告的暗灯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205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205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报告暗灯菜单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130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6017" y="2718969"/>
            <a:ext cx="2750907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货位条码无法扫描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货位存在残品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货位存在条码无法扫描商品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货位需要检查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2003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5600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44372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749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87496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3507821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"/>
          <p:cNvSpPr txBox="1"/>
          <p:nvPr/>
        </p:nvSpPr>
        <p:spPr>
          <a:xfrm>
            <a:off x="4106160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4"/>
          <p:cNvSpPr txBox="1"/>
          <p:nvPr/>
        </p:nvSpPr>
        <p:spPr>
          <a:xfrm flipH="1">
            <a:off x="575321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534" y="490943"/>
            <a:ext cx="292478" cy="3277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1" y="535083"/>
            <a:ext cx="289403" cy="268039"/>
          </a:xfrm>
          <a:prstGeom prst="rect">
            <a:avLst/>
          </a:prstGeom>
        </p:spPr>
      </p:pic>
      <p:sp>
        <p:nvSpPr>
          <p:cNvPr id="27" name="文本框 4"/>
          <p:cNvSpPr txBox="1"/>
          <p:nvPr/>
        </p:nvSpPr>
        <p:spPr>
          <a:xfrm flipH="1">
            <a:off x="635058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348749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确定扫描枪存在问题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0782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6950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69504" y="421847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889829" y="529757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"/>
          <p:cNvSpPr txBox="1"/>
          <p:nvPr/>
        </p:nvSpPr>
        <p:spPr>
          <a:xfrm>
            <a:off x="7488168" y="529757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"/>
          <p:cNvSpPr txBox="1"/>
          <p:nvPr/>
        </p:nvSpPr>
        <p:spPr>
          <a:xfrm flipH="1">
            <a:off x="913521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2" y="490943"/>
            <a:ext cx="292478" cy="32774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219" y="535083"/>
            <a:ext cx="289403" cy="268039"/>
          </a:xfrm>
          <a:prstGeom prst="rect">
            <a:avLst/>
          </a:prstGeom>
        </p:spPr>
      </p:pic>
      <p:sp>
        <p:nvSpPr>
          <p:cNvPr id="44" name="文本框 4"/>
          <p:cNvSpPr txBox="1"/>
          <p:nvPr/>
        </p:nvSpPr>
        <p:spPr>
          <a:xfrm flipH="1">
            <a:off x="973259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686950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请输入问题扫描枪号码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8983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97632" y="1588019"/>
            <a:ext cx="2677601" cy="31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897632" y="1593756"/>
            <a:ext cx="2677601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R-5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扫描枪存在问题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99557" y="2339220"/>
            <a:ext cx="15864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热键号码：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01444" y="2718969"/>
            <a:ext cx="2750907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扫描枪没有声音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扫描枪扫描光线问题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扫描枪出现乱码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47430" y="4423702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321027" y="4430235"/>
            <a:ext cx="721598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9799" y="2341410"/>
            <a:ext cx="937691" cy="29735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354163" y="418768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0354163" y="418768"/>
            <a:ext cx="3278982" cy="5061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10374488" y="526678"/>
            <a:ext cx="54854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3"/>
          <p:cNvSpPr txBox="1"/>
          <p:nvPr/>
        </p:nvSpPr>
        <p:spPr>
          <a:xfrm>
            <a:off x="10972827" y="526678"/>
            <a:ext cx="582211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4"/>
          <p:cNvSpPr txBox="1"/>
          <p:nvPr/>
        </p:nvSpPr>
        <p:spPr>
          <a:xfrm flipH="1">
            <a:off x="12619878" y="49998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90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201" y="487864"/>
            <a:ext cx="292478" cy="3277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878" y="532004"/>
            <a:ext cx="289403" cy="268039"/>
          </a:xfrm>
          <a:prstGeom prst="rect">
            <a:avLst/>
          </a:prstGeom>
        </p:spPr>
      </p:pic>
      <p:sp>
        <p:nvSpPr>
          <p:cNvPr id="64" name="文本框 4"/>
          <p:cNvSpPr txBox="1"/>
          <p:nvPr/>
        </p:nvSpPr>
        <p:spPr>
          <a:xfrm flipH="1">
            <a:off x="13217256" y="499983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110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65" name="文本框 4"/>
          <p:cNvSpPr txBox="1"/>
          <p:nvPr/>
        </p:nvSpPr>
        <p:spPr>
          <a:xfrm>
            <a:off x="10354163" y="95695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检查并扫描商品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374489" y="5783897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372579" y="1843762"/>
            <a:ext cx="3242150" cy="1733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已成功标记</a:t>
            </a:r>
            <a:r>
              <a:rPr lang="en-US" altLang="zh-CN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扫描枪扫描商品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货位卡顿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请扫描商品继续上架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198955" y="1410139"/>
            <a:ext cx="876826" cy="355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905" y="3453130"/>
            <a:ext cx="2545080" cy="4260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8" y="408230"/>
            <a:ext cx="3519559" cy="56877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245099" y="1140359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5082" y="5270386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035" y="488950"/>
            <a:ext cx="2910840" cy="516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8"/>
            <a:ext cx="7886700" cy="7103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结束上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车牌数据为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9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6558" y="1531255"/>
            <a:ext cx="3242150" cy="26851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成功关闭车牌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点击继续开始新的车牌上架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09631" y="3877846"/>
            <a:ext cx="1212222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658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46581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文本框 4"/>
          <p:cNvSpPr txBox="1"/>
          <p:nvPr/>
        </p:nvSpPr>
        <p:spPr>
          <a:xfrm flipH="1">
            <a:off x="581229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619" y="490943"/>
            <a:ext cx="292478" cy="32774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96" y="535083"/>
            <a:ext cx="289403" cy="268039"/>
          </a:xfrm>
          <a:prstGeom prst="rect">
            <a:avLst/>
          </a:prstGeom>
        </p:spPr>
      </p:pic>
      <p:sp>
        <p:nvSpPr>
          <p:cNvPr id="36" name="文本框 4"/>
          <p:cNvSpPr txBox="1"/>
          <p:nvPr/>
        </p:nvSpPr>
        <p:spPr>
          <a:xfrm flipH="1">
            <a:off x="640967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200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7" name="文本框 4"/>
          <p:cNvSpPr txBox="1"/>
          <p:nvPr/>
        </p:nvSpPr>
        <p:spPr>
          <a:xfrm>
            <a:off x="354658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6690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63088" y="1531255"/>
            <a:ext cx="3242150" cy="26851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成功关闭车牌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此车牌共登记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件残品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件多货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，请将以上商品连同问题车辆交至问题处理处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点击继续开始新的车牌上架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33337" y="3877846"/>
            <a:ext cx="134143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096770"/>
            <a:ext cx="2743200" cy="438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690" y="2096770"/>
            <a:ext cx="2713990" cy="43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2386458"/>
            <a:ext cx="7886700" cy="7103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结束上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车牌数据不为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558" y="1531255"/>
            <a:ext cx="3242150" cy="2659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目前车牌剩余数据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请确认操作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86" y="3796133"/>
            <a:ext cx="124196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中途休息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2594" y="3796133"/>
            <a:ext cx="124196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强制退出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4627" y="3556412"/>
            <a:ext cx="1435428" cy="7573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2784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2784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文本框 4"/>
          <p:cNvSpPr txBox="1"/>
          <p:nvPr/>
        </p:nvSpPr>
        <p:spPr>
          <a:xfrm flipH="1">
            <a:off x="582849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22" y="490943"/>
            <a:ext cx="292478" cy="3277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99" y="535083"/>
            <a:ext cx="289403" cy="268039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 flipH="1">
            <a:off x="6425877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562784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583110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9291" y="1531255"/>
            <a:ext cx="3242150" cy="26597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成功选择</a:t>
            </a:r>
            <a:r>
              <a:rPr lang="zh-CN" altLang="en-US" sz="20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中途休息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模式，休息完成后扫描车牌继续上架或直接退出上架系统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38652" y="3788946"/>
            <a:ext cx="1534447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退出上架系统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2371090"/>
            <a:ext cx="2636520" cy="43440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75" y="927735"/>
            <a:ext cx="2621280" cy="429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051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0051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" name="文本框 4"/>
          <p:cNvSpPr txBox="1"/>
          <p:nvPr/>
        </p:nvSpPr>
        <p:spPr>
          <a:xfrm flipH="1">
            <a:off x="2395766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89" y="490943"/>
            <a:ext cx="292478" cy="327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66" y="535083"/>
            <a:ext cx="289403" cy="268039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 flipH="1">
            <a:off x="2993144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30051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77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558" y="1531255"/>
            <a:ext cx="3242150" cy="2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目前车牌剩余数据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请确认操作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726" y="3996371"/>
            <a:ext cx="124196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中途休息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5434" y="3996371"/>
            <a:ext cx="124196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强制退出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29286" y="3757817"/>
            <a:ext cx="1435428" cy="7573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9515" y="43546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49515" y="435464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文本框 4"/>
          <p:cNvSpPr txBox="1"/>
          <p:nvPr/>
        </p:nvSpPr>
        <p:spPr>
          <a:xfrm flipH="1">
            <a:off x="9315230" y="51667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553" y="504560"/>
            <a:ext cx="292478" cy="3277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230" y="548700"/>
            <a:ext cx="289403" cy="268039"/>
          </a:xfrm>
          <a:prstGeom prst="rect">
            <a:avLst/>
          </a:prstGeom>
        </p:spPr>
      </p:pic>
      <p:sp>
        <p:nvSpPr>
          <p:cNvPr id="19" name="文本框 4"/>
          <p:cNvSpPr txBox="1"/>
          <p:nvPr/>
        </p:nvSpPr>
        <p:spPr>
          <a:xfrm flipH="1">
            <a:off x="9912608" y="516679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7049515" y="97365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69841" y="5800593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66022" y="1544872"/>
            <a:ext cx="3242150" cy="284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成功选择</a:t>
            </a:r>
            <a:r>
              <a:rPr lang="zh-CN" altLang="en-US" sz="20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强制退出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件商品已经通知问题处理人员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此车牌共登记</a:t>
            </a:r>
            <a:r>
              <a:rPr lang="en-US" altLang="zh-CN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件残品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件多货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zh-CN" altLang="en-US" sz="1600" b="1" u="sng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件少货，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请将以上商品和车牌交至问题处理处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点击继续开始新的车牌上架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7520" y="4055646"/>
            <a:ext cx="1534447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4856" y="421847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64856" y="421847"/>
            <a:ext cx="3278982" cy="50617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6" name="文本框 4"/>
          <p:cNvSpPr txBox="1"/>
          <p:nvPr/>
        </p:nvSpPr>
        <p:spPr>
          <a:xfrm flipH="1">
            <a:off x="5830571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199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94" y="490943"/>
            <a:ext cx="292478" cy="3277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71" y="535083"/>
            <a:ext cx="289403" cy="268039"/>
          </a:xfrm>
          <a:prstGeom prst="rect">
            <a:avLst/>
          </a:prstGeom>
        </p:spPr>
      </p:pic>
      <p:sp>
        <p:nvSpPr>
          <p:cNvPr id="29" name="文本框 4"/>
          <p:cNvSpPr txBox="1"/>
          <p:nvPr/>
        </p:nvSpPr>
        <p:spPr>
          <a:xfrm flipH="1">
            <a:off x="6427949" y="503062"/>
            <a:ext cx="51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solidFill>
                  <a:schemeClr val="bg1"/>
                </a:solidFill>
              </a:rPr>
              <a:t>1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564856" y="96003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上架结束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5182" y="5786976"/>
            <a:ext cx="3258656" cy="43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上一货位：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2-1-A098-067E01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81363" y="1531255"/>
            <a:ext cx="3242150" cy="286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zh-CN" sz="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车牌剩余数据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个，关闭车牌后，将全部反馈至问题处理人员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请扫描组长或经理工卡以确认。如操作失误，请点击下方按钮。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323220" y="3975269"/>
            <a:ext cx="1946597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操作失误重新选择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270" y="2565400"/>
            <a:ext cx="2651760" cy="45040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415" y="3138805"/>
            <a:ext cx="2636520" cy="421449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855" y="3066415"/>
            <a:ext cx="2735580" cy="435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9" y="408230"/>
            <a:ext cx="3228571" cy="5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Inbound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45099" y="1140359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上架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95082" y="5270386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30" y="408305"/>
            <a:ext cx="2887980" cy="511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57" y="408230"/>
            <a:ext cx="3114286" cy="55523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245099" y="1140359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95082" y="5270386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25" y="405765"/>
            <a:ext cx="3238500" cy="512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87900" y="2358750"/>
            <a:ext cx="3278982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单车牌上架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87900" y="1710154"/>
            <a:ext cx="3278982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多车牌上架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71" y="408230"/>
            <a:ext cx="3171429" cy="47714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87900" y="408230"/>
            <a:ext cx="3278982" cy="5061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欢迎张三三进入上架系统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0" y="1143000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请选择上架模式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35" y="408305"/>
            <a:ext cx="2971800" cy="5182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62" y="738519"/>
            <a:ext cx="2990476" cy="53047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7900" y="408230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7900" y="647241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扫描上架车牌号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70" y="1224806"/>
            <a:ext cx="1394150" cy="1496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9874" y="3004991"/>
            <a:ext cx="1826141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重新选择上架模式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408305"/>
            <a:ext cx="2644140" cy="470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3693" y="2579087"/>
            <a:ext cx="3278982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3693" y="1939274"/>
            <a:ext cx="3278982" cy="492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3693" y="397213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3693" y="397213"/>
            <a:ext cx="3278982" cy="9468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车牌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###########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已经分配给***，是否确认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人同上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车商品？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5" y="406400"/>
            <a:ext cx="2811780" cy="483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3275</Words>
  <Application>Microsoft Office PowerPoint</Application>
  <PresentationFormat>宽屏</PresentationFormat>
  <Paragraphs>724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华文行楷</vt:lpstr>
      <vt:lpstr>宋体</vt:lpstr>
      <vt:lpstr>微软雅黑</vt:lpstr>
      <vt:lpstr>Arial</vt:lpstr>
      <vt:lpstr>Calibri</vt:lpstr>
      <vt:lpstr>Calibri Light</vt:lpstr>
      <vt:lpstr>Office 主题</vt:lpstr>
      <vt:lpstr>上架PDA版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mes</cp:lastModifiedBy>
  <cp:revision>54</cp:revision>
  <dcterms:created xsi:type="dcterms:W3CDTF">2016-11-08T03:16:00Z</dcterms:created>
  <dcterms:modified xsi:type="dcterms:W3CDTF">2016-12-01T12:20:11Z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