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7" r:id="rId2"/>
    <p:sldId id="305" r:id="rId3"/>
    <p:sldId id="30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 autoAdjust="0"/>
    <p:restoredTop sz="94323" autoAdjust="0"/>
  </p:normalViewPr>
  <p:slideViewPr>
    <p:cSldViewPr snapToGrid="0">
      <p:cViewPr varScale="1">
        <p:scale>
          <a:sx n="87" d="100"/>
          <a:sy n="87" d="100"/>
        </p:scale>
        <p:origin x="94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DDF6-12D5-439C-9311-30A690A03C00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27ED-2540-4F18-8095-2BB7B055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6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5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7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1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60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5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1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4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3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5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3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5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0" y="74407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918" y="70779"/>
            <a:ext cx="10515600" cy="380144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472" y="-30821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44164" y="70779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32075" y="10599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4473" y="225777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944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F79C-9475-43D7-8B28-1A844C3084BC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主页面解释页面（假设现在时间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695950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98665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17639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25113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2870077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1607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350521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47108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178309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4690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6658753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04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418009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2596801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4898238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2755424" y="654601"/>
            <a:ext cx="2063130" cy="577737"/>
          </a:xfrm>
          <a:prstGeom prst="wedgeRoundRectCallout">
            <a:avLst>
              <a:gd name="adj1" fmla="val -68414"/>
              <a:gd name="adj2" fmla="val 3199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只有两种选项</a:t>
            </a:r>
            <a:r>
              <a:rPr lang="en-US" altLang="zh-CN" sz="1200" dirty="0" smtClean="0"/>
              <a:t>Active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Reactive</a:t>
            </a:r>
            <a:r>
              <a:rPr lang="zh-CN" altLang="en-US" sz="1200" dirty="0" smtClean="0"/>
              <a:t>，前者为蓝色，后者为橘黄色抬头</a:t>
            </a:r>
            <a:endParaRPr lang="zh-CN" altLang="en-US" sz="1200" dirty="0"/>
          </a:p>
        </p:txBody>
      </p:sp>
      <p:sp>
        <p:nvSpPr>
          <p:cNvPr id="46" name="圆角矩形标注 45"/>
          <p:cNvSpPr/>
          <p:nvPr/>
        </p:nvSpPr>
        <p:spPr>
          <a:xfrm>
            <a:off x="2635844" y="1509814"/>
            <a:ext cx="3403314" cy="1416322"/>
          </a:xfrm>
          <a:prstGeom prst="wedgeRoundRectCallout">
            <a:avLst>
              <a:gd name="adj1" fmla="val -19826"/>
              <a:gd name="adj2" fmla="val 11620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根据</a:t>
            </a:r>
            <a:r>
              <a:rPr lang="en-US" altLang="zh-CN" sz="1200" dirty="0" smtClean="0"/>
              <a:t>PP</a:t>
            </a:r>
            <a:r>
              <a:rPr lang="zh-CN" altLang="en-US" sz="1200" dirty="0" smtClean="0"/>
              <a:t>不同，每个</a:t>
            </a:r>
            <a:r>
              <a:rPr lang="en-US" altLang="zh-CN" sz="1200" dirty="0" smtClean="0"/>
              <a:t>PP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Pad Time</a:t>
            </a:r>
            <a:r>
              <a:rPr lang="zh-CN" altLang="en-US" sz="1200" dirty="0" smtClean="0"/>
              <a:t>，即商品在</a:t>
            </a:r>
            <a:r>
              <a:rPr lang="zh-CN" altLang="en-US" sz="1200" dirty="0"/>
              <a:t>库房</a:t>
            </a:r>
            <a:r>
              <a:rPr lang="zh-CN" altLang="en-US" sz="1200" dirty="0" smtClean="0"/>
              <a:t>内走完全部流程需要的时间，假设</a:t>
            </a:r>
            <a:r>
              <a:rPr lang="en-US" altLang="zh-CN" sz="1200" dirty="0" smtClean="0"/>
              <a:t>Pad Time=</a:t>
            </a:r>
            <a:r>
              <a:rPr lang="zh-CN" altLang="en-US" sz="1200" dirty="0"/>
              <a:t>截</a:t>
            </a:r>
            <a:r>
              <a:rPr lang="zh-CN" altLang="en-US" sz="1200" dirty="0" smtClean="0"/>
              <a:t>单提前期，现在时间虽然是</a:t>
            </a:r>
            <a:r>
              <a:rPr lang="en-US" altLang="zh-CN" sz="1200" dirty="0" smtClean="0"/>
              <a:t>14:00</a:t>
            </a:r>
            <a:r>
              <a:rPr lang="zh-CN" altLang="en-US" sz="1200" dirty="0" smtClean="0"/>
              <a:t>，但</a:t>
            </a:r>
            <a:r>
              <a:rPr lang="en-US" altLang="zh-CN" sz="1200" dirty="0" smtClean="0"/>
              <a:t>Pad Time</a:t>
            </a:r>
            <a:r>
              <a:rPr lang="zh-CN" altLang="en-US" sz="1200" dirty="0" smtClean="0"/>
              <a:t>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，即</a:t>
            </a:r>
            <a:r>
              <a:rPr lang="en-US" altLang="zh-CN" sz="1200" dirty="0" smtClean="0"/>
              <a:t>16:00</a:t>
            </a:r>
            <a:r>
              <a:rPr lang="zh-CN" altLang="en-US" sz="1200" dirty="0" smtClean="0"/>
              <a:t>的发货点的订单务必在</a:t>
            </a:r>
            <a:r>
              <a:rPr lang="en-US" altLang="zh-CN" sz="1200" dirty="0" smtClean="0"/>
              <a:t>14:00Collate</a:t>
            </a:r>
            <a:r>
              <a:rPr lang="zh-CN" altLang="en-US" sz="1200" dirty="0" smtClean="0"/>
              <a:t>完毕，否则没有足够的操作时间</a:t>
            </a:r>
            <a:endParaRPr lang="en-US" altLang="zh-CN" sz="1200" dirty="0" smtClean="0"/>
          </a:p>
          <a:p>
            <a:r>
              <a:rPr lang="zh-CN" altLang="en-US" sz="1200" dirty="0" smtClean="0"/>
              <a:t>如果出现以下情况，需要弹出现报警，下方</a:t>
            </a:r>
            <a:r>
              <a:rPr lang="en-US" altLang="zh-CN" sz="1200" dirty="0" smtClean="0"/>
              <a:t>Pad Time</a:t>
            </a:r>
            <a:r>
              <a:rPr lang="zh-CN" altLang="en-US" sz="1200" dirty="0" smtClean="0"/>
              <a:t>的单元格闪烁红色和灰色</a:t>
            </a:r>
            <a:endParaRPr lang="zh-CN" altLang="en-US" sz="1200" dirty="0"/>
          </a:p>
        </p:txBody>
      </p:sp>
      <p:sp>
        <p:nvSpPr>
          <p:cNvPr id="47" name="圆角矩形标注 46"/>
          <p:cNvSpPr/>
          <p:nvPr/>
        </p:nvSpPr>
        <p:spPr>
          <a:xfrm>
            <a:off x="10456613" y="967483"/>
            <a:ext cx="2063130" cy="577737"/>
          </a:xfrm>
          <a:prstGeom prst="wedgeRoundRectCallout">
            <a:avLst>
              <a:gd name="adj1" fmla="val -21957"/>
              <a:gd name="adj2" fmla="val -10530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时间点轴，可显示</a:t>
            </a:r>
            <a:r>
              <a:rPr lang="en-US" altLang="zh-CN" sz="1200" dirty="0" smtClean="0"/>
              <a:t>24</a:t>
            </a:r>
            <a:r>
              <a:rPr lang="zh-CN" altLang="en-US" sz="1200" dirty="0" smtClean="0"/>
              <a:t>小时，用左右下拉框，但是冻结前面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列</a:t>
            </a:r>
            <a:endParaRPr lang="zh-CN" altLang="en-US" sz="1200" dirty="0"/>
          </a:p>
        </p:txBody>
      </p:sp>
      <p:sp>
        <p:nvSpPr>
          <p:cNvPr id="48" name="圆角矩形标注 47"/>
          <p:cNvSpPr/>
          <p:nvPr/>
        </p:nvSpPr>
        <p:spPr>
          <a:xfrm>
            <a:off x="8389652" y="1457063"/>
            <a:ext cx="1940499" cy="416360"/>
          </a:xfrm>
          <a:prstGeom prst="wedgeRoundRectCallout">
            <a:avLst>
              <a:gd name="adj1" fmla="val -21957"/>
              <a:gd name="adj2" fmla="val -10530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发货时间点</a:t>
            </a:r>
            <a:endParaRPr lang="en-US" altLang="zh-CN" sz="1200" dirty="0" smtClean="0"/>
          </a:p>
          <a:p>
            <a:r>
              <a:rPr lang="en-US" altLang="zh-CN" sz="1200" dirty="0" smtClean="0"/>
              <a:t>Shipment</a:t>
            </a:r>
            <a:r>
              <a:rPr lang="zh-CN" altLang="en-US" sz="1200" dirty="0" smtClean="0"/>
              <a:t>数量</a:t>
            </a:r>
            <a:r>
              <a:rPr lang="en-US" altLang="zh-CN" sz="1200" dirty="0" smtClean="0"/>
              <a:t>/Units</a:t>
            </a:r>
            <a:r>
              <a:rPr lang="zh-CN" altLang="en-US" sz="1200" dirty="0" smtClean="0"/>
              <a:t>数量</a:t>
            </a:r>
            <a:endParaRPr lang="zh-CN" altLang="en-US" sz="1200" dirty="0"/>
          </a:p>
        </p:txBody>
      </p:sp>
      <p:sp>
        <p:nvSpPr>
          <p:cNvPr id="49" name="圆角矩形 48"/>
          <p:cNvSpPr/>
          <p:nvPr/>
        </p:nvSpPr>
        <p:spPr>
          <a:xfrm>
            <a:off x="2073687" y="1292953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2073687" y="3479972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2036283" y="5854875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42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编辑状态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>
          <a:xfrm>
            <a:off x="3343884" y="1710483"/>
            <a:ext cx="3062930" cy="7892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75" y="1901145"/>
            <a:ext cx="7039778" cy="4182456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3709146" y="3637751"/>
            <a:ext cx="110940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Near</a:t>
            </a:r>
            <a:endParaRPr lang="zh-CN" altLang="en-US" sz="1400" dirty="0"/>
          </a:p>
        </p:txBody>
      </p:sp>
      <p:sp>
        <p:nvSpPr>
          <p:cNvPr id="57" name="等腰三角形 56"/>
          <p:cNvSpPr/>
          <p:nvPr/>
        </p:nvSpPr>
        <p:spPr>
          <a:xfrm rot="10800000">
            <a:off x="4547697" y="3738029"/>
            <a:ext cx="156990" cy="76199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标注 57"/>
          <p:cNvSpPr/>
          <p:nvPr/>
        </p:nvSpPr>
        <p:spPr>
          <a:xfrm>
            <a:off x="4939473" y="3527522"/>
            <a:ext cx="1802850" cy="467462"/>
          </a:xfrm>
          <a:prstGeom prst="wedgeRoundRectCallout">
            <a:avLst>
              <a:gd name="adj1" fmla="val -60157"/>
              <a:gd name="adj2" fmla="val 30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个选项</a:t>
            </a:r>
            <a:endParaRPr lang="en-US" altLang="zh-CN" sz="1200" dirty="0" smtClean="0"/>
          </a:p>
          <a:p>
            <a:r>
              <a:rPr lang="en-US" altLang="zh-CN" sz="1200" dirty="0" smtClean="0"/>
              <a:t>Near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Middle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Far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69585" y="5066459"/>
            <a:ext cx="35952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683873" y="4489810"/>
            <a:ext cx="135653" cy="118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683873" y="4798828"/>
            <a:ext cx="135653" cy="118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sz="1000" dirty="0"/>
          </a:p>
        </p:txBody>
      </p:sp>
      <p:sp>
        <p:nvSpPr>
          <p:cNvPr id="62" name="圆角矩形标注 61"/>
          <p:cNvSpPr/>
          <p:nvPr/>
        </p:nvSpPr>
        <p:spPr>
          <a:xfrm>
            <a:off x="6064995" y="1834443"/>
            <a:ext cx="1802850" cy="467462"/>
          </a:xfrm>
          <a:prstGeom prst="wedgeRoundRectCallout">
            <a:avLst>
              <a:gd name="adj1" fmla="val -31174"/>
              <a:gd name="adj2" fmla="val 1148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不可编辑</a:t>
            </a:r>
            <a:endParaRPr lang="zh-CN" altLang="en-US" sz="1200" dirty="0"/>
          </a:p>
        </p:txBody>
      </p:sp>
      <p:sp>
        <p:nvSpPr>
          <p:cNvPr id="67" name="圆角矩形标注 66"/>
          <p:cNvSpPr/>
          <p:nvPr/>
        </p:nvSpPr>
        <p:spPr>
          <a:xfrm>
            <a:off x="7405490" y="3496606"/>
            <a:ext cx="1802850" cy="467462"/>
          </a:xfrm>
          <a:prstGeom prst="wedgeRoundRectCallout">
            <a:avLst>
              <a:gd name="adj1" fmla="val -48081"/>
              <a:gd name="adj2" fmla="val -14905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时间单位最小是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分钟</a:t>
            </a:r>
            <a:endParaRPr lang="zh-CN" altLang="en-US" sz="1200" dirty="0"/>
          </a:p>
        </p:txBody>
      </p:sp>
      <p:sp>
        <p:nvSpPr>
          <p:cNvPr id="73" name="圆角矩形标注 72"/>
          <p:cNvSpPr/>
          <p:nvPr/>
        </p:nvSpPr>
        <p:spPr>
          <a:xfrm>
            <a:off x="5767754" y="4749614"/>
            <a:ext cx="1802850" cy="467462"/>
          </a:xfrm>
          <a:prstGeom prst="wedgeRoundRectCallout">
            <a:avLst>
              <a:gd name="adj1" fmla="val -60157"/>
              <a:gd name="adj2" fmla="val 30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提前在另一个界面中创建完成模板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32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更改参数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964698" y="1712577"/>
            <a:ext cx="822045" cy="47677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更改参数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964698" y="1712577"/>
            <a:ext cx="822045" cy="47677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90171" y="2080960"/>
            <a:ext cx="10160000" cy="3003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190171" y="2078206"/>
            <a:ext cx="10160000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Batch Collate Profile Detail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65" y="2213036"/>
            <a:ext cx="610557" cy="386443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5654169" y="4477967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确认</a:t>
            </a:r>
            <a:endParaRPr lang="zh-CN" altLang="en-US" sz="1600" b="1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19825"/>
              </p:ext>
            </p:extLst>
          </p:nvPr>
        </p:nvGraphicFramePr>
        <p:xfrm>
          <a:off x="1519997" y="3041690"/>
          <a:ext cx="9500348" cy="10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29"/>
                <a:gridCol w="1434029"/>
                <a:gridCol w="1434029"/>
                <a:gridCol w="1434029"/>
                <a:gridCol w="1882116"/>
                <a:gridCol w="1882116"/>
              </a:tblGrid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Process Pad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Tote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Batch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Units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Max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2:00:00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250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1800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1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更改参数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解释数据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110461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1439578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2089007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2408195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964698" y="1712577"/>
            <a:ext cx="822045" cy="47677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90171" y="513418"/>
            <a:ext cx="10160000" cy="3003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190171" y="510664"/>
            <a:ext cx="10160000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Batch Collate Profile Detail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65" y="645494"/>
            <a:ext cx="610557" cy="386443"/>
          </a:xfrm>
          <a:prstGeom prst="rect">
            <a:avLst/>
          </a:prstGeom>
        </p:spPr>
      </p:pic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3262"/>
              </p:ext>
            </p:extLst>
          </p:nvPr>
        </p:nvGraphicFramePr>
        <p:xfrm>
          <a:off x="1489876" y="1488636"/>
          <a:ext cx="9500348" cy="10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29"/>
                <a:gridCol w="1434029"/>
                <a:gridCol w="1434029"/>
                <a:gridCol w="1434029"/>
                <a:gridCol w="1882116"/>
                <a:gridCol w="1882116"/>
              </a:tblGrid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Process Pad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Tote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Batch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Units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Max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2:00:00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250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1800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5654169" y="2910425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确认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-1" y="3586096"/>
            <a:ext cx="12168399" cy="418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19232" y="3647454"/>
            <a:ext cx="11992446" cy="4128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b="1" dirty="0" smtClean="0">
                <a:solidFill>
                  <a:srgbClr val="00B050"/>
                </a:solidFill>
              </a:rPr>
              <a:t>1. Pick Rate Average </a:t>
            </a:r>
            <a:r>
              <a:rPr lang="en-US" altLang="zh-CN" sz="1500" dirty="0" smtClean="0">
                <a:solidFill>
                  <a:srgbClr val="00B050"/>
                </a:solidFill>
              </a:rPr>
              <a:t>– </a:t>
            </a:r>
            <a:r>
              <a:rPr lang="zh-CN" altLang="en-US" sz="1500" dirty="0" smtClean="0">
                <a:solidFill>
                  <a:srgbClr val="00B050"/>
                </a:solidFill>
              </a:rPr>
              <a:t>在此</a:t>
            </a:r>
            <a:r>
              <a:rPr lang="en-US" altLang="zh-CN" sz="1500" dirty="0" smtClean="0">
                <a:solidFill>
                  <a:srgbClr val="00B050"/>
                </a:solidFill>
              </a:rPr>
              <a:t>PP</a:t>
            </a:r>
            <a:r>
              <a:rPr lang="zh-CN" altLang="en-US" sz="1500" dirty="0" smtClean="0">
                <a:solidFill>
                  <a:srgbClr val="00B050"/>
                </a:solidFill>
              </a:rPr>
              <a:t>内，一个拣货员工一小时之内预计的平均拣货量</a:t>
            </a:r>
            <a:endParaRPr lang="en-US" altLang="zh-CN" sz="15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500" b="1" dirty="0"/>
              <a:t>2</a:t>
            </a:r>
            <a:r>
              <a:rPr lang="en-US" altLang="zh-CN" sz="1500" b="1" dirty="0" smtClean="0"/>
              <a:t>. </a:t>
            </a:r>
            <a:r>
              <a:rPr lang="en-US" altLang="zh-CN" sz="1500" b="1" dirty="0" smtClean="0"/>
              <a:t>Process </a:t>
            </a:r>
            <a:r>
              <a:rPr lang="en-US" altLang="zh-CN" sz="1500" b="1" dirty="0"/>
              <a:t>pad</a:t>
            </a:r>
            <a:r>
              <a:rPr lang="zh-CN" altLang="en-US" sz="1500" dirty="0"/>
              <a:t>是系统用来决定</a:t>
            </a:r>
            <a:r>
              <a:rPr lang="en-US" altLang="zh-CN" sz="1500" b="1" dirty="0"/>
              <a:t>pick need-by time</a:t>
            </a:r>
            <a:r>
              <a:rPr lang="en-US" altLang="zh-CN" sz="1500" dirty="0"/>
              <a:t>, </a:t>
            </a:r>
            <a:r>
              <a:rPr lang="zh-CN" altLang="en-US" sz="1500" dirty="0"/>
              <a:t>而</a:t>
            </a:r>
            <a:r>
              <a:rPr lang="en-US" altLang="zh-CN" sz="1500" b="1" dirty="0"/>
              <a:t>pick need-by time</a:t>
            </a:r>
            <a:r>
              <a:rPr lang="zh-CN" altLang="en-US" sz="1500" dirty="0"/>
              <a:t>又用来决定货品为了满足在</a:t>
            </a:r>
            <a:r>
              <a:rPr lang="en-US" altLang="zh-CN" sz="1500" dirty="0"/>
              <a:t>CPT</a:t>
            </a:r>
            <a:r>
              <a:rPr lang="zh-CN" altLang="en-US" sz="1500" dirty="0"/>
              <a:t>前拣完一定要开始拣货的</a:t>
            </a:r>
            <a:r>
              <a:rPr lang="zh-CN" altLang="en-US" sz="1500" dirty="0" smtClean="0"/>
              <a:t>时间，</a:t>
            </a:r>
            <a:r>
              <a:rPr lang="en-US" altLang="zh-CN" sz="1500" dirty="0" smtClean="0"/>
              <a:t>Process </a:t>
            </a:r>
            <a:r>
              <a:rPr lang="en-US" altLang="zh-CN" sz="1500" dirty="0"/>
              <a:t>pad</a:t>
            </a:r>
            <a:r>
              <a:rPr lang="zh-CN" altLang="en-US" sz="1500" dirty="0"/>
              <a:t>应该大致接近一个订单在</a:t>
            </a:r>
            <a:r>
              <a:rPr lang="en-US" altLang="zh-CN" sz="1500" dirty="0"/>
              <a:t>FC</a:t>
            </a:r>
            <a:r>
              <a:rPr lang="zh-CN" altLang="en-US" sz="1500" dirty="0"/>
              <a:t>里走完所有工序的时间总和</a:t>
            </a:r>
            <a:r>
              <a:rPr lang="en-US" altLang="zh-CN" sz="1500" dirty="0" smtClean="0"/>
              <a:t>.</a:t>
            </a:r>
            <a:r>
              <a:rPr lang="zh-CN" altLang="en-US" sz="1500" dirty="0" smtClean="0"/>
              <a:t>，最</a:t>
            </a:r>
            <a:r>
              <a:rPr lang="zh-CN" altLang="en-US" sz="1500" dirty="0"/>
              <a:t>重要和需要理解的设定</a:t>
            </a:r>
            <a:r>
              <a:rPr lang="zh-CN" altLang="en-US" sz="1500" dirty="0" smtClean="0"/>
              <a:t>之一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b="1" dirty="0" smtClean="0"/>
              <a:t>Normal </a:t>
            </a:r>
            <a:r>
              <a:rPr lang="en-US" altLang="zh-CN" sz="1500" b="1" dirty="0"/>
              <a:t>Picking</a:t>
            </a:r>
            <a:r>
              <a:rPr lang="en-US" altLang="zh-CN" sz="1500" dirty="0"/>
              <a:t>: PNB</a:t>
            </a:r>
            <a:r>
              <a:rPr lang="zh-CN" altLang="en-US" sz="1500" dirty="0"/>
              <a:t>（</a:t>
            </a:r>
            <a:r>
              <a:rPr lang="en-US" altLang="zh-CN" sz="1500" dirty="0"/>
              <a:t>Pick Need-by Time</a:t>
            </a:r>
            <a:r>
              <a:rPr lang="zh-CN" altLang="en-US" sz="1500" dirty="0"/>
              <a:t>）</a:t>
            </a:r>
            <a:r>
              <a:rPr lang="zh-CN" altLang="en-US" sz="1500" dirty="0" smtClean="0"/>
              <a:t>之前、</a:t>
            </a:r>
            <a:r>
              <a:rPr lang="en-US" altLang="zh-CN" sz="1500" b="1" dirty="0" smtClean="0"/>
              <a:t>Late</a:t>
            </a:r>
            <a:r>
              <a:rPr lang="en-US" altLang="zh-CN" sz="1500" dirty="0"/>
              <a:t>: PNB</a:t>
            </a:r>
            <a:r>
              <a:rPr lang="zh-CN" altLang="en-US" sz="1500" dirty="0"/>
              <a:t>之后</a:t>
            </a:r>
            <a:r>
              <a:rPr lang="en-US" altLang="zh-CN" sz="1500" dirty="0"/>
              <a:t>0-30</a:t>
            </a:r>
            <a:r>
              <a:rPr lang="zh-CN" altLang="en-US" sz="1500" dirty="0" smtClean="0"/>
              <a:t>分钟、</a:t>
            </a:r>
            <a:r>
              <a:rPr lang="en-US" altLang="zh-CN" sz="1500" b="1" dirty="0" smtClean="0"/>
              <a:t>Really </a:t>
            </a:r>
            <a:r>
              <a:rPr lang="en-US" altLang="zh-CN" sz="1500" b="1" dirty="0"/>
              <a:t>Late</a:t>
            </a:r>
            <a:r>
              <a:rPr lang="en-US" altLang="zh-CN" sz="1500" dirty="0"/>
              <a:t>: PNB30</a:t>
            </a:r>
            <a:r>
              <a:rPr lang="zh-CN" altLang="en-US" sz="1500" dirty="0"/>
              <a:t>分钟之后且</a:t>
            </a:r>
            <a:r>
              <a:rPr lang="en-US" altLang="zh-CN" sz="1500" dirty="0"/>
              <a:t>CPT2.5</a:t>
            </a:r>
            <a:r>
              <a:rPr lang="zh-CN" altLang="en-US" sz="1500" dirty="0"/>
              <a:t>小时</a:t>
            </a:r>
            <a:r>
              <a:rPr lang="zh-CN" altLang="en-US" sz="1500" dirty="0" smtClean="0"/>
              <a:t>之外、</a:t>
            </a:r>
            <a:r>
              <a:rPr lang="en-US" altLang="zh-CN" sz="1500" b="1" dirty="0" smtClean="0"/>
              <a:t>Really </a:t>
            </a:r>
            <a:r>
              <a:rPr lang="en-US" altLang="zh-CN" sz="1500" b="1" dirty="0" err="1"/>
              <a:t>Really</a:t>
            </a:r>
            <a:r>
              <a:rPr lang="en-US" altLang="zh-CN" sz="1500" b="1" dirty="0"/>
              <a:t> Late</a:t>
            </a:r>
            <a:r>
              <a:rPr lang="en-US" altLang="zh-CN" sz="1500" dirty="0"/>
              <a:t>: CPT2.5</a:t>
            </a:r>
            <a:r>
              <a:rPr lang="zh-CN" altLang="en-US" sz="1500" dirty="0"/>
              <a:t>小时</a:t>
            </a:r>
            <a:r>
              <a:rPr lang="zh-CN" altLang="en-US" sz="1500" dirty="0" smtClean="0"/>
              <a:t>之内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b="1" dirty="0"/>
              <a:t>3</a:t>
            </a:r>
            <a:r>
              <a:rPr lang="en-US" altLang="zh-CN" sz="1500" b="1" dirty="0" smtClean="0"/>
              <a:t>. </a:t>
            </a:r>
            <a:r>
              <a:rPr lang="en-US" altLang="zh-CN" sz="1500" b="1" dirty="0" smtClean="0"/>
              <a:t>Tote Limit </a:t>
            </a:r>
            <a:r>
              <a:rPr lang="en-US" altLang="zh-CN" sz="1500" dirty="0" smtClean="0"/>
              <a:t>– </a:t>
            </a:r>
            <a:r>
              <a:rPr lang="zh-CN" altLang="en-US" sz="1500" dirty="0" smtClean="0"/>
              <a:t>任意时刻系统中的允许最大数目的</a:t>
            </a:r>
            <a:r>
              <a:rPr lang="en-US" altLang="zh-CN" sz="1500" dirty="0" smtClean="0"/>
              <a:t>totes</a:t>
            </a:r>
            <a:r>
              <a:rPr lang="zh-CN" altLang="en-US" sz="1500" dirty="0" smtClean="0"/>
              <a:t>数</a:t>
            </a:r>
            <a:r>
              <a:rPr lang="en-US" altLang="zh-CN" sz="1500" dirty="0" smtClean="0"/>
              <a:t>, Tote limit</a:t>
            </a:r>
            <a:r>
              <a:rPr lang="zh-CN" altLang="en-US" sz="1500" dirty="0" smtClean="0"/>
              <a:t>可以设定成去反映传送带的运送能力以控制整个传送系统的流量</a:t>
            </a:r>
            <a:r>
              <a:rPr lang="en-US" altLang="zh-CN" sz="1500" dirty="0" smtClean="0"/>
              <a:t>,</a:t>
            </a:r>
            <a:r>
              <a:rPr lang="zh-CN" altLang="en-US" sz="1500" b="1" dirty="0" smtClean="0"/>
              <a:t>如果设定成</a:t>
            </a:r>
            <a:r>
              <a:rPr lang="en-US" altLang="zh-CN" sz="1500" b="1" dirty="0" smtClean="0"/>
              <a:t>0</a:t>
            </a:r>
            <a:r>
              <a:rPr lang="zh-CN" altLang="en-US" sz="1500" b="1" dirty="0" smtClean="0"/>
              <a:t>代表传送能力是无限的</a:t>
            </a:r>
            <a:r>
              <a:rPr lang="en-US" altLang="zh-CN" sz="1500" dirty="0" smtClean="0"/>
              <a:t>. ,</a:t>
            </a:r>
            <a:r>
              <a:rPr lang="en-US" altLang="zh-CN" sz="1500" dirty="0"/>
              <a:t> FC</a:t>
            </a:r>
            <a:r>
              <a:rPr lang="zh-CN" altLang="en-US" sz="1500" dirty="0"/>
              <a:t>可以改变这个值如果下游过载或量太</a:t>
            </a:r>
            <a:r>
              <a:rPr lang="zh-CN" altLang="en-US" sz="1500" dirty="0" smtClean="0"/>
              <a:t>少</a:t>
            </a:r>
            <a:r>
              <a:rPr lang="en-US" altLang="zh-CN" sz="1500" dirty="0" smtClean="0"/>
              <a:t>,</a:t>
            </a:r>
            <a:r>
              <a:rPr lang="zh-CN" altLang="en-US" sz="1500" dirty="0"/>
              <a:t>帮助保持控制物理的流量并且减少回转率</a:t>
            </a:r>
            <a:r>
              <a:rPr lang="en-US" altLang="zh-CN" sz="1500" dirty="0"/>
              <a:t>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b="1" dirty="0"/>
              <a:t>4</a:t>
            </a:r>
            <a:r>
              <a:rPr lang="en-US" altLang="zh-CN" sz="1500" b="1" dirty="0" smtClean="0"/>
              <a:t>. </a:t>
            </a:r>
            <a:r>
              <a:rPr lang="en-US" altLang="zh-CN" sz="1500" b="1" dirty="0" smtClean="0"/>
              <a:t>Batch Limits</a:t>
            </a:r>
            <a:r>
              <a:rPr lang="zh-CN" altLang="en-US" sz="1500" b="1" dirty="0" smtClean="0"/>
              <a:t>：</a:t>
            </a:r>
            <a:r>
              <a:rPr lang="zh-CN" altLang="en-US" sz="1500" dirty="0" smtClean="0"/>
              <a:t>任意时刻系统允许同时打开批次的最大数目，</a:t>
            </a:r>
            <a:r>
              <a:rPr lang="zh-CN" altLang="en-US" sz="1500" dirty="0"/>
              <a:t>任一批次从它第一个货品被拣直到最后一个货品被拣完都会记入</a:t>
            </a:r>
            <a:r>
              <a:rPr lang="en-US" altLang="zh-CN" sz="1500" dirty="0"/>
              <a:t>Batch </a:t>
            </a:r>
            <a:r>
              <a:rPr lang="en-US" altLang="zh-CN" sz="1500" dirty="0" smtClean="0"/>
              <a:t>Limits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00B050"/>
                </a:solidFill>
              </a:rPr>
              <a:t>5</a:t>
            </a:r>
            <a:r>
              <a:rPr lang="en-US" altLang="zh-CN" sz="1500" b="1" dirty="0" smtClean="0">
                <a:solidFill>
                  <a:srgbClr val="00B050"/>
                </a:solidFill>
              </a:rPr>
              <a:t>.Target </a:t>
            </a:r>
            <a:r>
              <a:rPr lang="en-US" altLang="zh-CN" sz="1500" b="1" dirty="0">
                <a:solidFill>
                  <a:srgbClr val="00B050"/>
                </a:solidFill>
              </a:rPr>
              <a:t>Unit Rate </a:t>
            </a:r>
            <a:r>
              <a:rPr lang="en-US" altLang="zh-CN" sz="1500" dirty="0">
                <a:solidFill>
                  <a:srgbClr val="00B050"/>
                </a:solidFill>
              </a:rPr>
              <a:t>–</a:t>
            </a:r>
            <a:r>
              <a:rPr lang="zh-CN" altLang="en-US" sz="1500" dirty="0">
                <a:solidFill>
                  <a:srgbClr val="00B050"/>
                </a:solidFill>
              </a:rPr>
              <a:t>每个小时计划系统在这条</a:t>
            </a:r>
            <a:r>
              <a:rPr lang="en-US" altLang="zh-CN" sz="1500" dirty="0">
                <a:solidFill>
                  <a:srgbClr val="00B050"/>
                </a:solidFill>
              </a:rPr>
              <a:t>PP</a:t>
            </a:r>
            <a:r>
              <a:rPr lang="zh-CN" altLang="en-US" sz="1500" dirty="0">
                <a:solidFill>
                  <a:srgbClr val="00B050"/>
                </a:solidFill>
              </a:rPr>
              <a:t>里处理的货品</a:t>
            </a:r>
            <a:r>
              <a:rPr lang="zh-CN" altLang="en-US" sz="1500" dirty="0" smtClean="0">
                <a:solidFill>
                  <a:srgbClr val="00B050"/>
                </a:solidFill>
              </a:rPr>
              <a:t>数量，</a:t>
            </a:r>
            <a:r>
              <a:rPr lang="en-US" altLang="zh-CN" sz="1500" dirty="0" smtClean="0">
                <a:solidFill>
                  <a:srgbClr val="00B050"/>
                </a:solidFill>
              </a:rPr>
              <a:t>TUR</a:t>
            </a:r>
            <a:r>
              <a:rPr lang="zh-CN" altLang="en-US" sz="1500" dirty="0">
                <a:solidFill>
                  <a:srgbClr val="00B050"/>
                </a:solidFill>
              </a:rPr>
              <a:t>应该和下游的处理能力相</a:t>
            </a:r>
            <a:r>
              <a:rPr lang="zh-CN" altLang="en-US" sz="1500" dirty="0" smtClean="0">
                <a:solidFill>
                  <a:srgbClr val="00B050"/>
                </a:solidFill>
              </a:rPr>
              <a:t>对应</a:t>
            </a:r>
            <a:r>
              <a:rPr lang="zh-CN" altLang="en-US" sz="1500" dirty="0" smtClean="0">
                <a:solidFill>
                  <a:srgbClr val="00B050"/>
                </a:solidFill>
                <a:sym typeface="Wingdings" pitchFamily="2" charset="2"/>
              </a:rPr>
              <a:t>，</a:t>
            </a:r>
            <a:r>
              <a:rPr lang="en-US" altLang="zh-CN" sz="1500" dirty="0" smtClean="0">
                <a:solidFill>
                  <a:srgbClr val="00B050"/>
                </a:solidFill>
              </a:rPr>
              <a:t>TUR</a:t>
            </a:r>
            <a:r>
              <a:rPr lang="zh-CN" altLang="en-US" sz="1500" dirty="0">
                <a:solidFill>
                  <a:srgbClr val="00B050"/>
                </a:solidFill>
              </a:rPr>
              <a:t>应该随时被更改如果需要处理的总量或班次整体产出</a:t>
            </a:r>
            <a:r>
              <a:rPr lang="zh-CN" altLang="en-US" sz="1500" dirty="0" smtClean="0">
                <a:solidFill>
                  <a:srgbClr val="00B050"/>
                </a:solidFill>
              </a:rPr>
              <a:t>有变化，</a:t>
            </a:r>
            <a:r>
              <a:rPr lang="en-US" altLang="zh-CN" sz="1500" dirty="0" smtClean="0">
                <a:solidFill>
                  <a:srgbClr val="00B050"/>
                </a:solidFill>
              </a:rPr>
              <a:t>TUR/PRA</a:t>
            </a:r>
            <a:r>
              <a:rPr lang="zh-CN" altLang="en-US" sz="1500" dirty="0">
                <a:solidFill>
                  <a:srgbClr val="00B050"/>
                </a:solidFill>
              </a:rPr>
              <a:t>的比值大致反映了会被分配到</a:t>
            </a:r>
            <a:r>
              <a:rPr lang="en-US" altLang="zh-CN" sz="1500" dirty="0">
                <a:solidFill>
                  <a:srgbClr val="00B050"/>
                </a:solidFill>
              </a:rPr>
              <a:t>PP</a:t>
            </a:r>
            <a:r>
              <a:rPr lang="zh-CN" altLang="en-US" sz="1500" dirty="0">
                <a:solidFill>
                  <a:srgbClr val="00B050"/>
                </a:solidFill>
              </a:rPr>
              <a:t>中的员工数目。但是，实际会被分配的员工数目还依赖于是否在追逐模式和其他</a:t>
            </a:r>
            <a:r>
              <a:rPr lang="zh-CN" altLang="en-US" sz="1500" dirty="0" smtClean="0">
                <a:solidFill>
                  <a:srgbClr val="00B050"/>
                </a:solidFill>
              </a:rPr>
              <a:t>因数</a:t>
            </a:r>
            <a:r>
              <a:rPr lang="en-US" altLang="zh-CN" sz="1500" dirty="0" smtClean="0">
                <a:solidFill>
                  <a:srgbClr val="00B050"/>
                </a:solidFill>
              </a:rPr>
              <a:t>-----</a:t>
            </a:r>
            <a:r>
              <a:rPr lang="zh-CN" altLang="en-US" sz="1500" dirty="0" smtClean="0">
                <a:solidFill>
                  <a:srgbClr val="00B050"/>
                </a:solidFill>
              </a:rPr>
              <a:t>显示值</a:t>
            </a:r>
            <a:endParaRPr lang="en-US" altLang="zh-CN" sz="1500" dirty="0">
              <a:solidFill>
                <a:srgbClr val="00B050"/>
              </a:solidFill>
            </a:endParaRPr>
          </a:p>
          <a:p>
            <a:endParaRPr lang="en-US" altLang="zh-CN" sz="1500" dirty="0"/>
          </a:p>
          <a:p>
            <a:endParaRPr lang="en-US" sz="1500" dirty="0" smtClean="0"/>
          </a:p>
        </p:txBody>
      </p:sp>
      <p:sp>
        <p:nvSpPr>
          <p:cNvPr id="61" name="圆角矩形标注 60"/>
          <p:cNvSpPr/>
          <p:nvPr/>
        </p:nvSpPr>
        <p:spPr>
          <a:xfrm>
            <a:off x="1539212" y="2640016"/>
            <a:ext cx="1802850" cy="467462"/>
          </a:xfrm>
          <a:prstGeom prst="wedgeRoundRectCallout">
            <a:avLst>
              <a:gd name="adj1" fmla="val -14326"/>
              <a:gd name="adj2" fmla="val -1053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输入值</a:t>
            </a:r>
            <a:endParaRPr lang="zh-CN" altLang="en-US" sz="1200" dirty="0"/>
          </a:p>
        </p:txBody>
      </p:sp>
      <p:sp>
        <p:nvSpPr>
          <p:cNvPr id="63" name="圆角矩形标注 62"/>
          <p:cNvSpPr/>
          <p:nvPr/>
        </p:nvSpPr>
        <p:spPr>
          <a:xfrm>
            <a:off x="9187371" y="2734529"/>
            <a:ext cx="2413390" cy="606647"/>
          </a:xfrm>
          <a:prstGeom prst="wedgeRoundRectCallout">
            <a:avLst>
              <a:gd name="adj1" fmla="val -14326"/>
              <a:gd name="adj2" fmla="val -1053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计算值：</a:t>
            </a:r>
            <a:endParaRPr lang="en-US" altLang="zh-CN" sz="1200" dirty="0" smtClean="0"/>
          </a:p>
          <a:p>
            <a:r>
              <a:rPr lang="en-US" altLang="zh-CN" sz="1200" dirty="0"/>
              <a:t>Target Pick </a:t>
            </a:r>
            <a:r>
              <a:rPr lang="en-US" altLang="zh-CN" sz="1200" dirty="0" smtClean="0"/>
              <a:t>Rate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Batch Limit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13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Profile</a:t>
            </a:r>
            <a:r>
              <a:rPr lang="zh-CN" altLang="en-US" dirty="0" smtClean="0"/>
              <a:t>的创建页面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单独页面，选项如下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1924" y="1210103"/>
            <a:ext cx="5425073" cy="3989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11924" y="1207349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Add Collate Profile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90" y="1344587"/>
            <a:ext cx="541021" cy="3864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0072" y="2011302"/>
            <a:ext cx="137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Template Name 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509567" y="1933288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8902" y="2401487"/>
            <a:ext cx="851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Min Item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509567" y="2375215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93157" y="2823546"/>
            <a:ext cx="878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Max Item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509567" y="2806670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0116" y="3283705"/>
            <a:ext cx="121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Min Shipment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513530" y="3238125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75220" y="3699546"/>
            <a:ext cx="124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Max Shipment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513530" y="3669580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46904" y="4107499"/>
            <a:ext cx="189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Create Pure </a:t>
            </a:r>
            <a:r>
              <a:rPr lang="en-US" altLang="zh-CN" sz="1400" dirty="0" err="1" smtClean="0"/>
              <a:t>ExSD</a:t>
            </a:r>
            <a:r>
              <a:rPr lang="en-US" altLang="zh-CN" sz="1400" dirty="0" smtClean="0"/>
              <a:t> Batch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5509567" y="4130832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48775" y="4753204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确认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6264722" y="4760073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9787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01476"/>
              </p:ext>
            </p:extLst>
          </p:nvPr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93995"/>
              </p:ext>
            </p:extLst>
          </p:nvPr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41719"/>
              </p:ext>
            </p:extLst>
          </p:nvPr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54761"/>
              </p:ext>
            </p:extLst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>
          <a:xfrm>
            <a:off x="2091075" y="176996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91075" y="3956979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53671" y="6331882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970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50407"/>
              </p:ext>
            </p:extLst>
          </p:nvPr>
        </p:nvGraphicFramePr>
        <p:xfrm>
          <a:off x="63883" y="1169678"/>
          <a:ext cx="121104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张一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张二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张三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张四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张五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张六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张琦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张八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张久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张氏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Order Pool-1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PP Single Order Pool-2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60387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13351987">
            <a:off x="2411029" y="2592972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13421209">
            <a:off x="2430079" y="334386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7517"/>
              </p:ext>
            </p:extLst>
          </p:nvPr>
        </p:nvGraphicFramePr>
        <p:xfrm>
          <a:off x="71271" y="4275497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456620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5755941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891737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4002221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28127"/>
              </p:ext>
            </p:extLst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4874183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标注 49"/>
          <p:cNvSpPr/>
          <p:nvPr/>
        </p:nvSpPr>
        <p:spPr>
          <a:xfrm>
            <a:off x="2581602" y="3368342"/>
            <a:ext cx="2469221" cy="633880"/>
          </a:xfrm>
          <a:prstGeom prst="wedgeRoundRectCallout">
            <a:avLst>
              <a:gd name="adj1" fmla="val -59352"/>
              <a:gd name="adj2" fmla="val -9627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Near</a:t>
            </a:r>
            <a:r>
              <a:rPr lang="zh-CN" altLang="en-US" sz="1200" dirty="0" smtClean="0"/>
              <a:t>和在</a:t>
            </a:r>
            <a:r>
              <a:rPr lang="en-US" altLang="zh-CN" sz="1200" dirty="0" smtClean="0"/>
              <a:t>pad </a:t>
            </a:r>
            <a:r>
              <a:rPr lang="zh-CN" altLang="en-US" sz="1200" dirty="0" smtClean="0"/>
              <a:t>之中的员工全部显示为红色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62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重新打印订单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0" y="450923"/>
            <a:ext cx="1696598" cy="5736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55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重新打印订单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0" y="450923"/>
            <a:ext cx="1696598" cy="5736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157067" y="2080960"/>
            <a:ext cx="5425073" cy="2986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157067" y="2078206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Reprint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Shipment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33" y="2215444"/>
            <a:ext cx="541021" cy="386443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182087" y="2873678"/>
            <a:ext cx="233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Enter The Shipment ID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5654710" y="2804145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369297" y="4311031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确认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6185244" y="4317900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182087" y="3388407"/>
            <a:ext cx="2157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Select the Printer ID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5654710" y="3353399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07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重新打印发票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1604878" y="450923"/>
            <a:ext cx="1696598" cy="5736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1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重新打印订单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1619479" y="450923"/>
            <a:ext cx="1696598" cy="5736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157067" y="2080960"/>
            <a:ext cx="5425073" cy="2986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157067" y="2078206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Reprint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Invoice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33" y="2215444"/>
            <a:ext cx="541021" cy="386443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182087" y="2939780"/>
            <a:ext cx="323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Enter The Shipment </a:t>
            </a:r>
            <a:r>
              <a:rPr lang="en-US" altLang="zh-CN" sz="1400" dirty="0" smtClean="0"/>
              <a:t>ID</a:t>
            </a:r>
            <a:r>
              <a:rPr lang="en-US" altLang="zh-CN" sz="1400" dirty="0" smtClean="0"/>
              <a:t>/Invoice NO.</a:t>
            </a:r>
            <a:endParaRPr lang="en-US" altLang="zh-CN" sz="1400" dirty="0" smtClean="0"/>
          </a:p>
        </p:txBody>
      </p:sp>
      <p:sp>
        <p:nvSpPr>
          <p:cNvPr id="51" name="矩形 50"/>
          <p:cNvSpPr/>
          <p:nvPr/>
        </p:nvSpPr>
        <p:spPr>
          <a:xfrm>
            <a:off x="6313623" y="2892073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369297" y="4311031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确认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6683241" y="4311031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182087" y="3388407"/>
            <a:ext cx="2157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Select the Printer ID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6313623" y="3441327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7" name="圆角矩形 56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8" name="圆角矩形 57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76" name="圆角矩形标注 75"/>
          <p:cNvSpPr/>
          <p:nvPr/>
        </p:nvSpPr>
        <p:spPr>
          <a:xfrm>
            <a:off x="5040482" y="1925465"/>
            <a:ext cx="2469221" cy="633880"/>
          </a:xfrm>
          <a:prstGeom prst="wedgeRoundRectCallout">
            <a:avLst>
              <a:gd name="adj1" fmla="val -38828"/>
              <a:gd name="adj2" fmla="val 13140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Shipment ID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Invoice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NO</a:t>
            </a:r>
            <a:r>
              <a:rPr lang="zh-CN" altLang="en-US" sz="1200" dirty="0" smtClean="0"/>
              <a:t>均可以查询并打印发票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04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编辑状态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>
          <a:xfrm>
            <a:off x="3343884" y="1710483"/>
            <a:ext cx="3062930" cy="7892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56704" y="3975737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94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编辑状态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267215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3007120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3656549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/>
        </p:nvSpPr>
        <p:spPr>
          <a:xfrm rot="2780914">
            <a:off x="2451466" y="4846284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半闭框 11"/>
          <p:cNvSpPr/>
          <p:nvPr/>
        </p:nvSpPr>
        <p:spPr>
          <a:xfrm rot="2780914">
            <a:off x="2457816" y="5206647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  <a:endParaRPr lang="en-US" altLang="zh-CN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45269" y="3092564"/>
            <a:ext cx="9769595" cy="363220"/>
            <a:chOff x="2493050" y="532309"/>
            <a:chExt cx="9769595" cy="363220"/>
          </a:xfrm>
        </p:grpSpPr>
        <p:sp>
          <p:nvSpPr>
            <p:cNvPr id="2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2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3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3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3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7" name="圆角矩形 46"/>
          <p:cNvSpPr/>
          <p:nvPr/>
        </p:nvSpPr>
        <p:spPr>
          <a:xfrm>
            <a:off x="3343884" y="1710483"/>
            <a:ext cx="3062930" cy="7892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157067" y="2080960"/>
            <a:ext cx="5425073" cy="35710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157067" y="2078206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Batch Collate Profile Detail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33" y="2215444"/>
            <a:ext cx="541021" cy="386443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3913915" y="2810780"/>
            <a:ext cx="3649930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                   PP Name </a:t>
            </a:r>
            <a:r>
              <a:rPr lang="en-US" altLang="zh-CN" sz="1400" dirty="0" smtClean="0"/>
              <a:t>: PP Single Batch Picking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        </a:t>
            </a:r>
            <a:r>
              <a:rPr lang="en-US" altLang="zh-CN" sz="1400" b="1" dirty="0" smtClean="0"/>
              <a:t>Profile Type </a:t>
            </a:r>
            <a:r>
              <a:rPr lang="en-US" altLang="zh-CN" sz="1400" dirty="0" smtClean="0"/>
              <a:t>: Near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 </a:t>
            </a:r>
            <a:r>
              <a:rPr lang="en-US" altLang="zh-CN" sz="1400" b="1" dirty="0" smtClean="0"/>
              <a:t>Collate Window</a:t>
            </a:r>
            <a:r>
              <a:rPr lang="en-US" altLang="zh-CN" sz="1400" dirty="0" smtClean="0"/>
              <a:t>: </a:t>
            </a:r>
            <a:r>
              <a:rPr lang="en-US" altLang="zh-CN" sz="1400" dirty="0" smtClean="0"/>
              <a:t>0 hours to 2 hours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       Template Name</a:t>
            </a:r>
            <a:r>
              <a:rPr lang="en-US" altLang="zh-CN" sz="1400" dirty="0" smtClean="0"/>
              <a:t>: A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Shipment Per Batch</a:t>
            </a:r>
            <a:r>
              <a:rPr lang="en-US" altLang="zh-CN" sz="1400" dirty="0" smtClean="0"/>
              <a:t>: 0% to 100%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         Item Per Batch</a:t>
            </a:r>
            <a:r>
              <a:rPr lang="en-US" altLang="zh-CN" sz="1400" dirty="0" smtClean="0"/>
              <a:t>: 0% to 100%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Create Pure </a:t>
            </a:r>
            <a:r>
              <a:rPr lang="en-US" altLang="zh-CN" sz="1400" b="1" dirty="0" err="1" smtClean="0"/>
              <a:t>Exsd</a:t>
            </a:r>
            <a:r>
              <a:rPr lang="en-US" altLang="zh-CN" sz="1400" b="1" dirty="0" smtClean="0"/>
              <a:t> Batch</a:t>
            </a:r>
            <a:r>
              <a:rPr lang="en-US" altLang="zh-CN" sz="1400" dirty="0" smtClean="0"/>
              <a:t>: Yes</a:t>
            </a:r>
          </a:p>
        </p:txBody>
      </p:sp>
      <p:sp>
        <p:nvSpPr>
          <p:cNvPr id="68" name="矩形 67"/>
          <p:cNvSpPr/>
          <p:nvPr/>
        </p:nvSpPr>
        <p:spPr>
          <a:xfrm>
            <a:off x="4397312" y="5217076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编辑</a:t>
            </a:r>
            <a:endParaRPr lang="zh-CN" altLang="en-US" sz="1600" b="1" dirty="0"/>
          </a:p>
        </p:txBody>
      </p:sp>
      <p:sp>
        <p:nvSpPr>
          <p:cNvPr id="69" name="矩形 68"/>
          <p:cNvSpPr/>
          <p:nvPr/>
        </p:nvSpPr>
        <p:spPr>
          <a:xfrm>
            <a:off x="6711256" y="5217076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删除</a:t>
            </a:r>
            <a:endParaRPr lang="zh-CN" altLang="en-US" sz="1600" b="1" dirty="0"/>
          </a:p>
        </p:txBody>
      </p:sp>
      <p:sp>
        <p:nvSpPr>
          <p:cNvPr id="72" name="圆角矩形 71"/>
          <p:cNvSpPr/>
          <p:nvPr/>
        </p:nvSpPr>
        <p:spPr>
          <a:xfrm>
            <a:off x="4234658" y="5099189"/>
            <a:ext cx="1222633" cy="518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2580</Words>
  <Application>Microsoft Office PowerPoint</Application>
  <PresentationFormat>宽屏</PresentationFormat>
  <Paragraphs>1427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Collate 主页面解释页面（假设现在时间14:00）</vt:lpstr>
      <vt:lpstr>Collate 主页面（假设现在时间14:00）</vt:lpstr>
      <vt:lpstr>Collate 主页面（假设现在时间14:00）</vt:lpstr>
      <vt:lpstr>重新打印订单</vt:lpstr>
      <vt:lpstr>重新打印订单</vt:lpstr>
      <vt:lpstr>重新打印发票</vt:lpstr>
      <vt:lpstr>重新打印订单</vt:lpstr>
      <vt:lpstr>编辑状态</vt:lpstr>
      <vt:lpstr>编辑状态</vt:lpstr>
      <vt:lpstr>编辑状态</vt:lpstr>
      <vt:lpstr>更改参数</vt:lpstr>
      <vt:lpstr>更改参数</vt:lpstr>
      <vt:lpstr>更改参数——解释数据</vt:lpstr>
      <vt:lpstr>Collate Profile的创建页面——单独页面，选项如下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301</cp:revision>
  <dcterms:created xsi:type="dcterms:W3CDTF">2016-11-29T05:13:23Z</dcterms:created>
  <dcterms:modified xsi:type="dcterms:W3CDTF">2017-02-17T10:10:30Z</dcterms:modified>
</cp:coreProperties>
</file>