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0" r:id="rId2"/>
    <p:sldId id="319" r:id="rId3"/>
    <p:sldId id="305" r:id="rId4"/>
    <p:sldId id="321" r:id="rId5"/>
    <p:sldId id="322" r:id="rId6"/>
    <p:sldId id="323" r:id="rId7"/>
    <p:sldId id="324" r:id="rId8"/>
    <p:sldId id="325" r:id="rId9"/>
    <p:sldId id="326" r:id="rId10"/>
    <p:sldId id="317" r:id="rId11"/>
    <p:sldId id="3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4323" autoAdjust="0"/>
  </p:normalViewPr>
  <p:slideViewPr>
    <p:cSldViewPr snapToGrid="0">
      <p:cViewPr>
        <p:scale>
          <a:sx n="75" d="100"/>
          <a:sy n="75" d="100"/>
        </p:scale>
        <p:origin x="1386" y="3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DDF6-12D5-439C-9311-30A690A03C0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027ED-2540-4F18-8095-2BB7B055C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6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1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7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8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8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8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5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027ED-2540-4F18-8095-2BB7B055CF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1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7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6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5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0" y="74407"/>
            <a:ext cx="12192000" cy="415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  <a:p>
            <a:pPr algn="ctr"/>
            <a:endParaRPr lang="en-US" altLang="zh-CN" sz="700" b="1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918" y="70779"/>
            <a:ext cx="10515600" cy="380144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472" y="-30821"/>
            <a:ext cx="12192000" cy="10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44164" y="70779"/>
            <a:ext cx="445921" cy="4143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832075" y="105995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TNA1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8870523">
            <a:off x="11414473" y="225777"/>
            <a:ext cx="76444" cy="7491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9442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5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F79C-9475-43D7-8B28-1A844C3084BC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278C-FD90-4857-949D-DB4CAB79A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8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主页面解释页面（假设现在时间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3477"/>
              </p:ext>
            </p:extLst>
          </p:nvPr>
        </p:nvGraphicFramePr>
        <p:xfrm>
          <a:off x="63883" y="695950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1092470" y="10639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375579" y="31607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2482110" y="36021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31400" y="408482"/>
            <a:ext cx="7962181" cy="363220"/>
            <a:chOff x="2493050" y="532309"/>
            <a:chExt cx="7962181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-1466850" y="695950"/>
            <a:ext cx="15767845" cy="51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6048"/>
              </p:ext>
            </p:extLst>
          </p:nvPr>
        </p:nvGraphicFramePr>
        <p:xfrm>
          <a:off x="63883" y="21236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等腰三角形 61"/>
          <p:cNvSpPr/>
          <p:nvPr/>
        </p:nvSpPr>
        <p:spPr>
          <a:xfrm rot="10800000">
            <a:off x="1092470" y="24916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11589"/>
              </p:ext>
            </p:extLst>
          </p:nvPr>
        </p:nvGraphicFramePr>
        <p:xfrm>
          <a:off x="15994" y="36000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等腰三角形 63"/>
          <p:cNvSpPr/>
          <p:nvPr/>
        </p:nvSpPr>
        <p:spPr>
          <a:xfrm rot="10800000">
            <a:off x="1044581" y="39680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4569500" y="-190500"/>
            <a:ext cx="40600" cy="7048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939800" y="5638800"/>
            <a:ext cx="2832100" cy="685800"/>
          </a:xfrm>
          <a:prstGeom prst="wedgeRoundRectCallout">
            <a:avLst>
              <a:gd name="adj1" fmla="val 78101"/>
              <a:gd name="adj2" fmla="val -63816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此面冻结</a:t>
            </a:r>
            <a:endParaRPr lang="en-US" altLang="zh-CN" dirty="0" smtClean="0"/>
          </a:p>
          <a:p>
            <a:pPr algn="ctr"/>
            <a:r>
              <a:rPr lang="zh-CN" altLang="en-US" dirty="0"/>
              <a:t>此</a:t>
            </a:r>
            <a:r>
              <a:rPr lang="zh-CN" altLang="en-US" dirty="0" smtClean="0"/>
              <a:t>列左侧最多占页面</a:t>
            </a:r>
            <a:r>
              <a:rPr lang="en-US" altLang="zh-CN" dirty="0" smtClean="0"/>
              <a:t>30%</a:t>
            </a:r>
            <a:endParaRPr lang="zh-CN" altLang="en-US" dirty="0"/>
          </a:p>
        </p:txBody>
      </p:sp>
      <p:sp>
        <p:nvSpPr>
          <p:cNvPr id="24" name="圆角矩形标注 23"/>
          <p:cNvSpPr/>
          <p:nvPr/>
        </p:nvSpPr>
        <p:spPr>
          <a:xfrm>
            <a:off x="6666009" y="-706481"/>
            <a:ext cx="2522440" cy="685800"/>
          </a:xfrm>
          <a:prstGeom prst="wedgeRoundRectCallout">
            <a:avLst>
              <a:gd name="adj1" fmla="val 27501"/>
              <a:gd name="adj2" fmla="val 12229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此行冻结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更改参数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解释数据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883" y="1191713"/>
          <a:ext cx="121104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200"/>
                <a:gridCol w="13032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Single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Single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 rot="10800000">
            <a:off x="2368193" y="1482422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半闭框 5"/>
          <p:cNvSpPr/>
          <p:nvPr/>
        </p:nvSpPr>
        <p:spPr>
          <a:xfrm rot="2780914">
            <a:off x="2444080" y="110461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半闭框 7"/>
          <p:cNvSpPr/>
          <p:nvPr/>
        </p:nvSpPr>
        <p:spPr>
          <a:xfrm rot="2780914">
            <a:off x="2463130" y="1439578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271" y="3365840"/>
          <a:ext cx="1209712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72"/>
                <a:gridCol w="1301772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  <a:gridCol w="11866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20/100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60/600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(2-4)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10/100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Far(4-24)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0/0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等腰三角形 9"/>
          <p:cNvSpPr/>
          <p:nvPr/>
        </p:nvSpPr>
        <p:spPr>
          <a:xfrm rot="10800000">
            <a:off x="2375579" y="2089007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50802" y="5652038"/>
          <a:ext cx="12117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00"/>
                <a:gridCol w="13068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  <a:gridCol w="118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PP Multi Large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30/300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60/100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10/100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PP Multi Large Batch Picking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Near(0-1)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30/300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Middle(1-2)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60/100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Far(2-48)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10/100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100/500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Live</a:t>
                      </a:r>
                      <a:r>
                        <a:rPr lang="en-US" altLang="zh-CN" sz="1600" baseline="0" dirty="0" smtClean="0"/>
                        <a:t>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Order Pool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等腰三角形 14"/>
          <p:cNvSpPr/>
          <p:nvPr/>
        </p:nvSpPr>
        <p:spPr>
          <a:xfrm rot="10800000">
            <a:off x="2456710" y="5964781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半闭框 15"/>
          <p:cNvSpPr/>
          <p:nvPr/>
        </p:nvSpPr>
        <p:spPr>
          <a:xfrm rot="2780914">
            <a:off x="2430997" y="7154516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 rot="2780914">
            <a:off x="2450047" y="7518245"/>
            <a:ext cx="124107" cy="115300"/>
          </a:xfrm>
          <a:prstGeom prst="halfFrame">
            <a:avLst>
              <a:gd name="adj1" fmla="val 16388"/>
              <a:gd name="adj2" fmla="val 147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1150" y="913772"/>
            <a:ext cx="9769595" cy="363220"/>
            <a:chOff x="2493050" y="532309"/>
            <a:chExt cx="9769595" cy="363220"/>
          </a:xfrm>
        </p:grpSpPr>
        <p:sp>
          <p:nvSpPr>
            <p:cNvPr id="3" name="文本框 2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1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2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2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2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05750" y="5394001"/>
            <a:ext cx="9769595" cy="363220"/>
            <a:chOff x="2493050" y="532309"/>
            <a:chExt cx="9769595" cy="363220"/>
          </a:xfrm>
        </p:grpSpPr>
        <p:sp>
          <p:nvSpPr>
            <p:cNvPr id="37" name="文本框 2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38" name="文本框 27"/>
            <p:cNvSpPr txBox="1"/>
            <p:nvPr/>
          </p:nvSpPr>
          <p:spPr>
            <a:xfrm>
              <a:off x="3623350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39" name="文本框 17"/>
            <p:cNvSpPr txBox="1"/>
            <p:nvPr/>
          </p:nvSpPr>
          <p:spPr>
            <a:xfrm>
              <a:off x="4805854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600105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41" name="文本框 17"/>
            <p:cNvSpPr txBox="1"/>
            <p:nvPr/>
          </p:nvSpPr>
          <p:spPr>
            <a:xfrm>
              <a:off x="7196262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839157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43" name="文本框 17"/>
            <p:cNvSpPr txBox="1"/>
            <p:nvPr/>
          </p:nvSpPr>
          <p:spPr>
            <a:xfrm>
              <a:off x="954782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  <p:sp>
          <p:nvSpPr>
            <p:cNvPr id="44" name="文本框 17"/>
            <p:cNvSpPr txBox="1"/>
            <p:nvPr/>
          </p:nvSpPr>
          <p:spPr>
            <a:xfrm>
              <a:off x="10727416" y="5552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21</a:t>
              </a:r>
              <a:endParaRPr lang="zh-CN" altLang="en-US" sz="1600" b="1" dirty="0"/>
            </a:p>
          </p:txBody>
        </p:sp>
        <p:sp>
          <p:nvSpPr>
            <p:cNvPr id="45" name="文本框 17"/>
            <p:cNvSpPr txBox="1"/>
            <p:nvPr/>
          </p:nvSpPr>
          <p:spPr>
            <a:xfrm>
              <a:off x="11869589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22</a:t>
              </a:r>
              <a:endParaRPr lang="zh-CN" altLang="en-US" sz="1600" b="1" dirty="0"/>
            </a:p>
          </p:txBody>
        </p:sp>
      </p:grp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47375" y="555812"/>
          <a:ext cx="32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2056704" y="1788718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8" name="圆角矩形 47"/>
          <p:cNvSpPr/>
          <p:nvPr/>
        </p:nvSpPr>
        <p:spPr>
          <a:xfrm>
            <a:off x="2056704" y="2408195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2019300" y="6350640"/>
            <a:ext cx="594400" cy="321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/>
              <a:t>编辑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964698" y="1712577"/>
            <a:ext cx="822045" cy="47677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190171" y="513418"/>
            <a:ext cx="10160000" cy="3003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190171" y="510664"/>
            <a:ext cx="10160000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Batch Collate Profile Detail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65" y="645494"/>
            <a:ext cx="610557" cy="386443"/>
          </a:xfrm>
          <a:prstGeom prst="rect">
            <a:avLst/>
          </a:prstGeom>
        </p:spPr>
      </p:pic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3262"/>
              </p:ext>
            </p:extLst>
          </p:nvPr>
        </p:nvGraphicFramePr>
        <p:xfrm>
          <a:off x="1489876" y="1488636"/>
          <a:ext cx="9500348" cy="10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29"/>
                <a:gridCol w="1434029"/>
                <a:gridCol w="1434029"/>
                <a:gridCol w="1434029"/>
                <a:gridCol w="1882116"/>
                <a:gridCol w="1882116"/>
              </a:tblGrid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Process Pad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Tote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Batch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Units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Max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2:00:00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250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1800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5654169" y="2910425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确认</a:t>
            </a:r>
            <a:endParaRPr lang="zh-CN" altLang="en-US" sz="1600" b="1" dirty="0"/>
          </a:p>
        </p:txBody>
      </p:sp>
      <p:sp>
        <p:nvSpPr>
          <p:cNvPr id="11" name="矩形 10"/>
          <p:cNvSpPr/>
          <p:nvPr/>
        </p:nvSpPr>
        <p:spPr>
          <a:xfrm>
            <a:off x="-1" y="3586096"/>
            <a:ext cx="12168399" cy="418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19232" y="3647454"/>
            <a:ext cx="11992446" cy="4128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00" b="1" dirty="0" smtClean="0">
                <a:solidFill>
                  <a:srgbClr val="00B050"/>
                </a:solidFill>
              </a:rPr>
              <a:t>1. Pick Rate Average </a:t>
            </a:r>
            <a:r>
              <a:rPr lang="en-US" altLang="zh-CN" sz="1500" dirty="0" smtClean="0">
                <a:solidFill>
                  <a:srgbClr val="00B050"/>
                </a:solidFill>
              </a:rPr>
              <a:t>– </a:t>
            </a:r>
            <a:r>
              <a:rPr lang="zh-CN" altLang="en-US" sz="1500" dirty="0" smtClean="0">
                <a:solidFill>
                  <a:srgbClr val="00B050"/>
                </a:solidFill>
              </a:rPr>
              <a:t>在此</a:t>
            </a:r>
            <a:r>
              <a:rPr lang="en-US" altLang="zh-CN" sz="1500" dirty="0" smtClean="0">
                <a:solidFill>
                  <a:srgbClr val="00B050"/>
                </a:solidFill>
              </a:rPr>
              <a:t>PP</a:t>
            </a:r>
            <a:r>
              <a:rPr lang="zh-CN" altLang="en-US" sz="1500" dirty="0" smtClean="0">
                <a:solidFill>
                  <a:srgbClr val="00B050"/>
                </a:solidFill>
              </a:rPr>
              <a:t>内，一个拣货员工一小时之内预计的平均拣货量</a:t>
            </a:r>
            <a:endParaRPr lang="en-US" altLang="zh-CN" sz="15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500" b="1" dirty="0"/>
              <a:t>2</a:t>
            </a:r>
            <a:r>
              <a:rPr lang="en-US" altLang="zh-CN" sz="1500" b="1" dirty="0" smtClean="0"/>
              <a:t>. Process </a:t>
            </a:r>
            <a:r>
              <a:rPr lang="en-US" altLang="zh-CN" sz="1500" b="1" dirty="0"/>
              <a:t>pad</a:t>
            </a:r>
            <a:r>
              <a:rPr lang="zh-CN" altLang="en-US" sz="1500" dirty="0"/>
              <a:t>是系统用来决定</a:t>
            </a:r>
            <a:r>
              <a:rPr lang="en-US" altLang="zh-CN" sz="1500" b="1" dirty="0"/>
              <a:t>pick need-by time</a:t>
            </a:r>
            <a:r>
              <a:rPr lang="en-US" altLang="zh-CN" sz="1500" dirty="0"/>
              <a:t>, </a:t>
            </a:r>
            <a:r>
              <a:rPr lang="zh-CN" altLang="en-US" sz="1500" dirty="0"/>
              <a:t>而</a:t>
            </a:r>
            <a:r>
              <a:rPr lang="en-US" altLang="zh-CN" sz="1500" b="1" dirty="0"/>
              <a:t>pick need-by time</a:t>
            </a:r>
            <a:r>
              <a:rPr lang="zh-CN" altLang="en-US" sz="1500" dirty="0"/>
              <a:t>又用来决定货品为了满足在</a:t>
            </a:r>
            <a:r>
              <a:rPr lang="en-US" altLang="zh-CN" sz="1500" dirty="0"/>
              <a:t>CPT</a:t>
            </a:r>
            <a:r>
              <a:rPr lang="zh-CN" altLang="en-US" sz="1500" dirty="0"/>
              <a:t>前拣完一定要开始拣货的</a:t>
            </a:r>
            <a:r>
              <a:rPr lang="zh-CN" altLang="en-US" sz="1500" dirty="0" smtClean="0"/>
              <a:t>时间，</a:t>
            </a:r>
            <a:r>
              <a:rPr lang="en-US" altLang="zh-CN" sz="1500" dirty="0" smtClean="0"/>
              <a:t>Process </a:t>
            </a:r>
            <a:r>
              <a:rPr lang="en-US" altLang="zh-CN" sz="1500" dirty="0"/>
              <a:t>pad</a:t>
            </a:r>
            <a:r>
              <a:rPr lang="zh-CN" altLang="en-US" sz="1500" dirty="0"/>
              <a:t>应该大致接近一个订单在</a:t>
            </a:r>
            <a:r>
              <a:rPr lang="en-US" altLang="zh-CN" sz="1500" dirty="0"/>
              <a:t>FC</a:t>
            </a:r>
            <a:r>
              <a:rPr lang="zh-CN" altLang="en-US" sz="1500" dirty="0"/>
              <a:t>里走完所有工序的时间总和</a:t>
            </a:r>
            <a:r>
              <a:rPr lang="en-US" altLang="zh-CN" sz="1500" dirty="0" smtClean="0"/>
              <a:t>.</a:t>
            </a:r>
            <a:r>
              <a:rPr lang="zh-CN" altLang="en-US" sz="1500" dirty="0" smtClean="0"/>
              <a:t>，最</a:t>
            </a:r>
            <a:r>
              <a:rPr lang="zh-CN" altLang="en-US" sz="1500" dirty="0"/>
              <a:t>重要和需要理解的设定</a:t>
            </a:r>
            <a:r>
              <a:rPr lang="zh-CN" altLang="en-US" sz="1500" dirty="0" smtClean="0"/>
              <a:t>之一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b="1" dirty="0" smtClean="0"/>
              <a:t>Normal </a:t>
            </a:r>
            <a:r>
              <a:rPr lang="en-US" altLang="zh-CN" sz="1500" b="1" dirty="0"/>
              <a:t>Picking</a:t>
            </a:r>
            <a:r>
              <a:rPr lang="en-US" altLang="zh-CN" sz="1500" dirty="0"/>
              <a:t>: PNB</a:t>
            </a:r>
            <a:r>
              <a:rPr lang="zh-CN" altLang="en-US" sz="1500" dirty="0"/>
              <a:t>（</a:t>
            </a:r>
            <a:r>
              <a:rPr lang="en-US" altLang="zh-CN" sz="1500" dirty="0"/>
              <a:t>Pick Need-by Time</a:t>
            </a:r>
            <a:r>
              <a:rPr lang="zh-CN" altLang="en-US" sz="1500" dirty="0"/>
              <a:t>）</a:t>
            </a:r>
            <a:r>
              <a:rPr lang="zh-CN" altLang="en-US" sz="1500" dirty="0" smtClean="0"/>
              <a:t>之前、</a:t>
            </a:r>
            <a:r>
              <a:rPr lang="en-US" altLang="zh-CN" sz="1500" b="1" dirty="0" smtClean="0"/>
              <a:t>Late</a:t>
            </a:r>
            <a:r>
              <a:rPr lang="en-US" altLang="zh-CN" sz="1500" dirty="0"/>
              <a:t>: PNB</a:t>
            </a:r>
            <a:r>
              <a:rPr lang="zh-CN" altLang="en-US" sz="1500" dirty="0"/>
              <a:t>之后</a:t>
            </a:r>
            <a:r>
              <a:rPr lang="en-US" altLang="zh-CN" sz="1500" dirty="0"/>
              <a:t>0-30</a:t>
            </a:r>
            <a:r>
              <a:rPr lang="zh-CN" altLang="en-US" sz="1500" dirty="0" smtClean="0"/>
              <a:t>分钟、</a:t>
            </a:r>
            <a:r>
              <a:rPr lang="en-US" altLang="zh-CN" sz="1500" b="1" dirty="0" smtClean="0"/>
              <a:t>Really </a:t>
            </a:r>
            <a:r>
              <a:rPr lang="en-US" altLang="zh-CN" sz="1500" b="1" dirty="0"/>
              <a:t>Late</a:t>
            </a:r>
            <a:r>
              <a:rPr lang="en-US" altLang="zh-CN" sz="1500" dirty="0"/>
              <a:t>: PNB30</a:t>
            </a:r>
            <a:r>
              <a:rPr lang="zh-CN" altLang="en-US" sz="1500" dirty="0"/>
              <a:t>分钟之后且</a:t>
            </a:r>
            <a:r>
              <a:rPr lang="en-US" altLang="zh-CN" sz="1500" dirty="0"/>
              <a:t>CPT2.5</a:t>
            </a:r>
            <a:r>
              <a:rPr lang="zh-CN" altLang="en-US" sz="1500" dirty="0"/>
              <a:t>小时</a:t>
            </a:r>
            <a:r>
              <a:rPr lang="zh-CN" altLang="en-US" sz="1500" dirty="0" smtClean="0"/>
              <a:t>之外、</a:t>
            </a:r>
            <a:r>
              <a:rPr lang="en-US" altLang="zh-CN" sz="1500" b="1" dirty="0" smtClean="0"/>
              <a:t>Really </a:t>
            </a:r>
            <a:r>
              <a:rPr lang="en-US" altLang="zh-CN" sz="1500" b="1" dirty="0" err="1"/>
              <a:t>Really</a:t>
            </a:r>
            <a:r>
              <a:rPr lang="en-US" altLang="zh-CN" sz="1500" b="1" dirty="0"/>
              <a:t> Late</a:t>
            </a:r>
            <a:r>
              <a:rPr lang="en-US" altLang="zh-CN" sz="1500" dirty="0"/>
              <a:t>: CPT2.5</a:t>
            </a:r>
            <a:r>
              <a:rPr lang="zh-CN" altLang="en-US" sz="1500" dirty="0"/>
              <a:t>小时</a:t>
            </a:r>
            <a:r>
              <a:rPr lang="zh-CN" altLang="en-US" sz="1500" dirty="0" smtClean="0"/>
              <a:t>之内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b="1" dirty="0"/>
              <a:t>3</a:t>
            </a:r>
            <a:r>
              <a:rPr lang="en-US" altLang="zh-CN" sz="1500" b="1" dirty="0" smtClean="0"/>
              <a:t>. Tote Limit </a:t>
            </a:r>
            <a:r>
              <a:rPr lang="en-US" altLang="zh-CN" sz="1500" dirty="0" smtClean="0"/>
              <a:t>– </a:t>
            </a:r>
            <a:r>
              <a:rPr lang="zh-CN" altLang="en-US" sz="1500" dirty="0" smtClean="0"/>
              <a:t>任意时刻系统中的允许最大数目的</a:t>
            </a:r>
            <a:r>
              <a:rPr lang="en-US" altLang="zh-CN" sz="1500" dirty="0" smtClean="0"/>
              <a:t>totes</a:t>
            </a:r>
            <a:r>
              <a:rPr lang="zh-CN" altLang="en-US" sz="1500" dirty="0" smtClean="0"/>
              <a:t>数</a:t>
            </a:r>
            <a:r>
              <a:rPr lang="en-US" altLang="zh-CN" sz="1500" dirty="0" smtClean="0"/>
              <a:t>, Tote limit</a:t>
            </a:r>
            <a:r>
              <a:rPr lang="zh-CN" altLang="en-US" sz="1500" dirty="0" smtClean="0"/>
              <a:t>可以设定成去反映传送带的运送能力以控制整个传送系统的流量</a:t>
            </a:r>
            <a:r>
              <a:rPr lang="en-US" altLang="zh-CN" sz="1500" dirty="0" smtClean="0"/>
              <a:t>,</a:t>
            </a:r>
            <a:r>
              <a:rPr lang="zh-CN" altLang="en-US" sz="1500" b="1" dirty="0" smtClean="0"/>
              <a:t>如果设定成</a:t>
            </a:r>
            <a:r>
              <a:rPr lang="en-US" altLang="zh-CN" sz="1500" b="1" dirty="0" smtClean="0"/>
              <a:t>0</a:t>
            </a:r>
            <a:r>
              <a:rPr lang="zh-CN" altLang="en-US" sz="1500" b="1" dirty="0" smtClean="0"/>
              <a:t>代表传送能力是无限的</a:t>
            </a:r>
            <a:r>
              <a:rPr lang="en-US" altLang="zh-CN" sz="1500" dirty="0" smtClean="0"/>
              <a:t>. ,</a:t>
            </a:r>
            <a:r>
              <a:rPr lang="en-US" altLang="zh-CN" sz="1500" dirty="0"/>
              <a:t> FC</a:t>
            </a:r>
            <a:r>
              <a:rPr lang="zh-CN" altLang="en-US" sz="1500" dirty="0"/>
              <a:t>可以改变这个值如果下游过载或量太</a:t>
            </a:r>
            <a:r>
              <a:rPr lang="zh-CN" altLang="en-US" sz="1500" dirty="0" smtClean="0"/>
              <a:t>少</a:t>
            </a:r>
            <a:r>
              <a:rPr lang="en-US" altLang="zh-CN" sz="1500" dirty="0" smtClean="0"/>
              <a:t>,</a:t>
            </a:r>
            <a:r>
              <a:rPr lang="zh-CN" altLang="en-US" sz="1500" dirty="0"/>
              <a:t>帮助保持控制物理的流量并且减少回转率</a:t>
            </a:r>
            <a:r>
              <a:rPr lang="en-US" altLang="zh-CN" sz="1500" dirty="0"/>
              <a:t> 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b="1" dirty="0"/>
              <a:t>4</a:t>
            </a:r>
            <a:r>
              <a:rPr lang="en-US" altLang="zh-CN" sz="1500" b="1" dirty="0" smtClean="0"/>
              <a:t>. Batch Limits</a:t>
            </a:r>
            <a:r>
              <a:rPr lang="zh-CN" altLang="en-US" sz="1500" b="1" dirty="0" smtClean="0"/>
              <a:t>：</a:t>
            </a:r>
            <a:r>
              <a:rPr lang="zh-CN" altLang="en-US" sz="1500" dirty="0" smtClean="0"/>
              <a:t>任意时刻系统允许同时打开批次的最大数目，</a:t>
            </a:r>
            <a:r>
              <a:rPr lang="zh-CN" altLang="en-US" sz="1500" dirty="0"/>
              <a:t>任一批次从它第一个货品被拣直到最后一个货品被拣完都会记入</a:t>
            </a:r>
            <a:r>
              <a:rPr lang="en-US" altLang="zh-CN" sz="1500" dirty="0"/>
              <a:t>Batch </a:t>
            </a:r>
            <a:r>
              <a:rPr lang="en-US" altLang="zh-CN" sz="1500" dirty="0" smtClean="0"/>
              <a:t>Limits</a:t>
            </a:r>
          </a:p>
          <a:p>
            <a:pPr marL="0" indent="0">
              <a:buNone/>
            </a:pPr>
            <a:r>
              <a:rPr lang="en-US" altLang="zh-CN" sz="1500" b="1" dirty="0">
                <a:solidFill>
                  <a:srgbClr val="00B050"/>
                </a:solidFill>
              </a:rPr>
              <a:t>5</a:t>
            </a:r>
            <a:r>
              <a:rPr lang="en-US" altLang="zh-CN" sz="1500" b="1" dirty="0" smtClean="0">
                <a:solidFill>
                  <a:srgbClr val="00B050"/>
                </a:solidFill>
              </a:rPr>
              <a:t>.Target </a:t>
            </a:r>
            <a:r>
              <a:rPr lang="en-US" altLang="zh-CN" sz="1500" b="1" dirty="0">
                <a:solidFill>
                  <a:srgbClr val="00B050"/>
                </a:solidFill>
              </a:rPr>
              <a:t>Unit Rate </a:t>
            </a:r>
            <a:r>
              <a:rPr lang="en-US" altLang="zh-CN" sz="1500" dirty="0">
                <a:solidFill>
                  <a:srgbClr val="00B050"/>
                </a:solidFill>
              </a:rPr>
              <a:t>–</a:t>
            </a:r>
            <a:r>
              <a:rPr lang="zh-CN" altLang="en-US" sz="1500" dirty="0">
                <a:solidFill>
                  <a:srgbClr val="00B050"/>
                </a:solidFill>
              </a:rPr>
              <a:t>每个小时计划系统在这条</a:t>
            </a:r>
            <a:r>
              <a:rPr lang="en-US" altLang="zh-CN" sz="1500" dirty="0">
                <a:solidFill>
                  <a:srgbClr val="00B050"/>
                </a:solidFill>
              </a:rPr>
              <a:t>PP</a:t>
            </a:r>
            <a:r>
              <a:rPr lang="zh-CN" altLang="en-US" sz="1500" dirty="0">
                <a:solidFill>
                  <a:srgbClr val="00B050"/>
                </a:solidFill>
              </a:rPr>
              <a:t>里处理的货品</a:t>
            </a:r>
            <a:r>
              <a:rPr lang="zh-CN" altLang="en-US" sz="1500" dirty="0" smtClean="0">
                <a:solidFill>
                  <a:srgbClr val="00B050"/>
                </a:solidFill>
              </a:rPr>
              <a:t>数量，</a:t>
            </a:r>
            <a:r>
              <a:rPr lang="en-US" altLang="zh-CN" sz="1500" dirty="0" smtClean="0">
                <a:solidFill>
                  <a:srgbClr val="00B050"/>
                </a:solidFill>
              </a:rPr>
              <a:t>TUR</a:t>
            </a:r>
            <a:r>
              <a:rPr lang="zh-CN" altLang="en-US" sz="1500" dirty="0">
                <a:solidFill>
                  <a:srgbClr val="00B050"/>
                </a:solidFill>
              </a:rPr>
              <a:t>应该和下游的处理能力相</a:t>
            </a:r>
            <a:r>
              <a:rPr lang="zh-CN" altLang="en-US" sz="1500" dirty="0" smtClean="0">
                <a:solidFill>
                  <a:srgbClr val="00B050"/>
                </a:solidFill>
              </a:rPr>
              <a:t>对应</a:t>
            </a:r>
            <a:r>
              <a:rPr lang="zh-CN" altLang="en-US" sz="1500" dirty="0" smtClean="0">
                <a:solidFill>
                  <a:srgbClr val="00B050"/>
                </a:solidFill>
                <a:sym typeface="Wingdings" pitchFamily="2" charset="2"/>
              </a:rPr>
              <a:t>，</a:t>
            </a:r>
            <a:r>
              <a:rPr lang="en-US" altLang="zh-CN" sz="1500" dirty="0" smtClean="0">
                <a:solidFill>
                  <a:srgbClr val="00B050"/>
                </a:solidFill>
              </a:rPr>
              <a:t>TUR</a:t>
            </a:r>
            <a:r>
              <a:rPr lang="zh-CN" altLang="en-US" sz="1500" dirty="0">
                <a:solidFill>
                  <a:srgbClr val="00B050"/>
                </a:solidFill>
              </a:rPr>
              <a:t>应该随时被更改如果需要处理的总量或班次整体产出</a:t>
            </a:r>
            <a:r>
              <a:rPr lang="zh-CN" altLang="en-US" sz="1500" dirty="0" smtClean="0">
                <a:solidFill>
                  <a:srgbClr val="00B050"/>
                </a:solidFill>
              </a:rPr>
              <a:t>有变化，</a:t>
            </a:r>
            <a:r>
              <a:rPr lang="en-US" altLang="zh-CN" sz="1500" dirty="0" smtClean="0">
                <a:solidFill>
                  <a:srgbClr val="00B050"/>
                </a:solidFill>
              </a:rPr>
              <a:t>TUR/PRA</a:t>
            </a:r>
            <a:r>
              <a:rPr lang="zh-CN" altLang="en-US" sz="1500" dirty="0">
                <a:solidFill>
                  <a:srgbClr val="00B050"/>
                </a:solidFill>
              </a:rPr>
              <a:t>的比值大致反映了会被分配到</a:t>
            </a:r>
            <a:r>
              <a:rPr lang="en-US" altLang="zh-CN" sz="1500" dirty="0">
                <a:solidFill>
                  <a:srgbClr val="00B050"/>
                </a:solidFill>
              </a:rPr>
              <a:t>PP</a:t>
            </a:r>
            <a:r>
              <a:rPr lang="zh-CN" altLang="en-US" sz="1500" dirty="0">
                <a:solidFill>
                  <a:srgbClr val="00B050"/>
                </a:solidFill>
              </a:rPr>
              <a:t>中的员工数目。但是，实际会被分配的员工数目还依赖于是否在追逐模式和其他</a:t>
            </a:r>
            <a:r>
              <a:rPr lang="zh-CN" altLang="en-US" sz="1500" dirty="0" smtClean="0">
                <a:solidFill>
                  <a:srgbClr val="00B050"/>
                </a:solidFill>
              </a:rPr>
              <a:t>因数</a:t>
            </a:r>
            <a:r>
              <a:rPr lang="en-US" altLang="zh-CN" sz="1500" dirty="0" smtClean="0">
                <a:solidFill>
                  <a:srgbClr val="00B050"/>
                </a:solidFill>
              </a:rPr>
              <a:t>-----</a:t>
            </a:r>
            <a:r>
              <a:rPr lang="zh-CN" altLang="en-US" sz="1500" dirty="0" smtClean="0">
                <a:solidFill>
                  <a:srgbClr val="00B050"/>
                </a:solidFill>
              </a:rPr>
              <a:t>显示值</a:t>
            </a:r>
            <a:endParaRPr lang="en-US" altLang="zh-CN" sz="1500" dirty="0">
              <a:solidFill>
                <a:srgbClr val="00B050"/>
              </a:solidFill>
            </a:endParaRPr>
          </a:p>
          <a:p>
            <a:endParaRPr lang="en-US" altLang="zh-CN" sz="1500" dirty="0"/>
          </a:p>
          <a:p>
            <a:endParaRPr lang="en-US" sz="1500" dirty="0" smtClean="0"/>
          </a:p>
        </p:txBody>
      </p:sp>
      <p:sp>
        <p:nvSpPr>
          <p:cNvPr id="61" name="圆角矩形标注 60"/>
          <p:cNvSpPr/>
          <p:nvPr/>
        </p:nvSpPr>
        <p:spPr>
          <a:xfrm>
            <a:off x="1539212" y="2640016"/>
            <a:ext cx="1802850" cy="467462"/>
          </a:xfrm>
          <a:prstGeom prst="wedgeRoundRectCallout">
            <a:avLst>
              <a:gd name="adj1" fmla="val -14326"/>
              <a:gd name="adj2" fmla="val -10532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输入值</a:t>
            </a:r>
            <a:endParaRPr lang="zh-CN" altLang="en-US" sz="1200" dirty="0"/>
          </a:p>
        </p:txBody>
      </p:sp>
      <p:sp>
        <p:nvSpPr>
          <p:cNvPr id="63" name="圆角矩形标注 62"/>
          <p:cNvSpPr/>
          <p:nvPr/>
        </p:nvSpPr>
        <p:spPr>
          <a:xfrm>
            <a:off x="9187371" y="2734529"/>
            <a:ext cx="2413390" cy="606647"/>
          </a:xfrm>
          <a:prstGeom prst="wedgeRoundRectCallout">
            <a:avLst>
              <a:gd name="adj1" fmla="val -14326"/>
              <a:gd name="adj2" fmla="val -10532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计算值：</a:t>
            </a:r>
            <a:endParaRPr lang="en-US" altLang="zh-CN" sz="1200" dirty="0" smtClean="0"/>
          </a:p>
          <a:p>
            <a:r>
              <a:rPr lang="en-US" altLang="zh-CN" sz="1200" dirty="0"/>
              <a:t>Target Pick </a:t>
            </a:r>
            <a:r>
              <a:rPr lang="en-US" altLang="zh-CN" sz="1200" dirty="0" smtClean="0"/>
              <a:t>Rate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Batch Limit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13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/>
          </p:nvPr>
        </p:nvGraphicFramePr>
        <p:xfrm>
          <a:off x="63883" y="1127750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sp>
        <p:nvSpPr>
          <p:cNvPr id="106" name="圆角矩形标注 105"/>
          <p:cNvSpPr/>
          <p:nvPr/>
        </p:nvSpPr>
        <p:spPr>
          <a:xfrm>
            <a:off x="4937156" y="-339066"/>
            <a:ext cx="3635344" cy="893232"/>
          </a:xfrm>
          <a:prstGeom prst="wedgeRoundRectCallout">
            <a:avLst>
              <a:gd name="adj1" fmla="val 111349"/>
              <a:gd name="adj2" fmla="val 64725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高级权限控制，少数人可以看到这个按钮，点击这个按钮，出现弹窗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011924" y="1210103"/>
            <a:ext cx="5425073" cy="39896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011924" y="1207349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Add Collate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Template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90" y="1344587"/>
            <a:ext cx="541021" cy="38644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660072" y="2011302"/>
            <a:ext cx="137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Template Name 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5509567" y="1933288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98902" y="2401487"/>
            <a:ext cx="851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Min Item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509567" y="2375215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93157" y="2823546"/>
            <a:ext cx="878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Max Item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509567" y="2806670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20116" y="3283705"/>
            <a:ext cx="1213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Min Shipment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513530" y="3238125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75220" y="3699546"/>
            <a:ext cx="1240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Max Shipment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5513530" y="3669580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46904" y="4107499"/>
            <a:ext cx="1892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Create Pure </a:t>
            </a:r>
            <a:r>
              <a:rPr lang="en-US" altLang="zh-CN" sz="1400" dirty="0" err="1" smtClean="0"/>
              <a:t>ExSD</a:t>
            </a:r>
            <a:r>
              <a:rPr lang="en-US" altLang="zh-CN" sz="1400" dirty="0" smtClean="0"/>
              <a:t> Batch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5509567" y="4130832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48775" y="4753204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确认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6264722" y="4760073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56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87300"/>
              </p:ext>
            </p:extLst>
          </p:nvPr>
        </p:nvGraphicFramePr>
        <p:xfrm>
          <a:off x="831850" y="1557866"/>
          <a:ext cx="11055351" cy="456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117"/>
                <a:gridCol w="3685117"/>
                <a:gridCol w="3685117"/>
              </a:tblGrid>
              <a:tr h="948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Live Picker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Order Pool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7224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PP Single Batch Picking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948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PP Single Batch Picking1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948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PP Single Batch Picking3</a:t>
                      </a:r>
                      <a:endParaRPr lang="zh-CN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78661" b="255"/>
          <a:stretch/>
        </p:blipFill>
        <p:spPr>
          <a:xfrm>
            <a:off x="4626043" y="2520718"/>
            <a:ext cx="2235201" cy="373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1527" t="-1" r="59215" b="769"/>
          <a:stretch/>
        </p:blipFill>
        <p:spPr>
          <a:xfrm>
            <a:off x="4626043" y="3124200"/>
            <a:ext cx="2235201" cy="3410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94" y="2709249"/>
            <a:ext cx="3646607" cy="271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17653" b="14263"/>
          <a:stretch/>
        </p:blipFill>
        <p:spPr>
          <a:xfrm>
            <a:off x="4685956" y="3644901"/>
            <a:ext cx="2175288" cy="34290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798161" y="260851"/>
            <a:ext cx="3810000" cy="1283713"/>
          </a:xfrm>
          <a:prstGeom prst="wedgeRoundRectCallout">
            <a:avLst>
              <a:gd name="adj1" fmla="val -20833"/>
              <a:gd name="adj2" fmla="val 7857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有单独的进入菜单，同时，点击</a:t>
            </a:r>
            <a:r>
              <a:rPr lang="en-US" altLang="zh-CN" dirty="0" smtClean="0"/>
              <a:t>Collate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Live Picker</a:t>
            </a:r>
            <a:r>
              <a:rPr lang="zh-CN" altLang="en-US" dirty="0" smtClean="0"/>
              <a:t>的人数的时候，也是直接连接这个界面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4956244" y="300853"/>
            <a:ext cx="3810000" cy="1283713"/>
          </a:xfrm>
          <a:prstGeom prst="wedgeRoundRectCallout">
            <a:avLst>
              <a:gd name="adj1" fmla="val -20833"/>
              <a:gd name="adj2" fmla="val 7857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拣</a:t>
            </a:r>
            <a:r>
              <a:rPr lang="zh-CN" altLang="en-US" dirty="0" smtClean="0"/>
              <a:t>货人员姓名颜色最多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种，红色黄色和绿色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35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16225"/>
              </p:ext>
            </p:extLst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48292"/>
              </p:ext>
            </p:extLst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94679"/>
              </p:ext>
            </p:extLst>
          </p:nvPr>
        </p:nvGraphicFramePr>
        <p:xfrm>
          <a:off x="63883" y="1127750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52786"/>
              </p:ext>
            </p:extLst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30262"/>
              </p:ext>
            </p:extLst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sp>
        <p:nvSpPr>
          <p:cNvPr id="106" name="圆角矩形标注 105"/>
          <p:cNvSpPr/>
          <p:nvPr/>
        </p:nvSpPr>
        <p:spPr>
          <a:xfrm>
            <a:off x="4937156" y="-339066"/>
            <a:ext cx="3635344" cy="893232"/>
          </a:xfrm>
          <a:prstGeom prst="wedgeRoundRectCallout">
            <a:avLst>
              <a:gd name="adj1" fmla="val -61578"/>
              <a:gd name="adj2" fmla="val 6899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当一条</a:t>
            </a:r>
            <a:r>
              <a:rPr lang="en-US" altLang="zh-CN" dirty="0" smtClean="0"/>
              <a:t>PP</a:t>
            </a:r>
            <a:r>
              <a:rPr lang="zh-CN" altLang="en-US" dirty="0" smtClean="0"/>
              <a:t>里面还没有任何时间点的时候，需要选中这条</a:t>
            </a:r>
            <a:r>
              <a:rPr lang="en-US" altLang="zh-CN" dirty="0" smtClean="0"/>
              <a:t>PP</a:t>
            </a:r>
            <a:r>
              <a:rPr lang="zh-CN" altLang="en-US" dirty="0" smtClean="0"/>
              <a:t>后，点击</a:t>
            </a:r>
            <a:r>
              <a:rPr lang="en-US" altLang="zh-CN" dirty="0" smtClean="0"/>
              <a:t>Add Profile</a:t>
            </a:r>
            <a:r>
              <a:rPr lang="zh-CN" altLang="en-US" dirty="0" smtClean="0"/>
              <a:t>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/>
          </p:nvPr>
        </p:nvGraphicFramePr>
        <p:xfrm>
          <a:off x="63883" y="1127750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sp>
        <p:nvSpPr>
          <p:cNvPr id="106" name="圆角矩形标注 105"/>
          <p:cNvSpPr/>
          <p:nvPr/>
        </p:nvSpPr>
        <p:spPr>
          <a:xfrm>
            <a:off x="6496570" y="80457"/>
            <a:ext cx="3635344" cy="893232"/>
          </a:xfrm>
          <a:prstGeom prst="wedgeRoundRectCallout">
            <a:avLst>
              <a:gd name="adj1" fmla="val 56502"/>
              <a:gd name="adj2" fmla="val 16425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选中没有数据的那行</a:t>
            </a:r>
            <a:r>
              <a:rPr lang="en-US" altLang="zh-CN" dirty="0" smtClean="0"/>
              <a:t>PP</a:t>
            </a:r>
            <a:r>
              <a:rPr lang="zh-CN" altLang="en-US" dirty="0" smtClean="0"/>
              <a:t>后，点击上方</a:t>
            </a:r>
            <a:r>
              <a:rPr lang="en-US" altLang="zh-CN" dirty="0" smtClean="0"/>
              <a:t>Add Profile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75" y="1901145"/>
            <a:ext cx="7039778" cy="4182456"/>
          </a:xfrm>
          <a:prstGeom prst="rect">
            <a:avLst/>
          </a:prstGeom>
        </p:spPr>
      </p:pic>
      <p:sp>
        <p:nvSpPr>
          <p:cNvPr id="23" name="圆角矩形标注 22"/>
          <p:cNvSpPr/>
          <p:nvPr/>
        </p:nvSpPr>
        <p:spPr>
          <a:xfrm>
            <a:off x="4939473" y="3527522"/>
            <a:ext cx="1802850" cy="467462"/>
          </a:xfrm>
          <a:prstGeom prst="wedgeRoundRectCallout">
            <a:avLst>
              <a:gd name="adj1" fmla="val -60157"/>
              <a:gd name="adj2" fmla="val 30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个选项</a:t>
            </a:r>
            <a:endParaRPr lang="en-US" altLang="zh-CN" sz="1200" dirty="0" smtClean="0"/>
          </a:p>
          <a:p>
            <a:r>
              <a:rPr lang="en-US" altLang="zh-CN" sz="1200" dirty="0" smtClean="0"/>
              <a:t>Near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Middle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Far</a:t>
            </a:r>
            <a:endParaRPr lang="zh-CN" altLang="en-US" sz="1200" dirty="0"/>
          </a:p>
        </p:txBody>
      </p:sp>
      <p:sp>
        <p:nvSpPr>
          <p:cNvPr id="24" name="圆角矩形标注 23"/>
          <p:cNvSpPr/>
          <p:nvPr/>
        </p:nvSpPr>
        <p:spPr>
          <a:xfrm>
            <a:off x="6064995" y="1834443"/>
            <a:ext cx="1802850" cy="467462"/>
          </a:xfrm>
          <a:prstGeom prst="wedgeRoundRectCallout">
            <a:avLst>
              <a:gd name="adj1" fmla="val -31174"/>
              <a:gd name="adj2" fmla="val 1148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不可编辑</a:t>
            </a:r>
            <a:endParaRPr lang="zh-CN" altLang="en-US" sz="1200" dirty="0"/>
          </a:p>
        </p:txBody>
      </p:sp>
      <p:sp>
        <p:nvSpPr>
          <p:cNvPr id="25" name="圆角矩形标注 24"/>
          <p:cNvSpPr/>
          <p:nvPr/>
        </p:nvSpPr>
        <p:spPr>
          <a:xfrm>
            <a:off x="7405490" y="3496606"/>
            <a:ext cx="1802850" cy="467462"/>
          </a:xfrm>
          <a:prstGeom prst="wedgeRoundRectCallout">
            <a:avLst>
              <a:gd name="adj1" fmla="val -48081"/>
              <a:gd name="adj2" fmla="val -14905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时间单位最小是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分钟</a:t>
            </a:r>
            <a:endParaRPr lang="zh-CN" altLang="en-US" sz="1200" dirty="0"/>
          </a:p>
        </p:txBody>
      </p:sp>
      <p:sp>
        <p:nvSpPr>
          <p:cNvPr id="26" name="圆角矩形标注 25"/>
          <p:cNvSpPr/>
          <p:nvPr/>
        </p:nvSpPr>
        <p:spPr>
          <a:xfrm>
            <a:off x="5767754" y="4749614"/>
            <a:ext cx="1802850" cy="467462"/>
          </a:xfrm>
          <a:prstGeom prst="wedgeRoundRectCallout">
            <a:avLst>
              <a:gd name="adj1" fmla="val -60157"/>
              <a:gd name="adj2" fmla="val 30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提前在另一个界面中创建完成模板</a:t>
            </a:r>
            <a:endParaRPr lang="zh-CN" altLang="en-US" sz="1200" dirty="0"/>
          </a:p>
        </p:txBody>
      </p:sp>
      <p:sp>
        <p:nvSpPr>
          <p:cNvPr id="3" name="圆角矩形 2"/>
          <p:cNvSpPr/>
          <p:nvPr/>
        </p:nvSpPr>
        <p:spPr>
          <a:xfrm>
            <a:off x="3187700" y="450923"/>
            <a:ext cx="1749456" cy="52276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96246"/>
              </p:ext>
            </p:extLst>
          </p:nvPr>
        </p:nvGraphicFramePr>
        <p:xfrm>
          <a:off x="143435" y="1193034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6" name="圆角矩形标注 105"/>
          <p:cNvSpPr/>
          <p:nvPr/>
        </p:nvSpPr>
        <p:spPr>
          <a:xfrm>
            <a:off x="4937156" y="-129133"/>
            <a:ext cx="3899894" cy="893232"/>
          </a:xfrm>
          <a:prstGeom prst="wedgeRoundRectCallout">
            <a:avLst>
              <a:gd name="adj1" fmla="val 26316"/>
              <a:gd name="adj2" fmla="val 16567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如果有数据，则点击时间段后，先显示展示页面，再显示编辑页面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157067" y="2080960"/>
            <a:ext cx="5425073" cy="35710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57067" y="2078206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Batch Collate Profile Detail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33" y="2215444"/>
            <a:ext cx="541021" cy="38644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913915" y="2810780"/>
            <a:ext cx="3649930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                   PP Name </a:t>
            </a:r>
            <a:r>
              <a:rPr lang="en-US" altLang="zh-CN" sz="1400" dirty="0" smtClean="0"/>
              <a:t>: PP Single Batch Picking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        </a:t>
            </a:r>
            <a:r>
              <a:rPr lang="en-US" altLang="zh-CN" sz="1400" b="1" dirty="0" smtClean="0"/>
              <a:t>Profile Type </a:t>
            </a:r>
            <a:r>
              <a:rPr lang="en-US" altLang="zh-CN" sz="1400" dirty="0" smtClean="0"/>
              <a:t>: Near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   </a:t>
            </a:r>
            <a:r>
              <a:rPr lang="en-US" altLang="zh-CN" sz="1400" b="1" dirty="0" smtClean="0"/>
              <a:t>Collate Window</a:t>
            </a:r>
            <a:r>
              <a:rPr lang="en-US" altLang="zh-CN" sz="1400" dirty="0" smtClean="0"/>
              <a:t>: 0 hours to 2 hours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       Template Name</a:t>
            </a:r>
            <a:r>
              <a:rPr lang="en-US" altLang="zh-CN" sz="1400" dirty="0" smtClean="0"/>
              <a:t>: A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Shipment Per Batch</a:t>
            </a:r>
            <a:r>
              <a:rPr lang="en-US" altLang="zh-CN" sz="1400" dirty="0" smtClean="0"/>
              <a:t>: 0% to 100%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         Item Per Batch</a:t>
            </a:r>
            <a:r>
              <a:rPr lang="en-US" altLang="zh-CN" sz="1400" dirty="0" smtClean="0"/>
              <a:t>: 0% to 100%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Create Pure </a:t>
            </a:r>
            <a:r>
              <a:rPr lang="en-US" altLang="zh-CN" sz="1400" b="1" dirty="0" err="1" smtClean="0"/>
              <a:t>Exsd</a:t>
            </a:r>
            <a:r>
              <a:rPr lang="en-US" altLang="zh-CN" sz="1400" b="1" dirty="0" smtClean="0"/>
              <a:t> Batch</a:t>
            </a:r>
            <a:r>
              <a:rPr lang="en-US" altLang="zh-CN" sz="1400" dirty="0" smtClean="0"/>
              <a:t>: Yes</a:t>
            </a:r>
          </a:p>
        </p:txBody>
      </p:sp>
      <p:sp>
        <p:nvSpPr>
          <p:cNvPr id="27" name="矩形 26"/>
          <p:cNvSpPr/>
          <p:nvPr/>
        </p:nvSpPr>
        <p:spPr>
          <a:xfrm>
            <a:off x="4397312" y="5217076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编辑</a:t>
            </a:r>
          </a:p>
        </p:txBody>
      </p:sp>
      <p:sp>
        <p:nvSpPr>
          <p:cNvPr id="28" name="矩形 27"/>
          <p:cNvSpPr/>
          <p:nvPr/>
        </p:nvSpPr>
        <p:spPr>
          <a:xfrm>
            <a:off x="6711256" y="5217076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删除</a:t>
            </a:r>
            <a:endParaRPr lang="zh-CN" altLang="en-US" sz="1600" b="1" dirty="0"/>
          </a:p>
        </p:txBody>
      </p:sp>
      <p:sp>
        <p:nvSpPr>
          <p:cNvPr id="29" name="圆角矩形 28"/>
          <p:cNvSpPr/>
          <p:nvPr/>
        </p:nvSpPr>
        <p:spPr>
          <a:xfrm>
            <a:off x="4234658" y="5099189"/>
            <a:ext cx="1222633" cy="51833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3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143435" y="1193034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6" name="圆角矩形标注 105"/>
          <p:cNvSpPr/>
          <p:nvPr/>
        </p:nvSpPr>
        <p:spPr>
          <a:xfrm>
            <a:off x="4937156" y="-129133"/>
            <a:ext cx="3899894" cy="893232"/>
          </a:xfrm>
          <a:prstGeom prst="wedgeRoundRectCallout">
            <a:avLst>
              <a:gd name="adj1" fmla="val 26316"/>
              <a:gd name="adj2" fmla="val 16567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如果有数据，则点击时间段后，先显示展示页面，再显示编辑页面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475" y="1901145"/>
            <a:ext cx="7039778" cy="4182456"/>
          </a:xfrm>
          <a:prstGeom prst="rect">
            <a:avLst/>
          </a:prstGeom>
        </p:spPr>
      </p:pic>
      <p:sp>
        <p:nvSpPr>
          <p:cNvPr id="24" name="圆角矩形标注 23"/>
          <p:cNvSpPr/>
          <p:nvPr/>
        </p:nvSpPr>
        <p:spPr>
          <a:xfrm>
            <a:off x="4939473" y="3527522"/>
            <a:ext cx="1802850" cy="467462"/>
          </a:xfrm>
          <a:prstGeom prst="wedgeRoundRectCallout">
            <a:avLst>
              <a:gd name="adj1" fmla="val -60157"/>
              <a:gd name="adj2" fmla="val 30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个选项</a:t>
            </a:r>
            <a:endParaRPr lang="en-US" altLang="zh-CN" sz="1200" dirty="0" smtClean="0"/>
          </a:p>
          <a:p>
            <a:r>
              <a:rPr lang="en-US" altLang="zh-CN" sz="1200" dirty="0" smtClean="0"/>
              <a:t>Near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Middle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Far</a:t>
            </a:r>
            <a:endParaRPr lang="zh-CN" altLang="en-US" sz="1200" dirty="0"/>
          </a:p>
        </p:txBody>
      </p:sp>
      <p:sp>
        <p:nvSpPr>
          <p:cNvPr id="25" name="圆角矩形标注 24"/>
          <p:cNvSpPr/>
          <p:nvPr/>
        </p:nvSpPr>
        <p:spPr>
          <a:xfrm>
            <a:off x="6064995" y="1834443"/>
            <a:ext cx="1802850" cy="467462"/>
          </a:xfrm>
          <a:prstGeom prst="wedgeRoundRectCallout">
            <a:avLst>
              <a:gd name="adj1" fmla="val -31174"/>
              <a:gd name="adj2" fmla="val 1148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不可编辑</a:t>
            </a:r>
            <a:endParaRPr lang="zh-CN" altLang="en-US" sz="1200" dirty="0"/>
          </a:p>
        </p:txBody>
      </p:sp>
      <p:sp>
        <p:nvSpPr>
          <p:cNvPr id="26" name="圆角矩形标注 25"/>
          <p:cNvSpPr/>
          <p:nvPr/>
        </p:nvSpPr>
        <p:spPr>
          <a:xfrm>
            <a:off x="7405490" y="3496606"/>
            <a:ext cx="1802850" cy="467462"/>
          </a:xfrm>
          <a:prstGeom prst="wedgeRoundRectCallout">
            <a:avLst>
              <a:gd name="adj1" fmla="val -48081"/>
              <a:gd name="adj2" fmla="val -14905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时间单位最小是</a:t>
            </a:r>
            <a:r>
              <a:rPr lang="en-US" altLang="zh-CN" sz="1200" dirty="0" smtClean="0"/>
              <a:t>30</a:t>
            </a:r>
            <a:r>
              <a:rPr lang="zh-CN" altLang="en-US" sz="1200" dirty="0" smtClean="0"/>
              <a:t>分钟</a:t>
            </a:r>
            <a:endParaRPr lang="zh-CN" altLang="en-US" sz="1200" dirty="0"/>
          </a:p>
        </p:txBody>
      </p:sp>
      <p:sp>
        <p:nvSpPr>
          <p:cNvPr id="27" name="圆角矩形标注 26"/>
          <p:cNvSpPr/>
          <p:nvPr/>
        </p:nvSpPr>
        <p:spPr>
          <a:xfrm>
            <a:off x="5767754" y="4749614"/>
            <a:ext cx="1802850" cy="467462"/>
          </a:xfrm>
          <a:prstGeom prst="wedgeRoundRectCallout">
            <a:avLst>
              <a:gd name="adj1" fmla="val -60157"/>
              <a:gd name="adj2" fmla="val 30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提前在另一个界面中创建完成模板</a:t>
            </a:r>
            <a:endParaRPr lang="zh-CN" altLang="en-US" sz="1200" dirty="0"/>
          </a:p>
        </p:txBody>
      </p:sp>
      <p:sp>
        <p:nvSpPr>
          <p:cNvPr id="28" name="圆角矩形标注 27"/>
          <p:cNvSpPr/>
          <p:nvPr/>
        </p:nvSpPr>
        <p:spPr>
          <a:xfrm>
            <a:off x="8306915" y="2132796"/>
            <a:ext cx="3899894" cy="893232"/>
          </a:xfrm>
          <a:prstGeom prst="wedgeRoundRectCallout">
            <a:avLst>
              <a:gd name="adj1" fmla="val -71705"/>
              <a:gd name="adj2" fmla="val 4766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编辑界面的开始时间，是前一个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的结束时间，避免两条</a:t>
            </a:r>
            <a:r>
              <a:rPr lang="en-US" altLang="zh-CN" dirty="0" smtClean="0"/>
              <a:t>Profile</a:t>
            </a:r>
            <a:r>
              <a:rPr lang="zh-CN" altLang="en-US" dirty="0"/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41257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/>
          </p:nvPr>
        </p:nvGraphicFramePr>
        <p:xfrm>
          <a:off x="63883" y="1127750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0" y="450923"/>
            <a:ext cx="1696598" cy="5736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57067" y="2080960"/>
            <a:ext cx="5425073" cy="2986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57067" y="2078206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Reprint Shipment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33" y="2215444"/>
            <a:ext cx="541021" cy="38644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182087" y="2873678"/>
            <a:ext cx="233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Enter The Shipment ID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5654710" y="2804145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69297" y="4311031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确认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6185244" y="4317900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3182087" y="3388407"/>
            <a:ext cx="2157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Select the Printer ID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5654710" y="3353399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6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/>
          </p:nvPr>
        </p:nvGraphicFramePr>
        <p:xfrm>
          <a:off x="63883" y="1127750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619479" y="450923"/>
            <a:ext cx="1696598" cy="57364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57067" y="2080960"/>
            <a:ext cx="5425073" cy="2986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57067" y="2078206"/>
            <a:ext cx="5425073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Reprint Invoice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33" y="2215444"/>
            <a:ext cx="541021" cy="38644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182087" y="2939780"/>
            <a:ext cx="323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Enter The Shipment ID/Invoice NO.</a:t>
            </a:r>
          </a:p>
        </p:txBody>
      </p:sp>
      <p:sp>
        <p:nvSpPr>
          <p:cNvPr id="27" name="矩形 26"/>
          <p:cNvSpPr/>
          <p:nvPr/>
        </p:nvSpPr>
        <p:spPr>
          <a:xfrm>
            <a:off x="6313623" y="2892073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69297" y="4311031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确认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6683241" y="4311031"/>
            <a:ext cx="1041630" cy="3745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取消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3182087" y="3388407"/>
            <a:ext cx="2157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Please Select the Printer ID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6313623" y="3441327"/>
            <a:ext cx="2130172" cy="373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圆角矩形标注 31"/>
          <p:cNvSpPr/>
          <p:nvPr/>
        </p:nvSpPr>
        <p:spPr>
          <a:xfrm>
            <a:off x="5040482" y="1925465"/>
            <a:ext cx="2469221" cy="633880"/>
          </a:xfrm>
          <a:prstGeom prst="wedgeRoundRectCallout">
            <a:avLst>
              <a:gd name="adj1" fmla="val -38828"/>
              <a:gd name="adj2" fmla="val 13140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Shipment ID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Invoice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NO</a:t>
            </a:r>
            <a:r>
              <a:rPr lang="zh-CN" altLang="en-US" sz="1200" dirty="0" smtClean="0"/>
              <a:t>均可以查询并打印发票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10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表格 104"/>
          <p:cNvGraphicFramePr>
            <a:graphicFrameLocks noGrp="1"/>
          </p:cNvGraphicFramePr>
          <p:nvPr>
            <p:extLst/>
          </p:nvPr>
        </p:nvGraphicFramePr>
        <p:xfrm>
          <a:off x="10523901" y="554166"/>
          <a:ext cx="15903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Template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Collate </a:t>
            </a:r>
            <a:r>
              <a:rPr lang="zh-CN" altLang="en-US" dirty="0" smtClean="0"/>
              <a:t>主页面（假设现在时间</a:t>
            </a:r>
            <a:r>
              <a:rPr lang="en-US" altLang="zh-CN" dirty="0" smtClean="0"/>
              <a:t>14:00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37849" y="569728"/>
          <a:ext cx="47711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393"/>
                <a:gridCol w="1590393"/>
                <a:gridCol w="15903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Shipment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Reprint Invoice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Add  Profile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/>
          </p:nvPr>
        </p:nvGraphicFramePr>
        <p:xfrm>
          <a:off x="63883" y="1127750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Single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等腰三角形 86"/>
          <p:cNvSpPr/>
          <p:nvPr/>
        </p:nvSpPr>
        <p:spPr>
          <a:xfrm rot="10800000">
            <a:off x="1092470" y="149573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0800000">
            <a:off x="2375579" y="3592586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2482110" y="4033918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63883" y="25554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Multi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等腰三角形 91"/>
          <p:cNvSpPr/>
          <p:nvPr/>
        </p:nvSpPr>
        <p:spPr>
          <a:xfrm rot="10800000">
            <a:off x="1092470" y="29234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994" y="4031849"/>
          <a:ext cx="1212811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034"/>
                <a:gridCol w="1232915"/>
                <a:gridCol w="1005328"/>
                <a:gridCol w="988173"/>
                <a:gridCol w="1457211"/>
                <a:gridCol w="1222691"/>
                <a:gridCol w="1222691"/>
                <a:gridCol w="1222691"/>
                <a:gridCol w="1222691"/>
                <a:gridCol w="1222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inactive</a:t>
                      </a:r>
                      <a:endParaRPr lang="zh-CN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Ready to Pick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PP Type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Picker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16:00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0/0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17:00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40/100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20:00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500/18972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PP Large Batch Picking</a:t>
                      </a:r>
                      <a:endParaRPr lang="zh-CN" altLang="en-US" sz="1600" b="1" u="sng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1040/20072</a:t>
                      </a:r>
                      <a:endParaRPr lang="zh-CN" altLang="en-US" sz="16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600" b="1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Pad Time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Near(0-2)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40/100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Middle(2-3)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500/1000</a:t>
                      </a:r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Far(3-24)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500/18972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4" name="等腰三角形 93"/>
          <p:cNvSpPr/>
          <p:nvPr/>
        </p:nvSpPr>
        <p:spPr>
          <a:xfrm rot="10800000">
            <a:off x="1044581" y="4399835"/>
            <a:ext cx="156990" cy="761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544100" y="804185"/>
            <a:ext cx="7962181" cy="363220"/>
            <a:chOff x="2493050" y="532309"/>
            <a:chExt cx="7962181" cy="363220"/>
          </a:xfrm>
        </p:grpSpPr>
        <p:sp>
          <p:nvSpPr>
            <p:cNvPr id="97" name="文本框 96"/>
            <p:cNvSpPr txBox="1"/>
            <p:nvPr/>
          </p:nvSpPr>
          <p:spPr>
            <a:xfrm>
              <a:off x="2493050" y="53230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14</a:t>
              </a:r>
              <a:endParaRPr lang="zh-CN" altLang="en-US" sz="1600" b="1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957179" y="55299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15</a:t>
              </a:r>
              <a:endParaRPr lang="zh-CN" altLang="en-US" sz="1600" b="1" dirty="0"/>
            </a:p>
          </p:txBody>
        </p:sp>
        <p:sp>
          <p:nvSpPr>
            <p:cNvPr id="99" name="文本框 17"/>
            <p:cNvSpPr txBox="1"/>
            <p:nvPr/>
          </p:nvSpPr>
          <p:spPr>
            <a:xfrm>
              <a:off x="5154197" y="5425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16</a:t>
              </a:r>
              <a:endParaRPr lang="zh-CN" altLang="en-US" sz="1600" b="1" dirty="0"/>
            </a:p>
          </p:txBody>
        </p:sp>
        <p:sp>
          <p:nvSpPr>
            <p:cNvPr id="100" name="文本框 17"/>
            <p:cNvSpPr txBox="1"/>
            <p:nvPr/>
          </p:nvSpPr>
          <p:spPr>
            <a:xfrm>
              <a:off x="6392944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17</a:t>
              </a:r>
              <a:endParaRPr lang="zh-CN" altLang="en-US" sz="1600" b="1" dirty="0"/>
            </a:p>
          </p:txBody>
        </p:sp>
        <p:sp>
          <p:nvSpPr>
            <p:cNvPr id="101" name="文本框 17"/>
            <p:cNvSpPr txBox="1"/>
            <p:nvPr/>
          </p:nvSpPr>
          <p:spPr>
            <a:xfrm>
              <a:off x="7588148" y="5569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18</a:t>
              </a:r>
              <a:endParaRPr lang="zh-CN" altLang="en-US" sz="1600" b="1" dirty="0"/>
            </a:p>
          </p:txBody>
        </p:sp>
        <p:sp>
          <p:nvSpPr>
            <p:cNvPr id="102" name="文本框 17"/>
            <p:cNvSpPr txBox="1"/>
            <p:nvPr/>
          </p:nvSpPr>
          <p:spPr>
            <a:xfrm>
              <a:off x="8827006" y="544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19</a:t>
              </a:r>
              <a:endParaRPr lang="zh-CN" altLang="en-US" sz="1600" b="1" dirty="0"/>
            </a:p>
          </p:txBody>
        </p:sp>
        <p:sp>
          <p:nvSpPr>
            <p:cNvPr id="103" name="文本框 17"/>
            <p:cNvSpPr txBox="1"/>
            <p:nvPr/>
          </p:nvSpPr>
          <p:spPr>
            <a:xfrm>
              <a:off x="10062175" y="5503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 smtClean="0"/>
                <a:t>20</a:t>
              </a:r>
              <a:endParaRPr lang="zh-CN" altLang="en-US" sz="1600" b="1" dirty="0"/>
            </a:p>
          </p:txBody>
        </p:sp>
      </p:grpSp>
      <p:sp>
        <p:nvSpPr>
          <p:cNvPr id="106" name="圆角矩形标注 105"/>
          <p:cNvSpPr/>
          <p:nvPr/>
        </p:nvSpPr>
        <p:spPr>
          <a:xfrm>
            <a:off x="605765" y="-49413"/>
            <a:ext cx="3446688" cy="893232"/>
          </a:xfrm>
          <a:prstGeom prst="wedgeRoundRectCallout">
            <a:avLst>
              <a:gd name="adj1" fmla="val -51098"/>
              <a:gd name="adj2" fmla="val 19410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PP</a:t>
            </a:r>
            <a:r>
              <a:rPr lang="zh-CN" altLang="en-US" dirty="0" smtClean="0"/>
              <a:t>，出现弹窗，可以修改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190171" y="2080960"/>
            <a:ext cx="10160000" cy="30033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90171" y="2078206"/>
            <a:ext cx="10160000" cy="6209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Batch Collate Profile Detail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65" y="2213036"/>
            <a:ext cx="610557" cy="386443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654169" y="4477967"/>
            <a:ext cx="929827" cy="30803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确认</a:t>
            </a:r>
            <a:endParaRPr lang="zh-CN" altLang="en-US" sz="16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64220"/>
              </p:ext>
            </p:extLst>
          </p:nvPr>
        </p:nvGraphicFramePr>
        <p:xfrm>
          <a:off x="1519997" y="3041690"/>
          <a:ext cx="9500348" cy="10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29"/>
                <a:gridCol w="1434029"/>
                <a:gridCol w="1434029"/>
                <a:gridCol w="1434029"/>
                <a:gridCol w="1882116"/>
                <a:gridCol w="1882116"/>
              </a:tblGrid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Process Pad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Tote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Batch Limit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Target Units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Max Pick Rate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53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2:00:00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250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1800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1958</Words>
  <Application>Microsoft Office PowerPoint</Application>
  <PresentationFormat>宽屏</PresentationFormat>
  <Paragraphs>890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Collate 主页面解释页面（假设现在时间14:00）</vt:lpstr>
      <vt:lpstr>PowerPoint 演示文稿</vt:lpstr>
      <vt:lpstr>Collate 主页面（假设现在时间14:00）</vt:lpstr>
      <vt:lpstr>Collate 主页面（假设现在时间14:00）</vt:lpstr>
      <vt:lpstr>Collate 主页面（假设现在时间14:00）</vt:lpstr>
      <vt:lpstr>Collate 主页面（假设现在时间14:00）</vt:lpstr>
      <vt:lpstr>Collate 主页面（假设现在时间14:00）</vt:lpstr>
      <vt:lpstr>Collate 主页面（假设现在时间14:00）</vt:lpstr>
      <vt:lpstr>Collate 主页面（假设现在时间14:00）</vt:lpstr>
      <vt:lpstr>更改参数——解释数据</vt:lpstr>
      <vt:lpstr>Collate 主页面（假设现在时间14:00）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320</cp:revision>
  <dcterms:created xsi:type="dcterms:W3CDTF">2016-11-29T05:13:23Z</dcterms:created>
  <dcterms:modified xsi:type="dcterms:W3CDTF">2017-03-06T02:44:07Z</dcterms:modified>
</cp:coreProperties>
</file>