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2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84" r:id="rId13"/>
    <p:sldId id="304" r:id="rId14"/>
    <p:sldId id="266" r:id="rId15"/>
    <p:sldId id="286" r:id="rId16"/>
    <p:sldId id="267" r:id="rId17"/>
    <p:sldId id="268" r:id="rId18"/>
    <p:sldId id="269" r:id="rId19"/>
    <p:sldId id="287" r:id="rId20"/>
    <p:sldId id="270" r:id="rId21"/>
    <p:sldId id="271" r:id="rId22"/>
    <p:sldId id="288" r:id="rId23"/>
    <p:sldId id="272" r:id="rId24"/>
    <p:sldId id="289" r:id="rId25"/>
    <p:sldId id="273" r:id="rId26"/>
    <p:sldId id="290" r:id="rId27"/>
    <p:sldId id="274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75" r:id="rId41"/>
    <p:sldId id="303" r:id="rId42"/>
    <p:sldId id="276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F96C7-C65D-459B-B73D-1D452CF4B0F2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DE1F8-C98E-46E9-82FC-625B644388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DE1F8-C98E-46E9-82FC-625B644388A0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DE1F8-C98E-46E9-82FC-625B644388A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DE1F8-C98E-46E9-82FC-625B644388A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C70F-9648-4BBB-9C64-3235B48C527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001" y="529415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2001" y="529415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请输入登录信息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2001" y="1264185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请输入工卡信息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0566" r="9109"/>
          <a:stretch>
            <a:fillRect/>
          </a:stretch>
        </p:blipFill>
        <p:spPr>
          <a:xfrm>
            <a:off x="1383493" y="1760517"/>
            <a:ext cx="1075995" cy="16083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4244" y="3591270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14435" t="20236" r="6639" b="25091"/>
          <a:stretch>
            <a:fillRect/>
          </a:stretch>
        </p:blipFill>
        <p:spPr>
          <a:xfrm>
            <a:off x="1566420" y="3018953"/>
            <a:ext cx="697705" cy="2259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56266" y="4318649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11" name="矩形 10"/>
          <p:cNvSpPr/>
          <p:nvPr/>
        </p:nvSpPr>
        <p:spPr>
          <a:xfrm>
            <a:off x="3833753" y="529415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33753" y="529415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请输入登录信息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33753" y="1264185"/>
            <a:ext cx="326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请输入密码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83874" y="4002066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59999" y="2239059"/>
            <a:ext cx="1751854" cy="16467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652" y="2239059"/>
            <a:ext cx="1334527" cy="137279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251232" y="4690563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270" y="3084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批量拣货错误界面</a:t>
            </a:r>
          </a:p>
        </p:txBody>
      </p:sp>
      <p:sp>
        <p:nvSpPr>
          <p:cNvPr id="3" name="矩形 2"/>
          <p:cNvSpPr/>
          <p:nvPr/>
        </p:nvSpPr>
        <p:spPr>
          <a:xfrm>
            <a:off x="-77120" y="90893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7120" y="908932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18" y="978028"/>
            <a:ext cx="292478" cy="3277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595" y="1022168"/>
            <a:ext cx="289403" cy="268039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77120" y="144712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56794" y="627406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155093" y="2212555"/>
            <a:ext cx="3496593" cy="1732302"/>
            <a:chOff x="63159" y="888824"/>
            <a:chExt cx="3746456" cy="1732302"/>
          </a:xfrm>
        </p:grpSpPr>
        <p:sp>
          <p:nvSpPr>
            <p:cNvPr id="10" name="矩形 9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  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4"/>
          <p:cNvSpPr txBox="1"/>
          <p:nvPr/>
        </p:nvSpPr>
        <p:spPr>
          <a:xfrm flipH="1">
            <a:off x="2175396" y="1004627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文本框 4"/>
          <p:cNvSpPr txBox="1"/>
          <p:nvPr/>
        </p:nvSpPr>
        <p:spPr>
          <a:xfrm flipH="1">
            <a:off x="2822585" y="100322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15" name="矩形 14"/>
          <p:cNvSpPr/>
          <p:nvPr/>
        </p:nvSpPr>
        <p:spPr>
          <a:xfrm>
            <a:off x="-25176" y="1809588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4"/>
          <p:cNvSpPr txBox="1"/>
          <p:nvPr/>
        </p:nvSpPr>
        <p:spPr>
          <a:xfrm>
            <a:off x="630408" y="177416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1-2-A056-019B01</a:t>
            </a:r>
          </a:p>
        </p:txBody>
      </p:sp>
      <p:sp>
        <p:nvSpPr>
          <p:cNvPr id="17" name="矩形 16"/>
          <p:cNvSpPr/>
          <p:nvPr/>
        </p:nvSpPr>
        <p:spPr>
          <a:xfrm>
            <a:off x="1197238" y="4057715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66729" y="90893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307336" y="908932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74" y="978028"/>
            <a:ext cx="292478" cy="32774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051" y="1022168"/>
            <a:ext cx="289403" cy="268039"/>
          </a:xfrm>
          <a:prstGeom prst="rect">
            <a:avLst/>
          </a:prstGeom>
        </p:spPr>
      </p:pic>
      <p:sp>
        <p:nvSpPr>
          <p:cNvPr id="22" name="文本框 4"/>
          <p:cNvSpPr txBox="1"/>
          <p:nvPr/>
        </p:nvSpPr>
        <p:spPr>
          <a:xfrm>
            <a:off x="3307336" y="144712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27662" y="627406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29363" y="2212555"/>
            <a:ext cx="3496593" cy="1732302"/>
            <a:chOff x="63159" y="888824"/>
            <a:chExt cx="3746456" cy="1732302"/>
          </a:xfrm>
        </p:grpSpPr>
        <p:sp>
          <p:nvSpPr>
            <p:cNvPr id="25" name="矩形 24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  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4"/>
          <p:cNvSpPr txBox="1"/>
          <p:nvPr/>
        </p:nvSpPr>
        <p:spPr>
          <a:xfrm flipH="1">
            <a:off x="5559852" y="1004627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文本框 4"/>
          <p:cNvSpPr txBox="1"/>
          <p:nvPr/>
        </p:nvSpPr>
        <p:spPr>
          <a:xfrm flipH="1">
            <a:off x="6207041" y="100322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30" name="矩形 29"/>
          <p:cNvSpPr/>
          <p:nvPr/>
        </p:nvSpPr>
        <p:spPr>
          <a:xfrm>
            <a:off x="3359280" y="1809588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4"/>
          <p:cNvSpPr txBox="1"/>
          <p:nvPr/>
        </p:nvSpPr>
        <p:spPr>
          <a:xfrm>
            <a:off x="4014864" y="177416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1-2-A056-019B01</a:t>
            </a:r>
          </a:p>
        </p:txBody>
      </p:sp>
      <p:sp>
        <p:nvSpPr>
          <p:cNvPr id="32" name="矩形 31"/>
          <p:cNvSpPr/>
          <p:nvPr/>
        </p:nvSpPr>
        <p:spPr>
          <a:xfrm>
            <a:off x="4581694" y="4057715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14645" y="4526332"/>
            <a:ext cx="3278983" cy="1016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输入数量大于需求数量，请重新输入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57628" y="90893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657628" y="908932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666" y="978028"/>
            <a:ext cx="292478" cy="32774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343" y="1022168"/>
            <a:ext cx="289403" cy="268039"/>
          </a:xfrm>
          <a:prstGeom prst="rect">
            <a:avLst/>
          </a:prstGeom>
        </p:spPr>
      </p:pic>
      <p:sp>
        <p:nvSpPr>
          <p:cNvPr id="38" name="文本框 4"/>
          <p:cNvSpPr txBox="1"/>
          <p:nvPr/>
        </p:nvSpPr>
        <p:spPr>
          <a:xfrm>
            <a:off x="6657628" y="144712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77954" y="627406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579655" y="2212555"/>
            <a:ext cx="3496593" cy="1732302"/>
            <a:chOff x="63159" y="888824"/>
            <a:chExt cx="3746456" cy="1732302"/>
          </a:xfrm>
        </p:grpSpPr>
        <p:sp>
          <p:nvSpPr>
            <p:cNvPr id="41" name="矩形 40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  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"/>
          <p:cNvSpPr txBox="1"/>
          <p:nvPr/>
        </p:nvSpPr>
        <p:spPr>
          <a:xfrm flipH="1">
            <a:off x="8910144" y="1004627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文本框 4"/>
          <p:cNvSpPr txBox="1"/>
          <p:nvPr/>
        </p:nvSpPr>
        <p:spPr>
          <a:xfrm flipH="1">
            <a:off x="9557333" y="100322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46" name="矩形 45"/>
          <p:cNvSpPr/>
          <p:nvPr/>
        </p:nvSpPr>
        <p:spPr>
          <a:xfrm>
            <a:off x="6709572" y="1809588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"/>
          <p:cNvSpPr txBox="1"/>
          <p:nvPr/>
        </p:nvSpPr>
        <p:spPr>
          <a:xfrm>
            <a:off x="7365156" y="177416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1-2-A056-019B01</a:t>
            </a:r>
          </a:p>
        </p:txBody>
      </p:sp>
      <p:sp>
        <p:nvSpPr>
          <p:cNvPr id="48" name="矩形 47"/>
          <p:cNvSpPr/>
          <p:nvPr/>
        </p:nvSpPr>
        <p:spPr>
          <a:xfrm>
            <a:off x="7931986" y="4057715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004986" y="90247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004986" y="902472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24" y="971568"/>
            <a:ext cx="292478" cy="327749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701" y="1015708"/>
            <a:ext cx="289403" cy="268039"/>
          </a:xfrm>
          <a:prstGeom prst="rect">
            <a:avLst/>
          </a:prstGeom>
        </p:spPr>
      </p:pic>
      <p:sp>
        <p:nvSpPr>
          <p:cNvPr id="54" name="文本框 4"/>
          <p:cNvSpPr txBox="1"/>
          <p:nvPr/>
        </p:nvSpPr>
        <p:spPr>
          <a:xfrm>
            <a:off x="10004986" y="14406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请选择问题菜单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025312" y="62676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9927013" y="2206095"/>
            <a:ext cx="3496593" cy="1732302"/>
            <a:chOff x="63159" y="888824"/>
            <a:chExt cx="3746456" cy="1732302"/>
          </a:xfrm>
        </p:grpSpPr>
        <p:sp>
          <p:nvSpPr>
            <p:cNvPr id="57" name="矩形 56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  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文本框 4"/>
          <p:cNvSpPr txBox="1"/>
          <p:nvPr/>
        </p:nvSpPr>
        <p:spPr>
          <a:xfrm flipH="1">
            <a:off x="12257502" y="998167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文本框 4"/>
          <p:cNvSpPr txBox="1"/>
          <p:nvPr/>
        </p:nvSpPr>
        <p:spPr>
          <a:xfrm flipH="1">
            <a:off x="12904691" y="9967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62" name="矩形 61"/>
          <p:cNvSpPr/>
          <p:nvPr/>
        </p:nvSpPr>
        <p:spPr>
          <a:xfrm>
            <a:off x="10056930" y="1803128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4"/>
          <p:cNvSpPr txBox="1"/>
          <p:nvPr/>
        </p:nvSpPr>
        <p:spPr>
          <a:xfrm>
            <a:off x="10712514" y="176770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1-2-A056-019B01</a:t>
            </a:r>
          </a:p>
        </p:txBody>
      </p:sp>
      <p:sp>
        <p:nvSpPr>
          <p:cNvPr id="64" name="矩形 63"/>
          <p:cNvSpPr/>
          <p:nvPr/>
        </p:nvSpPr>
        <p:spPr>
          <a:xfrm>
            <a:off x="11279344" y="4051255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444247" y="2596275"/>
            <a:ext cx="2540082" cy="3263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487908" y="2637579"/>
            <a:ext cx="2527424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已经拣货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件商品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还有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件商品待处理</a:t>
            </a:r>
            <a:endParaRPr lang="en-US" altLang="zh-CN" sz="1600" b="1" dirty="0"/>
          </a:p>
        </p:txBody>
      </p:sp>
      <p:sp>
        <p:nvSpPr>
          <p:cNvPr id="67" name="文本框 3"/>
          <p:cNvSpPr txBox="1"/>
          <p:nvPr/>
        </p:nvSpPr>
        <p:spPr>
          <a:xfrm>
            <a:off x="10554322" y="3471924"/>
            <a:ext cx="2271783" cy="3308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M —</a:t>
            </a:r>
            <a:r>
              <a:rPr lang="zh-CN" altLang="en-US" sz="1350" dirty="0"/>
              <a:t>商品丢失</a:t>
            </a:r>
            <a:endParaRPr lang="en-US" altLang="zh-CN" sz="1350" dirty="0"/>
          </a:p>
          <a:p>
            <a:endParaRPr lang="en-US" altLang="zh-CN" sz="200" dirty="0"/>
          </a:p>
        </p:txBody>
      </p:sp>
      <p:sp>
        <p:nvSpPr>
          <p:cNvPr id="68" name="文本框 3"/>
          <p:cNvSpPr txBox="1"/>
          <p:nvPr/>
        </p:nvSpPr>
        <p:spPr>
          <a:xfrm>
            <a:off x="10570305" y="4003911"/>
            <a:ext cx="2271783" cy="3308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D —</a:t>
            </a:r>
            <a:r>
              <a:rPr lang="zh-CN" altLang="en-US" sz="1350" dirty="0"/>
              <a:t>商品残损</a:t>
            </a:r>
            <a:endParaRPr lang="en-US" altLang="zh-CN" sz="1350" dirty="0"/>
          </a:p>
          <a:p>
            <a:endParaRPr lang="en-US" altLang="zh-CN" sz="200" dirty="0"/>
          </a:p>
        </p:txBody>
      </p:sp>
      <p:sp>
        <p:nvSpPr>
          <p:cNvPr id="69" name="文本框 3"/>
          <p:cNvSpPr txBox="1"/>
          <p:nvPr/>
        </p:nvSpPr>
        <p:spPr>
          <a:xfrm>
            <a:off x="10578396" y="4577120"/>
            <a:ext cx="2271783" cy="3308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F—</a:t>
            </a:r>
            <a:r>
              <a:rPr lang="zh-CN" altLang="en-US" sz="1350" dirty="0"/>
              <a:t>货筐已满</a:t>
            </a:r>
            <a:endParaRPr lang="en-US" altLang="zh-CN" sz="1350" dirty="0"/>
          </a:p>
          <a:p>
            <a:endParaRPr lang="en-US" altLang="zh-CN" sz="200" dirty="0"/>
          </a:p>
        </p:txBody>
      </p:sp>
      <p:sp>
        <p:nvSpPr>
          <p:cNvPr id="70" name="文本框 3"/>
          <p:cNvSpPr txBox="1"/>
          <p:nvPr/>
        </p:nvSpPr>
        <p:spPr>
          <a:xfrm>
            <a:off x="10578396" y="5129688"/>
            <a:ext cx="2271783" cy="3000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B—</a:t>
            </a:r>
            <a:r>
              <a:rPr lang="zh-CN" altLang="en-US" sz="1300" dirty="0"/>
              <a:t>操作失误，重新输入数量</a:t>
            </a:r>
            <a:endParaRPr lang="en-US" altLang="zh-CN" sz="1300" dirty="0"/>
          </a:p>
        </p:txBody>
      </p:sp>
      <p:sp>
        <p:nvSpPr>
          <p:cNvPr id="72" name="文本框 3"/>
          <p:cNvSpPr txBox="1"/>
          <p:nvPr/>
        </p:nvSpPr>
        <p:spPr>
          <a:xfrm>
            <a:off x="4540166" y="5161612"/>
            <a:ext cx="619080" cy="3308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1</a:t>
            </a:r>
            <a:r>
              <a:rPr lang="zh-CN" altLang="en-US" sz="1350" dirty="0"/>
              <a:t>确定</a:t>
            </a:r>
            <a:endParaRPr lang="en-US" altLang="zh-CN" sz="1350" dirty="0"/>
          </a:p>
          <a:p>
            <a:endParaRPr lang="en-US" altLang="zh-CN" sz="200" dirty="0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160" y="3124835"/>
            <a:ext cx="2598420" cy="4404995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9870" y="2637790"/>
            <a:ext cx="2514600" cy="4458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795" y="2442569"/>
            <a:ext cx="10515600" cy="917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/>
              <a:t>系统自动分配拣货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765" y="2490952"/>
            <a:ext cx="327898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系统自动分配拣货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765" y="1842356"/>
            <a:ext cx="327898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基于批次拣货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765" y="54043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7765" y="540432"/>
            <a:ext cx="3278982" cy="5061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欢迎张三三进入拣货系统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7765" y="1275202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请选择拣货模式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27765" y="2438909"/>
            <a:ext cx="3278982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15186" y="2490952"/>
            <a:ext cx="327898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系统自动分配拣货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15186" y="1842356"/>
            <a:ext cx="327898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基于批次拣货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5186" y="54043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15186" y="540432"/>
            <a:ext cx="3278982" cy="5061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欢迎张三三进入拣货系统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5186" y="1275202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请选择拣货模式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115186" y="2438909"/>
            <a:ext cx="3278982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15186" y="3215521"/>
            <a:ext cx="3278982" cy="97071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拣货权限内没有相应工作，请联系组长或经理更改权限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30" y="1722120"/>
            <a:ext cx="2720340" cy="4618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17434" y="9462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119046" y="2052086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434" y="2556575"/>
            <a:ext cx="279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开始货位：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1-2-A056-019C01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Pick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61" y="3289838"/>
            <a:ext cx="1394150" cy="14963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8465" y="5070023"/>
            <a:ext cx="182614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重新选择拣货模式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21759" y="946221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21759" y="2129204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2239" y="2633693"/>
            <a:ext cx="279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开始货位：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1-2-A056-019C01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Pick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266" y="3366956"/>
            <a:ext cx="1394150" cy="14963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59270" y="5147141"/>
            <a:ext cx="182614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重新选择拣货模式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2776" y="946221"/>
            <a:ext cx="3278982" cy="97071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件商品，请扫描新的车牌，并将该车推到问题处理区</a:t>
            </a:r>
          </a:p>
        </p:txBody>
      </p:sp>
      <p:sp>
        <p:nvSpPr>
          <p:cNvPr id="30" name="矩形 29"/>
          <p:cNvSpPr/>
          <p:nvPr/>
        </p:nvSpPr>
        <p:spPr>
          <a:xfrm>
            <a:off x="6460952" y="946221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460952" y="2129204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11432" y="2633693"/>
            <a:ext cx="279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开始货位：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1-2-A056-019C01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Pick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459" y="3366956"/>
            <a:ext cx="1394150" cy="149636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098463" y="5147141"/>
            <a:ext cx="182614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重新选择拣货模式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71969" y="946221"/>
            <a:ext cx="3278982" cy="97071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已分配给批次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800987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，请扫描新的车牌，并将该车推到问题处理区</a:t>
            </a:r>
          </a:p>
        </p:txBody>
      </p:sp>
      <p:sp>
        <p:nvSpPr>
          <p:cNvPr id="37" name="矩形 36"/>
          <p:cNvSpPr/>
          <p:nvPr/>
        </p:nvSpPr>
        <p:spPr>
          <a:xfrm>
            <a:off x="9789128" y="9462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789128" y="2129204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039608" y="2633693"/>
            <a:ext cx="279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开始货位：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1-2-A056-019C01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Pick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35" y="3366956"/>
            <a:ext cx="1394150" cy="149636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0426639" y="5147141"/>
            <a:ext cx="182614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重新选择拣货模式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800145" y="946221"/>
            <a:ext cx="3278982" cy="97071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属性设置不能拣该批次的商品，请扫描新的车牌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容器的类型区分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6270" y="3084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扫描车牌号码及异常情况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573795" y="2442569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/>
              <a:t>拣货完成</a:t>
            </a:r>
            <a:endParaRPr lang="en-US" altLang="zh-CN" sz="5400" b="1" dirty="0"/>
          </a:p>
          <a:p>
            <a:endParaRPr lang="zh-CN" altLang="en-US" sz="5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6571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65713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38" y="834809"/>
            <a:ext cx="292478" cy="3277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715" y="878949"/>
            <a:ext cx="289403" cy="268039"/>
          </a:xfrm>
          <a:prstGeom prst="rect">
            <a:avLst/>
          </a:prstGeom>
        </p:spPr>
      </p:pic>
      <p:sp>
        <p:nvSpPr>
          <p:cNvPr id="8" name="文本框 4"/>
          <p:cNvSpPr txBox="1"/>
          <p:nvPr/>
        </p:nvSpPr>
        <p:spPr>
          <a:xfrm>
            <a:off x="0" y="130390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6" y="6130842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77973" y="2445433"/>
            <a:ext cx="3496593" cy="1732302"/>
            <a:chOff x="63159" y="888824"/>
            <a:chExt cx="3746456" cy="1732302"/>
          </a:xfrm>
        </p:grpSpPr>
        <p:sp>
          <p:nvSpPr>
            <p:cNvPr id="11" name="矩形 10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4"/>
          <p:cNvSpPr txBox="1"/>
          <p:nvPr/>
        </p:nvSpPr>
        <p:spPr>
          <a:xfrm flipH="1">
            <a:off x="2252516" y="861408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15" name="文本框 4"/>
          <p:cNvSpPr txBox="1"/>
          <p:nvPr/>
        </p:nvSpPr>
        <p:spPr>
          <a:xfrm flipH="1">
            <a:off x="2899705" y="86000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矩形 15"/>
          <p:cNvSpPr/>
          <p:nvPr/>
        </p:nvSpPr>
        <p:spPr>
          <a:xfrm>
            <a:off x="-9721" y="1674235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349816" y="1772220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18" name="矩形 17"/>
          <p:cNvSpPr/>
          <p:nvPr/>
        </p:nvSpPr>
        <p:spPr>
          <a:xfrm>
            <a:off x="10212" y="2268364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481" y="4442139"/>
            <a:ext cx="3278983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已成功拣货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66676" y="76571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66676" y="765713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714" y="834809"/>
            <a:ext cx="292478" cy="3277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91" y="878949"/>
            <a:ext cx="289403" cy="268039"/>
          </a:xfrm>
          <a:prstGeom prst="rect">
            <a:avLst/>
          </a:prstGeom>
        </p:spPr>
      </p:pic>
      <p:sp>
        <p:nvSpPr>
          <p:cNvPr id="24" name="文本框 4"/>
          <p:cNvSpPr txBox="1"/>
          <p:nvPr/>
        </p:nvSpPr>
        <p:spPr>
          <a:xfrm>
            <a:off x="3366676" y="130390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86996" y="6130842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288703" y="2069336"/>
            <a:ext cx="3496593" cy="1732302"/>
            <a:chOff x="63159" y="888824"/>
            <a:chExt cx="3746456" cy="1732302"/>
          </a:xfrm>
        </p:grpSpPr>
        <p:sp>
          <p:nvSpPr>
            <p:cNvPr id="27" name="矩形 26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4"/>
          <p:cNvSpPr txBox="1"/>
          <p:nvPr/>
        </p:nvSpPr>
        <p:spPr>
          <a:xfrm flipH="1">
            <a:off x="5619192" y="861408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31" name="文本框 4"/>
          <p:cNvSpPr txBox="1"/>
          <p:nvPr/>
        </p:nvSpPr>
        <p:spPr>
          <a:xfrm flipH="1">
            <a:off x="6266381" y="86000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矩形 31"/>
          <p:cNvSpPr/>
          <p:nvPr/>
        </p:nvSpPr>
        <p:spPr>
          <a:xfrm>
            <a:off x="3418620" y="1666369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4"/>
          <p:cNvSpPr txBox="1"/>
          <p:nvPr/>
        </p:nvSpPr>
        <p:spPr>
          <a:xfrm>
            <a:off x="4074204" y="1630947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sp>
        <p:nvSpPr>
          <p:cNvPr id="49" name="矩形 48"/>
          <p:cNvSpPr/>
          <p:nvPr/>
        </p:nvSpPr>
        <p:spPr>
          <a:xfrm>
            <a:off x="6740275" y="76571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793652" y="2362519"/>
            <a:ext cx="3187630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基于批次拣货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93652" y="3011115"/>
            <a:ext cx="3187630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系统自动分配拣货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760601" y="6130842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35933" y="765713"/>
            <a:ext cx="3278982" cy="8010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已成功拣货完成批次：</a:t>
            </a:r>
            <a:r>
              <a:rPr lang="en-US" altLang="zh-C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213456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请选择拣货模式继续拣货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760601" y="1795365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请选择拣货模式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080" y="1303655"/>
            <a:ext cx="2956560" cy="4831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573795" y="2442569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solidFill>
                  <a:srgbClr val="FF0000"/>
                </a:solidFill>
              </a:rPr>
              <a:t>热键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报残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562443" y="54537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62443" y="545376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81" y="614472"/>
            <a:ext cx="292478" cy="32774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158" y="658612"/>
            <a:ext cx="289403" cy="268039"/>
          </a:xfrm>
          <a:prstGeom prst="rect">
            <a:avLst/>
          </a:prstGeom>
        </p:spPr>
      </p:pic>
      <p:sp>
        <p:nvSpPr>
          <p:cNvPr id="22" name="文本框 4"/>
          <p:cNvSpPr txBox="1"/>
          <p:nvPr/>
        </p:nvSpPr>
        <p:spPr>
          <a:xfrm>
            <a:off x="2562443" y="108356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82769" y="5910505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484470" y="1848999"/>
            <a:ext cx="3496593" cy="1732302"/>
            <a:chOff x="63159" y="888824"/>
            <a:chExt cx="3746456" cy="1732302"/>
          </a:xfrm>
        </p:grpSpPr>
        <p:sp>
          <p:nvSpPr>
            <p:cNvPr id="25" name="矩形 24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4"/>
          <p:cNvSpPr txBox="1"/>
          <p:nvPr/>
        </p:nvSpPr>
        <p:spPr>
          <a:xfrm flipH="1">
            <a:off x="4814959" y="641071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文本框 4"/>
          <p:cNvSpPr txBox="1"/>
          <p:nvPr/>
        </p:nvSpPr>
        <p:spPr>
          <a:xfrm flipH="1">
            <a:off x="5462148" y="639666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30" name="矩形 29"/>
          <p:cNvSpPr/>
          <p:nvPr/>
        </p:nvSpPr>
        <p:spPr>
          <a:xfrm>
            <a:off x="2614387" y="1446032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4"/>
          <p:cNvSpPr txBox="1"/>
          <p:nvPr/>
        </p:nvSpPr>
        <p:spPr>
          <a:xfrm>
            <a:off x="3269971" y="141061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954597" y="1808967"/>
            <a:ext cx="2464837" cy="3424045"/>
            <a:chOff x="574955" y="1423376"/>
            <a:chExt cx="2464837" cy="3424045"/>
          </a:xfrm>
        </p:grpSpPr>
        <p:sp>
          <p:nvSpPr>
            <p:cNvPr id="32" name="矩形 31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拣货菜单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057618" y="2554327"/>
              <a:ext cx="1787969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商品残损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商品丢失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货筐已满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停止拣货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961177" y="56864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1017" y="568644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055" y="637740"/>
            <a:ext cx="292478" cy="32774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732" y="681880"/>
            <a:ext cx="289403" cy="268039"/>
          </a:xfrm>
          <a:prstGeom prst="rect">
            <a:avLst/>
          </a:prstGeom>
        </p:spPr>
      </p:pic>
      <p:sp>
        <p:nvSpPr>
          <p:cNvPr id="44" name="文本框 4"/>
          <p:cNvSpPr txBox="1"/>
          <p:nvPr/>
        </p:nvSpPr>
        <p:spPr>
          <a:xfrm>
            <a:off x="5951017" y="110683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扫描受损商品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71343" y="593377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5873044" y="1872267"/>
            <a:ext cx="3496593" cy="1732302"/>
            <a:chOff x="63159" y="888824"/>
            <a:chExt cx="3746456" cy="1732302"/>
          </a:xfrm>
        </p:grpSpPr>
        <p:sp>
          <p:nvSpPr>
            <p:cNvPr id="47" name="矩形 46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"/>
          <p:cNvSpPr txBox="1"/>
          <p:nvPr/>
        </p:nvSpPr>
        <p:spPr>
          <a:xfrm flipH="1">
            <a:off x="8203533" y="66433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文本框 4"/>
          <p:cNvSpPr txBox="1"/>
          <p:nvPr/>
        </p:nvSpPr>
        <p:spPr>
          <a:xfrm flipH="1">
            <a:off x="8850722" y="66293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52" name="矩形 51"/>
          <p:cNvSpPr/>
          <p:nvPr/>
        </p:nvSpPr>
        <p:spPr>
          <a:xfrm>
            <a:off x="6002961" y="1469300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4"/>
          <p:cNvSpPr txBox="1"/>
          <p:nvPr/>
        </p:nvSpPr>
        <p:spPr>
          <a:xfrm>
            <a:off x="6658545" y="14338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sp>
        <p:nvSpPr>
          <p:cNvPr id="62" name="矩形 61"/>
          <p:cNvSpPr/>
          <p:nvPr/>
        </p:nvSpPr>
        <p:spPr>
          <a:xfrm>
            <a:off x="9294309" y="57739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9294309" y="57739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347" y="646493"/>
            <a:ext cx="292478" cy="327749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1024" y="690633"/>
            <a:ext cx="289403" cy="268039"/>
          </a:xfrm>
          <a:prstGeom prst="rect">
            <a:avLst/>
          </a:prstGeom>
        </p:spPr>
      </p:pic>
      <p:sp>
        <p:nvSpPr>
          <p:cNvPr id="66" name="文本框 4"/>
          <p:cNvSpPr txBox="1"/>
          <p:nvPr/>
        </p:nvSpPr>
        <p:spPr>
          <a:xfrm>
            <a:off x="9294309" y="111558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扫描残品车牌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14635" y="594252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sp>
        <p:nvSpPr>
          <p:cNvPr id="72" name="文本框 4"/>
          <p:cNvSpPr txBox="1"/>
          <p:nvPr/>
        </p:nvSpPr>
        <p:spPr>
          <a:xfrm flipH="1">
            <a:off x="11546825" y="67309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文本框 4"/>
          <p:cNvSpPr txBox="1"/>
          <p:nvPr/>
        </p:nvSpPr>
        <p:spPr>
          <a:xfrm flipH="1">
            <a:off x="12194014" y="671687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311" y="1664110"/>
            <a:ext cx="1108514" cy="786180"/>
          </a:xfrm>
          <a:prstGeom prst="rect">
            <a:avLst/>
          </a:prstGeom>
        </p:spPr>
      </p:pic>
      <p:sp>
        <p:nvSpPr>
          <p:cNvPr id="77" name="文本框 4"/>
          <p:cNvSpPr txBox="1"/>
          <p:nvPr/>
        </p:nvSpPr>
        <p:spPr>
          <a:xfrm>
            <a:off x="9952116" y="2560169"/>
            <a:ext cx="2159566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操作失误，返回上一页面</a:t>
            </a:r>
            <a:endParaRPr lang="en-US" altLang="zh-CN" sz="1400" dirty="0"/>
          </a:p>
        </p:txBody>
      </p:sp>
      <p:sp>
        <p:nvSpPr>
          <p:cNvPr id="89" name="矩形 88"/>
          <p:cNvSpPr/>
          <p:nvPr/>
        </p:nvSpPr>
        <p:spPr>
          <a:xfrm>
            <a:off x="-804886" y="54723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794726" y="547231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12" y="616327"/>
            <a:ext cx="292478" cy="327749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89" y="660467"/>
            <a:ext cx="289403" cy="268039"/>
          </a:xfrm>
          <a:prstGeom prst="rect">
            <a:avLst/>
          </a:prstGeom>
        </p:spPr>
      </p:pic>
      <p:sp>
        <p:nvSpPr>
          <p:cNvPr id="93" name="文本框 4"/>
          <p:cNvSpPr txBox="1"/>
          <p:nvPr/>
        </p:nvSpPr>
        <p:spPr>
          <a:xfrm>
            <a:off x="-794726" y="108542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-774400" y="591236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-872699" y="2226951"/>
            <a:ext cx="3496593" cy="1732302"/>
            <a:chOff x="63159" y="888824"/>
            <a:chExt cx="3746456" cy="1732302"/>
          </a:xfrm>
        </p:grpSpPr>
        <p:sp>
          <p:nvSpPr>
            <p:cNvPr id="96" name="矩形 95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9" name="文本框 4"/>
          <p:cNvSpPr txBox="1"/>
          <p:nvPr/>
        </p:nvSpPr>
        <p:spPr>
          <a:xfrm flipH="1">
            <a:off x="1457790" y="642926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文本框 4"/>
          <p:cNvSpPr txBox="1"/>
          <p:nvPr/>
        </p:nvSpPr>
        <p:spPr>
          <a:xfrm flipH="1">
            <a:off x="2104979" y="641521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101" name="矩形 100"/>
          <p:cNvSpPr/>
          <p:nvPr/>
        </p:nvSpPr>
        <p:spPr>
          <a:xfrm>
            <a:off x="-804447" y="1455753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2" name="文本框 4"/>
          <p:cNvSpPr txBox="1"/>
          <p:nvPr/>
        </p:nvSpPr>
        <p:spPr>
          <a:xfrm>
            <a:off x="-444910" y="155373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103" name="矩形 102"/>
          <p:cNvSpPr/>
          <p:nvPr/>
        </p:nvSpPr>
        <p:spPr>
          <a:xfrm>
            <a:off x="-784514" y="2049882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-782245" y="4223657"/>
            <a:ext cx="3278983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已成功拣货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085" y="1386205"/>
            <a:ext cx="3002280" cy="49612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2353" y="766948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2353" y="766948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391" y="836044"/>
            <a:ext cx="292478" cy="3277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068" y="880184"/>
            <a:ext cx="289403" cy="268039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222353" y="130513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扫描残品车牌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679" y="613207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sp>
        <p:nvSpPr>
          <p:cNvPr id="8" name="文本框 4"/>
          <p:cNvSpPr txBox="1"/>
          <p:nvPr/>
        </p:nvSpPr>
        <p:spPr>
          <a:xfrm flipH="1">
            <a:off x="2474869" y="86264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文本框 4"/>
          <p:cNvSpPr txBox="1"/>
          <p:nvPr/>
        </p:nvSpPr>
        <p:spPr>
          <a:xfrm flipH="1">
            <a:off x="3122058" y="861238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355" y="1853661"/>
            <a:ext cx="1108514" cy="786180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>
            <a:off x="880160" y="2749720"/>
            <a:ext cx="2159566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操作失误，返回上一页面</a:t>
            </a:r>
            <a:endParaRPr lang="en-US" altLang="zh-CN" sz="1400" dirty="0"/>
          </a:p>
        </p:txBody>
      </p:sp>
      <p:sp>
        <p:nvSpPr>
          <p:cNvPr id="12" name="矩形 11"/>
          <p:cNvSpPr/>
          <p:nvPr/>
        </p:nvSpPr>
        <p:spPr>
          <a:xfrm>
            <a:off x="242062" y="3409994"/>
            <a:ext cx="3278983" cy="1016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不是残品车牌，请重新扫描新的残品车牌</a:t>
            </a:r>
          </a:p>
        </p:txBody>
      </p:sp>
      <p:sp>
        <p:nvSpPr>
          <p:cNvPr id="13" name="矩形 12"/>
          <p:cNvSpPr/>
          <p:nvPr/>
        </p:nvSpPr>
        <p:spPr>
          <a:xfrm>
            <a:off x="3698155" y="76989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75003" y="2366700"/>
            <a:ext cx="3156357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基于批次拣货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75003" y="3015296"/>
            <a:ext cx="3156357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系统自动分配拣货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18481" y="613502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93813" y="769894"/>
            <a:ext cx="3278982" cy="8010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已成功报残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已成功拣货完成批次：</a:t>
            </a:r>
            <a:r>
              <a:rPr lang="en-US" altLang="zh-C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213456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请选择拣货模式继续拣货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18481" y="1799546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请选择拣货模式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38008" y="372623"/>
            <a:ext cx="316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如果批次内最后</a:t>
            </a:r>
            <a:r>
              <a:rPr lang="en-US" altLang="zh-CN" sz="1600" dirty="0"/>
              <a:t>1</a:t>
            </a:r>
            <a:r>
              <a:rPr lang="zh-CN" altLang="en-US" sz="1600" dirty="0"/>
              <a:t>件商品报残界面</a:t>
            </a:r>
          </a:p>
        </p:txBody>
      </p:sp>
      <p:sp>
        <p:nvSpPr>
          <p:cNvPr id="20" name="矩形 19"/>
          <p:cNvSpPr/>
          <p:nvPr/>
        </p:nvSpPr>
        <p:spPr>
          <a:xfrm>
            <a:off x="7326217" y="769488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326217" y="766948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255" y="836044"/>
            <a:ext cx="292478" cy="3277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32" y="880184"/>
            <a:ext cx="289403" cy="268039"/>
          </a:xfrm>
          <a:prstGeom prst="rect">
            <a:avLst/>
          </a:prstGeom>
        </p:spPr>
      </p:pic>
      <p:sp>
        <p:nvSpPr>
          <p:cNvPr id="24" name="文本框 4"/>
          <p:cNvSpPr txBox="1"/>
          <p:nvPr/>
        </p:nvSpPr>
        <p:spPr>
          <a:xfrm>
            <a:off x="7326217" y="130513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46543" y="613207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sp>
        <p:nvSpPr>
          <p:cNvPr id="26" name="文本框 4"/>
          <p:cNvSpPr txBox="1"/>
          <p:nvPr/>
        </p:nvSpPr>
        <p:spPr>
          <a:xfrm flipH="1">
            <a:off x="9578733" y="86264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矩形 26"/>
          <p:cNvSpPr/>
          <p:nvPr/>
        </p:nvSpPr>
        <p:spPr>
          <a:xfrm>
            <a:off x="7327513" y="1675470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7676033" y="1773455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29" name="矩形 28"/>
          <p:cNvSpPr/>
          <p:nvPr/>
        </p:nvSpPr>
        <p:spPr>
          <a:xfrm>
            <a:off x="7336429" y="2269599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38698" y="4443374"/>
            <a:ext cx="3278983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已成功报残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请将残品单独放置在残品区域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227574" y="2482247"/>
            <a:ext cx="3496593" cy="1732302"/>
            <a:chOff x="63159" y="888824"/>
            <a:chExt cx="3746456" cy="1732302"/>
          </a:xfrm>
        </p:grpSpPr>
        <p:sp>
          <p:nvSpPr>
            <p:cNvPr id="32" name="矩形 31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227574" y="370121"/>
            <a:ext cx="357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如果批次内不是最后</a:t>
            </a:r>
            <a:r>
              <a:rPr lang="en-US" altLang="zh-CN" sz="1600" dirty="0"/>
              <a:t>1</a:t>
            </a:r>
            <a:r>
              <a:rPr lang="zh-CN" altLang="en-US" sz="1600" dirty="0"/>
              <a:t>件商品报残界面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95" y="2138045"/>
            <a:ext cx="2819400" cy="495363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200" y="2138045"/>
            <a:ext cx="2887980" cy="492315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070" y="2063115"/>
            <a:ext cx="2987040" cy="47936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573795" y="2442569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solidFill>
                  <a:srgbClr val="FF0000"/>
                </a:solidFill>
              </a:rPr>
              <a:t>热键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商品丢失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732" y="430263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732" y="430263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请选择工作类型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2931" y="1162392"/>
          <a:ext cx="2438401" cy="366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1-Inbound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2-Ountbound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3-Vendor Return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4-ICQA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/>
                        <a:t>5-Problem Solve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2914" y="5292419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458531" y="430263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58531" y="430263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</a:t>
            </a:r>
            <a:r>
              <a:rPr lang="en-US" altLang="zh-CN" b="1" dirty="0"/>
              <a:t>Outbound</a:t>
            </a:r>
            <a:r>
              <a:rPr lang="zh-CN" altLang="en-US" b="1" dirty="0"/>
              <a:t>工作类型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15730" y="1162392"/>
          <a:ext cx="2438401" cy="2196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拣货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2-Rebatch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移动包裹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765713" y="5292419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665" y="853848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4665" y="853848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4"/>
          <p:cNvSpPr txBox="1"/>
          <p:nvPr/>
        </p:nvSpPr>
        <p:spPr>
          <a:xfrm>
            <a:off x="94665" y="139203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991" y="621897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692" y="2157471"/>
            <a:ext cx="3496593" cy="1732302"/>
            <a:chOff x="63159" y="888824"/>
            <a:chExt cx="3746456" cy="1732302"/>
          </a:xfrm>
        </p:grpSpPr>
        <p:sp>
          <p:nvSpPr>
            <p:cNvPr id="9" name="矩形 8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145515" y="903496"/>
            <a:ext cx="1437589" cy="395949"/>
            <a:chOff x="2145515" y="903496"/>
            <a:chExt cx="1437589" cy="395949"/>
          </a:xfrm>
        </p:grpSpPr>
        <p:grpSp>
          <p:nvGrpSpPr>
            <p:cNvPr id="75" name="组合 74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12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13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146609" y="1754504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4"/>
          <p:cNvSpPr txBox="1"/>
          <p:nvPr/>
        </p:nvSpPr>
        <p:spPr>
          <a:xfrm>
            <a:off x="802193" y="1719082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86819" y="2117439"/>
            <a:ext cx="2464837" cy="3424045"/>
            <a:chOff x="574955" y="1423376"/>
            <a:chExt cx="2464837" cy="3424045"/>
          </a:xfrm>
        </p:grpSpPr>
        <p:sp>
          <p:nvSpPr>
            <p:cNvPr id="17" name="矩形 16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拣货菜单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7618" y="2554327"/>
              <a:ext cx="1787969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商品残损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商品丢失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货筐已满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停止拣货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483239" y="87711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483239" y="877116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文本框 4"/>
          <p:cNvSpPr txBox="1"/>
          <p:nvPr/>
        </p:nvSpPr>
        <p:spPr>
          <a:xfrm>
            <a:off x="3483239" y="141530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确认并再次扫描货位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03565" y="6242245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sp>
        <p:nvSpPr>
          <p:cNvPr id="38" name="矩形 37"/>
          <p:cNvSpPr/>
          <p:nvPr/>
        </p:nvSpPr>
        <p:spPr>
          <a:xfrm>
            <a:off x="6826531" y="88586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826531" y="885869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2" name="文本框 4"/>
          <p:cNvSpPr txBox="1"/>
          <p:nvPr/>
        </p:nvSpPr>
        <p:spPr>
          <a:xfrm>
            <a:off x="6826531" y="142406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扫描货位中所有商品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46857" y="625099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sp>
        <p:nvSpPr>
          <p:cNvPr id="48" name="矩形 47"/>
          <p:cNvSpPr/>
          <p:nvPr/>
        </p:nvSpPr>
        <p:spPr>
          <a:xfrm>
            <a:off x="3483239" y="1772085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9" name="文本框 4"/>
          <p:cNvSpPr txBox="1"/>
          <p:nvPr/>
        </p:nvSpPr>
        <p:spPr>
          <a:xfrm>
            <a:off x="3831759" y="1870070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50" name="矩形 49"/>
          <p:cNvSpPr/>
          <p:nvPr/>
        </p:nvSpPr>
        <p:spPr>
          <a:xfrm>
            <a:off x="3492155" y="2366214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58156" y="1785026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4"/>
          <p:cNvSpPr txBox="1"/>
          <p:nvPr/>
        </p:nvSpPr>
        <p:spPr>
          <a:xfrm>
            <a:off x="7513740" y="1749604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6762221" y="2203776"/>
            <a:ext cx="3496593" cy="1732302"/>
            <a:chOff x="63159" y="888824"/>
            <a:chExt cx="3746456" cy="1732302"/>
          </a:xfrm>
        </p:grpSpPr>
        <p:sp>
          <p:nvSpPr>
            <p:cNvPr id="54" name="矩形 53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4"/>
          <p:cNvSpPr txBox="1"/>
          <p:nvPr/>
        </p:nvSpPr>
        <p:spPr>
          <a:xfrm>
            <a:off x="7522494" y="4214337"/>
            <a:ext cx="1887055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货位为空 没有商品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170355" y="90873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0170355" y="86779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3" name="文本框 4"/>
          <p:cNvSpPr txBox="1"/>
          <p:nvPr/>
        </p:nvSpPr>
        <p:spPr>
          <a:xfrm>
            <a:off x="10170355" y="140598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扫描货位中所有商品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190681" y="623291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sp>
        <p:nvSpPr>
          <p:cNvPr id="67" name="矩形 66"/>
          <p:cNvSpPr/>
          <p:nvPr/>
        </p:nvSpPr>
        <p:spPr>
          <a:xfrm>
            <a:off x="10201980" y="1766947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4"/>
          <p:cNvSpPr txBox="1"/>
          <p:nvPr/>
        </p:nvSpPr>
        <p:spPr>
          <a:xfrm>
            <a:off x="10857564" y="17315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0106045" y="2185697"/>
            <a:ext cx="3496593" cy="1732302"/>
            <a:chOff x="63159" y="888824"/>
            <a:chExt cx="3746456" cy="1732302"/>
          </a:xfrm>
        </p:grpSpPr>
        <p:sp>
          <p:nvSpPr>
            <p:cNvPr id="70" name="矩形 69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文本框 4"/>
          <p:cNvSpPr txBox="1"/>
          <p:nvPr/>
        </p:nvSpPr>
        <p:spPr>
          <a:xfrm>
            <a:off x="10866318" y="4196258"/>
            <a:ext cx="2031325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我已扫描完所有商品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180517" y="4585503"/>
            <a:ext cx="3278983" cy="1016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商品扫描错误：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12345678905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553649" y="913331"/>
            <a:ext cx="1437589" cy="395949"/>
            <a:chOff x="2145515" y="903496"/>
            <a:chExt cx="1437589" cy="395949"/>
          </a:xfrm>
        </p:grpSpPr>
        <p:grpSp>
          <p:nvGrpSpPr>
            <p:cNvPr id="79" name="组合 78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84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82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8942223" y="955705"/>
            <a:ext cx="1437589" cy="395949"/>
            <a:chOff x="2145515" y="903496"/>
            <a:chExt cx="1437589" cy="395949"/>
          </a:xfrm>
        </p:grpSpPr>
        <p:grpSp>
          <p:nvGrpSpPr>
            <p:cNvPr id="86" name="组合 85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91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89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12192000" y="946115"/>
            <a:ext cx="1437589" cy="395949"/>
            <a:chOff x="2145515" y="903496"/>
            <a:chExt cx="1437589" cy="395949"/>
          </a:xfrm>
        </p:grpSpPr>
        <p:grpSp>
          <p:nvGrpSpPr>
            <p:cNvPr id="93" name="组合 92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98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96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350" y="2870835"/>
            <a:ext cx="2804160" cy="483933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675" y="2870835"/>
            <a:ext cx="2857500" cy="49612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161147" y="88948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37995" y="2486286"/>
            <a:ext cx="3156357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基于批次拣货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37995" y="3134882"/>
            <a:ext cx="3156357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系统自动分配拣货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81473" y="625460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56805" y="889480"/>
            <a:ext cx="3278982" cy="8010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</a:t>
            </a:r>
            <a:r>
              <a:rPr lang="zh-CN" altLang="en-US" sz="1600" dirty="0"/>
              <a:t>丢失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已成功拣货完成批次：</a:t>
            </a:r>
            <a:r>
              <a:rPr lang="en-US" altLang="zh-C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213456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请选择拣货模式继续拣货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181473" y="1919132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请选择拣货模式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01000" y="492209"/>
            <a:ext cx="316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如果批次内最后</a:t>
            </a:r>
            <a:r>
              <a:rPr lang="en-US" altLang="zh-CN" sz="1600" dirty="0"/>
              <a:t>1</a:t>
            </a:r>
            <a:r>
              <a:rPr lang="zh-CN" altLang="en-US" sz="1600" dirty="0"/>
              <a:t>件商品丢失界面</a:t>
            </a:r>
          </a:p>
        </p:txBody>
      </p:sp>
      <p:sp>
        <p:nvSpPr>
          <p:cNvPr id="38" name="矩形 37"/>
          <p:cNvSpPr/>
          <p:nvPr/>
        </p:nvSpPr>
        <p:spPr>
          <a:xfrm>
            <a:off x="4955444" y="88948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55444" y="88948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82" y="958576"/>
            <a:ext cx="292478" cy="32774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159" y="1002716"/>
            <a:ext cx="289403" cy="268039"/>
          </a:xfrm>
          <a:prstGeom prst="rect">
            <a:avLst/>
          </a:prstGeom>
        </p:spPr>
      </p:pic>
      <p:sp>
        <p:nvSpPr>
          <p:cNvPr id="42" name="文本框 4"/>
          <p:cNvSpPr txBox="1"/>
          <p:nvPr/>
        </p:nvSpPr>
        <p:spPr>
          <a:xfrm>
            <a:off x="4955444" y="142767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75770" y="625460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sp>
        <p:nvSpPr>
          <p:cNvPr id="44" name="文本框 4"/>
          <p:cNvSpPr txBox="1"/>
          <p:nvPr/>
        </p:nvSpPr>
        <p:spPr>
          <a:xfrm flipH="1">
            <a:off x="7207960" y="98517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矩形 44"/>
          <p:cNvSpPr/>
          <p:nvPr/>
        </p:nvSpPr>
        <p:spPr>
          <a:xfrm>
            <a:off x="4956740" y="1798002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6" name="文本框 4"/>
          <p:cNvSpPr txBox="1"/>
          <p:nvPr/>
        </p:nvSpPr>
        <p:spPr>
          <a:xfrm>
            <a:off x="5305260" y="1895987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47" name="矩形 46"/>
          <p:cNvSpPr/>
          <p:nvPr/>
        </p:nvSpPr>
        <p:spPr>
          <a:xfrm>
            <a:off x="4965656" y="2392131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67925" y="4565906"/>
            <a:ext cx="3278983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</a:t>
            </a:r>
            <a:r>
              <a:rPr lang="zh-CN" altLang="en-US" sz="1400" dirty="0"/>
              <a:t>丢失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</a:t>
            </a:r>
            <a:r>
              <a:rPr lang="zh-CN" altLang="en-US" sz="1400" dirty="0"/>
              <a:t>丢失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单独放置在残品区域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856801" y="2604779"/>
            <a:ext cx="3496593" cy="1732302"/>
            <a:chOff x="63159" y="888824"/>
            <a:chExt cx="3746456" cy="1732302"/>
          </a:xfrm>
        </p:grpSpPr>
        <p:sp>
          <p:nvSpPr>
            <p:cNvPr id="50" name="矩形 49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856801" y="492653"/>
            <a:ext cx="357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如果批次内不是最后</a:t>
            </a:r>
            <a:r>
              <a:rPr lang="en-US" altLang="zh-CN" sz="1600" dirty="0"/>
              <a:t>1</a:t>
            </a:r>
            <a:r>
              <a:rPr lang="zh-CN" altLang="en-US" sz="1600" dirty="0"/>
              <a:t>件商品丢失界面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815" y="1002665"/>
            <a:ext cx="2910840" cy="4892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590" y="2041525"/>
            <a:ext cx="3063240" cy="48545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573795" y="2442569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solidFill>
                  <a:srgbClr val="FF0000"/>
                </a:solidFill>
              </a:rPr>
              <a:t>热键</a:t>
            </a:r>
            <a:r>
              <a:rPr lang="en-US" altLang="zh-CN" sz="5400" b="1" dirty="0">
                <a:solidFill>
                  <a:srgbClr val="FF0000"/>
                </a:solidFill>
              </a:rPr>
              <a:t>-F</a:t>
            </a:r>
            <a:r>
              <a:rPr lang="zh-CN" altLang="en-US" sz="5400" b="1" dirty="0">
                <a:solidFill>
                  <a:srgbClr val="FF0000"/>
                </a:solidFill>
              </a:rPr>
              <a:t>货筐已满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665" y="853848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4665" y="853848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4"/>
          <p:cNvSpPr txBox="1"/>
          <p:nvPr/>
        </p:nvSpPr>
        <p:spPr>
          <a:xfrm>
            <a:off x="94665" y="139203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991" y="621897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692" y="2157471"/>
            <a:ext cx="3496593" cy="1732302"/>
            <a:chOff x="63159" y="888824"/>
            <a:chExt cx="3746456" cy="1732302"/>
          </a:xfrm>
        </p:grpSpPr>
        <p:sp>
          <p:nvSpPr>
            <p:cNvPr id="9" name="矩形 8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46609" y="1754504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4"/>
          <p:cNvSpPr txBox="1"/>
          <p:nvPr/>
        </p:nvSpPr>
        <p:spPr>
          <a:xfrm>
            <a:off x="802193" y="1719082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86819" y="2117439"/>
            <a:ext cx="2464837" cy="3424045"/>
            <a:chOff x="574955" y="1423376"/>
            <a:chExt cx="2464837" cy="3424045"/>
          </a:xfrm>
        </p:grpSpPr>
        <p:sp>
          <p:nvSpPr>
            <p:cNvPr id="17" name="矩形 16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拣货菜单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7618" y="2554327"/>
              <a:ext cx="1787969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商品残损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商品丢失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货筐已满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停止拣货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3601434" y="85808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3638474" y="1692513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88954" y="2197002"/>
            <a:ext cx="279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开始货位：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1-2-A056-019C01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Pick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81" y="2930265"/>
            <a:ext cx="1394150" cy="149636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4275985" y="4710450"/>
            <a:ext cx="182614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重新选择拣货模式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038656" y="935837"/>
            <a:ext cx="1437589" cy="395949"/>
            <a:chOff x="2145515" y="903496"/>
            <a:chExt cx="1437589" cy="395949"/>
          </a:xfrm>
        </p:grpSpPr>
        <p:grpSp>
          <p:nvGrpSpPr>
            <p:cNvPr id="73" name="组合 72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78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76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65" name="矩形 64"/>
          <p:cNvSpPr/>
          <p:nvPr/>
        </p:nvSpPr>
        <p:spPr>
          <a:xfrm>
            <a:off x="10559553" y="77829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559553" y="77829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9" name="文本框 4"/>
          <p:cNvSpPr txBox="1"/>
          <p:nvPr/>
        </p:nvSpPr>
        <p:spPr>
          <a:xfrm>
            <a:off x="10559553" y="131648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579879" y="614342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sp>
        <p:nvSpPr>
          <p:cNvPr id="81" name="矩形 80"/>
          <p:cNvSpPr/>
          <p:nvPr/>
        </p:nvSpPr>
        <p:spPr>
          <a:xfrm>
            <a:off x="10560849" y="1686819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82" name="文本框 4"/>
          <p:cNvSpPr txBox="1"/>
          <p:nvPr/>
        </p:nvSpPr>
        <p:spPr>
          <a:xfrm>
            <a:off x="10909369" y="1784804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83" name="矩形 82"/>
          <p:cNvSpPr/>
          <p:nvPr/>
        </p:nvSpPr>
        <p:spPr>
          <a:xfrm>
            <a:off x="10569765" y="2280948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0460910" y="2493596"/>
            <a:ext cx="3496593" cy="1732302"/>
            <a:chOff x="63159" y="888824"/>
            <a:chExt cx="3746456" cy="1732302"/>
          </a:xfrm>
        </p:grpSpPr>
        <p:sp>
          <p:nvSpPr>
            <p:cNvPr id="86" name="矩形 85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2572957" y="836609"/>
            <a:ext cx="1437589" cy="395949"/>
            <a:chOff x="2145515" y="903496"/>
            <a:chExt cx="1437589" cy="395949"/>
          </a:xfrm>
        </p:grpSpPr>
        <p:grpSp>
          <p:nvGrpSpPr>
            <p:cNvPr id="90" name="组合 89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95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92" name="图片 9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93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031172" y="853848"/>
            <a:ext cx="3278982" cy="5800295"/>
            <a:chOff x="11615182" y="853848"/>
            <a:chExt cx="3278982" cy="5800295"/>
          </a:xfrm>
        </p:grpSpPr>
        <p:sp>
          <p:nvSpPr>
            <p:cNvPr id="96" name="文本框 95"/>
            <p:cNvSpPr txBox="1"/>
            <p:nvPr/>
          </p:nvSpPr>
          <p:spPr>
            <a:xfrm>
              <a:off x="11615182" y="4563046"/>
              <a:ext cx="3278982" cy="55399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开始拣货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1615182" y="853848"/>
              <a:ext cx="3278982" cy="5800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1615182" y="1055218"/>
              <a:ext cx="32789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信息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1950126" y="1656698"/>
              <a:ext cx="2779311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/>
                <a:t>用        户：张三三</a:t>
              </a:r>
              <a:endParaRPr lang="en-US" altLang="zh-CN" sz="1600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车  牌  号：</a:t>
              </a:r>
              <a:r>
                <a:rPr lang="en-US" altLang="zh-CN" sz="1600" dirty="0"/>
                <a:t>ToIB000001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拣货批次：</a:t>
              </a:r>
              <a:r>
                <a:rPr lang="en-US" altLang="zh-CN" sz="1600" dirty="0"/>
                <a:t> 213456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当  前  </a:t>
              </a:r>
              <a:r>
                <a:rPr lang="en-US" altLang="zh-CN" sz="1600" dirty="0"/>
                <a:t>PP </a:t>
              </a:r>
              <a:r>
                <a:rPr lang="zh-CN" altLang="en-US" sz="1600" dirty="0"/>
                <a:t>：</a:t>
              </a:r>
              <a:r>
                <a:rPr lang="en-US" altLang="zh-CN" sz="1600" dirty="0"/>
                <a:t>Single Pick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开始货位：</a:t>
              </a:r>
              <a:r>
                <a:rPr lang="en-US" altLang="zh-CN" sz="1600" dirty="0"/>
                <a:t>1-2-A056-019C01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商品总数：</a:t>
              </a:r>
              <a:r>
                <a:rPr lang="en-US" altLang="zh-CN" sz="1600" dirty="0"/>
                <a:t>200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平均效率：</a:t>
              </a:r>
              <a:r>
                <a:rPr lang="en-US" altLang="zh-CN" sz="1600" dirty="0"/>
                <a:t>260 </a:t>
              </a:r>
              <a:r>
                <a:rPr lang="zh-CN" altLang="en-US" sz="1600" dirty="0"/>
                <a:t>个</a:t>
              </a:r>
              <a:r>
                <a:rPr lang="en-US" altLang="zh-CN" sz="1600" dirty="0"/>
                <a:t>/</a:t>
              </a:r>
              <a:r>
                <a:rPr lang="zh-CN" altLang="en-US" sz="1600" dirty="0"/>
                <a:t>小时</a:t>
              </a:r>
              <a:endParaRPr lang="en-US" altLang="zh-CN" sz="1600" dirty="0"/>
            </a:p>
            <a:p>
              <a:pPr algn="ctr"/>
              <a:endParaRPr lang="zh-CN" altLang="en-US" sz="1600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573795" y="2442569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/>
              <a:t>热键</a:t>
            </a:r>
            <a:r>
              <a:rPr lang="en-US" altLang="zh-CN" sz="5400" b="1" dirty="0"/>
              <a:t>-P</a:t>
            </a:r>
            <a:r>
              <a:rPr lang="zh-CN" altLang="en-US" sz="5400" b="1" dirty="0"/>
              <a:t>货位无法扫描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7460" y="52457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87460" y="524576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4"/>
          <p:cNvSpPr txBox="1"/>
          <p:nvPr/>
        </p:nvSpPr>
        <p:spPr>
          <a:xfrm>
            <a:off x="7287460" y="106276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07786" y="5889705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09487" y="1828199"/>
            <a:ext cx="3496593" cy="1732302"/>
            <a:chOff x="63159" y="888824"/>
            <a:chExt cx="3746456" cy="1732302"/>
          </a:xfrm>
        </p:grpSpPr>
        <p:sp>
          <p:nvSpPr>
            <p:cNvPr id="9" name="矩形 8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339404" y="1425232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4"/>
          <p:cNvSpPr txBox="1"/>
          <p:nvPr/>
        </p:nvSpPr>
        <p:spPr>
          <a:xfrm>
            <a:off x="7994988" y="138981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sp>
        <p:nvSpPr>
          <p:cNvPr id="24" name="矩形 23"/>
          <p:cNvSpPr/>
          <p:nvPr/>
        </p:nvSpPr>
        <p:spPr>
          <a:xfrm>
            <a:off x="3812689" y="52457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12689" y="524576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文本框 4"/>
          <p:cNvSpPr txBox="1"/>
          <p:nvPr/>
        </p:nvSpPr>
        <p:spPr>
          <a:xfrm>
            <a:off x="3812689" y="106276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33015" y="5889705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sp>
        <p:nvSpPr>
          <p:cNvPr id="32" name="矩形 31"/>
          <p:cNvSpPr/>
          <p:nvPr/>
        </p:nvSpPr>
        <p:spPr>
          <a:xfrm>
            <a:off x="3812689" y="1419545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4161209" y="1517530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34" name="矩形 33"/>
          <p:cNvSpPr/>
          <p:nvPr/>
        </p:nvSpPr>
        <p:spPr>
          <a:xfrm>
            <a:off x="3821605" y="2013674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734716" y="2212254"/>
            <a:ext cx="3496593" cy="1732302"/>
            <a:chOff x="63159" y="888824"/>
            <a:chExt cx="3746456" cy="1732302"/>
          </a:xfrm>
        </p:grpSpPr>
        <p:sp>
          <p:nvSpPr>
            <p:cNvPr id="36" name="矩形 35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09598" y="1529037"/>
            <a:ext cx="2464837" cy="3424045"/>
            <a:chOff x="574955" y="1423376"/>
            <a:chExt cx="2464837" cy="3424045"/>
          </a:xfrm>
        </p:grpSpPr>
        <p:sp>
          <p:nvSpPr>
            <p:cNvPr id="17" name="矩形 16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拣货菜单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7618" y="2554327"/>
              <a:ext cx="1787969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商品残损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商品丢失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货筐已满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停止拣货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198672" y="609806"/>
            <a:ext cx="1437589" cy="395949"/>
            <a:chOff x="2145515" y="903496"/>
            <a:chExt cx="1437589" cy="395949"/>
          </a:xfrm>
        </p:grpSpPr>
        <p:grpSp>
          <p:nvGrpSpPr>
            <p:cNvPr id="40" name="组合 39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45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43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5710233" y="625413"/>
            <a:ext cx="1437589" cy="395949"/>
            <a:chOff x="2145515" y="903496"/>
            <a:chExt cx="1437589" cy="395949"/>
          </a:xfrm>
        </p:grpSpPr>
        <p:grpSp>
          <p:nvGrpSpPr>
            <p:cNvPr id="47" name="组合 46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52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50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284306" y="525898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84306" y="525898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5" name="文本框 4"/>
          <p:cNvSpPr txBox="1"/>
          <p:nvPr/>
        </p:nvSpPr>
        <p:spPr>
          <a:xfrm>
            <a:off x="284306" y="106408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4632" y="589102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sp>
        <p:nvSpPr>
          <p:cNvPr id="57" name="矩形 56"/>
          <p:cNvSpPr/>
          <p:nvPr/>
        </p:nvSpPr>
        <p:spPr>
          <a:xfrm>
            <a:off x="284306" y="1420867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8" name="文本框 4"/>
          <p:cNvSpPr txBox="1"/>
          <p:nvPr/>
        </p:nvSpPr>
        <p:spPr>
          <a:xfrm>
            <a:off x="632826" y="1518852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59" name="矩形 58"/>
          <p:cNvSpPr/>
          <p:nvPr/>
        </p:nvSpPr>
        <p:spPr>
          <a:xfrm>
            <a:off x="293222" y="2014996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06333" y="2213576"/>
            <a:ext cx="3496593" cy="1732302"/>
            <a:chOff x="63159" y="888824"/>
            <a:chExt cx="3746456" cy="1732302"/>
          </a:xfrm>
        </p:grpSpPr>
        <p:sp>
          <p:nvSpPr>
            <p:cNvPr id="61" name="矩形 60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181850" y="626735"/>
            <a:ext cx="1437589" cy="395949"/>
            <a:chOff x="2145515" y="903496"/>
            <a:chExt cx="1437589" cy="395949"/>
          </a:xfrm>
        </p:grpSpPr>
        <p:grpSp>
          <p:nvGrpSpPr>
            <p:cNvPr id="73" name="组合 72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78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76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573795" y="2442569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/>
              <a:t>热键</a:t>
            </a:r>
            <a:r>
              <a:rPr lang="en-US" altLang="zh-CN" sz="5400" b="1" dirty="0"/>
              <a:t>-I</a:t>
            </a:r>
            <a:r>
              <a:rPr lang="zh-CN" altLang="en-US" sz="5400" b="1" dirty="0"/>
              <a:t>信息查询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973" y="66779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7973" y="667795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4"/>
          <p:cNvSpPr txBox="1"/>
          <p:nvPr/>
        </p:nvSpPr>
        <p:spPr>
          <a:xfrm>
            <a:off x="77973" y="120598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299" y="603292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1-2-A090-019B01</a:t>
            </a:r>
          </a:p>
        </p:txBody>
      </p:sp>
      <p:sp>
        <p:nvSpPr>
          <p:cNvPr id="10" name="矩形 9"/>
          <p:cNvSpPr/>
          <p:nvPr/>
        </p:nvSpPr>
        <p:spPr>
          <a:xfrm>
            <a:off x="77973" y="1562764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426493" y="1660749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12" name="矩形 11"/>
          <p:cNvSpPr/>
          <p:nvPr/>
        </p:nvSpPr>
        <p:spPr>
          <a:xfrm>
            <a:off x="86889" y="2156893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2355473"/>
            <a:ext cx="3496593" cy="1732302"/>
            <a:chOff x="63159" y="888824"/>
            <a:chExt cx="3746456" cy="1732302"/>
          </a:xfrm>
        </p:grpSpPr>
        <p:sp>
          <p:nvSpPr>
            <p:cNvPr id="14" name="矩形 13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4882" y="1672256"/>
            <a:ext cx="2464837" cy="3424045"/>
            <a:chOff x="574955" y="1423376"/>
            <a:chExt cx="2464837" cy="3424045"/>
          </a:xfrm>
        </p:grpSpPr>
        <p:sp>
          <p:nvSpPr>
            <p:cNvPr id="18" name="矩形 17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拣货菜单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57618" y="2554327"/>
              <a:ext cx="1787969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商品残损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商品丢失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货筐已满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停止拣货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615710" y="5164261"/>
            <a:ext cx="3278982" cy="55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开始拣货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15710" y="667795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615710" y="869165"/>
            <a:ext cx="327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信息</a:t>
            </a:r>
          </a:p>
        </p:txBody>
      </p:sp>
      <p:sp>
        <p:nvSpPr>
          <p:cNvPr id="29" name="文本框 4"/>
          <p:cNvSpPr txBox="1"/>
          <p:nvPr/>
        </p:nvSpPr>
        <p:spPr>
          <a:xfrm>
            <a:off x="4041638" y="1323942"/>
            <a:ext cx="2831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用        户：孙萌萌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车  牌  号：</a:t>
            </a:r>
            <a:r>
              <a:rPr lang="en-US" altLang="zh-CN" sz="1600" dirty="0"/>
              <a:t>ToOB000001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拣货批次：</a:t>
            </a:r>
            <a:r>
              <a:rPr lang="en-US" altLang="zh-CN" sz="1600" dirty="0"/>
              <a:t> 213456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当  前  </a:t>
            </a:r>
            <a:r>
              <a:rPr lang="en-US" altLang="zh-CN" sz="1600" dirty="0"/>
              <a:t>PP </a:t>
            </a:r>
            <a:r>
              <a:rPr lang="zh-CN" altLang="en-US" sz="1600" dirty="0"/>
              <a:t>：</a:t>
            </a:r>
            <a:r>
              <a:rPr lang="en-US" altLang="zh-CN" sz="1600" dirty="0"/>
              <a:t>Single Pick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商品总数：</a:t>
            </a:r>
            <a:r>
              <a:rPr lang="en-US" altLang="zh-CN" sz="1600" dirty="0"/>
              <a:t>200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已拣商品：</a:t>
            </a:r>
            <a:r>
              <a:rPr lang="en-US" altLang="zh-CN" sz="1600" dirty="0"/>
              <a:t>199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剩余商品：</a:t>
            </a:r>
            <a:r>
              <a:rPr lang="en-US" altLang="zh-CN" sz="1600" dirty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拣货时间：</a:t>
            </a:r>
            <a:r>
              <a:rPr lang="en-US" altLang="zh-CN" sz="1600" dirty="0"/>
              <a:t>0.9</a:t>
            </a:r>
            <a:r>
              <a:rPr lang="zh-CN" altLang="en-US" sz="1600" dirty="0"/>
              <a:t>小时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拣货效率：</a:t>
            </a:r>
            <a:r>
              <a:rPr lang="en-US" altLang="zh-CN" sz="1600" dirty="0"/>
              <a:t>260 </a:t>
            </a:r>
            <a:r>
              <a:rPr lang="zh-CN" altLang="en-US" sz="1600" dirty="0"/>
              <a:t>个</a:t>
            </a:r>
            <a:r>
              <a:rPr lang="en-US" altLang="zh-CN" sz="1600" dirty="0"/>
              <a:t>/</a:t>
            </a:r>
            <a:r>
              <a:rPr lang="zh-CN" altLang="en-US" sz="1600" dirty="0"/>
              <a:t>小时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下一货位：</a:t>
            </a:r>
            <a:r>
              <a:rPr lang="en-US" altLang="zh-CN" sz="1600" dirty="0"/>
              <a:t>1-2-A090-019B01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059004" y="747512"/>
            <a:ext cx="1437589" cy="395949"/>
            <a:chOff x="2145515" y="903496"/>
            <a:chExt cx="1437589" cy="395949"/>
          </a:xfrm>
        </p:grpSpPr>
        <p:grpSp>
          <p:nvGrpSpPr>
            <p:cNvPr id="31" name="组合 30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36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34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60" y="1075055"/>
            <a:ext cx="2781300" cy="48088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573795" y="2442569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/>
              <a:t>热键</a:t>
            </a:r>
            <a:r>
              <a:rPr lang="en-US" altLang="zh-CN" sz="5400" b="1" dirty="0"/>
              <a:t>-R</a:t>
            </a:r>
            <a:r>
              <a:rPr lang="zh-CN" altLang="en-US" sz="5400" b="1" dirty="0"/>
              <a:t>报告暗灯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051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051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150377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20" name="文本框 4"/>
          <p:cNvSpPr txBox="1"/>
          <p:nvPr/>
        </p:nvSpPr>
        <p:spPr>
          <a:xfrm>
            <a:off x="133058" y="95259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3058" y="1309374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2" name="文本框 4"/>
          <p:cNvSpPr txBox="1"/>
          <p:nvPr/>
        </p:nvSpPr>
        <p:spPr>
          <a:xfrm>
            <a:off x="481578" y="1407359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23" name="矩形 22"/>
          <p:cNvSpPr/>
          <p:nvPr/>
        </p:nvSpPr>
        <p:spPr>
          <a:xfrm>
            <a:off x="141974" y="1903503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9967" y="1418866"/>
            <a:ext cx="2464837" cy="3424045"/>
            <a:chOff x="574955" y="1423376"/>
            <a:chExt cx="2464837" cy="3424045"/>
          </a:xfrm>
        </p:grpSpPr>
        <p:sp>
          <p:nvSpPr>
            <p:cNvPr id="25" name="矩形 24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拣货菜单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057618" y="2554327"/>
              <a:ext cx="1787969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商品残损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商品丢失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货筐已满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停止拣货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081804" y="494867"/>
            <a:ext cx="1437589" cy="395949"/>
            <a:chOff x="2145515" y="903496"/>
            <a:chExt cx="1437589" cy="395949"/>
          </a:xfrm>
        </p:grpSpPr>
        <p:grpSp>
          <p:nvGrpSpPr>
            <p:cNvPr id="33" name="组合 32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38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36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795" y="2442569"/>
            <a:ext cx="10515600" cy="917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/>
              <a:t>按照批次拣货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10623" y="56506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310623" y="56506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" name="文本框 4"/>
          <p:cNvSpPr txBox="1"/>
          <p:nvPr/>
        </p:nvSpPr>
        <p:spPr>
          <a:xfrm>
            <a:off x="-310623" y="110325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90297" y="593019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13" name="矩形 12"/>
          <p:cNvSpPr/>
          <p:nvPr/>
        </p:nvSpPr>
        <p:spPr>
          <a:xfrm>
            <a:off x="21531" y="1731239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531" y="1736976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报告暗灯菜单</a:t>
            </a:r>
          </a:p>
        </p:txBody>
      </p:sp>
      <p:sp>
        <p:nvSpPr>
          <p:cNvPr id="15" name="矩形 14"/>
          <p:cNvSpPr/>
          <p:nvPr/>
        </p:nvSpPr>
        <p:spPr>
          <a:xfrm>
            <a:off x="223456" y="2482440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</a:p>
        </p:txBody>
      </p:sp>
      <p:sp>
        <p:nvSpPr>
          <p:cNvPr id="16" name="矩形 15"/>
          <p:cNvSpPr/>
          <p:nvPr/>
        </p:nvSpPr>
        <p:spPr>
          <a:xfrm>
            <a:off x="25343" y="2862189"/>
            <a:ext cx="275090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货位存在条码无法扫描商品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1329" y="4566922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44926" y="4573455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03698" y="2484630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46822" y="56506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046822" y="56506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文本框 4"/>
          <p:cNvSpPr txBox="1"/>
          <p:nvPr/>
        </p:nvSpPr>
        <p:spPr>
          <a:xfrm>
            <a:off x="3046822" y="110325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确定扫描问题货位位置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67148" y="593019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30" name="矩形 29"/>
          <p:cNvSpPr/>
          <p:nvPr/>
        </p:nvSpPr>
        <p:spPr>
          <a:xfrm>
            <a:off x="3378976" y="1731239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378976" y="1736976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R-1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80901" y="2482440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</a:p>
        </p:txBody>
      </p:sp>
      <p:sp>
        <p:nvSpPr>
          <p:cNvPr id="33" name="矩形 32"/>
          <p:cNvSpPr/>
          <p:nvPr/>
        </p:nvSpPr>
        <p:spPr>
          <a:xfrm>
            <a:off x="3440283" y="2871900"/>
            <a:ext cx="2750907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扫描问题货位正上方货位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扫描问题货位正下方货位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扫描问题货位正左方货位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扫描问题货位正右方货位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28774" y="4566922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02371" y="4573455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61143" y="2484630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28830" y="56506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428830" y="56506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5" name="文本框 4"/>
          <p:cNvSpPr txBox="1"/>
          <p:nvPr/>
        </p:nvSpPr>
        <p:spPr>
          <a:xfrm>
            <a:off x="6428830" y="110325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扫描问题货位正上方货位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49156" y="593019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629559" y="618073"/>
            <a:ext cx="1437589" cy="395949"/>
            <a:chOff x="2145515" y="903496"/>
            <a:chExt cx="1437589" cy="395949"/>
          </a:xfrm>
        </p:grpSpPr>
        <p:grpSp>
          <p:nvGrpSpPr>
            <p:cNvPr id="49" name="组合 48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56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52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4966678" y="624896"/>
            <a:ext cx="1437589" cy="395949"/>
            <a:chOff x="2145515" y="903496"/>
            <a:chExt cx="1437589" cy="395949"/>
          </a:xfrm>
        </p:grpSpPr>
        <p:grpSp>
          <p:nvGrpSpPr>
            <p:cNvPr id="58" name="组合 57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63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61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8437017" y="607408"/>
            <a:ext cx="1437589" cy="395949"/>
            <a:chOff x="2145515" y="903496"/>
            <a:chExt cx="1437589" cy="395949"/>
          </a:xfrm>
        </p:grpSpPr>
        <p:grpSp>
          <p:nvGrpSpPr>
            <p:cNvPr id="65" name="组合 64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70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68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91" name="矩形 90"/>
          <p:cNvSpPr/>
          <p:nvPr/>
        </p:nvSpPr>
        <p:spPr>
          <a:xfrm>
            <a:off x="9810838" y="563078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9810838" y="563078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3" name="文本框 4"/>
          <p:cNvSpPr txBox="1"/>
          <p:nvPr/>
        </p:nvSpPr>
        <p:spPr>
          <a:xfrm>
            <a:off x="9810838" y="110126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831164" y="592820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9732865" y="1866701"/>
            <a:ext cx="3496593" cy="1732302"/>
            <a:chOff x="63159" y="888824"/>
            <a:chExt cx="3746456" cy="1732302"/>
          </a:xfrm>
        </p:grpSpPr>
        <p:sp>
          <p:nvSpPr>
            <p:cNvPr id="96" name="矩形 95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9862782" y="1463734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4"/>
          <p:cNvSpPr txBox="1"/>
          <p:nvPr/>
        </p:nvSpPr>
        <p:spPr>
          <a:xfrm>
            <a:off x="10518366" y="1428312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11722050" y="648308"/>
            <a:ext cx="1437589" cy="395949"/>
            <a:chOff x="2145515" y="903496"/>
            <a:chExt cx="1437589" cy="395949"/>
          </a:xfrm>
        </p:grpSpPr>
        <p:grpSp>
          <p:nvGrpSpPr>
            <p:cNvPr id="102" name="组合 101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106" name="图片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107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105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108" name="矩形 107"/>
          <p:cNvSpPr/>
          <p:nvPr/>
        </p:nvSpPr>
        <p:spPr>
          <a:xfrm>
            <a:off x="9836807" y="3883549"/>
            <a:ext cx="3243706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1-2-A056-020B01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货位无法扫描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60" y="1866900"/>
            <a:ext cx="2750820" cy="4801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695" y="2429510"/>
            <a:ext cx="2735580" cy="48088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44527" y="68625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244527" y="686255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" name="文本框 4"/>
          <p:cNvSpPr txBox="1"/>
          <p:nvPr/>
        </p:nvSpPr>
        <p:spPr>
          <a:xfrm>
            <a:off x="-244527" y="12244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24201" y="605138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13" name="矩形 12"/>
          <p:cNvSpPr/>
          <p:nvPr/>
        </p:nvSpPr>
        <p:spPr>
          <a:xfrm>
            <a:off x="87627" y="1852427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627" y="1858164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报告暗灯菜单</a:t>
            </a:r>
          </a:p>
        </p:txBody>
      </p:sp>
      <p:sp>
        <p:nvSpPr>
          <p:cNvPr id="15" name="矩形 14"/>
          <p:cNvSpPr/>
          <p:nvPr/>
        </p:nvSpPr>
        <p:spPr>
          <a:xfrm>
            <a:off x="289552" y="2603628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</a:p>
        </p:txBody>
      </p:sp>
      <p:sp>
        <p:nvSpPr>
          <p:cNvPr id="16" name="矩形 15"/>
          <p:cNvSpPr/>
          <p:nvPr/>
        </p:nvSpPr>
        <p:spPr>
          <a:xfrm>
            <a:off x="91439" y="2983377"/>
            <a:ext cx="275090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货位存在条码无法扫描商品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425" y="4688110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11022" y="4694643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69794" y="2605818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12918" y="686255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12918" y="686255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文本框 4"/>
          <p:cNvSpPr txBox="1"/>
          <p:nvPr/>
        </p:nvSpPr>
        <p:spPr>
          <a:xfrm>
            <a:off x="3112918" y="12244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确定存在残品货位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33244" y="605138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695655" y="740392"/>
            <a:ext cx="1437589" cy="395949"/>
            <a:chOff x="2145515" y="903496"/>
            <a:chExt cx="1437589" cy="395949"/>
          </a:xfrm>
        </p:grpSpPr>
        <p:grpSp>
          <p:nvGrpSpPr>
            <p:cNvPr id="48" name="组合 47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53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51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4933986" y="755999"/>
            <a:ext cx="1437589" cy="395949"/>
            <a:chOff x="2145515" y="903496"/>
            <a:chExt cx="1437589" cy="395949"/>
          </a:xfrm>
        </p:grpSpPr>
        <p:grpSp>
          <p:nvGrpSpPr>
            <p:cNvPr id="57" name="组合 56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62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60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70" name="矩形 69"/>
          <p:cNvSpPr/>
          <p:nvPr/>
        </p:nvSpPr>
        <p:spPr>
          <a:xfrm>
            <a:off x="6497236" y="68575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97236" y="68575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2" name="文本框 4"/>
          <p:cNvSpPr txBox="1"/>
          <p:nvPr/>
        </p:nvSpPr>
        <p:spPr>
          <a:xfrm>
            <a:off x="6497236" y="122394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517562" y="605088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6419263" y="1989380"/>
            <a:ext cx="3496593" cy="1732302"/>
            <a:chOff x="63159" y="888824"/>
            <a:chExt cx="3746456" cy="1732302"/>
          </a:xfrm>
        </p:grpSpPr>
        <p:sp>
          <p:nvSpPr>
            <p:cNvPr id="75" name="矩形 74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549180" y="1586413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4"/>
          <p:cNvSpPr txBox="1"/>
          <p:nvPr/>
        </p:nvSpPr>
        <p:spPr>
          <a:xfrm>
            <a:off x="7204764" y="1550991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8408448" y="770987"/>
            <a:ext cx="1437589" cy="395949"/>
            <a:chOff x="2145515" y="903496"/>
            <a:chExt cx="1437589" cy="395949"/>
          </a:xfrm>
        </p:grpSpPr>
        <p:grpSp>
          <p:nvGrpSpPr>
            <p:cNvPr id="81" name="组合 80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86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84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87" name="矩形 86"/>
          <p:cNvSpPr/>
          <p:nvPr/>
        </p:nvSpPr>
        <p:spPr>
          <a:xfrm>
            <a:off x="6523393" y="4494385"/>
            <a:ext cx="3243706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1-2-A056-020B01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870853" y="68490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9870853" y="684902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0" name="文本框 4"/>
          <p:cNvSpPr txBox="1"/>
          <p:nvPr/>
        </p:nvSpPr>
        <p:spPr>
          <a:xfrm>
            <a:off x="9879743" y="122372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891179" y="605003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92" name="矩形 91"/>
          <p:cNvSpPr/>
          <p:nvPr/>
        </p:nvSpPr>
        <p:spPr>
          <a:xfrm>
            <a:off x="9870853" y="1579871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3" name="文本框 4"/>
          <p:cNvSpPr txBox="1"/>
          <p:nvPr/>
        </p:nvSpPr>
        <p:spPr>
          <a:xfrm>
            <a:off x="10219373" y="1677856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94" name="矩形 93"/>
          <p:cNvSpPr/>
          <p:nvPr/>
        </p:nvSpPr>
        <p:spPr>
          <a:xfrm>
            <a:off x="9879769" y="2174000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9792880" y="2372580"/>
            <a:ext cx="3496593" cy="1732302"/>
            <a:chOff x="63159" y="888824"/>
            <a:chExt cx="3746456" cy="1732302"/>
          </a:xfrm>
        </p:grpSpPr>
        <p:sp>
          <p:nvSpPr>
            <p:cNvPr id="96" name="矩形 95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1851884" y="764619"/>
            <a:ext cx="1437589" cy="395949"/>
            <a:chOff x="2145515" y="903496"/>
            <a:chExt cx="1437589" cy="395949"/>
          </a:xfrm>
        </p:grpSpPr>
        <p:grpSp>
          <p:nvGrpSpPr>
            <p:cNvPr id="108" name="组合 107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112" name="图片 1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113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110" name="图片 10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111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114" name="文本框 113"/>
          <p:cNvSpPr txBox="1"/>
          <p:nvPr/>
        </p:nvSpPr>
        <p:spPr>
          <a:xfrm>
            <a:off x="6431112" y="243510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在扫描商品前触发暗灯后的界面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9801622" y="264633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在扫描货位前触发暗灯后的界面</a:t>
            </a:r>
          </a:p>
        </p:txBody>
      </p:sp>
      <p:sp>
        <p:nvSpPr>
          <p:cNvPr id="116" name="矩形 115"/>
          <p:cNvSpPr/>
          <p:nvPr/>
        </p:nvSpPr>
        <p:spPr>
          <a:xfrm>
            <a:off x="9891179" y="4485069"/>
            <a:ext cx="3243706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1-2-A056-020B01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310" y="1749425"/>
            <a:ext cx="2766060" cy="4839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8915" y="2256790"/>
            <a:ext cx="2766060" cy="4885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4890" y="2451100"/>
            <a:ext cx="2720340" cy="47631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货位存在无法扫描商品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76729" y="69727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376729" y="697272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" name="文本框 4"/>
          <p:cNvSpPr txBox="1"/>
          <p:nvPr/>
        </p:nvSpPr>
        <p:spPr>
          <a:xfrm>
            <a:off x="-376729" y="12354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56403" y="60624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13" name="矩形 12"/>
          <p:cNvSpPr/>
          <p:nvPr/>
        </p:nvSpPr>
        <p:spPr>
          <a:xfrm>
            <a:off x="-44575" y="1863444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44575" y="1869181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报告暗灯菜单</a:t>
            </a:r>
          </a:p>
        </p:txBody>
      </p:sp>
      <p:sp>
        <p:nvSpPr>
          <p:cNvPr id="15" name="矩形 14"/>
          <p:cNvSpPr/>
          <p:nvPr/>
        </p:nvSpPr>
        <p:spPr>
          <a:xfrm>
            <a:off x="157350" y="2614645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</a:p>
        </p:txBody>
      </p:sp>
      <p:sp>
        <p:nvSpPr>
          <p:cNvPr id="16" name="矩形 15"/>
          <p:cNvSpPr/>
          <p:nvPr/>
        </p:nvSpPr>
        <p:spPr>
          <a:xfrm>
            <a:off x="-40763" y="2994394"/>
            <a:ext cx="275090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货位存在条码无法扫描商品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5223" y="4699127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78820" y="4705660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37592" y="2616835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80716" y="69727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980716" y="697272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文本框 4"/>
          <p:cNvSpPr txBox="1"/>
          <p:nvPr/>
        </p:nvSpPr>
        <p:spPr>
          <a:xfrm>
            <a:off x="2980716" y="12354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扫描存在条码无法扫描商品的货位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01042" y="60624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563453" y="751409"/>
            <a:ext cx="1437589" cy="395949"/>
            <a:chOff x="2145515" y="903496"/>
            <a:chExt cx="1437589" cy="395949"/>
          </a:xfrm>
        </p:grpSpPr>
        <p:grpSp>
          <p:nvGrpSpPr>
            <p:cNvPr id="48" name="组合 47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53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51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4975732" y="751409"/>
            <a:ext cx="1437589" cy="395949"/>
            <a:chOff x="2145515" y="903496"/>
            <a:chExt cx="1437589" cy="395949"/>
          </a:xfrm>
        </p:grpSpPr>
        <p:grpSp>
          <p:nvGrpSpPr>
            <p:cNvPr id="57" name="组合 56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62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60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70" name="矩形 69"/>
          <p:cNvSpPr/>
          <p:nvPr/>
        </p:nvSpPr>
        <p:spPr>
          <a:xfrm>
            <a:off x="6317836" y="696938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317836" y="696938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2" name="文本框 4"/>
          <p:cNvSpPr txBox="1"/>
          <p:nvPr/>
        </p:nvSpPr>
        <p:spPr>
          <a:xfrm>
            <a:off x="6317836" y="123512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38162" y="606206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6239863" y="2000561"/>
            <a:ext cx="3496593" cy="1732302"/>
            <a:chOff x="63159" y="888824"/>
            <a:chExt cx="3746456" cy="1732302"/>
          </a:xfrm>
        </p:grpSpPr>
        <p:sp>
          <p:nvSpPr>
            <p:cNvPr id="75" name="矩形 74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369780" y="1597594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4"/>
          <p:cNvSpPr txBox="1"/>
          <p:nvPr/>
        </p:nvSpPr>
        <p:spPr>
          <a:xfrm>
            <a:off x="7025364" y="1562172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8229048" y="782168"/>
            <a:ext cx="1437589" cy="395949"/>
            <a:chOff x="2145515" y="903496"/>
            <a:chExt cx="1437589" cy="395949"/>
          </a:xfrm>
        </p:grpSpPr>
        <p:grpSp>
          <p:nvGrpSpPr>
            <p:cNvPr id="81" name="组合 80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86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84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87" name="矩形 86"/>
          <p:cNvSpPr/>
          <p:nvPr/>
        </p:nvSpPr>
        <p:spPr>
          <a:xfrm>
            <a:off x="6343993" y="4505566"/>
            <a:ext cx="3243706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1-2-A056-020B01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货位存在无法扫描商品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691453" y="69608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9691453" y="696083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0" name="文本框 4"/>
          <p:cNvSpPr txBox="1"/>
          <p:nvPr/>
        </p:nvSpPr>
        <p:spPr>
          <a:xfrm>
            <a:off x="9691453" y="123427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711779" y="6061212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92" name="矩形 91"/>
          <p:cNvSpPr/>
          <p:nvPr/>
        </p:nvSpPr>
        <p:spPr>
          <a:xfrm>
            <a:off x="9691453" y="1591052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3" name="文本框 4"/>
          <p:cNvSpPr txBox="1"/>
          <p:nvPr/>
        </p:nvSpPr>
        <p:spPr>
          <a:xfrm>
            <a:off x="10039973" y="1689037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94" name="矩形 93"/>
          <p:cNvSpPr/>
          <p:nvPr/>
        </p:nvSpPr>
        <p:spPr>
          <a:xfrm>
            <a:off x="9700369" y="2185181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9613480" y="2383761"/>
            <a:ext cx="3496593" cy="1732302"/>
            <a:chOff x="63159" y="888824"/>
            <a:chExt cx="3746456" cy="1732302"/>
          </a:xfrm>
        </p:grpSpPr>
        <p:sp>
          <p:nvSpPr>
            <p:cNvPr id="96" name="矩形 95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1672484" y="775800"/>
            <a:ext cx="1437589" cy="395949"/>
            <a:chOff x="2145515" y="903496"/>
            <a:chExt cx="1437589" cy="395949"/>
          </a:xfrm>
        </p:grpSpPr>
        <p:grpSp>
          <p:nvGrpSpPr>
            <p:cNvPr id="100" name="组合 99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105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103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106" name="文本框 105"/>
          <p:cNvSpPr txBox="1"/>
          <p:nvPr/>
        </p:nvSpPr>
        <p:spPr>
          <a:xfrm>
            <a:off x="6251712" y="254691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在扫描商品前触发暗灯后的界面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9622222" y="275814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在扫描货位前触发暗灯后的界面</a:t>
            </a:r>
          </a:p>
        </p:txBody>
      </p:sp>
      <p:sp>
        <p:nvSpPr>
          <p:cNvPr id="108" name="矩形 107"/>
          <p:cNvSpPr/>
          <p:nvPr/>
        </p:nvSpPr>
        <p:spPr>
          <a:xfrm>
            <a:off x="9711779" y="4496250"/>
            <a:ext cx="3243706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1-2-A056-020B01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货位存在无法扫描商品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065" y="1962150"/>
            <a:ext cx="2796540" cy="4808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9985" y="2104390"/>
            <a:ext cx="2727960" cy="483933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376729" y="69727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-376729" y="697272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9" name="文本框 4"/>
          <p:cNvSpPr txBox="1"/>
          <p:nvPr/>
        </p:nvSpPr>
        <p:spPr>
          <a:xfrm>
            <a:off x="-376729" y="12354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-356403" y="60624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51" name="矩形 50"/>
          <p:cNvSpPr/>
          <p:nvPr/>
        </p:nvSpPr>
        <p:spPr>
          <a:xfrm>
            <a:off x="-44575" y="1863444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44575" y="1869181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报告暗灯菜单</a:t>
            </a:r>
          </a:p>
        </p:txBody>
      </p:sp>
      <p:sp>
        <p:nvSpPr>
          <p:cNvPr id="53" name="矩形 52"/>
          <p:cNvSpPr/>
          <p:nvPr/>
        </p:nvSpPr>
        <p:spPr>
          <a:xfrm>
            <a:off x="157350" y="2614645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</a:p>
        </p:txBody>
      </p:sp>
      <p:sp>
        <p:nvSpPr>
          <p:cNvPr id="56" name="矩形 55"/>
          <p:cNvSpPr/>
          <p:nvPr/>
        </p:nvSpPr>
        <p:spPr>
          <a:xfrm>
            <a:off x="-40763" y="2994394"/>
            <a:ext cx="275090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货位存在条码无法扫描商品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05223" y="4699127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378820" y="4705660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37592" y="2616835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80716" y="69727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980716" y="697272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2" name="文本框 4"/>
          <p:cNvSpPr txBox="1"/>
          <p:nvPr/>
        </p:nvSpPr>
        <p:spPr>
          <a:xfrm>
            <a:off x="2980716" y="12354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扫描需要检查的货位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001042" y="60624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1563453" y="751409"/>
            <a:ext cx="1437589" cy="395949"/>
            <a:chOff x="2145515" y="903496"/>
            <a:chExt cx="1437589" cy="395949"/>
          </a:xfrm>
        </p:grpSpPr>
        <p:grpSp>
          <p:nvGrpSpPr>
            <p:cNvPr id="65" name="组合 64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70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68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4975732" y="751409"/>
            <a:ext cx="1437589" cy="395949"/>
            <a:chOff x="2145515" y="903496"/>
            <a:chExt cx="1437589" cy="395949"/>
          </a:xfrm>
        </p:grpSpPr>
        <p:grpSp>
          <p:nvGrpSpPr>
            <p:cNvPr id="72" name="组合 71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77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75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78" name="矩形 77"/>
          <p:cNvSpPr/>
          <p:nvPr/>
        </p:nvSpPr>
        <p:spPr>
          <a:xfrm>
            <a:off x="6317836" y="696938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317836" y="696938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0" name="文本框 4"/>
          <p:cNvSpPr txBox="1"/>
          <p:nvPr/>
        </p:nvSpPr>
        <p:spPr>
          <a:xfrm>
            <a:off x="6317836" y="123512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338162" y="606206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6239863" y="2000561"/>
            <a:ext cx="3496593" cy="1732302"/>
            <a:chOff x="63159" y="888824"/>
            <a:chExt cx="3746456" cy="1732302"/>
          </a:xfrm>
        </p:grpSpPr>
        <p:sp>
          <p:nvSpPr>
            <p:cNvPr id="83" name="矩形 82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6369780" y="1597594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4"/>
          <p:cNvSpPr txBox="1"/>
          <p:nvPr/>
        </p:nvSpPr>
        <p:spPr>
          <a:xfrm>
            <a:off x="7025364" y="1562172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8229048" y="782168"/>
            <a:ext cx="1437589" cy="395949"/>
            <a:chOff x="2145515" y="903496"/>
            <a:chExt cx="1437589" cy="395949"/>
          </a:xfrm>
        </p:grpSpPr>
        <p:grpSp>
          <p:nvGrpSpPr>
            <p:cNvPr id="89" name="组合 88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94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92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95" name="矩形 94"/>
          <p:cNvSpPr/>
          <p:nvPr/>
        </p:nvSpPr>
        <p:spPr>
          <a:xfrm>
            <a:off x="6343993" y="4505566"/>
            <a:ext cx="3243706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1-2-A056-020B01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691453" y="69608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9691453" y="696083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8" name="文本框 4"/>
          <p:cNvSpPr txBox="1"/>
          <p:nvPr/>
        </p:nvSpPr>
        <p:spPr>
          <a:xfrm>
            <a:off x="9691453" y="123427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711779" y="6061212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100" name="矩形 99"/>
          <p:cNvSpPr/>
          <p:nvPr/>
        </p:nvSpPr>
        <p:spPr>
          <a:xfrm>
            <a:off x="9691453" y="1591052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1" name="文本框 4"/>
          <p:cNvSpPr txBox="1"/>
          <p:nvPr/>
        </p:nvSpPr>
        <p:spPr>
          <a:xfrm>
            <a:off x="10039973" y="1689037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102" name="矩形 101"/>
          <p:cNvSpPr/>
          <p:nvPr/>
        </p:nvSpPr>
        <p:spPr>
          <a:xfrm>
            <a:off x="9700369" y="2185181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9613480" y="2383761"/>
            <a:ext cx="3496593" cy="1732302"/>
            <a:chOff x="63159" y="888824"/>
            <a:chExt cx="3746456" cy="1732302"/>
          </a:xfrm>
        </p:grpSpPr>
        <p:sp>
          <p:nvSpPr>
            <p:cNvPr id="104" name="矩形 103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1672484" y="775800"/>
            <a:ext cx="1437589" cy="395949"/>
            <a:chOff x="2145515" y="903496"/>
            <a:chExt cx="1437589" cy="395949"/>
          </a:xfrm>
        </p:grpSpPr>
        <p:grpSp>
          <p:nvGrpSpPr>
            <p:cNvPr id="108" name="组合 107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112" name="图片 1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113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110" name="图片 10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111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114" name="文本框 113"/>
          <p:cNvSpPr txBox="1"/>
          <p:nvPr/>
        </p:nvSpPr>
        <p:spPr>
          <a:xfrm>
            <a:off x="6251712" y="254691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在扫描商品前触发暗灯后的界面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9622222" y="275814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在扫描货位前触发暗灯后的界面</a:t>
            </a:r>
          </a:p>
        </p:txBody>
      </p:sp>
      <p:sp>
        <p:nvSpPr>
          <p:cNvPr id="116" name="矩形 115"/>
          <p:cNvSpPr/>
          <p:nvPr/>
        </p:nvSpPr>
        <p:spPr>
          <a:xfrm>
            <a:off x="9711779" y="4496250"/>
            <a:ext cx="3243706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1-2-A056-020B01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460" y="1869440"/>
            <a:ext cx="2773680" cy="47936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510" y="2104390"/>
            <a:ext cx="2773680" cy="48545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85980" y="69727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5980" y="697272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1" name="文本框 4"/>
          <p:cNvSpPr txBox="1"/>
          <p:nvPr/>
        </p:nvSpPr>
        <p:spPr>
          <a:xfrm>
            <a:off x="85980" y="12354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6306" y="60624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73" name="矩形 72"/>
          <p:cNvSpPr/>
          <p:nvPr/>
        </p:nvSpPr>
        <p:spPr>
          <a:xfrm>
            <a:off x="418134" y="1863444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18134" y="1869181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报告暗灯菜单</a:t>
            </a:r>
          </a:p>
        </p:txBody>
      </p:sp>
      <p:sp>
        <p:nvSpPr>
          <p:cNvPr id="75" name="矩形 74"/>
          <p:cNvSpPr/>
          <p:nvPr/>
        </p:nvSpPr>
        <p:spPr>
          <a:xfrm>
            <a:off x="620059" y="2614645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</a:p>
        </p:txBody>
      </p:sp>
      <p:sp>
        <p:nvSpPr>
          <p:cNvPr id="76" name="矩形 75"/>
          <p:cNvSpPr/>
          <p:nvPr/>
        </p:nvSpPr>
        <p:spPr>
          <a:xfrm>
            <a:off x="421946" y="2994394"/>
            <a:ext cx="275090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货位存在条码无法扫描商品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7932" y="4699127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841529" y="4705660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700301" y="2616835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43425" y="69727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443425" y="697272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2" name="文本框 4"/>
          <p:cNvSpPr txBox="1"/>
          <p:nvPr/>
        </p:nvSpPr>
        <p:spPr>
          <a:xfrm>
            <a:off x="3443425" y="12354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扫描需要检查的货位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463751" y="60624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2026162" y="751409"/>
            <a:ext cx="1437589" cy="395949"/>
            <a:chOff x="2145515" y="903496"/>
            <a:chExt cx="1437589" cy="395949"/>
          </a:xfrm>
        </p:grpSpPr>
        <p:grpSp>
          <p:nvGrpSpPr>
            <p:cNvPr id="85" name="组合 84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90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88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438441" y="751409"/>
            <a:ext cx="1437589" cy="395949"/>
            <a:chOff x="2145515" y="903496"/>
            <a:chExt cx="1437589" cy="395949"/>
          </a:xfrm>
        </p:grpSpPr>
        <p:grpSp>
          <p:nvGrpSpPr>
            <p:cNvPr id="92" name="组合 91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97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95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137" name="矩形 136"/>
          <p:cNvSpPr/>
          <p:nvPr/>
        </p:nvSpPr>
        <p:spPr>
          <a:xfrm>
            <a:off x="3788537" y="1863444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3788537" y="1869181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R-5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</a:p>
        </p:txBody>
      </p:sp>
      <p:sp>
        <p:nvSpPr>
          <p:cNvPr id="139" name="矩形 138"/>
          <p:cNvSpPr/>
          <p:nvPr/>
        </p:nvSpPr>
        <p:spPr>
          <a:xfrm>
            <a:off x="3990462" y="2614645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</a:p>
        </p:txBody>
      </p:sp>
      <p:sp>
        <p:nvSpPr>
          <p:cNvPr id="140" name="矩形 139"/>
          <p:cNvSpPr/>
          <p:nvPr/>
        </p:nvSpPr>
        <p:spPr>
          <a:xfrm>
            <a:off x="3792349" y="2994394"/>
            <a:ext cx="2750907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扫描商品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货位卡顿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扫描枪没有声音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扫描枪扫描光线问题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扫描枪出现乱码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4138335" y="4699127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5211932" y="4705660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070704" y="2616835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811250" y="69727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6811250" y="697272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6" name="文本框 4"/>
          <p:cNvSpPr txBox="1"/>
          <p:nvPr/>
        </p:nvSpPr>
        <p:spPr>
          <a:xfrm>
            <a:off x="6811250" y="12354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请输入问题扫描枪号码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831576" y="60624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8806266" y="751409"/>
            <a:ext cx="1437589" cy="395949"/>
            <a:chOff x="2145515" y="903496"/>
            <a:chExt cx="1437589" cy="395949"/>
          </a:xfrm>
        </p:grpSpPr>
        <p:grpSp>
          <p:nvGrpSpPr>
            <p:cNvPr id="149" name="组合 148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153" name="图片 1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154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151" name="图片 15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152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162" name="矩形 161"/>
          <p:cNvSpPr/>
          <p:nvPr/>
        </p:nvSpPr>
        <p:spPr>
          <a:xfrm>
            <a:off x="8149861" y="1685564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90028" y="54043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390028" y="2490952"/>
            <a:ext cx="327898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系统自动分配拣货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90028" y="1842356"/>
            <a:ext cx="327898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基于批次拣货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90028" y="540432"/>
            <a:ext cx="3278982" cy="5061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欢迎张三三进入拣货系统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390028" y="1275202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请选择拣货模式</a:t>
            </a:r>
          </a:p>
        </p:txBody>
      </p:sp>
      <p:sp>
        <p:nvSpPr>
          <p:cNvPr id="9" name="矩形 8"/>
          <p:cNvSpPr/>
          <p:nvPr/>
        </p:nvSpPr>
        <p:spPr>
          <a:xfrm>
            <a:off x="3012348" y="54043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12348" y="540432"/>
            <a:ext cx="3278982" cy="5061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欢迎张三三进入拣货系统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12348" y="1275202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请扫描批次号码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19813" b="25091"/>
          <a:stretch>
            <a:fillRect/>
          </a:stretch>
        </p:blipFill>
        <p:spPr>
          <a:xfrm>
            <a:off x="3725101" y="1755859"/>
            <a:ext cx="1853475" cy="563551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-390028" y="1799927"/>
            <a:ext cx="3278982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6425741" y="2746178"/>
            <a:ext cx="327898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继续进入拣货页面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6425741" y="2097582"/>
            <a:ext cx="327898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返回主页面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14724" y="540433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14724" y="540432"/>
            <a:ext cx="3278982" cy="97071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已经分配给拣货员工李四，请重新扫描新的批次进入</a:t>
            </a:r>
          </a:p>
        </p:txBody>
      </p:sp>
      <p:sp>
        <p:nvSpPr>
          <p:cNvPr id="17" name="文本框 5"/>
          <p:cNvSpPr txBox="1"/>
          <p:nvPr/>
        </p:nvSpPr>
        <p:spPr>
          <a:xfrm>
            <a:off x="6422069" y="1651613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请选择操作方式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414724" y="2033119"/>
            <a:ext cx="3278982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9960319" y="2746178"/>
            <a:ext cx="327898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继续进入拣货页面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0"/>
          <p:cNvSpPr txBox="1"/>
          <p:nvPr/>
        </p:nvSpPr>
        <p:spPr>
          <a:xfrm>
            <a:off x="9960319" y="2097582"/>
            <a:ext cx="327898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返回主页面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49302" y="540433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949302" y="540432"/>
            <a:ext cx="3278982" cy="97071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拣货权限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【PP】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内不能拣该批次商品，请联系组长或经理更改权限</a:t>
            </a:r>
          </a:p>
        </p:txBody>
      </p:sp>
      <p:sp>
        <p:nvSpPr>
          <p:cNvPr id="24" name="文本框 13"/>
          <p:cNvSpPr txBox="1"/>
          <p:nvPr/>
        </p:nvSpPr>
        <p:spPr>
          <a:xfrm>
            <a:off x="9956647" y="1651613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请选择操作方式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9949302" y="2033119"/>
            <a:ext cx="3278982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" y="2097405"/>
            <a:ext cx="2659380" cy="479361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725" y="2192655"/>
            <a:ext cx="2598420" cy="460311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865" y="2127885"/>
            <a:ext cx="2636520" cy="456501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7145" y="2276475"/>
            <a:ext cx="2644140" cy="4435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973" y="73896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7973" y="73896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4" name="文本框 4"/>
          <p:cNvSpPr txBox="1"/>
          <p:nvPr/>
        </p:nvSpPr>
        <p:spPr>
          <a:xfrm>
            <a:off x="77973" y="127715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299" y="610408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2042583"/>
            <a:ext cx="3496593" cy="1732302"/>
            <a:chOff x="63159" y="888824"/>
            <a:chExt cx="3746456" cy="1732302"/>
          </a:xfrm>
        </p:grpSpPr>
        <p:sp>
          <p:nvSpPr>
            <p:cNvPr id="38" name="矩形 37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29917" y="1639616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785501" y="1604194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89185" y="824190"/>
            <a:ext cx="1437589" cy="395949"/>
            <a:chOff x="2145515" y="903496"/>
            <a:chExt cx="1437589" cy="395949"/>
          </a:xfrm>
        </p:grpSpPr>
        <p:grpSp>
          <p:nvGrpSpPr>
            <p:cNvPr id="32" name="组合 31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37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35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04130" y="4547588"/>
            <a:ext cx="3243706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</a:t>
            </a:r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扫描枪扫描商品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货位卡顿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51590" y="73810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51590" y="738105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13" name="文本框 4"/>
          <p:cNvSpPr txBox="1"/>
          <p:nvPr/>
        </p:nvSpPr>
        <p:spPr>
          <a:xfrm>
            <a:off x="3451590" y="127629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71916" y="610323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15" name="矩形 14"/>
          <p:cNvSpPr/>
          <p:nvPr/>
        </p:nvSpPr>
        <p:spPr>
          <a:xfrm>
            <a:off x="3451590" y="1633074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3800110" y="1731059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17" name="矩形 16"/>
          <p:cNvSpPr/>
          <p:nvPr/>
        </p:nvSpPr>
        <p:spPr>
          <a:xfrm>
            <a:off x="3460506" y="2227203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373617" y="2425783"/>
            <a:ext cx="3496593" cy="1732302"/>
            <a:chOff x="63159" y="888824"/>
            <a:chExt cx="3746456" cy="1732302"/>
          </a:xfrm>
        </p:grpSpPr>
        <p:sp>
          <p:nvSpPr>
            <p:cNvPr id="29" name="矩形 28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32621" y="817822"/>
            <a:ext cx="1437589" cy="395949"/>
            <a:chOff x="2145515" y="903496"/>
            <a:chExt cx="1437589" cy="395949"/>
          </a:xfrm>
        </p:grpSpPr>
        <p:grpSp>
          <p:nvGrpSpPr>
            <p:cNvPr id="23" name="组合 22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28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26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sp>
        <p:nvSpPr>
          <p:cNvPr id="20" name="文本框 133"/>
          <p:cNvSpPr txBox="1"/>
          <p:nvPr/>
        </p:nvSpPr>
        <p:spPr>
          <a:xfrm>
            <a:off x="11849" y="296713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在扫描商品前触发暗灯后的界面</a:t>
            </a:r>
          </a:p>
        </p:txBody>
      </p:sp>
      <p:sp>
        <p:nvSpPr>
          <p:cNvPr id="21" name="文本框 134"/>
          <p:cNvSpPr txBox="1"/>
          <p:nvPr/>
        </p:nvSpPr>
        <p:spPr>
          <a:xfrm>
            <a:off x="3382359" y="317836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在扫描货位前触发暗灯后的界面</a:t>
            </a:r>
          </a:p>
        </p:txBody>
      </p:sp>
      <p:sp>
        <p:nvSpPr>
          <p:cNvPr id="22" name="矩形 21"/>
          <p:cNvSpPr/>
          <p:nvPr/>
        </p:nvSpPr>
        <p:spPr>
          <a:xfrm>
            <a:off x="3471916" y="4538272"/>
            <a:ext cx="3243706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</a:t>
            </a:r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扫描枪扫描商品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货位卡顿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85" y="2425700"/>
            <a:ext cx="2567940" cy="442023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820" y="2192655"/>
            <a:ext cx="2446020" cy="438213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573795" y="2442569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/>
              <a:t>热键</a:t>
            </a:r>
            <a:r>
              <a:rPr lang="en-US" altLang="zh-CN" sz="5400" b="1" dirty="0"/>
              <a:t>-E</a:t>
            </a:r>
            <a:r>
              <a:rPr lang="zh-CN" altLang="en-US" sz="5400" b="1" dirty="0"/>
              <a:t>停止拣货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97" y="91437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0597" y="914375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4" name="文本框 4"/>
          <p:cNvSpPr txBox="1"/>
          <p:nvPr/>
        </p:nvSpPr>
        <p:spPr>
          <a:xfrm>
            <a:off x="190597" y="145256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923" y="627950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6" name="矩形 5"/>
          <p:cNvSpPr/>
          <p:nvPr/>
        </p:nvSpPr>
        <p:spPr>
          <a:xfrm>
            <a:off x="190597" y="1809344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539117" y="1907329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8" name="矩形 7"/>
          <p:cNvSpPr/>
          <p:nvPr/>
        </p:nvSpPr>
        <p:spPr>
          <a:xfrm>
            <a:off x="199513" y="2403473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2624" y="2602053"/>
            <a:ext cx="3496593" cy="1732302"/>
            <a:chOff x="63159" y="888824"/>
            <a:chExt cx="3746456" cy="1732302"/>
          </a:xfrm>
        </p:grpSpPr>
        <p:sp>
          <p:nvSpPr>
            <p:cNvPr id="10" name="矩形 9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71628" y="994092"/>
            <a:ext cx="1437589" cy="395949"/>
            <a:chOff x="2145515" y="903496"/>
            <a:chExt cx="1437589" cy="395949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1711" y="903496"/>
              <a:ext cx="711393" cy="334376"/>
              <a:chOff x="2154703" y="922944"/>
              <a:chExt cx="711393" cy="33437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4703" y="922944"/>
                <a:ext cx="292478" cy="327749"/>
              </a:xfrm>
              <a:prstGeom prst="rect">
                <a:avLst/>
              </a:prstGeom>
            </p:spPr>
          </p:pic>
          <p:sp>
            <p:nvSpPr>
              <p:cNvPr id="19" name="文本框 4"/>
              <p:cNvSpPr txBox="1"/>
              <p:nvPr/>
            </p:nvSpPr>
            <p:spPr>
              <a:xfrm flipH="1">
                <a:off x="2347181" y="949543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45515" y="936886"/>
              <a:ext cx="741905" cy="362559"/>
              <a:chOff x="2771380" y="948138"/>
              <a:chExt cx="741905" cy="307777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380" y="967084"/>
                <a:ext cx="289403" cy="268039"/>
              </a:xfrm>
              <a:prstGeom prst="rect">
                <a:avLst/>
              </a:prstGeom>
            </p:spPr>
          </p:pic>
          <p:sp>
            <p:nvSpPr>
              <p:cNvPr id="17" name="文本框 4"/>
              <p:cNvSpPr txBox="1"/>
              <p:nvPr/>
            </p:nvSpPr>
            <p:spPr>
              <a:xfrm flipH="1">
                <a:off x="2994370" y="948138"/>
                <a:ext cx="51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199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539117" y="1882884"/>
            <a:ext cx="2464837" cy="3424045"/>
            <a:chOff x="574955" y="1423376"/>
            <a:chExt cx="2464837" cy="3424045"/>
          </a:xfrm>
        </p:grpSpPr>
        <p:sp>
          <p:nvSpPr>
            <p:cNvPr id="29" name="矩形 28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拣货菜单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057618" y="2554327"/>
              <a:ext cx="1787969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商品残损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商品丢失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货筐已满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停止拣货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3648603" y="91437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文本框 67"/>
          <p:cNvSpPr txBox="1"/>
          <p:nvPr/>
        </p:nvSpPr>
        <p:spPr>
          <a:xfrm>
            <a:off x="3624826" y="176668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68"/>
          <p:cNvSpPr txBox="1"/>
          <p:nvPr/>
        </p:nvSpPr>
        <p:spPr>
          <a:xfrm>
            <a:off x="3875306" y="2271176"/>
            <a:ext cx="279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开始货位：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1-2-A056-019C01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Pick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333" y="3004439"/>
            <a:ext cx="1394150" cy="1496360"/>
          </a:xfrm>
          <a:prstGeom prst="rect">
            <a:avLst/>
          </a:prstGeom>
        </p:spPr>
      </p:pic>
      <p:sp>
        <p:nvSpPr>
          <p:cNvPr id="40" name="文本框 70"/>
          <p:cNvSpPr txBox="1"/>
          <p:nvPr/>
        </p:nvSpPr>
        <p:spPr>
          <a:xfrm>
            <a:off x="4262337" y="4784624"/>
            <a:ext cx="182614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重新选择拣货模式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17434" y="9462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119046" y="2052086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434" y="2556575"/>
            <a:ext cx="279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开始货位：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1-2-A056-019C01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Pick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61" y="3289838"/>
            <a:ext cx="1394150" cy="14963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8465" y="5070023"/>
            <a:ext cx="182614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重新选择拣货模式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21759" y="946221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21759" y="2129204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2239" y="2633693"/>
            <a:ext cx="279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开始货位：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1-2-A056-019C01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Pick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266" y="3366956"/>
            <a:ext cx="1394150" cy="14963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59270" y="5147141"/>
            <a:ext cx="182614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重新选择拣货模式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2776" y="946221"/>
            <a:ext cx="3278982" cy="97071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件商品，请扫描新的车牌，并将该车推到问题处理区</a:t>
            </a:r>
          </a:p>
        </p:txBody>
      </p:sp>
      <p:sp>
        <p:nvSpPr>
          <p:cNvPr id="30" name="矩形 29"/>
          <p:cNvSpPr/>
          <p:nvPr/>
        </p:nvSpPr>
        <p:spPr>
          <a:xfrm>
            <a:off x="6460952" y="946221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460952" y="2129204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11432" y="2633693"/>
            <a:ext cx="279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开始货位：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1-2-A056-019C01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Pick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459" y="3366956"/>
            <a:ext cx="1394150" cy="149636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098463" y="5147141"/>
            <a:ext cx="182614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重新选择拣货模式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71969" y="946221"/>
            <a:ext cx="3278982" cy="97071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已分配给批次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800987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，请扫描新的车牌，并将该车推到问题处理区</a:t>
            </a:r>
          </a:p>
        </p:txBody>
      </p:sp>
      <p:sp>
        <p:nvSpPr>
          <p:cNvPr id="37" name="矩形 36"/>
          <p:cNvSpPr/>
          <p:nvPr/>
        </p:nvSpPr>
        <p:spPr>
          <a:xfrm>
            <a:off x="9789128" y="9462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789128" y="2129204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039608" y="2633693"/>
            <a:ext cx="279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开始货位：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1-2-A056-019C01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Pick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35" y="3366956"/>
            <a:ext cx="1394150" cy="149636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0426639" y="5147141"/>
            <a:ext cx="182614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重新选择拣货模式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800145" y="946221"/>
            <a:ext cx="3278982" cy="97071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属性设置不能拣该批次的商品，请扫描新的车牌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容器的类型区分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6270" y="3084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扫描车牌号码及异常情况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040" y="2633980"/>
            <a:ext cx="2804160" cy="45573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25" y="1917065"/>
            <a:ext cx="3147060" cy="5075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365" y="1917065"/>
            <a:ext cx="3032760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714" y="4128445"/>
            <a:ext cx="3278982" cy="55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开始拣货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714" y="4192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714" y="620617"/>
            <a:ext cx="327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信息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9658" y="1222097"/>
            <a:ext cx="2779311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用        户：张三三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车  牌  号：</a:t>
            </a:r>
            <a:r>
              <a:rPr lang="en-US" altLang="zh-CN" sz="1600" dirty="0"/>
              <a:t>ToIB000001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拣货批次：</a:t>
            </a:r>
            <a:r>
              <a:rPr lang="en-US" altLang="zh-CN" sz="1600" dirty="0"/>
              <a:t> 213456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当  前  </a:t>
            </a:r>
            <a:r>
              <a:rPr lang="en-US" altLang="zh-CN" sz="1600" dirty="0"/>
              <a:t>PP </a:t>
            </a:r>
            <a:r>
              <a:rPr lang="zh-CN" altLang="en-US" sz="1600" dirty="0"/>
              <a:t>：</a:t>
            </a:r>
            <a:r>
              <a:rPr lang="en-US" altLang="zh-CN" sz="1600" dirty="0"/>
              <a:t>Single Pick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开始货位：</a:t>
            </a:r>
            <a:r>
              <a:rPr lang="en-US" altLang="zh-CN" sz="1600" dirty="0"/>
              <a:t>1-2-A056-019C01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商品总数：</a:t>
            </a:r>
            <a:r>
              <a:rPr lang="en-US" altLang="zh-CN" sz="1600" dirty="0"/>
              <a:t>200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平均效率：</a:t>
            </a:r>
            <a:r>
              <a:rPr lang="en-US" altLang="zh-CN" sz="1600" dirty="0"/>
              <a:t>260 </a:t>
            </a:r>
            <a:r>
              <a:rPr lang="zh-CN" altLang="en-US" sz="1600" dirty="0"/>
              <a:t>个</a:t>
            </a:r>
            <a:r>
              <a:rPr lang="en-US" altLang="zh-CN" sz="1600" dirty="0"/>
              <a:t>/</a:t>
            </a:r>
            <a:r>
              <a:rPr lang="zh-CN" altLang="en-US" sz="1600" dirty="0"/>
              <a:t>小时</a:t>
            </a:r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10" y="1621155"/>
            <a:ext cx="2743200" cy="45345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973" y="79382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7973" y="793823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4"/>
          <p:cNvSpPr txBox="1"/>
          <p:nvPr/>
        </p:nvSpPr>
        <p:spPr>
          <a:xfrm flipH="1">
            <a:off x="2343688" y="875038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011" y="862919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688" y="907059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>
            <a:off x="77973" y="133201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299" y="6158952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12" name="矩形 11"/>
          <p:cNvSpPr/>
          <p:nvPr/>
        </p:nvSpPr>
        <p:spPr>
          <a:xfrm>
            <a:off x="77973" y="1749209"/>
            <a:ext cx="3278982" cy="823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416723" y="1844883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1-2-A056-019C01</a:t>
            </a:r>
          </a:p>
        </p:txBody>
      </p:sp>
      <p:sp>
        <p:nvSpPr>
          <p:cNvPr id="15" name="矩形 14"/>
          <p:cNvSpPr/>
          <p:nvPr/>
        </p:nvSpPr>
        <p:spPr>
          <a:xfrm>
            <a:off x="88136" y="2341027"/>
            <a:ext cx="3278982" cy="823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0" y="2457668"/>
            <a:ext cx="3472816" cy="1732302"/>
            <a:chOff x="63159" y="888824"/>
            <a:chExt cx="3720980" cy="1732302"/>
          </a:xfrm>
        </p:grpSpPr>
        <p:sp>
          <p:nvSpPr>
            <p:cNvPr id="17" name="矩形 16"/>
            <p:cNvSpPr/>
            <p:nvPr/>
          </p:nvSpPr>
          <p:spPr>
            <a:xfrm>
              <a:off x="63159" y="1451575"/>
              <a:ext cx="370122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CYSK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3X/G750/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荣耀畅玩版 手机皮套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侧翻皮套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支架皮套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手机壳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保护壳 支持：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畅玩版 移动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(【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超薄系列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棕色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484259" y="78774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84259" y="7877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297" y="856843"/>
            <a:ext cx="292478" cy="3277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74" y="900983"/>
            <a:ext cx="289403" cy="268039"/>
          </a:xfrm>
          <a:prstGeom prst="rect">
            <a:avLst/>
          </a:prstGeom>
        </p:spPr>
      </p:pic>
      <p:sp>
        <p:nvSpPr>
          <p:cNvPr id="25" name="文本框 4"/>
          <p:cNvSpPr txBox="1"/>
          <p:nvPr/>
        </p:nvSpPr>
        <p:spPr>
          <a:xfrm>
            <a:off x="3484259" y="13259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04585" y="61528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27" name="矩形 26"/>
          <p:cNvSpPr/>
          <p:nvPr/>
        </p:nvSpPr>
        <p:spPr>
          <a:xfrm>
            <a:off x="3484259" y="1743133"/>
            <a:ext cx="3278982" cy="823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"/>
          <p:cNvSpPr txBox="1"/>
          <p:nvPr/>
        </p:nvSpPr>
        <p:spPr>
          <a:xfrm>
            <a:off x="3823009" y="1838807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1-2-A056-019C01</a:t>
            </a:r>
          </a:p>
        </p:txBody>
      </p:sp>
      <p:sp>
        <p:nvSpPr>
          <p:cNvPr id="29" name="矩形 28"/>
          <p:cNvSpPr/>
          <p:nvPr/>
        </p:nvSpPr>
        <p:spPr>
          <a:xfrm>
            <a:off x="3494422" y="2334951"/>
            <a:ext cx="3278982" cy="823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06286" y="2451592"/>
            <a:ext cx="3472816" cy="1732302"/>
            <a:chOff x="63159" y="888824"/>
            <a:chExt cx="3720980" cy="1732302"/>
          </a:xfrm>
        </p:grpSpPr>
        <p:sp>
          <p:nvSpPr>
            <p:cNvPr id="31" name="矩形 30"/>
            <p:cNvSpPr/>
            <p:nvPr/>
          </p:nvSpPr>
          <p:spPr>
            <a:xfrm>
              <a:off x="63159" y="1451575"/>
              <a:ext cx="370122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CYSK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3X/G750/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荣耀畅玩版 手机皮套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侧翻皮套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支架皮套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手机壳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保护壳 支持：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畅玩版 移动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(【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超薄系列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棕色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3491228" y="4183894"/>
            <a:ext cx="3278983" cy="1016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货位扫描错误：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1-2-A056-019A01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请重新扫描货位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"/>
          <p:cNvSpPr txBox="1"/>
          <p:nvPr/>
        </p:nvSpPr>
        <p:spPr>
          <a:xfrm flipH="1">
            <a:off x="2990877" y="87363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51" name="文本框 4"/>
          <p:cNvSpPr txBox="1"/>
          <p:nvPr/>
        </p:nvSpPr>
        <p:spPr>
          <a:xfrm flipH="1">
            <a:off x="5736775" y="883497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文本框 4"/>
          <p:cNvSpPr txBox="1"/>
          <p:nvPr/>
        </p:nvSpPr>
        <p:spPr>
          <a:xfrm flipH="1">
            <a:off x="6383964" y="88209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76270" y="30847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单件拣货扫描货位及异常情况</a:t>
            </a:r>
          </a:p>
        </p:txBody>
      </p:sp>
      <p:sp>
        <p:nvSpPr>
          <p:cNvPr id="36" name="矩形 35"/>
          <p:cNvSpPr/>
          <p:nvPr/>
        </p:nvSpPr>
        <p:spPr>
          <a:xfrm>
            <a:off x="6898485" y="78774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98485" y="7877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523" y="856843"/>
            <a:ext cx="292478" cy="327749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6922202" y="1743132"/>
            <a:ext cx="3227032" cy="3324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00" y="900983"/>
            <a:ext cx="289403" cy="268039"/>
          </a:xfrm>
          <a:prstGeom prst="rect">
            <a:avLst/>
          </a:prstGeom>
        </p:spPr>
      </p:pic>
      <p:sp>
        <p:nvSpPr>
          <p:cNvPr id="41" name="文本框 4"/>
          <p:cNvSpPr txBox="1"/>
          <p:nvPr/>
        </p:nvSpPr>
        <p:spPr>
          <a:xfrm>
            <a:off x="6898485" y="13259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8811" y="61528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43" name="文本框 4"/>
          <p:cNvSpPr txBox="1"/>
          <p:nvPr/>
        </p:nvSpPr>
        <p:spPr>
          <a:xfrm>
            <a:off x="7577786" y="1707710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820512" y="2124567"/>
            <a:ext cx="3472816" cy="1732302"/>
            <a:chOff x="63159" y="888824"/>
            <a:chExt cx="3720980" cy="1732302"/>
          </a:xfrm>
        </p:grpSpPr>
        <p:sp>
          <p:nvSpPr>
            <p:cNvPr id="45" name="矩形 44"/>
            <p:cNvSpPr/>
            <p:nvPr/>
          </p:nvSpPr>
          <p:spPr>
            <a:xfrm>
              <a:off x="63159" y="1451575"/>
              <a:ext cx="370122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CYSK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3X/G750/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荣耀畅玩版 手机皮套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侧翻皮套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支架皮套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手机壳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保护壳 支持：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畅玩版 移动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(【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超薄系列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棕色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"/>
          <p:cNvSpPr txBox="1"/>
          <p:nvPr/>
        </p:nvSpPr>
        <p:spPr>
          <a:xfrm flipH="1">
            <a:off x="9151001" y="88344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文本框 4"/>
          <p:cNvSpPr txBox="1"/>
          <p:nvPr/>
        </p:nvSpPr>
        <p:spPr>
          <a:xfrm flipH="1">
            <a:off x="9783810" y="88111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200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0" y="2124710"/>
            <a:ext cx="2545080" cy="44049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4740" y="2152650"/>
            <a:ext cx="2583180" cy="44354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380" y="2457450"/>
            <a:ext cx="2545080" cy="4397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1185" y="814070"/>
            <a:ext cx="12255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已改为下一货位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1756" y="82079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11756" y="820799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794" y="889895"/>
            <a:ext cx="292478" cy="3277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35473" y="1776184"/>
            <a:ext cx="3227032" cy="3324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71" y="934035"/>
            <a:ext cx="289403" cy="268039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3611756" y="135899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2082" y="618592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9" name="文本框 4"/>
          <p:cNvSpPr txBox="1"/>
          <p:nvPr/>
        </p:nvSpPr>
        <p:spPr>
          <a:xfrm>
            <a:off x="4291057" y="1740762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533783" y="2157619"/>
            <a:ext cx="3472816" cy="1732302"/>
            <a:chOff x="63159" y="888824"/>
            <a:chExt cx="3720980" cy="1732302"/>
          </a:xfrm>
        </p:grpSpPr>
        <p:sp>
          <p:nvSpPr>
            <p:cNvPr id="12" name="矩形 11"/>
            <p:cNvSpPr/>
            <p:nvPr/>
          </p:nvSpPr>
          <p:spPr>
            <a:xfrm>
              <a:off x="63159" y="1451575"/>
              <a:ext cx="370122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CYSK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3X/G750/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荣耀畅玩版 手机皮套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侧翻皮套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支架皮套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手机壳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保护壳 支持：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畅玩版 移动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(【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超薄系列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棕色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618725" y="4497225"/>
            <a:ext cx="3278983" cy="1016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在此车牌中，此商品条码对应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件商品，请再次确认名称是否相符</a:t>
            </a:r>
          </a:p>
        </p:txBody>
      </p:sp>
      <p:sp>
        <p:nvSpPr>
          <p:cNvPr id="16" name="文本框 4"/>
          <p:cNvSpPr txBox="1"/>
          <p:nvPr/>
        </p:nvSpPr>
        <p:spPr>
          <a:xfrm flipH="1">
            <a:off x="5864272" y="91649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文本框 4"/>
          <p:cNvSpPr txBox="1"/>
          <p:nvPr/>
        </p:nvSpPr>
        <p:spPr>
          <a:xfrm flipH="1">
            <a:off x="-436234" y="91508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18" name="文本框 3"/>
          <p:cNvSpPr txBox="1"/>
          <p:nvPr/>
        </p:nvSpPr>
        <p:spPr>
          <a:xfrm>
            <a:off x="4931544" y="5182435"/>
            <a:ext cx="619080" cy="3308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1</a:t>
            </a:r>
            <a:r>
              <a:rPr lang="zh-CN" altLang="en-US" sz="1350" dirty="0"/>
              <a:t>确定</a:t>
            </a:r>
            <a:endParaRPr lang="en-US" altLang="zh-CN" sz="1350" dirty="0"/>
          </a:p>
          <a:p>
            <a:endParaRPr lang="en-US" altLang="zh-CN" sz="200" dirty="0"/>
          </a:p>
        </p:txBody>
      </p:sp>
      <p:sp>
        <p:nvSpPr>
          <p:cNvPr id="19" name="矩形 18"/>
          <p:cNvSpPr/>
          <p:nvPr/>
        </p:nvSpPr>
        <p:spPr>
          <a:xfrm>
            <a:off x="168741" y="82079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8741" y="820799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79" y="889895"/>
            <a:ext cx="292478" cy="3277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456" y="934035"/>
            <a:ext cx="289403" cy="268039"/>
          </a:xfrm>
          <a:prstGeom prst="rect">
            <a:avLst/>
          </a:prstGeom>
        </p:spPr>
      </p:pic>
      <p:sp>
        <p:nvSpPr>
          <p:cNvPr id="24" name="文本框 4"/>
          <p:cNvSpPr txBox="1"/>
          <p:nvPr/>
        </p:nvSpPr>
        <p:spPr>
          <a:xfrm>
            <a:off x="168741" y="135899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067" y="618592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0768" y="2500519"/>
            <a:ext cx="3472816" cy="1732302"/>
            <a:chOff x="63159" y="888824"/>
            <a:chExt cx="3720980" cy="1732302"/>
          </a:xfrm>
        </p:grpSpPr>
        <p:sp>
          <p:nvSpPr>
            <p:cNvPr id="28" name="矩形 27"/>
            <p:cNvSpPr/>
            <p:nvPr/>
          </p:nvSpPr>
          <p:spPr>
            <a:xfrm>
              <a:off x="63159" y="1451575"/>
              <a:ext cx="370122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CYSK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3X/G750/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荣耀畅玩版 手机皮套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侧翻皮套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支架皮套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手机壳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保护壳 支持：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畅玩版 移动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(【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超薄系列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棕色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75711" y="4497225"/>
            <a:ext cx="3278983" cy="1016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商品扫描错误：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6902977668900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，此商品不是需求拣货商品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请将商品放回原货位并重新扫描货位以确认位置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4"/>
          <p:cNvSpPr txBox="1"/>
          <p:nvPr/>
        </p:nvSpPr>
        <p:spPr>
          <a:xfrm flipH="1">
            <a:off x="2421257" y="91649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文本框 4"/>
          <p:cNvSpPr txBox="1"/>
          <p:nvPr/>
        </p:nvSpPr>
        <p:spPr>
          <a:xfrm flipH="1">
            <a:off x="3068446" y="91508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35" name="矩形 34"/>
          <p:cNvSpPr/>
          <p:nvPr/>
        </p:nvSpPr>
        <p:spPr>
          <a:xfrm>
            <a:off x="159020" y="1729321"/>
            <a:ext cx="3278982" cy="823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4"/>
          <p:cNvSpPr txBox="1"/>
          <p:nvPr/>
        </p:nvSpPr>
        <p:spPr>
          <a:xfrm>
            <a:off x="518557" y="182730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1-2-A056-019C01</a:t>
            </a:r>
          </a:p>
        </p:txBody>
      </p:sp>
      <p:sp>
        <p:nvSpPr>
          <p:cNvPr id="37" name="矩形 36"/>
          <p:cNvSpPr/>
          <p:nvPr/>
        </p:nvSpPr>
        <p:spPr>
          <a:xfrm>
            <a:off x="178953" y="2323450"/>
            <a:ext cx="3278982" cy="823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65143" y="82079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54983" y="820799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021" y="889895"/>
            <a:ext cx="292478" cy="32774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698" y="934035"/>
            <a:ext cx="289403" cy="268039"/>
          </a:xfrm>
          <a:prstGeom prst="rect">
            <a:avLst/>
          </a:prstGeom>
        </p:spPr>
      </p:pic>
      <p:sp>
        <p:nvSpPr>
          <p:cNvPr id="41" name="文本框 4"/>
          <p:cNvSpPr txBox="1"/>
          <p:nvPr/>
        </p:nvSpPr>
        <p:spPr>
          <a:xfrm>
            <a:off x="7054983" y="135899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5309" y="618592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977010" y="2500519"/>
            <a:ext cx="3496593" cy="1732302"/>
            <a:chOff x="63159" y="888824"/>
            <a:chExt cx="3746456" cy="1732302"/>
          </a:xfrm>
        </p:grpSpPr>
        <p:sp>
          <p:nvSpPr>
            <p:cNvPr id="44" name="矩形 43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63159" y="888824"/>
              <a:ext cx="17278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  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文本框 4"/>
          <p:cNvSpPr txBox="1"/>
          <p:nvPr/>
        </p:nvSpPr>
        <p:spPr>
          <a:xfrm flipH="1">
            <a:off x="9307499" y="91649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文本框 4"/>
          <p:cNvSpPr txBox="1"/>
          <p:nvPr/>
        </p:nvSpPr>
        <p:spPr>
          <a:xfrm flipH="1">
            <a:off x="9954688" y="91508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50" name="矩形 49"/>
          <p:cNvSpPr/>
          <p:nvPr/>
        </p:nvSpPr>
        <p:spPr>
          <a:xfrm>
            <a:off x="7045262" y="1729321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1" name="文本框 4"/>
          <p:cNvSpPr txBox="1"/>
          <p:nvPr/>
        </p:nvSpPr>
        <p:spPr>
          <a:xfrm>
            <a:off x="7404799" y="1827306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1-2-A056-019B01</a:t>
            </a:r>
          </a:p>
        </p:txBody>
      </p:sp>
      <p:sp>
        <p:nvSpPr>
          <p:cNvPr id="52" name="矩形 51"/>
          <p:cNvSpPr/>
          <p:nvPr/>
        </p:nvSpPr>
        <p:spPr>
          <a:xfrm>
            <a:off x="7065195" y="2323450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067464" y="4497225"/>
            <a:ext cx="3278983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已成功拣货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4"/>
          <p:cNvSpPr txBox="1"/>
          <p:nvPr/>
        </p:nvSpPr>
        <p:spPr>
          <a:xfrm flipH="1">
            <a:off x="6497081" y="91416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-1143669" y="-19639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扫描商品异常情况及拣货成功界面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40" y="2406015"/>
            <a:ext cx="2743200" cy="443547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7895" y="1872615"/>
            <a:ext cx="3253740" cy="4968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720" y="2604135"/>
            <a:ext cx="2514600" cy="4435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6571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765713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038" y="834809"/>
            <a:ext cx="292478" cy="3277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715" y="878949"/>
            <a:ext cx="289403" cy="268039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0" y="130390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326" y="6130842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77973" y="2445433"/>
            <a:ext cx="3496593" cy="1732302"/>
            <a:chOff x="63159" y="888824"/>
            <a:chExt cx="3746456" cy="1732302"/>
          </a:xfrm>
        </p:grpSpPr>
        <p:sp>
          <p:nvSpPr>
            <p:cNvPr id="9" name="矩形 8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  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4"/>
          <p:cNvSpPr txBox="1"/>
          <p:nvPr/>
        </p:nvSpPr>
        <p:spPr>
          <a:xfrm flipH="1">
            <a:off x="2252516" y="861408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文本框 4"/>
          <p:cNvSpPr txBox="1"/>
          <p:nvPr/>
        </p:nvSpPr>
        <p:spPr>
          <a:xfrm flipH="1">
            <a:off x="2899705" y="86000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14" name="矩形 13"/>
          <p:cNvSpPr/>
          <p:nvPr/>
        </p:nvSpPr>
        <p:spPr>
          <a:xfrm>
            <a:off x="-9721" y="1674235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349816" y="1772220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1-2-A056-019B01</a:t>
            </a:r>
          </a:p>
        </p:txBody>
      </p:sp>
      <p:sp>
        <p:nvSpPr>
          <p:cNvPr id="16" name="矩形 15"/>
          <p:cNvSpPr/>
          <p:nvPr/>
        </p:nvSpPr>
        <p:spPr>
          <a:xfrm>
            <a:off x="10212" y="2268364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81" y="4442139"/>
            <a:ext cx="3278983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已成功拣货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66676" y="76571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366676" y="765713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14" y="834809"/>
            <a:ext cx="292478" cy="32774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391" y="878949"/>
            <a:ext cx="289403" cy="268039"/>
          </a:xfrm>
          <a:prstGeom prst="rect">
            <a:avLst/>
          </a:prstGeom>
        </p:spPr>
      </p:pic>
      <p:sp>
        <p:nvSpPr>
          <p:cNvPr id="22" name="文本框 4"/>
          <p:cNvSpPr txBox="1"/>
          <p:nvPr/>
        </p:nvSpPr>
        <p:spPr>
          <a:xfrm>
            <a:off x="3366676" y="130390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87002" y="6130842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88703" y="2069336"/>
            <a:ext cx="3496593" cy="1732302"/>
            <a:chOff x="63159" y="888824"/>
            <a:chExt cx="3746456" cy="1732302"/>
          </a:xfrm>
        </p:grpSpPr>
        <p:sp>
          <p:nvSpPr>
            <p:cNvPr id="25" name="矩形 24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  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4"/>
          <p:cNvSpPr txBox="1"/>
          <p:nvPr/>
        </p:nvSpPr>
        <p:spPr>
          <a:xfrm flipH="1">
            <a:off x="5619192" y="861408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文本框 4"/>
          <p:cNvSpPr txBox="1"/>
          <p:nvPr/>
        </p:nvSpPr>
        <p:spPr>
          <a:xfrm flipH="1">
            <a:off x="6266381" y="86000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35" name="矩形 34"/>
          <p:cNvSpPr/>
          <p:nvPr/>
        </p:nvSpPr>
        <p:spPr>
          <a:xfrm>
            <a:off x="3418620" y="1666369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4"/>
          <p:cNvSpPr txBox="1"/>
          <p:nvPr/>
        </p:nvSpPr>
        <p:spPr>
          <a:xfrm>
            <a:off x="4074204" y="1630947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1-2-A056-019B01</a:t>
            </a:r>
          </a:p>
        </p:txBody>
      </p:sp>
      <p:sp>
        <p:nvSpPr>
          <p:cNvPr id="38" name="矩形 37"/>
          <p:cNvSpPr/>
          <p:nvPr/>
        </p:nvSpPr>
        <p:spPr>
          <a:xfrm>
            <a:off x="6761519" y="76571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761519" y="765713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557" y="834809"/>
            <a:ext cx="292478" cy="32774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234" y="878949"/>
            <a:ext cx="289403" cy="268039"/>
          </a:xfrm>
          <a:prstGeom prst="rect">
            <a:avLst/>
          </a:prstGeom>
        </p:spPr>
      </p:pic>
      <p:sp>
        <p:nvSpPr>
          <p:cNvPr id="42" name="文本框 4"/>
          <p:cNvSpPr txBox="1"/>
          <p:nvPr/>
        </p:nvSpPr>
        <p:spPr>
          <a:xfrm>
            <a:off x="6761519" y="130390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81845" y="6130842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683546" y="2069336"/>
            <a:ext cx="3496593" cy="1732302"/>
            <a:chOff x="63159" y="888824"/>
            <a:chExt cx="3746456" cy="1732302"/>
          </a:xfrm>
        </p:grpSpPr>
        <p:sp>
          <p:nvSpPr>
            <p:cNvPr id="45" name="矩形 44"/>
            <p:cNvSpPr/>
            <p:nvPr/>
          </p:nvSpPr>
          <p:spPr>
            <a:xfrm>
              <a:off x="63159" y="1451575"/>
              <a:ext cx="37464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爱维杰龙 盒装苹果数据线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充电线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iPhone6/6S/IPHONE se/5S Lightning USB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适用苹果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5S/6/6S/6 plus/6S plus/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ipod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touch5/ipad4/</a:t>
              </a: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mini/nano7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等新机型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  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文本框 4"/>
          <p:cNvSpPr txBox="1"/>
          <p:nvPr/>
        </p:nvSpPr>
        <p:spPr>
          <a:xfrm flipH="1">
            <a:off x="9014035" y="861408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文本框 4"/>
          <p:cNvSpPr txBox="1"/>
          <p:nvPr/>
        </p:nvSpPr>
        <p:spPr>
          <a:xfrm flipH="1">
            <a:off x="9661224" y="86000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199</a:t>
            </a:r>
          </a:p>
        </p:txBody>
      </p:sp>
      <p:sp>
        <p:nvSpPr>
          <p:cNvPr id="50" name="矩形 49"/>
          <p:cNvSpPr/>
          <p:nvPr/>
        </p:nvSpPr>
        <p:spPr>
          <a:xfrm>
            <a:off x="6813463" y="1666369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4"/>
          <p:cNvSpPr txBox="1"/>
          <p:nvPr/>
        </p:nvSpPr>
        <p:spPr>
          <a:xfrm>
            <a:off x="7469047" y="1630947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1-2-A056-019B01</a:t>
            </a:r>
          </a:p>
        </p:txBody>
      </p:sp>
      <p:sp>
        <p:nvSpPr>
          <p:cNvPr id="52" name="矩形 51"/>
          <p:cNvSpPr/>
          <p:nvPr/>
        </p:nvSpPr>
        <p:spPr>
          <a:xfrm>
            <a:off x="8035877" y="3914496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118474" y="76571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118474" y="765713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512" y="834809"/>
            <a:ext cx="292478" cy="327749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5189" y="878949"/>
            <a:ext cx="289403" cy="268039"/>
          </a:xfrm>
          <a:prstGeom prst="rect">
            <a:avLst/>
          </a:prstGeom>
        </p:spPr>
      </p:pic>
      <p:sp>
        <p:nvSpPr>
          <p:cNvPr id="57" name="文本框 4"/>
          <p:cNvSpPr txBox="1"/>
          <p:nvPr/>
        </p:nvSpPr>
        <p:spPr>
          <a:xfrm>
            <a:off x="10118474" y="130390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138800" y="6130842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59" name="文本框 4"/>
          <p:cNvSpPr txBox="1"/>
          <p:nvPr/>
        </p:nvSpPr>
        <p:spPr>
          <a:xfrm flipH="1">
            <a:off x="12370990" y="861408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矩形 59"/>
          <p:cNvSpPr/>
          <p:nvPr/>
        </p:nvSpPr>
        <p:spPr>
          <a:xfrm>
            <a:off x="10108753" y="1674235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1" name="文本框 4"/>
          <p:cNvSpPr txBox="1"/>
          <p:nvPr/>
        </p:nvSpPr>
        <p:spPr>
          <a:xfrm>
            <a:off x="10468290" y="1772220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1-2-A056-019B01</a:t>
            </a:r>
          </a:p>
        </p:txBody>
      </p:sp>
      <p:sp>
        <p:nvSpPr>
          <p:cNvPr id="62" name="矩形 61"/>
          <p:cNvSpPr/>
          <p:nvPr/>
        </p:nvSpPr>
        <p:spPr>
          <a:xfrm>
            <a:off x="10128686" y="2268364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130955" y="4442139"/>
            <a:ext cx="3278983" cy="1016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已成功拣货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4"/>
          <p:cNvSpPr txBox="1"/>
          <p:nvPr/>
        </p:nvSpPr>
        <p:spPr>
          <a:xfrm flipH="1">
            <a:off x="13034973" y="85907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197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10025258" y="2476355"/>
            <a:ext cx="3496593" cy="1085971"/>
            <a:chOff x="63159" y="888824"/>
            <a:chExt cx="3746456" cy="1085971"/>
          </a:xfrm>
        </p:grpSpPr>
        <p:sp>
          <p:nvSpPr>
            <p:cNvPr id="67" name="矩形 66"/>
            <p:cNvSpPr/>
            <p:nvPr/>
          </p:nvSpPr>
          <p:spPr>
            <a:xfrm>
              <a:off x="63159" y="1451575"/>
              <a:ext cx="37464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ctr">
                <a:defRPr/>
              </a:pPr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Perioe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倍瑞傲 按压式液体牙膏 洋甘菊味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285g*2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进口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3159" y="888824"/>
              <a:ext cx="16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176270" y="3084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批量拣货成功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4529</Words>
  <Application>Microsoft Office PowerPoint</Application>
  <PresentationFormat>宽屏</PresentationFormat>
  <Paragraphs>791</Paragraphs>
  <Slides>42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PC-6</cp:lastModifiedBy>
  <cp:revision>54</cp:revision>
  <dcterms:created xsi:type="dcterms:W3CDTF">2016-11-08T08:41:00Z</dcterms:created>
  <dcterms:modified xsi:type="dcterms:W3CDTF">2017-02-10T01:44:58Z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