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8" r:id="rId2"/>
    <p:sldId id="263" r:id="rId3"/>
    <p:sldId id="257" r:id="rId4"/>
    <p:sldId id="309" r:id="rId5"/>
    <p:sldId id="258" r:id="rId6"/>
    <p:sldId id="259" r:id="rId7"/>
    <p:sldId id="310" r:id="rId8"/>
    <p:sldId id="312" r:id="rId9"/>
    <p:sldId id="313" r:id="rId10"/>
    <p:sldId id="314" r:id="rId11"/>
    <p:sldId id="260" r:id="rId12"/>
    <p:sldId id="325" r:id="rId13"/>
    <p:sldId id="324" r:id="rId14"/>
    <p:sldId id="322" r:id="rId15"/>
    <p:sldId id="262" r:id="rId16"/>
    <p:sldId id="261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292" r:id="rId43"/>
    <p:sldId id="293" r:id="rId44"/>
    <p:sldId id="294" r:id="rId45"/>
    <p:sldId id="295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278" r:id="rId54"/>
    <p:sldId id="282" r:id="rId55"/>
    <p:sldId id="280" r:id="rId56"/>
    <p:sldId id="281" r:id="rId57"/>
    <p:sldId id="283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7C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2F4-32A7-4CBD-B079-46474ADAEA5A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37E88-A39E-4754-8A2B-6DD28F0B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2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57BD-6549-47D8-B5E3-5F9AF560D9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3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6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04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4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64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6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0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59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0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26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98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94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8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30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9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26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73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4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20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9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70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1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87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68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50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99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1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808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8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54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56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42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00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14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3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5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1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37E88-A39E-4754-8A2B-6DD28F0BE9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0AE3-C72E-46C8-B34C-250DB11E7DD6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6A7B-229E-4A85-A182-5AEC130EDC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79462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-4472" y="384690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386971" y="3998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孙萌萌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941049" y="387136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28960" y="3915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0711358" y="511312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27" y="-90060"/>
            <a:ext cx="10515600" cy="368285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8943100" y="399836"/>
            <a:ext cx="1139700" cy="338554"/>
            <a:chOff x="9136172" y="637994"/>
            <a:chExt cx="962869" cy="338554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9136172" y="637994"/>
              <a:ext cx="946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baseline="0" dirty="0" smtClean="0">
                  <a:solidFill>
                    <a:schemeClr val="bg1"/>
                  </a:solidFill>
                </a:rPr>
                <a:t>C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问题菜单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rot="18870523">
              <a:off x="10023364" y="749471"/>
              <a:ext cx="76444" cy="7491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102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A680-2591-4623-A2F0-38268D424C13}" type="datetimeFigureOut">
              <a:rPr lang="zh-CN" altLang="en-US" smtClean="0"/>
              <a:t>2016/11/22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B2F2-D2F7-4F91-9175-C4267160D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23873"/>
              </p:ext>
            </p:extLst>
          </p:nvPr>
        </p:nvGraphicFramePr>
        <p:xfrm>
          <a:off x="1626135" y="1228157"/>
          <a:ext cx="8948347" cy="415146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91391"/>
                <a:gridCol w="850533"/>
                <a:gridCol w="693278"/>
                <a:gridCol w="2930363"/>
                <a:gridCol w="1491391"/>
                <a:gridCol w="1491391"/>
              </a:tblGrid>
              <a:tr h="550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编号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修改时间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修改页数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修改项目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修改原因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对应版本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SKU NO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选择页面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SKU NO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不同商品出现选择页面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V.1.0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添加客户删单处理界面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客户删单商品直接送至问题处理处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V.1.1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8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2016-11-22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11-18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更改车牌显示放置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V.1.2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5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6135" y="4251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修改大事记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527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9438" y="1187596"/>
            <a:ext cx="7777362" cy="271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9438" y="1187596"/>
            <a:ext cx="7777362" cy="575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批次信息</a:t>
            </a:r>
            <a:endParaRPr lang="zh-CN" altLang="en-US" sz="22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53027" y="1919113"/>
            <a:ext cx="7603773" cy="2119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zh-CN" altLang="en-US" dirty="0" smtClean="0"/>
              <a:t>批  次  号  码：</a:t>
            </a:r>
            <a:r>
              <a:rPr lang="en-US" altLang="zh-CN" b="0" dirty="0" smtClean="0"/>
              <a:t>78909876</a:t>
            </a:r>
          </a:p>
          <a:p>
            <a:pPr>
              <a:lnSpc>
                <a:spcPts val="2800"/>
              </a:lnSpc>
            </a:pPr>
            <a:r>
              <a:rPr lang="en-US" altLang="zh-CN" dirty="0" err="1" smtClean="0"/>
              <a:t>Rebin</a:t>
            </a:r>
            <a:r>
              <a:rPr lang="zh-CN" altLang="en-US" dirty="0" smtClean="0"/>
              <a:t>车数量：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Rebin</a:t>
            </a:r>
            <a:r>
              <a:rPr lang="en-US" altLang="zh-CN" b="0" dirty="0" smtClean="0"/>
              <a:t> Small6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车  牌  号  码：</a:t>
            </a:r>
            <a:r>
              <a:rPr lang="en-US" altLang="zh-CN" b="0" dirty="0" smtClean="0"/>
              <a:t>toOB0000001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toOB0000002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toOB0000003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E     x    S     D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2016/10/8 09:00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13:00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 15:00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642338" y="34925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2179438" y="4095965"/>
            <a:ext cx="7777362" cy="20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9438" y="4095965"/>
            <a:ext cx="7777362" cy="54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</a:t>
            </a:r>
            <a:r>
              <a:rPr lang="en-US" altLang="zh-CN" sz="2200" b="1" dirty="0" err="1" smtClean="0"/>
              <a:t>Rebin</a:t>
            </a:r>
            <a:r>
              <a:rPr lang="zh-CN" altLang="en-US" sz="2200" b="1" dirty="0" smtClean="0"/>
              <a:t>车</a:t>
            </a:r>
            <a:endParaRPr lang="zh-CN" altLang="en-US" sz="22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238727" y="4827482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3" name="矩形 12"/>
          <p:cNvSpPr/>
          <p:nvPr/>
        </p:nvSpPr>
        <p:spPr>
          <a:xfrm>
            <a:off x="5129350" y="4827482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Resmall001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238727" y="5517770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5" name="矩形 14"/>
          <p:cNvSpPr/>
          <p:nvPr/>
        </p:nvSpPr>
        <p:spPr>
          <a:xfrm>
            <a:off x="5129350" y="5517770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Resmall002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178988" y="4827483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等腰三角形 17"/>
          <p:cNvSpPr/>
          <p:nvPr/>
        </p:nvSpPr>
        <p:spPr>
          <a:xfrm>
            <a:off x="4178987" y="5549500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31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请扫描第一辆拣货车</a:t>
              </a:r>
              <a:endParaRPr lang="zh-CN" altLang="en-US" b="1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82444"/>
              </p:ext>
            </p:extLst>
          </p:nvPr>
        </p:nvGraphicFramePr>
        <p:xfrm>
          <a:off x="2824749" y="1233711"/>
          <a:ext cx="6467552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29746"/>
                <a:gridCol w="3997305"/>
                <a:gridCol w="1240501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119"/>
              </p:ext>
            </p:extLst>
          </p:nvPr>
        </p:nvGraphicFramePr>
        <p:xfrm>
          <a:off x="2824748" y="4678155"/>
          <a:ext cx="6467553" cy="7224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3900"/>
                <a:gridCol w="2693269"/>
                <a:gridCol w="815393"/>
                <a:gridCol w="593014"/>
                <a:gridCol w="580659"/>
                <a:gridCol w="580659"/>
                <a:gridCol w="580659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424092" y="1222409"/>
            <a:ext cx="2674919" cy="4098441"/>
            <a:chOff x="561257" y="5026704"/>
            <a:chExt cx="3880289" cy="1579497"/>
          </a:xfrm>
        </p:grpSpPr>
        <p:sp>
          <p:nvSpPr>
            <p:cNvPr id="11" name="矩形 10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4397" y="1209709"/>
            <a:ext cx="2674919" cy="4190093"/>
            <a:chOff x="561257" y="5026704"/>
            <a:chExt cx="3880289" cy="1579497"/>
          </a:xfrm>
        </p:grpSpPr>
        <p:sp>
          <p:nvSpPr>
            <p:cNvPr id="15" name="矩形 14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066200" y="1250424"/>
            <a:ext cx="1213401" cy="535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查看所有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车辆进度</a:t>
            </a:r>
            <a:endParaRPr lang="zh-CN" altLang="en-US" sz="1100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7929861" y="1186765"/>
            <a:ext cx="1472149" cy="6450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8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请扫描第一辆拣货车</a:t>
              </a:r>
              <a:endParaRPr lang="zh-CN" altLang="en-US" b="1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824749" y="1233711"/>
          <a:ext cx="6467552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29746"/>
                <a:gridCol w="3997305"/>
                <a:gridCol w="1240501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824748" y="4678155"/>
          <a:ext cx="6467553" cy="7224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3900"/>
                <a:gridCol w="2693269"/>
                <a:gridCol w="815393"/>
                <a:gridCol w="593014"/>
                <a:gridCol w="580659"/>
                <a:gridCol w="580659"/>
                <a:gridCol w="580659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424092" y="1222409"/>
            <a:ext cx="2674919" cy="4098441"/>
            <a:chOff x="561257" y="5026704"/>
            <a:chExt cx="3880289" cy="1579497"/>
          </a:xfrm>
        </p:grpSpPr>
        <p:sp>
          <p:nvSpPr>
            <p:cNvPr id="11" name="矩形 10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4397" y="1209709"/>
            <a:ext cx="2674919" cy="4190093"/>
            <a:chOff x="561257" y="5026704"/>
            <a:chExt cx="3880289" cy="1579497"/>
          </a:xfrm>
        </p:grpSpPr>
        <p:sp>
          <p:nvSpPr>
            <p:cNvPr id="15" name="矩形 14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066200" y="1250424"/>
            <a:ext cx="1213401" cy="535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查看所有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车辆进度</a:t>
            </a:r>
            <a:endParaRPr lang="zh-CN" altLang="en-US" sz="1100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7929861" y="1186765"/>
            <a:ext cx="1472149" cy="64501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车牌信息展示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51367"/>
              </p:ext>
            </p:extLst>
          </p:nvPr>
        </p:nvGraphicFramePr>
        <p:xfrm>
          <a:off x="845342" y="3056952"/>
          <a:ext cx="103052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758"/>
                <a:gridCol w="831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车牌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进度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toOB0000001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0/102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toOB0000002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0/30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toOB0000003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0/85</a:t>
                      </a:r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请扫描第一辆拣货车</a:t>
              </a:r>
              <a:endParaRPr lang="zh-CN" altLang="en-US" b="1" dirty="0"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824748" y="4678155"/>
          <a:ext cx="6467553" cy="7224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3900"/>
                <a:gridCol w="2693269"/>
                <a:gridCol w="815393"/>
                <a:gridCol w="593014"/>
                <a:gridCol w="580659"/>
                <a:gridCol w="580659"/>
                <a:gridCol w="580659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9424092" y="1222409"/>
            <a:ext cx="2674919" cy="4098441"/>
            <a:chOff x="561257" y="5026704"/>
            <a:chExt cx="3880289" cy="1579497"/>
          </a:xfrm>
        </p:grpSpPr>
        <p:sp>
          <p:nvSpPr>
            <p:cNvPr id="11" name="矩形 10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4397" y="1209709"/>
            <a:ext cx="2674919" cy="4190093"/>
            <a:chOff x="561257" y="5026704"/>
            <a:chExt cx="3880289" cy="1579497"/>
          </a:xfrm>
        </p:grpSpPr>
        <p:sp>
          <p:nvSpPr>
            <p:cNvPr id="15" name="矩形 14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864711" y="2168649"/>
            <a:ext cx="6338480" cy="2242978"/>
            <a:chOff x="2658567" y="1690081"/>
            <a:chExt cx="7396209" cy="3588082"/>
          </a:xfrm>
        </p:grpSpPr>
        <p:grpSp>
          <p:nvGrpSpPr>
            <p:cNvPr id="19" name="组合 18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/>
                  <a:t>请重新扫描拣货车</a:t>
                </a:r>
              </a:p>
            </p:txBody>
          </p:sp>
          <p:sp>
            <p:nvSpPr>
              <p:cNvPr id="23" name="文本框 33"/>
              <p:cNvSpPr txBox="1"/>
              <p:nvPr/>
            </p:nvSpPr>
            <p:spPr>
              <a:xfrm>
                <a:off x="2714121" y="2883958"/>
                <a:ext cx="734065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不是一个有效的车牌号码，请重新扫描</a:t>
                </a:r>
                <a:endParaRPr lang="zh-CN" altLang="en-US" dirty="0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/>
            <a:srcRect b="25091"/>
            <a:stretch/>
          </p:blipFill>
          <p:spPr>
            <a:xfrm>
              <a:off x="5070957" y="3611378"/>
              <a:ext cx="2571429" cy="1062990"/>
            </a:xfrm>
            <a:prstGeom prst="rect">
              <a:avLst/>
            </a:prstGeom>
          </p:spPr>
        </p:pic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49384"/>
              </p:ext>
            </p:extLst>
          </p:nvPr>
        </p:nvGraphicFramePr>
        <p:xfrm>
          <a:off x="2824749" y="1233711"/>
          <a:ext cx="6467552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29746"/>
                <a:gridCol w="3997305"/>
                <a:gridCol w="1240501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8066200" y="1250424"/>
            <a:ext cx="1213401" cy="535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查看所有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车辆进度</a:t>
            </a:r>
            <a:endParaRPr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1816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52260"/>
              </p:ext>
            </p:extLst>
          </p:nvPr>
        </p:nvGraphicFramePr>
        <p:xfrm>
          <a:off x="2824748" y="4678155"/>
          <a:ext cx="6467553" cy="7224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3900"/>
                <a:gridCol w="2693269"/>
                <a:gridCol w="815393"/>
                <a:gridCol w="593014"/>
                <a:gridCol w="580659"/>
                <a:gridCol w="580659"/>
                <a:gridCol w="580659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9424092" y="1222409"/>
            <a:ext cx="2674919" cy="4098441"/>
            <a:chOff x="561257" y="5026704"/>
            <a:chExt cx="3880289" cy="1579497"/>
          </a:xfrm>
        </p:grpSpPr>
        <p:sp>
          <p:nvSpPr>
            <p:cNvPr id="17" name="矩形 16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4397" y="1209709"/>
            <a:ext cx="2674919" cy="4190093"/>
            <a:chOff x="561257" y="5026704"/>
            <a:chExt cx="3880289" cy="1579497"/>
          </a:xfrm>
        </p:grpSpPr>
        <p:sp>
          <p:nvSpPr>
            <p:cNvPr id="21" name="矩形 20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2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682"/>
              </p:ext>
            </p:extLst>
          </p:nvPr>
        </p:nvGraphicFramePr>
        <p:xfrm>
          <a:off x="2824749" y="1233711"/>
          <a:ext cx="6467552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29746"/>
                <a:gridCol w="3997305"/>
                <a:gridCol w="1240501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0/102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8066200" y="1250424"/>
            <a:ext cx="1213401" cy="535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查看所有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车辆进度</a:t>
            </a:r>
            <a:endParaRPr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5480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91490" y="2327271"/>
            <a:ext cx="6338480" cy="2242978"/>
            <a:chOff x="2658567" y="1690081"/>
            <a:chExt cx="7396209" cy="3588082"/>
          </a:xfrm>
        </p:grpSpPr>
        <p:grpSp>
          <p:nvGrpSpPr>
            <p:cNvPr id="9" name="组合 8"/>
            <p:cNvGrpSpPr/>
            <p:nvPr/>
          </p:nvGrpSpPr>
          <p:grpSpPr>
            <a:xfrm>
              <a:off x="2658567" y="1690081"/>
              <a:ext cx="7396209" cy="3588082"/>
              <a:chOff x="2658567" y="1690081"/>
              <a:chExt cx="7396209" cy="35880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658567" y="1690081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4940" y="1698550"/>
                <a:ext cx="7389836" cy="76382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 smtClean="0"/>
                  <a:t>请重新扫描商品</a:t>
                </a:r>
              </a:p>
            </p:txBody>
          </p:sp>
          <p:sp>
            <p:nvSpPr>
              <p:cNvPr id="13" name="文本框 33"/>
              <p:cNvSpPr txBox="1"/>
              <p:nvPr/>
            </p:nvSpPr>
            <p:spPr>
              <a:xfrm>
                <a:off x="2714121" y="2883958"/>
                <a:ext cx="7340655" cy="64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90887655433366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不是一个有效的商品条码，请重新扫描</a:t>
                </a:r>
                <a:endParaRPr lang="zh-CN" altLang="en-US" dirty="0"/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b="25091"/>
            <a:stretch/>
          </p:blipFill>
          <p:spPr>
            <a:xfrm>
              <a:off x="5070957" y="3611378"/>
              <a:ext cx="2571429" cy="1062990"/>
            </a:xfrm>
            <a:prstGeom prst="rect">
              <a:avLst/>
            </a:prstGeom>
          </p:spPr>
        </p:pic>
      </p:grp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44" y="4802021"/>
            <a:ext cx="6467553" cy="72240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453388" y="1346275"/>
            <a:ext cx="2674919" cy="4098441"/>
            <a:chOff x="561257" y="5026704"/>
            <a:chExt cx="3880289" cy="1579497"/>
          </a:xfrm>
        </p:grpSpPr>
        <p:sp>
          <p:nvSpPr>
            <p:cNvPr id="22" name="矩形 21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097" y="1955643"/>
            <a:ext cx="2448550" cy="302247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3693" y="1333575"/>
            <a:ext cx="2674919" cy="4190093"/>
            <a:chOff x="561257" y="5026704"/>
            <a:chExt cx="3880289" cy="1579497"/>
          </a:xfrm>
        </p:grpSpPr>
        <p:sp>
          <p:nvSpPr>
            <p:cNvPr id="20" name="矩形 19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1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02" y="1955643"/>
            <a:ext cx="2448550" cy="3022476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29969"/>
              </p:ext>
            </p:extLst>
          </p:nvPr>
        </p:nvGraphicFramePr>
        <p:xfrm>
          <a:off x="2824749" y="1233711"/>
          <a:ext cx="6467552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29746"/>
                <a:gridCol w="3997305"/>
                <a:gridCol w="1240501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0/102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8066200" y="1250424"/>
            <a:ext cx="1213401" cy="5356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/>
              <a:t>查看所有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车辆进度</a:t>
            </a:r>
            <a:endParaRPr lang="zh-CN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010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833117" y="2010730"/>
            <a:ext cx="4243215" cy="2417740"/>
            <a:chOff x="239213" y="2254867"/>
            <a:chExt cx="5226091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226089" cy="2176569"/>
              <a:chOff x="404315" y="2254867"/>
              <a:chExt cx="5370869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158983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600" b="1" dirty="0" smtClean="0"/>
                  <a:t>A01</a:t>
                </a:r>
                <a:endParaRPr lang="zh-CN" altLang="en-US" sz="96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55473"/>
              </p:ext>
            </p:extLst>
          </p:nvPr>
        </p:nvGraphicFramePr>
        <p:xfrm>
          <a:off x="2796379" y="4562115"/>
          <a:ext cx="6550820" cy="7810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1718"/>
                <a:gridCol w="2519858"/>
                <a:gridCol w="976532"/>
                <a:gridCol w="590940"/>
                <a:gridCol w="578627"/>
                <a:gridCol w="578627"/>
                <a:gridCol w="684518"/>
              </a:tblGrid>
              <a:tr h="3271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</a:t>
                      </a:r>
                      <a:endParaRPr lang="en-US" altLang="zh-CN" sz="1300" b="1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71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套装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smtClean="0">
                          <a:effectLst/>
                        </a:rPr>
                        <a:t>Listerine 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李施德林 漱口水冰蓝口味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500ml*3+80ml(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赠品）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6933890313544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1/4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814" y="2201844"/>
            <a:ext cx="1563264" cy="161617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737464" y="1466610"/>
            <a:ext cx="45719" cy="218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737465" y="1666541"/>
            <a:ext cx="45719" cy="2182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42144" y="4084799"/>
            <a:ext cx="2034188" cy="3436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9439115" y="1203596"/>
            <a:ext cx="2674919" cy="4056872"/>
            <a:chOff x="561257" y="5026704"/>
            <a:chExt cx="3880289" cy="1707391"/>
          </a:xfrm>
        </p:grpSpPr>
        <p:sp>
          <p:nvSpPr>
            <p:cNvPr id="69" name="矩形 68"/>
            <p:cNvSpPr/>
            <p:nvPr/>
          </p:nvSpPr>
          <p:spPr>
            <a:xfrm>
              <a:off x="561257" y="5181368"/>
              <a:ext cx="3865774" cy="1552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1378"/>
              </p:ext>
            </p:extLst>
          </p:nvPr>
        </p:nvGraphicFramePr>
        <p:xfrm>
          <a:off x="9548824" y="1762164"/>
          <a:ext cx="2448550" cy="302247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</a:tblGrid>
              <a:tr h="5037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2" name="组合 71"/>
          <p:cNvGrpSpPr/>
          <p:nvPr/>
        </p:nvGrpSpPr>
        <p:grpSpPr>
          <a:xfrm>
            <a:off x="49420" y="1203598"/>
            <a:ext cx="2674919" cy="4120480"/>
            <a:chOff x="561257" y="5026704"/>
            <a:chExt cx="3880289" cy="1734161"/>
          </a:xfrm>
        </p:grpSpPr>
        <p:sp>
          <p:nvSpPr>
            <p:cNvPr id="73" name="矩形 72"/>
            <p:cNvSpPr/>
            <p:nvPr/>
          </p:nvSpPr>
          <p:spPr>
            <a:xfrm>
              <a:off x="561257" y="5181368"/>
              <a:ext cx="3865774" cy="1579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05987"/>
              </p:ext>
            </p:extLst>
          </p:nvPr>
        </p:nvGraphicFramePr>
        <p:xfrm>
          <a:off x="159129" y="1762164"/>
          <a:ext cx="2448550" cy="302247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  <a:gridCol w="244855"/>
              </a:tblGrid>
              <a:tr h="5037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10170910" y="5324077"/>
            <a:ext cx="1933118" cy="1467248"/>
            <a:chOff x="6878420" y="3730425"/>
            <a:chExt cx="2727432" cy="2815456"/>
          </a:xfrm>
        </p:grpSpPr>
        <p:sp>
          <p:nvSpPr>
            <p:cNvPr id="77" name="矩形 76"/>
            <p:cNvSpPr/>
            <p:nvPr/>
          </p:nvSpPr>
          <p:spPr>
            <a:xfrm>
              <a:off x="6885139" y="4421185"/>
              <a:ext cx="2720713" cy="2124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878420" y="3730425"/>
              <a:ext cx="2720712" cy="648411"/>
              <a:chOff x="6404695" y="2350001"/>
              <a:chExt cx="2720712" cy="2134034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404695" y="2350001"/>
                <a:ext cx="2720712" cy="213403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80" name="直角三角形 79"/>
              <p:cNvSpPr/>
              <p:nvPr/>
            </p:nvSpPr>
            <p:spPr>
              <a:xfrm rot="5400000">
                <a:off x="5733890" y="3035535"/>
                <a:ext cx="2070711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483" y="5677824"/>
            <a:ext cx="983692" cy="846802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10170909" y="6588233"/>
            <a:ext cx="1928355" cy="184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129" y="4267200"/>
            <a:ext cx="2448550" cy="517440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59129" y="4267199"/>
            <a:ext cx="240921" cy="507113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0829" y="4320700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A01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64517"/>
              </p:ext>
            </p:extLst>
          </p:nvPr>
        </p:nvGraphicFramePr>
        <p:xfrm>
          <a:off x="2997199" y="1188775"/>
          <a:ext cx="6262984" cy="7702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90849"/>
                <a:gridCol w="3870871"/>
                <a:gridCol w="1201264"/>
              </a:tblGrid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1/102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91606" y="1196230"/>
            <a:ext cx="5055879" cy="754204"/>
            <a:chOff x="4191606" y="1196230"/>
            <a:chExt cx="5055879" cy="754204"/>
          </a:xfrm>
        </p:grpSpPr>
        <p:sp>
          <p:nvSpPr>
            <p:cNvPr id="38" name="矩形 37"/>
            <p:cNvSpPr/>
            <p:nvPr/>
          </p:nvSpPr>
          <p:spPr>
            <a:xfrm>
              <a:off x="8072464" y="1196230"/>
              <a:ext cx="1175021" cy="4787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/>
                <a:t>查看所有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车辆进度</a:t>
              </a:r>
              <a:endParaRPr lang="zh-CN" altLang="en-US" sz="11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191607" y="1444788"/>
              <a:ext cx="114727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191606" y="1704003"/>
              <a:ext cx="66069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请检查并扫描商品</a:t>
              </a:r>
              <a:endParaRPr lang="zh-CN" altLang="en-US" b="1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69143"/>
              </p:ext>
            </p:extLst>
          </p:nvPr>
        </p:nvGraphicFramePr>
        <p:xfrm>
          <a:off x="2804150" y="4621253"/>
          <a:ext cx="6515101" cy="7810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8487"/>
                <a:gridCol w="2482741"/>
                <a:gridCol w="959555"/>
                <a:gridCol w="553156"/>
                <a:gridCol w="530578"/>
                <a:gridCol w="643466"/>
                <a:gridCol w="717118"/>
              </a:tblGrid>
              <a:tr h="3271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71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套装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err="1" smtClean="0"/>
                        <a:t>Perioe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zh-CN" altLang="en-US" sz="1200" b="0" dirty="0" smtClean="0"/>
                        <a:t>倍瑞傲 按压式液体牙膏 洋甘菊味</a:t>
                      </a:r>
                      <a:r>
                        <a:rPr lang="en-US" altLang="zh-CN" sz="1200" b="0" dirty="0" smtClean="0"/>
                        <a:t>285g*2</a:t>
                      </a:r>
                      <a:r>
                        <a:rPr lang="zh-CN" altLang="en-US" sz="1200" b="0" dirty="0" smtClean="0"/>
                        <a:t>支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zh-CN" altLang="en-US" sz="1200" b="0" dirty="0" smtClean="0"/>
                        <a:t>进口</a:t>
                      </a:r>
                      <a:r>
                        <a:rPr lang="en-US" altLang="zh-CN" sz="1200" b="0" dirty="0" smtClean="0"/>
                        <a:t>)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 smtClean="0">
                          <a:effectLst/>
                        </a:rPr>
                        <a:t>6933890313908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1/6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 smtClean="0">
                          <a:solidFill>
                            <a:schemeClr val="tx1"/>
                          </a:solidFill>
                        </a:rPr>
                        <a:t>Resmall0002</a:t>
                      </a:r>
                      <a:endParaRPr lang="zh-CN" altLang="en-US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3703639" y="1517562"/>
            <a:ext cx="11472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153399" y="5628123"/>
            <a:ext cx="1705933" cy="1223347"/>
            <a:chOff x="6878420" y="3730425"/>
            <a:chExt cx="2727432" cy="2815456"/>
          </a:xfrm>
        </p:grpSpPr>
        <p:sp>
          <p:nvSpPr>
            <p:cNvPr id="32" name="矩形 31"/>
            <p:cNvSpPr/>
            <p:nvPr/>
          </p:nvSpPr>
          <p:spPr>
            <a:xfrm>
              <a:off x="6885139" y="4421185"/>
              <a:ext cx="2720713" cy="2124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30425"/>
              <a:ext cx="2720712" cy="648411"/>
              <a:chOff x="6404695" y="2350001"/>
              <a:chExt cx="2720712" cy="213403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50001"/>
                <a:ext cx="2720712" cy="213403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33890" y="3035535"/>
                <a:ext cx="2070711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539" y="5924872"/>
            <a:ext cx="847553" cy="79493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703639" y="1807852"/>
            <a:ext cx="11472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225757" y="2160163"/>
            <a:ext cx="4108741" cy="2332370"/>
            <a:chOff x="6374325" y="2152844"/>
            <a:chExt cx="5505159" cy="2206689"/>
          </a:xfrm>
        </p:grpSpPr>
        <p:sp>
          <p:nvSpPr>
            <p:cNvPr id="17" name="矩形 16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158772" y="2175224"/>
              <a:ext cx="2720712" cy="2176569"/>
              <a:chOff x="3801153" y="2182964"/>
              <a:chExt cx="2720712" cy="217656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801153" y="2182964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8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8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10800000">
                <a:off x="5672331" y="2187611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257120" y="5393690"/>
            <a:ext cx="1705933" cy="1457781"/>
            <a:chOff x="10029936" y="5030594"/>
            <a:chExt cx="1933118" cy="1820877"/>
          </a:xfrm>
        </p:grpSpPr>
        <p:grpSp>
          <p:nvGrpSpPr>
            <p:cNvPr id="40" name="组合 3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直角三角形 44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793" y="2271108"/>
            <a:ext cx="1430505" cy="183185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481" y="5818436"/>
            <a:ext cx="814314" cy="785852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225757" y="4162292"/>
            <a:ext cx="2078155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13:00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52840" y="6693701"/>
            <a:ext cx="1701730" cy="154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263121" y="6680351"/>
            <a:ext cx="1701730" cy="154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424092" y="1235109"/>
            <a:ext cx="2674919" cy="4114620"/>
            <a:chOff x="561257" y="5026704"/>
            <a:chExt cx="3880289" cy="1731695"/>
          </a:xfrm>
        </p:grpSpPr>
        <p:sp>
          <p:nvSpPr>
            <p:cNvPr id="81" name="矩形 80"/>
            <p:cNvSpPr/>
            <p:nvPr/>
          </p:nvSpPr>
          <p:spPr>
            <a:xfrm>
              <a:off x="561257" y="5181368"/>
              <a:ext cx="3865774" cy="1577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73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34397" y="1235110"/>
            <a:ext cx="2674919" cy="4114618"/>
            <a:chOff x="561257" y="5026704"/>
            <a:chExt cx="3880289" cy="1731694"/>
          </a:xfrm>
        </p:grpSpPr>
        <p:sp>
          <p:nvSpPr>
            <p:cNvPr id="79" name="矩形 78"/>
            <p:cNvSpPr/>
            <p:nvPr/>
          </p:nvSpPr>
          <p:spPr>
            <a:xfrm>
              <a:off x="561257" y="5181368"/>
              <a:ext cx="3865774" cy="1577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75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9476943" y="3808722"/>
            <a:ext cx="2448550" cy="517440"/>
          </a:xfrm>
          <a:prstGeom prst="rect">
            <a:avLst/>
          </a:prstGeom>
          <a:solidFill>
            <a:srgbClr val="66FFFF">
              <a:alpha val="17000"/>
            </a:srgb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10519127" y="3793002"/>
            <a:ext cx="240921" cy="507113"/>
          </a:xfrm>
          <a:prstGeom prst="rect">
            <a:avLst/>
          </a:prstGeom>
          <a:solidFill>
            <a:srgbClr val="66FFFF"/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5" name="文本框 19"/>
          <p:cNvSpPr txBox="1"/>
          <p:nvPr/>
        </p:nvSpPr>
        <p:spPr>
          <a:xfrm>
            <a:off x="10388130" y="3867387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B05</a:t>
            </a:r>
            <a:endParaRPr lang="zh-CN" altLang="en-US" sz="2000" b="1" dirty="0"/>
          </a:p>
        </p:txBody>
      </p:sp>
      <p:grpSp>
        <p:nvGrpSpPr>
          <p:cNvPr id="70" name="组合 69"/>
          <p:cNvGrpSpPr/>
          <p:nvPr/>
        </p:nvGrpSpPr>
        <p:grpSpPr>
          <a:xfrm>
            <a:off x="2807910" y="2183818"/>
            <a:ext cx="6619387" cy="4373882"/>
            <a:chOff x="2658567" y="1690081"/>
            <a:chExt cx="7396209" cy="4183585"/>
          </a:xfrm>
        </p:grpSpPr>
        <p:sp>
          <p:nvSpPr>
            <p:cNvPr id="71" name="矩形 70"/>
            <p:cNvSpPr/>
            <p:nvPr/>
          </p:nvSpPr>
          <p:spPr>
            <a:xfrm>
              <a:off x="2658567" y="1690081"/>
              <a:ext cx="7396209" cy="41835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664940" y="1698551"/>
              <a:ext cx="7389836" cy="5768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/>
                <a:t>请确认包装商品名称</a:t>
              </a:r>
              <a:endParaRPr lang="zh-CN" altLang="en-US" sz="2400" b="1" dirty="0"/>
            </a:p>
          </p:txBody>
        </p:sp>
        <p:sp>
          <p:nvSpPr>
            <p:cNvPr id="77" name="文本框 50"/>
            <p:cNvSpPr txBox="1"/>
            <p:nvPr/>
          </p:nvSpPr>
          <p:spPr>
            <a:xfrm>
              <a:off x="2746961" y="2376705"/>
              <a:ext cx="7053993" cy="61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600"/>
                </a:lnSpc>
              </a:pPr>
              <a:r>
                <a:rPr lang="en-US" altLang="zh-CN" sz="1600" dirty="0" smtClean="0"/>
                <a:t>SKU ID</a:t>
              </a:r>
              <a:r>
                <a:rPr lang="zh-CN" altLang="en-US" sz="1600" dirty="0" smtClean="0"/>
                <a:t>：</a:t>
              </a:r>
              <a:r>
                <a:rPr lang="en-US" altLang="zh-CN" sz="1600" dirty="0" smtClean="0"/>
                <a:t>69001245599088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1600" dirty="0" smtClean="0"/>
                <a:t>此</a:t>
              </a:r>
              <a:r>
                <a:rPr lang="en-US" altLang="zh-CN" sz="1600" dirty="0" smtClean="0"/>
                <a:t>SKU ID</a:t>
              </a:r>
              <a:r>
                <a:rPr lang="zh-CN" altLang="en-US" sz="1600" dirty="0" smtClean="0"/>
                <a:t>对应</a:t>
              </a:r>
              <a:r>
                <a:rPr lang="en-US" altLang="zh-CN" sz="1600" dirty="0" smtClean="0"/>
                <a:t>5</a:t>
              </a:r>
              <a:r>
                <a:rPr lang="zh-CN" altLang="en-US" sz="1600" dirty="0" smtClean="0"/>
                <a:t>种商品，请确认收货商品。</a:t>
              </a:r>
              <a:endParaRPr lang="zh-CN" altLang="en-US" sz="1600" dirty="0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4932049" y="6177792"/>
            <a:ext cx="88450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sp>
        <p:nvSpPr>
          <p:cNvPr id="86" name="文本框 85"/>
          <p:cNvSpPr txBox="1"/>
          <p:nvPr/>
        </p:nvSpPr>
        <p:spPr>
          <a:xfrm>
            <a:off x="6179201" y="6177792"/>
            <a:ext cx="88450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0422"/>
              </p:ext>
            </p:extLst>
          </p:nvPr>
        </p:nvGraphicFramePr>
        <p:xfrm>
          <a:off x="2869118" y="3629165"/>
          <a:ext cx="6321955" cy="253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572"/>
                <a:gridCol w="4705383"/>
              </a:tblGrid>
              <a:tr h="3393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73247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黑</a:t>
                      </a:r>
                      <a:r>
                        <a:rPr lang="en-US" altLang="zh-CN" sz="1100" dirty="0" smtClean="0"/>
                        <a:t>6</a:t>
                      </a:r>
                      <a:r>
                        <a:rPr lang="zh-CN" altLang="en-US" sz="1100" dirty="0" smtClean="0"/>
                        <a:t>支红</a:t>
                      </a:r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支蓝</a:t>
                      </a:r>
                      <a:r>
                        <a:rPr lang="en-US" altLang="zh-CN" sz="1100" dirty="0" smtClean="0"/>
                        <a:t>2</a:t>
                      </a:r>
                      <a:r>
                        <a:rPr lang="zh-CN" altLang="en-US" sz="1100" dirty="0" smtClean="0"/>
                        <a:t>支</a:t>
                      </a:r>
                      <a:r>
                        <a:rPr lang="en-US" altLang="zh-CN" sz="1100" dirty="0" smtClean="0"/>
                        <a:t>(10</a:t>
                      </a:r>
                      <a:r>
                        <a:rPr lang="zh-CN" altLang="en-US" sz="1100" dirty="0" smtClean="0"/>
                        <a:t>支组合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47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黑色</a:t>
                      </a:r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支</a:t>
                      </a:r>
                    </a:p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2479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得力</a:t>
                      </a:r>
                      <a:r>
                        <a:rPr lang="en-US" altLang="zh-CN" sz="1100" dirty="0" smtClean="0"/>
                        <a:t>6817</a:t>
                      </a:r>
                      <a:r>
                        <a:rPr lang="zh-CN" altLang="en-US" sz="1100" dirty="0" smtClean="0"/>
                        <a:t>白板笔 水性 可擦白板笔 </a:t>
                      </a:r>
                      <a:r>
                        <a:rPr lang="en-US" altLang="zh-CN" sz="1100" dirty="0" smtClean="0"/>
                        <a:t>2mm </a:t>
                      </a:r>
                      <a:r>
                        <a:rPr lang="zh-CN" altLang="en-US" sz="1100" dirty="0" smtClean="0"/>
                        <a:t>白板书写笔 红色</a:t>
                      </a:r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支</a:t>
                      </a:r>
                    </a:p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 rotWithShape="1">
          <a:blip r:embed="rId7"/>
          <a:srcRect l="3327" t="8766"/>
          <a:stretch/>
        </p:blipFill>
        <p:spPr>
          <a:xfrm>
            <a:off x="3209654" y="4034459"/>
            <a:ext cx="638958" cy="638521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1148" y="4804440"/>
            <a:ext cx="555969" cy="58925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9"/>
          <a:srcRect t="7203"/>
          <a:stretch/>
        </p:blipFill>
        <p:spPr>
          <a:xfrm>
            <a:off x="3189045" y="5525401"/>
            <a:ext cx="705422" cy="661286"/>
          </a:xfrm>
          <a:prstGeom prst="rect">
            <a:avLst/>
          </a:prstGeom>
        </p:spPr>
      </p:pic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37536"/>
              </p:ext>
            </p:extLst>
          </p:nvPr>
        </p:nvGraphicFramePr>
        <p:xfrm>
          <a:off x="2908299" y="1264975"/>
          <a:ext cx="6262984" cy="7702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90849"/>
                <a:gridCol w="3870871"/>
                <a:gridCol w="1201264"/>
              </a:tblGrid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2/102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4102706" y="1272430"/>
            <a:ext cx="5055879" cy="754204"/>
            <a:chOff x="4191606" y="1196230"/>
            <a:chExt cx="5055879" cy="754204"/>
          </a:xfrm>
        </p:grpSpPr>
        <p:sp>
          <p:nvSpPr>
            <p:cNvPr id="59" name="矩形 58"/>
            <p:cNvSpPr/>
            <p:nvPr/>
          </p:nvSpPr>
          <p:spPr>
            <a:xfrm>
              <a:off x="8072464" y="1196230"/>
              <a:ext cx="1175021" cy="4787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/>
                <a:t>查看所有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车辆进度</a:t>
              </a:r>
              <a:endParaRPr lang="zh-CN" altLang="en-US" sz="1100" dirty="0" smtClean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1607" y="1444788"/>
              <a:ext cx="114727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191606" y="1704003"/>
              <a:ext cx="66069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1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838161" y="2206169"/>
            <a:ext cx="4146839" cy="2374760"/>
            <a:chOff x="1543" y="2250334"/>
            <a:chExt cx="5738857" cy="2181102"/>
          </a:xfrm>
        </p:grpSpPr>
        <p:grpSp>
          <p:nvGrpSpPr>
            <p:cNvPr id="19" name="组合 18"/>
            <p:cNvGrpSpPr/>
            <p:nvPr/>
          </p:nvGrpSpPr>
          <p:grpSpPr>
            <a:xfrm>
              <a:off x="1543" y="2254867"/>
              <a:ext cx="5738857" cy="2176569"/>
              <a:chOff x="160059" y="2254867"/>
              <a:chExt cx="5897842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0059" y="2254867"/>
                <a:ext cx="313065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800" b="1" dirty="0" smtClean="0"/>
                  <a:t>F05</a:t>
                </a:r>
                <a:endParaRPr lang="zh-CN" altLang="en-US" sz="88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9005" y="2228576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请扫描下一辆拣货车</a:t>
              </a:r>
              <a:endParaRPr lang="zh-CN" altLang="en-US" b="1" dirty="0"/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36766"/>
              </p:ext>
            </p:extLst>
          </p:nvPr>
        </p:nvGraphicFramePr>
        <p:xfrm>
          <a:off x="2824748" y="4678155"/>
          <a:ext cx="6589338" cy="73533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35648"/>
                <a:gridCol w="2559184"/>
                <a:gridCol w="839607"/>
                <a:gridCol w="625346"/>
                <a:gridCol w="575734"/>
                <a:gridCol w="564444"/>
                <a:gridCol w="789375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6933890313356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533399" y="5767733"/>
            <a:ext cx="1371315" cy="1053853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/>
                  <a:t>A01</a:t>
                </a:r>
                <a:endParaRPr lang="zh-CN" altLang="en-US" sz="24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1600" b="1" dirty="0" smtClean="0"/>
                  <a:t>1</a:t>
                </a:r>
                <a:endParaRPr lang="zh-CN" altLang="en-US" sz="16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3" y="6015605"/>
            <a:ext cx="724761" cy="65723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61" y="2489053"/>
            <a:ext cx="926838" cy="148420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536377" y="5767733"/>
            <a:ext cx="1371315" cy="1053853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2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 smtClean="0"/>
                  <a:t>1</a:t>
                </a:r>
                <a:endParaRPr lang="zh-CN" altLang="en-US" sz="16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556724" y="5765799"/>
            <a:ext cx="1371315" cy="1053853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2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 smtClean="0"/>
                  <a:t>1</a:t>
                </a:r>
                <a:endParaRPr lang="zh-CN" altLang="en-US" sz="16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548935" y="5641887"/>
            <a:ext cx="1371315" cy="1165516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F</a:t>
              </a:r>
              <a:r>
                <a:rPr lang="en-US" altLang="zh-CN" sz="2800" b="1" dirty="0" smtClean="0"/>
                <a:t>05</a:t>
              </a:r>
              <a:endParaRPr lang="zh-CN" altLang="en-US" sz="28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520262" y="5686651"/>
            <a:ext cx="1371315" cy="1133002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24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1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544117" y="5686651"/>
            <a:ext cx="1371315" cy="1133002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24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1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493" y="5912577"/>
            <a:ext cx="523989" cy="81939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328" y="5989578"/>
            <a:ext cx="628717" cy="742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379" y="6070224"/>
            <a:ext cx="418326" cy="581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312" y="6075477"/>
            <a:ext cx="289185" cy="5602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990" y="6049128"/>
            <a:ext cx="561856" cy="612191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618527" y="5602103"/>
            <a:ext cx="267308" cy="35982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/>
              <a:t>1</a:t>
            </a:r>
            <a:endParaRPr lang="zh-CN" altLang="en-US" sz="1600" b="1" dirty="0"/>
          </a:p>
        </p:txBody>
      </p:sp>
      <p:sp>
        <p:nvSpPr>
          <p:cNvPr id="55" name="矩形 54"/>
          <p:cNvSpPr/>
          <p:nvPr/>
        </p:nvSpPr>
        <p:spPr>
          <a:xfrm>
            <a:off x="5051714" y="4185181"/>
            <a:ext cx="1958340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ExSD</a:t>
            </a:r>
            <a:r>
              <a:rPr lang="zh-CN" altLang="en-US" sz="1400" b="1" dirty="0">
                <a:solidFill>
                  <a:schemeClr val="bg1"/>
                </a:solidFill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</a:rPr>
              <a:t>2016/10/8 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7:00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42816" y="6682922"/>
            <a:ext cx="1368204" cy="124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13:00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64598" y="6696268"/>
            <a:ext cx="1368204" cy="124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</a:t>
            </a:r>
            <a:r>
              <a:rPr lang="en-US" altLang="zh-CN" sz="900" b="1" dirty="0" smtClean="0">
                <a:solidFill>
                  <a:schemeClr val="bg1"/>
                </a:solidFill>
              </a:rPr>
              <a:t>  09:00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543443" y="6682922"/>
            <a:ext cx="1368204" cy="124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13:00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525388" y="6694497"/>
            <a:ext cx="1368204" cy="124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13:00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2272" y="6694497"/>
            <a:ext cx="1368204" cy="124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13:00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549745" y="6682136"/>
            <a:ext cx="1366094" cy="122743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</a:rPr>
              <a:t>ExSD</a:t>
            </a:r>
            <a:r>
              <a:rPr lang="zh-CN" altLang="en-US" sz="900" b="1" dirty="0">
                <a:solidFill>
                  <a:schemeClr val="bg1"/>
                </a:solidFill>
              </a:rPr>
              <a:t>：</a:t>
            </a:r>
            <a:r>
              <a:rPr lang="en-US" altLang="zh-CN" sz="900" b="1" dirty="0">
                <a:solidFill>
                  <a:schemeClr val="bg1"/>
                </a:solidFill>
              </a:rPr>
              <a:t>2016/10/8  </a:t>
            </a:r>
            <a:r>
              <a:rPr lang="en-US" altLang="zh-CN" sz="900" b="1" dirty="0" smtClean="0">
                <a:solidFill>
                  <a:schemeClr val="bg1"/>
                </a:solidFill>
              </a:rPr>
              <a:t>7:00</a:t>
            </a:r>
            <a:endParaRPr lang="zh-CN" altLang="en-US" sz="700" dirty="0">
              <a:solidFill>
                <a:schemeClr val="bg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424092" y="1222409"/>
            <a:ext cx="2674919" cy="4098441"/>
            <a:chOff x="561257" y="5026704"/>
            <a:chExt cx="3880289" cy="1579497"/>
          </a:xfrm>
        </p:grpSpPr>
        <p:sp>
          <p:nvSpPr>
            <p:cNvPr id="84" name="矩形 83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Rebin-2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86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3801" y="1831777"/>
            <a:ext cx="2448550" cy="3022476"/>
          </a:xfrm>
          <a:prstGeom prst="rect">
            <a:avLst/>
          </a:prstGeom>
        </p:spPr>
      </p:pic>
      <p:grpSp>
        <p:nvGrpSpPr>
          <p:cNvPr id="87" name="组合 86"/>
          <p:cNvGrpSpPr/>
          <p:nvPr/>
        </p:nvGrpSpPr>
        <p:grpSpPr>
          <a:xfrm>
            <a:off x="34397" y="1209709"/>
            <a:ext cx="2674919" cy="4190093"/>
            <a:chOff x="561257" y="5026704"/>
            <a:chExt cx="3880289" cy="1579497"/>
          </a:xfrm>
        </p:grpSpPr>
        <p:sp>
          <p:nvSpPr>
            <p:cNvPr id="88" name="矩形 87"/>
            <p:cNvSpPr/>
            <p:nvPr/>
          </p:nvSpPr>
          <p:spPr>
            <a:xfrm>
              <a:off x="561257" y="5181368"/>
              <a:ext cx="3865774" cy="1424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67854" y="5026704"/>
              <a:ext cx="3873692" cy="15466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/>
                <a:t>Rebin-1</a:t>
              </a:r>
              <a:r>
                <a:rPr lang="zh-CN" altLang="en-US" b="1" dirty="0"/>
                <a:t>车</a:t>
              </a:r>
              <a:endParaRPr lang="zh-CN" altLang="en-US" sz="1400" dirty="0" smtClean="0"/>
            </a:p>
          </p:txBody>
        </p:sp>
      </p:grpSp>
      <p:pic>
        <p:nvPicPr>
          <p:cNvPr id="90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106" y="1831777"/>
            <a:ext cx="2448550" cy="3022476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42578" y="1829167"/>
            <a:ext cx="2448550" cy="491379"/>
          </a:xfrm>
          <a:prstGeom prst="rect">
            <a:avLst/>
          </a:prstGeom>
          <a:solidFill>
            <a:srgbClr val="7030A0">
              <a:alpha val="17000"/>
            </a:srgb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95359" y="1824150"/>
            <a:ext cx="240921" cy="507113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2" name="文本框 19"/>
          <p:cNvSpPr txBox="1"/>
          <p:nvPr/>
        </p:nvSpPr>
        <p:spPr>
          <a:xfrm>
            <a:off x="961715" y="1908535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chemeClr val="bg1"/>
                </a:solidFill>
              </a:rPr>
              <a:t>F05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1027"/>
              </p:ext>
            </p:extLst>
          </p:nvPr>
        </p:nvGraphicFramePr>
        <p:xfrm>
          <a:off x="2908299" y="1264975"/>
          <a:ext cx="6262984" cy="7702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90849"/>
                <a:gridCol w="3870871"/>
                <a:gridCol w="1201264"/>
              </a:tblGrid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2/102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5" name="组合 94"/>
          <p:cNvGrpSpPr/>
          <p:nvPr/>
        </p:nvGrpSpPr>
        <p:grpSpPr>
          <a:xfrm>
            <a:off x="4102706" y="1272430"/>
            <a:ext cx="5055879" cy="754204"/>
            <a:chOff x="4191606" y="1196230"/>
            <a:chExt cx="5055879" cy="754204"/>
          </a:xfrm>
        </p:grpSpPr>
        <p:sp>
          <p:nvSpPr>
            <p:cNvPr id="96" name="矩形 95"/>
            <p:cNvSpPr/>
            <p:nvPr/>
          </p:nvSpPr>
          <p:spPr>
            <a:xfrm>
              <a:off x="8072464" y="1196230"/>
              <a:ext cx="1175021" cy="4787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 dirty="0" smtClean="0"/>
                <a:t>查看所有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车辆进度</a:t>
              </a:r>
              <a:endParaRPr lang="zh-CN" altLang="en-US" sz="1100" dirty="0" smtClean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4191606" y="1444788"/>
              <a:ext cx="3868159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</a:rPr>
                <a:t>102/102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191606" y="1704003"/>
              <a:ext cx="2180619" cy="24643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5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2510655"/>
            <a:ext cx="12192000" cy="230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600" smtClean="0"/>
              <a:t>异常处理页面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396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65" y="1272869"/>
            <a:ext cx="11809141" cy="4759941"/>
          </a:xfrm>
        </p:spPr>
        <p:txBody>
          <a:bodyPr anchor="t"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层数颜色显示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 dirty="0" err="1"/>
              <a:t>ExSD</a:t>
            </a:r>
            <a:r>
              <a:rPr lang="zh-CN" altLang="en-US" dirty="0"/>
              <a:t>显示规则</a:t>
            </a:r>
            <a:endParaRPr lang="zh-CN" altLang="en-US" b="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4349" y="-952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信息解释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13071" y="1283092"/>
            <a:ext cx="681552" cy="36828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6208" y="1266927"/>
            <a:ext cx="681552" cy="368285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6981" y="1266928"/>
            <a:ext cx="681552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层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81080" y="1272440"/>
            <a:ext cx="681552" cy="368285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12651" y="1261567"/>
            <a:ext cx="681552" cy="36828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6965" y="1261567"/>
            <a:ext cx="681552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D</a:t>
            </a:r>
            <a:r>
              <a:rPr lang="zh-CN" altLang="en-US" sz="1600" b="1" dirty="0">
                <a:solidFill>
                  <a:schemeClr val="bg1"/>
                </a:solidFill>
              </a:rPr>
              <a:t>层</a:t>
            </a:r>
          </a:p>
        </p:txBody>
      </p:sp>
      <p:sp>
        <p:nvSpPr>
          <p:cNvPr id="36" name="矩形 35"/>
          <p:cNvSpPr/>
          <p:nvPr/>
        </p:nvSpPr>
        <p:spPr>
          <a:xfrm>
            <a:off x="2013071" y="1937355"/>
            <a:ext cx="1583476" cy="368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12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小时以上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58237" y="1937355"/>
            <a:ext cx="1483115" cy="368285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03042" y="1928129"/>
            <a:ext cx="1483115" cy="36828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tx1"/>
                </a:solidFill>
              </a:rPr>
              <a:t>3-6</a:t>
            </a:r>
            <a:r>
              <a:rPr lang="zh-CN" altLang="en-US" sz="1100" dirty="0" smtClean="0">
                <a:solidFill>
                  <a:schemeClr val="tx1"/>
                </a:solidFill>
              </a:rPr>
              <a:t>小时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47847" y="1928129"/>
            <a:ext cx="1483115" cy="36828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1-3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92652" y="1928129"/>
            <a:ext cx="1483115" cy="368285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距离发货点</a:t>
            </a:r>
            <a:r>
              <a:rPr lang="en-US" altLang="zh-CN" sz="1100" dirty="0" smtClean="0">
                <a:solidFill>
                  <a:schemeClr val="bg1"/>
                </a:solidFill>
              </a:rPr>
              <a:t>1</a:t>
            </a:r>
            <a:r>
              <a:rPr lang="zh-CN" altLang="en-US" sz="1100" dirty="0" smtClean="0">
                <a:solidFill>
                  <a:schemeClr val="bg1"/>
                </a:solidFill>
              </a:rPr>
              <a:t>小时内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23511" y="1928128"/>
            <a:ext cx="1483115" cy="36828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延误发货点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D</a:t>
            </a:r>
            <a:r>
              <a:rPr lang="zh-CN" altLang="en-US" sz="6600" dirty="0" smtClean="0"/>
              <a:t>商品残损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3200" dirty="0" smtClean="0"/>
              <a:t>备注：</a:t>
            </a:r>
            <a:r>
              <a:rPr lang="zh-CN" altLang="en-US" sz="2400" dirty="0" smtClean="0"/>
              <a:t>在扫描商品之前报残，如果商品已经扫描，则不能进行报残处理了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88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50937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194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84794"/>
            <a:ext cx="1126783" cy="948351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4" y="2111180"/>
            <a:ext cx="1243017" cy="200372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513371"/>
            <a:ext cx="760954" cy="1119774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40110"/>
            <a:ext cx="947578" cy="10388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718035"/>
            <a:ext cx="664898" cy="857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52240"/>
            <a:ext cx="538580" cy="968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87456"/>
            <a:ext cx="888955" cy="898966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54" name="矩形 53"/>
          <p:cNvSpPr/>
          <p:nvPr/>
        </p:nvSpPr>
        <p:spPr>
          <a:xfrm>
            <a:off x="2959926" y="399501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61644"/>
            <a:ext cx="1126783" cy="103038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4" y="2111179"/>
            <a:ext cx="1413309" cy="2278237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490221"/>
            <a:ext cx="760954" cy="119994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16960"/>
            <a:ext cx="947578" cy="11286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694885"/>
            <a:ext cx="664898" cy="931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29090"/>
            <a:ext cx="538580" cy="10522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64306"/>
            <a:ext cx="888955" cy="976728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66" name="矩形 65"/>
          <p:cNvSpPr/>
          <p:nvPr/>
        </p:nvSpPr>
        <p:spPr>
          <a:xfrm>
            <a:off x="2959926" y="399501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587993" y="1784523"/>
            <a:ext cx="5814618" cy="3388703"/>
            <a:chOff x="2343328" y="1613116"/>
            <a:chExt cx="7396209" cy="3588082"/>
          </a:xfrm>
        </p:grpSpPr>
        <p:grpSp>
          <p:nvGrpSpPr>
            <p:cNvPr id="57" name="组合 56"/>
            <p:cNvGrpSpPr/>
            <p:nvPr/>
          </p:nvGrpSpPr>
          <p:grpSpPr>
            <a:xfrm>
              <a:off x="2343328" y="1613116"/>
              <a:ext cx="7396209" cy="3588082"/>
              <a:chOff x="2603999" y="1668238"/>
              <a:chExt cx="7396209" cy="358808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603999" y="1668238"/>
                <a:ext cx="7396209" cy="358808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23072" y="1689739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Rebin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问题菜单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4589906" y="2521578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208226" y="249677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940321" y="2912716"/>
              <a:ext cx="2266821" cy="16620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/>
                <a:t>M—</a:t>
              </a:r>
              <a:r>
                <a:rPr lang="zh-CN" altLang="en-US" sz="1600" dirty="0"/>
                <a:t>商品丢失</a:t>
              </a:r>
              <a:endParaRPr lang="en-US" altLang="zh-CN" sz="1600" dirty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停止</a:t>
              </a:r>
              <a:r>
                <a:rPr lang="en-US" altLang="zh-CN" sz="1600" dirty="0" err="1"/>
                <a:t>Rebin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877639" y="4521927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505429" y="4521781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请扫描残损商品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06604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84794"/>
            <a:ext cx="1126783" cy="97958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4" y="2111179"/>
            <a:ext cx="1413309" cy="2278237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513371"/>
            <a:ext cx="760954" cy="114078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40110"/>
            <a:ext cx="947578" cy="10730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718035"/>
            <a:ext cx="664898" cy="885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52240"/>
            <a:ext cx="538580" cy="10003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87456"/>
            <a:ext cx="888955" cy="928574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grpSp>
        <p:nvGrpSpPr>
          <p:cNvPr id="66" name="组合 65"/>
          <p:cNvGrpSpPr/>
          <p:nvPr/>
        </p:nvGrpSpPr>
        <p:grpSpPr>
          <a:xfrm>
            <a:off x="2824749" y="2059583"/>
            <a:ext cx="7191178" cy="3272272"/>
            <a:chOff x="2397896" y="1634959"/>
            <a:chExt cx="7396209" cy="3588082"/>
          </a:xfrm>
        </p:grpSpPr>
        <p:grpSp>
          <p:nvGrpSpPr>
            <p:cNvPr id="84" name="组合 83"/>
            <p:cNvGrpSpPr/>
            <p:nvPr/>
          </p:nvGrpSpPr>
          <p:grpSpPr>
            <a:xfrm>
              <a:off x="2397896" y="1634959"/>
              <a:ext cx="7396209" cy="3588082"/>
              <a:chOff x="2397896" y="1634959"/>
              <a:chExt cx="7396209" cy="3588082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2397896" y="1634959"/>
                <a:ext cx="7396209" cy="3588082"/>
                <a:chOff x="2658567" y="1690081"/>
                <a:chExt cx="7396209" cy="3588082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2658567" y="1690081"/>
                  <a:ext cx="7396209" cy="358808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2677640" y="1711870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扫描残损商品</a:t>
                  </a:r>
                </a:p>
              </p:txBody>
            </p:sp>
          </p:grpSp>
          <p:sp>
            <p:nvSpPr>
              <p:cNvPr id="88" name="文本框 87"/>
              <p:cNvSpPr txBox="1"/>
              <p:nvPr/>
            </p:nvSpPr>
            <p:spPr>
              <a:xfrm>
                <a:off x="5882883" y="4826908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2416969" y="2607083"/>
              <a:ext cx="7377136" cy="944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dirty="0" smtClean="0"/>
                <a:t>扫描残损商品后，此单将通知问题处理人员，请将商品先放入</a:t>
              </a:r>
              <a:r>
                <a:rPr lang="en-US" altLang="zh-CN" dirty="0" err="1" smtClean="0"/>
                <a:t>Rebin</a:t>
              </a:r>
              <a:r>
                <a:rPr lang="zh-CN" altLang="en-US" dirty="0" smtClean="0"/>
                <a:t>格中，批次商品全部</a:t>
              </a:r>
              <a:r>
                <a:rPr lang="en-US" altLang="zh-CN" dirty="0" err="1" smtClean="0"/>
                <a:t>Rebin</a:t>
              </a:r>
              <a:r>
                <a:rPr lang="zh-CN" altLang="en-US" dirty="0" smtClean="0"/>
                <a:t>完毕后请将商品和订单一起送至问题处理处</a:t>
              </a:r>
              <a:endParaRPr lang="zh-CN" altLang="en-US" dirty="0"/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 rotWithShape="1">
            <a:blip r:embed="rId9"/>
            <a:srcRect t="16462" b="25091"/>
            <a:stretch/>
          </p:blipFill>
          <p:spPr>
            <a:xfrm>
              <a:off x="4903944" y="3750591"/>
              <a:ext cx="2571429" cy="82937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6174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101/217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49351"/>
              </p:ext>
            </p:extLst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101/102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2496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2699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FF7C8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</a:rPr>
                <a:t>D01</a:t>
              </a:r>
              <a:endParaRPr lang="zh-CN" altLang="en-US" sz="36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335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2573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2" y="5640110"/>
            <a:ext cx="947578" cy="107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40" y="5718035"/>
            <a:ext cx="664898" cy="88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119" y="5652240"/>
            <a:ext cx="538580" cy="1002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872" y="5687456"/>
            <a:ext cx="888955" cy="930952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6689"/>
            <a:chOff x="6374325" y="2152844"/>
            <a:chExt cx="5505159" cy="2206689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68854"/>
              <a:ext cx="2720712" cy="2182939"/>
              <a:chOff x="3801153" y="2176594"/>
              <a:chExt cx="2720712" cy="218293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82964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D01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76594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74143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8237589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160" y="5718035"/>
            <a:ext cx="629333" cy="945883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158" y="2156043"/>
            <a:ext cx="1038059" cy="1880389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5036" y="5537522"/>
            <a:ext cx="713918" cy="1117238"/>
          </a:xfrm>
          <a:prstGeom prst="rect">
            <a:avLst/>
          </a:prstGeom>
        </p:spPr>
      </p:pic>
      <p:sp>
        <p:nvSpPr>
          <p:cNvPr id="100" name="直角三角形 99"/>
          <p:cNvSpPr/>
          <p:nvPr/>
        </p:nvSpPr>
        <p:spPr>
          <a:xfrm rot="10800000">
            <a:off x="11490735" y="5119660"/>
            <a:ext cx="415951" cy="38761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wordArtVertRtl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/>
          </a:p>
        </p:txBody>
      </p:sp>
      <p:sp>
        <p:nvSpPr>
          <p:cNvPr id="101" name="文本框 45"/>
          <p:cNvSpPr txBox="1"/>
          <p:nvPr/>
        </p:nvSpPr>
        <p:spPr>
          <a:xfrm>
            <a:off x="11629587" y="4997646"/>
            <a:ext cx="184620" cy="47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78299" y="4007762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51870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33815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0699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P</a:t>
            </a:r>
            <a:r>
              <a:rPr lang="zh-CN" altLang="en-US" sz="6600" dirty="0" smtClean="0"/>
              <a:t>商品无法扫描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3200" dirty="0" smtClean="0"/>
              <a:t>备注：</a:t>
            </a:r>
            <a:r>
              <a:rPr lang="zh-CN" altLang="en-US" sz="2400" dirty="0" smtClean="0"/>
              <a:t>商品无法扫描只能在扫描完车牌所有其他商品后才能确认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07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29663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101/217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194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101/102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84795"/>
            <a:ext cx="1126783" cy="9255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5" y="2111180"/>
            <a:ext cx="1237522" cy="199487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513371"/>
            <a:ext cx="760954" cy="10778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40110"/>
            <a:ext cx="947578" cy="1013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718035"/>
            <a:ext cx="664898" cy="8369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52240"/>
            <a:ext cx="538580" cy="945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87455"/>
            <a:ext cx="888955" cy="877305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54" name="矩形 53"/>
          <p:cNvSpPr/>
          <p:nvPr/>
        </p:nvSpPr>
        <p:spPr>
          <a:xfrm>
            <a:off x="2959926" y="399501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r>
                <a:rPr lang="en-US" altLang="zh-CN" b="1" dirty="0" smtClean="0"/>
                <a:t>---2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101/217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194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101/102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84795"/>
            <a:ext cx="1126783" cy="10403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4" y="2111179"/>
            <a:ext cx="1413309" cy="2278237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513371"/>
            <a:ext cx="760954" cy="12115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40110"/>
            <a:ext cx="947578" cy="1139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718035"/>
            <a:ext cx="664898" cy="9407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52240"/>
            <a:ext cx="538580" cy="1062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87456"/>
            <a:ext cx="888955" cy="986150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63" name="矩形 62"/>
          <p:cNvSpPr/>
          <p:nvPr/>
        </p:nvSpPr>
        <p:spPr>
          <a:xfrm>
            <a:off x="2959926" y="399501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587993" y="1784523"/>
            <a:ext cx="5814618" cy="3388703"/>
            <a:chOff x="2343328" y="1613116"/>
            <a:chExt cx="7396209" cy="3588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2343328" y="1613116"/>
              <a:ext cx="7396209" cy="3588082"/>
              <a:chOff x="2603999" y="1668238"/>
              <a:chExt cx="7396209" cy="358808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603999" y="1668238"/>
                <a:ext cx="7396209" cy="3588082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23072" y="1689739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Rebin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问题菜单</a:t>
                </a: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589906" y="2521578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208226" y="249677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940321" y="2912716"/>
              <a:ext cx="2266821" cy="16620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/>
                <a:t>M—</a:t>
              </a:r>
              <a:r>
                <a:rPr lang="zh-CN" altLang="en-US" sz="1600" dirty="0"/>
                <a:t>商品丢失</a:t>
              </a:r>
              <a:endParaRPr lang="en-US" altLang="zh-CN" sz="1600" dirty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结束</a:t>
              </a:r>
              <a:r>
                <a:rPr lang="en-US" altLang="zh-CN" sz="1600" dirty="0" err="1" smtClean="0"/>
                <a:t>Rebin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77639" y="4521927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505429" y="4521781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65" name="矩形 6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39213" y="2174382"/>
            <a:ext cx="5501187" cy="2176569"/>
            <a:chOff x="239213" y="2254867"/>
            <a:chExt cx="5501187" cy="2176569"/>
          </a:xfrm>
        </p:grpSpPr>
        <p:grpSp>
          <p:nvGrpSpPr>
            <p:cNvPr id="19" name="组合 18"/>
            <p:cNvGrpSpPr/>
            <p:nvPr/>
          </p:nvGrpSpPr>
          <p:grpSpPr>
            <a:xfrm>
              <a:off x="239215" y="2254867"/>
              <a:ext cx="5501185" cy="2176569"/>
              <a:chOff x="404315" y="2254867"/>
              <a:chExt cx="5653586" cy="2176569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616201" y="2264391"/>
                <a:ext cx="3441700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04315" y="2254867"/>
                <a:ext cx="2796085" cy="217656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/>
                  <a:t>F05</a:t>
                </a:r>
                <a:endParaRPr lang="zh-CN" altLang="en-US" sz="10000" b="1" dirty="0" smtClean="0"/>
              </a:p>
            </p:txBody>
          </p:sp>
        </p:grpSp>
        <p:sp>
          <p:nvSpPr>
            <p:cNvPr id="25" name="直角三角形 24"/>
            <p:cNvSpPr/>
            <p:nvPr/>
          </p:nvSpPr>
          <p:spPr>
            <a:xfrm rot="5400000">
              <a:off x="260971" y="2234550"/>
              <a:ext cx="745972" cy="78948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请确认条码无法扫描商品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101/217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PISEN 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品胜 充电器 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苹果专用版适用苹果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,</a:t>
                      </a:r>
                      <a:r>
                        <a:rPr lang="en-US" altLang="zh-CN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iPad,iPhone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等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USB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接口充电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6933890313356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194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101/102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3553" y="5290176"/>
            <a:ext cx="1791162" cy="1531411"/>
            <a:chOff x="6878420" y="3717501"/>
            <a:chExt cx="2727432" cy="2828380"/>
          </a:xfrm>
        </p:grpSpPr>
        <p:sp>
          <p:nvSpPr>
            <p:cNvPr id="32" name="矩形 31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A01</a:t>
                </a:r>
                <a:endParaRPr lang="zh-CN" altLang="en-US" sz="3200" b="1" dirty="0" smtClean="0"/>
              </a:p>
            </p:txBody>
          </p:sp>
          <p:sp>
            <p:nvSpPr>
              <p:cNvPr id="31" name="直角三角形 30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2" y="5684794"/>
            <a:ext cx="1126783" cy="989917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84" y="2111179"/>
            <a:ext cx="1413309" cy="2278237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116531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136878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0129089" y="5113729"/>
            <a:ext cx="1791162" cy="1693674"/>
            <a:chOff x="6878420" y="3717501"/>
            <a:chExt cx="2727432" cy="2828380"/>
          </a:xfrm>
        </p:grpSpPr>
        <p:sp>
          <p:nvSpPr>
            <p:cNvPr id="67" name="矩形 66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100416" y="5173226"/>
            <a:ext cx="1791162" cy="1646427"/>
            <a:chOff x="10029936" y="5030594"/>
            <a:chExt cx="1933118" cy="1820877"/>
          </a:xfrm>
        </p:grpSpPr>
        <p:grpSp>
          <p:nvGrpSpPr>
            <p:cNvPr id="70" name="组合 69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B05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直角三角形 70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124271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595" y="5513371"/>
            <a:ext cx="760954" cy="1152818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2" y="5640110"/>
            <a:ext cx="947578" cy="108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740" y="5718035"/>
            <a:ext cx="664898" cy="895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019" y="5652240"/>
            <a:ext cx="538580" cy="1010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772" y="5687455"/>
            <a:ext cx="888955" cy="938367"/>
          </a:xfrm>
          <a:prstGeom prst="rect">
            <a:avLst/>
          </a:prstGeom>
        </p:spPr>
      </p:pic>
      <p:sp>
        <p:nvSpPr>
          <p:cNvPr id="83" name="直角三角形 82"/>
          <p:cNvSpPr/>
          <p:nvPr/>
        </p:nvSpPr>
        <p:spPr>
          <a:xfrm rot="5400000">
            <a:off x="10176214" y="5080527"/>
            <a:ext cx="388443" cy="46999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824749" y="2059583"/>
            <a:ext cx="7191178" cy="3287218"/>
            <a:chOff x="2397896" y="1634959"/>
            <a:chExt cx="7396209" cy="3604471"/>
          </a:xfrm>
        </p:grpSpPr>
        <p:grpSp>
          <p:nvGrpSpPr>
            <p:cNvPr id="55" name="组合 54"/>
            <p:cNvGrpSpPr/>
            <p:nvPr/>
          </p:nvGrpSpPr>
          <p:grpSpPr>
            <a:xfrm>
              <a:off x="2397896" y="1634959"/>
              <a:ext cx="7396209" cy="3588082"/>
              <a:chOff x="2397896" y="1634959"/>
              <a:chExt cx="7396209" cy="3588082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2397896" y="1634959"/>
                <a:ext cx="7396209" cy="3588082"/>
                <a:chOff x="2658567" y="1690081"/>
                <a:chExt cx="7396209" cy="3588082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2658567" y="1690081"/>
                  <a:ext cx="7396209" cy="358808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77640" y="1698677"/>
                  <a:ext cx="7377136" cy="76382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400" b="1" dirty="0" smtClean="0">
                      <a:solidFill>
                        <a:schemeClr val="bg1"/>
                      </a:solidFill>
                    </a:rPr>
                    <a:t>确认条码无法扫描商品</a:t>
                  </a:r>
                </a:p>
              </p:txBody>
            </p:sp>
          </p:grpSp>
          <p:sp>
            <p:nvSpPr>
              <p:cNvPr id="59" name="文本框 58"/>
              <p:cNvSpPr txBox="1"/>
              <p:nvPr/>
            </p:nvSpPr>
            <p:spPr>
              <a:xfrm>
                <a:off x="6626601" y="4827102"/>
                <a:ext cx="851561" cy="33855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dirty="0" smtClean="0"/>
                  <a:t>2</a:t>
                </a:r>
                <a:r>
                  <a:rPr lang="zh-CN" altLang="en-US" sz="1600" dirty="0" smtClean="0"/>
                  <a:t>取消</a:t>
                </a:r>
                <a:endParaRPr lang="en-US" altLang="zh-CN" sz="1600" dirty="0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2416969" y="2607083"/>
              <a:ext cx="5480041" cy="2632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600" dirty="0" smtClean="0"/>
                <a:t>车牌剩余商品：</a:t>
              </a:r>
              <a:r>
                <a:rPr lang="zh-CN" altLang="en-US" sz="1600" b="1" dirty="0"/>
                <a:t>飞利浦 </a:t>
              </a:r>
              <a:r>
                <a:rPr lang="en-US" altLang="zh-CN" sz="1600" b="1" dirty="0"/>
                <a:t>Philips SHE6000 </a:t>
              </a:r>
              <a:r>
                <a:rPr lang="zh-CN" altLang="en-US" sz="1600" b="1" dirty="0"/>
                <a:t>耳塞式耳机 </a:t>
              </a:r>
              <a:r>
                <a:rPr lang="en-US" altLang="zh-CN" sz="1600" b="1" dirty="0"/>
                <a:t>(MP3</a:t>
              </a:r>
              <a:r>
                <a:rPr lang="zh-CN" altLang="en-US" sz="1600" b="1" dirty="0"/>
                <a:t>耳机 虚拟环绕立体声技术 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种尺寸超柔软橡胶耳罩</a:t>
              </a:r>
              <a:r>
                <a:rPr lang="en-US" altLang="zh-CN" sz="1600" b="1" dirty="0"/>
                <a:t>) </a:t>
              </a:r>
              <a:endParaRPr lang="en-US" altLang="zh-CN" sz="1600" b="1" dirty="0" smtClean="0"/>
            </a:p>
            <a:p>
              <a:pPr>
                <a:lnSpc>
                  <a:spcPts val="3000"/>
                </a:lnSpc>
              </a:pPr>
              <a:r>
                <a:rPr lang="zh-CN" altLang="en-US" sz="1400" dirty="0"/>
                <a:t>请</a:t>
              </a:r>
              <a:r>
                <a:rPr lang="zh-CN" altLang="en-US" sz="1400" dirty="0" smtClean="0"/>
                <a:t>确认是否和无法扫描商品一致，确认一致，</a:t>
              </a:r>
              <a:r>
                <a:rPr lang="zh-CN" altLang="en-US" sz="1400" dirty="0"/>
                <a:t>请将商品先放入</a:t>
              </a:r>
              <a:r>
                <a:rPr lang="en-US" altLang="zh-CN" sz="1400" dirty="0" err="1"/>
                <a:t>Rebin</a:t>
              </a:r>
              <a:r>
                <a:rPr lang="zh-CN" altLang="en-US" sz="1400" dirty="0"/>
                <a:t>格中，批次商品全部</a:t>
              </a:r>
              <a:r>
                <a:rPr lang="en-US" altLang="zh-CN" sz="1400" dirty="0" err="1"/>
                <a:t>Rebin</a:t>
              </a:r>
              <a:r>
                <a:rPr lang="zh-CN" altLang="en-US" sz="1400" dirty="0"/>
                <a:t>完毕后请将商品和订单一起送至问题处理</a:t>
              </a:r>
              <a:r>
                <a:rPr lang="zh-CN" altLang="en-US" sz="1400" dirty="0" smtClean="0"/>
                <a:t>处</a:t>
              </a:r>
              <a:endParaRPr lang="en-US" altLang="zh-CN" sz="1400" dirty="0" smtClean="0"/>
            </a:p>
            <a:p>
              <a:pPr>
                <a:lnSpc>
                  <a:spcPts val="3000"/>
                </a:lnSpc>
              </a:pPr>
              <a:endParaRPr lang="zh-CN" altLang="en-US" sz="1600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637717" y="4945753"/>
            <a:ext cx="827955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确定</a:t>
            </a:r>
            <a:endParaRPr lang="en-US" altLang="zh-CN" sz="1600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117" y="3171325"/>
            <a:ext cx="1381623" cy="1815660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12454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0649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37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请扫描下一车牌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63525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102/102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3538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</a:rPr>
                <a:t>F</a:t>
              </a:r>
              <a:r>
                <a:rPr lang="en-US" altLang="zh-CN" sz="3600" b="1" dirty="0" smtClean="0">
                  <a:solidFill>
                    <a:schemeClr val="bg1"/>
                  </a:solidFill>
                </a:rPr>
                <a:t>05</a:t>
              </a:r>
              <a:endParaRPr lang="zh-CN" altLang="en-US" sz="36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40" y="2298231"/>
            <a:ext cx="1452556" cy="190887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6378299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140314" y="662610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请扫描工作站条码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多</a:t>
            </a:r>
            <a:r>
              <a:rPr lang="zh-CN" altLang="en-US" sz="6600" dirty="0" smtClean="0"/>
              <a:t>货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4400" dirty="0" smtClean="0"/>
              <a:t>备注：</a:t>
            </a:r>
            <a:r>
              <a:rPr lang="zh-CN" altLang="en-US" sz="2800" dirty="0" smtClean="0"/>
              <a:t>数量多货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72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429407" cy="187845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74325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请确认是否多货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87596"/>
              </p:ext>
            </p:extLst>
          </p:nvPr>
        </p:nvGraphicFramePr>
        <p:xfrm>
          <a:off x="1503597" y="3634784"/>
          <a:ext cx="9328430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394" y="4001139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已找到正确位置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未找到正确位置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货商品，请查看下方提示位置</a:t>
            </a:r>
            <a:r>
              <a:rPr lang="zh-CN" altLang="en-US" sz="1600" dirty="0" smtClean="0"/>
              <a:t>是否存在少货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3703765" y="5295678"/>
            <a:ext cx="1911070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37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</a:rPr>
                <a:t>F</a:t>
              </a:r>
              <a:r>
                <a:rPr lang="en-US" altLang="zh-CN" sz="3600" b="1" dirty="0" smtClean="0">
                  <a:solidFill>
                    <a:schemeClr val="bg1"/>
                  </a:solidFill>
                </a:rPr>
                <a:t>05</a:t>
              </a:r>
              <a:endParaRPr lang="zh-CN" altLang="en-US" sz="36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429407" cy="187845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74325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请核实是否多货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200458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29645"/>
              </p:ext>
            </p:extLst>
          </p:nvPr>
        </p:nvGraphicFramePr>
        <p:xfrm>
          <a:off x="1401101" y="3634784"/>
          <a:ext cx="9328430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898" y="4001139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已找到正确位置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未找到正确位置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货商品，请查看下方提示位置</a:t>
            </a:r>
            <a:r>
              <a:rPr lang="zh-CN" altLang="en-US" sz="1600" dirty="0" smtClean="0"/>
              <a:t>是否存在少货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</p:spTree>
    <p:extLst>
      <p:ext uri="{BB962C8B-B14F-4D97-AF65-F5344CB8AC3E}">
        <p14:creationId xmlns:p14="http://schemas.microsoft.com/office/powerpoint/2010/main" val="3326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32532"/>
              </p:ext>
            </p:extLst>
          </p:nvPr>
        </p:nvGraphicFramePr>
        <p:xfrm>
          <a:off x="1448188" y="3580285"/>
          <a:ext cx="9328430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85" y="3946640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已找到正确位置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未找到正确位置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货商品，请查看下方提示位置</a:t>
            </a:r>
            <a:r>
              <a:rPr lang="zh-CN" altLang="en-US" sz="1600" dirty="0" smtClean="0"/>
              <a:t>是否存在少货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225250" y="5958016"/>
            <a:ext cx="11585995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zh-CN" altLang="en-US" sz="1600" dirty="0"/>
              <a:t>已</a:t>
            </a:r>
            <a:r>
              <a:rPr lang="zh-CN" altLang="en-US" sz="1600" dirty="0" smtClean="0"/>
              <a:t>登记多货</a:t>
            </a:r>
            <a:r>
              <a:rPr lang="zh-CN" altLang="en-US" sz="1600" dirty="0"/>
              <a:t>，并触发暗灯，请在此批次</a:t>
            </a:r>
            <a:r>
              <a:rPr lang="en-US" altLang="zh-CN" sz="1600" dirty="0" err="1"/>
              <a:t>Rebin</a:t>
            </a:r>
            <a:r>
              <a:rPr lang="zh-CN" altLang="en-US" sz="1600" dirty="0"/>
              <a:t>结束后，根据界面提示，</a:t>
            </a:r>
            <a:r>
              <a:rPr lang="zh-CN" altLang="en-US" sz="1600" dirty="0" smtClean="0"/>
              <a:t>将多货商品送</a:t>
            </a:r>
            <a:r>
              <a:rPr lang="zh-CN" altLang="en-US" sz="1600" dirty="0"/>
              <a:t>至问题处理</a:t>
            </a:r>
            <a:r>
              <a:rPr lang="zh-CN" altLang="en-US" sz="1600" dirty="0" smtClean="0"/>
              <a:t>处，扫描下一商品继续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6106060" y="5258739"/>
            <a:ext cx="1911070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8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多</a:t>
            </a:r>
            <a:r>
              <a:rPr lang="zh-CN" altLang="en-US" sz="6600" dirty="0" smtClean="0"/>
              <a:t>货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4400" dirty="0" smtClean="0"/>
              <a:t>备注：</a:t>
            </a:r>
            <a:r>
              <a:rPr lang="en-US" altLang="zh-CN" sz="2800" dirty="0" smtClean="0"/>
              <a:t>SKU</a:t>
            </a:r>
            <a:r>
              <a:rPr lang="zh-CN" altLang="en-US" sz="2800" dirty="0" smtClean="0"/>
              <a:t>多货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9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</a:rPr>
                <a:t>F</a:t>
              </a:r>
              <a:r>
                <a:rPr lang="en-US" altLang="zh-CN" sz="3600" b="1" dirty="0" smtClean="0">
                  <a:solidFill>
                    <a:schemeClr val="bg1"/>
                  </a:solidFill>
                </a:rPr>
                <a:t>05</a:t>
              </a:r>
              <a:endParaRPr lang="zh-CN" altLang="en-US" sz="36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429407" cy="187845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74325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请确认是否多货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7204"/>
              </p:ext>
            </p:extLst>
          </p:nvPr>
        </p:nvGraphicFramePr>
        <p:xfrm>
          <a:off x="2477105" y="3613216"/>
          <a:ext cx="7228699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895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48" y="3998235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取消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</a:t>
            </a:r>
            <a:r>
              <a:rPr lang="zh-CN" altLang="en-US" sz="1600" dirty="0" smtClean="0"/>
              <a:t>，请确认是否是多货商品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</p:spTree>
    <p:extLst>
      <p:ext uri="{BB962C8B-B14F-4D97-AF65-F5344CB8AC3E}">
        <p14:creationId xmlns:p14="http://schemas.microsoft.com/office/powerpoint/2010/main" val="39153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请确认是否多货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/>
          </p:nvPr>
        </p:nvGraphicFramePr>
        <p:xfrm>
          <a:off x="2477105" y="3613216"/>
          <a:ext cx="7228699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895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48" y="3998235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取消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</a:t>
            </a:r>
            <a:r>
              <a:rPr lang="zh-CN" altLang="en-US" sz="1600" dirty="0" smtClean="0"/>
              <a:t>，请确认是否是多货商品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233539" y="5912354"/>
            <a:ext cx="11589442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300"/>
              </a:lnSpc>
            </a:pPr>
            <a:r>
              <a:rPr lang="zh-CN" altLang="en-US" sz="1600" dirty="0"/>
              <a:t>已登记多货，并触发暗灯，请在此批次</a:t>
            </a:r>
            <a:r>
              <a:rPr lang="en-US" altLang="zh-CN" sz="1600" dirty="0" err="1"/>
              <a:t>Rebin</a:t>
            </a:r>
            <a:r>
              <a:rPr lang="zh-CN" altLang="en-US" sz="1600" dirty="0"/>
              <a:t>结束后，根据界面提示，将相应</a:t>
            </a:r>
            <a:r>
              <a:rPr lang="en-US" altLang="zh-CN" sz="1600" dirty="0" err="1"/>
              <a:t>Rebin</a:t>
            </a:r>
            <a:r>
              <a:rPr lang="zh-CN" altLang="en-US" sz="1600" dirty="0"/>
              <a:t>格的商品送至问题处理处，扫描下一商品</a:t>
            </a:r>
            <a:r>
              <a:rPr lang="zh-CN" altLang="en-US" sz="1600" dirty="0" smtClean="0"/>
              <a:t>继续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703765" y="5295678"/>
            <a:ext cx="1911070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5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传送带出口</a:t>
            </a:r>
            <a:r>
              <a:rPr lang="zh-CN" altLang="en-US" sz="2400" b="1" dirty="0" smtClean="0"/>
              <a:t>条码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请确认是否多货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479491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067937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018" y="2576939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/>
          </p:nvPr>
        </p:nvGraphicFramePr>
        <p:xfrm>
          <a:off x="2477105" y="3613216"/>
          <a:ext cx="7228699" cy="1329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9895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48" y="3998235"/>
            <a:ext cx="413516" cy="89134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792" y="5397414"/>
            <a:ext cx="1819359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确认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158050" y="5396069"/>
            <a:ext cx="1820824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/>
              <a:t>取消</a:t>
            </a:r>
            <a:endParaRPr lang="en-US" altLang="zh-CN" sz="1600" dirty="0"/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41392" y="2610771"/>
            <a:ext cx="10515600" cy="8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剩余商品：</a:t>
            </a:r>
            <a:r>
              <a:rPr lang="en-US" altLang="zh-CN" sz="16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此商品在车牌</a:t>
            </a:r>
            <a:r>
              <a:rPr lang="zh-CN" altLang="en-US" sz="1600" dirty="0" smtClean="0"/>
              <a:t>中属于多</a:t>
            </a:r>
            <a:r>
              <a:rPr lang="zh-CN" altLang="en-US" sz="1600" dirty="0"/>
              <a:t>货商品</a:t>
            </a:r>
            <a:r>
              <a:rPr lang="zh-CN" altLang="en-US" sz="1600" dirty="0" smtClean="0"/>
              <a:t>，请确认是否是多货商品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78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确认是否多货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6090708" y="5286386"/>
            <a:ext cx="2059761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3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429407" cy="187845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74325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I</a:t>
            </a:r>
            <a:r>
              <a:rPr lang="zh-CN" altLang="en-US" sz="6600" dirty="0" smtClean="0"/>
              <a:t>信息查询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7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3538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406257" cy="1848033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6374325" y="4027117"/>
            <a:ext cx="2784447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146661" y="6615174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66875" y="6626515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74594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3215" y="6638090"/>
            <a:ext cx="1811832" cy="1579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05977" y="6638090"/>
            <a:ext cx="1843805" cy="1815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201130" y="6649858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3538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3587993" y="1784523"/>
            <a:ext cx="5814618" cy="3388703"/>
            <a:chOff x="2343328" y="1613116"/>
            <a:chExt cx="7396209" cy="3588082"/>
          </a:xfrm>
        </p:grpSpPr>
        <p:grpSp>
          <p:nvGrpSpPr>
            <p:cNvPr id="82" name="组合 81"/>
            <p:cNvGrpSpPr/>
            <p:nvPr/>
          </p:nvGrpSpPr>
          <p:grpSpPr>
            <a:xfrm>
              <a:off x="2343328" y="1613116"/>
              <a:ext cx="7396209" cy="3588082"/>
              <a:chOff x="2603999" y="1668238"/>
              <a:chExt cx="7396209" cy="3588082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2603999" y="1668238"/>
                <a:ext cx="7396209" cy="3588082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623072" y="1689739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Rebin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问题菜单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4589906" y="2521578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6208226" y="249677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40321" y="2912716"/>
              <a:ext cx="2266821" cy="16620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/>
                <a:t>M—</a:t>
              </a:r>
              <a:r>
                <a:rPr lang="zh-CN" altLang="en-US" sz="1600" dirty="0"/>
                <a:t>商品丢失</a:t>
              </a:r>
              <a:endParaRPr lang="en-US" altLang="zh-CN" sz="1600" dirty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结束</a:t>
              </a:r>
              <a:r>
                <a:rPr lang="en-US" altLang="zh-CN" sz="1600" dirty="0" err="1" smtClean="0"/>
                <a:t>Rebin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77639" y="4521927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505429" y="4521781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98" name="矩形 97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51869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33814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4069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/>
                <a:t>请检查并扫描商品</a:t>
              </a: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44243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3538" y="5290176"/>
            <a:ext cx="1791162" cy="1531411"/>
            <a:chOff x="6878420" y="3717501"/>
            <a:chExt cx="272743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251873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233818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40702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0128739" y="660295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983492" y="1371377"/>
            <a:ext cx="7396209" cy="4983429"/>
            <a:chOff x="2406696" y="1702170"/>
            <a:chExt cx="7396209" cy="3640194"/>
          </a:xfrm>
        </p:grpSpPr>
        <p:grpSp>
          <p:nvGrpSpPr>
            <p:cNvPr id="69" name="组合 68"/>
            <p:cNvGrpSpPr/>
            <p:nvPr/>
          </p:nvGrpSpPr>
          <p:grpSpPr>
            <a:xfrm>
              <a:off x="2406696" y="1702170"/>
              <a:ext cx="7396209" cy="3640194"/>
              <a:chOff x="2667367" y="1757292"/>
              <a:chExt cx="7396209" cy="364019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667367" y="1757292"/>
                <a:ext cx="7396209" cy="364019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667367" y="1762050"/>
                <a:ext cx="7387409" cy="571305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信息查询</a:t>
                </a: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4877639" y="2543384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4614787" y="2351893"/>
              <a:ext cx="3462646" cy="14725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zh-CN" altLang="en-US" dirty="0" smtClean="0"/>
                <a:t>用       户      名：孙萌萌</a:t>
              </a:r>
              <a:endParaRPr lang="en-US" altLang="zh-CN" dirty="0" smtClean="0"/>
            </a:p>
            <a:p>
              <a:pPr>
                <a:lnSpc>
                  <a:spcPts val="2500"/>
                </a:lnSpc>
              </a:pPr>
              <a:r>
                <a:rPr lang="zh-CN" altLang="en-US" dirty="0" smtClean="0"/>
                <a:t>工       作      站：</a:t>
              </a:r>
              <a:r>
                <a:rPr lang="en-US" altLang="zh-CN" dirty="0" smtClean="0"/>
                <a:t>Rebinsmall001</a:t>
              </a:r>
            </a:p>
            <a:p>
              <a:pPr>
                <a:lnSpc>
                  <a:spcPts val="2500"/>
                </a:lnSpc>
              </a:pPr>
              <a:r>
                <a:rPr lang="zh-CN" altLang="en-US" dirty="0" smtClean="0"/>
                <a:t>批    次   总  数：</a:t>
              </a:r>
              <a:r>
                <a:rPr lang="en-US" altLang="zh-CN" dirty="0" smtClean="0"/>
                <a:t>217</a:t>
              </a:r>
            </a:p>
            <a:p>
              <a:pPr>
                <a:lnSpc>
                  <a:spcPts val="2500"/>
                </a:lnSpc>
              </a:pPr>
              <a:r>
                <a:rPr lang="zh-CN" altLang="en-US" dirty="0" smtClean="0"/>
                <a:t>已扫描商品数：</a:t>
              </a:r>
              <a:r>
                <a:rPr lang="en-US" altLang="zh-CN" dirty="0" smtClean="0"/>
                <a:t>100</a:t>
              </a:r>
            </a:p>
            <a:p>
              <a:pPr>
                <a:lnSpc>
                  <a:spcPts val="2500"/>
                </a:lnSpc>
              </a:pPr>
              <a:r>
                <a:rPr lang="zh-CN" altLang="en-US" dirty="0" smtClean="0"/>
                <a:t>包   装   时   间：</a:t>
              </a:r>
              <a:r>
                <a:rPr lang="en-US" altLang="zh-CN" dirty="0" smtClean="0"/>
                <a:t>0.5 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  <a:p>
              <a:pPr>
                <a:lnSpc>
                  <a:spcPts val="2500"/>
                </a:lnSpc>
              </a:pPr>
              <a:r>
                <a:rPr lang="zh-CN" altLang="en-US" dirty="0" smtClean="0"/>
                <a:t>包   装   效   率：</a:t>
              </a:r>
              <a:r>
                <a:rPr lang="en-US" altLang="zh-CN" dirty="0" smtClean="0"/>
                <a:t>200</a:t>
              </a:r>
              <a:r>
                <a:rPr lang="zh-CN" altLang="en-US" dirty="0" smtClean="0"/>
                <a:t>件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小时</a:t>
              </a:r>
              <a:endParaRPr lang="en-US" altLang="zh-CN" dirty="0" smtClean="0"/>
            </a:p>
          </p:txBody>
        </p:sp>
      </p:grp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2474"/>
              </p:ext>
            </p:extLst>
          </p:nvPr>
        </p:nvGraphicFramePr>
        <p:xfrm>
          <a:off x="2140919" y="4326782"/>
          <a:ext cx="3290690" cy="14878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49210"/>
                <a:gridCol w="1214844"/>
                <a:gridCol w="1226636"/>
              </a:tblGrid>
              <a:tr h="3719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Resmall0001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Rebin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总计件数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原因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1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A01&amp;A02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残品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1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商品无法扫描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0033"/>
              </p:ext>
            </p:extLst>
          </p:nvPr>
        </p:nvGraphicFramePr>
        <p:xfrm>
          <a:off x="5959489" y="4309907"/>
          <a:ext cx="3290690" cy="14928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49210"/>
                <a:gridCol w="1214844"/>
                <a:gridCol w="1226636"/>
              </a:tblGrid>
              <a:tr h="3719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Resmall0002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Rebin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总计件数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原因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71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A01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商品无法扫描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7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F05&amp;F04&amp;F03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残品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88" name="文本框 87"/>
          <p:cNvSpPr txBox="1"/>
          <p:nvPr/>
        </p:nvSpPr>
        <p:spPr>
          <a:xfrm>
            <a:off x="5207559" y="5933354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返回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05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M</a:t>
            </a:r>
            <a:r>
              <a:rPr lang="zh-CN" altLang="en-US" sz="6600" dirty="0" smtClean="0"/>
              <a:t>商品丢失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备注：</a:t>
            </a:r>
            <a:r>
              <a:rPr lang="zh-CN" altLang="en-US" sz="3600" dirty="0" smtClean="0"/>
              <a:t>车牌商品不为零，实物为零，实物少货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97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429407" cy="187845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6374325" y="4005748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17146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99091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05975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请选择问题菜单类型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3587993" y="1784523"/>
            <a:ext cx="5814618" cy="3388703"/>
            <a:chOff x="2343328" y="1613116"/>
            <a:chExt cx="7396209" cy="3588082"/>
          </a:xfrm>
        </p:grpSpPr>
        <p:grpSp>
          <p:nvGrpSpPr>
            <p:cNvPr id="69" name="组合 68"/>
            <p:cNvGrpSpPr/>
            <p:nvPr/>
          </p:nvGrpSpPr>
          <p:grpSpPr>
            <a:xfrm>
              <a:off x="2343328" y="1613116"/>
              <a:ext cx="7396209" cy="3588082"/>
              <a:chOff x="2603999" y="1668238"/>
              <a:chExt cx="7396209" cy="3588082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603999" y="1668238"/>
                <a:ext cx="7396209" cy="3588082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623072" y="1689739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Rebin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问题菜单</a:t>
                </a: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4589906" y="2521578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6208226" y="249677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M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40321" y="2912716"/>
              <a:ext cx="2266821" cy="16620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M—</a:t>
              </a:r>
              <a:r>
                <a:rPr lang="zh-CN" altLang="en-US" sz="1600" dirty="0" smtClean="0"/>
                <a:t>商品丢失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结束</a:t>
              </a:r>
              <a:r>
                <a:rPr lang="en-US" altLang="zh-CN" sz="1600" dirty="0" err="1" smtClean="0"/>
                <a:t>Rebin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877639" y="4521927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505429" y="4521781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85" name="矩形 84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240298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222243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29127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请检查相应</a:t>
              </a:r>
              <a:r>
                <a:rPr lang="en-US" altLang="zh-CN" b="1" dirty="0" err="1" smtClean="0"/>
                <a:t>Rebin</a:t>
              </a:r>
              <a:r>
                <a:rPr lang="zh-CN" altLang="en-US" b="1" dirty="0" smtClean="0"/>
                <a:t>格是否存在少货商品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170230" y="216573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4068" y="2707948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toOB000001</a:t>
            </a:r>
            <a:r>
              <a:rPr lang="zh-CN" altLang="en-US" sz="1600" dirty="0" smtClean="0"/>
              <a:t>       少货总数：</a:t>
            </a:r>
            <a:r>
              <a:rPr lang="en-US" altLang="zh-CN" sz="1600" dirty="0"/>
              <a:t>2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85818"/>
              </p:ext>
            </p:extLst>
          </p:nvPr>
        </p:nvGraphicFramePr>
        <p:xfrm>
          <a:off x="1363812" y="3175977"/>
          <a:ext cx="9328430" cy="2336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rowSpan="3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6933890313768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AQUAIR</a:t>
                      </a:r>
                      <a:r>
                        <a:rPr lang="zh-CN" altLang="en-US" sz="1100" b="0" dirty="0" smtClean="0"/>
                        <a:t>水之密语凝润柔肤沐浴露</a:t>
                      </a:r>
                      <a:r>
                        <a:rPr lang="en-US" altLang="zh-CN" sz="1100" b="0" dirty="0" smtClean="0"/>
                        <a:t>200ml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2-A02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475" y="3574502"/>
            <a:ext cx="413516" cy="891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2448" y="4587408"/>
            <a:ext cx="460720" cy="892419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22799" y="5789686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已找到商品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910818" y="5788341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未找到商品</a:t>
            </a:r>
            <a:endParaRPr lang="en-US" altLang="zh-CN" sz="1600" dirty="0"/>
          </a:p>
        </p:txBody>
      </p:sp>
      <p:sp>
        <p:nvSpPr>
          <p:cNvPr id="98" name="圆角矩形 97"/>
          <p:cNvSpPr/>
          <p:nvPr/>
        </p:nvSpPr>
        <p:spPr>
          <a:xfrm>
            <a:off x="3640623" y="5657420"/>
            <a:ext cx="1736985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70230" y="2176439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</a:rPr>
              <a:t>确认是否少货</a:t>
            </a:r>
          </a:p>
        </p:txBody>
      </p:sp>
    </p:spTree>
    <p:extLst>
      <p:ext uri="{BB962C8B-B14F-4D97-AF65-F5344CB8AC3E}">
        <p14:creationId xmlns:p14="http://schemas.microsoft.com/office/powerpoint/2010/main" val="27305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3850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请扫描拣货车号码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批次号码</a:t>
            </a:r>
            <a:endParaRPr lang="zh-CN" altLang="en-US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请检查并扫描下一件商品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2"/>
            <a:ext cx="1371533" cy="180240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374325" y="4016823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40296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2241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9125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请检查相应</a:t>
              </a:r>
              <a:r>
                <a:rPr lang="en-US" altLang="zh-CN" b="1" dirty="0" err="1" smtClean="0"/>
                <a:t>Rebin</a:t>
              </a:r>
              <a:r>
                <a:rPr lang="zh-CN" altLang="en-US" b="1" dirty="0" smtClean="0"/>
                <a:t>格是否存在少货商品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100/217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4986912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37892" y="273138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少货总数：</a:t>
            </a:r>
            <a:r>
              <a:rPr lang="en-US" altLang="zh-CN" sz="1600" dirty="0"/>
              <a:t>2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52866"/>
              </p:ext>
            </p:extLst>
          </p:nvPr>
        </p:nvGraphicFramePr>
        <p:xfrm>
          <a:off x="1354982" y="3155588"/>
          <a:ext cx="9328430" cy="2336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rowSpan="3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6933890313768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AQUAIR</a:t>
                      </a:r>
                      <a:r>
                        <a:rPr lang="zh-CN" altLang="en-US" sz="1100" b="0" dirty="0" smtClean="0"/>
                        <a:t>水之密语凝润柔肤沐浴露</a:t>
                      </a:r>
                      <a:r>
                        <a:rPr lang="en-US" altLang="zh-CN" sz="1100" b="0" dirty="0" smtClean="0"/>
                        <a:t>200ml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2-A02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11" y="3532402"/>
            <a:ext cx="413516" cy="891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584" y="4545308"/>
            <a:ext cx="460720" cy="892419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679258" y="5837636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已找到商品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867277" y="5836291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未找到商品</a:t>
            </a:r>
            <a:endParaRPr lang="en-US" altLang="zh-CN" sz="1600" dirty="0"/>
          </a:p>
        </p:txBody>
      </p:sp>
      <p:sp>
        <p:nvSpPr>
          <p:cNvPr id="98" name="圆角矩形 97"/>
          <p:cNvSpPr/>
          <p:nvPr/>
        </p:nvSpPr>
        <p:spPr>
          <a:xfrm>
            <a:off x="5818571" y="5694402"/>
            <a:ext cx="1736985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205" y="2211142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确认是否少货</a:t>
            </a:r>
          </a:p>
        </p:txBody>
      </p:sp>
    </p:spTree>
    <p:extLst>
      <p:ext uri="{BB962C8B-B14F-4D97-AF65-F5344CB8AC3E}">
        <p14:creationId xmlns:p14="http://schemas.microsoft.com/office/powerpoint/2010/main" val="7727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07459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请扫描下一车牌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054138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4283587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100/217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10280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16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5"/>
            <a:ext cx="888955" cy="1077595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4986912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1094878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109028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247550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89205" y="2188883"/>
            <a:ext cx="11844231" cy="4641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标题 1"/>
          <p:cNvSpPr txBox="1">
            <a:spLocks/>
          </p:cNvSpPr>
          <p:nvPr/>
        </p:nvSpPr>
        <p:spPr>
          <a:xfrm>
            <a:off x="261494" y="2735152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车牌号码：</a:t>
            </a:r>
            <a:r>
              <a:rPr lang="en-US" altLang="zh-CN" sz="1600" dirty="0" smtClean="0"/>
              <a:t>toIBR00001</a:t>
            </a:r>
            <a:r>
              <a:rPr lang="zh-CN" altLang="en-US" sz="1600" dirty="0" smtClean="0"/>
              <a:t>       少货总数：</a:t>
            </a:r>
            <a:r>
              <a:rPr lang="en-US" altLang="zh-CN" sz="1600" dirty="0"/>
              <a:t>2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11087"/>
              </p:ext>
            </p:extLst>
          </p:nvPr>
        </p:nvGraphicFramePr>
        <p:xfrm>
          <a:off x="1414138" y="3160184"/>
          <a:ext cx="9328430" cy="2336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2323"/>
                <a:gridCol w="2308928"/>
                <a:gridCol w="3077448"/>
                <a:gridCol w="1115883"/>
                <a:gridCol w="983848"/>
              </a:tblGrid>
              <a:tr h="339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图片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SKU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商品名称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位置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</a:tr>
              <a:tr h="214062">
                <a:tc rowSpan="4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1-A01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1-E01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54643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6218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2-C06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rowSpan="3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 smtClean="0">
                          <a:effectLst/>
                        </a:rPr>
                        <a:t>6933890313768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AQUAIR</a:t>
                      </a:r>
                      <a:r>
                        <a:rPr lang="zh-CN" altLang="en-US" sz="1100" b="0" dirty="0" smtClean="0"/>
                        <a:t>水之密语凝润柔肤沐浴露</a:t>
                      </a:r>
                      <a:r>
                        <a:rPr lang="en-US" altLang="zh-CN" sz="1100" b="0" dirty="0" smtClean="0"/>
                        <a:t>200ml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1-B08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35666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2-A02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8" y="3518908"/>
            <a:ext cx="413516" cy="8913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9418" y="4554972"/>
            <a:ext cx="460720" cy="892419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3751884" y="5690566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已找到商品</a:t>
            </a:r>
            <a:endParaRPr lang="en-US" altLang="zh-CN" sz="16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939903" y="5689221"/>
            <a:ext cx="1601120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未找到商品</a:t>
            </a:r>
            <a:endParaRPr lang="en-US" altLang="zh-CN" sz="1600" dirty="0"/>
          </a:p>
        </p:txBody>
      </p:sp>
      <p:sp>
        <p:nvSpPr>
          <p:cNvPr id="98" name="圆角矩形 97"/>
          <p:cNvSpPr/>
          <p:nvPr/>
        </p:nvSpPr>
        <p:spPr>
          <a:xfrm>
            <a:off x="5891197" y="5547332"/>
            <a:ext cx="1736985" cy="539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269338" y="6358286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 smtClean="0"/>
              <a:t>已登记少货，并触发暗灯，请在此批次</a:t>
            </a:r>
            <a:r>
              <a:rPr lang="en-US" altLang="zh-CN" sz="1600" dirty="0" err="1" smtClean="0"/>
              <a:t>Rebin</a:t>
            </a:r>
            <a:r>
              <a:rPr lang="zh-CN" altLang="en-US" sz="1600" dirty="0" smtClean="0"/>
              <a:t>结束后，根据界面提示，将相应</a:t>
            </a:r>
            <a:r>
              <a:rPr lang="en-US" altLang="zh-CN" sz="1600" dirty="0" err="1" smtClean="0"/>
              <a:t>Rebin</a:t>
            </a:r>
            <a:r>
              <a:rPr lang="zh-CN" altLang="en-US" sz="1600" dirty="0" smtClean="0"/>
              <a:t>格的商品送至问题处理处</a:t>
            </a:r>
            <a:endParaRPr lang="en-US" altLang="zh-CN" sz="1600" b="0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34652" y="1525254"/>
            <a:ext cx="108680" cy="279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74713" y="1817669"/>
            <a:ext cx="108680" cy="279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199" y="2187951"/>
            <a:ext cx="11844231" cy="4889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确认是否少货</a:t>
            </a:r>
          </a:p>
        </p:txBody>
      </p:sp>
    </p:spTree>
    <p:extLst>
      <p:ext uri="{BB962C8B-B14F-4D97-AF65-F5344CB8AC3E}">
        <p14:creationId xmlns:p14="http://schemas.microsoft.com/office/powerpoint/2010/main" val="24334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510655"/>
            <a:ext cx="12192000" cy="2306672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 smtClean="0"/>
              <a:t>E</a:t>
            </a:r>
            <a:r>
              <a:rPr lang="zh-CN" altLang="en-US" sz="6600" dirty="0" smtClean="0"/>
              <a:t>结束</a:t>
            </a:r>
            <a:r>
              <a:rPr lang="en-US" altLang="zh-CN" sz="6600" dirty="0" err="1" smtClean="0"/>
              <a:t>Rebin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备注：</a:t>
            </a:r>
            <a:r>
              <a:rPr lang="zh-CN" altLang="en-US" sz="3600" dirty="0" smtClean="0"/>
              <a:t>车牌商品为零，正常关闭车牌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24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请结束此批次</a:t>
              </a:r>
              <a:r>
                <a:rPr lang="en-US" altLang="zh-CN" b="1" dirty="0" err="1" smtClean="0"/>
                <a:t>Rebin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67418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102/102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94154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217/217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415451" cy="1860115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5233987" y="1523893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30/30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77690" y="1526310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85/85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74325" y="4017572"/>
            <a:ext cx="2780473" cy="3403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</a:rPr>
              <a:t>ExSD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en-US" altLang="zh-CN" sz="1600" b="1" dirty="0">
                <a:solidFill>
                  <a:schemeClr val="bg1"/>
                </a:solidFill>
              </a:rPr>
              <a:t>2016/10/8 13:00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40296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2241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9125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112996" y="5173226"/>
            <a:ext cx="1791162" cy="1634177"/>
            <a:chOff x="8112996" y="4997646"/>
            <a:chExt cx="1791162" cy="1809757"/>
          </a:xfrm>
        </p:grpSpPr>
        <p:grpSp>
          <p:nvGrpSpPr>
            <p:cNvPr id="64" name="组合 63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F</a:t>
                </a:r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0" name="直角三角形 99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101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选择问题菜单类型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03338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09599" y="4398466"/>
          <a:ext cx="10909302" cy="6332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52379"/>
                <a:gridCol w="4542938"/>
                <a:gridCol w="1375385"/>
                <a:gridCol w="1000280"/>
                <a:gridCol w="979440"/>
                <a:gridCol w="979440"/>
                <a:gridCol w="979440"/>
              </a:tblGrid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类型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SKU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商品状态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目的地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目的地状态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Rebin</a:t>
                      </a:r>
                      <a:r>
                        <a:rPr lang="zh-CN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车号码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 smtClean="0"/>
                        <a:t>AQUAIR</a:t>
                      </a:r>
                      <a:r>
                        <a:rPr lang="zh-CN" altLang="en-US" sz="1050" b="0" dirty="0" smtClean="0"/>
                        <a:t>水之密语凝润柔肤沐浴露</a:t>
                      </a:r>
                      <a:r>
                        <a:rPr lang="en-US" altLang="zh-CN" sz="1050" b="0" dirty="0" smtClean="0"/>
                        <a:t>600ml </a:t>
                      </a:r>
                      <a:endParaRPr lang="en-US" altLang="zh-CN" sz="1050" b="0" dirty="0"/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6933890313300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2/10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F05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3/3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Resmall0001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102/102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8" y="1814291"/>
            <a:ext cx="9415461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217/217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25251" y="5290176"/>
            <a:ext cx="1799450" cy="1531411"/>
            <a:chOff x="6865800" y="3717501"/>
            <a:chExt cx="2740052" cy="2828380"/>
          </a:xfrm>
        </p:grpSpPr>
        <p:sp>
          <p:nvSpPr>
            <p:cNvPr id="44" name="矩形 43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865800" y="3717501"/>
              <a:ext cx="2733332" cy="661335"/>
              <a:chOff x="6392075" y="2307466"/>
              <a:chExt cx="2733332" cy="2176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FF7C8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D05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>
                <a:off x="5693919" y="3014897"/>
                <a:ext cx="2111979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53885" y="5288242"/>
            <a:ext cx="1791162" cy="1531411"/>
            <a:chOff x="6878420" y="3717501"/>
            <a:chExt cx="2727432" cy="2828380"/>
          </a:xfrm>
        </p:grpSpPr>
        <p:sp>
          <p:nvSpPr>
            <p:cNvPr id="49" name="矩形 48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878420" y="3717501"/>
              <a:ext cx="2720712" cy="661335"/>
              <a:chOff x="6404695" y="2307466"/>
              <a:chExt cx="2720712" cy="217656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04695" y="2307466"/>
                <a:ext cx="2720712" cy="21765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bg1"/>
                    </a:solidFill>
                  </a:rPr>
                  <a:t>E01</a:t>
                </a:r>
                <a:endParaRPr lang="zh-CN" altLang="en-US" sz="3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直角三角形 51"/>
              <p:cNvSpPr/>
              <p:nvPr/>
            </p:nvSpPr>
            <p:spPr>
              <a:xfrm rot="5400000">
                <a:off x="5713258" y="3014900"/>
                <a:ext cx="2111976" cy="715668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 smtClean="0"/>
                  <a:t>1</a:t>
                </a:r>
                <a:endParaRPr lang="zh-CN" altLang="en-US" sz="2000" b="1" dirty="0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241278" y="5173226"/>
            <a:ext cx="1791162" cy="1646427"/>
            <a:chOff x="10029936" y="5030594"/>
            <a:chExt cx="1933118" cy="1820877"/>
          </a:xfrm>
        </p:grpSpPr>
        <p:grpSp>
          <p:nvGrpSpPr>
            <p:cNvPr id="76" name="组合 75"/>
            <p:cNvGrpSpPr/>
            <p:nvPr/>
          </p:nvGrpSpPr>
          <p:grpSpPr>
            <a:xfrm>
              <a:off x="10029936" y="5157797"/>
              <a:ext cx="1933118" cy="1693674"/>
              <a:chOff x="6878420" y="3717501"/>
              <a:chExt cx="2727432" cy="28283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7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3200" b="1" dirty="0" smtClean="0">
                    <a:solidFill>
                      <a:schemeClr val="tx1"/>
                    </a:solidFill>
                  </a:rPr>
                  <a:t>C02</a:t>
                </a:r>
                <a:endParaRPr lang="zh-CN" altLang="en-US" sz="32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直角三角形 76"/>
            <p:cNvSpPr/>
            <p:nvPr/>
          </p:nvSpPr>
          <p:spPr>
            <a:xfrm rot="10800000">
              <a:off x="11499845" y="5165536"/>
              <a:ext cx="448917" cy="428689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78" name="文本框 45"/>
            <p:cNvSpPr txBox="1"/>
            <p:nvPr/>
          </p:nvSpPr>
          <p:spPr>
            <a:xfrm>
              <a:off x="11649701" y="5030594"/>
              <a:ext cx="199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7" y="5718035"/>
            <a:ext cx="664898" cy="90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26" y="5652240"/>
            <a:ext cx="538580" cy="1019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79" y="5687456"/>
            <a:ext cx="888955" cy="946628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6374325" y="2152844"/>
            <a:ext cx="5505159" cy="2209966"/>
            <a:chOff x="6374325" y="2152844"/>
            <a:chExt cx="5505159" cy="2209966"/>
          </a:xfrm>
        </p:grpSpPr>
        <p:sp>
          <p:nvSpPr>
            <p:cNvPr id="63" name="矩形 62"/>
            <p:cNvSpPr/>
            <p:nvPr/>
          </p:nvSpPr>
          <p:spPr>
            <a:xfrm>
              <a:off x="6374325" y="2192488"/>
              <a:ext cx="3348924" cy="21670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9158772" y="2186241"/>
              <a:ext cx="2720712" cy="2176569"/>
              <a:chOff x="3801153" y="2193981"/>
              <a:chExt cx="2720712" cy="217656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01153" y="2193981"/>
                <a:ext cx="2720712" cy="21765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10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直角三角形 92"/>
              <p:cNvSpPr/>
              <p:nvPr/>
            </p:nvSpPr>
            <p:spPr>
              <a:xfrm rot="10800000">
                <a:off x="5683348" y="2199643"/>
                <a:ext cx="827776" cy="789487"/>
              </a:xfrm>
              <a:prstGeom prst="rt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wordArtVertRtl" rtlCol="0" anchor="ctr"/>
              <a:lstStyle/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11443838" y="215284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158050" y="5288241"/>
            <a:ext cx="1791162" cy="1531411"/>
            <a:chOff x="6878420" y="3717501"/>
            <a:chExt cx="2727432" cy="2828380"/>
          </a:xfrm>
        </p:grpSpPr>
        <p:sp>
          <p:nvSpPr>
            <p:cNvPr id="95" name="矩形 94"/>
            <p:cNvSpPr/>
            <p:nvPr/>
          </p:nvSpPr>
          <p:spPr>
            <a:xfrm>
              <a:off x="6885138" y="4378836"/>
              <a:ext cx="2720714" cy="21670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3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878420" y="3717501"/>
              <a:ext cx="2720712" cy="661335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/>
                <a:t>F</a:t>
              </a:r>
              <a:r>
                <a:rPr lang="en-US" altLang="zh-CN" sz="3600" b="1" dirty="0" smtClean="0"/>
                <a:t>05</a:t>
              </a:r>
              <a:endParaRPr lang="zh-CN" altLang="en-US" sz="3600" b="1" dirty="0" smtClean="0"/>
            </a:p>
          </p:txBody>
        </p:sp>
      </p:grpSp>
      <p:sp>
        <p:nvSpPr>
          <p:cNvPr id="97" name="直角三角形 96"/>
          <p:cNvSpPr/>
          <p:nvPr/>
        </p:nvSpPr>
        <p:spPr>
          <a:xfrm rot="5400000">
            <a:off x="6221496" y="5241556"/>
            <a:ext cx="351077" cy="458444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67" y="5718035"/>
            <a:ext cx="629333" cy="96181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801" y="5694403"/>
            <a:ext cx="601884" cy="9577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239" y="2298231"/>
            <a:ext cx="1608619" cy="2113967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10137863" y="5020989"/>
            <a:ext cx="1791162" cy="1809757"/>
            <a:chOff x="8112996" y="4997646"/>
            <a:chExt cx="1791162" cy="1809757"/>
          </a:xfrm>
        </p:grpSpPr>
        <p:grpSp>
          <p:nvGrpSpPr>
            <p:cNvPr id="58" name="组合 57"/>
            <p:cNvGrpSpPr/>
            <p:nvPr/>
          </p:nvGrpSpPr>
          <p:grpSpPr>
            <a:xfrm>
              <a:off x="8112996" y="5113729"/>
              <a:ext cx="1791162" cy="1693674"/>
              <a:chOff x="6878420" y="3717501"/>
              <a:chExt cx="2727432" cy="28283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6885138" y="4378836"/>
                <a:ext cx="2720714" cy="216704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878420" y="3717501"/>
                <a:ext cx="2720712" cy="6613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b="1" dirty="0" smtClean="0">
                    <a:solidFill>
                      <a:schemeClr val="bg1"/>
                    </a:solidFill>
                  </a:rPr>
                  <a:t>A01</a:t>
                </a:r>
                <a:endParaRPr lang="zh-CN" altLang="en-US" sz="36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直角三角形 58"/>
            <p:cNvSpPr/>
            <p:nvPr/>
          </p:nvSpPr>
          <p:spPr>
            <a:xfrm rot="10800000">
              <a:off x="9474642" y="5119660"/>
              <a:ext cx="415951" cy="387618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wordArtVertRtl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b="1" dirty="0"/>
            </a:p>
          </p:txBody>
        </p:sp>
        <p:sp>
          <p:nvSpPr>
            <p:cNvPr id="60" name="文本框 45"/>
            <p:cNvSpPr txBox="1"/>
            <p:nvPr/>
          </p:nvSpPr>
          <p:spPr>
            <a:xfrm>
              <a:off x="9613494" y="4997646"/>
              <a:ext cx="184620" cy="473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9860" y="5569849"/>
            <a:ext cx="949321" cy="1095927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5233987" y="1523893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30/30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77690" y="1526310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85/85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587993" y="1784523"/>
            <a:ext cx="5814618" cy="3388703"/>
            <a:chOff x="2343328" y="1613116"/>
            <a:chExt cx="7396209" cy="3588082"/>
          </a:xfrm>
        </p:grpSpPr>
        <p:grpSp>
          <p:nvGrpSpPr>
            <p:cNvPr id="88" name="组合 87"/>
            <p:cNvGrpSpPr/>
            <p:nvPr/>
          </p:nvGrpSpPr>
          <p:grpSpPr>
            <a:xfrm>
              <a:off x="2343328" y="1613116"/>
              <a:ext cx="7396209" cy="3588082"/>
              <a:chOff x="2603999" y="1668238"/>
              <a:chExt cx="7396209" cy="3588082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603999" y="1668238"/>
                <a:ext cx="7396209" cy="3588082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2623072" y="1689739"/>
                <a:ext cx="7377136" cy="7638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</a:rPr>
                  <a:t>Rebin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问题菜单</a:t>
                </a:r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4589906" y="2521578"/>
              <a:ext cx="15864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/>
                <a:t>热键号码：</a:t>
              </a:r>
              <a:endParaRPr lang="zh-CN" altLang="en-US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6208226" y="2496779"/>
              <a:ext cx="1027327" cy="39217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940321" y="2912716"/>
              <a:ext cx="2266821" cy="16620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 smtClean="0"/>
                <a:t>D—</a:t>
              </a:r>
              <a:r>
                <a:rPr lang="zh-CN" altLang="en-US" sz="1600" dirty="0" smtClean="0"/>
                <a:t>商品残损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P—</a:t>
              </a:r>
              <a:r>
                <a:rPr lang="zh-CN" altLang="en-US" sz="1600" dirty="0" smtClean="0"/>
                <a:t>商品无法扫描</a:t>
              </a:r>
              <a:endParaRPr lang="en-US" altLang="zh-CN" sz="1600" dirty="0" smtClean="0"/>
            </a:p>
            <a:p>
              <a:r>
                <a:rPr lang="en-US" altLang="zh-CN" sz="1600" dirty="0" smtClean="0"/>
                <a:t>I—</a:t>
              </a:r>
              <a:r>
                <a:rPr lang="zh-CN" altLang="en-US" sz="1600" dirty="0" smtClean="0"/>
                <a:t>信息查询</a:t>
              </a:r>
              <a:endParaRPr lang="en-US" altLang="zh-CN" sz="1600" dirty="0" smtClean="0"/>
            </a:p>
            <a:p>
              <a:r>
                <a:rPr lang="en-US" altLang="zh-CN" sz="1600" dirty="0"/>
                <a:t>M—</a:t>
              </a:r>
              <a:r>
                <a:rPr lang="zh-CN" altLang="en-US" sz="1600" dirty="0"/>
                <a:t>商品丢失</a:t>
              </a:r>
              <a:endParaRPr lang="en-US" altLang="zh-CN" sz="1600" dirty="0"/>
            </a:p>
            <a:p>
              <a:r>
                <a:rPr lang="en-US" altLang="zh-CN" sz="1600" dirty="0" smtClean="0"/>
                <a:t>E—</a:t>
              </a:r>
              <a:r>
                <a:rPr lang="zh-CN" altLang="en-US" sz="1600" dirty="0" smtClean="0"/>
                <a:t>结束</a:t>
              </a:r>
              <a:r>
                <a:rPr lang="en-US" altLang="zh-CN" sz="1600" dirty="0" err="1" smtClean="0"/>
                <a:t>Rebin</a:t>
              </a:r>
              <a:endParaRPr lang="en-US" altLang="zh-CN" sz="1600" dirty="0" smtClean="0"/>
            </a:p>
            <a:p>
              <a:endParaRPr lang="en-US" altLang="zh-CN" sz="1600" b="1" dirty="0" smtClean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877639" y="4521927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确定</a:t>
              </a:r>
              <a:endParaRPr lang="en-US" altLang="zh-CN" sz="16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505429" y="4521781"/>
              <a:ext cx="1126660" cy="33855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取消</a:t>
              </a:r>
              <a:endParaRPr lang="en-US" altLang="zh-CN" sz="16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8123921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45703" y="6639861"/>
            <a:ext cx="1787099" cy="180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</a:t>
            </a:r>
            <a:r>
              <a:rPr lang="en-US" altLang="zh-CN" sz="1050" b="1" dirty="0" smtClean="0">
                <a:solidFill>
                  <a:schemeClr val="bg1"/>
                </a:solidFill>
              </a:rPr>
              <a:t>  09:00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240296" y="662651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222241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29125" y="6638090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140314" y="6637675"/>
            <a:ext cx="1787099" cy="1808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bg1"/>
                </a:solidFill>
              </a:rPr>
              <a:t>ExSD</a:t>
            </a:r>
            <a:r>
              <a:rPr lang="zh-CN" altLang="en-US" sz="1050" b="1" dirty="0">
                <a:solidFill>
                  <a:schemeClr val="bg1"/>
                </a:solidFill>
              </a:rPr>
              <a:t>：</a:t>
            </a:r>
            <a:r>
              <a:rPr lang="en-US" altLang="zh-CN" sz="1050" b="1" dirty="0">
                <a:solidFill>
                  <a:schemeClr val="bg1"/>
                </a:solidFill>
              </a:rPr>
              <a:t>2016/10/8 13:00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27" y="3977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075" y="835312"/>
            <a:ext cx="12196472" cy="368286"/>
            <a:chOff x="-8944" y="833880"/>
            <a:chExt cx="12196472" cy="368286"/>
          </a:xfrm>
        </p:grpSpPr>
        <p:sp>
          <p:nvSpPr>
            <p:cNvPr id="6" name="标题 1"/>
            <p:cNvSpPr txBox="1">
              <a:spLocks/>
            </p:cNvSpPr>
            <p:nvPr/>
          </p:nvSpPr>
          <p:spPr>
            <a:xfrm>
              <a:off x="-8944" y="833881"/>
              <a:ext cx="1642535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b="0" dirty="0" smtClean="0"/>
                <a:t>当前需要进行的操作</a:t>
              </a:r>
              <a:endParaRPr lang="zh-CN" altLang="en-US" sz="1200" b="0" dirty="0"/>
            </a:p>
          </p:txBody>
        </p: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378" y="833880"/>
              <a:ext cx="12186150" cy="368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 smtClean="0"/>
                <a:t>请从打印机取出订单并将问题订单及商品送至问题处理处</a:t>
              </a:r>
              <a:endParaRPr lang="zh-CN" altLang="en-US" b="1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81385"/>
              </p:ext>
            </p:extLst>
          </p:nvPr>
        </p:nvGraphicFramePr>
        <p:xfrm>
          <a:off x="609600" y="1233711"/>
          <a:ext cx="10909299" cy="86178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6447"/>
                <a:gridCol w="3144284"/>
                <a:gridCol w="3144284"/>
                <a:gridCol w="3144284"/>
              </a:tblGrid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车牌号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toOB0000002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toOB0000003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车牌进度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0/30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0/85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872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批次进度</a:t>
                      </a:r>
                      <a:endParaRPr lang="zh-CN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102/217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090739" y="1524001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102/102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90739" y="1814291"/>
            <a:ext cx="933375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217/217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233987" y="1523893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30/30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77690" y="1526310"/>
            <a:ext cx="3133724" cy="279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85/85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34397" y="2489810"/>
            <a:ext cx="10515600" cy="36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请将以下</a:t>
            </a:r>
            <a:r>
              <a:rPr lang="en-US" altLang="zh-CN" dirty="0" err="1" smtClean="0"/>
              <a:t>Rebin</a:t>
            </a:r>
            <a:r>
              <a:rPr lang="zh-CN" altLang="en-US" dirty="0" smtClean="0"/>
              <a:t>格的商品和订单一起送至问题处理处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1025"/>
              </p:ext>
            </p:extLst>
          </p:nvPr>
        </p:nvGraphicFramePr>
        <p:xfrm>
          <a:off x="161179" y="3089187"/>
          <a:ext cx="3859117" cy="21009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95901"/>
                <a:gridCol w="1424693"/>
                <a:gridCol w="1438523"/>
              </a:tblGrid>
              <a:tr h="42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Resmall0001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Rebin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总计件数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原因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A01&amp;A02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残品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商品无法扫描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客户删单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0" name="直角三角形 69"/>
          <p:cNvSpPr/>
          <p:nvPr/>
        </p:nvSpPr>
        <p:spPr>
          <a:xfrm rot="5400000">
            <a:off x="252460" y="3011486"/>
            <a:ext cx="396336" cy="578898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84312"/>
              </p:ext>
            </p:extLst>
          </p:nvPr>
        </p:nvGraphicFramePr>
        <p:xfrm>
          <a:off x="4198009" y="3089187"/>
          <a:ext cx="3859117" cy="168077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95901"/>
                <a:gridCol w="1424693"/>
                <a:gridCol w="1438523"/>
              </a:tblGrid>
              <a:tr h="42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Resmall0002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Rebin</a:t>
                      </a:r>
                      <a:r>
                        <a:rPr lang="zh-CN" altLang="en-US" sz="1400" b="1" u="none" strike="noStrike" dirty="0">
                          <a:effectLst/>
                        </a:rPr>
                        <a:t>格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总计件数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原因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C01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少货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F05&amp;F04&amp;F03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残品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7489929" y="3014103"/>
            <a:ext cx="555622" cy="517916"/>
            <a:chOff x="11302999" y="2093453"/>
            <a:chExt cx="565743" cy="675146"/>
          </a:xfrm>
        </p:grpSpPr>
        <p:sp>
          <p:nvSpPr>
            <p:cNvPr id="72" name="直角三角形 71"/>
            <p:cNvSpPr/>
            <p:nvPr/>
          </p:nvSpPr>
          <p:spPr>
            <a:xfrm rot="10800000">
              <a:off x="11302999" y="2191902"/>
              <a:ext cx="565743" cy="576697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537613" y="2093453"/>
              <a:ext cx="251105" cy="52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4875117" y="5923325"/>
            <a:ext cx="2089992" cy="3378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1</a:t>
            </a:r>
            <a:r>
              <a:rPr lang="zh-CN" altLang="en-US" sz="1600" dirty="0" smtClean="0"/>
              <a:t>继续</a:t>
            </a:r>
            <a:r>
              <a:rPr lang="en-US" altLang="zh-CN" sz="1600" dirty="0" err="1" smtClean="0"/>
              <a:t>Rebin</a:t>
            </a:r>
            <a:r>
              <a:rPr lang="zh-CN" altLang="en-US" sz="1600" dirty="0" smtClean="0"/>
              <a:t>下一批次</a:t>
            </a:r>
            <a:endParaRPr lang="en-US" altLang="zh-CN" sz="1600" dirty="0"/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8702"/>
              </p:ext>
            </p:extLst>
          </p:nvPr>
        </p:nvGraphicFramePr>
        <p:xfrm>
          <a:off x="8197376" y="3061193"/>
          <a:ext cx="3859117" cy="126058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95901"/>
                <a:gridCol w="2288809"/>
                <a:gridCol w="574407"/>
              </a:tblGrid>
              <a:tr h="42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</a:rPr>
                        <a:t>多货明细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</a:rPr>
                        <a:t>SKU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名称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数量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201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6933890313378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/>
                        <a:t>KUYURA</a:t>
                      </a:r>
                      <a:r>
                        <a:rPr lang="zh-CN" altLang="en-US" sz="1100" b="0" dirty="0" smtClean="0"/>
                        <a:t>可悠然美肌沐浴露</a:t>
                      </a:r>
                      <a:r>
                        <a:rPr lang="en-US" altLang="zh-CN" sz="1100" b="0" dirty="0" smtClean="0"/>
                        <a:t>550ml(</a:t>
                      </a:r>
                      <a:r>
                        <a:rPr lang="zh-CN" altLang="en-US" sz="1100" b="0" dirty="0" smtClean="0"/>
                        <a:t>恬静清香</a:t>
                      </a:r>
                      <a:r>
                        <a:rPr lang="en-US" altLang="zh-CN" sz="1100" b="0" dirty="0" smtClean="0"/>
                        <a:t>)(</a:t>
                      </a:r>
                      <a:r>
                        <a:rPr lang="zh-CN" altLang="en-US" sz="1100" b="0" dirty="0" smtClean="0"/>
                        <a:t>进</a:t>
                      </a:r>
                      <a:r>
                        <a:rPr lang="en-US" altLang="zh-CN" sz="1100" b="1" dirty="0" smtClean="0"/>
                        <a:t>) 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5134652" y="1525254"/>
            <a:ext cx="108680" cy="279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07126" y="1813026"/>
            <a:ext cx="108680" cy="279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385066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62138" y="1873396"/>
            <a:ext cx="5210977" cy="344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62138" y="1873396"/>
            <a:ext cx="5210977" cy="6520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请扫描拣货车号码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批次号码</a:t>
            </a:r>
            <a:endParaRPr lang="zh-CN" altLang="en-US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5091"/>
          <a:stretch/>
        </p:blipFill>
        <p:spPr>
          <a:xfrm>
            <a:off x="4680311" y="2857475"/>
            <a:ext cx="2571429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9438" y="1187596"/>
            <a:ext cx="7777362" cy="271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9438" y="1187596"/>
            <a:ext cx="7777362" cy="575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批次信息</a:t>
            </a:r>
            <a:endParaRPr lang="zh-CN" altLang="en-US" sz="22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53027" y="1919113"/>
            <a:ext cx="7603773" cy="2119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zh-CN" altLang="en-US" dirty="0" smtClean="0"/>
              <a:t>批  次  号  码：</a:t>
            </a:r>
            <a:r>
              <a:rPr lang="en-US" altLang="zh-CN" b="0" dirty="0" smtClean="0"/>
              <a:t>78909876</a:t>
            </a:r>
          </a:p>
          <a:p>
            <a:pPr>
              <a:lnSpc>
                <a:spcPts val="2800"/>
              </a:lnSpc>
            </a:pPr>
            <a:r>
              <a:rPr lang="en-US" altLang="zh-CN" dirty="0" err="1" smtClean="0"/>
              <a:t>Rebin</a:t>
            </a:r>
            <a:r>
              <a:rPr lang="zh-CN" altLang="en-US" dirty="0" smtClean="0"/>
              <a:t>车数量：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Rebin</a:t>
            </a:r>
            <a:r>
              <a:rPr lang="en-US" altLang="zh-CN" b="0" dirty="0" smtClean="0"/>
              <a:t> Small6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车  牌  号  码：</a:t>
            </a:r>
            <a:r>
              <a:rPr lang="en-US" altLang="zh-CN" b="0" dirty="0" smtClean="0"/>
              <a:t>toOB0000001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toOB0000002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toOB0000003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E     x    S     D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2016/10/8 09:00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13:00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 15:00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642338" y="34925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2179438" y="4095965"/>
            <a:ext cx="7777362" cy="20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9438" y="4095965"/>
            <a:ext cx="7777362" cy="54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</a:t>
            </a:r>
            <a:r>
              <a:rPr lang="en-US" altLang="zh-CN" sz="2200" b="1" dirty="0" err="1" smtClean="0"/>
              <a:t>Rebin</a:t>
            </a:r>
            <a:r>
              <a:rPr lang="zh-CN" altLang="en-US" sz="2200" b="1" dirty="0" smtClean="0"/>
              <a:t>车</a:t>
            </a:r>
            <a:endParaRPr lang="zh-CN" altLang="en-US" sz="22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238727" y="4827482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3" name="矩形 12"/>
          <p:cNvSpPr/>
          <p:nvPr/>
        </p:nvSpPr>
        <p:spPr>
          <a:xfrm>
            <a:off x="5129350" y="4827482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238727" y="5517770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5" name="矩形 14"/>
          <p:cNvSpPr/>
          <p:nvPr/>
        </p:nvSpPr>
        <p:spPr>
          <a:xfrm>
            <a:off x="5129350" y="5517770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178988" y="4827483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等腰三角形 17"/>
          <p:cNvSpPr/>
          <p:nvPr/>
        </p:nvSpPr>
        <p:spPr>
          <a:xfrm>
            <a:off x="4178987" y="5549500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311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9438" y="1187596"/>
            <a:ext cx="7777362" cy="271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9438" y="1187596"/>
            <a:ext cx="7777362" cy="575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批次信息</a:t>
            </a:r>
            <a:endParaRPr lang="zh-CN" altLang="en-US" sz="22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53027" y="1919113"/>
            <a:ext cx="7603773" cy="2119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zh-CN" altLang="en-US" dirty="0" smtClean="0"/>
              <a:t>批  次  号  码：</a:t>
            </a:r>
            <a:r>
              <a:rPr lang="en-US" altLang="zh-CN" b="0" dirty="0" smtClean="0"/>
              <a:t>78909876</a:t>
            </a:r>
          </a:p>
          <a:p>
            <a:pPr>
              <a:lnSpc>
                <a:spcPts val="2800"/>
              </a:lnSpc>
            </a:pPr>
            <a:r>
              <a:rPr lang="en-US" altLang="zh-CN" dirty="0" err="1" smtClean="0"/>
              <a:t>Rebin</a:t>
            </a:r>
            <a:r>
              <a:rPr lang="zh-CN" altLang="en-US" dirty="0" smtClean="0"/>
              <a:t>车数量：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Rebin</a:t>
            </a:r>
            <a:r>
              <a:rPr lang="en-US" altLang="zh-CN" b="0" dirty="0" smtClean="0"/>
              <a:t> Small6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车  牌  号  码：</a:t>
            </a:r>
            <a:r>
              <a:rPr lang="en-US" altLang="zh-CN" b="0" dirty="0" smtClean="0"/>
              <a:t>toOB0000001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toOB0000002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toOB0000003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E     x    S     D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2016/10/8 09:00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13:00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 15:00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642338" y="34925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2179438" y="4095965"/>
            <a:ext cx="7777362" cy="20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9438" y="4095965"/>
            <a:ext cx="7777362" cy="54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</a:t>
            </a:r>
            <a:r>
              <a:rPr lang="en-US" altLang="zh-CN" sz="2200" b="1" dirty="0" err="1" smtClean="0"/>
              <a:t>Rebin</a:t>
            </a:r>
            <a:r>
              <a:rPr lang="zh-CN" altLang="en-US" sz="2200" b="1" dirty="0" smtClean="0"/>
              <a:t>车</a:t>
            </a:r>
            <a:endParaRPr lang="zh-CN" altLang="en-US" sz="22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238727" y="4827482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3" name="矩形 12"/>
          <p:cNvSpPr/>
          <p:nvPr/>
        </p:nvSpPr>
        <p:spPr>
          <a:xfrm>
            <a:off x="5129350" y="4827482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238727" y="5517770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5" name="矩形 14"/>
          <p:cNvSpPr/>
          <p:nvPr/>
        </p:nvSpPr>
        <p:spPr>
          <a:xfrm>
            <a:off x="5129350" y="5517770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178988" y="4827483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等腰三角形 17"/>
          <p:cNvSpPr/>
          <p:nvPr/>
        </p:nvSpPr>
        <p:spPr>
          <a:xfrm>
            <a:off x="4178987" y="5549500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179439" y="6242265"/>
            <a:ext cx="7777362" cy="587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r>
              <a:rPr lang="en-US" altLang="zh-CN" b="1" dirty="0" smtClean="0"/>
              <a:t>ReLarge005</a:t>
            </a:r>
            <a:r>
              <a:rPr lang="zh-CN" altLang="en-US" b="1" dirty="0" smtClean="0"/>
              <a:t>和当前需求</a:t>
            </a:r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车型不符，请重新扫描新的</a:t>
            </a:r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199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9438" y="1187596"/>
            <a:ext cx="7777362" cy="271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9438" y="1187596"/>
            <a:ext cx="7777362" cy="575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批次信息</a:t>
            </a:r>
            <a:endParaRPr lang="zh-CN" altLang="en-US" sz="22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53027" y="1919113"/>
            <a:ext cx="7603773" cy="2119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zh-CN" altLang="en-US" dirty="0" smtClean="0"/>
              <a:t>批  次  号  码：</a:t>
            </a:r>
            <a:r>
              <a:rPr lang="en-US" altLang="zh-CN" b="0" dirty="0" smtClean="0"/>
              <a:t>78909876</a:t>
            </a:r>
          </a:p>
          <a:p>
            <a:pPr>
              <a:lnSpc>
                <a:spcPts val="2800"/>
              </a:lnSpc>
            </a:pPr>
            <a:r>
              <a:rPr lang="en-US" altLang="zh-CN" dirty="0" err="1" smtClean="0"/>
              <a:t>Rebin</a:t>
            </a:r>
            <a:r>
              <a:rPr lang="zh-CN" altLang="en-US" dirty="0" smtClean="0"/>
              <a:t>车数量：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Rebin</a:t>
            </a:r>
            <a:r>
              <a:rPr lang="en-US" altLang="zh-CN" b="0" dirty="0" smtClean="0"/>
              <a:t> Small6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车  牌  号  码：</a:t>
            </a:r>
            <a:r>
              <a:rPr lang="en-US" altLang="zh-CN" b="0" dirty="0" smtClean="0"/>
              <a:t>toOB0000001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toOB0000002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toOB0000003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E     x    S     D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2016/10/8 09:00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13:00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 15:00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642338" y="34925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2179438" y="4095965"/>
            <a:ext cx="7777362" cy="20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9438" y="4095965"/>
            <a:ext cx="7777362" cy="54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</a:t>
            </a:r>
            <a:r>
              <a:rPr lang="en-US" altLang="zh-CN" sz="2200" b="1" dirty="0" err="1" smtClean="0"/>
              <a:t>Rebin</a:t>
            </a:r>
            <a:r>
              <a:rPr lang="zh-CN" altLang="en-US" sz="2200" b="1" dirty="0" smtClean="0"/>
              <a:t>车</a:t>
            </a:r>
            <a:endParaRPr lang="zh-CN" altLang="en-US" sz="22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238727" y="4827482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3" name="矩形 12"/>
          <p:cNvSpPr/>
          <p:nvPr/>
        </p:nvSpPr>
        <p:spPr>
          <a:xfrm>
            <a:off x="5129350" y="4827482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238727" y="5517770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5" name="矩形 14"/>
          <p:cNvSpPr/>
          <p:nvPr/>
        </p:nvSpPr>
        <p:spPr>
          <a:xfrm>
            <a:off x="5129350" y="5517770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178988" y="4827483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等腰三角形 17"/>
          <p:cNvSpPr/>
          <p:nvPr/>
        </p:nvSpPr>
        <p:spPr>
          <a:xfrm>
            <a:off x="4178987" y="5549500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179439" y="6242265"/>
            <a:ext cx="7777362" cy="587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r>
              <a:rPr lang="en-US" altLang="zh-CN" b="1" dirty="0" smtClean="0"/>
              <a:t>Resmall005</a:t>
            </a:r>
            <a:r>
              <a:rPr lang="zh-CN" altLang="en-US" b="1" dirty="0" smtClean="0"/>
              <a:t>内有***件商品，请重新扫描新的</a:t>
            </a:r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71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27" y="370957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Rebin</a:t>
            </a:r>
            <a:r>
              <a:rPr lang="zh-CN" altLang="en-US" b="1" dirty="0" smtClean="0">
                <a:solidFill>
                  <a:schemeClr val="bg1"/>
                </a:solidFill>
              </a:rPr>
              <a:t>站台</a:t>
            </a:r>
            <a:r>
              <a:rPr lang="en-US" altLang="zh-CN" b="1" dirty="0" smtClean="0">
                <a:solidFill>
                  <a:schemeClr val="bg1"/>
                </a:solidFill>
              </a:rPr>
              <a:t>—RebinSmall001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9438" y="1187596"/>
            <a:ext cx="7777362" cy="271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79438" y="1187596"/>
            <a:ext cx="7777362" cy="575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批次信息</a:t>
            </a:r>
            <a:endParaRPr lang="zh-CN" altLang="en-US" sz="2200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53027" y="1919113"/>
            <a:ext cx="7603773" cy="2119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zh-CN" altLang="en-US" dirty="0" smtClean="0"/>
              <a:t>批  次  号  码：</a:t>
            </a:r>
            <a:r>
              <a:rPr lang="en-US" altLang="zh-CN" b="0" dirty="0" smtClean="0"/>
              <a:t>78909876</a:t>
            </a:r>
          </a:p>
          <a:p>
            <a:pPr>
              <a:lnSpc>
                <a:spcPts val="2800"/>
              </a:lnSpc>
            </a:pPr>
            <a:r>
              <a:rPr lang="en-US" altLang="zh-CN" dirty="0" err="1" smtClean="0"/>
              <a:t>Rebin</a:t>
            </a:r>
            <a:r>
              <a:rPr lang="zh-CN" altLang="en-US" dirty="0" smtClean="0"/>
              <a:t>车数量：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（</a:t>
            </a:r>
            <a:r>
              <a:rPr lang="en-US" altLang="zh-CN" b="0" dirty="0" err="1" smtClean="0"/>
              <a:t>Rebin</a:t>
            </a:r>
            <a:r>
              <a:rPr lang="en-US" altLang="zh-CN" b="0" dirty="0" smtClean="0"/>
              <a:t> Small6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lnSpc>
                <a:spcPts val="2800"/>
              </a:lnSpc>
            </a:pPr>
            <a:r>
              <a:rPr lang="zh-CN" altLang="en-US" dirty="0" smtClean="0"/>
              <a:t>车  牌  号  码：</a:t>
            </a:r>
            <a:r>
              <a:rPr lang="en-US" altLang="zh-CN" b="0" dirty="0" smtClean="0"/>
              <a:t>toOB0000001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toOB0000002</a:t>
            </a:r>
            <a:r>
              <a:rPr lang="zh-CN" altLang="en-US" b="0" dirty="0" smtClean="0"/>
              <a:t>，</a:t>
            </a:r>
            <a:r>
              <a:rPr lang="en-US" altLang="zh-CN" b="0" dirty="0"/>
              <a:t> </a:t>
            </a:r>
            <a:r>
              <a:rPr lang="en-US" altLang="zh-CN" b="0" dirty="0" smtClean="0"/>
              <a:t>toOB0000003</a:t>
            </a:r>
          </a:p>
          <a:p>
            <a:pPr>
              <a:lnSpc>
                <a:spcPts val="2800"/>
              </a:lnSpc>
            </a:pPr>
            <a:r>
              <a:rPr lang="en-US" altLang="zh-CN" dirty="0" smtClean="0"/>
              <a:t> E     x    S     D</a:t>
            </a:r>
            <a:r>
              <a:rPr lang="zh-CN" altLang="en-US" dirty="0" smtClean="0"/>
              <a:t>：</a:t>
            </a:r>
            <a:r>
              <a:rPr lang="en-US" altLang="zh-CN" b="0" dirty="0" smtClean="0"/>
              <a:t>2016/10/8 09:00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13:00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2016/10/8  15:00</a:t>
            </a:r>
            <a:endParaRPr lang="zh-CN" altLang="en-US" b="0" dirty="0"/>
          </a:p>
        </p:txBody>
      </p:sp>
      <p:sp>
        <p:nvSpPr>
          <p:cNvPr id="8" name="文本框 7"/>
          <p:cNvSpPr txBox="1"/>
          <p:nvPr/>
        </p:nvSpPr>
        <p:spPr>
          <a:xfrm>
            <a:off x="5642338" y="349253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2</a:t>
            </a:r>
            <a:r>
              <a:rPr lang="zh-CN" altLang="en-US" sz="1600" dirty="0" smtClean="0"/>
              <a:t>取消</a:t>
            </a:r>
            <a:endParaRPr lang="en-US" altLang="zh-CN" sz="1600" dirty="0"/>
          </a:p>
        </p:txBody>
      </p:sp>
      <p:sp>
        <p:nvSpPr>
          <p:cNvPr id="9" name="矩形 8"/>
          <p:cNvSpPr/>
          <p:nvPr/>
        </p:nvSpPr>
        <p:spPr>
          <a:xfrm>
            <a:off x="2179438" y="4095965"/>
            <a:ext cx="7777362" cy="208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9438" y="4095965"/>
            <a:ext cx="7777362" cy="54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/>
              <a:t>请扫描</a:t>
            </a:r>
            <a:r>
              <a:rPr lang="en-US" altLang="zh-CN" sz="2200" b="1" dirty="0" err="1" smtClean="0"/>
              <a:t>Rebin</a:t>
            </a:r>
            <a:r>
              <a:rPr lang="zh-CN" altLang="en-US" sz="2200" b="1" dirty="0" smtClean="0"/>
              <a:t>车</a:t>
            </a:r>
            <a:endParaRPr lang="zh-CN" altLang="en-US" sz="2200" dirty="0" smtClean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238727" y="4827482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3" name="矩形 12"/>
          <p:cNvSpPr/>
          <p:nvPr/>
        </p:nvSpPr>
        <p:spPr>
          <a:xfrm>
            <a:off x="5129350" y="4827482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238727" y="5517770"/>
            <a:ext cx="1880973" cy="392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en-US" altLang="zh-CN" dirty="0" err="1" smtClean="0"/>
              <a:t>RebinSamll</a:t>
            </a:r>
            <a:r>
              <a:rPr lang="en-US" altLang="zh-CN" dirty="0" smtClean="0"/>
              <a:t> 6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</a:p>
        </p:txBody>
      </p:sp>
      <p:sp>
        <p:nvSpPr>
          <p:cNvPr id="15" name="矩形 14"/>
          <p:cNvSpPr/>
          <p:nvPr/>
        </p:nvSpPr>
        <p:spPr>
          <a:xfrm>
            <a:off x="5129350" y="5517770"/>
            <a:ext cx="3817800" cy="39217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178988" y="4827483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等腰三角形 17"/>
          <p:cNvSpPr/>
          <p:nvPr/>
        </p:nvSpPr>
        <p:spPr>
          <a:xfrm>
            <a:off x="4178987" y="5549500"/>
            <a:ext cx="389837" cy="3287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2179439" y="6242265"/>
            <a:ext cx="7777362" cy="587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r>
              <a:rPr lang="en-US" altLang="zh-CN" b="1" dirty="0" smtClean="0"/>
              <a:t>Resmall005</a:t>
            </a:r>
            <a:r>
              <a:rPr lang="zh-CN" altLang="en-US" b="1" dirty="0" smtClean="0"/>
              <a:t>已经分配给站台******，请重新扫描新的</a:t>
            </a:r>
            <a:r>
              <a:rPr lang="en-US" altLang="zh-CN" b="1" dirty="0" err="1" smtClean="0"/>
              <a:t>Rebin</a:t>
            </a:r>
            <a:r>
              <a:rPr lang="zh-CN" altLang="en-US" b="1" dirty="0" smtClean="0"/>
              <a:t>车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2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>
            <a:alpha val="51000"/>
          </a:srgbClr>
        </a:solidFill>
        <a:ln>
          <a:solidFill>
            <a:schemeClr val="accent1">
              <a:shade val="50000"/>
              <a:alpha val="4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4957</Words>
  <Application>Microsoft Office PowerPoint</Application>
  <PresentationFormat>宽屏</PresentationFormat>
  <Paragraphs>2047</Paragraphs>
  <Slides>57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Yu Gothic UI Semibold</vt:lpstr>
      <vt:lpstr>宋体</vt:lpstr>
      <vt:lpstr>Arial</vt:lpstr>
      <vt:lpstr>Calibri</vt:lpstr>
      <vt:lpstr>Calibri Light</vt:lpstr>
      <vt:lpstr>Office 主题</vt:lpstr>
      <vt:lpstr>PowerPoint 演示文稿</vt:lpstr>
      <vt:lpstr>1.层数颜色显示  2. ExSD显示规则</vt:lpstr>
      <vt:lpstr>PowerPoint 演示文稿</vt:lpstr>
      <vt:lpstr>PowerPoint 演示文稿</vt:lpstr>
      <vt:lpstr>PowerPoint 演示文稿</vt:lpstr>
      <vt:lpstr>11</vt:lpstr>
      <vt:lpstr>PowerPoint 演示文稿</vt:lpstr>
      <vt:lpstr>11</vt:lpstr>
      <vt:lpstr>11</vt:lpstr>
      <vt:lpstr>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D商品残损 备注：在扫描商品之前报残，如果商品已经扫描，则不能进行报残处理了</vt:lpstr>
      <vt:lpstr>PowerPoint 演示文稿</vt:lpstr>
      <vt:lpstr>PowerPoint 演示文稿</vt:lpstr>
      <vt:lpstr>PowerPoint 演示文稿</vt:lpstr>
      <vt:lpstr>PowerPoint 演示文稿</vt:lpstr>
      <vt:lpstr>P商品无法扫描 备注：商品无法扫描只能在扫描完车牌所有其他商品后才能确认</vt:lpstr>
      <vt:lpstr>PowerPoint 演示文稿</vt:lpstr>
      <vt:lpstr>PowerPoint 演示文稿</vt:lpstr>
      <vt:lpstr>PowerPoint 演示文稿</vt:lpstr>
      <vt:lpstr>PowerPoint 演示文稿</vt:lpstr>
      <vt:lpstr>多货 备注：数量多货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多货 备注：SKU多货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I信息查询  </vt:lpstr>
      <vt:lpstr>PowerPoint 演示文稿</vt:lpstr>
      <vt:lpstr>PowerPoint 演示文稿</vt:lpstr>
      <vt:lpstr>PowerPoint 演示文稿</vt:lpstr>
      <vt:lpstr>M商品丢失 备注：车牌商品不为零，实物为零，实物少货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E结束Rebin 备注：车牌商品为零，正常关闭车牌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208</cp:revision>
  <dcterms:created xsi:type="dcterms:W3CDTF">2016-10-08T08:16:37Z</dcterms:created>
  <dcterms:modified xsi:type="dcterms:W3CDTF">2016-11-22T07:18:06Z</dcterms:modified>
</cp:coreProperties>
</file>