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08" r:id="rId2"/>
    <p:sldId id="325" r:id="rId3"/>
    <p:sldId id="323" r:id="rId4"/>
    <p:sldId id="260" r:id="rId5"/>
    <p:sldId id="322" r:id="rId6"/>
    <p:sldId id="263" r:id="rId7"/>
    <p:sldId id="264" r:id="rId8"/>
    <p:sldId id="271" r:id="rId9"/>
    <p:sldId id="326" r:id="rId10"/>
    <p:sldId id="266" r:id="rId11"/>
    <p:sldId id="275" r:id="rId12"/>
    <p:sldId id="267" r:id="rId13"/>
    <p:sldId id="310" r:id="rId14"/>
    <p:sldId id="311" r:id="rId15"/>
    <p:sldId id="273" r:id="rId16"/>
    <p:sldId id="272" r:id="rId17"/>
    <p:sldId id="274" r:id="rId18"/>
    <p:sldId id="276" r:id="rId19"/>
    <p:sldId id="331" r:id="rId20"/>
    <p:sldId id="332" r:id="rId21"/>
    <p:sldId id="333" r:id="rId22"/>
    <p:sldId id="334" r:id="rId23"/>
    <p:sldId id="327" r:id="rId24"/>
    <p:sldId id="329" r:id="rId25"/>
    <p:sldId id="330" r:id="rId26"/>
    <p:sldId id="328" r:id="rId27"/>
    <p:sldId id="277" r:id="rId28"/>
    <p:sldId id="316" r:id="rId29"/>
    <p:sldId id="317" r:id="rId30"/>
    <p:sldId id="318" r:id="rId31"/>
    <p:sldId id="281" r:id="rId32"/>
    <p:sldId id="312" r:id="rId33"/>
    <p:sldId id="282" r:id="rId34"/>
    <p:sldId id="319" r:id="rId35"/>
    <p:sldId id="320" r:id="rId36"/>
    <p:sldId id="321" r:id="rId37"/>
    <p:sldId id="285" r:id="rId38"/>
    <p:sldId id="313" r:id="rId39"/>
    <p:sldId id="288" r:id="rId40"/>
    <p:sldId id="289" r:id="rId41"/>
    <p:sldId id="291" r:id="rId42"/>
    <p:sldId id="290" r:id="rId43"/>
    <p:sldId id="292" r:id="rId44"/>
    <p:sldId id="314" r:id="rId45"/>
    <p:sldId id="293" r:id="rId46"/>
    <p:sldId id="296" r:id="rId47"/>
    <p:sldId id="297" r:id="rId48"/>
    <p:sldId id="298" r:id="rId49"/>
    <p:sldId id="295" r:id="rId50"/>
    <p:sldId id="299" r:id="rId51"/>
    <p:sldId id="315" r:id="rId52"/>
    <p:sldId id="300" r:id="rId53"/>
    <p:sldId id="301" r:id="rId54"/>
    <p:sldId id="302" r:id="rId55"/>
    <p:sldId id="303" r:id="rId56"/>
    <p:sldId id="304" r:id="rId57"/>
    <p:sldId id="305" r:id="rId58"/>
    <p:sldId id="307" r:id="rId59"/>
    <p:sldId id="324"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66FFFF"/>
    <a:srgbClr val="FF9900"/>
    <a:srgbClr val="FF9933"/>
    <a:srgbClr val="F47926"/>
    <a:srgbClr val="6699FF"/>
    <a:srgbClr val="CCECFF"/>
    <a:srgbClr val="99C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94469" autoAdjust="0"/>
  </p:normalViewPr>
  <p:slideViewPr>
    <p:cSldViewPr snapToGrid="0">
      <p:cViewPr varScale="1">
        <p:scale>
          <a:sx n="107" d="100"/>
          <a:sy n="107" d="100"/>
        </p:scale>
        <p:origin x="72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C0BC4-82E1-4C0C-91AD-64599FD5A210}" type="datetimeFigureOut">
              <a:rPr lang="zh-CN" altLang="en-US" smtClean="0"/>
              <a:t>2017/3/1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52330-5268-435D-8F83-B373FC3010A1}" type="slidenum">
              <a:rPr lang="zh-CN" altLang="en-US" smtClean="0"/>
              <a:t>‹#›</a:t>
            </a:fld>
            <a:endParaRPr lang="zh-CN" altLang="en-US"/>
          </a:p>
        </p:txBody>
      </p:sp>
    </p:spTree>
    <p:extLst>
      <p:ext uri="{BB962C8B-B14F-4D97-AF65-F5344CB8AC3E}">
        <p14:creationId xmlns:p14="http://schemas.microsoft.com/office/powerpoint/2010/main" val="165785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557BD-6549-47D8-B5E3-5F9AF560D90D}" type="slidenum">
              <a:rPr lang="zh-CN" altLang="en-US" smtClean="0"/>
              <a:t>2</a:t>
            </a:fld>
            <a:endParaRPr lang="zh-CN" altLang="en-US"/>
          </a:p>
        </p:txBody>
      </p:sp>
    </p:spTree>
    <p:extLst>
      <p:ext uri="{BB962C8B-B14F-4D97-AF65-F5344CB8AC3E}">
        <p14:creationId xmlns:p14="http://schemas.microsoft.com/office/powerpoint/2010/main" val="3925794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12</a:t>
            </a:fld>
            <a:endParaRPr lang="zh-CN" altLang="en-US"/>
          </a:p>
        </p:txBody>
      </p:sp>
    </p:spTree>
    <p:extLst>
      <p:ext uri="{BB962C8B-B14F-4D97-AF65-F5344CB8AC3E}">
        <p14:creationId xmlns:p14="http://schemas.microsoft.com/office/powerpoint/2010/main" val="234267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13</a:t>
            </a:fld>
            <a:endParaRPr lang="zh-CN" altLang="en-US"/>
          </a:p>
        </p:txBody>
      </p:sp>
    </p:spTree>
    <p:extLst>
      <p:ext uri="{BB962C8B-B14F-4D97-AF65-F5344CB8AC3E}">
        <p14:creationId xmlns:p14="http://schemas.microsoft.com/office/powerpoint/2010/main" val="1135245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14</a:t>
            </a:fld>
            <a:endParaRPr lang="zh-CN" altLang="en-US"/>
          </a:p>
        </p:txBody>
      </p:sp>
    </p:spTree>
    <p:extLst>
      <p:ext uri="{BB962C8B-B14F-4D97-AF65-F5344CB8AC3E}">
        <p14:creationId xmlns:p14="http://schemas.microsoft.com/office/powerpoint/2010/main" val="249909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15</a:t>
            </a:fld>
            <a:endParaRPr lang="zh-CN" altLang="en-US"/>
          </a:p>
        </p:txBody>
      </p:sp>
    </p:spTree>
    <p:extLst>
      <p:ext uri="{BB962C8B-B14F-4D97-AF65-F5344CB8AC3E}">
        <p14:creationId xmlns:p14="http://schemas.microsoft.com/office/powerpoint/2010/main" val="2569127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16</a:t>
            </a:fld>
            <a:endParaRPr lang="zh-CN" altLang="en-US"/>
          </a:p>
        </p:txBody>
      </p:sp>
    </p:spTree>
    <p:extLst>
      <p:ext uri="{BB962C8B-B14F-4D97-AF65-F5344CB8AC3E}">
        <p14:creationId xmlns:p14="http://schemas.microsoft.com/office/powerpoint/2010/main" val="2411477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17</a:t>
            </a:fld>
            <a:endParaRPr lang="zh-CN" altLang="en-US"/>
          </a:p>
        </p:txBody>
      </p:sp>
    </p:spTree>
    <p:extLst>
      <p:ext uri="{BB962C8B-B14F-4D97-AF65-F5344CB8AC3E}">
        <p14:creationId xmlns:p14="http://schemas.microsoft.com/office/powerpoint/2010/main" val="355495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20</a:t>
            </a:fld>
            <a:endParaRPr lang="zh-CN" altLang="en-US"/>
          </a:p>
        </p:txBody>
      </p:sp>
    </p:spTree>
    <p:extLst>
      <p:ext uri="{BB962C8B-B14F-4D97-AF65-F5344CB8AC3E}">
        <p14:creationId xmlns:p14="http://schemas.microsoft.com/office/powerpoint/2010/main" val="1992479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22</a:t>
            </a:fld>
            <a:endParaRPr lang="zh-CN" altLang="en-US"/>
          </a:p>
        </p:txBody>
      </p:sp>
    </p:spTree>
    <p:extLst>
      <p:ext uri="{BB962C8B-B14F-4D97-AF65-F5344CB8AC3E}">
        <p14:creationId xmlns:p14="http://schemas.microsoft.com/office/powerpoint/2010/main" val="3705663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24</a:t>
            </a:fld>
            <a:endParaRPr lang="zh-CN" altLang="en-US"/>
          </a:p>
        </p:txBody>
      </p:sp>
    </p:spTree>
    <p:extLst>
      <p:ext uri="{BB962C8B-B14F-4D97-AF65-F5344CB8AC3E}">
        <p14:creationId xmlns:p14="http://schemas.microsoft.com/office/powerpoint/2010/main" val="1446642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25</a:t>
            </a:fld>
            <a:endParaRPr lang="zh-CN" altLang="en-US"/>
          </a:p>
        </p:txBody>
      </p:sp>
    </p:spTree>
    <p:extLst>
      <p:ext uri="{BB962C8B-B14F-4D97-AF65-F5344CB8AC3E}">
        <p14:creationId xmlns:p14="http://schemas.microsoft.com/office/powerpoint/2010/main" val="187269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a:t>
            </a:fld>
            <a:endParaRPr lang="zh-CN" altLang="en-US"/>
          </a:p>
        </p:txBody>
      </p:sp>
    </p:spTree>
    <p:extLst>
      <p:ext uri="{BB962C8B-B14F-4D97-AF65-F5344CB8AC3E}">
        <p14:creationId xmlns:p14="http://schemas.microsoft.com/office/powerpoint/2010/main" val="253035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28</a:t>
            </a:fld>
            <a:endParaRPr lang="zh-CN" altLang="en-US"/>
          </a:p>
        </p:txBody>
      </p:sp>
    </p:spTree>
    <p:extLst>
      <p:ext uri="{BB962C8B-B14F-4D97-AF65-F5344CB8AC3E}">
        <p14:creationId xmlns:p14="http://schemas.microsoft.com/office/powerpoint/2010/main" val="2557489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29</a:t>
            </a:fld>
            <a:endParaRPr lang="zh-CN" altLang="en-US"/>
          </a:p>
        </p:txBody>
      </p:sp>
    </p:spTree>
    <p:extLst>
      <p:ext uri="{BB962C8B-B14F-4D97-AF65-F5344CB8AC3E}">
        <p14:creationId xmlns:p14="http://schemas.microsoft.com/office/powerpoint/2010/main" val="1062524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30</a:t>
            </a:fld>
            <a:endParaRPr lang="zh-CN" altLang="en-US"/>
          </a:p>
        </p:txBody>
      </p:sp>
    </p:spTree>
    <p:extLst>
      <p:ext uri="{BB962C8B-B14F-4D97-AF65-F5344CB8AC3E}">
        <p14:creationId xmlns:p14="http://schemas.microsoft.com/office/powerpoint/2010/main" val="215889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31</a:t>
            </a:fld>
            <a:endParaRPr lang="zh-CN" altLang="en-US"/>
          </a:p>
        </p:txBody>
      </p:sp>
    </p:spTree>
    <p:extLst>
      <p:ext uri="{BB962C8B-B14F-4D97-AF65-F5344CB8AC3E}">
        <p14:creationId xmlns:p14="http://schemas.microsoft.com/office/powerpoint/2010/main" val="650612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32</a:t>
            </a:fld>
            <a:endParaRPr lang="zh-CN" altLang="en-US"/>
          </a:p>
        </p:txBody>
      </p:sp>
    </p:spTree>
    <p:extLst>
      <p:ext uri="{BB962C8B-B14F-4D97-AF65-F5344CB8AC3E}">
        <p14:creationId xmlns:p14="http://schemas.microsoft.com/office/powerpoint/2010/main" val="49669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34</a:t>
            </a:fld>
            <a:endParaRPr lang="zh-CN" altLang="en-US"/>
          </a:p>
        </p:txBody>
      </p:sp>
    </p:spTree>
    <p:extLst>
      <p:ext uri="{BB962C8B-B14F-4D97-AF65-F5344CB8AC3E}">
        <p14:creationId xmlns:p14="http://schemas.microsoft.com/office/powerpoint/2010/main" val="94230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35</a:t>
            </a:fld>
            <a:endParaRPr lang="zh-CN" altLang="en-US"/>
          </a:p>
        </p:txBody>
      </p:sp>
    </p:spTree>
    <p:extLst>
      <p:ext uri="{BB962C8B-B14F-4D97-AF65-F5344CB8AC3E}">
        <p14:creationId xmlns:p14="http://schemas.microsoft.com/office/powerpoint/2010/main" val="3161943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36</a:t>
            </a:fld>
            <a:endParaRPr lang="zh-CN" altLang="en-US"/>
          </a:p>
        </p:txBody>
      </p:sp>
    </p:spTree>
    <p:extLst>
      <p:ext uri="{BB962C8B-B14F-4D97-AF65-F5344CB8AC3E}">
        <p14:creationId xmlns:p14="http://schemas.microsoft.com/office/powerpoint/2010/main" val="2313201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37</a:t>
            </a:fld>
            <a:endParaRPr lang="zh-CN" altLang="en-US"/>
          </a:p>
        </p:txBody>
      </p:sp>
    </p:spTree>
    <p:extLst>
      <p:ext uri="{BB962C8B-B14F-4D97-AF65-F5344CB8AC3E}">
        <p14:creationId xmlns:p14="http://schemas.microsoft.com/office/powerpoint/2010/main" val="832221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38</a:t>
            </a:fld>
            <a:endParaRPr lang="zh-CN" altLang="en-US"/>
          </a:p>
        </p:txBody>
      </p:sp>
    </p:spTree>
    <p:extLst>
      <p:ext uri="{BB962C8B-B14F-4D97-AF65-F5344CB8AC3E}">
        <p14:creationId xmlns:p14="http://schemas.microsoft.com/office/powerpoint/2010/main" val="19757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a:t>
            </a:fld>
            <a:endParaRPr lang="zh-CN" altLang="en-US"/>
          </a:p>
        </p:txBody>
      </p:sp>
    </p:spTree>
    <p:extLst>
      <p:ext uri="{BB962C8B-B14F-4D97-AF65-F5344CB8AC3E}">
        <p14:creationId xmlns:p14="http://schemas.microsoft.com/office/powerpoint/2010/main" val="3565523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40</a:t>
            </a:fld>
            <a:endParaRPr lang="zh-CN" altLang="en-US"/>
          </a:p>
        </p:txBody>
      </p:sp>
    </p:spTree>
    <p:extLst>
      <p:ext uri="{BB962C8B-B14F-4D97-AF65-F5344CB8AC3E}">
        <p14:creationId xmlns:p14="http://schemas.microsoft.com/office/powerpoint/2010/main" val="1296210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41</a:t>
            </a:fld>
            <a:endParaRPr lang="zh-CN" altLang="en-US"/>
          </a:p>
        </p:txBody>
      </p:sp>
    </p:spTree>
    <p:extLst>
      <p:ext uri="{BB962C8B-B14F-4D97-AF65-F5344CB8AC3E}">
        <p14:creationId xmlns:p14="http://schemas.microsoft.com/office/powerpoint/2010/main" val="74544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42</a:t>
            </a:fld>
            <a:endParaRPr lang="zh-CN" altLang="en-US"/>
          </a:p>
        </p:txBody>
      </p:sp>
    </p:spTree>
    <p:extLst>
      <p:ext uri="{BB962C8B-B14F-4D97-AF65-F5344CB8AC3E}">
        <p14:creationId xmlns:p14="http://schemas.microsoft.com/office/powerpoint/2010/main" val="192456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43</a:t>
            </a:fld>
            <a:endParaRPr lang="zh-CN" altLang="en-US"/>
          </a:p>
        </p:txBody>
      </p:sp>
    </p:spTree>
    <p:extLst>
      <p:ext uri="{BB962C8B-B14F-4D97-AF65-F5344CB8AC3E}">
        <p14:creationId xmlns:p14="http://schemas.microsoft.com/office/powerpoint/2010/main" val="1063234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44</a:t>
            </a:fld>
            <a:endParaRPr lang="zh-CN" altLang="en-US"/>
          </a:p>
        </p:txBody>
      </p:sp>
    </p:spTree>
    <p:extLst>
      <p:ext uri="{BB962C8B-B14F-4D97-AF65-F5344CB8AC3E}">
        <p14:creationId xmlns:p14="http://schemas.microsoft.com/office/powerpoint/2010/main" val="1554698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46</a:t>
            </a:fld>
            <a:endParaRPr lang="zh-CN" altLang="en-US"/>
          </a:p>
        </p:txBody>
      </p:sp>
    </p:spTree>
    <p:extLst>
      <p:ext uri="{BB962C8B-B14F-4D97-AF65-F5344CB8AC3E}">
        <p14:creationId xmlns:p14="http://schemas.microsoft.com/office/powerpoint/2010/main" val="2959904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47</a:t>
            </a:fld>
            <a:endParaRPr lang="zh-CN" altLang="en-US"/>
          </a:p>
        </p:txBody>
      </p:sp>
    </p:spTree>
    <p:extLst>
      <p:ext uri="{BB962C8B-B14F-4D97-AF65-F5344CB8AC3E}">
        <p14:creationId xmlns:p14="http://schemas.microsoft.com/office/powerpoint/2010/main" val="2463814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48</a:t>
            </a:fld>
            <a:endParaRPr lang="zh-CN" altLang="en-US"/>
          </a:p>
        </p:txBody>
      </p:sp>
    </p:spTree>
    <p:extLst>
      <p:ext uri="{BB962C8B-B14F-4D97-AF65-F5344CB8AC3E}">
        <p14:creationId xmlns:p14="http://schemas.microsoft.com/office/powerpoint/2010/main" val="527384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49</a:t>
            </a:fld>
            <a:endParaRPr lang="zh-CN" altLang="en-US"/>
          </a:p>
        </p:txBody>
      </p:sp>
    </p:spTree>
    <p:extLst>
      <p:ext uri="{BB962C8B-B14F-4D97-AF65-F5344CB8AC3E}">
        <p14:creationId xmlns:p14="http://schemas.microsoft.com/office/powerpoint/2010/main" val="4233747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50</a:t>
            </a:fld>
            <a:endParaRPr lang="zh-CN" altLang="en-US"/>
          </a:p>
        </p:txBody>
      </p:sp>
    </p:spTree>
    <p:extLst>
      <p:ext uri="{BB962C8B-B14F-4D97-AF65-F5344CB8AC3E}">
        <p14:creationId xmlns:p14="http://schemas.microsoft.com/office/powerpoint/2010/main" val="254190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6</a:t>
            </a:fld>
            <a:endParaRPr lang="zh-CN" altLang="en-US"/>
          </a:p>
        </p:txBody>
      </p:sp>
    </p:spTree>
    <p:extLst>
      <p:ext uri="{BB962C8B-B14F-4D97-AF65-F5344CB8AC3E}">
        <p14:creationId xmlns:p14="http://schemas.microsoft.com/office/powerpoint/2010/main" val="4189453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51</a:t>
            </a:fld>
            <a:endParaRPr lang="zh-CN" altLang="en-US"/>
          </a:p>
        </p:txBody>
      </p:sp>
    </p:spTree>
    <p:extLst>
      <p:ext uri="{BB962C8B-B14F-4D97-AF65-F5344CB8AC3E}">
        <p14:creationId xmlns:p14="http://schemas.microsoft.com/office/powerpoint/2010/main" val="516984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53</a:t>
            </a:fld>
            <a:endParaRPr lang="zh-CN" altLang="en-US"/>
          </a:p>
        </p:txBody>
      </p:sp>
    </p:spTree>
    <p:extLst>
      <p:ext uri="{BB962C8B-B14F-4D97-AF65-F5344CB8AC3E}">
        <p14:creationId xmlns:p14="http://schemas.microsoft.com/office/powerpoint/2010/main" val="525912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54</a:t>
            </a:fld>
            <a:endParaRPr lang="zh-CN" altLang="en-US"/>
          </a:p>
        </p:txBody>
      </p:sp>
    </p:spTree>
    <p:extLst>
      <p:ext uri="{BB962C8B-B14F-4D97-AF65-F5344CB8AC3E}">
        <p14:creationId xmlns:p14="http://schemas.microsoft.com/office/powerpoint/2010/main" val="934060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55</a:t>
            </a:fld>
            <a:endParaRPr lang="zh-CN" altLang="en-US"/>
          </a:p>
        </p:txBody>
      </p:sp>
    </p:spTree>
    <p:extLst>
      <p:ext uri="{BB962C8B-B14F-4D97-AF65-F5344CB8AC3E}">
        <p14:creationId xmlns:p14="http://schemas.microsoft.com/office/powerpoint/2010/main" val="2237471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57</a:t>
            </a:fld>
            <a:endParaRPr lang="zh-CN" altLang="en-US"/>
          </a:p>
        </p:txBody>
      </p:sp>
    </p:spTree>
    <p:extLst>
      <p:ext uri="{BB962C8B-B14F-4D97-AF65-F5344CB8AC3E}">
        <p14:creationId xmlns:p14="http://schemas.microsoft.com/office/powerpoint/2010/main" val="5982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58</a:t>
            </a:fld>
            <a:endParaRPr lang="zh-CN" altLang="en-US"/>
          </a:p>
        </p:txBody>
      </p:sp>
    </p:spTree>
    <p:extLst>
      <p:ext uri="{BB962C8B-B14F-4D97-AF65-F5344CB8AC3E}">
        <p14:creationId xmlns:p14="http://schemas.microsoft.com/office/powerpoint/2010/main" val="146639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7</a:t>
            </a:fld>
            <a:endParaRPr lang="zh-CN" altLang="en-US"/>
          </a:p>
        </p:txBody>
      </p:sp>
    </p:spTree>
    <p:extLst>
      <p:ext uri="{BB962C8B-B14F-4D97-AF65-F5344CB8AC3E}">
        <p14:creationId xmlns:p14="http://schemas.microsoft.com/office/powerpoint/2010/main" val="1162970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8</a:t>
            </a:fld>
            <a:endParaRPr lang="zh-CN" altLang="en-US"/>
          </a:p>
        </p:txBody>
      </p:sp>
    </p:spTree>
    <p:extLst>
      <p:ext uri="{BB962C8B-B14F-4D97-AF65-F5344CB8AC3E}">
        <p14:creationId xmlns:p14="http://schemas.microsoft.com/office/powerpoint/2010/main" val="241313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9</a:t>
            </a:fld>
            <a:endParaRPr lang="zh-CN" altLang="en-US"/>
          </a:p>
        </p:txBody>
      </p:sp>
    </p:spTree>
    <p:extLst>
      <p:ext uri="{BB962C8B-B14F-4D97-AF65-F5344CB8AC3E}">
        <p14:creationId xmlns:p14="http://schemas.microsoft.com/office/powerpoint/2010/main" val="1146342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10</a:t>
            </a:fld>
            <a:endParaRPr lang="zh-CN" altLang="en-US"/>
          </a:p>
        </p:txBody>
      </p:sp>
    </p:spTree>
    <p:extLst>
      <p:ext uri="{BB962C8B-B14F-4D97-AF65-F5344CB8AC3E}">
        <p14:creationId xmlns:p14="http://schemas.microsoft.com/office/powerpoint/2010/main" val="75786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52330-5268-435D-8F83-B373FC3010A1}" type="slidenum">
              <a:rPr lang="zh-CN" altLang="en-US" smtClean="0"/>
              <a:t>11</a:t>
            </a:fld>
            <a:endParaRPr lang="zh-CN" altLang="en-US"/>
          </a:p>
        </p:txBody>
      </p:sp>
    </p:spTree>
    <p:extLst>
      <p:ext uri="{BB962C8B-B14F-4D97-AF65-F5344CB8AC3E}">
        <p14:creationId xmlns:p14="http://schemas.microsoft.com/office/powerpoint/2010/main" val="263148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58016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146994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1790099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7B0AE3-C72E-46C8-B34C-250DB11E7DD6}"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976A7B-229E-4A85-A182-5AEC130EDCA6}" type="slidenum">
              <a:rPr lang="zh-CN" altLang="en-US" smtClean="0"/>
              <a:t>‹#›</a:t>
            </a:fld>
            <a:endParaRPr lang="zh-CN" altLang="en-US"/>
          </a:p>
        </p:txBody>
      </p:sp>
    </p:spTree>
    <p:extLst>
      <p:ext uri="{BB962C8B-B14F-4D97-AF65-F5344CB8AC3E}">
        <p14:creationId xmlns:p14="http://schemas.microsoft.com/office/powerpoint/2010/main" val="43547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271044"/>
            <a:ext cx="12192000" cy="101600"/>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8" name="文本框 7"/>
          <p:cNvSpPr txBox="1"/>
          <p:nvPr userDrawn="1"/>
        </p:nvSpPr>
        <p:spPr>
          <a:xfrm>
            <a:off x="-4472" y="386546"/>
            <a:ext cx="12192000" cy="41549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tLang="zh-CN" sz="700" b="1" dirty="0"/>
          </a:p>
          <a:p>
            <a:pPr algn="ctr"/>
            <a:endParaRPr lang="en-US" altLang="zh-CN" sz="700" b="1" dirty="0"/>
          </a:p>
          <a:p>
            <a:pPr algn="ctr"/>
            <a:endParaRPr lang="en-US" altLang="zh-CN" sz="700" b="1" dirty="0"/>
          </a:p>
        </p:txBody>
      </p:sp>
      <p:sp>
        <p:nvSpPr>
          <p:cNvPr id="9" name="文本框 8"/>
          <p:cNvSpPr txBox="1"/>
          <p:nvPr userDrawn="1"/>
        </p:nvSpPr>
        <p:spPr>
          <a:xfrm>
            <a:off x="11386971" y="429160"/>
            <a:ext cx="805029" cy="338554"/>
          </a:xfrm>
          <a:prstGeom prst="rect">
            <a:avLst/>
          </a:prstGeom>
          <a:noFill/>
        </p:spPr>
        <p:txBody>
          <a:bodyPr wrap="none" rtlCol="0">
            <a:spAutoFit/>
          </a:bodyPr>
          <a:lstStyle/>
          <a:p>
            <a:r>
              <a:rPr lang="zh-CN" altLang="en-US" sz="1600" b="1" dirty="0">
                <a:solidFill>
                  <a:schemeClr val="bg1"/>
                </a:solidFill>
              </a:rPr>
              <a:t>孙萌萌</a:t>
            </a:r>
          </a:p>
        </p:txBody>
      </p:sp>
      <p:sp>
        <p:nvSpPr>
          <p:cNvPr id="10" name="椭圆 9"/>
          <p:cNvSpPr/>
          <p:nvPr userDrawn="1"/>
        </p:nvSpPr>
        <p:spPr>
          <a:xfrm>
            <a:off x="10913245" y="389529"/>
            <a:ext cx="345305" cy="357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文本框 10"/>
          <p:cNvSpPr txBox="1"/>
          <p:nvPr userDrawn="1"/>
        </p:nvSpPr>
        <p:spPr>
          <a:xfrm>
            <a:off x="10128960" y="420854"/>
            <a:ext cx="649537" cy="338554"/>
          </a:xfrm>
          <a:prstGeom prst="rect">
            <a:avLst/>
          </a:prstGeom>
          <a:noFill/>
        </p:spPr>
        <p:txBody>
          <a:bodyPr wrap="none" rtlCol="0">
            <a:spAutoFit/>
          </a:bodyPr>
          <a:lstStyle/>
          <a:p>
            <a:r>
              <a:rPr lang="en-US" altLang="zh-CN" sz="1600" b="1" dirty="0">
                <a:solidFill>
                  <a:schemeClr val="bg1"/>
                </a:solidFill>
              </a:rPr>
              <a:t>TNA1</a:t>
            </a:r>
            <a:endParaRPr lang="zh-CN" altLang="en-US" sz="1600" b="1" dirty="0">
              <a:solidFill>
                <a:schemeClr val="bg1"/>
              </a:solidFill>
            </a:endParaRPr>
          </a:p>
        </p:txBody>
      </p:sp>
      <p:sp>
        <p:nvSpPr>
          <p:cNvPr id="12" name="直角三角形 11"/>
          <p:cNvSpPr/>
          <p:nvPr userDrawn="1"/>
        </p:nvSpPr>
        <p:spPr>
          <a:xfrm rot="18870523">
            <a:off x="10711358" y="540636"/>
            <a:ext cx="76444" cy="74911"/>
          </a:xfrm>
          <a:prstGeom prst="rtTriangl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p>
        </p:txBody>
      </p:sp>
      <p:sp>
        <p:nvSpPr>
          <p:cNvPr id="13" name="标题 1"/>
          <p:cNvSpPr>
            <a:spLocks noGrp="1"/>
          </p:cNvSpPr>
          <p:nvPr>
            <p:ph type="title"/>
          </p:nvPr>
        </p:nvSpPr>
        <p:spPr>
          <a:xfrm>
            <a:off x="24075" y="-26560"/>
            <a:ext cx="10515600" cy="368285"/>
          </a:xfrm>
        </p:spPr>
        <p:txBody>
          <a:bodyPr>
            <a:normAutofit/>
          </a:bodyPr>
          <a:lstStyle>
            <a:lvl1pPr>
              <a:defRPr sz="1800" b="1"/>
            </a:lvl1pPr>
          </a:lstStyle>
          <a:p>
            <a:r>
              <a:rPr lang="zh-CN" altLang="en-US"/>
              <a:t>单击此处编辑母版标题样式</a:t>
            </a:r>
          </a:p>
        </p:txBody>
      </p:sp>
      <p:grpSp>
        <p:nvGrpSpPr>
          <p:cNvPr id="2" name="组合 1"/>
          <p:cNvGrpSpPr/>
          <p:nvPr userDrawn="1"/>
        </p:nvGrpSpPr>
        <p:grpSpPr>
          <a:xfrm>
            <a:off x="8912285" y="429160"/>
            <a:ext cx="1170523" cy="338554"/>
            <a:chOff x="9110132" y="637994"/>
            <a:chExt cx="988909" cy="338554"/>
          </a:xfrm>
        </p:grpSpPr>
        <p:sp>
          <p:nvSpPr>
            <p:cNvPr id="14" name="文本框 13"/>
            <p:cNvSpPr txBox="1"/>
            <p:nvPr userDrawn="1"/>
          </p:nvSpPr>
          <p:spPr>
            <a:xfrm>
              <a:off x="9110132" y="637994"/>
              <a:ext cx="986192" cy="338554"/>
            </a:xfrm>
            <a:prstGeom prst="rect">
              <a:avLst/>
            </a:prstGeom>
            <a:noFill/>
          </p:spPr>
          <p:txBody>
            <a:bodyPr wrap="none" rtlCol="0">
              <a:spAutoFit/>
            </a:bodyPr>
            <a:lstStyle/>
            <a:p>
              <a:r>
                <a:rPr lang="en-US" altLang="zh-CN" sz="1600" b="1" baseline="0" dirty="0">
                  <a:solidFill>
                    <a:schemeClr val="bg1"/>
                  </a:solidFill>
                </a:rPr>
                <a:t> C</a:t>
              </a:r>
              <a:r>
                <a:rPr lang="zh-CN" altLang="en-US" sz="1600" b="1" dirty="0">
                  <a:solidFill>
                    <a:schemeClr val="bg1"/>
                  </a:solidFill>
                </a:rPr>
                <a:t>问题菜单</a:t>
              </a:r>
            </a:p>
          </p:txBody>
        </p:sp>
        <p:sp>
          <p:nvSpPr>
            <p:cNvPr id="15" name="直角三角形 14"/>
            <p:cNvSpPr/>
            <p:nvPr userDrawn="1"/>
          </p:nvSpPr>
          <p:spPr>
            <a:xfrm rot="18870523">
              <a:off x="10023364" y="749471"/>
              <a:ext cx="76444" cy="74911"/>
            </a:xfrm>
            <a:prstGeom prst="rtTriangl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20855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410650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8289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338692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5440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350513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405469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A32569-9F25-4C02-8A56-94C58094968E}" type="datetimeFigureOut">
              <a:rPr lang="zh-CN" altLang="en-US" smtClean="0"/>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78611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32569-9F25-4C02-8A56-94C58094968E}" type="datetimeFigureOut">
              <a:rPr lang="zh-CN" altLang="en-US" smtClean="0"/>
              <a:t>2017/3/1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35CB8-59D6-44D1-9FD9-CAD64F07685E}" type="slidenum">
              <a:rPr lang="zh-CN" altLang="en-US" smtClean="0"/>
              <a:t>‹#›</a:t>
            </a:fld>
            <a:endParaRPr lang="zh-CN" altLang="en-US"/>
          </a:p>
        </p:txBody>
      </p:sp>
    </p:spTree>
    <p:extLst>
      <p:ext uri="{BB962C8B-B14F-4D97-AF65-F5344CB8AC3E}">
        <p14:creationId xmlns:p14="http://schemas.microsoft.com/office/powerpoint/2010/main" val="269369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965" y="1272869"/>
            <a:ext cx="11809141" cy="4759941"/>
          </a:xfrm>
        </p:spPr>
        <p:txBody>
          <a:bodyPr anchor="t">
            <a:normAutofit/>
          </a:bodyPr>
          <a:lstStyle/>
          <a:p>
            <a:pPr>
              <a:lnSpc>
                <a:spcPts val="2500"/>
              </a:lnSpc>
            </a:pPr>
            <a:r>
              <a:rPr lang="en-US" altLang="zh-CN" dirty="0"/>
              <a:t>1. </a:t>
            </a:r>
            <a:r>
              <a:rPr lang="en-US" altLang="zh-CN" dirty="0" err="1"/>
              <a:t>ExSD</a:t>
            </a:r>
            <a:r>
              <a:rPr lang="zh-CN" altLang="en-US" dirty="0"/>
              <a:t>显示规则：</a:t>
            </a:r>
            <a:br>
              <a:rPr lang="en-US" altLang="zh-CN" dirty="0"/>
            </a:br>
            <a:br>
              <a:rPr lang="en-US" altLang="zh-CN" dirty="0"/>
            </a:br>
            <a:r>
              <a:rPr lang="en-US" altLang="zh-CN" dirty="0"/>
              <a:t>2.</a:t>
            </a:r>
            <a:r>
              <a:rPr lang="zh-CN" altLang="en-US" dirty="0"/>
              <a:t>商品扫描显示规则：</a:t>
            </a:r>
            <a:br>
              <a:rPr lang="en-US" altLang="zh-CN" dirty="0"/>
            </a:br>
            <a:br>
              <a:rPr lang="en-US" altLang="zh-CN" dirty="0"/>
            </a:br>
            <a:r>
              <a:rPr lang="en-US" altLang="zh-CN" dirty="0"/>
              <a:t>3.Rebin</a:t>
            </a:r>
            <a:r>
              <a:rPr lang="zh-CN" altLang="en-US" dirty="0"/>
              <a:t>层数颜色显示</a:t>
            </a:r>
            <a:br>
              <a:rPr lang="en-US" altLang="zh-CN" dirty="0"/>
            </a:br>
            <a:br>
              <a:rPr lang="en-US" altLang="zh-CN" dirty="0"/>
            </a:br>
            <a:r>
              <a:rPr lang="en-US" altLang="zh-CN" dirty="0"/>
              <a:t>4.</a:t>
            </a:r>
            <a:r>
              <a:rPr lang="zh-CN" altLang="en-US" dirty="0"/>
              <a:t>订单状态：</a:t>
            </a:r>
            <a:br>
              <a:rPr lang="en-US" altLang="zh-CN" dirty="0"/>
            </a:br>
            <a:r>
              <a:rPr lang="en-US" altLang="zh-CN" dirty="0"/>
              <a:t>    </a:t>
            </a:r>
            <a:r>
              <a:rPr lang="zh-CN" altLang="en-US" sz="1600" b="0" dirty="0"/>
              <a:t>正在扫描</a:t>
            </a:r>
            <a:r>
              <a:rPr lang="en-US" altLang="zh-CN" sz="1600" b="0" dirty="0"/>
              <a:t>—</a:t>
            </a:r>
            <a:r>
              <a:rPr lang="zh-CN" altLang="en-US" sz="1600" b="0" dirty="0"/>
              <a:t>正常状态，包含检查并扫描商品、扫描订单号码</a:t>
            </a:r>
            <a:br>
              <a:rPr lang="en-US" altLang="zh-CN" sz="1600" b="0" dirty="0"/>
            </a:br>
            <a:r>
              <a:rPr lang="en-US" altLang="zh-CN" sz="1600" b="0" dirty="0"/>
              <a:t>    </a:t>
            </a:r>
            <a:r>
              <a:rPr lang="zh-CN" altLang="en-US" sz="1600" b="0" dirty="0"/>
              <a:t>异常处理</a:t>
            </a:r>
            <a:r>
              <a:rPr lang="en-US" altLang="zh-CN" sz="1600" b="0" dirty="0"/>
              <a:t>—</a:t>
            </a:r>
            <a:r>
              <a:rPr lang="zh-CN" altLang="en-US" sz="1600" b="0" dirty="0"/>
              <a:t>非问题菜单触发问题处理，包含扫描序列号、确认多货、条码无效等</a:t>
            </a:r>
            <a:br>
              <a:rPr lang="en-US" altLang="zh-CN" sz="1600" b="0" dirty="0"/>
            </a:br>
            <a:r>
              <a:rPr lang="en-US" altLang="zh-CN" sz="1600" b="0" dirty="0"/>
              <a:t>    </a:t>
            </a:r>
            <a:r>
              <a:rPr lang="zh-CN" altLang="en-US" sz="1600" b="0" dirty="0"/>
              <a:t>问题处理</a:t>
            </a:r>
            <a:r>
              <a:rPr lang="en-US" altLang="zh-CN" sz="1600" b="0" dirty="0"/>
              <a:t>—</a:t>
            </a:r>
            <a:r>
              <a:rPr lang="zh-CN" altLang="en-US" sz="1600" b="0" dirty="0"/>
              <a:t>所有问题处理菜单处罚问题，包含商品残损、商品丢失、商品无法扫描、序列号无法扫描、信息查询等</a:t>
            </a:r>
            <a:br>
              <a:rPr lang="en-US" altLang="zh-CN" sz="1600" b="0" dirty="0"/>
            </a:br>
            <a:endParaRPr lang="zh-CN" altLang="en-US" b="0" dirty="0"/>
          </a:p>
        </p:txBody>
      </p:sp>
      <p:sp>
        <p:nvSpPr>
          <p:cNvPr id="11" name="标题 1"/>
          <p:cNvSpPr txBox="1">
            <a:spLocks/>
          </p:cNvSpPr>
          <p:nvPr/>
        </p:nvSpPr>
        <p:spPr>
          <a:xfrm>
            <a:off x="34349" y="-9520"/>
            <a:ext cx="10515600" cy="368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a:lstStyle>
          <a:p>
            <a:r>
              <a:rPr lang="zh-CN" altLang="en-US" dirty="0"/>
              <a:t>信息解释</a:t>
            </a:r>
          </a:p>
        </p:txBody>
      </p:sp>
      <p:graphicFrame>
        <p:nvGraphicFramePr>
          <p:cNvPr id="12" name="表格 11"/>
          <p:cNvGraphicFramePr>
            <a:graphicFrameLocks noGrp="1"/>
          </p:cNvGraphicFramePr>
          <p:nvPr>
            <p:extLst>
              <p:ext uri="{D42A27DB-BD31-4B8C-83A1-F6EECF244321}">
                <p14:modId xmlns:p14="http://schemas.microsoft.com/office/powerpoint/2010/main" val="1783973328"/>
              </p:ext>
            </p:extLst>
          </p:nvPr>
        </p:nvGraphicFramePr>
        <p:xfrm>
          <a:off x="2421949" y="1912843"/>
          <a:ext cx="1012630" cy="370840"/>
        </p:xfrm>
        <a:graphic>
          <a:graphicData uri="http://schemas.openxmlformats.org/drawingml/2006/table">
            <a:tbl>
              <a:tblPr firstRow="1" bandRow="1">
                <a:tableStyleId>{5C22544A-7EE6-4342-B048-85BDC9FD1C3A}</a:tableStyleId>
              </a:tblPr>
              <a:tblGrid>
                <a:gridCol w="1012630">
                  <a:extLst>
                    <a:ext uri="{9D8B030D-6E8A-4147-A177-3AD203B41FA5}">
                      <a16:colId xmlns:a16="http://schemas.microsoft.com/office/drawing/2014/main" val="20000"/>
                    </a:ext>
                  </a:extLst>
                </a:gridCol>
              </a:tblGrid>
              <a:tr h="370840">
                <a:tc>
                  <a:txBody>
                    <a:bodyPr/>
                    <a:lstStyle/>
                    <a:p>
                      <a:pPr algn="ctr"/>
                      <a:r>
                        <a:rPr lang="zh-CN" altLang="en-US" sz="1200" b="0" dirty="0">
                          <a:solidFill>
                            <a:schemeClr val="tx1"/>
                          </a:solidFill>
                        </a:rPr>
                        <a:t>待扫描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843977151"/>
              </p:ext>
            </p:extLst>
          </p:nvPr>
        </p:nvGraphicFramePr>
        <p:xfrm>
          <a:off x="3629726" y="1912843"/>
          <a:ext cx="1012630" cy="370840"/>
        </p:xfrm>
        <a:graphic>
          <a:graphicData uri="http://schemas.openxmlformats.org/drawingml/2006/table">
            <a:tbl>
              <a:tblPr firstRow="1" bandRow="1">
                <a:tableStyleId>{5C22544A-7EE6-4342-B048-85BDC9FD1C3A}</a:tableStyleId>
              </a:tblPr>
              <a:tblGrid>
                <a:gridCol w="1012630">
                  <a:extLst>
                    <a:ext uri="{9D8B030D-6E8A-4147-A177-3AD203B41FA5}">
                      <a16:colId xmlns:a16="http://schemas.microsoft.com/office/drawing/2014/main" val="20000"/>
                    </a:ext>
                  </a:extLst>
                </a:gridCol>
              </a:tblGrid>
              <a:tr h="370840">
                <a:tc>
                  <a:txBody>
                    <a:bodyPr/>
                    <a:lstStyle/>
                    <a:p>
                      <a:pPr algn="ctr"/>
                      <a:r>
                        <a:rPr lang="zh-CN" altLang="en-US" sz="1200" b="0" dirty="0">
                          <a:solidFill>
                            <a:schemeClr val="tx1"/>
                          </a:solidFill>
                        </a:rPr>
                        <a:t>正在扫描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4260740053"/>
              </p:ext>
            </p:extLst>
          </p:nvPr>
        </p:nvGraphicFramePr>
        <p:xfrm>
          <a:off x="4837503" y="1912843"/>
          <a:ext cx="1012630" cy="370840"/>
        </p:xfrm>
        <a:graphic>
          <a:graphicData uri="http://schemas.openxmlformats.org/drawingml/2006/table">
            <a:tbl>
              <a:tblPr firstRow="1" bandRow="1">
                <a:tableStyleId>{5C22544A-7EE6-4342-B048-85BDC9FD1C3A}</a:tableStyleId>
              </a:tblPr>
              <a:tblGrid>
                <a:gridCol w="1012630">
                  <a:extLst>
                    <a:ext uri="{9D8B030D-6E8A-4147-A177-3AD203B41FA5}">
                      <a16:colId xmlns:a16="http://schemas.microsoft.com/office/drawing/2014/main" val="20000"/>
                    </a:ext>
                  </a:extLst>
                </a:gridCol>
              </a:tblGrid>
              <a:tr h="370840">
                <a:tc>
                  <a:txBody>
                    <a:bodyPr/>
                    <a:lstStyle/>
                    <a:p>
                      <a:pPr algn="ctr"/>
                      <a:r>
                        <a:rPr lang="zh-CN" altLang="en-US" sz="1200" b="0" dirty="0">
                          <a:solidFill>
                            <a:schemeClr val="tx1"/>
                          </a:solidFill>
                        </a:rPr>
                        <a:t>扫描完成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437379049"/>
              </p:ext>
            </p:extLst>
          </p:nvPr>
        </p:nvGraphicFramePr>
        <p:xfrm>
          <a:off x="5980250" y="1912843"/>
          <a:ext cx="1012630" cy="370840"/>
        </p:xfrm>
        <a:graphic>
          <a:graphicData uri="http://schemas.openxmlformats.org/drawingml/2006/table">
            <a:tbl>
              <a:tblPr firstRow="1" bandRow="1">
                <a:tableStyleId>{5C22544A-7EE6-4342-B048-85BDC9FD1C3A}</a:tableStyleId>
              </a:tblPr>
              <a:tblGrid>
                <a:gridCol w="1012630">
                  <a:extLst>
                    <a:ext uri="{9D8B030D-6E8A-4147-A177-3AD203B41FA5}">
                      <a16:colId xmlns:a16="http://schemas.microsoft.com/office/drawing/2014/main" val="20000"/>
                    </a:ext>
                  </a:extLst>
                </a:gridCol>
              </a:tblGrid>
              <a:tr h="370840">
                <a:tc>
                  <a:txBody>
                    <a:bodyPr/>
                    <a:lstStyle/>
                    <a:p>
                      <a:pPr algn="ctr"/>
                      <a:r>
                        <a:rPr lang="zh-CN" altLang="en-US" sz="1200" b="0" dirty="0">
                          <a:solidFill>
                            <a:schemeClr val="tx1"/>
                          </a:solidFill>
                        </a:rPr>
                        <a:t>问题锁定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22" name="矩形 21"/>
          <p:cNvSpPr/>
          <p:nvPr/>
        </p:nvSpPr>
        <p:spPr>
          <a:xfrm>
            <a:off x="1957506" y="1282095"/>
            <a:ext cx="1583476" cy="3682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a:solidFill>
                  <a:schemeClr val="bg1"/>
                </a:solidFill>
              </a:rPr>
              <a:t>距离发货点</a:t>
            </a:r>
            <a:r>
              <a:rPr lang="en-US" altLang="zh-CN" sz="1100" dirty="0">
                <a:solidFill>
                  <a:schemeClr val="bg1"/>
                </a:solidFill>
              </a:rPr>
              <a:t>12</a:t>
            </a:r>
            <a:r>
              <a:rPr lang="zh-CN" altLang="en-US" sz="1100" dirty="0">
                <a:solidFill>
                  <a:schemeClr val="bg1"/>
                </a:solidFill>
              </a:rPr>
              <a:t>小时以上</a:t>
            </a:r>
          </a:p>
        </p:txBody>
      </p:sp>
      <p:sp>
        <p:nvSpPr>
          <p:cNvPr id="23" name="矩形 22"/>
          <p:cNvSpPr/>
          <p:nvPr/>
        </p:nvSpPr>
        <p:spPr>
          <a:xfrm>
            <a:off x="3702672" y="1282095"/>
            <a:ext cx="1483115" cy="368285"/>
          </a:xfrm>
          <a:prstGeom prst="rect">
            <a:avLst/>
          </a:prstGeom>
          <a:solidFill>
            <a:srgbClr val="66CCFF"/>
          </a:solidFill>
        </p:spPr>
        <p:style>
          <a:lnRef idx="0">
            <a:schemeClr val="accent1"/>
          </a:lnRef>
          <a:fillRef idx="3">
            <a:schemeClr val="accent1"/>
          </a:fillRef>
          <a:effectRef idx="3">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a:solidFill>
                  <a:schemeClr val="tx1">
                    <a:lumMod val="95000"/>
                    <a:lumOff val="5000"/>
                  </a:schemeClr>
                </a:solidFill>
              </a:rPr>
              <a:t>距离发货点</a:t>
            </a:r>
            <a:r>
              <a:rPr lang="en-US" altLang="zh-CN" sz="1100" dirty="0">
                <a:solidFill>
                  <a:schemeClr val="tx1">
                    <a:lumMod val="95000"/>
                    <a:lumOff val="5000"/>
                  </a:schemeClr>
                </a:solidFill>
              </a:rPr>
              <a:t>6-12</a:t>
            </a:r>
            <a:r>
              <a:rPr lang="zh-CN" altLang="en-US" sz="1100" dirty="0">
                <a:solidFill>
                  <a:schemeClr val="tx1">
                    <a:lumMod val="95000"/>
                    <a:lumOff val="5000"/>
                  </a:schemeClr>
                </a:solidFill>
              </a:rPr>
              <a:t>小时</a:t>
            </a:r>
          </a:p>
        </p:txBody>
      </p:sp>
      <p:sp>
        <p:nvSpPr>
          <p:cNvPr id="24" name="矩形 23"/>
          <p:cNvSpPr/>
          <p:nvPr/>
        </p:nvSpPr>
        <p:spPr>
          <a:xfrm>
            <a:off x="5347477" y="1272869"/>
            <a:ext cx="1483115" cy="368285"/>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a:solidFill>
                  <a:schemeClr val="tx1"/>
                </a:solidFill>
              </a:rPr>
              <a:t>距离发货点</a:t>
            </a:r>
            <a:r>
              <a:rPr lang="en-US" altLang="zh-CN" sz="1100" dirty="0">
                <a:solidFill>
                  <a:schemeClr val="tx1"/>
                </a:solidFill>
              </a:rPr>
              <a:t>3-6</a:t>
            </a:r>
            <a:r>
              <a:rPr lang="zh-CN" altLang="en-US" sz="1100" dirty="0">
                <a:solidFill>
                  <a:schemeClr val="tx1"/>
                </a:solidFill>
              </a:rPr>
              <a:t>小时</a:t>
            </a:r>
          </a:p>
        </p:txBody>
      </p:sp>
      <p:sp>
        <p:nvSpPr>
          <p:cNvPr id="25" name="矩形 24"/>
          <p:cNvSpPr/>
          <p:nvPr/>
        </p:nvSpPr>
        <p:spPr>
          <a:xfrm>
            <a:off x="6992282" y="1272869"/>
            <a:ext cx="1483115" cy="368285"/>
          </a:xfrm>
          <a:prstGeom prst="rect">
            <a:avLst/>
          </a:prstGeom>
          <a:solidFill>
            <a:srgbClr val="FF9900"/>
          </a:solidFill>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a:solidFill>
                  <a:schemeClr val="bg1"/>
                </a:solidFill>
              </a:rPr>
              <a:t>距离发货点</a:t>
            </a:r>
            <a:r>
              <a:rPr lang="en-US" altLang="zh-CN" sz="1100" dirty="0">
                <a:solidFill>
                  <a:schemeClr val="bg1"/>
                </a:solidFill>
              </a:rPr>
              <a:t>1-3</a:t>
            </a:r>
            <a:r>
              <a:rPr lang="zh-CN" altLang="en-US" sz="1100" dirty="0">
                <a:solidFill>
                  <a:schemeClr val="bg1"/>
                </a:solidFill>
              </a:rPr>
              <a:t>小时</a:t>
            </a:r>
          </a:p>
        </p:txBody>
      </p:sp>
      <p:sp>
        <p:nvSpPr>
          <p:cNvPr id="26" name="矩形 25"/>
          <p:cNvSpPr/>
          <p:nvPr/>
        </p:nvSpPr>
        <p:spPr>
          <a:xfrm>
            <a:off x="8637087" y="1272869"/>
            <a:ext cx="1483115" cy="368285"/>
          </a:xfrm>
          <a:prstGeom prst="rect">
            <a:avLst/>
          </a:prstGeom>
          <a:solidFill>
            <a:srgbClr val="FF7C80"/>
          </a:solidFill>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a:solidFill>
                  <a:schemeClr val="bg1"/>
                </a:solidFill>
              </a:rPr>
              <a:t>距离发货点</a:t>
            </a:r>
            <a:r>
              <a:rPr lang="en-US" altLang="zh-CN" sz="1100" dirty="0">
                <a:solidFill>
                  <a:schemeClr val="bg1"/>
                </a:solidFill>
              </a:rPr>
              <a:t>1</a:t>
            </a:r>
            <a:r>
              <a:rPr lang="zh-CN" altLang="en-US" sz="1100" dirty="0">
                <a:solidFill>
                  <a:schemeClr val="bg1"/>
                </a:solidFill>
              </a:rPr>
              <a:t>小时内</a:t>
            </a:r>
          </a:p>
        </p:txBody>
      </p:sp>
      <p:sp>
        <p:nvSpPr>
          <p:cNvPr id="27" name="矩形 26"/>
          <p:cNvSpPr/>
          <p:nvPr/>
        </p:nvSpPr>
        <p:spPr>
          <a:xfrm>
            <a:off x="10267946" y="1272868"/>
            <a:ext cx="1483115" cy="368285"/>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a:solidFill>
                  <a:schemeClr val="bg1"/>
                </a:solidFill>
              </a:rPr>
              <a:t>延误发货点</a:t>
            </a:r>
          </a:p>
        </p:txBody>
      </p:sp>
      <p:sp>
        <p:nvSpPr>
          <p:cNvPr id="16" name="矩形 15"/>
          <p:cNvSpPr/>
          <p:nvPr/>
        </p:nvSpPr>
        <p:spPr>
          <a:xfrm>
            <a:off x="2451926" y="2526868"/>
            <a:ext cx="681552" cy="368285"/>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chemeClr val="bg1"/>
                </a:solidFill>
              </a:rPr>
              <a:t>A</a:t>
            </a:r>
            <a:r>
              <a:rPr lang="zh-CN" altLang="en-US" sz="1600" b="1" dirty="0">
                <a:solidFill>
                  <a:schemeClr val="bg1"/>
                </a:solidFill>
              </a:rPr>
              <a:t>层</a:t>
            </a:r>
          </a:p>
        </p:txBody>
      </p:sp>
      <p:sp>
        <p:nvSpPr>
          <p:cNvPr id="17" name="矩形 16"/>
          <p:cNvSpPr/>
          <p:nvPr/>
        </p:nvSpPr>
        <p:spPr>
          <a:xfrm>
            <a:off x="3295063" y="2510703"/>
            <a:ext cx="681552" cy="368285"/>
          </a:xfrm>
          <a:prstGeom prst="rect">
            <a:avLst/>
          </a:prstGeom>
          <a:solidFill>
            <a:srgbClr val="66FF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chemeClr val="tx1"/>
                </a:solidFill>
              </a:rPr>
              <a:t>B</a:t>
            </a:r>
            <a:r>
              <a:rPr lang="zh-CN" altLang="en-US" sz="1600" b="1" dirty="0">
                <a:solidFill>
                  <a:schemeClr val="tx1"/>
                </a:solidFill>
              </a:rPr>
              <a:t>层</a:t>
            </a:r>
          </a:p>
        </p:txBody>
      </p:sp>
      <p:sp>
        <p:nvSpPr>
          <p:cNvPr id="18" name="矩形 17"/>
          <p:cNvSpPr/>
          <p:nvPr/>
        </p:nvSpPr>
        <p:spPr>
          <a:xfrm>
            <a:off x="4105836" y="2510704"/>
            <a:ext cx="681552" cy="368285"/>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chemeClr val="tx1"/>
                </a:solidFill>
              </a:rPr>
              <a:t>C</a:t>
            </a:r>
            <a:r>
              <a:rPr lang="zh-CN" altLang="en-US" sz="1600" b="1" dirty="0">
                <a:solidFill>
                  <a:schemeClr val="tx1"/>
                </a:solidFill>
              </a:rPr>
              <a:t>层</a:t>
            </a:r>
          </a:p>
        </p:txBody>
      </p:sp>
      <p:sp>
        <p:nvSpPr>
          <p:cNvPr id="19" name="矩形 18"/>
          <p:cNvSpPr/>
          <p:nvPr/>
        </p:nvSpPr>
        <p:spPr>
          <a:xfrm>
            <a:off x="5819935" y="2516216"/>
            <a:ext cx="681552" cy="368285"/>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chemeClr val="bg1"/>
                </a:solidFill>
              </a:rPr>
              <a:t>E</a:t>
            </a:r>
            <a:r>
              <a:rPr lang="zh-CN" altLang="en-US" sz="1600" b="1" dirty="0">
                <a:solidFill>
                  <a:schemeClr val="bg1"/>
                </a:solidFill>
              </a:rPr>
              <a:t>层</a:t>
            </a:r>
          </a:p>
        </p:txBody>
      </p:sp>
      <p:sp>
        <p:nvSpPr>
          <p:cNvPr id="20" name="矩形 19"/>
          <p:cNvSpPr/>
          <p:nvPr/>
        </p:nvSpPr>
        <p:spPr>
          <a:xfrm>
            <a:off x="6651506" y="2505343"/>
            <a:ext cx="681552" cy="368285"/>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chemeClr val="bg1"/>
                </a:solidFill>
              </a:rPr>
              <a:t>F</a:t>
            </a:r>
            <a:r>
              <a:rPr lang="zh-CN" altLang="en-US" sz="1600" b="1" dirty="0">
                <a:solidFill>
                  <a:schemeClr val="bg1"/>
                </a:solidFill>
              </a:rPr>
              <a:t>层</a:t>
            </a:r>
          </a:p>
        </p:txBody>
      </p:sp>
      <p:sp>
        <p:nvSpPr>
          <p:cNvPr id="21" name="矩形 20"/>
          <p:cNvSpPr/>
          <p:nvPr/>
        </p:nvSpPr>
        <p:spPr>
          <a:xfrm>
            <a:off x="4975820" y="2505343"/>
            <a:ext cx="681552" cy="368285"/>
          </a:xfrm>
          <a:prstGeom prst="rect">
            <a:avLst/>
          </a:prstGeom>
          <a:solidFill>
            <a:srgbClr val="FF7C80"/>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chemeClr val="bg1"/>
                </a:solidFill>
              </a:rPr>
              <a:t>D</a:t>
            </a:r>
            <a:r>
              <a:rPr lang="zh-CN" altLang="en-US" sz="1600" b="1" dirty="0">
                <a:solidFill>
                  <a:schemeClr val="bg1"/>
                </a:solidFill>
              </a:rPr>
              <a:t>层</a:t>
            </a:r>
          </a:p>
        </p:txBody>
      </p:sp>
    </p:spTree>
    <p:extLst>
      <p:ext uri="{BB962C8B-B14F-4D97-AF65-F5344CB8AC3E}">
        <p14:creationId xmlns:p14="http://schemas.microsoft.com/office/powerpoint/2010/main" val="122038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多货确认</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0" y="415886"/>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ext uri="{D42A27DB-BD31-4B8C-83A1-F6EECF244321}">
                <p14:modId xmlns:p14="http://schemas.microsoft.com/office/powerpoint/2010/main" val="2495826893"/>
              </p:ext>
            </p:extLst>
          </p:nvPr>
        </p:nvGraphicFramePr>
        <p:xfrm>
          <a:off x="2437750" y="2012926"/>
          <a:ext cx="6458399" cy="2884170"/>
        </p:xfrm>
        <a:graphic>
          <a:graphicData uri="http://schemas.openxmlformats.org/drawingml/2006/table">
            <a:tbl>
              <a:tblPr>
                <a:tableStyleId>{69CF1AB2-1976-4502-BF36-3FF5EA218861}</a:tableStyleId>
              </a:tblPr>
              <a:tblGrid>
                <a:gridCol w="383095">
                  <a:extLst>
                    <a:ext uri="{9D8B030D-6E8A-4147-A177-3AD203B41FA5}">
                      <a16:colId xmlns:a16="http://schemas.microsoft.com/office/drawing/2014/main" val="20000"/>
                    </a:ext>
                  </a:extLst>
                </a:gridCol>
                <a:gridCol w="1208071">
                  <a:extLst>
                    <a:ext uri="{9D8B030D-6E8A-4147-A177-3AD203B41FA5}">
                      <a16:colId xmlns:a16="http://schemas.microsoft.com/office/drawing/2014/main" val="20001"/>
                    </a:ext>
                  </a:extLst>
                </a:gridCol>
                <a:gridCol w="2617120">
                  <a:extLst>
                    <a:ext uri="{9D8B030D-6E8A-4147-A177-3AD203B41FA5}">
                      <a16:colId xmlns:a16="http://schemas.microsoft.com/office/drawing/2014/main" val="20002"/>
                    </a:ext>
                  </a:extLst>
                </a:gridCol>
                <a:gridCol w="684723">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1">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1/2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bg1"/>
                    </a:solidFill>
                  </a:tcPr>
                </a:tc>
                <a:tc>
                  <a:txBody>
                    <a:bodyPr/>
                    <a:lstStyle/>
                    <a:p>
                      <a:pPr algn="ctr" fontAlgn="ctr"/>
                      <a:r>
                        <a:rPr lang="en-US" altLang="zh-CN" sz="1200" u="none" strike="noStrike" dirty="0">
                          <a:effectLst/>
                        </a:rPr>
                        <a:t>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099580" y="4189582"/>
            <a:ext cx="556269" cy="591733"/>
          </a:xfrm>
          <a:prstGeom prst="rect">
            <a:avLst/>
          </a:prstGeom>
        </p:spPr>
      </p:pic>
      <p:pic>
        <p:nvPicPr>
          <p:cNvPr id="7" name="图片 6"/>
          <p:cNvPicPr>
            <a:picLocks noChangeAspect="1"/>
          </p:cNvPicPr>
          <p:nvPr/>
        </p:nvPicPr>
        <p:blipFill>
          <a:blip r:embed="rId4"/>
          <a:stretch>
            <a:fillRect/>
          </a:stretch>
        </p:blipFill>
        <p:spPr>
          <a:xfrm>
            <a:off x="8074251" y="2476258"/>
            <a:ext cx="615051" cy="618727"/>
          </a:xfrm>
          <a:prstGeom prst="rect">
            <a:avLst/>
          </a:prstGeom>
        </p:spPr>
      </p:pic>
      <p:pic>
        <p:nvPicPr>
          <p:cNvPr id="26" name="图片 25"/>
          <p:cNvPicPr>
            <a:picLocks noChangeAspect="1"/>
          </p:cNvPicPr>
          <p:nvPr/>
        </p:nvPicPr>
        <p:blipFill>
          <a:blip r:embed="rId4"/>
          <a:stretch>
            <a:fillRect/>
          </a:stretch>
        </p:blipFill>
        <p:spPr>
          <a:xfrm>
            <a:off x="10114156" y="2374479"/>
            <a:ext cx="1834646" cy="1845612"/>
          </a:xfrm>
          <a:prstGeom prst="rect">
            <a:avLst/>
          </a:prstGeom>
        </p:spPr>
      </p:pic>
      <p:sp>
        <p:nvSpPr>
          <p:cNvPr id="24" name="矩形 23"/>
          <p:cNvSpPr/>
          <p:nvPr/>
        </p:nvSpPr>
        <p:spPr>
          <a:xfrm>
            <a:off x="10523324" y="1706817"/>
            <a:ext cx="997389" cy="769441"/>
          </a:xfrm>
          <a:prstGeom prst="rect">
            <a:avLst/>
          </a:prstGeom>
        </p:spPr>
        <p:txBody>
          <a:bodyPr wrap="none">
            <a:spAutoFit/>
          </a:bodyPr>
          <a:lstStyle/>
          <a:p>
            <a:pPr algn="ctr" fontAlgn="ctr"/>
            <a:r>
              <a:rPr lang="en-US" altLang="zh-CN" sz="4400" b="1" dirty="0"/>
              <a:t>1/2</a:t>
            </a:r>
            <a:endParaRPr lang="en-US" altLang="zh-CN" sz="4400" b="1" dirty="0">
              <a:solidFill>
                <a:srgbClr val="000000"/>
              </a:solidFill>
              <a:latin typeface="宋体" panose="02010600030101010101" pitchFamily="2" charset="-122"/>
            </a:endParaRPr>
          </a:p>
        </p:txBody>
      </p:sp>
      <p:pic>
        <p:nvPicPr>
          <p:cNvPr id="25" name="图片 24"/>
          <p:cNvPicPr>
            <a:picLocks noChangeAspect="1"/>
          </p:cNvPicPr>
          <p:nvPr/>
        </p:nvPicPr>
        <p:blipFill>
          <a:blip r:embed="rId5"/>
          <a:stretch>
            <a:fillRect/>
          </a:stretch>
        </p:blipFill>
        <p:spPr>
          <a:xfrm>
            <a:off x="8059008" y="3325379"/>
            <a:ext cx="637411" cy="667174"/>
          </a:xfrm>
          <a:prstGeom prst="rect">
            <a:avLst/>
          </a:prstGeom>
        </p:spPr>
      </p:pic>
      <p:graphicFrame>
        <p:nvGraphicFramePr>
          <p:cNvPr id="35" name="表格 34"/>
          <p:cNvGraphicFramePr>
            <a:graphicFrameLocks noGrp="1"/>
          </p:cNvGraphicFramePr>
          <p:nvPr>
            <p:extLst>
              <p:ext uri="{D42A27DB-BD31-4B8C-83A1-F6EECF244321}">
                <p14:modId xmlns:p14="http://schemas.microsoft.com/office/powerpoint/2010/main" val="3921918718"/>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正在扫描</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p>
                      <a:pPr algn="ctr" fontAlgn="ct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3"/>
                  </a:ext>
                </a:extLst>
              </a:tr>
            </a:tbl>
          </a:graphicData>
        </a:graphic>
      </p:graphicFrame>
      <p:sp>
        <p:nvSpPr>
          <p:cNvPr id="37" name="矩形 36"/>
          <p:cNvSpPr/>
          <p:nvPr/>
        </p:nvSpPr>
        <p:spPr>
          <a:xfrm>
            <a:off x="9988605"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6" name="组合 35"/>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sp>
        <p:nvSpPr>
          <p:cNvPr id="40" name="矩形 39"/>
          <p:cNvSpPr/>
          <p:nvPr/>
        </p:nvSpPr>
        <p:spPr>
          <a:xfrm>
            <a:off x="167581"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372170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多货确认</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33" y="408668"/>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1/6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2085887"/>
            <a:chOff x="567854" y="5026704"/>
            <a:chExt cx="3879888" cy="1650709"/>
          </a:xfrm>
        </p:grpSpPr>
        <p:sp>
          <p:nvSpPr>
            <p:cNvPr id="31" name="矩形 30"/>
            <p:cNvSpPr/>
            <p:nvPr/>
          </p:nvSpPr>
          <p:spPr>
            <a:xfrm>
              <a:off x="578204" y="5354867"/>
              <a:ext cx="3869538" cy="1322546"/>
            </a:xfrm>
            <a:prstGeom prst="rect">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bg2">
                      <a:lumMod val="50000"/>
                    </a:schemeClr>
                  </a:solidFill>
                </a:rPr>
                <a:t>异常确认</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871341" y="4237520"/>
            <a:ext cx="556269" cy="591733"/>
          </a:xfrm>
          <a:prstGeom prst="rect">
            <a:avLst/>
          </a:prstGeom>
        </p:spPr>
      </p:pic>
      <p:pic>
        <p:nvPicPr>
          <p:cNvPr id="6" name="图片 5"/>
          <p:cNvPicPr>
            <a:picLocks noChangeAspect="1"/>
          </p:cNvPicPr>
          <p:nvPr/>
        </p:nvPicPr>
        <p:blipFill>
          <a:blip r:embed="rId4"/>
          <a:stretch>
            <a:fillRect/>
          </a:stretch>
        </p:blipFill>
        <p:spPr>
          <a:xfrm>
            <a:off x="8798478" y="3282343"/>
            <a:ext cx="696038" cy="728538"/>
          </a:xfrm>
          <a:prstGeom prst="rect">
            <a:avLst/>
          </a:prstGeom>
        </p:spPr>
      </p:pic>
      <p:pic>
        <p:nvPicPr>
          <p:cNvPr id="7" name="图片 6"/>
          <p:cNvPicPr>
            <a:picLocks noChangeAspect="1"/>
          </p:cNvPicPr>
          <p:nvPr/>
        </p:nvPicPr>
        <p:blipFill>
          <a:blip r:embed="rId5"/>
          <a:stretch>
            <a:fillRect/>
          </a:stretch>
        </p:blipFill>
        <p:spPr>
          <a:xfrm>
            <a:off x="8846012" y="2524196"/>
            <a:ext cx="615051" cy="618727"/>
          </a:xfrm>
          <a:prstGeom prst="rect">
            <a:avLst/>
          </a:prstGeom>
        </p:spPr>
      </p:pic>
      <p:grpSp>
        <p:nvGrpSpPr>
          <p:cNvPr id="44" name="组合 43"/>
          <p:cNvGrpSpPr/>
          <p:nvPr/>
        </p:nvGrpSpPr>
        <p:grpSpPr>
          <a:xfrm>
            <a:off x="2415209" y="1918922"/>
            <a:ext cx="7396209" cy="3588082"/>
            <a:chOff x="2658567" y="1690081"/>
            <a:chExt cx="7396209" cy="3588082"/>
          </a:xfrm>
        </p:grpSpPr>
        <p:sp>
          <p:nvSpPr>
            <p:cNvPr id="45" name="矩形 44"/>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46" name="矩形 45"/>
            <p:cNvSpPr/>
            <p:nvPr/>
          </p:nvSpPr>
          <p:spPr>
            <a:xfrm>
              <a:off x="2664940" y="1698550"/>
              <a:ext cx="73898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t>确认是否多货</a:t>
              </a:r>
            </a:p>
          </p:txBody>
        </p:sp>
        <p:sp>
          <p:nvSpPr>
            <p:cNvPr id="47" name="文本框 46"/>
            <p:cNvSpPr txBox="1"/>
            <p:nvPr/>
          </p:nvSpPr>
          <p:spPr>
            <a:xfrm>
              <a:off x="2698451" y="2633683"/>
              <a:ext cx="5495972" cy="2277547"/>
            </a:xfrm>
            <a:prstGeom prst="rect">
              <a:avLst/>
            </a:prstGeom>
            <a:noFill/>
          </p:spPr>
          <p:txBody>
            <a:bodyPr wrap="square" rtlCol="0">
              <a:spAutoFit/>
            </a:bodyPr>
            <a:lstStyle/>
            <a:p>
              <a:r>
                <a:rPr lang="en-US" altLang="zh-CN" sz="1600" b="1" dirty="0" err="1"/>
                <a:t>Walch</a:t>
              </a:r>
              <a:r>
                <a:rPr lang="zh-CN" altLang="en-US" sz="1600" b="1" dirty="0"/>
                <a:t>威露士 健康洗手液青柠盈润</a:t>
              </a:r>
              <a:r>
                <a:rPr lang="en-US" altLang="zh-CN" sz="1600" b="1" dirty="0"/>
                <a:t>525ml+</a:t>
              </a:r>
              <a:r>
                <a:rPr lang="zh-CN" altLang="en-US" sz="1600" b="1" dirty="0"/>
                <a:t>补充装</a:t>
              </a:r>
              <a:r>
                <a:rPr lang="en-US" altLang="zh-CN" sz="1600" b="1" dirty="0"/>
                <a:t>525ml(</a:t>
              </a:r>
              <a:r>
                <a:rPr lang="zh-CN" altLang="en-US" sz="1600" b="1" dirty="0"/>
                <a:t>新老包装随机发货</a:t>
              </a:r>
              <a:r>
                <a:rPr lang="en-US" altLang="zh-CN" sz="1600" b="1" dirty="0"/>
                <a:t>)</a:t>
              </a:r>
              <a:r>
                <a:rPr lang="en-US" altLang="zh-CN" sz="1600" dirty="0"/>
                <a:t> ——</a:t>
              </a:r>
              <a:r>
                <a:rPr lang="zh-CN" altLang="en-US" dirty="0"/>
                <a:t>已扫描</a:t>
              </a:r>
              <a:r>
                <a:rPr lang="en-US" altLang="zh-CN" dirty="0"/>
                <a:t>1</a:t>
              </a:r>
              <a:r>
                <a:rPr lang="zh-CN" altLang="en-US" dirty="0"/>
                <a:t>件</a:t>
              </a:r>
              <a:r>
                <a:rPr lang="en-US" altLang="zh-CN" dirty="0"/>
                <a:t>/</a:t>
              </a:r>
              <a:r>
                <a:rPr lang="zh-CN" altLang="en-US" dirty="0"/>
                <a:t>共</a:t>
              </a:r>
              <a:r>
                <a:rPr lang="en-US" altLang="zh-CN" dirty="0"/>
                <a:t>1</a:t>
              </a:r>
              <a:r>
                <a:rPr lang="zh-CN" altLang="en-US" dirty="0"/>
                <a:t>件</a:t>
              </a:r>
              <a:endParaRPr lang="en-US" altLang="zh-CN" dirty="0"/>
            </a:p>
            <a:p>
              <a:endParaRPr lang="en-US" altLang="zh-CN" sz="1600" b="1" dirty="0">
                <a:solidFill>
                  <a:srgbClr val="000000"/>
                </a:solidFill>
                <a:latin typeface="宋体" panose="02010600030101010101" pitchFamily="2" charset="-122"/>
              </a:endParaRPr>
            </a:p>
            <a:p>
              <a:endParaRPr lang="en-US" altLang="zh-CN" sz="500" dirty="0"/>
            </a:p>
            <a:p>
              <a:r>
                <a:rPr lang="zh-CN" altLang="en-US" sz="1600" dirty="0"/>
                <a:t>请确认此件是否为多货？</a:t>
              </a:r>
              <a:endParaRPr lang="en-US" altLang="zh-CN" sz="1600" dirty="0"/>
            </a:p>
            <a:p>
              <a:endParaRPr lang="en-US" altLang="zh-CN" sz="500" dirty="0"/>
            </a:p>
            <a:p>
              <a:r>
                <a:rPr lang="zh-CN" altLang="en-US" sz="1600" dirty="0"/>
                <a:t>确定系统将自动产生暗灯，请将多货送至问题组；</a:t>
              </a:r>
              <a:endParaRPr lang="en-US" altLang="zh-CN" sz="1600" dirty="0"/>
            </a:p>
            <a:p>
              <a:r>
                <a:rPr lang="zh-CN" altLang="en-US" sz="1600" dirty="0"/>
                <a:t>取消则返回订单包装页面</a:t>
              </a:r>
              <a:endParaRPr lang="en-US" altLang="zh-CN" sz="1600" dirty="0"/>
            </a:p>
            <a:p>
              <a:endParaRPr lang="en-US" altLang="zh-CN" sz="1600" dirty="0"/>
            </a:p>
            <a:p>
              <a:endParaRPr lang="zh-CN" altLang="en-US" sz="1600" dirty="0"/>
            </a:p>
          </p:txBody>
        </p:sp>
      </p:grpSp>
      <p:sp>
        <p:nvSpPr>
          <p:cNvPr id="48" name="矩形 47"/>
          <p:cNvSpPr/>
          <p:nvPr/>
        </p:nvSpPr>
        <p:spPr>
          <a:xfrm>
            <a:off x="4115609" y="4982933"/>
            <a:ext cx="1085401" cy="4791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b="1" dirty="0"/>
              <a:t>1</a:t>
            </a:r>
            <a:r>
              <a:rPr lang="zh-CN" altLang="en-US" sz="2000" b="1" dirty="0"/>
              <a:t>确定</a:t>
            </a:r>
            <a:endParaRPr lang="zh-CN" altLang="en-US" sz="1600" dirty="0"/>
          </a:p>
        </p:txBody>
      </p:sp>
      <p:sp>
        <p:nvSpPr>
          <p:cNvPr id="49" name="矩形 48"/>
          <p:cNvSpPr/>
          <p:nvPr/>
        </p:nvSpPr>
        <p:spPr>
          <a:xfrm>
            <a:off x="7241815" y="4982933"/>
            <a:ext cx="1085401" cy="4791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b="1" dirty="0"/>
              <a:t>2</a:t>
            </a:r>
            <a:r>
              <a:rPr lang="zh-CN" altLang="en-US" sz="2000" b="1" dirty="0"/>
              <a:t>取消</a:t>
            </a:r>
            <a:endParaRPr lang="zh-CN" altLang="en-US" sz="1600" dirty="0"/>
          </a:p>
        </p:txBody>
      </p:sp>
      <p:sp>
        <p:nvSpPr>
          <p:cNvPr id="51" name="矩形 50"/>
          <p:cNvSpPr/>
          <p:nvPr/>
        </p:nvSpPr>
        <p:spPr>
          <a:xfrm>
            <a:off x="10556777" y="1706817"/>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pic>
        <p:nvPicPr>
          <p:cNvPr id="52" name="图片 51"/>
          <p:cNvPicPr>
            <a:picLocks noChangeAspect="1"/>
          </p:cNvPicPr>
          <p:nvPr/>
        </p:nvPicPr>
        <p:blipFill>
          <a:blip r:embed="rId4"/>
          <a:stretch>
            <a:fillRect/>
          </a:stretch>
        </p:blipFill>
        <p:spPr>
          <a:xfrm>
            <a:off x="10164152" y="2314637"/>
            <a:ext cx="1778803" cy="1861861"/>
          </a:xfrm>
          <a:prstGeom prst="rect">
            <a:avLst/>
          </a:prstGeom>
        </p:spPr>
      </p:pic>
      <p:pic>
        <p:nvPicPr>
          <p:cNvPr id="35" name="图片 34"/>
          <p:cNvPicPr>
            <a:picLocks noChangeAspect="1"/>
          </p:cNvPicPr>
          <p:nvPr/>
        </p:nvPicPr>
        <p:blipFill>
          <a:blip r:embed="rId4"/>
          <a:stretch>
            <a:fillRect/>
          </a:stretch>
        </p:blipFill>
        <p:spPr>
          <a:xfrm>
            <a:off x="7951065" y="2903322"/>
            <a:ext cx="1778803" cy="1861861"/>
          </a:xfrm>
          <a:prstGeom prst="rect">
            <a:avLst/>
          </a:prstGeom>
        </p:spPr>
      </p:pic>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请确认是否多货</a:t>
              </a:r>
            </a:p>
          </p:txBody>
        </p:sp>
      </p:grpSp>
      <p:sp>
        <p:nvSpPr>
          <p:cNvPr id="40" name="矩形 39"/>
          <p:cNvSpPr/>
          <p:nvPr/>
        </p:nvSpPr>
        <p:spPr>
          <a:xfrm>
            <a:off x="9982033"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sp>
        <p:nvSpPr>
          <p:cNvPr id="50" name="矩形 49"/>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246379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t>包装完成</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A02</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ext uri="{D42A27DB-BD31-4B8C-83A1-F6EECF244321}">
                <p14:modId xmlns:p14="http://schemas.microsoft.com/office/powerpoint/2010/main" val="4177203394"/>
              </p:ext>
            </p:extLst>
          </p:nvPr>
        </p:nvGraphicFramePr>
        <p:xfrm>
          <a:off x="2437750" y="2012926"/>
          <a:ext cx="6458400" cy="2884170"/>
        </p:xfrm>
        <a:graphic>
          <a:graphicData uri="http://schemas.openxmlformats.org/drawingml/2006/table">
            <a:tbl>
              <a:tblPr>
                <a:tableStyleId>{69CF1AB2-1976-4502-BF36-3FF5EA218861}</a:tableStyleId>
              </a:tblPr>
              <a:tblGrid>
                <a:gridCol w="383094">
                  <a:extLst>
                    <a:ext uri="{9D8B030D-6E8A-4147-A177-3AD203B41FA5}">
                      <a16:colId xmlns:a16="http://schemas.microsoft.com/office/drawing/2014/main" val="20000"/>
                    </a:ext>
                  </a:extLst>
                </a:gridCol>
                <a:gridCol w="1179656">
                  <a:extLst>
                    <a:ext uri="{9D8B030D-6E8A-4147-A177-3AD203B41FA5}">
                      <a16:colId xmlns:a16="http://schemas.microsoft.com/office/drawing/2014/main" val="20001"/>
                    </a:ext>
                  </a:extLst>
                </a:gridCol>
                <a:gridCol w="2645536">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1">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1">
                      <a:lumMod val="50000"/>
                    </a:schemeClr>
                  </a:solidFill>
                </a:rPr>
                <a:t>等待扫描订单</a:t>
              </a:r>
              <a:endParaRPr lang="zh-CN" altLang="en-US" sz="1400" dirty="0">
                <a:solidFill>
                  <a:schemeClr val="bg1">
                    <a:lumMod val="50000"/>
                  </a:schemeClr>
                </a:solidFill>
              </a:endParaRP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0085" y="4179792"/>
            <a:ext cx="556269" cy="591733"/>
          </a:xfrm>
          <a:prstGeom prst="rect">
            <a:avLst/>
          </a:prstGeom>
        </p:spPr>
      </p:pic>
      <p:pic>
        <p:nvPicPr>
          <p:cNvPr id="6" name="图片 5"/>
          <p:cNvPicPr>
            <a:picLocks noChangeAspect="1"/>
          </p:cNvPicPr>
          <p:nvPr/>
        </p:nvPicPr>
        <p:blipFill>
          <a:blip r:embed="rId4"/>
          <a:stretch>
            <a:fillRect/>
          </a:stretch>
        </p:blipFill>
        <p:spPr>
          <a:xfrm>
            <a:off x="8087222" y="3224615"/>
            <a:ext cx="696038" cy="728538"/>
          </a:xfrm>
          <a:prstGeom prst="rect">
            <a:avLst/>
          </a:prstGeom>
        </p:spPr>
      </p:pic>
      <p:pic>
        <p:nvPicPr>
          <p:cNvPr id="7" name="图片 6"/>
          <p:cNvPicPr>
            <a:picLocks noChangeAspect="1"/>
          </p:cNvPicPr>
          <p:nvPr/>
        </p:nvPicPr>
        <p:blipFill>
          <a:blip r:embed="rId5"/>
          <a:stretch>
            <a:fillRect/>
          </a:stretch>
        </p:blipFill>
        <p:spPr>
          <a:xfrm>
            <a:off x="8134756" y="2466468"/>
            <a:ext cx="615051" cy="618727"/>
          </a:xfrm>
          <a:prstGeom prst="rect">
            <a:avLst/>
          </a:prstGeom>
        </p:spPr>
      </p:pic>
      <p:pic>
        <p:nvPicPr>
          <p:cNvPr id="24" name="图片 23"/>
          <p:cNvPicPr>
            <a:picLocks noChangeAspect="1"/>
          </p:cNvPicPr>
          <p:nvPr/>
        </p:nvPicPr>
        <p:blipFill>
          <a:blip r:embed="rId5"/>
          <a:stretch>
            <a:fillRect/>
          </a:stretch>
        </p:blipFill>
        <p:spPr>
          <a:xfrm>
            <a:off x="10114156" y="2374479"/>
            <a:ext cx="1834646" cy="1845612"/>
          </a:xfrm>
          <a:prstGeom prst="rect">
            <a:avLst/>
          </a:prstGeom>
        </p:spPr>
      </p:pic>
      <p:sp>
        <p:nvSpPr>
          <p:cNvPr id="25" name="矩形 24"/>
          <p:cNvSpPr/>
          <p:nvPr/>
        </p:nvSpPr>
        <p:spPr>
          <a:xfrm>
            <a:off x="10523324" y="1706817"/>
            <a:ext cx="997389" cy="769441"/>
          </a:xfrm>
          <a:prstGeom prst="rect">
            <a:avLst/>
          </a:prstGeom>
        </p:spPr>
        <p:txBody>
          <a:bodyPr wrap="none">
            <a:spAutoFit/>
          </a:bodyPr>
          <a:lstStyle/>
          <a:p>
            <a:pPr algn="ctr" fontAlgn="ctr"/>
            <a:r>
              <a:rPr lang="en-US" altLang="zh-CN" sz="4400" b="1" dirty="0"/>
              <a:t>2/2</a:t>
            </a:r>
            <a:endParaRPr lang="en-US" altLang="zh-CN" sz="4400" b="1" dirty="0">
              <a:solidFill>
                <a:srgbClr val="000000"/>
              </a:solidFill>
              <a:latin typeface="宋体" panose="02010600030101010101" pitchFamily="2" charset="-122"/>
            </a:endParaRPr>
          </a:p>
        </p:txBody>
      </p:sp>
      <p:graphicFrame>
        <p:nvGraphicFramePr>
          <p:cNvPr id="35" name="表格 34"/>
          <p:cNvGraphicFramePr>
            <a:graphicFrameLocks noGrp="1"/>
          </p:cNvGraphicFramePr>
          <p:nvPr>
            <p:extLst>
              <p:ext uri="{D42A27DB-BD31-4B8C-83A1-F6EECF244321}">
                <p14:modId xmlns:p14="http://schemas.microsoft.com/office/powerpoint/2010/main" val="1311283996"/>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36" name="矩形 35"/>
          <p:cNvSpPr/>
          <p:nvPr/>
        </p:nvSpPr>
        <p:spPr>
          <a:xfrm>
            <a:off x="9988605"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请扫描订单号码</a:t>
              </a:r>
            </a:p>
          </p:txBody>
        </p:sp>
      </p:grpSp>
      <p:sp>
        <p:nvSpPr>
          <p:cNvPr id="40" name="矩形 39"/>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189589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t>包装完成</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A02</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nvPr>
        </p:nvGraphicFramePr>
        <p:xfrm>
          <a:off x="2437750" y="2012926"/>
          <a:ext cx="6458400" cy="2884170"/>
        </p:xfrm>
        <a:graphic>
          <a:graphicData uri="http://schemas.openxmlformats.org/drawingml/2006/table">
            <a:tbl>
              <a:tblPr>
                <a:tableStyleId>{69CF1AB2-1976-4502-BF36-3FF5EA218861}</a:tableStyleId>
              </a:tblPr>
              <a:tblGrid>
                <a:gridCol w="383094">
                  <a:extLst>
                    <a:ext uri="{9D8B030D-6E8A-4147-A177-3AD203B41FA5}">
                      <a16:colId xmlns:a16="http://schemas.microsoft.com/office/drawing/2014/main" val="20000"/>
                    </a:ext>
                  </a:extLst>
                </a:gridCol>
                <a:gridCol w="1179656">
                  <a:extLst>
                    <a:ext uri="{9D8B030D-6E8A-4147-A177-3AD203B41FA5}">
                      <a16:colId xmlns:a16="http://schemas.microsoft.com/office/drawing/2014/main" val="20001"/>
                    </a:ext>
                  </a:extLst>
                </a:gridCol>
                <a:gridCol w="2645536">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1">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1">
                      <a:lumMod val="50000"/>
                    </a:schemeClr>
                  </a:solidFill>
                </a:rPr>
                <a:t>等待扫描箱号</a:t>
              </a:r>
              <a:endParaRPr lang="zh-CN" altLang="en-US" sz="1400" dirty="0">
                <a:solidFill>
                  <a:schemeClr val="bg1">
                    <a:lumMod val="50000"/>
                  </a:schemeClr>
                </a:solidFill>
              </a:endParaRP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0085" y="4179792"/>
            <a:ext cx="556269" cy="591733"/>
          </a:xfrm>
          <a:prstGeom prst="rect">
            <a:avLst/>
          </a:prstGeom>
        </p:spPr>
      </p:pic>
      <p:pic>
        <p:nvPicPr>
          <p:cNvPr id="6" name="图片 5"/>
          <p:cNvPicPr>
            <a:picLocks noChangeAspect="1"/>
          </p:cNvPicPr>
          <p:nvPr/>
        </p:nvPicPr>
        <p:blipFill>
          <a:blip r:embed="rId4"/>
          <a:stretch>
            <a:fillRect/>
          </a:stretch>
        </p:blipFill>
        <p:spPr>
          <a:xfrm>
            <a:off x="8087222" y="3224615"/>
            <a:ext cx="696038" cy="728538"/>
          </a:xfrm>
          <a:prstGeom prst="rect">
            <a:avLst/>
          </a:prstGeom>
        </p:spPr>
      </p:pic>
      <p:pic>
        <p:nvPicPr>
          <p:cNvPr id="7" name="图片 6"/>
          <p:cNvPicPr>
            <a:picLocks noChangeAspect="1"/>
          </p:cNvPicPr>
          <p:nvPr/>
        </p:nvPicPr>
        <p:blipFill>
          <a:blip r:embed="rId5"/>
          <a:stretch>
            <a:fillRect/>
          </a:stretch>
        </p:blipFill>
        <p:spPr>
          <a:xfrm>
            <a:off x="8134756" y="2466468"/>
            <a:ext cx="615051" cy="618727"/>
          </a:xfrm>
          <a:prstGeom prst="rect">
            <a:avLst/>
          </a:prstGeom>
        </p:spPr>
      </p:pic>
      <p:pic>
        <p:nvPicPr>
          <p:cNvPr id="24" name="图片 23"/>
          <p:cNvPicPr>
            <a:picLocks noChangeAspect="1"/>
          </p:cNvPicPr>
          <p:nvPr/>
        </p:nvPicPr>
        <p:blipFill>
          <a:blip r:embed="rId5"/>
          <a:stretch>
            <a:fillRect/>
          </a:stretch>
        </p:blipFill>
        <p:spPr>
          <a:xfrm>
            <a:off x="10114156" y="2374479"/>
            <a:ext cx="1834646" cy="1845612"/>
          </a:xfrm>
          <a:prstGeom prst="rect">
            <a:avLst/>
          </a:prstGeom>
        </p:spPr>
      </p:pic>
      <p:sp>
        <p:nvSpPr>
          <p:cNvPr id="25" name="矩形 24"/>
          <p:cNvSpPr/>
          <p:nvPr/>
        </p:nvSpPr>
        <p:spPr>
          <a:xfrm>
            <a:off x="10523324" y="1706817"/>
            <a:ext cx="997389" cy="769441"/>
          </a:xfrm>
          <a:prstGeom prst="rect">
            <a:avLst/>
          </a:prstGeom>
        </p:spPr>
        <p:txBody>
          <a:bodyPr wrap="none">
            <a:spAutoFit/>
          </a:bodyPr>
          <a:lstStyle/>
          <a:p>
            <a:pPr algn="ctr" fontAlgn="ctr"/>
            <a:r>
              <a:rPr lang="en-US" altLang="zh-CN" sz="4400" b="1" dirty="0"/>
              <a:t>2/2</a:t>
            </a:r>
            <a:endParaRPr lang="en-US" altLang="zh-CN" sz="4400" b="1" dirty="0">
              <a:solidFill>
                <a:srgbClr val="000000"/>
              </a:solidFill>
              <a:latin typeface="宋体" panose="02010600030101010101" pitchFamily="2" charset="-122"/>
            </a:endParaRPr>
          </a:p>
        </p:txBody>
      </p:sp>
      <p:graphicFrame>
        <p:nvGraphicFramePr>
          <p:cNvPr id="35" name="表格 34"/>
          <p:cNvGraphicFramePr>
            <a:graphicFrameLocks noGrp="1"/>
          </p:cNvGraphicFramePr>
          <p:nvPr>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36" name="矩形 35"/>
          <p:cNvSpPr/>
          <p:nvPr/>
        </p:nvSpPr>
        <p:spPr>
          <a:xfrm>
            <a:off x="9988605"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请扫描箱型号码</a:t>
              </a:r>
            </a:p>
          </p:txBody>
        </p:sp>
      </p:grpSp>
      <p:sp>
        <p:nvSpPr>
          <p:cNvPr id="40" name="矩形 39"/>
          <p:cNvSpPr/>
          <p:nvPr/>
        </p:nvSpPr>
        <p:spPr>
          <a:xfrm>
            <a:off x="190622" y="5919614"/>
            <a:ext cx="2085748" cy="4146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133806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t>包装完成</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A02</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nvPr>
        </p:nvGraphicFramePr>
        <p:xfrm>
          <a:off x="2437750" y="2012926"/>
          <a:ext cx="6458400" cy="2884170"/>
        </p:xfrm>
        <a:graphic>
          <a:graphicData uri="http://schemas.openxmlformats.org/drawingml/2006/table">
            <a:tbl>
              <a:tblPr>
                <a:tableStyleId>{69CF1AB2-1976-4502-BF36-3FF5EA218861}</a:tableStyleId>
              </a:tblPr>
              <a:tblGrid>
                <a:gridCol w="383094">
                  <a:extLst>
                    <a:ext uri="{9D8B030D-6E8A-4147-A177-3AD203B41FA5}">
                      <a16:colId xmlns:a16="http://schemas.microsoft.com/office/drawing/2014/main" val="20000"/>
                    </a:ext>
                  </a:extLst>
                </a:gridCol>
                <a:gridCol w="1179656">
                  <a:extLst>
                    <a:ext uri="{9D8B030D-6E8A-4147-A177-3AD203B41FA5}">
                      <a16:colId xmlns:a16="http://schemas.microsoft.com/office/drawing/2014/main" val="20001"/>
                    </a:ext>
                  </a:extLst>
                </a:gridCol>
                <a:gridCol w="2645536">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1">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1">
                      <a:lumMod val="50000"/>
                    </a:schemeClr>
                  </a:solidFill>
                </a:rPr>
                <a:t>异常处理</a:t>
              </a:r>
              <a:endParaRPr lang="zh-CN" altLang="en-US" sz="1400" dirty="0">
                <a:solidFill>
                  <a:schemeClr val="bg1">
                    <a:lumMod val="50000"/>
                  </a:schemeClr>
                </a:solidFill>
              </a:endParaRP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0085" y="4179792"/>
            <a:ext cx="556269" cy="591733"/>
          </a:xfrm>
          <a:prstGeom prst="rect">
            <a:avLst/>
          </a:prstGeom>
        </p:spPr>
      </p:pic>
      <p:pic>
        <p:nvPicPr>
          <p:cNvPr id="6" name="图片 5"/>
          <p:cNvPicPr>
            <a:picLocks noChangeAspect="1"/>
          </p:cNvPicPr>
          <p:nvPr/>
        </p:nvPicPr>
        <p:blipFill>
          <a:blip r:embed="rId4"/>
          <a:stretch>
            <a:fillRect/>
          </a:stretch>
        </p:blipFill>
        <p:spPr>
          <a:xfrm>
            <a:off x="8087222" y="3224615"/>
            <a:ext cx="696038" cy="728538"/>
          </a:xfrm>
          <a:prstGeom prst="rect">
            <a:avLst/>
          </a:prstGeom>
        </p:spPr>
      </p:pic>
      <p:pic>
        <p:nvPicPr>
          <p:cNvPr id="7" name="图片 6"/>
          <p:cNvPicPr>
            <a:picLocks noChangeAspect="1"/>
          </p:cNvPicPr>
          <p:nvPr/>
        </p:nvPicPr>
        <p:blipFill>
          <a:blip r:embed="rId5"/>
          <a:stretch>
            <a:fillRect/>
          </a:stretch>
        </p:blipFill>
        <p:spPr>
          <a:xfrm>
            <a:off x="8134756" y="2466468"/>
            <a:ext cx="615051" cy="618727"/>
          </a:xfrm>
          <a:prstGeom prst="rect">
            <a:avLst/>
          </a:prstGeom>
        </p:spPr>
      </p:pic>
      <p:pic>
        <p:nvPicPr>
          <p:cNvPr id="24" name="图片 23"/>
          <p:cNvPicPr>
            <a:picLocks noChangeAspect="1"/>
          </p:cNvPicPr>
          <p:nvPr/>
        </p:nvPicPr>
        <p:blipFill>
          <a:blip r:embed="rId5"/>
          <a:stretch>
            <a:fillRect/>
          </a:stretch>
        </p:blipFill>
        <p:spPr>
          <a:xfrm>
            <a:off x="10114156" y="2374479"/>
            <a:ext cx="1834646" cy="1845612"/>
          </a:xfrm>
          <a:prstGeom prst="rect">
            <a:avLst/>
          </a:prstGeom>
        </p:spPr>
      </p:pic>
      <p:sp>
        <p:nvSpPr>
          <p:cNvPr id="25" name="矩形 24"/>
          <p:cNvSpPr/>
          <p:nvPr/>
        </p:nvSpPr>
        <p:spPr>
          <a:xfrm>
            <a:off x="10523324" y="1706817"/>
            <a:ext cx="997389" cy="769441"/>
          </a:xfrm>
          <a:prstGeom prst="rect">
            <a:avLst/>
          </a:prstGeom>
        </p:spPr>
        <p:txBody>
          <a:bodyPr wrap="none">
            <a:spAutoFit/>
          </a:bodyPr>
          <a:lstStyle/>
          <a:p>
            <a:pPr algn="ctr" fontAlgn="ctr"/>
            <a:r>
              <a:rPr lang="en-US" altLang="zh-CN" sz="4400" b="1" dirty="0"/>
              <a:t>2/2</a:t>
            </a:r>
            <a:endParaRPr lang="en-US" altLang="zh-CN" sz="4400" b="1" dirty="0">
              <a:solidFill>
                <a:srgbClr val="000000"/>
              </a:solidFill>
              <a:latin typeface="宋体" panose="02010600030101010101" pitchFamily="2" charset="-122"/>
            </a:endParaRPr>
          </a:p>
        </p:txBody>
      </p:sp>
      <p:graphicFrame>
        <p:nvGraphicFramePr>
          <p:cNvPr id="35" name="表格 34"/>
          <p:cNvGraphicFramePr>
            <a:graphicFrameLocks noGrp="1"/>
          </p:cNvGraphicFramePr>
          <p:nvPr>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36" name="矩形 35"/>
          <p:cNvSpPr/>
          <p:nvPr/>
        </p:nvSpPr>
        <p:spPr>
          <a:xfrm>
            <a:off x="9988605"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请确认箱型号码</a:t>
              </a:r>
            </a:p>
          </p:txBody>
        </p:sp>
      </p:grpSp>
      <p:sp>
        <p:nvSpPr>
          <p:cNvPr id="40" name="矩形 39"/>
          <p:cNvSpPr/>
          <p:nvPr/>
        </p:nvSpPr>
        <p:spPr>
          <a:xfrm>
            <a:off x="190622" y="5919614"/>
            <a:ext cx="2085748" cy="4146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grpSp>
        <p:nvGrpSpPr>
          <p:cNvPr id="44" name="组合 43"/>
          <p:cNvGrpSpPr/>
          <p:nvPr/>
        </p:nvGrpSpPr>
        <p:grpSpPr>
          <a:xfrm>
            <a:off x="2415209" y="1918922"/>
            <a:ext cx="7396209" cy="3588082"/>
            <a:chOff x="2658567" y="1690081"/>
            <a:chExt cx="7396209" cy="3588082"/>
          </a:xfrm>
        </p:grpSpPr>
        <p:sp>
          <p:nvSpPr>
            <p:cNvPr id="45" name="矩形 44"/>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46" name="矩形 45"/>
            <p:cNvSpPr/>
            <p:nvPr/>
          </p:nvSpPr>
          <p:spPr>
            <a:xfrm>
              <a:off x="2664940" y="1698550"/>
              <a:ext cx="73898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t>确认箱型是否使用正确</a:t>
              </a:r>
            </a:p>
          </p:txBody>
        </p:sp>
        <p:sp>
          <p:nvSpPr>
            <p:cNvPr id="47" name="文本框 46"/>
            <p:cNvSpPr txBox="1"/>
            <p:nvPr/>
          </p:nvSpPr>
          <p:spPr>
            <a:xfrm>
              <a:off x="2698451" y="2633683"/>
              <a:ext cx="7249256" cy="1077218"/>
            </a:xfrm>
            <a:prstGeom prst="rect">
              <a:avLst/>
            </a:prstGeom>
            <a:noFill/>
          </p:spPr>
          <p:txBody>
            <a:bodyPr wrap="square" rtlCol="0">
              <a:spAutoFit/>
            </a:bodyPr>
            <a:lstStyle/>
            <a:p>
              <a:r>
                <a:rPr lang="zh-CN" altLang="en-US" dirty="0"/>
                <a:t>系统推荐箱型为</a:t>
              </a:r>
              <a:r>
                <a:rPr lang="en-US" altLang="zh-CN" sz="2800" b="1" u="sng" dirty="0"/>
                <a:t>Box2</a:t>
              </a:r>
              <a:r>
                <a:rPr lang="zh-CN" altLang="en-US" dirty="0"/>
                <a:t>，实际使用箱型为</a:t>
              </a:r>
              <a:r>
                <a:rPr lang="en-US" altLang="zh-CN" sz="2800" b="1" u="sng" dirty="0"/>
                <a:t>Box1</a:t>
              </a:r>
              <a:r>
                <a:rPr lang="zh-CN" altLang="en-US" dirty="0"/>
                <a:t>，请确认是否使用当前包装箱？</a:t>
              </a:r>
              <a:endParaRPr lang="en-US" altLang="zh-CN" dirty="0"/>
            </a:p>
            <a:p>
              <a:endParaRPr lang="zh-CN" altLang="en-US" dirty="0"/>
            </a:p>
          </p:txBody>
        </p:sp>
      </p:grpSp>
      <p:sp>
        <p:nvSpPr>
          <p:cNvPr id="48" name="矩形 47"/>
          <p:cNvSpPr/>
          <p:nvPr/>
        </p:nvSpPr>
        <p:spPr>
          <a:xfrm>
            <a:off x="4115609" y="4982933"/>
            <a:ext cx="1085401" cy="4791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b="1" dirty="0"/>
              <a:t>1</a:t>
            </a:r>
            <a:r>
              <a:rPr lang="zh-CN" altLang="en-US" sz="2000" b="1" dirty="0"/>
              <a:t>确定</a:t>
            </a:r>
            <a:endParaRPr lang="zh-CN" altLang="en-US" sz="1600" dirty="0"/>
          </a:p>
        </p:txBody>
      </p:sp>
      <p:sp>
        <p:nvSpPr>
          <p:cNvPr id="49" name="矩形 48"/>
          <p:cNvSpPr/>
          <p:nvPr/>
        </p:nvSpPr>
        <p:spPr>
          <a:xfrm>
            <a:off x="7241815" y="4982933"/>
            <a:ext cx="1085401" cy="4791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b="1" dirty="0"/>
              <a:t>2</a:t>
            </a:r>
            <a:r>
              <a:rPr lang="zh-CN" altLang="en-US" sz="2000" b="1" dirty="0"/>
              <a:t>取消</a:t>
            </a:r>
            <a:endParaRPr lang="zh-CN" altLang="en-US" sz="1600" dirty="0"/>
          </a:p>
        </p:txBody>
      </p:sp>
      <p:sp>
        <p:nvSpPr>
          <p:cNvPr id="50" name="圆角矩形 49"/>
          <p:cNvSpPr/>
          <p:nvPr/>
        </p:nvSpPr>
        <p:spPr>
          <a:xfrm>
            <a:off x="3980984" y="4896480"/>
            <a:ext cx="1315845" cy="6105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780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扫描序列号</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MSJD0000001</a:t>
            </a:r>
            <a:r>
              <a:rPr lang="zh-CN" altLang="en-US" sz="2000" b="1" dirty="0">
                <a:solidFill>
                  <a:schemeClr val="tx1"/>
                </a:solidFill>
              </a:rPr>
              <a:t>             上一箱号：</a:t>
            </a:r>
            <a:r>
              <a:rPr lang="en-US" altLang="zh-CN" sz="2000" b="1" dirty="0">
                <a:solidFill>
                  <a:schemeClr val="tx1"/>
                </a:solidFill>
              </a:rPr>
              <a:t>Box2</a:t>
            </a: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5"/>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255801306"/>
              </p:ext>
            </p:extLst>
          </p:nvPr>
        </p:nvGraphicFramePr>
        <p:xfrm>
          <a:off x="2437750" y="2012926"/>
          <a:ext cx="6458401" cy="2884170"/>
        </p:xfrm>
        <a:graphic>
          <a:graphicData uri="http://schemas.openxmlformats.org/drawingml/2006/table">
            <a:tbl>
              <a:tblPr>
                <a:tableStyleId>{69CF1AB2-1976-4502-BF36-3FF5EA218861}</a:tableStyleId>
              </a:tblPr>
              <a:tblGrid>
                <a:gridCol w="383096">
                  <a:extLst>
                    <a:ext uri="{9D8B030D-6E8A-4147-A177-3AD203B41FA5}">
                      <a16:colId xmlns:a16="http://schemas.microsoft.com/office/drawing/2014/main" val="20000"/>
                    </a:ext>
                  </a:extLst>
                </a:gridCol>
                <a:gridCol w="1088214">
                  <a:extLst>
                    <a:ext uri="{9D8B030D-6E8A-4147-A177-3AD203B41FA5}">
                      <a16:colId xmlns:a16="http://schemas.microsoft.com/office/drawing/2014/main" val="20001"/>
                    </a:ext>
                  </a:extLst>
                </a:gridCol>
                <a:gridCol w="2736978">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97769" y="4116845"/>
            <a:ext cx="656887" cy="836666"/>
          </a:xfrm>
          <a:prstGeom prst="rect">
            <a:avLst/>
          </a:prstGeom>
        </p:spPr>
      </p:pic>
      <p:pic>
        <p:nvPicPr>
          <p:cNvPr id="8" name="图片 7"/>
          <p:cNvPicPr>
            <a:picLocks noChangeAspect="1"/>
          </p:cNvPicPr>
          <p:nvPr/>
        </p:nvPicPr>
        <p:blipFill>
          <a:blip r:embed="rId4"/>
          <a:stretch>
            <a:fillRect/>
          </a:stretch>
        </p:blipFill>
        <p:spPr>
          <a:xfrm>
            <a:off x="8195288" y="2452322"/>
            <a:ext cx="481311" cy="795499"/>
          </a:xfrm>
          <a:prstGeom prst="rect">
            <a:avLst/>
          </a:prstGeom>
        </p:spPr>
      </p:pic>
      <p:pic>
        <p:nvPicPr>
          <p:cNvPr id="9" name="图片 8"/>
          <p:cNvPicPr>
            <a:picLocks noChangeAspect="1"/>
          </p:cNvPicPr>
          <p:nvPr/>
        </p:nvPicPr>
        <p:blipFill>
          <a:blip r:embed="rId5"/>
          <a:stretch>
            <a:fillRect/>
          </a:stretch>
        </p:blipFill>
        <p:spPr>
          <a:xfrm>
            <a:off x="8173905" y="3247689"/>
            <a:ext cx="540543" cy="871349"/>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428567516"/>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3"/>
                  </a:ext>
                </a:extLst>
              </a:tr>
            </a:tbl>
          </a:graphicData>
        </a:graphic>
      </p:graphicFrame>
      <p:sp>
        <p:nvSpPr>
          <p:cNvPr id="25" name="矩形 24"/>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6" name="组合 25"/>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6" name="组合 5"/>
          <p:cNvGrpSpPr/>
          <p:nvPr/>
        </p:nvGrpSpPr>
        <p:grpSpPr>
          <a:xfrm>
            <a:off x="189313" y="4671401"/>
            <a:ext cx="2087057" cy="1662889"/>
            <a:chOff x="189313" y="4671401"/>
            <a:chExt cx="2087057" cy="1662889"/>
          </a:xfrm>
        </p:grpSpPr>
        <p:grpSp>
          <p:nvGrpSpPr>
            <p:cNvPr id="3" name="组合 2"/>
            <p:cNvGrpSpPr/>
            <p:nvPr/>
          </p:nvGrpSpPr>
          <p:grpSpPr>
            <a:xfrm>
              <a:off x="189313" y="4671401"/>
              <a:ext cx="2087057" cy="1662889"/>
              <a:chOff x="189313" y="4671401"/>
              <a:chExt cx="2087057" cy="1662889"/>
            </a:xfrm>
          </p:grpSpPr>
          <p:sp>
            <p:nvSpPr>
              <p:cNvPr id="42" name="矩形 41"/>
              <p:cNvSpPr/>
              <p:nvPr/>
            </p:nvSpPr>
            <p:spPr>
              <a:xfrm>
                <a:off x="189313" y="4671401"/>
                <a:ext cx="1073242" cy="124821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600" b="1" dirty="0">
                    <a:solidFill>
                      <a:schemeClr val="tx1"/>
                    </a:solidFill>
                  </a:rPr>
                  <a:t>A10</a:t>
                </a:r>
              </a:p>
            </p:txBody>
          </p:sp>
          <p:sp>
            <p:nvSpPr>
              <p:cNvPr id="37" name="矩形 36"/>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MSJD0000012</a:t>
                </a:r>
                <a:endParaRPr lang="zh-CN" altLang="en-US" sz="1100" dirty="0">
                  <a:solidFill>
                    <a:schemeClr val="bg1"/>
                  </a:solidFill>
                </a:endParaRPr>
              </a:p>
            </p:txBody>
          </p:sp>
        </p:grpSp>
        <p:sp>
          <p:nvSpPr>
            <p:cNvPr id="39" name="矩形 38"/>
            <p:cNvSpPr/>
            <p:nvPr/>
          </p:nvSpPr>
          <p:spPr>
            <a:xfrm>
              <a:off x="1262556" y="4671401"/>
              <a:ext cx="1008242" cy="1248215"/>
            </a:xfrm>
            <a:prstGeom prst="rect">
              <a:avLst/>
            </a:prstGeom>
            <a:solidFill>
              <a:srgbClr val="66FF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600" b="1" dirty="0">
                  <a:solidFill>
                    <a:schemeClr val="tx1"/>
                  </a:solidFill>
                </a:rPr>
                <a:t>B01</a:t>
              </a:r>
            </a:p>
          </p:txBody>
        </p:sp>
      </p:grpSp>
    </p:spTree>
    <p:extLst>
      <p:ext uri="{BB962C8B-B14F-4D97-AF65-F5344CB8AC3E}">
        <p14:creationId xmlns:p14="http://schemas.microsoft.com/office/powerpoint/2010/main" val="280266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扫描序列号</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7450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3934460925"/>
              </p:ext>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异常确认</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grpSp>
        <p:nvGrpSpPr>
          <p:cNvPr id="26" name="组合 25"/>
          <p:cNvGrpSpPr/>
          <p:nvPr/>
        </p:nvGrpSpPr>
        <p:grpSpPr>
          <a:xfrm>
            <a:off x="2397570" y="1908875"/>
            <a:ext cx="7396209" cy="3588082"/>
            <a:chOff x="2658567" y="1690081"/>
            <a:chExt cx="7396209" cy="3588082"/>
          </a:xfrm>
        </p:grpSpPr>
        <p:grpSp>
          <p:nvGrpSpPr>
            <p:cNvPr id="35" name="组合 34"/>
            <p:cNvGrpSpPr/>
            <p:nvPr/>
          </p:nvGrpSpPr>
          <p:grpSpPr>
            <a:xfrm>
              <a:off x="2658567" y="1690081"/>
              <a:ext cx="7396209" cy="3588082"/>
              <a:chOff x="2658567" y="1690081"/>
              <a:chExt cx="7396209" cy="3588082"/>
            </a:xfrm>
          </p:grpSpPr>
          <p:sp>
            <p:nvSpPr>
              <p:cNvPr id="37" name="矩形 36"/>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38" name="矩形 37"/>
              <p:cNvSpPr/>
              <p:nvPr/>
            </p:nvSpPr>
            <p:spPr>
              <a:xfrm>
                <a:off x="2664940" y="1698550"/>
                <a:ext cx="73898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t>请扫描商品序列号</a:t>
                </a:r>
              </a:p>
            </p:txBody>
          </p:sp>
          <p:sp>
            <p:nvSpPr>
              <p:cNvPr id="39" name="文本框 38"/>
              <p:cNvSpPr txBox="1"/>
              <p:nvPr/>
            </p:nvSpPr>
            <p:spPr>
              <a:xfrm>
                <a:off x="2816975" y="2769753"/>
                <a:ext cx="7053993" cy="677108"/>
              </a:xfrm>
              <a:prstGeom prst="rect">
                <a:avLst/>
              </a:prstGeom>
              <a:noFill/>
            </p:spPr>
            <p:txBody>
              <a:bodyPr wrap="square" rtlCol="0">
                <a:spAutoFit/>
              </a:bodyPr>
              <a:lstStyle/>
              <a:p>
                <a:r>
                  <a:rPr lang="en-US" altLang="zh-CN" sz="2000" dirty="0"/>
                  <a:t>Apple iPhone 6s (64G) 4G</a:t>
                </a:r>
                <a:r>
                  <a:rPr lang="zh-CN" altLang="en-US" sz="2000" dirty="0"/>
                  <a:t>智能手机</a:t>
                </a:r>
                <a:r>
                  <a:rPr lang="en-US" altLang="zh-CN" sz="2000" dirty="0"/>
                  <a:t>(</a:t>
                </a:r>
                <a:r>
                  <a:rPr lang="zh-CN" altLang="en-US" sz="2000" dirty="0"/>
                  <a:t>金色 公开版）</a:t>
                </a:r>
              </a:p>
              <a:p>
                <a:endParaRPr lang="zh-CN" altLang="en-US" dirty="0"/>
              </a:p>
            </p:txBody>
          </p:sp>
        </p:grpSp>
        <p:pic>
          <p:nvPicPr>
            <p:cNvPr id="36" name="图片 35"/>
            <p:cNvPicPr>
              <a:picLocks noChangeAspect="1"/>
            </p:cNvPicPr>
            <p:nvPr/>
          </p:nvPicPr>
          <p:blipFill rotWithShape="1">
            <a:blip r:embed="rId6"/>
            <a:srcRect b="25091"/>
            <a:stretch/>
          </p:blipFill>
          <p:spPr>
            <a:xfrm>
              <a:off x="5058256" y="3429409"/>
              <a:ext cx="2571429" cy="1023196"/>
            </a:xfrm>
            <a:prstGeom prst="rect">
              <a:avLst/>
            </a:prstGeom>
          </p:spPr>
        </p:pic>
      </p:grpSp>
      <p:pic>
        <p:nvPicPr>
          <p:cNvPr id="40" name="图片 39"/>
          <p:cNvPicPr>
            <a:picLocks noChangeAspect="1"/>
          </p:cNvPicPr>
          <p:nvPr/>
        </p:nvPicPr>
        <p:blipFill>
          <a:blip r:embed="rId4"/>
          <a:stretch>
            <a:fillRect/>
          </a:stretch>
        </p:blipFill>
        <p:spPr>
          <a:xfrm>
            <a:off x="8188962" y="2746374"/>
            <a:ext cx="1595440" cy="2636904"/>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MSJD0000001</a:t>
            </a:r>
            <a:r>
              <a:rPr lang="zh-CN" altLang="en-US" sz="2000" b="1" dirty="0">
                <a:solidFill>
                  <a:schemeClr val="tx1"/>
                </a:solidFill>
              </a:rPr>
              <a:t>             上一箱号：</a:t>
            </a:r>
            <a:r>
              <a:rPr lang="en-US" altLang="zh-CN" sz="2000" b="1" dirty="0">
                <a:solidFill>
                  <a:schemeClr val="tx1"/>
                </a:solidFill>
              </a:rPr>
              <a:t>Box2</a:t>
            </a:r>
          </a:p>
        </p:txBody>
      </p:sp>
      <p:sp>
        <p:nvSpPr>
          <p:cNvPr id="44" name="矩形 43"/>
          <p:cNvSpPr/>
          <p:nvPr/>
        </p:nvSpPr>
        <p:spPr>
          <a:xfrm>
            <a:off x="9990293"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pic>
        <p:nvPicPr>
          <p:cNvPr id="46" name="图片 45"/>
          <p:cNvPicPr>
            <a:picLocks noChangeAspect="1"/>
          </p:cNvPicPr>
          <p:nvPr/>
        </p:nvPicPr>
        <p:blipFill>
          <a:blip r:embed="rId4"/>
          <a:stretch>
            <a:fillRect/>
          </a:stretch>
        </p:blipFill>
        <p:spPr>
          <a:xfrm>
            <a:off x="10459327" y="2279639"/>
            <a:ext cx="1147681" cy="1896859"/>
          </a:xfrm>
          <a:prstGeom prst="rect">
            <a:avLst/>
          </a:prstGeom>
        </p:spPr>
      </p:pic>
      <p:sp>
        <p:nvSpPr>
          <p:cNvPr id="47" name="矩形 46"/>
          <p:cNvSpPr/>
          <p:nvPr/>
        </p:nvSpPr>
        <p:spPr>
          <a:xfrm>
            <a:off x="10489871" y="1628760"/>
            <a:ext cx="997389" cy="769441"/>
          </a:xfrm>
          <a:prstGeom prst="rect">
            <a:avLst/>
          </a:prstGeom>
        </p:spPr>
        <p:txBody>
          <a:bodyPr wrap="none">
            <a:spAutoFit/>
          </a:bodyPr>
          <a:lstStyle/>
          <a:p>
            <a:pPr algn="ctr" fontAlgn="ctr"/>
            <a:r>
              <a:rPr lang="en-US" altLang="zh-CN" sz="4400" b="1" dirty="0"/>
              <a:t>0/1</a:t>
            </a:r>
            <a:endParaRPr lang="en-US" altLang="zh-CN" sz="4400" b="1" dirty="0">
              <a:solidFill>
                <a:srgbClr val="000000"/>
              </a:solidFill>
              <a:latin typeface="宋体" panose="02010600030101010101" pitchFamily="2" charset="-122"/>
            </a:endParaRPr>
          </a:p>
        </p:txBody>
      </p:sp>
      <p:grpSp>
        <p:nvGrpSpPr>
          <p:cNvPr id="48" name="组合 47"/>
          <p:cNvGrpSpPr/>
          <p:nvPr/>
        </p:nvGrpSpPr>
        <p:grpSpPr>
          <a:xfrm>
            <a:off x="24075" y="835312"/>
            <a:ext cx="12196472" cy="368286"/>
            <a:chOff x="-8944" y="833880"/>
            <a:chExt cx="12196472" cy="368286"/>
          </a:xfrm>
        </p:grpSpPr>
        <p:sp>
          <p:nvSpPr>
            <p:cNvPr id="49"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50"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请扫描商品序列号</a:t>
              </a:r>
            </a:p>
          </p:txBody>
        </p:sp>
      </p:grpSp>
      <p:grpSp>
        <p:nvGrpSpPr>
          <p:cNvPr id="57" name="组合 56"/>
          <p:cNvGrpSpPr/>
          <p:nvPr/>
        </p:nvGrpSpPr>
        <p:grpSpPr>
          <a:xfrm>
            <a:off x="189313" y="4671401"/>
            <a:ext cx="2087057" cy="1662889"/>
            <a:chOff x="189313" y="4671401"/>
            <a:chExt cx="2087057" cy="1662889"/>
          </a:xfrm>
        </p:grpSpPr>
        <p:grpSp>
          <p:nvGrpSpPr>
            <p:cNvPr id="58" name="组合 57"/>
            <p:cNvGrpSpPr/>
            <p:nvPr/>
          </p:nvGrpSpPr>
          <p:grpSpPr>
            <a:xfrm>
              <a:off x="189313" y="4671401"/>
              <a:ext cx="2087057" cy="1662889"/>
              <a:chOff x="189313" y="4671401"/>
              <a:chExt cx="2087057" cy="1662889"/>
            </a:xfrm>
          </p:grpSpPr>
          <p:sp>
            <p:nvSpPr>
              <p:cNvPr id="60" name="矩形 59"/>
              <p:cNvSpPr/>
              <p:nvPr/>
            </p:nvSpPr>
            <p:spPr>
              <a:xfrm>
                <a:off x="189313" y="4671401"/>
                <a:ext cx="1073242" cy="124821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600" b="1" dirty="0">
                    <a:solidFill>
                      <a:schemeClr val="tx1"/>
                    </a:solidFill>
                  </a:rPr>
                  <a:t>A10</a:t>
                </a:r>
              </a:p>
            </p:txBody>
          </p:sp>
          <p:sp>
            <p:nvSpPr>
              <p:cNvPr id="61" name="矩形 60"/>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MSJD0000012</a:t>
                </a:r>
                <a:endParaRPr lang="zh-CN" altLang="en-US" sz="1100" dirty="0">
                  <a:solidFill>
                    <a:schemeClr val="bg1"/>
                  </a:solidFill>
                </a:endParaRPr>
              </a:p>
            </p:txBody>
          </p:sp>
        </p:grpSp>
        <p:sp>
          <p:nvSpPr>
            <p:cNvPr id="59" name="矩形 58"/>
            <p:cNvSpPr/>
            <p:nvPr/>
          </p:nvSpPr>
          <p:spPr>
            <a:xfrm>
              <a:off x="1262556" y="4671401"/>
              <a:ext cx="1008242" cy="1248215"/>
            </a:xfrm>
            <a:prstGeom prst="rect">
              <a:avLst/>
            </a:prstGeom>
            <a:solidFill>
              <a:srgbClr val="66FF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600" b="1" dirty="0">
                  <a:solidFill>
                    <a:schemeClr val="tx1"/>
                  </a:solidFill>
                </a:rPr>
                <a:t>B01</a:t>
              </a:r>
            </a:p>
          </p:txBody>
        </p:sp>
      </p:grpSp>
    </p:spTree>
    <p:extLst>
      <p:ext uri="{BB962C8B-B14F-4D97-AF65-F5344CB8AC3E}">
        <p14:creationId xmlns:p14="http://schemas.microsoft.com/office/powerpoint/2010/main" val="106285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a:t>
            </a:r>
            <a:r>
              <a:rPr lang="zh-CN" altLang="en-US" dirty="0"/>
              <a:t>扫描序列号完成</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421950"/>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2032768918"/>
              </p:ext>
            </p:extLst>
          </p:nvPr>
        </p:nvGraphicFramePr>
        <p:xfrm>
          <a:off x="2437750" y="2012926"/>
          <a:ext cx="6458400" cy="2884170"/>
        </p:xfrm>
        <a:graphic>
          <a:graphicData uri="http://schemas.openxmlformats.org/drawingml/2006/table">
            <a:tbl>
              <a:tblPr>
                <a:tableStyleId>{69CF1AB2-1976-4502-BF36-3FF5EA218861}</a:tableStyleId>
              </a:tblPr>
              <a:tblGrid>
                <a:gridCol w="383095">
                  <a:extLst>
                    <a:ext uri="{9D8B030D-6E8A-4147-A177-3AD203B41FA5}">
                      <a16:colId xmlns:a16="http://schemas.microsoft.com/office/drawing/2014/main" val="20000"/>
                    </a:ext>
                  </a:extLst>
                </a:gridCol>
                <a:gridCol w="1096414">
                  <a:extLst>
                    <a:ext uri="{9D8B030D-6E8A-4147-A177-3AD203B41FA5}">
                      <a16:colId xmlns:a16="http://schemas.microsoft.com/office/drawing/2014/main" val="20001"/>
                    </a:ext>
                  </a:extLst>
                </a:gridCol>
                <a:gridCol w="2728778">
                  <a:extLst>
                    <a:ext uri="{9D8B030D-6E8A-4147-A177-3AD203B41FA5}">
                      <a16:colId xmlns:a16="http://schemas.microsoft.com/office/drawing/2014/main" val="20002"/>
                    </a:ext>
                  </a:extLst>
                </a:gridCol>
                <a:gridCol w="684723">
                  <a:extLst>
                    <a:ext uri="{9D8B030D-6E8A-4147-A177-3AD203B41FA5}">
                      <a16:colId xmlns:a16="http://schemas.microsoft.com/office/drawing/2014/main" val="20003"/>
                    </a:ext>
                  </a:extLst>
                </a:gridCol>
                <a:gridCol w="564090">
                  <a:extLst>
                    <a:ext uri="{9D8B030D-6E8A-4147-A177-3AD203B41FA5}">
                      <a16:colId xmlns:a16="http://schemas.microsoft.com/office/drawing/2014/main" val="20004"/>
                    </a:ext>
                  </a:extLst>
                </a:gridCol>
                <a:gridCol w="1001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09348" y="4120095"/>
            <a:ext cx="656887" cy="836666"/>
          </a:xfrm>
          <a:prstGeom prst="rect">
            <a:avLst/>
          </a:prstGeom>
        </p:spPr>
      </p:pic>
      <p:pic>
        <p:nvPicPr>
          <p:cNvPr id="8" name="图片 7"/>
          <p:cNvPicPr>
            <a:picLocks noChangeAspect="1"/>
          </p:cNvPicPr>
          <p:nvPr/>
        </p:nvPicPr>
        <p:blipFill>
          <a:blip r:embed="rId4"/>
          <a:stretch>
            <a:fillRect/>
          </a:stretch>
        </p:blipFill>
        <p:spPr>
          <a:xfrm>
            <a:off x="8106867" y="2455572"/>
            <a:ext cx="481311" cy="795499"/>
          </a:xfrm>
          <a:prstGeom prst="rect">
            <a:avLst/>
          </a:prstGeom>
        </p:spPr>
      </p:pic>
      <p:pic>
        <p:nvPicPr>
          <p:cNvPr id="9" name="图片 8"/>
          <p:cNvPicPr>
            <a:picLocks noChangeAspect="1"/>
          </p:cNvPicPr>
          <p:nvPr/>
        </p:nvPicPr>
        <p:blipFill>
          <a:blip r:embed="rId5"/>
          <a:stretch>
            <a:fillRect/>
          </a:stretch>
        </p:blipFill>
        <p:spPr>
          <a:xfrm>
            <a:off x="8085484" y="3250939"/>
            <a:ext cx="540543" cy="871349"/>
          </a:xfrm>
          <a:prstGeom prst="rect">
            <a:avLst/>
          </a:prstGeom>
        </p:spPr>
      </p:pic>
      <p:pic>
        <p:nvPicPr>
          <p:cNvPr id="44" name="图片 43"/>
          <p:cNvPicPr>
            <a:picLocks noChangeAspect="1"/>
          </p:cNvPicPr>
          <p:nvPr/>
        </p:nvPicPr>
        <p:blipFill>
          <a:blip r:embed="rId4"/>
          <a:stretch>
            <a:fillRect/>
          </a:stretch>
        </p:blipFill>
        <p:spPr>
          <a:xfrm>
            <a:off x="10459327" y="2279639"/>
            <a:ext cx="1147681" cy="189685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MSJD0000001</a:t>
            </a:r>
            <a:r>
              <a:rPr lang="zh-CN" altLang="en-US" sz="2000" b="1" dirty="0">
                <a:solidFill>
                  <a:schemeClr val="tx1"/>
                </a:solidFill>
              </a:rPr>
              <a:t>             上一箱号：</a:t>
            </a:r>
            <a:r>
              <a:rPr lang="en-US" altLang="zh-CN" sz="2000" b="1" dirty="0">
                <a:solidFill>
                  <a:schemeClr val="tx1"/>
                </a:solidFill>
              </a:rPr>
              <a:t>Box2</a:t>
            </a:r>
          </a:p>
        </p:txBody>
      </p:sp>
      <p:sp>
        <p:nvSpPr>
          <p:cNvPr id="24" name="矩形 23"/>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1141209764"/>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3"/>
                  </a:ext>
                </a:extLst>
              </a:tr>
            </a:tbl>
          </a:graphicData>
        </a:graphic>
      </p:graphicFrame>
      <p:sp>
        <p:nvSpPr>
          <p:cNvPr id="26" name="矩形 25"/>
          <p:cNvSpPr/>
          <p:nvPr/>
        </p:nvSpPr>
        <p:spPr>
          <a:xfrm>
            <a:off x="9990293"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48" name="组合 47"/>
          <p:cNvGrpSpPr/>
          <p:nvPr/>
        </p:nvGrpSpPr>
        <p:grpSpPr>
          <a:xfrm>
            <a:off x="189313" y="4671401"/>
            <a:ext cx="2087057" cy="1662889"/>
            <a:chOff x="189313" y="4671401"/>
            <a:chExt cx="2087057" cy="1662889"/>
          </a:xfrm>
        </p:grpSpPr>
        <p:grpSp>
          <p:nvGrpSpPr>
            <p:cNvPr id="49" name="组合 48"/>
            <p:cNvGrpSpPr/>
            <p:nvPr/>
          </p:nvGrpSpPr>
          <p:grpSpPr>
            <a:xfrm>
              <a:off x="189313" y="4671401"/>
              <a:ext cx="2087057" cy="1662889"/>
              <a:chOff x="189313" y="4671401"/>
              <a:chExt cx="2087057" cy="1662889"/>
            </a:xfrm>
          </p:grpSpPr>
          <p:sp>
            <p:nvSpPr>
              <p:cNvPr id="51" name="矩形 50"/>
              <p:cNvSpPr/>
              <p:nvPr/>
            </p:nvSpPr>
            <p:spPr>
              <a:xfrm>
                <a:off x="189313" y="4671401"/>
                <a:ext cx="1073242" cy="124821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600" b="1" dirty="0">
                    <a:solidFill>
                      <a:schemeClr val="tx1"/>
                    </a:solidFill>
                  </a:rPr>
                  <a:t>A10</a:t>
                </a:r>
              </a:p>
            </p:txBody>
          </p:sp>
          <p:sp>
            <p:nvSpPr>
              <p:cNvPr id="52" name="矩形 51"/>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MSJD0000012</a:t>
                </a:r>
                <a:endParaRPr lang="zh-CN" altLang="en-US" sz="1100" dirty="0">
                  <a:solidFill>
                    <a:schemeClr val="bg1"/>
                  </a:solidFill>
                </a:endParaRPr>
              </a:p>
            </p:txBody>
          </p:sp>
        </p:grpSp>
        <p:sp>
          <p:nvSpPr>
            <p:cNvPr id="50" name="矩形 49"/>
            <p:cNvSpPr/>
            <p:nvPr/>
          </p:nvSpPr>
          <p:spPr>
            <a:xfrm>
              <a:off x="1262556" y="4671401"/>
              <a:ext cx="1008242" cy="1248215"/>
            </a:xfrm>
            <a:prstGeom prst="rect">
              <a:avLst/>
            </a:prstGeom>
            <a:solidFill>
              <a:srgbClr val="66FF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600" b="1" dirty="0">
                  <a:solidFill>
                    <a:schemeClr val="tx1"/>
                  </a:solidFill>
                </a:rPr>
                <a:t>B01</a:t>
              </a:r>
            </a:p>
          </p:txBody>
        </p:sp>
      </p:grpSp>
    </p:spTree>
    <p:extLst>
      <p:ext uri="{BB962C8B-B14F-4D97-AF65-F5344CB8AC3E}">
        <p14:creationId xmlns:p14="http://schemas.microsoft.com/office/powerpoint/2010/main" val="414724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10655"/>
            <a:ext cx="12192000" cy="2306672"/>
          </a:xfrm>
        </p:spPr>
        <p:txBody>
          <a:bodyPr>
            <a:noAutofit/>
          </a:bodyPr>
          <a:lstStyle/>
          <a:p>
            <a:pPr algn="ctr"/>
            <a:r>
              <a:rPr lang="zh-CN" altLang="en-US" sz="6600" dirty="0"/>
              <a:t>异常处理页面</a:t>
            </a:r>
          </a:p>
        </p:txBody>
      </p:sp>
    </p:spTree>
    <p:extLst>
      <p:ext uri="{BB962C8B-B14F-4D97-AF65-F5344CB8AC3E}">
        <p14:creationId xmlns:p14="http://schemas.microsoft.com/office/powerpoint/2010/main" val="63069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zh-CN" altLang="en-US" sz="6600" dirty="0"/>
              <a:t>不需要添加气垫膜</a:t>
            </a:r>
            <a:br>
              <a:rPr lang="en-US" altLang="zh-CN" sz="6600" dirty="0"/>
            </a:br>
            <a:r>
              <a:rPr lang="zh-CN" altLang="en-US" sz="4000" dirty="0"/>
              <a:t>备注：气垫膜只针对袋子包装商品时会有提示</a:t>
            </a:r>
          </a:p>
        </p:txBody>
      </p:sp>
    </p:spTree>
    <p:extLst>
      <p:ext uri="{BB962C8B-B14F-4D97-AF65-F5344CB8AC3E}">
        <p14:creationId xmlns:p14="http://schemas.microsoft.com/office/powerpoint/2010/main" val="344822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69711773"/>
              </p:ext>
            </p:extLst>
          </p:nvPr>
        </p:nvGraphicFramePr>
        <p:xfrm>
          <a:off x="1626135" y="1228157"/>
          <a:ext cx="8948347" cy="4151469"/>
        </p:xfrm>
        <a:graphic>
          <a:graphicData uri="http://schemas.openxmlformats.org/drawingml/2006/table">
            <a:tbl>
              <a:tblPr>
                <a:tableStyleId>{69CF1AB2-1976-4502-BF36-3FF5EA218861}</a:tableStyleId>
              </a:tblPr>
              <a:tblGrid>
                <a:gridCol w="1491391">
                  <a:extLst>
                    <a:ext uri="{9D8B030D-6E8A-4147-A177-3AD203B41FA5}">
                      <a16:colId xmlns:a16="http://schemas.microsoft.com/office/drawing/2014/main" val="20000"/>
                    </a:ext>
                  </a:extLst>
                </a:gridCol>
                <a:gridCol w="850533">
                  <a:extLst>
                    <a:ext uri="{9D8B030D-6E8A-4147-A177-3AD203B41FA5}">
                      <a16:colId xmlns:a16="http://schemas.microsoft.com/office/drawing/2014/main" val="20001"/>
                    </a:ext>
                  </a:extLst>
                </a:gridCol>
                <a:gridCol w="693278">
                  <a:extLst>
                    <a:ext uri="{9D8B030D-6E8A-4147-A177-3AD203B41FA5}">
                      <a16:colId xmlns:a16="http://schemas.microsoft.com/office/drawing/2014/main" val="20002"/>
                    </a:ext>
                  </a:extLst>
                </a:gridCol>
                <a:gridCol w="2930363">
                  <a:extLst>
                    <a:ext uri="{9D8B030D-6E8A-4147-A177-3AD203B41FA5}">
                      <a16:colId xmlns:a16="http://schemas.microsoft.com/office/drawing/2014/main" val="20003"/>
                    </a:ext>
                  </a:extLst>
                </a:gridCol>
                <a:gridCol w="1491391">
                  <a:extLst>
                    <a:ext uri="{9D8B030D-6E8A-4147-A177-3AD203B41FA5}">
                      <a16:colId xmlns:a16="http://schemas.microsoft.com/office/drawing/2014/main" val="20004"/>
                    </a:ext>
                  </a:extLst>
                </a:gridCol>
                <a:gridCol w="1491391">
                  <a:extLst>
                    <a:ext uri="{9D8B030D-6E8A-4147-A177-3AD203B41FA5}">
                      <a16:colId xmlns:a16="http://schemas.microsoft.com/office/drawing/2014/main" val="20005"/>
                    </a:ext>
                  </a:extLst>
                </a:gridCol>
              </a:tblGrid>
              <a:tr h="550986">
                <a:tc>
                  <a:txBody>
                    <a:bodyPr/>
                    <a:lstStyle/>
                    <a:p>
                      <a:pPr algn="ctr" fontAlgn="ctr"/>
                      <a:r>
                        <a:rPr lang="zh-CN" altLang="en-US" sz="1200" b="1" u="none" strike="noStrike" dirty="0">
                          <a:solidFill>
                            <a:schemeClr val="bg1"/>
                          </a:solidFill>
                          <a:effectLst/>
                        </a:rPr>
                        <a:t>编号</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9525" marR="9525" marT="9525" marB="0" anchor="ctr">
                    <a:solidFill>
                      <a:srgbClr val="0066FF"/>
                    </a:solidFill>
                  </a:tcPr>
                </a:tc>
                <a:tc>
                  <a:txBody>
                    <a:bodyPr/>
                    <a:lstStyle/>
                    <a:p>
                      <a:pPr algn="ctr" fontAlgn="ctr"/>
                      <a:r>
                        <a:rPr lang="zh-CN" altLang="en-US" sz="1200" b="1" u="none" strike="noStrike" dirty="0">
                          <a:solidFill>
                            <a:schemeClr val="bg1"/>
                          </a:solidFill>
                          <a:effectLst/>
                        </a:rPr>
                        <a:t>修改时间</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9525" marR="9525" marT="9525" marB="0" anchor="ctr">
                    <a:solidFill>
                      <a:srgbClr val="0066FF"/>
                    </a:solidFill>
                  </a:tcPr>
                </a:tc>
                <a:tc>
                  <a:txBody>
                    <a:bodyPr/>
                    <a:lstStyle/>
                    <a:p>
                      <a:pPr algn="ctr" fontAlgn="ctr"/>
                      <a:r>
                        <a:rPr lang="zh-CN" altLang="en-US" sz="1200" b="1" u="none" strike="noStrike" dirty="0">
                          <a:solidFill>
                            <a:schemeClr val="bg1"/>
                          </a:solidFill>
                          <a:effectLst/>
                        </a:rPr>
                        <a:t>修改页数</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9525" marR="9525" marT="9525" marB="0" anchor="ctr">
                    <a:solidFill>
                      <a:srgbClr val="0066FF"/>
                    </a:solidFill>
                  </a:tcPr>
                </a:tc>
                <a:tc>
                  <a:txBody>
                    <a:bodyPr/>
                    <a:lstStyle/>
                    <a:p>
                      <a:pPr algn="ctr" fontAlgn="ctr"/>
                      <a:r>
                        <a:rPr lang="zh-CN" altLang="en-US" sz="1200" b="1" u="none" strike="noStrike" dirty="0">
                          <a:solidFill>
                            <a:schemeClr val="bg1"/>
                          </a:solidFill>
                          <a:effectLst/>
                        </a:rPr>
                        <a:t>修改项目</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9525" marR="9525" marT="9525" marB="0" anchor="ctr">
                    <a:solidFill>
                      <a:srgbClr val="0066FF"/>
                    </a:solidFill>
                  </a:tcPr>
                </a:tc>
                <a:tc>
                  <a:txBody>
                    <a:bodyPr/>
                    <a:lstStyle/>
                    <a:p>
                      <a:pPr algn="ctr" fontAlgn="ctr"/>
                      <a:r>
                        <a:rPr lang="zh-CN" altLang="en-US" sz="1200" b="1" u="none" strike="noStrike" dirty="0">
                          <a:solidFill>
                            <a:schemeClr val="bg1"/>
                          </a:solidFill>
                          <a:effectLst/>
                        </a:rPr>
                        <a:t>修改原因</a:t>
                      </a:r>
                      <a:endParaRPr lang="zh-CN" altLang="en-US" sz="1200" b="1" i="0" u="none" strike="noStrike" dirty="0">
                        <a:solidFill>
                          <a:schemeClr val="bg1"/>
                        </a:solidFill>
                        <a:effectLst/>
                        <a:latin typeface="宋体" panose="02010600030101010101" pitchFamily="2" charset="-122"/>
                        <a:ea typeface="宋体" panose="02010600030101010101" pitchFamily="2" charset="-122"/>
                      </a:endParaRPr>
                    </a:p>
                  </a:txBody>
                  <a:tcPr marL="9525" marR="9525" marT="9525" marB="0" anchor="ctr">
                    <a:solidFill>
                      <a:srgbClr val="0066FF"/>
                    </a:solidFill>
                  </a:tcPr>
                </a:tc>
                <a:tc>
                  <a:txBody>
                    <a:bodyPr/>
                    <a:lstStyle/>
                    <a:p>
                      <a:pPr algn="ctr" fontAlgn="ctr"/>
                      <a:r>
                        <a:rPr lang="zh-CN" altLang="en-US" sz="1200" b="1" i="0" u="none" strike="noStrike" dirty="0">
                          <a:solidFill>
                            <a:schemeClr val="bg1"/>
                          </a:solidFill>
                          <a:effectLst/>
                          <a:latin typeface="宋体" panose="02010600030101010101" pitchFamily="2" charset="-122"/>
                          <a:ea typeface="宋体" panose="02010600030101010101" pitchFamily="2" charset="-122"/>
                        </a:rPr>
                        <a:t>版本号</a:t>
                      </a:r>
                    </a:p>
                  </a:txBody>
                  <a:tcPr marL="9525" marR="9525" marT="9525" marB="0" anchor="ctr">
                    <a:solidFill>
                      <a:srgbClr val="0066FF"/>
                    </a:solidFill>
                  </a:tcPr>
                </a:tc>
                <a:extLst>
                  <a:ext uri="{0D108BD9-81ED-4DB2-BD59-A6C34878D82A}">
                    <a16:rowId xmlns:a16="http://schemas.microsoft.com/office/drawing/2014/main" val="10000"/>
                  </a:ext>
                </a:extLst>
              </a:tr>
              <a:tr h="355935">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宋体" panose="02010600030101010101" pitchFamily="2" charset="-122"/>
                          <a:ea typeface="+mn-ea"/>
                        </a:rPr>
                        <a:t>2016-11-7</a:t>
                      </a:r>
                      <a:endParaRPr lang="zh-CN" altLang="en-US" sz="1200" b="0" i="0" u="none" strike="noStrike" dirty="0">
                        <a:solidFill>
                          <a:srgbClr val="000000"/>
                        </a:solidFill>
                        <a:effectLst/>
                        <a:latin typeface="宋体" panose="02010600030101010101" pitchFamily="2" charset="-122"/>
                        <a:ea typeface="+mn-ea"/>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9</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添加</a:t>
                      </a:r>
                      <a:r>
                        <a:rPr lang="en-US" altLang="zh-CN" sz="1200" b="0" i="0" u="none" strike="noStrike" dirty="0">
                          <a:solidFill>
                            <a:srgbClr val="000000"/>
                          </a:solidFill>
                          <a:effectLst/>
                          <a:latin typeface="宋体" panose="02010600030101010101" pitchFamily="2" charset="-122"/>
                          <a:ea typeface="宋体" panose="02010600030101010101" pitchFamily="2" charset="-122"/>
                        </a:rPr>
                        <a:t>SKU NO</a:t>
                      </a:r>
                      <a:r>
                        <a:rPr lang="zh-CN" altLang="en-US" sz="1200" b="0" i="0" u="none" strike="noStrike" dirty="0">
                          <a:solidFill>
                            <a:srgbClr val="000000"/>
                          </a:solidFill>
                          <a:effectLst/>
                          <a:latin typeface="宋体" panose="02010600030101010101" pitchFamily="2" charset="-122"/>
                          <a:ea typeface="宋体" panose="02010600030101010101" pitchFamily="2" charset="-122"/>
                        </a:rPr>
                        <a:t>选择页面</a:t>
                      </a:r>
                    </a:p>
                  </a:txBody>
                  <a:tcPr marL="9525" marR="9525" marT="9525"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同</a:t>
                      </a:r>
                      <a:r>
                        <a:rPr lang="en-US" altLang="zh-CN" sz="1200" b="0" i="0" u="none" strike="noStrike" dirty="0">
                          <a:solidFill>
                            <a:srgbClr val="000000"/>
                          </a:solidFill>
                          <a:effectLst/>
                          <a:latin typeface="宋体" panose="02010600030101010101" pitchFamily="2" charset="-122"/>
                          <a:ea typeface="宋体" panose="02010600030101010101" pitchFamily="2" charset="-122"/>
                        </a:rPr>
                        <a:t>SKU NO</a:t>
                      </a:r>
                      <a:r>
                        <a:rPr lang="zh-CN" altLang="en-US" sz="1200" b="0" i="0" u="none" strike="noStrike" dirty="0">
                          <a:solidFill>
                            <a:srgbClr val="000000"/>
                          </a:solidFill>
                          <a:effectLst/>
                          <a:latin typeface="宋体" panose="02010600030101010101" pitchFamily="2" charset="-122"/>
                          <a:ea typeface="宋体" panose="02010600030101010101" pitchFamily="2" charset="-122"/>
                        </a:rPr>
                        <a:t>不同商品出现选择页面</a:t>
                      </a: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V.1.0</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1"/>
                  </a:ext>
                </a:extLst>
              </a:tr>
              <a:tr h="355935">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2016-11-10</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19-21</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添加客户删单处理界面</a:t>
                      </a:r>
                    </a:p>
                  </a:txBody>
                  <a:tcPr marL="9525" marR="9525" marT="9525"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客户删单商品直接送至问题处理处</a:t>
                      </a: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V.1.1</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2"/>
                  </a:ext>
                </a:extLst>
              </a:tr>
              <a:tr h="358368">
                <a:tc>
                  <a:txBody>
                    <a:bodyPr/>
                    <a:lstStyle/>
                    <a:p>
                      <a:pPr algn="ctr" fontAlgn="ctr"/>
                      <a:r>
                        <a:rPr lang="en-US" altLang="zh-CN" sz="1200" u="none" strike="noStrike">
                          <a:effectLst/>
                        </a:rPr>
                        <a:t>3</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2017-1-17</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19-22</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添加是否需要使用气垫膜的前后对比</a:t>
                      </a: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V.1.2</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3"/>
                  </a:ext>
                </a:extLst>
              </a:tr>
              <a:tr h="355935">
                <a:tc>
                  <a:txBody>
                    <a:bodyPr/>
                    <a:lstStyle/>
                    <a:p>
                      <a:pPr algn="ctr" fontAlgn="ctr"/>
                      <a:r>
                        <a:rPr lang="en-US" altLang="zh-CN" sz="1200" u="none" strike="noStrike">
                          <a:effectLst/>
                        </a:rPr>
                        <a:t>4</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4"/>
                  </a:ext>
                </a:extLst>
              </a:tr>
              <a:tr h="355935">
                <a:tc>
                  <a:txBody>
                    <a:bodyPr/>
                    <a:lstStyle/>
                    <a:p>
                      <a:pPr algn="ctr" fontAlgn="ctr"/>
                      <a:r>
                        <a:rPr lang="en-US" altLang="zh-CN" sz="1200" u="none" strike="noStrike">
                          <a:effectLst/>
                        </a:rPr>
                        <a:t>5</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5"/>
                  </a:ext>
                </a:extLst>
              </a:tr>
              <a:tr h="355935">
                <a:tc>
                  <a:txBody>
                    <a:bodyPr/>
                    <a:lstStyle/>
                    <a:p>
                      <a:pPr algn="ctr" fontAlgn="ctr"/>
                      <a:r>
                        <a:rPr lang="en-US" altLang="zh-CN" sz="1200" u="none" strike="noStrike">
                          <a:effectLst/>
                        </a:rPr>
                        <a:t>6</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6"/>
                  </a:ext>
                </a:extLst>
              </a:tr>
              <a:tr h="355935">
                <a:tc>
                  <a:txBody>
                    <a:bodyPr/>
                    <a:lstStyle/>
                    <a:p>
                      <a:pPr algn="ctr" fontAlgn="ctr"/>
                      <a:r>
                        <a:rPr lang="en-US" altLang="zh-CN" sz="1200" u="none" strike="noStrike">
                          <a:effectLst/>
                        </a:rPr>
                        <a:t>7</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7"/>
                  </a:ext>
                </a:extLst>
              </a:tr>
              <a:tr h="355935">
                <a:tc>
                  <a:txBody>
                    <a:bodyPr/>
                    <a:lstStyle/>
                    <a:p>
                      <a:pPr algn="ctr" fontAlgn="ctr"/>
                      <a:r>
                        <a:rPr lang="en-US" altLang="zh-CN" sz="1200" u="none" strike="noStrike">
                          <a:effectLst/>
                        </a:rPr>
                        <a:t>8</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8"/>
                  </a:ext>
                </a:extLst>
              </a:tr>
              <a:tr h="355935">
                <a:tc>
                  <a:txBody>
                    <a:bodyPr/>
                    <a:lstStyle/>
                    <a:p>
                      <a:pPr algn="ctr" fontAlgn="ctr"/>
                      <a:r>
                        <a:rPr lang="en-US" altLang="zh-CN" sz="1200" u="none" strike="noStrike">
                          <a:effectLst/>
                        </a:rPr>
                        <a:t>9</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9"/>
                  </a:ext>
                </a:extLst>
              </a:tr>
              <a:tr h="355935">
                <a:tc>
                  <a:txBody>
                    <a:bodyPr/>
                    <a:lstStyle/>
                    <a:p>
                      <a:pPr algn="ctr" fontAlgn="ctr"/>
                      <a:r>
                        <a:rPr lang="en-US" altLang="zh-CN" sz="1200" u="none" strike="noStrike">
                          <a:effectLst/>
                        </a:rPr>
                        <a:t>10</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0"/>
                  </a:ext>
                </a:extLst>
              </a:tr>
            </a:tbl>
          </a:graphicData>
        </a:graphic>
      </p:graphicFrame>
      <p:sp>
        <p:nvSpPr>
          <p:cNvPr id="5" name="文本框 4"/>
          <p:cNvSpPr txBox="1"/>
          <p:nvPr/>
        </p:nvSpPr>
        <p:spPr>
          <a:xfrm>
            <a:off x="1626135" y="425107"/>
            <a:ext cx="1210588" cy="338554"/>
          </a:xfrm>
          <a:prstGeom prst="rect">
            <a:avLst/>
          </a:prstGeom>
          <a:noFill/>
        </p:spPr>
        <p:txBody>
          <a:bodyPr wrap="none" rtlCol="0">
            <a:spAutoFit/>
          </a:bodyPr>
          <a:lstStyle/>
          <a:p>
            <a:r>
              <a:rPr lang="zh-CN" altLang="en-US" sz="1600" b="1" dirty="0"/>
              <a:t>修改大事记</a:t>
            </a:r>
            <a:endParaRPr lang="en-US" altLang="zh-CN" sz="1600" b="1" dirty="0"/>
          </a:p>
        </p:txBody>
      </p:sp>
    </p:spTree>
    <p:extLst>
      <p:ext uri="{BB962C8B-B14F-4D97-AF65-F5344CB8AC3E}">
        <p14:creationId xmlns:p14="http://schemas.microsoft.com/office/powerpoint/2010/main" val="3115911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扫描商品</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24075"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Bag2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aphicFrame>
        <p:nvGraphicFramePr>
          <p:cNvPr id="4" name="表格 3"/>
          <p:cNvGraphicFramePr>
            <a:graphicFrameLocks noGrp="1"/>
          </p:cNvGraphicFramePr>
          <p:nvPr>
            <p:extLst/>
          </p:nvPr>
        </p:nvGraphicFramePr>
        <p:xfrm>
          <a:off x="2437750" y="2012926"/>
          <a:ext cx="6472074"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2612153">
                  <a:extLst>
                    <a:ext uri="{9D8B030D-6E8A-4147-A177-3AD203B41FA5}">
                      <a16:colId xmlns:a16="http://schemas.microsoft.com/office/drawing/2014/main" val="20002"/>
                    </a:ext>
                  </a:extLst>
                </a:gridCol>
                <a:gridCol w="702527">
                  <a:extLst>
                    <a:ext uri="{9D8B030D-6E8A-4147-A177-3AD203B41FA5}">
                      <a16:colId xmlns:a16="http://schemas.microsoft.com/office/drawing/2014/main" val="20003"/>
                    </a:ext>
                  </a:extLst>
                </a:gridCol>
                <a:gridCol w="624469">
                  <a:extLst>
                    <a:ext uri="{9D8B030D-6E8A-4147-A177-3AD203B41FA5}">
                      <a16:colId xmlns:a16="http://schemas.microsoft.com/office/drawing/2014/main" val="20004"/>
                    </a:ext>
                  </a:extLst>
                </a:gridCol>
                <a:gridCol w="959004">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6933890313321</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a:effectLst/>
                        </a:rPr>
                        <a:t>3</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a:effectLst/>
                        </a:rPr>
                        <a:t>6933890313908</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noFill/>
                  </a:tcPr>
                </a:tc>
                <a:tc>
                  <a:txBody>
                    <a:bodyPr/>
                    <a:lstStyle/>
                    <a:p>
                      <a:pPr algn="ctr" fontAlgn="ctr"/>
                      <a:r>
                        <a:rPr lang="en-US" altLang="zh-CN" sz="1200" u="none" strike="noStrike" dirty="0">
                          <a:effectLst/>
                        </a:rPr>
                        <a:t>0/6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10"/>
            <a:chOff x="567854" y="5026704"/>
            <a:chExt cx="3879888" cy="1322546"/>
          </a:xfrm>
        </p:grpSpPr>
        <p:sp>
          <p:nvSpPr>
            <p:cNvPr id="31" name="矩形 30"/>
            <p:cNvSpPr/>
            <p:nvPr/>
          </p:nvSpPr>
          <p:spPr>
            <a:xfrm>
              <a:off x="578204" y="5354866"/>
              <a:ext cx="3869538" cy="994384"/>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8814" y="4179792"/>
            <a:ext cx="556269" cy="591733"/>
          </a:xfrm>
          <a:prstGeom prst="rect">
            <a:avLst/>
          </a:prstGeom>
        </p:spPr>
      </p:pic>
      <p:pic>
        <p:nvPicPr>
          <p:cNvPr id="6" name="图片 5"/>
          <p:cNvPicPr>
            <a:picLocks noChangeAspect="1"/>
          </p:cNvPicPr>
          <p:nvPr/>
        </p:nvPicPr>
        <p:blipFill>
          <a:blip r:embed="rId4"/>
          <a:stretch>
            <a:fillRect/>
          </a:stretch>
        </p:blipFill>
        <p:spPr>
          <a:xfrm>
            <a:off x="8095951" y="3224615"/>
            <a:ext cx="696038" cy="728538"/>
          </a:xfrm>
          <a:prstGeom prst="rect">
            <a:avLst/>
          </a:prstGeom>
        </p:spPr>
      </p:pic>
      <p:pic>
        <p:nvPicPr>
          <p:cNvPr id="7" name="图片 6"/>
          <p:cNvPicPr>
            <a:picLocks noChangeAspect="1"/>
          </p:cNvPicPr>
          <p:nvPr/>
        </p:nvPicPr>
        <p:blipFill>
          <a:blip r:embed="rId5"/>
          <a:stretch>
            <a:fillRect/>
          </a:stretch>
        </p:blipFill>
        <p:spPr>
          <a:xfrm>
            <a:off x="8143485" y="2466468"/>
            <a:ext cx="615051" cy="618727"/>
          </a:xfrm>
          <a:prstGeom prst="rect">
            <a:avLst/>
          </a:prstGeom>
        </p:spPr>
      </p:pic>
      <p:graphicFrame>
        <p:nvGraphicFramePr>
          <p:cNvPr id="8" name="表格 7"/>
          <p:cNvGraphicFramePr>
            <a:graphicFrameLocks noGrp="1"/>
          </p:cNvGraphicFramePr>
          <p:nvPr>
            <p:extLst/>
          </p:nvPr>
        </p:nvGraphicFramePr>
        <p:xfrm>
          <a:off x="8910637"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zh-CN" altLang="en-US" sz="1200" b="0" i="0" u="none" strike="noStrike" dirty="0">
                          <a:solidFill>
                            <a:schemeClr val="bg1">
                              <a:lumMod val="50000"/>
                            </a:schemeClr>
                          </a:solidFill>
                          <a:effectLst/>
                          <a:latin typeface="宋体" panose="02010600030101010101" pitchFamily="2" charset="-122"/>
                          <a:ea typeface="宋体" panose="02010600030101010101" pitchFamily="2" charset="-122"/>
                        </a:rPr>
                        <a:t>待扫描</a:t>
                      </a:r>
                      <a:endParaRPr lang="en-US" altLang="zh-CN" sz="12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5" name="组合 24"/>
          <p:cNvGrpSpPr/>
          <p:nvPr/>
        </p:nvGrpSpPr>
        <p:grpSpPr>
          <a:xfrm>
            <a:off x="24075" y="856281"/>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73571" y="4256725"/>
            <a:ext cx="2088312" cy="1711359"/>
            <a:chOff x="524990" y="5724468"/>
            <a:chExt cx="3878454" cy="1099289"/>
          </a:xfrm>
        </p:grpSpPr>
        <p:sp>
          <p:nvSpPr>
            <p:cNvPr id="38" name="矩形 37"/>
            <p:cNvSpPr/>
            <p:nvPr/>
          </p:nvSpPr>
          <p:spPr>
            <a:xfrm>
              <a:off x="537669" y="5957600"/>
              <a:ext cx="3865775" cy="8661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p:txBody>
        </p:sp>
        <p:sp>
          <p:nvSpPr>
            <p:cNvPr id="39" name="矩形 38"/>
            <p:cNvSpPr/>
            <p:nvPr/>
          </p:nvSpPr>
          <p:spPr>
            <a:xfrm>
              <a:off x="524990" y="5724468"/>
              <a:ext cx="3873692" cy="2582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sp>
        <p:nvSpPr>
          <p:cNvPr id="40" name="矩形 39"/>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65241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zh-CN" altLang="en-US" sz="6600" dirty="0"/>
              <a:t>需要添加气垫膜</a:t>
            </a:r>
            <a:br>
              <a:rPr lang="en-US" altLang="zh-CN" sz="6600" dirty="0"/>
            </a:br>
            <a:r>
              <a:rPr lang="zh-CN" altLang="en-US" sz="4000" dirty="0"/>
              <a:t>备注：气垫膜只针对袋子包装商品时会有提示</a:t>
            </a:r>
          </a:p>
        </p:txBody>
      </p:sp>
    </p:spTree>
    <p:extLst>
      <p:ext uri="{BB962C8B-B14F-4D97-AF65-F5344CB8AC3E}">
        <p14:creationId xmlns:p14="http://schemas.microsoft.com/office/powerpoint/2010/main" val="263562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扫描商品</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24075"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3600" b="1" dirty="0">
                  <a:solidFill>
                    <a:schemeClr val="tx1"/>
                  </a:solidFill>
                  <a:latin typeface="微软雅黑" panose="020B0503020204020204" pitchFamily="34" charset="-122"/>
                  <a:ea typeface="微软雅黑" panose="020B0503020204020204" pitchFamily="34" charset="-122"/>
                </a:rPr>
                <a:t>气垫膜</a:t>
              </a:r>
              <a:endParaRPr lang="en-US" altLang="zh-CN" sz="3600" b="1" dirty="0">
                <a:solidFill>
                  <a:schemeClr val="tx1"/>
                </a:solidFill>
                <a:latin typeface="微软雅黑" panose="020B0503020204020204" pitchFamily="34" charset="-122"/>
                <a:ea typeface="微软雅黑" panose="020B0503020204020204" pitchFamily="34" charset="-122"/>
              </a:endParaRPr>
            </a:p>
            <a:p>
              <a:pPr algn="ctr"/>
              <a:r>
                <a:rPr lang="en-US" altLang="zh-CN" sz="7300" b="1" dirty="0">
                  <a:solidFill>
                    <a:schemeClr val="tx1"/>
                  </a:solidFill>
                </a:rPr>
                <a:t>Bag2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aphicFrame>
        <p:nvGraphicFramePr>
          <p:cNvPr id="4" name="表格 3"/>
          <p:cNvGraphicFramePr>
            <a:graphicFrameLocks noGrp="1"/>
          </p:cNvGraphicFramePr>
          <p:nvPr>
            <p:extLst/>
          </p:nvPr>
        </p:nvGraphicFramePr>
        <p:xfrm>
          <a:off x="2437750" y="2012926"/>
          <a:ext cx="6472074"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2612153">
                  <a:extLst>
                    <a:ext uri="{9D8B030D-6E8A-4147-A177-3AD203B41FA5}">
                      <a16:colId xmlns:a16="http://schemas.microsoft.com/office/drawing/2014/main" val="20002"/>
                    </a:ext>
                  </a:extLst>
                </a:gridCol>
                <a:gridCol w="702527">
                  <a:extLst>
                    <a:ext uri="{9D8B030D-6E8A-4147-A177-3AD203B41FA5}">
                      <a16:colId xmlns:a16="http://schemas.microsoft.com/office/drawing/2014/main" val="20003"/>
                    </a:ext>
                  </a:extLst>
                </a:gridCol>
                <a:gridCol w="624469">
                  <a:extLst>
                    <a:ext uri="{9D8B030D-6E8A-4147-A177-3AD203B41FA5}">
                      <a16:colId xmlns:a16="http://schemas.microsoft.com/office/drawing/2014/main" val="20004"/>
                    </a:ext>
                  </a:extLst>
                </a:gridCol>
                <a:gridCol w="959004">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6933890313321</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a:effectLst/>
                        </a:rPr>
                        <a:t>3</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a:effectLst/>
                        </a:rPr>
                        <a:t>6933890313908</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noFill/>
                  </a:tcPr>
                </a:tc>
                <a:tc>
                  <a:txBody>
                    <a:bodyPr/>
                    <a:lstStyle/>
                    <a:p>
                      <a:pPr algn="ctr" fontAlgn="ctr"/>
                      <a:r>
                        <a:rPr lang="en-US" altLang="zh-CN" sz="1200" u="none" strike="noStrike" dirty="0">
                          <a:effectLst/>
                        </a:rPr>
                        <a:t>0/6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10"/>
            <a:chOff x="567854" y="5026704"/>
            <a:chExt cx="3879888" cy="1322546"/>
          </a:xfrm>
        </p:grpSpPr>
        <p:sp>
          <p:nvSpPr>
            <p:cNvPr id="31" name="矩形 30"/>
            <p:cNvSpPr/>
            <p:nvPr/>
          </p:nvSpPr>
          <p:spPr>
            <a:xfrm>
              <a:off x="578204" y="5354866"/>
              <a:ext cx="3869538" cy="994384"/>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8814" y="4179792"/>
            <a:ext cx="556269" cy="591733"/>
          </a:xfrm>
          <a:prstGeom prst="rect">
            <a:avLst/>
          </a:prstGeom>
        </p:spPr>
      </p:pic>
      <p:pic>
        <p:nvPicPr>
          <p:cNvPr id="6" name="图片 5"/>
          <p:cNvPicPr>
            <a:picLocks noChangeAspect="1"/>
          </p:cNvPicPr>
          <p:nvPr/>
        </p:nvPicPr>
        <p:blipFill>
          <a:blip r:embed="rId4"/>
          <a:stretch>
            <a:fillRect/>
          </a:stretch>
        </p:blipFill>
        <p:spPr>
          <a:xfrm>
            <a:off x="8095951" y="3224615"/>
            <a:ext cx="696038" cy="728538"/>
          </a:xfrm>
          <a:prstGeom prst="rect">
            <a:avLst/>
          </a:prstGeom>
        </p:spPr>
      </p:pic>
      <p:pic>
        <p:nvPicPr>
          <p:cNvPr id="7" name="图片 6"/>
          <p:cNvPicPr>
            <a:picLocks noChangeAspect="1"/>
          </p:cNvPicPr>
          <p:nvPr/>
        </p:nvPicPr>
        <p:blipFill>
          <a:blip r:embed="rId5"/>
          <a:stretch>
            <a:fillRect/>
          </a:stretch>
        </p:blipFill>
        <p:spPr>
          <a:xfrm>
            <a:off x="8143485" y="2466468"/>
            <a:ext cx="615051" cy="618727"/>
          </a:xfrm>
          <a:prstGeom prst="rect">
            <a:avLst/>
          </a:prstGeom>
        </p:spPr>
      </p:pic>
      <p:graphicFrame>
        <p:nvGraphicFramePr>
          <p:cNvPr id="8" name="表格 7"/>
          <p:cNvGraphicFramePr>
            <a:graphicFrameLocks noGrp="1"/>
          </p:cNvGraphicFramePr>
          <p:nvPr>
            <p:extLst/>
          </p:nvPr>
        </p:nvGraphicFramePr>
        <p:xfrm>
          <a:off x="8910637"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zh-CN" altLang="en-US" sz="1200" b="0" i="0" u="none" strike="noStrike" dirty="0">
                          <a:solidFill>
                            <a:schemeClr val="bg1">
                              <a:lumMod val="50000"/>
                            </a:schemeClr>
                          </a:solidFill>
                          <a:effectLst/>
                          <a:latin typeface="宋体" panose="02010600030101010101" pitchFamily="2" charset="-122"/>
                          <a:ea typeface="宋体" panose="02010600030101010101" pitchFamily="2" charset="-122"/>
                        </a:rPr>
                        <a:t>待扫描</a:t>
                      </a:r>
                      <a:endParaRPr lang="en-US" altLang="zh-CN" sz="12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5" name="组合 24"/>
          <p:cNvGrpSpPr/>
          <p:nvPr/>
        </p:nvGrpSpPr>
        <p:grpSpPr>
          <a:xfrm>
            <a:off x="24075" y="856281"/>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73571" y="4256725"/>
            <a:ext cx="2088312" cy="1711359"/>
            <a:chOff x="524990" y="5724468"/>
            <a:chExt cx="3878454" cy="1099289"/>
          </a:xfrm>
        </p:grpSpPr>
        <p:sp>
          <p:nvSpPr>
            <p:cNvPr id="38" name="矩形 37"/>
            <p:cNvSpPr/>
            <p:nvPr/>
          </p:nvSpPr>
          <p:spPr>
            <a:xfrm>
              <a:off x="537669" y="5957600"/>
              <a:ext cx="3865775" cy="8661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p:txBody>
        </p:sp>
        <p:sp>
          <p:nvSpPr>
            <p:cNvPr id="39" name="矩形 38"/>
            <p:cNvSpPr/>
            <p:nvPr/>
          </p:nvSpPr>
          <p:spPr>
            <a:xfrm>
              <a:off x="524990" y="5724468"/>
              <a:ext cx="3873692" cy="2582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sp>
        <p:nvSpPr>
          <p:cNvPr id="40" name="矩形 39"/>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11124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zh-CN" altLang="en-US" sz="6600" dirty="0"/>
              <a:t>客户删单</a:t>
            </a:r>
          </a:p>
        </p:txBody>
      </p:sp>
    </p:spTree>
    <p:extLst>
      <p:ext uri="{BB962C8B-B14F-4D97-AF65-F5344CB8AC3E}">
        <p14:creationId xmlns:p14="http://schemas.microsoft.com/office/powerpoint/2010/main" val="86438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t>包装完成</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A02</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nvPr>
        </p:nvGraphicFramePr>
        <p:xfrm>
          <a:off x="2437750" y="2012926"/>
          <a:ext cx="6458400" cy="2884170"/>
        </p:xfrm>
        <a:graphic>
          <a:graphicData uri="http://schemas.openxmlformats.org/drawingml/2006/table">
            <a:tbl>
              <a:tblPr>
                <a:tableStyleId>{69CF1AB2-1976-4502-BF36-3FF5EA218861}</a:tableStyleId>
              </a:tblPr>
              <a:tblGrid>
                <a:gridCol w="383094">
                  <a:extLst>
                    <a:ext uri="{9D8B030D-6E8A-4147-A177-3AD203B41FA5}">
                      <a16:colId xmlns:a16="http://schemas.microsoft.com/office/drawing/2014/main" val="20000"/>
                    </a:ext>
                  </a:extLst>
                </a:gridCol>
                <a:gridCol w="1179656">
                  <a:extLst>
                    <a:ext uri="{9D8B030D-6E8A-4147-A177-3AD203B41FA5}">
                      <a16:colId xmlns:a16="http://schemas.microsoft.com/office/drawing/2014/main" val="20001"/>
                    </a:ext>
                  </a:extLst>
                </a:gridCol>
                <a:gridCol w="2645536">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1">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1">
                      <a:lumMod val="50000"/>
                    </a:schemeClr>
                  </a:solidFill>
                </a:rPr>
                <a:t>等待扫描箱号</a:t>
              </a:r>
              <a:endParaRPr lang="zh-CN" altLang="en-US" sz="1400" dirty="0">
                <a:solidFill>
                  <a:schemeClr val="bg1">
                    <a:lumMod val="50000"/>
                  </a:schemeClr>
                </a:solidFill>
              </a:endParaRP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0085" y="4179792"/>
            <a:ext cx="556269" cy="591733"/>
          </a:xfrm>
          <a:prstGeom prst="rect">
            <a:avLst/>
          </a:prstGeom>
        </p:spPr>
      </p:pic>
      <p:pic>
        <p:nvPicPr>
          <p:cNvPr id="6" name="图片 5"/>
          <p:cNvPicPr>
            <a:picLocks noChangeAspect="1"/>
          </p:cNvPicPr>
          <p:nvPr/>
        </p:nvPicPr>
        <p:blipFill>
          <a:blip r:embed="rId4"/>
          <a:stretch>
            <a:fillRect/>
          </a:stretch>
        </p:blipFill>
        <p:spPr>
          <a:xfrm>
            <a:off x="8087222" y="3224615"/>
            <a:ext cx="696038" cy="728538"/>
          </a:xfrm>
          <a:prstGeom prst="rect">
            <a:avLst/>
          </a:prstGeom>
        </p:spPr>
      </p:pic>
      <p:pic>
        <p:nvPicPr>
          <p:cNvPr id="7" name="图片 6"/>
          <p:cNvPicPr>
            <a:picLocks noChangeAspect="1"/>
          </p:cNvPicPr>
          <p:nvPr/>
        </p:nvPicPr>
        <p:blipFill>
          <a:blip r:embed="rId5"/>
          <a:stretch>
            <a:fillRect/>
          </a:stretch>
        </p:blipFill>
        <p:spPr>
          <a:xfrm>
            <a:off x="8134756" y="2466468"/>
            <a:ext cx="615051" cy="618727"/>
          </a:xfrm>
          <a:prstGeom prst="rect">
            <a:avLst/>
          </a:prstGeom>
        </p:spPr>
      </p:pic>
      <p:pic>
        <p:nvPicPr>
          <p:cNvPr id="24" name="图片 23"/>
          <p:cNvPicPr>
            <a:picLocks noChangeAspect="1"/>
          </p:cNvPicPr>
          <p:nvPr/>
        </p:nvPicPr>
        <p:blipFill>
          <a:blip r:embed="rId5"/>
          <a:stretch>
            <a:fillRect/>
          </a:stretch>
        </p:blipFill>
        <p:spPr>
          <a:xfrm>
            <a:off x="10114156" y="2374479"/>
            <a:ext cx="1834646" cy="1845612"/>
          </a:xfrm>
          <a:prstGeom prst="rect">
            <a:avLst/>
          </a:prstGeom>
        </p:spPr>
      </p:pic>
      <p:sp>
        <p:nvSpPr>
          <p:cNvPr id="25" name="矩形 24"/>
          <p:cNvSpPr/>
          <p:nvPr/>
        </p:nvSpPr>
        <p:spPr>
          <a:xfrm>
            <a:off x="10523324" y="1706817"/>
            <a:ext cx="997389" cy="769441"/>
          </a:xfrm>
          <a:prstGeom prst="rect">
            <a:avLst/>
          </a:prstGeom>
        </p:spPr>
        <p:txBody>
          <a:bodyPr wrap="none">
            <a:spAutoFit/>
          </a:bodyPr>
          <a:lstStyle/>
          <a:p>
            <a:pPr algn="ctr" fontAlgn="ctr"/>
            <a:r>
              <a:rPr lang="en-US" altLang="zh-CN" sz="4400" b="1" dirty="0"/>
              <a:t>2/2</a:t>
            </a:r>
            <a:endParaRPr lang="en-US" altLang="zh-CN" sz="4400" b="1" dirty="0">
              <a:solidFill>
                <a:srgbClr val="000000"/>
              </a:solidFill>
              <a:latin typeface="宋体" panose="02010600030101010101" pitchFamily="2" charset="-122"/>
            </a:endParaRPr>
          </a:p>
        </p:txBody>
      </p:sp>
      <p:graphicFrame>
        <p:nvGraphicFramePr>
          <p:cNvPr id="35" name="表格 34"/>
          <p:cNvGraphicFramePr>
            <a:graphicFrameLocks noGrp="1"/>
          </p:cNvGraphicFramePr>
          <p:nvPr>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36" name="矩形 35"/>
          <p:cNvSpPr/>
          <p:nvPr/>
        </p:nvSpPr>
        <p:spPr>
          <a:xfrm>
            <a:off x="9988605"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请扫描箱型号码</a:t>
              </a:r>
            </a:p>
          </p:txBody>
        </p:sp>
      </p:grpSp>
      <p:sp>
        <p:nvSpPr>
          <p:cNvPr id="40" name="矩形 39"/>
          <p:cNvSpPr/>
          <p:nvPr/>
        </p:nvSpPr>
        <p:spPr>
          <a:xfrm>
            <a:off x="190622" y="5919614"/>
            <a:ext cx="2085748" cy="4146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2087103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t>包装完成</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A02</a:t>
              </a:r>
              <a:endParaRPr lang="zh-CN" altLang="en-US" sz="7200" b="1" dirty="0">
                <a:solidFill>
                  <a:schemeClr val="bg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nvPr>
        </p:nvGraphicFramePr>
        <p:xfrm>
          <a:off x="2437750" y="2012926"/>
          <a:ext cx="6458400" cy="2884170"/>
        </p:xfrm>
        <a:graphic>
          <a:graphicData uri="http://schemas.openxmlformats.org/drawingml/2006/table">
            <a:tbl>
              <a:tblPr>
                <a:tableStyleId>{69CF1AB2-1976-4502-BF36-3FF5EA218861}</a:tableStyleId>
              </a:tblPr>
              <a:tblGrid>
                <a:gridCol w="383094">
                  <a:extLst>
                    <a:ext uri="{9D8B030D-6E8A-4147-A177-3AD203B41FA5}">
                      <a16:colId xmlns:a16="http://schemas.microsoft.com/office/drawing/2014/main" val="20000"/>
                    </a:ext>
                  </a:extLst>
                </a:gridCol>
                <a:gridCol w="1179656">
                  <a:extLst>
                    <a:ext uri="{9D8B030D-6E8A-4147-A177-3AD203B41FA5}">
                      <a16:colId xmlns:a16="http://schemas.microsoft.com/office/drawing/2014/main" val="20001"/>
                    </a:ext>
                  </a:extLst>
                </a:gridCol>
                <a:gridCol w="2645536">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1">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1">
                      <a:lumMod val="50000"/>
                    </a:schemeClr>
                  </a:solidFill>
                </a:rPr>
                <a:t>等待扫描箱号</a:t>
              </a:r>
              <a:endParaRPr lang="zh-CN" altLang="en-US" sz="1400" dirty="0">
                <a:solidFill>
                  <a:schemeClr val="bg1">
                    <a:lumMod val="50000"/>
                  </a:schemeClr>
                </a:solidFill>
              </a:endParaRP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0085" y="4179792"/>
            <a:ext cx="556269" cy="591733"/>
          </a:xfrm>
          <a:prstGeom prst="rect">
            <a:avLst/>
          </a:prstGeom>
        </p:spPr>
      </p:pic>
      <p:pic>
        <p:nvPicPr>
          <p:cNvPr id="6" name="图片 5"/>
          <p:cNvPicPr>
            <a:picLocks noChangeAspect="1"/>
          </p:cNvPicPr>
          <p:nvPr/>
        </p:nvPicPr>
        <p:blipFill>
          <a:blip r:embed="rId4"/>
          <a:stretch>
            <a:fillRect/>
          </a:stretch>
        </p:blipFill>
        <p:spPr>
          <a:xfrm>
            <a:off x="8087222" y="3224615"/>
            <a:ext cx="696038" cy="728538"/>
          </a:xfrm>
          <a:prstGeom prst="rect">
            <a:avLst/>
          </a:prstGeom>
        </p:spPr>
      </p:pic>
      <p:pic>
        <p:nvPicPr>
          <p:cNvPr id="7" name="图片 6"/>
          <p:cNvPicPr>
            <a:picLocks noChangeAspect="1"/>
          </p:cNvPicPr>
          <p:nvPr/>
        </p:nvPicPr>
        <p:blipFill>
          <a:blip r:embed="rId5"/>
          <a:stretch>
            <a:fillRect/>
          </a:stretch>
        </p:blipFill>
        <p:spPr>
          <a:xfrm>
            <a:off x="8134756" y="2466468"/>
            <a:ext cx="615051" cy="618727"/>
          </a:xfrm>
          <a:prstGeom prst="rect">
            <a:avLst/>
          </a:prstGeom>
        </p:spPr>
      </p:pic>
      <p:pic>
        <p:nvPicPr>
          <p:cNvPr id="24" name="图片 23"/>
          <p:cNvPicPr>
            <a:picLocks noChangeAspect="1"/>
          </p:cNvPicPr>
          <p:nvPr/>
        </p:nvPicPr>
        <p:blipFill>
          <a:blip r:embed="rId5"/>
          <a:stretch>
            <a:fillRect/>
          </a:stretch>
        </p:blipFill>
        <p:spPr>
          <a:xfrm>
            <a:off x="10114156" y="2374479"/>
            <a:ext cx="1834646" cy="1845612"/>
          </a:xfrm>
          <a:prstGeom prst="rect">
            <a:avLst/>
          </a:prstGeom>
        </p:spPr>
      </p:pic>
      <p:sp>
        <p:nvSpPr>
          <p:cNvPr id="25" name="矩形 24"/>
          <p:cNvSpPr/>
          <p:nvPr/>
        </p:nvSpPr>
        <p:spPr>
          <a:xfrm>
            <a:off x="10523324" y="1706817"/>
            <a:ext cx="997389" cy="769441"/>
          </a:xfrm>
          <a:prstGeom prst="rect">
            <a:avLst/>
          </a:prstGeom>
        </p:spPr>
        <p:txBody>
          <a:bodyPr wrap="none">
            <a:spAutoFit/>
          </a:bodyPr>
          <a:lstStyle/>
          <a:p>
            <a:pPr algn="ctr" fontAlgn="ctr"/>
            <a:r>
              <a:rPr lang="en-US" altLang="zh-CN" sz="4400" b="1" dirty="0"/>
              <a:t>2/2</a:t>
            </a:r>
            <a:endParaRPr lang="en-US" altLang="zh-CN" sz="4400" b="1" dirty="0">
              <a:solidFill>
                <a:srgbClr val="000000"/>
              </a:solidFill>
              <a:latin typeface="宋体" panose="02010600030101010101" pitchFamily="2" charset="-122"/>
            </a:endParaRPr>
          </a:p>
        </p:txBody>
      </p:sp>
      <p:graphicFrame>
        <p:nvGraphicFramePr>
          <p:cNvPr id="35" name="表格 34"/>
          <p:cNvGraphicFramePr>
            <a:graphicFrameLocks noGrp="1"/>
          </p:cNvGraphicFramePr>
          <p:nvPr>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36" name="矩形 35"/>
          <p:cNvSpPr/>
          <p:nvPr/>
        </p:nvSpPr>
        <p:spPr>
          <a:xfrm>
            <a:off x="9988605"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请扫描箱型号码</a:t>
              </a:r>
            </a:p>
          </p:txBody>
        </p:sp>
      </p:grpSp>
      <p:sp>
        <p:nvSpPr>
          <p:cNvPr id="40" name="矩形 39"/>
          <p:cNvSpPr/>
          <p:nvPr/>
        </p:nvSpPr>
        <p:spPr>
          <a:xfrm>
            <a:off x="190622" y="5919614"/>
            <a:ext cx="2085748" cy="4146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grpSp>
        <p:nvGrpSpPr>
          <p:cNvPr id="44" name="组合 43"/>
          <p:cNvGrpSpPr/>
          <p:nvPr/>
        </p:nvGrpSpPr>
        <p:grpSpPr>
          <a:xfrm>
            <a:off x="2372874" y="1972879"/>
            <a:ext cx="7436642" cy="3588082"/>
            <a:chOff x="2169034" y="2022481"/>
            <a:chExt cx="7436642" cy="3588082"/>
          </a:xfrm>
        </p:grpSpPr>
        <p:grpSp>
          <p:nvGrpSpPr>
            <p:cNvPr id="45" name="组合 44"/>
            <p:cNvGrpSpPr/>
            <p:nvPr/>
          </p:nvGrpSpPr>
          <p:grpSpPr>
            <a:xfrm>
              <a:off x="2209467" y="2022481"/>
              <a:ext cx="7396209" cy="3588082"/>
              <a:chOff x="2658567" y="1690081"/>
              <a:chExt cx="7396209" cy="3588082"/>
            </a:xfrm>
          </p:grpSpPr>
          <p:sp>
            <p:nvSpPr>
              <p:cNvPr id="49" name="矩形 48"/>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0" name="矩形 49"/>
              <p:cNvSpPr/>
              <p:nvPr/>
            </p:nvSpPr>
            <p:spPr>
              <a:xfrm>
                <a:off x="2664940" y="1698550"/>
                <a:ext cx="7389836" cy="53154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订单已被删除</a:t>
                </a:r>
              </a:p>
            </p:txBody>
          </p:sp>
        </p:grpSp>
        <p:sp>
          <p:nvSpPr>
            <p:cNvPr id="46" name="文本框 45"/>
            <p:cNvSpPr txBox="1"/>
            <p:nvPr/>
          </p:nvSpPr>
          <p:spPr>
            <a:xfrm>
              <a:off x="2169034" y="2637663"/>
              <a:ext cx="7415813" cy="830997"/>
            </a:xfrm>
            <a:prstGeom prst="rect">
              <a:avLst/>
            </a:prstGeom>
            <a:noFill/>
          </p:spPr>
          <p:txBody>
            <a:bodyPr wrap="square" rtlCol="0">
              <a:spAutoFit/>
            </a:bodyPr>
            <a:lstStyle/>
            <a:p>
              <a:pPr fontAlgn="ctr">
                <a:lnSpc>
                  <a:spcPct val="150000"/>
                </a:lnSpc>
              </a:pPr>
              <a:r>
                <a:rPr lang="zh-CN" altLang="en-US" sz="1600" dirty="0"/>
                <a:t>此</a:t>
              </a:r>
              <a:r>
                <a:rPr lang="en-US" altLang="zh-CN" sz="1600" dirty="0" err="1"/>
                <a:t>Rebin</a:t>
              </a:r>
              <a:r>
                <a:rPr lang="zh-CN" altLang="en-US" sz="1600" dirty="0"/>
                <a:t>车中商品已经全部包装完毕，以下</a:t>
              </a:r>
              <a:r>
                <a:rPr lang="en-US" altLang="zh-CN" sz="1600" dirty="0" err="1"/>
                <a:t>Rebin</a:t>
              </a:r>
              <a:r>
                <a:rPr lang="zh-CN" altLang="en-US" sz="1600" dirty="0"/>
                <a:t>格中商品为客户删单商品，</a:t>
              </a:r>
              <a:r>
                <a:rPr lang="zh-CN" altLang="en-US" sz="1600" dirty="0">
                  <a:solidFill>
                    <a:srgbClr val="000000"/>
                  </a:solidFill>
                  <a:latin typeface="宋体" panose="02010600030101010101" pitchFamily="2" charset="-122"/>
                </a:rPr>
                <a:t>请将订单连同商品一起放置到问题处理待上架区由专职人员安排上架。</a:t>
              </a:r>
              <a:endParaRPr lang="zh-CN" altLang="en-US" sz="1600" dirty="0"/>
            </a:p>
          </p:txBody>
        </p:sp>
        <p:sp>
          <p:nvSpPr>
            <p:cNvPr id="47" name="矩形 46"/>
            <p:cNvSpPr/>
            <p:nvPr/>
          </p:nvSpPr>
          <p:spPr>
            <a:xfrm>
              <a:off x="5137515" y="5050993"/>
              <a:ext cx="1778001" cy="41254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solidFill>
                    <a:schemeClr val="bg1"/>
                  </a:solidFill>
                </a:rPr>
                <a:t>1</a:t>
              </a:r>
              <a:r>
                <a:rPr lang="zh-CN" altLang="en-US" b="1" dirty="0">
                  <a:solidFill>
                    <a:schemeClr val="bg1"/>
                  </a:solidFill>
                </a:rPr>
                <a:t>确认</a:t>
              </a:r>
              <a:endParaRPr lang="zh-CN" altLang="en-US" sz="1400" dirty="0">
                <a:solidFill>
                  <a:schemeClr val="bg1"/>
                </a:solidFill>
              </a:endParaRPr>
            </a:p>
          </p:txBody>
        </p:sp>
        <p:sp>
          <p:nvSpPr>
            <p:cNvPr id="48" name="圆角矩形 47"/>
            <p:cNvSpPr/>
            <p:nvPr/>
          </p:nvSpPr>
          <p:spPr>
            <a:xfrm>
              <a:off x="5048307" y="4984516"/>
              <a:ext cx="1942071" cy="567208"/>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aphicFrame>
        <p:nvGraphicFramePr>
          <p:cNvPr id="51" name="表格 50"/>
          <p:cNvGraphicFramePr>
            <a:graphicFrameLocks noGrp="1"/>
          </p:cNvGraphicFramePr>
          <p:nvPr>
            <p:extLst>
              <p:ext uri="{D42A27DB-BD31-4B8C-83A1-F6EECF244321}">
                <p14:modId xmlns:p14="http://schemas.microsoft.com/office/powerpoint/2010/main" val="1538570738"/>
              </p:ext>
            </p:extLst>
          </p:nvPr>
        </p:nvGraphicFramePr>
        <p:xfrm>
          <a:off x="4022509" y="3523786"/>
          <a:ext cx="3859117" cy="840388"/>
        </p:xfrm>
        <a:graphic>
          <a:graphicData uri="http://schemas.openxmlformats.org/drawingml/2006/table">
            <a:tbl>
              <a:tblPr>
                <a:tableStyleId>{22838BEF-8BB2-4498-84A7-C5851F593DF1}</a:tableStyleId>
              </a:tblPr>
              <a:tblGrid>
                <a:gridCol w="995901">
                  <a:extLst>
                    <a:ext uri="{9D8B030D-6E8A-4147-A177-3AD203B41FA5}">
                      <a16:colId xmlns:a16="http://schemas.microsoft.com/office/drawing/2014/main" val="20000"/>
                    </a:ext>
                  </a:extLst>
                </a:gridCol>
                <a:gridCol w="1424693">
                  <a:extLst>
                    <a:ext uri="{9D8B030D-6E8A-4147-A177-3AD203B41FA5}">
                      <a16:colId xmlns:a16="http://schemas.microsoft.com/office/drawing/2014/main" val="20001"/>
                    </a:ext>
                  </a:extLst>
                </a:gridCol>
                <a:gridCol w="1438523">
                  <a:extLst>
                    <a:ext uri="{9D8B030D-6E8A-4147-A177-3AD203B41FA5}">
                      <a16:colId xmlns:a16="http://schemas.microsoft.com/office/drawing/2014/main" val="20002"/>
                    </a:ext>
                  </a:extLst>
                </a:gridCol>
              </a:tblGrid>
              <a:tr h="420194">
                <a:tc>
                  <a:txBody>
                    <a:bodyPr/>
                    <a:lstStyle/>
                    <a:p>
                      <a:pPr algn="ctr" fontAlgn="ctr"/>
                      <a:r>
                        <a:rPr lang="en-US" sz="1400" b="1" u="none" strike="noStrike" dirty="0" err="1">
                          <a:effectLst/>
                        </a:rPr>
                        <a:t>Rebin</a:t>
                      </a:r>
                      <a:r>
                        <a:rPr lang="zh-CN" altLang="en-US" sz="1400" b="1" u="none" strike="noStrike" dirty="0">
                          <a:effectLst/>
                        </a:rPr>
                        <a:t>格</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400" b="1" u="none" strike="noStrike" dirty="0">
                          <a:effectLst/>
                        </a:rPr>
                        <a:t>总计件数</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400" b="1" u="none" strike="noStrike" dirty="0">
                          <a:effectLst/>
                        </a:rPr>
                        <a:t>原因</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0"/>
                  </a:ext>
                </a:extLst>
              </a:tr>
              <a:tr h="420194">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A05</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oFill/>
                  </a:tcP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2</a:t>
                      </a:r>
                    </a:p>
                  </a:txBody>
                  <a:tcPr marL="9525" marR="9525" marT="9525" marB="0" anchor="ctr">
                    <a:noFill/>
                  </a:tcP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客户删单</a:t>
                      </a:r>
                    </a:p>
                  </a:txBody>
                  <a:tcPr marL="9525" marR="9525" marT="9525" marB="0" anchor="c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87832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71359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10655"/>
            <a:ext cx="12192000" cy="2306672"/>
          </a:xfrm>
        </p:spPr>
        <p:txBody>
          <a:bodyPr>
            <a:noAutofit/>
          </a:bodyPr>
          <a:lstStyle/>
          <a:p>
            <a:pPr algn="ctr"/>
            <a:r>
              <a:rPr lang="en-US" altLang="zh-CN" sz="6600" dirty="0"/>
              <a:t>D</a:t>
            </a:r>
            <a:r>
              <a:rPr lang="zh-CN" altLang="en-US" sz="6600" dirty="0"/>
              <a:t>商品残损</a:t>
            </a:r>
            <a:br>
              <a:rPr lang="en-US" altLang="zh-CN" sz="6600" dirty="0"/>
            </a:br>
            <a:r>
              <a:rPr lang="zh-CN" altLang="en-US" sz="3200" dirty="0"/>
              <a:t>备注：</a:t>
            </a:r>
            <a:r>
              <a:rPr lang="zh-CN" altLang="en-US" sz="2400" dirty="0"/>
              <a:t>在扫描商品之前报残，如果商品已经扫描，则不能进行报残处理了</a:t>
            </a:r>
          </a:p>
        </p:txBody>
      </p:sp>
    </p:spTree>
    <p:extLst>
      <p:ext uri="{BB962C8B-B14F-4D97-AF65-F5344CB8AC3E}">
        <p14:creationId xmlns:p14="http://schemas.microsoft.com/office/powerpoint/2010/main" val="135634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触发问题菜单</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94387"/>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62601"/>
            <a:chOff x="567854" y="5026704"/>
            <a:chExt cx="3879888" cy="1315733"/>
          </a:xfrm>
        </p:grpSpPr>
        <p:sp>
          <p:nvSpPr>
            <p:cNvPr id="31" name="矩形 30"/>
            <p:cNvSpPr/>
            <p:nvPr/>
          </p:nvSpPr>
          <p:spPr>
            <a:xfrm>
              <a:off x="578204" y="5354866"/>
              <a:ext cx="3869538" cy="987571"/>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zh-CN" altLang="en-US" sz="2000" b="1">
                <a:solidFill>
                  <a:schemeClr val="tx1"/>
                </a:solidFill>
              </a:rPr>
              <a:t>：</a:t>
            </a:r>
            <a:r>
              <a:rPr lang="en-US" altLang="zh-CN" sz="2000" b="1">
                <a:solidFill>
                  <a:schemeClr val="bg1"/>
                </a:solidFill>
              </a:rPr>
              <a:t> </a:t>
            </a:r>
            <a:r>
              <a:rPr lang="en-US" altLang="zh-CN" sz="2000" b="1">
                <a:solidFill>
                  <a:schemeClr val="tx1"/>
                </a:solidFill>
              </a:rPr>
              <a:t>MSJD0000012</a:t>
            </a:r>
            <a:r>
              <a:rPr lang="zh-CN" altLang="en-US" sz="2000" b="1">
                <a:solidFill>
                  <a:schemeClr val="tx1"/>
                </a:solidFill>
              </a:rPr>
              <a:t>             </a:t>
            </a:r>
            <a:r>
              <a:rPr lang="zh-CN" altLang="en-US" sz="2000" b="1" dirty="0">
                <a:solidFill>
                  <a:schemeClr val="tx1"/>
                </a:solidFill>
              </a:rPr>
              <a:t>上一箱号：</a:t>
            </a:r>
            <a:r>
              <a:rPr lang="en-US" altLang="zh-CN" sz="2000" b="1" dirty="0">
                <a:solidFill>
                  <a:schemeClr val="tx1"/>
                </a:solidFill>
              </a:rPr>
              <a:t>Box8</a:t>
            </a:r>
          </a:p>
        </p:txBody>
      </p:sp>
      <p:grpSp>
        <p:nvGrpSpPr>
          <p:cNvPr id="24" name="组合 23"/>
          <p:cNvGrpSpPr/>
          <p:nvPr/>
        </p:nvGrpSpPr>
        <p:grpSpPr>
          <a:xfrm>
            <a:off x="2415209" y="1959035"/>
            <a:ext cx="7396209" cy="3588082"/>
            <a:chOff x="2397896" y="1634959"/>
            <a:chExt cx="7396209" cy="3588082"/>
          </a:xfrm>
        </p:grpSpPr>
        <p:grpSp>
          <p:nvGrpSpPr>
            <p:cNvPr id="25" name="组合 24"/>
            <p:cNvGrpSpPr/>
            <p:nvPr/>
          </p:nvGrpSpPr>
          <p:grpSpPr>
            <a:xfrm>
              <a:off x="2397896" y="1634959"/>
              <a:ext cx="7396209" cy="3588082"/>
              <a:chOff x="2658567" y="1690081"/>
              <a:chExt cx="7396209" cy="3588082"/>
            </a:xfrm>
          </p:grpSpPr>
          <p:sp>
            <p:nvSpPr>
              <p:cNvPr id="38" name="矩形 37"/>
              <p:cNvSpPr/>
              <p:nvPr/>
            </p:nvSpPr>
            <p:spPr>
              <a:xfrm>
                <a:off x="2658567" y="1690081"/>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39" name="矩形 38"/>
              <p:cNvSpPr/>
              <p:nvPr/>
            </p:nvSpPr>
            <p:spPr>
              <a:xfrm>
                <a:off x="2677640" y="17239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包装问题菜单</a:t>
                </a:r>
              </a:p>
            </p:txBody>
          </p:sp>
        </p:grpSp>
        <p:sp>
          <p:nvSpPr>
            <p:cNvPr id="26" name="矩形 25"/>
            <p:cNvSpPr/>
            <p:nvPr/>
          </p:nvSpPr>
          <p:spPr>
            <a:xfrm>
              <a:off x="4877639" y="2543384"/>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热键号码：</a:t>
              </a:r>
            </a:p>
          </p:txBody>
        </p:sp>
        <p:sp>
          <p:nvSpPr>
            <p:cNvPr id="28" name="矩形 27"/>
            <p:cNvSpPr/>
            <p:nvPr/>
          </p:nvSpPr>
          <p:spPr>
            <a:xfrm>
              <a:off x="6041433" y="2505374"/>
              <a:ext cx="1027327" cy="39217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sp>
          <p:nvSpPr>
            <p:cNvPr id="35" name="矩形 34"/>
            <p:cNvSpPr/>
            <p:nvPr/>
          </p:nvSpPr>
          <p:spPr>
            <a:xfrm>
              <a:off x="4940321" y="2912716"/>
              <a:ext cx="2266820" cy="18158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D—</a:t>
              </a:r>
              <a:r>
                <a:rPr lang="zh-CN" altLang="en-US" sz="1600" dirty="0"/>
                <a:t>商品残损</a:t>
              </a:r>
              <a:endParaRPr lang="en-US" altLang="zh-CN" sz="1600" dirty="0"/>
            </a:p>
            <a:p>
              <a:r>
                <a:rPr lang="en-US" altLang="zh-CN" sz="1600" dirty="0"/>
                <a:t>M—</a:t>
              </a:r>
              <a:r>
                <a:rPr lang="zh-CN" altLang="en-US" sz="1600" dirty="0"/>
                <a:t>商品丢失</a:t>
              </a:r>
              <a:endParaRPr lang="en-US" altLang="zh-CN" sz="1600" dirty="0"/>
            </a:p>
            <a:p>
              <a:r>
                <a:rPr lang="en-US" altLang="zh-CN" sz="1600" dirty="0"/>
                <a:t>P—</a:t>
              </a:r>
              <a:r>
                <a:rPr lang="zh-CN" altLang="en-US" sz="1600" dirty="0"/>
                <a:t>商品无法扫描</a:t>
              </a:r>
              <a:endParaRPr lang="en-US" altLang="zh-CN" sz="1600" dirty="0"/>
            </a:p>
            <a:p>
              <a:r>
                <a:rPr lang="en-US" altLang="zh-CN" sz="1600" dirty="0"/>
                <a:t>N—</a:t>
              </a:r>
              <a:r>
                <a:rPr lang="zh-CN" altLang="en-US" sz="1600" dirty="0"/>
                <a:t>序列号无法扫描</a:t>
              </a:r>
              <a:endParaRPr lang="en-US" altLang="zh-CN" sz="1600" dirty="0"/>
            </a:p>
            <a:p>
              <a:r>
                <a:rPr lang="en-US" altLang="zh-CN" sz="1600" dirty="0"/>
                <a:t>I—</a:t>
              </a:r>
              <a:r>
                <a:rPr lang="zh-CN" altLang="en-US" sz="1600" dirty="0"/>
                <a:t>信息查询</a:t>
              </a:r>
              <a:endParaRPr lang="en-US" altLang="zh-CN" sz="1600" dirty="0"/>
            </a:p>
            <a:p>
              <a:r>
                <a:rPr lang="en-US" altLang="zh-CN" sz="1600" dirty="0"/>
                <a:t>E—</a:t>
              </a:r>
              <a:r>
                <a:rPr lang="zh-CN" altLang="en-US" sz="1600" dirty="0"/>
                <a:t>停止包装</a:t>
              </a:r>
              <a:endParaRPr lang="en-US" altLang="zh-CN" sz="1600" dirty="0"/>
            </a:p>
            <a:p>
              <a:endParaRPr lang="en-US" altLang="zh-CN" sz="1600" b="1" dirty="0"/>
            </a:p>
          </p:txBody>
        </p:sp>
        <p:sp>
          <p:nvSpPr>
            <p:cNvPr id="36" name="文本框 35"/>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37" name="文本框 36"/>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pic>
        <p:nvPicPr>
          <p:cNvPr id="40" name="图片 39"/>
          <p:cNvPicPr>
            <a:picLocks noChangeAspect="1"/>
          </p:cNvPicPr>
          <p:nvPr/>
        </p:nvPicPr>
        <p:blipFill>
          <a:blip r:embed="rId4"/>
          <a:stretch>
            <a:fillRect/>
          </a:stretch>
        </p:blipFill>
        <p:spPr>
          <a:xfrm>
            <a:off x="10459327" y="2279639"/>
            <a:ext cx="1147681" cy="1896859"/>
          </a:xfrm>
          <a:prstGeom prst="rect">
            <a:avLst/>
          </a:prstGeom>
        </p:spPr>
      </p:pic>
      <p:sp>
        <p:nvSpPr>
          <p:cNvPr id="46" name="矩形 45"/>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sp>
        <p:nvSpPr>
          <p:cNvPr id="44" name="矩形 43"/>
          <p:cNvSpPr/>
          <p:nvPr/>
        </p:nvSpPr>
        <p:spPr>
          <a:xfrm>
            <a:off x="9990293" y="591932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7" name="组合 46"/>
          <p:cNvGrpSpPr/>
          <p:nvPr/>
        </p:nvGrpSpPr>
        <p:grpSpPr>
          <a:xfrm>
            <a:off x="24075" y="835312"/>
            <a:ext cx="12196472" cy="368286"/>
            <a:chOff x="-8944" y="833880"/>
            <a:chExt cx="12196472" cy="368286"/>
          </a:xfrm>
        </p:grpSpPr>
        <p:sp>
          <p:nvSpPr>
            <p:cNvPr id="4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请选择问题菜单类型</a:t>
              </a:r>
            </a:p>
          </p:txBody>
        </p:sp>
      </p:grpSp>
      <p:grpSp>
        <p:nvGrpSpPr>
          <p:cNvPr id="53" name="组合 52"/>
          <p:cNvGrpSpPr/>
          <p:nvPr/>
        </p:nvGrpSpPr>
        <p:grpSpPr>
          <a:xfrm>
            <a:off x="189312" y="4671401"/>
            <a:ext cx="2087058" cy="1662889"/>
            <a:chOff x="189312" y="4671401"/>
            <a:chExt cx="2087058" cy="1662889"/>
          </a:xfrm>
        </p:grpSpPr>
        <p:sp>
          <p:nvSpPr>
            <p:cNvPr id="54" name="矩形 53"/>
            <p:cNvSpPr/>
            <p:nvPr/>
          </p:nvSpPr>
          <p:spPr>
            <a:xfrm>
              <a:off x="189312" y="4671401"/>
              <a:ext cx="2081485" cy="1248215"/>
            </a:xfrm>
            <a:prstGeom prst="rect">
              <a:avLst/>
            </a:prstGeom>
            <a:solidFill>
              <a:srgbClr val="66FF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B02</a:t>
              </a:r>
              <a:endParaRPr lang="zh-CN" altLang="en-US" sz="7200" b="1" dirty="0">
                <a:solidFill>
                  <a:schemeClr val="tx1"/>
                </a:solidFill>
              </a:endParaRPr>
            </a:p>
          </p:txBody>
        </p:sp>
        <p:sp>
          <p:nvSpPr>
            <p:cNvPr id="55" name="矩形 54"/>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MSJD0000016</a:t>
              </a:r>
              <a:endParaRPr lang="zh-CN" altLang="en-US" sz="1100" dirty="0">
                <a:solidFill>
                  <a:schemeClr val="bg1"/>
                </a:solidFill>
              </a:endParaRPr>
            </a:p>
          </p:txBody>
        </p:sp>
      </p:grpSp>
    </p:spTree>
    <p:extLst>
      <p:ext uri="{BB962C8B-B14F-4D97-AF65-F5344CB8AC3E}">
        <p14:creationId xmlns:p14="http://schemas.microsoft.com/office/powerpoint/2010/main" val="4075999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扫描残品条码</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9429"/>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MSJD0000012</a:t>
            </a:r>
            <a:r>
              <a:rPr lang="zh-CN" altLang="en-US" sz="2000" b="1" dirty="0">
                <a:solidFill>
                  <a:schemeClr val="tx1"/>
                </a:solidFill>
              </a:rPr>
              <a:t>             上一箱号：</a:t>
            </a:r>
            <a:r>
              <a:rPr lang="en-US" altLang="zh-CN" sz="2000" b="1" dirty="0">
                <a:solidFill>
                  <a:schemeClr val="tx1"/>
                </a:solidFill>
              </a:rPr>
              <a:t>Box2</a:t>
            </a:r>
          </a:p>
        </p:txBody>
      </p:sp>
      <p:grpSp>
        <p:nvGrpSpPr>
          <p:cNvPr id="51" name="组合 50"/>
          <p:cNvGrpSpPr/>
          <p:nvPr/>
        </p:nvGrpSpPr>
        <p:grpSpPr>
          <a:xfrm>
            <a:off x="2384870" y="1930073"/>
            <a:ext cx="7396209" cy="3588082"/>
            <a:chOff x="2397896" y="1634959"/>
            <a:chExt cx="7396209" cy="3588082"/>
          </a:xfrm>
        </p:grpSpPr>
        <p:grpSp>
          <p:nvGrpSpPr>
            <p:cNvPr id="52" name="组合 51"/>
            <p:cNvGrpSpPr/>
            <p:nvPr/>
          </p:nvGrpSpPr>
          <p:grpSpPr>
            <a:xfrm>
              <a:off x="2397896" y="1634959"/>
              <a:ext cx="7396209" cy="3588082"/>
              <a:chOff x="2397896" y="1634959"/>
              <a:chExt cx="7396209" cy="3588082"/>
            </a:xfrm>
          </p:grpSpPr>
          <p:grpSp>
            <p:nvGrpSpPr>
              <p:cNvPr id="55" name="组合 54"/>
              <p:cNvGrpSpPr/>
              <p:nvPr/>
            </p:nvGrpSpPr>
            <p:grpSpPr>
              <a:xfrm>
                <a:off x="2397896" y="1634959"/>
                <a:ext cx="7396209" cy="3588082"/>
                <a:chOff x="2658567" y="1690081"/>
                <a:chExt cx="7396209" cy="3588082"/>
              </a:xfrm>
            </p:grpSpPr>
            <p:sp>
              <p:nvSpPr>
                <p:cNvPr id="57" name="矩形 56"/>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58" name="矩形 57"/>
                <p:cNvSpPr/>
                <p:nvPr/>
              </p:nvSpPr>
              <p:spPr>
                <a:xfrm>
                  <a:off x="2677640" y="1723950"/>
                  <a:ext cx="73771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rPr>
                    <a:t>扫描残损商品</a:t>
                  </a:r>
                </a:p>
              </p:txBody>
            </p:sp>
          </p:grpSp>
          <p:sp>
            <p:nvSpPr>
              <p:cNvPr id="56" name="文本框 55"/>
              <p:cNvSpPr txBox="1"/>
              <p:nvPr/>
            </p:nvSpPr>
            <p:spPr>
              <a:xfrm>
                <a:off x="5882883" y="4826908"/>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53" name="文本框 52"/>
            <p:cNvSpPr txBox="1"/>
            <p:nvPr/>
          </p:nvSpPr>
          <p:spPr>
            <a:xfrm>
              <a:off x="2512199" y="2607083"/>
              <a:ext cx="7281906" cy="822020"/>
            </a:xfrm>
            <a:prstGeom prst="rect">
              <a:avLst/>
            </a:prstGeom>
            <a:noFill/>
          </p:spPr>
          <p:txBody>
            <a:bodyPr wrap="square" rtlCol="0">
              <a:spAutoFit/>
            </a:bodyPr>
            <a:lstStyle/>
            <a:p>
              <a:pPr>
                <a:lnSpc>
                  <a:spcPts val="3000"/>
                </a:lnSpc>
              </a:pPr>
              <a:r>
                <a:rPr lang="zh-CN" altLang="en-US" dirty="0"/>
                <a:t>扫描残损商品后，此单将通知问题处理人员，请将商品和订单一起交给问题处理人员</a:t>
              </a:r>
            </a:p>
          </p:txBody>
        </p:sp>
        <p:pic>
          <p:nvPicPr>
            <p:cNvPr id="54" name="图片 53"/>
            <p:cNvPicPr>
              <a:picLocks noChangeAspect="1"/>
            </p:cNvPicPr>
            <p:nvPr/>
          </p:nvPicPr>
          <p:blipFill rotWithShape="1">
            <a:blip r:embed="rId6"/>
            <a:srcRect b="25091"/>
            <a:stretch/>
          </p:blipFill>
          <p:spPr>
            <a:xfrm>
              <a:off x="4819822" y="3161044"/>
              <a:ext cx="2571429" cy="1062990"/>
            </a:xfrm>
            <a:prstGeom prst="rect">
              <a:avLst/>
            </a:prstGeom>
          </p:spPr>
        </p:pic>
      </p:grpSp>
      <p:sp>
        <p:nvSpPr>
          <p:cNvPr id="59" name="文本框 58"/>
          <p:cNvSpPr txBox="1"/>
          <p:nvPr/>
        </p:nvSpPr>
        <p:spPr>
          <a:xfrm>
            <a:off x="2449812" y="3976227"/>
            <a:ext cx="2070477" cy="83099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1600" dirty="0">
                <a:latin typeface="华文行楷" panose="02010800040101010101" pitchFamily="2" charset="-122"/>
                <a:ea typeface="华文行楷" panose="02010800040101010101" pitchFamily="2" charset="-122"/>
              </a:rPr>
              <a:t>如果商品总数为</a:t>
            </a:r>
            <a:r>
              <a:rPr lang="en-US" altLang="zh-CN" sz="1600" dirty="0">
                <a:latin typeface="华文行楷" panose="02010800040101010101" pitchFamily="2" charset="-122"/>
                <a:ea typeface="华文行楷" panose="02010800040101010101" pitchFamily="2" charset="-122"/>
              </a:rPr>
              <a:t>1</a:t>
            </a:r>
            <a:r>
              <a:rPr lang="zh-CN" altLang="en-US" sz="1600" dirty="0">
                <a:latin typeface="华文行楷" panose="02010800040101010101" pitchFamily="2" charset="-122"/>
                <a:ea typeface="华文行楷" panose="02010800040101010101" pitchFamily="2" charset="-122"/>
              </a:rPr>
              <a:t>，那么扫描商品后，直接进入下下页面</a:t>
            </a:r>
            <a:endParaRPr lang="en-US" altLang="zh-CN" sz="1600" dirty="0">
              <a:latin typeface="华文行楷" panose="02010800040101010101" pitchFamily="2" charset="-122"/>
              <a:ea typeface="华文行楷" panose="02010800040101010101" pitchFamily="2" charset="-122"/>
            </a:endParaRPr>
          </a:p>
        </p:txBody>
      </p:sp>
      <p:sp>
        <p:nvSpPr>
          <p:cNvPr id="35" name="矩形 34"/>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6" name="组合 35"/>
          <p:cNvGrpSpPr/>
          <p:nvPr/>
        </p:nvGrpSpPr>
        <p:grpSpPr>
          <a:xfrm>
            <a:off x="24075" y="835312"/>
            <a:ext cx="12196472" cy="368286"/>
            <a:chOff x="-8944" y="833880"/>
            <a:chExt cx="12196472" cy="368286"/>
          </a:xfrm>
        </p:grpSpPr>
        <p:sp>
          <p:nvSpPr>
            <p:cNvPr id="37"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8"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请扫描残损商品</a:t>
              </a:r>
            </a:p>
          </p:txBody>
        </p:sp>
      </p:grpSp>
      <p:grpSp>
        <p:nvGrpSpPr>
          <p:cNvPr id="39" name="组合 38"/>
          <p:cNvGrpSpPr/>
          <p:nvPr/>
        </p:nvGrpSpPr>
        <p:grpSpPr>
          <a:xfrm>
            <a:off x="189312" y="4671401"/>
            <a:ext cx="2087058" cy="1662889"/>
            <a:chOff x="189312" y="4671401"/>
            <a:chExt cx="2087058" cy="1662889"/>
          </a:xfrm>
        </p:grpSpPr>
        <p:sp>
          <p:nvSpPr>
            <p:cNvPr id="40" name="矩形 39"/>
            <p:cNvSpPr/>
            <p:nvPr/>
          </p:nvSpPr>
          <p:spPr>
            <a:xfrm>
              <a:off x="189312" y="4671401"/>
              <a:ext cx="2081485" cy="1248215"/>
            </a:xfrm>
            <a:prstGeom prst="rect">
              <a:avLst/>
            </a:prstGeom>
            <a:solidFill>
              <a:srgbClr val="66FF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B02</a:t>
              </a:r>
              <a:endParaRPr lang="zh-CN" altLang="en-US" sz="7200" b="1" dirty="0">
                <a:solidFill>
                  <a:schemeClr val="tx1"/>
                </a:solidFill>
              </a:endParaRPr>
            </a:p>
          </p:txBody>
        </p:sp>
        <p:sp>
          <p:nvSpPr>
            <p:cNvPr id="44" name="矩形 43"/>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MSJD0000016</a:t>
              </a:r>
              <a:endParaRPr lang="zh-CN" altLang="en-US" sz="1100" dirty="0">
                <a:solidFill>
                  <a:schemeClr val="bg1"/>
                </a:solidFill>
              </a:endParaRPr>
            </a:p>
          </p:txBody>
        </p:sp>
      </p:grpSp>
    </p:spTree>
    <p:extLst>
      <p:ext uri="{BB962C8B-B14F-4D97-AF65-F5344CB8AC3E}">
        <p14:creationId xmlns:p14="http://schemas.microsoft.com/office/powerpoint/2010/main" val="122159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0" y="858644"/>
            <a:ext cx="12192000" cy="835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a:t>欢迎</a:t>
            </a:r>
            <a:r>
              <a:rPr lang="zh-CN" altLang="en-US" b="1" u="sng" dirty="0"/>
              <a:t>孙萌萌</a:t>
            </a:r>
            <a:r>
              <a:rPr lang="zh-CN" altLang="en-US" dirty="0"/>
              <a:t>进入包装系统</a:t>
            </a:r>
          </a:p>
        </p:txBody>
      </p:sp>
      <p:sp>
        <p:nvSpPr>
          <p:cNvPr id="4" name="文本框 3"/>
          <p:cNvSpPr txBox="1"/>
          <p:nvPr/>
        </p:nvSpPr>
        <p:spPr>
          <a:xfrm>
            <a:off x="78059" y="1876202"/>
            <a:ext cx="353860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请选择包装模式：</a:t>
            </a:r>
            <a:endParaRPr lang="en-US" altLang="zh-CN" sz="2000" b="1" dirty="0"/>
          </a:p>
        </p:txBody>
      </p:sp>
      <p:sp>
        <p:nvSpPr>
          <p:cNvPr id="5" name="矩形 4"/>
          <p:cNvSpPr/>
          <p:nvPr/>
        </p:nvSpPr>
        <p:spPr>
          <a:xfrm>
            <a:off x="78059" y="2609385"/>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1.</a:t>
            </a:r>
            <a:r>
              <a:rPr lang="zh-CN" altLang="en-US" sz="2000" b="1" dirty="0"/>
              <a:t>一单多件按订单包装</a:t>
            </a:r>
          </a:p>
        </p:txBody>
      </p:sp>
      <p:sp>
        <p:nvSpPr>
          <p:cNvPr id="6" name="矩形 5"/>
          <p:cNvSpPr/>
          <p:nvPr/>
        </p:nvSpPr>
        <p:spPr>
          <a:xfrm>
            <a:off x="78059" y="3547996"/>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2.</a:t>
            </a:r>
            <a:r>
              <a:rPr lang="zh-CN" altLang="en-US" sz="2000" b="1" dirty="0"/>
              <a:t>一单一件按订单包装</a:t>
            </a:r>
          </a:p>
        </p:txBody>
      </p:sp>
      <p:sp>
        <p:nvSpPr>
          <p:cNvPr id="7" name="矩形 6"/>
          <p:cNvSpPr/>
          <p:nvPr/>
        </p:nvSpPr>
        <p:spPr>
          <a:xfrm>
            <a:off x="6378498" y="2609385"/>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3.</a:t>
            </a:r>
            <a:r>
              <a:rPr lang="zh-CN" altLang="en-US" sz="2000" b="1" dirty="0"/>
              <a:t>一单多件包装时打印订单</a:t>
            </a:r>
          </a:p>
        </p:txBody>
      </p:sp>
      <p:sp>
        <p:nvSpPr>
          <p:cNvPr id="8" name="矩形 7"/>
          <p:cNvSpPr/>
          <p:nvPr/>
        </p:nvSpPr>
        <p:spPr>
          <a:xfrm>
            <a:off x="6378498" y="3594507"/>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4.</a:t>
            </a:r>
            <a:r>
              <a:rPr lang="zh-CN" altLang="en-US" sz="2000" b="1" dirty="0"/>
              <a:t>一单一件包装时打印订单</a:t>
            </a:r>
          </a:p>
        </p:txBody>
      </p:sp>
      <p:sp>
        <p:nvSpPr>
          <p:cNvPr id="10" name="矩形 9"/>
          <p:cNvSpPr/>
          <p:nvPr/>
        </p:nvSpPr>
        <p:spPr>
          <a:xfrm>
            <a:off x="8976732" y="447973"/>
            <a:ext cx="1884556" cy="3437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6121968" y="2425070"/>
            <a:ext cx="3824920" cy="99835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9760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a:t>
            </a:r>
            <a:r>
              <a:rPr lang="zh-CN" altLang="en-US" dirty="0"/>
              <a:t>输入残品数量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411489"/>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MSJD0000012</a:t>
            </a:r>
            <a:r>
              <a:rPr lang="zh-CN" altLang="en-US" sz="2000" b="1" dirty="0">
                <a:solidFill>
                  <a:schemeClr val="tx1"/>
                </a:solidFill>
              </a:rPr>
              <a:t>            上一箱号：</a:t>
            </a:r>
            <a:r>
              <a:rPr lang="en-US" altLang="zh-CN" sz="2000" b="1" dirty="0">
                <a:solidFill>
                  <a:schemeClr val="tx1"/>
                </a:solidFill>
              </a:rPr>
              <a:t>Box2</a:t>
            </a:r>
          </a:p>
        </p:txBody>
      </p:sp>
      <p:grpSp>
        <p:nvGrpSpPr>
          <p:cNvPr id="51" name="组合 50"/>
          <p:cNvGrpSpPr/>
          <p:nvPr/>
        </p:nvGrpSpPr>
        <p:grpSpPr>
          <a:xfrm>
            <a:off x="2384870" y="1941224"/>
            <a:ext cx="7396209" cy="3588082"/>
            <a:chOff x="2397896" y="1634959"/>
            <a:chExt cx="7396209" cy="3588082"/>
          </a:xfrm>
        </p:grpSpPr>
        <p:grpSp>
          <p:nvGrpSpPr>
            <p:cNvPr id="52" name="组合 51"/>
            <p:cNvGrpSpPr/>
            <p:nvPr/>
          </p:nvGrpSpPr>
          <p:grpSpPr>
            <a:xfrm>
              <a:off x="2397896" y="1634959"/>
              <a:ext cx="7396209" cy="3588082"/>
              <a:chOff x="2397896" y="1634959"/>
              <a:chExt cx="7396209" cy="3588082"/>
            </a:xfrm>
          </p:grpSpPr>
          <p:grpSp>
            <p:nvGrpSpPr>
              <p:cNvPr id="55" name="组合 54"/>
              <p:cNvGrpSpPr/>
              <p:nvPr/>
            </p:nvGrpSpPr>
            <p:grpSpPr>
              <a:xfrm>
                <a:off x="2397896" y="1634959"/>
                <a:ext cx="7396209" cy="3588082"/>
                <a:chOff x="2658567" y="1690081"/>
                <a:chExt cx="7396209" cy="3588082"/>
              </a:xfrm>
            </p:grpSpPr>
            <p:sp>
              <p:nvSpPr>
                <p:cNvPr id="57" name="矩形 56"/>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58" name="矩形 57"/>
                <p:cNvSpPr/>
                <p:nvPr/>
              </p:nvSpPr>
              <p:spPr>
                <a:xfrm>
                  <a:off x="2677640" y="1723950"/>
                  <a:ext cx="73771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rPr>
                    <a:t>输入残损数量</a:t>
                  </a:r>
                </a:p>
              </p:txBody>
            </p:sp>
          </p:grpSp>
          <p:sp>
            <p:nvSpPr>
              <p:cNvPr id="56" name="文本框 55"/>
              <p:cNvSpPr txBox="1"/>
              <p:nvPr/>
            </p:nvSpPr>
            <p:spPr>
              <a:xfrm>
                <a:off x="5882883" y="4826908"/>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53" name="文本框 52"/>
            <p:cNvSpPr txBox="1"/>
            <p:nvPr/>
          </p:nvSpPr>
          <p:spPr>
            <a:xfrm>
              <a:off x="2512198" y="2607083"/>
              <a:ext cx="5502522" cy="861774"/>
            </a:xfrm>
            <a:prstGeom prst="rect">
              <a:avLst/>
            </a:prstGeom>
            <a:noFill/>
          </p:spPr>
          <p:txBody>
            <a:bodyPr wrap="square" rtlCol="0">
              <a:spAutoFit/>
            </a:bodyPr>
            <a:lstStyle/>
            <a:p>
              <a:pPr>
                <a:lnSpc>
                  <a:spcPts val="3000"/>
                </a:lnSpc>
              </a:pPr>
              <a:r>
                <a:rPr lang="zh-CN" altLang="en-US" dirty="0"/>
                <a:t>输入残损数量后，此单已通知问题处理人员，请将商品和订单一起交给问题处理人员</a:t>
              </a:r>
            </a:p>
          </p:txBody>
        </p:sp>
      </p:grpSp>
      <p:pic>
        <p:nvPicPr>
          <p:cNvPr id="35" name="图片 34"/>
          <p:cNvPicPr>
            <a:picLocks noChangeAspect="1"/>
          </p:cNvPicPr>
          <p:nvPr/>
        </p:nvPicPr>
        <p:blipFill>
          <a:blip r:embed="rId5"/>
          <a:stretch>
            <a:fillRect/>
          </a:stretch>
        </p:blipFill>
        <p:spPr>
          <a:xfrm>
            <a:off x="8054573" y="2891046"/>
            <a:ext cx="1536044" cy="2476086"/>
          </a:xfrm>
          <a:prstGeom prst="rect">
            <a:avLst/>
          </a:prstGeom>
        </p:spPr>
      </p:pic>
      <p:pic>
        <p:nvPicPr>
          <p:cNvPr id="36" name="图片 35"/>
          <p:cNvPicPr>
            <a:picLocks noChangeAspect="1"/>
          </p:cNvPicPr>
          <p:nvPr/>
        </p:nvPicPr>
        <p:blipFill>
          <a:blip r:embed="rId5"/>
          <a:stretch>
            <a:fillRect/>
          </a:stretch>
        </p:blipFill>
        <p:spPr>
          <a:xfrm>
            <a:off x="10457621" y="2201718"/>
            <a:ext cx="1207468" cy="1946425"/>
          </a:xfrm>
          <a:prstGeom prst="rect">
            <a:avLst/>
          </a:prstGeom>
        </p:spPr>
      </p:pic>
      <p:sp>
        <p:nvSpPr>
          <p:cNvPr id="37" name="文本框 36"/>
          <p:cNvSpPr txBox="1"/>
          <p:nvPr/>
        </p:nvSpPr>
        <p:spPr>
          <a:xfrm>
            <a:off x="2509142" y="3839917"/>
            <a:ext cx="1181912" cy="477054"/>
          </a:xfrm>
          <a:prstGeom prst="rect">
            <a:avLst/>
          </a:prstGeom>
          <a:noFill/>
        </p:spPr>
        <p:txBody>
          <a:bodyPr wrap="square" rtlCol="0">
            <a:spAutoFit/>
          </a:bodyPr>
          <a:lstStyle/>
          <a:p>
            <a:pPr>
              <a:lnSpc>
                <a:spcPts val="3000"/>
              </a:lnSpc>
            </a:pPr>
            <a:r>
              <a:rPr lang="zh-CN" altLang="en-US" dirty="0"/>
              <a:t>残品数量</a:t>
            </a:r>
          </a:p>
        </p:txBody>
      </p:sp>
      <p:sp>
        <p:nvSpPr>
          <p:cNvPr id="38" name="文本框 37"/>
          <p:cNvSpPr txBox="1"/>
          <p:nvPr/>
        </p:nvSpPr>
        <p:spPr>
          <a:xfrm>
            <a:off x="3752476" y="3839917"/>
            <a:ext cx="1181912" cy="441788"/>
          </a:xfrm>
          <a:prstGeom prst="rect">
            <a:avLst/>
          </a:prstGeom>
          <a:noFill/>
          <a:ln>
            <a:solidFill>
              <a:schemeClr val="tx1"/>
            </a:solidFill>
          </a:ln>
        </p:spPr>
        <p:txBody>
          <a:bodyPr wrap="square" rtlCol="0">
            <a:spAutoFit/>
          </a:bodyPr>
          <a:lstStyle/>
          <a:p>
            <a:pPr>
              <a:lnSpc>
                <a:spcPts val="3000"/>
              </a:lnSpc>
            </a:pPr>
            <a:endParaRPr lang="zh-CN" altLang="en-US" dirty="0"/>
          </a:p>
        </p:txBody>
      </p:sp>
      <p:sp>
        <p:nvSpPr>
          <p:cNvPr id="39" name="文本框 38"/>
          <p:cNvSpPr txBox="1"/>
          <p:nvPr/>
        </p:nvSpPr>
        <p:spPr>
          <a:xfrm>
            <a:off x="2434414" y="4536135"/>
            <a:ext cx="2070477" cy="58477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1600" dirty="0">
                <a:latin typeface="华文行楷" panose="02010800040101010101" pitchFamily="2" charset="-122"/>
                <a:ea typeface="华文行楷" panose="02010800040101010101" pitchFamily="2" charset="-122"/>
              </a:rPr>
              <a:t>如果商品总数为</a:t>
            </a:r>
            <a:r>
              <a:rPr lang="en-US" altLang="zh-CN" sz="1600" dirty="0">
                <a:latin typeface="华文行楷" panose="02010800040101010101" pitchFamily="2" charset="-122"/>
                <a:ea typeface="华文行楷" panose="02010800040101010101" pitchFamily="2" charset="-122"/>
              </a:rPr>
              <a:t>1</a:t>
            </a:r>
            <a:r>
              <a:rPr lang="zh-CN" altLang="en-US" sz="1600" dirty="0">
                <a:latin typeface="华文行楷" panose="02010800040101010101" pitchFamily="2" charset="-122"/>
                <a:ea typeface="华文行楷" panose="02010800040101010101" pitchFamily="2" charset="-122"/>
              </a:rPr>
              <a:t>，那么此界面不显示</a:t>
            </a:r>
            <a:endParaRPr lang="en-US" altLang="zh-CN" sz="1600" dirty="0">
              <a:latin typeface="华文行楷" panose="02010800040101010101" pitchFamily="2" charset="-122"/>
              <a:ea typeface="华文行楷" panose="02010800040101010101" pitchFamily="2" charset="-122"/>
            </a:endParaRPr>
          </a:p>
        </p:txBody>
      </p:sp>
      <p:sp>
        <p:nvSpPr>
          <p:cNvPr id="40" name="矩形 39"/>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4" name="组合 43"/>
          <p:cNvGrpSpPr/>
          <p:nvPr/>
        </p:nvGrpSpPr>
        <p:grpSpPr>
          <a:xfrm>
            <a:off x="24075" y="835312"/>
            <a:ext cx="12196472" cy="368286"/>
            <a:chOff x="-8944" y="833880"/>
            <a:chExt cx="12196472" cy="368286"/>
          </a:xfrm>
        </p:grpSpPr>
        <p:sp>
          <p:nvSpPr>
            <p:cNvPr id="46"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7"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请输入残损数量</a:t>
              </a:r>
            </a:p>
          </p:txBody>
        </p:sp>
      </p:grpSp>
      <p:grpSp>
        <p:nvGrpSpPr>
          <p:cNvPr id="48" name="组合 47"/>
          <p:cNvGrpSpPr/>
          <p:nvPr/>
        </p:nvGrpSpPr>
        <p:grpSpPr>
          <a:xfrm>
            <a:off x="189312" y="4671401"/>
            <a:ext cx="2087058" cy="1662889"/>
            <a:chOff x="189312" y="4671401"/>
            <a:chExt cx="2087058" cy="1662889"/>
          </a:xfrm>
        </p:grpSpPr>
        <p:sp>
          <p:nvSpPr>
            <p:cNvPr id="49" name="矩形 48"/>
            <p:cNvSpPr/>
            <p:nvPr/>
          </p:nvSpPr>
          <p:spPr>
            <a:xfrm>
              <a:off x="189312" y="4671401"/>
              <a:ext cx="2081485" cy="1248215"/>
            </a:xfrm>
            <a:prstGeom prst="rect">
              <a:avLst/>
            </a:prstGeom>
            <a:solidFill>
              <a:srgbClr val="66FF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B02</a:t>
              </a:r>
              <a:endParaRPr lang="zh-CN" altLang="en-US" sz="7200" b="1" dirty="0">
                <a:solidFill>
                  <a:schemeClr val="tx1"/>
                </a:solidFill>
              </a:endParaRPr>
            </a:p>
          </p:txBody>
        </p:sp>
        <p:sp>
          <p:nvSpPr>
            <p:cNvPr id="50" name="矩形 49"/>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MSJD0000016</a:t>
              </a:r>
              <a:endParaRPr lang="zh-CN" altLang="en-US" sz="1100" dirty="0">
                <a:solidFill>
                  <a:schemeClr val="bg1"/>
                </a:solidFill>
              </a:endParaRPr>
            </a:p>
          </p:txBody>
        </p:sp>
      </p:grpSp>
    </p:spTree>
    <p:extLst>
      <p:ext uri="{BB962C8B-B14F-4D97-AF65-F5344CB8AC3E}">
        <p14:creationId xmlns:p14="http://schemas.microsoft.com/office/powerpoint/2010/main" val="2810059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报残成功</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8493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3682189974"/>
              </p:ext>
            </p:extLst>
          </p:nvPr>
        </p:nvGraphicFramePr>
        <p:xfrm>
          <a:off x="2437751" y="2012926"/>
          <a:ext cx="6458400" cy="2884170"/>
        </p:xfrm>
        <a:graphic>
          <a:graphicData uri="http://schemas.openxmlformats.org/drawingml/2006/table">
            <a:tbl>
              <a:tblPr>
                <a:tableStyleId>{69CF1AB2-1976-4502-BF36-3FF5EA218861}</a:tableStyleId>
              </a:tblPr>
              <a:tblGrid>
                <a:gridCol w="383095">
                  <a:extLst>
                    <a:ext uri="{9D8B030D-6E8A-4147-A177-3AD203B41FA5}">
                      <a16:colId xmlns:a16="http://schemas.microsoft.com/office/drawing/2014/main" val="20000"/>
                    </a:ext>
                  </a:extLst>
                </a:gridCol>
                <a:gridCol w="1115534">
                  <a:extLst>
                    <a:ext uri="{9D8B030D-6E8A-4147-A177-3AD203B41FA5}">
                      <a16:colId xmlns:a16="http://schemas.microsoft.com/office/drawing/2014/main" val="20001"/>
                    </a:ext>
                  </a:extLst>
                </a:gridCol>
                <a:gridCol w="2709658">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lumMod val="95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1699307"/>
            <a:chOff x="567854" y="5026704"/>
            <a:chExt cx="3879888" cy="1344781"/>
          </a:xfrm>
        </p:grpSpPr>
        <p:sp>
          <p:nvSpPr>
            <p:cNvPr id="31" name="矩形 30"/>
            <p:cNvSpPr/>
            <p:nvPr/>
          </p:nvSpPr>
          <p:spPr>
            <a:xfrm>
              <a:off x="599722" y="5354866"/>
              <a:ext cx="3848020" cy="1016619"/>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lnSpc>
                  <a:spcPts val="2000"/>
                </a:lnSpc>
              </a:pPr>
              <a:r>
                <a:rPr lang="zh-CN" altLang="en-US" sz="2000" b="1" dirty="0">
                  <a:solidFill>
                    <a:schemeClr val="tx1"/>
                  </a:solidFill>
                </a:rPr>
                <a:t>标记问题完成</a:t>
              </a:r>
              <a:endParaRPr lang="en-US" altLang="zh-CN" sz="2000" b="1" dirty="0">
                <a:solidFill>
                  <a:schemeClr val="tx1"/>
                </a:solidFill>
              </a:endParaRPr>
            </a:p>
            <a:p>
              <a:pPr algn="ctr">
                <a:lnSpc>
                  <a:spcPts val="2000"/>
                </a:lnSpc>
              </a:pPr>
              <a:r>
                <a:rPr lang="zh-CN" altLang="en-US" sz="1600" dirty="0">
                  <a:solidFill>
                    <a:schemeClr val="tx1"/>
                  </a:solidFill>
                </a:rPr>
                <a:t>扫描当前订单</a:t>
              </a:r>
              <a:endParaRPr lang="en-US" altLang="zh-CN" sz="1600" dirty="0">
                <a:solidFill>
                  <a:schemeClr val="tx1"/>
                </a:solidFill>
              </a:endParaRPr>
            </a:p>
            <a:p>
              <a:pPr algn="ctr">
                <a:lnSpc>
                  <a:spcPts val="2000"/>
                </a:lnSpc>
              </a:pPr>
              <a:r>
                <a:rPr lang="zh-CN" altLang="en-US" sz="1600" dirty="0">
                  <a:solidFill>
                    <a:schemeClr val="tx1"/>
                  </a:solidFill>
                </a:rPr>
                <a:t>继续包装</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79002" y="4120095"/>
            <a:ext cx="656887" cy="836666"/>
          </a:xfrm>
          <a:prstGeom prst="rect">
            <a:avLst/>
          </a:prstGeom>
        </p:spPr>
      </p:pic>
      <p:pic>
        <p:nvPicPr>
          <p:cNvPr id="8" name="图片 7"/>
          <p:cNvPicPr>
            <a:picLocks noChangeAspect="1"/>
          </p:cNvPicPr>
          <p:nvPr/>
        </p:nvPicPr>
        <p:blipFill>
          <a:blip r:embed="rId4"/>
          <a:stretch>
            <a:fillRect/>
          </a:stretch>
        </p:blipFill>
        <p:spPr>
          <a:xfrm>
            <a:off x="8176521" y="2455572"/>
            <a:ext cx="481311" cy="795499"/>
          </a:xfrm>
          <a:prstGeom prst="rect">
            <a:avLst/>
          </a:prstGeom>
        </p:spPr>
      </p:pic>
      <p:pic>
        <p:nvPicPr>
          <p:cNvPr id="9" name="图片 8"/>
          <p:cNvPicPr>
            <a:picLocks noChangeAspect="1"/>
          </p:cNvPicPr>
          <p:nvPr/>
        </p:nvPicPr>
        <p:blipFill>
          <a:blip r:embed="rId5"/>
          <a:stretch>
            <a:fillRect/>
          </a:stretch>
        </p:blipFill>
        <p:spPr>
          <a:xfrm>
            <a:off x="8155138" y="3250939"/>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MSJD0000012</a:t>
            </a:r>
            <a:r>
              <a:rPr lang="zh-CN" altLang="en-US" sz="2000" b="1" dirty="0">
                <a:solidFill>
                  <a:schemeClr val="tx1"/>
                </a:solidFill>
              </a:rPr>
              <a:t>             上一箱号：</a:t>
            </a:r>
            <a:r>
              <a:rPr lang="en-US" altLang="zh-CN" sz="2000" b="1" dirty="0">
                <a:solidFill>
                  <a:schemeClr val="tx1"/>
                </a:solidFill>
              </a:rPr>
              <a:t>Box2</a:t>
            </a:r>
          </a:p>
        </p:txBody>
      </p:sp>
      <p:pic>
        <p:nvPicPr>
          <p:cNvPr id="35" name="图片 34"/>
          <p:cNvPicPr>
            <a:picLocks noChangeAspect="1"/>
          </p:cNvPicPr>
          <p:nvPr/>
        </p:nvPicPr>
        <p:blipFill>
          <a:blip r:embed="rId5"/>
          <a:stretch>
            <a:fillRect/>
          </a:stretch>
        </p:blipFill>
        <p:spPr>
          <a:xfrm>
            <a:off x="10407132" y="2258174"/>
            <a:ext cx="1207468" cy="1946425"/>
          </a:xfrm>
          <a:prstGeom prst="rect">
            <a:avLst/>
          </a:prstGeom>
        </p:spPr>
      </p:pic>
      <p:sp>
        <p:nvSpPr>
          <p:cNvPr id="40" name="矩形 39"/>
          <p:cNvSpPr/>
          <p:nvPr/>
        </p:nvSpPr>
        <p:spPr>
          <a:xfrm>
            <a:off x="10489871" y="1628760"/>
            <a:ext cx="997389" cy="769441"/>
          </a:xfrm>
          <a:prstGeom prst="rect">
            <a:avLst/>
          </a:prstGeom>
        </p:spPr>
        <p:txBody>
          <a:bodyPr wrap="none">
            <a:spAutoFit/>
          </a:bodyPr>
          <a:lstStyle/>
          <a:p>
            <a:pPr algn="ctr" fontAlgn="ctr"/>
            <a:r>
              <a:rPr lang="en-US" altLang="zh-CN" sz="4400" b="1" dirty="0">
                <a:solidFill>
                  <a:srgbClr val="FF0000"/>
                </a:solidFill>
              </a:rPr>
              <a:t>0/1</a:t>
            </a:r>
            <a:endParaRPr lang="en-US" altLang="zh-CN" sz="4400" b="1" dirty="0">
              <a:solidFill>
                <a:srgbClr val="FF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1568122132"/>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819150">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报残</a:t>
                      </a:r>
                      <a:r>
                        <a:rPr lang="en-US" altLang="zh-CN" sz="1200" b="0" i="0" u="none" strike="noStrike" dirty="0">
                          <a:solidFill>
                            <a:srgbClr val="000000"/>
                          </a:solidFill>
                          <a:effectLst/>
                          <a:latin typeface="宋体" panose="02010600030101010101" pitchFamily="2" charset="-122"/>
                          <a:ea typeface="宋体" panose="02010600030101010101" pitchFamily="2" charset="-122"/>
                        </a:rPr>
                        <a:t>1</a:t>
                      </a:r>
                      <a:r>
                        <a:rPr lang="zh-CN" altLang="en-US" sz="1200" b="0" i="0" u="none" strike="noStrike" dirty="0">
                          <a:solidFill>
                            <a:srgbClr val="000000"/>
                          </a:solidFill>
                          <a:effectLst/>
                          <a:latin typeface="宋体" panose="02010600030101010101" pitchFamily="2" charset="-122"/>
                          <a:ea typeface="宋体" panose="02010600030101010101" pitchFamily="2" charset="-122"/>
                        </a:rPr>
                        <a:t>件</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84033" y="595603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6"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7"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请将此订单内所有商品交予问题组，并扫描当前订单号码</a:t>
              </a:r>
            </a:p>
          </p:txBody>
        </p:sp>
      </p:grpSp>
      <p:grpSp>
        <p:nvGrpSpPr>
          <p:cNvPr id="38" name="组合 37"/>
          <p:cNvGrpSpPr/>
          <p:nvPr/>
        </p:nvGrpSpPr>
        <p:grpSpPr>
          <a:xfrm>
            <a:off x="189312" y="4671401"/>
            <a:ext cx="2087058" cy="1662889"/>
            <a:chOff x="189312" y="4671401"/>
            <a:chExt cx="2087058" cy="1662889"/>
          </a:xfrm>
        </p:grpSpPr>
        <p:sp>
          <p:nvSpPr>
            <p:cNvPr id="39" name="矩形 38"/>
            <p:cNvSpPr/>
            <p:nvPr/>
          </p:nvSpPr>
          <p:spPr>
            <a:xfrm>
              <a:off x="189312" y="4671401"/>
              <a:ext cx="2081485" cy="1248215"/>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B02</a:t>
              </a:r>
              <a:endParaRPr lang="zh-CN" altLang="en-US" sz="7200" b="1" dirty="0">
                <a:solidFill>
                  <a:schemeClr val="tx1"/>
                </a:solidFill>
              </a:endParaRPr>
            </a:p>
          </p:txBody>
        </p:sp>
        <p:sp>
          <p:nvSpPr>
            <p:cNvPr id="46" name="矩形 45"/>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MSJD0000016</a:t>
              </a:r>
              <a:endParaRPr lang="zh-CN" altLang="en-US" sz="1100" dirty="0">
                <a:solidFill>
                  <a:schemeClr val="bg1"/>
                </a:solidFill>
              </a:endParaRPr>
            </a:p>
          </p:txBody>
        </p:sp>
      </p:grpSp>
    </p:spTree>
    <p:extLst>
      <p:ext uri="{BB962C8B-B14F-4D97-AF65-F5344CB8AC3E}">
        <p14:creationId xmlns:p14="http://schemas.microsoft.com/office/powerpoint/2010/main" val="1259619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商品丢失</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46068"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1250058817"/>
              </p:ext>
            </p:extLst>
          </p:nvPr>
        </p:nvGraphicFramePr>
        <p:xfrm>
          <a:off x="2437751" y="2012926"/>
          <a:ext cx="6458399" cy="2884170"/>
        </p:xfrm>
        <a:graphic>
          <a:graphicData uri="http://schemas.openxmlformats.org/drawingml/2006/table">
            <a:tbl>
              <a:tblPr>
                <a:tableStyleId>{69CF1AB2-1976-4502-BF36-3FF5EA218861}</a:tableStyleId>
              </a:tblPr>
              <a:tblGrid>
                <a:gridCol w="383095">
                  <a:extLst>
                    <a:ext uri="{9D8B030D-6E8A-4147-A177-3AD203B41FA5}">
                      <a16:colId xmlns:a16="http://schemas.microsoft.com/office/drawing/2014/main" val="20000"/>
                    </a:ext>
                  </a:extLst>
                </a:gridCol>
                <a:gridCol w="1039954">
                  <a:extLst>
                    <a:ext uri="{9D8B030D-6E8A-4147-A177-3AD203B41FA5}">
                      <a16:colId xmlns:a16="http://schemas.microsoft.com/office/drawing/2014/main" val="20001"/>
                    </a:ext>
                  </a:extLst>
                </a:gridCol>
                <a:gridCol w="2785238">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299">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90588" y="4116845"/>
            <a:ext cx="656887" cy="836666"/>
          </a:xfrm>
          <a:prstGeom prst="rect">
            <a:avLst/>
          </a:prstGeom>
        </p:spPr>
      </p:pic>
      <p:pic>
        <p:nvPicPr>
          <p:cNvPr id="8" name="图片 7"/>
          <p:cNvPicPr>
            <a:picLocks noChangeAspect="1"/>
          </p:cNvPicPr>
          <p:nvPr/>
        </p:nvPicPr>
        <p:blipFill>
          <a:blip r:embed="rId4"/>
          <a:stretch>
            <a:fillRect/>
          </a:stretch>
        </p:blipFill>
        <p:spPr>
          <a:xfrm>
            <a:off x="8188107" y="2452322"/>
            <a:ext cx="481311" cy="795499"/>
          </a:xfrm>
          <a:prstGeom prst="rect">
            <a:avLst/>
          </a:prstGeom>
        </p:spPr>
      </p:pic>
      <p:pic>
        <p:nvPicPr>
          <p:cNvPr id="9" name="图片 8"/>
          <p:cNvPicPr>
            <a:picLocks noChangeAspect="1"/>
          </p:cNvPicPr>
          <p:nvPr/>
        </p:nvPicPr>
        <p:blipFill>
          <a:blip r:embed="rId5"/>
          <a:stretch>
            <a:fillRect/>
          </a:stretch>
        </p:blipFill>
        <p:spPr>
          <a:xfrm>
            <a:off x="8188107" y="3283195"/>
            <a:ext cx="490693" cy="790992"/>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MSJD0000016</a:t>
            </a:r>
            <a:r>
              <a:rPr lang="zh-CN" altLang="en-US" sz="2000" b="1" dirty="0">
                <a:solidFill>
                  <a:schemeClr val="tx1"/>
                </a:solidFill>
              </a:rPr>
              <a:t>             上一箱号：</a:t>
            </a:r>
            <a:r>
              <a:rPr lang="en-US" altLang="zh-CN" sz="2000" b="1" dirty="0">
                <a:solidFill>
                  <a:schemeClr val="tx1"/>
                </a:solidFill>
              </a:rPr>
              <a:t>Box2</a:t>
            </a:r>
          </a:p>
        </p:txBody>
      </p:sp>
      <p:pic>
        <p:nvPicPr>
          <p:cNvPr id="46" name="图片 45"/>
          <p:cNvPicPr>
            <a:picLocks noChangeAspect="1"/>
          </p:cNvPicPr>
          <p:nvPr/>
        </p:nvPicPr>
        <p:blipFill>
          <a:blip r:embed="rId3"/>
          <a:stretch>
            <a:fillRect/>
          </a:stretch>
        </p:blipFill>
        <p:spPr>
          <a:xfrm>
            <a:off x="10247192" y="2343075"/>
            <a:ext cx="1482746" cy="1888549"/>
          </a:xfrm>
          <a:prstGeom prst="rect">
            <a:avLst/>
          </a:prstGeom>
        </p:spPr>
      </p:pic>
      <p:sp>
        <p:nvSpPr>
          <p:cNvPr id="47" name="矩形 46"/>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2348426916"/>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 name="组合 2"/>
          <p:cNvGrpSpPr/>
          <p:nvPr/>
        </p:nvGrpSpPr>
        <p:grpSpPr>
          <a:xfrm>
            <a:off x="189313" y="4668565"/>
            <a:ext cx="2087057" cy="1665725"/>
            <a:chOff x="189313" y="4668565"/>
            <a:chExt cx="2087057" cy="1665725"/>
          </a:xfrm>
        </p:grpSpPr>
        <p:grpSp>
          <p:nvGrpSpPr>
            <p:cNvPr id="37" name="组合 36"/>
            <p:cNvGrpSpPr/>
            <p:nvPr/>
          </p:nvGrpSpPr>
          <p:grpSpPr>
            <a:xfrm>
              <a:off x="189313" y="4671401"/>
              <a:ext cx="2087057" cy="1662889"/>
              <a:chOff x="189313" y="4671401"/>
              <a:chExt cx="2087057" cy="1662889"/>
            </a:xfrm>
          </p:grpSpPr>
          <p:sp>
            <p:nvSpPr>
              <p:cNvPr id="38" name="矩形 37"/>
              <p:cNvSpPr/>
              <p:nvPr/>
            </p:nvSpPr>
            <p:spPr>
              <a:xfrm>
                <a:off x="189313" y="4671401"/>
                <a:ext cx="988300" cy="124821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5400" b="1" dirty="0">
                    <a:solidFill>
                      <a:schemeClr val="bg1"/>
                    </a:solidFill>
                  </a:rPr>
                  <a:t>F9</a:t>
                </a:r>
                <a:endParaRPr lang="zh-CN" altLang="en-US" sz="5400" b="1" dirty="0">
                  <a:solidFill>
                    <a:schemeClr val="bg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b="1" dirty="0">
                    <a:solidFill>
                      <a:schemeClr val="bg1"/>
                    </a:solidFill>
                  </a:rPr>
                  <a:t>订单号码：</a:t>
                </a:r>
                <a:r>
                  <a:rPr lang="en-US" altLang="zh-CN" sz="1050" b="1" dirty="0">
                    <a:solidFill>
                      <a:schemeClr val="bg1"/>
                    </a:solidFill>
                  </a:rPr>
                  <a:t>MSJD0000090</a:t>
                </a:r>
                <a:endParaRPr lang="zh-CN" altLang="en-US" sz="900" dirty="0">
                  <a:solidFill>
                    <a:schemeClr val="bg1"/>
                  </a:solidFill>
                </a:endParaRPr>
              </a:p>
            </p:txBody>
          </p:sp>
        </p:grpSp>
        <p:sp>
          <p:nvSpPr>
            <p:cNvPr id="41" name="矩形 40"/>
            <p:cNvSpPr/>
            <p:nvPr/>
          </p:nvSpPr>
          <p:spPr>
            <a:xfrm>
              <a:off x="1177613" y="4668565"/>
              <a:ext cx="1098757" cy="1251049"/>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4800" b="1" dirty="0">
                  <a:solidFill>
                    <a:schemeClr val="bg1"/>
                  </a:solidFill>
                </a:rPr>
                <a:t>F10</a:t>
              </a:r>
              <a:endParaRPr lang="zh-CN" altLang="en-US" sz="4800" b="1" dirty="0">
                <a:solidFill>
                  <a:schemeClr val="bg1"/>
                </a:solidFill>
              </a:endParaRPr>
            </a:p>
          </p:txBody>
        </p:sp>
      </p:grpSp>
    </p:spTree>
    <p:extLst>
      <p:ext uri="{BB962C8B-B14F-4D97-AF65-F5344CB8AC3E}">
        <p14:creationId xmlns:p14="http://schemas.microsoft.com/office/powerpoint/2010/main" val="397431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7526" y="2269355"/>
            <a:ext cx="7181385" cy="2306672"/>
          </a:xfrm>
        </p:spPr>
        <p:txBody>
          <a:bodyPr>
            <a:noAutofit/>
          </a:bodyPr>
          <a:lstStyle/>
          <a:p>
            <a:r>
              <a:rPr lang="en-US" altLang="zh-CN" sz="6600" dirty="0"/>
              <a:t>M</a:t>
            </a:r>
            <a:r>
              <a:rPr lang="zh-CN" altLang="en-US" sz="6600" dirty="0"/>
              <a:t>商品丢失</a:t>
            </a:r>
          </a:p>
        </p:txBody>
      </p:sp>
    </p:spTree>
    <p:extLst>
      <p:ext uri="{BB962C8B-B14F-4D97-AF65-F5344CB8AC3E}">
        <p14:creationId xmlns:p14="http://schemas.microsoft.com/office/powerpoint/2010/main" val="685010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商品丢失</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46068"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1" y="2012926"/>
          <a:ext cx="6458399" cy="2884170"/>
        </p:xfrm>
        <a:graphic>
          <a:graphicData uri="http://schemas.openxmlformats.org/drawingml/2006/table">
            <a:tbl>
              <a:tblPr>
                <a:tableStyleId>{69CF1AB2-1976-4502-BF36-3FF5EA218861}</a:tableStyleId>
              </a:tblPr>
              <a:tblGrid>
                <a:gridCol w="383095">
                  <a:extLst>
                    <a:ext uri="{9D8B030D-6E8A-4147-A177-3AD203B41FA5}">
                      <a16:colId xmlns:a16="http://schemas.microsoft.com/office/drawing/2014/main" val="20000"/>
                    </a:ext>
                  </a:extLst>
                </a:gridCol>
                <a:gridCol w="1039954">
                  <a:extLst>
                    <a:ext uri="{9D8B030D-6E8A-4147-A177-3AD203B41FA5}">
                      <a16:colId xmlns:a16="http://schemas.microsoft.com/office/drawing/2014/main" val="20001"/>
                    </a:ext>
                  </a:extLst>
                </a:gridCol>
                <a:gridCol w="2785238">
                  <a:extLst>
                    <a:ext uri="{9D8B030D-6E8A-4147-A177-3AD203B41FA5}">
                      <a16:colId xmlns:a16="http://schemas.microsoft.com/office/drawing/2014/main" val="20002"/>
                    </a:ext>
                  </a:extLst>
                </a:gridCol>
                <a:gridCol w="684724">
                  <a:extLst>
                    <a:ext uri="{9D8B030D-6E8A-4147-A177-3AD203B41FA5}">
                      <a16:colId xmlns:a16="http://schemas.microsoft.com/office/drawing/2014/main" val="20003"/>
                    </a:ext>
                  </a:extLst>
                </a:gridCol>
                <a:gridCol w="564089">
                  <a:extLst>
                    <a:ext uri="{9D8B030D-6E8A-4147-A177-3AD203B41FA5}">
                      <a16:colId xmlns:a16="http://schemas.microsoft.com/office/drawing/2014/main" val="20004"/>
                    </a:ext>
                  </a:extLst>
                </a:gridCol>
                <a:gridCol w="1001299">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90588" y="4116845"/>
            <a:ext cx="656887" cy="836666"/>
          </a:xfrm>
          <a:prstGeom prst="rect">
            <a:avLst/>
          </a:prstGeom>
        </p:spPr>
      </p:pic>
      <p:pic>
        <p:nvPicPr>
          <p:cNvPr id="8" name="图片 7"/>
          <p:cNvPicPr>
            <a:picLocks noChangeAspect="1"/>
          </p:cNvPicPr>
          <p:nvPr/>
        </p:nvPicPr>
        <p:blipFill>
          <a:blip r:embed="rId4"/>
          <a:stretch>
            <a:fillRect/>
          </a:stretch>
        </p:blipFill>
        <p:spPr>
          <a:xfrm>
            <a:off x="8188107" y="2452322"/>
            <a:ext cx="481311" cy="795499"/>
          </a:xfrm>
          <a:prstGeom prst="rect">
            <a:avLst/>
          </a:prstGeom>
        </p:spPr>
      </p:pic>
      <p:pic>
        <p:nvPicPr>
          <p:cNvPr id="9" name="图片 8"/>
          <p:cNvPicPr>
            <a:picLocks noChangeAspect="1"/>
          </p:cNvPicPr>
          <p:nvPr/>
        </p:nvPicPr>
        <p:blipFill>
          <a:blip r:embed="rId5"/>
          <a:stretch>
            <a:fillRect/>
          </a:stretch>
        </p:blipFill>
        <p:spPr>
          <a:xfrm>
            <a:off x="8188107" y="3283195"/>
            <a:ext cx="490693" cy="790992"/>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MSJD0000016</a:t>
            </a:r>
            <a:r>
              <a:rPr lang="zh-CN" altLang="en-US" sz="2000" b="1" dirty="0">
                <a:solidFill>
                  <a:schemeClr val="tx1"/>
                </a:solidFill>
              </a:rPr>
              <a:t>             上一箱号：</a:t>
            </a:r>
            <a:r>
              <a:rPr lang="en-US" altLang="zh-CN" sz="2000" b="1" dirty="0">
                <a:solidFill>
                  <a:schemeClr val="tx1"/>
                </a:solidFill>
              </a:rPr>
              <a:t>Box8</a:t>
            </a:r>
          </a:p>
        </p:txBody>
      </p:sp>
      <p:pic>
        <p:nvPicPr>
          <p:cNvPr id="46" name="图片 45"/>
          <p:cNvPicPr>
            <a:picLocks noChangeAspect="1"/>
          </p:cNvPicPr>
          <p:nvPr/>
        </p:nvPicPr>
        <p:blipFill>
          <a:blip r:embed="rId3"/>
          <a:stretch>
            <a:fillRect/>
          </a:stretch>
        </p:blipFill>
        <p:spPr>
          <a:xfrm>
            <a:off x="10247192" y="2343075"/>
            <a:ext cx="1482746" cy="1888549"/>
          </a:xfrm>
          <a:prstGeom prst="rect">
            <a:avLst/>
          </a:prstGeom>
        </p:spPr>
      </p:pic>
      <p:sp>
        <p:nvSpPr>
          <p:cNvPr id="47" name="矩形 46"/>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8" name="表格 47"/>
          <p:cNvGraphicFramePr>
            <a:graphicFrameLocks noGrp="1"/>
          </p:cNvGraphicFramePr>
          <p:nvPr>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40" name="组合 39"/>
          <p:cNvGrpSpPr/>
          <p:nvPr/>
        </p:nvGrpSpPr>
        <p:grpSpPr>
          <a:xfrm>
            <a:off x="189313" y="4668565"/>
            <a:ext cx="2087057" cy="1665725"/>
            <a:chOff x="189313" y="4668565"/>
            <a:chExt cx="2087057" cy="1665725"/>
          </a:xfrm>
        </p:grpSpPr>
        <p:grpSp>
          <p:nvGrpSpPr>
            <p:cNvPr id="41" name="组合 40"/>
            <p:cNvGrpSpPr/>
            <p:nvPr/>
          </p:nvGrpSpPr>
          <p:grpSpPr>
            <a:xfrm>
              <a:off x="189313" y="4671401"/>
              <a:ext cx="2087057" cy="1662889"/>
              <a:chOff x="189313" y="4671401"/>
              <a:chExt cx="2087057" cy="1662889"/>
            </a:xfrm>
          </p:grpSpPr>
          <p:sp>
            <p:nvSpPr>
              <p:cNvPr id="44" name="矩形 43"/>
              <p:cNvSpPr/>
              <p:nvPr/>
            </p:nvSpPr>
            <p:spPr>
              <a:xfrm>
                <a:off x="189313" y="4671401"/>
                <a:ext cx="988300" cy="124821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5400" b="1" dirty="0">
                    <a:solidFill>
                      <a:schemeClr val="bg1"/>
                    </a:solidFill>
                  </a:rPr>
                  <a:t>F9</a:t>
                </a:r>
                <a:endParaRPr lang="zh-CN" altLang="en-US" sz="5400" b="1" dirty="0">
                  <a:solidFill>
                    <a:schemeClr val="bg1"/>
                  </a:solidFill>
                </a:endParaRPr>
              </a:p>
            </p:txBody>
          </p:sp>
          <p:sp>
            <p:nvSpPr>
              <p:cNvPr id="49" name="矩形 4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b="1" dirty="0">
                    <a:solidFill>
                      <a:schemeClr val="bg1"/>
                    </a:solidFill>
                  </a:rPr>
                  <a:t>订单号码：</a:t>
                </a:r>
                <a:r>
                  <a:rPr lang="en-US" altLang="zh-CN" sz="1050" b="1" dirty="0">
                    <a:solidFill>
                      <a:schemeClr val="bg1"/>
                    </a:solidFill>
                  </a:rPr>
                  <a:t>MSJD0000090</a:t>
                </a:r>
                <a:endParaRPr lang="zh-CN" altLang="en-US" sz="900" dirty="0">
                  <a:solidFill>
                    <a:schemeClr val="bg1"/>
                  </a:solidFill>
                </a:endParaRPr>
              </a:p>
            </p:txBody>
          </p:sp>
        </p:grpSp>
        <p:sp>
          <p:nvSpPr>
            <p:cNvPr id="42" name="矩形 41"/>
            <p:cNvSpPr/>
            <p:nvPr/>
          </p:nvSpPr>
          <p:spPr>
            <a:xfrm>
              <a:off x="1177613" y="4668565"/>
              <a:ext cx="1098757" cy="1251049"/>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4800" b="1" dirty="0">
                  <a:solidFill>
                    <a:schemeClr val="bg1"/>
                  </a:solidFill>
                </a:rPr>
                <a:t>F10</a:t>
              </a:r>
              <a:endParaRPr lang="zh-CN" altLang="en-US" sz="4800" b="1" dirty="0">
                <a:solidFill>
                  <a:schemeClr val="bg1"/>
                </a:solidFill>
              </a:endParaRPr>
            </a:p>
          </p:txBody>
        </p:sp>
      </p:grpSp>
    </p:spTree>
    <p:extLst>
      <p:ext uri="{BB962C8B-B14F-4D97-AF65-F5344CB8AC3E}">
        <p14:creationId xmlns:p14="http://schemas.microsoft.com/office/powerpoint/2010/main" val="177679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触发问题菜单</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104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MSJD0000016  </a:t>
            </a:r>
            <a:r>
              <a:rPr lang="zh-CN" altLang="en-US" sz="2000" b="1" dirty="0">
                <a:solidFill>
                  <a:schemeClr val="tx1"/>
                </a:solidFill>
              </a:rPr>
              <a:t>           上一箱号：</a:t>
            </a:r>
            <a:r>
              <a:rPr lang="en-US" altLang="zh-CN" sz="2000" b="1" dirty="0">
                <a:solidFill>
                  <a:schemeClr val="tx1"/>
                </a:solidFill>
              </a:rPr>
              <a:t>Box8</a:t>
            </a:r>
          </a:p>
        </p:txBody>
      </p:sp>
      <p:grpSp>
        <p:nvGrpSpPr>
          <p:cNvPr id="24" name="组合 23"/>
          <p:cNvGrpSpPr/>
          <p:nvPr/>
        </p:nvGrpSpPr>
        <p:grpSpPr>
          <a:xfrm>
            <a:off x="2406559" y="1917224"/>
            <a:ext cx="7396209" cy="3588082"/>
            <a:chOff x="2397896" y="1634959"/>
            <a:chExt cx="7396209" cy="3588082"/>
          </a:xfrm>
        </p:grpSpPr>
        <p:grpSp>
          <p:nvGrpSpPr>
            <p:cNvPr id="25" name="组合 24"/>
            <p:cNvGrpSpPr/>
            <p:nvPr/>
          </p:nvGrpSpPr>
          <p:grpSpPr>
            <a:xfrm>
              <a:off x="2397896" y="1634959"/>
              <a:ext cx="7396209" cy="3588082"/>
              <a:chOff x="2658567" y="1690081"/>
              <a:chExt cx="7396209" cy="3588082"/>
            </a:xfrm>
          </p:grpSpPr>
          <p:sp>
            <p:nvSpPr>
              <p:cNvPr id="38" name="矩形 37"/>
              <p:cNvSpPr/>
              <p:nvPr/>
            </p:nvSpPr>
            <p:spPr>
              <a:xfrm>
                <a:off x="2658567" y="1690081"/>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39" name="矩形 38"/>
              <p:cNvSpPr/>
              <p:nvPr/>
            </p:nvSpPr>
            <p:spPr>
              <a:xfrm>
                <a:off x="2677640" y="17239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包装问题菜单</a:t>
                </a:r>
              </a:p>
            </p:txBody>
          </p:sp>
        </p:grpSp>
        <p:sp>
          <p:nvSpPr>
            <p:cNvPr id="26" name="矩形 25"/>
            <p:cNvSpPr/>
            <p:nvPr/>
          </p:nvSpPr>
          <p:spPr>
            <a:xfrm>
              <a:off x="4877639" y="2543384"/>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热键号码：</a:t>
              </a:r>
            </a:p>
          </p:txBody>
        </p:sp>
        <p:sp>
          <p:nvSpPr>
            <p:cNvPr id="28" name="矩形 27"/>
            <p:cNvSpPr/>
            <p:nvPr/>
          </p:nvSpPr>
          <p:spPr>
            <a:xfrm>
              <a:off x="6041433" y="2505374"/>
              <a:ext cx="1027327" cy="39217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solidFill>
                    <a:schemeClr val="tx1"/>
                  </a:solidFill>
                </a:rPr>
                <a:t>M</a:t>
              </a:r>
              <a:endParaRPr lang="zh-CN" altLang="en-US" b="1" dirty="0">
                <a:solidFill>
                  <a:schemeClr val="tx1"/>
                </a:solidFill>
              </a:endParaRPr>
            </a:p>
          </p:txBody>
        </p:sp>
        <p:sp>
          <p:nvSpPr>
            <p:cNvPr id="35" name="矩形 34"/>
            <p:cNvSpPr/>
            <p:nvPr/>
          </p:nvSpPr>
          <p:spPr>
            <a:xfrm>
              <a:off x="4940321" y="2912716"/>
              <a:ext cx="2266820" cy="18158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D—</a:t>
              </a:r>
              <a:r>
                <a:rPr lang="zh-CN" altLang="en-US" sz="1600" dirty="0"/>
                <a:t>商品残损</a:t>
              </a:r>
              <a:endParaRPr lang="en-US" altLang="zh-CN" sz="1600" dirty="0"/>
            </a:p>
            <a:p>
              <a:r>
                <a:rPr lang="en-US" altLang="zh-CN" sz="1600" dirty="0"/>
                <a:t>M—</a:t>
              </a:r>
              <a:r>
                <a:rPr lang="zh-CN" altLang="en-US" sz="1600" dirty="0"/>
                <a:t>商品丢失</a:t>
              </a:r>
              <a:endParaRPr lang="en-US" altLang="zh-CN" sz="1600" dirty="0"/>
            </a:p>
            <a:p>
              <a:r>
                <a:rPr lang="en-US" altLang="zh-CN" sz="1600" dirty="0"/>
                <a:t>P—</a:t>
              </a:r>
              <a:r>
                <a:rPr lang="zh-CN" altLang="en-US" sz="1600" dirty="0"/>
                <a:t>商品无法扫描</a:t>
              </a:r>
              <a:endParaRPr lang="en-US" altLang="zh-CN" sz="1600" dirty="0"/>
            </a:p>
            <a:p>
              <a:r>
                <a:rPr lang="en-US" altLang="zh-CN" sz="1600" dirty="0"/>
                <a:t>N—</a:t>
              </a:r>
              <a:r>
                <a:rPr lang="zh-CN" altLang="en-US" sz="1600" dirty="0"/>
                <a:t>序列号无法扫描</a:t>
              </a:r>
              <a:endParaRPr lang="en-US" altLang="zh-CN" sz="1600" dirty="0"/>
            </a:p>
            <a:p>
              <a:r>
                <a:rPr lang="en-US" altLang="zh-CN" sz="1600" dirty="0"/>
                <a:t>I—</a:t>
              </a:r>
              <a:r>
                <a:rPr lang="zh-CN" altLang="en-US" sz="1600" dirty="0"/>
                <a:t>信息查询</a:t>
              </a:r>
              <a:endParaRPr lang="en-US" altLang="zh-CN" sz="1600" dirty="0"/>
            </a:p>
            <a:p>
              <a:r>
                <a:rPr lang="en-US" altLang="zh-CN" sz="1600" dirty="0"/>
                <a:t>E—</a:t>
              </a:r>
              <a:r>
                <a:rPr lang="zh-CN" altLang="en-US" sz="1600" dirty="0"/>
                <a:t>停止包装</a:t>
              </a:r>
              <a:endParaRPr lang="en-US" altLang="zh-CN" sz="1600" dirty="0"/>
            </a:p>
            <a:p>
              <a:endParaRPr lang="en-US" altLang="zh-CN" sz="1600" b="1" dirty="0"/>
            </a:p>
          </p:txBody>
        </p:sp>
        <p:sp>
          <p:nvSpPr>
            <p:cNvPr id="36" name="文本框 35"/>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37" name="文本框 36"/>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40" name="文本框 39"/>
          <p:cNvSpPr txBox="1"/>
          <p:nvPr/>
        </p:nvSpPr>
        <p:spPr>
          <a:xfrm>
            <a:off x="2449812" y="3976227"/>
            <a:ext cx="2070477" cy="132343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1600" dirty="0">
                <a:latin typeface="华文行楷" panose="02010800040101010101" pitchFamily="2" charset="-122"/>
                <a:ea typeface="华文行楷" panose="02010800040101010101" pitchFamily="2" charset="-122"/>
              </a:rPr>
              <a:t>如果问题字母为扫描则不需要点击确定，如果是输入需要手动点击确定</a:t>
            </a:r>
            <a:endParaRPr lang="en-US" altLang="zh-CN" sz="1600" dirty="0">
              <a:latin typeface="华文行楷" panose="02010800040101010101" pitchFamily="2" charset="-122"/>
              <a:ea typeface="华文行楷" panose="02010800040101010101" pitchFamily="2" charset="-122"/>
            </a:endParaRPr>
          </a:p>
          <a:p>
            <a:r>
              <a:rPr lang="zh-CN" altLang="en-US" sz="1600" dirty="0">
                <a:latin typeface="华文行楷" panose="02010800040101010101" pitchFamily="2" charset="-122"/>
                <a:ea typeface="华文行楷" panose="02010800040101010101" pitchFamily="2" charset="-122"/>
              </a:rPr>
              <a:t>任意字母均可触发</a:t>
            </a:r>
            <a:endParaRPr lang="en-US" altLang="zh-CN" sz="1600" dirty="0">
              <a:latin typeface="华文行楷" panose="02010800040101010101" pitchFamily="2" charset="-122"/>
              <a:ea typeface="华文行楷" panose="02010800040101010101" pitchFamily="2" charset="-122"/>
            </a:endParaRP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sp>
        <p:nvSpPr>
          <p:cNvPr id="44" name="矩形 43"/>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6" name="组合 45"/>
          <p:cNvGrpSpPr/>
          <p:nvPr/>
        </p:nvGrpSpPr>
        <p:grpSpPr>
          <a:xfrm>
            <a:off x="24075" y="835312"/>
            <a:ext cx="12196472" cy="368286"/>
            <a:chOff x="-8944" y="833880"/>
            <a:chExt cx="12196472" cy="368286"/>
          </a:xfrm>
        </p:grpSpPr>
        <p:sp>
          <p:nvSpPr>
            <p:cNvPr id="49"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50"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请选择问题菜单类型</a:t>
              </a:r>
            </a:p>
          </p:txBody>
        </p:sp>
      </p:grpSp>
      <p:grpSp>
        <p:nvGrpSpPr>
          <p:cNvPr id="41" name="组合 40"/>
          <p:cNvGrpSpPr/>
          <p:nvPr/>
        </p:nvGrpSpPr>
        <p:grpSpPr>
          <a:xfrm>
            <a:off x="189313" y="4668565"/>
            <a:ext cx="2087057" cy="1665725"/>
            <a:chOff x="189313" y="4668565"/>
            <a:chExt cx="2087057" cy="1665725"/>
          </a:xfrm>
        </p:grpSpPr>
        <p:grpSp>
          <p:nvGrpSpPr>
            <p:cNvPr id="42" name="组合 41"/>
            <p:cNvGrpSpPr/>
            <p:nvPr/>
          </p:nvGrpSpPr>
          <p:grpSpPr>
            <a:xfrm>
              <a:off x="189313" y="4671401"/>
              <a:ext cx="2087057" cy="1662889"/>
              <a:chOff x="189313" y="4671401"/>
              <a:chExt cx="2087057" cy="1662889"/>
            </a:xfrm>
          </p:grpSpPr>
          <p:sp>
            <p:nvSpPr>
              <p:cNvPr id="55" name="矩形 54"/>
              <p:cNvSpPr/>
              <p:nvPr/>
            </p:nvSpPr>
            <p:spPr>
              <a:xfrm>
                <a:off x="189313" y="4671401"/>
                <a:ext cx="988300" cy="124821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5400" b="1" dirty="0">
                    <a:solidFill>
                      <a:schemeClr val="bg1"/>
                    </a:solidFill>
                  </a:rPr>
                  <a:t>F9</a:t>
                </a:r>
                <a:endParaRPr lang="zh-CN" altLang="en-US" sz="5400" b="1" dirty="0">
                  <a:solidFill>
                    <a:schemeClr val="bg1"/>
                  </a:solidFill>
                </a:endParaRPr>
              </a:p>
            </p:txBody>
          </p:sp>
          <p:sp>
            <p:nvSpPr>
              <p:cNvPr id="56" name="矩形 55"/>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b="1" dirty="0">
                    <a:solidFill>
                      <a:schemeClr val="bg1"/>
                    </a:solidFill>
                  </a:rPr>
                  <a:t>订单号码：</a:t>
                </a:r>
                <a:r>
                  <a:rPr lang="en-US" altLang="zh-CN" sz="1050" b="1" dirty="0">
                    <a:solidFill>
                      <a:schemeClr val="bg1"/>
                    </a:solidFill>
                  </a:rPr>
                  <a:t>MSJD0000090</a:t>
                </a:r>
                <a:endParaRPr lang="zh-CN" altLang="en-US" sz="900" dirty="0">
                  <a:solidFill>
                    <a:schemeClr val="bg1"/>
                  </a:solidFill>
                </a:endParaRPr>
              </a:p>
            </p:txBody>
          </p:sp>
        </p:grpSp>
        <p:sp>
          <p:nvSpPr>
            <p:cNvPr id="54" name="矩形 53"/>
            <p:cNvSpPr/>
            <p:nvPr/>
          </p:nvSpPr>
          <p:spPr>
            <a:xfrm>
              <a:off x="1177613" y="4668565"/>
              <a:ext cx="1098757" cy="1251049"/>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4800" b="1" dirty="0">
                  <a:solidFill>
                    <a:schemeClr val="bg1"/>
                  </a:solidFill>
                </a:rPr>
                <a:t>F10</a:t>
              </a:r>
              <a:endParaRPr lang="zh-CN" altLang="en-US" sz="4800" b="1" dirty="0">
                <a:solidFill>
                  <a:schemeClr val="bg1"/>
                </a:solidFill>
              </a:endParaRPr>
            </a:p>
          </p:txBody>
        </p:sp>
      </p:grpSp>
    </p:spTree>
    <p:extLst>
      <p:ext uri="{BB962C8B-B14F-4D97-AF65-F5344CB8AC3E}">
        <p14:creationId xmlns:p14="http://schemas.microsoft.com/office/powerpoint/2010/main" val="1231682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a:t>
            </a:r>
            <a:r>
              <a:rPr lang="zh-CN" altLang="en-US" dirty="0"/>
              <a:t>确认是否丢失</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1993" y="384907"/>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MSJD0000016</a:t>
            </a:r>
            <a:r>
              <a:rPr lang="zh-CN" altLang="en-US" sz="2000" b="1" dirty="0">
                <a:solidFill>
                  <a:schemeClr val="tx1"/>
                </a:solidFill>
              </a:rPr>
              <a:t>             上一箱号：</a:t>
            </a:r>
            <a:r>
              <a:rPr lang="en-US" altLang="zh-CN" sz="2000" b="1" dirty="0">
                <a:solidFill>
                  <a:schemeClr val="tx1"/>
                </a:solidFill>
              </a:rPr>
              <a:t>Box8</a:t>
            </a:r>
          </a:p>
        </p:txBody>
      </p:sp>
      <p:grpSp>
        <p:nvGrpSpPr>
          <p:cNvPr id="49" name="组合 48"/>
          <p:cNvGrpSpPr/>
          <p:nvPr/>
        </p:nvGrpSpPr>
        <p:grpSpPr>
          <a:xfrm>
            <a:off x="2384870" y="1959035"/>
            <a:ext cx="7396209" cy="3588082"/>
            <a:chOff x="2397896" y="1634959"/>
            <a:chExt cx="7396209" cy="3588082"/>
          </a:xfrm>
        </p:grpSpPr>
        <p:grpSp>
          <p:nvGrpSpPr>
            <p:cNvPr id="50" name="组合 49"/>
            <p:cNvGrpSpPr/>
            <p:nvPr/>
          </p:nvGrpSpPr>
          <p:grpSpPr>
            <a:xfrm>
              <a:off x="2397896" y="1634959"/>
              <a:ext cx="7396209" cy="3588082"/>
              <a:chOff x="2658567" y="1690081"/>
              <a:chExt cx="7396209" cy="3588082"/>
            </a:xfrm>
          </p:grpSpPr>
          <p:sp>
            <p:nvSpPr>
              <p:cNvPr id="54" name="矩形 53"/>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55" name="矩形 54"/>
              <p:cNvSpPr/>
              <p:nvPr/>
            </p:nvSpPr>
            <p:spPr>
              <a:xfrm>
                <a:off x="2677640" y="1723950"/>
                <a:ext cx="73771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rPr>
                  <a:t>确认商品是否丢失</a:t>
                </a:r>
              </a:p>
            </p:txBody>
          </p:sp>
        </p:grpSp>
        <p:sp>
          <p:nvSpPr>
            <p:cNvPr id="51" name="文本框 50"/>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52" name="文本框 51"/>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sp>
          <p:nvSpPr>
            <p:cNvPr id="53" name="文本框 52"/>
            <p:cNvSpPr txBox="1"/>
            <p:nvPr/>
          </p:nvSpPr>
          <p:spPr>
            <a:xfrm>
              <a:off x="2512199" y="2454683"/>
              <a:ext cx="5798906" cy="2400657"/>
            </a:xfrm>
            <a:prstGeom prst="rect">
              <a:avLst/>
            </a:prstGeom>
            <a:noFill/>
          </p:spPr>
          <p:txBody>
            <a:bodyPr wrap="square" rtlCol="0">
              <a:spAutoFit/>
            </a:bodyPr>
            <a:lstStyle/>
            <a:p>
              <a:pPr>
                <a:lnSpc>
                  <a:spcPts val="3000"/>
                </a:lnSpc>
              </a:pPr>
              <a:r>
                <a:rPr lang="zh-CN" altLang="en-US" sz="1700" dirty="0"/>
                <a:t>是否确认商品：</a:t>
              </a:r>
              <a:r>
                <a:rPr lang="en-US" altLang="zh-CN" sz="1700" b="1" dirty="0">
                  <a:solidFill>
                    <a:srgbClr val="000000"/>
                  </a:solidFill>
                  <a:latin typeface="宋体" panose="02010600030101010101" pitchFamily="2" charset="-122"/>
                </a:rPr>
                <a:t>PISEN </a:t>
              </a:r>
              <a:r>
                <a:rPr lang="zh-CN" altLang="en-US" sz="1700" b="1" dirty="0">
                  <a:solidFill>
                    <a:srgbClr val="000000"/>
                  </a:solidFill>
                  <a:latin typeface="宋体" panose="02010600030101010101" pitchFamily="2" charset="-122"/>
                </a:rPr>
                <a:t>品胜 充电器 </a:t>
              </a:r>
              <a:r>
                <a:rPr lang="en-US" altLang="zh-CN" sz="1700" b="1" dirty="0">
                  <a:solidFill>
                    <a:srgbClr val="000000"/>
                  </a:solidFill>
                  <a:latin typeface="宋体" panose="02010600030101010101" pitchFamily="2" charset="-122"/>
                </a:rPr>
                <a:t>iPad</a:t>
              </a:r>
              <a:r>
                <a:rPr lang="zh-CN" altLang="en-US" sz="1700" b="1" dirty="0">
                  <a:solidFill>
                    <a:srgbClr val="000000"/>
                  </a:solidFill>
                  <a:latin typeface="宋体" panose="02010600030101010101" pitchFamily="2" charset="-122"/>
                </a:rPr>
                <a:t>苹果专用版适用苹果，</a:t>
              </a:r>
              <a:r>
                <a:rPr lang="en-US" altLang="zh-CN" sz="1700" b="1" dirty="0">
                  <a:solidFill>
                    <a:srgbClr val="000000"/>
                  </a:solidFill>
                  <a:latin typeface="宋体" panose="02010600030101010101" pitchFamily="2" charset="-122"/>
                </a:rPr>
                <a:t>iPad</a:t>
              </a:r>
              <a:r>
                <a:rPr lang="zh-CN" altLang="en-US" sz="1700" b="1" dirty="0">
                  <a:solidFill>
                    <a:srgbClr val="000000"/>
                  </a:solidFill>
                  <a:latin typeface="宋体" panose="02010600030101010101" pitchFamily="2" charset="-122"/>
                </a:rPr>
                <a:t>，</a:t>
              </a:r>
              <a:r>
                <a:rPr lang="en-US" altLang="zh-CN" sz="1700" b="1" dirty="0">
                  <a:solidFill>
                    <a:srgbClr val="000000"/>
                  </a:solidFill>
                  <a:latin typeface="宋体" panose="02010600030101010101" pitchFamily="2" charset="-122"/>
                </a:rPr>
                <a:t>iPhone</a:t>
              </a:r>
              <a:r>
                <a:rPr lang="zh-CN" altLang="en-US" sz="1700" b="1" dirty="0">
                  <a:solidFill>
                    <a:srgbClr val="000000"/>
                  </a:solidFill>
                  <a:latin typeface="宋体" panose="02010600030101010101" pitchFamily="2" charset="-122"/>
                </a:rPr>
                <a:t>等</a:t>
              </a:r>
              <a:r>
                <a:rPr lang="en-US" altLang="zh-CN" sz="1700" b="1" dirty="0">
                  <a:solidFill>
                    <a:srgbClr val="000000"/>
                  </a:solidFill>
                  <a:latin typeface="宋体" panose="02010600030101010101" pitchFamily="2" charset="-122"/>
                </a:rPr>
                <a:t>USB</a:t>
              </a:r>
              <a:r>
                <a:rPr lang="zh-CN" altLang="en-US" sz="1700" b="1" dirty="0">
                  <a:solidFill>
                    <a:srgbClr val="000000"/>
                  </a:solidFill>
                  <a:latin typeface="宋体" panose="02010600030101010101" pitchFamily="2" charset="-122"/>
                </a:rPr>
                <a:t>接口充电  </a:t>
              </a:r>
              <a:r>
                <a:rPr lang="zh-CN" altLang="en-US" sz="1700" dirty="0"/>
                <a:t>丢失？</a:t>
              </a:r>
              <a:endParaRPr lang="en-US" altLang="zh-CN" sz="1700" dirty="0"/>
            </a:p>
            <a:p>
              <a:pPr>
                <a:lnSpc>
                  <a:spcPts val="3000"/>
                </a:lnSpc>
              </a:pPr>
              <a:r>
                <a:rPr lang="zh-CN" altLang="en-US" sz="1500" dirty="0"/>
                <a:t>确认商品丢失，请将剩余商品和订单交至问题处理人员；取消将返回包装页面</a:t>
              </a:r>
              <a:endParaRPr lang="en-US" altLang="zh-CN" sz="1500" dirty="0"/>
            </a:p>
            <a:p>
              <a:pPr>
                <a:lnSpc>
                  <a:spcPts val="3000"/>
                </a:lnSpc>
              </a:pPr>
              <a:r>
                <a:rPr lang="zh-CN" altLang="en-US" sz="2400" b="1" dirty="0">
                  <a:solidFill>
                    <a:srgbClr val="FF0000"/>
                  </a:solidFill>
                </a:rPr>
                <a:t>注意</a:t>
              </a:r>
              <a:r>
                <a:rPr lang="zh-CN" altLang="en-US" sz="2000" dirty="0">
                  <a:solidFill>
                    <a:srgbClr val="FF0000"/>
                  </a:solidFill>
                </a:rPr>
                <a:t>：</a:t>
              </a:r>
              <a:r>
                <a:rPr lang="zh-CN" altLang="en-US" sz="1600" dirty="0"/>
                <a:t>一旦确认商品丢失，商品将被标记丢失，请仔细核实。</a:t>
              </a:r>
              <a:endParaRPr lang="en-US" altLang="zh-CN" sz="1600" dirty="0"/>
            </a:p>
            <a:p>
              <a:pPr>
                <a:lnSpc>
                  <a:spcPts val="3000"/>
                </a:lnSpc>
              </a:pPr>
              <a:endParaRPr lang="en-US" altLang="zh-CN" dirty="0"/>
            </a:p>
          </p:txBody>
        </p:sp>
      </p:grpSp>
      <p:pic>
        <p:nvPicPr>
          <p:cNvPr id="56" name="图片 55"/>
          <p:cNvPicPr>
            <a:picLocks noChangeAspect="1"/>
          </p:cNvPicPr>
          <p:nvPr/>
        </p:nvPicPr>
        <p:blipFill>
          <a:blip r:embed="rId5"/>
          <a:stretch>
            <a:fillRect/>
          </a:stretch>
        </p:blipFill>
        <p:spPr>
          <a:xfrm>
            <a:off x="10439135" y="2398201"/>
            <a:ext cx="1130502" cy="1822356"/>
          </a:xfrm>
          <a:prstGeom prst="rect">
            <a:avLst/>
          </a:prstGeom>
        </p:spPr>
      </p:pic>
      <p:sp>
        <p:nvSpPr>
          <p:cNvPr id="57" name="矩形 56"/>
          <p:cNvSpPr/>
          <p:nvPr/>
        </p:nvSpPr>
        <p:spPr>
          <a:xfrm>
            <a:off x="10489871" y="1651062"/>
            <a:ext cx="997389" cy="769441"/>
          </a:xfrm>
          <a:prstGeom prst="rect">
            <a:avLst/>
          </a:prstGeom>
        </p:spPr>
        <p:txBody>
          <a:bodyPr wrap="none">
            <a:spAutoFit/>
          </a:bodyPr>
          <a:lstStyle/>
          <a:p>
            <a:pPr algn="ctr" fontAlgn="ctr"/>
            <a:r>
              <a:rPr lang="en-US" altLang="zh-CN" sz="4400" b="1" dirty="0"/>
              <a:t>0/1</a:t>
            </a:r>
            <a:endParaRPr lang="en-US" altLang="zh-CN" sz="4400" b="1" dirty="0">
              <a:solidFill>
                <a:srgbClr val="000000"/>
              </a:solidFill>
              <a:latin typeface="宋体" panose="02010600030101010101" pitchFamily="2" charset="-122"/>
            </a:endParaRPr>
          </a:p>
        </p:txBody>
      </p:sp>
      <p:pic>
        <p:nvPicPr>
          <p:cNvPr id="35" name="图片 34"/>
          <p:cNvPicPr>
            <a:picLocks noChangeAspect="1"/>
          </p:cNvPicPr>
          <p:nvPr/>
        </p:nvPicPr>
        <p:blipFill>
          <a:blip r:embed="rId5"/>
          <a:stretch>
            <a:fillRect/>
          </a:stretch>
        </p:blipFill>
        <p:spPr>
          <a:xfrm>
            <a:off x="8123086" y="2814495"/>
            <a:ext cx="1551290" cy="2500661"/>
          </a:xfrm>
          <a:prstGeom prst="rect">
            <a:avLst/>
          </a:prstGeom>
        </p:spPr>
      </p:pic>
      <p:sp>
        <p:nvSpPr>
          <p:cNvPr id="36" name="矩形 3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38"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9"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请确认商品是否丢失</a:t>
              </a:r>
            </a:p>
          </p:txBody>
        </p:sp>
      </p:grpSp>
      <p:grpSp>
        <p:nvGrpSpPr>
          <p:cNvPr id="41" name="组合 40"/>
          <p:cNvGrpSpPr/>
          <p:nvPr/>
        </p:nvGrpSpPr>
        <p:grpSpPr>
          <a:xfrm>
            <a:off x="189313" y="4668565"/>
            <a:ext cx="2087057" cy="1665725"/>
            <a:chOff x="189313" y="4668565"/>
            <a:chExt cx="2087057" cy="1665725"/>
          </a:xfrm>
        </p:grpSpPr>
        <p:grpSp>
          <p:nvGrpSpPr>
            <p:cNvPr id="42" name="组合 41"/>
            <p:cNvGrpSpPr/>
            <p:nvPr/>
          </p:nvGrpSpPr>
          <p:grpSpPr>
            <a:xfrm>
              <a:off x="189313" y="4671401"/>
              <a:ext cx="2087057" cy="1662889"/>
              <a:chOff x="189313" y="4671401"/>
              <a:chExt cx="2087057" cy="1662889"/>
            </a:xfrm>
          </p:grpSpPr>
          <p:sp>
            <p:nvSpPr>
              <p:cNvPr id="48" name="矩形 47"/>
              <p:cNvSpPr/>
              <p:nvPr/>
            </p:nvSpPr>
            <p:spPr>
              <a:xfrm>
                <a:off x="189313" y="4671401"/>
                <a:ext cx="988300" cy="124821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5400" b="1" dirty="0">
                    <a:solidFill>
                      <a:schemeClr val="bg1"/>
                    </a:solidFill>
                  </a:rPr>
                  <a:t>F9</a:t>
                </a:r>
                <a:endParaRPr lang="zh-CN" altLang="en-US" sz="5400" b="1" dirty="0">
                  <a:solidFill>
                    <a:schemeClr val="bg1"/>
                  </a:solidFill>
                </a:endParaRPr>
              </a:p>
            </p:txBody>
          </p:sp>
          <p:sp>
            <p:nvSpPr>
              <p:cNvPr id="58" name="矩形 57"/>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b="1" dirty="0">
                    <a:solidFill>
                      <a:schemeClr val="bg1"/>
                    </a:solidFill>
                  </a:rPr>
                  <a:t>订单号码：</a:t>
                </a:r>
                <a:r>
                  <a:rPr lang="en-US" altLang="zh-CN" sz="1050" b="1" dirty="0">
                    <a:solidFill>
                      <a:schemeClr val="bg1"/>
                    </a:solidFill>
                  </a:rPr>
                  <a:t>MSJD0000090</a:t>
                </a:r>
                <a:endParaRPr lang="zh-CN" altLang="en-US" sz="900" dirty="0">
                  <a:solidFill>
                    <a:schemeClr val="bg1"/>
                  </a:solidFill>
                </a:endParaRPr>
              </a:p>
            </p:txBody>
          </p:sp>
        </p:grpSp>
        <p:sp>
          <p:nvSpPr>
            <p:cNvPr id="47" name="矩形 46"/>
            <p:cNvSpPr/>
            <p:nvPr/>
          </p:nvSpPr>
          <p:spPr>
            <a:xfrm>
              <a:off x="1177613" y="4668565"/>
              <a:ext cx="1098757" cy="1251049"/>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4800" b="1" dirty="0">
                  <a:solidFill>
                    <a:schemeClr val="bg1"/>
                  </a:solidFill>
                </a:rPr>
                <a:t>F10</a:t>
              </a:r>
              <a:endParaRPr lang="zh-CN" altLang="en-US" sz="4800" b="1" dirty="0">
                <a:solidFill>
                  <a:schemeClr val="bg1"/>
                </a:solidFill>
              </a:endParaRPr>
            </a:p>
          </p:txBody>
        </p:sp>
      </p:grpSp>
    </p:spTree>
    <p:extLst>
      <p:ext uri="{BB962C8B-B14F-4D97-AF65-F5344CB8AC3E}">
        <p14:creationId xmlns:p14="http://schemas.microsoft.com/office/powerpoint/2010/main" val="698794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a:t>
            </a:r>
            <a:r>
              <a:rPr lang="zh-CN" altLang="en-US" dirty="0"/>
              <a:t>确认商品丢失</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82747"/>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2174833787"/>
              </p:ext>
            </p:extLst>
          </p:nvPr>
        </p:nvGraphicFramePr>
        <p:xfrm>
          <a:off x="2437751" y="2012926"/>
          <a:ext cx="6479028"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69706">
                  <a:extLst>
                    <a:ext uri="{9D8B030D-6E8A-4147-A177-3AD203B41FA5}">
                      <a16:colId xmlns:a16="http://schemas.microsoft.com/office/drawing/2014/main" val="20001"/>
                    </a:ext>
                  </a:extLst>
                </a:gridCol>
                <a:gridCol w="2767704">
                  <a:extLst>
                    <a:ext uri="{9D8B030D-6E8A-4147-A177-3AD203B41FA5}">
                      <a16:colId xmlns:a16="http://schemas.microsoft.com/office/drawing/2014/main" val="20002"/>
                    </a:ext>
                  </a:extLst>
                </a:gridCol>
                <a:gridCol w="686910">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0/0</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lnSpc>
                  <a:spcPts val="2000"/>
                </a:lnSpc>
              </a:pPr>
              <a:r>
                <a:rPr lang="zh-CN" altLang="en-US" sz="2000" b="1" dirty="0">
                  <a:solidFill>
                    <a:schemeClr val="tx1"/>
                  </a:solidFill>
                </a:rPr>
                <a:t>标记问题完成</a:t>
              </a:r>
              <a:endParaRPr lang="en-US" altLang="zh-CN" sz="2000" b="1" dirty="0">
                <a:solidFill>
                  <a:schemeClr val="tx1"/>
                </a:solidFill>
              </a:endParaRPr>
            </a:p>
            <a:p>
              <a:pPr algn="ctr">
                <a:lnSpc>
                  <a:spcPts val="2000"/>
                </a:lnSpc>
              </a:pPr>
              <a:r>
                <a:rPr lang="zh-CN" altLang="en-US" sz="1600" dirty="0">
                  <a:solidFill>
                    <a:schemeClr val="tx1"/>
                  </a:solidFill>
                </a:rPr>
                <a:t>扫描当前订单</a:t>
              </a:r>
              <a:endParaRPr lang="en-US" altLang="zh-CN" sz="1600" dirty="0">
                <a:solidFill>
                  <a:schemeClr val="tx1"/>
                </a:solidFill>
              </a:endParaRPr>
            </a:p>
            <a:p>
              <a:pPr algn="ctr">
                <a:lnSpc>
                  <a:spcPts val="2000"/>
                </a:lnSpc>
              </a:pPr>
              <a:r>
                <a:rPr lang="zh-CN" altLang="en-US" sz="1600" dirty="0">
                  <a:solidFill>
                    <a:schemeClr val="tx1"/>
                  </a:solidFill>
                </a:rPr>
                <a:t>继续包装</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66165" y="4107202"/>
            <a:ext cx="656887" cy="836666"/>
          </a:xfrm>
          <a:prstGeom prst="rect">
            <a:avLst/>
          </a:prstGeom>
        </p:spPr>
      </p:pic>
      <p:pic>
        <p:nvPicPr>
          <p:cNvPr id="8" name="图片 7"/>
          <p:cNvPicPr>
            <a:picLocks noChangeAspect="1"/>
          </p:cNvPicPr>
          <p:nvPr/>
        </p:nvPicPr>
        <p:blipFill>
          <a:blip r:embed="rId4"/>
          <a:stretch>
            <a:fillRect/>
          </a:stretch>
        </p:blipFill>
        <p:spPr>
          <a:xfrm>
            <a:off x="8163684" y="2442679"/>
            <a:ext cx="481311" cy="795499"/>
          </a:xfrm>
          <a:prstGeom prst="rect">
            <a:avLst/>
          </a:prstGeom>
        </p:spPr>
      </p:pic>
      <p:pic>
        <p:nvPicPr>
          <p:cNvPr id="9" name="图片 8"/>
          <p:cNvPicPr>
            <a:picLocks noChangeAspect="1"/>
          </p:cNvPicPr>
          <p:nvPr/>
        </p:nvPicPr>
        <p:blipFill>
          <a:blip r:embed="rId5"/>
          <a:stretch>
            <a:fillRect/>
          </a:stretch>
        </p:blipFill>
        <p:spPr>
          <a:xfrm>
            <a:off x="8142301" y="3238046"/>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MSJD0000016</a:t>
            </a:r>
            <a:r>
              <a:rPr lang="zh-CN" altLang="en-US" sz="2000" b="1" dirty="0">
                <a:solidFill>
                  <a:schemeClr val="tx1"/>
                </a:solidFill>
              </a:rPr>
              <a:t>             上一箱号：</a:t>
            </a:r>
            <a:r>
              <a:rPr lang="en-US" altLang="zh-CN" sz="2000" b="1" dirty="0">
                <a:solidFill>
                  <a:schemeClr val="tx1"/>
                </a:solidFill>
              </a:rPr>
              <a:t>Box8</a:t>
            </a:r>
          </a:p>
        </p:txBody>
      </p:sp>
      <p:pic>
        <p:nvPicPr>
          <p:cNvPr id="46" name="图片 45"/>
          <p:cNvPicPr>
            <a:picLocks noChangeAspect="1"/>
          </p:cNvPicPr>
          <p:nvPr/>
        </p:nvPicPr>
        <p:blipFill>
          <a:blip r:embed="rId5"/>
          <a:stretch>
            <a:fillRect/>
          </a:stretch>
        </p:blipFill>
        <p:spPr>
          <a:xfrm>
            <a:off x="10444961" y="2319155"/>
            <a:ext cx="1131810" cy="1824464"/>
          </a:xfrm>
          <a:prstGeom prst="rect">
            <a:avLst/>
          </a:prstGeom>
        </p:spPr>
      </p:pic>
      <p:sp>
        <p:nvSpPr>
          <p:cNvPr id="47" name="矩形 46"/>
          <p:cNvSpPr/>
          <p:nvPr/>
        </p:nvSpPr>
        <p:spPr>
          <a:xfrm>
            <a:off x="10489871" y="1651062"/>
            <a:ext cx="997389" cy="769441"/>
          </a:xfrm>
          <a:prstGeom prst="rect">
            <a:avLst/>
          </a:prstGeom>
        </p:spPr>
        <p:txBody>
          <a:bodyPr wrap="none">
            <a:spAutoFit/>
          </a:bodyPr>
          <a:lstStyle/>
          <a:p>
            <a:pPr algn="ctr" fontAlgn="ctr"/>
            <a:r>
              <a:rPr lang="en-US" altLang="zh-CN" sz="4400" b="1" dirty="0">
                <a:solidFill>
                  <a:srgbClr val="FF0000"/>
                </a:solidFill>
              </a:rPr>
              <a:t>0/1</a:t>
            </a:r>
            <a:endParaRPr lang="en-US" altLang="zh-CN" sz="4400" b="1" dirty="0">
              <a:solidFill>
                <a:srgbClr val="FF0000"/>
              </a:solidFill>
              <a:latin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586619269"/>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丢失</a:t>
                      </a:r>
                      <a:r>
                        <a:rPr lang="en-US" altLang="zh-CN" sz="1200" b="0" i="0" u="none" strike="noStrike" dirty="0">
                          <a:solidFill>
                            <a:schemeClr val="tx1"/>
                          </a:solidFill>
                          <a:effectLst/>
                          <a:latin typeface="宋体" panose="02010600030101010101" pitchFamily="2" charset="-122"/>
                          <a:ea typeface="+mn-ea"/>
                        </a:rPr>
                        <a:t>1</a:t>
                      </a:r>
                      <a:r>
                        <a:rPr lang="zh-CN" altLang="en-US" sz="1200" b="0" i="0" u="none" strike="noStrike" dirty="0">
                          <a:solidFill>
                            <a:schemeClr val="tx1"/>
                          </a:solidFill>
                          <a:effectLst/>
                          <a:latin typeface="宋体" panose="02010600030101010101" pitchFamily="2" charset="-122"/>
                          <a:ea typeface="+mn-ea"/>
                        </a:rPr>
                        <a:t>件</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请将此订单内所有商品交予问题处理组，扫描当前订单号码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F10</a:t>
              </a:r>
              <a:endParaRPr lang="zh-CN" altLang="en-US" sz="7200" b="1" dirty="0">
                <a:solidFill>
                  <a:schemeClr val="tx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MSJD0000090</a:t>
              </a:r>
              <a:endParaRPr lang="zh-CN" altLang="en-US" sz="1100" dirty="0">
                <a:solidFill>
                  <a:schemeClr val="bg1"/>
                </a:solidFill>
              </a:endParaRPr>
            </a:p>
          </p:txBody>
        </p:sp>
      </p:grpSp>
      <p:grpSp>
        <p:nvGrpSpPr>
          <p:cNvPr id="40" name="组合 39"/>
          <p:cNvGrpSpPr/>
          <p:nvPr/>
        </p:nvGrpSpPr>
        <p:grpSpPr>
          <a:xfrm>
            <a:off x="189313" y="4668565"/>
            <a:ext cx="2087057" cy="1665725"/>
            <a:chOff x="189313" y="4668565"/>
            <a:chExt cx="2087057" cy="1665725"/>
          </a:xfrm>
        </p:grpSpPr>
        <p:grpSp>
          <p:nvGrpSpPr>
            <p:cNvPr id="41" name="组合 40"/>
            <p:cNvGrpSpPr/>
            <p:nvPr/>
          </p:nvGrpSpPr>
          <p:grpSpPr>
            <a:xfrm>
              <a:off x="189313" y="4671401"/>
              <a:ext cx="2087057" cy="1662889"/>
              <a:chOff x="189313" y="4671401"/>
              <a:chExt cx="2087057" cy="1662889"/>
            </a:xfrm>
          </p:grpSpPr>
          <p:sp>
            <p:nvSpPr>
              <p:cNvPr id="44" name="矩形 43"/>
              <p:cNvSpPr/>
              <p:nvPr/>
            </p:nvSpPr>
            <p:spPr>
              <a:xfrm>
                <a:off x="189313" y="4671401"/>
                <a:ext cx="988300" cy="1248215"/>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5400" b="1" dirty="0">
                    <a:solidFill>
                      <a:schemeClr val="tx1"/>
                    </a:solidFill>
                  </a:rPr>
                  <a:t>F9</a:t>
                </a:r>
                <a:endParaRPr lang="zh-CN" altLang="en-US" sz="5400" b="1" dirty="0">
                  <a:solidFill>
                    <a:schemeClr val="tx1"/>
                  </a:solidFill>
                </a:endParaRPr>
              </a:p>
            </p:txBody>
          </p:sp>
          <p:sp>
            <p:nvSpPr>
              <p:cNvPr id="48" name="矩形 47"/>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b="1" dirty="0">
                    <a:solidFill>
                      <a:schemeClr val="bg1"/>
                    </a:solidFill>
                  </a:rPr>
                  <a:t>订单号码：</a:t>
                </a:r>
                <a:r>
                  <a:rPr lang="en-US" altLang="zh-CN" sz="1050" b="1" dirty="0">
                    <a:solidFill>
                      <a:schemeClr val="bg1"/>
                    </a:solidFill>
                  </a:rPr>
                  <a:t>MSJD0000090</a:t>
                </a:r>
                <a:endParaRPr lang="zh-CN" altLang="en-US" sz="900" dirty="0">
                  <a:solidFill>
                    <a:schemeClr val="bg1"/>
                  </a:solidFill>
                </a:endParaRPr>
              </a:p>
            </p:txBody>
          </p:sp>
        </p:grpSp>
        <p:sp>
          <p:nvSpPr>
            <p:cNvPr id="42" name="矩形 41"/>
            <p:cNvSpPr/>
            <p:nvPr/>
          </p:nvSpPr>
          <p:spPr>
            <a:xfrm>
              <a:off x="1177613" y="4668565"/>
              <a:ext cx="1098757" cy="1251049"/>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4800" b="1" dirty="0">
                  <a:solidFill>
                    <a:schemeClr val="tx1"/>
                  </a:solidFill>
                </a:rPr>
                <a:t>F10</a:t>
              </a:r>
              <a:endParaRPr lang="zh-CN" altLang="en-US" sz="4800" b="1" dirty="0">
                <a:solidFill>
                  <a:schemeClr val="tx1"/>
                </a:solidFill>
              </a:endParaRPr>
            </a:p>
          </p:txBody>
        </p:sp>
      </p:grpSp>
    </p:spTree>
    <p:extLst>
      <p:ext uri="{BB962C8B-B14F-4D97-AF65-F5344CB8AC3E}">
        <p14:creationId xmlns:p14="http://schemas.microsoft.com/office/powerpoint/2010/main" val="191675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商品无法扫描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715675949"/>
              </p:ext>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MSJD0000090</a:t>
            </a:r>
            <a:r>
              <a:rPr lang="zh-CN" altLang="en-US" sz="2000" b="1" dirty="0">
                <a:solidFill>
                  <a:schemeClr val="tx1"/>
                </a:solidFill>
              </a:rPr>
              <a:t>             上一箱号：</a:t>
            </a:r>
            <a:r>
              <a:rPr lang="en-US" altLang="zh-CN" sz="2000" b="1" dirty="0">
                <a:solidFill>
                  <a:schemeClr val="tx1"/>
                </a:solidFill>
              </a:rPr>
              <a:t>Box8</a:t>
            </a: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3380986583"/>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E02</a:t>
              </a:r>
              <a:endParaRPr lang="zh-CN" altLang="en-US" sz="7200" b="1" dirty="0">
                <a:solidFill>
                  <a:schemeClr val="bg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2753605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en-US" altLang="zh-CN" sz="6600" dirty="0"/>
              <a:t>P</a:t>
            </a:r>
            <a:r>
              <a:rPr lang="zh-CN" altLang="en-US" sz="6600" dirty="0"/>
              <a:t>商品无法扫描</a:t>
            </a:r>
          </a:p>
        </p:txBody>
      </p:sp>
    </p:spTree>
    <p:extLst>
      <p:ext uri="{BB962C8B-B14F-4D97-AF65-F5344CB8AC3E}">
        <p14:creationId xmlns:p14="http://schemas.microsoft.com/office/powerpoint/2010/main" val="395263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扫描工作站</a:t>
            </a:r>
          </a:p>
        </p:txBody>
      </p:sp>
      <p:sp>
        <p:nvSpPr>
          <p:cNvPr id="27" name="矩形 26"/>
          <p:cNvSpPr/>
          <p:nvPr/>
        </p:nvSpPr>
        <p:spPr>
          <a:xfrm>
            <a:off x="3462138" y="1873396"/>
            <a:ext cx="5210977" cy="3442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62138" y="1873396"/>
            <a:ext cx="5210977" cy="65209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b="1" dirty="0"/>
              <a:t>请扫描工作站条码</a:t>
            </a:r>
            <a:endParaRPr lang="zh-CN" altLang="en-US" sz="2000" dirty="0"/>
          </a:p>
        </p:txBody>
      </p:sp>
      <p:pic>
        <p:nvPicPr>
          <p:cNvPr id="5" name="图片 4"/>
          <p:cNvPicPr>
            <a:picLocks noChangeAspect="1"/>
          </p:cNvPicPr>
          <p:nvPr/>
        </p:nvPicPr>
        <p:blipFill rotWithShape="1">
          <a:blip r:embed="rId3"/>
          <a:srcRect b="25091"/>
          <a:stretch/>
        </p:blipFill>
        <p:spPr>
          <a:xfrm>
            <a:off x="4680311" y="2857475"/>
            <a:ext cx="2571429" cy="1062990"/>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002602541"/>
              </p:ext>
            </p:extLst>
          </p:nvPr>
        </p:nvGraphicFramePr>
        <p:xfrm>
          <a:off x="8956287" y="914950"/>
          <a:ext cx="1882698" cy="2679470"/>
        </p:xfrm>
        <a:graphic>
          <a:graphicData uri="http://schemas.openxmlformats.org/drawingml/2006/table">
            <a:tbl>
              <a:tblPr firstRow="1" bandRow="1">
                <a:tableStyleId>{0505E3EF-67EA-436B-97B2-0124C06EBD24}</a:tableStyleId>
              </a:tblPr>
              <a:tblGrid>
                <a:gridCol w="1882698">
                  <a:extLst>
                    <a:ext uri="{9D8B030D-6E8A-4147-A177-3AD203B41FA5}">
                      <a16:colId xmlns:a16="http://schemas.microsoft.com/office/drawing/2014/main" val="20000"/>
                    </a:ext>
                  </a:extLst>
                </a:gridCol>
              </a:tblGrid>
              <a:tr h="535894">
                <a:tc>
                  <a:txBody>
                    <a:bodyPr/>
                    <a:lstStyle/>
                    <a:p>
                      <a:r>
                        <a:rPr lang="en-US" altLang="zh-CN" sz="1200" b="0" dirty="0"/>
                        <a:t>D—</a:t>
                      </a:r>
                      <a:r>
                        <a:rPr lang="zh-CN" altLang="en-US" sz="1200" b="0" dirty="0"/>
                        <a:t>商品残损</a:t>
                      </a:r>
                      <a:endParaRPr lang="en-US" altLang="zh-CN" sz="1200" b="0" dirty="0"/>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35894">
                <a:tc>
                  <a:txBody>
                    <a:bodyPr/>
                    <a:lstStyle/>
                    <a:p>
                      <a:r>
                        <a:rPr lang="en-US" altLang="zh-CN" sz="1200" b="0" dirty="0"/>
                        <a:t>P—</a:t>
                      </a:r>
                      <a:r>
                        <a:rPr lang="zh-CN" altLang="en-US" sz="1200" b="0" dirty="0"/>
                        <a:t>商品无法扫描</a:t>
                      </a:r>
                      <a:endParaRPr lang="en-US" altLang="zh-CN" sz="1200" b="0" dirty="0"/>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35894">
                <a:tc>
                  <a:txBody>
                    <a:bodyPr/>
                    <a:lstStyle/>
                    <a:p>
                      <a:r>
                        <a:rPr lang="en-US" altLang="zh-CN" sz="1200" b="0" dirty="0"/>
                        <a:t>N—</a:t>
                      </a:r>
                      <a:r>
                        <a:rPr lang="zh-CN" altLang="en-US" sz="1200" b="0" dirty="0"/>
                        <a:t>序列号无法扫描</a:t>
                      </a:r>
                      <a:endParaRPr lang="en-US" altLang="zh-CN" sz="1200" b="0" dirty="0"/>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35894">
                <a:tc>
                  <a:txBody>
                    <a:bodyPr/>
                    <a:lstStyle/>
                    <a:p>
                      <a:r>
                        <a:rPr lang="en-US" altLang="zh-CN" sz="1200" b="0" dirty="0"/>
                        <a:t>I—</a:t>
                      </a:r>
                      <a:r>
                        <a:rPr lang="zh-CN" altLang="en-US" sz="1200" b="0" dirty="0"/>
                        <a:t>信息查询</a:t>
                      </a:r>
                      <a:endParaRPr lang="en-US" altLang="zh-CN" sz="1200" b="0" dirty="0"/>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358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E—</a:t>
                      </a:r>
                      <a:r>
                        <a:rPr lang="zh-CN" altLang="en-US" sz="1200" b="0" dirty="0"/>
                        <a:t>停止包装</a:t>
                      </a:r>
                      <a:endParaRPr lang="en-US" altLang="zh-CN" sz="1200" b="0" dirty="0"/>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60295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商品无法扫描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3665099739"/>
              </p:ext>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MSJD0000090</a:t>
            </a:r>
            <a:r>
              <a:rPr lang="zh-CN" altLang="en-US" sz="2000" b="1" dirty="0">
                <a:solidFill>
                  <a:schemeClr val="tx1"/>
                </a:solidFill>
              </a:rPr>
              <a:t>             上一箱号：</a:t>
            </a:r>
            <a:r>
              <a:rPr lang="en-US" altLang="zh-CN" sz="2000" b="1" dirty="0">
                <a:solidFill>
                  <a:schemeClr val="tx1"/>
                </a:solidFill>
              </a:rPr>
              <a:t>Box8</a:t>
            </a: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2688625924"/>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E02</a:t>
              </a:r>
              <a:endParaRPr lang="zh-CN" altLang="en-US" sz="7200" b="1" dirty="0">
                <a:solidFill>
                  <a:schemeClr val="bg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3077910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en-US" dirty="0"/>
              <a:t>触发问题菜单</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67466"/>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62601"/>
            <a:chOff x="567854" y="5026704"/>
            <a:chExt cx="3879888" cy="1315733"/>
          </a:xfrm>
        </p:grpSpPr>
        <p:sp>
          <p:nvSpPr>
            <p:cNvPr id="31" name="矩形 30"/>
            <p:cNvSpPr/>
            <p:nvPr/>
          </p:nvSpPr>
          <p:spPr>
            <a:xfrm>
              <a:off x="578204" y="5354866"/>
              <a:ext cx="3869538" cy="987571"/>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MSJD0000090</a:t>
            </a:r>
            <a:r>
              <a:rPr lang="zh-CN" altLang="en-US" sz="2000" b="1" dirty="0">
                <a:solidFill>
                  <a:schemeClr val="tx1"/>
                </a:solidFill>
              </a:rPr>
              <a:t>             上一箱号：</a:t>
            </a:r>
            <a:r>
              <a:rPr lang="en-US" altLang="zh-CN" sz="2000" b="1" dirty="0">
                <a:solidFill>
                  <a:schemeClr val="tx1"/>
                </a:solidFill>
              </a:rPr>
              <a:t>Box8</a:t>
            </a:r>
          </a:p>
        </p:txBody>
      </p:sp>
      <p:grpSp>
        <p:nvGrpSpPr>
          <p:cNvPr id="24" name="组合 23"/>
          <p:cNvGrpSpPr/>
          <p:nvPr/>
        </p:nvGrpSpPr>
        <p:grpSpPr>
          <a:xfrm>
            <a:off x="2406559" y="1917224"/>
            <a:ext cx="7396209" cy="3588082"/>
            <a:chOff x="2397896" y="1634959"/>
            <a:chExt cx="7396209" cy="3588082"/>
          </a:xfrm>
        </p:grpSpPr>
        <p:grpSp>
          <p:nvGrpSpPr>
            <p:cNvPr id="25" name="组合 24"/>
            <p:cNvGrpSpPr/>
            <p:nvPr/>
          </p:nvGrpSpPr>
          <p:grpSpPr>
            <a:xfrm>
              <a:off x="2397896" y="1634959"/>
              <a:ext cx="7396209" cy="3588082"/>
              <a:chOff x="2658567" y="1690081"/>
              <a:chExt cx="7396209" cy="3588082"/>
            </a:xfrm>
          </p:grpSpPr>
          <p:sp>
            <p:nvSpPr>
              <p:cNvPr id="38" name="矩形 37"/>
              <p:cNvSpPr/>
              <p:nvPr/>
            </p:nvSpPr>
            <p:spPr>
              <a:xfrm>
                <a:off x="2658567" y="1690081"/>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39" name="矩形 38"/>
              <p:cNvSpPr/>
              <p:nvPr/>
            </p:nvSpPr>
            <p:spPr>
              <a:xfrm>
                <a:off x="2677640" y="17239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包装问题菜单</a:t>
                </a:r>
              </a:p>
            </p:txBody>
          </p:sp>
        </p:grpSp>
        <p:sp>
          <p:nvSpPr>
            <p:cNvPr id="26" name="矩形 25"/>
            <p:cNvSpPr/>
            <p:nvPr/>
          </p:nvSpPr>
          <p:spPr>
            <a:xfrm>
              <a:off x="4877639" y="2543384"/>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热键号码：</a:t>
              </a:r>
            </a:p>
          </p:txBody>
        </p:sp>
        <p:sp>
          <p:nvSpPr>
            <p:cNvPr id="28" name="矩形 27"/>
            <p:cNvSpPr/>
            <p:nvPr/>
          </p:nvSpPr>
          <p:spPr>
            <a:xfrm>
              <a:off x="6041433" y="2505374"/>
              <a:ext cx="1027327" cy="39217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solidFill>
                    <a:schemeClr val="tx1"/>
                  </a:solidFill>
                </a:rPr>
                <a:t>P</a:t>
              </a:r>
              <a:endParaRPr lang="zh-CN" altLang="en-US" b="1" dirty="0">
                <a:solidFill>
                  <a:schemeClr val="tx1"/>
                </a:solidFill>
              </a:endParaRPr>
            </a:p>
          </p:txBody>
        </p:sp>
        <p:sp>
          <p:nvSpPr>
            <p:cNvPr id="35" name="矩形 34"/>
            <p:cNvSpPr/>
            <p:nvPr/>
          </p:nvSpPr>
          <p:spPr>
            <a:xfrm>
              <a:off x="4940321" y="2912716"/>
              <a:ext cx="2266820" cy="18158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D—</a:t>
              </a:r>
              <a:r>
                <a:rPr lang="zh-CN" altLang="en-US" sz="1600" dirty="0"/>
                <a:t>商品残损</a:t>
              </a:r>
              <a:endParaRPr lang="en-US" altLang="zh-CN" sz="1600" dirty="0"/>
            </a:p>
            <a:p>
              <a:r>
                <a:rPr lang="en-US" altLang="zh-CN" sz="1600" dirty="0"/>
                <a:t>M—</a:t>
              </a:r>
              <a:r>
                <a:rPr lang="zh-CN" altLang="en-US" sz="1600" dirty="0"/>
                <a:t>商品丢失</a:t>
              </a:r>
              <a:endParaRPr lang="en-US" altLang="zh-CN" sz="1600" dirty="0"/>
            </a:p>
            <a:p>
              <a:r>
                <a:rPr lang="en-US" altLang="zh-CN" sz="1600" dirty="0"/>
                <a:t>P—</a:t>
              </a:r>
              <a:r>
                <a:rPr lang="zh-CN" altLang="en-US" sz="1600" dirty="0"/>
                <a:t>商品无法扫描</a:t>
              </a:r>
              <a:endParaRPr lang="en-US" altLang="zh-CN" sz="1600" dirty="0"/>
            </a:p>
            <a:p>
              <a:r>
                <a:rPr lang="en-US" altLang="zh-CN" sz="1600" dirty="0"/>
                <a:t>N—</a:t>
              </a:r>
              <a:r>
                <a:rPr lang="zh-CN" altLang="en-US" sz="1600" dirty="0"/>
                <a:t>序列号无法扫描</a:t>
              </a:r>
              <a:endParaRPr lang="en-US" altLang="zh-CN" sz="1600" dirty="0"/>
            </a:p>
            <a:p>
              <a:r>
                <a:rPr lang="en-US" altLang="zh-CN" sz="1600" dirty="0"/>
                <a:t>I—</a:t>
              </a:r>
              <a:r>
                <a:rPr lang="zh-CN" altLang="en-US" sz="1600" dirty="0"/>
                <a:t>信息查询</a:t>
              </a:r>
              <a:endParaRPr lang="en-US" altLang="zh-CN" sz="1600" dirty="0"/>
            </a:p>
            <a:p>
              <a:r>
                <a:rPr lang="en-US" altLang="zh-CN" sz="1600" dirty="0"/>
                <a:t>E—</a:t>
              </a:r>
              <a:r>
                <a:rPr lang="zh-CN" altLang="en-US" sz="1600" dirty="0"/>
                <a:t>停止包装</a:t>
              </a:r>
              <a:endParaRPr lang="en-US" altLang="zh-CN" sz="1600" dirty="0"/>
            </a:p>
            <a:p>
              <a:endParaRPr lang="en-US" altLang="zh-CN" sz="1600" b="1" dirty="0"/>
            </a:p>
          </p:txBody>
        </p:sp>
        <p:sp>
          <p:nvSpPr>
            <p:cNvPr id="36" name="文本框 35"/>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37" name="文本框 36"/>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40" name="文本框 39"/>
          <p:cNvSpPr txBox="1"/>
          <p:nvPr/>
        </p:nvSpPr>
        <p:spPr>
          <a:xfrm>
            <a:off x="2449812" y="3976227"/>
            <a:ext cx="2070477" cy="132343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1600" dirty="0">
                <a:latin typeface="华文行楷" panose="02010800040101010101" pitchFamily="2" charset="-122"/>
                <a:ea typeface="华文行楷" panose="02010800040101010101" pitchFamily="2" charset="-122"/>
              </a:rPr>
              <a:t>如果问题字母为扫描则不需要点击确定，如果是输入需要手动点击确定</a:t>
            </a:r>
            <a:endParaRPr lang="en-US" altLang="zh-CN" sz="1600" dirty="0">
              <a:latin typeface="华文行楷" panose="02010800040101010101" pitchFamily="2" charset="-122"/>
              <a:ea typeface="华文行楷" panose="02010800040101010101" pitchFamily="2" charset="-122"/>
            </a:endParaRPr>
          </a:p>
          <a:p>
            <a:r>
              <a:rPr lang="zh-CN" altLang="en-US" sz="1600" dirty="0">
                <a:latin typeface="华文行楷" panose="02010800040101010101" pitchFamily="2" charset="-122"/>
                <a:ea typeface="华文行楷" panose="02010800040101010101" pitchFamily="2" charset="-122"/>
              </a:rPr>
              <a:t>任意字母均可触发</a:t>
            </a:r>
            <a:endParaRPr lang="en-US" altLang="zh-CN" sz="1600" dirty="0">
              <a:latin typeface="华文行楷" panose="02010800040101010101" pitchFamily="2" charset="-122"/>
              <a:ea typeface="华文行楷" panose="02010800040101010101" pitchFamily="2" charset="-122"/>
            </a:endParaRP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sp>
        <p:nvSpPr>
          <p:cNvPr id="44" name="矩形 43"/>
          <p:cNvSpPr/>
          <p:nvPr/>
        </p:nvSpPr>
        <p:spPr>
          <a:xfrm>
            <a:off x="9972447" y="591932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6" name="组合 45"/>
          <p:cNvGrpSpPr/>
          <p:nvPr/>
        </p:nvGrpSpPr>
        <p:grpSpPr>
          <a:xfrm>
            <a:off x="24075" y="835312"/>
            <a:ext cx="12196472" cy="368286"/>
            <a:chOff x="-8944" y="833880"/>
            <a:chExt cx="12196472" cy="368286"/>
          </a:xfrm>
        </p:grpSpPr>
        <p:sp>
          <p:nvSpPr>
            <p:cNvPr id="49"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50"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请选择问题菜单类型</a:t>
              </a:r>
            </a:p>
          </p:txBody>
        </p:sp>
      </p:grpSp>
      <p:grpSp>
        <p:nvGrpSpPr>
          <p:cNvPr id="51" name="组合 50"/>
          <p:cNvGrpSpPr/>
          <p:nvPr/>
        </p:nvGrpSpPr>
        <p:grpSpPr>
          <a:xfrm>
            <a:off x="189312" y="4671401"/>
            <a:ext cx="2087058" cy="1662889"/>
            <a:chOff x="189312" y="4671401"/>
            <a:chExt cx="2087058" cy="1662889"/>
          </a:xfrm>
        </p:grpSpPr>
        <p:sp>
          <p:nvSpPr>
            <p:cNvPr id="52" name="矩形 51"/>
            <p:cNvSpPr/>
            <p:nvPr/>
          </p:nvSpPr>
          <p:spPr>
            <a:xfrm>
              <a:off x="189312" y="4671401"/>
              <a:ext cx="2081485" cy="1248215"/>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E02</a:t>
              </a:r>
              <a:endParaRPr lang="zh-CN" altLang="en-US" sz="7200" b="1" dirty="0">
                <a:solidFill>
                  <a:schemeClr val="bg1"/>
                </a:solidFill>
              </a:endParaRPr>
            </a:p>
          </p:txBody>
        </p:sp>
        <p:sp>
          <p:nvSpPr>
            <p:cNvPr id="53" name="矩形 52"/>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1379689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a:t>
            </a:r>
            <a:r>
              <a:rPr lang="zh-CN" altLang="en-US" dirty="0"/>
              <a:t>确认商品无法扫描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MSJD0000090</a:t>
            </a:r>
            <a:r>
              <a:rPr lang="zh-CN" altLang="en-US" sz="2000" b="1" dirty="0">
                <a:solidFill>
                  <a:schemeClr val="tx1"/>
                </a:solidFill>
              </a:rPr>
              <a:t>             上一箱号：</a:t>
            </a:r>
            <a:r>
              <a:rPr lang="en-US" altLang="zh-CN" sz="2000" b="1" dirty="0">
                <a:solidFill>
                  <a:schemeClr val="tx1"/>
                </a:solidFill>
              </a:rPr>
              <a:t>Box8</a:t>
            </a:r>
          </a:p>
        </p:txBody>
      </p:sp>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0/1</a:t>
            </a:r>
            <a:endParaRPr lang="en-US" altLang="zh-CN" sz="4400" b="1" dirty="0">
              <a:solidFill>
                <a:srgbClr val="000000"/>
              </a:solidFill>
              <a:latin typeface="宋体" panose="02010600030101010101" pitchFamily="2" charset="-122"/>
            </a:endParaRPr>
          </a:p>
        </p:txBody>
      </p:sp>
      <p:grpSp>
        <p:nvGrpSpPr>
          <p:cNvPr id="44" name="组合 43"/>
          <p:cNvGrpSpPr/>
          <p:nvPr/>
        </p:nvGrpSpPr>
        <p:grpSpPr>
          <a:xfrm>
            <a:off x="2384870" y="1959035"/>
            <a:ext cx="7396209" cy="3588082"/>
            <a:chOff x="2397896" y="1634959"/>
            <a:chExt cx="7396209" cy="3588082"/>
          </a:xfrm>
        </p:grpSpPr>
        <p:grpSp>
          <p:nvGrpSpPr>
            <p:cNvPr id="46" name="组合 45"/>
            <p:cNvGrpSpPr/>
            <p:nvPr/>
          </p:nvGrpSpPr>
          <p:grpSpPr>
            <a:xfrm>
              <a:off x="2397896" y="1634959"/>
              <a:ext cx="7396209" cy="3588082"/>
              <a:chOff x="2658567" y="1690081"/>
              <a:chExt cx="7396209" cy="3588082"/>
            </a:xfrm>
          </p:grpSpPr>
          <p:sp>
            <p:nvSpPr>
              <p:cNvPr id="52" name="矩形 51"/>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53" name="矩形 52"/>
              <p:cNvSpPr/>
              <p:nvPr/>
            </p:nvSpPr>
            <p:spPr>
              <a:xfrm>
                <a:off x="2677640" y="1723950"/>
                <a:ext cx="73771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rPr>
                  <a:t>确认商品无法扫描</a:t>
                </a:r>
              </a:p>
            </p:txBody>
          </p:sp>
        </p:grpSp>
        <p:sp>
          <p:nvSpPr>
            <p:cNvPr id="49" name="文本框 48"/>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50" name="文本框 49"/>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sp>
          <p:nvSpPr>
            <p:cNvPr id="51" name="文本框 50"/>
            <p:cNvSpPr txBox="1"/>
            <p:nvPr/>
          </p:nvSpPr>
          <p:spPr>
            <a:xfrm>
              <a:off x="2512199" y="2454683"/>
              <a:ext cx="7281906" cy="861774"/>
            </a:xfrm>
            <a:prstGeom prst="rect">
              <a:avLst/>
            </a:prstGeom>
            <a:noFill/>
          </p:spPr>
          <p:txBody>
            <a:bodyPr wrap="square" rtlCol="0">
              <a:spAutoFit/>
            </a:bodyPr>
            <a:lstStyle/>
            <a:p>
              <a:pPr>
                <a:lnSpc>
                  <a:spcPts val="3000"/>
                </a:lnSpc>
              </a:pPr>
              <a:r>
                <a:rPr lang="zh-CN" altLang="en-US" sz="1700" dirty="0"/>
                <a:t>商品：</a:t>
              </a:r>
              <a:r>
                <a:rPr lang="en-US" altLang="zh-CN" sz="1400" b="1" dirty="0">
                  <a:solidFill>
                    <a:srgbClr val="000000"/>
                  </a:solidFill>
                  <a:latin typeface="宋体" panose="02010600030101010101" pitchFamily="2" charset="-122"/>
                </a:rPr>
                <a:t>PISEN </a:t>
              </a:r>
              <a:r>
                <a:rPr lang="zh-CN" altLang="en-US" sz="1400" b="1" dirty="0">
                  <a:solidFill>
                    <a:srgbClr val="000000"/>
                  </a:solidFill>
                  <a:latin typeface="宋体" panose="02010600030101010101" pitchFamily="2" charset="-122"/>
                </a:rPr>
                <a:t>品胜 充电器 </a:t>
              </a:r>
              <a:r>
                <a:rPr lang="en-US" altLang="zh-CN" sz="1400" b="1" dirty="0">
                  <a:solidFill>
                    <a:srgbClr val="000000"/>
                  </a:solidFill>
                  <a:latin typeface="宋体" panose="02010600030101010101" pitchFamily="2" charset="-122"/>
                </a:rPr>
                <a:t>iPad</a:t>
              </a:r>
              <a:r>
                <a:rPr lang="zh-CN" altLang="en-US" sz="1400" b="1" dirty="0">
                  <a:solidFill>
                    <a:srgbClr val="000000"/>
                  </a:solidFill>
                  <a:latin typeface="宋体" panose="02010600030101010101" pitchFamily="2" charset="-122"/>
                </a:rPr>
                <a:t>苹果专用版适用苹果，</a:t>
              </a:r>
              <a:r>
                <a:rPr lang="en-US" altLang="zh-CN" sz="1400" b="1" dirty="0">
                  <a:solidFill>
                    <a:srgbClr val="000000"/>
                  </a:solidFill>
                  <a:latin typeface="宋体" panose="02010600030101010101" pitchFamily="2" charset="-122"/>
                </a:rPr>
                <a:t>iPad</a:t>
              </a:r>
              <a:r>
                <a:rPr lang="zh-CN" altLang="en-US" sz="1400" b="1" dirty="0">
                  <a:solidFill>
                    <a:srgbClr val="000000"/>
                  </a:solidFill>
                  <a:latin typeface="宋体" panose="02010600030101010101" pitchFamily="2" charset="-122"/>
                </a:rPr>
                <a:t>，</a:t>
              </a:r>
              <a:r>
                <a:rPr lang="en-US" altLang="zh-CN" sz="1400" b="1" dirty="0">
                  <a:solidFill>
                    <a:srgbClr val="000000"/>
                  </a:solidFill>
                  <a:latin typeface="宋体" panose="02010600030101010101" pitchFamily="2" charset="-122"/>
                </a:rPr>
                <a:t>iPhone</a:t>
              </a:r>
              <a:r>
                <a:rPr lang="zh-CN" altLang="en-US" sz="1400" b="1" dirty="0">
                  <a:solidFill>
                    <a:srgbClr val="000000"/>
                  </a:solidFill>
                  <a:latin typeface="宋体" panose="02010600030101010101" pitchFamily="2" charset="-122"/>
                </a:rPr>
                <a:t>等</a:t>
              </a:r>
              <a:r>
                <a:rPr lang="en-US" altLang="zh-CN" sz="1400" b="1" dirty="0">
                  <a:solidFill>
                    <a:srgbClr val="000000"/>
                  </a:solidFill>
                  <a:latin typeface="宋体" panose="02010600030101010101" pitchFamily="2" charset="-122"/>
                </a:rPr>
                <a:t>USB</a:t>
              </a:r>
              <a:r>
                <a:rPr lang="zh-CN" altLang="en-US" sz="1400" b="1" dirty="0">
                  <a:solidFill>
                    <a:srgbClr val="000000"/>
                  </a:solidFill>
                  <a:latin typeface="宋体" panose="02010600030101010101" pitchFamily="2" charset="-122"/>
                </a:rPr>
                <a:t>接口充电  </a:t>
              </a:r>
              <a:endParaRPr lang="en-US" altLang="zh-CN" sz="1400" b="1" dirty="0">
                <a:solidFill>
                  <a:srgbClr val="000000"/>
                </a:solidFill>
                <a:latin typeface="宋体" panose="02010600030101010101" pitchFamily="2" charset="-122"/>
              </a:endParaRPr>
            </a:p>
            <a:p>
              <a:pPr>
                <a:lnSpc>
                  <a:spcPts val="3000"/>
                </a:lnSpc>
              </a:pPr>
              <a:r>
                <a:rPr lang="zh-CN" altLang="en-US" sz="1700" dirty="0"/>
                <a:t>请扫描商品上所有商品条形码</a:t>
              </a:r>
              <a:endParaRPr lang="en-US" altLang="zh-CN" dirty="0"/>
            </a:p>
          </p:txBody>
        </p:sp>
      </p:grpSp>
      <p:pic>
        <p:nvPicPr>
          <p:cNvPr id="55" name="图片 54"/>
          <p:cNvPicPr>
            <a:picLocks noChangeAspect="1"/>
          </p:cNvPicPr>
          <p:nvPr/>
        </p:nvPicPr>
        <p:blipFill rotWithShape="1">
          <a:blip r:embed="rId6"/>
          <a:srcRect t="22116" b="25091"/>
          <a:stretch/>
        </p:blipFill>
        <p:spPr>
          <a:xfrm>
            <a:off x="4616590" y="3578578"/>
            <a:ext cx="2571429" cy="749150"/>
          </a:xfrm>
          <a:prstGeom prst="rect">
            <a:avLst/>
          </a:prstGeom>
        </p:spPr>
      </p:pic>
      <p:sp>
        <p:nvSpPr>
          <p:cNvPr id="3" name="矩形 2"/>
          <p:cNvSpPr/>
          <p:nvPr/>
        </p:nvSpPr>
        <p:spPr>
          <a:xfrm>
            <a:off x="2499173" y="4460155"/>
            <a:ext cx="6506909" cy="434221"/>
          </a:xfrm>
          <a:prstGeom prst="rect">
            <a:avLst/>
          </a:prstGeom>
        </p:spPr>
        <p:txBody>
          <a:bodyPr wrap="none">
            <a:spAutoFit/>
          </a:bodyPr>
          <a:lstStyle/>
          <a:p>
            <a:pPr>
              <a:lnSpc>
                <a:spcPts val="3000"/>
              </a:lnSpc>
            </a:pPr>
            <a:r>
              <a:rPr lang="zh-CN" altLang="en-US" sz="1700" dirty="0"/>
              <a:t>如果均无法扫描，请按确认键，并将订单内全部商品交予问题组。</a:t>
            </a:r>
            <a:endParaRPr lang="en-US" altLang="zh-CN" sz="1700" dirty="0"/>
          </a:p>
        </p:txBody>
      </p:sp>
      <p:pic>
        <p:nvPicPr>
          <p:cNvPr id="35" name="图片 34"/>
          <p:cNvPicPr>
            <a:picLocks noChangeAspect="1"/>
          </p:cNvPicPr>
          <p:nvPr/>
        </p:nvPicPr>
        <p:blipFill>
          <a:blip r:embed="rId5"/>
          <a:stretch>
            <a:fillRect/>
          </a:stretch>
        </p:blipFill>
        <p:spPr>
          <a:xfrm>
            <a:off x="8644294" y="3243728"/>
            <a:ext cx="1225686" cy="1975791"/>
          </a:xfrm>
          <a:prstGeom prst="rect">
            <a:avLst/>
          </a:prstGeom>
        </p:spPr>
      </p:pic>
      <p:pic>
        <p:nvPicPr>
          <p:cNvPr id="36" name="图片 35"/>
          <p:cNvPicPr>
            <a:picLocks noChangeAspect="1"/>
          </p:cNvPicPr>
          <p:nvPr/>
        </p:nvPicPr>
        <p:blipFill>
          <a:blip r:embed="rId5"/>
          <a:stretch>
            <a:fillRect/>
          </a:stretch>
        </p:blipFill>
        <p:spPr>
          <a:xfrm>
            <a:off x="10444961" y="2319155"/>
            <a:ext cx="1131810" cy="1824464"/>
          </a:xfrm>
          <a:prstGeom prst="rect">
            <a:avLst/>
          </a:prstGeom>
        </p:spPr>
      </p:pic>
      <p:sp>
        <p:nvSpPr>
          <p:cNvPr id="37" name="矩形 36"/>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8" name="组合 37"/>
          <p:cNvGrpSpPr/>
          <p:nvPr/>
        </p:nvGrpSpPr>
        <p:grpSpPr>
          <a:xfrm>
            <a:off x="24075" y="835312"/>
            <a:ext cx="12196472" cy="368286"/>
            <a:chOff x="-8944" y="833880"/>
            <a:chExt cx="12196472" cy="368286"/>
          </a:xfrm>
        </p:grpSpPr>
        <p:sp>
          <p:nvSpPr>
            <p:cNvPr id="39"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0"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请确认商品是否无法扫描</a:t>
              </a:r>
            </a:p>
          </p:txBody>
        </p:sp>
      </p:grpSp>
      <p:grpSp>
        <p:nvGrpSpPr>
          <p:cNvPr id="47" name="组合 46"/>
          <p:cNvGrpSpPr/>
          <p:nvPr/>
        </p:nvGrpSpPr>
        <p:grpSpPr>
          <a:xfrm>
            <a:off x="189312" y="4671401"/>
            <a:ext cx="2087058" cy="1662889"/>
            <a:chOff x="189312" y="4671401"/>
            <a:chExt cx="2087058" cy="1662889"/>
          </a:xfrm>
        </p:grpSpPr>
        <p:sp>
          <p:nvSpPr>
            <p:cNvPr id="54" name="矩形 53"/>
            <p:cNvSpPr/>
            <p:nvPr/>
          </p:nvSpPr>
          <p:spPr>
            <a:xfrm>
              <a:off x="189312" y="4671401"/>
              <a:ext cx="2081485" cy="1248215"/>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E02</a:t>
              </a:r>
              <a:endParaRPr lang="zh-CN" altLang="en-US" sz="7200" b="1" dirty="0">
                <a:solidFill>
                  <a:schemeClr val="bg1"/>
                </a:solidFill>
              </a:endParaRPr>
            </a:p>
          </p:txBody>
        </p:sp>
        <p:sp>
          <p:nvSpPr>
            <p:cNvPr id="56" name="矩形 55"/>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2194410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a:t>
            </a:r>
            <a:r>
              <a:rPr lang="zh-CN" altLang="en-US" dirty="0"/>
              <a:t>商品无法扫描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8493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2085886"/>
            <a:chOff x="561255" y="5026704"/>
            <a:chExt cx="3880291" cy="1650708"/>
          </a:xfrm>
        </p:grpSpPr>
        <p:sp>
          <p:nvSpPr>
            <p:cNvPr id="42" name="矩形 41"/>
            <p:cNvSpPr/>
            <p:nvPr/>
          </p:nvSpPr>
          <p:spPr>
            <a:xfrm>
              <a:off x="561255" y="5354866"/>
              <a:ext cx="3865775" cy="13225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400" b="1">
                  <a:solidFill>
                    <a:schemeClr val="tx1"/>
                  </a:solidFill>
                </a:rPr>
                <a:t>MSJD0000012</a:t>
              </a:r>
              <a:endParaRPr lang="zh-CN" altLang="en-US" sz="2400" b="1" dirty="0">
                <a:solidFill>
                  <a:schemeClr val="tx1"/>
                </a:solidFill>
              </a:endParaRPr>
            </a:p>
            <a:p>
              <a:pPr algn="ctr"/>
              <a:endParaRPr lang="zh-CN" altLang="en-US" sz="1400"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ext uri="{D42A27DB-BD31-4B8C-83A1-F6EECF244321}">
                <p14:modId xmlns:p14="http://schemas.microsoft.com/office/powerpoint/2010/main" val="2867277269"/>
              </p:ext>
            </p:extLst>
          </p:nvPr>
        </p:nvGraphicFramePr>
        <p:xfrm>
          <a:off x="2437751" y="2012926"/>
          <a:ext cx="6479028"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69706">
                  <a:extLst>
                    <a:ext uri="{9D8B030D-6E8A-4147-A177-3AD203B41FA5}">
                      <a16:colId xmlns:a16="http://schemas.microsoft.com/office/drawing/2014/main" val="20001"/>
                    </a:ext>
                  </a:extLst>
                </a:gridCol>
                <a:gridCol w="2767704">
                  <a:extLst>
                    <a:ext uri="{9D8B030D-6E8A-4147-A177-3AD203B41FA5}">
                      <a16:colId xmlns:a16="http://schemas.microsoft.com/office/drawing/2014/main" val="20002"/>
                    </a:ext>
                  </a:extLst>
                </a:gridCol>
                <a:gridCol w="686910">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10"/>
            <a:chOff x="567854" y="5026704"/>
            <a:chExt cx="3879888" cy="1322546"/>
          </a:xfrm>
        </p:grpSpPr>
        <p:sp>
          <p:nvSpPr>
            <p:cNvPr id="31" name="矩形 30"/>
            <p:cNvSpPr/>
            <p:nvPr/>
          </p:nvSpPr>
          <p:spPr>
            <a:xfrm>
              <a:off x="578204" y="5354866"/>
              <a:ext cx="3869538" cy="994384"/>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lnSpc>
                  <a:spcPts val="2000"/>
                </a:lnSpc>
              </a:pPr>
              <a:r>
                <a:rPr lang="zh-CN" altLang="en-US" sz="2000" b="1" dirty="0">
                  <a:solidFill>
                    <a:schemeClr val="tx1"/>
                  </a:solidFill>
                </a:rPr>
                <a:t>标记问题完成</a:t>
              </a:r>
              <a:endParaRPr lang="en-US" altLang="zh-CN" sz="2000" b="1" dirty="0">
                <a:solidFill>
                  <a:schemeClr val="tx1"/>
                </a:solidFill>
              </a:endParaRPr>
            </a:p>
            <a:p>
              <a:pPr algn="ctr">
                <a:lnSpc>
                  <a:spcPts val="2000"/>
                </a:lnSpc>
              </a:pPr>
              <a:r>
                <a:rPr lang="en-US" altLang="zh-CN" b="1" dirty="0">
                  <a:solidFill>
                    <a:schemeClr val="tx1"/>
                  </a:solidFill>
                </a:rPr>
                <a:t>   </a:t>
              </a:r>
              <a:r>
                <a:rPr lang="zh-CN" altLang="en-US" sz="1600" dirty="0">
                  <a:solidFill>
                    <a:schemeClr val="tx1"/>
                  </a:solidFill>
                </a:rPr>
                <a:t>扫描当前订单</a:t>
              </a:r>
              <a:endParaRPr lang="en-US" altLang="zh-CN" sz="1600" dirty="0">
                <a:solidFill>
                  <a:schemeClr val="tx1"/>
                </a:solidFill>
              </a:endParaRPr>
            </a:p>
            <a:p>
              <a:pPr algn="ctr">
                <a:lnSpc>
                  <a:spcPts val="2000"/>
                </a:lnSpc>
              </a:pPr>
              <a:r>
                <a:rPr lang="zh-CN" altLang="en-US" sz="1600" dirty="0">
                  <a:solidFill>
                    <a:schemeClr val="tx1"/>
                  </a:solidFill>
                </a:rPr>
                <a:t>继续包装</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66165" y="4107202"/>
            <a:ext cx="656887" cy="836666"/>
          </a:xfrm>
          <a:prstGeom prst="rect">
            <a:avLst/>
          </a:prstGeom>
        </p:spPr>
      </p:pic>
      <p:pic>
        <p:nvPicPr>
          <p:cNvPr id="8" name="图片 7"/>
          <p:cNvPicPr>
            <a:picLocks noChangeAspect="1"/>
          </p:cNvPicPr>
          <p:nvPr/>
        </p:nvPicPr>
        <p:blipFill>
          <a:blip r:embed="rId4"/>
          <a:stretch>
            <a:fillRect/>
          </a:stretch>
        </p:blipFill>
        <p:spPr>
          <a:xfrm>
            <a:off x="8163684" y="2442679"/>
            <a:ext cx="481311" cy="795499"/>
          </a:xfrm>
          <a:prstGeom prst="rect">
            <a:avLst/>
          </a:prstGeom>
        </p:spPr>
      </p:pic>
      <p:pic>
        <p:nvPicPr>
          <p:cNvPr id="9" name="图片 8"/>
          <p:cNvPicPr>
            <a:picLocks noChangeAspect="1"/>
          </p:cNvPicPr>
          <p:nvPr/>
        </p:nvPicPr>
        <p:blipFill>
          <a:blip r:embed="rId5"/>
          <a:stretch>
            <a:fillRect/>
          </a:stretch>
        </p:blipFill>
        <p:spPr>
          <a:xfrm>
            <a:off x="8142301" y="3238046"/>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MSJD0000090</a:t>
            </a:r>
            <a:r>
              <a:rPr lang="zh-CN" altLang="en-US" sz="2000" b="1" dirty="0">
                <a:solidFill>
                  <a:schemeClr val="tx1"/>
                </a:solidFill>
              </a:rPr>
              <a:t>             上一箱号：</a:t>
            </a:r>
            <a:r>
              <a:rPr lang="en-US" altLang="zh-CN" sz="2000" b="1" dirty="0">
                <a:solidFill>
                  <a:schemeClr val="tx1"/>
                </a:solidFill>
              </a:rPr>
              <a:t>Box8</a:t>
            </a:r>
          </a:p>
        </p:txBody>
      </p:sp>
      <p:pic>
        <p:nvPicPr>
          <p:cNvPr id="46" name="图片 45"/>
          <p:cNvPicPr>
            <a:picLocks noChangeAspect="1"/>
          </p:cNvPicPr>
          <p:nvPr/>
        </p:nvPicPr>
        <p:blipFill>
          <a:blip r:embed="rId5"/>
          <a:stretch>
            <a:fillRect/>
          </a:stretch>
        </p:blipFill>
        <p:spPr>
          <a:xfrm>
            <a:off x="10444961" y="2319155"/>
            <a:ext cx="1131810" cy="1824464"/>
          </a:xfrm>
          <a:prstGeom prst="rect">
            <a:avLst/>
          </a:prstGeom>
        </p:spPr>
      </p:pic>
      <p:sp>
        <p:nvSpPr>
          <p:cNvPr id="47" name="矩形 46"/>
          <p:cNvSpPr/>
          <p:nvPr/>
        </p:nvSpPr>
        <p:spPr>
          <a:xfrm>
            <a:off x="10489871" y="1651062"/>
            <a:ext cx="997389" cy="769441"/>
          </a:xfrm>
          <a:prstGeom prst="rect">
            <a:avLst/>
          </a:prstGeom>
        </p:spPr>
        <p:txBody>
          <a:bodyPr wrap="none">
            <a:spAutoFit/>
          </a:bodyPr>
          <a:lstStyle/>
          <a:p>
            <a:pPr algn="ctr" fontAlgn="ctr"/>
            <a:r>
              <a:rPr lang="en-US" altLang="zh-CN" sz="4400" b="1" dirty="0">
                <a:solidFill>
                  <a:srgbClr val="FF0000"/>
                </a:solidFill>
              </a:rPr>
              <a:t>0/1</a:t>
            </a:r>
            <a:endParaRPr lang="en-US" altLang="zh-CN" sz="4400" b="1" dirty="0">
              <a:solidFill>
                <a:srgbClr val="FF0000"/>
              </a:solidFill>
              <a:latin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39396910"/>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条码无法</a:t>
                      </a:r>
                      <a:endParaRPr lang="en-US" altLang="zh-CN" sz="1200" b="0" i="0" u="none" strike="noStrike" dirty="0">
                        <a:solidFill>
                          <a:schemeClr val="tx1"/>
                        </a:solidFill>
                        <a:effectLst/>
                        <a:latin typeface="宋体" panose="02010600030101010101" pitchFamily="2" charset="-122"/>
                        <a:ea typeface="+mn-ea"/>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a:t>
                      </a:r>
                      <a:r>
                        <a:rPr lang="en-US" altLang="zh-CN" sz="1200" b="0" i="0" u="none" strike="noStrike" dirty="0">
                          <a:solidFill>
                            <a:schemeClr val="tx1"/>
                          </a:solidFill>
                          <a:effectLst/>
                          <a:latin typeface="宋体" panose="02010600030101010101" pitchFamily="2" charset="-122"/>
                          <a:ea typeface="+mn-ea"/>
                        </a:rPr>
                        <a:t>1</a:t>
                      </a:r>
                      <a:r>
                        <a:rPr lang="zh-CN" altLang="en-US" sz="1200" b="0" i="0" u="none" strike="noStrike" dirty="0">
                          <a:solidFill>
                            <a:schemeClr val="tx1"/>
                          </a:solidFill>
                          <a:effectLst/>
                          <a:latin typeface="宋体" panose="02010600030101010101" pitchFamily="2" charset="-122"/>
                          <a:ea typeface="+mn-ea"/>
                        </a:rPr>
                        <a:t>件</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请将此订单内所有商品交予问题处理组，扫描当前订单号码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E02</a:t>
              </a:r>
              <a:endParaRPr lang="zh-CN" altLang="en-US" sz="7200" b="1" dirty="0">
                <a:solidFill>
                  <a:schemeClr val="tx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3892708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序列号无法扫描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8493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2672820674"/>
              </p:ext>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4"/>
            <a:ext cx="2089084" cy="1651450"/>
            <a:chOff x="567854" y="5026704"/>
            <a:chExt cx="3879888" cy="1306908"/>
          </a:xfrm>
        </p:grpSpPr>
        <p:sp>
          <p:nvSpPr>
            <p:cNvPr id="31" name="矩形 30"/>
            <p:cNvSpPr/>
            <p:nvPr/>
          </p:nvSpPr>
          <p:spPr>
            <a:xfrm>
              <a:off x="578204" y="5354866"/>
              <a:ext cx="3869538" cy="9787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837706543"/>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84758" y="590817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2673281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en-US" altLang="zh-CN" sz="6600" dirty="0"/>
              <a:t>N</a:t>
            </a:r>
            <a:r>
              <a:rPr lang="zh-CN" altLang="en-US" sz="6600" dirty="0"/>
              <a:t>序列号无法扫描</a:t>
            </a:r>
          </a:p>
        </p:txBody>
      </p:sp>
    </p:spTree>
    <p:extLst>
      <p:ext uri="{BB962C8B-B14F-4D97-AF65-F5344CB8AC3E}">
        <p14:creationId xmlns:p14="http://schemas.microsoft.com/office/powerpoint/2010/main" val="3892036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序列号无法扫描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8493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4152923182"/>
              </p:ext>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4"/>
            <a:ext cx="2089084" cy="1651450"/>
            <a:chOff x="567854" y="5026704"/>
            <a:chExt cx="3879888" cy="1306908"/>
          </a:xfrm>
        </p:grpSpPr>
        <p:sp>
          <p:nvSpPr>
            <p:cNvPr id="31" name="矩形 30"/>
            <p:cNvSpPr/>
            <p:nvPr/>
          </p:nvSpPr>
          <p:spPr>
            <a:xfrm>
              <a:off x="578204" y="5354866"/>
              <a:ext cx="3869538" cy="9787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2472645033"/>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84758" y="590817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2929192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扫描序列号</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187286" y="613666"/>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异常处理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graphicFrame>
        <p:nvGraphicFramePr>
          <p:cNvPr id="44" name="表格 43"/>
          <p:cNvGraphicFramePr>
            <a:graphicFrameLocks noGrp="1"/>
          </p:cNvGraphicFramePr>
          <p:nvPr>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39" name="组合 38"/>
          <p:cNvGrpSpPr/>
          <p:nvPr/>
        </p:nvGrpSpPr>
        <p:grpSpPr>
          <a:xfrm>
            <a:off x="2397570" y="1908875"/>
            <a:ext cx="7396209" cy="3588082"/>
            <a:chOff x="2658567" y="1690081"/>
            <a:chExt cx="7396209" cy="3588082"/>
          </a:xfrm>
        </p:grpSpPr>
        <p:grpSp>
          <p:nvGrpSpPr>
            <p:cNvPr id="40" name="组合 39"/>
            <p:cNvGrpSpPr/>
            <p:nvPr/>
          </p:nvGrpSpPr>
          <p:grpSpPr>
            <a:xfrm>
              <a:off x="2658567" y="1690081"/>
              <a:ext cx="7396209" cy="3588082"/>
              <a:chOff x="2658567" y="1690081"/>
              <a:chExt cx="7396209" cy="3588082"/>
            </a:xfrm>
          </p:grpSpPr>
          <p:sp>
            <p:nvSpPr>
              <p:cNvPr id="49" name="矩形 48"/>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0" name="矩形 49"/>
              <p:cNvSpPr/>
              <p:nvPr/>
            </p:nvSpPr>
            <p:spPr>
              <a:xfrm>
                <a:off x="2664940" y="1698550"/>
                <a:ext cx="73898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t>请扫描商品序列号</a:t>
                </a:r>
              </a:p>
            </p:txBody>
          </p:sp>
          <p:sp>
            <p:nvSpPr>
              <p:cNvPr id="51" name="文本框 50"/>
              <p:cNvSpPr txBox="1"/>
              <p:nvPr/>
            </p:nvSpPr>
            <p:spPr>
              <a:xfrm>
                <a:off x="2816975" y="2769753"/>
                <a:ext cx="7053993" cy="677108"/>
              </a:xfrm>
              <a:prstGeom prst="rect">
                <a:avLst/>
              </a:prstGeom>
              <a:noFill/>
            </p:spPr>
            <p:txBody>
              <a:bodyPr wrap="square" rtlCol="0">
                <a:spAutoFit/>
              </a:bodyPr>
              <a:lstStyle/>
              <a:p>
                <a:r>
                  <a:rPr lang="en-US" altLang="zh-CN" sz="2000" dirty="0"/>
                  <a:t>Apple iPhone 6s (64G) 4G</a:t>
                </a:r>
                <a:r>
                  <a:rPr lang="zh-CN" altLang="en-US" sz="2000" dirty="0"/>
                  <a:t>智能手机</a:t>
                </a:r>
                <a:r>
                  <a:rPr lang="en-US" altLang="zh-CN" sz="2000" dirty="0"/>
                  <a:t>(</a:t>
                </a:r>
                <a:r>
                  <a:rPr lang="zh-CN" altLang="en-US" sz="2000" dirty="0"/>
                  <a:t>金色 公开版）</a:t>
                </a:r>
              </a:p>
              <a:p>
                <a:endParaRPr lang="zh-CN" altLang="en-US" dirty="0"/>
              </a:p>
            </p:txBody>
          </p:sp>
        </p:grpSp>
        <p:pic>
          <p:nvPicPr>
            <p:cNvPr id="46" name="图片 45"/>
            <p:cNvPicPr>
              <a:picLocks noChangeAspect="1"/>
            </p:cNvPicPr>
            <p:nvPr/>
          </p:nvPicPr>
          <p:blipFill rotWithShape="1">
            <a:blip r:embed="rId6"/>
            <a:srcRect b="25091"/>
            <a:stretch/>
          </p:blipFill>
          <p:spPr>
            <a:xfrm>
              <a:off x="5058256" y="3429409"/>
              <a:ext cx="2571429" cy="1023196"/>
            </a:xfrm>
            <a:prstGeom prst="rect">
              <a:avLst/>
            </a:prstGeom>
          </p:spPr>
        </p:pic>
      </p:grpSp>
      <p:pic>
        <p:nvPicPr>
          <p:cNvPr id="52" name="图片 51"/>
          <p:cNvPicPr>
            <a:picLocks noChangeAspect="1"/>
          </p:cNvPicPr>
          <p:nvPr/>
        </p:nvPicPr>
        <p:blipFill>
          <a:blip r:embed="rId4"/>
          <a:stretch>
            <a:fillRect/>
          </a:stretch>
        </p:blipFill>
        <p:spPr>
          <a:xfrm>
            <a:off x="8142508" y="2761395"/>
            <a:ext cx="1540731" cy="2546483"/>
          </a:xfrm>
          <a:prstGeom prst="rect">
            <a:avLst/>
          </a:prstGeom>
        </p:spPr>
      </p:pic>
      <p:pic>
        <p:nvPicPr>
          <p:cNvPr id="53" name="图片 52"/>
          <p:cNvPicPr>
            <a:picLocks noChangeAspect="1"/>
          </p:cNvPicPr>
          <p:nvPr/>
        </p:nvPicPr>
        <p:blipFill>
          <a:blip r:embed="rId4"/>
          <a:stretch>
            <a:fillRect/>
          </a:stretch>
        </p:blipFill>
        <p:spPr>
          <a:xfrm>
            <a:off x="10501667" y="2308303"/>
            <a:ext cx="1136703" cy="1878716"/>
          </a:xfrm>
          <a:prstGeom prst="rect">
            <a:avLst/>
          </a:prstGeom>
        </p:spPr>
      </p:pic>
      <p:sp>
        <p:nvSpPr>
          <p:cNvPr id="54" name="矩形 53"/>
          <p:cNvSpPr/>
          <p:nvPr/>
        </p:nvSpPr>
        <p:spPr>
          <a:xfrm>
            <a:off x="10489871" y="1628760"/>
            <a:ext cx="997389" cy="769441"/>
          </a:xfrm>
          <a:prstGeom prst="rect">
            <a:avLst/>
          </a:prstGeom>
        </p:spPr>
        <p:txBody>
          <a:bodyPr wrap="none">
            <a:spAutoFit/>
          </a:bodyPr>
          <a:lstStyle/>
          <a:p>
            <a:pPr algn="ctr" fontAlgn="ctr"/>
            <a:r>
              <a:rPr lang="en-US" altLang="zh-CN" sz="4400" b="1" dirty="0"/>
              <a:t>0/1</a:t>
            </a:r>
            <a:endParaRPr lang="en-US" altLang="zh-CN" sz="4400" b="1" dirty="0">
              <a:solidFill>
                <a:srgbClr val="000000"/>
              </a:solidFill>
              <a:latin typeface="宋体" panose="02010600030101010101" pitchFamily="2" charset="-122"/>
            </a:endParaRPr>
          </a:p>
        </p:txBody>
      </p:sp>
      <p:sp>
        <p:nvSpPr>
          <p:cNvPr id="35" name="矩形 34"/>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6" name="组合 35"/>
          <p:cNvGrpSpPr/>
          <p:nvPr/>
        </p:nvGrpSpPr>
        <p:grpSpPr>
          <a:xfrm>
            <a:off x="24075" y="835312"/>
            <a:ext cx="12196472" cy="368286"/>
            <a:chOff x="-8944" y="833880"/>
            <a:chExt cx="12196472" cy="368286"/>
          </a:xfrm>
        </p:grpSpPr>
        <p:sp>
          <p:nvSpPr>
            <p:cNvPr id="37"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8"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请扫描商品序列号</a:t>
              </a:r>
            </a:p>
          </p:txBody>
        </p:sp>
      </p:grpSp>
      <p:grpSp>
        <p:nvGrpSpPr>
          <p:cNvPr id="47" name="组合 46"/>
          <p:cNvGrpSpPr/>
          <p:nvPr/>
        </p:nvGrpSpPr>
        <p:grpSpPr>
          <a:xfrm>
            <a:off x="189312" y="4671401"/>
            <a:ext cx="2087058" cy="1662889"/>
            <a:chOff x="189312" y="4671401"/>
            <a:chExt cx="2087058" cy="1662889"/>
          </a:xfrm>
        </p:grpSpPr>
        <p:sp>
          <p:nvSpPr>
            <p:cNvPr id="48" name="矩形 47"/>
            <p:cNvSpPr/>
            <p:nvPr/>
          </p:nvSpPr>
          <p:spPr>
            <a:xfrm>
              <a:off x="189312" y="4671401"/>
              <a:ext cx="2081485" cy="1248215"/>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55" name="矩形 54"/>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1215191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a:t>
            </a:r>
            <a:r>
              <a:rPr lang="zh-CN" altLang="en-US" dirty="0"/>
              <a:t>确认序列号</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68641"/>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4"/>
            <a:ext cx="2089084" cy="1637814"/>
            <a:chOff x="567854" y="5026704"/>
            <a:chExt cx="3879888" cy="1296117"/>
          </a:xfrm>
        </p:grpSpPr>
        <p:sp>
          <p:nvSpPr>
            <p:cNvPr id="31" name="矩形 30"/>
            <p:cNvSpPr/>
            <p:nvPr/>
          </p:nvSpPr>
          <p:spPr>
            <a:xfrm>
              <a:off x="578204" y="5354866"/>
              <a:ext cx="3869538" cy="967955"/>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异常处理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graphicFrame>
        <p:nvGraphicFramePr>
          <p:cNvPr id="44" name="表格 43"/>
          <p:cNvGraphicFramePr>
            <a:graphicFrameLocks noGrp="1"/>
          </p:cNvGraphicFramePr>
          <p:nvPr>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39" name="组合 38"/>
          <p:cNvGrpSpPr/>
          <p:nvPr/>
        </p:nvGrpSpPr>
        <p:grpSpPr>
          <a:xfrm>
            <a:off x="2397570" y="1908875"/>
            <a:ext cx="7396209" cy="3588082"/>
            <a:chOff x="2658567" y="1690081"/>
            <a:chExt cx="7396209" cy="3588082"/>
          </a:xfrm>
        </p:grpSpPr>
        <p:grpSp>
          <p:nvGrpSpPr>
            <p:cNvPr id="40" name="组合 39"/>
            <p:cNvGrpSpPr/>
            <p:nvPr/>
          </p:nvGrpSpPr>
          <p:grpSpPr>
            <a:xfrm>
              <a:off x="2658567" y="1690081"/>
              <a:ext cx="7396209" cy="3588082"/>
              <a:chOff x="2658567" y="1690081"/>
              <a:chExt cx="7396209" cy="3588082"/>
            </a:xfrm>
          </p:grpSpPr>
          <p:sp>
            <p:nvSpPr>
              <p:cNvPr id="49" name="矩形 48"/>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0" name="矩形 49"/>
              <p:cNvSpPr/>
              <p:nvPr/>
            </p:nvSpPr>
            <p:spPr>
              <a:xfrm>
                <a:off x="2664940" y="1698550"/>
                <a:ext cx="73898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t>请重新扫描商品序列号</a:t>
                </a:r>
              </a:p>
            </p:txBody>
          </p:sp>
        </p:grpSp>
        <p:pic>
          <p:nvPicPr>
            <p:cNvPr id="46" name="图片 45"/>
            <p:cNvPicPr>
              <a:picLocks noChangeAspect="1"/>
            </p:cNvPicPr>
            <p:nvPr/>
          </p:nvPicPr>
          <p:blipFill rotWithShape="1">
            <a:blip r:embed="rId6"/>
            <a:srcRect t="21097" b="25091"/>
            <a:stretch/>
          </p:blipFill>
          <p:spPr>
            <a:xfrm>
              <a:off x="4984449" y="3527265"/>
              <a:ext cx="2571429" cy="735019"/>
            </a:xfrm>
            <a:prstGeom prst="rect">
              <a:avLst/>
            </a:prstGeom>
          </p:spPr>
        </p:pic>
      </p:grpSp>
      <p:pic>
        <p:nvPicPr>
          <p:cNvPr id="52" name="图片 51"/>
          <p:cNvPicPr>
            <a:picLocks noChangeAspect="1"/>
          </p:cNvPicPr>
          <p:nvPr/>
        </p:nvPicPr>
        <p:blipFill>
          <a:blip r:embed="rId4"/>
          <a:stretch>
            <a:fillRect/>
          </a:stretch>
        </p:blipFill>
        <p:spPr>
          <a:xfrm>
            <a:off x="8364926" y="2840328"/>
            <a:ext cx="1540731" cy="2546483"/>
          </a:xfrm>
          <a:prstGeom prst="rect">
            <a:avLst/>
          </a:prstGeom>
        </p:spPr>
      </p:pic>
      <p:pic>
        <p:nvPicPr>
          <p:cNvPr id="35" name="图片 34"/>
          <p:cNvPicPr>
            <a:picLocks noChangeAspect="1"/>
          </p:cNvPicPr>
          <p:nvPr/>
        </p:nvPicPr>
        <p:blipFill>
          <a:blip r:embed="rId4"/>
          <a:stretch>
            <a:fillRect/>
          </a:stretch>
        </p:blipFill>
        <p:spPr>
          <a:xfrm>
            <a:off x="10561258" y="2335829"/>
            <a:ext cx="1103580" cy="1823971"/>
          </a:xfrm>
          <a:prstGeom prst="rect">
            <a:avLst/>
          </a:prstGeom>
        </p:spPr>
      </p:pic>
      <p:sp>
        <p:nvSpPr>
          <p:cNvPr id="36" name="矩形 35"/>
          <p:cNvSpPr/>
          <p:nvPr/>
        </p:nvSpPr>
        <p:spPr>
          <a:xfrm>
            <a:off x="10489871" y="1628760"/>
            <a:ext cx="997389" cy="769441"/>
          </a:xfrm>
          <a:prstGeom prst="rect">
            <a:avLst/>
          </a:prstGeom>
        </p:spPr>
        <p:txBody>
          <a:bodyPr wrap="none">
            <a:spAutoFit/>
          </a:bodyPr>
          <a:lstStyle/>
          <a:p>
            <a:pPr algn="ctr" fontAlgn="ctr"/>
            <a:r>
              <a:rPr lang="en-US" altLang="zh-CN" sz="4400" b="1" dirty="0"/>
              <a:t>0/1</a:t>
            </a:r>
            <a:endParaRPr lang="en-US" altLang="zh-CN" sz="4400" b="1" dirty="0">
              <a:solidFill>
                <a:srgbClr val="000000"/>
              </a:solidFill>
              <a:latin typeface="宋体" panose="02010600030101010101" pitchFamily="2" charset="-122"/>
            </a:endParaRPr>
          </a:p>
        </p:txBody>
      </p:sp>
      <p:sp>
        <p:nvSpPr>
          <p:cNvPr id="37" name="文本框 36"/>
          <p:cNvSpPr txBox="1"/>
          <p:nvPr/>
        </p:nvSpPr>
        <p:spPr>
          <a:xfrm>
            <a:off x="2499173" y="2778759"/>
            <a:ext cx="7281906" cy="923330"/>
          </a:xfrm>
          <a:prstGeom prst="rect">
            <a:avLst/>
          </a:prstGeom>
          <a:noFill/>
        </p:spPr>
        <p:txBody>
          <a:bodyPr wrap="square" rtlCol="0">
            <a:spAutoFit/>
          </a:bodyPr>
          <a:lstStyle/>
          <a:p>
            <a:pPr>
              <a:lnSpc>
                <a:spcPct val="150000"/>
              </a:lnSpc>
            </a:pPr>
            <a:r>
              <a:rPr lang="en-US" altLang="zh-CN" b="1" dirty="0"/>
              <a:t>897777666788999 </a:t>
            </a:r>
            <a:r>
              <a:rPr lang="zh-CN" altLang="en-US" dirty="0"/>
              <a:t>不是有效的序列号，请重新扫描</a:t>
            </a:r>
            <a:endParaRPr lang="en-US" altLang="zh-CN" dirty="0"/>
          </a:p>
          <a:p>
            <a:pPr>
              <a:lnSpc>
                <a:spcPct val="150000"/>
              </a:lnSpc>
            </a:pPr>
            <a:r>
              <a:rPr lang="zh-CN" altLang="en-US" dirty="0"/>
              <a:t>商品：</a:t>
            </a:r>
            <a:r>
              <a:rPr lang="en-US" altLang="zh-CN" b="1" dirty="0"/>
              <a:t>Apple iPhone 6s (64G) 4G</a:t>
            </a:r>
            <a:r>
              <a:rPr lang="zh-CN" altLang="en-US" b="1" dirty="0"/>
              <a:t>智能手机</a:t>
            </a:r>
            <a:r>
              <a:rPr lang="en-US" altLang="zh-CN" b="1" dirty="0"/>
              <a:t>(</a:t>
            </a:r>
            <a:r>
              <a:rPr lang="zh-CN" altLang="en-US" b="1" dirty="0"/>
              <a:t>金色 公开版）</a:t>
            </a:r>
            <a:endParaRPr lang="en-US" altLang="zh-CN" b="1" dirty="0">
              <a:solidFill>
                <a:srgbClr val="000000"/>
              </a:solidFill>
              <a:latin typeface="宋体" panose="02010600030101010101" pitchFamily="2" charset="-122"/>
            </a:endParaRPr>
          </a:p>
        </p:txBody>
      </p:sp>
      <p:sp>
        <p:nvSpPr>
          <p:cNvPr id="38" name="矩形 37"/>
          <p:cNvSpPr/>
          <p:nvPr/>
        </p:nvSpPr>
        <p:spPr>
          <a:xfrm>
            <a:off x="2374900" y="4471237"/>
            <a:ext cx="5966705" cy="861774"/>
          </a:xfrm>
          <a:prstGeom prst="rect">
            <a:avLst/>
          </a:prstGeom>
        </p:spPr>
        <p:txBody>
          <a:bodyPr wrap="square">
            <a:spAutoFit/>
          </a:bodyPr>
          <a:lstStyle/>
          <a:p>
            <a:pPr>
              <a:lnSpc>
                <a:spcPts val="3000"/>
              </a:lnSpc>
            </a:pPr>
            <a:r>
              <a:rPr lang="zh-CN" altLang="en-US" sz="1700" dirty="0"/>
              <a:t>如果均无法扫描，请按登记序列号无法扫描，并将订单内全部商品交予问题组。</a:t>
            </a:r>
            <a:endParaRPr lang="en-US" altLang="zh-CN" sz="1700" dirty="0"/>
          </a:p>
        </p:txBody>
      </p:sp>
      <p:sp>
        <p:nvSpPr>
          <p:cNvPr id="53" name="文本框 52"/>
          <p:cNvSpPr txBox="1"/>
          <p:nvPr/>
        </p:nvSpPr>
        <p:spPr>
          <a:xfrm>
            <a:off x="5091776" y="5144697"/>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54" name="文本框 53"/>
          <p:cNvSpPr txBox="1"/>
          <p:nvPr/>
        </p:nvSpPr>
        <p:spPr>
          <a:xfrm>
            <a:off x="6428190" y="5139739"/>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sp>
        <p:nvSpPr>
          <p:cNvPr id="47" name="矩形 46"/>
          <p:cNvSpPr/>
          <p:nvPr/>
        </p:nvSpPr>
        <p:spPr>
          <a:xfrm>
            <a:off x="9961512" y="5911235"/>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8" name="组合 47"/>
          <p:cNvGrpSpPr/>
          <p:nvPr/>
        </p:nvGrpSpPr>
        <p:grpSpPr>
          <a:xfrm>
            <a:off x="24075" y="835312"/>
            <a:ext cx="12196472" cy="368286"/>
            <a:chOff x="-8944" y="833880"/>
            <a:chExt cx="12196472" cy="368286"/>
          </a:xfrm>
        </p:grpSpPr>
        <p:sp>
          <p:nvSpPr>
            <p:cNvPr id="51"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55"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请扫描商品序列号</a:t>
              </a:r>
            </a:p>
          </p:txBody>
        </p:sp>
      </p:grpSp>
      <p:grpSp>
        <p:nvGrpSpPr>
          <p:cNvPr id="41" name="组合 40"/>
          <p:cNvGrpSpPr/>
          <p:nvPr/>
        </p:nvGrpSpPr>
        <p:grpSpPr>
          <a:xfrm>
            <a:off x="189312" y="4671401"/>
            <a:ext cx="2087058" cy="1662889"/>
            <a:chOff x="189312" y="4671401"/>
            <a:chExt cx="2087058" cy="1662889"/>
          </a:xfrm>
        </p:grpSpPr>
        <p:sp>
          <p:nvSpPr>
            <p:cNvPr id="42" name="矩形 41"/>
            <p:cNvSpPr/>
            <p:nvPr/>
          </p:nvSpPr>
          <p:spPr>
            <a:xfrm>
              <a:off x="189312" y="4671401"/>
              <a:ext cx="2081485" cy="1248215"/>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56" name="矩形 55"/>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859766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a:t>
            </a:r>
            <a:r>
              <a:rPr lang="zh-CN" altLang="en-US" dirty="0"/>
              <a:t>触发问题菜单</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8080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grpSp>
        <p:nvGrpSpPr>
          <p:cNvPr id="24" name="组合 23"/>
          <p:cNvGrpSpPr/>
          <p:nvPr/>
        </p:nvGrpSpPr>
        <p:grpSpPr>
          <a:xfrm>
            <a:off x="2406559" y="1917224"/>
            <a:ext cx="7396209" cy="3588082"/>
            <a:chOff x="2397896" y="1634959"/>
            <a:chExt cx="7396209" cy="3588082"/>
          </a:xfrm>
        </p:grpSpPr>
        <p:grpSp>
          <p:nvGrpSpPr>
            <p:cNvPr id="25" name="组合 24"/>
            <p:cNvGrpSpPr/>
            <p:nvPr/>
          </p:nvGrpSpPr>
          <p:grpSpPr>
            <a:xfrm>
              <a:off x="2397896" y="1634959"/>
              <a:ext cx="7396209" cy="3588082"/>
              <a:chOff x="2658567" y="1690081"/>
              <a:chExt cx="7396209" cy="3588082"/>
            </a:xfrm>
          </p:grpSpPr>
          <p:sp>
            <p:nvSpPr>
              <p:cNvPr id="38" name="矩形 37"/>
              <p:cNvSpPr/>
              <p:nvPr/>
            </p:nvSpPr>
            <p:spPr>
              <a:xfrm>
                <a:off x="2658567" y="1690081"/>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39" name="矩形 38"/>
              <p:cNvSpPr/>
              <p:nvPr/>
            </p:nvSpPr>
            <p:spPr>
              <a:xfrm>
                <a:off x="2677640" y="17239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包装问题菜单</a:t>
                </a:r>
              </a:p>
            </p:txBody>
          </p:sp>
        </p:grpSp>
        <p:sp>
          <p:nvSpPr>
            <p:cNvPr id="26" name="矩形 25"/>
            <p:cNvSpPr/>
            <p:nvPr/>
          </p:nvSpPr>
          <p:spPr>
            <a:xfrm>
              <a:off x="4877639" y="2543384"/>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热键号码：</a:t>
              </a:r>
            </a:p>
          </p:txBody>
        </p:sp>
        <p:sp>
          <p:nvSpPr>
            <p:cNvPr id="28" name="矩形 27"/>
            <p:cNvSpPr/>
            <p:nvPr/>
          </p:nvSpPr>
          <p:spPr>
            <a:xfrm>
              <a:off x="6041433" y="2505374"/>
              <a:ext cx="1027327" cy="39217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solidFill>
                    <a:schemeClr val="tx1"/>
                  </a:solidFill>
                </a:rPr>
                <a:t>N</a:t>
              </a:r>
              <a:endParaRPr lang="zh-CN" altLang="en-US" b="1" dirty="0">
                <a:solidFill>
                  <a:schemeClr val="tx1"/>
                </a:solidFill>
              </a:endParaRPr>
            </a:p>
          </p:txBody>
        </p:sp>
        <p:sp>
          <p:nvSpPr>
            <p:cNvPr id="35" name="矩形 34"/>
            <p:cNvSpPr/>
            <p:nvPr/>
          </p:nvSpPr>
          <p:spPr>
            <a:xfrm>
              <a:off x="4940321" y="2912716"/>
              <a:ext cx="2266820" cy="18158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D—</a:t>
              </a:r>
              <a:r>
                <a:rPr lang="zh-CN" altLang="en-US" sz="1600" dirty="0"/>
                <a:t>商品残损</a:t>
              </a:r>
              <a:endParaRPr lang="en-US" altLang="zh-CN" sz="1600" dirty="0"/>
            </a:p>
            <a:p>
              <a:r>
                <a:rPr lang="en-US" altLang="zh-CN" sz="1600" dirty="0"/>
                <a:t>M—</a:t>
              </a:r>
              <a:r>
                <a:rPr lang="zh-CN" altLang="en-US" sz="1600" dirty="0"/>
                <a:t>商品丢失</a:t>
              </a:r>
              <a:endParaRPr lang="en-US" altLang="zh-CN" sz="1600" dirty="0"/>
            </a:p>
            <a:p>
              <a:r>
                <a:rPr lang="en-US" altLang="zh-CN" sz="1600" dirty="0"/>
                <a:t>P—</a:t>
              </a:r>
              <a:r>
                <a:rPr lang="zh-CN" altLang="en-US" sz="1600" dirty="0"/>
                <a:t>商品无法扫描</a:t>
              </a:r>
              <a:endParaRPr lang="en-US" altLang="zh-CN" sz="1600" dirty="0"/>
            </a:p>
            <a:p>
              <a:r>
                <a:rPr lang="en-US" altLang="zh-CN" sz="1600" dirty="0"/>
                <a:t>N—</a:t>
              </a:r>
              <a:r>
                <a:rPr lang="zh-CN" altLang="en-US" sz="1600" dirty="0"/>
                <a:t>序列号无法扫描</a:t>
              </a:r>
              <a:endParaRPr lang="en-US" altLang="zh-CN" sz="1600" dirty="0"/>
            </a:p>
            <a:p>
              <a:r>
                <a:rPr lang="en-US" altLang="zh-CN" sz="1600" dirty="0"/>
                <a:t>I—</a:t>
              </a:r>
              <a:r>
                <a:rPr lang="zh-CN" altLang="en-US" sz="1600" dirty="0"/>
                <a:t>信息查询</a:t>
              </a:r>
              <a:endParaRPr lang="en-US" altLang="zh-CN" sz="1600" dirty="0"/>
            </a:p>
            <a:p>
              <a:r>
                <a:rPr lang="en-US" altLang="zh-CN" sz="1600" dirty="0"/>
                <a:t>E—</a:t>
              </a:r>
              <a:r>
                <a:rPr lang="zh-CN" altLang="en-US" sz="1600" dirty="0"/>
                <a:t>停止包装</a:t>
              </a:r>
              <a:endParaRPr lang="en-US" altLang="zh-CN" sz="1600" dirty="0"/>
            </a:p>
            <a:p>
              <a:endParaRPr lang="en-US" altLang="zh-CN" sz="1600" b="1" dirty="0"/>
            </a:p>
          </p:txBody>
        </p:sp>
        <p:sp>
          <p:nvSpPr>
            <p:cNvPr id="36" name="文本框 35"/>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37" name="文本框 36"/>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40" name="文本框 39"/>
          <p:cNvSpPr txBox="1"/>
          <p:nvPr/>
        </p:nvSpPr>
        <p:spPr>
          <a:xfrm>
            <a:off x="2449812" y="3976227"/>
            <a:ext cx="2070477" cy="132343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1600" dirty="0">
                <a:latin typeface="华文行楷" panose="02010800040101010101" pitchFamily="2" charset="-122"/>
                <a:ea typeface="华文行楷" panose="02010800040101010101" pitchFamily="2" charset="-122"/>
              </a:rPr>
              <a:t>如果问题字母为扫描则不需要点击确定，如果是输入需要手动点击确定</a:t>
            </a:r>
            <a:endParaRPr lang="en-US" altLang="zh-CN" sz="1600" dirty="0">
              <a:latin typeface="华文行楷" panose="02010800040101010101" pitchFamily="2" charset="-122"/>
              <a:ea typeface="华文行楷" panose="02010800040101010101" pitchFamily="2" charset="-122"/>
            </a:endParaRPr>
          </a:p>
          <a:p>
            <a:r>
              <a:rPr lang="zh-CN" altLang="en-US" sz="1600" dirty="0">
                <a:latin typeface="华文行楷" panose="02010800040101010101" pitchFamily="2" charset="-122"/>
                <a:ea typeface="华文行楷" panose="02010800040101010101" pitchFamily="2" charset="-122"/>
              </a:rPr>
              <a:t>任意字母均可触发</a:t>
            </a:r>
            <a:endParaRPr lang="en-US" altLang="zh-CN" sz="1600" dirty="0">
              <a:latin typeface="华文行楷" panose="02010800040101010101" pitchFamily="2" charset="-122"/>
              <a:ea typeface="华文行楷" panose="02010800040101010101" pitchFamily="2" charset="-122"/>
            </a:endParaRPr>
          </a:p>
        </p:txBody>
      </p:sp>
      <p:pic>
        <p:nvPicPr>
          <p:cNvPr id="53" name="图片 52"/>
          <p:cNvPicPr>
            <a:picLocks noChangeAspect="1"/>
          </p:cNvPicPr>
          <p:nvPr/>
        </p:nvPicPr>
        <p:blipFill>
          <a:blip r:embed="rId4"/>
          <a:stretch>
            <a:fillRect/>
          </a:stretch>
        </p:blipFill>
        <p:spPr>
          <a:xfrm>
            <a:off x="10494194" y="2309068"/>
            <a:ext cx="1119773" cy="1850734"/>
          </a:xfrm>
          <a:prstGeom prst="rect">
            <a:avLst/>
          </a:prstGeom>
        </p:spPr>
      </p:pic>
      <p:sp>
        <p:nvSpPr>
          <p:cNvPr id="54" name="矩形 53"/>
          <p:cNvSpPr/>
          <p:nvPr/>
        </p:nvSpPr>
        <p:spPr>
          <a:xfrm>
            <a:off x="10489871" y="1628760"/>
            <a:ext cx="997389" cy="769441"/>
          </a:xfrm>
          <a:prstGeom prst="rect">
            <a:avLst/>
          </a:prstGeom>
        </p:spPr>
        <p:txBody>
          <a:bodyPr wrap="none">
            <a:spAutoFit/>
          </a:bodyPr>
          <a:lstStyle/>
          <a:p>
            <a:pPr algn="ctr" fontAlgn="ctr"/>
            <a:r>
              <a:rPr lang="en-US" altLang="zh-CN" sz="4400" b="1" dirty="0"/>
              <a:t>0/1</a:t>
            </a:r>
            <a:endParaRPr lang="en-US" altLang="zh-CN" sz="4400" b="1" dirty="0">
              <a:solidFill>
                <a:srgbClr val="000000"/>
              </a:solidFill>
              <a:latin typeface="宋体" panose="02010600030101010101" pitchFamily="2" charset="-122"/>
            </a:endParaRPr>
          </a:p>
        </p:txBody>
      </p:sp>
      <p:sp>
        <p:nvSpPr>
          <p:cNvPr id="44" name="矩形 43"/>
          <p:cNvSpPr/>
          <p:nvPr/>
        </p:nvSpPr>
        <p:spPr>
          <a:xfrm>
            <a:off x="9961512" y="5933539"/>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6" name="组合 45"/>
          <p:cNvGrpSpPr/>
          <p:nvPr/>
        </p:nvGrpSpPr>
        <p:grpSpPr>
          <a:xfrm>
            <a:off x="24075" y="835312"/>
            <a:ext cx="12196472" cy="368286"/>
            <a:chOff x="-8944" y="833880"/>
            <a:chExt cx="12196472" cy="368286"/>
          </a:xfrm>
        </p:grpSpPr>
        <p:sp>
          <p:nvSpPr>
            <p:cNvPr id="47"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8"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请选择问题菜单类型</a:t>
              </a:r>
            </a:p>
          </p:txBody>
        </p:sp>
      </p:grpSp>
      <p:grpSp>
        <p:nvGrpSpPr>
          <p:cNvPr id="49" name="组合 48"/>
          <p:cNvGrpSpPr/>
          <p:nvPr/>
        </p:nvGrpSpPr>
        <p:grpSpPr>
          <a:xfrm>
            <a:off x="189312" y="4671401"/>
            <a:ext cx="2087058" cy="1662889"/>
            <a:chOff x="189312" y="4671401"/>
            <a:chExt cx="2087058" cy="1662889"/>
          </a:xfrm>
        </p:grpSpPr>
        <p:sp>
          <p:nvSpPr>
            <p:cNvPr id="50" name="矩形 49"/>
            <p:cNvSpPr/>
            <p:nvPr/>
          </p:nvSpPr>
          <p:spPr>
            <a:xfrm>
              <a:off x="189312" y="4671401"/>
              <a:ext cx="2081485" cy="1248215"/>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51" name="矩形 50"/>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253261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扫描工作站</a:t>
            </a:r>
          </a:p>
        </p:txBody>
      </p:sp>
      <p:sp>
        <p:nvSpPr>
          <p:cNvPr id="27" name="矩形 26"/>
          <p:cNvSpPr/>
          <p:nvPr/>
        </p:nvSpPr>
        <p:spPr>
          <a:xfrm>
            <a:off x="3462138" y="1873396"/>
            <a:ext cx="5210977" cy="3442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62138" y="1873396"/>
            <a:ext cx="5210977" cy="65209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b="1" dirty="0"/>
              <a:t>请扫描</a:t>
            </a:r>
            <a:r>
              <a:rPr lang="en-US" altLang="zh-CN" sz="2400" b="1" dirty="0" err="1"/>
              <a:t>RebinWall</a:t>
            </a:r>
            <a:r>
              <a:rPr lang="zh-CN" altLang="en-US" sz="2400" b="1" dirty="0"/>
              <a:t>车条码</a:t>
            </a:r>
            <a:endParaRPr lang="zh-CN" altLang="en-US" sz="2000" dirty="0"/>
          </a:p>
        </p:txBody>
      </p:sp>
      <p:pic>
        <p:nvPicPr>
          <p:cNvPr id="5" name="图片 4"/>
          <p:cNvPicPr>
            <a:picLocks noChangeAspect="1"/>
          </p:cNvPicPr>
          <p:nvPr/>
        </p:nvPicPr>
        <p:blipFill rotWithShape="1">
          <a:blip r:embed="rId3"/>
          <a:srcRect b="25091"/>
          <a:stretch/>
        </p:blipFill>
        <p:spPr>
          <a:xfrm>
            <a:off x="4680311" y="2857475"/>
            <a:ext cx="2571429" cy="1062990"/>
          </a:xfrm>
          <a:prstGeom prst="rect">
            <a:avLst/>
          </a:prstGeom>
        </p:spPr>
      </p:pic>
    </p:spTree>
    <p:extLst>
      <p:ext uri="{BB962C8B-B14F-4D97-AF65-F5344CB8AC3E}">
        <p14:creationId xmlns:p14="http://schemas.microsoft.com/office/powerpoint/2010/main" val="2352162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a:t>
            </a:r>
            <a:r>
              <a:rPr lang="zh-CN" altLang="en-US" dirty="0"/>
              <a:t>确认序列号无法扫描</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54242"/>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3018544899"/>
              </p:ext>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bg1">
                        <a:lumMod val="95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lnSpc>
                  <a:spcPts val="2000"/>
                </a:lnSpc>
              </a:pPr>
              <a:r>
                <a:rPr lang="zh-CN" altLang="en-US" sz="2000" b="1" dirty="0">
                  <a:solidFill>
                    <a:schemeClr val="tx1"/>
                  </a:solidFill>
                </a:rPr>
                <a:t>问题标记完成</a:t>
              </a:r>
              <a:endParaRPr lang="en-US" altLang="zh-CN" sz="2000" b="1" dirty="0">
                <a:solidFill>
                  <a:schemeClr val="tx1"/>
                </a:solidFill>
              </a:endParaRPr>
            </a:p>
            <a:p>
              <a:pPr algn="ctr">
                <a:lnSpc>
                  <a:spcPts val="2000"/>
                </a:lnSpc>
              </a:pPr>
              <a:r>
                <a:rPr lang="en-US" altLang="zh-CN" sz="500" b="1" dirty="0">
                  <a:solidFill>
                    <a:schemeClr val="tx1"/>
                  </a:solidFill>
                </a:rPr>
                <a:t>         </a:t>
              </a:r>
              <a:r>
                <a:rPr lang="zh-CN" altLang="en-US" sz="1600" dirty="0">
                  <a:solidFill>
                    <a:schemeClr val="tx1"/>
                  </a:solidFill>
                </a:rPr>
                <a:t>扫描当前订单</a:t>
              </a:r>
              <a:endParaRPr lang="en-US" altLang="zh-CN" sz="1600" dirty="0">
                <a:solidFill>
                  <a:schemeClr val="tx1"/>
                </a:solidFill>
              </a:endParaRPr>
            </a:p>
            <a:p>
              <a:pPr algn="ctr">
                <a:lnSpc>
                  <a:spcPts val="2000"/>
                </a:lnSpc>
              </a:pPr>
              <a:r>
                <a:rPr lang="zh-CN" altLang="en-US" sz="1600" dirty="0">
                  <a:solidFill>
                    <a:schemeClr val="tx1"/>
                  </a:solidFill>
                </a:rPr>
                <a:t>继续包装</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graphicFrame>
        <p:nvGraphicFramePr>
          <p:cNvPr id="44" name="表格 43"/>
          <p:cNvGraphicFramePr>
            <a:graphicFrameLocks noGrp="1"/>
          </p:cNvGraphicFramePr>
          <p:nvPr>
            <p:extLst>
              <p:ext uri="{D42A27DB-BD31-4B8C-83A1-F6EECF244321}">
                <p14:modId xmlns:p14="http://schemas.microsoft.com/office/powerpoint/2010/main" val="2730477151"/>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序列号无法扫描</a:t>
                      </a:r>
                      <a:r>
                        <a:rPr lang="en-US" altLang="zh-CN" sz="1200" b="0" i="0" u="none" strike="noStrike" dirty="0">
                          <a:solidFill>
                            <a:schemeClr val="tx1"/>
                          </a:solidFill>
                          <a:effectLst/>
                          <a:latin typeface="宋体" panose="02010600030101010101" pitchFamily="2" charset="-122"/>
                          <a:ea typeface="+mn-ea"/>
                        </a:rPr>
                        <a:t>1</a:t>
                      </a:r>
                      <a:r>
                        <a:rPr lang="zh-CN" altLang="en-US" sz="1200" b="0" i="0" u="none" strike="noStrike" dirty="0">
                          <a:solidFill>
                            <a:schemeClr val="tx1"/>
                          </a:solidFill>
                          <a:effectLst/>
                          <a:latin typeface="宋体" panose="02010600030101010101" pitchFamily="2" charset="-122"/>
                          <a:ea typeface="+mn-ea"/>
                        </a:rPr>
                        <a:t>件</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扫描完成</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bl>
          </a:graphicData>
        </a:graphic>
      </p:graphicFrame>
      <p:pic>
        <p:nvPicPr>
          <p:cNvPr id="26" name="图片 25"/>
          <p:cNvPicPr>
            <a:picLocks noChangeAspect="1"/>
          </p:cNvPicPr>
          <p:nvPr/>
        </p:nvPicPr>
        <p:blipFill>
          <a:blip r:embed="rId4"/>
          <a:stretch>
            <a:fillRect/>
          </a:stretch>
        </p:blipFill>
        <p:spPr>
          <a:xfrm>
            <a:off x="10516496" y="2309068"/>
            <a:ext cx="1119773" cy="1850734"/>
          </a:xfrm>
          <a:prstGeom prst="rect">
            <a:avLst/>
          </a:prstGeom>
        </p:spPr>
      </p:pic>
      <p:sp>
        <p:nvSpPr>
          <p:cNvPr id="28" name="矩形 27"/>
          <p:cNvSpPr/>
          <p:nvPr/>
        </p:nvSpPr>
        <p:spPr>
          <a:xfrm>
            <a:off x="10489871" y="1628760"/>
            <a:ext cx="997389" cy="769441"/>
          </a:xfrm>
          <a:prstGeom prst="rect">
            <a:avLst/>
          </a:prstGeom>
        </p:spPr>
        <p:txBody>
          <a:bodyPr wrap="none">
            <a:spAutoFit/>
          </a:bodyPr>
          <a:lstStyle/>
          <a:p>
            <a:pPr algn="ctr" fontAlgn="ctr"/>
            <a:r>
              <a:rPr lang="en-US" altLang="zh-CN" sz="4400" b="1" dirty="0">
                <a:solidFill>
                  <a:srgbClr val="FF0000"/>
                </a:solidFill>
              </a:rPr>
              <a:t>0/1</a:t>
            </a:r>
            <a:endParaRPr lang="en-US" altLang="zh-CN" sz="4400" b="1" dirty="0">
              <a:solidFill>
                <a:srgbClr val="FF0000"/>
              </a:solidFill>
              <a:latin typeface="宋体" panose="02010600030101010101" pitchFamily="2" charset="-122"/>
            </a:endParaRPr>
          </a:p>
        </p:txBody>
      </p:sp>
      <p:sp>
        <p:nvSpPr>
          <p:cNvPr id="35" name="矩形 34"/>
          <p:cNvSpPr/>
          <p:nvPr/>
        </p:nvSpPr>
        <p:spPr>
          <a:xfrm>
            <a:off x="9972447" y="59394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6" name="组合 35"/>
          <p:cNvGrpSpPr/>
          <p:nvPr/>
        </p:nvGrpSpPr>
        <p:grpSpPr>
          <a:xfrm>
            <a:off x="24075" y="835312"/>
            <a:ext cx="12196472" cy="368286"/>
            <a:chOff x="-8944" y="833880"/>
            <a:chExt cx="12196472" cy="368286"/>
          </a:xfrm>
        </p:grpSpPr>
        <p:sp>
          <p:nvSpPr>
            <p:cNvPr id="37"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8"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请将此订单内所有商品交予问题处理组，扫描当前订单号码</a:t>
              </a:r>
            </a:p>
          </p:txBody>
        </p:sp>
      </p:grpSp>
      <p:grpSp>
        <p:nvGrpSpPr>
          <p:cNvPr id="39" name="组合 38"/>
          <p:cNvGrpSpPr/>
          <p:nvPr/>
        </p:nvGrpSpPr>
        <p:grpSpPr>
          <a:xfrm>
            <a:off x="189312" y="4671401"/>
            <a:ext cx="2087058" cy="1662889"/>
            <a:chOff x="189312" y="4671401"/>
            <a:chExt cx="2087058" cy="1662889"/>
          </a:xfrm>
        </p:grpSpPr>
        <p:sp>
          <p:nvSpPr>
            <p:cNvPr id="40" name="矩形 39"/>
            <p:cNvSpPr/>
            <p:nvPr/>
          </p:nvSpPr>
          <p:spPr>
            <a:xfrm>
              <a:off x="189312" y="4671401"/>
              <a:ext cx="2081485" cy="1248215"/>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46" name="矩形 45"/>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853732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信息查询</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MSJD0000033</a:t>
            </a:r>
            <a:r>
              <a:rPr lang="zh-CN" altLang="en-US" sz="2000" b="1" dirty="0">
                <a:solidFill>
                  <a:schemeClr val="tx1"/>
                </a:solidFill>
              </a:rPr>
              <a:t>             上一箱号：</a:t>
            </a:r>
            <a:r>
              <a:rPr lang="en-US" altLang="zh-CN" sz="2000" b="1" dirty="0">
                <a:solidFill>
                  <a:schemeClr val="tx1"/>
                </a:solidFill>
              </a:rPr>
              <a:t>Box8</a:t>
            </a: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tx1"/>
                  </a:solidFill>
                </a:rPr>
                <a:t>C09</a:t>
              </a:r>
              <a:endParaRPr lang="zh-CN" altLang="en-US" sz="7200" b="1" dirty="0">
                <a:solidFill>
                  <a:schemeClr val="tx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MSJD0000036</a:t>
              </a:r>
              <a:endParaRPr lang="zh-CN" altLang="en-US" sz="1100" dirty="0">
                <a:solidFill>
                  <a:schemeClr val="bg1"/>
                </a:solidFill>
              </a:endParaRPr>
            </a:p>
          </p:txBody>
        </p:sp>
      </p:grpSp>
    </p:spTree>
    <p:extLst>
      <p:ext uri="{BB962C8B-B14F-4D97-AF65-F5344CB8AC3E}">
        <p14:creationId xmlns:p14="http://schemas.microsoft.com/office/powerpoint/2010/main" val="4254141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en-US" altLang="zh-CN" sz="6600" dirty="0"/>
              <a:t>I</a:t>
            </a:r>
            <a:r>
              <a:rPr lang="zh-CN" altLang="en-US" sz="6600" dirty="0"/>
              <a:t>信息查询</a:t>
            </a:r>
          </a:p>
        </p:txBody>
      </p:sp>
    </p:spTree>
    <p:extLst>
      <p:ext uri="{BB962C8B-B14F-4D97-AF65-F5344CB8AC3E}">
        <p14:creationId xmlns:p14="http://schemas.microsoft.com/office/powerpoint/2010/main" val="1195227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信息查询</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2671874094"/>
              </p:ext>
            </p:extLst>
          </p:nvPr>
        </p:nvGraphicFramePr>
        <p:xfrm>
          <a:off x="2437750" y="2012926"/>
          <a:ext cx="6479029" cy="206502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089994" y="3287349"/>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MSJD0000036</a:t>
            </a:r>
            <a:r>
              <a:rPr lang="zh-CN" altLang="en-US" sz="2000" b="1" dirty="0">
                <a:solidFill>
                  <a:schemeClr val="tx1"/>
                </a:solidFill>
              </a:rPr>
              <a:t>             上一箱号：</a:t>
            </a:r>
            <a:r>
              <a:rPr lang="en-US" altLang="zh-CN" sz="2000" b="1" dirty="0">
                <a:solidFill>
                  <a:schemeClr val="tx1"/>
                </a:solidFill>
              </a:rPr>
              <a:t>Box8</a:t>
            </a:r>
          </a:p>
        </p:txBody>
      </p:sp>
      <p:pic>
        <p:nvPicPr>
          <p:cNvPr id="47" name="图片 46"/>
          <p:cNvPicPr>
            <a:picLocks noChangeAspect="1"/>
          </p:cNvPicPr>
          <p:nvPr/>
        </p:nvPicPr>
        <p:blipFill>
          <a:blip r:embed="rId3"/>
          <a:stretch>
            <a:fillRect/>
          </a:stretch>
        </p:blipFill>
        <p:spPr>
          <a:xfrm>
            <a:off x="10247192" y="2343075"/>
            <a:ext cx="1482746" cy="1888549"/>
          </a:xfrm>
          <a:prstGeom prst="rect">
            <a:avLst/>
          </a:prstGeom>
        </p:spPr>
      </p:pic>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3394255024"/>
              </p:ext>
            </p:extLst>
          </p:nvPr>
        </p:nvGraphicFramePr>
        <p:xfrm>
          <a:off x="8915860" y="2012926"/>
          <a:ext cx="804863" cy="206681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bl>
          </a:graphicData>
        </a:graphic>
      </p:graphicFrame>
      <p:sp>
        <p:nvSpPr>
          <p:cNvPr id="26" name="矩形 25"/>
          <p:cNvSpPr/>
          <p:nvPr/>
        </p:nvSpPr>
        <p:spPr>
          <a:xfrm>
            <a:off x="9972447"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8" name="组合 27"/>
          <p:cNvGrpSpPr/>
          <p:nvPr/>
        </p:nvGrpSpPr>
        <p:grpSpPr>
          <a:xfrm>
            <a:off x="24075" y="835312"/>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89312" y="4671401"/>
            <a:ext cx="2087058" cy="1662889"/>
            <a:chOff x="189312" y="4671401"/>
            <a:chExt cx="2087058" cy="1662889"/>
          </a:xfrm>
        </p:grpSpPr>
        <p:sp>
          <p:nvSpPr>
            <p:cNvPr id="38" name="矩形 37"/>
            <p:cNvSpPr/>
            <p:nvPr/>
          </p:nvSpPr>
          <p:spPr>
            <a:xfrm>
              <a:off x="189312" y="4671401"/>
              <a:ext cx="2081485" cy="1248215"/>
            </a:xfrm>
            <a:prstGeom prst="rect">
              <a:avLst/>
            </a:prstGeom>
            <a:solidFill>
              <a:srgbClr val="FF7C8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E09</a:t>
              </a:r>
              <a:endParaRPr lang="zh-CN" altLang="en-US" sz="7200" b="1" dirty="0">
                <a:solidFill>
                  <a:schemeClr val="bg1"/>
                </a:solidFill>
              </a:endParaRPr>
            </a:p>
          </p:txBody>
        </p:sp>
        <p:sp>
          <p:nvSpPr>
            <p:cNvPr id="39" name="矩形 38"/>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MSJD0000078</a:t>
              </a:r>
              <a:endParaRPr lang="zh-CN" altLang="en-US" sz="1100" dirty="0">
                <a:solidFill>
                  <a:schemeClr val="bg1"/>
                </a:solidFill>
              </a:endParaRPr>
            </a:p>
          </p:txBody>
        </p:sp>
      </p:grpSp>
    </p:spTree>
    <p:extLst>
      <p:ext uri="{BB962C8B-B14F-4D97-AF65-F5344CB8AC3E}">
        <p14:creationId xmlns:p14="http://schemas.microsoft.com/office/powerpoint/2010/main" val="3737303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a:t>
            </a:r>
            <a:r>
              <a:rPr lang="zh-CN" altLang="en-US" dirty="0"/>
              <a:t>触发问题菜单</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38080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5"/>
            <a:ext cx="2089084" cy="1662891"/>
            <a:chOff x="567854" y="5026704"/>
            <a:chExt cx="3879888" cy="1315962"/>
          </a:xfrm>
        </p:grpSpPr>
        <p:sp>
          <p:nvSpPr>
            <p:cNvPr id="31" name="矩形 30"/>
            <p:cNvSpPr/>
            <p:nvPr/>
          </p:nvSpPr>
          <p:spPr>
            <a:xfrm>
              <a:off x="578204" y="5354866"/>
              <a:ext cx="3869538" cy="98780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MSJD0000036</a:t>
            </a:r>
            <a:r>
              <a:rPr lang="zh-CN" altLang="en-US" sz="2000" b="1" dirty="0">
                <a:solidFill>
                  <a:schemeClr val="tx1"/>
                </a:solidFill>
              </a:rPr>
              <a:t>             上一箱号：</a:t>
            </a:r>
            <a:r>
              <a:rPr lang="en-US" altLang="zh-CN" sz="2000" b="1" dirty="0">
                <a:solidFill>
                  <a:schemeClr val="tx1"/>
                </a:solidFill>
              </a:rPr>
              <a:t>Box8</a:t>
            </a:r>
          </a:p>
        </p:txBody>
      </p:sp>
      <p:grpSp>
        <p:nvGrpSpPr>
          <p:cNvPr id="24" name="组合 23"/>
          <p:cNvGrpSpPr/>
          <p:nvPr/>
        </p:nvGrpSpPr>
        <p:grpSpPr>
          <a:xfrm>
            <a:off x="2406559" y="1917224"/>
            <a:ext cx="7396209" cy="3588082"/>
            <a:chOff x="2397896" y="1634959"/>
            <a:chExt cx="7396209" cy="3588082"/>
          </a:xfrm>
        </p:grpSpPr>
        <p:grpSp>
          <p:nvGrpSpPr>
            <p:cNvPr id="25" name="组合 24"/>
            <p:cNvGrpSpPr/>
            <p:nvPr/>
          </p:nvGrpSpPr>
          <p:grpSpPr>
            <a:xfrm>
              <a:off x="2397896" y="1634959"/>
              <a:ext cx="7396209" cy="3588082"/>
              <a:chOff x="2658567" y="1690081"/>
              <a:chExt cx="7396209" cy="3588082"/>
            </a:xfrm>
          </p:grpSpPr>
          <p:sp>
            <p:nvSpPr>
              <p:cNvPr id="38" name="矩形 37"/>
              <p:cNvSpPr/>
              <p:nvPr/>
            </p:nvSpPr>
            <p:spPr>
              <a:xfrm>
                <a:off x="2658567" y="1690081"/>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39" name="矩形 38"/>
              <p:cNvSpPr/>
              <p:nvPr/>
            </p:nvSpPr>
            <p:spPr>
              <a:xfrm>
                <a:off x="2677640" y="17239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包装问题菜单</a:t>
                </a:r>
              </a:p>
            </p:txBody>
          </p:sp>
        </p:grpSp>
        <p:sp>
          <p:nvSpPr>
            <p:cNvPr id="26" name="矩形 25"/>
            <p:cNvSpPr/>
            <p:nvPr/>
          </p:nvSpPr>
          <p:spPr>
            <a:xfrm>
              <a:off x="4877639" y="2543384"/>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热键号码：</a:t>
              </a:r>
            </a:p>
          </p:txBody>
        </p:sp>
        <p:sp>
          <p:nvSpPr>
            <p:cNvPr id="28" name="矩形 27"/>
            <p:cNvSpPr/>
            <p:nvPr/>
          </p:nvSpPr>
          <p:spPr>
            <a:xfrm>
              <a:off x="6041433" y="2505374"/>
              <a:ext cx="1027327" cy="39217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solidFill>
                    <a:schemeClr val="tx1"/>
                  </a:solidFill>
                </a:rPr>
                <a:t>I</a:t>
              </a:r>
              <a:endParaRPr lang="zh-CN" altLang="en-US" b="1" dirty="0">
                <a:solidFill>
                  <a:schemeClr val="tx1"/>
                </a:solidFill>
              </a:endParaRPr>
            </a:p>
          </p:txBody>
        </p:sp>
        <p:sp>
          <p:nvSpPr>
            <p:cNvPr id="35" name="矩形 34"/>
            <p:cNvSpPr/>
            <p:nvPr/>
          </p:nvSpPr>
          <p:spPr>
            <a:xfrm>
              <a:off x="4940321" y="2912716"/>
              <a:ext cx="2266820" cy="18158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D—</a:t>
              </a:r>
              <a:r>
                <a:rPr lang="zh-CN" altLang="en-US" sz="1600" dirty="0"/>
                <a:t>商品残损</a:t>
              </a:r>
              <a:endParaRPr lang="en-US" altLang="zh-CN" sz="1600" dirty="0"/>
            </a:p>
            <a:p>
              <a:r>
                <a:rPr lang="en-US" altLang="zh-CN" sz="1600" dirty="0"/>
                <a:t>M—</a:t>
              </a:r>
              <a:r>
                <a:rPr lang="zh-CN" altLang="en-US" sz="1600" dirty="0"/>
                <a:t>商品丢失</a:t>
              </a:r>
              <a:endParaRPr lang="en-US" altLang="zh-CN" sz="1600" dirty="0"/>
            </a:p>
            <a:p>
              <a:r>
                <a:rPr lang="en-US" altLang="zh-CN" sz="1600" dirty="0"/>
                <a:t>P—</a:t>
              </a:r>
              <a:r>
                <a:rPr lang="zh-CN" altLang="en-US" sz="1600" dirty="0"/>
                <a:t>商品无法扫描</a:t>
              </a:r>
              <a:endParaRPr lang="en-US" altLang="zh-CN" sz="1600" dirty="0"/>
            </a:p>
            <a:p>
              <a:r>
                <a:rPr lang="en-US" altLang="zh-CN" sz="1600" dirty="0"/>
                <a:t>N—</a:t>
              </a:r>
              <a:r>
                <a:rPr lang="zh-CN" altLang="en-US" sz="1600" dirty="0"/>
                <a:t>序列号无法扫描</a:t>
              </a:r>
              <a:endParaRPr lang="en-US" altLang="zh-CN" sz="1600" dirty="0"/>
            </a:p>
            <a:p>
              <a:r>
                <a:rPr lang="en-US" altLang="zh-CN" sz="1600" dirty="0"/>
                <a:t>I—</a:t>
              </a:r>
              <a:r>
                <a:rPr lang="zh-CN" altLang="en-US" sz="1600" dirty="0"/>
                <a:t>信息查询</a:t>
              </a:r>
              <a:endParaRPr lang="en-US" altLang="zh-CN" sz="1600" dirty="0"/>
            </a:p>
            <a:p>
              <a:r>
                <a:rPr lang="en-US" altLang="zh-CN" sz="1600" dirty="0"/>
                <a:t>E—</a:t>
              </a:r>
              <a:r>
                <a:rPr lang="zh-CN" altLang="en-US" sz="1600" dirty="0"/>
                <a:t>停止包装</a:t>
              </a:r>
              <a:endParaRPr lang="en-US" altLang="zh-CN" sz="1600" dirty="0"/>
            </a:p>
            <a:p>
              <a:endParaRPr lang="en-US" altLang="zh-CN" sz="1600" b="1" dirty="0"/>
            </a:p>
          </p:txBody>
        </p:sp>
        <p:sp>
          <p:nvSpPr>
            <p:cNvPr id="36" name="文本框 35"/>
            <p:cNvSpPr txBox="1"/>
            <p:nvPr/>
          </p:nvSpPr>
          <p:spPr>
            <a:xfrm>
              <a:off x="4848325" y="4820621"/>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37" name="文本框 36"/>
            <p:cNvSpPr txBox="1"/>
            <p:nvPr/>
          </p:nvSpPr>
          <p:spPr>
            <a:xfrm>
              <a:off x="6184739" y="4815663"/>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40" name="文本框 39"/>
          <p:cNvSpPr txBox="1"/>
          <p:nvPr/>
        </p:nvSpPr>
        <p:spPr>
          <a:xfrm>
            <a:off x="2449812" y="3976227"/>
            <a:ext cx="2070477" cy="132343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1600" dirty="0">
                <a:latin typeface="华文行楷" panose="02010800040101010101" pitchFamily="2" charset="-122"/>
                <a:ea typeface="华文行楷" panose="02010800040101010101" pitchFamily="2" charset="-122"/>
              </a:rPr>
              <a:t>如果问题字母为扫描则不需要点击确定，如果是输入需要手动点击确定</a:t>
            </a:r>
            <a:endParaRPr lang="en-US" altLang="zh-CN" sz="1600" dirty="0">
              <a:latin typeface="华文行楷" panose="02010800040101010101" pitchFamily="2" charset="-122"/>
              <a:ea typeface="华文行楷" panose="02010800040101010101" pitchFamily="2" charset="-122"/>
            </a:endParaRPr>
          </a:p>
          <a:p>
            <a:r>
              <a:rPr lang="zh-CN" altLang="en-US" sz="1600" dirty="0">
                <a:latin typeface="华文行楷" panose="02010800040101010101" pitchFamily="2" charset="-122"/>
                <a:ea typeface="华文行楷" panose="02010800040101010101" pitchFamily="2" charset="-122"/>
              </a:rPr>
              <a:t>任意字母均可触发</a:t>
            </a:r>
            <a:endParaRPr lang="en-US" altLang="zh-CN" sz="1600" dirty="0">
              <a:latin typeface="华文行楷" panose="02010800040101010101" pitchFamily="2" charset="-122"/>
              <a:ea typeface="华文行楷" panose="02010800040101010101" pitchFamily="2" charset="-122"/>
            </a:endParaRPr>
          </a:p>
        </p:txBody>
      </p:sp>
      <p:pic>
        <p:nvPicPr>
          <p:cNvPr id="44" name="图片 43"/>
          <p:cNvPicPr>
            <a:picLocks noChangeAspect="1"/>
          </p:cNvPicPr>
          <p:nvPr/>
        </p:nvPicPr>
        <p:blipFill>
          <a:blip r:embed="rId3"/>
          <a:stretch>
            <a:fillRect/>
          </a:stretch>
        </p:blipFill>
        <p:spPr>
          <a:xfrm>
            <a:off x="10247192" y="2343075"/>
            <a:ext cx="1482746" cy="1888549"/>
          </a:xfrm>
          <a:prstGeom prst="rect">
            <a:avLst/>
          </a:prstGeom>
        </p:spPr>
      </p:pic>
      <p:sp>
        <p:nvSpPr>
          <p:cNvPr id="46" name="矩形 45"/>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sp>
        <p:nvSpPr>
          <p:cNvPr id="47" name="矩形 46"/>
          <p:cNvSpPr/>
          <p:nvPr/>
        </p:nvSpPr>
        <p:spPr>
          <a:xfrm>
            <a:off x="9972447" y="5930475"/>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48" name="组合 47"/>
          <p:cNvGrpSpPr/>
          <p:nvPr/>
        </p:nvGrpSpPr>
        <p:grpSpPr>
          <a:xfrm>
            <a:off x="24075" y="835312"/>
            <a:ext cx="12196472" cy="368286"/>
            <a:chOff x="-8944" y="833880"/>
            <a:chExt cx="12196472" cy="368286"/>
          </a:xfrm>
        </p:grpSpPr>
        <p:sp>
          <p:nvSpPr>
            <p:cNvPr id="49"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50"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请选择问题菜单处理类型</a:t>
              </a:r>
            </a:p>
          </p:txBody>
        </p:sp>
      </p:grpSp>
      <p:grpSp>
        <p:nvGrpSpPr>
          <p:cNvPr id="41" name="组合 40"/>
          <p:cNvGrpSpPr/>
          <p:nvPr/>
        </p:nvGrpSpPr>
        <p:grpSpPr>
          <a:xfrm>
            <a:off x="189312" y="4671401"/>
            <a:ext cx="2087058" cy="1662889"/>
            <a:chOff x="189312" y="4671401"/>
            <a:chExt cx="2087058" cy="1662889"/>
          </a:xfrm>
        </p:grpSpPr>
        <p:sp>
          <p:nvSpPr>
            <p:cNvPr id="42" name="矩形 41"/>
            <p:cNvSpPr/>
            <p:nvPr/>
          </p:nvSpPr>
          <p:spPr>
            <a:xfrm>
              <a:off x="189312" y="4671401"/>
              <a:ext cx="2081485" cy="1248215"/>
            </a:xfrm>
            <a:prstGeom prst="rect">
              <a:avLst/>
            </a:prstGeom>
            <a:solidFill>
              <a:srgbClr val="FF7C8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E09</a:t>
              </a:r>
              <a:endParaRPr lang="zh-CN" altLang="en-US" sz="7200" b="1" dirty="0">
                <a:solidFill>
                  <a:schemeClr val="bg1"/>
                </a:solidFill>
              </a:endParaRPr>
            </a:p>
          </p:txBody>
        </p:sp>
        <p:sp>
          <p:nvSpPr>
            <p:cNvPr id="54" name="矩形 53"/>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MSJD0000078</a:t>
              </a:r>
              <a:endParaRPr lang="zh-CN" altLang="en-US" sz="1100" dirty="0">
                <a:solidFill>
                  <a:schemeClr val="bg1"/>
                </a:solidFill>
              </a:endParaRPr>
            </a:p>
          </p:txBody>
        </p:sp>
      </p:grpSp>
    </p:spTree>
    <p:extLst>
      <p:ext uri="{BB962C8B-B14F-4D97-AF65-F5344CB8AC3E}">
        <p14:creationId xmlns:p14="http://schemas.microsoft.com/office/powerpoint/2010/main" val="2784401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a:t>
            </a:r>
            <a:r>
              <a:rPr lang="zh-CN" altLang="en-US" dirty="0"/>
              <a:t>信息显示</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0"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Box8</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05"/>
            <a:chOff x="567854" y="5026704"/>
            <a:chExt cx="3879888" cy="1322542"/>
          </a:xfrm>
        </p:grpSpPr>
        <p:sp>
          <p:nvSpPr>
            <p:cNvPr id="31" name="矩形 30"/>
            <p:cNvSpPr/>
            <p:nvPr/>
          </p:nvSpPr>
          <p:spPr>
            <a:xfrm>
              <a:off x="578204" y="5354866"/>
              <a:ext cx="3869538" cy="994380"/>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问题处理</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822595" y="4100543"/>
            <a:ext cx="656887" cy="836666"/>
          </a:xfrm>
          <a:prstGeom prst="rect">
            <a:avLst/>
          </a:prstGeom>
        </p:spPr>
      </p:pic>
      <p:pic>
        <p:nvPicPr>
          <p:cNvPr id="8" name="图片 7"/>
          <p:cNvPicPr>
            <a:picLocks noChangeAspect="1"/>
          </p:cNvPicPr>
          <p:nvPr/>
        </p:nvPicPr>
        <p:blipFill>
          <a:blip r:embed="rId4"/>
          <a:stretch>
            <a:fillRect/>
          </a:stretch>
        </p:blipFill>
        <p:spPr>
          <a:xfrm>
            <a:off x="8920114" y="2436020"/>
            <a:ext cx="481311" cy="795499"/>
          </a:xfrm>
          <a:prstGeom prst="rect">
            <a:avLst/>
          </a:prstGeom>
        </p:spPr>
      </p:pic>
      <p:pic>
        <p:nvPicPr>
          <p:cNvPr id="9" name="图片 8"/>
          <p:cNvPicPr>
            <a:picLocks noChangeAspect="1"/>
          </p:cNvPicPr>
          <p:nvPr/>
        </p:nvPicPr>
        <p:blipFill>
          <a:blip r:embed="rId5"/>
          <a:stretch>
            <a:fillRect/>
          </a:stretch>
        </p:blipFill>
        <p:spPr>
          <a:xfrm>
            <a:off x="8898731" y="3231387"/>
            <a:ext cx="540543" cy="871349"/>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MSJD0000036</a:t>
            </a:r>
            <a:r>
              <a:rPr lang="zh-CN" altLang="en-US" sz="2000" b="1" dirty="0">
                <a:solidFill>
                  <a:schemeClr val="tx1"/>
                </a:solidFill>
              </a:rPr>
              <a:t>             上一箱号：</a:t>
            </a:r>
            <a:r>
              <a:rPr lang="en-US" altLang="zh-CN" sz="2000" b="1" dirty="0">
                <a:solidFill>
                  <a:schemeClr val="tx1"/>
                </a:solidFill>
              </a:rPr>
              <a:t>Box8</a:t>
            </a:r>
          </a:p>
        </p:txBody>
      </p:sp>
      <p:grpSp>
        <p:nvGrpSpPr>
          <p:cNvPr id="24" name="组合 23"/>
          <p:cNvGrpSpPr/>
          <p:nvPr/>
        </p:nvGrpSpPr>
        <p:grpSpPr>
          <a:xfrm>
            <a:off x="2402659" y="1984435"/>
            <a:ext cx="7396209" cy="3588082"/>
            <a:chOff x="2406696" y="1702170"/>
            <a:chExt cx="7396209" cy="3588082"/>
          </a:xfrm>
        </p:grpSpPr>
        <p:grpSp>
          <p:nvGrpSpPr>
            <p:cNvPr id="25" name="组合 24"/>
            <p:cNvGrpSpPr/>
            <p:nvPr/>
          </p:nvGrpSpPr>
          <p:grpSpPr>
            <a:xfrm>
              <a:off x="2406696" y="1702170"/>
              <a:ext cx="7396209" cy="3588082"/>
              <a:chOff x="2667367" y="1757292"/>
              <a:chExt cx="7396209" cy="3588082"/>
            </a:xfrm>
          </p:grpSpPr>
          <p:sp>
            <p:nvSpPr>
              <p:cNvPr id="38" name="矩形 37"/>
              <p:cNvSpPr/>
              <p:nvPr/>
            </p:nvSpPr>
            <p:spPr>
              <a:xfrm>
                <a:off x="2667367" y="1757292"/>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39" name="矩形 38"/>
              <p:cNvSpPr/>
              <p:nvPr/>
            </p:nvSpPr>
            <p:spPr>
              <a:xfrm>
                <a:off x="2677640" y="17620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信息查询</a:t>
                </a:r>
              </a:p>
            </p:txBody>
          </p:sp>
        </p:grpSp>
        <p:sp>
          <p:nvSpPr>
            <p:cNvPr id="26" name="矩形 25"/>
            <p:cNvSpPr/>
            <p:nvPr/>
          </p:nvSpPr>
          <p:spPr>
            <a:xfrm>
              <a:off x="4877639" y="2543384"/>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dirty="0"/>
            </a:p>
          </p:txBody>
        </p:sp>
        <p:sp>
          <p:nvSpPr>
            <p:cNvPr id="35" name="矩形 34"/>
            <p:cNvSpPr/>
            <p:nvPr/>
          </p:nvSpPr>
          <p:spPr>
            <a:xfrm>
              <a:off x="4707491" y="2647429"/>
              <a:ext cx="3462646" cy="230832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用       户      名：孙萌萌</a:t>
              </a:r>
              <a:endParaRPr lang="en-US" altLang="zh-CN" dirty="0"/>
            </a:p>
            <a:p>
              <a:r>
                <a:rPr lang="zh-CN" altLang="en-US" dirty="0"/>
                <a:t>工       作      站：</a:t>
              </a:r>
              <a:r>
                <a:rPr lang="en-US" altLang="zh-CN" dirty="0"/>
                <a:t>Packsmall001</a:t>
              </a:r>
            </a:p>
            <a:p>
              <a:r>
                <a:rPr lang="zh-CN" altLang="en-US" dirty="0"/>
                <a:t>已包装订单数：</a:t>
              </a:r>
              <a:r>
                <a:rPr lang="en-US" altLang="zh-CN" dirty="0"/>
                <a:t>60</a:t>
              </a:r>
            </a:p>
            <a:p>
              <a:r>
                <a:rPr lang="zh-CN" altLang="en-US" dirty="0"/>
                <a:t>已包装商品数：</a:t>
              </a:r>
              <a:r>
                <a:rPr lang="en-US" altLang="zh-CN" dirty="0"/>
                <a:t>310</a:t>
              </a:r>
            </a:p>
            <a:p>
              <a:r>
                <a:rPr lang="zh-CN" altLang="en-US" dirty="0"/>
                <a:t>问 题 订 单 数：</a:t>
              </a:r>
              <a:r>
                <a:rPr lang="en-US" altLang="zh-CN" dirty="0"/>
                <a:t>5</a:t>
              </a:r>
            </a:p>
            <a:p>
              <a:r>
                <a:rPr lang="zh-CN" altLang="en-US" dirty="0"/>
                <a:t>残   损   商   品：</a:t>
              </a:r>
              <a:r>
                <a:rPr lang="en-US" altLang="zh-CN" dirty="0"/>
                <a:t>2</a:t>
              </a:r>
            </a:p>
            <a:p>
              <a:r>
                <a:rPr lang="zh-CN" altLang="en-US" dirty="0"/>
                <a:t>包   装   时   间：</a:t>
              </a:r>
              <a:r>
                <a:rPr lang="en-US" altLang="zh-CN" dirty="0"/>
                <a:t>1.5 </a:t>
              </a:r>
              <a:r>
                <a:rPr lang="zh-CN" altLang="en-US" dirty="0"/>
                <a:t>小时</a:t>
              </a:r>
              <a:endParaRPr lang="en-US" altLang="zh-CN" dirty="0"/>
            </a:p>
            <a:p>
              <a:r>
                <a:rPr lang="zh-CN" altLang="en-US" dirty="0"/>
                <a:t>包   装   效   率：</a:t>
              </a:r>
              <a:r>
                <a:rPr lang="en-US" altLang="zh-CN" dirty="0"/>
                <a:t>206</a:t>
              </a:r>
              <a:r>
                <a:rPr lang="zh-CN" altLang="en-US" dirty="0"/>
                <a:t>件</a:t>
              </a:r>
              <a:r>
                <a:rPr lang="en-US" altLang="zh-CN" dirty="0"/>
                <a:t>/</a:t>
              </a:r>
              <a:r>
                <a:rPr lang="zh-CN" altLang="en-US" dirty="0"/>
                <a:t>小时</a:t>
              </a:r>
              <a:endParaRPr lang="en-US" altLang="zh-CN" dirty="0"/>
            </a:p>
          </p:txBody>
        </p:sp>
      </p:grpSp>
      <p:pic>
        <p:nvPicPr>
          <p:cNvPr id="44" name="图片 43"/>
          <p:cNvPicPr>
            <a:picLocks noChangeAspect="1"/>
          </p:cNvPicPr>
          <p:nvPr/>
        </p:nvPicPr>
        <p:blipFill>
          <a:blip r:embed="rId3"/>
          <a:stretch>
            <a:fillRect/>
          </a:stretch>
        </p:blipFill>
        <p:spPr>
          <a:xfrm>
            <a:off x="10247192" y="2343075"/>
            <a:ext cx="1482746" cy="1888549"/>
          </a:xfrm>
          <a:prstGeom prst="rect">
            <a:avLst/>
          </a:prstGeom>
        </p:spPr>
      </p:pic>
      <p:sp>
        <p:nvSpPr>
          <p:cNvPr id="46" name="矩形 45"/>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sp>
        <p:nvSpPr>
          <p:cNvPr id="36" name="矩形 3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7" name="组合 36"/>
          <p:cNvGrpSpPr/>
          <p:nvPr/>
        </p:nvGrpSpPr>
        <p:grpSpPr>
          <a:xfrm>
            <a:off x="24075" y="835312"/>
            <a:ext cx="12196472" cy="368286"/>
            <a:chOff x="-8944" y="833880"/>
            <a:chExt cx="12196472" cy="368286"/>
          </a:xfrm>
        </p:grpSpPr>
        <p:sp>
          <p:nvSpPr>
            <p:cNvPr id="40"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7"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请查看查询信息</a:t>
              </a:r>
            </a:p>
          </p:txBody>
        </p:sp>
      </p:grpSp>
      <p:sp>
        <p:nvSpPr>
          <p:cNvPr id="48" name="文本框 47"/>
          <p:cNvSpPr txBox="1"/>
          <p:nvPr/>
        </p:nvSpPr>
        <p:spPr>
          <a:xfrm>
            <a:off x="5701691" y="5222407"/>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返回</a:t>
            </a:r>
            <a:endParaRPr lang="en-US" altLang="zh-CN" sz="1600" dirty="0"/>
          </a:p>
        </p:txBody>
      </p:sp>
      <p:grpSp>
        <p:nvGrpSpPr>
          <p:cNvPr id="41" name="组合 40"/>
          <p:cNvGrpSpPr/>
          <p:nvPr/>
        </p:nvGrpSpPr>
        <p:grpSpPr>
          <a:xfrm>
            <a:off x="189312" y="4671401"/>
            <a:ext cx="2087058" cy="1662889"/>
            <a:chOff x="189312" y="4671401"/>
            <a:chExt cx="2087058" cy="1662889"/>
          </a:xfrm>
        </p:grpSpPr>
        <p:sp>
          <p:nvSpPr>
            <p:cNvPr id="42" name="矩形 41"/>
            <p:cNvSpPr/>
            <p:nvPr/>
          </p:nvSpPr>
          <p:spPr>
            <a:xfrm>
              <a:off x="189312" y="4671401"/>
              <a:ext cx="2081485" cy="1248215"/>
            </a:xfrm>
            <a:prstGeom prst="rect">
              <a:avLst/>
            </a:prstGeom>
            <a:solidFill>
              <a:srgbClr val="FF7C8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E09</a:t>
              </a:r>
              <a:endParaRPr lang="zh-CN" altLang="en-US" sz="7200" b="1" dirty="0">
                <a:solidFill>
                  <a:schemeClr val="bg1"/>
                </a:solidFill>
              </a:endParaRPr>
            </a:p>
          </p:txBody>
        </p:sp>
        <p:sp>
          <p:nvSpPr>
            <p:cNvPr id="52" name="矩形 51"/>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MSJD0000078</a:t>
              </a:r>
              <a:endParaRPr lang="zh-CN" altLang="en-US" sz="1100" dirty="0">
                <a:solidFill>
                  <a:schemeClr val="bg1"/>
                </a:solidFill>
              </a:endParaRPr>
            </a:p>
          </p:txBody>
        </p:sp>
      </p:grpSp>
    </p:spTree>
    <p:extLst>
      <p:ext uri="{BB962C8B-B14F-4D97-AF65-F5344CB8AC3E}">
        <p14:creationId xmlns:p14="http://schemas.microsoft.com/office/powerpoint/2010/main" val="4113149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69355"/>
            <a:ext cx="12192000" cy="2306672"/>
          </a:xfrm>
        </p:spPr>
        <p:txBody>
          <a:bodyPr>
            <a:noAutofit/>
          </a:bodyPr>
          <a:lstStyle/>
          <a:p>
            <a:pPr algn="ctr"/>
            <a:r>
              <a:rPr lang="en-US" altLang="zh-CN" sz="6600" dirty="0"/>
              <a:t>E</a:t>
            </a:r>
            <a:r>
              <a:rPr lang="zh-CN" altLang="en-US" sz="6600" dirty="0"/>
              <a:t>停止包装</a:t>
            </a:r>
          </a:p>
        </p:txBody>
      </p:sp>
    </p:spTree>
    <p:extLst>
      <p:ext uri="{BB962C8B-B14F-4D97-AF65-F5344CB8AC3E}">
        <p14:creationId xmlns:p14="http://schemas.microsoft.com/office/powerpoint/2010/main" val="803815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停止包装</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39898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300" b="1" dirty="0">
                  <a:solidFill>
                    <a:schemeClr val="bg1"/>
                  </a:solidFill>
                </a:rPr>
                <a:t>Box8</a:t>
              </a:r>
              <a:endParaRPr lang="zh-CN" altLang="en-US" sz="7300" b="1" dirty="0">
                <a:solidFill>
                  <a:schemeClr val="bg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sp>
        <p:nvSpPr>
          <p:cNvPr id="43" name="矩形 42"/>
          <p:cNvSpPr/>
          <p:nvPr/>
        </p:nvSpPr>
        <p:spPr>
          <a:xfrm>
            <a:off x="192865" y="4256727"/>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204698861"/>
              </p:ext>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b="1" dirty="0">
                  <a:solidFill>
                    <a:schemeClr val="bg1"/>
                  </a:solidFill>
                </a:rPr>
                <a:t>订单完成</a:t>
              </a:r>
              <a:endParaRPr lang="en-US" altLang="zh-CN" sz="2000" b="1" dirty="0">
                <a:solidFill>
                  <a:schemeClr val="bg1"/>
                </a:solidFill>
              </a:endParaRPr>
            </a:p>
            <a:p>
              <a:pPr algn="ctr"/>
              <a:r>
                <a:rPr lang="zh-CN" altLang="en-US" sz="1600" dirty="0">
                  <a:solidFill>
                    <a:schemeClr val="bg1"/>
                  </a:solidFill>
                </a:rPr>
                <a:t>请扫描下一订单</a:t>
              </a:r>
              <a:endParaRPr lang="en-US" altLang="zh-CN" sz="1600" dirty="0">
                <a:solidFill>
                  <a:schemeClr val="bg1"/>
                </a:solidFill>
              </a:endParaRPr>
            </a:p>
            <a:p>
              <a:pPr algn="ctr"/>
              <a:r>
                <a:rPr lang="zh-CN" altLang="en-US" sz="1600" dirty="0">
                  <a:solidFill>
                    <a:schemeClr val="bg1"/>
                  </a:solidFill>
                </a:rPr>
                <a:t>继续包装</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MSJD0000001</a:t>
            </a:r>
            <a:r>
              <a:rPr lang="zh-CN" altLang="en-US" sz="2000" b="1" dirty="0">
                <a:solidFill>
                  <a:schemeClr val="tx1"/>
                </a:solidFill>
              </a:rPr>
              <a:t>             上一箱号：</a:t>
            </a:r>
            <a:r>
              <a:rPr lang="en-US" altLang="zh-CN" sz="2000" b="1" dirty="0">
                <a:solidFill>
                  <a:schemeClr val="tx1"/>
                </a:solidFill>
              </a:rPr>
              <a:t>Box2</a:t>
            </a:r>
          </a:p>
        </p:txBody>
      </p:sp>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119514063"/>
              </p:ext>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pic>
        <p:nvPicPr>
          <p:cNvPr id="26" name="图片 25"/>
          <p:cNvPicPr>
            <a:picLocks noChangeAspect="1"/>
          </p:cNvPicPr>
          <p:nvPr/>
        </p:nvPicPr>
        <p:blipFill>
          <a:blip r:embed="rId4"/>
          <a:stretch>
            <a:fillRect/>
          </a:stretch>
        </p:blipFill>
        <p:spPr>
          <a:xfrm>
            <a:off x="10489871" y="2312664"/>
            <a:ext cx="1093116" cy="1806676"/>
          </a:xfrm>
          <a:prstGeom prst="rect">
            <a:avLst/>
          </a:prstGeom>
        </p:spPr>
      </p:pic>
      <p:sp>
        <p:nvSpPr>
          <p:cNvPr id="28" name="矩形 27"/>
          <p:cNvSpPr/>
          <p:nvPr/>
        </p:nvSpPr>
        <p:spPr>
          <a:xfrm>
            <a:off x="9993555" y="5927933"/>
            <a:ext cx="2085748" cy="414676"/>
          </a:xfrm>
          <a:prstGeom prst="rect">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tx1"/>
                </a:solidFill>
              </a:rPr>
              <a:t>ExSD</a:t>
            </a:r>
            <a:r>
              <a:rPr lang="zh-CN" altLang="en-US" sz="1400" b="1" dirty="0">
                <a:solidFill>
                  <a:schemeClr val="tx1"/>
                </a:solidFill>
              </a:rPr>
              <a:t>：</a:t>
            </a:r>
            <a:r>
              <a:rPr lang="en-US" altLang="zh-CN" sz="1400" b="1" dirty="0">
                <a:solidFill>
                  <a:schemeClr val="tx1"/>
                </a:solidFill>
              </a:rPr>
              <a:t>2016/10/8 13:00</a:t>
            </a:r>
            <a:endParaRPr lang="zh-CN" altLang="en-US" sz="1100" dirty="0">
              <a:solidFill>
                <a:schemeClr val="tx1"/>
              </a:solidFill>
            </a:endParaRPr>
          </a:p>
        </p:txBody>
      </p:sp>
      <p:grpSp>
        <p:nvGrpSpPr>
          <p:cNvPr id="35" name="组合 34"/>
          <p:cNvGrpSpPr/>
          <p:nvPr/>
        </p:nvGrpSpPr>
        <p:grpSpPr>
          <a:xfrm>
            <a:off x="24075" y="835312"/>
            <a:ext cx="12196472" cy="368286"/>
            <a:chOff x="-8944" y="833880"/>
            <a:chExt cx="12196472" cy="368286"/>
          </a:xfrm>
        </p:grpSpPr>
        <p:sp>
          <p:nvSpPr>
            <p:cNvPr id="36"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7"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8" name="组合 37"/>
          <p:cNvGrpSpPr/>
          <p:nvPr/>
        </p:nvGrpSpPr>
        <p:grpSpPr>
          <a:xfrm>
            <a:off x="189312" y="4671401"/>
            <a:ext cx="2087058" cy="1662889"/>
            <a:chOff x="189312" y="4671401"/>
            <a:chExt cx="2087058" cy="1662889"/>
          </a:xfrm>
        </p:grpSpPr>
        <p:sp>
          <p:nvSpPr>
            <p:cNvPr id="39" name="矩形 38"/>
            <p:cNvSpPr/>
            <p:nvPr/>
          </p:nvSpPr>
          <p:spPr>
            <a:xfrm>
              <a:off x="189312" y="4671401"/>
              <a:ext cx="2081485" cy="124821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B09</a:t>
              </a:r>
              <a:endParaRPr lang="zh-CN" altLang="en-US" sz="7200" b="1" dirty="0">
                <a:solidFill>
                  <a:schemeClr val="bg1"/>
                </a:solidFill>
              </a:endParaRPr>
            </a:p>
          </p:txBody>
        </p:sp>
        <p:sp>
          <p:nvSpPr>
            <p:cNvPr id="40" name="矩形 39"/>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4057012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a:t>
            </a:r>
            <a:r>
              <a:rPr lang="zh-CN" altLang="en-US" dirty="0"/>
              <a:t>触发问题菜单</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30" name="文本框 29"/>
          <p:cNvSpPr txBox="1"/>
          <p:nvPr/>
        </p:nvSpPr>
        <p:spPr>
          <a:xfrm>
            <a:off x="24075"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79471" y="1294277"/>
            <a:ext cx="2089300" cy="2882221"/>
            <a:chOff x="561257" y="5026704"/>
            <a:chExt cx="3880289" cy="1650708"/>
          </a:xfrm>
        </p:grpSpPr>
        <p:sp>
          <p:nvSpPr>
            <p:cNvPr id="22" name="矩形 21"/>
            <p:cNvSpPr/>
            <p:nvPr/>
          </p:nvSpPr>
          <p:spPr>
            <a:xfrm>
              <a:off x="561257" y="5262974"/>
              <a:ext cx="3865775" cy="141443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300" b="1" dirty="0">
                  <a:solidFill>
                    <a:schemeClr val="bg1"/>
                  </a:solidFill>
                </a:rPr>
                <a:t>Box8</a:t>
              </a:r>
              <a:endParaRPr lang="zh-CN" altLang="en-US" sz="7300" b="1" dirty="0">
                <a:solidFill>
                  <a:schemeClr val="bg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aphicFrame>
        <p:nvGraphicFramePr>
          <p:cNvPr id="4" name="表格 3"/>
          <p:cNvGraphicFramePr>
            <a:graphicFrameLocks noGrp="1"/>
          </p:cNvGraphicFramePr>
          <p:nvPr>
            <p:extLst/>
          </p:nvPr>
        </p:nvGraphicFramePr>
        <p:xfrm>
          <a:off x="2437750" y="2012926"/>
          <a:ext cx="6479029" cy="2884170"/>
        </p:xfrm>
        <a:graphic>
          <a:graphicData uri="http://schemas.openxmlformats.org/drawingml/2006/table">
            <a:tbl>
              <a:tblPr>
                <a:tableStyleId>{69CF1AB2-1976-4502-BF36-3FF5EA218861}</a:tableStyleId>
              </a:tblPr>
              <a:tblGrid>
                <a:gridCol w="384319">
                  <a:extLst>
                    <a:ext uri="{9D8B030D-6E8A-4147-A177-3AD203B41FA5}">
                      <a16:colId xmlns:a16="http://schemas.microsoft.com/office/drawing/2014/main" val="20000"/>
                    </a:ext>
                  </a:extLst>
                </a:gridCol>
                <a:gridCol w="1092009">
                  <a:extLst>
                    <a:ext uri="{9D8B030D-6E8A-4147-A177-3AD203B41FA5}">
                      <a16:colId xmlns:a16="http://schemas.microsoft.com/office/drawing/2014/main" val="20001"/>
                    </a:ext>
                  </a:extLst>
                </a:gridCol>
                <a:gridCol w="2745401">
                  <a:extLst>
                    <a:ext uri="{9D8B030D-6E8A-4147-A177-3AD203B41FA5}">
                      <a16:colId xmlns:a16="http://schemas.microsoft.com/office/drawing/2014/main" val="20002"/>
                    </a:ext>
                  </a:extLst>
                </a:gridCol>
                <a:gridCol w="686911">
                  <a:extLst>
                    <a:ext uri="{9D8B030D-6E8A-4147-A177-3AD203B41FA5}">
                      <a16:colId xmlns:a16="http://schemas.microsoft.com/office/drawing/2014/main" val="20003"/>
                    </a:ext>
                  </a:extLst>
                </a:gridCol>
                <a:gridCol w="565891">
                  <a:extLst>
                    <a:ext uri="{9D8B030D-6E8A-4147-A177-3AD203B41FA5}">
                      <a16:colId xmlns:a16="http://schemas.microsoft.com/office/drawing/2014/main" val="20004"/>
                    </a:ext>
                  </a:extLst>
                </a:gridCol>
                <a:gridCol w="1004498">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6933890313524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sz="1200" u="none" strike="noStrike" dirty="0">
                          <a:effectLst/>
                        </a:rPr>
                        <a:t>Apple iPhone 6s (64G) 4G</a:t>
                      </a:r>
                      <a:r>
                        <a:rPr lang="zh-CN" altLang="en-US" sz="1200" u="none" strike="noStrike" dirty="0">
                          <a:effectLst/>
                        </a:rPr>
                        <a:t>智能手机</a:t>
                      </a:r>
                      <a:r>
                        <a:rPr lang="en-US" altLang="zh-CN" sz="1200" u="none" strike="noStrike" dirty="0">
                          <a:effectLst/>
                        </a:rPr>
                        <a:t>(</a:t>
                      </a:r>
                      <a:r>
                        <a:rPr lang="zh-CN" altLang="en-US" sz="1200" u="none" strike="noStrike" dirty="0">
                          <a:effectLst/>
                        </a:rPr>
                        <a:t>金色 公开版</a:t>
                      </a:r>
                      <a:r>
                        <a:rPr lang="en-US" altLang="zh-CN"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6933890313356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l" fontAlgn="ctr"/>
                      <a:r>
                        <a:rPr lang="en-US" altLang="zh-CN" sz="1200" b="0" i="0" u="none" strike="noStrike" dirty="0">
                          <a:solidFill>
                            <a:srgbClr val="000000"/>
                          </a:solidFill>
                          <a:effectLst/>
                          <a:latin typeface="宋体" panose="02010600030101010101" pitchFamily="2" charset="-122"/>
                          <a:ea typeface="+mn-ea"/>
                        </a:rPr>
                        <a:t>PISEN </a:t>
                      </a:r>
                      <a:r>
                        <a:rPr lang="zh-CN" altLang="en-US" sz="1200" b="0" i="0" u="none" strike="noStrike" dirty="0">
                          <a:solidFill>
                            <a:srgbClr val="000000"/>
                          </a:solidFill>
                          <a:effectLst/>
                          <a:latin typeface="宋体" panose="02010600030101010101" pitchFamily="2" charset="-122"/>
                          <a:ea typeface="+mn-ea"/>
                        </a:rPr>
                        <a:t>品胜 充电器 </a:t>
                      </a:r>
                      <a:r>
                        <a:rPr lang="en-US" altLang="zh-CN" sz="1200" b="0" i="0" u="none" strike="noStrike" dirty="0">
                          <a:solidFill>
                            <a:srgbClr val="000000"/>
                          </a:solidFill>
                          <a:effectLst/>
                          <a:latin typeface="宋体" panose="02010600030101010101" pitchFamily="2" charset="-122"/>
                          <a:ea typeface="+mn-ea"/>
                        </a:rPr>
                        <a:t>iPad</a:t>
                      </a:r>
                      <a:r>
                        <a:rPr lang="zh-CN" altLang="en-US" sz="1200" b="0" i="0" u="none" strike="noStrike" dirty="0">
                          <a:solidFill>
                            <a:srgbClr val="000000"/>
                          </a:solidFill>
                          <a:effectLst/>
                          <a:latin typeface="宋体" panose="02010600030101010101" pitchFamily="2" charset="-122"/>
                          <a:ea typeface="+mn-ea"/>
                        </a:rPr>
                        <a:t>苹果专用版适用苹果</a:t>
                      </a:r>
                      <a:r>
                        <a:rPr lang="en-US" altLang="zh-CN" sz="1200" b="0" i="0" u="none" strike="noStrike" dirty="0">
                          <a:solidFill>
                            <a:srgbClr val="000000"/>
                          </a:solidFill>
                          <a:effectLst/>
                          <a:latin typeface="宋体" panose="02010600030101010101" pitchFamily="2" charset="-122"/>
                          <a:ea typeface="+mn-ea"/>
                        </a:rPr>
                        <a:t>,</a:t>
                      </a:r>
                      <a:r>
                        <a:rPr lang="en-US" altLang="zh-CN" sz="1200" b="0" i="0" u="none" strike="noStrike" dirty="0" err="1">
                          <a:solidFill>
                            <a:srgbClr val="000000"/>
                          </a:solidFill>
                          <a:effectLst/>
                          <a:latin typeface="宋体" panose="02010600030101010101" pitchFamily="2" charset="-122"/>
                          <a:ea typeface="+mn-ea"/>
                        </a:rPr>
                        <a:t>iPad,iPhone</a:t>
                      </a:r>
                      <a:r>
                        <a:rPr lang="zh-CN" altLang="en-US" sz="1200" b="0" i="0" u="none" strike="noStrike" dirty="0">
                          <a:solidFill>
                            <a:srgbClr val="000000"/>
                          </a:solidFill>
                          <a:effectLst/>
                          <a:latin typeface="宋体" panose="02010600030101010101" pitchFamily="2" charset="-122"/>
                          <a:ea typeface="+mn-ea"/>
                        </a:rPr>
                        <a:t>等</a:t>
                      </a:r>
                      <a:r>
                        <a:rPr lang="en-US" altLang="zh-CN" sz="1200" b="0" i="0" u="none" strike="noStrike" dirty="0">
                          <a:solidFill>
                            <a:srgbClr val="000000"/>
                          </a:solidFill>
                          <a:effectLst/>
                          <a:latin typeface="宋体" panose="02010600030101010101" pitchFamily="2" charset="-122"/>
                          <a:ea typeface="+mn-ea"/>
                        </a:rPr>
                        <a:t>USB</a:t>
                      </a:r>
                      <a:r>
                        <a:rPr lang="zh-CN" altLang="en-US" sz="1200" b="0" i="0" u="none" strike="noStrike" dirty="0">
                          <a:solidFill>
                            <a:srgbClr val="000000"/>
                          </a:solidFill>
                          <a:effectLst/>
                          <a:latin typeface="宋体" panose="02010600030101010101" pitchFamily="2" charset="-122"/>
                          <a:ea typeface="+mn-ea"/>
                        </a:rPr>
                        <a:t>接口充电</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b="0" u="none" strike="noStrike" dirty="0">
                          <a:effectLst/>
                        </a:rPr>
                        <a:t>6933890313909</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飞利浦 </a:t>
                      </a:r>
                      <a:r>
                        <a:rPr lang="en-US" altLang="zh-CN" sz="1200" b="0" dirty="0"/>
                        <a:t>Philips SHE6000 </a:t>
                      </a:r>
                      <a:r>
                        <a:rPr lang="zh-CN" altLang="en-US" sz="1200" b="0" dirty="0"/>
                        <a:t>耳塞式耳机 </a:t>
                      </a:r>
                      <a:r>
                        <a:rPr lang="en-US" altLang="zh-CN" sz="1200" b="0" dirty="0"/>
                        <a:t>(MP3</a:t>
                      </a:r>
                      <a:r>
                        <a:rPr lang="zh-CN" altLang="en-US" sz="1200" b="0" dirty="0"/>
                        <a:t>耳机 虚拟环绕立体声技术 </a:t>
                      </a:r>
                      <a:r>
                        <a:rPr lang="en-US" altLang="zh-CN" sz="1200" b="0" dirty="0"/>
                        <a:t>4</a:t>
                      </a:r>
                      <a:r>
                        <a:rPr lang="zh-CN" altLang="en-US" sz="1200" b="0" dirty="0"/>
                        <a:t>种尺寸超柔软橡胶耳罩</a:t>
                      </a:r>
                      <a:r>
                        <a:rPr lang="en-US" altLang="zh-CN" sz="1200" b="0" dirty="0"/>
                        <a:t>) </a:t>
                      </a:r>
                    </a:p>
                    <a:p>
                      <a:endParaRPr lang="en-US" altLang="zh-CN" sz="1200" b="0" dirty="0"/>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3"/>
            <a:ext cx="2089084" cy="2085886"/>
            <a:chOff x="567854" y="5026704"/>
            <a:chExt cx="3879888" cy="1650708"/>
          </a:xfrm>
        </p:grpSpPr>
        <p:sp>
          <p:nvSpPr>
            <p:cNvPr id="31" name="矩形 30"/>
            <p:cNvSpPr/>
            <p:nvPr/>
          </p:nvSpPr>
          <p:spPr>
            <a:xfrm>
              <a:off x="578204" y="5354866"/>
              <a:ext cx="3869538" cy="13225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b="1" dirty="0">
                  <a:solidFill>
                    <a:schemeClr val="bg1"/>
                  </a:solidFill>
                </a:rPr>
                <a:t>订单完成</a:t>
              </a:r>
              <a:endParaRPr lang="en-US" altLang="zh-CN" sz="2000" b="1" dirty="0">
                <a:solidFill>
                  <a:schemeClr val="bg1"/>
                </a:solidFill>
              </a:endParaRPr>
            </a:p>
            <a:p>
              <a:pPr algn="ctr"/>
              <a:r>
                <a:rPr lang="zh-CN" altLang="en-US" sz="1600" dirty="0">
                  <a:solidFill>
                    <a:schemeClr val="bg1"/>
                  </a:solidFill>
                </a:rPr>
                <a:t>请扫描下一订单</a:t>
              </a:r>
              <a:endParaRPr lang="en-US" altLang="zh-CN" sz="1600" dirty="0">
                <a:solidFill>
                  <a:schemeClr val="bg1"/>
                </a:solidFill>
              </a:endParaRPr>
            </a:p>
            <a:p>
              <a:pPr algn="ctr"/>
              <a:r>
                <a:rPr lang="zh-CN" altLang="en-US" sz="1600" dirty="0">
                  <a:solidFill>
                    <a:schemeClr val="bg1"/>
                  </a:solidFill>
                </a:rPr>
                <a:t>继续包装</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5" name="图片 4"/>
          <p:cNvPicPr>
            <a:picLocks noChangeAspect="1"/>
          </p:cNvPicPr>
          <p:nvPr/>
        </p:nvPicPr>
        <p:blipFill>
          <a:blip r:embed="rId3"/>
          <a:stretch>
            <a:fillRect/>
          </a:stretch>
        </p:blipFill>
        <p:spPr>
          <a:xfrm>
            <a:off x="8133800" y="4114228"/>
            <a:ext cx="656887" cy="836666"/>
          </a:xfrm>
          <a:prstGeom prst="rect">
            <a:avLst/>
          </a:prstGeom>
        </p:spPr>
      </p:pic>
      <p:pic>
        <p:nvPicPr>
          <p:cNvPr id="8" name="图片 7"/>
          <p:cNvPicPr>
            <a:picLocks noChangeAspect="1"/>
          </p:cNvPicPr>
          <p:nvPr/>
        </p:nvPicPr>
        <p:blipFill>
          <a:blip r:embed="rId4"/>
          <a:stretch>
            <a:fillRect/>
          </a:stretch>
        </p:blipFill>
        <p:spPr>
          <a:xfrm>
            <a:off x="8190515" y="2420503"/>
            <a:ext cx="481311" cy="795499"/>
          </a:xfrm>
          <a:prstGeom prst="rect">
            <a:avLst/>
          </a:prstGeom>
        </p:spPr>
      </p:pic>
      <p:pic>
        <p:nvPicPr>
          <p:cNvPr id="9" name="图片 8"/>
          <p:cNvPicPr>
            <a:picLocks noChangeAspect="1"/>
          </p:cNvPicPr>
          <p:nvPr/>
        </p:nvPicPr>
        <p:blipFill>
          <a:blip r:embed="rId5"/>
          <a:stretch>
            <a:fillRect/>
          </a:stretch>
        </p:blipFill>
        <p:spPr>
          <a:xfrm>
            <a:off x="8167903" y="3262682"/>
            <a:ext cx="497611" cy="802143"/>
          </a:xfrm>
          <a:prstGeom prst="rect">
            <a:avLst/>
          </a:prstGeom>
        </p:spPr>
      </p:pic>
      <p:sp>
        <p:nvSpPr>
          <p:cNvPr id="45" name="矩形 44"/>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a:t>
            </a:r>
            <a:r>
              <a:rPr lang="en-US" altLang="zh-CN" sz="2000" b="1" dirty="0">
                <a:solidFill>
                  <a:schemeClr val="bg1"/>
                </a:solidFill>
              </a:rPr>
              <a:t> </a:t>
            </a:r>
            <a:r>
              <a:rPr lang="en-US" altLang="zh-CN" sz="2000" b="1" dirty="0">
                <a:solidFill>
                  <a:schemeClr val="tx1"/>
                </a:solidFill>
              </a:rPr>
              <a:t>MSJD0000001</a:t>
            </a:r>
            <a:r>
              <a:rPr lang="zh-CN" altLang="en-US" sz="2000" b="1" dirty="0">
                <a:solidFill>
                  <a:schemeClr val="tx1"/>
                </a:solidFill>
              </a:rPr>
              <a:t>             上一箱号：</a:t>
            </a:r>
            <a:r>
              <a:rPr lang="en-US" altLang="zh-CN" sz="2000" b="1" dirty="0">
                <a:solidFill>
                  <a:schemeClr val="tx1"/>
                </a:solidFill>
              </a:rPr>
              <a:t>Box2</a:t>
            </a:r>
          </a:p>
        </p:txBody>
      </p:sp>
      <p:sp>
        <p:nvSpPr>
          <p:cNvPr id="48" name="矩形 47"/>
          <p:cNvSpPr/>
          <p:nvPr/>
        </p:nvSpPr>
        <p:spPr>
          <a:xfrm>
            <a:off x="10489871" y="1628760"/>
            <a:ext cx="997389" cy="769441"/>
          </a:xfrm>
          <a:prstGeom prst="rect">
            <a:avLst/>
          </a:prstGeom>
        </p:spPr>
        <p:txBody>
          <a:bodyPr wrap="none">
            <a:spAutoFit/>
          </a:bodyPr>
          <a:lstStyle/>
          <a:p>
            <a:pPr algn="ctr" fontAlgn="ctr"/>
            <a:r>
              <a:rPr lang="en-US" altLang="zh-CN" sz="4400" b="1" dirty="0"/>
              <a:t>1/1</a:t>
            </a:r>
            <a:endParaRPr lang="en-US" altLang="zh-CN" sz="4400" b="1" dirty="0">
              <a:solidFill>
                <a:srgbClr val="000000"/>
              </a:solidFill>
              <a:latin typeface="宋体" panose="02010600030101010101" pitchFamily="2" charset="-122"/>
            </a:endParaRPr>
          </a:p>
        </p:txBody>
      </p:sp>
      <p:graphicFrame>
        <p:nvGraphicFramePr>
          <p:cNvPr id="44" name="表格 43"/>
          <p:cNvGraphicFramePr>
            <a:graphicFrameLocks noGrp="1"/>
          </p:cNvGraphicFramePr>
          <p:nvPr>
            <p:extLst/>
          </p:nvPr>
        </p:nvGraphicFramePr>
        <p:xfrm>
          <a:off x="8915860" y="201292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lumMod val="95000"/>
                              <a:lumOff val="5000"/>
                            </a:schemeClr>
                          </a:solidFill>
                          <a:effectLst/>
                          <a:latin typeface="宋体" panose="02010600030101010101" pitchFamily="2" charset="-122"/>
                          <a:ea typeface="+mn-ea"/>
                        </a:rPr>
                        <a:t>扫描完成</a:t>
                      </a:r>
                      <a:endParaRPr lang="en-US" altLang="zh-CN" sz="1200" b="0" i="0" u="none" strike="noStrike" dirty="0">
                        <a:solidFill>
                          <a:schemeClr val="tx1">
                            <a:lumMod val="95000"/>
                            <a:lumOff val="5000"/>
                          </a:schemeClr>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扫描完成</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pic>
        <p:nvPicPr>
          <p:cNvPr id="26" name="图片 25"/>
          <p:cNvPicPr>
            <a:picLocks noChangeAspect="1"/>
          </p:cNvPicPr>
          <p:nvPr/>
        </p:nvPicPr>
        <p:blipFill>
          <a:blip r:embed="rId4"/>
          <a:stretch>
            <a:fillRect/>
          </a:stretch>
        </p:blipFill>
        <p:spPr>
          <a:xfrm>
            <a:off x="10489871" y="2312664"/>
            <a:ext cx="1093116" cy="1806676"/>
          </a:xfrm>
          <a:prstGeom prst="rect">
            <a:avLst/>
          </a:prstGeom>
        </p:spPr>
      </p:pic>
      <p:grpSp>
        <p:nvGrpSpPr>
          <p:cNvPr id="35" name="组合 34"/>
          <p:cNvGrpSpPr/>
          <p:nvPr/>
        </p:nvGrpSpPr>
        <p:grpSpPr>
          <a:xfrm>
            <a:off x="2406559" y="1917224"/>
            <a:ext cx="7396209" cy="3588082"/>
            <a:chOff x="2406559" y="1917224"/>
            <a:chExt cx="7396209" cy="3588082"/>
          </a:xfrm>
        </p:grpSpPr>
        <p:grpSp>
          <p:nvGrpSpPr>
            <p:cNvPr id="36" name="组合 35"/>
            <p:cNvGrpSpPr/>
            <p:nvPr/>
          </p:nvGrpSpPr>
          <p:grpSpPr>
            <a:xfrm>
              <a:off x="2406559" y="1917224"/>
              <a:ext cx="7396209" cy="3588082"/>
              <a:chOff x="2658567" y="1690081"/>
              <a:chExt cx="7396209" cy="3588082"/>
            </a:xfrm>
          </p:grpSpPr>
          <p:sp>
            <p:nvSpPr>
              <p:cNvPr id="47" name="矩形 46"/>
              <p:cNvSpPr/>
              <p:nvPr/>
            </p:nvSpPr>
            <p:spPr>
              <a:xfrm>
                <a:off x="2658567" y="1690081"/>
                <a:ext cx="7396209" cy="3588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49" name="矩形 48"/>
              <p:cNvSpPr/>
              <p:nvPr/>
            </p:nvSpPr>
            <p:spPr>
              <a:xfrm>
                <a:off x="2677640" y="1723950"/>
                <a:ext cx="7377136" cy="763826"/>
              </a:xfrm>
              <a:prstGeom prst="rect">
                <a:avLst/>
              </a:prstGeom>
              <a:solidFill>
                <a:srgbClr val="CCECFF"/>
              </a:solidFill>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tx1"/>
                    </a:solidFill>
                  </a:rPr>
                  <a:t>包装问题菜单</a:t>
                </a:r>
              </a:p>
            </p:txBody>
          </p:sp>
        </p:grpSp>
        <p:sp>
          <p:nvSpPr>
            <p:cNvPr id="37" name="矩形 36"/>
            <p:cNvSpPr/>
            <p:nvPr/>
          </p:nvSpPr>
          <p:spPr>
            <a:xfrm>
              <a:off x="4886302" y="2825649"/>
              <a:ext cx="158642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热键号码：</a:t>
              </a:r>
            </a:p>
          </p:txBody>
        </p:sp>
        <p:sp>
          <p:nvSpPr>
            <p:cNvPr id="38" name="矩形 37"/>
            <p:cNvSpPr/>
            <p:nvPr/>
          </p:nvSpPr>
          <p:spPr>
            <a:xfrm>
              <a:off x="6050096" y="2787639"/>
              <a:ext cx="1027327" cy="39217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solidFill>
                    <a:schemeClr val="tx1"/>
                  </a:solidFill>
                </a:rPr>
                <a:t>E</a:t>
              </a:r>
              <a:endParaRPr lang="zh-CN" altLang="en-US" b="1" dirty="0">
                <a:solidFill>
                  <a:schemeClr val="tx1"/>
                </a:solidFill>
              </a:endParaRPr>
            </a:p>
          </p:txBody>
        </p:sp>
        <p:sp>
          <p:nvSpPr>
            <p:cNvPr id="39" name="矩形 38"/>
            <p:cNvSpPr/>
            <p:nvPr/>
          </p:nvSpPr>
          <p:spPr>
            <a:xfrm>
              <a:off x="4948984" y="3194981"/>
              <a:ext cx="2266820" cy="18158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D—</a:t>
              </a:r>
              <a:r>
                <a:rPr lang="zh-CN" altLang="en-US" sz="1600" dirty="0"/>
                <a:t>商品残损</a:t>
              </a:r>
              <a:endParaRPr lang="en-US" altLang="zh-CN" sz="1600" dirty="0"/>
            </a:p>
            <a:p>
              <a:r>
                <a:rPr lang="en-US" altLang="zh-CN" sz="1600" dirty="0"/>
                <a:t>M—</a:t>
              </a:r>
              <a:r>
                <a:rPr lang="zh-CN" altLang="en-US" sz="1600" dirty="0"/>
                <a:t>商品丢失</a:t>
              </a:r>
              <a:endParaRPr lang="en-US" altLang="zh-CN" sz="1600" dirty="0"/>
            </a:p>
            <a:p>
              <a:r>
                <a:rPr lang="en-US" altLang="zh-CN" sz="1600" dirty="0"/>
                <a:t>P—</a:t>
              </a:r>
              <a:r>
                <a:rPr lang="zh-CN" altLang="en-US" sz="1600" dirty="0"/>
                <a:t>商品无法扫描</a:t>
              </a:r>
              <a:endParaRPr lang="en-US" altLang="zh-CN" sz="1600" dirty="0"/>
            </a:p>
            <a:p>
              <a:r>
                <a:rPr lang="en-US" altLang="zh-CN" sz="1600" dirty="0"/>
                <a:t>N—</a:t>
              </a:r>
              <a:r>
                <a:rPr lang="zh-CN" altLang="en-US" sz="1600" dirty="0"/>
                <a:t>序列号无法扫描</a:t>
              </a:r>
              <a:endParaRPr lang="en-US" altLang="zh-CN" sz="1600" dirty="0"/>
            </a:p>
            <a:p>
              <a:r>
                <a:rPr lang="en-US" altLang="zh-CN" sz="1600" dirty="0"/>
                <a:t>I—</a:t>
              </a:r>
              <a:r>
                <a:rPr lang="zh-CN" altLang="en-US" sz="1600" dirty="0"/>
                <a:t>信息查询</a:t>
              </a:r>
              <a:endParaRPr lang="en-US" altLang="zh-CN" sz="1600" dirty="0"/>
            </a:p>
            <a:p>
              <a:r>
                <a:rPr lang="en-US" altLang="zh-CN" sz="1600" dirty="0"/>
                <a:t>E—</a:t>
              </a:r>
              <a:r>
                <a:rPr lang="zh-CN" altLang="en-US" sz="1600" dirty="0"/>
                <a:t>停止包装</a:t>
              </a:r>
              <a:endParaRPr lang="en-US" altLang="zh-CN" sz="1600" dirty="0"/>
            </a:p>
            <a:p>
              <a:endParaRPr lang="en-US" altLang="zh-CN" sz="1600" b="1" dirty="0"/>
            </a:p>
          </p:txBody>
        </p:sp>
        <p:sp>
          <p:nvSpPr>
            <p:cNvPr id="40" name="文本框 39"/>
            <p:cNvSpPr txBox="1"/>
            <p:nvPr/>
          </p:nvSpPr>
          <p:spPr>
            <a:xfrm>
              <a:off x="4856988" y="5102886"/>
              <a:ext cx="851561" cy="338554"/>
            </a:xfrm>
            <a:prstGeom prst="rect">
              <a:avLst/>
            </a:prstGeom>
            <a:scene3d>
              <a:camera prst="orthographicFront"/>
              <a:lightRig rig="threePt" dir="t"/>
            </a:scene3d>
            <a:sp3d>
              <a:bevelT prst="slope"/>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1</a:t>
              </a:r>
              <a:r>
                <a:rPr lang="zh-CN" altLang="en-US" sz="1600" dirty="0"/>
                <a:t>确定</a:t>
              </a:r>
              <a:endParaRPr lang="en-US" altLang="zh-CN" sz="1600" dirty="0"/>
            </a:p>
          </p:txBody>
        </p:sp>
        <p:sp>
          <p:nvSpPr>
            <p:cNvPr id="46" name="文本框 45"/>
            <p:cNvSpPr txBox="1"/>
            <p:nvPr/>
          </p:nvSpPr>
          <p:spPr>
            <a:xfrm>
              <a:off x="6193402" y="5097928"/>
              <a:ext cx="851561" cy="338554"/>
            </a:xfrm>
            <a:prstGeom prst="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2</a:t>
              </a:r>
              <a:r>
                <a:rPr lang="zh-CN" altLang="en-US" sz="1600" dirty="0"/>
                <a:t>取消</a:t>
              </a:r>
              <a:endParaRPr lang="en-US" altLang="zh-CN" sz="1600" dirty="0"/>
            </a:p>
          </p:txBody>
        </p:sp>
      </p:grpSp>
      <p:sp>
        <p:nvSpPr>
          <p:cNvPr id="50" name="矩形 49"/>
          <p:cNvSpPr/>
          <p:nvPr/>
        </p:nvSpPr>
        <p:spPr>
          <a:xfrm>
            <a:off x="9993555" y="5919614"/>
            <a:ext cx="2085748" cy="414676"/>
          </a:xfrm>
          <a:prstGeom prst="rect">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tx1"/>
                </a:solidFill>
              </a:rPr>
              <a:t>ExSD</a:t>
            </a:r>
            <a:r>
              <a:rPr lang="zh-CN" altLang="en-US" sz="1400" b="1" dirty="0">
                <a:solidFill>
                  <a:schemeClr val="tx1"/>
                </a:solidFill>
              </a:rPr>
              <a:t>：</a:t>
            </a:r>
            <a:r>
              <a:rPr lang="en-US" altLang="zh-CN" sz="1400" b="1" dirty="0">
                <a:solidFill>
                  <a:schemeClr val="tx1"/>
                </a:solidFill>
              </a:rPr>
              <a:t>2016/10/8 13:00</a:t>
            </a:r>
            <a:endParaRPr lang="zh-CN" altLang="en-US" sz="1100" dirty="0">
              <a:solidFill>
                <a:schemeClr val="tx1"/>
              </a:solidFill>
            </a:endParaRPr>
          </a:p>
        </p:txBody>
      </p:sp>
      <p:grpSp>
        <p:nvGrpSpPr>
          <p:cNvPr id="51" name="组合 50"/>
          <p:cNvGrpSpPr/>
          <p:nvPr/>
        </p:nvGrpSpPr>
        <p:grpSpPr>
          <a:xfrm>
            <a:off x="24075" y="835312"/>
            <a:ext cx="12196472" cy="368286"/>
            <a:chOff x="-8944" y="833880"/>
            <a:chExt cx="12196472" cy="368286"/>
          </a:xfrm>
        </p:grpSpPr>
        <p:sp>
          <p:nvSpPr>
            <p:cNvPr id="52"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53"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请选择问题菜单处理类型</a:t>
              </a:r>
            </a:p>
          </p:txBody>
        </p:sp>
      </p:grpSp>
      <p:sp>
        <p:nvSpPr>
          <p:cNvPr id="54" name="矩形 53"/>
          <p:cNvSpPr/>
          <p:nvPr/>
        </p:nvSpPr>
        <p:spPr>
          <a:xfrm>
            <a:off x="183023" y="426504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nvGrpSpPr>
          <p:cNvPr id="55" name="组合 54"/>
          <p:cNvGrpSpPr/>
          <p:nvPr/>
        </p:nvGrpSpPr>
        <p:grpSpPr>
          <a:xfrm>
            <a:off x="189312" y="4671401"/>
            <a:ext cx="2087058" cy="1662889"/>
            <a:chOff x="189312" y="4671401"/>
            <a:chExt cx="2087058" cy="1662889"/>
          </a:xfrm>
        </p:grpSpPr>
        <p:sp>
          <p:nvSpPr>
            <p:cNvPr id="56" name="矩形 55"/>
            <p:cNvSpPr/>
            <p:nvPr/>
          </p:nvSpPr>
          <p:spPr>
            <a:xfrm>
              <a:off x="189312" y="4671401"/>
              <a:ext cx="2081485" cy="124821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B09</a:t>
              </a:r>
              <a:endParaRPr lang="zh-CN" altLang="en-US" sz="7200" b="1" dirty="0">
                <a:solidFill>
                  <a:schemeClr val="bg1"/>
                </a:solidFill>
              </a:endParaRPr>
            </a:p>
          </p:txBody>
        </p:sp>
        <p:sp>
          <p:nvSpPr>
            <p:cNvPr id="57" name="矩形 56"/>
            <p:cNvSpPr/>
            <p:nvPr/>
          </p:nvSpPr>
          <p:spPr>
            <a:xfrm>
              <a:off x="190622" y="5919614"/>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bg1"/>
                  </a:solidFill>
                </a:rPr>
                <a:t>订单号码：</a:t>
              </a:r>
              <a:r>
                <a:rPr lang="en-US" altLang="zh-CN" sz="1400" b="1" dirty="0">
                  <a:solidFill>
                    <a:schemeClr val="bg1"/>
                  </a:solidFill>
                </a:rPr>
                <a:t>MSJD0000033</a:t>
              </a:r>
              <a:endParaRPr lang="zh-CN" altLang="en-US" sz="1100" dirty="0">
                <a:solidFill>
                  <a:schemeClr val="bg1"/>
                </a:solidFill>
              </a:endParaRPr>
            </a:p>
          </p:txBody>
        </p:sp>
      </p:grpSp>
    </p:spTree>
    <p:extLst>
      <p:ext uri="{BB962C8B-B14F-4D97-AF65-F5344CB8AC3E}">
        <p14:creationId xmlns:p14="http://schemas.microsoft.com/office/powerpoint/2010/main" val="2895670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0" y="858644"/>
            <a:ext cx="12192000" cy="835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a:t>欢迎</a:t>
            </a:r>
            <a:r>
              <a:rPr lang="zh-CN" altLang="en-US" b="1" u="sng" dirty="0"/>
              <a:t>孙萌萌</a:t>
            </a:r>
            <a:r>
              <a:rPr lang="zh-CN" altLang="en-US" dirty="0"/>
              <a:t>进入包装系统</a:t>
            </a:r>
          </a:p>
        </p:txBody>
      </p:sp>
      <p:sp>
        <p:nvSpPr>
          <p:cNvPr id="4" name="文本框 3"/>
          <p:cNvSpPr txBox="1"/>
          <p:nvPr/>
        </p:nvSpPr>
        <p:spPr>
          <a:xfrm>
            <a:off x="78059" y="1876202"/>
            <a:ext cx="353860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请选择包装模式：</a:t>
            </a:r>
            <a:endParaRPr lang="en-US" altLang="zh-CN" sz="2000" b="1" dirty="0"/>
          </a:p>
        </p:txBody>
      </p:sp>
      <p:sp>
        <p:nvSpPr>
          <p:cNvPr id="5" name="矩形 4"/>
          <p:cNvSpPr/>
          <p:nvPr/>
        </p:nvSpPr>
        <p:spPr>
          <a:xfrm>
            <a:off x="78059" y="2609385"/>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1.</a:t>
            </a:r>
            <a:r>
              <a:rPr lang="zh-CN" altLang="en-US" sz="2000" b="1" dirty="0"/>
              <a:t>一单多件按订单包装</a:t>
            </a:r>
          </a:p>
        </p:txBody>
      </p:sp>
      <p:sp>
        <p:nvSpPr>
          <p:cNvPr id="6" name="矩形 5"/>
          <p:cNvSpPr/>
          <p:nvPr/>
        </p:nvSpPr>
        <p:spPr>
          <a:xfrm>
            <a:off x="78059" y="3547996"/>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2.</a:t>
            </a:r>
            <a:r>
              <a:rPr lang="zh-CN" altLang="en-US" sz="2000" b="1" dirty="0"/>
              <a:t>一单一件按订单包装</a:t>
            </a:r>
          </a:p>
        </p:txBody>
      </p:sp>
      <p:sp>
        <p:nvSpPr>
          <p:cNvPr id="7" name="矩形 6"/>
          <p:cNvSpPr/>
          <p:nvPr/>
        </p:nvSpPr>
        <p:spPr>
          <a:xfrm>
            <a:off x="6378498" y="2609385"/>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3.</a:t>
            </a:r>
            <a:r>
              <a:rPr lang="zh-CN" altLang="en-US" sz="2000" b="1" dirty="0"/>
              <a:t>一单多件包装时打印订单</a:t>
            </a:r>
          </a:p>
        </p:txBody>
      </p:sp>
      <p:sp>
        <p:nvSpPr>
          <p:cNvPr id="8" name="矩形 7"/>
          <p:cNvSpPr/>
          <p:nvPr/>
        </p:nvSpPr>
        <p:spPr>
          <a:xfrm>
            <a:off x="6378498" y="3594507"/>
            <a:ext cx="3334214" cy="706055"/>
          </a:xfrm>
          <a:prstGeom prst="rect">
            <a:avLst/>
          </a:prstGeom>
          <a:solidFill>
            <a:srgbClr val="FF9933"/>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4.</a:t>
            </a:r>
            <a:r>
              <a:rPr lang="zh-CN" altLang="en-US" sz="2000" b="1" dirty="0"/>
              <a:t>一单一件包装时打印订单</a:t>
            </a:r>
          </a:p>
        </p:txBody>
      </p:sp>
      <p:sp>
        <p:nvSpPr>
          <p:cNvPr id="10" name="矩形 9"/>
          <p:cNvSpPr/>
          <p:nvPr/>
        </p:nvSpPr>
        <p:spPr>
          <a:xfrm>
            <a:off x="8976732" y="447973"/>
            <a:ext cx="1884556" cy="3437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943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扫描商品</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24075" y="415994"/>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aphicFrame>
        <p:nvGraphicFramePr>
          <p:cNvPr id="4" name="表格 3"/>
          <p:cNvGraphicFramePr>
            <a:graphicFrameLocks noGrp="1"/>
          </p:cNvGraphicFramePr>
          <p:nvPr>
            <p:extLst>
              <p:ext uri="{D42A27DB-BD31-4B8C-83A1-F6EECF244321}">
                <p14:modId xmlns:p14="http://schemas.microsoft.com/office/powerpoint/2010/main" val="3805128289"/>
              </p:ext>
            </p:extLst>
          </p:nvPr>
        </p:nvGraphicFramePr>
        <p:xfrm>
          <a:off x="2437750" y="2012926"/>
          <a:ext cx="6472074"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2612153">
                  <a:extLst>
                    <a:ext uri="{9D8B030D-6E8A-4147-A177-3AD203B41FA5}">
                      <a16:colId xmlns:a16="http://schemas.microsoft.com/office/drawing/2014/main" val="20002"/>
                    </a:ext>
                  </a:extLst>
                </a:gridCol>
                <a:gridCol w="702527">
                  <a:extLst>
                    <a:ext uri="{9D8B030D-6E8A-4147-A177-3AD203B41FA5}">
                      <a16:colId xmlns:a16="http://schemas.microsoft.com/office/drawing/2014/main" val="20003"/>
                    </a:ext>
                  </a:extLst>
                </a:gridCol>
                <a:gridCol w="624469">
                  <a:extLst>
                    <a:ext uri="{9D8B030D-6E8A-4147-A177-3AD203B41FA5}">
                      <a16:colId xmlns:a16="http://schemas.microsoft.com/office/drawing/2014/main" val="20004"/>
                    </a:ext>
                  </a:extLst>
                </a:gridCol>
                <a:gridCol w="959004">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6933890313321</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a:effectLst/>
                        </a:rPr>
                        <a:t>3</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b="0" u="none" strike="noStrike">
                          <a:effectLst/>
                        </a:rPr>
                        <a:t>6933890313908</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noFill/>
                  </a:tcPr>
                </a:tc>
                <a:tc>
                  <a:txBody>
                    <a:bodyPr/>
                    <a:lstStyle/>
                    <a:p>
                      <a:pPr algn="ctr" fontAlgn="ctr"/>
                      <a:r>
                        <a:rPr lang="en-US" altLang="zh-CN" sz="1200" u="none" strike="noStrike" dirty="0">
                          <a:effectLst/>
                        </a:rPr>
                        <a:t>0/6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7458" cy="2882221"/>
            <a:chOff x="567854" y="5026704"/>
            <a:chExt cx="3876868" cy="1650708"/>
          </a:xfrm>
        </p:grpSpPr>
        <p:sp>
          <p:nvSpPr>
            <p:cNvPr id="33" name="矩形 32"/>
            <p:cNvSpPr/>
            <p:nvPr/>
          </p:nvSpPr>
          <p:spPr>
            <a:xfrm>
              <a:off x="578947" y="5262974"/>
              <a:ext cx="3865775" cy="1414438"/>
            </a:xfrm>
            <a:prstGeom prst="rect">
              <a:avLst/>
            </a:prstGeom>
            <a:solidFill>
              <a:schemeClr val="bg1">
                <a:lumMod val="9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2"/>
            <a:ext cx="2089084" cy="1671210"/>
            <a:chOff x="567854" y="5026704"/>
            <a:chExt cx="3879888" cy="1322546"/>
          </a:xfrm>
        </p:grpSpPr>
        <p:sp>
          <p:nvSpPr>
            <p:cNvPr id="31" name="矩形 30"/>
            <p:cNvSpPr/>
            <p:nvPr/>
          </p:nvSpPr>
          <p:spPr>
            <a:xfrm>
              <a:off x="578204" y="5354866"/>
              <a:ext cx="3869538" cy="994384"/>
            </a:xfrm>
            <a:prstGeom prst="rect">
              <a:avLst/>
            </a:prstGeom>
            <a:solidFill>
              <a:schemeClr val="bg1">
                <a:lumMod val="9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8814" y="4179792"/>
            <a:ext cx="556269" cy="591733"/>
          </a:xfrm>
          <a:prstGeom prst="rect">
            <a:avLst/>
          </a:prstGeom>
        </p:spPr>
      </p:pic>
      <p:pic>
        <p:nvPicPr>
          <p:cNvPr id="6" name="图片 5"/>
          <p:cNvPicPr>
            <a:picLocks noChangeAspect="1"/>
          </p:cNvPicPr>
          <p:nvPr/>
        </p:nvPicPr>
        <p:blipFill>
          <a:blip r:embed="rId4"/>
          <a:stretch>
            <a:fillRect/>
          </a:stretch>
        </p:blipFill>
        <p:spPr>
          <a:xfrm>
            <a:off x="8095951" y="3224615"/>
            <a:ext cx="696038" cy="728538"/>
          </a:xfrm>
          <a:prstGeom prst="rect">
            <a:avLst/>
          </a:prstGeom>
        </p:spPr>
      </p:pic>
      <p:pic>
        <p:nvPicPr>
          <p:cNvPr id="7" name="图片 6"/>
          <p:cNvPicPr>
            <a:picLocks noChangeAspect="1"/>
          </p:cNvPicPr>
          <p:nvPr/>
        </p:nvPicPr>
        <p:blipFill>
          <a:blip r:embed="rId5"/>
          <a:stretch>
            <a:fillRect/>
          </a:stretch>
        </p:blipFill>
        <p:spPr>
          <a:xfrm>
            <a:off x="8143485" y="2466468"/>
            <a:ext cx="615051" cy="618727"/>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105757033"/>
              </p:ext>
            </p:extLst>
          </p:nvPr>
        </p:nvGraphicFramePr>
        <p:xfrm>
          <a:off x="8910637"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zh-CN" altLang="en-US" sz="1200" b="0" i="0" u="none" strike="noStrike" dirty="0">
                          <a:solidFill>
                            <a:schemeClr val="bg1">
                              <a:lumMod val="50000"/>
                            </a:schemeClr>
                          </a:solidFill>
                          <a:effectLst/>
                          <a:latin typeface="宋体" panose="02010600030101010101" pitchFamily="2" charset="-122"/>
                          <a:ea typeface="宋体" panose="02010600030101010101" pitchFamily="2" charset="-122"/>
                        </a:rPr>
                        <a:t>待扫描</a:t>
                      </a:r>
                      <a:endParaRPr lang="en-US" altLang="zh-CN" sz="12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3"/>
                  </a:ext>
                </a:extLst>
              </a:tr>
            </a:tbl>
          </a:graphicData>
        </a:graphic>
      </p:graphicFrame>
      <p:sp>
        <p:nvSpPr>
          <p:cNvPr id="26" name="矩形 25"/>
          <p:cNvSpPr/>
          <p:nvPr/>
        </p:nvSpPr>
        <p:spPr>
          <a:xfrm>
            <a:off x="9972447"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25" name="组合 24"/>
          <p:cNvGrpSpPr/>
          <p:nvPr/>
        </p:nvGrpSpPr>
        <p:grpSpPr>
          <a:xfrm>
            <a:off x="24075" y="856281"/>
            <a:ext cx="12196472" cy="368286"/>
            <a:chOff x="-8944" y="833880"/>
            <a:chExt cx="12196472" cy="368286"/>
          </a:xfrm>
        </p:grpSpPr>
        <p:sp>
          <p:nvSpPr>
            <p:cNvPr id="35"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6"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grpSp>
        <p:nvGrpSpPr>
          <p:cNvPr id="37" name="组合 36"/>
          <p:cNvGrpSpPr/>
          <p:nvPr/>
        </p:nvGrpSpPr>
        <p:grpSpPr>
          <a:xfrm>
            <a:off x="173571" y="4256725"/>
            <a:ext cx="2088312" cy="1711359"/>
            <a:chOff x="524990" y="5724468"/>
            <a:chExt cx="3878454" cy="1099289"/>
          </a:xfrm>
        </p:grpSpPr>
        <p:sp>
          <p:nvSpPr>
            <p:cNvPr id="38" name="矩形 37"/>
            <p:cNvSpPr/>
            <p:nvPr/>
          </p:nvSpPr>
          <p:spPr>
            <a:xfrm>
              <a:off x="537669" y="5957600"/>
              <a:ext cx="3865775" cy="8661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p:txBody>
        </p:sp>
        <p:sp>
          <p:nvSpPr>
            <p:cNvPr id="39" name="矩形 38"/>
            <p:cNvSpPr/>
            <p:nvPr/>
          </p:nvSpPr>
          <p:spPr>
            <a:xfrm>
              <a:off x="524990" y="5724468"/>
              <a:ext cx="3873692" cy="2582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sp>
        <p:nvSpPr>
          <p:cNvPr id="40" name="矩形 39"/>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4182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扫描商品</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24075" y="368641"/>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pSp>
        <p:nvGrpSpPr>
          <p:cNvPr id="41" name="组合 40"/>
          <p:cNvGrpSpPr/>
          <p:nvPr/>
        </p:nvGrpSpPr>
        <p:grpSpPr>
          <a:xfrm>
            <a:off x="189312" y="4256723"/>
            <a:ext cx="2089301" cy="1711357"/>
            <a:chOff x="561255" y="5026704"/>
            <a:chExt cx="3880291" cy="1354317"/>
          </a:xfrm>
        </p:grpSpPr>
        <p:sp>
          <p:nvSpPr>
            <p:cNvPr id="42" name="矩形 41"/>
            <p:cNvSpPr/>
            <p:nvPr/>
          </p:nvSpPr>
          <p:spPr>
            <a:xfrm>
              <a:off x="561255" y="5354866"/>
              <a:ext cx="3865775" cy="102615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p:txBody>
        </p:sp>
        <p:sp>
          <p:nvSpPr>
            <p:cNvPr id="43" name="矩形 4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aphicFrame>
        <p:nvGraphicFramePr>
          <p:cNvPr id="4" name="表格 3"/>
          <p:cNvGraphicFramePr>
            <a:graphicFrameLocks noGrp="1"/>
          </p:cNvGraphicFramePr>
          <p:nvPr>
            <p:extLst>
              <p:ext uri="{D42A27DB-BD31-4B8C-83A1-F6EECF244321}">
                <p14:modId xmlns:p14="http://schemas.microsoft.com/office/powerpoint/2010/main" val="2137094822"/>
              </p:ext>
            </p:extLst>
          </p:nvPr>
        </p:nvGraphicFramePr>
        <p:xfrm>
          <a:off x="2437752" y="2012926"/>
          <a:ext cx="6448482" cy="2884170"/>
        </p:xfrm>
        <a:graphic>
          <a:graphicData uri="http://schemas.openxmlformats.org/drawingml/2006/table">
            <a:tbl>
              <a:tblPr>
                <a:tableStyleId>{69CF1AB2-1976-4502-BF36-3FF5EA218861}</a:tableStyleId>
              </a:tblPr>
              <a:tblGrid>
                <a:gridCol w="382507">
                  <a:extLst>
                    <a:ext uri="{9D8B030D-6E8A-4147-A177-3AD203B41FA5}">
                      <a16:colId xmlns:a16="http://schemas.microsoft.com/office/drawing/2014/main" val="20000"/>
                    </a:ext>
                  </a:extLst>
                </a:gridCol>
                <a:gridCol w="1171878">
                  <a:extLst>
                    <a:ext uri="{9D8B030D-6E8A-4147-A177-3AD203B41FA5}">
                      <a16:colId xmlns:a16="http://schemas.microsoft.com/office/drawing/2014/main" val="20001"/>
                    </a:ext>
                  </a:extLst>
                </a:gridCol>
                <a:gridCol w="2647440">
                  <a:extLst>
                    <a:ext uri="{9D8B030D-6E8A-4147-A177-3AD203B41FA5}">
                      <a16:colId xmlns:a16="http://schemas.microsoft.com/office/drawing/2014/main" val="20002"/>
                    </a:ext>
                  </a:extLst>
                </a:gridCol>
                <a:gridCol w="683672">
                  <a:extLst>
                    <a:ext uri="{9D8B030D-6E8A-4147-A177-3AD203B41FA5}">
                      <a16:colId xmlns:a16="http://schemas.microsoft.com/office/drawing/2014/main" val="20003"/>
                    </a:ext>
                  </a:extLst>
                </a:gridCol>
                <a:gridCol w="563223">
                  <a:extLst>
                    <a:ext uri="{9D8B030D-6E8A-4147-A177-3AD203B41FA5}">
                      <a16:colId xmlns:a16="http://schemas.microsoft.com/office/drawing/2014/main" val="20004"/>
                    </a:ext>
                  </a:extLst>
                </a:gridCol>
                <a:gridCol w="999762">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1/6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grpSp>
        <p:nvGrpSpPr>
          <p:cNvPr id="29" name="组合 28"/>
          <p:cNvGrpSpPr/>
          <p:nvPr/>
        </p:nvGrpSpPr>
        <p:grpSpPr>
          <a:xfrm>
            <a:off x="9963538" y="4256721"/>
            <a:ext cx="2089084" cy="1649546"/>
            <a:chOff x="567854" y="5026704"/>
            <a:chExt cx="3879888" cy="1305402"/>
          </a:xfrm>
        </p:grpSpPr>
        <p:sp>
          <p:nvSpPr>
            <p:cNvPr id="31" name="矩形 30"/>
            <p:cNvSpPr/>
            <p:nvPr/>
          </p:nvSpPr>
          <p:spPr>
            <a:xfrm>
              <a:off x="578204" y="5354867"/>
              <a:ext cx="3869538" cy="977239"/>
            </a:xfrm>
            <a:prstGeom prst="rect">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32" name="矩形 31"/>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pic>
        <p:nvPicPr>
          <p:cNvPr id="3" name="图片 2"/>
          <p:cNvPicPr>
            <a:picLocks noChangeAspect="1"/>
          </p:cNvPicPr>
          <p:nvPr/>
        </p:nvPicPr>
        <p:blipFill>
          <a:blip r:embed="rId3"/>
          <a:stretch>
            <a:fillRect/>
          </a:stretch>
        </p:blipFill>
        <p:spPr>
          <a:xfrm>
            <a:off x="8162699" y="4189582"/>
            <a:ext cx="556269" cy="591733"/>
          </a:xfrm>
          <a:prstGeom prst="rect">
            <a:avLst/>
          </a:prstGeom>
        </p:spPr>
      </p:pic>
      <p:pic>
        <p:nvPicPr>
          <p:cNvPr id="6" name="图片 5"/>
          <p:cNvPicPr>
            <a:picLocks noChangeAspect="1"/>
          </p:cNvPicPr>
          <p:nvPr/>
        </p:nvPicPr>
        <p:blipFill>
          <a:blip r:embed="rId4"/>
          <a:stretch>
            <a:fillRect/>
          </a:stretch>
        </p:blipFill>
        <p:spPr>
          <a:xfrm>
            <a:off x="8089836" y="3234405"/>
            <a:ext cx="696038" cy="728538"/>
          </a:xfrm>
          <a:prstGeom prst="rect">
            <a:avLst/>
          </a:prstGeom>
        </p:spPr>
      </p:pic>
      <p:pic>
        <p:nvPicPr>
          <p:cNvPr id="7" name="图片 6"/>
          <p:cNvPicPr>
            <a:picLocks noChangeAspect="1"/>
          </p:cNvPicPr>
          <p:nvPr/>
        </p:nvPicPr>
        <p:blipFill>
          <a:blip r:embed="rId5"/>
          <a:stretch>
            <a:fillRect/>
          </a:stretch>
        </p:blipFill>
        <p:spPr>
          <a:xfrm>
            <a:off x="8137370" y="2476258"/>
            <a:ext cx="615051" cy="618727"/>
          </a:xfrm>
          <a:prstGeom prst="rect">
            <a:avLst/>
          </a:prstGeom>
        </p:spPr>
      </p:pic>
      <p:pic>
        <p:nvPicPr>
          <p:cNvPr id="24" name="图片 23"/>
          <p:cNvPicPr>
            <a:picLocks noChangeAspect="1"/>
          </p:cNvPicPr>
          <p:nvPr/>
        </p:nvPicPr>
        <p:blipFill>
          <a:blip r:embed="rId3"/>
          <a:stretch>
            <a:fillRect/>
          </a:stretch>
        </p:blipFill>
        <p:spPr>
          <a:xfrm>
            <a:off x="10146830" y="2243518"/>
            <a:ext cx="1796766" cy="1911315"/>
          </a:xfrm>
          <a:prstGeom prst="rect">
            <a:avLst/>
          </a:prstGeom>
        </p:spPr>
      </p:pic>
      <p:sp>
        <p:nvSpPr>
          <p:cNvPr id="5" name="矩形 4"/>
          <p:cNvSpPr/>
          <p:nvPr/>
        </p:nvSpPr>
        <p:spPr>
          <a:xfrm>
            <a:off x="10523323" y="1706817"/>
            <a:ext cx="997389" cy="769441"/>
          </a:xfrm>
          <a:prstGeom prst="rect">
            <a:avLst/>
          </a:prstGeom>
        </p:spPr>
        <p:txBody>
          <a:bodyPr wrap="none">
            <a:spAutoFit/>
          </a:bodyPr>
          <a:lstStyle/>
          <a:p>
            <a:pPr algn="ctr" fontAlgn="ctr"/>
            <a:r>
              <a:rPr lang="en-US" altLang="zh-CN" sz="4400" b="1" dirty="0"/>
              <a:t>1/6</a:t>
            </a:r>
            <a:endParaRPr lang="en-US" altLang="zh-CN" sz="4400" b="1" dirty="0">
              <a:solidFill>
                <a:srgbClr val="000000"/>
              </a:solidFill>
              <a:latin typeface="宋体" panose="02010600030101010101" pitchFamily="2" charset="-122"/>
            </a:endParaRPr>
          </a:p>
        </p:txBody>
      </p:sp>
      <p:graphicFrame>
        <p:nvGraphicFramePr>
          <p:cNvPr id="26" name="表格 25"/>
          <p:cNvGraphicFramePr>
            <a:graphicFrameLocks noGrp="1"/>
          </p:cNvGraphicFramePr>
          <p:nvPr>
            <p:extLst>
              <p:ext uri="{D42A27DB-BD31-4B8C-83A1-F6EECF244321}">
                <p14:modId xmlns:p14="http://schemas.microsoft.com/office/powerpoint/2010/main" val="2872638005"/>
              </p:ext>
            </p:extLst>
          </p:nvPr>
        </p:nvGraphicFramePr>
        <p:xfrm>
          <a:off x="8899486" y="2012056"/>
          <a:ext cx="804863" cy="2885962"/>
        </p:xfrm>
        <a:graphic>
          <a:graphicData uri="http://schemas.openxmlformats.org/drawingml/2006/table">
            <a:tbl>
              <a:tblPr>
                <a:tableStyleId>{69CF1AB2-1976-4502-BF36-3FF5EA218861}</a:tableStyleId>
              </a:tblPr>
              <a:tblGrid>
                <a:gridCol w="804863">
                  <a:extLst>
                    <a:ext uri="{9D8B030D-6E8A-4147-A177-3AD203B41FA5}">
                      <a16:colId xmlns:a16="http://schemas.microsoft.com/office/drawing/2014/main" val="20000"/>
                    </a:ext>
                  </a:extLst>
                </a:gridCol>
              </a:tblGrid>
              <a:tr h="428512">
                <a:tc>
                  <a:txBody>
                    <a:bodyPr/>
                    <a:lstStyle/>
                    <a:p>
                      <a:pPr algn="ctr" fontAlgn="ctr"/>
                      <a:r>
                        <a:rPr lang="zh-CN" altLang="en-US" sz="1400" b="1" u="none" strike="noStrike" dirty="0">
                          <a:solidFill>
                            <a:schemeClr val="bg1"/>
                          </a:solidFill>
                          <a:effectLst/>
                        </a:rPr>
                        <a:t>备注</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1"/>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bg1">
                              <a:lumMod val="50000"/>
                            </a:schemeClr>
                          </a:solidFill>
                          <a:effectLst/>
                          <a:latin typeface="宋体" panose="02010600030101010101" pitchFamily="2" charset="-122"/>
                          <a:ea typeface="+mn-ea"/>
                        </a:rPr>
                        <a:t>待扫描</a:t>
                      </a:r>
                      <a:endParaRPr lang="en-US" altLang="zh-CN" sz="1200" b="0" i="0" u="none" strike="noStrike" dirty="0">
                        <a:solidFill>
                          <a:schemeClr val="bg1">
                            <a:lumMod val="50000"/>
                          </a:schemeClr>
                        </a:solidFill>
                        <a:effectLst/>
                        <a:latin typeface="宋体" panose="02010600030101010101" pitchFamily="2" charset="-122"/>
                        <a:ea typeface="+mn-ea"/>
                      </a:endParaRPr>
                    </a:p>
                  </a:txBody>
                  <a:tcPr marL="0" marR="0" marT="0" marB="0" anchor="ctr">
                    <a:noFill/>
                  </a:tcPr>
                </a:tc>
                <a:extLst>
                  <a:ext uri="{0D108BD9-81ED-4DB2-BD59-A6C34878D82A}">
                    <a16:rowId xmlns:a16="http://schemas.microsoft.com/office/drawing/2014/main" val="10002"/>
                  </a:ext>
                </a:extLst>
              </a:tr>
              <a:tr h="8191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宋体" panose="02010600030101010101" pitchFamily="2" charset="-122"/>
                          <a:ea typeface="+mn-ea"/>
                        </a:rPr>
                        <a:t>正在扫描</a:t>
                      </a:r>
                      <a:endParaRPr lang="en-US" altLang="zh-CN" sz="1200" b="0" i="0" u="none" strike="noStrike" dirty="0">
                        <a:solidFill>
                          <a:schemeClr val="tx1"/>
                        </a:solidFill>
                        <a:effectLst/>
                        <a:latin typeface="宋体" panose="02010600030101010101" pitchFamily="2" charset="-122"/>
                        <a:ea typeface="+mn-ea"/>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36" name="矩形 35"/>
          <p:cNvSpPr/>
          <p:nvPr/>
        </p:nvSpPr>
        <p:spPr>
          <a:xfrm>
            <a:off x="9967992"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grpSp>
        <p:nvGrpSpPr>
          <p:cNvPr id="35" name="组合 34"/>
          <p:cNvGrpSpPr/>
          <p:nvPr/>
        </p:nvGrpSpPr>
        <p:grpSpPr>
          <a:xfrm>
            <a:off x="24075" y="835312"/>
            <a:ext cx="12196472" cy="368286"/>
            <a:chOff x="-8944" y="833880"/>
            <a:chExt cx="12196472" cy="368286"/>
          </a:xfrm>
        </p:grpSpPr>
        <p:sp>
          <p:nvSpPr>
            <p:cNvPr id="37"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38"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请检查并扫描商品</a:t>
              </a:r>
            </a:p>
          </p:txBody>
        </p:sp>
      </p:grpSp>
      <p:sp>
        <p:nvSpPr>
          <p:cNvPr id="39" name="矩形 38"/>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417244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扫描商品条码无效</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33" y="38493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aphicFrame>
        <p:nvGraphicFramePr>
          <p:cNvPr id="4" name="表格 3"/>
          <p:cNvGraphicFramePr>
            <a:graphicFrameLocks noGrp="1"/>
          </p:cNvGraphicFramePr>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1/6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pic>
        <p:nvPicPr>
          <p:cNvPr id="3" name="图片 2"/>
          <p:cNvPicPr>
            <a:picLocks noChangeAspect="1"/>
          </p:cNvPicPr>
          <p:nvPr/>
        </p:nvPicPr>
        <p:blipFill>
          <a:blip r:embed="rId3"/>
          <a:stretch>
            <a:fillRect/>
          </a:stretch>
        </p:blipFill>
        <p:spPr>
          <a:xfrm>
            <a:off x="8871341" y="4237520"/>
            <a:ext cx="556269" cy="591733"/>
          </a:xfrm>
          <a:prstGeom prst="rect">
            <a:avLst/>
          </a:prstGeom>
        </p:spPr>
      </p:pic>
      <p:pic>
        <p:nvPicPr>
          <p:cNvPr id="6" name="图片 5"/>
          <p:cNvPicPr>
            <a:picLocks noChangeAspect="1"/>
          </p:cNvPicPr>
          <p:nvPr/>
        </p:nvPicPr>
        <p:blipFill>
          <a:blip r:embed="rId4"/>
          <a:stretch>
            <a:fillRect/>
          </a:stretch>
        </p:blipFill>
        <p:spPr>
          <a:xfrm>
            <a:off x="8798478" y="3282343"/>
            <a:ext cx="696038" cy="728538"/>
          </a:xfrm>
          <a:prstGeom prst="rect">
            <a:avLst/>
          </a:prstGeom>
        </p:spPr>
      </p:pic>
      <p:pic>
        <p:nvPicPr>
          <p:cNvPr id="7" name="图片 6"/>
          <p:cNvPicPr>
            <a:picLocks noChangeAspect="1"/>
          </p:cNvPicPr>
          <p:nvPr/>
        </p:nvPicPr>
        <p:blipFill>
          <a:blip r:embed="rId5"/>
          <a:stretch>
            <a:fillRect/>
          </a:stretch>
        </p:blipFill>
        <p:spPr>
          <a:xfrm>
            <a:off x="8846012" y="2524196"/>
            <a:ext cx="615051" cy="618727"/>
          </a:xfrm>
          <a:prstGeom prst="rect">
            <a:avLst/>
          </a:prstGeom>
        </p:spPr>
      </p:pic>
      <p:grpSp>
        <p:nvGrpSpPr>
          <p:cNvPr id="35" name="组合 34"/>
          <p:cNvGrpSpPr/>
          <p:nvPr/>
        </p:nvGrpSpPr>
        <p:grpSpPr>
          <a:xfrm>
            <a:off x="2397570" y="1908875"/>
            <a:ext cx="7396209" cy="3588082"/>
            <a:chOff x="2658567" y="1690081"/>
            <a:chExt cx="7396209" cy="3588082"/>
          </a:xfrm>
        </p:grpSpPr>
        <p:grpSp>
          <p:nvGrpSpPr>
            <p:cNvPr id="36" name="组合 35"/>
            <p:cNvGrpSpPr/>
            <p:nvPr/>
          </p:nvGrpSpPr>
          <p:grpSpPr>
            <a:xfrm>
              <a:off x="2658567" y="1690081"/>
              <a:ext cx="7396209" cy="3588082"/>
              <a:chOff x="2658567" y="1690081"/>
              <a:chExt cx="7396209" cy="3588082"/>
            </a:xfrm>
          </p:grpSpPr>
          <p:sp>
            <p:nvSpPr>
              <p:cNvPr id="38" name="矩形 37"/>
              <p:cNvSpPr/>
              <p:nvPr/>
            </p:nvSpPr>
            <p:spPr>
              <a:xfrm>
                <a:off x="2658567" y="1690081"/>
                <a:ext cx="7396209" cy="35880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39" name="矩形 38"/>
              <p:cNvSpPr/>
              <p:nvPr/>
            </p:nvSpPr>
            <p:spPr>
              <a:xfrm>
                <a:off x="2664940" y="1698550"/>
                <a:ext cx="7389836" cy="7638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t>请扫描其他有效条码</a:t>
                </a:r>
              </a:p>
            </p:txBody>
          </p:sp>
          <p:sp>
            <p:nvSpPr>
              <p:cNvPr id="40" name="文本框 39"/>
              <p:cNvSpPr txBox="1"/>
              <p:nvPr/>
            </p:nvSpPr>
            <p:spPr>
              <a:xfrm>
                <a:off x="2714121" y="2733178"/>
                <a:ext cx="7053993" cy="677108"/>
              </a:xfrm>
              <a:prstGeom prst="rect">
                <a:avLst/>
              </a:prstGeom>
              <a:noFill/>
            </p:spPr>
            <p:txBody>
              <a:bodyPr wrap="square" rtlCol="0">
                <a:spAutoFit/>
              </a:bodyPr>
              <a:lstStyle/>
              <a:p>
                <a:r>
                  <a:rPr lang="en-US" altLang="zh-CN" sz="2000" b="1" dirty="0"/>
                  <a:t>90887655433366</a:t>
                </a:r>
                <a:r>
                  <a:rPr lang="en-US" altLang="zh-CN" dirty="0"/>
                  <a:t> </a:t>
                </a:r>
                <a:r>
                  <a:rPr lang="zh-CN" altLang="en-US" dirty="0"/>
                  <a:t>不是一个有效的条形码，请扫描其他有效条码</a:t>
                </a:r>
              </a:p>
              <a:p>
                <a:endParaRPr lang="zh-CN" altLang="en-US" dirty="0"/>
              </a:p>
            </p:txBody>
          </p:sp>
        </p:grpSp>
        <p:pic>
          <p:nvPicPr>
            <p:cNvPr id="37" name="图片 36"/>
            <p:cNvPicPr>
              <a:picLocks noChangeAspect="1"/>
            </p:cNvPicPr>
            <p:nvPr/>
          </p:nvPicPr>
          <p:blipFill rotWithShape="1">
            <a:blip r:embed="rId6"/>
            <a:srcRect b="25091"/>
            <a:stretch/>
          </p:blipFill>
          <p:spPr>
            <a:xfrm>
              <a:off x="5050572" y="3227989"/>
              <a:ext cx="2571429" cy="1062990"/>
            </a:xfrm>
            <a:prstGeom prst="rect">
              <a:avLst/>
            </a:prstGeom>
          </p:spPr>
        </p:pic>
      </p:grpSp>
      <p:grpSp>
        <p:nvGrpSpPr>
          <p:cNvPr id="44" name="组合 43"/>
          <p:cNvGrpSpPr/>
          <p:nvPr/>
        </p:nvGrpSpPr>
        <p:grpSpPr>
          <a:xfrm>
            <a:off x="24075" y="835312"/>
            <a:ext cx="12196472" cy="368286"/>
            <a:chOff x="-8944" y="833880"/>
            <a:chExt cx="12196472" cy="368286"/>
          </a:xfrm>
        </p:grpSpPr>
        <p:sp>
          <p:nvSpPr>
            <p:cNvPr id="46"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7"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请扫描其他有效条码</a:t>
              </a:r>
            </a:p>
          </p:txBody>
        </p:sp>
      </p:grpSp>
      <p:grpSp>
        <p:nvGrpSpPr>
          <p:cNvPr id="48" name="组合 47"/>
          <p:cNvGrpSpPr/>
          <p:nvPr/>
        </p:nvGrpSpPr>
        <p:grpSpPr>
          <a:xfrm>
            <a:off x="189312" y="4256723"/>
            <a:ext cx="2089301" cy="1711357"/>
            <a:chOff x="561255" y="5026704"/>
            <a:chExt cx="3880291" cy="1354317"/>
          </a:xfrm>
        </p:grpSpPr>
        <p:sp>
          <p:nvSpPr>
            <p:cNvPr id="49" name="矩形 48"/>
            <p:cNvSpPr/>
            <p:nvPr/>
          </p:nvSpPr>
          <p:spPr>
            <a:xfrm>
              <a:off x="561255" y="5354866"/>
              <a:ext cx="3865775" cy="102615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p:txBody>
        </p:sp>
        <p:sp>
          <p:nvSpPr>
            <p:cNvPr id="50" name="矩形 49"/>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pSp>
        <p:nvGrpSpPr>
          <p:cNvPr id="51" name="组合 50"/>
          <p:cNvGrpSpPr/>
          <p:nvPr/>
        </p:nvGrpSpPr>
        <p:grpSpPr>
          <a:xfrm>
            <a:off x="9963538" y="4256721"/>
            <a:ext cx="2089084" cy="1649546"/>
            <a:chOff x="567854" y="5026704"/>
            <a:chExt cx="3879888" cy="1305402"/>
          </a:xfrm>
        </p:grpSpPr>
        <p:sp>
          <p:nvSpPr>
            <p:cNvPr id="52" name="矩形 51"/>
            <p:cNvSpPr/>
            <p:nvPr/>
          </p:nvSpPr>
          <p:spPr>
            <a:xfrm>
              <a:off x="578204" y="5354867"/>
              <a:ext cx="3869538" cy="977239"/>
            </a:xfrm>
            <a:prstGeom prst="rect">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53" name="矩形 5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sp>
        <p:nvSpPr>
          <p:cNvPr id="54" name="矩形 53"/>
          <p:cNvSpPr/>
          <p:nvPr/>
        </p:nvSpPr>
        <p:spPr>
          <a:xfrm>
            <a:off x="9967992"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sp>
        <p:nvSpPr>
          <p:cNvPr id="55" name="矩形 54"/>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spTree>
    <p:extLst>
      <p:ext uri="{BB962C8B-B14F-4D97-AF65-F5344CB8AC3E}">
        <p14:creationId xmlns:p14="http://schemas.microsoft.com/office/powerpoint/2010/main" val="175541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扫描商品条码无效</a:t>
            </a:r>
          </a:p>
        </p:txBody>
      </p:sp>
      <p:sp>
        <p:nvSpPr>
          <p:cNvPr id="11" name="矩形 10"/>
          <p:cNvSpPr/>
          <p:nvPr/>
        </p:nvSpPr>
        <p:spPr>
          <a:xfrm>
            <a:off x="2374900" y="1300937"/>
            <a:ext cx="7442200" cy="5041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74900" y="1313454"/>
            <a:ext cx="7442200" cy="393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订单商品明细</a:t>
            </a:r>
          </a:p>
        </p:txBody>
      </p:sp>
      <p:sp>
        <p:nvSpPr>
          <p:cNvPr id="28" name="矩形 27"/>
          <p:cNvSpPr/>
          <p:nvPr/>
        </p:nvSpPr>
        <p:spPr>
          <a:xfrm>
            <a:off x="0" y="6422834"/>
            <a:ext cx="12192000" cy="435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上一订单：无             上一箱号：无</a:t>
            </a:r>
            <a:endParaRPr lang="en-US" altLang="zh-CN" sz="2000" b="1" dirty="0">
              <a:solidFill>
                <a:schemeClr val="tx1"/>
              </a:solidFill>
            </a:endParaRPr>
          </a:p>
        </p:txBody>
      </p:sp>
      <p:sp>
        <p:nvSpPr>
          <p:cNvPr id="30" name="文本框 29"/>
          <p:cNvSpPr txBox="1"/>
          <p:nvPr/>
        </p:nvSpPr>
        <p:spPr>
          <a:xfrm>
            <a:off x="-33" y="384933"/>
            <a:ext cx="3333285" cy="369332"/>
          </a:xfrm>
          <a:prstGeom prst="rect">
            <a:avLst/>
          </a:prstGeom>
          <a:noFill/>
        </p:spPr>
        <p:txBody>
          <a:bodyPr wrap="none" rtlCol="0">
            <a:spAutoFit/>
          </a:bodyPr>
          <a:lstStyle/>
          <a:p>
            <a:r>
              <a:rPr lang="zh-CN" altLang="en-US" b="1" dirty="0">
                <a:solidFill>
                  <a:schemeClr val="bg1"/>
                </a:solidFill>
              </a:rPr>
              <a:t>按订单包装站台</a:t>
            </a:r>
            <a:r>
              <a:rPr lang="en-US" altLang="zh-CN" b="1" dirty="0">
                <a:solidFill>
                  <a:schemeClr val="bg1"/>
                </a:solidFill>
              </a:rPr>
              <a:t>—PackSmall001</a:t>
            </a:r>
            <a:endParaRPr lang="zh-CN" altLang="en-US" dirty="0">
              <a:solidFill>
                <a:schemeClr val="bg1"/>
              </a:solidFill>
            </a:endParaRPr>
          </a:p>
        </p:txBody>
      </p:sp>
      <p:grpSp>
        <p:nvGrpSpPr>
          <p:cNvPr id="21" name="组合 20"/>
          <p:cNvGrpSpPr/>
          <p:nvPr/>
        </p:nvGrpSpPr>
        <p:grpSpPr>
          <a:xfrm>
            <a:off x="187286" y="1294277"/>
            <a:ext cx="2089300" cy="2882221"/>
            <a:chOff x="561257" y="5026704"/>
            <a:chExt cx="3880289" cy="1650708"/>
          </a:xfrm>
        </p:grpSpPr>
        <p:sp>
          <p:nvSpPr>
            <p:cNvPr id="22" name="矩形 21"/>
            <p:cNvSpPr/>
            <p:nvPr/>
          </p:nvSpPr>
          <p:spPr>
            <a:xfrm>
              <a:off x="561257" y="5262974"/>
              <a:ext cx="3865775" cy="1414438"/>
            </a:xfrm>
            <a:prstGeom prst="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300" b="1" dirty="0">
                  <a:solidFill>
                    <a:schemeClr val="tx1"/>
                  </a:solidFill>
                </a:rPr>
                <a:t>Box2</a:t>
              </a:r>
              <a:endParaRPr lang="zh-CN" altLang="en-US" sz="7300" b="1" dirty="0">
                <a:solidFill>
                  <a:schemeClr val="tx1"/>
                </a:solidFill>
              </a:endParaRPr>
            </a:p>
          </p:txBody>
        </p:sp>
        <p:sp>
          <p:nvSpPr>
            <p:cNvPr id="23" name="矩形 22"/>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推荐包装箱</a:t>
              </a:r>
              <a:endParaRPr lang="zh-CN" altLang="en-US" sz="1400" dirty="0"/>
            </a:p>
          </p:txBody>
        </p:sp>
      </p:grpSp>
      <p:graphicFrame>
        <p:nvGraphicFramePr>
          <p:cNvPr id="4" name="表格 3"/>
          <p:cNvGraphicFramePr>
            <a:graphicFrameLocks noGrp="1"/>
          </p:cNvGraphicFramePr>
          <p:nvPr/>
        </p:nvGraphicFramePr>
        <p:xfrm>
          <a:off x="2437750" y="2012926"/>
          <a:ext cx="7290450" cy="2884170"/>
        </p:xfrm>
        <a:graphic>
          <a:graphicData uri="http://schemas.openxmlformats.org/drawingml/2006/table">
            <a:tbl>
              <a:tblPr>
                <a:tableStyleId>{69CF1AB2-1976-4502-BF36-3FF5EA218861}</a:tableStyleId>
              </a:tblPr>
              <a:tblGrid>
                <a:gridCol w="432450">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176529">
                  <a:extLst>
                    <a:ext uri="{9D8B030D-6E8A-4147-A177-3AD203B41FA5}">
                      <a16:colId xmlns:a16="http://schemas.microsoft.com/office/drawing/2014/main" val="20002"/>
                    </a:ext>
                  </a:extLst>
                </a:gridCol>
                <a:gridCol w="772938">
                  <a:extLst>
                    <a:ext uri="{9D8B030D-6E8A-4147-A177-3AD203B41FA5}">
                      <a16:colId xmlns:a16="http://schemas.microsoft.com/office/drawing/2014/main" val="20003"/>
                    </a:ext>
                  </a:extLst>
                </a:gridCol>
                <a:gridCol w="636762">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42900">
                <a:tc>
                  <a:txBody>
                    <a:bodyPr/>
                    <a:lstStyle/>
                    <a:p>
                      <a:pPr algn="ctr" fontAlgn="ctr"/>
                      <a:r>
                        <a:rPr lang="zh-CN" altLang="en-US" sz="1400" b="1" u="none" strike="noStrike" dirty="0">
                          <a:solidFill>
                            <a:schemeClr val="bg1"/>
                          </a:solidFill>
                          <a:effectLst/>
                        </a:rPr>
                        <a:t>编号</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商品条码</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商品名称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扫描数</a:t>
                      </a:r>
                      <a:r>
                        <a:rPr lang="en-US" altLang="zh-CN" sz="1400" b="1" u="none" strike="noStrike" dirty="0">
                          <a:solidFill>
                            <a:schemeClr val="bg1"/>
                          </a:solidFill>
                          <a:effectLst/>
                        </a:rPr>
                        <a:t>/</a:t>
                      </a:r>
                      <a:r>
                        <a:rPr lang="zh-CN" altLang="en-US" sz="1400" b="1" u="none" strike="noStrike" dirty="0">
                          <a:solidFill>
                            <a:schemeClr val="bg1"/>
                          </a:solidFill>
                          <a:effectLst/>
                        </a:rPr>
                        <a:t>总数</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总数量</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tc>
                  <a:txBody>
                    <a:bodyPr/>
                    <a:lstStyle/>
                    <a:p>
                      <a:pPr algn="ctr" fontAlgn="ctr"/>
                      <a:r>
                        <a:rPr lang="zh-CN" altLang="en-US" sz="1400" b="1" u="none" strike="noStrike" dirty="0">
                          <a:solidFill>
                            <a:schemeClr val="bg1"/>
                          </a:solidFill>
                          <a:effectLst/>
                        </a:rPr>
                        <a:t>图片</a:t>
                      </a:r>
                      <a:endParaRPr lang="zh-CN" altLang="en-US"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chemeClr val="accent5">
                        <a:lumMod val="75000"/>
                      </a:schemeClr>
                    </a:solidFill>
                  </a:tcPr>
                </a:tc>
                <a:extLst>
                  <a:ext uri="{0D108BD9-81ED-4DB2-BD59-A6C34878D82A}">
                    <a16:rowId xmlns:a16="http://schemas.microsoft.com/office/drawing/2014/main" val="10000"/>
                  </a:ext>
                </a:extLst>
              </a:tr>
              <a:tr h="819150">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6933890313544</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sz="1200" u="none" strike="noStrike" dirty="0">
                          <a:effectLst/>
                        </a:rPr>
                        <a:t>Listerine </a:t>
                      </a:r>
                      <a:r>
                        <a:rPr lang="zh-CN" altLang="en-US" sz="1200" u="none" strike="noStrike" dirty="0">
                          <a:effectLst/>
                        </a:rPr>
                        <a:t>李施德林 漱口水冰蓝口味</a:t>
                      </a:r>
                      <a:r>
                        <a:rPr lang="en-US" altLang="zh-CN" sz="1200" u="none" strike="noStrike" dirty="0">
                          <a:effectLst/>
                        </a:rPr>
                        <a:t>500</a:t>
                      </a:r>
                      <a:r>
                        <a:rPr lang="en-US" sz="1200" u="none" strike="noStrike" dirty="0">
                          <a:effectLst/>
                        </a:rPr>
                        <a:t>ml*3+80ml(</a:t>
                      </a:r>
                      <a:r>
                        <a:rPr lang="zh-CN" altLang="en-US" sz="1200" u="none" strike="noStrike" dirty="0">
                          <a:effectLst/>
                        </a:rPr>
                        <a:t>赠品）</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0/2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1"/>
                  </a:ext>
                </a:extLst>
              </a:tr>
              <a:tr h="819150">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6933890313321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l" fontAlgn="ctr"/>
                      <a:r>
                        <a:rPr lang="en-US" altLang="zh-CN" sz="1200" u="none" strike="noStrike" dirty="0" err="1">
                          <a:effectLst/>
                        </a:rPr>
                        <a:t>Walch</a:t>
                      </a:r>
                      <a:r>
                        <a:rPr lang="zh-CN" altLang="en-US" sz="1200" u="none" strike="noStrike" dirty="0">
                          <a:effectLst/>
                        </a:rPr>
                        <a:t>威露士 健康洗手液青柠盈润</a:t>
                      </a:r>
                      <a:r>
                        <a:rPr lang="en-US" altLang="zh-CN" sz="1200" u="none" strike="noStrike" dirty="0">
                          <a:effectLst/>
                        </a:rPr>
                        <a:t>525ml+</a:t>
                      </a:r>
                      <a:r>
                        <a:rPr lang="zh-CN" altLang="en-US" sz="1200" u="none" strike="noStrike" dirty="0">
                          <a:effectLst/>
                        </a:rPr>
                        <a:t>补充装</a:t>
                      </a:r>
                      <a:r>
                        <a:rPr lang="en-US" altLang="zh-CN" sz="1200" u="none" strike="noStrike" dirty="0">
                          <a:effectLst/>
                        </a:rPr>
                        <a:t>525ml(</a:t>
                      </a:r>
                      <a:r>
                        <a:rPr lang="zh-CN" altLang="en-US" sz="1200" u="none" strike="noStrike" dirty="0">
                          <a:effectLst/>
                        </a:rPr>
                        <a:t>新老包装随机发货</a:t>
                      </a:r>
                      <a:r>
                        <a:rPr lang="en-US" altLang="zh-CN" sz="1200" u="none" strike="noStrike" dirty="0">
                          <a:effectLst/>
                        </a:rPr>
                        <a:t>)</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0/1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noFill/>
                  </a:tcP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noFill/>
                  </a:tcPr>
                </a:tc>
                <a:extLst>
                  <a:ext uri="{0D108BD9-81ED-4DB2-BD59-A6C34878D82A}">
                    <a16:rowId xmlns:a16="http://schemas.microsoft.com/office/drawing/2014/main" val="10002"/>
                  </a:ext>
                </a:extLst>
              </a:tr>
              <a:tr h="819150">
                <a:tc>
                  <a:txBody>
                    <a:bodyPr/>
                    <a:lstStyle/>
                    <a:p>
                      <a:pPr algn="ctr" fontAlgn="ctr"/>
                      <a:r>
                        <a:rPr lang="en-US" altLang="zh-CN" sz="1200" u="none" strike="noStrike" dirty="0">
                          <a:effectLst/>
                        </a:rPr>
                        <a:t>3</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b="0" u="none" strike="noStrike" dirty="0">
                          <a:effectLst/>
                        </a:rPr>
                        <a:t>6933890313908</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r>
                        <a:rPr lang="en-US" altLang="zh-CN" sz="1200" b="0" dirty="0" err="1"/>
                        <a:t>Perioe</a:t>
                      </a:r>
                      <a:r>
                        <a:rPr lang="en-US" altLang="zh-CN" sz="1200" b="0" dirty="0"/>
                        <a:t> </a:t>
                      </a:r>
                      <a:r>
                        <a:rPr lang="zh-CN" altLang="en-US" sz="1200" b="0" dirty="0"/>
                        <a:t>倍瑞傲 按压式液体牙膏 洋甘菊味</a:t>
                      </a:r>
                      <a:r>
                        <a:rPr lang="en-US" altLang="zh-CN" sz="1200" b="0" dirty="0"/>
                        <a:t>285g*2</a:t>
                      </a:r>
                      <a:r>
                        <a:rPr lang="zh-CN" altLang="en-US" sz="1200" b="0" dirty="0"/>
                        <a:t>支</a:t>
                      </a:r>
                      <a:r>
                        <a:rPr lang="en-US" altLang="zh-CN" sz="1200" b="0" dirty="0"/>
                        <a:t>(</a:t>
                      </a:r>
                      <a:r>
                        <a:rPr lang="zh-CN" altLang="en-US" sz="1200" b="0" dirty="0"/>
                        <a:t>进口</a:t>
                      </a:r>
                      <a:r>
                        <a:rPr lang="en-US" altLang="zh-CN" sz="1200" b="0" dirty="0"/>
                        <a:t>) </a:t>
                      </a: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1/6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en-US" altLang="zh-CN" sz="1200" u="none" strike="noStrike" dirty="0">
                          <a:effectLst/>
                        </a:rPr>
                        <a:t>6</a:t>
                      </a:r>
                      <a:endParaRPr lang="en-US" altLang="zh-CN"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tc>
                  <a:txBody>
                    <a:bodyPr/>
                    <a:lstStyle/>
                    <a:p>
                      <a:pPr algn="ctr" fontAlgn="ctr"/>
                      <a:r>
                        <a:rPr lang="zh-CN" altLang="en-US" sz="1200" u="none" strike="noStrike" dirty="0">
                          <a:effectLst/>
                        </a:rPr>
                        <a:t>　</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27" name="组合 26"/>
          <p:cNvGrpSpPr/>
          <p:nvPr/>
        </p:nvGrpSpPr>
        <p:grpSpPr>
          <a:xfrm>
            <a:off x="9961512" y="1294277"/>
            <a:ext cx="2085748" cy="2882221"/>
            <a:chOff x="567854" y="5026704"/>
            <a:chExt cx="3873692" cy="1650708"/>
          </a:xfrm>
        </p:grpSpPr>
        <p:sp>
          <p:nvSpPr>
            <p:cNvPr id="33" name="矩形 32"/>
            <p:cNvSpPr/>
            <p:nvPr/>
          </p:nvSpPr>
          <p:spPr>
            <a:xfrm>
              <a:off x="578947" y="5262974"/>
              <a:ext cx="3862599" cy="14144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7200" dirty="0">
                <a:solidFill>
                  <a:schemeClr val="tx1"/>
                </a:solidFill>
              </a:endParaRPr>
            </a:p>
          </p:txBody>
        </p:sp>
        <p:sp>
          <p:nvSpPr>
            <p:cNvPr id="34" name="矩形 33"/>
            <p:cNvSpPr/>
            <p:nvPr/>
          </p:nvSpPr>
          <p:spPr>
            <a:xfrm>
              <a:off x="567854" y="5026704"/>
              <a:ext cx="3873692" cy="2362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商品图片</a:t>
              </a:r>
              <a:endParaRPr lang="zh-CN" altLang="en-US" sz="1400" dirty="0"/>
            </a:p>
          </p:txBody>
        </p:sp>
      </p:grpSp>
      <p:pic>
        <p:nvPicPr>
          <p:cNvPr id="3" name="图片 2"/>
          <p:cNvPicPr>
            <a:picLocks noChangeAspect="1"/>
          </p:cNvPicPr>
          <p:nvPr/>
        </p:nvPicPr>
        <p:blipFill>
          <a:blip r:embed="rId3"/>
          <a:stretch>
            <a:fillRect/>
          </a:stretch>
        </p:blipFill>
        <p:spPr>
          <a:xfrm>
            <a:off x="8871341" y="4237520"/>
            <a:ext cx="556269" cy="591733"/>
          </a:xfrm>
          <a:prstGeom prst="rect">
            <a:avLst/>
          </a:prstGeom>
        </p:spPr>
      </p:pic>
      <p:pic>
        <p:nvPicPr>
          <p:cNvPr id="6" name="图片 5"/>
          <p:cNvPicPr>
            <a:picLocks noChangeAspect="1"/>
          </p:cNvPicPr>
          <p:nvPr/>
        </p:nvPicPr>
        <p:blipFill>
          <a:blip r:embed="rId4"/>
          <a:stretch>
            <a:fillRect/>
          </a:stretch>
        </p:blipFill>
        <p:spPr>
          <a:xfrm>
            <a:off x="8798478" y="3282343"/>
            <a:ext cx="696038" cy="728538"/>
          </a:xfrm>
          <a:prstGeom prst="rect">
            <a:avLst/>
          </a:prstGeom>
        </p:spPr>
      </p:pic>
      <p:pic>
        <p:nvPicPr>
          <p:cNvPr id="7" name="图片 6"/>
          <p:cNvPicPr>
            <a:picLocks noChangeAspect="1"/>
          </p:cNvPicPr>
          <p:nvPr/>
        </p:nvPicPr>
        <p:blipFill>
          <a:blip r:embed="rId5"/>
          <a:stretch>
            <a:fillRect/>
          </a:stretch>
        </p:blipFill>
        <p:spPr>
          <a:xfrm>
            <a:off x="8846012" y="2524196"/>
            <a:ext cx="615051" cy="618727"/>
          </a:xfrm>
          <a:prstGeom prst="rect">
            <a:avLst/>
          </a:prstGeom>
        </p:spPr>
      </p:pic>
      <p:grpSp>
        <p:nvGrpSpPr>
          <p:cNvPr id="44" name="组合 43"/>
          <p:cNvGrpSpPr/>
          <p:nvPr/>
        </p:nvGrpSpPr>
        <p:grpSpPr>
          <a:xfrm>
            <a:off x="24075" y="835312"/>
            <a:ext cx="12196472" cy="368286"/>
            <a:chOff x="-8944" y="833880"/>
            <a:chExt cx="12196472" cy="368286"/>
          </a:xfrm>
        </p:grpSpPr>
        <p:sp>
          <p:nvSpPr>
            <p:cNvPr id="46" name="标题 1"/>
            <p:cNvSpPr txBox="1">
              <a:spLocks/>
            </p:cNvSpPr>
            <p:nvPr/>
          </p:nvSpPr>
          <p:spPr>
            <a:xfrm>
              <a:off x="-8944" y="833881"/>
              <a:ext cx="1642535"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0" dirty="0"/>
                <a:t>当前需要进行的操作</a:t>
              </a:r>
            </a:p>
          </p:txBody>
        </p:sp>
        <p:sp>
          <p:nvSpPr>
            <p:cNvPr id="47" name="标题 1"/>
            <p:cNvSpPr txBox="1">
              <a:spLocks/>
            </p:cNvSpPr>
            <p:nvPr/>
          </p:nvSpPr>
          <p:spPr>
            <a:xfrm>
              <a:off x="1378" y="833880"/>
              <a:ext cx="12186150" cy="36828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t>请扫描其他有效条码</a:t>
              </a:r>
            </a:p>
          </p:txBody>
        </p:sp>
      </p:grpSp>
      <p:grpSp>
        <p:nvGrpSpPr>
          <p:cNvPr id="48" name="组合 47"/>
          <p:cNvGrpSpPr/>
          <p:nvPr/>
        </p:nvGrpSpPr>
        <p:grpSpPr>
          <a:xfrm>
            <a:off x="189312" y="4256723"/>
            <a:ext cx="2089301" cy="1711357"/>
            <a:chOff x="561255" y="5026704"/>
            <a:chExt cx="3880291" cy="1354317"/>
          </a:xfrm>
        </p:grpSpPr>
        <p:sp>
          <p:nvSpPr>
            <p:cNvPr id="49" name="矩形 48"/>
            <p:cNvSpPr/>
            <p:nvPr/>
          </p:nvSpPr>
          <p:spPr>
            <a:xfrm>
              <a:off x="561255" y="5354866"/>
              <a:ext cx="3865775" cy="102615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200" b="1" dirty="0">
                  <a:solidFill>
                    <a:schemeClr val="bg1"/>
                  </a:solidFill>
                </a:rPr>
                <a:t>A01</a:t>
              </a:r>
              <a:endParaRPr lang="zh-CN" altLang="en-US" sz="7200" b="1" dirty="0">
                <a:solidFill>
                  <a:schemeClr val="bg1"/>
                </a:solidFill>
              </a:endParaRPr>
            </a:p>
          </p:txBody>
        </p:sp>
        <p:sp>
          <p:nvSpPr>
            <p:cNvPr id="50" name="矩形 49"/>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err="1"/>
                <a:t>Rebin</a:t>
              </a:r>
              <a:r>
                <a:rPr lang="zh-CN" altLang="en-US" b="1" dirty="0"/>
                <a:t>单元格</a:t>
              </a:r>
              <a:endParaRPr lang="zh-CN" altLang="en-US" sz="1400" dirty="0"/>
            </a:p>
          </p:txBody>
        </p:sp>
      </p:grpSp>
      <p:grpSp>
        <p:nvGrpSpPr>
          <p:cNvPr id="51" name="组合 50"/>
          <p:cNvGrpSpPr/>
          <p:nvPr/>
        </p:nvGrpSpPr>
        <p:grpSpPr>
          <a:xfrm>
            <a:off x="9963538" y="4256721"/>
            <a:ext cx="2089084" cy="1649546"/>
            <a:chOff x="567854" y="5026704"/>
            <a:chExt cx="3879888" cy="1305402"/>
          </a:xfrm>
        </p:grpSpPr>
        <p:sp>
          <p:nvSpPr>
            <p:cNvPr id="52" name="矩形 51"/>
            <p:cNvSpPr/>
            <p:nvPr/>
          </p:nvSpPr>
          <p:spPr>
            <a:xfrm>
              <a:off x="578204" y="5354867"/>
              <a:ext cx="3869538" cy="977239"/>
            </a:xfrm>
            <a:prstGeom prst="rect">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bg2">
                      <a:lumMod val="50000"/>
                    </a:schemeClr>
                  </a:solidFill>
                </a:rPr>
                <a:t>正在扫描</a:t>
              </a:r>
            </a:p>
          </p:txBody>
        </p:sp>
        <p:sp>
          <p:nvSpPr>
            <p:cNvPr id="53" name="矩形 52"/>
            <p:cNvSpPr/>
            <p:nvPr/>
          </p:nvSpPr>
          <p:spPr>
            <a:xfrm>
              <a:off x="567854" y="5026704"/>
              <a:ext cx="3873692" cy="3281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t>订单状态</a:t>
              </a:r>
              <a:endParaRPr lang="zh-CN" altLang="en-US" sz="1400" dirty="0"/>
            </a:p>
          </p:txBody>
        </p:sp>
      </p:grpSp>
      <p:sp>
        <p:nvSpPr>
          <p:cNvPr id="54" name="矩形 53"/>
          <p:cNvSpPr/>
          <p:nvPr/>
        </p:nvSpPr>
        <p:spPr>
          <a:xfrm>
            <a:off x="9967992" y="5927933"/>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b="1" dirty="0" err="1">
                <a:solidFill>
                  <a:schemeClr val="bg1"/>
                </a:solidFill>
              </a:rPr>
              <a:t>ExSD</a:t>
            </a:r>
            <a:r>
              <a:rPr lang="zh-CN" altLang="en-US" sz="1400" b="1" dirty="0">
                <a:solidFill>
                  <a:schemeClr val="bg1"/>
                </a:solidFill>
              </a:rPr>
              <a:t>：</a:t>
            </a:r>
            <a:r>
              <a:rPr lang="en-US" altLang="zh-CN" sz="1400" b="1" dirty="0">
                <a:solidFill>
                  <a:schemeClr val="bg1"/>
                </a:solidFill>
              </a:rPr>
              <a:t>2016/10/8 13:00</a:t>
            </a:r>
            <a:endParaRPr lang="zh-CN" altLang="en-US" sz="1100" dirty="0">
              <a:solidFill>
                <a:schemeClr val="bg1"/>
              </a:solidFill>
            </a:endParaRPr>
          </a:p>
        </p:txBody>
      </p:sp>
      <p:sp>
        <p:nvSpPr>
          <p:cNvPr id="55" name="矩形 54"/>
          <p:cNvSpPr/>
          <p:nvPr/>
        </p:nvSpPr>
        <p:spPr>
          <a:xfrm>
            <a:off x="180398" y="5968082"/>
            <a:ext cx="2085748" cy="4146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bg1"/>
                </a:solidFill>
              </a:rPr>
              <a:t>订单号码：</a:t>
            </a:r>
            <a:r>
              <a:rPr lang="en-US" altLang="zh-CN" sz="1400" b="1" dirty="0">
                <a:solidFill>
                  <a:schemeClr val="bg1"/>
                </a:solidFill>
              </a:rPr>
              <a:t>MSJD0000001</a:t>
            </a:r>
            <a:endParaRPr lang="zh-CN" altLang="en-US" sz="1100" dirty="0">
              <a:solidFill>
                <a:schemeClr val="bg1"/>
              </a:solidFill>
            </a:endParaRPr>
          </a:p>
        </p:txBody>
      </p:sp>
      <p:grpSp>
        <p:nvGrpSpPr>
          <p:cNvPr id="41" name="组合 40"/>
          <p:cNvGrpSpPr/>
          <p:nvPr/>
        </p:nvGrpSpPr>
        <p:grpSpPr>
          <a:xfrm>
            <a:off x="2396450" y="1719334"/>
            <a:ext cx="7420650" cy="4469593"/>
            <a:chOff x="2658567" y="1690081"/>
            <a:chExt cx="7396209" cy="4183585"/>
          </a:xfrm>
        </p:grpSpPr>
        <p:sp>
          <p:nvSpPr>
            <p:cNvPr id="42" name="矩形 41"/>
            <p:cNvSpPr/>
            <p:nvPr/>
          </p:nvSpPr>
          <p:spPr>
            <a:xfrm>
              <a:off x="2658567" y="1690081"/>
              <a:ext cx="7396209" cy="41835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43" name="矩形 42"/>
            <p:cNvSpPr/>
            <p:nvPr/>
          </p:nvSpPr>
          <p:spPr>
            <a:xfrm>
              <a:off x="2664940" y="1698551"/>
              <a:ext cx="7389836" cy="57686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t>请确认包装商品名称</a:t>
              </a:r>
            </a:p>
          </p:txBody>
        </p:sp>
        <p:sp>
          <p:nvSpPr>
            <p:cNvPr id="45" name="文本框 50"/>
            <p:cNvSpPr txBox="1"/>
            <p:nvPr/>
          </p:nvSpPr>
          <p:spPr>
            <a:xfrm>
              <a:off x="2746961" y="2376705"/>
              <a:ext cx="7053993" cy="6182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pPr>
              <a:r>
                <a:rPr lang="en-US" altLang="zh-CN" sz="1600" dirty="0"/>
                <a:t>SKU ID</a:t>
              </a:r>
              <a:r>
                <a:rPr lang="zh-CN" altLang="en-US" sz="1600" dirty="0"/>
                <a:t>：</a:t>
              </a:r>
              <a:r>
                <a:rPr lang="en-US" altLang="zh-CN" sz="1600" dirty="0"/>
                <a:t>69001245599088</a:t>
              </a:r>
            </a:p>
            <a:p>
              <a:pPr>
                <a:lnSpc>
                  <a:spcPts val="2600"/>
                </a:lnSpc>
              </a:pPr>
              <a:r>
                <a:rPr lang="zh-CN" altLang="en-US" sz="1600" dirty="0"/>
                <a:t>此</a:t>
              </a:r>
              <a:r>
                <a:rPr lang="en-US" altLang="zh-CN" sz="1600" dirty="0"/>
                <a:t>SKU ID</a:t>
              </a:r>
              <a:r>
                <a:rPr lang="zh-CN" altLang="en-US" sz="1600" dirty="0"/>
                <a:t>对应</a:t>
              </a:r>
              <a:r>
                <a:rPr lang="en-US" altLang="zh-CN" sz="1600" dirty="0"/>
                <a:t>5</a:t>
              </a:r>
              <a:r>
                <a:rPr lang="zh-CN" altLang="en-US" sz="1600" dirty="0"/>
                <a:t>种商品，请确认收货商品。</a:t>
              </a:r>
            </a:p>
          </p:txBody>
        </p:sp>
      </p:grpSp>
      <p:graphicFrame>
        <p:nvGraphicFramePr>
          <p:cNvPr id="64" name="表格 63"/>
          <p:cNvGraphicFramePr>
            <a:graphicFrameLocks noGrp="1"/>
          </p:cNvGraphicFramePr>
          <p:nvPr>
            <p:extLst>
              <p:ext uri="{D42A27DB-BD31-4B8C-83A1-F6EECF244321}">
                <p14:modId xmlns:p14="http://schemas.microsoft.com/office/powerpoint/2010/main" val="1613318701"/>
              </p:ext>
            </p:extLst>
          </p:nvPr>
        </p:nvGraphicFramePr>
        <p:xfrm>
          <a:off x="2463135" y="3210769"/>
          <a:ext cx="7087215" cy="2536799"/>
        </p:xfrm>
        <a:graphic>
          <a:graphicData uri="http://schemas.openxmlformats.org/drawingml/2006/table">
            <a:tbl>
              <a:tblPr>
                <a:tableStyleId>{5C22544A-7EE6-4342-B048-85BDC9FD1C3A}</a:tableStyleId>
              </a:tblPr>
              <a:tblGrid>
                <a:gridCol w="1812255">
                  <a:extLst>
                    <a:ext uri="{9D8B030D-6E8A-4147-A177-3AD203B41FA5}">
                      <a16:colId xmlns:a16="http://schemas.microsoft.com/office/drawing/2014/main" val="20000"/>
                    </a:ext>
                  </a:extLst>
                </a:gridCol>
                <a:gridCol w="5274960">
                  <a:extLst>
                    <a:ext uri="{9D8B030D-6E8A-4147-A177-3AD203B41FA5}">
                      <a16:colId xmlns:a16="http://schemas.microsoft.com/office/drawing/2014/main" val="20001"/>
                    </a:ext>
                  </a:extLst>
                </a:gridCol>
              </a:tblGrid>
              <a:tr h="339362">
                <a:tc>
                  <a:txBody>
                    <a:bodyPr/>
                    <a:lstStyle/>
                    <a:p>
                      <a:pPr algn="ctr" fontAlgn="ctr"/>
                      <a:r>
                        <a:rPr lang="zh-CN" altLang="en-US" sz="1400" b="1" u="none" strike="noStrike" dirty="0">
                          <a:effectLst/>
                        </a:rPr>
                        <a:t>图片</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zh-CN" altLang="en-US" sz="1400" b="1" u="none" strike="noStrike" dirty="0">
                          <a:effectLst/>
                        </a:rPr>
                        <a:t>商品名称</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732479">
                <a:tc>
                  <a:txBody>
                    <a:bodyPr/>
                    <a:lstStyle/>
                    <a:p>
                      <a:pPr algn="l"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en-US" altLang="zh-CN" sz="1100" b="0" u="none" strike="noStrike" dirty="0">
                          <a:effectLst/>
                        </a:rPr>
                        <a:t>Listerine </a:t>
                      </a:r>
                      <a:r>
                        <a:rPr lang="zh-CN" altLang="en-US" sz="1100" b="0" u="none" strike="noStrike" dirty="0">
                          <a:effectLst/>
                        </a:rPr>
                        <a:t>李施德林 漱口水冰蓝口味</a:t>
                      </a:r>
                      <a:r>
                        <a:rPr lang="en-US" altLang="zh-CN" sz="1100" b="0" u="none" strike="noStrike" dirty="0">
                          <a:effectLst/>
                        </a:rPr>
                        <a:t>500ml*3+80ml(</a:t>
                      </a:r>
                      <a:r>
                        <a:rPr lang="zh-CN" altLang="en-US" sz="1100" b="0" u="none" strike="noStrike" dirty="0">
                          <a:effectLst/>
                        </a:rPr>
                        <a:t>赠品）</a:t>
                      </a:r>
                      <a:endParaRPr lang="zh-CN" altLang="en-US" sz="1100" b="0" i="0" u="none" strike="noStrike" dirty="0">
                        <a:solidFill>
                          <a:srgbClr val="000000"/>
                        </a:solidFill>
                        <a:effectLst/>
                        <a:latin typeface="宋体" panose="02010600030101010101" pitchFamily="2" charset="-122"/>
                        <a:ea typeface="+mn-ea"/>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732479">
                <a:tc>
                  <a:txBody>
                    <a:bodyPr/>
                    <a:lstStyle/>
                    <a:p>
                      <a:pPr algn="l"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100" b="0" dirty="0"/>
                        <a:t>Listerine </a:t>
                      </a:r>
                      <a:r>
                        <a:rPr lang="zh-CN" altLang="en-US" sz="1100" b="0" dirty="0"/>
                        <a:t>李施德林 绿茶漱口水</a:t>
                      </a:r>
                      <a:r>
                        <a:rPr lang="en-US" altLang="zh-CN" sz="1100" b="0" dirty="0"/>
                        <a:t>500ml*2 </a:t>
                      </a:r>
                    </a:p>
                    <a:p>
                      <a:pPr algn="l" fontAlgn="ct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32479">
                <a:tc>
                  <a:txBody>
                    <a:bodyPr/>
                    <a:lstStyle/>
                    <a:p>
                      <a:pPr algn="l"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100" b="0" dirty="0"/>
                        <a:t>Listerine </a:t>
                      </a:r>
                      <a:r>
                        <a:rPr lang="zh-CN" altLang="en-US" sz="1100" b="0" dirty="0"/>
                        <a:t>李施德林 漱口水多效全护</a:t>
                      </a:r>
                      <a:r>
                        <a:rPr lang="en-US" altLang="zh-CN" sz="1100" b="0" dirty="0"/>
                        <a:t>500ml*3</a:t>
                      </a:r>
                      <a:r>
                        <a:rPr lang="zh-CN" altLang="en-US" sz="1100" b="0" dirty="0"/>
                        <a:t>瓶</a:t>
                      </a:r>
                      <a:r>
                        <a:rPr lang="en-US" altLang="zh-CN" sz="1100" b="0" dirty="0"/>
                        <a:t>(</a:t>
                      </a:r>
                      <a:r>
                        <a:rPr lang="zh-CN" altLang="en-US" sz="1100" b="0" dirty="0"/>
                        <a:t>进口</a:t>
                      </a:r>
                      <a:r>
                        <a:rPr lang="en-US" altLang="zh-CN" sz="1100" b="0" dirty="0"/>
                        <a:t>) </a:t>
                      </a:r>
                    </a:p>
                    <a:p>
                      <a:pPr algn="l" fontAlgn="ct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pic>
        <p:nvPicPr>
          <p:cNvPr id="65" name="图片 64"/>
          <p:cNvPicPr>
            <a:picLocks noChangeAspect="1"/>
          </p:cNvPicPr>
          <p:nvPr/>
        </p:nvPicPr>
        <p:blipFill>
          <a:blip r:embed="rId6"/>
          <a:stretch>
            <a:fillRect/>
          </a:stretch>
        </p:blipFill>
        <p:spPr>
          <a:xfrm>
            <a:off x="3010815" y="4260368"/>
            <a:ext cx="693090" cy="740655"/>
          </a:xfrm>
          <a:prstGeom prst="rect">
            <a:avLst/>
          </a:prstGeom>
        </p:spPr>
      </p:pic>
      <p:pic>
        <p:nvPicPr>
          <p:cNvPr id="66" name="图片 65"/>
          <p:cNvPicPr>
            <a:picLocks noChangeAspect="1"/>
          </p:cNvPicPr>
          <p:nvPr/>
        </p:nvPicPr>
        <p:blipFill>
          <a:blip r:embed="rId7"/>
          <a:stretch>
            <a:fillRect/>
          </a:stretch>
        </p:blipFill>
        <p:spPr>
          <a:xfrm>
            <a:off x="3010815" y="5017319"/>
            <a:ext cx="712396" cy="715126"/>
          </a:xfrm>
          <a:prstGeom prst="rect">
            <a:avLst/>
          </a:prstGeom>
        </p:spPr>
      </p:pic>
      <p:pic>
        <p:nvPicPr>
          <p:cNvPr id="67" name="图片 66"/>
          <p:cNvPicPr>
            <a:picLocks noChangeAspect="1"/>
          </p:cNvPicPr>
          <p:nvPr/>
        </p:nvPicPr>
        <p:blipFill>
          <a:blip r:embed="rId5"/>
          <a:stretch>
            <a:fillRect/>
          </a:stretch>
        </p:blipFill>
        <p:spPr>
          <a:xfrm>
            <a:off x="3059487" y="3592971"/>
            <a:ext cx="615051" cy="618727"/>
          </a:xfrm>
          <a:prstGeom prst="rect">
            <a:avLst/>
          </a:prstGeom>
        </p:spPr>
      </p:pic>
      <p:sp>
        <p:nvSpPr>
          <p:cNvPr id="68" name="矩形 67"/>
          <p:cNvSpPr/>
          <p:nvPr/>
        </p:nvSpPr>
        <p:spPr>
          <a:xfrm>
            <a:off x="4724592" y="5784968"/>
            <a:ext cx="846801" cy="3578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1</a:t>
            </a:r>
            <a:r>
              <a:rPr lang="zh-CN" altLang="en-US" b="1" dirty="0"/>
              <a:t>确定</a:t>
            </a:r>
            <a:endParaRPr lang="zh-CN" altLang="en-US" sz="1400" dirty="0"/>
          </a:p>
        </p:txBody>
      </p:sp>
      <p:sp>
        <p:nvSpPr>
          <p:cNvPr id="69" name="矩形 68"/>
          <p:cNvSpPr/>
          <p:nvPr/>
        </p:nvSpPr>
        <p:spPr>
          <a:xfrm>
            <a:off x="6575610" y="5812111"/>
            <a:ext cx="846801" cy="3578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2</a:t>
            </a:r>
            <a:r>
              <a:rPr lang="zh-CN" altLang="en-US" b="1" dirty="0"/>
              <a:t>取消</a:t>
            </a:r>
            <a:endParaRPr lang="zh-CN" altLang="en-US" sz="1400" dirty="0"/>
          </a:p>
        </p:txBody>
      </p:sp>
    </p:spTree>
    <p:extLst>
      <p:ext uri="{BB962C8B-B14F-4D97-AF65-F5344CB8AC3E}">
        <p14:creationId xmlns:p14="http://schemas.microsoft.com/office/powerpoint/2010/main" val="1344450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7155</Words>
  <Application>Microsoft Office PowerPoint</Application>
  <PresentationFormat>宽屏</PresentationFormat>
  <Paragraphs>2077</Paragraphs>
  <Slides>59</Slides>
  <Notes>45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华文行楷</vt:lpstr>
      <vt:lpstr>宋体</vt:lpstr>
      <vt:lpstr>微软雅黑</vt:lpstr>
      <vt:lpstr>Arial</vt:lpstr>
      <vt:lpstr>Calibri</vt:lpstr>
      <vt:lpstr>Calibri Light</vt:lpstr>
      <vt:lpstr>Office 主题</vt:lpstr>
      <vt:lpstr>1. ExSD显示规则：  2.商品扫描显示规则：  3.Rebin层数颜色显示  4.订单状态：     正在扫描—正常状态，包含检查并扫描商品、扫描订单号码     异常处理—非问题菜单触发问题处理，包含扫描序列号、确认多货、条码无效等     问题处理—所有问题处理菜单处罚问题，包含商品残损、商品丢失、商品无法扫描、序列号无法扫描、信息查询等 </vt:lpstr>
      <vt:lpstr>PowerPoint 演示文稿</vt:lpstr>
      <vt:lpstr>PowerPoint 演示文稿</vt:lpstr>
      <vt:lpstr>1.扫描工作站</vt:lpstr>
      <vt:lpstr>1.扫描工作站</vt:lpstr>
      <vt:lpstr>3.扫描商品</vt:lpstr>
      <vt:lpstr>3.扫描商品</vt:lpstr>
      <vt:lpstr>3.1扫描商品条码无效</vt:lpstr>
      <vt:lpstr>3.1扫描商品条码无效</vt:lpstr>
      <vt:lpstr>3.2多货确认</vt:lpstr>
      <vt:lpstr>3.2多货确认</vt:lpstr>
      <vt:lpstr>3.3包装完成</vt:lpstr>
      <vt:lpstr>3.3包装完成</vt:lpstr>
      <vt:lpstr>3.3包装完成</vt:lpstr>
      <vt:lpstr>4.扫描序列号</vt:lpstr>
      <vt:lpstr>4.1扫描序列号</vt:lpstr>
      <vt:lpstr>4.2扫描序列号完成</vt:lpstr>
      <vt:lpstr>异常处理页面</vt:lpstr>
      <vt:lpstr>不需要添加气垫膜 备注：气垫膜只针对袋子包装商品时会有提示</vt:lpstr>
      <vt:lpstr>3.扫描商品</vt:lpstr>
      <vt:lpstr>需要添加气垫膜 备注：气垫膜只针对袋子包装商品时会有提示</vt:lpstr>
      <vt:lpstr>3.扫描商品</vt:lpstr>
      <vt:lpstr>客户删单</vt:lpstr>
      <vt:lpstr>3.3包装完成</vt:lpstr>
      <vt:lpstr>3.3包装完成</vt:lpstr>
      <vt:lpstr>PowerPoint 演示文稿</vt:lpstr>
      <vt:lpstr>D商品残损 备注：在扫描商品之前报残，如果商品已经扫描，则不能进行报残处理了</vt:lpstr>
      <vt:lpstr>5.1触发问题菜单</vt:lpstr>
      <vt:lpstr>5.2扫描残品条码</vt:lpstr>
      <vt:lpstr>5.3输入残品数量</vt:lpstr>
      <vt:lpstr>5.4报残成功</vt:lpstr>
      <vt:lpstr>6.商品丢失</vt:lpstr>
      <vt:lpstr>M商品丢失</vt:lpstr>
      <vt:lpstr>6.商品丢失</vt:lpstr>
      <vt:lpstr>6.1触发问题菜单</vt:lpstr>
      <vt:lpstr>6.2确认是否丢失</vt:lpstr>
      <vt:lpstr>6.3确认商品丢失</vt:lpstr>
      <vt:lpstr>7.商品无法扫描</vt:lpstr>
      <vt:lpstr>P商品无法扫描</vt:lpstr>
      <vt:lpstr>7.商品无法扫描</vt:lpstr>
      <vt:lpstr>7.1触发问题菜单</vt:lpstr>
      <vt:lpstr>7.2确认商品无法扫描</vt:lpstr>
      <vt:lpstr>7.3商品无法扫描</vt:lpstr>
      <vt:lpstr>8.序列号无法扫描</vt:lpstr>
      <vt:lpstr>N序列号无法扫描</vt:lpstr>
      <vt:lpstr>8.序列号无法扫描</vt:lpstr>
      <vt:lpstr>8.1扫描序列号</vt:lpstr>
      <vt:lpstr>8.2确认序列号</vt:lpstr>
      <vt:lpstr>8.3触发问题菜单</vt:lpstr>
      <vt:lpstr>8.4确认序列号无法扫描</vt:lpstr>
      <vt:lpstr>9.信息查询</vt:lpstr>
      <vt:lpstr>I信息查询</vt:lpstr>
      <vt:lpstr>9.信息查询</vt:lpstr>
      <vt:lpstr>9.1触发问题菜单</vt:lpstr>
      <vt:lpstr>9.2信息显示</vt:lpstr>
      <vt:lpstr>E停止包装</vt:lpstr>
      <vt:lpstr>10.停止包装</vt:lpstr>
      <vt:lpstr>10.1触发问题菜单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Mengmeng</dc:creator>
  <cp:lastModifiedBy>PC-6</cp:lastModifiedBy>
  <cp:revision>226</cp:revision>
  <dcterms:created xsi:type="dcterms:W3CDTF">2016-09-30T01:34:20Z</dcterms:created>
  <dcterms:modified xsi:type="dcterms:W3CDTF">2017-03-01T08:19:34Z</dcterms:modified>
</cp:coreProperties>
</file>