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8" r:id="rId2"/>
    <p:sldId id="326" r:id="rId3"/>
    <p:sldId id="260" r:id="rId4"/>
    <p:sldId id="269" r:id="rId5"/>
    <p:sldId id="270" r:id="rId6"/>
    <p:sldId id="263" r:id="rId7"/>
    <p:sldId id="264" r:id="rId8"/>
    <p:sldId id="271" r:id="rId9"/>
    <p:sldId id="266" r:id="rId10"/>
    <p:sldId id="275" r:id="rId11"/>
    <p:sldId id="267" r:id="rId12"/>
    <p:sldId id="309" r:id="rId13"/>
    <p:sldId id="273" r:id="rId14"/>
    <p:sldId id="272" r:id="rId15"/>
    <p:sldId id="274" r:id="rId16"/>
    <p:sldId id="276" r:id="rId17"/>
    <p:sldId id="277" r:id="rId18"/>
    <p:sldId id="310" r:id="rId19"/>
    <p:sldId id="311" r:id="rId20"/>
    <p:sldId id="312" r:id="rId21"/>
    <p:sldId id="281" r:id="rId22"/>
    <p:sldId id="282" r:id="rId23"/>
    <p:sldId id="313" r:id="rId24"/>
    <p:sldId id="314" r:id="rId25"/>
    <p:sldId id="315" r:id="rId26"/>
    <p:sldId id="285" r:id="rId27"/>
    <p:sldId id="288" r:id="rId28"/>
    <p:sldId id="316" r:id="rId29"/>
    <p:sldId id="317" r:id="rId30"/>
    <p:sldId id="318" r:id="rId31"/>
    <p:sldId id="292" r:id="rId32"/>
    <p:sldId id="293" r:id="rId33"/>
    <p:sldId id="319" r:id="rId34"/>
    <p:sldId id="320" r:id="rId35"/>
    <p:sldId id="321" r:id="rId36"/>
    <p:sldId id="322" r:id="rId37"/>
    <p:sldId id="299" r:id="rId38"/>
    <p:sldId id="300" r:id="rId39"/>
    <p:sldId id="323" r:id="rId40"/>
    <p:sldId id="324" r:id="rId41"/>
    <p:sldId id="325" r:id="rId42"/>
    <p:sldId id="304" r:id="rId43"/>
    <p:sldId id="305" r:id="rId44"/>
    <p:sldId id="307" r:id="rId45"/>
    <p:sldId id="327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9900"/>
    <a:srgbClr val="FF9933"/>
    <a:srgbClr val="F47926"/>
    <a:srgbClr val="6699FF"/>
    <a:srgbClr val="CCECFF"/>
    <a:srgbClr val="99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2" autoAdjust="0"/>
  </p:normalViewPr>
  <p:slideViewPr>
    <p:cSldViewPr snapToGrid="0">
      <p:cViewPr varScale="1">
        <p:scale>
          <a:sx n="86" d="100"/>
          <a:sy n="8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C0BC4-82E1-4C0C-91AD-64599FD5A21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52330-5268-435D-8F83-B373FC30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5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5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95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27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7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5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4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95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43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12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49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3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47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16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21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82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83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60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34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08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152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0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0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49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08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80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4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03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9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5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7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6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8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9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044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6546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86971" y="42916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孙萌萌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913245" y="389529"/>
            <a:ext cx="345305" cy="3577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128960" y="420854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0711358" y="540636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4075" y="-26560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912285" y="429160"/>
            <a:ext cx="1170523" cy="338554"/>
            <a:chOff x="9110132" y="637994"/>
            <a:chExt cx="988909" cy="338554"/>
          </a:xfrm>
        </p:grpSpPr>
        <p:sp>
          <p:nvSpPr>
            <p:cNvPr id="14" name="文本框 13"/>
            <p:cNvSpPr txBox="1"/>
            <p:nvPr userDrawn="1"/>
          </p:nvSpPr>
          <p:spPr>
            <a:xfrm>
              <a:off x="9110132" y="637994"/>
              <a:ext cx="986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baseline="0" dirty="0" smtClean="0">
                  <a:solidFill>
                    <a:schemeClr val="bg1"/>
                  </a:solidFill>
                </a:rPr>
                <a:t> C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问题菜单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直角三角形 14"/>
            <p:cNvSpPr/>
            <p:nvPr userDrawn="1"/>
          </p:nvSpPr>
          <p:spPr>
            <a:xfrm rot="18870523">
              <a:off x="10023364" y="749471"/>
              <a:ext cx="76444" cy="7491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0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2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3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9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65" y="1272869"/>
            <a:ext cx="11809141" cy="4759941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ExSD</a:t>
            </a:r>
            <a:r>
              <a:rPr lang="zh-CN" altLang="en-US" dirty="0" smtClean="0"/>
              <a:t>显示规则：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商品扫描显示规则：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3.Rebin</a:t>
            </a:r>
            <a:r>
              <a:rPr lang="zh-CN" altLang="en-US" dirty="0" smtClean="0"/>
              <a:t>层</a:t>
            </a:r>
            <a:r>
              <a:rPr lang="zh-CN" altLang="en-US" dirty="0"/>
              <a:t>数颜色显示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4.</a:t>
            </a:r>
            <a:r>
              <a:rPr lang="zh-CN" altLang="en-US" dirty="0" smtClean="0"/>
              <a:t>订单状态：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600" b="0" dirty="0" smtClean="0"/>
              <a:t>正在扫描</a:t>
            </a:r>
            <a:r>
              <a:rPr lang="en-US" altLang="zh-CN" sz="1600" b="0" dirty="0" smtClean="0"/>
              <a:t>—</a:t>
            </a:r>
            <a:r>
              <a:rPr lang="zh-CN" altLang="en-US" sz="1600" b="0" dirty="0" smtClean="0"/>
              <a:t>正常状态，包含检查并扫描商品、扫描订单号码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en-US" altLang="zh-CN" sz="1600" b="0" dirty="0"/>
              <a:t> </a:t>
            </a:r>
            <a:r>
              <a:rPr lang="en-US" altLang="zh-CN" sz="1600" b="0" dirty="0" smtClean="0"/>
              <a:t>   </a:t>
            </a:r>
            <a:r>
              <a:rPr lang="zh-CN" altLang="en-US" sz="1600" b="0" dirty="0" smtClean="0"/>
              <a:t>异常处理</a:t>
            </a:r>
            <a:r>
              <a:rPr lang="en-US" altLang="zh-CN" sz="1600" b="0" dirty="0" smtClean="0"/>
              <a:t>—</a:t>
            </a:r>
            <a:r>
              <a:rPr lang="zh-CN" altLang="en-US" sz="1600" b="0" dirty="0" smtClean="0"/>
              <a:t>非问题菜单触发问题处理，包含扫描序列号、确认多货、条码无效等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en-US" altLang="zh-CN" sz="1600" b="0" dirty="0"/>
              <a:t> </a:t>
            </a:r>
            <a:r>
              <a:rPr lang="en-US" altLang="zh-CN" sz="1600" b="0" dirty="0" smtClean="0"/>
              <a:t>   </a:t>
            </a:r>
            <a:r>
              <a:rPr lang="zh-CN" altLang="en-US" sz="1600" b="0" dirty="0" smtClean="0"/>
              <a:t>问题处理</a:t>
            </a:r>
            <a:r>
              <a:rPr lang="en-US" altLang="zh-CN" sz="1600" b="0" dirty="0" smtClean="0"/>
              <a:t>—</a:t>
            </a:r>
            <a:r>
              <a:rPr lang="zh-CN" altLang="en-US" sz="1600" b="0" dirty="0" smtClean="0"/>
              <a:t>所有问题处理菜单处罚问题，包含商品残损、商品丢失、商品无法扫描、序列号无法扫描、信息查询等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endParaRPr lang="zh-CN" altLang="en-US" b="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49" y="-952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信息解释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73328"/>
              </p:ext>
            </p:extLst>
          </p:nvPr>
        </p:nvGraphicFramePr>
        <p:xfrm>
          <a:off x="2421949" y="1912843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待扫描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77151"/>
              </p:ext>
            </p:extLst>
          </p:nvPr>
        </p:nvGraphicFramePr>
        <p:xfrm>
          <a:off x="3629726" y="1912843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正在扫描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40053"/>
              </p:ext>
            </p:extLst>
          </p:nvPr>
        </p:nvGraphicFramePr>
        <p:xfrm>
          <a:off x="4837503" y="1912843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扫描完成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79049"/>
              </p:ext>
            </p:extLst>
          </p:nvPr>
        </p:nvGraphicFramePr>
        <p:xfrm>
          <a:off x="5980250" y="1912843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问题锁定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957506" y="1282095"/>
            <a:ext cx="1583476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小时以上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02672" y="1282095"/>
            <a:ext cx="1483115" cy="368285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47477" y="1272869"/>
            <a:ext cx="1483115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/>
                </a:solidFill>
              </a:rPr>
              <a:t>3-6</a:t>
            </a:r>
            <a:r>
              <a:rPr lang="zh-CN" altLang="en-US" sz="1100" dirty="0" smtClean="0">
                <a:solidFill>
                  <a:schemeClr val="tx1"/>
                </a:solidFill>
              </a:rPr>
              <a:t>小时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92282" y="1272869"/>
            <a:ext cx="1483115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1-3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37087" y="1272869"/>
            <a:ext cx="1483115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小时内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67946" y="1272868"/>
            <a:ext cx="1483115" cy="36828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延误发货点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51926" y="2526868"/>
            <a:ext cx="681552" cy="36828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95063" y="2510703"/>
            <a:ext cx="681552" cy="368285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05836" y="2510704"/>
            <a:ext cx="681552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19935" y="2516216"/>
            <a:ext cx="681552" cy="36828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51506" y="2505343"/>
            <a:ext cx="681552" cy="36828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F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5820" y="2505343"/>
            <a:ext cx="681552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D</a:t>
            </a:r>
            <a:r>
              <a:rPr lang="zh-CN" altLang="en-US" sz="1600" b="1" dirty="0">
                <a:solidFill>
                  <a:schemeClr val="bg1"/>
                </a:solidFill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1220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/>
              <a:t>多</a:t>
            </a:r>
            <a:r>
              <a:rPr lang="zh-CN" altLang="en-US" dirty="0" smtClean="0"/>
              <a:t>货确认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33" y="408668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A01</a:t>
              </a:r>
              <a:endParaRPr lang="zh-CN" altLang="en-US" sz="72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Rebin</a:t>
              </a:r>
              <a:r>
                <a:rPr lang="zh-CN" altLang="en-US" b="1" dirty="0"/>
                <a:t>单元格</a:t>
              </a:r>
              <a:endParaRPr lang="zh-CN" altLang="en-US" sz="1400" dirty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0/2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5748" cy="2882221"/>
            <a:chOff x="567854" y="5026704"/>
            <a:chExt cx="3873692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2599" cy="14144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异常确认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341" y="4237520"/>
            <a:ext cx="556269" cy="591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478" y="3282343"/>
            <a:ext cx="696038" cy="728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012" y="2524196"/>
            <a:ext cx="615051" cy="618727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2415209" y="1918922"/>
            <a:ext cx="7396209" cy="3588082"/>
            <a:chOff x="2658567" y="1690081"/>
            <a:chExt cx="7396209" cy="3588082"/>
          </a:xfrm>
        </p:grpSpPr>
        <p:sp>
          <p:nvSpPr>
            <p:cNvPr id="45" name="矩形 44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4940" y="1698550"/>
              <a:ext cx="7389836" cy="76382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确认是否多货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698451" y="2633683"/>
              <a:ext cx="5495972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Walch</a:t>
              </a:r>
              <a:r>
                <a:rPr lang="zh-CN" altLang="en-US" sz="1600" b="1" dirty="0"/>
                <a:t>威露士 健康洗手液青柠盈润</a:t>
              </a:r>
              <a:r>
                <a:rPr lang="en-US" altLang="zh-CN" sz="1600" b="1" dirty="0"/>
                <a:t>525ml+</a:t>
              </a:r>
              <a:r>
                <a:rPr lang="zh-CN" altLang="en-US" sz="1600" b="1" dirty="0"/>
                <a:t>补充装</a:t>
              </a:r>
              <a:r>
                <a:rPr lang="en-US" altLang="zh-CN" sz="1600" b="1" dirty="0"/>
                <a:t>525ml(</a:t>
              </a:r>
              <a:r>
                <a:rPr lang="zh-CN" altLang="en-US" sz="1600" b="1" dirty="0"/>
                <a:t>新老包装随机发货</a:t>
              </a:r>
              <a:r>
                <a:rPr lang="en-US" altLang="zh-CN" sz="1600" b="1" dirty="0" smtClean="0"/>
                <a:t>)</a:t>
              </a:r>
              <a:r>
                <a:rPr lang="en-US" altLang="zh-CN" sz="1600" dirty="0"/>
                <a:t> ——</a:t>
              </a:r>
              <a:r>
                <a:rPr lang="zh-CN" altLang="en-US" dirty="0"/>
                <a:t>已扫描</a:t>
              </a:r>
              <a:r>
                <a:rPr lang="en-US" altLang="zh-CN" dirty="0"/>
                <a:t>1</a:t>
              </a:r>
              <a:r>
                <a:rPr lang="zh-CN" altLang="en-US" dirty="0"/>
                <a:t>件</a:t>
              </a:r>
              <a:r>
                <a:rPr lang="en-US" altLang="zh-CN" dirty="0"/>
                <a:t>/</a:t>
              </a:r>
              <a:r>
                <a:rPr lang="zh-CN" altLang="en-US" dirty="0"/>
                <a:t>共</a:t>
              </a:r>
              <a:r>
                <a:rPr lang="en-US" altLang="zh-CN" dirty="0"/>
                <a:t>1</a:t>
              </a:r>
              <a:r>
                <a:rPr lang="zh-CN" altLang="en-US" dirty="0"/>
                <a:t>件</a:t>
              </a:r>
              <a:endParaRPr lang="en-US" altLang="zh-CN" dirty="0"/>
            </a:p>
            <a:p>
              <a:endPara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endParaRPr lang="en-US" altLang="zh-CN" sz="500" dirty="0" smtClean="0"/>
            </a:p>
            <a:p>
              <a:r>
                <a:rPr lang="zh-CN" altLang="en-US" sz="1600" dirty="0" smtClean="0"/>
                <a:t>请确认此件是否为多货？</a:t>
              </a:r>
              <a:endParaRPr lang="en-US" altLang="zh-CN" sz="1600" dirty="0" smtClean="0"/>
            </a:p>
            <a:p>
              <a:endParaRPr lang="en-US" altLang="zh-CN" sz="500" dirty="0" smtClean="0"/>
            </a:p>
            <a:p>
              <a:r>
                <a:rPr lang="zh-CN" altLang="en-US" sz="1600" dirty="0" smtClean="0"/>
                <a:t>确定系统将自动产生暗灯，请将多货送至问题组；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取消则返回订单包装页面</a:t>
              </a:r>
              <a:endParaRPr lang="en-US" altLang="zh-CN" sz="1600" dirty="0" smtClean="0"/>
            </a:p>
            <a:p>
              <a:endParaRPr lang="en-US" altLang="zh-CN" sz="1600" dirty="0"/>
            </a:p>
            <a:p>
              <a:endParaRPr lang="zh-CN" altLang="en-US" sz="160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4115609" y="4982933"/>
            <a:ext cx="1085401" cy="4791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确定</a:t>
            </a:r>
            <a:endParaRPr lang="zh-CN" altLang="en-US" sz="1600" dirty="0" smtClean="0"/>
          </a:p>
        </p:txBody>
      </p:sp>
      <p:sp>
        <p:nvSpPr>
          <p:cNvPr id="49" name="矩形 48"/>
          <p:cNvSpPr/>
          <p:nvPr/>
        </p:nvSpPr>
        <p:spPr>
          <a:xfrm>
            <a:off x="7241815" y="4982933"/>
            <a:ext cx="1085401" cy="4791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r>
              <a:rPr lang="zh-CN" altLang="en-US" sz="2000" b="1" dirty="0" smtClean="0"/>
              <a:t>取消</a:t>
            </a:r>
            <a:endParaRPr lang="zh-CN" altLang="en-US" sz="1600" dirty="0" smtClean="0"/>
          </a:p>
        </p:txBody>
      </p:sp>
      <p:sp>
        <p:nvSpPr>
          <p:cNvPr id="51" name="矩形 50"/>
          <p:cNvSpPr/>
          <p:nvPr/>
        </p:nvSpPr>
        <p:spPr>
          <a:xfrm>
            <a:off x="10556777" y="1706817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152" y="2314637"/>
            <a:ext cx="1778803" cy="186186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065" y="2903322"/>
            <a:ext cx="1778803" cy="1861861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8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9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请确认是否多货</a:t>
              </a:r>
              <a:endParaRPr lang="zh-CN" altLang="en-US" b="1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9982033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0398" y="5968082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包装完成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A02</a:t>
              </a:r>
              <a:endParaRPr lang="zh-CN" altLang="en-US" sz="72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Rebin</a:t>
              </a:r>
              <a:r>
                <a:rPr lang="zh-CN" altLang="en-US" b="1" dirty="0"/>
                <a:t>单元格</a:t>
              </a:r>
              <a:endParaRPr lang="zh-CN" altLang="en-US" sz="1400" dirty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03394"/>
              </p:ext>
            </p:extLst>
          </p:nvPr>
        </p:nvGraphicFramePr>
        <p:xfrm>
          <a:off x="2437750" y="2012926"/>
          <a:ext cx="64584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4"/>
                <a:gridCol w="1179656"/>
                <a:gridCol w="2645536"/>
                <a:gridCol w="684724"/>
                <a:gridCol w="564089"/>
                <a:gridCol w="1001301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5748" cy="2882221"/>
            <a:chOff x="567854" y="5026704"/>
            <a:chExt cx="3873692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2599" cy="14144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等待扫描箱号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085" y="4179792"/>
            <a:ext cx="556269" cy="591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222" y="3224615"/>
            <a:ext cx="696038" cy="728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56" y="2466468"/>
            <a:ext cx="615051" cy="6187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156" y="2374479"/>
            <a:ext cx="1834646" cy="184561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0523324" y="1706817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2/2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83996"/>
              </p:ext>
            </p:extLst>
          </p:nvPr>
        </p:nvGraphicFramePr>
        <p:xfrm>
          <a:off x="8899486" y="201205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9988605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8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9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请扫描箱型号码</a:t>
              </a:r>
              <a:endParaRPr lang="zh-CN" altLang="en-US" b="1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190622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包装完成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Box2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A01</a:t>
              </a:r>
              <a:endParaRPr lang="zh-CN" altLang="en-US" sz="72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Rebin</a:t>
              </a:r>
              <a:r>
                <a:rPr lang="zh-CN" altLang="en-US" b="1" dirty="0"/>
                <a:t>单元格</a:t>
              </a:r>
              <a:endParaRPr lang="zh-CN" altLang="en-US" sz="1400" dirty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584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4"/>
                <a:gridCol w="1179656"/>
                <a:gridCol w="2645536"/>
                <a:gridCol w="684724"/>
                <a:gridCol w="564089"/>
                <a:gridCol w="1001301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5748" cy="2882221"/>
            <a:chOff x="567854" y="5026704"/>
            <a:chExt cx="3873692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2599" cy="14144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sz="8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请扫描下一订单继续包装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085" y="4179792"/>
            <a:ext cx="556269" cy="591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222" y="3224615"/>
            <a:ext cx="696038" cy="728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56" y="2466468"/>
            <a:ext cx="615051" cy="6187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156" y="2374479"/>
            <a:ext cx="1834646" cy="184561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0523324" y="1706817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2/2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8899486" y="201205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9988605" y="5944060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8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9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190622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1306"/>
              </p:ext>
            </p:extLst>
          </p:nvPr>
        </p:nvGraphicFramePr>
        <p:xfrm>
          <a:off x="2437750" y="2012926"/>
          <a:ext cx="6458401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69" y="4116845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288" y="2452322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05" y="3247689"/>
            <a:ext cx="540543" cy="87134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7516"/>
              </p:ext>
            </p:extLst>
          </p:nvPr>
        </p:nvGraphicFramePr>
        <p:xfrm>
          <a:off x="8899486" y="201205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190622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9313" y="4671399"/>
            <a:ext cx="2060699" cy="1248217"/>
            <a:chOff x="189313" y="4671399"/>
            <a:chExt cx="2060699" cy="1248217"/>
          </a:xfrm>
        </p:grpSpPr>
        <p:sp>
          <p:nvSpPr>
            <p:cNvPr id="42" name="矩形 41"/>
            <p:cNvSpPr/>
            <p:nvPr/>
          </p:nvSpPr>
          <p:spPr>
            <a:xfrm>
              <a:off x="189313" y="4671401"/>
              <a:ext cx="1027716" cy="1248215"/>
            </a:xfrm>
            <a:prstGeom prst="rect">
              <a:avLst/>
            </a:prstGeom>
            <a:solidFill>
              <a:srgbClr val="66FFFF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tx1"/>
                  </a:solidFill>
                </a:rPr>
                <a:t>B02</a:t>
              </a:r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22296" y="4671399"/>
              <a:ext cx="1027716" cy="1248215"/>
            </a:xfrm>
            <a:prstGeom prst="rect">
              <a:avLst/>
            </a:prstGeom>
            <a:solidFill>
              <a:srgbClr val="66FFFF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tx1"/>
                  </a:solidFill>
                </a:rPr>
                <a:t>B03</a:t>
              </a:r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37450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0925"/>
              </p:ext>
            </p:extLst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异常确认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97570" y="1908875"/>
            <a:ext cx="7396209" cy="3588082"/>
            <a:chOff x="2658567" y="1690081"/>
            <a:chExt cx="7396209" cy="3588082"/>
          </a:xfrm>
        </p:grpSpPr>
        <p:grpSp>
          <p:nvGrpSpPr>
            <p:cNvPr id="35" name="组合 34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/>
                  <a:t>请扫描商品序列</a:t>
                </a:r>
                <a:r>
                  <a:rPr lang="zh-CN" altLang="en-US" sz="2400" b="1" dirty="0" smtClean="0"/>
                  <a:t>号</a:t>
                </a:r>
                <a:endParaRPr lang="zh-CN" altLang="en-US" sz="2400" b="1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816975" y="2769753"/>
                <a:ext cx="705399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Apple iPhone 6s (64G) 4G</a:t>
                </a:r>
                <a:r>
                  <a:rPr lang="zh-CN" altLang="en-US" sz="2000" dirty="0"/>
                  <a:t>智能手机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金色 公开版）</a:t>
                </a:r>
              </a:p>
              <a:p>
                <a:endParaRPr lang="zh-CN" altLang="en-US" dirty="0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6"/>
            <a:srcRect b="25091"/>
            <a:stretch/>
          </p:blipFill>
          <p:spPr>
            <a:xfrm>
              <a:off x="5058256" y="3429409"/>
              <a:ext cx="2571429" cy="1023196"/>
            </a:xfrm>
            <a:prstGeom prst="rect">
              <a:avLst/>
            </a:prstGeom>
          </p:spPr>
        </p:pic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962" y="2746374"/>
            <a:ext cx="1595440" cy="2636904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90293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327" y="2279639"/>
            <a:ext cx="1147681" cy="1896859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/>
              <a:t>0</a:t>
            </a:r>
            <a:r>
              <a:rPr lang="en-US" altLang="zh-CN" sz="4400" b="1" dirty="0" smtClean="0"/>
              <a:t>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5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请扫描商品序列号</a:t>
              </a:r>
              <a:endParaRPr lang="zh-CN" altLang="en-US" b="1" dirty="0"/>
            </a:p>
          </p:txBody>
        </p:sp>
      </p:grpSp>
      <p:sp>
        <p:nvSpPr>
          <p:cNvPr id="53" name="矩形 52"/>
          <p:cNvSpPr/>
          <p:nvPr/>
        </p:nvSpPr>
        <p:spPr>
          <a:xfrm>
            <a:off x="190622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9313" y="4671399"/>
            <a:ext cx="2060699" cy="1248217"/>
            <a:chOff x="189313" y="4671399"/>
            <a:chExt cx="2060699" cy="1248217"/>
          </a:xfrm>
        </p:grpSpPr>
        <p:sp>
          <p:nvSpPr>
            <p:cNvPr id="42" name="矩形 41"/>
            <p:cNvSpPr/>
            <p:nvPr/>
          </p:nvSpPr>
          <p:spPr>
            <a:xfrm>
              <a:off x="189313" y="4671401"/>
              <a:ext cx="1027716" cy="1248215"/>
            </a:xfrm>
            <a:prstGeom prst="rect">
              <a:avLst/>
            </a:prstGeom>
            <a:solidFill>
              <a:srgbClr val="66FFFF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tx1"/>
                  </a:solidFill>
                </a:rPr>
                <a:t>B02</a:t>
              </a:r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22296" y="4671399"/>
              <a:ext cx="1027716" cy="1248215"/>
            </a:xfrm>
            <a:prstGeom prst="rect">
              <a:avLst/>
            </a:prstGeom>
            <a:solidFill>
              <a:srgbClr val="66FFFF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tx1"/>
                  </a:solidFill>
                </a:rPr>
                <a:t>B03</a:t>
              </a:r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8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扫描序列号完成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421950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68918"/>
              </p:ext>
            </p:extLst>
          </p:nvPr>
        </p:nvGraphicFramePr>
        <p:xfrm>
          <a:off x="2437750" y="2012926"/>
          <a:ext cx="64584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5"/>
                <a:gridCol w="1096414"/>
                <a:gridCol w="2728778"/>
                <a:gridCol w="684723"/>
                <a:gridCol w="564090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48" y="4120095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867" y="2455572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484" y="3250939"/>
            <a:ext cx="540543" cy="87134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327" y="2279639"/>
            <a:ext cx="1147681" cy="189685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09764"/>
              </p:ext>
            </p:extLst>
          </p:nvPr>
        </p:nvGraphicFramePr>
        <p:xfrm>
          <a:off x="8899486" y="201205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90293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90622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89313" y="4671399"/>
            <a:ext cx="2060699" cy="1248217"/>
            <a:chOff x="189313" y="4671399"/>
            <a:chExt cx="2060699" cy="1248217"/>
          </a:xfrm>
        </p:grpSpPr>
        <p:sp>
          <p:nvSpPr>
            <p:cNvPr id="41" name="矩形 40"/>
            <p:cNvSpPr/>
            <p:nvPr/>
          </p:nvSpPr>
          <p:spPr>
            <a:xfrm>
              <a:off x="189313" y="4671401"/>
              <a:ext cx="1027716" cy="1248215"/>
            </a:xfrm>
            <a:prstGeom prst="rect">
              <a:avLst/>
            </a:prstGeom>
            <a:solidFill>
              <a:srgbClr val="66FFFF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tx1"/>
                  </a:solidFill>
                </a:rPr>
                <a:t>B02</a:t>
              </a:r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22296" y="4671399"/>
              <a:ext cx="1027716" cy="1248215"/>
            </a:xfrm>
            <a:prstGeom prst="rect">
              <a:avLst/>
            </a:prstGeom>
            <a:solidFill>
              <a:srgbClr val="66FFFF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tx1"/>
                  </a:solidFill>
                </a:rPr>
                <a:t>B03</a:t>
              </a:r>
              <a:endParaRPr lang="zh-CN" alt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2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 smtClean="0"/>
              <a:t>异常处理页面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306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D</a:t>
            </a:r>
            <a:r>
              <a:rPr lang="zh-CN" altLang="en-US" sz="6600" dirty="0" smtClean="0"/>
              <a:t>商品残损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3200" dirty="0" smtClean="0"/>
              <a:t>备注：</a:t>
            </a:r>
            <a:r>
              <a:rPr lang="zh-CN" altLang="en-US" sz="2400" dirty="0" smtClean="0"/>
              <a:t>在扫描商品之前报残，如果商品已经扫描，则不能进行报残处理了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63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zh-CN" altLang="en-US" dirty="0" smtClean="0"/>
              <a:t>触发问题菜单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394387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62601"/>
            <a:chOff x="567854" y="5026704"/>
            <a:chExt cx="3879888" cy="1315733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smtClean="0">
                <a:solidFill>
                  <a:schemeClr val="tx1"/>
                </a:solidFill>
              </a:rPr>
              <a:t>：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 smtClean="0">
                <a:solidFill>
                  <a:schemeClr val="tx1"/>
                </a:solidFill>
              </a:rPr>
              <a:t>MSJD0000012</a:t>
            </a:r>
            <a:r>
              <a:rPr lang="zh-CN" altLang="en-US" sz="2000" b="1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15209" y="1959035"/>
            <a:ext cx="7396209" cy="3588082"/>
            <a:chOff x="2397896" y="1634959"/>
            <a:chExt cx="7396209" cy="3588082"/>
          </a:xfrm>
        </p:grpSpPr>
        <p:grpSp>
          <p:nvGrpSpPr>
            <p:cNvPr id="25" name="组合 24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327" y="2279639"/>
            <a:ext cx="1147681" cy="1896859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90293" y="591932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8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9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请选择问题菜单类型</a:t>
              </a:r>
              <a:endParaRPr lang="zh-CN" altLang="en-US" b="1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54" name="矩形 53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66FFFF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B02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</a:t>
            </a:r>
            <a:r>
              <a:rPr lang="zh-CN" altLang="en-US" dirty="0" smtClean="0"/>
              <a:t>扫描残品条码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99429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05"/>
            <a:chOff x="567854" y="5026704"/>
            <a:chExt cx="3879888" cy="132254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MSJD0000012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384870" y="1930073"/>
            <a:ext cx="7396209" cy="3588082"/>
            <a:chOff x="2397896" y="1634959"/>
            <a:chExt cx="7396209" cy="3588082"/>
          </a:xfrm>
        </p:grpSpPr>
        <p:grpSp>
          <p:nvGrpSpPr>
            <p:cNvPr id="52" name="组合 51"/>
            <p:cNvGrpSpPr/>
            <p:nvPr/>
          </p:nvGrpSpPr>
          <p:grpSpPr>
            <a:xfrm>
              <a:off x="2397896" y="1634959"/>
              <a:ext cx="7396209" cy="3588082"/>
              <a:chOff x="2397896" y="1634959"/>
              <a:chExt cx="7396209" cy="358808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397896" y="1634959"/>
                <a:ext cx="7396209" cy="3588082"/>
                <a:chOff x="2658567" y="1690081"/>
                <a:chExt cx="7396209" cy="3588082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2658567" y="1690081"/>
                  <a:ext cx="7396209" cy="358808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2677640" y="1723950"/>
                  <a:ext cx="7377136" cy="76382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400" b="1" dirty="0" smtClean="0">
                      <a:solidFill>
                        <a:schemeClr val="bg1"/>
                      </a:solidFill>
                    </a:rPr>
                    <a:t>扫描残损商品</a:t>
                  </a:r>
                </a:p>
              </p:txBody>
            </p:sp>
          </p:grpSp>
          <p:sp>
            <p:nvSpPr>
              <p:cNvPr id="56" name="文本框 55"/>
              <p:cNvSpPr txBox="1"/>
              <p:nvPr/>
            </p:nvSpPr>
            <p:spPr>
              <a:xfrm>
                <a:off x="5882883" y="4826908"/>
                <a:ext cx="851561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2512199" y="2607083"/>
              <a:ext cx="7281906" cy="8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dirty="0" smtClean="0"/>
                <a:t>扫描残损商品后，此单将通知问题处理人员，请将商品和订单一起交给问题处理人员</a:t>
              </a:r>
              <a:endParaRPr lang="zh-CN" altLang="en-US" dirty="0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 rotWithShape="1">
            <a:blip r:embed="rId6"/>
            <a:srcRect b="25091"/>
            <a:stretch/>
          </p:blipFill>
          <p:spPr>
            <a:xfrm>
              <a:off x="4819822" y="3161044"/>
              <a:ext cx="2571429" cy="1062990"/>
            </a:xfrm>
            <a:prstGeom prst="rect">
              <a:avLst/>
            </a:prstGeom>
          </p:spPr>
        </p:pic>
      </p:grpSp>
      <p:sp>
        <p:nvSpPr>
          <p:cNvPr id="59" name="文本框 58"/>
          <p:cNvSpPr txBox="1"/>
          <p:nvPr/>
        </p:nvSpPr>
        <p:spPr>
          <a:xfrm>
            <a:off x="2449812" y="3976227"/>
            <a:ext cx="20704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如果商品总数为</a:t>
            </a:r>
            <a:r>
              <a:rPr lang="en-US" altLang="zh-CN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，那么扫描商品后，直接进入下下页面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请扫描残损商品</a:t>
              </a:r>
              <a:endParaRPr lang="zh-CN" altLang="en-US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40" name="矩形 39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66FFFF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B02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2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858644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进入包装系统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9" y="1876202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请选择包装模式：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8059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单多件按订单包装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78059" y="3547996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单一件按订单包装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6378498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单多件包装时打印订单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6378498" y="3594507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4.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单一件包装时打印订单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8976732" y="447973"/>
            <a:ext cx="1884556" cy="3437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-65100" y="2412977"/>
            <a:ext cx="3824920" cy="9983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57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</a:t>
            </a:r>
            <a:r>
              <a:rPr lang="zh-CN" altLang="en-US" dirty="0" smtClean="0"/>
              <a:t>输入残品数量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411489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05"/>
            <a:chOff x="567854" y="5026704"/>
            <a:chExt cx="3879888" cy="132254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MSJD0000012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384870" y="1941224"/>
            <a:ext cx="7396209" cy="3588082"/>
            <a:chOff x="2397896" y="1634959"/>
            <a:chExt cx="7396209" cy="3588082"/>
          </a:xfrm>
        </p:grpSpPr>
        <p:grpSp>
          <p:nvGrpSpPr>
            <p:cNvPr id="52" name="组合 51"/>
            <p:cNvGrpSpPr/>
            <p:nvPr/>
          </p:nvGrpSpPr>
          <p:grpSpPr>
            <a:xfrm>
              <a:off x="2397896" y="1634959"/>
              <a:ext cx="7396209" cy="3588082"/>
              <a:chOff x="2397896" y="1634959"/>
              <a:chExt cx="7396209" cy="358808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397896" y="1634959"/>
                <a:ext cx="7396209" cy="3588082"/>
                <a:chOff x="2658567" y="1690081"/>
                <a:chExt cx="7396209" cy="3588082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2658567" y="1690081"/>
                  <a:ext cx="7396209" cy="358808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2677640" y="1723950"/>
                  <a:ext cx="7377136" cy="76382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400" b="1" dirty="0" smtClean="0">
                      <a:solidFill>
                        <a:schemeClr val="bg1"/>
                      </a:solidFill>
                    </a:rPr>
                    <a:t>输入残损数量</a:t>
                  </a:r>
                </a:p>
              </p:txBody>
            </p:sp>
          </p:grpSp>
          <p:sp>
            <p:nvSpPr>
              <p:cNvPr id="56" name="文本框 55"/>
              <p:cNvSpPr txBox="1"/>
              <p:nvPr/>
            </p:nvSpPr>
            <p:spPr>
              <a:xfrm>
                <a:off x="5882883" y="4826908"/>
                <a:ext cx="851561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2512198" y="2607083"/>
              <a:ext cx="55025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dirty="0" smtClean="0"/>
                <a:t>输入残损数量后，此单已通知问题处理人员，请将商品和订单一起交给问题处理人员</a:t>
              </a:r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573" y="2891046"/>
            <a:ext cx="1536044" cy="247608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7621" y="2201718"/>
            <a:ext cx="1207468" cy="194642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509142" y="3839917"/>
            <a:ext cx="1181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残品数量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752476" y="3839917"/>
            <a:ext cx="1181912" cy="44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434414" y="4536135"/>
            <a:ext cx="207047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如果商品总数为</a:t>
            </a:r>
            <a:r>
              <a:rPr lang="en-US" altLang="zh-CN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，那么此界面不显示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</a:t>
              </a:r>
              <a:r>
                <a:rPr lang="zh-CN" altLang="en-US" b="1" dirty="0" smtClean="0"/>
                <a:t>输入残损数量</a:t>
              </a:r>
              <a:endParaRPr lang="zh-CN" altLang="en-US" b="1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49" name="矩形 48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66FFFF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B02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4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</a:t>
            </a:r>
            <a:r>
              <a:rPr lang="zh-CN" altLang="en-US" dirty="0" smtClean="0"/>
              <a:t>报残成功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8493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89974"/>
              </p:ext>
            </p:extLst>
          </p:nvPr>
        </p:nvGraphicFramePr>
        <p:xfrm>
          <a:off x="2437751" y="2012926"/>
          <a:ext cx="645840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5"/>
                <a:gridCol w="1115534"/>
                <a:gridCol w="270965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99722" y="5354866"/>
              <a:ext cx="3848020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sz="2000" b="1" dirty="0" smtClean="0">
                  <a:solidFill>
                    <a:schemeClr val="tx1"/>
                  </a:solidFill>
                </a:rPr>
                <a:t>标记问题完成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扫描</a:t>
              </a:r>
              <a:r>
                <a:rPr lang="zh-CN" altLang="en-US" sz="1600" dirty="0">
                  <a:solidFill>
                    <a:schemeClr val="tx1"/>
                  </a:solidFill>
                </a:rPr>
                <a:t>下一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订单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tx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02" y="4120095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521" y="2455572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138" y="3250939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MSJD0000012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132" y="2258174"/>
            <a:ext cx="1207468" cy="194642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>
                <a:solidFill>
                  <a:srgbClr val="FF0000"/>
                </a:solidFill>
              </a:rPr>
              <a:t>0/1</a:t>
            </a:r>
            <a:endParaRPr lang="en-US" altLang="zh-CN" sz="4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22132"/>
              </p:ext>
            </p:extLst>
          </p:nvPr>
        </p:nvGraphicFramePr>
        <p:xfrm>
          <a:off x="8899486" y="201205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84033" y="595603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请将此订单内所有商品交予</a:t>
              </a:r>
              <a:r>
                <a:rPr lang="zh-CN" altLang="en-US" b="1" dirty="0"/>
                <a:t>问题组，扫描下一订单</a:t>
              </a:r>
              <a:r>
                <a:rPr lang="zh-CN" altLang="en-US" b="1" dirty="0" smtClean="0"/>
                <a:t>号码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39" name="矩形 38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B02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MSJD0000016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6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7526" y="2269355"/>
            <a:ext cx="7181385" cy="2306672"/>
          </a:xfrm>
        </p:spPr>
        <p:txBody>
          <a:bodyPr>
            <a:noAutofit/>
          </a:bodyPr>
          <a:lstStyle/>
          <a:p>
            <a:r>
              <a:rPr lang="en-US" altLang="zh-CN" sz="6600" dirty="0" smtClean="0"/>
              <a:t>M</a:t>
            </a:r>
            <a:r>
              <a:rPr lang="zh-CN" altLang="en-US" sz="6600" dirty="0" smtClean="0"/>
              <a:t>商品丢失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850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商品丢失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068" y="39898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1" y="2012926"/>
          <a:ext cx="6458399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5"/>
                <a:gridCol w="1039954"/>
                <a:gridCol w="2785238"/>
                <a:gridCol w="684724"/>
                <a:gridCol w="564089"/>
                <a:gridCol w="1001299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05"/>
            <a:chOff x="567854" y="5026704"/>
            <a:chExt cx="3879888" cy="132254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588" y="4116845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107" y="2452322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107" y="3283195"/>
            <a:ext cx="490693" cy="790992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MSJD0000016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92" y="2343075"/>
            <a:ext cx="1482746" cy="1888549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8899486" y="201205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38" name="矩形 37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F10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MSJD0000090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5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/>
              <a:t>触发问题菜单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9104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05"/>
            <a:chOff x="567854" y="5026704"/>
            <a:chExt cx="3879888" cy="132254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MSJD0000016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25" name="组合 24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449812" y="3976227"/>
            <a:ext cx="2070477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如果问题字母为扫描则不需要点击确定，如果是输入需要手动点击确定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任意字母均可触发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92" y="2343075"/>
            <a:ext cx="1482746" cy="1888549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5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请选择问题菜单类型</a:t>
              </a:r>
              <a:endParaRPr lang="zh-CN" altLang="en-US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52" name="矩形 51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F10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MSJD0000090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7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</a:t>
            </a:r>
            <a:r>
              <a:rPr lang="zh-CN" altLang="en-US" dirty="0" smtClean="0"/>
              <a:t>确认是否丢失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993" y="384907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05"/>
            <a:chOff x="567854" y="5026704"/>
            <a:chExt cx="3879888" cy="132254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MSJD0000016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384870" y="1959035"/>
            <a:ext cx="7396209" cy="3588082"/>
            <a:chOff x="2397896" y="1634959"/>
            <a:chExt cx="7396209" cy="3588082"/>
          </a:xfrm>
        </p:grpSpPr>
        <p:grpSp>
          <p:nvGrpSpPr>
            <p:cNvPr id="50" name="组合 49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确认商品是否丢失</a:t>
                </a: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12199" y="2454683"/>
              <a:ext cx="57989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700" dirty="0" smtClean="0"/>
                <a:t>是否确认商品：</a:t>
              </a:r>
              <a:r>
                <a:rPr lang="en-US" altLang="zh-CN" sz="17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PISEN </a:t>
              </a:r>
              <a:r>
                <a:rPr lang="zh-CN" altLang="en-US" sz="17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品胜 充电器 </a:t>
              </a:r>
              <a:r>
                <a:rPr lang="en-US" altLang="zh-CN" sz="17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17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苹果专用版</a:t>
              </a:r>
              <a:r>
                <a:rPr lang="zh-CN" altLang="en-US" sz="17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适用苹果，</a:t>
              </a:r>
              <a:r>
                <a:rPr lang="en-US" altLang="zh-CN" sz="17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17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17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iPhone</a:t>
              </a:r>
              <a:r>
                <a:rPr lang="zh-CN" altLang="en-US" sz="17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等</a:t>
              </a:r>
              <a:r>
                <a:rPr lang="en-US" altLang="zh-CN" sz="17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USB</a:t>
              </a:r>
              <a:r>
                <a:rPr lang="zh-CN" altLang="en-US" sz="17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接口充电  </a:t>
              </a:r>
              <a:r>
                <a:rPr lang="zh-CN" altLang="en-US" sz="1700" dirty="0" smtClean="0"/>
                <a:t>丢失？</a:t>
              </a:r>
              <a:endParaRPr lang="en-US" altLang="zh-CN" sz="1700" dirty="0" smtClean="0"/>
            </a:p>
            <a:p>
              <a:pPr>
                <a:lnSpc>
                  <a:spcPts val="3000"/>
                </a:lnSpc>
              </a:pPr>
              <a:r>
                <a:rPr lang="zh-CN" altLang="en-US" sz="1500" dirty="0" smtClean="0"/>
                <a:t>确认商品丢失，请将剩余商品和订单交至问题处理人员；取消将返回包装页面</a:t>
              </a:r>
              <a:endParaRPr lang="en-US" altLang="zh-CN" sz="1500" dirty="0" smtClean="0"/>
            </a:p>
            <a:p>
              <a:pPr>
                <a:lnSpc>
                  <a:spcPts val="3000"/>
                </a:lnSpc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注意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：</a:t>
              </a:r>
              <a:r>
                <a:rPr lang="zh-CN" altLang="en-US" sz="1600" dirty="0" smtClean="0"/>
                <a:t>一旦确认商品丢失，商品将被标记丢失，请仔细核实。</a:t>
              </a:r>
              <a:endParaRPr lang="en-US" altLang="zh-CN" sz="1600" dirty="0"/>
            </a:p>
            <a:p>
              <a:pPr>
                <a:lnSpc>
                  <a:spcPts val="3000"/>
                </a:lnSpc>
              </a:pPr>
              <a:endParaRPr lang="en-US" altLang="zh-CN" dirty="0" smtClean="0"/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135" y="2398201"/>
            <a:ext cx="1130502" cy="1822356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10489871" y="1651062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0/1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086" y="2814495"/>
            <a:ext cx="1551290" cy="250066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8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9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请确认商品是否丢失</a:t>
              </a:r>
              <a:endParaRPr lang="zh-CN" altLang="en-US" b="1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44" name="矩形 43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F10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MSJD0000090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8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</a:t>
            </a:r>
            <a:r>
              <a:rPr lang="zh-CN" altLang="en-US" dirty="0" smtClean="0"/>
              <a:t>确认商品丢失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382747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33787"/>
              </p:ext>
            </p:extLst>
          </p:nvPr>
        </p:nvGraphicFramePr>
        <p:xfrm>
          <a:off x="2437751" y="2012926"/>
          <a:ext cx="647902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69706"/>
                <a:gridCol w="2767704"/>
                <a:gridCol w="686910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sz="2000" b="1" dirty="0" smtClean="0">
                  <a:solidFill>
                    <a:schemeClr val="tx1"/>
                  </a:solidFill>
                </a:rPr>
                <a:t>标记问题完成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扫描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下一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订单</a:t>
              </a:r>
              <a:endParaRPr lang="en-US" altLang="zh-CN" sz="16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继续包装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165" y="4107202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84" y="2442679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301" y="3238046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MSJD0000016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961" y="2319155"/>
            <a:ext cx="1131810" cy="182446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0489871" y="1651062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>
                <a:solidFill>
                  <a:srgbClr val="FF0000"/>
                </a:solidFill>
              </a:rPr>
              <a:t>0/1</a:t>
            </a:r>
            <a:endParaRPr lang="en-US" altLang="zh-CN" sz="4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19269"/>
              </p:ext>
            </p:extLst>
          </p:nvPr>
        </p:nvGraphicFramePr>
        <p:xfrm>
          <a:off x="8915860" y="201292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丢失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请将此订单内所有商品交予问题</a:t>
              </a:r>
              <a:r>
                <a:rPr lang="zh-CN" altLang="en-US" b="1" dirty="0"/>
                <a:t>处理</a:t>
              </a:r>
              <a:r>
                <a:rPr lang="zh-CN" altLang="en-US" b="1" dirty="0" smtClean="0"/>
                <a:t>组，扫描</a:t>
              </a:r>
              <a:r>
                <a:rPr lang="zh-CN" altLang="en-US" b="1" dirty="0"/>
                <a:t>下一订单</a:t>
              </a:r>
              <a:r>
                <a:rPr lang="zh-CN" altLang="en-US" b="1" dirty="0" smtClean="0"/>
                <a:t>号码</a:t>
              </a:r>
              <a:endParaRPr lang="zh-CN" altLang="en-US" b="1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38" name="矩形 37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F10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MSJD0000090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7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P</a:t>
            </a:r>
            <a:r>
              <a:rPr lang="zh-CN" altLang="en-US" sz="6600" dirty="0" smtClean="0"/>
              <a:t>商品无法扫描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526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商品无法扫描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9898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9029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92009"/>
                <a:gridCol w="2745401"/>
                <a:gridCol w="686911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00" y="4114228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15" y="2420503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903" y="3262682"/>
            <a:ext cx="497611" cy="802143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MSJD0000090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92" y="2343075"/>
            <a:ext cx="1482746" cy="1888549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8915860" y="201292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38" name="矩形 37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E02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/>
              <a:t>触发问题菜单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67466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62601"/>
            <a:chOff x="567854" y="5026704"/>
            <a:chExt cx="3879888" cy="1315733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MSJD0000090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25" name="组合 24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449812" y="3976227"/>
            <a:ext cx="2070477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如果问题字母为扫描则不需要点击确定，如果是输入需要手动点击确定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任意字母均可触发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92" y="2343075"/>
            <a:ext cx="1482746" cy="1888549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72447" y="591932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5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请选择问题菜单类型</a:t>
              </a:r>
              <a:endParaRPr lang="zh-CN" altLang="en-US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52" name="矩形 51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E02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3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扫描工作站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请扫描工作站条码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90778"/>
              </p:ext>
            </p:extLst>
          </p:nvPr>
        </p:nvGraphicFramePr>
        <p:xfrm>
          <a:off x="8956287" y="914950"/>
          <a:ext cx="1882698" cy="26794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82698"/>
              </a:tblGrid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D—</a:t>
                      </a:r>
                      <a:r>
                        <a:rPr lang="zh-CN" altLang="en-US" sz="1200" b="0" dirty="0" smtClean="0"/>
                        <a:t>商品残损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P—</a:t>
                      </a:r>
                      <a:r>
                        <a:rPr lang="zh-CN" altLang="en-US" sz="1200" b="0" dirty="0" smtClean="0"/>
                        <a:t>商品无法扫描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N—</a:t>
                      </a:r>
                      <a:r>
                        <a:rPr lang="zh-CN" altLang="en-US" sz="1200" b="0" dirty="0" smtClean="0"/>
                        <a:t>序列号无法扫描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I—</a:t>
                      </a:r>
                      <a:r>
                        <a:rPr lang="zh-CN" altLang="en-US" sz="1200" b="0" dirty="0" smtClean="0"/>
                        <a:t>信息查询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E—</a:t>
                      </a:r>
                      <a:r>
                        <a:rPr lang="zh-CN" altLang="en-US" sz="1200" b="0" dirty="0" smtClean="0"/>
                        <a:t>停止包装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</a:t>
            </a:r>
            <a:r>
              <a:rPr lang="zh-CN" altLang="en-US" dirty="0" smtClean="0"/>
              <a:t>确认商品无法扫描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39898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05"/>
            <a:chOff x="567854" y="5026704"/>
            <a:chExt cx="3879888" cy="132254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MSJD0000090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0/1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384870" y="1959035"/>
            <a:ext cx="7396209" cy="3588082"/>
            <a:chOff x="2397896" y="1634959"/>
            <a:chExt cx="7396209" cy="3588082"/>
          </a:xfrm>
        </p:grpSpPr>
        <p:grpSp>
          <p:nvGrpSpPr>
            <p:cNvPr id="46" name="组合 45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确认商品无法扫描</a:t>
                </a: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512199" y="2454683"/>
              <a:ext cx="72819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700" dirty="0" smtClean="0"/>
                <a:t>商品：</a:t>
              </a: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PISEN </a:t>
              </a: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品胜 充电器 </a:t>
              </a: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苹果专用版</a:t>
              </a:r>
              <a:r>
                <a:rPr lang="zh-CN" altLang="en-US" sz="1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适用苹果，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iPad</a:t>
              </a:r>
              <a:r>
                <a:rPr lang="zh-CN" altLang="en-US" sz="1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iPhone</a:t>
              </a:r>
              <a:r>
                <a:rPr lang="zh-CN" altLang="en-US" sz="1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等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USB</a:t>
              </a:r>
              <a:r>
                <a:rPr lang="zh-CN" altLang="en-US" sz="14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接口充电  </a:t>
              </a:r>
              <a:endParaRPr lang="en-US" altLang="zh-CN" sz="1400" b="1" dirty="0" smtClean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700" dirty="0" smtClean="0"/>
                <a:t>请扫描商品上所有商品条形码</a:t>
              </a:r>
              <a:endParaRPr lang="en-US" altLang="zh-CN" dirty="0" smtClean="0"/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6"/>
          <a:srcRect t="22116" b="25091"/>
          <a:stretch/>
        </p:blipFill>
        <p:spPr>
          <a:xfrm>
            <a:off x="4616590" y="3578578"/>
            <a:ext cx="2571429" cy="749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99173" y="4460155"/>
            <a:ext cx="6506909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700" dirty="0"/>
              <a:t>如果均无法扫描，请按确认键，并</a:t>
            </a:r>
            <a:r>
              <a:rPr lang="zh-CN" altLang="en-US" sz="1700" dirty="0" smtClean="0"/>
              <a:t>将订单内全部商品交予问题组。</a:t>
            </a:r>
            <a:endParaRPr lang="en-US" altLang="zh-CN" sz="17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294" y="3243728"/>
            <a:ext cx="1225686" cy="197579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961" y="2319155"/>
            <a:ext cx="1131810" cy="182446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请确认商品是否无法扫描</a:t>
              </a:r>
              <a:endParaRPr lang="zh-CN" altLang="en-US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54" name="矩形 53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E02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</a:t>
            </a:r>
            <a:r>
              <a:rPr lang="zh-CN" altLang="en-US" dirty="0" smtClean="0"/>
              <a:t>商品无法扫描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8493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MSJD0000012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Rebin</a:t>
              </a:r>
              <a:r>
                <a:rPr lang="zh-CN" altLang="en-US" b="1" dirty="0"/>
                <a:t>单元格</a:t>
              </a:r>
              <a:endParaRPr lang="zh-CN" altLang="en-US" sz="1400" dirty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77269"/>
              </p:ext>
            </p:extLst>
          </p:nvPr>
        </p:nvGraphicFramePr>
        <p:xfrm>
          <a:off x="2437751" y="2012926"/>
          <a:ext cx="6479028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69706"/>
                <a:gridCol w="2767704"/>
                <a:gridCol w="686910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sz="2000" b="1" dirty="0" smtClean="0">
                  <a:solidFill>
                    <a:schemeClr val="tx1"/>
                  </a:solidFill>
                </a:rPr>
                <a:t>标记问题完成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</a:rPr>
                <a:t>   </a:t>
              </a:r>
              <a:r>
                <a:rPr lang="zh-CN" altLang="en-US" sz="1600" dirty="0">
                  <a:solidFill>
                    <a:schemeClr val="tx1"/>
                  </a:solidFill>
                </a:rPr>
                <a:t>扫描下一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订单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tx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165" y="4107202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84" y="2442679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301" y="3238046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MSJD0000090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961" y="2319155"/>
            <a:ext cx="1131810" cy="182446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0489871" y="1651062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>
                <a:solidFill>
                  <a:srgbClr val="FF0000"/>
                </a:solidFill>
              </a:rPr>
              <a:t>0/1</a:t>
            </a:r>
            <a:endParaRPr lang="en-US" altLang="zh-CN" sz="4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96910"/>
              </p:ext>
            </p:extLst>
          </p:nvPr>
        </p:nvGraphicFramePr>
        <p:xfrm>
          <a:off x="8915860" y="201292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条码无法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请将此订单内所有商品交予问题</a:t>
              </a:r>
              <a:r>
                <a:rPr lang="zh-CN" altLang="en-US" b="1" dirty="0"/>
                <a:t>处理组，扫描下一订单</a:t>
              </a:r>
              <a:r>
                <a:rPr lang="zh-CN" altLang="en-US" b="1" dirty="0" smtClean="0"/>
                <a:t>号码</a:t>
              </a:r>
              <a:endParaRPr lang="zh-CN" altLang="en-US" b="1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38" name="矩形 37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E02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7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N</a:t>
            </a:r>
            <a:r>
              <a:rPr lang="zh-CN" altLang="en-US" sz="6600" dirty="0" smtClean="0"/>
              <a:t>序列号无法扫描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920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序列号无法扫描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38493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9029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92009"/>
                <a:gridCol w="2745401"/>
                <a:gridCol w="686911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4"/>
            <a:ext cx="2089084" cy="1651450"/>
            <a:chOff x="567854" y="5026704"/>
            <a:chExt cx="3879888" cy="13069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787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00" y="4114228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15" y="2420503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903" y="3262682"/>
            <a:ext cx="497611" cy="802143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MSJD0000033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92" y="2343075"/>
            <a:ext cx="1482746" cy="1888549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8915860" y="201292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84758" y="590817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38" name="矩形 37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C09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9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87286" y="613666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9029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92009"/>
                <a:gridCol w="2745401"/>
                <a:gridCol w="686911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异常处理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00" y="4114228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15" y="2420503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903" y="3262682"/>
            <a:ext cx="497611" cy="802143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MSJD0000033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8915860" y="201292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397570" y="1908875"/>
            <a:ext cx="7396209" cy="3588082"/>
            <a:chOff x="2658567" y="1690081"/>
            <a:chExt cx="7396209" cy="3588082"/>
          </a:xfrm>
        </p:grpSpPr>
        <p:grpSp>
          <p:nvGrpSpPr>
            <p:cNvPr id="40" name="组合 39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/>
                  <a:t>请扫描商品序列</a:t>
                </a:r>
                <a:r>
                  <a:rPr lang="zh-CN" altLang="en-US" sz="2400" b="1" dirty="0" smtClean="0"/>
                  <a:t>号</a:t>
                </a:r>
                <a:endParaRPr lang="zh-CN" altLang="en-US" sz="2400" b="1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816975" y="2769753"/>
                <a:ext cx="705399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Apple iPhone 6s (64G) 4G</a:t>
                </a:r>
                <a:r>
                  <a:rPr lang="zh-CN" altLang="en-US" sz="2000" dirty="0"/>
                  <a:t>智能手机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金色 公开版）</a:t>
                </a:r>
              </a:p>
              <a:p>
                <a:endParaRPr lang="zh-CN" altLang="en-US" dirty="0"/>
              </a:p>
            </p:txBody>
          </p:sp>
        </p:grp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6"/>
            <a:srcRect b="25091"/>
            <a:stretch/>
          </p:blipFill>
          <p:spPr>
            <a:xfrm>
              <a:off x="5058256" y="3429409"/>
              <a:ext cx="2571429" cy="1023196"/>
            </a:xfrm>
            <a:prstGeom prst="rect">
              <a:avLst/>
            </a:prstGeom>
          </p:spPr>
        </p:pic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508" y="2761395"/>
            <a:ext cx="1540731" cy="254648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667" y="2308303"/>
            <a:ext cx="1136703" cy="187871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0/1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请扫描商品序列号</a:t>
              </a:r>
              <a:endParaRPr lang="zh-CN" altLang="en-US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48" name="矩形 47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C09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7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</a:t>
            </a:r>
            <a:r>
              <a:rPr lang="zh-CN" altLang="en-US" dirty="0" smtClean="0"/>
              <a:t>确认序列号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68641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9029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92009"/>
                <a:gridCol w="2745401"/>
                <a:gridCol w="686911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4"/>
            <a:ext cx="2089084" cy="1637814"/>
            <a:chOff x="567854" y="5026704"/>
            <a:chExt cx="3879888" cy="1296117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67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异常处理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00" y="4114228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15" y="2420503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903" y="3262682"/>
            <a:ext cx="497611" cy="802143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MSJD0000033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8915860" y="201292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397570" y="1908875"/>
            <a:ext cx="7396209" cy="3588082"/>
            <a:chOff x="2658567" y="1690081"/>
            <a:chExt cx="7396209" cy="3588082"/>
          </a:xfrm>
        </p:grpSpPr>
        <p:grpSp>
          <p:nvGrpSpPr>
            <p:cNvPr id="40" name="组合 39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/>
                  <a:t>请重新扫描</a:t>
                </a:r>
                <a:r>
                  <a:rPr lang="zh-CN" altLang="en-US" sz="2400" b="1" dirty="0"/>
                  <a:t>商品序列</a:t>
                </a:r>
                <a:r>
                  <a:rPr lang="zh-CN" altLang="en-US" sz="2400" b="1" dirty="0" smtClean="0"/>
                  <a:t>号</a:t>
                </a:r>
                <a:endParaRPr lang="zh-CN" altLang="en-US" sz="2400" b="1" dirty="0"/>
              </a:p>
            </p:txBody>
          </p:sp>
        </p:grp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6"/>
            <a:srcRect t="21097" b="25091"/>
            <a:stretch/>
          </p:blipFill>
          <p:spPr>
            <a:xfrm>
              <a:off x="4984449" y="3527265"/>
              <a:ext cx="2571429" cy="735019"/>
            </a:xfrm>
            <a:prstGeom prst="rect">
              <a:avLst/>
            </a:prstGeom>
          </p:spPr>
        </p:pic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926" y="2840328"/>
            <a:ext cx="1540731" cy="254648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258" y="2335829"/>
            <a:ext cx="1103580" cy="182397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0/1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99173" y="2778759"/>
            <a:ext cx="728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897777666788999 </a:t>
            </a:r>
            <a:r>
              <a:rPr lang="zh-CN" altLang="en-US" dirty="0"/>
              <a:t>不是有效的序列号，请重新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商品：</a:t>
            </a:r>
            <a:r>
              <a:rPr lang="en-US" altLang="zh-CN" b="1" dirty="0"/>
              <a:t>Apple iPhone 6s (64G) 4G</a:t>
            </a:r>
            <a:r>
              <a:rPr lang="zh-CN" altLang="en-US" b="1" dirty="0"/>
              <a:t>智能手机</a:t>
            </a:r>
            <a:r>
              <a:rPr lang="en-US" altLang="zh-CN" b="1" dirty="0"/>
              <a:t>(</a:t>
            </a:r>
            <a:r>
              <a:rPr lang="zh-CN" altLang="en-US" b="1" dirty="0"/>
              <a:t>金色 公开版</a:t>
            </a:r>
            <a:r>
              <a:rPr lang="zh-CN" altLang="en-US" b="1" dirty="0" smtClean="0"/>
              <a:t>）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74900" y="4471237"/>
            <a:ext cx="59667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700" dirty="0"/>
              <a:t>如果均无法扫描，请</a:t>
            </a:r>
            <a:r>
              <a:rPr lang="zh-CN" altLang="en-US" sz="1700" dirty="0" smtClean="0"/>
              <a:t>按登记序列号无法扫描，并将订单内全部商品交予问题组。</a:t>
            </a:r>
            <a:endParaRPr lang="en-US" altLang="zh-CN" sz="17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091776" y="5144697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428190" y="513973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47" name="矩形 46"/>
          <p:cNvSpPr/>
          <p:nvPr/>
        </p:nvSpPr>
        <p:spPr>
          <a:xfrm>
            <a:off x="9961512" y="591123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51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55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请扫描商品序列号</a:t>
              </a:r>
              <a:endParaRPr lang="zh-CN" altLang="en-US" b="1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42" name="矩形 41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C09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9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8.3</a:t>
            </a:r>
            <a:r>
              <a:rPr lang="zh-CN" altLang="en-US" dirty="0" smtClean="0"/>
              <a:t>触发问题菜单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8080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MSJD0000033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25" name="组合 24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449812" y="3976227"/>
            <a:ext cx="2070477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如果问题字母为扫描则不需要点击确定，如果是输入需要手动点击确定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任意字母均可触发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194" y="2309068"/>
            <a:ext cx="1119773" cy="1850734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0/1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61512" y="5933539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请选择问题菜单类型</a:t>
              </a:r>
              <a:endParaRPr lang="zh-CN" altLang="en-US" b="1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50" name="矩形 49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C09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8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</a:t>
            </a:r>
            <a:r>
              <a:rPr lang="zh-CN" altLang="en-US" dirty="0" smtClean="0"/>
              <a:t>确认序列号无法扫描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54242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44899"/>
              </p:ext>
            </p:extLst>
          </p:nvPr>
        </p:nvGraphicFramePr>
        <p:xfrm>
          <a:off x="2437750" y="2012926"/>
          <a:ext cx="6479029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92009"/>
                <a:gridCol w="2745401"/>
                <a:gridCol w="686911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sz="2000" b="1" dirty="0" smtClean="0">
                  <a:solidFill>
                    <a:schemeClr val="tx1"/>
                  </a:solidFill>
                </a:rPr>
                <a:t>问题标记完成</a:t>
              </a:r>
              <a:endParaRPr lang="en-US" altLang="zh-CN" sz="20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en-US" altLang="zh-CN" sz="500" b="1" dirty="0" smtClean="0">
                  <a:solidFill>
                    <a:schemeClr val="tx1"/>
                  </a:solidFill>
                </a:rPr>
                <a:t>         </a:t>
              </a:r>
              <a:r>
                <a:rPr lang="zh-CN" altLang="en-US" sz="1600" dirty="0">
                  <a:solidFill>
                    <a:schemeClr val="tx1"/>
                  </a:solidFill>
                </a:rPr>
                <a:t>扫描下一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订单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tx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00" y="4114228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15" y="2420503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903" y="3262682"/>
            <a:ext cx="497611" cy="802143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MSJD0000033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77151"/>
              </p:ext>
            </p:extLst>
          </p:nvPr>
        </p:nvGraphicFramePr>
        <p:xfrm>
          <a:off x="8915860" y="201292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496" y="2309068"/>
            <a:ext cx="1119773" cy="185073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>
                <a:solidFill>
                  <a:srgbClr val="FF0000"/>
                </a:solidFill>
              </a:rPr>
              <a:t>0/1</a:t>
            </a:r>
            <a:endParaRPr lang="en-US" altLang="zh-CN" sz="4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72447" y="5939482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请将此订单内所有商品交予问题处理组，扫描下一订单号码</a:t>
              </a:r>
              <a:endParaRPr lang="zh-CN" altLang="en-US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40" name="矩形 39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</a:rPr>
                <a:t>C09</a:t>
              </a:r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7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I</a:t>
            </a:r>
            <a:r>
              <a:rPr lang="zh-CN" altLang="en-US" sz="6600" dirty="0" smtClean="0"/>
              <a:t>信息查询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52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信息查询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9898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9029" cy="20650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92009"/>
                <a:gridCol w="2745401"/>
                <a:gridCol w="686911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94" y="3287349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15" y="2420503"/>
            <a:ext cx="481311" cy="79549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MSJD0000036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92" y="2343075"/>
            <a:ext cx="1482746" cy="1888549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8915860" y="2012926"/>
          <a:ext cx="804863" cy="20668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38" name="矩形 37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FF7C8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E09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MSJD0000078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4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扫描订单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请扫描订单号码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33192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</a:t>
            </a:r>
            <a:r>
              <a:rPr lang="zh-CN" altLang="en-US" dirty="0"/>
              <a:t>触发问题菜单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38080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MSJD0000036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25" name="组合 24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449812" y="3976227"/>
            <a:ext cx="2070477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如果问题字母为扫描则不需要点击确定，如果是输入需要手动点击确定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任意字母均可触发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92" y="2343075"/>
            <a:ext cx="1482746" cy="1888549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972447" y="593047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5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请选择问题菜单处理类型</a:t>
              </a:r>
              <a:endParaRPr lang="zh-CN" altLang="en-US" b="1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42" name="矩形 41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FF7C8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E09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MSJD0000078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9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</a:t>
            </a:r>
            <a:r>
              <a:rPr lang="zh-CN" altLang="en-US" dirty="0" smtClean="0"/>
              <a:t>信息显示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05"/>
            <a:chOff x="567854" y="5026704"/>
            <a:chExt cx="3879888" cy="132254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MSJD0000036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Box8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02659" y="1984435"/>
            <a:ext cx="7396209" cy="3588082"/>
            <a:chOff x="2406696" y="1702170"/>
            <a:chExt cx="7396209" cy="3588082"/>
          </a:xfrm>
        </p:grpSpPr>
        <p:grpSp>
          <p:nvGrpSpPr>
            <p:cNvPr id="25" name="组合 24"/>
            <p:cNvGrpSpPr/>
            <p:nvPr/>
          </p:nvGrpSpPr>
          <p:grpSpPr>
            <a:xfrm>
              <a:off x="2406696" y="1702170"/>
              <a:ext cx="7396209" cy="3588082"/>
              <a:chOff x="2667367" y="1757292"/>
              <a:chExt cx="7396209" cy="358808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667367" y="1757292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677640" y="17620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信息查询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07491" y="2647429"/>
              <a:ext cx="346264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用       户      名：孙萌萌</a:t>
              </a:r>
              <a:endParaRPr lang="en-US" altLang="zh-CN" dirty="0" smtClean="0"/>
            </a:p>
            <a:p>
              <a:r>
                <a:rPr lang="zh-CN" altLang="en-US" dirty="0" smtClean="0"/>
                <a:t>工       作      站：</a:t>
              </a:r>
              <a:r>
                <a:rPr lang="en-US" altLang="zh-CN" dirty="0" smtClean="0"/>
                <a:t>Packsmall001</a:t>
              </a:r>
            </a:p>
            <a:p>
              <a:r>
                <a:rPr lang="zh-CN" altLang="en-US" dirty="0"/>
                <a:t>已</a:t>
              </a:r>
              <a:r>
                <a:rPr lang="zh-CN" altLang="en-US" dirty="0" smtClean="0"/>
                <a:t>包装订单数：</a:t>
              </a:r>
              <a:r>
                <a:rPr lang="en-US" altLang="zh-CN" dirty="0" smtClean="0"/>
                <a:t>60</a:t>
              </a:r>
            </a:p>
            <a:p>
              <a:r>
                <a:rPr lang="zh-CN" altLang="en-US" dirty="0" smtClean="0"/>
                <a:t>已包装商品数：</a:t>
              </a:r>
              <a:r>
                <a:rPr lang="en-US" altLang="zh-CN" dirty="0" smtClean="0"/>
                <a:t>310</a:t>
              </a:r>
            </a:p>
            <a:p>
              <a:r>
                <a:rPr lang="zh-CN" altLang="en-US" dirty="0" smtClean="0"/>
                <a:t>问 题 订 单 数：</a:t>
              </a:r>
              <a:r>
                <a:rPr lang="en-US" altLang="zh-CN" dirty="0" smtClean="0"/>
                <a:t>5</a:t>
              </a:r>
            </a:p>
            <a:p>
              <a:r>
                <a:rPr lang="zh-CN" altLang="en-US" dirty="0" smtClean="0"/>
                <a:t>残   损   商   品：</a:t>
              </a:r>
              <a:r>
                <a:rPr lang="en-US" altLang="zh-CN" dirty="0" smtClean="0"/>
                <a:t>2</a:t>
              </a:r>
            </a:p>
            <a:p>
              <a:r>
                <a:rPr lang="zh-CN" altLang="en-US" dirty="0" smtClean="0"/>
                <a:t>包   装   时   间：</a:t>
              </a:r>
              <a:r>
                <a:rPr lang="en-US" altLang="zh-CN" dirty="0" smtClean="0"/>
                <a:t>1.5 </a:t>
              </a:r>
              <a:r>
                <a:rPr lang="zh-CN" altLang="en-US" dirty="0" smtClean="0"/>
                <a:t>小时</a:t>
              </a:r>
              <a:endParaRPr lang="en-US" altLang="zh-CN" dirty="0" smtClean="0"/>
            </a:p>
            <a:p>
              <a:r>
                <a:rPr lang="zh-CN" altLang="en-US" dirty="0" smtClean="0"/>
                <a:t>包   装   效   率：</a:t>
              </a:r>
              <a:r>
                <a:rPr lang="en-US" altLang="zh-CN" dirty="0" smtClean="0"/>
                <a:t>206</a:t>
              </a:r>
              <a:r>
                <a:rPr lang="zh-CN" altLang="en-US" dirty="0" smtClean="0"/>
                <a:t>件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小时</a:t>
              </a:r>
              <a:endParaRPr lang="en-US" altLang="zh-CN" dirty="0" smtClean="0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92" y="2343075"/>
            <a:ext cx="1482746" cy="1888549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请查看查询信息</a:t>
              </a:r>
              <a:endParaRPr lang="zh-CN" altLang="en-US" b="1" dirty="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701691" y="5222407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返回</a:t>
            </a:r>
            <a:endParaRPr lang="en-US" altLang="zh-CN" sz="16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42" name="矩形 41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  <a:solidFill>
              <a:srgbClr val="FF7C8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E09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MSJD0000078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3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E</a:t>
            </a:r>
            <a:r>
              <a:rPr lang="zh-CN" altLang="en-US" sz="6600" dirty="0" smtClean="0"/>
              <a:t>停止包装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038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停止包装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39898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Box8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8861"/>
              </p:ext>
            </p:extLst>
          </p:nvPr>
        </p:nvGraphicFramePr>
        <p:xfrm>
          <a:off x="2437750" y="2012926"/>
          <a:ext cx="6479029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92009"/>
                <a:gridCol w="2745401"/>
                <a:gridCol w="686911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扫描下一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订单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00" y="4114228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15" y="2420503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903" y="3262682"/>
            <a:ext cx="497611" cy="802143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4063"/>
              </p:ext>
            </p:extLst>
          </p:nvPr>
        </p:nvGraphicFramePr>
        <p:xfrm>
          <a:off x="8915860" y="201292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871" y="2312664"/>
            <a:ext cx="1093116" cy="180667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9993555" y="5927933"/>
            <a:ext cx="2085748" cy="41467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ExSD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</a:rPr>
              <a:t>2016/10/8 13:00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请扫描订单号码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39" name="矩形 38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C09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0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</a:t>
            </a:r>
            <a:r>
              <a:rPr lang="zh-CN" altLang="en-US" dirty="0" smtClean="0"/>
              <a:t>触发问题菜单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9471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Box8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9029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4319"/>
                <a:gridCol w="1092009"/>
                <a:gridCol w="2745401"/>
                <a:gridCol w="686911"/>
                <a:gridCol w="565891"/>
                <a:gridCol w="1004498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</a:rPr>
                <a:t>扫描下一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订单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继续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00" y="4114228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15" y="2420503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903" y="3262682"/>
            <a:ext cx="497611" cy="802143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489871" y="1628760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1/1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8915860" y="201292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871" y="2312664"/>
            <a:ext cx="1093116" cy="1806676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406559" y="1917224"/>
            <a:ext cx="7396209" cy="3588082"/>
            <a:chOff x="2406559" y="1917224"/>
            <a:chExt cx="7396209" cy="3588082"/>
          </a:xfrm>
        </p:grpSpPr>
        <p:grpSp>
          <p:nvGrpSpPr>
            <p:cNvPr id="36" name="组合 35"/>
            <p:cNvGrpSpPr/>
            <p:nvPr/>
          </p:nvGrpSpPr>
          <p:grpSpPr>
            <a:xfrm>
              <a:off x="2406559" y="1917224"/>
              <a:ext cx="7396209" cy="3588082"/>
              <a:chOff x="2658567" y="1690081"/>
              <a:chExt cx="7396209" cy="358808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4886302" y="2825649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050096" y="2787639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948984" y="3194981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856988" y="5102886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193402" y="5097928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9993555" y="5919614"/>
            <a:ext cx="2085748" cy="41467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ExSD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  <a:r>
              <a:rPr lang="en-US" altLang="zh-CN" sz="1400" b="1" dirty="0">
                <a:solidFill>
                  <a:schemeClr val="tx1"/>
                </a:solidFill>
              </a:rPr>
              <a:t>2016/10/8 13:00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52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53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请选择问题菜单处理类型</a:t>
              </a:r>
              <a:endParaRPr lang="zh-CN" altLang="en-US" b="1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183023" y="4265042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189312" y="4671401"/>
            <a:ext cx="2087058" cy="1662889"/>
            <a:chOff x="189312" y="4671401"/>
            <a:chExt cx="2087058" cy="1662889"/>
          </a:xfrm>
        </p:grpSpPr>
        <p:sp>
          <p:nvSpPr>
            <p:cNvPr id="56" name="矩形 55"/>
            <p:cNvSpPr/>
            <p:nvPr/>
          </p:nvSpPr>
          <p:spPr>
            <a:xfrm>
              <a:off x="189312" y="4671401"/>
              <a:ext cx="2081485" cy="12482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C09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90622" y="5919614"/>
              <a:ext cx="2085748" cy="4146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订单号码：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MSJD0000033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6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858644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进入包装系统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9" y="1876202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请选择包装模式：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8059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单多件按订单包装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78059" y="3547996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单一件按订单包装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6378498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单多件包装时打印订单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6378498" y="3594507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4.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单一件包装时打印订单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8976732" y="447973"/>
            <a:ext cx="1884556" cy="3437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9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扫描订单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075" y="427861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97896" y="1634959"/>
            <a:ext cx="7396209" cy="3588082"/>
            <a:chOff x="2658567" y="1690081"/>
            <a:chExt cx="7396209" cy="3588082"/>
          </a:xfrm>
        </p:grpSpPr>
        <p:grpSp>
          <p:nvGrpSpPr>
            <p:cNvPr id="14" name="组合 13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/>
                  <a:t>请重新扫描订单号码</a:t>
                </a:r>
              </a:p>
            </p:txBody>
          </p:sp>
          <p:sp>
            <p:nvSpPr>
              <p:cNvPr id="18" name="文本框 33"/>
              <p:cNvSpPr txBox="1"/>
              <p:nvPr/>
            </p:nvSpPr>
            <p:spPr>
              <a:xfrm>
                <a:off x="2714121" y="2733178"/>
                <a:ext cx="7053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不是一个有效的订单号码，请重新扫描订单号码</a:t>
                </a:r>
                <a:endParaRPr lang="zh-CN" altLang="en-US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b="25091"/>
            <a:stretch/>
          </p:blipFill>
          <p:spPr>
            <a:xfrm>
              <a:off x="5050572" y="3227989"/>
              <a:ext cx="2571429" cy="106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28289"/>
              </p:ext>
            </p:extLst>
          </p:nvPr>
        </p:nvGraphicFramePr>
        <p:xfrm>
          <a:off x="2437750" y="2012926"/>
          <a:ext cx="6472074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0/2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6933890313321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effectLst/>
                        </a:rPr>
                        <a:t>6933890313908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814" y="4179792"/>
            <a:ext cx="556269" cy="591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951" y="3224615"/>
            <a:ext cx="696038" cy="728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57033"/>
              </p:ext>
            </p:extLst>
          </p:nvPr>
        </p:nvGraphicFramePr>
        <p:xfrm>
          <a:off x="8910637" y="201205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73571" y="4256725"/>
            <a:ext cx="2088312" cy="1711359"/>
            <a:chOff x="524990" y="5724468"/>
            <a:chExt cx="3878454" cy="1099289"/>
          </a:xfrm>
        </p:grpSpPr>
        <p:sp>
          <p:nvSpPr>
            <p:cNvPr id="38" name="矩形 37"/>
            <p:cNvSpPr/>
            <p:nvPr/>
          </p:nvSpPr>
          <p:spPr>
            <a:xfrm>
              <a:off x="537669" y="5957600"/>
              <a:ext cx="3865775" cy="86615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A01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24990" y="5724468"/>
              <a:ext cx="3873692" cy="2582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/>
                <a:t>Rebin</a:t>
              </a:r>
              <a:r>
                <a:rPr lang="zh-CN" altLang="en-US" b="1" dirty="0" smtClean="0"/>
                <a:t>单元格</a:t>
              </a:r>
              <a:endParaRPr lang="zh-CN" altLang="en-US" sz="1400" dirty="0" smtClean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180398" y="5968082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扫描商品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368641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1711357"/>
            <a:chOff x="561255" y="5026704"/>
            <a:chExt cx="3880291" cy="1354317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0261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A01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Rebin</a:t>
              </a:r>
              <a:r>
                <a:rPr lang="zh-CN" altLang="en-US" b="1" dirty="0"/>
                <a:t>单元格</a:t>
              </a:r>
              <a:endParaRPr lang="zh-CN" altLang="en-US" sz="1400" dirty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94822"/>
              </p:ext>
            </p:extLst>
          </p:nvPr>
        </p:nvGraphicFramePr>
        <p:xfrm>
          <a:off x="2437752" y="2012926"/>
          <a:ext cx="6448482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2507"/>
                <a:gridCol w="1171878"/>
                <a:gridCol w="2647440"/>
                <a:gridCol w="683672"/>
                <a:gridCol w="563223"/>
                <a:gridCol w="999762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0/2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5748" cy="2882221"/>
            <a:chOff x="567854" y="5026704"/>
            <a:chExt cx="3873692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2599" cy="14144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1"/>
            <a:ext cx="2089084" cy="1649546"/>
            <a:chOff x="567854" y="5026704"/>
            <a:chExt cx="3879888" cy="130540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7"/>
              <a:ext cx="3869538" cy="9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699" y="4189582"/>
            <a:ext cx="556269" cy="591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36" y="3234405"/>
            <a:ext cx="696038" cy="728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370" y="2476258"/>
            <a:ext cx="615051" cy="6187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830" y="2243518"/>
            <a:ext cx="1796766" cy="19113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23323" y="1706817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/>
              <a:t>1/6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38005"/>
              </p:ext>
            </p:extLst>
          </p:nvPr>
        </p:nvGraphicFramePr>
        <p:xfrm>
          <a:off x="8899486" y="201205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正在扫描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9967992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7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</a:t>
              </a:r>
              <a:r>
                <a:rPr lang="zh-CN" altLang="en-US" b="1" dirty="0" smtClean="0"/>
                <a:t>检查并扫描商品</a:t>
              </a:r>
              <a:endParaRPr lang="zh-CN" altLang="en-US" b="1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180398" y="5968082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扫描商品条码无效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33" y="38493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0/2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5748" cy="2882221"/>
            <a:chOff x="567854" y="5026704"/>
            <a:chExt cx="3873692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2599" cy="14144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341" y="4237520"/>
            <a:ext cx="556269" cy="591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478" y="3282343"/>
            <a:ext cx="696038" cy="728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012" y="2524196"/>
            <a:ext cx="615051" cy="618727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397570" y="1908875"/>
            <a:ext cx="7396209" cy="3588082"/>
            <a:chOff x="2658567" y="1690081"/>
            <a:chExt cx="7396209" cy="3588082"/>
          </a:xfrm>
        </p:grpSpPr>
        <p:grpSp>
          <p:nvGrpSpPr>
            <p:cNvPr id="36" name="组合 35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/>
                  <a:t>请扫描其他有效条码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714121" y="2733178"/>
                <a:ext cx="705399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不是一个有效的条形码，请扫描其他有效条码</a:t>
                </a:r>
              </a:p>
              <a:p>
                <a:endParaRPr lang="zh-CN" altLang="en-US" dirty="0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6"/>
            <a:srcRect b="25091"/>
            <a:stretch/>
          </p:blipFill>
          <p:spPr>
            <a:xfrm>
              <a:off x="5050572" y="3227989"/>
              <a:ext cx="2571429" cy="1062990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请扫描其他有效条码</a:t>
              </a:r>
              <a:endParaRPr lang="zh-CN" altLang="en-US" b="1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9312" y="4256723"/>
            <a:ext cx="2089301" cy="1711357"/>
            <a:chOff x="561255" y="5026704"/>
            <a:chExt cx="3880291" cy="1354317"/>
          </a:xfrm>
        </p:grpSpPr>
        <p:sp>
          <p:nvSpPr>
            <p:cNvPr id="49" name="矩形 48"/>
            <p:cNvSpPr/>
            <p:nvPr/>
          </p:nvSpPr>
          <p:spPr>
            <a:xfrm>
              <a:off x="561255" y="5354866"/>
              <a:ext cx="3865775" cy="10261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A01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Rebin</a:t>
              </a:r>
              <a:r>
                <a:rPr lang="zh-CN" altLang="en-US" b="1" dirty="0"/>
                <a:t>单元格</a:t>
              </a:r>
              <a:endParaRPr lang="zh-CN" altLang="en-US" sz="14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63538" y="4256721"/>
            <a:ext cx="2089084" cy="1649546"/>
            <a:chOff x="567854" y="5026704"/>
            <a:chExt cx="3879888" cy="1305402"/>
          </a:xfrm>
        </p:grpSpPr>
        <p:sp>
          <p:nvSpPr>
            <p:cNvPr id="52" name="矩形 51"/>
            <p:cNvSpPr/>
            <p:nvPr/>
          </p:nvSpPr>
          <p:spPr>
            <a:xfrm>
              <a:off x="578204" y="5354867"/>
              <a:ext cx="3869538" cy="9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9967992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0398" y="5968082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多货确认</a:t>
            </a:r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886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9312" y="4256723"/>
            <a:ext cx="2089301" cy="2085886"/>
            <a:chOff x="561255" y="5026704"/>
            <a:chExt cx="3880291" cy="1650708"/>
          </a:xfrm>
        </p:grpSpPr>
        <p:sp>
          <p:nvSpPr>
            <p:cNvPr id="42" name="矩形 41"/>
            <p:cNvSpPr/>
            <p:nvPr/>
          </p:nvSpPr>
          <p:spPr>
            <a:xfrm>
              <a:off x="561255" y="5354866"/>
              <a:ext cx="3865775" cy="132254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A01</a:t>
              </a:r>
              <a:endParaRPr lang="zh-CN" altLang="en-US" sz="72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Rebin</a:t>
              </a:r>
              <a:r>
                <a:rPr lang="zh-CN" altLang="en-US" b="1" dirty="0"/>
                <a:t>单元格</a:t>
              </a:r>
              <a:endParaRPr lang="zh-CN" altLang="en-US" sz="1400" dirty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26893"/>
              </p:ext>
            </p:extLst>
          </p:nvPr>
        </p:nvGraphicFramePr>
        <p:xfrm>
          <a:off x="2437750" y="2012926"/>
          <a:ext cx="6458399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5"/>
                <a:gridCol w="1208071"/>
                <a:gridCol w="2617120"/>
                <a:gridCol w="684723"/>
                <a:gridCol w="564089"/>
                <a:gridCol w="1001301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>
                          <a:effectLst/>
                        </a:rPr>
                        <a:t>Walch</a:t>
                      </a:r>
                      <a:r>
                        <a:rPr lang="zh-CN" altLang="en-US" sz="1200" u="none" strike="noStrike" dirty="0">
                          <a:effectLst/>
                        </a:rPr>
                        <a:t>威露士 健康洗手液青柠盈润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525ml+</a:t>
                      </a:r>
                      <a:r>
                        <a:rPr lang="zh-CN" altLang="en-US" sz="1200" u="none" strike="noStrike" dirty="0">
                          <a:effectLst/>
                        </a:rPr>
                        <a:t>补充装</a:t>
                      </a:r>
                      <a:r>
                        <a:rPr lang="en-US" altLang="zh-CN" sz="1200" u="none" strike="noStrike" dirty="0">
                          <a:effectLst/>
                        </a:rPr>
                        <a:t>525ml(</a:t>
                      </a:r>
                      <a:r>
                        <a:rPr lang="zh-CN" altLang="en-US" sz="1200" u="none" strike="noStrike" dirty="0">
                          <a:effectLst/>
                        </a:rPr>
                        <a:t>新老包装随机发货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6933890313908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  <a:endParaRPr lang="en-US" altLang="zh-CN" sz="12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5/6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5748" cy="2882221"/>
            <a:chOff x="567854" y="5026704"/>
            <a:chExt cx="3873692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2599" cy="14144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3"/>
            <a:ext cx="2089084" cy="2085886"/>
            <a:chOff x="567854" y="5026704"/>
            <a:chExt cx="3879888" cy="1650708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1322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80" y="4189582"/>
            <a:ext cx="556269" cy="5917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251" y="2476258"/>
            <a:ext cx="615051" cy="61872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156" y="2374479"/>
            <a:ext cx="1834646" cy="184561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523324" y="1706817"/>
            <a:ext cx="997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4400" b="1" dirty="0" smtClean="0"/>
              <a:t>1/2</a:t>
            </a:r>
            <a:endParaRPr lang="en-US" altLang="zh-CN" sz="4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008" y="3325379"/>
            <a:ext cx="637411" cy="667174"/>
          </a:xfrm>
          <a:prstGeom prst="rect">
            <a:avLst/>
          </a:prstGeom>
        </p:spPr>
      </p:pic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18718"/>
              </p:ext>
            </p:extLst>
          </p:nvPr>
        </p:nvGraphicFramePr>
        <p:xfrm>
          <a:off x="8899486" y="2012056"/>
          <a:ext cx="804863" cy="2885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正在扫描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9988605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8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9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167581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订单号码：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MSJD0000001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5470</Words>
  <Application>Microsoft Office PowerPoint</Application>
  <PresentationFormat>宽屏</PresentationFormat>
  <Paragraphs>1576</Paragraphs>
  <Slides>45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华文行楷</vt:lpstr>
      <vt:lpstr>宋体</vt:lpstr>
      <vt:lpstr>Arial</vt:lpstr>
      <vt:lpstr>Calibri</vt:lpstr>
      <vt:lpstr>Calibri Light</vt:lpstr>
      <vt:lpstr>Office 主题</vt:lpstr>
      <vt:lpstr>1. ExSD显示规则：  2.商品扫描显示规则：  3.Rebin层数颜色显示  4.订单状态：     正在扫描—正常状态，包含检查并扫描商品、扫描订单号码     异常处理—非问题菜单触发问题处理，包含扫描序列号、确认多货、条码无效等     问题处理—所有问题处理菜单处罚问题，包含商品残损、商品丢失、商品无法扫描、序列号无法扫描、信息查询等 </vt:lpstr>
      <vt:lpstr>PowerPoint 演示文稿</vt:lpstr>
      <vt:lpstr>1.扫描工作站</vt:lpstr>
      <vt:lpstr>2.扫描订单</vt:lpstr>
      <vt:lpstr>2.扫描订单</vt:lpstr>
      <vt:lpstr>3.扫描商品</vt:lpstr>
      <vt:lpstr>3.扫描商品</vt:lpstr>
      <vt:lpstr>3.1扫描商品条码无效</vt:lpstr>
      <vt:lpstr>3.2多货确认</vt:lpstr>
      <vt:lpstr>3.2多货确认</vt:lpstr>
      <vt:lpstr>3.3包装完成</vt:lpstr>
      <vt:lpstr>3.3包装完成</vt:lpstr>
      <vt:lpstr>4.扫描序列号</vt:lpstr>
      <vt:lpstr>4.1扫描序列号</vt:lpstr>
      <vt:lpstr>4.2扫描序列号完成</vt:lpstr>
      <vt:lpstr>异常处理页面</vt:lpstr>
      <vt:lpstr>D商品残损 备注：在扫描商品之前报残，如果商品已经扫描，则不能进行报残处理了</vt:lpstr>
      <vt:lpstr>5.1触发问题菜单</vt:lpstr>
      <vt:lpstr>5.2扫描残品条码</vt:lpstr>
      <vt:lpstr>5.3输入残品数量</vt:lpstr>
      <vt:lpstr>5.4报残成功</vt:lpstr>
      <vt:lpstr>M商品丢失</vt:lpstr>
      <vt:lpstr>6.商品丢失</vt:lpstr>
      <vt:lpstr>6.1触发问题菜单</vt:lpstr>
      <vt:lpstr>6.2确认是否丢失</vt:lpstr>
      <vt:lpstr>6.3确认商品丢失</vt:lpstr>
      <vt:lpstr>P商品无法扫描</vt:lpstr>
      <vt:lpstr>7.商品无法扫描</vt:lpstr>
      <vt:lpstr>7.1触发问题菜单</vt:lpstr>
      <vt:lpstr>7.2确认商品无法扫描</vt:lpstr>
      <vt:lpstr>7.3商品无法扫描</vt:lpstr>
      <vt:lpstr>N序列号无法扫描</vt:lpstr>
      <vt:lpstr>8.序列号无法扫描</vt:lpstr>
      <vt:lpstr>8.1扫描序列号</vt:lpstr>
      <vt:lpstr>8.2确认序列号</vt:lpstr>
      <vt:lpstr>8.3触发问题菜单</vt:lpstr>
      <vt:lpstr>8.4确认序列号无法扫描</vt:lpstr>
      <vt:lpstr>I信息查询</vt:lpstr>
      <vt:lpstr>9.信息查询</vt:lpstr>
      <vt:lpstr>9.1触发问题菜单</vt:lpstr>
      <vt:lpstr>9.2信息显示</vt:lpstr>
      <vt:lpstr>E停止包装</vt:lpstr>
      <vt:lpstr>10.停止包装</vt:lpstr>
      <vt:lpstr>10.1触发问题菜单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180</cp:revision>
  <dcterms:created xsi:type="dcterms:W3CDTF">2016-09-30T01:34:20Z</dcterms:created>
  <dcterms:modified xsi:type="dcterms:W3CDTF">2016-10-20T08:39:41Z</dcterms:modified>
</cp:coreProperties>
</file>