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79" r:id="rId2"/>
    <p:sldId id="340" r:id="rId3"/>
    <p:sldId id="260" r:id="rId4"/>
    <p:sldId id="341" r:id="rId5"/>
    <p:sldId id="269" r:id="rId6"/>
    <p:sldId id="270" r:id="rId7"/>
    <p:sldId id="272" r:id="rId8"/>
    <p:sldId id="273" r:id="rId9"/>
    <p:sldId id="276" r:id="rId10"/>
    <p:sldId id="282" r:id="rId11"/>
    <p:sldId id="274" r:id="rId12"/>
    <p:sldId id="277" r:id="rId13"/>
    <p:sldId id="283" r:id="rId14"/>
    <p:sldId id="330" r:id="rId15"/>
    <p:sldId id="331" r:id="rId16"/>
    <p:sldId id="332" r:id="rId17"/>
    <p:sldId id="286" r:id="rId18"/>
    <p:sldId id="333" r:id="rId19"/>
    <p:sldId id="334" r:id="rId20"/>
    <p:sldId id="335" r:id="rId21"/>
    <p:sldId id="287" r:id="rId22"/>
    <p:sldId id="292" r:id="rId23"/>
    <p:sldId id="293" r:id="rId24"/>
    <p:sldId id="290" r:id="rId25"/>
    <p:sldId id="291" r:id="rId26"/>
    <p:sldId id="297" r:id="rId27"/>
    <p:sldId id="296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8" r:id="rId37"/>
    <p:sldId id="306" r:id="rId38"/>
    <p:sldId id="307" r:id="rId39"/>
    <p:sldId id="309" r:id="rId40"/>
    <p:sldId id="310" r:id="rId41"/>
    <p:sldId id="311" r:id="rId42"/>
    <p:sldId id="312" r:id="rId43"/>
    <p:sldId id="315" r:id="rId44"/>
    <p:sldId id="316" r:id="rId45"/>
    <p:sldId id="317" r:id="rId46"/>
    <p:sldId id="318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39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9900"/>
    <a:srgbClr val="CCECFF"/>
    <a:srgbClr val="6699FF"/>
    <a:srgbClr val="FF7C80"/>
    <a:srgbClr val="CC00CC"/>
    <a:srgbClr val="FF66FF"/>
    <a:srgbClr val="00FFFF"/>
    <a:srgbClr val="F4792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32" autoAdjust="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C0BC4-82E1-4C0C-91AD-64599FD5A21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52330-5268-435D-8F83-B373FC301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85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351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461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852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167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028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341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757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651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585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960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80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6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72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8119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4661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796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96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4436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7384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399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828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420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9474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7768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9645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9706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8019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5220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0921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1235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6086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040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842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6769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5961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340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761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7812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063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897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481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243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716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36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569-9F25-4C02-8A56-94C58094968E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CB8-59D6-44D1-9FD9-CAD64F07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16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569-9F25-4C02-8A56-94C58094968E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CB8-59D6-44D1-9FD9-CAD64F07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94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569-9F25-4C02-8A56-94C58094968E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CB8-59D6-44D1-9FD9-CAD64F07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09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2140"/>
            <a:ext cx="12192000" cy="101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-4472" y="417368"/>
            <a:ext cx="12192000" cy="41549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700" b="1" dirty="0" smtClean="0"/>
          </a:p>
          <a:p>
            <a:pPr algn="ctr"/>
            <a:endParaRPr lang="en-US" altLang="zh-CN" sz="700" b="1" dirty="0" smtClean="0"/>
          </a:p>
          <a:p>
            <a:pPr algn="ctr"/>
            <a:endParaRPr lang="en-US" altLang="zh-CN" sz="700" b="1" dirty="0" smtClean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1386971" y="463336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</a:rPr>
              <a:t>孙萌萌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0913245" y="423705"/>
            <a:ext cx="473726" cy="4539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128960" y="455030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TNA1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8870523">
            <a:off x="10711358" y="574812"/>
            <a:ext cx="76444" cy="7491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34349" y="35084"/>
            <a:ext cx="10515600" cy="368285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8984200" y="463336"/>
            <a:ext cx="1098604" cy="338554"/>
            <a:chOff x="9170892" y="637994"/>
            <a:chExt cx="928149" cy="338554"/>
          </a:xfrm>
        </p:grpSpPr>
        <p:sp>
          <p:nvSpPr>
            <p:cNvPr id="14" name="文本框 13"/>
            <p:cNvSpPr txBox="1"/>
            <p:nvPr userDrawn="1"/>
          </p:nvSpPr>
          <p:spPr>
            <a:xfrm>
              <a:off x="9170892" y="637994"/>
              <a:ext cx="894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baseline="0" dirty="0" smtClean="0">
                  <a:solidFill>
                    <a:schemeClr val="bg1"/>
                  </a:solidFill>
                </a:rPr>
                <a:t> </a:t>
              </a:r>
              <a:r>
                <a:rPr lang="zh-CN" altLang="en-US" sz="1600" b="1" dirty="0" smtClean="0">
                  <a:solidFill>
                    <a:schemeClr val="bg1"/>
                  </a:solidFill>
                </a:rPr>
                <a:t>问题菜单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直角三角形 14"/>
            <p:cNvSpPr/>
            <p:nvPr userDrawn="1"/>
          </p:nvSpPr>
          <p:spPr>
            <a:xfrm rot="18870523">
              <a:off x="10023364" y="749471"/>
              <a:ext cx="76444" cy="7491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08557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569-9F25-4C02-8A56-94C58094968E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CB8-59D6-44D1-9FD9-CAD64F07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50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569-9F25-4C02-8A56-94C58094968E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CB8-59D6-44D1-9FD9-CAD64F07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569-9F25-4C02-8A56-94C58094968E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CB8-59D6-44D1-9FD9-CAD64F07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92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569-9F25-4C02-8A56-94C58094968E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CB8-59D6-44D1-9FD9-CAD64F07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0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569-9F25-4C02-8A56-94C58094968E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CB8-59D6-44D1-9FD9-CAD64F07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13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569-9F25-4C02-8A56-94C58094968E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CB8-59D6-44D1-9FD9-CAD64F07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69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569-9F25-4C02-8A56-94C58094968E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CB8-59D6-44D1-9FD9-CAD64F07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11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32569-9F25-4C02-8A56-94C58094968E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35CB8-59D6-44D1-9FD9-CAD64F07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69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65" y="1272869"/>
            <a:ext cx="11809141" cy="4759941"/>
          </a:xfrm>
        </p:spPr>
        <p:txBody>
          <a:bodyPr anchor="t">
            <a:normAutofit/>
          </a:bodyPr>
          <a:lstStyle/>
          <a:p>
            <a:pPr>
              <a:lnSpc>
                <a:spcPts val="2500"/>
              </a:lnSpc>
            </a:pPr>
            <a:r>
              <a:rPr lang="en-US" altLang="zh-CN" dirty="0" smtClean="0"/>
              <a:t>1. </a:t>
            </a:r>
            <a:r>
              <a:rPr lang="en-US" altLang="zh-CN" dirty="0" err="1" smtClean="0"/>
              <a:t>ExSD</a:t>
            </a:r>
            <a:r>
              <a:rPr lang="zh-CN" altLang="en-US" dirty="0" smtClean="0"/>
              <a:t>显示规则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2.</a:t>
            </a:r>
            <a:r>
              <a:rPr lang="zh-CN" altLang="en-US" dirty="0" smtClean="0"/>
              <a:t>商品扫描显示规则：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订单状态：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zh-CN" altLang="en-US" sz="1600" b="0" dirty="0" smtClean="0"/>
              <a:t>正在扫描</a:t>
            </a:r>
            <a:r>
              <a:rPr lang="en-US" altLang="zh-CN" sz="1600" b="0" dirty="0" smtClean="0"/>
              <a:t>—</a:t>
            </a:r>
            <a:r>
              <a:rPr lang="zh-CN" altLang="en-US" sz="1600" b="0" dirty="0" smtClean="0"/>
              <a:t>正常状态，包含检查并扫描商品、扫描订单号码</a:t>
            </a:r>
            <a:r>
              <a:rPr lang="en-US" altLang="zh-CN" sz="1600" b="0" dirty="0" smtClean="0"/>
              <a:t/>
            </a:r>
            <a:br>
              <a:rPr lang="en-US" altLang="zh-CN" sz="1600" b="0" dirty="0" smtClean="0"/>
            </a:br>
            <a:r>
              <a:rPr lang="en-US" altLang="zh-CN" sz="1600" b="0" dirty="0"/>
              <a:t> </a:t>
            </a:r>
            <a:r>
              <a:rPr lang="en-US" altLang="zh-CN" sz="1600" b="0" dirty="0" smtClean="0"/>
              <a:t>   </a:t>
            </a:r>
            <a:r>
              <a:rPr lang="zh-CN" altLang="en-US" sz="1600" b="0" dirty="0" smtClean="0"/>
              <a:t>异常处理</a:t>
            </a:r>
            <a:r>
              <a:rPr lang="en-US" altLang="zh-CN" sz="1600" b="0" dirty="0" smtClean="0"/>
              <a:t>—</a:t>
            </a:r>
            <a:r>
              <a:rPr lang="zh-CN" altLang="en-US" sz="1600" b="0" dirty="0" smtClean="0"/>
              <a:t>非问题菜单触发问题处理，包含扫描序列号、确认多货、条码无效等</a:t>
            </a:r>
            <a:r>
              <a:rPr lang="en-US" altLang="zh-CN" sz="1600" b="0" dirty="0" smtClean="0"/>
              <a:t/>
            </a:r>
            <a:br>
              <a:rPr lang="en-US" altLang="zh-CN" sz="1600" b="0" dirty="0" smtClean="0"/>
            </a:br>
            <a:r>
              <a:rPr lang="en-US" altLang="zh-CN" sz="1600" b="0" dirty="0"/>
              <a:t> </a:t>
            </a:r>
            <a:r>
              <a:rPr lang="en-US" altLang="zh-CN" sz="1600" b="0" dirty="0" smtClean="0"/>
              <a:t>   </a:t>
            </a:r>
            <a:r>
              <a:rPr lang="zh-CN" altLang="en-US" sz="1600" b="0" dirty="0" smtClean="0"/>
              <a:t>问题处理</a:t>
            </a:r>
            <a:r>
              <a:rPr lang="en-US" altLang="zh-CN" sz="1600" b="0" dirty="0" smtClean="0"/>
              <a:t>—</a:t>
            </a:r>
            <a:r>
              <a:rPr lang="zh-CN" altLang="en-US" sz="1600" b="0" dirty="0" smtClean="0"/>
              <a:t>所有问题处理菜单处罚问题，包含商品残损、商品丢失、商品无法扫描、序列号无法扫描、信息查询等</a:t>
            </a:r>
            <a:r>
              <a:rPr lang="en-US" altLang="zh-CN" sz="1600" b="0" dirty="0" smtClean="0"/>
              <a:t/>
            </a:r>
            <a:br>
              <a:rPr lang="en-US" altLang="zh-CN" sz="1600" b="0" dirty="0" smtClean="0"/>
            </a:br>
            <a:r>
              <a:rPr lang="en-US" altLang="zh-CN" dirty="0"/>
              <a:t>4</a:t>
            </a:r>
            <a:r>
              <a:rPr lang="en-US" altLang="zh-CN" dirty="0" smtClean="0"/>
              <a:t>.SIOC</a:t>
            </a:r>
            <a:r>
              <a:rPr lang="zh-CN" altLang="en-US" dirty="0" smtClean="0"/>
              <a:t>：</a:t>
            </a:r>
            <a:r>
              <a:rPr lang="en-US" altLang="zh-CN" sz="1600" b="0" dirty="0" smtClean="0"/>
              <a:t>Ship In Own Container</a:t>
            </a:r>
            <a:r>
              <a:rPr lang="zh-CN" altLang="en-US" sz="1600" b="0" dirty="0"/>
              <a:t>自</a:t>
            </a:r>
            <a:r>
              <a:rPr lang="zh-CN" altLang="en-US" sz="1600" b="0" dirty="0" smtClean="0"/>
              <a:t>有包装箱</a:t>
            </a:r>
            <a:r>
              <a:rPr lang="en-US" altLang="zh-CN" sz="1600" b="0" dirty="0"/>
              <a:t/>
            </a:r>
            <a:br>
              <a:rPr lang="en-US" altLang="zh-CN" sz="1600" b="0" dirty="0"/>
            </a:br>
            <a:r>
              <a:rPr lang="en-US" altLang="zh-CN" dirty="0"/>
              <a:t>5. Single</a:t>
            </a:r>
            <a:r>
              <a:rPr lang="zh-CN" altLang="en-US" sz="1600" dirty="0" smtClean="0"/>
              <a:t>包装显示顺序</a:t>
            </a:r>
            <a:r>
              <a:rPr lang="zh-CN" altLang="en-US" sz="1600" b="0" dirty="0" smtClean="0"/>
              <a:t>：不论原顺序是什么，当前扫描永远居于第一位</a:t>
            </a:r>
            <a:endParaRPr lang="zh-CN" altLang="en-US" b="0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34349" y="-9520"/>
            <a:ext cx="1051560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信息解释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73859"/>
              </p:ext>
            </p:extLst>
          </p:nvPr>
        </p:nvGraphicFramePr>
        <p:xfrm>
          <a:off x="2421949" y="1745578"/>
          <a:ext cx="1012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6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待扫描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605489"/>
              </p:ext>
            </p:extLst>
          </p:nvPr>
        </p:nvGraphicFramePr>
        <p:xfrm>
          <a:off x="3629726" y="1745578"/>
          <a:ext cx="1012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6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正在扫描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383078"/>
              </p:ext>
            </p:extLst>
          </p:nvPr>
        </p:nvGraphicFramePr>
        <p:xfrm>
          <a:off x="4837503" y="1745578"/>
          <a:ext cx="1012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6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扫描完成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762504"/>
              </p:ext>
            </p:extLst>
          </p:nvPr>
        </p:nvGraphicFramePr>
        <p:xfrm>
          <a:off x="5980250" y="1745578"/>
          <a:ext cx="1012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6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问题锁定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2057867" y="1282096"/>
            <a:ext cx="1583476" cy="36828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bg1"/>
                </a:solidFill>
              </a:rPr>
              <a:t>12</a:t>
            </a:r>
            <a:r>
              <a:rPr lang="zh-CN" altLang="en-US" sz="1100" dirty="0" smtClean="0">
                <a:solidFill>
                  <a:schemeClr val="bg1"/>
                </a:solidFill>
              </a:rPr>
              <a:t>小时以上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03033" y="1282096"/>
            <a:ext cx="1483115" cy="368285"/>
          </a:xfrm>
          <a:prstGeom prst="rect">
            <a:avLst/>
          </a:prstGeom>
          <a:solidFill>
            <a:srgbClr val="66CC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6-12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小时</a:t>
            </a:r>
            <a:endParaRPr lang="zh-CN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47838" y="1272870"/>
            <a:ext cx="1483115" cy="368285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tx1"/>
                </a:solidFill>
              </a:rPr>
              <a:t>3-6</a:t>
            </a:r>
            <a:r>
              <a:rPr lang="zh-CN" altLang="en-US" sz="1100" dirty="0" smtClean="0">
                <a:solidFill>
                  <a:schemeClr val="tx1"/>
                </a:solidFill>
              </a:rPr>
              <a:t>小时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92643" y="1272870"/>
            <a:ext cx="1483115" cy="368285"/>
          </a:xfrm>
          <a:prstGeom prst="rect">
            <a:avLst/>
          </a:prstGeom>
          <a:solidFill>
            <a:srgbClr val="FF99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bg1"/>
                </a:solidFill>
              </a:rPr>
              <a:t>1-3</a:t>
            </a:r>
            <a:r>
              <a:rPr lang="zh-CN" altLang="en-US" sz="1100" dirty="0" smtClean="0">
                <a:solidFill>
                  <a:schemeClr val="bg1"/>
                </a:solidFill>
              </a:rPr>
              <a:t>小时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37448" y="1272870"/>
            <a:ext cx="1483115" cy="368285"/>
          </a:xfrm>
          <a:prstGeom prst="rect">
            <a:avLst/>
          </a:prstGeom>
          <a:solidFill>
            <a:srgbClr val="FF7C8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bg1"/>
                </a:solidFill>
              </a:rPr>
              <a:t>1</a:t>
            </a:r>
            <a:r>
              <a:rPr lang="zh-CN" altLang="en-US" sz="1100" dirty="0" smtClean="0">
                <a:solidFill>
                  <a:schemeClr val="bg1"/>
                </a:solidFill>
              </a:rPr>
              <a:t>小时内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368307" y="1272869"/>
            <a:ext cx="1483115" cy="36828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延误发货点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包装过程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1/30</a:t>
            </a:r>
            <a:r>
              <a:rPr lang="zh-CN" altLang="en-US" sz="2400" b="1" dirty="0" smtClean="0"/>
              <a:t> 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bg1"/>
                  </a:solidFill>
                </a:rPr>
                <a:t>SIOC</a:t>
              </a:r>
              <a:endParaRPr lang="zh-CN" altLang="en-US" sz="73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MSJD0000011</a:t>
              </a:r>
              <a:endParaRPr lang="zh-CN" altLang="en-US" sz="2400" b="1" dirty="0">
                <a:solidFill>
                  <a:schemeClr val="bg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9963538" y="4256727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订单状态</a:t>
            </a:r>
            <a:endParaRPr lang="zh-CN" altLang="en-US" sz="1400" dirty="0" smtClean="0"/>
          </a:p>
        </p:txBody>
      </p:sp>
      <p:sp>
        <p:nvSpPr>
          <p:cNvPr id="26" name="矩形 25"/>
          <p:cNvSpPr/>
          <p:nvPr/>
        </p:nvSpPr>
        <p:spPr>
          <a:xfrm>
            <a:off x="9972447" y="5924678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349" y="436704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447350" y="1813004"/>
          <a:ext cx="7309966" cy="130111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6933890313321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err="1" smtClean="0"/>
                        <a:t>Osdy</a:t>
                      </a:r>
                      <a:r>
                        <a:rPr lang="en-US" altLang="zh-CN" sz="1100" b="0" dirty="0" smtClean="0"/>
                        <a:t> </a:t>
                      </a:r>
                      <a:r>
                        <a:rPr lang="zh-CN" altLang="en-US" sz="1100" b="0" dirty="0" smtClean="0"/>
                        <a:t>拉杆箱 万向轮 铝框行李箱 多功能旅行箱包 明星登机托运箱 </a:t>
                      </a:r>
                      <a:r>
                        <a:rPr lang="en-US" altLang="zh-CN" sz="1100" b="0" dirty="0" smtClean="0"/>
                        <a:t>20/24/26/29/32</a:t>
                      </a:r>
                      <a:r>
                        <a:rPr lang="zh-CN" altLang="en-US" sz="1100" b="0" dirty="0" smtClean="0"/>
                        <a:t>寸</a:t>
                      </a:r>
                      <a:endParaRPr lang="zh-CN" altLang="en-US" sz="1100" b="0" dirty="0"/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 dirty="0" smtClean="0">
                          <a:effectLst/>
                        </a:rPr>
                        <a:t>SIOC</a:t>
                      </a:r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扫描完成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887" y="2207892"/>
            <a:ext cx="599864" cy="911558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4517" y="1680229"/>
            <a:ext cx="1587771" cy="2412789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38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9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</a:t>
              </a:r>
              <a:endParaRPr lang="zh-CN" altLang="en-US" b="1" dirty="0"/>
            </a:p>
          </p:txBody>
        </p:sp>
      </p:grpSp>
      <p:sp>
        <p:nvSpPr>
          <p:cNvPr id="30" name="矩形 29"/>
          <p:cNvSpPr/>
          <p:nvPr/>
        </p:nvSpPr>
        <p:spPr>
          <a:xfrm>
            <a:off x="9969111" y="4671399"/>
            <a:ext cx="2083511" cy="12532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订单完成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请</a:t>
            </a:r>
            <a:r>
              <a:rPr lang="zh-CN" altLang="en-US" sz="1600" dirty="0">
                <a:solidFill>
                  <a:schemeClr val="bg1"/>
                </a:solidFill>
              </a:rPr>
              <a:t>扫描下</a:t>
            </a:r>
            <a:r>
              <a:rPr lang="zh-CN" altLang="en-US" sz="1600" dirty="0" smtClean="0">
                <a:solidFill>
                  <a:schemeClr val="bg1"/>
                </a:solidFill>
              </a:rPr>
              <a:t>一商品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继续</a:t>
            </a:r>
            <a:r>
              <a:rPr lang="zh-CN" altLang="en-US" sz="1600" dirty="0">
                <a:solidFill>
                  <a:schemeClr val="bg1"/>
                </a:solidFill>
              </a:rPr>
              <a:t>包装</a:t>
            </a:r>
          </a:p>
        </p:txBody>
      </p:sp>
    </p:spTree>
    <p:extLst>
      <p:ext uri="{BB962C8B-B14F-4D97-AF65-F5344CB8AC3E}">
        <p14:creationId xmlns:p14="http://schemas.microsoft.com/office/powerpoint/2010/main" val="244988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包装过程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2/30</a:t>
            </a:r>
            <a:r>
              <a:rPr lang="zh-CN" altLang="en-US" sz="2400" b="1" dirty="0" smtClean="0"/>
              <a:t> </a:t>
            </a:r>
            <a:r>
              <a:rPr lang="zh-CN" altLang="en-US" b="1" dirty="0" smtClean="0"/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MSJD0000011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上一箱号：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SIOC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SIOC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MSJD0000016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71210"/>
            <a:chOff x="567854" y="5026704"/>
            <a:chExt cx="3879888" cy="1322546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94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</a:rPr>
                <a:t>等待扫描订单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09:00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0" y="446577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93145"/>
              </p:ext>
            </p:extLst>
          </p:nvPr>
        </p:nvGraphicFramePr>
        <p:xfrm>
          <a:off x="2447350" y="1813004"/>
          <a:ext cx="7309966" cy="130111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6933890313978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/>
                        <a:t>Electrolux </a:t>
                      </a:r>
                      <a:r>
                        <a:rPr lang="zh-CN" altLang="en-US" sz="1100" b="0" dirty="0" smtClean="0"/>
                        <a:t>伊莱克斯 </a:t>
                      </a:r>
                      <a:r>
                        <a:rPr lang="en-US" altLang="zh-CN" sz="1100" b="0" dirty="0" smtClean="0"/>
                        <a:t>EAW26FD43BC4 </a:t>
                      </a:r>
                      <a:r>
                        <a:rPr lang="zh-CN" altLang="en-US" sz="1100" b="0" dirty="0" smtClean="0"/>
                        <a:t>大</a:t>
                      </a:r>
                      <a:r>
                        <a:rPr lang="en-US" altLang="zh-CN" sz="1100" b="0" dirty="0" smtClean="0"/>
                        <a:t>1</a:t>
                      </a:r>
                      <a:r>
                        <a:rPr lang="zh-CN" altLang="en-US" sz="1100" b="0" dirty="0" smtClean="0"/>
                        <a:t>匹 家用 壁挂式 定频 冷暖电辅 挂机空调 瓷白色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Box23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正在扫描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64" y="2441569"/>
            <a:ext cx="1105109" cy="455317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699" y="2400032"/>
            <a:ext cx="2258274" cy="930433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37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8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请扫描订单号码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203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包装过程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2/30</a:t>
            </a:r>
            <a:r>
              <a:rPr lang="zh-CN" altLang="en-US" sz="2400" b="1" dirty="0" smtClean="0"/>
              <a:t> </a:t>
            </a:r>
            <a:r>
              <a:rPr lang="zh-CN" altLang="en-US" b="1" dirty="0" smtClean="0"/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MSJD0000011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上一箱号：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SIOC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SIOC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MSJD0000016</a:t>
              </a:r>
              <a:endParaRPr lang="zh-CN" altLang="en-US" sz="2400" b="1" dirty="0">
                <a:solidFill>
                  <a:schemeClr val="bg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83859"/>
            <a:chOff x="567854" y="5026704"/>
            <a:chExt cx="3879888" cy="1332556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10043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>
                      <a:lumMod val="50000"/>
                    </a:schemeClr>
                  </a:solidFill>
                </a:rPr>
                <a:t>等待扫描箱号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09:00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349" y="415886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638049"/>
              </p:ext>
            </p:extLst>
          </p:nvPr>
        </p:nvGraphicFramePr>
        <p:xfrm>
          <a:off x="2447350" y="1813004"/>
          <a:ext cx="7309966" cy="130111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6933890313978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/>
                        <a:t>Electrolux </a:t>
                      </a:r>
                      <a:r>
                        <a:rPr lang="zh-CN" altLang="en-US" sz="1100" b="0" dirty="0" smtClean="0"/>
                        <a:t>伊莱克斯 </a:t>
                      </a:r>
                      <a:r>
                        <a:rPr lang="en-US" altLang="zh-CN" sz="1100" b="0" dirty="0" smtClean="0"/>
                        <a:t>EAW26FD43BC4 </a:t>
                      </a:r>
                      <a:r>
                        <a:rPr lang="zh-CN" altLang="en-US" sz="1100" b="0" dirty="0" smtClean="0"/>
                        <a:t>大</a:t>
                      </a:r>
                      <a:r>
                        <a:rPr lang="en-US" altLang="zh-CN" sz="1100" b="0" dirty="0" smtClean="0"/>
                        <a:t>1</a:t>
                      </a:r>
                      <a:r>
                        <a:rPr lang="zh-CN" altLang="en-US" sz="1100" b="0" dirty="0" smtClean="0"/>
                        <a:t>匹 家用 壁挂式 定频 冷暖电辅 挂机空调 瓷白色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Box23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正在扫描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64" y="2441569"/>
            <a:ext cx="1105109" cy="455317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699" y="2400032"/>
            <a:ext cx="2258274" cy="930433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4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请扫描箱号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3798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包装过程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2/30</a:t>
            </a:r>
            <a:r>
              <a:rPr lang="zh-CN" altLang="en-US" sz="2400" b="1" dirty="0" smtClean="0"/>
              <a:t> </a:t>
            </a:r>
            <a:r>
              <a:rPr lang="zh-CN" altLang="en-US" b="1" dirty="0" smtClean="0"/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MSJD0000011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上一箱号：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SIOC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bg1"/>
                  </a:solidFill>
                </a:rPr>
                <a:t>SIOC</a:t>
              </a:r>
              <a:endParaRPr lang="zh-CN" altLang="en-US" sz="73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MSJD0000016</a:t>
              </a:r>
              <a:endParaRPr lang="zh-CN" altLang="en-US" sz="2400" b="1" dirty="0">
                <a:solidFill>
                  <a:schemeClr val="bg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2085886"/>
            <a:chOff x="567854" y="5026704"/>
            <a:chExt cx="3879888" cy="1650708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132254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</a:rPr>
                <a:t>订单完成</a:t>
              </a:r>
              <a:endParaRPr lang="en-US" altLang="zh-CN" sz="2000" b="1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</a:rPr>
                <a:t>请</a:t>
              </a:r>
              <a:r>
                <a:rPr lang="zh-CN" altLang="en-US" sz="1600" dirty="0">
                  <a:solidFill>
                    <a:schemeClr val="bg1"/>
                  </a:solidFill>
                </a:rPr>
                <a:t>扫描下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一商品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</a:rPr>
                <a:t>继续</a:t>
              </a:r>
              <a:r>
                <a:rPr lang="zh-CN" altLang="en-US" sz="1600" dirty="0">
                  <a:solidFill>
                    <a:schemeClr val="bg1"/>
                  </a:solidFill>
                </a:rPr>
                <a:t>包装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09:00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349" y="415886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447350" y="1813004"/>
          <a:ext cx="7309966" cy="130111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6933890313978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/>
                        <a:t>Electrolux </a:t>
                      </a:r>
                      <a:r>
                        <a:rPr lang="zh-CN" altLang="en-US" sz="1100" b="0" dirty="0" smtClean="0"/>
                        <a:t>伊莱克斯 </a:t>
                      </a:r>
                      <a:r>
                        <a:rPr lang="en-US" altLang="zh-CN" sz="1100" b="0" dirty="0" smtClean="0"/>
                        <a:t>EAW26FD43BC4 </a:t>
                      </a:r>
                      <a:r>
                        <a:rPr lang="zh-CN" altLang="en-US" sz="1100" b="0" dirty="0" smtClean="0"/>
                        <a:t>大</a:t>
                      </a:r>
                      <a:r>
                        <a:rPr lang="en-US" altLang="zh-CN" sz="1100" b="0" dirty="0" smtClean="0"/>
                        <a:t>1</a:t>
                      </a:r>
                      <a:r>
                        <a:rPr lang="zh-CN" altLang="en-US" sz="1100" b="0" dirty="0" smtClean="0"/>
                        <a:t>匹 家用 壁挂式 定频 冷暖电辅 挂机空调 瓷白色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Box23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扫描完成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64" y="2441569"/>
            <a:ext cx="1105109" cy="455317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699" y="2400032"/>
            <a:ext cx="2258274" cy="930433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4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6838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包装过程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30/30</a:t>
            </a:r>
            <a:r>
              <a:rPr lang="zh-CN" altLang="en-US" b="1" dirty="0" smtClean="0"/>
              <a:t> 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MSJD0000078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上一箱号：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SIOC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 err="1" smtClean="0">
                  <a:solidFill>
                    <a:schemeClr val="tx1"/>
                  </a:solidFill>
                </a:rPr>
                <a:t>BigBox</a:t>
              </a:r>
              <a:endParaRPr lang="zh-CN" altLang="en-US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MSJD0000090</a:t>
              </a:r>
              <a:endParaRPr lang="zh-CN" altLang="en-US" sz="2400" b="1" dirty="0">
                <a:solidFill>
                  <a:schemeClr val="tx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71210"/>
            <a:chOff x="567854" y="5026704"/>
            <a:chExt cx="3879888" cy="1322546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94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</a:rPr>
                <a:t>等待扫描订单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09:00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0" y="410134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447350" y="1813004"/>
          <a:ext cx="7309966" cy="130111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6933890313908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/>
                        <a:t>京昕 台式电脑桌台式桌家用简约现代 转角书桌书柜组合 写字台办公桌子 </a:t>
                      </a:r>
                      <a:r>
                        <a:rPr lang="en-US" altLang="zh-CN" sz="1100" b="0" dirty="0" smtClean="0"/>
                        <a:t>1.2</a:t>
                      </a:r>
                      <a:r>
                        <a:rPr lang="zh-CN" altLang="en-US" sz="1100" b="0" dirty="0" smtClean="0"/>
                        <a:t>米三件套 </a:t>
                      </a:r>
                      <a:r>
                        <a:rPr lang="en-US" altLang="zh-CN" sz="1100" b="0" dirty="0" smtClean="0"/>
                        <a:t>(</a:t>
                      </a:r>
                      <a:r>
                        <a:rPr lang="zh-CN" altLang="en-US" sz="1100" b="0" dirty="0" smtClean="0"/>
                        <a:t>浅胡桃</a:t>
                      </a:r>
                      <a:r>
                        <a:rPr lang="en-US" altLang="zh-CN" sz="1100" b="0" dirty="0" smtClean="0"/>
                        <a:t>) </a:t>
                      </a:r>
                      <a:endParaRPr lang="en-US" altLang="zh-CN" sz="1100" b="0" dirty="0"/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 dirty="0" err="1" smtClean="0">
                          <a:effectLst/>
                        </a:rPr>
                        <a:t>BigBox</a:t>
                      </a:r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正在扫描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541" y="2345206"/>
            <a:ext cx="626556" cy="71193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991" y="1981720"/>
            <a:ext cx="1892907" cy="215083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请扫描订单号码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0335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包装过程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30/30</a:t>
            </a:r>
            <a:r>
              <a:rPr lang="zh-CN" altLang="en-US" b="1" dirty="0" smtClean="0"/>
              <a:t> 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MSJD0000078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上一箱号：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SIOC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 err="1" smtClean="0">
                  <a:solidFill>
                    <a:schemeClr val="tx1"/>
                  </a:solidFill>
                </a:rPr>
                <a:t>BigBox</a:t>
              </a:r>
              <a:endParaRPr lang="zh-CN" altLang="en-US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MSJD0000090</a:t>
              </a:r>
              <a:endParaRPr lang="zh-CN" altLang="en-US" sz="2400" b="1" dirty="0">
                <a:solidFill>
                  <a:schemeClr val="bg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71210"/>
            <a:chOff x="567854" y="5026704"/>
            <a:chExt cx="3879888" cy="1322546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94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</a:rPr>
                <a:t>等待</a:t>
              </a:r>
              <a:r>
                <a:rPr lang="zh-CN" altLang="en-US" b="1" dirty="0" smtClean="0">
                  <a:solidFill>
                    <a:schemeClr val="bg1">
                      <a:lumMod val="50000"/>
                    </a:schemeClr>
                  </a:solidFill>
                </a:rPr>
                <a:t>扫描箱号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09:00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0" y="410134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447350" y="1813004"/>
          <a:ext cx="7309966" cy="130111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6933890313908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/>
                        <a:t>京昕 台式电脑桌台式桌家用简约现代 转角书桌书柜组合 写字台办公桌子 </a:t>
                      </a:r>
                      <a:r>
                        <a:rPr lang="en-US" altLang="zh-CN" sz="1100" b="0" dirty="0" smtClean="0"/>
                        <a:t>1.2</a:t>
                      </a:r>
                      <a:r>
                        <a:rPr lang="zh-CN" altLang="en-US" sz="1100" b="0" dirty="0" smtClean="0"/>
                        <a:t>米三件套 </a:t>
                      </a:r>
                      <a:r>
                        <a:rPr lang="en-US" altLang="zh-CN" sz="1100" b="0" dirty="0" smtClean="0"/>
                        <a:t>(</a:t>
                      </a:r>
                      <a:r>
                        <a:rPr lang="zh-CN" altLang="en-US" sz="1100" b="0" dirty="0" smtClean="0"/>
                        <a:t>浅胡桃</a:t>
                      </a:r>
                      <a:r>
                        <a:rPr lang="en-US" altLang="zh-CN" sz="1100" b="0" dirty="0" smtClean="0"/>
                        <a:t>) </a:t>
                      </a:r>
                      <a:endParaRPr lang="en-US" altLang="zh-CN" sz="1100" b="0" dirty="0"/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 dirty="0" err="1" smtClean="0">
                          <a:effectLst/>
                        </a:rPr>
                        <a:t>BigBox</a:t>
                      </a:r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正在扫描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541" y="2345206"/>
            <a:ext cx="626556" cy="71193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991" y="1981720"/>
            <a:ext cx="1892907" cy="215083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</a:t>
              </a:r>
              <a:r>
                <a:rPr lang="zh-CN" altLang="en-US" b="1" dirty="0"/>
                <a:t>箱号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195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包装过程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30/30</a:t>
            </a:r>
            <a:r>
              <a:rPr lang="zh-CN" altLang="en-US" b="1" dirty="0" smtClean="0"/>
              <a:t> 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MSJD0000078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上一箱号：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SIOC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 err="1" smtClean="0">
                  <a:solidFill>
                    <a:schemeClr val="bg1"/>
                  </a:solidFill>
                </a:rPr>
                <a:t>BigBox</a:t>
              </a:r>
              <a:endParaRPr lang="zh-CN" alt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MSJD0000090</a:t>
              </a:r>
              <a:endParaRPr lang="zh-CN" altLang="en-US" sz="2400" b="1" dirty="0">
                <a:solidFill>
                  <a:schemeClr val="bg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2085886"/>
            <a:chOff x="567854" y="5026704"/>
            <a:chExt cx="3879888" cy="1650708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132254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</a:rPr>
                <a:t>订单完成</a:t>
              </a:r>
              <a:endParaRPr lang="en-US" altLang="zh-CN" sz="2000" b="1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</a:rPr>
                <a:t>请</a:t>
              </a:r>
              <a:r>
                <a:rPr lang="zh-CN" altLang="en-US" sz="1600" dirty="0">
                  <a:solidFill>
                    <a:schemeClr val="bg1"/>
                  </a:solidFill>
                </a:rPr>
                <a:t>扫描下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一车牌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</a:rPr>
                <a:t>继续</a:t>
              </a:r>
              <a:r>
                <a:rPr lang="zh-CN" altLang="en-US" sz="1600" dirty="0">
                  <a:solidFill>
                    <a:schemeClr val="bg1"/>
                  </a:solidFill>
                </a:rPr>
                <a:t>包装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961512" y="5964212"/>
            <a:ext cx="2085748" cy="414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09:00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349" y="436704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447350" y="1813004"/>
          <a:ext cx="7309966" cy="130111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6933890313908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/>
                        <a:t>京昕 台式电脑桌台式桌家用简约现代 转角书桌书柜组合 写字台办公桌子 </a:t>
                      </a:r>
                      <a:r>
                        <a:rPr lang="en-US" altLang="zh-CN" sz="1100" b="0" dirty="0" smtClean="0"/>
                        <a:t>1.2</a:t>
                      </a:r>
                      <a:r>
                        <a:rPr lang="zh-CN" altLang="en-US" sz="1100" b="0" dirty="0" smtClean="0"/>
                        <a:t>米三件套 </a:t>
                      </a:r>
                      <a:r>
                        <a:rPr lang="en-US" altLang="zh-CN" sz="1100" b="0" dirty="0" smtClean="0"/>
                        <a:t>(</a:t>
                      </a:r>
                      <a:r>
                        <a:rPr lang="zh-CN" altLang="en-US" sz="1100" b="0" dirty="0" smtClean="0"/>
                        <a:t>浅胡桃</a:t>
                      </a:r>
                      <a:r>
                        <a:rPr lang="en-US" altLang="zh-CN" sz="1100" b="0" dirty="0" smtClean="0"/>
                        <a:t>) </a:t>
                      </a:r>
                      <a:endParaRPr lang="en-US" altLang="zh-CN" sz="1100" b="0" dirty="0"/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 dirty="0" err="1" smtClean="0">
                          <a:effectLst/>
                        </a:rPr>
                        <a:t>BigBox</a:t>
                      </a:r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541" y="2345206"/>
            <a:ext cx="626556" cy="71193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991" y="1981720"/>
            <a:ext cx="1892907" cy="215083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34349" y="847493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请扫描下一车牌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3949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10655"/>
            <a:ext cx="12192000" cy="2306672"/>
          </a:xfrm>
        </p:spPr>
        <p:txBody>
          <a:bodyPr>
            <a:noAutofit/>
          </a:bodyPr>
          <a:lstStyle/>
          <a:p>
            <a:pPr algn="ctr"/>
            <a:r>
              <a:rPr lang="zh-CN" altLang="en-US" sz="6600" dirty="0" smtClean="0"/>
              <a:t>异常处理页面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74470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69355"/>
            <a:ext cx="12192000" cy="2306672"/>
          </a:xfrm>
        </p:spPr>
        <p:txBody>
          <a:bodyPr>
            <a:noAutofit/>
          </a:bodyPr>
          <a:lstStyle/>
          <a:p>
            <a:pPr algn="ctr"/>
            <a:r>
              <a:rPr lang="en-US" altLang="zh-CN" sz="6600" dirty="0" smtClean="0"/>
              <a:t>A</a:t>
            </a:r>
            <a:r>
              <a:rPr lang="zh-CN" altLang="en-US" sz="6600" dirty="0" smtClean="0"/>
              <a:t>显示车牌全部信息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07429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4.1A</a:t>
            </a:r>
            <a:r>
              <a:rPr lang="zh-CN" altLang="en-US" dirty="0"/>
              <a:t>显示车牌全部信息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2/30</a:t>
            </a:r>
            <a:r>
              <a:rPr lang="zh-CN" altLang="en-US" sz="2400" b="1" dirty="0" smtClean="0"/>
              <a:t> </a:t>
            </a:r>
            <a:r>
              <a:rPr lang="zh-CN" altLang="en-US" b="1" dirty="0" smtClean="0"/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MSJD0000011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上一箱号：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SIOC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SIOC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MSJD0000016</a:t>
              </a:r>
              <a:endParaRPr lang="zh-CN" altLang="en-US" sz="2400" b="1" dirty="0">
                <a:solidFill>
                  <a:schemeClr val="bg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2085886"/>
            <a:chOff x="567854" y="5026704"/>
            <a:chExt cx="3879888" cy="1650708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132254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</a:rPr>
                <a:t>订单完成</a:t>
              </a:r>
              <a:endParaRPr lang="en-US" altLang="zh-CN" sz="2000" b="1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</a:rPr>
                <a:t>请</a:t>
              </a:r>
              <a:r>
                <a:rPr lang="zh-CN" altLang="en-US" sz="1600" dirty="0">
                  <a:solidFill>
                    <a:schemeClr val="bg1"/>
                  </a:solidFill>
                </a:rPr>
                <a:t>扫描下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一商品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</a:rPr>
                <a:t>继续</a:t>
              </a:r>
              <a:r>
                <a:rPr lang="zh-CN" altLang="en-US" sz="1600" dirty="0">
                  <a:solidFill>
                    <a:schemeClr val="bg1"/>
                  </a:solidFill>
                </a:rPr>
                <a:t>包装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09:00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349" y="415886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447350" y="1813004"/>
          <a:ext cx="7309966" cy="130111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6933890313978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/>
                        <a:t>Electrolux </a:t>
                      </a:r>
                      <a:r>
                        <a:rPr lang="zh-CN" altLang="en-US" sz="1100" b="0" dirty="0" smtClean="0"/>
                        <a:t>伊莱克斯 </a:t>
                      </a:r>
                      <a:r>
                        <a:rPr lang="en-US" altLang="zh-CN" sz="1100" b="0" dirty="0" smtClean="0"/>
                        <a:t>EAW26FD43BC4 </a:t>
                      </a:r>
                      <a:r>
                        <a:rPr lang="zh-CN" altLang="en-US" sz="1100" b="0" dirty="0" smtClean="0"/>
                        <a:t>大</a:t>
                      </a:r>
                      <a:r>
                        <a:rPr lang="en-US" altLang="zh-CN" sz="1100" b="0" dirty="0" smtClean="0"/>
                        <a:t>1</a:t>
                      </a:r>
                      <a:r>
                        <a:rPr lang="zh-CN" altLang="en-US" sz="1100" b="0" dirty="0" smtClean="0"/>
                        <a:t>匹 家用 壁挂式 定频 冷暖电辅 挂机空调 瓷白色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Box23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扫描完成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64" y="2441569"/>
            <a:ext cx="1105109" cy="455317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699" y="2400032"/>
            <a:ext cx="2258274" cy="930433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4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请选择问题处理类型</a:t>
              </a:r>
              <a:endParaRPr lang="zh-CN" altLang="en-US" b="1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15209" y="1959035"/>
            <a:ext cx="7396209" cy="3588082"/>
            <a:chOff x="2397896" y="1634959"/>
            <a:chExt cx="7396209" cy="3588082"/>
          </a:xfrm>
        </p:grpSpPr>
        <p:grpSp>
          <p:nvGrpSpPr>
            <p:cNvPr id="35" name="组合 34"/>
            <p:cNvGrpSpPr/>
            <p:nvPr/>
          </p:nvGrpSpPr>
          <p:grpSpPr>
            <a:xfrm>
              <a:off x="2397896" y="1634959"/>
              <a:ext cx="7396209" cy="3588082"/>
              <a:chOff x="2658567" y="1690081"/>
              <a:chExt cx="7396209" cy="3588082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677640" y="1723950"/>
                <a:ext cx="7377136" cy="763826"/>
              </a:xfrm>
              <a:prstGeom prst="rect">
                <a:avLst/>
              </a:prstGeom>
              <a:solidFill>
                <a:srgbClr val="CCEC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包装问题菜单</a:t>
                </a: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4877639" y="2543384"/>
              <a:ext cx="15864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/>
                <a:t>热键号码：</a:t>
              </a:r>
              <a:endParaRPr lang="zh-CN" altLang="en-US" b="1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041433" y="2505374"/>
              <a:ext cx="1027327" cy="39217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A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940321" y="2912716"/>
              <a:ext cx="226682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 smtClean="0"/>
                <a:t>A—</a:t>
              </a:r>
              <a:r>
                <a:rPr lang="zh-CN" altLang="en-US" sz="1600" dirty="0" smtClean="0"/>
                <a:t>显示车牌全部信息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D—</a:t>
              </a:r>
              <a:r>
                <a:rPr lang="zh-CN" altLang="en-US" sz="1600" dirty="0" smtClean="0"/>
                <a:t>商品残损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P—</a:t>
              </a:r>
              <a:r>
                <a:rPr lang="zh-CN" altLang="en-US" sz="1600" dirty="0" smtClean="0"/>
                <a:t>商品无法扫描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N—</a:t>
              </a:r>
              <a:r>
                <a:rPr lang="zh-CN" altLang="en-US" sz="1600" dirty="0" smtClean="0"/>
                <a:t>序列号无法扫描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I—</a:t>
              </a:r>
              <a:r>
                <a:rPr lang="zh-CN" altLang="en-US" sz="1600" dirty="0" smtClean="0"/>
                <a:t>信息查询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E—</a:t>
              </a:r>
              <a:r>
                <a:rPr lang="zh-CN" altLang="en-US" sz="1600" dirty="0" smtClean="0"/>
                <a:t>停止</a:t>
              </a:r>
              <a:r>
                <a:rPr lang="zh-CN" altLang="en-US" sz="1600" dirty="0"/>
                <a:t>包装</a:t>
              </a:r>
              <a:endParaRPr lang="en-US" altLang="zh-CN" sz="1600" dirty="0" smtClean="0"/>
            </a:p>
            <a:p>
              <a:endParaRPr lang="en-US" altLang="zh-CN" sz="1600" b="1" dirty="0" smtClean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848325" y="4820621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确定</a:t>
              </a:r>
              <a:endParaRPr lang="en-US" altLang="zh-CN" sz="16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184739" y="4815663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取消</a:t>
              </a:r>
              <a:endParaRPr lang="en-US" altLang="zh-C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66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858644"/>
            <a:ext cx="12192000" cy="8353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欢迎</a:t>
            </a:r>
            <a:r>
              <a:rPr lang="zh-CN" altLang="en-US" b="1" u="sng" dirty="0"/>
              <a:t>孙萌萌</a:t>
            </a:r>
            <a:r>
              <a:rPr lang="zh-CN" altLang="en-US" dirty="0" smtClean="0"/>
              <a:t>进入包装系统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8059" y="1876202"/>
            <a:ext cx="353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/>
              <a:t>请选择包装模式：</a:t>
            </a:r>
            <a:endParaRPr lang="en-US" altLang="zh-CN" sz="20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78059" y="2609385"/>
            <a:ext cx="3334214" cy="706055"/>
          </a:xfrm>
          <a:prstGeom prst="rect">
            <a:avLst/>
          </a:pr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1.</a:t>
            </a:r>
            <a:r>
              <a:rPr lang="zh-CN" altLang="en-US" sz="2000" b="1" dirty="0"/>
              <a:t>一</a:t>
            </a:r>
            <a:r>
              <a:rPr lang="zh-CN" altLang="en-US" sz="2000" b="1" dirty="0" smtClean="0"/>
              <a:t>单多件按订单包装</a:t>
            </a:r>
            <a:endParaRPr lang="zh-CN" altLang="en-US" sz="2000" b="1" dirty="0"/>
          </a:p>
        </p:txBody>
      </p:sp>
      <p:sp>
        <p:nvSpPr>
          <p:cNvPr id="6" name="矩形 5"/>
          <p:cNvSpPr/>
          <p:nvPr/>
        </p:nvSpPr>
        <p:spPr>
          <a:xfrm>
            <a:off x="78059" y="3547996"/>
            <a:ext cx="3334214" cy="706055"/>
          </a:xfrm>
          <a:prstGeom prst="rect">
            <a:avLst/>
          </a:pr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2</a:t>
            </a:r>
            <a:r>
              <a:rPr lang="en-US" altLang="zh-CN" sz="2000" b="1" dirty="0" smtClean="0"/>
              <a:t>.</a:t>
            </a:r>
            <a:r>
              <a:rPr lang="zh-CN" altLang="en-US" sz="2000" b="1" dirty="0"/>
              <a:t>一</a:t>
            </a:r>
            <a:r>
              <a:rPr lang="zh-CN" altLang="en-US" sz="2000" b="1" dirty="0" smtClean="0"/>
              <a:t>单一件按订单包装</a:t>
            </a:r>
            <a:endParaRPr lang="zh-CN" altLang="en-US" sz="2000" b="1" dirty="0"/>
          </a:p>
        </p:txBody>
      </p:sp>
      <p:sp>
        <p:nvSpPr>
          <p:cNvPr id="7" name="矩形 6"/>
          <p:cNvSpPr/>
          <p:nvPr/>
        </p:nvSpPr>
        <p:spPr>
          <a:xfrm>
            <a:off x="6378498" y="2609385"/>
            <a:ext cx="3334214" cy="706055"/>
          </a:xfrm>
          <a:prstGeom prst="rect">
            <a:avLst/>
          </a:pr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3</a:t>
            </a:r>
            <a:r>
              <a:rPr lang="en-US" altLang="zh-CN" sz="2000" b="1" dirty="0" smtClean="0"/>
              <a:t>.</a:t>
            </a:r>
            <a:r>
              <a:rPr lang="zh-CN" altLang="en-US" sz="2000" b="1" dirty="0"/>
              <a:t>一</a:t>
            </a:r>
            <a:r>
              <a:rPr lang="zh-CN" altLang="en-US" sz="2000" b="1" dirty="0" smtClean="0"/>
              <a:t>单多件包装时打印订单</a:t>
            </a:r>
            <a:endParaRPr lang="zh-CN" alt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6378498" y="3594507"/>
            <a:ext cx="3334214" cy="706055"/>
          </a:xfrm>
          <a:prstGeom prst="rect">
            <a:avLst/>
          </a:pr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4.</a:t>
            </a:r>
            <a:r>
              <a:rPr lang="zh-CN" altLang="en-US" sz="2000" b="1" dirty="0"/>
              <a:t>一</a:t>
            </a:r>
            <a:r>
              <a:rPr lang="zh-CN" altLang="en-US" sz="2000" b="1" dirty="0" smtClean="0"/>
              <a:t>单一件包装时打印订单</a:t>
            </a:r>
            <a:endParaRPr lang="zh-CN" altLang="en-US" sz="2000" b="1" dirty="0"/>
          </a:p>
        </p:txBody>
      </p:sp>
      <p:sp>
        <p:nvSpPr>
          <p:cNvPr id="10" name="矩形 9"/>
          <p:cNvSpPr/>
          <p:nvPr/>
        </p:nvSpPr>
        <p:spPr>
          <a:xfrm>
            <a:off x="8976732" y="447973"/>
            <a:ext cx="1884556" cy="3437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133145" y="3401846"/>
            <a:ext cx="3824920" cy="99835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4909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4.1A</a:t>
            </a:r>
            <a:r>
              <a:rPr lang="zh-CN" altLang="en-US" dirty="0"/>
              <a:t>显示车牌全部信息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2/30</a:t>
            </a:r>
            <a:r>
              <a:rPr lang="zh-CN" altLang="en-US" sz="2400" b="1" dirty="0" smtClean="0"/>
              <a:t> </a:t>
            </a:r>
            <a:r>
              <a:rPr lang="zh-CN" altLang="en-US" b="1" dirty="0" smtClean="0"/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MSJD0000011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上一箱号：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SIOC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SIOC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MSJD0000016</a:t>
              </a:r>
              <a:endParaRPr lang="zh-CN" altLang="en-US" sz="2400" b="1" dirty="0">
                <a:solidFill>
                  <a:schemeClr val="bg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2085886"/>
            <a:chOff x="567854" y="5026704"/>
            <a:chExt cx="3879888" cy="1650708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132254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</a:rPr>
                <a:t>订单完成</a:t>
              </a:r>
              <a:endParaRPr lang="en-US" altLang="zh-CN" sz="2000" b="1" dirty="0">
                <a:solidFill>
                  <a:schemeClr val="bg1"/>
                </a:solidFill>
              </a:endParaRPr>
            </a:p>
            <a:p>
              <a:pPr algn="ctr"/>
              <a:endParaRPr lang="en-US" altLang="zh-CN" sz="900" b="1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请扫描下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一商品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</a:rPr>
                <a:t>继续</a:t>
              </a:r>
              <a:r>
                <a:rPr lang="zh-CN" altLang="en-US" sz="1600" dirty="0">
                  <a:solidFill>
                    <a:schemeClr val="bg1"/>
                  </a:solidFill>
                </a:rPr>
                <a:t>包装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183023" y="5927933"/>
            <a:ext cx="2085748" cy="414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09:00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349" y="415886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447350" y="1813004"/>
          <a:ext cx="7309966" cy="130111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6933890313978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/>
                        <a:t>Electrolux </a:t>
                      </a:r>
                      <a:r>
                        <a:rPr lang="zh-CN" altLang="en-US" sz="1100" b="0" dirty="0" smtClean="0"/>
                        <a:t>伊莱克斯 </a:t>
                      </a:r>
                      <a:r>
                        <a:rPr lang="en-US" altLang="zh-CN" sz="1100" b="0" dirty="0" smtClean="0"/>
                        <a:t>EAW26FD43BC4 </a:t>
                      </a:r>
                      <a:r>
                        <a:rPr lang="zh-CN" altLang="en-US" sz="1100" b="0" dirty="0" smtClean="0"/>
                        <a:t>大</a:t>
                      </a:r>
                      <a:r>
                        <a:rPr lang="en-US" altLang="zh-CN" sz="1100" b="0" dirty="0" smtClean="0"/>
                        <a:t>1</a:t>
                      </a:r>
                      <a:r>
                        <a:rPr lang="zh-CN" altLang="en-US" sz="1100" b="0" dirty="0" smtClean="0"/>
                        <a:t>匹 家用 壁挂式 定频 冷暖电辅 挂机空调 瓷白色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Box23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扫描完成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64" y="2441569"/>
            <a:ext cx="1105109" cy="455317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699" y="2400032"/>
            <a:ext cx="2258274" cy="930433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4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请查看车牌商品全部信息</a:t>
              </a:r>
              <a:endParaRPr lang="zh-CN" altLang="en-US" b="1" dirty="0"/>
            </a:p>
          </p:txBody>
        </p:sp>
      </p:grpSp>
      <p:sp>
        <p:nvSpPr>
          <p:cNvPr id="50" name="矩形 49"/>
          <p:cNvSpPr/>
          <p:nvPr/>
        </p:nvSpPr>
        <p:spPr>
          <a:xfrm>
            <a:off x="183022" y="1719334"/>
            <a:ext cx="11864238" cy="46418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标题 1"/>
          <p:cNvSpPr txBox="1">
            <a:spLocks/>
          </p:cNvSpPr>
          <p:nvPr/>
        </p:nvSpPr>
        <p:spPr>
          <a:xfrm>
            <a:off x="265529" y="1941077"/>
            <a:ext cx="1051560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车牌号码：</a:t>
            </a:r>
            <a:r>
              <a:rPr lang="en-US" altLang="zh-CN" sz="1600" dirty="0" smtClean="0"/>
              <a:t>toIBR00001</a:t>
            </a:r>
            <a:r>
              <a:rPr lang="zh-CN" altLang="en-US" sz="1600" dirty="0" smtClean="0"/>
              <a:t>       总数：</a:t>
            </a:r>
            <a:r>
              <a:rPr lang="en-US" altLang="zh-CN" sz="1600" dirty="0" smtClean="0"/>
              <a:t>28</a:t>
            </a:r>
            <a:endParaRPr lang="en-US" altLang="zh-CN" sz="1600" b="0" dirty="0">
              <a:solidFill>
                <a:srgbClr val="00000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/>
          </p:nvPr>
        </p:nvGraphicFramePr>
        <p:xfrm>
          <a:off x="1108768" y="2411889"/>
          <a:ext cx="9672360" cy="380399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38384"/>
                <a:gridCol w="1454692"/>
                <a:gridCol w="3025745"/>
                <a:gridCol w="1384513"/>
                <a:gridCol w="1384513"/>
                <a:gridCol w="1384513"/>
              </a:tblGrid>
              <a:tr h="419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7248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err="1" smtClean="0"/>
                        <a:t>Delsey</a:t>
                      </a:r>
                      <a:r>
                        <a:rPr lang="en-US" altLang="zh-CN" sz="1100" b="0" dirty="0" smtClean="0"/>
                        <a:t> </a:t>
                      </a:r>
                      <a:r>
                        <a:rPr lang="zh-CN" altLang="en-US" sz="1100" b="0" dirty="0" smtClean="0"/>
                        <a:t>法国大使 </a:t>
                      </a:r>
                      <a:r>
                        <a:rPr lang="en-US" altLang="zh-CN" sz="1100" b="0" dirty="0" smtClean="0"/>
                        <a:t>HELIUM TITANIUM 61</a:t>
                      </a:r>
                      <a:r>
                        <a:rPr lang="zh-CN" altLang="en-US" sz="1100" b="0" dirty="0" smtClean="0"/>
                        <a:t>厘米 中性 万向轮可扩充拉杆箱</a:t>
                      </a:r>
                      <a:r>
                        <a:rPr lang="en-US" altLang="zh-CN" sz="1100" b="0" dirty="0" smtClean="0"/>
                        <a:t>/</a:t>
                      </a:r>
                      <a:r>
                        <a:rPr lang="zh-CN" altLang="en-US" sz="1100" b="0" dirty="0" smtClean="0"/>
                        <a:t>行李箱 </a:t>
                      </a:r>
                      <a:r>
                        <a:rPr lang="en-US" altLang="zh-CN" sz="1100" b="0" dirty="0" smtClean="0"/>
                        <a:t>00207180004 </a:t>
                      </a:r>
                      <a:r>
                        <a:rPr lang="zh-CN" altLang="en-US" sz="1100" b="0" dirty="0" smtClean="0"/>
                        <a:t>深红色 </a:t>
                      </a:r>
                      <a:r>
                        <a:rPr lang="en-US" altLang="zh-CN" sz="1100" b="0" dirty="0" smtClean="0"/>
                        <a:t>20</a:t>
                      </a:r>
                      <a:r>
                        <a:rPr lang="zh-CN" altLang="en-US" sz="1100" b="0" dirty="0" smtClean="0"/>
                        <a:t>寸 </a:t>
                      </a:r>
                      <a:endParaRPr lang="zh-CN" altLang="en-US" sz="1100" b="0" dirty="0"/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 dirty="0" smtClean="0">
                          <a:effectLst/>
                        </a:rPr>
                        <a:t>SIOC</a:t>
                      </a:r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待扫描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7545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6933890313321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err="1" smtClean="0"/>
                        <a:t>Osdy</a:t>
                      </a:r>
                      <a:r>
                        <a:rPr lang="en-US" altLang="zh-CN" sz="1100" b="0" dirty="0" smtClean="0"/>
                        <a:t> </a:t>
                      </a:r>
                      <a:r>
                        <a:rPr lang="zh-CN" altLang="en-US" sz="1100" b="0" dirty="0" smtClean="0"/>
                        <a:t>拉杆箱 万向轮 铝框行李箱 多功能旅行箱包 明星登机托运箱 </a:t>
                      </a:r>
                      <a:r>
                        <a:rPr lang="en-US" altLang="zh-CN" sz="1100" b="0" dirty="0" smtClean="0"/>
                        <a:t>20/24/26/29/32</a:t>
                      </a:r>
                      <a:r>
                        <a:rPr lang="zh-CN" altLang="en-US" sz="1100" b="0" dirty="0" smtClean="0"/>
                        <a:t>寸</a:t>
                      </a:r>
                      <a:endParaRPr lang="zh-CN" altLang="en-US" sz="1100" b="0" dirty="0"/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SIOC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待扫描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6350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6933890313908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/>
                        <a:t>京昕 台式电脑桌台式桌家用简约现代 转角书桌书柜组合 写字台办公桌子 </a:t>
                      </a:r>
                      <a:r>
                        <a:rPr lang="en-US" altLang="zh-CN" sz="1100" b="0" dirty="0" smtClean="0"/>
                        <a:t>1.2</a:t>
                      </a:r>
                      <a:r>
                        <a:rPr lang="zh-CN" altLang="en-US" sz="1100" b="0" dirty="0" smtClean="0"/>
                        <a:t>米三件套 </a:t>
                      </a:r>
                      <a:r>
                        <a:rPr lang="en-US" altLang="zh-CN" sz="1100" b="0" dirty="0" smtClean="0"/>
                        <a:t>(</a:t>
                      </a:r>
                      <a:r>
                        <a:rPr lang="zh-CN" altLang="en-US" sz="1100" b="0" dirty="0" smtClean="0"/>
                        <a:t>浅胡桃</a:t>
                      </a:r>
                      <a:r>
                        <a:rPr lang="en-US" altLang="zh-CN" sz="1100" b="0" dirty="0" smtClean="0"/>
                        <a:t>) </a:t>
                      </a:r>
                      <a:endParaRPr lang="en-US" altLang="zh-CN" sz="1100" b="0" dirty="0"/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 dirty="0" err="1" smtClean="0">
                          <a:effectLst/>
                        </a:rPr>
                        <a:t>BigBox</a:t>
                      </a:r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待扫描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6350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6933890313990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/>
                        <a:t>TCL L40F3301B 40</a:t>
                      </a:r>
                      <a:r>
                        <a:rPr lang="zh-CN" altLang="en-US" sz="1100" b="0" dirty="0" smtClean="0"/>
                        <a:t>英寸 纤薄边框 外接</a:t>
                      </a:r>
                      <a:r>
                        <a:rPr lang="en-US" altLang="zh-CN" sz="1100" b="0" dirty="0" smtClean="0"/>
                        <a:t>USB</a:t>
                      </a:r>
                      <a:r>
                        <a:rPr lang="zh-CN" altLang="en-US" sz="1100" b="0" dirty="0" smtClean="0"/>
                        <a:t>播放 </a:t>
                      </a:r>
                      <a:r>
                        <a:rPr lang="en-US" altLang="zh-CN" sz="1100" b="0" dirty="0" smtClean="0"/>
                        <a:t>LED</a:t>
                      </a:r>
                      <a:r>
                        <a:rPr lang="zh-CN" altLang="en-US" sz="1100" b="0" dirty="0" smtClean="0"/>
                        <a:t>液晶蓝光全高清电视</a:t>
                      </a:r>
                    </a:p>
                    <a:p>
                      <a:pPr algn="l" rtl="0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SIOC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待扫描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6350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6933890313978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/>
                        <a:t>Electrolux </a:t>
                      </a:r>
                      <a:r>
                        <a:rPr lang="zh-CN" altLang="en-US" sz="1100" b="0" dirty="0" smtClean="0"/>
                        <a:t>伊莱克斯 </a:t>
                      </a:r>
                      <a:r>
                        <a:rPr lang="en-US" altLang="zh-CN" sz="1100" b="0" dirty="0" smtClean="0"/>
                        <a:t>EAW26FD43BC4 </a:t>
                      </a:r>
                      <a:r>
                        <a:rPr lang="zh-CN" altLang="en-US" sz="1100" b="0" dirty="0" smtClean="0"/>
                        <a:t>大</a:t>
                      </a:r>
                      <a:r>
                        <a:rPr lang="en-US" altLang="zh-CN" sz="1100" b="0" dirty="0" smtClean="0"/>
                        <a:t>1</a:t>
                      </a:r>
                      <a:r>
                        <a:rPr lang="zh-CN" altLang="en-US" sz="1100" b="0" dirty="0" smtClean="0"/>
                        <a:t>匹 家用 壁挂式 定频 冷暖电辅 挂机空调 瓷白色</a:t>
                      </a:r>
                    </a:p>
                    <a:p>
                      <a:pPr algn="l" rtl="0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Box23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待扫描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pic>
        <p:nvPicPr>
          <p:cNvPr id="54" name="图片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979" y="2807273"/>
            <a:ext cx="444698" cy="743523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053" y="3514231"/>
            <a:ext cx="521444" cy="792390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4053" y="4335847"/>
            <a:ext cx="544647" cy="618860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7728" y="5054339"/>
            <a:ext cx="762496" cy="523396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008" y="5736041"/>
            <a:ext cx="960639" cy="395794"/>
          </a:xfrm>
          <a:prstGeom prst="rect">
            <a:avLst/>
          </a:prstGeom>
        </p:spPr>
      </p:pic>
      <p:sp>
        <p:nvSpPr>
          <p:cNvPr id="59" name="矩形 58"/>
          <p:cNvSpPr/>
          <p:nvPr/>
        </p:nvSpPr>
        <p:spPr>
          <a:xfrm>
            <a:off x="9847699" y="1927318"/>
            <a:ext cx="857583" cy="2999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2</a:t>
            </a:r>
            <a:r>
              <a:rPr lang="zh-CN" altLang="en-US" sz="1600" b="1" dirty="0" smtClean="0"/>
              <a:t>返回</a:t>
            </a:r>
            <a:endParaRPr lang="zh-CN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10865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10655"/>
            <a:ext cx="12192000" cy="2306672"/>
          </a:xfrm>
        </p:spPr>
        <p:txBody>
          <a:bodyPr>
            <a:noAutofit/>
          </a:bodyPr>
          <a:lstStyle/>
          <a:p>
            <a:pPr algn="ctr"/>
            <a:r>
              <a:rPr lang="en-US" altLang="zh-CN" sz="6600" dirty="0" smtClean="0"/>
              <a:t>D</a:t>
            </a:r>
            <a:r>
              <a:rPr lang="zh-CN" altLang="en-US" sz="6600" dirty="0" smtClean="0"/>
              <a:t>商品残损</a:t>
            </a:r>
            <a:r>
              <a:rPr lang="en-US" altLang="zh-CN" sz="6600" dirty="0" smtClean="0"/>
              <a:t/>
            </a:r>
            <a:br>
              <a:rPr lang="en-US" altLang="zh-CN" sz="6600" dirty="0" smtClean="0"/>
            </a:br>
            <a:r>
              <a:rPr lang="zh-CN" altLang="en-US" sz="3200" dirty="0" smtClean="0"/>
              <a:t>备注：</a:t>
            </a:r>
            <a:r>
              <a:rPr lang="zh-CN" altLang="en-US" sz="2400" dirty="0" smtClean="0"/>
              <a:t>在扫描商品之前报残，如果商品已经扫描，则不能进行报残处理了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95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4.2D</a:t>
            </a:r>
            <a:r>
              <a:rPr lang="zh-CN" altLang="en-US" dirty="0"/>
              <a:t>商品</a:t>
            </a:r>
            <a:r>
              <a:rPr lang="zh-CN" altLang="en-US" dirty="0" smtClean="0"/>
              <a:t>残损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25/30</a:t>
            </a:r>
            <a:r>
              <a:rPr lang="zh-CN" altLang="en-US" sz="2400" b="1" dirty="0" smtClean="0"/>
              <a:t> </a:t>
            </a:r>
            <a:r>
              <a:rPr lang="zh-CN" altLang="en-US" b="1" dirty="0" smtClean="0"/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MSJD0000011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上一箱号：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SIOC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bg1"/>
                  </a:solidFill>
                </a:rPr>
                <a:t>SIOC</a:t>
              </a:r>
              <a:endParaRPr lang="zh-CN" altLang="en-US" sz="73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MSJD0000088</a:t>
              </a:r>
              <a:endParaRPr lang="zh-CN" altLang="en-US" sz="2400" b="1" dirty="0">
                <a:solidFill>
                  <a:schemeClr val="bg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2085886"/>
            <a:chOff x="567854" y="5026704"/>
            <a:chExt cx="3879888" cy="1650708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132254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</a:rPr>
                <a:t>订单完成</a:t>
              </a:r>
              <a:endParaRPr lang="en-US" altLang="zh-CN" sz="2000" b="1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</a:rPr>
                <a:t>请</a:t>
              </a:r>
              <a:r>
                <a:rPr lang="zh-CN" altLang="en-US" sz="1600" dirty="0">
                  <a:solidFill>
                    <a:schemeClr val="bg1"/>
                  </a:solidFill>
                </a:rPr>
                <a:t>扫描下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一商品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</a:rPr>
                <a:t>继续</a:t>
              </a:r>
              <a:r>
                <a:rPr lang="zh-CN" altLang="en-US" sz="1600" dirty="0">
                  <a:solidFill>
                    <a:schemeClr val="bg1"/>
                  </a:solidFill>
                </a:rPr>
                <a:t>包装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09:00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349" y="415886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447350" y="1813004"/>
          <a:ext cx="7309966" cy="130111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6933890313978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/>
                        <a:t>Electrolux </a:t>
                      </a:r>
                      <a:r>
                        <a:rPr lang="zh-CN" altLang="en-US" sz="1100" b="0" dirty="0" smtClean="0"/>
                        <a:t>伊莱克斯 </a:t>
                      </a:r>
                      <a:r>
                        <a:rPr lang="en-US" altLang="zh-CN" sz="1100" b="0" dirty="0" smtClean="0"/>
                        <a:t>EAW26FD43BC4 </a:t>
                      </a:r>
                      <a:r>
                        <a:rPr lang="zh-CN" altLang="en-US" sz="1100" b="0" dirty="0" smtClean="0"/>
                        <a:t>大</a:t>
                      </a:r>
                      <a:r>
                        <a:rPr lang="en-US" altLang="zh-CN" sz="1100" b="0" dirty="0" smtClean="0"/>
                        <a:t>1</a:t>
                      </a:r>
                      <a:r>
                        <a:rPr lang="zh-CN" altLang="en-US" sz="1100" b="0" dirty="0" smtClean="0"/>
                        <a:t>匹 家用 壁挂式 定频 冷暖电辅 挂机空调 瓷白色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Box23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扫描完成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64" y="2441569"/>
            <a:ext cx="1105109" cy="455317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699" y="2400032"/>
            <a:ext cx="2258274" cy="930433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4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6561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4.2D</a:t>
            </a:r>
            <a:r>
              <a:rPr lang="zh-CN" altLang="en-US" dirty="0"/>
              <a:t>商品残损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25/30</a:t>
            </a:r>
            <a:r>
              <a:rPr lang="zh-CN" altLang="en-US" sz="2400" b="1" dirty="0" smtClean="0"/>
              <a:t> </a:t>
            </a:r>
            <a:r>
              <a:rPr lang="zh-CN" altLang="en-US" b="1" dirty="0" smtClean="0"/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MSJD0000011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上一箱号：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SIOC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bg1"/>
                  </a:solidFill>
                </a:rPr>
                <a:t>SIOC</a:t>
              </a:r>
              <a:endParaRPr lang="zh-CN" altLang="en-US" sz="73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MSJD0000088</a:t>
              </a:r>
              <a:endParaRPr lang="zh-CN" altLang="en-US" sz="2400" b="1" dirty="0">
                <a:solidFill>
                  <a:schemeClr val="bg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2085886"/>
            <a:chOff x="567854" y="5026704"/>
            <a:chExt cx="3879888" cy="1650708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132254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</a:rPr>
                <a:t>订单完成</a:t>
              </a:r>
              <a:endParaRPr lang="en-US" altLang="zh-CN" sz="2000" b="1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</a:rPr>
                <a:t>请</a:t>
              </a:r>
              <a:r>
                <a:rPr lang="zh-CN" altLang="en-US" sz="1600" dirty="0">
                  <a:solidFill>
                    <a:schemeClr val="bg1"/>
                  </a:solidFill>
                </a:rPr>
                <a:t>扫描下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一商品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</a:rPr>
                <a:t>继续</a:t>
              </a:r>
              <a:r>
                <a:rPr lang="zh-CN" altLang="en-US" sz="1600" dirty="0">
                  <a:solidFill>
                    <a:schemeClr val="bg1"/>
                  </a:solidFill>
                </a:rPr>
                <a:t>包装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09:00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349" y="415886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447350" y="1813004"/>
          <a:ext cx="7309966" cy="130111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6933890313978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/>
                        <a:t>Electrolux </a:t>
                      </a:r>
                      <a:r>
                        <a:rPr lang="zh-CN" altLang="en-US" sz="1100" b="0" dirty="0" smtClean="0"/>
                        <a:t>伊莱克斯 </a:t>
                      </a:r>
                      <a:r>
                        <a:rPr lang="en-US" altLang="zh-CN" sz="1100" b="0" dirty="0" smtClean="0"/>
                        <a:t>EAW26FD43BC4 </a:t>
                      </a:r>
                      <a:r>
                        <a:rPr lang="zh-CN" altLang="en-US" sz="1100" b="0" dirty="0" smtClean="0"/>
                        <a:t>大</a:t>
                      </a:r>
                      <a:r>
                        <a:rPr lang="en-US" altLang="zh-CN" sz="1100" b="0" dirty="0" smtClean="0"/>
                        <a:t>1</a:t>
                      </a:r>
                      <a:r>
                        <a:rPr lang="zh-CN" altLang="en-US" sz="1100" b="0" dirty="0" smtClean="0"/>
                        <a:t>匹 家用 壁挂式 定频 冷暖电辅 挂机空调 瓷白色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Box23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扫描完成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64" y="2441569"/>
            <a:ext cx="1105109" cy="455317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699" y="2400032"/>
            <a:ext cx="2258274" cy="930433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4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</a:t>
              </a:r>
              <a:endParaRPr lang="zh-CN" altLang="en-US" b="1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15209" y="1959035"/>
            <a:ext cx="7396209" cy="3588082"/>
            <a:chOff x="2397896" y="1634959"/>
            <a:chExt cx="7396209" cy="3588082"/>
          </a:xfrm>
        </p:grpSpPr>
        <p:grpSp>
          <p:nvGrpSpPr>
            <p:cNvPr id="35" name="组合 34"/>
            <p:cNvGrpSpPr/>
            <p:nvPr/>
          </p:nvGrpSpPr>
          <p:grpSpPr>
            <a:xfrm>
              <a:off x="2397896" y="1634959"/>
              <a:ext cx="7396209" cy="3588082"/>
              <a:chOff x="2658567" y="1690081"/>
              <a:chExt cx="7396209" cy="3588082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677640" y="1723950"/>
                <a:ext cx="7377136" cy="763826"/>
              </a:xfrm>
              <a:prstGeom prst="rect">
                <a:avLst/>
              </a:prstGeom>
              <a:solidFill>
                <a:srgbClr val="CCEC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包装问题菜单</a:t>
                </a: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4877639" y="2543384"/>
              <a:ext cx="15864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/>
                <a:t>热键号码：</a:t>
              </a:r>
              <a:endParaRPr lang="zh-CN" altLang="en-US" b="1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041433" y="2505374"/>
              <a:ext cx="1027327" cy="39217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D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940321" y="2912716"/>
              <a:ext cx="226682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 smtClean="0"/>
                <a:t>A—</a:t>
              </a:r>
              <a:r>
                <a:rPr lang="zh-CN" altLang="en-US" sz="1600" dirty="0" smtClean="0"/>
                <a:t>显示车牌全部信息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D—</a:t>
              </a:r>
              <a:r>
                <a:rPr lang="zh-CN" altLang="en-US" sz="1600" dirty="0" smtClean="0"/>
                <a:t>商品残损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P—</a:t>
              </a:r>
              <a:r>
                <a:rPr lang="zh-CN" altLang="en-US" sz="1600" dirty="0" smtClean="0"/>
                <a:t>商品无法扫描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N—</a:t>
              </a:r>
              <a:r>
                <a:rPr lang="zh-CN" altLang="en-US" sz="1600" dirty="0" smtClean="0"/>
                <a:t>序列号无法扫描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I—</a:t>
              </a:r>
              <a:r>
                <a:rPr lang="zh-CN" altLang="en-US" sz="1600" dirty="0" smtClean="0"/>
                <a:t>信息查询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E—</a:t>
              </a:r>
              <a:r>
                <a:rPr lang="zh-CN" altLang="en-US" sz="1600" dirty="0" smtClean="0"/>
                <a:t>停止</a:t>
              </a:r>
              <a:r>
                <a:rPr lang="zh-CN" altLang="en-US" sz="1600" dirty="0"/>
                <a:t>包装</a:t>
              </a:r>
              <a:endParaRPr lang="en-US" altLang="zh-CN" sz="1600" dirty="0" smtClean="0"/>
            </a:p>
            <a:p>
              <a:endParaRPr lang="en-US" altLang="zh-CN" sz="1600" b="1" dirty="0" smtClean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848325" y="4820621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确定</a:t>
              </a:r>
              <a:endParaRPr lang="en-US" altLang="zh-CN" sz="16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184739" y="4815663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取消</a:t>
              </a:r>
              <a:endParaRPr lang="en-US" altLang="zh-C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209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4.2D</a:t>
            </a:r>
            <a:r>
              <a:rPr lang="zh-CN" altLang="en-US" dirty="0"/>
              <a:t>商品残损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25/30</a:t>
            </a:r>
            <a:r>
              <a:rPr lang="zh-CN" altLang="en-US" sz="2400" b="1" dirty="0" smtClean="0"/>
              <a:t> </a:t>
            </a:r>
            <a:r>
              <a:rPr lang="zh-CN" altLang="en-US" b="1" dirty="0" smtClean="0"/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MSJD0000011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上一箱号：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SIOC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SIOC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MSJD0000016</a:t>
              </a:r>
              <a:endParaRPr lang="zh-CN" altLang="en-US" sz="2400" b="1" dirty="0">
                <a:solidFill>
                  <a:schemeClr val="bg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2085886"/>
            <a:chOff x="567854" y="5026704"/>
            <a:chExt cx="3879888" cy="1650708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132254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</a:rPr>
                <a:t>订单完成</a:t>
              </a:r>
              <a:endParaRPr lang="en-US" altLang="zh-CN" sz="2000" b="1" dirty="0">
                <a:solidFill>
                  <a:schemeClr val="bg1"/>
                </a:solidFill>
              </a:endParaRPr>
            </a:p>
            <a:p>
              <a:pPr algn="ctr"/>
              <a:endParaRPr lang="en-US" altLang="zh-CN" sz="900" b="1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请扫描下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一商品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</a:rPr>
                <a:t>继续</a:t>
              </a:r>
              <a:r>
                <a:rPr lang="zh-CN" altLang="en-US" sz="1600" dirty="0">
                  <a:solidFill>
                    <a:schemeClr val="bg1"/>
                  </a:solidFill>
                </a:rPr>
                <a:t>包装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183023" y="5927933"/>
            <a:ext cx="2085748" cy="414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09:00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349" y="415886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447350" y="1813004"/>
          <a:ext cx="7309966" cy="130111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6933890313978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/>
                        <a:t>Electrolux </a:t>
                      </a:r>
                      <a:r>
                        <a:rPr lang="zh-CN" altLang="en-US" sz="1100" b="0" dirty="0" smtClean="0"/>
                        <a:t>伊莱克斯 </a:t>
                      </a:r>
                      <a:r>
                        <a:rPr lang="en-US" altLang="zh-CN" sz="1100" b="0" dirty="0" smtClean="0"/>
                        <a:t>EAW26FD43BC4 </a:t>
                      </a:r>
                      <a:r>
                        <a:rPr lang="zh-CN" altLang="en-US" sz="1100" b="0" dirty="0" smtClean="0"/>
                        <a:t>大</a:t>
                      </a:r>
                      <a:r>
                        <a:rPr lang="en-US" altLang="zh-CN" sz="1100" b="0" dirty="0" smtClean="0"/>
                        <a:t>1</a:t>
                      </a:r>
                      <a:r>
                        <a:rPr lang="zh-CN" altLang="en-US" sz="1100" b="0" dirty="0" smtClean="0"/>
                        <a:t>匹 家用 壁挂式 定频 冷暖电辅 挂机空调 瓷白色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Box23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扫描完成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64" y="2441569"/>
            <a:ext cx="1105109" cy="455317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699" y="2400032"/>
            <a:ext cx="2258274" cy="930433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4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请选择需要报残的商品</a:t>
              </a:r>
              <a:endParaRPr lang="zh-CN" altLang="en-US" b="1" dirty="0"/>
            </a:p>
          </p:txBody>
        </p:sp>
      </p:grpSp>
      <p:sp>
        <p:nvSpPr>
          <p:cNvPr id="50" name="矩形 49"/>
          <p:cNvSpPr/>
          <p:nvPr/>
        </p:nvSpPr>
        <p:spPr>
          <a:xfrm>
            <a:off x="183022" y="1730485"/>
            <a:ext cx="11864238" cy="46418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标题 1"/>
          <p:cNvSpPr txBox="1">
            <a:spLocks/>
          </p:cNvSpPr>
          <p:nvPr/>
        </p:nvSpPr>
        <p:spPr>
          <a:xfrm>
            <a:off x="265529" y="1941077"/>
            <a:ext cx="1051560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车牌号码：</a:t>
            </a:r>
            <a:r>
              <a:rPr lang="en-US" altLang="zh-CN" sz="1600" dirty="0" smtClean="0"/>
              <a:t>toIBR00001</a:t>
            </a:r>
            <a:r>
              <a:rPr lang="zh-CN" altLang="en-US" sz="1600" dirty="0" smtClean="0"/>
              <a:t>       总数：</a:t>
            </a:r>
            <a:r>
              <a:rPr lang="en-US" altLang="zh-CN" sz="1600" dirty="0" smtClean="0"/>
              <a:t>5</a:t>
            </a:r>
            <a:endParaRPr lang="en-US" altLang="zh-CN" sz="1600" b="0" dirty="0">
              <a:solidFill>
                <a:srgbClr val="00000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439410"/>
              </p:ext>
            </p:extLst>
          </p:nvPr>
        </p:nvGraphicFramePr>
        <p:xfrm>
          <a:off x="1108768" y="2411889"/>
          <a:ext cx="9672360" cy="376409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38384"/>
                <a:gridCol w="1454692"/>
                <a:gridCol w="3025745"/>
                <a:gridCol w="1384513"/>
                <a:gridCol w="1384513"/>
                <a:gridCol w="1384513"/>
              </a:tblGrid>
              <a:tr h="419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确认问题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7248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err="1" smtClean="0"/>
                        <a:t>Delsey</a:t>
                      </a:r>
                      <a:r>
                        <a:rPr lang="en-US" altLang="zh-CN" sz="1100" b="0" dirty="0" smtClean="0"/>
                        <a:t> </a:t>
                      </a:r>
                      <a:r>
                        <a:rPr lang="zh-CN" altLang="en-US" sz="1100" b="0" dirty="0" smtClean="0"/>
                        <a:t>法国大使 </a:t>
                      </a:r>
                      <a:r>
                        <a:rPr lang="en-US" altLang="zh-CN" sz="1100" b="0" dirty="0" smtClean="0"/>
                        <a:t>HELIUM TITANIUM 61</a:t>
                      </a:r>
                      <a:r>
                        <a:rPr lang="zh-CN" altLang="en-US" sz="1100" b="0" dirty="0" smtClean="0"/>
                        <a:t>厘米 中性 万向轮可扩充拉杆箱</a:t>
                      </a:r>
                      <a:r>
                        <a:rPr lang="en-US" altLang="zh-CN" sz="1100" b="0" dirty="0" smtClean="0"/>
                        <a:t>/</a:t>
                      </a:r>
                      <a:r>
                        <a:rPr lang="zh-CN" altLang="en-US" sz="1100" b="0" dirty="0" smtClean="0"/>
                        <a:t>行李箱 </a:t>
                      </a:r>
                      <a:r>
                        <a:rPr lang="en-US" altLang="zh-CN" sz="1100" b="0" dirty="0" smtClean="0"/>
                        <a:t>00207180004 </a:t>
                      </a:r>
                      <a:r>
                        <a:rPr lang="zh-CN" altLang="en-US" sz="1100" b="0" dirty="0" smtClean="0"/>
                        <a:t>深红色 </a:t>
                      </a:r>
                      <a:r>
                        <a:rPr lang="en-US" altLang="zh-CN" sz="1100" b="0" dirty="0" smtClean="0"/>
                        <a:t>20</a:t>
                      </a:r>
                      <a:r>
                        <a:rPr lang="zh-CN" altLang="en-US" sz="1100" b="0" dirty="0" smtClean="0"/>
                        <a:t>寸 </a:t>
                      </a:r>
                      <a:endParaRPr lang="zh-CN" altLang="en-US" sz="1100" b="0" dirty="0"/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 dirty="0" smtClean="0">
                          <a:effectLst/>
                        </a:rPr>
                        <a:t>SIOC</a:t>
                      </a:r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待扫描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7146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6933890313321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err="1" smtClean="0"/>
                        <a:t>Osdy</a:t>
                      </a:r>
                      <a:r>
                        <a:rPr lang="en-US" altLang="zh-CN" sz="1100" b="0" dirty="0" smtClean="0"/>
                        <a:t> </a:t>
                      </a:r>
                      <a:r>
                        <a:rPr lang="zh-CN" altLang="en-US" sz="1100" b="0" dirty="0" smtClean="0"/>
                        <a:t>拉杆箱 万向轮 铝框行李箱 多功能旅行箱包 明星登机托运箱 </a:t>
                      </a:r>
                      <a:r>
                        <a:rPr lang="en-US" altLang="zh-CN" sz="1100" b="0" dirty="0" smtClean="0"/>
                        <a:t>20/24/26/29/32</a:t>
                      </a:r>
                      <a:r>
                        <a:rPr lang="zh-CN" altLang="en-US" sz="1100" b="0" dirty="0" smtClean="0"/>
                        <a:t>寸</a:t>
                      </a:r>
                      <a:endParaRPr lang="zh-CN" altLang="en-US" sz="1100" b="0" dirty="0"/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SIOC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待扫描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6350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6933890313908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/>
                        <a:t>京昕 台式电脑桌台式桌家用简约现代 转角书桌书柜组合 写字台办公桌子 </a:t>
                      </a:r>
                      <a:r>
                        <a:rPr lang="en-US" altLang="zh-CN" sz="1100" b="0" dirty="0" smtClean="0"/>
                        <a:t>1.2</a:t>
                      </a:r>
                      <a:r>
                        <a:rPr lang="zh-CN" altLang="en-US" sz="1100" b="0" dirty="0" smtClean="0"/>
                        <a:t>米三件套 </a:t>
                      </a:r>
                      <a:r>
                        <a:rPr lang="en-US" altLang="zh-CN" sz="1100" b="0" dirty="0" smtClean="0"/>
                        <a:t>(</a:t>
                      </a:r>
                      <a:r>
                        <a:rPr lang="zh-CN" altLang="en-US" sz="1100" b="0" dirty="0" smtClean="0"/>
                        <a:t>浅胡桃</a:t>
                      </a:r>
                      <a:r>
                        <a:rPr lang="en-US" altLang="zh-CN" sz="1100" b="0" dirty="0" smtClean="0"/>
                        <a:t>) </a:t>
                      </a:r>
                      <a:endParaRPr lang="en-US" altLang="zh-CN" sz="1100" b="0" dirty="0"/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 dirty="0" err="1" smtClean="0">
                          <a:effectLst/>
                        </a:rPr>
                        <a:t>BigBox</a:t>
                      </a:r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待扫描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6350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6933890313990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/>
                        <a:t>TCL L40F3301B 40</a:t>
                      </a:r>
                      <a:r>
                        <a:rPr lang="zh-CN" altLang="en-US" sz="1100" b="0" dirty="0" smtClean="0"/>
                        <a:t>英寸 纤薄边框 外接</a:t>
                      </a:r>
                      <a:r>
                        <a:rPr lang="en-US" altLang="zh-CN" sz="1100" b="0" dirty="0" smtClean="0"/>
                        <a:t>USB</a:t>
                      </a:r>
                      <a:r>
                        <a:rPr lang="zh-CN" altLang="en-US" sz="1100" b="0" dirty="0" smtClean="0"/>
                        <a:t>播放 </a:t>
                      </a:r>
                      <a:r>
                        <a:rPr lang="en-US" altLang="zh-CN" sz="1100" b="0" dirty="0" smtClean="0"/>
                        <a:t>LED</a:t>
                      </a:r>
                      <a:r>
                        <a:rPr lang="zh-CN" altLang="en-US" sz="1100" b="0" dirty="0" smtClean="0"/>
                        <a:t>液晶蓝光全高清电视</a:t>
                      </a:r>
                    </a:p>
                    <a:p>
                      <a:pPr algn="l" rtl="0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SIOC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待扫描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6350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6933890313978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/>
                        <a:t>Electrolux </a:t>
                      </a:r>
                      <a:r>
                        <a:rPr lang="zh-CN" altLang="en-US" sz="1100" b="0" dirty="0" smtClean="0"/>
                        <a:t>伊莱克斯 </a:t>
                      </a:r>
                      <a:r>
                        <a:rPr lang="en-US" altLang="zh-CN" sz="1100" b="0" dirty="0" smtClean="0"/>
                        <a:t>EAW26FD43BC4 </a:t>
                      </a:r>
                      <a:r>
                        <a:rPr lang="zh-CN" altLang="en-US" sz="1100" b="0" dirty="0" smtClean="0"/>
                        <a:t>大</a:t>
                      </a:r>
                      <a:r>
                        <a:rPr lang="en-US" altLang="zh-CN" sz="1100" b="0" dirty="0" smtClean="0"/>
                        <a:t>1</a:t>
                      </a:r>
                      <a:r>
                        <a:rPr lang="zh-CN" altLang="en-US" sz="1100" b="0" dirty="0" smtClean="0"/>
                        <a:t>匹 家用 壁挂式 定频 冷暖电辅 挂机空调 瓷白色</a:t>
                      </a:r>
                    </a:p>
                    <a:p>
                      <a:pPr algn="l" rtl="0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Box23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待扫描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pic>
        <p:nvPicPr>
          <p:cNvPr id="54" name="图片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979" y="2807273"/>
            <a:ext cx="444698" cy="743523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053" y="3514231"/>
            <a:ext cx="521444" cy="792390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4053" y="4335847"/>
            <a:ext cx="544647" cy="618860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7728" y="5054339"/>
            <a:ext cx="762496" cy="523396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008" y="5736041"/>
            <a:ext cx="960639" cy="395794"/>
          </a:xfrm>
          <a:prstGeom prst="rect">
            <a:avLst/>
          </a:prstGeom>
        </p:spPr>
      </p:pic>
      <p:sp>
        <p:nvSpPr>
          <p:cNvPr id="59" name="矩形 58"/>
          <p:cNvSpPr/>
          <p:nvPr/>
        </p:nvSpPr>
        <p:spPr>
          <a:xfrm>
            <a:off x="9847699" y="1927318"/>
            <a:ext cx="857583" cy="2999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2</a:t>
            </a:r>
            <a:r>
              <a:rPr lang="zh-CN" altLang="en-US" sz="1600" b="1" dirty="0" smtClean="0"/>
              <a:t>返回</a:t>
            </a:r>
            <a:endParaRPr lang="zh-CN" altLang="en-US" sz="1200" dirty="0" smtClean="0"/>
          </a:p>
        </p:txBody>
      </p:sp>
      <p:sp>
        <p:nvSpPr>
          <p:cNvPr id="35" name="矩形 34"/>
          <p:cNvSpPr/>
          <p:nvPr/>
        </p:nvSpPr>
        <p:spPr>
          <a:xfrm>
            <a:off x="9601200" y="3027094"/>
            <a:ext cx="1072019" cy="353365"/>
          </a:xfrm>
          <a:prstGeom prst="rect">
            <a:avLst/>
          </a:prstGeom>
          <a:solidFill>
            <a:srgbClr val="FF99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商品残损</a:t>
            </a:r>
            <a:endParaRPr lang="zh-CN" altLang="en-US" sz="1200" dirty="0" smtClean="0"/>
          </a:p>
        </p:txBody>
      </p:sp>
      <p:sp>
        <p:nvSpPr>
          <p:cNvPr id="37" name="矩形 36"/>
          <p:cNvSpPr/>
          <p:nvPr/>
        </p:nvSpPr>
        <p:spPr>
          <a:xfrm>
            <a:off x="9600705" y="3758044"/>
            <a:ext cx="1072019" cy="353365"/>
          </a:xfrm>
          <a:prstGeom prst="rect">
            <a:avLst/>
          </a:prstGeom>
          <a:solidFill>
            <a:srgbClr val="FF99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商品残损</a:t>
            </a:r>
            <a:endParaRPr lang="zh-CN" altLang="en-US" sz="1200" dirty="0" smtClean="0"/>
          </a:p>
        </p:txBody>
      </p:sp>
      <p:sp>
        <p:nvSpPr>
          <p:cNvPr id="38" name="矩形 37"/>
          <p:cNvSpPr/>
          <p:nvPr/>
        </p:nvSpPr>
        <p:spPr>
          <a:xfrm>
            <a:off x="9597029" y="4471387"/>
            <a:ext cx="1072019" cy="353365"/>
          </a:xfrm>
          <a:prstGeom prst="rect">
            <a:avLst/>
          </a:prstGeom>
          <a:solidFill>
            <a:srgbClr val="FF99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商品残损</a:t>
            </a:r>
            <a:endParaRPr lang="zh-CN" altLang="en-US" sz="1200" dirty="0" smtClean="0"/>
          </a:p>
        </p:txBody>
      </p:sp>
      <p:sp>
        <p:nvSpPr>
          <p:cNvPr id="45" name="矩形 44"/>
          <p:cNvSpPr/>
          <p:nvPr/>
        </p:nvSpPr>
        <p:spPr>
          <a:xfrm>
            <a:off x="9597028" y="5098978"/>
            <a:ext cx="1072019" cy="353365"/>
          </a:xfrm>
          <a:prstGeom prst="rect">
            <a:avLst/>
          </a:prstGeom>
          <a:solidFill>
            <a:srgbClr val="FF99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商品残损</a:t>
            </a:r>
            <a:endParaRPr lang="zh-CN" altLang="en-US" sz="1200" dirty="0" smtClean="0"/>
          </a:p>
        </p:txBody>
      </p:sp>
      <p:sp>
        <p:nvSpPr>
          <p:cNvPr id="46" name="矩形 45"/>
          <p:cNvSpPr/>
          <p:nvPr/>
        </p:nvSpPr>
        <p:spPr>
          <a:xfrm>
            <a:off x="9594358" y="5716654"/>
            <a:ext cx="1072019" cy="353365"/>
          </a:xfrm>
          <a:prstGeom prst="rect">
            <a:avLst/>
          </a:prstGeom>
          <a:solidFill>
            <a:srgbClr val="FF99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商品残损</a:t>
            </a:r>
            <a:endParaRPr lang="zh-CN" altLang="en-US" sz="1200" dirty="0" smtClean="0"/>
          </a:p>
        </p:txBody>
      </p:sp>
      <p:sp>
        <p:nvSpPr>
          <p:cNvPr id="47" name="圆角矩形 46"/>
          <p:cNvSpPr/>
          <p:nvPr/>
        </p:nvSpPr>
        <p:spPr>
          <a:xfrm>
            <a:off x="9484949" y="4358170"/>
            <a:ext cx="1220333" cy="50737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391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4.2D</a:t>
            </a:r>
            <a:r>
              <a:rPr lang="zh-CN" altLang="en-US" dirty="0"/>
              <a:t>商品残损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26/30</a:t>
            </a:r>
            <a:r>
              <a:rPr lang="zh-CN" altLang="en-US" sz="2400" b="1" dirty="0" smtClean="0"/>
              <a:t> </a:t>
            </a:r>
            <a:r>
              <a:rPr lang="zh-CN" altLang="en-US" b="1" dirty="0" smtClean="0"/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MSJD0000011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上一箱号：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SIOC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SIOC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MSJD0000090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1671209"/>
            <a:chOff x="567854" y="5026704"/>
            <a:chExt cx="3879888" cy="1322545"/>
          </a:xfrm>
        </p:grpSpPr>
        <p:sp>
          <p:nvSpPr>
            <p:cNvPr id="31" name="矩形 30"/>
            <p:cNvSpPr/>
            <p:nvPr/>
          </p:nvSpPr>
          <p:spPr>
            <a:xfrm>
              <a:off x="578204" y="5354865"/>
              <a:ext cx="3869538" cy="994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>
                      <a:lumMod val="50000"/>
                    </a:schemeClr>
                  </a:solidFill>
                </a:rPr>
                <a:t>异常处理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09:00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0" y="446577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429704"/>
              </p:ext>
            </p:extLst>
          </p:nvPr>
        </p:nvGraphicFramePr>
        <p:xfrm>
          <a:off x="2447350" y="1813004"/>
          <a:ext cx="7309966" cy="130111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6933890313908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/>
                        <a:t>京昕 台式电脑桌台式桌家用简约现代 转角书桌书柜组合 写字台办公桌子 </a:t>
                      </a:r>
                      <a:r>
                        <a:rPr lang="en-US" altLang="zh-CN" sz="1100" b="0" dirty="0" smtClean="0"/>
                        <a:t>1.2</a:t>
                      </a:r>
                      <a:r>
                        <a:rPr lang="zh-CN" altLang="en-US" sz="1100" b="0" dirty="0" smtClean="0"/>
                        <a:t>米三件套 </a:t>
                      </a:r>
                      <a:r>
                        <a:rPr lang="en-US" altLang="zh-CN" sz="1100" b="0" dirty="0" smtClean="0"/>
                        <a:t>(</a:t>
                      </a:r>
                      <a:r>
                        <a:rPr lang="zh-CN" altLang="en-US" sz="1100" b="0" dirty="0" smtClean="0"/>
                        <a:t>浅胡桃</a:t>
                      </a:r>
                      <a:r>
                        <a:rPr lang="en-US" altLang="zh-CN" sz="1100" b="0" dirty="0" smtClean="0"/>
                        <a:t>) </a:t>
                      </a:r>
                      <a:endParaRPr lang="en-US" altLang="zh-CN" sz="1100" b="0" dirty="0"/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SIOC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异常处理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37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8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请扫描商品条码</a:t>
              </a:r>
              <a:endParaRPr lang="zh-CN" altLang="en-US" b="1" dirty="0"/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541" y="2322797"/>
            <a:ext cx="623381" cy="70832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520" y="1949343"/>
            <a:ext cx="1853732" cy="210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4.2D</a:t>
            </a:r>
            <a:r>
              <a:rPr lang="zh-CN" altLang="en-US" dirty="0"/>
              <a:t>商品残损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26/30</a:t>
            </a:r>
            <a:r>
              <a:rPr lang="zh-CN" altLang="en-US" sz="2400" b="1" dirty="0" smtClean="0"/>
              <a:t> </a:t>
            </a:r>
            <a:r>
              <a:rPr lang="zh-CN" altLang="en-US" b="1" dirty="0" smtClean="0"/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MSJD0000011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上一箱号：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SIOC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SIOC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MSJD0000090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1671209"/>
            <a:chOff x="567854" y="5026704"/>
            <a:chExt cx="3879888" cy="1322545"/>
          </a:xfrm>
        </p:grpSpPr>
        <p:sp>
          <p:nvSpPr>
            <p:cNvPr id="31" name="矩形 30"/>
            <p:cNvSpPr/>
            <p:nvPr/>
          </p:nvSpPr>
          <p:spPr>
            <a:xfrm>
              <a:off x="578204" y="5354865"/>
              <a:ext cx="3869538" cy="994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>
                      <a:lumMod val="50000"/>
                    </a:schemeClr>
                  </a:solidFill>
                </a:rPr>
                <a:t>异常处理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09:00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0" y="446577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447350" y="1813004"/>
          <a:ext cx="7309966" cy="130111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6933890313908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/>
                        <a:t>京昕 台式电脑桌台式桌家用简约现代 转角书桌书柜组合 写字台办公桌子 </a:t>
                      </a:r>
                      <a:r>
                        <a:rPr lang="en-US" altLang="zh-CN" sz="1100" b="0" dirty="0" smtClean="0"/>
                        <a:t>1.2</a:t>
                      </a:r>
                      <a:r>
                        <a:rPr lang="zh-CN" altLang="en-US" sz="1100" b="0" dirty="0" smtClean="0"/>
                        <a:t>米三件套 </a:t>
                      </a:r>
                      <a:r>
                        <a:rPr lang="en-US" altLang="zh-CN" sz="1100" b="0" dirty="0" smtClean="0"/>
                        <a:t>(</a:t>
                      </a:r>
                      <a:r>
                        <a:rPr lang="zh-CN" altLang="en-US" sz="1100" b="0" dirty="0" smtClean="0"/>
                        <a:t>浅胡桃</a:t>
                      </a:r>
                      <a:r>
                        <a:rPr lang="en-US" altLang="zh-CN" sz="1100" b="0" dirty="0" smtClean="0"/>
                        <a:t>) </a:t>
                      </a:r>
                      <a:endParaRPr lang="en-US" altLang="zh-CN" sz="1100" b="0" dirty="0"/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SIOC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异常处理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37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8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请扫描商品条码</a:t>
              </a:r>
              <a:endParaRPr lang="zh-CN" altLang="en-US" b="1" dirty="0"/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541" y="2322797"/>
            <a:ext cx="623381" cy="708322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2398399" y="1813004"/>
            <a:ext cx="7396209" cy="3588082"/>
            <a:chOff x="2658567" y="1690081"/>
            <a:chExt cx="7396209" cy="3588082"/>
          </a:xfrm>
        </p:grpSpPr>
        <p:grpSp>
          <p:nvGrpSpPr>
            <p:cNvPr id="40" name="组合 39"/>
            <p:cNvGrpSpPr/>
            <p:nvPr/>
          </p:nvGrpSpPr>
          <p:grpSpPr>
            <a:xfrm>
              <a:off x="2658567" y="1690081"/>
              <a:ext cx="7396209" cy="3588082"/>
              <a:chOff x="2658567" y="1690081"/>
              <a:chExt cx="7396209" cy="3588082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664940" y="1698550"/>
                <a:ext cx="7389836" cy="763826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400" b="1" dirty="0" smtClean="0"/>
                  <a:t>请重新扫描商品条码</a:t>
                </a:r>
              </a:p>
            </p:txBody>
          </p:sp>
          <p:sp>
            <p:nvSpPr>
              <p:cNvPr id="47" name="文本框 33"/>
              <p:cNvSpPr txBox="1"/>
              <p:nvPr/>
            </p:nvSpPr>
            <p:spPr>
              <a:xfrm>
                <a:off x="2714121" y="2733178"/>
                <a:ext cx="73406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90887655433366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和选择报残商品条码不匹配，请重新扫描</a:t>
                </a:r>
                <a:endParaRPr lang="zh-CN" altLang="en-US" dirty="0"/>
              </a:p>
            </p:txBody>
          </p:sp>
        </p:grpSp>
        <p:pic>
          <p:nvPicPr>
            <p:cNvPr id="44" name="图片 43"/>
            <p:cNvPicPr>
              <a:picLocks noChangeAspect="1"/>
            </p:cNvPicPr>
            <p:nvPr/>
          </p:nvPicPr>
          <p:blipFill rotWithShape="1">
            <a:blip r:embed="rId4"/>
            <a:srcRect b="25091"/>
            <a:stretch/>
          </p:blipFill>
          <p:spPr>
            <a:xfrm>
              <a:off x="5050572" y="3227989"/>
              <a:ext cx="2571429" cy="1062990"/>
            </a:xfrm>
            <a:prstGeom prst="rect">
              <a:avLst/>
            </a:prstGeom>
          </p:spPr>
        </p:pic>
      </p:grpSp>
      <p:sp>
        <p:nvSpPr>
          <p:cNvPr id="48" name="矩形 47"/>
          <p:cNvSpPr/>
          <p:nvPr/>
        </p:nvSpPr>
        <p:spPr>
          <a:xfrm>
            <a:off x="4995747" y="4960650"/>
            <a:ext cx="2609386" cy="3824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2</a:t>
            </a:r>
            <a:r>
              <a:rPr lang="zh-CN" altLang="en-US" sz="1600" b="1" dirty="0" smtClean="0"/>
              <a:t>操作失误，结束报残流程</a:t>
            </a:r>
            <a:endParaRPr lang="zh-CN" altLang="en-US" sz="1200" dirty="0" smtClean="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520" y="1949343"/>
            <a:ext cx="1853732" cy="210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5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4.2D</a:t>
            </a:r>
            <a:r>
              <a:rPr lang="zh-CN" altLang="en-US" dirty="0"/>
              <a:t>商品残损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26/30</a:t>
            </a:r>
            <a:r>
              <a:rPr lang="zh-CN" altLang="en-US" sz="2400" b="1" dirty="0" smtClean="0"/>
              <a:t> </a:t>
            </a:r>
            <a:r>
              <a:rPr lang="zh-CN" altLang="en-US" b="1" dirty="0" smtClean="0"/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MSJD0000011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上一箱号：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SIOC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SIOC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MSJD0000090</a:t>
              </a:r>
              <a:endParaRPr lang="zh-CN" altLang="en-US" sz="2400" b="1" dirty="0">
                <a:solidFill>
                  <a:schemeClr val="tx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1671209"/>
            <a:chOff x="567854" y="5026704"/>
            <a:chExt cx="3879888" cy="1322545"/>
          </a:xfrm>
        </p:grpSpPr>
        <p:sp>
          <p:nvSpPr>
            <p:cNvPr id="31" name="矩形 30"/>
            <p:cNvSpPr/>
            <p:nvPr/>
          </p:nvSpPr>
          <p:spPr>
            <a:xfrm>
              <a:off x="578204" y="5354865"/>
              <a:ext cx="3869538" cy="994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>
                      <a:lumMod val="50000"/>
                    </a:schemeClr>
                  </a:solidFill>
                </a:rPr>
                <a:t>异常处理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09:00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0" y="446577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447350" y="1813004"/>
          <a:ext cx="7309966" cy="130111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6933890313908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/>
                        <a:t>京昕 台式电脑桌台式桌家用简约现代 转角书桌书柜组合 写字台办公桌子 </a:t>
                      </a:r>
                      <a:r>
                        <a:rPr lang="en-US" altLang="zh-CN" sz="1100" b="0" dirty="0" smtClean="0"/>
                        <a:t>1.2</a:t>
                      </a:r>
                      <a:r>
                        <a:rPr lang="zh-CN" altLang="en-US" sz="1100" b="0" dirty="0" smtClean="0"/>
                        <a:t>米三件套 </a:t>
                      </a:r>
                      <a:r>
                        <a:rPr lang="en-US" altLang="zh-CN" sz="1100" b="0" dirty="0" smtClean="0"/>
                        <a:t>(</a:t>
                      </a:r>
                      <a:r>
                        <a:rPr lang="zh-CN" altLang="en-US" sz="1100" b="0" dirty="0" smtClean="0"/>
                        <a:t>浅胡桃</a:t>
                      </a:r>
                      <a:r>
                        <a:rPr lang="en-US" altLang="zh-CN" sz="1100" b="0" dirty="0" smtClean="0"/>
                        <a:t>) </a:t>
                      </a:r>
                      <a:endParaRPr lang="en-US" altLang="zh-CN" sz="1100" b="0" dirty="0"/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SIOC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报残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37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8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请扫描订单号码</a:t>
              </a:r>
              <a:endParaRPr lang="zh-CN" altLang="en-US" b="1" dirty="0"/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541" y="2322797"/>
            <a:ext cx="623381" cy="70832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520" y="1949343"/>
            <a:ext cx="1853732" cy="210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5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4.2D</a:t>
            </a:r>
            <a:r>
              <a:rPr lang="zh-CN" altLang="en-US" dirty="0"/>
              <a:t>商品残损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26/30</a:t>
            </a:r>
            <a:r>
              <a:rPr lang="zh-CN" altLang="en-US" sz="2400" b="1" dirty="0" smtClean="0"/>
              <a:t> </a:t>
            </a:r>
            <a:r>
              <a:rPr lang="zh-CN" altLang="en-US" b="1" dirty="0" smtClean="0"/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MSJD0000011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上一箱号：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SIOC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SIOC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MSJD0000090</a:t>
              </a:r>
              <a:endParaRPr lang="zh-CN" altLang="en-US" sz="2400" b="1" dirty="0">
                <a:solidFill>
                  <a:schemeClr val="tx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1671209"/>
            <a:chOff x="567854" y="5026704"/>
            <a:chExt cx="3879888" cy="1322545"/>
          </a:xfrm>
        </p:grpSpPr>
        <p:sp>
          <p:nvSpPr>
            <p:cNvPr id="31" name="矩形 30"/>
            <p:cNvSpPr/>
            <p:nvPr/>
          </p:nvSpPr>
          <p:spPr>
            <a:xfrm>
              <a:off x="578204" y="5354865"/>
              <a:ext cx="3869538" cy="994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zh-CN" altLang="en-US" sz="2000" b="1" dirty="0">
                  <a:solidFill>
                    <a:schemeClr val="tx1"/>
                  </a:solidFill>
                </a:rPr>
                <a:t>标记问题完成</a:t>
              </a:r>
              <a:endParaRPr lang="en-US" altLang="zh-CN" sz="2000" b="1" dirty="0">
                <a:solidFill>
                  <a:schemeClr val="tx1"/>
                </a:solidFill>
              </a:endParaRPr>
            </a:p>
            <a:p>
              <a:pPr algn="ctr"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/>
                  </a:solidFill>
                </a:rPr>
                <a:t>扫描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当前下一商品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ts val="2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</a:rPr>
                <a:t>继续</a:t>
              </a:r>
              <a:r>
                <a:rPr lang="zh-CN" altLang="en-US" sz="1600" dirty="0">
                  <a:solidFill>
                    <a:schemeClr val="tx1"/>
                  </a:solidFill>
                </a:rPr>
                <a:t>包装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09:00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0" y="446577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447350" y="1813004"/>
          <a:ext cx="7309966" cy="130111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6933890313908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/>
                        <a:t>京昕 台式电脑桌台式桌家用简约现代 转角书桌书柜组合 写字台办公桌子 </a:t>
                      </a:r>
                      <a:r>
                        <a:rPr lang="en-US" altLang="zh-CN" sz="1100" b="0" dirty="0" smtClean="0"/>
                        <a:t>1.2</a:t>
                      </a:r>
                      <a:r>
                        <a:rPr lang="zh-CN" altLang="en-US" sz="1100" b="0" dirty="0" smtClean="0"/>
                        <a:t>米三件套 </a:t>
                      </a:r>
                      <a:r>
                        <a:rPr lang="en-US" altLang="zh-CN" sz="1100" b="0" dirty="0" smtClean="0"/>
                        <a:t>(</a:t>
                      </a:r>
                      <a:r>
                        <a:rPr lang="zh-CN" altLang="en-US" sz="1100" b="0" dirty="0" smtClean="0"/>
                        <a:t>浅胡桃</a:t>
                      </a:r>
                      <a:r>
                        <a:rPr lang="en-US" altLang="zh-CN" sz="1100" b="0" dirty="0" smtClean="0"/>
                        <a:t>) </a:t>
                      </a:r>
                      <a:endParaRPr lang="en-US" altLang="zh-CN" sz="1100" b="0" dirty="0"/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SIOC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报残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37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8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请将订单和商品一起交予问题组，待扫描下一商品继续</a:t>
              </a:r>
              <a:endParaRPr lang="zh-CN" altLang="en-US" b="1" dirty="0"/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541" y="2322797"/>
            <a:ext cx="623381" cy="70832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520" y="1949343"/>
            <a:ext cx="1853732" cy="210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3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7526" y="2269355"/>
            <a:ext cx="7181385" cy="2306672"/>
          </a:xfrm>
        </p:spPr>
        <p:txBody>
          <a:bodyPr>
            <a:noAutofit/>
          </a:bodyPr>
          <a:lstStyle/>
          <a:p>
            <a:r>
              <a:rPr lang="en-US" altLang="zh-CN" sz="6600" dirty="0" smtClean="0"/>
              <a:t>M</a:t>
            </a:r>
            <a:r>
              <a:rPr lang="zh-CN" altLang="en-US" sz="6600" dirty="0" smtClean="0"/>
              <a:t>商品丢失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75226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扫描工作站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462138" y="1873396"/>
            <a:ext cx="5210977" cy="344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462138" y="1873396"/>
            <a:ext cx="5210977" cy="6520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请扫描工作站条码</a:t>
            </a:r>
            <a:endParaRPr lang="zh-CN" altLang="en-US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25091"/>
          <a:stretch/>
        </p:blipFill>
        <p:spPr>
          <a:xfrm>
            <a:off x="4680311" y="2857475"/>
            <a:ext cx="2571429" cy="1062990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118451"/>
              </p:ext>
            </p:extLst>
          </p:nvPr>
        </p:nvGraphicFramePr>
        <p:xfrm>
          <a:off x="8956287" y="914950"/>
          <a:ext cx="1882698" cy="321536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882698"/>
              </a:tblGrid>
              <a:tr h="535894"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A—</a:t>
                      </a:r>
                      <a:r>
                        <a:rPr lang="zh-CN" altLang="en-US" sz="1200" b="0" dirty="0" smtClean="0"/>
                        <a:t>显示车牌全部信息</a:t>
                      </a:r>
                      <a:endParaRPr lang="en-US" altLang="zh-CN" sz="1200" b="0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5894"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D—</a:t>
                      </a:r>
                      <a:r>
                        <a:rPr lang="zh-CN" altLang="en-US" sz="1200" b="0" dirty="0" smtClean="0"/>
                        <a:t>商品残损</a:t>
                      </a:r>
                      <a:endParaRPr lang="en-US" altLang="zh-CN" sz="1200" b="0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5894"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P—</a:t>
                      </a:r>
                      <a:r>
                        <a:rPr lang="zh-CN" altLang="en-US" sz="1200" b="0" dirty="0" smtClean="0"/>
                        <a:t>商品无法扫描</a:t>
                      </a:r>
                      <a:endParaRPr lang="en-US" altLang="zh-CN" sz="1200" b="0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5894"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N—</a:t>
                      </a:r>
                      <a:r>
                        <a:rPr lang="zh-CN" altLang="en-US" sz="1200" b="0" dirty="0" smtClean="0"/>
                        <a:t>序列号无法扫描</a:t>
                      </a:r>
                      <a:endParaRPr lang="en-US" altLang="zh-CN" sz="1200" b="0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5894"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I—</a:t>
                      </a:r>
                      <a:r>
                        <a:rPr lang="zh-CN" altLang="en-US" sz="1200" b="0" dirty="0" smtClean="0"/>
                        <a:t>信息查询</a:t>
                      </a:r>
                      <a:endParaRPr lang="en-US" altLang="zh-CN" sz="1200" b="0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58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E—</a:t>
                      </a:r>
                      <a:r>
                        <a:rPr lang="zh-CN" altLang="en-US" sz="1200" b="0" dirty="0" smtClean="0"/>
                        <a:t>停止包装</a:t>
                      </a:r>
                      <a:endParaRPr lang="en-US" altLang="zh-CN" sz="1200" b="0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2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M</a:t>
            </a:r>
            <a:r>
              <a:rPr lang="zh-CN" altLang="en-US" dirty="0" smtClean="0"/>
              <a:t>商品丢失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29/30</a:t>
            </a:r>
            <a:r>
              <a:rPr lang="zh-CN" altLang="en-US" sz="2400" b="1" dirty="0" smtClean="0"/>
              <a:t> </a:t>
            </a:r>
            <a:r>
              <a:rPr lang="zh-CN" altLang="en-US" b="1" dirty="0" smtClean="0"/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MSJD0000011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上一箱号：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SIOC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bg1"/>
                  </a:solidFill>
                </a:rPr>
                <a:t>SIOC</a:t>
              </a:r>
              <a:endParaRPr lang="zh-CN" altLang="en-US" sz="73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MSJD0000088</a:t>
              </a:r>
              <a:endParaRPr lang="zh-CN" altLang="en-US" sz="2400" b="1" dirty="0">
                <a:solidFill>
                  <a:schemeClr val="bg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2085886"/>
            <a:chOff x="567854" y="5026704"/>
            <a:chExt cx="3879888" cy="1650708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132254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</a:rPr>
                <a:t>订单完成</a:t>
              </a:r>
              <a:endParaRPr lang="en-US" altLang="zh-CN" sz="2000" b="1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</a:rPr>
                <a:t>请</a:t>
              </a:r>
              <a:r>
                <a:rPr lang="zh-CN" altLang="en-US" sz="1600" dirty="0">
                  <a:solidFill>
                    <a:schemeClr val="bg1"/>
                  </a:solidFill>
                </a:rPr>
                <a:t>扫描下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一商品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</a:rPr>
                <a:t>继续</a:t>
              </a:r>
              <a:r>
                <a:rPr lang="zh-CN" altLang="en-US" sz="1600" dirty="0">
                  <a:solidFill>
                    <a:schemeClr val="bg1"/>
                  </a:solidFill>
                </a:rPr>
                <a:t>包装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09:00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349" y="415886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447350" y="1813004"/>
          <a:ext cx="7309966" cy="130111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6933890313978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/>
                        <a:t>Electrolux </a:t>
                      </a:r>
                      <a:r>
                        <a:rPr lang="zh-CN" altLang="en-US" sz="1100" b="0" dirty="0" smtClean="0"/>
                        <a:t>伊莱克斯 </a:t>
                      </a:r>
                      <a:r>
                        <a:rPr lang="en-US" altLang="zh-CN" sz="1100" b="0" dirty="0" smtClean="0"/>
                        <a:t>EAW26FD43BC4 </a:t>
                      </a:r>
                      <a:r>
                        <a:rPr lang="zh-CN" altLang="en-US" sz="1100" b="0" dirty="0" smtClean="0"/>
                        <a:t>大</a:t>
                      </a:r>
                      <a:r>
                        <a:rPr lang="en-US" altLang="zh-CN" sz="1100" b="0" dirty="0" smtClean="0"/>
                        <a:t>1</a:t>
                      </a:r>
                      <a:r>
                        <a:rPr lang="zh-CN" altLang="en-US" sz="1100" b="0" dirty="0" smtClean="0"/>
                        <a:t>匹 家用 壁挂式 定频 冷暖电辅 挂机空调 瓷白色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Box23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扫描完成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64" y="2441569"/>
            <a:ext cx="1105109" cy="455317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699" y="2400032"/>
            <a:ext cx="2258274" cy="930433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4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274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M</a:t>
            </a:r>
            <a:r>
              <a:rPr lang="zh-CN" altLang="en-US" dirty="0"/>
              <a:t>商品丢失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29/30</a:t>
            </a:r>
            <a:r>
              <a:rPr lang="zh-CN" altLang="en-US" sz="2400" b="1" dirty="0" smtClean="0"/>
              <a:t> </a:t>
            </a:r>
            <a:r>
              <a:rPr lang="zh-CN" altLang="en-US" b="1" dirty="0" smtClean="0"/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MSJD0000011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上一箱号：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SIOC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bg1"/>
                  </a:solidFill>
                </a:rPr>
                <a:t>SIOC</a:t>
              </a:r>
              <a:endParaRPr lang="zh-CN" altLang="en-US" sz="73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MSJD0000088</a:t>
              </a:r>
              <a:endParaRPr lang="zh-CN" altLang="en-US" sz="2400" b="1" dirty="0">
                <a:solidFill>
                  <a:schemeClr val="bg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2085886"/>
            <a:chOff x="567854" y="5026704"/>
            <a:chExt cx="3879888" cy="1650708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132254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</a:rPr>
                <a:t>订单完成</a:t>
              </a:r>
              <a:endParaRPr lang="en-US" altLang="zh-CN" sz="2000" b="1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</a:rPr>
                <a:t>请</a:t>
              </a:r>
              <a:r>
                <a:rPr lang="zh-CN" altLang="en-US" sz="1600" dirty="0">
                  <a:solidFill>
                    <a:schemeClr val="bg1"/>
                  </a:solidFill>
                </a:rPr>
                <a:t>扫描下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一商品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</a:rPr>
                <a:t>继续</a:t>
              </a:r>
              <a:r>
                <a:rPr lang="zh-CN" altLang="en-US" sz="1600" dirty="0">
                  <a:solidFill>
                    <a:schemeClr val="bg1"/>
                  </a:solidFill>
                </a:rPr>
                <a:t>包装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09:00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349" y="415886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447350" y="1813004"/>
          <a:ext cx="7309966" cy="130111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6933890313978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/>
                        <a:t>Electrolux </a:t>
                      </a:r>
                      <a:r>
                        <a:rPr lang="zh-CN" altLang="en-US" sz="1100" b="0" dirty="0" smtClean="0"/>
                        <a:t>伊莱克斯 </a:t>
                      </a:r>
                      <a:r>
                        <a:rPr lang="en-US" altLang="zh-CN" sz="1100" b="0" dirty="0" smtClean="0"/>
                        <a:t>EAW26FD43BC4 </a:t>
                      </a:r>
                      <a:r>
                        <a:rPr lang="zh-CN" altLang="en-US" sz="1100" b="0" dirty="0" smtClean="0"/>
                        <a:t>大</a:t>
                      </a:r>
                      <a:r>
                        <a:rPr lang="en-US" altLang="zh-CN" sz="1100" b="0" dirty="0" smtClean="0"/>
                        <a:t>1</a:t>
                      </a:r>
                      <a:r>
                        <a:rPr lang="zh-CN" altLang="en-US" sz="1100" b="0" dirty="0" smtClean="0"/>
                        <a:t>匹 家用 壁挂式 定频 冷暖电辅 挂机空调 瓷白色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Box23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扫描完成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64" y="2441569"/>
            <a:ext cx="1105109" cy="455317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699" y="2400032"/>
            <a:ext cx="2258274" cy="930433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4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</a:t>
              </a:r>
              <a:endParaRPr lang="zh-CN" altLang="en-US" b="1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15209" y="1959035"/>
            <a:ext cx="7396209" cy="3588082"/>
            <a:chOff x="2397896" y="1634959"/>
            <a:chExt cx="7396209" cy="3588082"/>
          </a:xfrm>
        </p:grpSpPr>
        <p:grpSp>
          <p:nvGrpSpPr>
            <p:cNvPr id="35" name="组合 34"/>
            <p:cNvGrpSpPr/>
            <p:nvPr/>
          </p:nvGrpSpPr>
          <p:grpSpPr>
            <a:xfrm>
              <a:off x="2397896" y="1634959"/>
              <a:ext cx="7396209" cy="3588082"/>
              <a:chOff x="2658567" y="1690081"/>
              <a:chExt cx="7396209" cy="3588082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677640" y="1723950"/>
                <a:ext cx="7377136" cy="763826"/>
              </a:xfrm>
              <a:prstGeom prst="rect">
                <a:avLst/>
              </a:prstGeom>
              <a:solidFill>
                <a:srgbClr val="CCEC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包装问题菜单</a:t>
                </a: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4877639" y="2543384"/>
              <a:ext cx="15864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/>
                <a:t>热键号码：</a:t>
              </a:r>
              <a:endParaRPr lang="zh-CN" altLang="en-US" b="1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041433" y="2505374"/>
              <a:ext cx="1027327" cy="39217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M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940321" y="2912716"/>
              <a:ext cx="226682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 smtClean="0"/>
                <a:t>A—</a:t>
              </a:r>
              <a:r>
                <a:rPr lang="zh-CN" altLang="en-US" sz="1600" dirty="0" smtClean="0"/>
                <a:t>显示车牌全部信息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D—</a:t>
              </a:r>
              <a:r>
                <a:rPr lang="zh-CN" altLang="en-US" sz="1600" dirty="0" smtClean="0"/>
                <a:t>商品残损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P—</a:t>
              </a:r>
              <a:r>
                <a:rPr lang="zh-CN" altLang="en-US" sz="1600" dirty="0" smtClean="0"/>
                <a:t>商品无法扫描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N—</a:t>
              </a:r>
              <a:r>
                <a:rPr lang="zh-CN" altLang="en-US" sz="1600" dirty="0" smtClean="0"/>
                <a:t>序列号无法扫描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I—</a:t>
              </a:r>
              <a:r>
                <a:rPr lang="zh-CN" altLang="en-US" sz="1600" dirty="0" smtClean="0"/>
                <a:t>信息查询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E—</a:t>
              </a:r>
              <a:r>
                <a:rPr lang="zh-CN" altLang="en-US" sz="1600" dirty="0" smtClean="0"/>
                <a:t>停止</a:t>
              </a:r>
              <a:r>
                <a:rPr lang="zh-CN" altLang="en-US" sz="1600" dirty="0"/>
                <a:t>包装</a:t>
              </a:r>
              <a:endParaRPr lang="en-US" altLang="zh-CN" sz="1600" dirty="0" smtClean="0"/>
            </a:p>
            <a:p>
              <a:endParaRPr lang="en-US" altLang="zh-CN" sz="1600" b="1" dirty="0" smtClean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848325" y="4820621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确定</a:t>
              </a:r>
              <a:endParaRPr lang="en-US" altLang="zh-CN" sz="16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184739" y="4815663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取消</a:t>
              </a:r>
              <a:endParaRPr lang="en-US" altLang="zh-C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626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M</a:t>
            </a:r>
            <a:r>
              <a:rPr lang="zh-CN" altLang="en-US" dirty="0"/>
              <a:t>商品丢失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29/30</a:t>
            </a:r>
            <a:r>
              <a:rPr lang="zh-CN" altLang="en-US" sz="2400" b="1" dirty="0" smtClean="0"/>
              <a:t> </a:t>
            </a:r>
            <a:r>
              <a:rPr lang="zh-CN" altLang="en-US" b="1" dirty="0" smtClean="0"/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MSJD0000011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上一箱号：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SIOC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SIOC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MSJD0000016</a:t>
              </a:r>
              <a:endParaRPr lang="zh-CN" altLang="en-US" sz="2400" b="1" dirty="0">
                <a:solidFill>
                  <a:schemeClr val="bg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2085886"/>
            <a:chOff x="567854" y="5026704"/>
            <a:chExt cx="3879888" cy="1650708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132254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</a:rPr>
                <a:t>订单完成</a:t>
              </a:r>
              <a:endParaRPr lang="en-US" altLang="zh-CN" sz="2000" b="1" dirty="0">
                <a:solidFill>
                  <a:schemeClr val="bg1"/>
                </a:solidFill>
              </a:endParaRPr>
            </a:p>
            <a:p>
              <a:pPr algn="ctr"/>
              <a:endParaRPr lang="en-US" altLang="zh-CN" sz="900" b="1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请扫描下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一商品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</a:rPr>
                <a:t>继续</a:t>
              </a:r>
              <a:r>
                <a:rPr lang="zh-CN" altLang="en-US" sz="1600" dirty="0">
                  <a:solidFill>
                    <a:schemeClr val="bg1"/>
                  </a:solidFill>
                </a:rPr>
                <a:t>包装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183023" y="5927933"/>
            <a:ext cx="2085748" cy="414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09:00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349" y="415886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447350" y="1813004"/>
          <a:ext cx="7309966" cy="130111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6933890313978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/>
                        <a:t>Electrolux </a:t>
                      </a:r>
                      <a:r>
                        <a:rPr lang="zh-CN" altLang="en-US" sz="1100" b="0" dirty="0" smtClean="0"/>
                        <a:t>伊莱克斯 </a:t>
                      </a:r>
                      <a:r>
                        <a:rPr lang="en-US" altLang="zh-CN" sz="1100" b="0" dirty="0" smtClean="0"/>
                        <a:t>EAW26FD43BC4 </a:t>
                      </a:r>
                      <a:r>
                        <a:rPr lang="zh-CN" altLang="en-US" sz="1100" b="0" dirty="0" smtClean="0"/>
                        <a:t>大</a:t>
                      </a:r>
                      <a:r>
                        <a:rPr lang="en-US" altLang="zh-CN" sz="1100" b="0" dirty="0" smtClean="0"/>
                        <a:t>1</a:t>
                      </a:r>
                      <a:r>
                        <a:rPr lang="zh-CN" altLang="en-US" sz="1100" b="0" dirty="0" smtClean="0"/>
                        <a:t>匹 家用 壁挂式 定频 冷暖电辅 挂机空调 瓷白色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Box23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扫描完成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64" y="2441569"/>
            <a:ext cx="1105109" cy="455317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699" y="2400032"/>
            <a:ext cx="2258274" cy="930433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4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请选择丢失的商品</a:t>
              </a:r>
              <a:endParaRPr lang="zh-CN" altLang="en-US" b="1" dirty="0"/>
            </a:p>
          </p:txBody>
        </p:sp>
      </p:grpSp>
      <p:sp>
        <p:nvSpPr>
          <p:cNvPr id="50" name="矩形 49"/>
          <p:cNvSpPr/>
          <p:nvPr/>
        </p:nvSpPr>
        <p:spPr>
          <a:xfrm>
            <a:off x="183022" y="1730485"/>
            <a:ext cx="11864238" cy="46418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标题 1"/>
          <p:cNvSpPr txBox="1">
            <a:spLocks/>
          </p:cNvSpPr>
          <p:nvPr/>
        </p:nvSpPr>
        <p:spPr>
          <a:xfrm>
            <a:off x="265529" y="1941077"/>
            <a:ext cx="1051560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车牌号码：</a:t>
            </a:r>
            <a:r>
              <a:rPr lang="en-US" altLang="zh-CN" sz="1600" dirty="0" smtClean="0"/>
              <a:t>toIBR00001</a:t>
            </a:r>
            <a:r>
              <a:rPr lang="zh-CN" altLang="en-US" sz="1600" dirty="0" smtClean="0"/>
              <a:t>       总数：</a:t>
            </a:r>
            <a:r>
              <a:rPr lang="en-US" altLang="zh-CN" sz="1600" dirty="0" smtClean="0"/>
              <a:t>1</a:t>
            </a:r>
            <a:endParaRPr lang="en-US" altLang="zh-CN" sz="1600" b="0" dirty="0">
              <a:solidFill>
                <a:srgbClr val="00000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02796"/>
              </p:ext>
            </p:extLst>
          </p:nvPr>
        </p:nvGraphicFramePr>
        <p:xfrm>
          <a:off x="1108768" y="2411889"/>
          <a:ext cx="9672360" cy="1144422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38384"/>
                <a:gridCol w="1454692"/>
                <a:gridCol w="3025745"/>
                <a:gridCol w="1384513"/>
                <a:gridCol w="1384513"/>
                <a:gridCol w="1384513"/>
              </a:tblGrid>
              <a:tr h="419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确认问题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7248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err="1" smtClean="0"/>
                        <a:t>Delsey</a:t>
                      </a:r>
                      <a:r>
                        <a:rPr lang="en-US" altLang="zh-CN" sz="1100" b="0" dirty="0" smtClean="0"/>
                        <a:t> </a:t>
                      </a:r>
                      <a:r>
                        <a:rPr lang="zh-CN" altLang="en-US" sz="1100" b="0" dirty="0" smtClean="0"/>
                        <a:t>法国大使 </a:t>
                      </a:r>
                      <a:r>
                        <a:rPr lang="en-US" altLang="zh-CN" sz="1100" b="0" dirty="0" smtClean="0"/>
                        <a:t>HELIUM TITANIUM 61</a:t>
                      </a:r>
                      <a:r>
                        <a:rPr lang="zh-CN" altLang="en-US" sz="1100" b="0" dirty="0" smtClean="0"/>
                        <a:t>厘米 中性 万向轮可扩充拉杆箱</a:t>
                      </a:r>
                      <a:r>
                        <a:rPr lang="en-US" altLang="zh-CN" sz="1100" b="0" dirty="0" smtClean="0"/>
                        <a:t>/</a:t>
                      </a:r>
                      <a:r>
                        <a:rPr lang="zh-CN" altLang="en-US" sz="1100" b="0" dirty="0" smtClean="0"/>
                        <a:t>行李箱 </a:t>
                      </a:r>
                      <a:r>
                        <a:rPr lang="en-US" altLang="zh-CN" sz="1100" b="0" dirty="0" smtClean="0"/>
                        <a:t>00207180004 </a:t>
                      </a:r>
                      <a:r>
                        <a:rPr lang="zh-CN" altLang="en-US" sz="1100" b="0" dirty="0" smtClean="0"/>
                        <a:t>深红色 </a:t>
                      </a:r>
                      <a:r>
                        <a:rPr lang="en-US" altLang="zh-CN" sz="1100" b="0" dirty="0" smtClean="0"/>
                        <a:t>20</a:t>
                      </a:r>
                      <a:r>
                        <a:rPr lang="zh-CN" altLang="en-US" sz="1100" b="0" dirty="0" smtClean="0"/>
                        <a:t>寸 </a:t>
                      </a:r>
                      <a:endParaRPr lang="zh-CN" altLang="en-US" sz="1100" b="0" dirty="0"/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 dirty="0" smtClean="0">
                          <a:effectLst/>
                        </a:rPr>
                        <a:t>SIOC</a:t>
                      </a:r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待扫描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pic>
        <p:nvPicPr>
          <p:cNvPr id="54" name="图片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979" y="2807273"/>
            <a:ext cx="444698" cy="743523"/>
          </a:xfrm>
          <a:prstGeom prst="rect">
            <a:avLst/>
          </a:prstGeom>
        </p:spPr>
      </p:pic>
      <p:sp>
        <p:nvSpPr>
          <p:cNvPr id="59" name="矩形 58"/>
          <p:cNvSpPr/>
          <p:nvPr/>
        </p:nvSpPr>
        <p:spPr>
          <a:xfrm>
            <a:off x="9847699" y="1927318"/>
            <a:ext cx="857583" cy="2999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2</a:t>
            </a:r>
            <a:r>
              <a:rPr lang="zh-CN" altLang="en-US" sz="1600" b="1" dirty="0" smtClean="0"/>
              <a:t>返回</a:t>
            </a:r>
            <a:endParaRPr lang="zh-CN" altLang="en-US" sz="1200" dirty="0" smtClean="0"/>
          </a:p>
        </p:txBody>
      </p:sp>
      <p:sp>
        <p:nvSpPr>
          <p:cNvPr id="35" name="矩形 34"/>
          <p:cNvSpPr/>
          <p:nvPr/>
        </p:nvSpPr>
        <p:spPr>
          <a:xfrm>
            <a:off x="9601200" y="3027094"/>
            <a:ext cx="1072019" cy="35336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商品丢失</a:t>
            </a:r>
            <a:endParaRPr lang="zh-CN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3198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M</a:t>
            </a:r>
            <a:r>
              <a:rPr lang="zh-CN" altLang="en-US" dirty="0"/>
              <a:t>商品丢失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30/30</a:t>
            </a:r>
            <a:r>
              <a:rPr lang="zh-CN" altLang="en-US" sz="2400" b="1" dirty="0" smtClean="0"/>
              <a:t> </a:t>
            </a:r>
            <a:r>
              <a:rPr lang="zh-CN" altLang="en-US" b="1" dirty="0" smtClean="0"/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MSJD0000011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上一箱号：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SIOC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SIOC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MSJD0000090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1671209"/>
            <a:chOff x="567854" y="5026704"/>
            <a:chExt cx="3879888" cy="1322545"/>
          </a:xfrm>
        </p:grpSpPr>
        <p:sp>
          <p:nvSpPr>
            <p:cNvPr id="31" name="矩形 30"/>
            <p:cNvSpPr/>
            <p:nvPr/>
          </p:nvSpPr>
          <p:spPr>
            <a:xfrm>
              <a:off x="578204" y="5354865"/>
              <a:ext cx="3869538" cy="994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>
                      <a:lumMod val="50000"/>
                    </a:schemeClr>
                  </a:solidFill>
                </a:rPr>
                <a:t>异常处理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09:00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0" y="446577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447350" y="1813004"/>
          <a:ext cx="7309966" cy="130111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err="1" smtClean="0"/>
                        <a:t>Delsey</a:t>
                      </a:r>
                      <a:r>
                        <a:rPr lang="en-US" altLang="zh-CN" sz="1100" b="0" dirty="0" smtClean="0"/>
                        <a:t> </a:t>
                      </a:r>
                      <a:r>
                        <a:rPr lang="zh-CN" altLang="en-US" sz="1100" b="0" dirty="0" smtClean="0"/>
                        <a:t>法国大使 </a:t>
                      </a:r>
                      <a:r>
                        <a:rPr lang="en-US" altLang="zh-CN" sz="1100" b="0" dirty="0" smtClean="0"/>
                        <a:t>HELIUM TITANIUM 61</a:t>
                      </a:r>
                      <a:r>
                        <a:rPr lang="zh-CN" altLang="en-US" sz="1100" b="0" dirty="0" smtClean="0"/>
                        <a:t>厘米 中性 万向轮可扩充拉杆箱</a:t>
                      </a:r>
                      <a:r>
                        <a:rPr lang="en-US" altLang="zh-CN" sz="1100" b="0" dirty="0" smtClean="0"/>
                        <a:t>/</a:t>
                      </a:r>
                      <a:r>
                        <a:rPr lang="zh-CN" altLang="en-US" sz="1100" b="0" dirty="0" smtClean="0"/>
                        <a:t>行李箱 </a:t>
                      </a:r>
                      <a:r>
                        <a:rPr lang="en-US" altLang="zh-CN" sz="1100" b="0" dirty="0" smtClean="0"/>
                        <a:t>00207180004 </a:t>
                      </a:r>
                      <a:r>
                        <a:rPr lang="zh-CN" altLang="en-US" sz="1100" b="0" dirty="0" smtClean="0"/>
                        <a:t>深红色 </a:t>
                      </a:r>
                      <a:r>
                        <a:rPr lang="en-US" altLang="zh-CN" sz="1100" b="0" dirty="0" smtClean="0"/>
                        <a:t>20</a:t>
                      </a:r>
                      <a:r>
                        <a:rPr lang="zh-CN" altLang="en-US" sz="1100" b="0" dirty="0" smtClean="0"/>
                        <a:t>寸 </a:t>
                      </a:r>
                      <a:endParaRPr lang="zh-CN" altLang="en-US" sz="1100" b="0" dirty="0"/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SIOC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异常处理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37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8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请扫描商品条码</a:t>
              </a:r>
              <a:endParaRPr lang="zh-CN" altLang="en-US" b="1" dirty="0"/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920" y="2349503"/>
            <a:ext cx="444698" cy="74352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1454" y="1884980"/>
            <a:ext cx="1337326" cy="223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M</a:t>
            </a:r>
            <a:r>
              <a:rPr lang="zh-CN" altLang="en-US" dirty="0"/>
              <a:t>商品丢失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30/30</a:t>
            </a:r>
            <a:r>
              <a:rPr lang="zh-CN" altLang="en-US" sz="2400" b="1" dirty="0" smtClean="0"/>
              <a:t> </a:t>
            </a:r>
            <a:r>
              <a:rPr lang="zh-CN" altLang="en-US" b="1" dirty="0" smtClean="0"/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MSJD0000011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上一箱号：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SIOC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SIOC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MSJD0000090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1671209"/>
            <a:chOff x="567854" y="5026704"/>
            <a:chExt cx="3879888" cy="1322545"/>
          </a:xfrm>
        </p:grpSpPr>
        <p:sp>
          <p:nvSpPr>
            <p:cNvPr id="31" name="矩形 30"/>
            <p:cNvSpPr/>
            <p:nvPr/>
          </p:nvSpPr>
          <p:spPr>
            <a:xfrm>
              <a:off x="578204" y="5354865"/>
              <a:ext cx="3869538" cy="994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>
                      <a:lumMod val="50000"/>
                    </a:schemeClr>
                  </a:solidFill>
                </a:rPr>
                <a:t>异常处理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09:00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0" y="446577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447350" y="1813004"/>
          <a:ext cx="7309966" cy="130111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6933890313908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/>
                        <a:t>京昕 台式电脑桌台式桌家用简约现代 转角书桌书柜组合 写字台办公桌子 </a:t>
                      </a:r>
                      <a:r>
                        <a:rPr lang="en-US" altLang="zh-CN" sz="1100" b="0" dirty="0" smtClean="0"/>
                        <a:t>1.2</a:t>
                      </a:r>
                      <a:r>
                        <a:rPr lang="zh-CN" altLang="en-US" sz="1100" b="0" dirty="0" smtClean="0"/>
                        <a:t>米三件套 </a:t>
                      </a:r>
                      <a:r>
                        <a:rPr lang="en-US" altLang="zh-CN" sz="1100" b="0" dirty="0" smtClean="0"/>
                        <a:t>(</a:t>
                      </a:r>
                      <a:r>
                        <a:rPr lang="zh-CN" altLang="en-US" sz="1100" b="0" dirty="0" smtClean="0"/>
                        <a:t>浅胡桃</a:t>
                      </a:r>
                      <a:r>
                        <a:rPr lang="en-US" altLang="zh-CN" sz="1100" b="0" dirty="0" smtClean="0"/>
                        <a:t>) </a:t>
                      </a:r>
                      <a:endParaRPr lang="en-US" altLang="zh-CN" sz="1100" b="0" dirty="0"/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SIOC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异常处理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37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8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请扫描商品条码</a:t>
              </a:r>
              <a:endParaRPr lang="zh-CN" altLang="en-US" b="1" dirty="0"/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541" y="2322797"/>
            <a:ext cx="623381" cy="708322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2398399" y="1813004"/>
            <a:ext cx="7396209" cy="3588082"/>
            <a:chOff x="2658567" y="1690081"/>
            <a:chExt cx="7396209" cy="3588082"/>
          </a:xfrm>
        </p:grpSpPr>
        <p:grpSp>
          <p:nvGrpSpPr>
            <p:cNvPr id="40" name="组合 39"/>
            <p:cNvGrpSpPr/>
            <p:nvPr/>
          </p:nvGrpSpPr>
          <p:grpSpPr>
            <a:xfrm>
              <a:off x="2658567" y="1690081"/>
              <a:ext cx="7396209" cy="3588082"/>
              <a:chOff x="2658567" y="1690081"/>
              <a:chExt cx="7396209" cy="3588082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664940" y="1698550"/>
                <a:ext cx="7389836" cy="763826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400" b="1" dirty="0" smtClean="0"/>
                  <a:t>请重新扫描商品条码</a:t>
                </a:r>
              </a:p>
            </p:txBody>
          </p:sp>
          <p:sp>
            <p:nvSpPr>
              <p:cNvPr id="47" name="文本框 33"/>
              <p:cNvSpPr txBox="1"/>
              <p:nvPr/>
            </p:nvSpPr>
            <p:spPr>
              <a:xfrm>
                <a:off x="2714121" y="2733178"/>
                <a:ext cx="73406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90887655433366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和选择报残商品条码不匹配，请重新扫描</a:t>
                </a:r>
                <a:endParaRPr lang="zh-CN" altLang="en-US" dirty="0"/>
              </a:p>
            </p:txBody>
          </p:sp>
        </p:grpSp>
        <p:pic>
          <p:nvPicPr>
            <p:cNvPr id="44" name="图片 43"/>
            <p:cNvPicPr>
              <a:picLocks noChangeAspect="1"/>
            </p:cNvPicPr>
            <p:nvPr/>
          </p:nvPicPr>
          <p:blipFill rotWithShape="1">
            <a:blip r:embed="rId4"/>
            <a:srcRect b="25091"/>
            <a:stretch/>
          </p:blipFill>
          <p:spPr>
            <a:xfrm>
              <a:off x="5050572" y="3227989"/>
              <a:ext cx="2571429" cy="1062990"/>
            </a:xfrm>
            <a:prstGeom prst="rect">
              <a:avLst/>
            </a:prstGeom>
          </p:spPr>
        </p:pic>
      </p:grpSp>
      <p:sp>
        <p:nvSpPr>
          <p:cNvPr id="48" name="矩形 47"/>
          <p:cNvSpPr/>
          <p:nvPr/>
        </p:nvSpPr>
        <p:spPr>
          <a:xfrm>
            <a:off x="4995747" y="4960650"/>
            <a:ext cx="2609386" cy="3824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2</a:t>
            </a:r>
            <a:r>
              <a:rPr lang="zh-CN" altLang="en-US" sz="1600" b="1" dirty="0" smtClean="0"/>
              <a:t>操作失误，结束丢失流程</a:t>
            </a:r>
            <a:endParaRPr lang="zh-CN" altLang="en-US" sz="1200" dirty="0" smtClean="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1454" y="1884980"/>
            <a:ext cx="1337326" cy="223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7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M</a:t>
            </a:r>
            <a:r>
              <a:rPr lang="zh-CN" altLang="en-US" dirty="0"/>
              <a:t>商品丢失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30/30</a:t>
            </a:r>
            <a:r>
              <a:rPr lang="zh-CN" altLang="en-US" sz="2400" b="1" dirty="0" smtClean="0"/>
              <a:t> </a:t>
            </a:r>
            <a:r>
              <a:rPr lang="zh-CN" altLang="en-US" b="1" dirty="0" smtClean="0"/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MSJD0000011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上一箱号：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SIOC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SIOC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MSJD0000090</a:t>
              </a:r>
              <a:endParaRPr lang="zh-CN" altLang="en-US" sz="2400" b="1" dirty="0">
                <a:solidFill>
                  <a:schemeClr val="tx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1671209"/>
            <a:chOff x="567854" y="5026704"/>
            <a:chExt cx="3879888" cy="1322545"/>
          </a:xfrm>
        </p:grpSpPr>
        <p:sp>
          <p:nvSpPr>
            <p:cNvPr id="31" name="矩形 30"/>
            <p:cNvSpPr/>
            <p:nvPr/>
          </p:nvSpPr>
          <p:spPr>
            <a:xfrm>
              <a:off x="578204" y="5354865"/>
              <a:ext cx="3869538" cy="994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>
                      <a:lumMod val="50000"/>
                    </a:schemeClr>
                  </a:solidFill>
                </a:rPr>
                <a:t>异常处理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09:00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0" y="446577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071707"/>
              </p:ext>
            </p:extLst>
          </p:nvPr>
        </p:nvGraphicFramePr>
        <p:xfrm>
          <a:off x="2447350" y="1813004"/>
          <a:ext cx="7309966" cy="130111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err="1" smtClean="0"/>
                        <a:t>Delsey</a:t>
                      </a:r>
                      <a:r>
                        <a:rPr lang="en-US" altLang="zh-CN" sz="1100" b="0" dirty="0" smtClean="0"/>
                        <a:t> </a:t>
                      </a:r>
                      <a:r>
                        <a:rPr lang="zh-CN" altLang="en-US" sz="1100" b="0" dirty="0" smtClean="0"/>
                        <a:t>法国大使 </a:t>
                      </a:r>
                      <a:r>
                        <a:rPr lang="en-US" altLang="zh-CN" sz="1100" b="0" dirty="0" smtClean="0"/>
                        <a:t>HELIUM TITANIUM 61</a:t>
                      </a:r>
                      <a:r>
                        <a:rPr lang="zh-CN" altLang="en-US" sz="1100" b="0" dirty="0" smtClean="0"/>
                        <a:t>厘米 中性 万向轮可扩充拉杆箱</a:t>
                      </a:r>
                      <a:r>
                        <a:rPr lang="en-US" altLang="zh-CN" sz="1100" b="0" dirty="0" smtClean="0"/>
                        <a:t>/</a:t>
                      </a:r>
                      <a:r>
                        <a:rPr lang="zh-CN" altLang="en-US" sz="1100" b="0" dirty="0" smtClean="0"/>
                        <a:t>行李箱 </a:t>
                      </a:r>
                      <a:r>
                        <a:rPr lang="en-US" altLang="zh-CN" sz="1100" b="0" dirty="0" smtClean="0"/>
                        <a:t>00207180004 </a:t>
                      </a:r>
                      <a:r>
                        <a:rPr lang="zh-CN" altLang="en-US" sz="1100" b="0" dirty="0" smtClean="0"/>
                        <a:t>深红色 </a:t>
                      </a:r>
                      <a:r>
                        <a:rPr lang="en-US" altLang="zh-CN" sz="1100" b="0" dirty="0" smtClean="0"/>
                        <a:t>20</a:t>
                      </a:r>
                      <a:r>
                        <a:rPr lang="zh-CN" altLang="en-US" sz="1100" b="0" dirty="0" smtClean="0"/>
                        <a:t>寸 </a:t>
                      </a:r>
                      <a:endParaRPr lang="zh-CN" altLang="en-US" sz="1100" b="0" dirty="0"/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SIOC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丢失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37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8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请扫描订单号码</a:t>
              </a:r>
              <a:endParaRPr lang="zh-CN" altLang="en-US" b="1" dirty="0"/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1454" y="1884980"/>
            <a:ext cx="1337326" cy="223597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579" y="2299014"/>
            <a:ext cx="487508" cy="81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8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M</a:t>
            </a:r>
            <a:r>
              <a:rPr lang="zh-CN" altLang="en-US" dirty="0"/>
              <a:t>商品丢失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30/30</a:t>
            </a:r>
            <a:r>
              <a:rPr lang="zh-CN" altLang="en-US" sz="2400" b="1" dirty="0" smtClean="0"/>
              <a:t> </a:t>
            </a:r>
            <a:r>
              <a:rPr lang="zh-CN" altLang="en-US" b="1" dirty="0" smtClean="0"/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MSJD0000011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上一箱号：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SIOC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SIOC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MSJD0000090</a:t>
              </a:r>
              <a:endParaRPr lang="zh-CN" altLang="en-US" sz="2400" b="1" dirty="0">
                <a:solidFill>
                  <a:schemeClr val="tx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1671209"/>
            <a:chOff x="567854" y="5026704"/>
            <a:chExt cx="3879888" cy="1322545"/>
          </a:xfrm>
        </p:grpSpPr>
        <p:sp>
          <p:nvSpPr>
            <p:cNvPr id="31" name="矩形 30"/>
            <p:cNvSpPr/>
            <p:nvPr/>
          </p:nvSpPr>
          <p:spPr>
            <a:xfrm>
              <a:off x="578204" y="5354865"/>
              <a:ext cx="3869538" cy="994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>
                      <a:lumMod val="50000"/>
                    </a:schemeClr>
                  </a:solidFill>
                </a:rPr>
                <a:t>异常处理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09:00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0" y="446577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447350" y="1813004"/>
          <a:ext cx="7309966" cy="130111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err="1" smtClean="0"/>
                        <a:t>Delsey</a:t>
                      </a:r>
                      <a:r>
                        <a:rPr lang="en-US" altLang="zh-CN" sz="1100" b="0" dirty="0" smtClean="0"/>
                        <a:t> </a:t>
                      </a:r>
                      <a:r>
                        <a:rPr lang="zh-CN" altLang="en-US" sz="1100" b="0" dirty="0" smtClean="0"/>
                        <a:t>法国大使 </a:t>
                      </a:r>
                      <a:r>
                        <a:rPr lang="en-US" altLang="zh-CN" sz="1100" b="0" dirty="0" smtClean="0"/>
                        <a:t>HELIUM TITANIUM 61</a:t>
                      </a:r>
                      <a:r>
                        <a:rPr lang="zh-CN" altLang="en-US" sz="1100" b="0" dirty="0" smtClean="0"/>
                        <a:t>厘米 中性 万向轮可扩充拉杆箱</a:t>
                      </a:r>
                      <a:r>
                        <a:rPr lang="en-US" altLang="zh-CN" sz="1100" b="0" dirty="0" smtClean="0"/>
                        <a:t>/</a:t>
                      </a:r>
                      <a:r>
                        <a:rPr lang="zh-CN" altLang="en-US" sz="1100" b="0" dirty="0" smtClean="0"/>
                        <a:t>行李箱 </a:t>
                      </a:r>
                      <a:r>
                        <a:rPr lang="en-US" altLang="zh-CN" sz="1100" b="0" dirty="0" smtClean="0"/>
                        <a:t>00207180004 </a:t>
                      </a:r>
                      <a:r>
                        <a:rPr lang="zh-CN" altLang="en-US" sz="1100" b="0" dirty="0" smtClean="0"/>
                        <a:t>深红色 </a:t>
                      </a:r>
                      <a:r>
                        <a:rPr lang="en-US" altLang="zh-CN" sz="1100" b="0" dirty="0" smtClean="0"/>
                        <a:t>20</a:t>
                      </a:r>
                      <a:r>
                        <a:rPr lang="zh-CN" altLang="en-US" sz="1100" b="0" dirty="0" smtClean="0"/>
                        <a:t>寸 </a:t>
                      </a:r>
                      <a:endParaRPr lang="zh-CN" altLang="en-US" sz="1100" b="0" dirty="0"/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SIOC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丢失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37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8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请扫描订单号码</a:t>
              </a:r>
              <a:endParaRPr lang="zh-CN" altLang="en-US" b="1" dirty="0"/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1454" y="1884980"/>
            <a:ext cx="1337326" cy="223597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579" y="2299014"/>
            <a:ext cx="487508" cy="815101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2398399" y="1813004"/>
            <a:ext cx="7396209" cy="3588082"/>
            <a:chOff x="2658567" y="1690081"/>
            <a:chExt cx="7396209" cy="3588082"/>
          </a:xfrm>
        </p:grpSpPr>
        <p:grpSp>
          <p:nvGrpSpPr>
            <p:cNvPr id="36" name="组合 35"/>
            <p:cNvGrpSpPr/>
            <p:nvPr/>
          </p:nvGrpSpPr>
          <p:grpSpPr>
            <a:xfrm>
              <a:off x="2658567" y="1690081"/>
              <a:ext cx="7396209" cy="3588082"/>
              <a:chOff x="2658567" y="1690081"/>
              <a:chExt cx="7396209" cy="3588082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664940" y="1698550"/>
                <a:ext cx="7389836" cy="763826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400" b="1" dirty="0" smtClean="0"/>
                  <a:t>请重新扫描商品条码</a:t>
                </a:r>
              </a:p>
            </p:txBody>
          </p:sp>
          <p:sp>
            <p:nvSpPr>
              <p:cNvPr id="47" name="文本框 33"/>
              <p:cNvSpPr txBox="1"/>
              <p:nvPr/>
            </p:nvSpPr>
            <p:spPr>
              <a:xfrm>
                <a:off x="2714121" y="2733178"/>
                <a:ext cx="73406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90887655433366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和订单条码不匹配，请重新扫描</a:t>
                </a:r>
                <a:endParaRPr lang="zh-CN" altLang="en-US" dirty="0"/>
              </a:p>
            </p:txBody>
          </p:sp>
        </p:grpSp>
        <p:pic>
          <p:nvPicPr>
            <p:cNvPr id="44" name="图片 43"/>
            <p:cNvPicPr>
              <a:picLocks noChangeAspect="1"/>
            </p:cNvPicPr>
            <p:nvPr/>
          </p:nvPicPr>
          <p:blipFill rotWithShape="1">
            <a:blip r:embed="rId4"/>
            <a:srcRect b="25091"/>
            <a:stretch/>
          </p:blipFill>
          <p:spPr>
            <a:xfrm>
              <a:off x="5050572" y="3227989"/>
              <a:ext cx="2571429" cy="1062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23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M</a:t>
            </a:r>
            <a:r>
              <a:rPr lang="zh-CN" altLang="en-US" dirty="0"/>
              <a:t>商品丢失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30/30</a:t>
            </a:r>
            <a:r>
              <a:rPr lang="zh-CN" altLang="en-US" sz="2400" b="1" dirty="0" smtClean="0"/>
              <a:t> </a:t>
            </a:r>
            <a:r>
              <a:rPr lang="zh-CN" altLang="en-US" b="1" dirty="0" smtClean="0"/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MSJD0000011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上一箱号：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SIOC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SIOC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MSJD0000090</a:t>
              </a:r>
              <a:endParaRPr lang="zh-CN" altLang="en-US" sz="2400" b="1" dirty="0">
                <a:solidFill>
                  <a:schemeClr val="tx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1671209"/>
            <a:chOff x="567854" y="5026704"/>
            <a:chExt cx="3879888" cy="1322545"/>
          </a:xfrm>
        </p:grpSpPr>
        <p:sp>
          <p:nvSpPr>
            <p:cNvPr id="31" name="矩形 30"/>
            <p:cNvSpPr/>
            <p:nvPr/>
          </p:nvSpPr>
          <p:spPr>
            <a:xfrm>
              <a:off x="578204" y="5354865"/>
              <a:ext cx="3869538" cy="994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zh-CN" altLang="en-US" sz="2000" b="1" dirty="0">
                  <a:solidFill>
                    <a:schemeClr val="tx1"/>
                  </a:solidFill>
                </a:rPr>
                <a:t>标记问题完成</a:t>
              </a:r>
              <a:endParaRPr lang="en-US" altLang="zh-CN" sz="2000" b="1" dirty="0">
                <a:solidFill>
                  <a:schemeClr val="tx1"/>
                </a:solidFill>
              </a:endParaRPr>
            </a:p>
            <a:p>
              <a:pPr algn="ctr"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/>
                  </a:solidFill>
                </a:rPr>
                <a:t>扫描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当前下一商品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ts val="2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</a:rPr>
                <a:t>继续</a:t>
              </a:r>
              <a:r>
                <a:rPr lang="zh-CN" altLang="en-US" sz="1600" dirty="0">
                  <a:solidFill>
                    <a:schemeClr val="tx1"/>
                  </a:solidFill>
                </a:rPr>
                <a:t>包装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09:00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0" y="446577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228521"/>
              </p:ext>
            </p:extLst>
          </p:nvPr>
        </p:nvGraphicFramePr>
        <p:xfrm>
          <a:off x="2447350" y="1813004"/>
          <a:ext cx="7309966" cy="130111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err="1" smtClean="0"/>
                        <a:t>Delsey</a:t>
                      </a:r>
                      <a:r>
                        <a:rPr lang="en-US" altLang="zh-CN" sz="1100" b="0" dirty="0" smtClean="0"/>
                        <a:t> </a:t>
                      </a:r>
                      <a:r>
                        <a:rPr lang="zh-CN" altLang="en-US" sz="1100" b="0" dirty="0" smtClean="0"/>
                        <a:t>法国大使 </a:t>
                      </a:r>
                      <a:r>
                        <a:rPr lang="en-US" altLang="zh-CN" sz="1100" b="0" dirty="0" smtClean="0"/>
                        <a:t>HELIUM TITANIUM 61</a:t>
                      </a:r>
                      <a:r>
                        <a:rPr lang="zh-CN" altLang="en-US" sz="1100" b="0" dirty="0" smtClean="0"/>
                        <a:t>厘米 中性 万向轮可扩充拉杆箱</a:t>
                      </a:r>
                      <a:r>
                        <a:rPr lang="en-US" altLang="zh-CN" sz="1100" b="0" dirty="0" smtClean="0"/>
                        <a:t>/</a:t>
                      </a:r>
                      <a:r>
                        <a:rPr lang="zh-CN" altLang="en-US" sz="1100" b="0" dirty="0" smtClean="0"/>
                        <a:t>行李箱 </a:t>
                      </a:r>
                      <a:r>
                        <a:rPr lang="en-US" altLang="zh-CN" sz="1100" b="0" dirty="0" smtClean="0"/>
                        <a:t>00207180004 </a:t>
                      </a:r>
                      <a:r>
                        <a:rPr lang="zh-CN" altLang="en-US" sz="1100" b="0" dirty="0" smtClean="0"/>
                        <a:t>深红色 </a:t>
                      </a:r>
                      <a:r>
                        <a:rPr lang="en-US" altLang="zh-CN" sz="1100" b="0" dirty="0" smtClean="0"/>
                        <a:t>20</a:t>
                      </a:r>
                      <a:r>
                        <a:rPr lang="zh-CN" altLang="en-US" sz="1100" b="0" dirty="0" smtClean="0"/>
                        <a:t>寸 </a:t>
                      </a:r>
                      <a:endParaRPr lang="zh-CN" altLang="en-US" sz="1100" b="0" dirty="0"/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SIOC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丢失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37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8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请将订单和商品一起交予问题组，待扫描下一商品继续</a:t>
              </a:r>
              <a:endParaRPr lang="zh-CN" altLang="en-US" b="1" dirty="0"/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1454" y="1884980"/>
            <a:ext cx="1337326" cy="223597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445" y="2311664"/>
            <a:ext cx="479943" cy="80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7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69355"/>
            <a:ext cx="12192000" cy="2306672"/>
          </a:xfrm>
        </p:spPr>
        <p:txBody>
          <a:bodyPr>
            <a:noAutofit/>
          </a:bodyPr>
          <a:lstStyle/>
          <a:p>
            <a:pPr algn="ctr"/>
            <a:r>
              <a:rPr lang="en-US" altLang="zh-CN" sz="6600" dirty="0" smtClean="0"/>
              <a:t>P</a:t>
            </a:r>
            <a:r>
              <a:rPr lang="zh-CN" altLang="en-US" sz="6600" dirty="0" smtClean="0"/>
              <a:t>商品无法扫描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39854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</a:t>
            </a:r>
            <a:r>
              <a:rPr lang="zh-CN" altLang="en-US" dirty="0"/>
              <a:t>商品无法扫描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29/30</a:t>
            </a:r>
            <a:r>
              <a:rPr lang="zh-CN" altLang="en-US" sz="2400" b="1" dirty="0" smtClean="0"/>
              <a:t> </a:t>
            </a:r>
            <a:r>
              <a:rPr lang="zh-CN" altLang="en-US" b="1" dirty="0" smtClean="0"/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MSJD0000011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上一箱号：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SIOC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bg1"/>
                  </a:solidFill>
                </a:rPr>
                <a:t>SIOC</a:t>
              </a:r>
              <a:endParaRPr lang="zh-CN" altLang="en-US" sz="73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MSJD0000088</a:t>
              </a:r>
              <a:endParaRPr lang="zh-CN" altLang="en-US" sz="2400" b="1" dirty="0">
                <a:solidFill>
                  <a:schemeClr val="bg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2085886"/>
            <a:chOff x="567854" y="5026704"/>
            <a:chExt cx="3879888" cy="1650708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132254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</a:rPr>
                <a:t>订单完成</a:t>
              </a:r>
              <a:endParaRPr lang="en-US" altLang="zh-CN" sz="2000" b="1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</a:rPr>
                <a:t>请</a:t>
              </a:r>
              <a:r>
                <a:rPr lang="zh-CN" altLang="en-US" sz="1600" dirty="0">
                  <a:solidFill>
                    <a:schemeClr val="bg1"/>
                  </a:solidFill>
                </a:rPr>
                <a:t>扫描下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一商品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</a:rPr>
                <a:t>继续</a:t>
              </a:r>
              <a:r>
                <a:rPr lang="zh-CN" altLang="en-US" sz="1600" dirty="0">
                  <a:solidFill>
                    <a:schemeClr val="bg1"/>
                  </a:solidFill>
                </a:rPr>
                <a:t>包装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09:00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349" y="415886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447350" y="1813004"/>
          <a:ext cx="7309966" cy="130111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6933890313978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/>
                        <a:t>Electrolux </a:t>
                      </a:r>
                      <a:r>
                        <a:rPr lang="zh-CN" altLang="en-US" sz="1100" b="0" dirty="0" smtClean="0"/>
                        <a:t>伊莱克斯 </a:t>
                      </a:r>
                      <a:r>
                        <a:rPr lang="en-US" altLang="zh-CN" sz="1100" b="0" dirty="0" smtClean="0"/>
                        <a:t>EAW26FD43BC4 </a:t>
                      </a:r>
                      <a:r>
                        <a:rPr lang="zh-CN" altLang="en-US" sz="1100" b="0" dirty="0" smtClean="0"/>
                        <a:t>大</a:t>
                      </a:r>
                      <a:r>
                        <a:rPr lang="en-US" altLang="zh-CN" sz="1100" b="0" dirty="0" smtClean="0"/>
                        <a:t>1</a:t>
                      </a:r>
                      <a:r>
                        <a:rPr lang="zh-CN" altLang="en-US" sz="1100" b="0" dirty="0" smtClean="0"/>
                        <a:t>匹 家用 壁挂式 定频 冷暖电辅 挂机空调 瓷白色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Box23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扫描完成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64" y="2441569"/>
            <a:ext cx="1105109" cy="455317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699" y="2400032"/>
            <a:ext cx="2258274" cy="930433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4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7253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扫描工作站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462138" y="1873396"/>
            <a:ext cx="5210977" cy="344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462138" y="1873396"/>
            <a:ext cx="5210977" cy="6520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请扫描传送带出口条码</a:t>
            </a:r>
            <a:endParaRPr lang="zh-CN" altLang="en-US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25091"/>
          <a:stretch/>
        </p:blipFill>
        <p:spPr>
          <a:xfrm>
            <a:off x="4680311" y="2857475"/>
            <a:ext cx="2571429" cy="106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</a:t>
            </a:r>
            <a:r>
              <a:rPr lang="zh-CN" altLang="en-US" dirty="0"/>
              <a:t>商品无法扫描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29/30</a:t>
            </a:r>
            <a:r>
              <a:rPr lang="zh-CN" altLang="en-US" sz="2400" b="1" dirty="0" smtClean="0"/>
              <a:t> </a:t>
            </a:r>
            <a:r>
              <a:rPr lang="zh-CN" altLang="en-US" b="1" dirty="0" smtClean="0"/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MSJD0000011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上一箱号：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SIOC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bg1"/>
                  </a:solidFill>
                </a:rPr>
                <a:t>SIOC</a:t>
              </a:r>
              <a:endParaRPr lang="zh-CN" altLang="en-US" sz="73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MSJD0000088</a:t>
              </a:r>
              <a:endParaRPr lang="zh-CN" altLang="en-US" sz="2400" b="1" dirty="0">
                <a:solidFill>
                  <a:schemeClr val="bg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2085886"/>
            <a:chOff x="567854" y="5026704"/>
            <a:chExt cx="3879888" cy="1650708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132254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</a:rPr>
                <a:t>订单完成</a:t>
              </a:r>
              <a:endParaRPr lang="en-US" altLang="zh-CN" sz="2000" b="1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</a:rPr>
                <a:t>请</a:t>
              </a:r>
              <a:r>
                <a:rPr lang="zh-CN" altLang="en-US" sz="1600" dirty="0">
                  <a:solidFill>
                    <a:schemeClr val="bg1"/>
                  </a:solidFill>
                </a:rPr>
                <a:t>扫描下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一商品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</a:rPr>
                <a:t>继续</a:t>
              </a:r>
              <a:r>
                <a:rPr lang="zh-CN" altLang="en-US" sz="1600" dirty="0">
                  <a:solidFill>
                    <a:schemeClr val="bg1"/>
                  </a:solidFill>
                </a:rPr>
                <a:t>包装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09:00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349" y="415886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447350" y="1813004"/>
          <a:ext cx="7309966" cy="130111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6933890313978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/>
                        <a:t>Electrolux </a:t>
                      </a:r>
                      <a:r>
                        <a:rPr lang="zh-CN" altLang="en-US" sz="1100" b="0" dirty="0" smtClean="0"/>
                        <a:t>伊莱克斯 </a:t>
                      </a:r>
                      <a:r>
                        <a:rPr lang="en-US" altLang="zh-CN" sz="1100" b="0" dirty="0" smtClean="0"/>
                        <a:t>EAW26FD43BC4 </a:t>
                      </a:r>
                      <a:r>
                        <a:rPr lang="zh-CN" altLang="en-US" sz="1100" b="0" dirty="0" smtClean="0"/>
                        <a:t>大</a:t>
                      </a:r>
                      <a:r>
                        <a:rPr lang="en-US" altLang="zh-CN" sz="1100" b="0" dirty="0" smtClean="0"/>
                        <a:t>1</a:t>
                      </a:r>
                      <a:r>
                        <a:rPr lang="zh-CN" altLang="en-US" sz="1100" b="0" dirty="0" smtClean="0"/>
                        <a:t>匹 家用 壁挂式 定频 冷暖电辅 挂机空调 瓷白色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Box23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扫描完成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64" y="2441569"/>
            <a:ext cx="1105109" cy="455317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699" y="2400032"/>
            <a:ext cx="2258274" cy="930433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4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</a:t>
              </a:r>
              <a:endParaRPr lang="zh-CN" altLang="en-US" b="1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15209" y="1959035"/>
            <a:ext cx="7396209" cy="3588082"/>
            <a:chOff x="2397896" y="1634959"/>
            <a:chExt cx="7396209" cy="3588082"/>
          </a:xfrm>
        </p:grpSpPr>
        <p:grpSp>
          <p:nvGrpSpPr>
            <p:cNvPr id="35" name="组合 34"/>
            <p:cNvGrpSpPr/>
            <p:nvPr/>
          </p:nvGrpSpPr>
          <p:grpSpPr>
            <a:xfrm>
              <a:off x="2397896" y="1634959"/>
              <a:ext cx="7396209" cy="3588082"/>
              <a:chOff x="2658567" y="1690081"/>
              <a:chExt cx="7396209" cy="3588082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677640" y="1723950"/>
                <a:ext cx="7377136" cy="763826"/>
              </a:xfrm>
              <a:prstGeom prst="rect">
                <a:avLst/>
              </a:prstGeom>
              <a:solidFill>
                <a:srgbClr val="CCEC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包装问题菜单</a:t>
                </a: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4877639" y="2543384"/>
              <a:ext cx="15864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/>
                <a:t>热键号码：</a:t>
              </a:r>
              <a:endParaRPr lang="zh-CN" altLang="en-US" b="1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041433" y="2505374"/>
              <a:ext cx="1027327" cy="39217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P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940321" y="2912716"/>
              <a:ext cx="226682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 smtClean="0"/>
                <a:t>A—</a:t>
              </a:r>
              <a:r>
                <a:rPr lang="zh-CN" altLang="en-US" sz="1600" dirty="0" smtClean="0"/>
                <a:t>显示车牌全部信息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D—</a:t>
              </a:r>
              <a:r>
                <a:rPr lang="zh-CN" altLang="en-US" sz="1600" dirty="0" smtClean="0"/>
                <a:t>商品残损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P—</a:t>
              </a:r>
              <a:r>
                <a:rPr lang="zh-CN" altLang="en-US" sz="1600" dirty="0" smtClean="0"/>
                <a:t>商品无法扫描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N—</a:t>
              </a:r>
              <a:r>
                <a:rPr lang="zh-CN" altLang="en-US" sz="1600" dirty="0" smtClean="0"/>
                <a:t>序列号无法扫描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I—</a:t>
              </a:r>
              <a:r>
                <a:rPr lang="zh-CN" altLang="en-US" sz="1600" dirty="0" smtClean="0"/>
                <a:t>信息查询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E—</a:t>
              </a:r>
              <a:r>
                <a:rPr lang="zh-CN" altLang="en-US" sz="1600" dirty="0" smtClean="0"/>
                <a:t>停止</a:t>
              </a:r>
              <a:r>
                <a:rPr lang="zh-CN" altLang="en-US" sz="1600" dirty="0"/>
                <a:t>包装</a:t>
              </a:r>
              <a:endParaRPr lang="en-US" altLang="zh-CN" sz="1600" dirty="0" smtClean="0"/>
            </a:p>
            <a:p>
              <a:endParaRPr lang="en-US" altLang="zh-CN" sz="1600" b="1" dirty="0" smtClean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848325" y="4820621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确定</a:t>
              </a:r>
              <a:endParaRPr lang="en-US" altLang="zh-CN" sz="16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184739" y="4815663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取消</a:t>
              </a:r>
              <a:endParaRPr lang="en-US" altLang="zh-C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459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</a:t>
            </a:r>
            <a:r>
              <a:rPr lang="zh-CN" altLang="en-US" dirty="0"/>
              <a:t>商品无法扫描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29/30</a:t>
            </a:r>
            <a:r>
              <a:rPr lang="zh-CN" altLang="en-US" sz="2400" b="1" dirty="0" smtClean="0"/>
              <a:t> </a:t>
            </a:r>
            <a:r>
              <a:rPr lang="zh-CN" altLang="en-US" b="1" dirty="0" smtClean="0"/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MSJD0000011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上一箱号：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SIOC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SIOC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MSJD0000016</a:t>
              </a:r>
              <a:endParaRPr lang="zh-CN" altLang="en-US" sz="2400" b="1" dirty="0">
                <a:solidFill>
                  <a:schemeClr val="bg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2085886"/>
            <a:chOff x="567854" y="5026704"/>
            <a:chExt cx="3879888" cy="1650708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132254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</a:rPr>
                <a:t>订单完成</a:t>
              </a:r>
              <a:endParaRPr lang="en-US" altLang="zh-CN" sz="2000" b="1" dirty="0">
                <a:solidFill>
                  <a:schemeClr val="bg1"/>
                </a:solidFill>
              </a:endParaRPr>
            </a:p>
            <a:p>
              <a:pPr algn="ctr"/>
              <a:endParaRPr lang="en-US" altLang="zh-CN" sz="900" b="1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请扫描下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一商品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</a:rPr>
                <a:t>继续</a:t>
              </a:r>
              <a:r>
                <a:rPr lang="zh-CN" altLang="en-US" sz="1600" dirty="0">
                  <a:solidFill>
                    <a:schemeClr val="bg1"/>
                  </a:solidFill>
                </a:rPr>
                <a:t>包装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183023" y="5927933"/>
            <a:ext cx="2085748" cy="414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09:00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349" y="415886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447350" y="1813004"/>
          <a:ext cx="7309966" cy="130111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6933890313978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/>
                        <a:t>Electrolux </a:t>
                      </a:r>
                      <a:r>
                        <a:rPr lang="zh-CN" altLang="en-US" sz="1100" b="0" dirty="0" smtClean="0"/>
                        <a:t>伊莱克斯 </a:t>
                      </a:r>
                      <a:r>
                        <a:rPr lang="en-US" altLang="zh-CN" sz="1100" b="0" dirty="0" smtClean="0"/>
                        <a:t>EAW26FD43BC4 </a:t>
                      </a:r>
                      <a:r>
                        <a:rPr lang="zh-CN" altLang="en-US" sz="1100" b="0" dirty="0" smtClean="0"/>
                        <a:t>大</a:t>
                      </a:r>
                      <a:r>
                        <a:rPr lang="en-US" altLang="zh-CN" sz="1100" b="0" dirty="0" smtClean="0"/>
                        <a:t>1</a:t>
                      </a:r>
                      <a:r>
                        <a:rPr lang="zh-CN" altLang="en-US" sz="1100" b="0" dirty="0" smtClean="0"/>
                        <a:t>匹 家用 壁挂式 定频 冷暖电辅 挂机空调 瓷白色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Box23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扫描完成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64" y="2441569"/>
            <a:ext cx="1105109" cy="455317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699" y="2400032"/>
            <a:ext cx="2258274" cy="930433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4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请选择条码无法扫描的商品</a:t>
              </a:r>
              <a:endParaRPr lang="zh-CN" altLang="en-US" b="1" dirty="0"/>
            </a:p>
          </p:txBody>
        </p:sp>
      </p:grpSp>
      <p:sp>
        <p:nvSpPr>
          <p:cNvPr id="50" name="矩形 49"/>
          <p:cNvSpPr/>
          <p:nvPr/>
        </p:nvSpPr>
        <p:spPr>
          <a:xfrm>
            <a:off x="183022" y="1730485"/>
            <a:ext cx="11864238" cy="46418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标题 1"/>
          <p:cNvSpPr txBox="1">
            <a:spLocks/>
          </p:cNvSpPr>
          <p:nvPr/>
        </p:nvSpPr>
        <p:spPr>
          <a:xfrm>
            <a:off x="265529" y="1941077"/>
            <a:ext cx="1051560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车牌号码：</a:t>
            </a:r>
            <a:r>
              <a:rPr lang="en-US" altLang="zh-CN" sz="1600" dirty="0" smtClean="0"/>
              <a:t>toIBR00001</a:t>
            </a:r>
            <a:r>
              <a:rPr lang="zh-CN" altLang="en-US" sz="1600" dirty="0" smtClean="0"/>
              <a:t>       总数：</a:t>
            </a:r>
            <a:r>
              <a:rPr lang="en-US" altLang="zh-CN" sz="1600" dirty="0" smtClean="0"/>
              <a:t>1</a:t>
            </a:r>
            <a:endParaRPr lang="en-US" altLang="zh-CN" sz="1600" b="0" dirty="0">
              <a:solidFill>
                <a:srgbClr val="00000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/>
          </p:nvPr>
        </p:nvGraphicFramePr>
        <p:xfrm>
          <a:off x="1108768" y="2411889"/>
          <a:ext cx="9672360" cy="1144422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38384"/>
                <a:gridCol w="1454692"/>
                <a:gridCol w="3025745"/>
                <a:gridCol w="1384513"/>
                <a:gridCol w="1384513"/>
                <a:gridCol w="1384513"/>
              </a:tblGrid>
              <a:tr h="419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确认问题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7248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err="1" smtClean="0"/>
                        <a:t>Delsey</a:t>
                      </a:r>
                      <a:r>
                        <a:rPr lang="en-US" altLang="zh-CN" sz="1100" b="0" dirty="0" smtClean="0"/>
                        <a:t> </a:t>
                      </a:r>
                      <a:r>
                        <a:rPr lang="zh-CN" altLang="en-US" sz="1100" b="0" dirty="0" smtClean="0"/>
                        <a:t>法国大使 </a:t>
                      </a:r>
                      <a:r>
                        <a:rPr lang="en-US" altLang="zh-CN" sz="1100" b="0" dirty="0" smtClean="0"/>
                        <a:t>HELIUM TITANIUM 61</a:t>
                      </a:r>
                      <a:r>
                        <a:rPr lang="zh-CN" altLang="en-US" sz="1100" b="0" dirty="0" smtClean="0"/>
                        <a:t>厘米 中性 万向轮可扩充拉杆箱</a:t>
                      </a:r>
                      <a:r>
                        <a:rPr lang="en-US" altLang="zh-CN" sz="1100" b="0" dirty="0" smtClean="0"/>
                        <a:t>/</a:t>
                      </a:r>
                      <a:r>
                        <a:rPr lang="zh-CN" altLang="en-US" sz="1100" b="0" dirty="0" smtClean="0"/>
                        <a:t>行李箱 </a:t>
                      </a:r>
                      <a:r>
                        <a:rPr lang="en-US" altLang="zh-CN" sz="1100" b="0" dirty="0" smtClean="0"/>
                        <a:t>00207180004 </a:t>
                      </a:r>
                      <a:r>
                        <a:rPr lang="zh-CN" altLang="en-US" sz="1100" b="0" dirty="0" smtClean="0"/>
                        <a:t>深红色 </a:t>
                      </a:r>
                      <a:r>
                        <a:rPr lang="en-US" altLang="zh-CN" sz="1100" b="0" dirty="0" smtClean="0"/>
                        <a:t>20</a:t>
                      </a:r>
                      <a:r>
                        <a:rPr lang="zh-CN" altLang="en-US" sz="1100" b="0" dirty="0" smtClean="0"/>
                        <a:t>寸 </a:t>
                      </a:r>
                      <a:endParaRPr lang="zh-CN" altLang="en-US" sz="1100" b="0" dirty="0"/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 dirty="0" smtClean="0">
                          <a:effectLst/>
                        </a:rPr>
                        <a:t>SIOC</a:t>
                      </a:r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待扫描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pic>
        <p:nvPicPr>
          <p:cNvPr id="54" name="图片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979" y="2807273"/>
            <a:ext cx="444698" cy="743523"/>
          </a:xfrm>
          <a:prstGeom prst="rect">
            <a:avLst/>
          </a:prstGeom>
        </p:spPr>
      </p:pic>
      <p:sp>
        <p:nvSpPr>
          <p:cNvPr id="59" name="矩形 58"/>
          <p:cNvSpPr/>
          <p:nvPr/>
        </p:nvSpPr>
        <p:spPr>
          <a:xfrm>
            <a:off x="9847699" y="1927318"/>
            <a:ext cx="857583" cy="2999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2</a:t>
            </a:r>
            <a:r>
              <a:rPr lang="zh-CN" altLang="en-US" sz="1600" b="1" dirty="0" smtClean="0"/>
              <a:t>返回</a:t>
            </a:r>
            <a:endParaRPr lang="zh-CN" altLang="en-US" sz="1200" dirty="0" smtClean="0"/>
          </a:p>
        </p:txBody>
      </p:sp>
      <p:sp>
        <p:nvSpPr>
          <p:cNvPr id="35" name="矩形 34"/>
          <p:cNvSpPr/>
          <p:nvPr/>
        </p:nvSpPr>
        <p:spPr>
          <a:xfrm>
            <a:off x="9606779" y="2927657"/>
            <a:ext cx="1072019" cy="51656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商品条码无法扫描</a:t>
            </a:r>
            <a:endParaRPr lang="zh-CN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32406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</a:t>
            </a:r>
            <a:r>
              <a:rPr lang="zh-CN" altLang="en-US" dirty="0"/>
              <a:t>商品无法扫描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30/30</a:t>
            </a:r>
            <a:r>
              <a:rPr lang="zh-CN" altLang="en-US" sz="2400" b="1" dirty="0" smtClean="0"/>
              <a:t> </a:t>
            </a:r>
            <a:r>
              <a:rPr lang="zh-CN" altLang="en-US" b="1" dirty="0" smtClean="0"/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MSJD0000011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上一箱号：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SIOC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SIOC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MSJD0000090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1671209"/>
            <a:chOff x="567854" y="5026704"/>
            <a:chExt cx="3879888" cy="1322545"/>
          </a:xfrm>
        </p:grpSpPr>
        <p:sp>
          <p:nvSpPr>
            <p:cNvPr id="31" name="矩形 30"/>
            <p:cNvSpPr/>
            <p:nvPr/>
          </p:nvSpPr>
          <p:spPr>
            <a:xfrm>
              <a:off x="578204" y="5354865"/>
              <a:ext cx="3869538" cy="994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>
                      <a:lumMod val="50000"/>
                    </a:schemeClr>
                  </a:solidFill>
                </a:rPr>
                <a:t>异常处理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09:00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0" y="446577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200668"/>
              </p:ext>
            </p:extLst>
          </p:nvPr>
        </p:nvGraphicFramePr>
        <p:xfrm>
          <a:off x="2447350" y="1813004"/>
          <a:ext cx="7309966" cy="130111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err="1" smtClean="0"/>
                        <a:t>Delsey</a:t>
                      </a:r>
                      <a:r>
                        <a:rPr lang="en-US" altLang="zh-CN" sz="1100" b="0" dirty="0" smtClean="0"/>
                        <a:t> </a:t>
                      </a:r>
                      <a:r>
                        <a:rPr lang="zh-CN" altLang="en-US" sz="1100" b="0" dirty="0" smtClean="0"/>
                        <a:t>法国大使 </a:t>
                      </a:r>
                      <a:r>
                        <a:rPr lang="en-US" altLang="zh-CN" sz="1100" b="0" dirty="0" smtClean="0"/>
                        <a:t>HELIUM TITANIUM 61</a:t>
                      </a:r>
                      <a:r>
                        <a:rPr lang="zh-CN" altLang="en-US" sz="1100" b="0" dirty="0" smtClean="0"/>
                        <a:t>厘米 中性 万向轮可扩充拉杆箱</a:t>
                      </a:r>
                      <a:r>
                        <a:rPr lang="en-US" altLang="zh-CN" sz="1100" b="0" dirty="0" smtClean="0"/>
                        <a:t>/</a:t>
                      </a:r>
                      <a:r>
                        <a:rPr lang="zh-CN" altLang="en-US" sz="1100" b="0" dirty="0" smtClean="0"/>
                        <a:t>行李箱 </a:t>
                      </a:r>
                      <a:r>
                        <a:rPr lang="en-US" altLang="zh-CN" sz="1100" b="0" dirty="0" smtClean="0"/>
                        <a:t>00207180004 </a:t>
                      </a:r>
                      <a:r>
                        <a:rPr lang="zh-CN" altLang="en-US" sz="1100" b="0" dirty="0" smtClean="0"/>
                        <a:t>深红色 </a:t>
                      </a:r>
                      <a:r>
                        <a:rPr lang="en-US" altLang="zh-CN" sz="1100" b="0" dirty="0" smtClean="0"/>
                        <a:t>20</a:t>
                      </a:r>
                      <a:r>
                        <a:rPr lang="zh-CN" altLang="en-US" sz="1100" b="0" dirty="0" smtClean="0"/>
                        <a:t>寸 </a:t>
                      </a:r>
                      <a:endParaRPr lang="zh-CN" altLang="en-US" sz="1100" b="0" dirty="0"/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SIOC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条码无法</a:t>
                      </a:r>
                      <a:endParaRPr lang="en-US" altLang="zh-CN" sz="1200" u="none" strike="noStrike" dirty="0" smtClean="0">
                        <a:effectLst/>
                      </a:endParaRPr>
                    </a:p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扫描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37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8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请扫描订单号码</a:t>
              </a:r>
              <a:endParaRPr lang="zh-CN" altLang="en-US" b="1" dirty="0"/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920" y="2349503"/>
            <a:ext cx="444698" cy="74352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1454" y="1884980"/>
            <a:ext cx="1337326" cy="223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5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</a:t>
            </a:r>
            <a:r>
              <a:rPr lang="zh-CN" altLang="en-US" dirty="0"/>
              <a:t>商品无法扫描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30/30</a:t>
            </a:r>
            <a:r>
              <a:rPr lang="zh-CN" altLang="en-US" sz="2400" b="1" dirty="0" smtClean="0"/>
              <a:t> </a:t>
            </a:r>
            <a:r>
              <a:rPr lang="zh-CN" altLang="en-US" b="1" dirty="0" smtClean="0"/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MSJD0000011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上一箱号：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SIOC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SIOC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MSJD0000090</a:t>
              </a:r>
              <a:endParaRPr lang="zh-CN" altLang="en-US" sz="2400" b="1" dirty="0">
                <a:solidFill>
                  <a:schemeClr val="tx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1671209"/>
            <a:chOff x="567854" y="5026704"/>
            <a:chExt cx="3879888" cy="1322545"/>
          </a:xfrm>
        </p:grpSpPr>
        <p:sp>
          <p:nvSpPr>
            <p:cNvPr id="31" name="矩形 30"/>
            <p:cNvSpPr/>
            <p:nvPr/>
          </p:nvSpPr>
          <p:spPr>
            <a:xfrm>
              <a:off x="578204" y="5354865"/>
              <a:ext cx="3869538" cy="994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>
                      <a:lumMod val="50000"/>
                    </a:schemeClr>
                  </a:solidFill>
                </a:rPr>
                <a:t>异常处理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09:00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0" y="446577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447350" y="1813004"/>
          <a:ext cx="7309966" cy="130111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err="1" smtClean="0"/>
                        <a:t>Delsey</a:t>
                      </a:r>
                      <a:r>
                        <a:rPr lang="en-US" altLang="zh-CN" sz="1100" b="0" dirty="0" smtClean="0"/>
                        <a:t> </a:t>
                      </a:r>
                      <a:r>
                        <a:rPr lang="zh-CN" altLang="en-US" sz="1100" b="0" dirty="0" smtClean="0"/>
                        <a:t>法国大使 </a:t>
                      </a:r>
                      <a:r>
                        <a:rPr lang="en-US" altLang="zh-CN" sz="1100" b="0" dirty="0" smtClean="0"/>
                        <a:t>HELIUM TITANIUM 61</a:t>
                      </a:r>
                      <a:r>
                        <a:rPr lang="zh-CN" altLang="en-US" sz="1100" b="0" dirty="0" smtClean="0"/>
                        <a:t>厘米 中性 万向轮可扩充拉杆箱</a:t>
                      </a:r>
                      <a:r>
                        <a:rPr lang="en-US" altLang="zh-CN" sz="1100" b="0" dirty="0" smtClean="0"/>
                        <a:t>/</a:t>
                      </a:r>
                      <a:r>
                        <a:rPr lang="zh-CN" altLang="en-US" sz="1100" b="0" dirty="0" smtClean="0"/>
                        <a:t>行李箱 </a:t>
                      </a:r>
                      <a:r>
                        <a:rPr lang="en-US" altLang="zh-CN" sz="1100" b="0" dirty="0" smtClean="0"/>
                        <a:t>00207180004 </a:t>
                      </a:r>
                      <a:r>
                        <a:rPr lang="zh-CN" altLang="en-US" sz="1100" b="0" dirty="0" smtClean="0"/>
                        <a:t>深红色 </a:t>
                      </a:r>
                      <a:r>
                        <a:rPr lang="en-US" altLang="zh-CN" sz="1100" b="0" dirty="0" smtClean="0"/>
                        <a:t>20</a:t>
                      </a:r>
                      <a:r>
                        <a:rPr lang="zh-CN" altLang="en-US" sz="1100" b="0" dirty="0" smtClean="0"/>
                        <a:t>寸 </a:t>
                      </a:r>
                      <a:endParaRPr lang="zh-CN" altLang="en-US" sz="1100" b="0" dirty="0"/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SIOC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丢失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37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8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请扫描订单号码</a:t>
              </a:r>
              <a:endParaRPr lang="zh-CN" altLang="en-US" b="1" dirty="0"/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1454" y="1884980"/>
            <a:ext cx="1337326" cy="223597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579" y="2299014"/>
            <a:ext cx="487508" cy="815101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2398399" y="1813004"/>
            <a:ext cx="7396209" cy="3588082"/>
            <a:chOff x="2658567" y="1690081"/>
            <a:chExt cx="7396209" cy="3588082"/>
          </a:xfrm>
        </p:grpSpPr>
        <p:grpSp>
          <p:nvGrpSpPr>
            <p:cNvPr id="36" name="组合 35"/>
            <p:cNvGrpSpPr/>
            <p:nvPr/>
          </p:nvGrpSpPr>
          <p:grpSpPr>
            <a:xfrm>
              <a:off x="2658567" y="1690081"/>
              <a:ext cx="7396209" cy="3588082"/>
              <a:chOff x="2658567" y="1690081"/>
              <a:chExt cx="7396209" cy="3588082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664940" y="1698550"/>
                <a:ext cx="7389836" cy="763826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400" b="1" dirty="0" smtClean="0"/>
                  <a:t>请重新扫描商品条码</a:t>
                </a:r>
              </a:p>
            </p:txBody>
          </p:sp>
          <p:sp>
            <p:nvSpPr>
              <p:cNvPr id="47" name="文本框 33"/>
              <p:cNvSpPr txBox="1"/>
              <p:nvPr/>
            </p:nvSpPr>
            <p:spPr>
              <a:xfrm>
                <a:off x="2714121" y="2733178"/>
                <a:ext cx="73406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90887655433366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和订单条码不匹配，请重新扫描</a:t>
                </a:r>
                <a:endParaRPr lang="zh-CN" altLang="en-US" dirty="0"/>
              </a:p>
            </p:txBody>
          </p:sp>
        </p:grpSp>
        <p:pic>
          <p:nvPicPr>
            <p:cNvPr id="44" name="图片 43"/>
            <p:cNvPicPr>
              <a:picLocks noChangeAspect="1"/>
            </p:cNvPicPr>
            <p:nvPr/>
          </p:nvPicPr>
          <p:blipFill rotWithShape="1">
            <a:blip r:embed="rId4"/>
            <a:srcRect b="25091"/>
            <a:stretch/>
          </p:blipFill>
          <p:spPr>
            <a:xfrm>
              <a:off x="5050572" y="3227989"/>
              <a:ext cx="2571429" cy="1062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871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</a:t>
            </a:r>
            <a:r>
              <a:rPr lang="zh-CN" altLang="en-US" dirty="0"/>
              <a:t>商品无法扫描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30/30</a:t>
            </a:r>
            <a:r>
              <a:rPr lang="zh-CN" altLang="en-US" sz="2400" b="1" dirty="0" smtClean="0"/>
              <a:t> </a:t>
            </a:r>
            <a:r>
              <a:rPr lang="zh-CN" altLang="en-US" b="1" dirty="0" smtClean="0"/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MSJD0000011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上一箱号：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SIOC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SIOC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MSJD0000090</a:t>
              </a:r>
              <a:endParaRPr lang="zh-CN" altLang="en-US" sz="2400" b="1" dirty="0">
                <a:solidFill>
                  <a:schemeClr val="tx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1671209"/>
            <a:chOff x="567854" y="5026704"/>
            <a:chExt cx="3879888" cy="1322545"/>
          </a:xfrm>
        </p:grpSpPr>
        <p:sp>
          <p:nvSpPr>
            <p:cNvPr id="31" name="矩形 30"/>
            <p:cNvSpPr/>
            <p:nvPr/>
          </p:nvSpPr>
          <p:spPr>
            <a:xfrm>
              <a:off x="578204" y="5354865"/>
              <a:ext cx="3869538" cy="994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zh-CN" altLang="en-US" sz="2000" b="1" dirty="0">
                  <a:solidFill>
                    <a:schemeClr val="tx1"/>
                  </a:solidFill>
                </a:rPr>
                <a:t>标记问题完成</a:t>
              </a:r>
              <a:endParaRPr lang="en-US" altLang="zh-CN" sz="2000" b="1" dirty="0">
                <a:solidFill>
                  <a:schemeClr val="tx1"/>
                </a:solidFill>
              </a:endParaRPr>
            </a:p>
            <a:p>
              <a:pPr algn="ctr"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/>
                  </a:solidFill>
                </a:rPr>
                <a:t>扫描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当前下一商品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ts val="2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</a:rPr>
                <a:t>继续</a:t>
              </a:r>
              <a:r>
                <a:rPr lang="zh-CN" altLang="en-US" sz="1600" dirty="0">
                  <a:solidFill>
                    <a:schemeClr val="tx1"/>
                  </a:solidFill>
                </a:rPr>
                <a:t>包装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09:00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0" y="446577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123996"/>
              </p:ext>
            </p:extLst>
          </p:nvPr>
        </p:nvGraphicFramePr>
        <p:xfrm>
          <a:off x="2447350" y="1813004"/>
          <a:ext cx="7309966" cy="130111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err="1" smtClean="0"/>
                        <a:t>Delsey</a:t>
                      </a:r>
                      <a:r>
                        <a:rPr lang="en-US" altLang="zh-CN" sz="1100" b="0" dirty="0" smtClean="0"/>
                        <a:t> </a:t>
                      </a:r>
                      <a:r>
                        <a:rPr lang="zh-CN" altLang="en-US" sz="1100" b="0" dirty="0" smtClean="0"/>
                        <a:t>法国大使 </a:t>
                      </a:r>
                      <a:r>
                        <a:rPr lang="en-US" altLang="zh-CN" sz="1100" b="0" dirty="0" smtClean="0"/>
                        <a:t>HELIUM TITANIUM 61</a:t>
                      </a:r>
                      <a:r>
                        <a:rPr lang="zh-CN" altLang="en-US" sz="1100" b="0" dirty="0" smtClean="0"/>
                        <a:t>厘米 中性 万向轮可扩充拉杆箱</a:t>
                      </a:r>
                      <a:r>
                        <a:rPr lang="en-US" altLang="zh-CN" sz="1100" b="0" dirty="0" smtClean="0"/>
                        <a:t>/</a:t>
                      </a:r>
                      <a:r>
                        <a:rPr lang="zh-CN" altLang="en-US" sz="1100" b="0" dirty="0" smtClean="0"/>
                        <a:t>行李箱 </a:t>
                      </a:r>
                      <a:r>
                        <a:rPr lang="en-US" altLang="zh-CN" sz="1100" b="0" dirty="0" smtClean="0"/>
                        <a:t>00207180004 </a:t>
                      </a:r>
                      <a:r>
                        <a:rPr lang="zh-CN" altLang="en-US" sz="1100" b="0" dirty="0" smtClean="0"/>
                        <a:t>深红色 </a:t>
                      </a:r>
                      <a:r>
                        <a:rPr lang="en-US" altLang="zh-CN" sz="1100" b="0" dirty="0" smtClean="0"/>
                        <a:t>20</a:t>
                      </a:r>
                      <a:r>
                        <a:rPr lang="zh-CN" altLang="en-US" sz="1100" b="0" dirty="0" smtClean="0"/>
                        <a:t>寸 </a:t>
                      </a:r>
                      <a:endParaRPr lang="zh-CN" altLang="en-US" sz="1100" b="0" dirty="0"/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SIOC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条码无法</a:t>
                      </a:r>
                      <a:endParaRPr lang="en-US" altLang="zh-CN" sz="1200" u="none" strike="noStrike" dirty="0" smtClean="0">
                        <a:effectLst/>
                      </a:endParaRPr>
                    </a:p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扫描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37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8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请将订单和商品一起交予问题组，待扫描下一商品继续</a:t>
              </a:r>
              <a:endParaRPr lang="zh-CN" altLang="en-US" b="1" dirty="0"/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1454" y="1884980"/>
            <a:ext cx="1337326" cy="223597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445" y="2311664"/>
            <a:ext cx="479943" cy="80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7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69355"/>
            <a:ext cx="12192000" cy="2306672"/>
          </a:xfrm>
        </p:spPr>
        <p:txBody>
          <a:bodyPr>
            <a:noAutofit/>
          </a:bodyPr>
          <a:lstStyle/>
          <a:p>
            <a:pPr algn="ctr"/>
            <a:r>
              <a:rPr lang="en-US" altLang="zh-CN" sz="6600" dirty="0" smtClean="0"/>
              <a:t>N</a:t>
            </a:r>
            <a:r>
              <a:rPr lang="zh-CN" altLang="en-US" sz="6600" dirty="0" smtClean="0"/>
              <a:t>序列号无法扫描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67462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</a:t>
            </a:r>
            <a:r>
              <a:rPr lang="zh-CN" altLang="en-US" dirty="0"/>
              <a:t>序列号无法扫描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29/30</a:t>
            </a:r>
            <a:r>
              <a:rPr lang="zh-CN" altLang="en-US" sz="2400" b="1" dirty="0" smtClean="0"/>
              <a:t> </a:t>
            </a:r>
            <a:r>
              <a:rPr lang="zh-CN" altLang="en-US" b="1" dirty="0" smtClean="0"/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MSJD0000011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上一箱号：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SIOC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SIOC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MSJD0000088</a:t>
              </a:r>
              <a:endParaRPr lang="zh-CN" altLang="en-US" sz="2400" b="1" dirty="0">
                <a:solidFill>
                  <a:schemeClr val="tx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83859"/>
            <a:chOff x="567854" y="5026704"/>
            <a:chExt cx="3879888" cy="1332556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10043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</a:rPr>
                <a:t>异常处理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09:00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349" y="415886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31364"/>
              </p:ext>
            </p:extLst>
          </p:nvPr>
        </p:nvGraphicFramePr>
        <p:xfrm>
          <a:off x="2447350" y="1813004"/>
          <a:ext cx="7309966" cy="132474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6933890313978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/>
                        <a:t>联想一体机 </a:t>
                      </a:r>
                      <a:r>
                        <a:rPr lang="en-US" altLang="zh-CN" sz="1100" b="0" dirty="0" smtClean="0"/>
                        <a:t>B5040 </a:t>
                      </a:r>
                      <a:r>
                        <a:rPr lang="zh-CN" altLang="en-US" sz="1100" b="0" dirty="0" smtClean="0"/>
                        <a:t>黑色 </a:t>
                      </a:r>
                      <a:r>
                        <a:rPr lang="en-US" altLang="zh-CN" sz="1100" b="0" dirty="0" smtClean="0"/>
                        <a:t>Intel </a:t>
                      </a:r>
                      <a:r>
                        <a:rPr lang="zh-CN" altLang="en-US" sz="1100" b="0" dirty="0" smtClean="0"/>
                        <a:t>酷睿</a:t>
                      </a:r>
                      <a:r>
                        <a:rPr lang="en-US" altLang="zh-CN" sz="1100" b="0" dirty="0" smtClean="0"/>
                        <a:t>I5-4460T</a:t>
                      </a:r>
                      <a:r>
                        <a:rPr lang="zh-CN" altLang="en-US" sz="1100" b="0" dirty="0" smtClean="0"/>
                        <a:t>双核处理器 </a:t>
                      </a:r>
                      <a:r>
                        <a:rPr lang="en-US" altLang="zh-CN" sz="1100" b="0" dirty="0" smtClean="0"/>
                        <a:t>GF840A 2G</a:t>
                      </a:r>
                      <a:r>
                        <a:rPr lang="zh-CN" altLang="en-US" sz="1100" b="0" dirty="0" smtClean="0"/>
                        <a:t>显卡 </a:t>
                      </a:r>
                      <a:r>
                        <a:rPr lang="en-US" altLang="zh-CN" sz="1100" b="0" dirty="0" smtClean="0"/>
                        <a:t>W8 </a:t>
                      </a:r>
                      <a:r>
                        <a:rPr lang="zh-CN" altLang="en-US" sz="1100" b="0" dirty="0" smtClean="0"/>
                        <a:t>中文版 操作系统 </a:t>
                      </a:r>
                      <a:r>
                        <a:rPr lang="en-US" altLang="zh-CN" sz="1100" b="0" dirty="0" smtClean="0"/>
                        <a:t>8G,DDR3</a:t>
                      </a:r>
                      <a:r>
                        <a:rPr lang="zh-CN" altLang="en-US" sz="1100" b="0" dirty="0" smtClean="0"/>
                        <a:t>内存 </a:t>
                      </a:r>
                      <a:r>
                        <a:rPr lang="en-US" altLang="zh-CN" sz="1100" b="0" dirty="0" smtClean="0"/>
                        <a:t>1TB 7200</a:t>
                      </a:r>
                      <a:r>
                        <a:rPr lang="zh-CN" altLang="en-US" sz="1100" b="0" dirty="0" smtClean="0"/>
                        <a:t>转硬盘 </a:t>
                      </a:r>
                      <a:r>
                        <a:rPr lang="en-US" altLang="zh-CN" sz="1100" b="0" dirty="0" smtClean="0"/>
                        <a:t>DVD</a:t>
                      </a:r>
                      <a:r>
                        <a:rPr lang="zh-CN" altLang="en-US" sz="1100" b="0" dirty="0" smtClean="0"/>
                        <a:t>光驱 </a:t>
                      </a:r>
                      <a:r>
                        <a:rPr lang="en-US" altLang="zh-CN" sz="1100" b="0" dirty="0" smtClean="0"/>
                        <a:t>23”</a:t>
                      </a:r>
                      <a:endParaRPr lang="en-US" altLang="zh-CN" sz="1100" b="0" dirty="0"/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SIOC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正在扫描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4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</a:t>
              </a:r>
              <a:endParaRPr lang="zh-CN" altLang="en-US" b="1" dirty="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279" y="2046702"/>
            <a:ext cx="2033174" cy="199643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112" y="2399772"/>
            <a:ext cx="668053" cy="65598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2398588" y="1792632"/>
            <a:ext cx="7396209" cy="3588082"/>
            <a:chOff x="2658567" y="1690081"/>
            <a:chExt cx="7396209" cy="3588082"/>
          </a:xfrm>
        </p:grpSpPr>
        <p:grpSp>
          <p:nvGrpSpPr>
            <p:cNvPr id="37" name="组合 36"/>
            <p:cNvGrpSpPr/>
            <p:nvPr/>
          </p:nvGrpSpPr>
          <p:grpSpPr>
            <a:xfrm>
              <a:off x="2658567" y="1690081"/>
              <a:ext cx="7396209" cy="3588082"/>
              <a:chOff x="2658567" y="1690081"/>
              <a:chExt cx="7396209" cy="3588082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664940" y="1698550"/>
                <a:ext cx="7389836" cy="763826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/>
                  <a:t>请扫描商品序列</a:t>
                </a:r>
                <a:r>
                  <a:rPr lang="zh-CN" altLang="en-US" sz="2400" b="1" dirty="0" smtClean="0"/>
                  <a:t>号</a:t>
                </a:r>
                <a:endParaRPr lang="zh-CN" altLang="en-US" sz="2400" b="1" dirty="0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816973" y="2692441"/>
                <a:ext cx="5661455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联想一体机 </a:t>
                </a:r>
                <a:r>
                  <a:rPr lang="en-US" altLang="zh-CN" dirty="0"/>
                  <a:t>B5040 </a:t>
                </a:r>
                <a:r>
                  <a:rPr lang="zh-CN" altLang="en-US" dirty="0"/>
                  <a:t>黑色 </a:t>
                </a:r>
                <a:r>
                  <a:rPr lang="en-US" altLang="zh-CN" dirty="0"/>
                  <a:t>Intel </a:t>
                </a:r>
                <a:r>
                  <a:rPr lang="zh-CN" altLang="en-US" dirty="0"/>
                  <a:t>酷睿</a:t>
                </a:r>
                <a:r>
                  <a:rPr lang="en-US" altLang="zh-CN" dirty="0"/>
                  <a:t>I5-4460T</a:t>
                </a:r>
                <a:r>
                  <a:rPr lang="zh-CN" altLang="en-US" dirty="0"/>
                  <a:t>双核处理器 </a:t>
                </a:r>
                <a:r>
                  <a:rPr lang="en-US" altLang="zh-CN" dirty="0"/>
                  <a:t>GF840A 2G</a:t>
                </a:r>
                <a:r>
                  <a:rPr lang="zh-CN" altLang="en-US" dirty="0"/>
                  <a:t>显卡 </a:t>
                </a:r>
                <a:r>
                  <a:rPr lang="en-US" altLang="zh-CN" dirty="0"/>
                  <a:t>W8 </a:t>
                </a:r>
                <a:r>
                  <a:rPr lang="zh-CN" altLang="en-US" dirty="0"/>
                  <a:t>中文版 操作系统 </a:t>
                </a:r>
                <a:r>
                  <a:rPr lang="en-US" altLang="zh-CN" dirty="0"/>
                  <a:t>8G,DDR3</a:t>
                </a:r>
                <a:r>
                  <a:rPr lang="zh-CN" altLang="en-US" dirty="0"/>
                  <a:t>内存 </a:t>
                </a:r>
                <a:r>
                  <a:rPr lang="en-US" altLang="zh-CN" dirty="0"/>
                  <a:t>1TB 7200</a:t>
                </a:r>
                <a:r>
                  <a:rPr lang="zh-CN" altLang="en-US" dirty="0"/>
                  <a:t>转硬盘 </a:t>
                </a:r>
                <a:r>
                  <a:rPr lang="en-US" altLang="zh-CN" dirty="0"/>
                  <a:t>DVD</a:t>
                </a:r>
                <a:r>
                  <a:rPr lang="zh-CN" altLang="en-US" dirty="0"/>
                  <a:t>光驱 </a:t>
                </a:r>
                <a:r>
                  <a:rPr lang="en-US" altLang="zh-CN" dirty="0"/>
                  <a:t>23”</a:t>
                </a:r>
              </a:p>
              <a:p>
                <a:endParaRPr lang="zh-CN" altLang="en-US" sz="1600" dirty="0"/>
              </a:p>
            </p:txBody>
          </p:sp>
        </p:grpSp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4"/>
            <a:srcRect b="25091"/>
            <a:stretch/>
          </p:blipFill>
          <p:spPr>
            <a:xfrm>
              <a:off x="5070264" y="3719222"/>
              <a:ext cx="2571429" cy="1023196"/>
            </a:xfrm>
            <a:prstGeom prst="rect">
              <a:avLst/>
            </a:prstGeom>
          </p:spPr>
        </p:pic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171" y="2942678"/>
            <a:ext cx="2058145" cy="202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4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</a:t>
            </a:r>
            <a:r>
              <a:rPr lang="zh-CN" altLang="en-US" dirty="0"/>
              <a:t>序列号无法扫描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29/30</a:t>
            </a:r>
            <a:r>
              <a:rPr lang="zh-CN" altLang="en-US" sz="2400" b="1" dirty="0" smtClean="0"/>
              <a:t> </a:t>
            </a:r>
            <a:r>
              <a:rPr lang="zh-CN" altLang="en-US" b="1" dirty="0" smtClean="0"/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MSJD0000011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上一箱号：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SIOC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SIOC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MSJD0000088</a:t>
              </a:r>
              <a:endParaRPr lang="zh-CN" altLang="en-US" sz="2400" b="1" dirty="0">
                <a:solidFill>
                  <a:schemeClr val="tx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83859"/>
            <a:chOff x="567854" y="5026704"/>
            <a:chExt cx="3879888" cy="1332556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10043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</a:rPr>
                <a:t>异常处理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09:00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349" y="415886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447350" y="1813004"/>
          <a:ext cx="7309966" cy="132474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6933890313978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/>
                        <a:t>联想一体机 </a:t>
                      </a:r>
                      <a:r>
                        <a:rPr lang="en-US" altLang="zh-CN" sz="1100" b="0" dirty="0" smtClean="0"/>
                        <a:t>B5040 </a:t>
                      </a:r>
                      <a:r>
                        <a:rPr lang="zh-CN" altLang="en-US" sz="1100" b="0" dirty="0" smtClean="0"/>
                        <a:t>黑色 </a:t>
                      </a:r>
                      <a:r>
                        <a:rPr lang="en-US" altLang="zh-CN" sz="1100" b="0" dirty="0" smtClean="0"/>
                        <a:t>Intel </a:t>
                      </a:r>
                      <a:r>
                        <a:rPr lang="zh-CN" altLang="en-US" sz="1100" b="0" dirty="0" smtClean="0"/>
                        <a:t>酷睿</a:t>
                      </a:r>
                      <a:r>
                        <a:rPr lang="en-US" altLang="zh-CN" sz="1100" b="0" dirty="0" smtClean="0"/>
                        <a:t>I5-4460T</a:t>
                      </a:r>
                      <a:r>
                        <a:rPr lang="zh-CN" altLang="en-US" sz="1100" b="0" dirty="0" smtClean="0"/>
                        <a:t>双核处理器 </a:t>
                      </a:r>
                      <a:r>
                        <a:rPr lang="en-US" altLang="zh-CN" sz="1100" b="0" dirty="0" smtClean="0"/>
                        <a:t>GF840A 2G</a:t>
                      </a:r>
                      <a:r>
                        <a:rPr lang="zh-CN" altLang="en-US" sz="1100" b="0" dirty="0" smtClean="0"/>
                        <a:t>显卡 </a:t>
                      </a:r>
                      <a:r>
                        <a:rPr lang="en-US" altLang="zh-CN" sz="1100" b="0" dirty="0" smtClean="0"/>
                        <a:t>W8 </a:t>
                      </a:r>
                      <a:r>
                        <a:rPr lang="zh-CN" altLang="en-US" sz="1100" b="0" dirty="0" smtClean="0"/>
                        <a:t>中文版 操作系统 </a:t>
                      </a:r>
                      <a:r>
                        <a:rPr lang="en-US" altLang="zh-CN" sz="1100" b="0" dirty="0" smtClean="0"/>
                        <a:t>8G,DDR3</a:t>
                      </a:r>
                      <a:r>
                        <a:rPr lang="zh-CN" altLang="en-US" sz="1100" b="0" dirty="0" smtClean="0"/>
                        <a:t>内存 </a:t>
                      </a:r>
                      <a:r>
                        <a:rPr lang="en-US" altLang="zh-CN" sz="1100" b="0" dirty="0" smtClean="0"/>
                        <a:t>1TB 7200</a:t>
                      </a:r>
                      <a:r>
                        <a:rPr lang="zh-CN" altLang="en-US" sz="1100" b="0" dirty="0" smtClean="0"/>
                        <a:t>转硬盘 </a:t>
                      </a:r>
                      <a:r>
                        <a:rPr lang="en-US" altLang="zh-CN" sz="1100" b="0" dirty="0" smtClean="0"/>
                        <a:t>DVD</a:t>
                      </a:r>
                      <a:r>
                        <a:rPr lang="zh-CN" altLang="en-US" sz="1100" b="0" dirty="0" smtClean="0"/>
                        <a:t>光驱 </a:t>
                      </a:r>
                      <a:r>
                        <a:rPr lang="en-US" altLang="zh-CN" sz="1100" b="0" dirty="0" smtClean="0"/>
                        <a:t>23”</a:t>
                      </a:r>
                      <a:endParaRPr lang="en-US" altLang="zh-CN" sz="1100" b="0" dirty="0"/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SIOC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正在扫描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4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</a:t>
              </a:r>
              <a:endParaRPr lang="zh-CN" altLang="en-US" b="1" dirty="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279" y="2046702"/>
            <a:ext cx="2033174" cy="199643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112" y="2399772"/>
            <a:ext cx="668053" cy="655980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2398588" y="1792632"/>
            <a:ext cx="7396209" cy="3588082"/>
            <a:chOff x="2658567" y="1690081"/>
            <a:chExt cx="7396209" cy="3588082"/>
          </a:xfrm>
        </p:grpSpPr>
        <p:sp>
          <p:nvSpPr>
            <p:cNvPr id="45" name="矩形 44"/>
            <p:cNvSpPr/>
            <p:nvPr/>
          </p:nvSpPr>
          <p:spPr>
            <a:xfrm>
              <a:off x="2658567" y="1690081"/>
              <a:ext cx="7396209" cy="35880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2664940" y="1698550"/>
              <a:ext cx="7389836" cy="76382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请扫描商品序列</a:t>
              </a:r>
              <a:r>
                <a:rPr lang="zh-CN" altLang="en-US" sz="2400" b="1" dirty="0" smtClean="0"/>
                <a:t>号</a:t>
              </a:r>
              <a:endParaRPr lang="zh-CN" altLang="en-US" sz="2400" b="1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894921" y="2567944"/>
              <a:ext cx="5661455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897777666788999 </a:t>
              </a:r>
              <a:r>
                <a:rPr lang="zh-CN" altLang="en-US" dirty="0"/>
                <a:t>不是有效的序列号，请重新扫描</a:t>
              </a:r>
              <a:endParaRPr lang="en-US" altLang="zh-CN" dirty="0"/>
            </a:p>
            <a:p>
              <a:endParaRPr lang="en-US" altLang="zh-CN" sz="1600" dirty="0" smtClean="0"/>
            </a:p>
            <a:p>
              <a:r>
                <a:rPr lang="zh-CN" altLang="en-US" sz="1600" dirty="0" smtClean="0"/>
                <a:t>联想</a:t>
              </a:r>
              <a:r>
                <a:rPr lang="zh-CN" altLang="en-US" sz="1600" dirty="0"/>
                <a:t>一体机 </a:t>
              </a:r>
              <a:r>
                <a:rPr lang="en-US" altLang="zh-CN" sz="1600" dirty="0"/>
                <a:t>B5040 </a:t>
              </a:r>
              <a:r>
                <a:rPr lang="zh-CN" altLang="en-US" sz="1600" dirty="0"/>
                <a:t>黑色 </a:t>
              </a:r>
              <a:r>
                <a:rPr lang="en-US" altLang="zh-CN" sz="1600" dirty="0"/>
                <a:t>Intel </a:t>
              </a:r>
              <a:r>
                <a:rPr lang="zh-CN" altLang="en-US" sz="1600" dirty="0"/>
                <a:t>酷睿</a:t>
              </a:r>
              <a:r>
                <a:rPr lang="en-US" altLang="zh-CN" sz="1600" dirty="0"/>
                <a:t>I5-4460T</a:t>
              </a:r>
              <a:r>
                <a:rPr lang="zh-CN" altLang="en-US" sz="1600" dirty="0"/>
                <a:t>双核处理器 </a:t>
              </a:r>
              <a:r>
                <a:rPr lang="en-US" altLang="zh-CN" sz="1600" dirty="0"/>
                <a:t>GF840A 2G</a:t>
              </a:r>
              <a:r>
                <a:rPr lang="zh-CN" altLang="en-US" sz="1600" dirty="0"/>
                <a:t>显卡 </a:t>
              </a:r>
              <a:r>
                <a:rPr lang="en-US" altLang="zh-CN" sz="1600" dirty="0"/>
                <a:t>W8 </a:t>
              </a:r>
              <a:r>
                <a:rPr lang="zh-CN" altLang="en-US" sz="1600" dirty="0"/>
                <a:t>中文版 操作系统 </a:t>
              </a:r>
              <a:r>
                <a:rPr lang="en-US" altLang="zh-CN" sz="1600" dirty="0"/>
                <a:t>8G,DDR3</a:t>
              </a:r>
              <a:r>
                <a:rPr lang="zh-CN" altLang="en-US" sz="1600" dirty="0"/>
                <a:t>内存 </a:t>
              </a:r>
              <a:r>
                <a:rPr lang="en-US" altLang="zh-CN" sz="1600" dirty="0"/>
                <a:t>1TB 7200</a:t>
              </a:r>
              <a:r>
                <a:rPr lang="zh-CN" altLang="en-US" sz="1600" dirty="0"/>
                <a:t>转硬盘 </a:t>
              </a:r>
              <a:r>
                <a:rPr lang="en-US" altLang="zh-CN" sz="1600" dirty="0"/>
                <a:t>DVD</a:t>
              </a:r>
              <a:r>
                <a:rPr lang="zh-CN" altLang="en-US" sz="1600" dirty="0"/>
                <a:t>光驱 </a:t>
              </a:r>
              <a:r>
                <a:rPr lang="en-US" altLang="zh-CN" sz="1600" dirty="0"/>
                <a:t>23”</a:t>
              </a:r>
            </a:p>
            <a:p>
              <a:endParaRPr lang="zh-CN" altLang="en-US" sz="1600" dirty="0"/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171" y="2942678"/>
            <a:ext cx="2058145" cy="2020950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2517620" y="4128166"/>
            <a:ext cx="558931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1600" dirty="0"/>
              <a:t>如果均无法扫描，请</a:t>
            </a:r>
            <a:r>
              <a:rPr lang="zh-CN" altLang="en-US" sz="1600" dirty="0" smtClean="0"/>
              <a:t>按登记序列号无法扫描，并将订单内全部商品交予问题组。</a:t>
            </a:r>
            <a:endParaRPr lang="en-US" altLang="zh-CN" sz="1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5158684" y="4994898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确定</a:t>
            </a:r>
            <a:endParaRPr lang="en-US" altLang="zh-CN" sz="1600" dirty="0"/>
          </a:p>
        </p:txBody>
      </p:sp>
      <p:sp>
        <p:nvSpPr>
          <p:cNvPr id="50" name="文本框 49"/>
          <p:cNvSpPr txBox="1"/>
          <p:nvPr/>
        </p:nvSpPr>
        <p:spPr>
          <a:xfrm>
            <a:off x="6495098" y="4989940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取消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76650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</a:t>
            </a:r>
            <a:r>
              <a:rPr lang="zh-CN" altLang="en-US" dirty="0"/>
              <a:t>序列号无法扫描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29/30</a:t>
            </a:r>
            <a:r>
              <a:rPr lang="zh-CN" altLang="en-US" sz="2400" b="1" dirty="0" smtClean="0"/>
              <a:t> </a:t>
            </a:r>
            <a:r>
              <a:rPr lang="zh-CN" altLang="en-US" b="1" dirty="0" smtClean="0"/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MSJD0000011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上一箱号：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SIOC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SIOC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MSJD0000088</a:t>
              </a:r>
              <a:endParaRPr lang="zh-CN" altLang="en-US" sz="2400" b="1" dirty="0">
                <a:solidFill>
                  <a:schemeClr val="tx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83859"/>
            <a:chOff x="567854" y="5026704"/>
            <a:chExt cx="3879888" cy="1332556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10043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</a:rPr>
                <a:t>异常处理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09:00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349" y="415886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447350" y="1813004"/>
          <a:ext cx="7309966" cy="132474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6933890313978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/>
                        <a:t>联想一体机 </a:t>
                      </a:r>
                      <a:r>
                        <a:rPr lang="en-US" altLang="zh-CN" sz="1100" b="0" dirty="0" smtClean="0"/>
                        <a:t>B5040 </a:t>
                      </a:r>
                      <a:r>
                        <a:rPr lang="zh-CN" altLang="en-US" sz="1100" b="0" dirty="0" smtClean="0"/>
                        <a:t>黑色 </a:t>
                      </a:r>
                      <a:r>
                        <a:rPr lang="en-US" altLang="zh-CN" sz="1100" b="0" dirty="0" smtClean="0"/>
                        <a:t>Intel </a:t>
                      </a:r>
                      <a:r>
                        <a:rPr lang="zh-CN" altLang="en-US" sz="1100" b="0" dirty="0" smtClean="0"/>
                        <a:t>酷睿</a:t>
                      </a:r>
                      <a:r>
                        <a:rPr lang="en-US" altLang="zh-CN" sz="1100" b="0" dirty="0" smtClean="0"/>
                        <a:t>I5-4460T</a:t>
                      </a:r>
                      <a:r>
                        <a:rPr lang="zh-CN" altLang="en-US" sz="1100" b="0" dirty="0" smtClean="0"/>
                        <a:t>双核处理器 </a:t>
                      </a:r>
                      <a:r>
                        <a:rPr lang="en-US" altLang="zh-CN" sz="1100" b="0" dirty="0" smtClean="0"/>
                        <a:t>GF840A 2G</a:t>
                      </a:r>
                      <a:r>
                        <a:rPr lang="zh-CN" altLang="en-US" sz="1100" b="0" dirty="0" smtClean="0"/>
                        <a:t>显卡 </a:t>
                      </a:r>
                      <a:r>
                        <a:rPr lang="en-US" altLang="zh-CN" sz="1100" b="0" dirty="0" smtClean="0"/>
                        <a:t>W8 </a:t>
                      </a:r>
                      <a:r>
                        <a:rPr lang="zh-CN" altLang="en-US" sz="1100" b="0" dirty="0" smtClean="0"/>
                        <a:t>中文版 操作系统 </a:t>
                      </a:r>
                      <a:r>
                        <a:rPr lang="en-US" altLang="zh-CN" sz="1100" b="0" dirty="0" smtClean="0"/>
                        <a:t>8G,DDR3</a:t>
                      </a:r>
                      <a:r>
                        <a:rPr lang="zh-CN" altLang="en-US" sz="1100" b="0" dirty="0" smtClean="0"/>
                        <a:t>内存 </a:t>
                      </a:r>
                      <a:r>
                        <a:rPr lang="en-US" altLang="zh-CN" sz="1100" b="0" dirty="0" smtClean="0"/>
                        <a:t>1TB 7200</a:t>
                      </a:r>
                      <a:r>
                        <a:rPr lang="zh-CN" altLang="en-US" sz="1100" b="0" dirty="0" smtClean="0"/>
                        <a:t>转硬盘 </a:t>
                      </a:r>
                      <a:r>
                        <a:rPr lang="en-US" altLang="zh-CN" sz="1100" b="0" dirty="0" smtClean="0"/>
                        <a:t>DVD</a:t>
                      </a:r>
                      <a:r>
                        <a:rPr lang="zh-CN" altLang="en-US" sz="1100" b="0" dirty="0" smtClean="0"/>
                        <a:t>光驱 </a:t>
                      </a:r>
                      <a:r>
                        <a:rPr lang="en-US" altLang="zh-CN" sz="1100" b="0" dirty="0" smtClean="0"/>
                        <a:t>23”</a:t>
                      </a:r>
                      <a:endParaRPr lang="en-US" altLang="zh-CN" sz="1100" b="0" dirty="0"/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SIOC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正在扫描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4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</a:t>
              </a:r>
              <a:endParaRPr lang="zh-CN" altLang="en-US" b="1" dirty="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279" y="2046702"/>
            <a:ext cx="2033174" cy="199643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112" y="2399772"/>
            <a:ext cx="668053" cy="65598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2415209" y="1959035"/>
            <a:ext cx="7396209" cy="3588082"/>
            <a:chOff x="2397896" y="1634959"/>
            <a:chExt cx="7396209" cy="3588082"/>
          </a:xfrm>
        </p:grpSpPr>
        <p:grpSp>
          <p:nvGrpSpPr>
            <p:cNvPr id="38" name="组合 37"/>
            <p:cNvGrpSpPr/>
            <p:nvPr/>
          </p:nvGrpSpPr>
          <p:grpSpPr>
            <a:xfrm>
              <a:off x="2397896" y="1634959"/>
              <a:ext cx="7396209" cy="3588082"/>
              <a:chOff x="2658567" y="1690081"/>
              <a:chExt cx="7396209" cy="3588082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2677640" y="1723950"/>
                <a:ext cx="7377136" cy="763826"/>
              </a:xfrm>
              <a:prstGeom prst="rect">
                <a:avLst/>
              </a:prstGeom>
              <a:solidFill>
                <a:srgbClr val="CCEC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包装问题菜单</a:t>
                </a:r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4877639" y="2543384"/>
              <a:ext cx="15864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/>
                <a:t>热键号码：</a:t>
              </a:r>
              <a:endParaRPr lang="zh-CN" altLang="en-US" b="1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6041433" y="2505374"/>
              <a:ext cx="1027327" cy="39217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940321" y="2912716"/>
              <a:ext cx="226682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 smtClean="0"/>
                <a:t>A—</a:t>
              </a:r>
              <a:r>
                <a:rPr lang="zh-CN" altLang="en-US" sz="1600" dirty="0" smtClean="0"/>
                <a:t>显示车牌全部信息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D—</a:t>
              </a:r>
              <a:r>
                <a:rPr lang="zh-CN" altLang="en-US" sz="1600" dirty="0" smtClean="0"/>
                <a:t>商品残损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P—</a:t>
              </a:r>
              <a:r>
                <a:rPr lang="zh-CN" altLang="en-US" sz="1600" dirty="0" smtClean="0"/>
                <a:t>商品无法扫描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N—</a:t>
              </a:r>
              <a:r>
                <a:rPr lang="zh-CN" altLang="en-US" sz="1600" dirty="0" smtClean="0"/>
                <a:t>序列号无法扫描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I—</a:t>
              </a:r>
              <a:r>
                <a:rPr lang="zh-CN" altLang="en-US" sz="1600" dirty="0" smtClean="0"/>
                <a:t>信息查询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E—</a:t>
              </a:r>
              <a:r>
                <a:rPr lang="zh-CN" altLang="en-US" sz="1600" dirty="0" smtClean="0"/>
                <a:t>停止</a:t>
              </a:r>
              <a:r>
                <a:rPr lang="zh-CN" altLang="en-US" sz="1600" dirty="0"/>
                <a:t>包装</a:t>
              </a:r>
              <a:endParaRPr lang="en-US" altLang="zh-CN" sz="1600" dirty="0" smtClean="0"/>
            </a:p>
            <a:p>
              <a:endParaRPr lang="en-US" altLang="zh-CN" sz="1600" b="1" dirty="0" smtClean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4848325" y="4820621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确定</a:t>
              </a:r>
              <a:endParaRPr lang="en-US" altLang="zh-CN" sz="1600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184739" y="4815663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取消</a:t>
              </a:r>
              <a:endParaRPr lang="en-US" altLang="zh-C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755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</a:t>
            </a:r>
            <a:r>
              <a:rPr lang="zh-CN" altLang="en-US" dirty="0"/>
              <a:t>序列号无法扫描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29/30</a:t>
            </a:r>
            <a:r>
              <a:rPr lang="zh-CN" altLang="en-US" sz="2400" b="1" dirty="0" smtClean="0"/>
              <a:t> </a:t>
            </a:r>
            <a:r>
              <a:rPr lang="zh-CN" altLang="en-US" b="1" dirty="0" smtClean="0"/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MSJD0000011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上一箱号：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SIOC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SIOC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MSJD0000088</a:t>
              </a:r>
              <a:endParaRPr lang="zh-CN" altLang="en-US" sz="2400" b="1" dirty="0">
                <a:solidFill>
                  <a:schemeClr val="tx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83859"/>
            <a:chOff x="567854" y="5026704"/>
            <a:chExt cx="3879888" cy="1332556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10043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bg1">
                      <a:lumMod val="50000"/>
                    </a:schemeClr>
                  </a:solidFill>
                </a:rPr>
                <a:t>异常处理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09:00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349" y="415886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383427"/>
              </p:ext>
            </p:extLst>
          </p:nvPr>
        </p:nvGraphicFramePr>
        <p:xfrm>
          <a:off x="2447350" y="1813004"/>
          <a:ext cx="7309966" cy="132474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6933890313978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/>
                        <a:t>联想一体机 </a:t>
                      </a:r>
                      <a:r>
                        <a:rPr lang="en-US" altLang="zh-CN" sz="1100" b="0" dirty="0" smtClean="0"/>
                        <a:t>B5040 </a:t>
                      </a:r>
                      <a:r>
                        <a:rPr lang="zh-CN" altLang="en-US" sz="1100" b="0" dirty="0" smtClean="0"/>
                        <a:t>黑色 </a:t>
                      </a:r>
                      <a:r>
                        <a:rPr lang="en-US" altLang="zh-CN" sz="1100" b="0" dirty="0" smtClean="0"/>
                        <a:t>Intel </a:t>
                      </a:r>
                      <a:r>
                        <a:rPr lang="zh-CN" altLang="en-US" sz="1100" b="0" dirty="0" smtClean="0"/>
                        <a:t>酷睿</a:t>
                      </a:r>
                      <a:r>
                        <a:rPr lang="en-US" altLang="zh-CN" sz="1100" b="0" dirty="0" smtClean="0"/>
                        <a:t>I5-4460T</a:t>
                      </a:r>
                      <a:r>
                        <a:rPr lang="zh-CN" altLang="en-US" sz="1100" b="0" dirty="0" smtClean="0"/>
                        <a:t>双核处理器 </a:t>
                      </a:r>
                      <a:r>
                        <a:rPr lang="en-US" altLang="zh-CN" sz="1100" b="0" dirty="0" smtClean="0"/>
                        <a:t>GF840A 2G</a:t>
                      </a:r>
                      <a:r>
                        <a:rPr lang="zh-CN" altLang="en-US" sz="1100" b="0" dirty="0" smtClean="0"/>
                        <a:t>显卡 </a:t>
                      </a:r>
                      <a:r>
                        <a:rPr lang="en-US" altLang="zh-CN" sz="1100" b="0" dirty="0" smtClean="0"/>
                        <a:t>W8 </a:t>
                      </a:r>
                      <a:r>
                        <a:rPr lang="zh-CN" altLang="en-US" sz="1100" b="0" dirty="0" smtClean="0"/>
                        <a:t>中文版 操作系统 </a:t>
                      </a:r>
                      <a:r>
                        <a:rPr lang="en-US" altLang="zh-CN" sz="1100" b="0" dirty="0" smtClean="0"/>
                        <a:t>8G,DDR3</a:t>
                      </a:r>
                      <a:r>
                        <a:rPr lang="zh-CN" altLang="en-US" sz="1100" b="0" dirty="0" smtClean="0"/>
                        <a:t>内存 </a:t>
                      </a:r>
                      <a:r>
                        <a:rPr lang="en-US" altLang="zh-CN" sz="1100" b="0" dirty="0" smtClean="0"/>
                        <a:t>1TB 7200</a:t>
                      </a:r>
                      <a:r>
                        <a:rPr lang="zh-CN" altLang="en-US" sz="1100" b="0" dirty="0" smtClean="0"/>
                        <a:t>转硬盘 </a:t>
                      </a:r>
                      <a:r>
                        <a:rPr lang="en-US" altLang="zh-CN" sz="1100" b="0" dirty="0" smtClean="0"/>
                        <a:t>DVD</a:t>
                      </a:r>
                      <a:r>
                        <a:rPr lang="zh-CN" altLang="en-US" sz="1100" b="0" dirty="0" smtClean="0"/>
                        <a:t>光驱 </a:t>
                      </a:r>
                      <a:r>
                        <a:rPr lang="en-US" altLang="zh-CN" sz="1100" b="0" dirty="0" smtClean="0"/>
                        <a:t>23”</a:t>
                      </a:r>
                      <a:endParaRPr lang="en-US" altLang="zh-CN" sz="1100" b="0" dirty="0"/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SIOC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序列号无法扫描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件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4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请扫描订单号码</a:t>
              </a:r>
              <a:endParaRPr lang="zh-CN" altLang="en-US" b="1" dirty="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279" y="2046702"/>
            <a:ext cx="2033174" cy="199643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112" y="2399772"/>
            <a:ext cx="668053" cy="65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2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扫描车牌号码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462138" y="1873396"/>
            <a:ext cx="5210977" cy="344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462138" y="1873396"/>
            <a:ext cx="5210977" cy="6520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请扫描车牌号码</a:t>
            </a:r>
            <a:endParaRPr lang="zh-CN" altLang="en-US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25091"/>
          <a:stretch/>
        </p:blipFill>
        <p:spPr>
          <a:xfrm>
            <a:off x="4680311" y="2857475"/>
            <a:ext cx="2571429" cy="10629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403369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5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</a:t>
            </a:r>
            <a:r>
              <a:rPr lang="zh-CN" altLang="en-US" dirty="0"/>
              <a:t>序列号无法扫描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29/30</a:t>
            </a:r>
            <a:r>
              <a:rPr lang="zh-CN" altLang="en-US" sz="2400" b="1" dirty="0" smtClean="0"/>
              <a:t> </a:t>
            </a:r>
            <a:r>
              <a:rPr lang="zh-CN" altLang="en-US" b="1" dirty="0" smtClean="0"/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MSJD0000011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上一箱号：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SIOC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SIOC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MSJD0000088</a:t>
              </a:r>
              <a:endParaRPr lang="zh-CN" altLang="en-US" sz="2400" b="1" dirty="0">
                <a:solidFill>
                  <a:schemeClr val="tx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83859"/>
            <a:chOff x="567854" y="5026704"/>
            <a:chExt cx="3879888" cy="1332556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10043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zh-CN" altLang="en-US" b="1" dirty="0">
                  <a:solidFill>
                    <a:schemeClr val="tx1"/>
                  </a:solidFill>
                </a:rPr>
                <a:t>标记问题完成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algn="ctr">
                <a:lnSpc>
                  <a:spcPts val="2000"/>
                </a:lnSpc>
              </a:pPr>
              <a:r>
                <a:rPr lang="zh-CN" altLang="en-US" sz="1400" dirty="0">
                  <a:solidFill>
                    <a:schemeClr val="tx1"/>
                  </a:solidFill>
                </a:rPr>
                <a:t>扫描当前下一商品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>
                <a:lnSpc>
                  <a:spcPts val="2000"/>
                </a:lnSpc>
              </a:pPr>
              <a:r>
                <a:rPr lang="zh-CN" altLang="en-US" sz="1400" dirty="0">
                  <a:solidFill>
                    <a:schemeClr val="tx1"/>
                  </a:solidFill>
                </a:rPr>
                <a:t>继续包装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09:00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349" y="415886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447350" y="1813004"/>
          <a:ext cx="7309966" cy="132474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6933890313978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/>
                        <a:t>联想一体机 </a:t>
                      </a:r>
                      <a:r>
                        <a:rPr lang="en-US" altLang="zh-CN" sz="1100" b="0" dirty="0" smtClean="0"/>
                        <a:t>B5040 </a:t>
                      </a:r>
                      <a:r>
                        <a:rPr lang="zh-CN" altLang="en-US" sz="1100" b="0" dirty="0" smtClean="0"/>
                        <a:t>黑色 </a:t>
                      </a:r>
                      <a:r>
                        <a:rPr lang="en-US" altLang="zh-CN" sz="1100" b="0" dirty="0" smtClean="0"/>
                        <a:t>Intel </a:t>
                      </a:r>
                      <a:r>
                        <a:rPr lang="zh-CN" altLang="en-US" sz="1100" b="0" dirty="0" smtClean="0"/>
                        <a:t>酷睿</a:t>
                      </a:r>
                      <a:r>
                        <a:rPr lang="en-US" altLang="zh-CN" sz="1100" b="0" dirty="0" smtClean="0"/>
                        <a:t>I5-4460T</a:t>
                      </a:r>
                      <a:r>
                        <a:rPr lang="zh-CN" altLang="en-US" sz="1100" b="0" dirty="0" smtClean="0"/>
                        <a:t>双核处理器 </a:t>
                      </a:r>
                      <a:r>
                        <a:rPr lang="en-US" altLang="zh-CN" sz="1100" b="0" dirty="0" smtClean="0"/>
                        <a:t>GF840A 2G</a:t>
                      </a:r>
                      <a:r>
                        <a:rPr lang="zh-CN" altLang="en-US" sz="1100" b="0" dirty="0" smtClean="0"/>
                        <a:t>显卡 </a:t>
                      </a:r>
                      <a:r>
                        <a:rPr lang="en-US" altLang="zh-CN" sz="1100" b="0" dirty="0" smtClean="0"/>
                        <a:t>W8 </a:t>
                      </a:r>
                      <a:r>
                        <a:rPr lang="zh-CN" altLang="en-US" sz="1100" b="0" dirty="0" smtClean="0"/>
                        <a:t>中文版 操作系统 </a:t>
                      </a:r>
                      <a:r>
                        <a:rPr lang="en-US" altLang="zh-CN" sz="1100" b="0" dirty="0" smtClean="0"/>
                        <a:t>8G,DDR3</a:t>
                      </a:r>
                      <a:r>
                        <a:rPr lang="zh-CN" altLang="en-US" sz="1100" b="0" dirty="0" smtClean="0"/>
                        <a:t>内存 </a:t>
                      </a:r>
                      <a:r>
                        <a:rPr lang="en-US" altLang="zh-CN" sz="1100" b="0" dirty="0" smtClean="0"/>
                        <a:t>1TB 7200</a:t>
                      </a:r>
                      <a:r>
                        <a:rPr lang="zh-CN" altLang="en-US" sz="1100" b="0" dirty="0" smtClean="0"/>
                        <a:t>转硬盘 </a:t>
                      </a:r>
                      <a:r>
                        <a:rPr lang="en-US" altLang="zh-CN" sz="1100" b="0" dirty="0" smtClean="0"/>
                        <a:t>DVD</a:t>
                      </a:r>
                      <a:r>
                        <a:rPr lang="zh-CN" altLang="en-US" sz="1100" b="0" dirty="0" smtClean="0"/>
                        <a:t>光驱 </a:t>
                      </a:r>
                      <a:r>
                        <a:rPr lang="en-US" altLang="zh-CN" sz="1100" b="0" dirty="0" smtClean="0"/>
                        <a:t>23”</a:t>
                      </a:r>
                      <a:endParaRPr lang="en-US" altLang="zh-CN" sz="1100" b="0" dirty="0"/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SIOC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序列号无法扫描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件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4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请将订单和商品一起交予问题组，待扫描下一商品继续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279" y="2046702"/>
            <a:ext cx="2033174" cy="199643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112" y="2399772"/>
            <a:ext cx="668053" cy="65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4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69355"/>
            <a:ext cx="12192000" cy="2306672"/>
          </a:xfrm>
        </p:spPr>
        <p:txBody>
          <a:bodyPr>
            <a:noAutofit/>
          </a:bodyPr>
          <a:lstStyle/>
          <a:p>
            <a:pPr algn="ctr"/>
            <a:r>
              <a:rPr lang="en-US" altLang="zh-CN" sz="6600" dirty="0" smtClean="0"/>
              <a:t>I</a:t>
            </a:r>
            <a:r>
              <a:rPr lang="zh-CN" altLang="en-US" sz="6600" dirty="0" smtClean="0"/>
              <a:t>信息查询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85919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</a:t>
            </a:r>
            <a:r>
              <a:rPr lang="zh-CN" altLang="en-US" dirty="0"/>
              <a:t>信息查询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29/30</a:t>
            </a:r>
            <a:r>
              <a:rPr lang="zh-CN" altLang="en-US" sz="2400" b="1" dirty="0" smtClean="0"/>
              <a:t> </a:t>
            </a:r>
            <a:r>
              <a:rPr lang="zh-CN" altLang="en-US" b="1" dirty="0" smtClean="0"/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MSJD0000011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上一箱号：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SIOC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SIOC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MSJD0000088</a:t>
              </a:r>
              <a:endParaRPr lang="zh-CN" altLang="en-US" sz="2400" b="1" dirty="0">
                <a:solidFill>
                  <a:schemeClr val="tx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83859"/>
            <a:chOff x="567854" y="5026704"/>
            <a:chExt cx="3879888" cy="1332556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10043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zh-CN" altLang="en-US" b="1" dirty="0">
                  <a:solidFill>
                    <a:schemeClr val="tx1"/>
                  </a:solidFill>
                </a:rPr>
                <a:t>标记问题完成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algn="ctr">
                <a:lnSpc>
                  <a:spcPts val="2000"/>
                </a:lnSpc>
              </a:pPr>
              <a:r>
                <a:rPr lang="zh-CN" altLang="en-US" sz="1400" dirty="0">
                  <a:solidFill>
                    <a:schemeClr val="tx1"/>
                  </a:solidFill>
                </a:rPr>
                <a:t>扫描当前下一商品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>
                <a:lnSpc>
                  <a:spcPts val="2000"/>
                </a:lnSpc>
              </a:pPr>
              <a:r>
                <a:rPr lang="zh-CN" altLang="en-US" sz="1400" dirty="0">
                  <a:solidFill>
                    <a:schemeClr val="tx1"/>
                  </a:solidFill>
                </a:rPr>
                <a:t>继续包装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09:00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349" y="415886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447350" y="1813004"/>
          <a:ext cx="7309966" cy="132474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6933890313978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/>
                        <a:t>联想一体机 </a:t>
                      </a:r>
                      <a:r>
                        <a:rPr lang="en-US" altLang="zh-CN" sz="1100" b="0" dirty="0" smtClean="0"/>
                        <a:t>B5040 </a:t>
                      </a:r>
                      <a:r>
                        <a:rPr lang="zh-CN" altLang="en-US" sz="1100" b="0" dirty="0" smtClean="0"/>
                        <a:t>黑色 </a:t>
                      </a:r>
                      <a:r>
                        <a:rPr lang="en-US" altLang="zh-CN" sz="1100" b="0" dirty="0" smtClean="0"/>
                        <a:t>Intel </a:t>
                      </a:r>
                      <a:r>
                        <a:rPr lang="zh-CN" altLang="en-US" sz="1100" b="0" dirty="0" smtClean="0"/>
                        <a:t>酷睿</a:t>
                      </a:r>
                      <a:r>
                        <a:rPr lang="en-US" altLang="zh-CN" sz="1100" b="0" dirty="0" smtClean="0"/>
                        <a:t>I5-4460T</a:t>
                      </a:r>
                      <a:r>
                        <a:rPr lang="zh-CN" altLang="en-US" sz="1100" b="0" dirty="0" smtClean="0"/>
                        <a:t>双核处理器 </a:t>
                      </a:r>
                      <a:r>
                        <a:rPr lang="en-US" altLang="zh-CN" sz="1100" b="0" dirty="0" smtClean="0"/>
                        <a:t>GF840A 2G</a:t>
                      </a:r>
                      <a:r>
                        <a:rPr lang="zh-CN" altLang="en-US" sz="1100" b="0" dirty="0" smtClean="0"/>
                        <a:t>显卡 </a:t>
                      </a:r>
                      <a:r>
                        <a:rPr lang="en-US" altLang="zh-CN" sz="1100" b="0" dirty="0" smtClean="0"/>
                        <a:t>W8 </a:t>
                      </a:r>
                      <a:r>
                        <a:rPr lang="zh-CN" altLang="en-US" sz="1100" b="0" dirty="0" smtClean="0"/>
                        <a:t>中文版 操作系统 </a:t>
                      </a:r>
                      <a:r>
                        <a:rPr lang="en-US" altLang="zh-CN" sz="1100" b="0" dirty="0" smtClean="0"/>
                        <a:t>8G,DDR3</a:t>
                      </a:r>
                      <a:r>
                        <a:rPr lang="zh-CN" altLang="en-US" sz="1100" b="0" dirty="0" smtClean="0"/>
                        <a:t>内存 </a:t>
                      </a:r>
                      <a:r>
                        <a:rPr lang="en-US" altLang="zh-CN" sz="1100" b="0" dirty="0" smtClean="0"/>
                        <a:t>1TB 7200</a:t>
                      </a:r>
                      <a:r>
                        <a:rPr lang="zh-CN" altLang="en-US" sz="1100" b="0" dirty="0" smtClean="0"/>
                        <a:t>转硬盘 </a:t>
                      </a:r>
                      <a:r>
                        <a:rPr lang="en-US" altLang="zh-CN" sz="1100" b="0" dirty="0" smtClean="0"/>
                        <a:t>DVD</a:t>
                      </a:r>
                      <a:r>
                        <a:rPr lang="zh-CN" altLang="en-US" sz="1100" b="0" dirty="0" smtClean="0"/>
                        <a:t>光驱 </a:t>
                      </a:r>
                      <a:r>
                        <a:rPr lang="en-US" altLang="zh-CN" sz="1100" b="0" dirty="0" smtClean="0"/>
                        <a:t>23”</a:t>
                      </a:r>
                      <a:endParaRPr lang="en-US" altLang="zh-CN" sz="1100" b="0" dirty="0"/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SIOC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序列号无法扫描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件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4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请将订单和商品一起交予问题组，待扫描下一商品继续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279" y="2046702"/>
            <a:ext cx="2033174" cy="199643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112" y="2399772"/>
            <a:ext cx="668053" cy="65598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2406559" y="1917224"/>
            <a:ext cx="7396209" cy="3588082"/>
            <a:chOff x="2397896" y="1634959"/>
            <a:chExt cx="7396209" cy="3588082"/>
          </a:xfrm>
        </p:grpSpPr>
        <p:grpSp>
          <p:nvGrpSpPr>
            <p:cNvPr id="36" name="组合 35"/>
            <p:cNvGrpSpPr/>
            <p:nvPr/>
          </p:nvGrpSpPr>
          <p:grpSpPr>
            <a:xfrm>
              <a:off x="2397896" y="1634959"/>
              <a:ext cx="7396209" cy="3588082"/>
              <a:chOff x="2658567" y="1690081"/>
              <a:chExt cx="7396209" cy="3588082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677640" y="1723950"/>
                <a:ext cx="7377136" cy="763826"/>
              </a:xfrm>
              <a:prstGeom prst="rect">
                <a:avLst/>
              </a:prstGeom>
              <a:solidFill>
                <a:srgbClr val="CCEC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包装问题菜单</a:t>
                </a: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4877639" y="2543384"/>
              <a:ext cx="15864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/>
                <a:t>热键号码：</a:t>
              </a:r>
              <a:endParaRPr lang="zh-CN" altLang="en-US" b="1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041433" y="2505374"/>
              <a:ext cx="1027327" cy="39217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I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940321" y="2912716"/>
              <a:ext cx="2266820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/>
                <a:t>A—</a:t>
              </a:r>
              <a:r>
                <a:rPr lang="zh-CN" altLang="en-US" sz="1600" dirty="0"/>
                <a:t>显示车牌全部信息</a:t>
              </a:r>
              <a:endParaRPr lang="en-US" altLang="zh-CN" sz="1600" dirty="0"/>
            </a:p>
            <a:p>
              <a:r>
                <a:rPr lang="en-US" altLang="zh-CN" sz="1600" dirty="0" smtClean="0"/>
                <a:t>D—</a:t>
              </a:r>
              <a:r>
                <a:rPr lang="zh-CN" altLang="en-US" sz="1600" dirty="0" smtClean="0"/>
                <a:t>商品残损</a:t>
              </a:r>
              <a:endParaRPr lang="en-US" altLang="zh-CN" sz="1600" dirty="0" smtClean="0"/>
            </a:p>
            <a:p>
              <a:r>
                <a:rPr lang="en-US" altLang="zh-CN" sz="1600" dirty="0"/>
                <a:t>M</a:t>
              </a:r>
              <a:r>
                <a:rPr lang="en-US" altLang="zh-CN" sz="1600" dirty="0" smtClean="0"/>
                <a:t>—</a:t>
              </a:r>
              <a:r>
                <a:rPr lang="zh-CN" altLang="en-US" sz="1600" dirty="0" smtClean="0"/>
                <a:t>商品丢失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P—</a:t>
              </a:r>
              <a:r>
                <a:rPr lang="zh-CN" altLang="en-US" sz="1600" dirty="0" smtClean="0"/>
                <a:t>商品无法扫描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N—</a:t>
              </a:r>
              <a:r>
                <a:rPr lang="zh-CN" altLang="en-US" sz="1600" dirty="0" smtClean="0"/>
                <a:t>序列号无法扫描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I—</a:t>
              </a:r>
              <a:r>
                <a:rPr lang="zh-CN" altLang="en-US" sz="1600" dirty="0" smtClean="0"/>
                <a:t>信息查询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E—</a:t>
              </a:r>
              <a:r>
                <a:rPr lang="zh-CN" altLang="en-US" sz="1600" dirty="0" smtClean="0"/>
                <a:t>停止</a:t>
              </a:r>
              <a:r>
                <a:rPr lang="zh-CN" altLang="en-US" sz="1600" dirty="0"/>
                <a:t>包装</a:t>
              </a:r>
              <a:endParaRPr lang="en-US" altLang="zh-CN" sz="1600" dirty="0" smtClean="0"/>
            </a:p>
            <a:p>
              <a:endParaRPr lang="en-US" altLang="zh-CN" sz="1600" b="1" dirty="0" smtClean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848325" y="4820621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确定</a:t>
              </a:r>
              <a:endParaRPr lang="en-US" altLang="zh-CN" sz="16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184739" y="4815663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取消</a:t>
              </a:r>
              <a:endParaRPr lang="en-US" altLang="zh-C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009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</a:t>
            </a:r>
            <a:r>
              <a:rPr lang="zh-CN" altLang="en-US" dirty="0"/>
              <a:t>信息查询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29/30</a:t>
            </a:r>
            <a:r>
              <a:rPr lang="zh-CN" altLang="en-US" sz="2400" b="1" dirty="0" smtClean="0"/>
              <a:t> </a:t>
            </a:r>
            <a:r>
              <a:rPr lang="zh-CN" altLang="en-US" b="1" dirty="0" smtClean="0"/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MSJD0000011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上一箱号：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SIOC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SIOC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MSJD0000088</a:t>
              </a:r>
              <a:endParaRPr lang="zh-CN" altLang="en-US" sz="2400" b="1" dirty="0">
                <a:solidFill>
                  <a:schemeClr val="tx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83859"/>
            <a:chOff x="567854" y="5026704"/>
            <a:chExt cx="3879888" cy="1332556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10043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zh-CN" altLang="en-US" b="1" dirty="0">
                  <a:solidFill>
                    <a:schemeClr val="tx1"/>
                  </a:solidFill>
                </a:rPr>
                <a:t>标记问题完成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algn="ctr">
                <a:lnSpc>
                  <a:spcPts val="2000"/>
                </a:lnSpc>
              </a:pPr>
              <a:r>
                <a:rPr lang="zh-CN" altLang="en-US" sz="1400" dirty="0">
                  <a:solidFill>
                    <a:schemeClr val="tx1"/>
                  </a:solidFill>
                </a:rPr>
                <a:t>扫描当前下一商品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>
                <a:lnSpc>
                  <a:spcPts val="2000"/>
                </a:lnSpc>
              </a:pPr>
              <a:r>
                <a:rPr lang="zh-CN" altLang="en-US" sz="1400" dirty="0">
                  <a:solidFill>
                    <a:schemeClr val="tx1"/>
                  </a:solidFill>
                </a:rPr>
                <a:t>继续包装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09:00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349" y="415886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447350" y="1813004"/>
          <a:ext cx="7309966" cy="132474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6933890313978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/>
                        <a:t>联想一体机 </a:t>
                      </a:r>
                      <a:r>
                        <a:rPr lang="en-US" altLang="zh-CN" sz="1100" b="0" dirty="0" smtClean="0"/>
                        <a:t>B5040 </a:t>
                      </a:r>
                      <a:r>
                        <a:rPr lang="zh-CN" altLang="en-US" sz="1100" b="0" dirty="0" smtClean="0"/>
                        <a:t>黑色 </a:t>
                      </a:r>
                      <a:r>
                        <a:rPr lang="en-US" altLang="zh-CN" sz="1100" b="0" dirty="0" smtClean="0"/>
                        <a:t>Intel </a:t>
                      </a:r>
                      <a:r>
                        <a:rPr lang="zh-CN" altLang="en-US" sz="1100" b="0" dirty="0" smtClean="0"/>
                        <a:t>酷睿</a:t>
                      </a:r>
                      <a:r>
                        <a:rPr lang="en-US" altLang="zh-CN" sz="1100" b="0" dirty="0" smtClean="0"/>
                        <a:t>I5-4460T</a:t>
                      </a:r>
                      <a:r>
                        <a:rPr lang="zh-CN" altLang="en-US" sz="1100" b="0" dirty="0" smtClean="0"/>
                        <a:t>双核处理器 </a:t>
                      </a:r>
                      <a:r>
                        <a:rPr lang="en-US" altLang="zh-CN" sz="1100" b="0" dirty="0" smtClean="0"/>
                        <a:t>GF840A 2G</a:t>
                      </a:r>
                      <a:r>
                        <a:rPr lang="zh-CN" altLang="en-US" sz="1100" b="0" dirty="0" smtClean="0"/>
                        <a:t>显卡 </a:t>
                      </a:r>
                      <a:r>
                        <a:rPr lang="en-US" altLang="zh-CN" sz="1100" b="0" dirty="0" smtClean="0"/>
                        <a:t>W8 </a:t>
                      </a:r>
                      <a:r>
                        <a:rPr lang="zh-CN" altLang="en-US" sz="1100" b="0" dirty="0" smtClean="0"/>
                        <a:t>中文版 操作系统 </a:t>
                      </a:r>
                      <a:r>
                        <a:rPr lang="en-US" altLang="zh-CN" sz="1100" b="0" dirty="0" smtClean="0"/>
                        <a:t>8G,DDR3</a:t>
                      </a:r>
                      <a:r>
                        <a:rPr lang="zh-CN" altLang="en-US" sz="1100" b="0" dirty="0" smtClean="0"/>
                        <a:t>内存 </a:t>
                      </a:r>
                      <a:r>
                        <a:rPr lang="en-US" altLang="zh-CN" sz="1100" b="0" dirty="0" smtClean="0"/>
                        <a:t>1TB 7200</a:t>
                      </a:r>
                      <a:r>
                        <a:rPr lang="zh-CN" altLang="en-US" sz="1100" b="0" dirty="0" smtClean="0"/>
                        <a:t>转硬盘 </a:t>
                      </a:r>
                      <a:r>
                        <a:rPr lang="en-US" altLang="zh-CN" sz="1100" b="0" dirty="0" smtClean="0"/>
                        <a:t>DVD</a:t>
                      </a:r>
                      <a:r>
                        <a:rPr lang="zh-CN" altLang="en-US" sz="1100" b="0" dirty="0" smtClean="0"/>
                        <a:t>光驱 </a:t>
                      </a:r>
                      <a:r>
                        <a:rPr lang="en-US" altLang="zh-CN" sz="1100" b="0" dirty="0" smtClean="0"/>
                        <a:t>23”</a:t>
                      </a:r>
                      <a:endParaRPr lang="en-US" altLang="zh-CN" sz="1100" b="0" dirty="0"/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SIOC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序列号无法扫描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件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4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请将订单和商品一起交予问题组，待扫描下一商品继续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279" y="2046702"/>
            <a:ext cx="2033174" cy="199643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112" y="2399772"/>
            <a:ext cx="668053" cy="65598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2406559" y="1917224"/>
            <a:ext cx="7396209" cy="3588082"/>
            <a:chOff x="2397896" y="1634959"/>
            <a:chExt cx="7396209" cy="3588082"/>
          </a:xfrm>
        </p:grpSpPr>
        <p:grpSp>
          <p:nvGrpSpPr>
            <p:cNvPr id="36" name="组合 35"/>
            <p:cNvGrpSpPr/>
            <p:nvPr/>
          </p:nvGrpSpPr>
          <p:grpSpPr>
            <a:xfrm>
              <a:off x="2397896" y="1634959"/>
              <a:ext cx="7396209" cy="3588082"/>
              <a:chOff x="2658567" y="1690081"/>
              <a:chExt cx="7396209" cy="3588082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677640" y="1723950"/>
                <a:ext cx="7377136" cy="763826"/>
              </a:xfrm>
              <a:prstGeom prst="rect">
                <a:avLst/>
              </a:prstGeom>
              <a:solidFill>
                <a:srgbClr val="CCEC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包装问题菜单</a:t>
                </a: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4877639" y="2543384"/>
              <a:ext cx="15864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/>
                <a:t>热键号码：</a:t>
              </a:r>
              <a:endParaRPr lang="zh-CN" altLang="en-US" b="1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041433" y="2505374"/>
              <a:ext cx="1027327" cy="39217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I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940321" y="2912716"/>
              <a:ext cx="226682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 smtClean="0"/>
                <a:t>D—</a:t>
              </a:r>
              <a:r>
                <a:rPr lang="zh-CN" altLang="en-US" sz="1600" dirty="0" smtClean="0"/>
                <a:t>商品残损</a:t>
              </a:r>
              <a:endParaRPr lang="en-US" altLang="zh-CN" sz="1600" dirty="0" smtClean="0"/>
            </a:p>
            <a:p>
              <a:r>
                <a:rPr lang="en-US" altLang="zh-CN" sz="1600" dirty="0"/>
                <a:t>M</a:t>
              </a:r>
              <a:r>
                <a:rPr lang="en-US" altLang="zh-CN" sz="1600" dirty="0" smtClean="0"/>
                <a:t>—</a:t>
              </a:r>
              <a:r>
                <a:rPr lang="zh-CN" altLang="en-US" sz="1600" dirty="0" smtClean="0"/>
                <a:t>商品丢失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P—</a:t>
              </a:r>
              <a:r>
                <a:rPr lang="zh-CN" altLang="en-US" sz="1600" dirty="0" smtClean="0"/>
                <a:t>商品无法扫描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N—</a:t>
              </a:r>
              <a:r>
                <a:rPr lang="zh-CN" altLang="en-US" sz="1600" dirty="0" smtClean="0"/>
                <a:t>序列号无法扫描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I—</a:t>
              </a:r>
              <a:r>
                <a:rPr lang="zh-CN" altLang="en-US" sz="1600" dirty="0" smtClean="0"/>
                <a:t>信息查询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E—</a:t>
              </a:r>
              <a:r>
                <a:rPr lang="zh-CN" altLang="en-US" sz="1600" dirty="0" smtClean="0"/>
                <a:t>停止</a:t>
              </a:r>
              <a:r>
                <a:rPr lang="zh-CN" altLang="en-US" sz="1600" dirty="0"/>
                <a:t>包装</a:t>
              </a:r>
              <a:endParaRPr lang="en-US" altLang="zh-CN" sz="1600" dirty="0" smtClean="0"/>
            </a:p>
            <a:p>
              <a:endParaRPr lang="en-US" altLang="zh-CN" sz="1600" b="1" dirty="0" smtClean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848325" y="4820621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确定</a:t>
              </a:r>
              <a:endParaRPr lang="en-US" altLang="zh-CN" sz="16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184739" y="4815663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取消</a:t>
              </a:r>
              <a:endParaRPr lang="en-US" altLang="zh-CN" sz="1600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402659" y="1984435"/>
            <a:ext cx="7396209" cy="3588082"/>
            <a:chOff x="2406696" y="1702170"/>
            <a:chExt cx="7396209" cy="3588082"/>
          </a:xfrm>
        </p:grpSpPr>
        <p:grpSp>
          <p:nvGrpSpPr>
            <p:cNvPr id="51" name="组合 50"/>
            <p:cNvGrpSpPr/>
            <p:nvPr/>
          </p:nvGrpSpPr>
          <p:grpSpPr>
            <a:xfrm>
              <a:off x="2406696" y="1702170"/>
              <a:ext cx="7396209" cy="3588082"/>
              <a:chOff x="2667367" y="1757292"/>
              <a:chExt cx="7396209" cy="3588082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2667367" y="1757292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2677640" y="1762050"/>
                <a:ext cx="7377136" cy="763826"/>
              </a:xfrm>
              <a:prstGeom prst="rect">
                <a:avLst/>
              </a:prstGeom>
              <a:solidFill>
                <a:srgbClr val="CCEC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信息查询</a:t>
                </a:r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4877639" y="2543384"/>
              <a:ext cx="15864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4707490" y="2647429"/>
              <a:ext cx="3849531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 smtClean="0"/>
                <a:t>用       户      名：孙萌萌</a:t>
              </a:r>
              <a:endParaRPr lang="en-US" altLang="zh-CN" dirty="0" smtClean="0"/>
            </a:p>
            <a:p>
              <a:r>
                <a:rPr lang="zh-CN" altLang="en-US" dirty="0" smtClean="0"/>
                <a:t>工       作      站：</a:t>
              </a:r>
              <a:r>
                <a:rPr lang="en-US" altLang="zh-CN" dirty="0" smtClean="0"/>
                <a:t>PacksingleLarge001</a:t>
              </a:r>
            </a:p>
            <a:p>
              <a:r>
                <a:rPr lang="zh-CN" altLang="en-US" dirty="0" smtClean="0"/>
                <a:t>已包装订单数：</a:t>
              </a:r>
              <a:r>
                <a:rPr lang="en-US" altLang="zh-CN" dirty="0" smtClean="0"/>
                <a:t>60</a:t>
              </a:r>
            </a:p>
            <a:p>
              <a:r>
                <a:rPr lang="zh-CN" altLang="en-US" dirty="0" smtClean="0"/>
                <a:t>已包装商品数：</a:t>
              </a:r>
              <a:r>
                <a:rPr lang="en-US" altLang="zh-CN" dirty="0" smtClean="0"/>
                <a:t>310</a:t>
              </a:r>
            </a:p>
            <a:p>
              <a:r>
                <a:rPr lang="zh-CN" altLang="en-US" dirty="0" smtClean="0"/>
                <a:t>问 题 订 单 数：</a:t>
              </a:r>
              <a:r>
                <a:rPr lang="en-US" altLang="zh-CN" dirty="0" smtClean="0"/>
                <a:t>5</a:t>
              </a:r>
            </a:p>
            <a:p>
              <a:r>
                <a:rPr lang="zh-CN" altLang="en-US" dirty="0" smtClean="0"/>
                <a:t>残   损   商   品：</a:t>
              </a:r>
              <a:r>
                <a:rPr lang="en-US" altLang="zh-CN" dirty="0" smtClean="0"/>
                <a:t>2</a:t>
              </a:r>
            </a:p>
            <a:p>
              <a:r>
                <a:rPr lang="zh-CN" altLang="en-US" dirty="0" smtClean="0"/>
                <a:t>包   装   时   间：</a:t>
              </a:r>
              <a:r>
                <a:rPr lang="en-US" altLang="zh-CN" dirty="0" smtClean="0"/>
                <a:t>1.5 </a:t>
              </a:r>
              <a:r>
                <a:rPr lang="zh-CN" altLang="en-US" dirty="0" smtClean="0"/>
                <a:t>小时</a:t>
              </a:r>
              <a:endParaRPr lang="en-US" altLang="zh-CN" dirty="0" smtClean="0"/>
            </a:p>
            <a:p>
              <a:r>
                <a:rPr lang="zh-CN" altLang="en-US" dirty="0" smtClean="0"/>
                <a:t>包   装   效   率：</a:t>
              </a:r>
              <a:r>
                <a:rPr lang="en-US" altLang="zh-CN" dirty="0" smtClean="0"/>
                <a:t>206</a:t>
              </a:r>
              <a:r>
                <a:rPr lang="zh-CN" altLang="en-US" dirty="0" smtClean="0"/>
                <a:t>件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小时</a:t>
              </a:r>
              <a:endParaRPr lang="en-US" altLang="zh-CN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44330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69355"/>
            <a:ext cx="12192000" cy="2306672"/>
          </a:xfrm>
        </p:spPr>
        <p:txBody>
          <a:bodyPr>
            <a:noAutofit/>
          </a:bodyPr>
          <a:lstStyle/>
          <a:p>
            <a:pPr algn="ctr"/>
            <a:r>
              <a:rPr lang="en-US" altLang="zh-CN" sz="6600" dirty="0" smtClean="0"/>
              <a:t>E</a:t>
            </a:r>
            <a:r>
              <a:rPr lang="zh-CN" altLang="en-US" sz="6600" dirty="0" smtClean="0"/>
              <a:t>停止包装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88623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4.7</a:t>
            </a:r>
            <a:r>
              <a:rPr lang="zh-CN" altLang="en-US" dirty="0"/>
              <a:t>停止包装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29/30</a:t>
            </a:r>
            <a:r>
              <a:rPr lang="zh-CN" altLang="en-US" sz="2400" b="1" dirty="0" smtClean="0"/>
              <a:t> </a:t>
            </a:r>
            <a:r>
              <a:rPr lang="zh-CN" altLang="en-US" b="1" dirty="0" smtClean="0"/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MSJD0000011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上一箱号：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SIOC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SIOC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MSJD0000088</a:t>
              </a:r>
              <a:endParaRPr lang="zh-CN" altLang="en-US" sz="2400" b="1" dirty="0">
                <a:solidFill>
                  <a:schemeClr val="tx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83859"/>
            <a:chOff x="567854" y="5026704"/>
            <a:chExt cx="3879888" cy="1332556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10043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zh-CN" altLang="en-US" b="1" dirty="0">
                  <a:solidFill>
                    <a:schemeClr val="tx1"/>
                  </a:solidFill>
                </a:rPr>
                <a:t>标记问题完成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algn="ctr">
                <a:lnSpc>
                  <a:spcPts val="2000"/>
                </a:lnSpc>
              </a:pPr>
              <a:r>
                <a:rPr lang="zh-CN" altLang="en-US" sz="1400" dirty="0">
                  <a:solidFill>
                    <a:schemeClr val="tx1"/>
                  </a:solidFill>
                </a:rPr>
                <a:t>扫描当前下一商品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>
                <a:lnSpc>
                  <a:spcPts val="2000"/>
                </a:lnSpc>
              </a:pPr>
              <a:r>
                <a:rPr lang="zh-CN" altLang="en-US" sz="1400" dirty="0">
                  <a:solidFill>
                    <a:schemeClr val="tx1"/>
                  </a:solidFill>
                </a:rPr>
                <a:t>继续包装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09:00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349" y="415886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447350" y="1813004"/>
          <a:ext cx="7309966" cy="132474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6933890313978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/>
                        <a:t>联想一体机 </a:t>
                      </a:r>
                      <a:r>
                        <a:rPr lang="en-US" altLang="zh-CN" sz="1100" b="0" dirty="0" smtClean="0"/>
                        <a:t>B5040 </a:t>
                      </a:r>
                      <a:r>
                        <a:rPr lang="zh-CN" altLang="en-US" sz="1100" b="0" dirty="0" smtClean="0"/>
                        <a:t>黑色 </a:t>
                      </a:r>
                      <a:r>
                        <a:rPr lang="en-US" altLang="zh-CN" sz="1100" b="0" dirty="0" smtClean="0"/>
                        <a:t>Intel </a:t>
                      </a:r>
                      <a:r>
                        <a:rPr lang="zh-CN" altLang="en-US" sz="1100" b="0" dirty="0" smtClean="0"/>
                        <a:t>酷睿</a:t>
                      </a:r>
                      <a:r>
                        <a:rPr lang="en-US" altLang="zh-CN" sz="1100" b="0" dirty="0" smtClean="0"/>
                        <a:t>I5-4460T</a:t>
                      </a:r>
                      <a:r>
                        <a:rPr lang="zh-CN" altLang="en-US" sz="1100" b="0" dirty="0" smtClean="0"/>
                        <a:t>双核处理器 </a:t>
                      </a:r>
                      <a:r>
                        <a:rPr lang="en-US" altLang="zh-CN" sz="1100" b="0" dirty="0" smtClean="0"/>
                        <a:t>GF840A 2G</a:t>
                      </a:r>
                      <a:r>
                        <a:rPr lang="zh-CN" altLang="en-US" sz="1100" b="0" dirty="0" smtClean="0"/>
                        <a:t>显卡 </a:t>
                      </a:r>
                      <a:r>
                        <a:rPr lang="en-US" altLang="zh-CN" sz="1100" b="0" dirty="0" smtClean="0"/>
                        <a:t>W8 </a:t>
                      </a:r>
                      <a:r>
                        <a:rPr lang="zh-CN" altLang="en-US" sz="1100" b="0" dirty="0" smtClean="0"/>
                        <a:t>中文版 操作系统 </a:t>
                      </a:r>
                      <a:r>
                        <a:rPr lang="en-US" altLang="zh-CN" sz="1100" b="0" dirty="0" smtClean="0"/>
                        <a:t>8G,DDR3</a:t>
                      </a:r>
                      <a:r>
                        <a:rPr lang="zh-CN" altLang="en-US" sz="1100" b="0" dirty="0" smtClean="0"/>
                        <a:t>内存 </a:t>
                      </a:r>
                      <a:r>
                        <a:rPr lang="en-US" altLang="zh-CN" sz="1100" b="0" dirty="0" smtClean="0"/>
                        <a:t>1TB 7200</a:t>
                      </a:r>
                      <a:r>
                        <a:rPr lang="zh-CN" altLang="en-US" sz="1100" b="0" dirty="0" smtClean="0"/>
                        <a:t>转硬盘 </a:t>
                      </a:r>
                      <a:r>
                        <a:rPr lang="en-US" altLang="zh-CN" sz="1100" b="0" dirty="0" smtClean="0"/>
                        <a:t>DVD</a:t>
                      </a:r>
                      <a:r>
                        <a:rPr lang="zh-CN" altLang="en-US" sz="1100" b="0" dirty="0" smtClean="0"/>
                        <a:t>光驱 </a:t>
                      </a:r>
                      <a:r>
                        <a:rPr lang="en-US" altLang="zh-CN" sz="1100" b="0" dirty="0" smtClean="0"/>
                        <a:t>23”</a:t>
                      </a:r>
                      <a:endParaRPr lang="en-US" altLang="zh-CN" sz="1100" b="0" dirty="0"/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SIOC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序列号无法扫描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件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4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请将订单和商品一起交予问题组，待扫描下一商品继续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279" y="2046702"/>
            <a:ext cx="2033174" cy="199643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112" y="2399772"/>
            <a:ext cx="668053" cy="65598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2406559" y="1917224"/>
            <a:ext cx="7396209" cy="3588082"/>
            <a:chOff x="2397896" y="1634959"/>
            <a:chExt cx="7396209" cy="3588082"/>
          </a:xfrm>
        </p:grpSpPr>
        <p:grpSp>
          <p:nvGrpSpPr>
            <p:cNvPr id="36" name="组合 35"/>
            <p:cNvGrpSpPr/>
            <p:nvPr/>
          </p:nvGrpSpPr>
          <p:grpSpPr>
            <a:xfrm>
              <a:off x="2397896" y="1634959"/>
              <a:ext cx="7396209" cy="3588082"/>
              <a:chOff x="2658567" y="1690081"/>
              <a:chExt cx="7396209" cy="3588082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677640" y="1723950"/>
                <a:ext cx="7377136" cy="763826"/>
              </a:xfrm>
              <a:prstGeom prst="rect">
                <a:avLst/>
              </a:prstGeom>
              <a:solidFill>
                <a:srgbClr val="CCEC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包装问题菜单</a:t>
                </a: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4877639" y="2543384"/>
              <a:ext cx="15864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/>
                <a:t>热键号码：</a:t>
              </a:r>
              <a:endParaRPr lang="zh-CN" altLang="en-US" b="1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041433" y="2505374"/>
              <a:ext cx="1027327" cy="39217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940321" y="2912716"/>
              <a:ext cx="2266820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/>
                <a:t>A—</a:t>
              </a:r>
              <a:r>
                <a:rPr lang="zh-CN" altLang="en-US" sz="1600" dirty="0"/>
                <a:t>显示车牌全部信息</a:t>
              </a:r>
              <a:endParaRPr lang="en-US" altLang="zh-CN" sz="1600" dirty="0"/>
            </a:p>
            <a:p>
              <a:r>
                <a:rPr lang="en-US" altLang="zh-CN" sz="1600" dirty="0" smtClean="0"/>
                <a:t>D—</a:t>
              </a:r>
              <a:r>
                <a:rPr lang="zh-CN" altLang="en-US" sz="1600" dirty="0" smtClean="0"/>
                <a:t>商品残损</a:t>
              </a:r>
              <a:endParaRPr lang="en-US" altLang="zh-CN" sz="1600" dirty="0" smtClean="0"/>
            </a:p>
            <a:p>
              <a:r>
                <a:rPr lang="en-US" altLang="zh-CN" sz="1600" dirty="0"/>
                <a:t>M</a:t>
              </a:r>
              <a:r>
                <a:rPr lang="en-US" altLang="zh-CN" sz="1600" dirty="0" smtClean="0"/>
                <a:t>—</a:t>
              </a:r>
              <a:r>
                <a:rPr lang="zh-CN" altLang="en-US" sz="1600" dirty="0" smtClean="0"/>
                <a:t>商品丢失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P—</a:t>
              </a:r>
              <a:r>
                <a:rPr lang="zh-CN" altLang="en-US" sz="1600" dirty="0" smtClean="0"/>
                <a:t>商品无法扫描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N—</a:t>
              </a:r>
              <a:r>
                <a:rPr lang="zh-CN" altLang="en-US" sz="1600" dirty="0" smtClean="0"/>
                <a:t>序列号无法扫描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I—</a:t>
              </a:r>
              <a:r>
                <a:rPr lang="zh-CN" altLang="en-US" sz="1600" dirty="0" smtClean="0"/>
                <a:t>信息查询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E—</a:t>
              </a:r>
              <a:r>
                <a:rPr lang="zh-CN" altLang="en-US" sz="1600" dirty="0" smtClean="0"/>
                <a:t>停止</a:t>
              </a:r>
              <a:r>
                <a:rPr lang="zh-CN" altLang="en-US" sz="1600" dirty="0"/>
                <a:t>包装</a:t>
              </a:r>
              <a:endParaRPr lang="en-US" altLang="zh-CN" sz="1600" dirty="0" smtClean="0"/>
            </a:p>
            <a:p>
              <a:endParaRPr lang="en-US" altLang="zh-CN" sz="1600" b="1" dirty="0" smtClean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848325" y="4820621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确定</a:t>
              </a:r>
              <a:endParaRPr lang="en-US" altLang="zh-CN" sz="16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184739" y="4815663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取消</a:t>
              </a:r>
              <a:endParaRPr lang="en-US" altLang="zh-C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501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858644"/>
            <a:ext cx="12192000" cy="8353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欢迎</a:t>
            </a:r>
            <a:r>
              <a:rPr lang="zh-CN" altLang="en-US" b="1" u="sng" dirty="0"/>
              <a:t>孙萌萌</a:t>
            </a:r>
            <a:r>
              <a:rPr lang="zh-CN" altLang="en-US" dirty="0" smtClean="0"/>
              <a:t>进入包装系统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8059" y="1876202"/>
            <a:ext cx="353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/>
              <a:t>请选择包装模式：</a:t>
            </a:r>
            <a:endParaRPr lang="en-US" altLang="zh-CN" sz="20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78059" y="2609385"/>
            <a:ext cx="3334214" cy="706055"/>
          </a:xfrm>
          <a:prstGeom prst="rect">
            <a:avLst/>
          </a:pr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1.</a:t>
            </a:r>
            <a:r>
              <a:rPr lang="zh-CN" altLang="en-US" sz="2000" b="1" dirty="0"/>
              <a:t>一</a:t>
            </a:r>
            <a:r>
              <a:rPr lang="zh-CN" altLang="en-US" sz="2000" b="1" dirty="0" smtClean="0"/>
              <a:t>单多件按订单包装</a:t>
            </a:r>
            <a:endParaRPr lang="zh-CN" altLang="en-US" sz="2000" b="1" dirty="0"/>
          </a:p>
        </p:txBody>
      </p:sp>
      <p:sp>
        <p:nvSpPr>
          <p:cNvPr id="6" name="矩形 5"/>
          <p:cNvSpPr/>
          <p:nvPr/>
        </p:nvSpPr>
        <p:spPr>
          <a:xfrm>
            <a:off x="78059" y="3547996"/>
            <a:ext cx="3334214" cy="706055"/>
          </a:xfrm>
          <a:prstGeom prst="rect">
            <a:avLst/>
          </a:pr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2</a:t>
            </a:r>
            <a:r>
              <a:rPr lang="en-US" altLang="zh-CN" sz="2000" b="1" dirty="0" smtClean="0"/>
              <a:t>.</a:t>
            </a:r>
            <a:r>
              <a:rPr lang="zh-CN" altLang="en-US" sz="2000" b="1" dirty="0"/>
              <a:t>一</a:t>
            </a:r>
            <a:r>
              <a:rPr lang="zh-CN" altLang="en-US" sz="2000" b="1" dirty="0" smtClean="0"/>
              <a:t>单一件按订单包装</a:t>
            </a:r>
            <a:endParaRPr lang="zh-CN" altLang="en-US" sz="2000" b="1" dirty="0"/>
          </a:p>
        </p:txBody>
      </p:sp>
      <p:sp>
        <p:nvSpPr>
          <p:cNvPr id="7" name="矩形 6"/>
          <p:cNvSpPr/>
          <p:nvPr/>
        </p:nvSpPr>
        <p:spPr>
          <a:xfrm>
            <a:off x="6623825" y="2562874"/>
            <a:ext cx="3334214" cy="706055"/>
          </a:xfrm>
          <a:prstGeom prst="rect">
            <a:avLst/>
          </a:pr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3</a:t>
            </a:r>
            <a:r>
              <a:rPr lang="en-US" altLang="zh-CN" sz="2000" b="1" dirty="0" smtClean="0"/>
              <a:t>.</a:t>
            </a:r>
            <a:r>
              <a:rPr lang="zh-CN" altLang="en-US" sz="2000" b="1" dirty="0"/>
              <a:t>一</a:t>
            </a:r>
            <a:r>
              <a:rPr lang="zh-CN" altLang="en-US" sz="2000" b="1" dirty="0" smtClean="0"/>
              <a:t>单多件包装时打印订单</a:t>
            </a:r>
            <a:endParaRPr lang="zh-CN" alt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6623825" y="3547996"/>
            <a:ext cx="3334214" cy="706055"/>
          </a:xfrm>
          <a:prstGeom prst="rect">
            <a:avLst/>
          </a:pr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4.</a:t>
            </a:r>
            <a:r>
              <a:rPr lang="zh-CN" altLang="en-US" sz="2000" b="1" dirty="0"/>
              <a:t>一</a:t>
            </a:r>
            <a:r>
              <a:rPr lang="zh-CN" altLang="en-US" sz="2000" b="1" dirty="0" smtClean="0"/>
              <a:t>单一件包装时打印订单</a:t>
            </a:r>
            <a:endParaRPr lang="zh-CN" altLang="en-US" sz="2000" b="1" dirty="0"/>
          </a:p>
        </p:txBody>
      </p:sp>
      <p:sp>
        <p:nvSpPr>
          <p:cNvPr id="10" name="矩形 9"/>
          <p:cNvSpPr/>
          <p:nvPr/>
        </p:nvSpPr>
        <p:spPr>
          <a:xfrm>
            <a:off x="8976732" y="447973"/>
            <a:ext cx="1884556" cy="3437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79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扫描车牌号码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397896" y="1634959"/>
            <a:ext cx="7396209" cy="3588082"/>
            <a:chOff x="2658567" y="1690081"/>
            <a:chExt cx="7396209" cy="3588082"/>
          </a:xfrm>
        </p:grpSpPr>
        <p:grpSp>
          <p:nvGrpSpPr>
            <p:cNvPr id="4" name="组合 3"/>
            <p:cNvGrpSpPr/>
            <p:nvPr/>
          </p:nvGrpSpPr>
          <p:grpSpPr>
            <a:xfrm>
              <a:off x="2658567" y="1690081"/>
              <a:ext cx="7396209" cy="3588082"/>
              <a:chOff x="2658567" y="1690081"/>
              <a:chExt cx="7396209" cy="358808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664940" y="1698550"/>
                <a:ext cx="7389836" cy="763826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400" b="1" dirty="0" smtClean="0"/>
                  <a:t>请重新扫描车牌号码</a:t>
                </a:r>
              </a:p>
            </p:txBody>
          </p:sp>
          <p:sp>
            <p:nvSpPr>
              <p:cNvPr id="8" name="文本框 33"/>
              <p:cNvSpPr txBox="1"/>
              <p:nvPr/>
            </p:nvSpPr>
            <p:spPr>
              <a:xfrm>
                <a:off x="2714121" y="2733178"/>
                <a:ext cx="73406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90887655433366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不是一个有效的车牌号码，请重新扫描</a:t>
                </a:r>
                <a:endParaRPr lang="zh-CN" altLang="en-US" dirty="0"/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/>
            <a:srcRect b="25091"/>
            <a:stretch/>
          </p:blipFill>
          <p:spPr>
            <a:xfrm>
              <a:off x="5050572" y="3227989"/>
              <a:ext cx="2571429" cy="1062990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34349" y="411838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36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包装过程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0/30</a:t>
            </a:r>
            <a:r>
              <a:rPr lang="zh-CN" altLang="en-US" sz="2400" b="1" dirty="0" smtClean="0"/>
              <a:t> 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2085886"/>
            <a:chOff x="567854" y="5026704"/>
            <a:chExt cx="3879888" cy="1650708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1322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972447" y="5940583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solidFill>
                  <a:schemeClr val="bg1"/>
                </a:solidFill>
              </a:rPr>
              <a:t>ExSD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349" y="446577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201497"/>
              </p:ext>
            </p:extLst>
          </p:nvPr>
        </p:nvGraphicFramePr>
        <p:xfrm>
          <a:off x="2447350" y="1813004"/>
          <a:ext cx="7309966" cy="445058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err="1" smtClean="0"/>
                        <a:t>Delsey</a:t>
                      </a:r>
                      <a:r>
                        <a:rPr lang="en-US" altLang="zh-CN" sz="1100" b="0" dirty="0" smtClean="0"/>
                        <a:t> </a:t>
                      </a:r>
                      <a:r>
                        <a:rPr lang="zh-CN" altLang="en-US" sz="1100" b="0" dirty="0" smtClean="0"/>
                        <a:t>法国大使 </a:t>
                      </a:r>
                      <a:r>
                        <a:rPr lang="en-US" altLang="zh-CN" sz="1100" b="0" dirty="0" smtClean="0"/>
                        <a:t>HELIUM TITANIUM 61</a:t>
                      </a:r>
                      <a:r>
                        <a:rPr lang="zh-CN" altLang="en-US" sz="1100" b="0" dirty="0" smtClean="0"/>
                        <a:t>厘米 中性 万向轮可扩充拉杆箱</a:t>
                      </a:r>
                      <a:r>
                        <a:rPr lang="en-US" altLang="zh-CN" sz="1100" b="0" dirty="0" smtClean="0"/>
                        <a:t>/</a:t>
                      </a:r>
                      <a:r>
                        <a:rPr lang="zh-CN" altLang="en-US" sz="1100" b="0" dirty="0" smtClean="0"/>
                        <a:t>行李箱 </a:t>
                      </a:r>
                      <a:r>
                        <a:rPr lang="en-US" altLang="zh-CN" sz="1100" b="0" dirty="0" smtClean="0"/>
                        <a:t>00207180004 </a:t>
                      </a:r>
                      <a:r>
                        <a:rPr lang="zh-CN" altLang="en-US" sz="1100" b="0" dirty="0" smtClean="0"/>
                        <a:t>深红色 </a:t>
                      </a:r>
                      <a:r>
                        <a:rPr lang="en-US" altLang="zh-CN" sz="1100" b="0" dirty="0" smtClean="0"/>
                        <a:t>20</a:t>
                      </a:r>
                      <a:r>
                        <a:rPr lang="zh-CN" altLang="en-US" sz="1100" b="0" dirty="0" smtClean="0"/>
                        <a:t>寸 </a:t>
                      </a:r>
                      <a:endParaRPr lang="zh-CN" altLang="en-US" sz="1100" b="0" dirty="0"/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 dirty="0" smtClean="0">
                          <a:effectLst/>
                        </a:rPr>
                        <a:t>SIOC</a:t>
                      </a:r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待扫描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8578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6933890313321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err="1" smtClean="0"/>
                        <a:t>Osdy</a:t>
                      </a:r>
                      <a:r>
                        <a:rPr lang="en-US" altLang="zh-CN" sz="1100" b="0" dirty="0" smtClean="0"/>
                        <a:t> </a:t>
                      </a:r>
                      <a:r>
                        <a:rPr lang="zh-CN" altLang="en-US" sz="1100" b="0" dirty="0" smtClean="0"/>
                        <a:t>拉杆箱 万向轮 铝框行李箱 多功能旅行箱包 明星登机托运箱 </a:t>
                      </a:r>
                      <a:r>
                        <a:rPr lang="en-US" altLang="zh-CN" sz="1100" b="0" dirty="0" smtClean="0"/>
                        <a:t>20/24/26/29/32</a:t>
                      </a:r>
                      <a:r>
                        <a:rPr lang="zh-CN" altLang="en-US" sz="1100" b="0" dirty="0" smtClean="0"/>
                        <a:t>寸</a:t>
                      </a:r>
                      <a:endParaRPr lang="zh-CN" altLang="en-US" sz="1100" b="0" dirty="0"/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SIOC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待扫描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7219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6933890313908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/>
                        <a:t>京昕 台式电脑桌台式桌家用简约现代 转角书桌书柜组合 写字台办公桌子 </a:t>
                      </a:r>
                      <a:r>
                        <a:rPr lang="en-US" altLang="zh-CN" sz="1100" b="0" dirty="0" smtClean="0"/>
                        <a:t>1.2</a:t>
                      </a:r>
                      <a:r>
                        <a:rPr lang="zh-CN" altLang="en-US" sz="1100" b="0" dirty="0" smtClean="0"/>
                        <a:t>米三件套 </a:t>
                      </a:r>
                      <a:r>
                        <a:rPr lang="en-US" altLang="zh-CN" sz="1100" b="0" dirty="0" smtClean="0"/>
                        <a:t>(</a:t>
                      </a:r>
                      <a:r>
                        <a:rPr lang="zh-CN" altLang="en-US" sz="1100" b="0" dirty="0" smtClean="0"/>
                        <a:t>浅胡桃</a:t>
                      </a:r>
                      <a:r>
                        <a:rPr lang="en-US" altLang="zh-CN" sz="1100" b="0" dirty="0" smtClean="0"/>
                        <a:t>) </a:t>
                      </a:r>
                      <a:endParaRPr lang="en-US" altLang="zh-CN" sz="1100" b="0" dirty="0"/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 dirty="0" err="1" smtClean="0">
                          <a:effectLst/>
                        </a:rPr>
                        <a:t>BigBox</a:t>
                      </a:r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待扫描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7219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6933890313990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/>
                        <a:t>TCL L40F3301B 40</a:t>
                      </a:r>
                      <a:r>
                        <a:rPr lang="zh-CN" altLang="en-US" sz="1100" b="0" dirty="0" smtClean="0"/>
                        <a:t>英寸 纤薄边框 外接</a:t>
                      </a:r>
                      <a:r>
                        <a:rPr lang="en-US" altLang="zh-CN" sz="1100" b="0" dirty="0" smtClean="0"/>
                        <a:t>USB</a:t>
                      </a:r>
                      <a:r>
                        <a:rPr lang="zh-CN" altLang="en-US" sz="1100" b="0" dirty="0" smtClean="0"/>
                        <a:t>播放 </a:t>
                      </a:r>
                      <a:r>
                        <a:rPr lang="en-US" altLang="zh-CN" sz="1100" b="0" dirty="0" smtClean="0"/>
                        <a:t>LED</a:t>
                      </a:r>
                      <a:r>
                        <a:rPr lang="zh-CN" altLang="en-US" sz="1100" b="0" dirty="0" smtClean="0"/>
                        <a:t>液晶蓝光全高清电视</a:t>
                      </a:r>
                    </a:p>
                    <a:p>
                      <a:pPr algn="l" rtl="0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SIOC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待扫描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7219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6933890313978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/>
                        <a:t>Electrolux </a:t>
                      </a:r>
                      <a:r>
                        <a:rPr lang="zh-CN" altLang="en-US" sz="1100" b="0" dirty="0" smtClean="0"/>
                        <a:t>伊莱克斯 </a:t>
                      </a:r>
                      <a:r>
                        <a:rPr lang="en-US" altLang="zh-CN" sz="1100" b="0" dirty="0" smtClean="0"/>
                        <a:t>EAW26FD43BC4 </a:t>
                      </a:r>
                      <a:r>
                        <a:rPr lang="zh-CN" altLang="en-US" sz="1100" b="0" dirty="0" smtClean="0"/>
                        <a:t>大</a:t>
                      </a:r>
                      <a:r>
                        <a:rPr lang="en-US" altLang="zh-CN" sz="1100" b="0" dirty="0" smtClean="0"/>
                        <a:t>1</a:t>
                      </a:r>
                      <a:r>
                        <a:rPr lang="zh-CN" altLang="en-US" sz="1100" b="0" dirty="0" smtClean="0"/>
                        <a:t>匹 家用 壁挂式 定频 冷暖电辅 挂机空调 瓷白色</a:t>
                      </a:r>
                    </a:p>
                    <a:p>
                      <a:pPr algn="l" rtl="0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Box23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待扫描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031" y="2267478"/>
            <a:ext cx="511576" cy="85534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888" y="3065736"/>
            <a:ext cx="599864" cy="91155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4413" y="3995167"/>
            <a:ext cx="626556" cy="7119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7758" y="4809120"/>
            <a:ext cx="877168" cy="60211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2265" y="5643182"/>
            <a:ext cx="1105109" cy="455317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35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793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包装过程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1/30</a:t>
            </a:r>
            <a:r>
              <a:rPr lang="zh-CN" altLang="en-US" sz="2400" b="1" dirty="0" smtClean="0"/>
              <a:t> 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SIOC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MSJD0000011</a:t>
              </a:r>
              <a:endParaRPr lang="zh-CN" altLang="en-US" sz="2400" b="1" dirty="0">
                <a:solidFill>
                  <a:schemeClr val="tx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83859"/>
            <a:chOff x="567854" y="5026704"/>
            <a:chExt cx="3879888" cy="1332556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10043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>
                      <a:lumMod val="50000"/>
                    </a:schemeClr>
                  </a:solidFill>
                </a:rPr>
                <a:t>等待扫描订单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972447" y="5940583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349" y="398983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55625"/>
              </p:ext>
            </p:extLst>
          </p:nvPr>
        </p:nvGraphicFramePr>
        <p:xfrm>
          <a:off x="2447350" y="1813004"/>
          <a:ext cx="7309966" cy="130111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6933890313321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err="1" smtClean="0"/>
                        <a:t>Osdy</a:t>
                      </a:r>
                      <a:r>
                        <a:rPr lang="en-US" altLang="zh-CN" sz="1100" b="0" dirty="0" smtClean="0"/>
                        <a:t> </a:t>
                      </a:r>
                      <a:r>
                        <a:rPr lang="zh-CN" altLang="en-US" sz="1100" b="0" dirty="0" smtClean="0"/>
                        <a:t>拉杆箱 万向轮 铝框行李箱 多功能旅行箱包 明星登机托运箱 </a:t>
                      </a:r>
                      <a:r>
                        <a:rPr lang="en-US" altLang="zh-CN" sz="1100" b="0" dirty="0" smtClean="0"/>
                        <a:t>20/24/26/29/32</a:t>
                      </a:r>
                      <a:r>
                        <a:rPr lang="zh-CN" altLang="en-US" sz="1100" b="0" dirty="0" smtClean="0"/>
                        <a:t>寸</a:t>
                      </a:r>
                      <a:endParaRPr lang="zh-CN" altLang="en-US" sz="1100" b="0" dirty="0"/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 dirty="0" smtClean="0">
                          <a:effectLst/>
                        </a:rPr>
                        <a:t>SIOC</a:t>
                      </a:r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正在扫描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887" y="2207892"/>
            <a:ext cx="599864" cy="911558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4517" y="1680229"/>
            <a:ext cx="1587771" cy="2412789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37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8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请扫描订单号码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684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包装过程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车牌商品明细</a:t>
            </a:r>
            <a:r>
              <a:rPr lang="en-US" altLang="zh-CN" b="1" dirty="0" smtClean="0"/>
              <a:t>----</a:t>
            </a:r>
            <a:r>
              <a:rPr lang="en-US" altLang="zh-CN" sz="2400" b="1" dirty="0" smtClean="0"/>
              <a:t>1/30</a:t>
            </a:r>
            <a:r>
              <a:rPr lang="zh-CN" altLang="en-US" sz="2400" b="1" dirty="0" smtClean="0"/>
              <a:t> 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SIOC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MSJD0000011</a:t>
              </a:r>
              <a:endParaRPr lang="zh-CN" altLang="en-US" sz="2400" b="1" dirty="0">
                <a:solidFill>
                  <a:schemeClr val="bg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订单号码</a:t>
              </a:r>
              <a:endParaRPr lang="zh-CN" altLang="en-US" sz="1400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67955"/>
            <a:chOff x="567854" y="5026704"/>
            <a:chExt cx="3879888" cy="1319970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918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>
                      <a:lumMod val="50000"/>
                    </a:schemeClr>
                  </a:solidFill>
                </a:rPr>
                <a:t>等待扫描箱号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972447" y="5924678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349" y="436704"/>
            <a:ext cx="42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Single</a:t>
            </a:r>
            <a:r>
              <a:rPr lang="zh-CN" altLang="en-US" b="1" dirty="0">
                <a:solidFill>
                  <a:schemeClr val="bg1"/>
                </a:solidFill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</a:rPr>
              <a:t>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—PackSingle</a:t>
            </a:r>
            <a:r>
              <a:rPr lang="en-US" altLang="zh-CN" b="1" dirty="0">
                <a:solidFill>
                  <a:schemeClr val="bg1"/>
                </a:solidFill>
              </a:rPr>
              <a:t>Large</a:t>
            </a:r>
            <a:r>
              <a:rPr lang="en-US" altLang="zh-CN" b="1" dirty="0" smtClean="0">
                <a:solidFill>
                  <a:schemeClr val="bg1"/>
                </a:solidFill>
              </a:rPr>
              <a:t>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662777"/>
              </p:ext>
            </p:extLst>
          </p:nvPr>
        </p:nvGraphicFramePr>
        <p:xfrm>
          <a:off x="2447350" y="1813004"/>
          <a:ext cx="7309966" cy="130111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84768"/>
                <a:gridCol w="1424208"/>
                <a:gridCol w="1961919"/>
                <a:gridCol w="1046357"/>
                <a:gridCol w="1046357"/>
                <a:gridCol w="1046357"/>
              </a:tblGrid>
              <a:tr h="477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包装推荐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24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6933890313321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err="1" smtClean="0"/>
                        <a:t>Osdy</a:t>
                      </a:r>
                      <a:r>
                        <a:rPr lang="en-US" altLang="zh-CN" sz="1100" b="0" dirty="0" smtClean="0"/>
                        <a:t> </a:t>
                      </a:r>
                      <a:r>
                        <a:rPr lang="zh-CN" altLang="en-US" sz="1100" b="0" dirty="0" smtClean="0"/>
                        <a:t>拉杆箱 万向轮 铝框行李箱 多功能旅行箱包 明星登机托运箱 </a:t>
                      </a:r>
                      <a:r>
                        <a:rPr lang="en-US" altLang="zh-CN" sz="1100" b="0" dirty="0" smtClean="0"/>
                        <a:t>20/24/26/29/32</a:t>
                      </a:r>
                      <a:r>
                        <a:rPr lang="zh-CN" altLang="en-US" sz="1100" b="0" dirty="0" smtClean="0"/>
                        <a:t>寸</a:t>
                      </a:r>
                      <a:endParaRPr lang="zh-CN" altLang="en-US" sz="1100" b="0" dirty="0"/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 dirty="0" smtClean="0">
                          <a:effectLst/>
                        </a:rPr>
                        <a:t>SIOC</a:t>
                      </a:r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 smtClean="0">
                          <a:effectLst/>
                        </a:rPr>
                        <a:t>正在扫描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887" y="2207892"/>
            <a:ext cx="599864" cy="911558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4517" y="1680229"/>
            <a:ext cx="1587771" cy="2412789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38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9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请扫描箱号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3923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2406</TotalTime>
  <Words>5251</Words>
  <Application>Microsoft Office PowerPoint</Application>
  <PresentationFormat>宽屏</PresentationFormat>
  <Paragraphs>1417</Paragraphs>
  <Slides>56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2" baseType="lpstr">
      <vt:lpstr>Yu Gothic UI Semibold</vt:lpstr>
      <vt:lpstr>宋体</vt:lpstr>
      <vt:lpstr>Arial</vt:lpstr>
      <vt:lpstr>Calibri</vt:lpstr>
      <vt:lpstr>Calibri Light</vt:lpstr>
      <vt:lpstr>Office 主题</vt:lpstr>
      <vt:lpstr>1. ExSD显示规则  2.商品扫描显示规则：  3.订单状态：     正在扫描—正常状态，包含检查并扫描商品、扫描订单号码     异常处理—非问题菜单触发问题处理，包含扫描序列号、确认多货、条码无效等     问题处理—所有问题处理菜单处罚问题，包含商品残损、商品丢失、商品无法扫描、序列号无法扫描、信息查询等 4.SIOC：Ship In Own Container自有包装箱 5. Single包装显示顺序：不论原顺序是什么，当前扫描永远居于第一位</vt:lpstr>
      <vt:lpstr>PowerPoint 演示文稿</vt:lpstr>
      <vt:lpstr>1.扫描工作站</vt:lpstr>
      <vt:lpstr>1.扫描工作站</vt:lpstr>
      <vt:lpstr>2.扫描车牌号码</vt:lpstr>
      <vt:lpstr>2.扫描车牌号码</vt:lpstr>
      <vt:lpstr>3.包装过程</vt:lpstr>
      <vt:lpstr>3.包装过程</vt:lpstr>
      <vt:lpstr>3.包装过程</vt:lpstr>
      <vt:lpstr>3.包装过程</vt:lpstr>
      <vt:lpstr>3.包装过程</vt:lpstr>
      <vt:lpstr>3.包装过程</vt:lpstr>
      <vt:lpstr>3.包装过程</vt:lpstr>
      <vt:lpstr>3.包装过程</vt:lpstr>
      <vt:lpstr>3.包装过程</vt:lpstr>
      <vt:lpstr>3.包装过程</vt:lpstr>
      <vt:lpstr>异常处理页面</vt:lpstr>
      <vt:lpstr>A显示车牌全部信息</vt:lpstr>
      <vt:lpstr>4.1A显示车牌全部信息</vt:lpstr>
      <vt:lpstr>4.1A显示车牌全部信息</vt:lpstr>
      <vt:lpstr>D商品残损 备注：在扫描商品之前报残，如果商品已经扫描，则不能进行报残处理了</vt:lpstr>
      <vt:lpstr>4.2D商品残损</vt:lpstr>
      <vt:lpstr>4.2D商品残损</vt:lpstr>
      <vt:lpstr>4.2D商品残损</vt:lpstr>
      <vt:lpstr>4.2D商品残损</vt:lpstr>
      <vt:lpstr>4.2D商品残损</vt:lpstr>
      <vt:lpstr>4.2D商品残损</vt:lpstr>
      <vt:lpstr>4.2D商品残损</vt:lpstr>
      <vt:lpstr>M商品丢失</vt:lpstr>
      <vt:lpstr>4.3 M商品丢失</vt:lpstr>
      <vt:lpstr>4.3 M商品丢失</vt:lpstr>
      <vt:lpstr>4.3 M商品丢失</vt:lpstr>
      <vt:lpstr>4.3 M商品丢失</vt:lpstr>
      <vt:lpstr>4.3 M商品丢失</vt:lpstr>
      <vt:lpstr>4.3 M商品丢失</vt:lpstr>
      <vt:lpstr>4.3 M商品丢失</vt:lpstr>
      <vt:lpstr>4.3 M商品丢失</vt:lpstr>
      <vt:lpstr>P商品无法扫描</vt:lpstr>
      <vt:lpstr>4.4商品无法扫描</vt:lpstr>
      <vt:lpstr>4.4商品无法扫描</vt:lpstr>
      <vt:lpstr>4.4商品无法扫描</vt:lpstr>
      <vt:lpstr>4.4商品无法扫描</vt:lpstr>
      <vt:lpstr>4.4商品无法扫描</vt:lpstr>
      <vt:lpstr>4.4商品无法扫描</vt:lpstr>
      <vt:lpstr>N序列号无法扫描</vt:lpstr>
      <vt:lpstr>4.5序列号无法扫描</vt:lpstr>
      <vt:lpstr>4.5序列号无法扫描</vt:lpstr>
      <vt:lpstr>4.5序列号无法扫描</vt:lpstr>
      <vt:lpstr>4.5序列号无法扫描</vt:lpstr>
      <vt:lpstr>4.5序列号无法扫描</vt:lpstr>
      <vt:lpstr>I信息查询</vt:lpstr>
      <vt:lpstr>4.6信息查询</vt:lpstr>
      <vt:lpstr>4.6信息查询</vt:lpstr>
      <vt:lpstr>E停止包装</vt:lpstr>
      <vt:lpstr>4.7停止包装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Mengmeng</dc:creator>
  <cp:lastModifiedBy>Mengmeng</cp:lastModifiedBy>
  <cp:revision>235</cp:revision>
  <dcterms:created xsi:type="dcterms:W3CDTF">2016-09-30T01:34:20Z</dcterms:created>
  <dcterms:modified xsi:type="dcterms:W3CDTF">2016-10-20T08:40:37Z</dcterms:modified>
</cp:coreProperties>
</file>