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8" r:id="rId2"/>
    <p:sldId id="352" r:id="rId3"/>
    <p:sldId id="260" r:id="rId4"/>
    <p:sldId id="269" r:id="rId5"/>
    <p:sldId id="270" r:id="rId6"/>
    <p:sldId id="263" r:id="rId7"/>
    <p:sldId id="327" r:id="rId8"/>
    <p:sldId id="328" r:id="rId9"/>
    <p:sldId id="273" r:id="rId10"/>
    <p:sldId id="272" r:id="rId11"/>
    <p:sldId id="274" r:id="rId12"/>
    <p:sldId id="329" r:id="rId13"/>
    <p:sldId id="276" r:id="rId14"/>
    <p:sldId id="277" r:id="rId15"/>
    <p:sldId id="330" r:id="rId16"/>
    <p:sldId id="331" r:id="rId17"/>
    <p:sldId id="332" r:id="rId18"/>
    <p:sldId id="333" r:id="rId19"/>
    <p:sldId id="282" r:id="rId20"/>
    <p:sldId id="334" r:id="rId21"/>
    <p:sldId id="335" r:id="rId22"/>
    <p:sldId id="336" r:id="rId23"/>
    <p:sldId id="337" r:id="rId24"/>
    <p:sldId id="288" r:id="rId25"/>
    <p:sldId id="338" r:id="rId26"/>
    <p:sldId id="339" r:id="rId27"/>
    <p:sldId id="340" r:id="rId28"/>
    <p:sldId id="341" r:id="rId29"/>
    <p:sldId id="293" r:id="rId30"/>
    <p:sldId id="342" r:id="rId31"/>
    <p:sldId id="344" r:id="rId32"/>
    <p:sldId id="345" r:id="rId33"/>
    <p:sldId id="346" r:id="rId34"/>
    <p:sldId id="347" r:id="rId35"/>
    <p:sldId id="300" r:id="rId36"/>
    <p:sldId id="348" r:id="rId37"/>
    <p:sldId id="349" r:id="rId38"/>
    <p:sldId id="350" r:id="rId39"/>
    <p:sldId id="304" r:id="rId40"/>
    <p:sldId id="351" r:id="rId41"/>
    <p:sldId id="35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9900"/>
    <a:srgbClr val="FF9933"/>
    <a:srgbClr val="F47926"/>
    <a:srgbClr val="6699FF"/>
    <a:srgbClr val="CCECFF"/>
    <a:srgbClr val="99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2" autoAdjust="0"/>
  </p:normalViewPr>
  <p:slideViewPr>
    <p:cSldViewPr snapToGrid="0">
      <p:cViewPr varScale="1">
        <p:scale>
          <a:sx n="86" d="100"/>
          <a:sy n="8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C0BC4-82E1-4C0C-91AD-64599FD5A210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52330-5268-435D-8F83-B373FC301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5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5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76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07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0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7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60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37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3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93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4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47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19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8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37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59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86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13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46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08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59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0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49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62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1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5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1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7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2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7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52330-5268-435D-8F83-B373FC3010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5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044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6546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42916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孙萌萌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913245" y="389529"/>
            <a:ext cx="345305" cy="3577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28960" y="420854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0711358" y="540636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4075" y="-265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912285" y="429160"/>
            <a:ext cx="1170523" cy="338554"/>
            <a:chOff x="9110132" y="637994"/>
            <a:chExt cx="988909" cy="338554"/>
          </a:xfrm>
        </p:grpSpPr>
        <p:sp>
          <p:nvSpPr>
            <p:cNvPr id="14" name="文本框 13"/>
            <p:cNvSpPr txBox="1"/>
            <p:nvPr userDrawn="1"/>
          </p:nvSpPr>
          <p:spPr>
            <a:xfrm>
              <a:off x="9110132" y="637994"/>
              <a:ext cx="986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baseline="0" dirty="0" smtClean="0">
                  <a:solidFill>
                    <a:schemeClr val="bg1"/>
                  </a:solidFill>
                </a:rPr>
                <a:t> C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问题菜单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直角三角形 14"/>
            <p:cNvSpPr/>
            <p:nvPr userDrawn="1"/>
          </p:nvSpPr>
          <p:spPr>
            <a:xfrm rot="18870523">
              <a:off x="10023364" y="749471"/>
              <a:ext cx="76444" cy="7491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0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2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9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2569-9F25-4C02-8A56-94C58094968E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5CB8-59D6-44D1-9FD9-CAD64F076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 </a:t>
            </a:r>
            <a:r>
              <a:rPr lang="en-US" altLang="zh-CN" dirty="0" err="1" smtClean="0"/>
              <a:t>ExSD</a:t>
            </a:r>
            <a:r>
              <a:rPr lang="zh-CN" altLang="en-US" dirty="0" smtClean="0"/>
              <a:t>显示规则：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商品扫描显示规则：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3.Rebin</a:t>
            </a:r>
            <a:r>
              <a:rPr lang="zh-CN" altLang="en-US" dirty="0" smtClean="0"/>
              <a:t>层</a:t>
            </a:r>
            <a:r>
              <a:rPr lang="zh-CN" altLang="en-US" dirty="0"/>
              <a:t>数颜色显示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4.</a:t>
            </a:r>
            <a:r>
              <a:rPr lang="zh-CN" altLang="en-US" dirty="0" smtClean="0"/>
              <a:t>订单状态：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600" b="0" dirty="0" smtClean="0"/>
              <a:t>正在扫描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正常状态，包含检查并扫描商品、扫描订单号码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en-US" altLang="zh-CN" sz="1600" b="0" dirty="0"/>
              <a:t> </a:t>
            </a:r>
            <a:r>
              <a:rPr lang="en-US" altLang="zh-CN" sz="1600" b="0" dirty="0" smtClean="0"/>
              <a:t>   </a:t>
            </a:r>
            <a:r>
              <a:rPr lang="zh-CN" altLang="en-US" sz="1600" b="0" dirty="0" smtClean="0"/>
              <a:t>异常处理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非问题菜单触发问题处理，包含扫描序列号、确认多货、条码无效等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r>
              <a:rPr lang="en-US" altLang="zh-CN" sz="1600" b="0" dirty="0"/>
              <a:t> </a:t>
            </a:r>
            <a:r>
              <a:rPr lang="en-US" altLang="zh-CN" sz="1600" b="0" dirty="0" smtClean="0"/>
              <a:t>   </a:t>
            </a:r>
            <a:r>
              <a:rPr lang="zh-CN" altLang="en-US" sz="1600" b="0" dirty="0" smtClean="0"/>
              <a:t>问题处理</a:t>
            </a:r>
            <a:r>
              <a:rPr lang="en-US" altLang="zh-CN" sz="1600" b="0" dirty="0" smtClean="0"/>
              <a:t>—</a:t>
            </a:r>
            <a:r>
              <a:rPr lang="zh-CN" altLang="en-US" sz="1600" b="0" dirty="0" smtClean="0"/>
              <a:t>所有问题处理菜单处罚问题，包含商品残损、商品丢失、商品无法扫描、序列号无法扫描、信息查询等</a:t>
            </a:r>
            <a:r>
              <a:rPr lang="en-US" altLang="zh-CN" sz="1600" b="0" dirty="0" smtClean="0"/>
              <a:t/>
            </a:r>
            <a:br>
              <a:rPr lang="en-US" altLang="zh-CN" sz="1600" b="0" dirty="0" smtClean="0"/>
            </a:br>
            <a:endParaRPr lang="zh-CN" altLang="en-US" b="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73328"/>
              </p:ext>
            </p:extLst>
          </p:nvPr>
        </p:nvGraphicFramePr>
        <p:xfrm>
          <a:off x="2421949" y="1912843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待扫描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77151"/>
              </p:ext>
            </p:extLst>
          </p:nvPr>
        </p:nvGraphicFramePr>
        <p:xfrm>
          <a:off x="3629726" y="1912843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正在扫描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40053"/>
              </p:ext>
            </p:extLst>
          </p:nvPr>
        </p:nvGraphicFramePr>
        <p:xfrm>
          <a:off x="4837503" y="1912843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扫描完成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79049"/>
              </p:ext>
            </p:extLst>
          </p:nvPr>
        </p:nvGraphicFramePr>
        <p:xfrm>
          <a:off x="5980250" y="1912843"/>
          <a:ext cx="1012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问题锁定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957506" y="1282095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02672" y="1282095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47477" y="1272869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92282" y="1272869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37087" y="1272869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67946" y="1272868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51926" y="2526868"/>
            <a:ext cx="681552" cy="36828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95063" y="2510703"/>
            <a:ext cx="681552" cy="368285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05836" y="2510704"/>
            <a:ext cx="681552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19935" y="2516216"/>
            <a:ext cx="681552" cy="36828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51506" y="2505343"/>
            <a:ext cx="681552" cy="36828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F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75820" y="2505343"/>
            <a:ext cx="681552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D</a:t>
            </a:r>
            <a:r>
              <a:rPr lang="zh-CN" altLang="en-US" sz="1600" b="1" dirty="0">
                <a:solidFill>
                  <a:schemeClr val="bg1"/>
                </a:solidFill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1220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7450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0925"/>
              </p:ext>
            </p:extLst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异常确认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97570" y="1908875"/>
            <a:ext cx="7396209" cy="3588082"/>
            <a:chOff x="2658567" y="1690081"/>
            <a:chExt cx="7396209" cy="3588082"/>
          </a:xfrm>
        </p:grpSpPr>
        <p:grpSp>
          <p:nvGrpSpPr>
            <p:cNvPr id="35" name="组合 34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/>
                  <a:t>请扫描商品序列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816975" y="2769753"/>
                <a:ext cx="70539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Apple iPhone 6s (64G) 4G</a:t>
                </a:r>
                <a:r>
                  <a:rPr lang="zh-CN" altLang="en-US" sz="2000" dirty="0"/>
                  <a:t>智能手机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金色 公开版）</a:t>
                </a:r>
              </a:p>
              <a:p>
                <a:endParaRPr lang="zh-CN" altLang="en-US" dirty="0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6"/>
            <a:srcRect b="25091"/>
            <a:stretch/>
          </p:blipFill>
          <p:spPr>
            <a:xfrm>
              <a:off x="5058256" y="3429409"/>
              <a:ext cx="2571429" cy="1023196"/>
            </a:xfrm>
            <a:prstGeom prst="rect">
              <a:avLst/>
            </a:prstGeom>
          </p:spPr>
        </p:pic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962" y="2746374"/>
            <a:ext cx="1595440" cy="2636904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90293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540" y="2056294"/>
            <a:ext cx="1147681" cy="1896859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请扫描商品序列号</a:t>
              </a:r>
              <a:endParaRPr lang="zh-CN" altLang="en-US" b="1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扫描序列号完成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421950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等待扫描箱号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326" y="2033340"/>
            <a:ext cx="1147681" cy="189685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90293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请扫描箱号</a:t>
              </a:r>
              <a:endParaRPr lang="zh-CN" altLang="en-US" b="1" dirty="0"/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80656"/>
              </p:ext>
            </p:extLst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57253"/>
              </p:ext>
            </p:extLst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64" y="2496870"/>
            <a:ext cx="412172" cy="68122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扫描序列号完成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421950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Box8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推荐包装箱</a:t>
              </a:r>
              <a:endParaRPr lang="zh-CN" altLang="en-US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963538" y="4256728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订单状态</a:t>
            </a:r>
            <a:endParaRPr lang="zh-CN" altLang="en-US" sz="1400" dirty="0" smtClean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326" y="2033340"/>
            <a:ext cx="1147681" cy="189685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79142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请扫描箱号</a:t>
              </a:r>
              <a:endParaRPr lang="zh-CN" altLang="en-US" b="1" dirty="0"/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64" y="2496870"/>
            <a:ext cx="412172" cy="68122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9111" y="4671398"/>
            <a:ext cx="2083511" cy="12565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订单完成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请扫描下一商品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继续包装</a:t>
            </a:r>
          </a:p>
        </p:txBody>
      </p:sp>
    </p:spTree>
    <p:extLst>
      <p:ext uri="{BB962C8B-B14F-4D97-AF65-F5344CB8AC3E}">
        <p14:creationId xmlns:p14="http://schemas.microsoft.com/office/powerpoint/2010/main" val="20713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 smtClean="0"/>
              <a:t>异常处理页面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306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D</a:t>
            </a:r>
            <a:r>
              <a:rPr lang="zh-CN" altLang="en-US" sz="6600" dirty="0" smtClean="0"/>
              <a:t>商品残损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3200" dirty="0" smtClean="0"/>
              <a:t>备注：</a:t>
            </a:r>
            <a:r>
              <a:rPr lang="zh-CN" altLang="en-US" sz="2400" dirty="0" smtClean="0"/>
              <a:t>在扫描商品之前报残，如果商品已经扫描，则不能进行报残处理了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6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请选择问题菜单类型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15209" y="1959035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请扫描残损商品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84870" y="1930073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397896" y="1634959"/>
              <a:chExt cx="7396209" cy="358808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397896" y="1634959"/>
                <a:ext cx="7396209" cy="3588082"/>
                <a:chOff x="2658567" y="1690081"/>
                <a:chExt cx="7396209" cy="3588082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658567" y="1690081"/>
                  <a:ext cx="7396209" cy="358808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2677640" y="1723950"/>
                  <a:ext cx="7377136" cy="76382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扫描残损商品</a:t>
                  </a:r>
                </a:p>
              </p:txBody>
            </p:sp>
          </p:grpSp>
          <p:sp>
            <p:nvSpPr>
              <p:cNvPr id="44" name="文本框 43"/>
              <p:cNvSpPr txBox="1"/>
              <p:nvPr/>
            </p:nvSpPr>
            <p:spPr>
              <a:xfrm>
                <a:off x="5882883" y="4826908"/>
                <a:ext cx="851561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512199" y="2607083"/>
              <a:ext cx="7281906" cy="8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dirty="0" smtClean="0"/>
                <a:t>扫描残损商品后，此单将通知问题处理人员，请将商品和订单一起交给问题处理人员</a:t>
              </a:r>
              <a:endParaRPr lang="zh-CN" altLang="en-US" dirty="0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4"/>
            <a:srcRect b="25091"/>
            <a:stretch/>
          </p:blipFill>
          <p:spPr>
            <a:xfrm>
              <a:off x="4819822" y="3161044"/>
              <a:ext cx="2571429" cy="106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3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31445"/>
              </p:ext>
            </p:extLst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标记问题完成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扫描下一订单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37664"/>
              </p:ext>
            </p:extLst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报残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请将此订单内所有商品交予问题组，扫描下一订单号码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MSJD0000001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118" y="2031248"/>
            <a:ext cx="2021495" cy="20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7526" y="2269355"/>
            <a:ext cx="7181385" cy="2306672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M</a:t>
            </a:r>
            <a:r>
              <a:rPr lang="zh-CN" altLang="en-US" sz="6600" dirty="0" smtClean="0"/>
              <a:t>商品丢失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850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858644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进入包装系统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9" y="1876202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请选择包装模式：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8059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单多件按订单包装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78059" y="3547996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单一件按订单包装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6378498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单多件包装时打印订单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6378498" y="3594507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4.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单一件包装时打印订单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8976732" y="447973"/>
            <a:ext cx="1884556" cy="3437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0" y="3448357"/>
            <a:ext cx="3824920" cy="9983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70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请选择问题菜单类型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请确认商品是否丢失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84870" y="1959035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确认商品是否丢失</a:t>
                </a: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12199" y="2454683"/>
              <a:ext cx="57989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700" dirty="0" smtClean="0"/>
                <a:t>是否确认商品：</a:t>
              </a:r>
              <a:r>
                <a:rPr lang="en-US" altLang="zh-CN" sz="1600" dirty="0"/>
                <a:t>Listerine </a:t>
              </a:r>
              <a:r>
                <a:rPr lang="zh-CN" altLang="en-US" sz="1600" dirty="0"/>
                <a:t>李施德林 漱口水冰蓝口味</a:t>
              </a:r>
              <a:r>
                <a:rPr lang="en-US" altLang="zh-CN" sz="1600" dirty="0"/>
                <a:t>500ml*3+80ml(</a:t>
              </a:r>
              <a:r>
                <a:rPr lang="zh-CN" altLang="en-US" sz="1600" dirty="0"/>
                <a:t>赠品</a:t>
              </a:r>
              <a:r>
                <a:rPr lang="zh-CN" altLang="en-US" sz="1600" dirty="0" smtClean="0"/>
                <a:t>）</a:t>
              </a:r>
              <a:r>
                <a:rPr lang="zh-CN" altLang="en-US" sz="17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1700" dirty="0" smtClean="0"/>
                <a:t>丢失？</a:t>
              </a:r>
              <a:endParaRPr lang="en-US" altLang="zh-CN" sz="1700" dirty="0" smtClean="0"/>
            </a:p>
            <a:p>
              <a:pPr>
                <a:lnSpc>
                  <a:spcPts val="3000"/>
                </a:lnSpc>
              </a:pPr>
              <a:r>
                <a:rPr lang="zh-CN" altLang="en-US" sz="1500" dirty="0" smtClean="0"/>
                <a:t>确认商品丢失，请将商品和订单交至问题处理人员；取消将返回包装页面</a:t>
              </a:r>
              <a:endParaRPr lang="en-US" altLang="zh-CN" sz="1500" dirty="0" smtClean="0"/>
            </a:p>
            <a:p>
              <a:pPr>
                <a:lnSpc>
                  <a:spcPts val="3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注意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：</a:t>
              </a:r>
              <a:r>
                <a:rPr lang="zh-CN" altLang="en-US" sz="1600" dirty="0" smtClean="0"/>
                <a:t>一旦确认商品丢失，商品将被标记丢失，请仔细核实。</a:t>
              </a:r>
              <a:endParaRPr lang="en-US" altLang="zh-CN" sz="1600" dirty="0"/>
            </a:p>
            <a:p>
              <a:pPr>
                <a:lnSpc>
                  <a:spcPts val="3000"/>
                </a:lnSpc>
              </a:pPr>
              <a:endParaRPr lang="en-US" altLang="zh-CN" dirty="0" smtClean="0"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985" y="3204139"/>
            <a:ext cx="1384306" cy="13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标记问题完成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扫描下一订单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16931"/>
              </p:ext>
            </p:extLst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丢失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件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</a:t>
              </a:r>
              <a:r>
                <a:rPr lang="zh-CN" altLang="en-US" b="1" dirty="0"/>
                <a:t>将此订单内所有商品交予问题组，扫描下一订单号码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MSJD0000001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118" y="2031248"/>
            <a:ext cx="2021495" cy="20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P</a:t>
            </a:r>
            <a:r>
              <a:rPr lang="zh-CN" altLang="en-US" sz="6600" dirty="0" smtClean="0"/>
              <a:t>商品无法扫描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526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请选择问题菜单类型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80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问题</a:t>
              </a:r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请确认商品是否无法扫描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84870" y="1959035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确认商品无法扫描</a:t>
                </a: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12199" y="2454683"/>
              <a:ext cx="72819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700" dirty="0" smtClean="0"/>
                <a:t>商品：</a:t>
              </a:r>
              <a:r>
                <a:rPr lang="en-US" altLang="zh-CN" sz="1400" dirty="0"/>
                <a:t>Listerine </a:t>
              </a:r>
              <a:r>
                <a:rPr lang="zh-CN" altLang="en-US" sz="1400" dirty="0"/>
                <a:t>李施德林 漱口水冰蓝口味</a:t>
              </a:r>
              <a:r>
                <a:rPr lang="en-US" altLang="zh-CN" sz="1400" dirty="0"/>
                <a:t>500ml*3+80ml(</a:t>
              </a:r>
              <a:r>
                <a:rPr lang="zh-CN" altLang="en-US" sz="1400" dirty="0"/>
                <a:t>赠品</a:t>
              </a:r>
              <a:endParaRPr lang="en-US" altLang="zh-CN" sz="1400" b="1" dirty="0" smtClean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700" dirty="0" smtClean="0"/>
                <a:t>请扫描商品上所有商品条形码</a:t>
              </a:r>
              <a:endParaRPr lang="en-US" altLang="zh-CN" dirty="0" smtClean="0"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/>
          <a:srcRect t="22116" b="25091"/>
          <a:stretch/>
        </p:blipFill>
        <p:spPr>
          <a:xfrm>
            <a:off x="4616590" y="3578578"/>
            <a:ext cx="2571429" cy="74915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499173" y="4460155"/>
            <a:ext cx="6506909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700" dirty="0"/>
              <a:t>如果均无法扫描，请按确认键，并</a:t>
            </a:r>
            <a:r>
              <a:rPr lang="zh-CN" altLang="en-US" sz="1700" dirty="0" smtClean="0"/>
              <a:t>将订单内全部商品交予问题组。</a:t>
            </a:r>
            <a:endParaRPr lang="en-US" altLang="zh-CN" sz="17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38" y="2877727"/>
            <a:ext cx="1548376" cy="15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标记问题完成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扫描下一订单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条码无法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请将此订单内所有商品交予问题组，扫描下一订单号码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MSJD0000001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118" y="2031248"/>
            <a:ext cx="2021495" cy="20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N</a:t>
            </a:r>
            <a:r>
              <a:rPr lang="zh-CN" altLang="en-US" sz="6600" dirty="0" smtClean="0"/>
              <a:t>序列号无法扫描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920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扫描工作站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请扫描工作站条码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40432"/>
              </p:ext>
            </p:extLst>
          </p:nvPr>
        </p:nvGraphicFramePr>
        <p:xfrm>
          <a:off x="8956287" y="914950"/>
          <a:ext cx="1882698" cy="26794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82698"/>
              </a:tblGrid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D—</a:t>
                      </a:r>
                      <a:r>
                        <a:rPr lang="zh-CN" altLang="en-US" sz="1200" b="0" dirty="0" smtClean="0"/>
                        <a:t>商品残损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P—</a:t>
                      </a:r>
                      <a:r>
                        <a:rPr lang="zh-CN" altLang="en-US" sz="1200" b="0" dirty="0" smtClean="0"/>
                        <a:t>商品无法扫描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N—</a:t>
                      </a:r>
                      <a:r>
                        <a:rPr lang="zh-CN" altLang="en-US" sz="1200" b="0" dirty="0" smtClean="0"/>
                        <a:t>序列号无法扫描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I—</a:t>
                      </a:r>
                      <a:r>
                        <a:rPr lang="zh-CN" altLang="en-US" sz="1200" b="0" dirty="0" smtClean="0"/>
                        <a:t>信息查询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/>
                        <a:t>E—</a:t>
                      </a:r>
                      <a:r>
                        <a:rPr lang="zh-CN" altLang="en-US" sz="1200" b="0" dirty="0" smtClean="0"/>
                        <a:t>停止包装</a:t>
                      </a:r>
                      <a:endParaRPr lang="en-US" altLang="zh-CN" sz="1200" b="0" dirty="0" smtClean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8" y="2452322"/>
            <a:ext cx="481311" cy="79549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7450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异常确认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397570" y="1908875"/>
            <a:ext cx="7396209" cy="3588082"/>
            <a:chOff x="2658567" y="1690081"/>
            <a:chExt cx="7396209" cy="3588082"/>
          </a:xfrm>
        </p:grpSpPr>
        <p:grpSp>
          <p:nvGrpSpPr>
            <p:cNvPr id="35" name="组合 34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/>
                  <a:t>请扫描商品序列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816975" y="2769753"/>
                <a:ext cx="705399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Apple iPhone 6s (64G) 4G</a:t>
                </a:r>
                <a:r>
                  <a:rPr lang="zh-CN" altLang="en-US" sz="2000" dirty="0"/>
                  <a:t>智能手机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金色 公开版）</a:t>
                </a:r>
              </a:p>
              <a:p>
                <a:endParaRPr lang="zh-CN" altLang="en-US" dirty="0"/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6"/>
            <a:srcRect b="25091"/>
            <a:stretch/>
          </p:blipFill>
          <p:spPr>
            <a:xfrm>
              <a:off x="5058256" y="3429409"/>
              <a:ext cx="2571429" cy="1023196"/>
            </a:xfrm>
            <a:prstGeom prst="rect">
              <a:avLst/>
            </a:prstGeom>
          </p:spPr>
        </p:pic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962" y="2746374"/>
            <a:ext cx="1595440" cy="2636904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90293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540" y="2056294"/>
            <a:ext cx="1147681" cy="1896859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请扫描商品序列号</a:t>
              </a:r>
              <a:endParaRPr lang="zh-CN" altLang="en-US" b="1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1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0" y="374503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7290450" cy="28841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3176529"/>
                <a:gridCol w="772938"/>
                <a:gridCol w="636762"/>
                <a:gridCol w="1130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6933890313356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 smtClean="0">
                          <a:effectLst/>
                        </a:rPr>
                        <a:t>6933890313909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/>
                        <a:t>飞利浦 </a:t>
                      </a:r>
                      <a:r>
                        <a:rPr lang="en-US" altLang="zh-CN" sz="1200" b="0" dirty="0" smtClean="0"/>
                        <a:t>Philips SHE6000 </a:t>
                      </a:r>
                      <a:r>
                        <a:rPr lang="zh-CN" altLang="en-US" sz="1200" b="0" dirty="0" smtClean="0"/>
                        <a:t>耳塞式耳机 </a:t>
                      </a:r>
                      <a:r>
                        <a:rPr lang="en-US" altLang="zh-CN" sz="1200" b="0" dirty="0" smtClean="0"/>
                        <a:t>(MP3</a:t>
                      </a:r>
                      <a:r>
                        <a:rPr lang="zh-CN" altLang="en-US" sz="1200" b="0" dirty="0" smtClean="0"/>
                        <a:t>耳机 虚拟环绕立体声技术 </a:t>
                      </a:r>
                      <a:r>
                        <a:rPr lang="en-US" altLang="zh-CN" sz="1200" b="0" dirty="0" smtClean="0"/>
                        <a:t>4</a:t>
                      </a:r>
                      <a:r>
                        <a:rPr lang="zh-CN" altLang="en-US" sz="1200" b="0" dirty="0" smtClean="0"/>
                        <a:t>种尺寸超柔软橡胶耳罩</a:t>
                      </a:r>
                      <a:r>
                        <a:rPr lang="en-US" altLang="zh-CN" sz="1200" b="0" dirty="0" smtClean="0"/>
                        <a:t>) </a:t>
                      </a:r>
                    </a:p>
                    <a:p>
                      <a:endParaRPr lang="en-US" altLang="zh-CN" sz="1200" b="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50000"/>
                    </a:schemeClr>
                  </a:solidFill>
                </a:rPr>
                <a:t>异常确认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5" y="4100543"/>
            <a:ext cx="656887" cy="836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14" y="2436020"/>
            <a:ext cx="481311" cy="795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31" y="3231387"/>
            <a:ext cx="540543" cy="87134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962" y="2746374"/>
            <a:ext cx="1595440" cy="2636904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90293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540" y="2056294"/>
            <a:ext cx="1147681" cy="1896859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49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50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请扫描商品序列号</a:t>
              </a:r>
              <a:endParaRPr lang="zh-CN" altLang="en-US" b="1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397570" y="1908875"/>
            <a:ext cx="7396209" cy="3588082"/>
            <a:chOff x="2658567" y="1690081"/>
            <a:chExt cx="7396209" cy="3588082"/>
          </a:xfrm>
        </p:grpSpPr>
        <p:grpSp>
          <p:nvGrpSpPr>
            <p:cNvPr id="47" name="组合 46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/>
                  <a:t>请重新扫描</a:t>
                </a:r>
                <a:r>
                  <a:rPr lang="zh-CN" altLang="en-US" sz="2400" b="1" dirty="0"/>
                  <a:t>商品序列</a:t>
                </a:r>
                <a:r>
                  <a:rPr lang="zh-CN" altLang="en-US" sz="2400" b="1" dirty="0" smtClean="0"/>
                  <a:t>号</a:t>
                </a:r>
                <a:endParaRPr lang="zh-CN" altLang="en-US" sz="2400" b="1" dirty="0"/>
              </a:p>
            </p:txBody>
          </p:sp>
        </p:grpSp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6"/>
            <a:srcRect t="21097" b="25091"/>
            <a:stretch/>
          </p:blipFill>
          <p:spPr>
            <a:xfrm>
              <a:off x="4984449" y="3527265"/>
              <a:ext cx="2571429" cy="735019"/>
            </a:xfrm>
            <a:prstGeom prst="rect">
              <a:avLst/>
            </a:prstGeom>
          </p:spPr>
        </p:pic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26" y="2840328"/>
            <a:ext cx="1540731" cy="2546483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2499173" y="2778759"/>
            <a:ext cx="728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897777666788999 </a:t>
            </a:r>
            <a:r>
              <a:rPr lang="zh-CN" altLang="en-US" dirty="0"/>
              <a:t>不是有效的序列号，请重新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商品：</a:t>
            </a:r>
            <a:r>
              <a:rPr lang="en-US" altLang="zh-CN" b="1" dirty="0"/>
              <a:t>Apple iPhone 6s (64G) 4G</a:t>
            </a:r>
            <a:r>
              <a:rPr lang="zh-CN" altLang="en-US" b="1" dirty="0"/>
              <a:t>智能手机</a:t>
            </a:r>
            <a:r>
              <a:rPr lang="en-US" altLang="zh-CN" b="1" dirty="0"/>
              <a:t>(</a:t>
            </a:r>
            <a:r>
              <a:rPr lang="zh-CN" altLang="en-US" b="1" dirty="0"/>
              <a:t>金色 公开版</a:t>
            </a:r>
            <a:r>
              <a:rPr lang="zh-CN" altLang="en-US" b="1" dirty="0" smtClean="0"/>
              <a:t>）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74900" y="4471237"/>
            <a:ext cx="59667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700" dirty="0"/>
              <a:t>如果均无法扫描，请</a:t>
            </a:r>
            <a:r>
              <a:rPr lang="zh-CN" altLang="en-US" sz="1700" dirty="0" smtClean="0"/>
              <a:t>按登记序列号无法扫描，并将订单内全部商品交予问题组。</a:t>
            </a:r>
            <a:endParaRPr lang="en-US" altLang="zh-CN" sz="17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091776" y="5144697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59" name="文本框 58"/>
          <p:cNvSpPr txBox="1"/>
          <p:nvPr/>
        </p:nvSpPr>
        <p:spPr>
          <a:xfrm>
            <a:off x="6428190" y="513973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273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问题处理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8" y="2452322"/>
            <a:ext cx="481311" cy="79549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请选择问题类型</a:t>
              </a:r>
              <a:endParaRPr lang="zh-CN" altLang="en-US" b="1" dirty="0"/>
            </a:p>
          </p:txBody>
        </p:sp>
      </p:grpSp>
      <p:sp>
        <p:nvSpPr>
          <p:cNvPr id="42" name="矩形 41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6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27714"/>
              </p:ext>
            </p:extLst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zh-CN" altLang="en-US" b="1" dirty="0">
                  <a:solidFill>
                    <a:schemeClr val="tx1"/>
                  </a:solidFill>
                </a:rPr>
                <a:t>问题标记完成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en-US" altLang="zh-CN" sz="400" b="1" dirty="0">
                  <a:solidFill>
                    <a:schemeClr val="tx1"/>
                  </a:solidFill>
                </a:rPr>
                <a:t>         </a:t>
              </a:r>
              <a:r>
                <a:rPr lang="zh-CN" altLang="en-US" sz="1400" dirty="0">
                  <a:solidFill>
                    <a:schemeClr val="tx1"/>
                  </a:solidFill>
                </a:rPr>
                <a:t>扫描下一订单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8" y="2452322"/>
            <a:ext cx="481311" cy="79549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06507"/>
              </p:ext>
            </p:extLst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序列号无法扫描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请将此订单内所有商品交予问题组，扫描下一订单号码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MSJD0000201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I</a:t>
            </a:r>
            <a:r>
              <a:rPr lang="zh-CN" altLang="en-US" sz="6600" dirty="0" smtClean="0"/>
              <a:t>信息查询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52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8" y="2452322"/>
            <a:ext cx="481311" cy="79549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8" y="2452322"/>
            <a:ext cx="481311" cy="79549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6559" y="1917224"/>
            <a:ext cx="7396209" cy="3588082"/>
            <a:chOff x="2397896" y="1634959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397896" y="1634959"/>
              <a:ext cx="7396209" cy="3588082"/>
              <a:chOff x="2658567" y="1690081"/>
              <a:chExt cx="7396209" cy="358808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041433" y="2505374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940321" y="2912716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848325" y="4820621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84739" y="4815663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7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8" y="2452322"/>
            <a:ext cx="481311" cy="79549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02659" y="1984435"/>
            <a:ext cx="7396209" cy="3588082"/>
            <a:chOff x="2406696" y="1702170"/>
            <a:chExt cx="7396209" cy="3588082"/>
          </a:xfrm>
        </p:grpSpPr>
        <p:grpSp>
          <p:nvGrpSpPr>
            <p:cNvPr id="38" name="组合 37"/>
            <p:cNvGrpSpPr/>
            <p:nvPr/>
          </p:nvGrpSpPr>
          <p:grpSpPr>
            <a:xfrm>
              <a:off x="2406696" y="1702170"/>
              <a:ext cx="7396209" cy="3588082"/>
              <a:chOff x="2667367" y="1757292"/>
              <a:chExt cx="7396209" cy="358808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667367" y="1757292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677640" y="17620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信息查询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707491" y="2647429"/>
              <a:ext cx="346264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用       户      名：孙萌萌</a:t>
              </a:r>
              <a:endParaRPr lang="en-US" altLang="zh-CN" dirty="0" smtClean="0"/>
            </a:p>
            <a:p>
              <a:r>
                <a:rPr lang="zh-CN" altLang="en-US" dirty="0" smtClean="0"/>
                <a:t>工       作      站：</a:t>
              </a:r>
              <a:r>
                <a:rPr lang="en-US" altLang="zh-CN" dirty="0" smtClean="0"/>
                <a:t>Packsmall001</a:t>
              </a:r>
            </a:p>
            <a:p>
              <a:r>
                <a:rPr lang="zh-CN" altLang="en-US" dirty="0"/>
                <a:t>已</a:t>
              </a:r>
              <a:r>
                <a:rPr lang="zh-CN" altLang="en-US" dirty="0" smtClean="0"/>
                <a:t>包装订单数：</a:t>
              </a:r>
              <a:r>
                <a:rPr lang="en-US" altLang="zh-CN" dirty="0" smtClean="0"/>
                <a:t>60</a:t>
              </a:r>
            </a:p>
            <a:p>
              <a:r>
                <a:rPr lang="zh-CN" altLang="en-US" dirty="0" smtClean="0"/>
                <a:t>已包装商品数：</a:t>
              </a:r>
              <a:r>
                <a:rPr lang="en-US" altLang="zh-CN" dirty="0" smtClean="0"/>
                <a:t>310</a:t>
              </a:r>
            </a:p>
            <a:p>
              <a:r>
                <a:rPr lang="zh-CN" altLang="en-US" dirty="0" smtClean="0"/>
                <a:t>问 题 订 单 数：</a:t>
              </a:r>
              <a:r>
                <a:rPr lang="en-US" altLang="zh-CN" dirty="0" smtClean="0"/>
                <a:t>5</a:t>
              </a:r>
            </a:p>
            <a:p>
              <a:r>
                <a:rPr lang="zh-CN" altLang="en-US" dirty="0" smtClean="0"/>
                <a:t>残   损   商   品：</a:t>
              </a:r>
              <a:r>
                <a:rPr lang="en-US" altLang="zh-CN" dirty="0" smtClean="0"/>
                <a:t>2</a:t>
              </a:r>
            </a:p>
            <a:p>
              <a:r>
                <a:rPr lang="zh-CN" altLang="en-US" dirty="0" smtClean="0"/>
                <a:t>包   装   时   间：</a:t>
              </a:r>
              <a:r>
                <a:rPr lang="en-US" altLang="zh-CN" dirty="0" smtClean="0"/>
                <a:t>1.5 </a:t>
              </a:r>
              <a:r>
                <a:rPr lang="zh-CN" altLang="en-US" dirty="0" smtClean="0"/>
                <a:t>小时</a:t>
              </a:r>
              <a:endParaRPr lang="en-US" altLang="zh-CN" dirty="0" smtClean="0"/>
            </a:p>
            <a:p>
              <a:r>
                <a:rPr lang="zh-CN" altLang="en-US" dirty="0" smtClean="0"/>
                <a:t>包   装   效   率：</a:t>
              </a:r>
              <a:r>
                <a:rPr lang="en-US" altLang="zh-CN" dirty="0" smtClean="0"/>
                <a:t>206</a:t>
              </a:r>
              <a:r>
                <a:rPr lang="zh-CN" altLang="en-US" dirty="0" smtClean="0"/>
                <a:t>件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小时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652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693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E</a:t>
            </a:r>
            <a:r>
              <a:rPr lang="zh-CN" altLang="en-US" sz="6600" dirty="0" smtClean="0"/>
              <a:t>停止包装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038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扫描订单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请扫描订单号码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33192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扫描序列号完成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75" y="421950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Box8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推荐包装箱</a:t>
              </a:r>
              <a:endParaRPr lang="zh-CN" altLang="en-US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7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Rebin</a:t>
            </a:r>
            <a:r>
              <a:rPr lang="zh-CN" altLang="en-US" b="1" dirty="0"/>
              <a:t>单元格</a:t>
            </a:r>
            <a:endParaRPr lang="zh-CN" altLang="en-US" sz="14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9963538" y="4256728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订单状态</a:t>
            </a:r>
            <a:endParaRPr lang="zh-CN" altLang="en-US" sz="1400" dirty="0" smtClean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326" y="2033340"/>
            <a:ext cx="1147681" cy="189685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79142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请扫描箱号</a:t>
              </a:r>
              <a:endParaRPr lang="zh-CN" altLang="en-US" b="1" dirty="0"/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64" y="2496870"/>
            <a:ext cx="412172" cy="68122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9111" y="4671398"/>
            <a:ext cx="2083511" cy="12565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订单完成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请扫描下一商品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继续包装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06559" y="1917224"/>
            <a:ext cx="7396209" cy="3588082"/>
            <a:chOff x="2406559" y="1917224"/>
            <a:chExt cx="7396209" cy="3588082"/>
          </a:xfrm>
        </p:grpSpPr>
        <p:grpSp>
          <p:nvGrpSpPr>
            <p:cNvPr id="29" name="组合 28"/>
            <p:cNvGrpSpPr/>
            <p:nvPr/>
          </p:nvGrpSpPr>
          <p:grpSpPr>
            <a:xfrm>
              <a:off x="2406559" y="1917224"/>
              <a:ext cx="7396209" cy="3588082"/>
              <a:chOff x="2658567" y="1690081"/>
              <a:chExt cx="7396209" cy="358808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77640" y="1723950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包装问题菜单</a:t>
                </a: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886302" y="2825649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050096" y="2787639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948984" y="3194981"/>
              <a:ext cx="226682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/>
                <a:t>M</a:t>
              </a:r>
              <a:r>
                <a:rPr lang="en-US" altLang="zh-CN" sz="1600" dirty="0" smtClean="0"/>
                <a:t>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N—</a:t>
              </a:r>
              <a:r>
                <a:rPr lang="zh-CN" altLang="en-US" sz="1600" dirty="0" smtClean="0"/>
                <a:t>序列号无法扫描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zh-CN" altLang="en-US" sz="1600" dirty="0"/>
                <a:t>包装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856988" y="5102886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193402" y="5097928"/>
              <a:ext cx="851561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75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858644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进入包装系统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059" y="1876202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请选择包装模式：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8059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单多件按订单包装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78059" y="3547996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单一件按订单包装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6378498" y="2609385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r>
              <a:rPr lang="en-US" altLang="zh-CN" sz="2000" b="1" dirty="0" smtClean="0"/>
              <a:t>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单多件包装时打印订单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6378498" y="3594507"/>
            <a:ext cx="3334214" cy="706055"/>
          </a:xfrm>
          <a:prstGeom prst="rect">
            <a:avLst/>
          </a:pr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4.</a:t>
            </a:r>
            <a:r>
              <a:rPr lang="zh-CN" altLang="en-US" sz="2000" b="1" dirty="0"/>
              <a:t>一</a:t>
            </a:r>
            <a:r>
              <a:rPr lang="zh-CN" altLang="en-US" sz="2000" b="1" dirty="0" smtClean="0"/>
              <a:t>单一件包装时打印订单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8976732" y="447973"/>
            <a:ext cx="1884556" cy="3437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1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扫描订单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075" y="427861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97896" y="1634959"/>
            <a:ext cx="7396209" cy="3588082"/>
            <a:chOff x="2658567" y="1690081"/>
            <a:chExt cx="7396209" cy="3588082"/>
          </a:xfrm>
        </p:grpSpPr>
        <p:grpSp>
          <p:nvGrpSpPr>
            <p:cNvPr id="14" name="组合 13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/>
                  <a:t>请重新扫描订单号码</a:t>
                </a:r>
              </a:p>
            </p:txBody>
          </p:sp>
          <p:sp>
            <p:nvSpPr>
              <p:cNvPr id="18" name="文本框 33"/>
              <p:cNvSpPr txBox="1"/>
              <p:nvPr/>
            </p:nvSpPr>
            <p:spPr>
              <a:xfrm>
                <a:off x="2714121" y="2733178"/>
                <a:ext cx="7053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不是一个有效的订单号码，请重新扫描订单号码</a:t>
                </a:r>
                <a:endParaRPr lang="zh-CN" altLang="en-US" dirty="0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b="25091"/>
            <a:stretch/>
          </p:blipFill>
          <p:spPr>
            <a:xfrm>
              <a:off x="5050572" y="3227989"/>
              <a:ext cx="2571429" cy="106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21373"/>
              </p:ext>
            </p:extLst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69444"/>
              </p:ext>
            </p:extLst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en-US" altLang="zh-CN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Box2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06079"/>
              </p:ext>
            </p:extLst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等待扫描订单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96592"/>
              </p:ext>
            </p:extLst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请扫描箱号</a:t>
              </a:r>
              <a:endParaRPr lang="zh-CN" altLang="en-US" b="1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15" y="2109856"/>
            <a:ext cx="1822901" cy="18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扫描商品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：无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75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bg1"/>
                  </a:solidFill>
                </a:rPr>
                <a:t>Box2</a:t>
              </a:r>
              <a:endParaRPr lang="zh-CN" altLang="en-US" sz="73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88618"/>
              </p:ext>
            </p:extLst>
          </p:nvPr>
        </p:nvGraphicFramePr>
        <p:xfrm>
          <a:off x="2437750" y="2012926"/>
          <a:ext cx="6472074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2450"/>
                <a:gridCol w="1141471"/>
                <a:gridCol w="2612153"/>
                <a:gridCol w="702527"/>
                <a:gridCol w="624469"/>
                <a:gridCol w="95900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6933890313544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r>
                        <a:rPr lang="en-US" sz="1200" u="none" strike="noStrike" dirty="0">
                          <a:effectLst/>
                        </a:rPr>
                        <a:t>ml*3+80ml(</a:t>
                      </a:r>
                      <a:r>
                        <a:rPr lang="zh-CN" altLang="en-US" sz="1200" u="none" strike="noStrike" dirty="0">
                          <a:effectLst/>
                        </a:rPr>
                        <a:t>赠品）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2"/>
            <a:ext cx="2089084" cy="1671210"/>
            <a:chOff x="567854" y="5026704"/>
            <a:chExt cx="3879888" cy="1322546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9438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订单完成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请扫描下一商品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继续包装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466468"/>
            <a:ext cx="615051" cy="6187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60671"/>
              </p:ext>
            </p:extLst>
          </p:nvPr>
        </p:nvGraphicFramePr>
        <p:xfrm>
          <a:off x="8910637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扫描完成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9972447" y="5927933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75" y="856281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请扫描下一订单号码</a:t>
              </a:r>
              <a:endParaRPr lang="zh-CN" altLang="en-US" b="1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173571" y="4256721"/>
            <a:ext cx="2085748" cy="4020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183023" y="4651781"/>
            <a:ext cx="2085748" cy="16908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15" y="2109856"/>
            <a:ext cx="1822901" cy="18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扫描序列号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74900" y="1300937"/>
            <a:ext cx="7442200" cy="504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4900" y="1313454"/>
            <a:ext cx="7442200" cy="393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订单商品明细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6422834"/>
            <a:ext cx="12192000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上一订单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MSJD0000001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b="1" dirty="0">
                <a:solidFill>
                  <a:schemeClr val="tx1"/>
                </a:solidFill>
              </a:rPr>
              <a:t>上一箱号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Box2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415994"/>
            <a:ext cx="333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按订单包装站台</a:t>
            </a:r>
            <a:r>
              <a:rPr lang="en-US" altLang="zh-CN" b="1" dirty="0" smtClean="0">
                <a:solidFill>
                  <a:schemeClr val="bg1"/>
                </a:solidFill>
              </a:rPr>
              <a:t>—PackSmall001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87286" y="1294277"/>
            <a:ext cx="2089300" cy="2882221"/>
            <a:chOff x="561257" y="5026704"/>
            <a:chExt cx="3880289" cy="1650708"/>
          </a:xfrm>
        </p:grpSpPr>
        <p:sp>
          <p:nvSpPr>
            <p:cNvPr id="22" name="矩形 21"/>
            <p:cNvSpPr/>
            <p:nvPr/>
          </p:nvSpPr>
          <p:spPr>
            <a:xfrm>
              <a:off x="561257" y="5262974"/>
              <a:ext cx="3865775" cy="1414438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300" b="1" dirty="0" smtClean="0">
                  <a:solidFill>
                    <a:schemeClr val="tx1"/>
                  </a:solidFill>
                </a:rPr>
                <a:t>Box8</a:t>
              </a:r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推荐包装箱</a:t>
              </a:r>
              <a:endParaRPr lang="zh-CN" altLang="en-US" sz="1400" dirty="0" smtClean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192865" y="4256725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订单号码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72297"/>
              </p:ext>
            </p:extLst>
          </p:nvPr>
        </p:nvGraphicFramePr>
        <p:xfrm>
          <a:off x="2437750" y="2012926"/>
          <a:ext cx="6458401" cy="12458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3096"/>
                <a:gridCol w="1088214"/>
                <a:gridCol w="2736978"/>
                <a:gridCol w="684724"/>
                <a:gridCol w="564089"/>
                <a:gridCol w="10013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商品条码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扫描数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总数量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6933890313524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Apple iPhone 6s (64G) 4G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智能手机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金色 公开版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) 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0/1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9961512" y="1294277"/>
            <a:ext cx="2087458" cy="2882221"/>
            <a:chOff x="567854" y="5026704"/>
            <a:chExt cx="3876868" cy="1650708"/>
          </a:xfrm>
        </p:grpSpPr>
        <p:sp>
          <p:nvSpPr>
            <p:cNvPr id="33" name="矩形 32"/>
            <p:cNvSpPr/>
            <p:nvPr/>
          </p:nvSpPr>
          <p:spPr>
            <a:xfrm>
              <a:off x="578947" y="5262974"/>
              <a:ext cx="3865775" cy="1414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7854" y="5026704"/>
              <a:ext cx="3873692" cy="2362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商品图片</a:t>
              </a:r>
              <a:endParaRPr lang="zh-CN" altLang="en-US" sz="14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63538" y="4256725"/>
            <a:ext cx="2089084" cy="1662891"/>
            <a:chOff x="567854" y="5026704"/>
            <a:chExt cx="3879888" cy="1315962"/>
          </a:xfrm>
        </p:grpSpPr>
        <p:sp>
          <p:nvSpPr>
            <p:cNvPr id="31" name="矩形 30"/>
            <p:cNvSpPr/>
            <p:nvPr/>
          </p:nvSpPr>
          <p:spPr>
            <a:xfrm>
              <a:off x="578204" y="5354866"/>
              <a:ext cx="3869538" cy="987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</a:rPr>
                <a:t>正在扫描</a:t>
              </a:r>
              <a:endParaRPr lang="zh-CN" altLang="en-US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7854" y="5026704"/>
              <a:ext cx="3873692" cy="3281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订单状态</a:t>
              </a:r>
              <a:endParaRPr lang="zh-CN" altLang="en-US" sz="1400" dirty="0" smtClean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8" y="2452322"/>
            <a:ext cx="481311" cy="79549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27776"/>
              </p:ext>
            </p:extLst>
          </p:nvPr>
        </p:nvGraphicFramePr>
        <p:xfrm>
          <a:off x="8899486" y="2012056"/>
          <a:ext cx="804863" cy="12476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4863"/>
              </a:tblGrid>
              <a:tr h="4285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en-US" altLang="zh-CN" sz="12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9972447" y="5919614"/>
            <a:ext cx="2085748" cy="41467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35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36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189312" y="4671401"/>
            <a:ext cx="2081485" cy="16628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MSJD0000201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3315</Words>
  <Application>Microsoft Office PowerPoint</Application>
  <PresentationFormat>宽屏</PresentationFormat>
  <Paragraphs>1011</Paragraphs>
  <Slides>41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Office 主题</vt:lpstr>
      <vt:lpstr>1. ExSD显示规则：  2.商品扫描显示规则：  3.Rebin层数颜色显示  4.订单状态：     正在扫描—正常状态，包含检查并扫描商品、扫描订单号码     异常处理—非问题菜单触发问题处理，包含扫描序列号、确认多货、条码无效等     问题处理—所有问题处理菜单处罚问题，包含商品残损、商品丢失、商品无法扫描、序列号无法扫描、信息查询等 </vt:lpstr>
      <vt:lpstr>PowerPoint 演示文稿</vt:lpstr>
      <vt:lpstr>1.扫描工作站</vt:lpstr>
      <vt:lpstr>2.扫描订单</vt:lpstr>
      <vt:lpstr>2.扫描订单</vt:lpstr>
      <vt:lpstr>3.扫描商品</vt:lpstr>
      <vt:lpstr>3.扫描商品</vt:lpstr>
      <vt:lpstr>3.扫描商品</vt:lpstr>
      <vt:lpstr>4.扫描序列号</vt:lpstr>
      <vt:lpstr>4.1扫描序列号</vt:lpstr>
      <vt:lpstr>4.2扫描序列号完成</vt:lpstr>
      <vt:lpstr>4.2扫描序列号完成</vt:lpstr>
      <vt:lpstr>异常处理页面 </vt:lpstr>
      <vt:lpstr>D商品残损 备注：在扫描商品之前报残，如果商品已经扫描，则不能进行报残处理了</vt:lpstr>
      <vt:lpstr>3.扫描商品</vt:lpstr>
      <vt:lpstr>3.扫描商品</vt:lpstr>
      <vt:lpstr>3.扫描商品</vt:lpstr>
      <vt:lpstr>3.扫描商品</vt:lpstr>
      <vt:lpstr>M商品丢失</vt:lpstr>
      <vt:lpstr>3.扫描商品</vt:lpstr>
      <vt:lpstr>3.扫描商品</vt:lpstr>
      <vt:lpstr>3.扫描商品</vt:lpstr>
      <vt:lpstr>3.扫描商品</vt:lpstr>
      <vt:lpstr>P商品无法扫描</vt:lpstr>
      <vt:lpstr>3.扫描商品</vt:lpstr>
      <vt:lpstr>3.扫描商品</vt:lpstr>
      <vt:lpstr>3.扫描商品</vt:lpstr>
      <vt:lpstr>3.扫描商品</vt:lpstr>
      <vt:lpstr>N序列号无法扫描</vt:lpstr>
      <vt:lpstr>4.扫描序列号</vt:lpstr>
      <vt:lpstr>4.1扫描序列号</vt:lpstr>
      <vt:lpstr>4.1扫描序列号</vt:lpstr>
      <vt:lpstr>4.扫描序列号</vt:lpstr>
      <vt:lpstr>4.扫描序列号</vt:lpstr>
      <vt:lpstr>I信息查询</vt:lpstr>
      <vt:lpstr>4.扫描序列号</vt:lpstr>
      <vt:lpstr>4.扫描序列号</vt:lpstr>
      <vt:lpstr>4.扫描序列号</vt:lpstr>
      <vt:lpstr>E停止包装</vt:lpstr>
      <vt:lpstr>4.2扫描序列号完成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204</cp:revision>
  <dcterms:created xsi:type="dcterms:W3CDTF">2016-09-30T01:34:20Z</dcterms:created>
  <dcterms:modified xsi:type="dcterms:W3CDTF">2016-10-20T08:40:10Z</dcterms:modified>
</cp:coreProperties>
</file>