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5" r:id="rId2"/>
    <p:sldId id="310" r:id="rId3"/>
    <p:sldId id="357" r:id="rId4"/>
    <p:sldId id="369" r:id="rId5"/>
    <p:sldId id="358" r:id="rId6"/>
    <p:sldId id="378" r:id="rId7"/>
    <p:sldId id="360" r:id="rId8"/>
    <p:sldId id="368" r:id="rId9"/>
    <p:sldId id="362" r:id="rId10"/>
    <p:sldId id="364" r:id="rId11"/>
    <p:sldId id="366" r:id="rId12"/>
    <p:sldId id="377" r:id="rId13"/>
    <p:sldId id="367" r:id="rId14"/>
    <p:sldId id="365" r:id="rId15"/>
    <p:sldId id="370" r:id="rId16"/>
    <p:sldId id="372" r:id="rId17"/>
    <p:sldId id="373" r:id="rId18"/>
    <p:sldId id="379" r:id="rId19"/>
    <p:sldId id="3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3998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41049" y="387136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3915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11312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40791"/>
              </p:ext>
            </p:extLst>
          </p:nvPr>
        </p:nvGraphicFramePr>
        <p:xfrm>
          <a:off x="2153291" y="924560"/>
          <a:ext cx="8128000" cy="55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9"/>
                <a:gridCol w="1964694"/>
                <a:gridCol w="1371600"/>
                <a:gridCol w="372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代码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英文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解释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涉及工具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Stow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上架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Stow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Pick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拣货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Pick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Rebin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Rebin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Rebatch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Rebatch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Pack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包装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Pack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Move Package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Move Package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 Problem Short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</a:t>
                      </a:r>
                      <a:r>
                        <a:rPr lang="zh-CN" altLang="en-US" sz="1600" dirty="0" smtClean="0"/>
                        <a:t>问题少货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IB Problem More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</a:t>
                      </a:r>
                      <a:r>
                        <a:rPr lang="zh-CN" altLang="en-US" sz="1600" dirty="0" smtClean="0"/>
                        <a:t>问题多货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 Problem Adjust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</a:t>
                      </a:r>
                      <a:r>
                        <a:rPr lang="zh-CN" altLang="en-US" sz="1600" dirty="0" smtClean="0"/>
                        <a:t>问题处理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OB Problem Short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OB</a:t>
                      </a:r>
                      <a:r>
                        <a:rPr lang="zh-CN" altLang="en-US" sz="1600" dirty="0" smtClean="0"/>
                        <a:t>问题少货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OB Problem More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OB</a:t>
                      </a:r>
                      <a:r>
                        <a:rPr lang="zh-CN" altLang="en-US" sz="1600" dirty="0" smtClean="0"/>
                        <a:t>问题多货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OB Problem Adjust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OB</a:t>
                      </a:r>
                      <a:r>
                        <a:rPr lang="zh-CN" altLang="en-US" sz="1600" dirty="0" smtClean="0"/>
                        <a:t>问题处理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IB Problem Solve</a:t>
                      </a:r>
                      <a:endParaRPr lang="zh-CN" altLang="en-US" sz="16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Adjust Tool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问题处理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Problem Solve 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Reassignment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状态重新赋予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All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5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采购订单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5275"/>
              </p:ext>
            </p:extLst>
          </p:nvPr>
        </p:nvGraphicFramePr>
        <p:xfrm>
          <a:off x="368177" y="2125837"/>
          <a:ext cx="11372281" cy="1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123"/>
                <a:gridCol w="2233028"/>
                <a:gridCol w="2305529"/>
                <a:gridCol w="1679237"/>
                <a:gridCol w="1624182"/>
                <a:gridCol w="1624182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采购单号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收货时间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DN000100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京东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2016/5/10</a:t>
                      </a:r>
                      <a:r>
                        <a:rPr lang="en-US" altLang="zh-CN" sz="1200" b="0" baseline="0" dirty="0" smtClean="0"/>
                        <a:t> 10:23:21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苏宁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2016/3/10</a:t>
                      </a:r>
                      <a:r>
                        <a:rPr lang="en-US" altLang="zh-CN" sz="1200" b="0" baseline="0" dirty="0" smtClean="0"/>
                        <a:t> 10:20:32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苏宁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2016/3/09</a:t>
                      </a:r>
                      <a:r>
                        <a:rPr lang="en-US" altLang="zh-CN" sz="1200" b="0" baseline="0" dirty="0" smtClean="0"/>
                        <a:t> 13:21:21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MSC00000098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DN000078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天猫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2016/3/08</a:t>
                      </a:r>
                      <a:r>
                        <a:rPr lang="en-US" altLang="zh-CN" sz="1200" b="0" baseline="0" dirty="0" smtClean="0"/>
                        <a:t> 12:10:21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2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807" y="1516202"/>
            <a:ext cx="11855806" cy="4289512"/>
            <a:chOff x="132202" y="1516202"/>
            <a:chExt cx="11855806" cy="4289512"/>
          </a:xfrm>
        </p:grpSpPr>
        <p:sp>
          <p:nvSpPr>
            <p:cNvPr id="8" name="矩形 7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27383"/>
              </p:ext>
            </p:extLst>
          </p:nvPr>
        </p:nvGraphicFramePr>
        <p:xfrm>
          <a:off x="337120" y="2171143"/>
          <a:ext cx="11486582" cy="187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977"/>
                <a:gridCol w="1484924"/>
                <a:gridCol w="1217972"/>
                <a:gridCol w="1017757"/>
                <a:gridCol w="984388"/>
                <a:gridCol w="1311641"/>
                <a:gridCol w="1311641"/>
                <a:gridCol w="1311641"/>
                <a:gridCol w="1311641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有效期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正品库存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2016/2/2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2017/2/1</a:t>
                      </a:r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订单预定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2016/5/26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2017/5/25</a:t>
                      </a:r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2-1-A087-067C02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正品库存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2016/4/6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2017/4/5</a:t>
                      </a:r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tsIB0000001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2016/1/1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2017/12/31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9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调整记录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72084"/>
              </p:ext>
            </p:extLst>
          </p:nvPr>
        </p:nvGraphicFramePr>
        <p:xfrm>
          <a:off x="294754" y="1518545"/>
          <a:ext cx="11498927" cy="177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338"/>
                <a:gridCol w="861765"/>
                <a:gridCol w="1217962"/>
                <a:gridCol w="997439"/>
                <a:gridCol w="810120"/>
                <a:gridCol w="800809"/>
                <a:gridCol w="1531723"/>
                <a:gridCol w="1194257"/>
                <a:gridCol w="954569"/>
                <a:gridCol w="1433945"/>
              </a:tblGrid>
              <a:tr h="419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操作代码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责任人</a:t>
                      </a:r>
                      <a:endParaRPr lang="en-US" altLang="zh-CN" sz="14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目的容器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使用工具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10:15:10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tsOB0000045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IB Problem Short</a:t>
                      </a:r>
                      <a:endParaRPr lang="zh-CN" altLang="en-US" sz="1400" dirty="0"/>
                    </a:p>
                  </a:txBody>
                  <a:tcPr marL="9525" marR="9525" marT="9525" marB="0" anchor="ctr"/>
                </a:tc>
              </a:tr>
              <a:tr h="44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10:13:15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tsIBPSDM001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Tool</a:t>
                      </a:r>
                    </a:p>
                  </a:txBody>
                  <a:tcPr marL="9525" marR="9525" marT="9525" marB="0" anchor="ctr"/>
                </a:tc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2016/10/20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10:23:15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MSA00000098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2-1-A087-098A05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 PDA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9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37372"/>
              </p:ext>
            </p:extLst>
          </p:nvPr>
        </p:nvGraphicFramePr>
        <p:xfrm>
          <a:off x="311727" y="1585898"/>
          <a:ext cx="11565083" cy="4377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703"/>
                <a:gridCol w="949094"/>
                <a:gridCol w="798678"/>
                <a:gridCol w="576975"/>
                <a:gridCol w="507250"/>
                <a:gridCol w="558217"/>
                <a:gridCol w="960689"/>
                <a:gridCol w="1109054"/>
                <a:gridCol w="1109054"/>
                <a:gridCol w="831790"/>
                <a:gridCol w="831790"/>
                <a:gridCol w="981086"/>
                <a:gridCol w="1175703"/>
              </a:tblGrid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>
                    <a:solidFill>
                      <a:srgbClr val="00B0F0"/>
                    </a:solidFill>
                  </a:tcPr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2016/10/21 12:00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ToCubi00001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待测量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12:10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MSJD1234503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12:20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DN000000001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toREDM00001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残品待上架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收货报残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Each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13:00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王五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ToCubi00001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ToCubi00001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待测量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测量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Prep Receive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13:21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正品库存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Stow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toStDM00001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正品待上架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残品待上架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上架报残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Stow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311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正品待上架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少货待核实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上架标记少货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Stow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14:22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李四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1-1-A001-012A01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正品库存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IB</a:t>
                      </a:r>
                      <a:r>
                        <a:rPr lang="zh-CN" altLang="en-US" sz="1050" u="none" strike="noStrike" dirty="0">
                          <a:effectLst/>
                        </a:rPr>
                        <a:t>问题处理少货货位找到商品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2016/10/21 15:21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IB</a:t>
                      </a:r>
                      <a:r>
                        <a:rPr lang="zh-CN" altLang="en-US" sz="1050" u="none" strike="noStrike" dirty="0">
                          <a:effectLst/>
                        </a:rPr>
                        <a:t>问题处理少货盘亏商品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  <a:tr h="60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2016/10/22 15:21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MSJD1234512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张问题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张三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toRE0000002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少货待核实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正品库存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IB</a:t>
                      </a:r>
                      <a:r>
                        <a:rPr lang="zh-CN" altLang="en-US" sz="1050" u="none" strike="noStrike">
                          <a:effectLst/>
                        </a:rPr>
                        <a:t>问题处理少货商品调整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IB Problem Solve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76" marR="7276" marT="727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14018" y="2788222"/>
            <a:ext cx="10515600" cy="10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/>
              <a:t>按</a:t>
            </a:r>
            <a:r>
              <a:rPr lang="en-US" altLang="zh-CN" sz="4400" dirty="0" smtClean="0"/>
              <a:t>MS SKU Barcode</a:t>
            </a:r>
            <a:r>
              <a:rPr lang="zh-CN" altLang="en-US" sz="4400" dirty="0" smtClean="0"/>
              <a:t>进行查询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4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b="1" dirty="0">
                  <a:solidFill>
                    <a:srgbClr val="000000"/>
                  </a:solidFill>
                  <a:latin typeface="+mn-ea"/>
                </a:rPr>
                <a:t>MSA00000001</a:t>
              </a:r>
              <a:endParaRPr lang="zh-CN" altLang="en-US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1727" y="15289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商品信息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919413" y="2005166"/>
            <a:ext cx="10824" cy="38005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2372396"/>
            <a:ext cx="1869154" cy="2168431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75450"/>
              </p:ext>
            </p:extLst>
          </p:nvPr>
        </p:nvGraphicFramePr>
        <p:xfrm>
          <a:off x="3002250" y="2220006"/>
          <a:ext cx="8912556" cy="216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899"/>
                <a:gridCol w="3726414"/>
                <a:gridCol w="959886"/>
                <a:gridCol w="3121357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  <a:r>
                        <a:rPr lang="en-US" altLang="zh-C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商品种类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百货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 smtClean="0"/>
                        <a:t>Perioe</a:t>
                      </a:r>
                      <a:r>
                        <a:rPr lang="en-US" altLang="zh-CN" sz="1400" b="0" dirty="0" smtClean="0"/>
                        <a:t> </a:t>
                      </a:r>
                      <a:r>
                        <a:rPr lang="zh-CN" altLang="en-US" sz="1400" b="0" dirty="0" smtClean="0"/>
                        <a:t>倍瑞傲 按压式液体牙膏 洋甘菊味</a:t>
                      </a:r>
                      <a:r>
                        <a:rPr lang="en-US" altLang="zh-CN" sz="1400" b="0" dirty="0" smtClean="0"/>
                        <a:t>285g*2</a:t>
                      </a:r>
                      <a:r>
                        <a:rPr lang="zh-CN" altLang="en-US" sz="1400" b="0" dirty="0" smtClean="0"/>
                        <a:t>支</a:t>
                      </a:r>
                      <a:r>
                        <a:rPr lang="en-US" altLang="zh-CN" sz="1400" b="0" dirty="0" smtClean="0"/>
                        <a:t>(</a:t>
                      </a:r>
                      <a:r>
                        <a:rPr lang="zh-CN" altLang="en-US" sz="1400" b="0" dirty="0" smtClean="0"/>
                        <a:t>进口</a:t>
                      </a:r>
                      <a:r>
                        <a:rPr lang="en-US" altLang="zh-CN" sz="1400" b="0" dirty="0" smtClean="0"/>
                        <a:t>)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 smtClean="0"/>
                        <a:t>Perioe</a:t>
                      </a:r>
                      <a:r>
                        <a:rPr lang="en-US" altLang="zh-CN" sz="1400" b="0" dirty="0" smtClean="0"/>
                        <a:t> </a:t>
                      </a:r>
                      <a:r>
                        <a:rPr lang="zh-CN" altLang="en-US" sz="1400" b="0" dirty="0" smtClean="0"/>
                        <a:t>倍瑞傲 按压式液体牙膏 洋甘菊味</a:t>
                      </a:r>
                      <a:r>
                        <a:rPr lang="en-US" altLang="zh-CN" sz="1400" b="0" dirty="0" smtClean="0"/>
                        <a:t>285g*2</a:t>
                      </a:r>
                      <a:r>
                        <a:rPr lang="zh-CN" altLang="en-US" sz="1400" b="0" dirty="0" smtClean="0"/>
                        <a:t>支</a:t>
                      </a:r>
                      <a:r>
                        <a:rPr lang="en-US" altLang="zh-CN" sz="1400" b="0" dirty="0" smtClean="0"/>
                        <a:t>(</a:t>
                      </a:r>
                      <a:r>
                        <a:rPr lang="zh-CN" altLang="en-US" sz="1400" b="0" dirty="0" smtClean="0"/>
                        <a:t>进口</a:t>
                      </a:r>
                      <a:r>
                        <a:rPr lang="en-US" altLang="zh-CN" sz="1400" b="0" dirty="0" smtClean="0"/>
                        <a:t>)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商品尺寸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200 mm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重量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0.12Kg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采购订单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1308"/>
              </p:ext>
            </p:extLst>
          </p:nvPr>
        </p:nvGraphicFramePr>
        <p:xfrm>
          <a:off x="368177" y="2125837"/>
          <a:ext cx="11372280" cy="1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273"/>
                <a:gridCol w="1866523"/>
                <a:gridCol w="1866523"/>
                <a:gridCol w="1927124"/>
                <a:gridCol w="1403625"/>
                <a:gridCol w="1357606"/>
                <a:gridCol w="1357606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采购单号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收货时间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DN000100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京东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2016/5/10</a:t>
                      </a:r>
                      <a:r>
                        <a:rPr lang="en-US" altLang="zh-CN" sz="1200" b="0" baseline="0" dirty="0" smtClean="0"/>
                        <a:t> 10:23:21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DN000091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京东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2016/3/10</a:t>
                      </a:r>
                      <a:r>
                        <a:rPr lang="en-US" altLang="zh-CN" sz="1200" b="0" baseline="0" dirty="0" smtClean="0"/>
                        <a:t> 10:20:32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DN000080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京东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2016/3/09</a:t>
                      </a:r>
                      <a:r>
                        <a:rPr lang="en-US" altLang="zh-CN" sz="1200" b="0" baseline="0" dirty="0" smtClean="0"/>
                        <a:t> 13:21:21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DN000070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京东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2016/3/08</a:t>
                      </a:r>
                      <a:r>
                        <a:rPr lang="en-US" altLang="zh-CN" sz="1200" b="0" baseline="0" dirty="0" smtClean="0"/>
                        <a:t> 12:10:21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807" y="1516202"/>
            <a:ext cx="11855806" cy="4289512"/>
            <a:chOff x="132202" y="1516202"/>
            <a:chExt cx="11855806" cy="4289512"/>
          </a:xfrm>
        </p:grpSpPr>
        <p:sp>
          <p:nvSpPr>
            <p:cNvPr id="8" name="矩形 7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25327"/>
              </p:ext>
            </p:extLst>
          </p:nvPr>
        </p:nvGraphicFramePr>
        <p:xfrm>
          <a:off x="337120" y="2171143"/>
          <a:ext cx="11486582" cy="151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977"/>
                <a:gridCol w="1484924"/>
                <a:gridCol w="1217972"/>
                <a:gridCol w="1017757"/>
                <a:gridCol w="984388"/>
                <a:gridCol w="1311641"/>
                <a:gridCol w="1311641"/>
                <a:gridCol w="1311641"/>
                <a:gridCol w="1311641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有效期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正品库存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2016/2/2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2017/2/1</a:t>
                      </a:r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订单预定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2016/5/26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2017/5/25</a:t>
                      </a:r>
                    </a:p>
                  </a:txBody>
                  <a:tcPr marL="9525" marR="9525" marT="9525" marB="0"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tsIB0000001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2016/1/1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2017/12/31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2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调整记录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1196"/>
              </p:ext>
            </p:extLst>
          </p:nvPr>
        </p:nvGraphicFramePr>
        <p:xfrm>
          <a:off x="294754" y="1518545"/>
          <a:ext cx="11498927" cy="177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338"/>
                <a:gridCol w="861765"/>
                <a:gridCol w="1217962"/>
                <a:gridCol w="997439"/>
                <a:gridCol w="810120"/>
                <a:gridCol w="800809"/>
                <a:gridCol w="1531723"/>
                <a:gridCol w="1194257"/>
                <a:gridCol w="954569"/>
                <a:gridCol w="1433945"/>
              </a:tblGrid>
              <a:tr h="419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操作代码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责任人</a:t>
                      </a:r>
                      <a:endParaRPr lang="en-US" altLang="zh-CN" sz="1400" b="1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目的容器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使用工具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10:15:10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tsOB0000045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IB Problem Short</a:t>
                      </a:r>
                      <a:endParaRPr lang="zh-CN" altLang="en-US" sz="1400" dirty="0"/>
                    </a:p>
                  </a:txBody>
                  <a:tcPr marL="9525" marR="9525" marT="9525" marB="0" anchor="ctr"/>
                </a:tc>
              </a:tr>
              <a:tr h="44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10:13:15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MSA00000036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张问题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tsIBPSDM001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Tool</a:t>
                      </a:r>
                    </a:p>
                  </a:txBody>
                  <a:tcPr marL="9525" marR="9525" marT="9525" marB="0" anchor="ctr"/>
                </a:tc>
              </a:tr>
              <a:tr h="446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2016/10/20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10:23:15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MSA00000098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2-1-A087-098A05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 PDA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38565"/>
              </p:ext>
            </p:extLst>
          </p:nvPr>
        </p:nvGraphicFramePr>
        <p:xfrm>
          <a:off x="292028" y="1481646"/>
          <a:ext cx="11689067" cy="42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749"/>
                <a:gridCol w="441945"/>
                <a:gridCol w="1073163"/>
                <a:gridCol w="991336"/>
                <a:gridCol w="327039"/>
                <a:gridCol w="439458"/>
                <a:gridCol w="439458"/>
                <a:gridCol w="1062875"/>
                <a:gridCol w="1062875"/>
                <a:gridCol w="1062875"/>
                <a:gridCol w="797155"/>
                <a:gridCol w="797155"/>
                <a:gridCol w="940235"/>
                <a:gridCol w="1126749"/>
              </a:tblGrid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SKU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DN000000001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toRD0000001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残品待上架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上架报残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多货待核实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上架标记少货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2016/10/22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2016/10/23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问题处理少货盘亏商品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123456789098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95296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6172" y="2871784"/>
            <a:ext cx="30226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165572" y="2936637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32700" y="2862259"/>
            <a:ext cx="625475" cy="376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21989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14018" y="2788222"/>
            <a:ext cx="10515600" cy="107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 smtClean="0"/>
              <a:t>按容器进行查询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7499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2-1-A087-098A05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202" y="15162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库存记录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58323"/>
              </p:ext>
            </p:extLst>
          </p:nvPr>
        </p:nvGraphicFramePr>
        <p:xfrm>
          <a:off x="337120" y="2171143"/>
          <a:ext cx="11492025" cy="3592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389"/>
                <a:gridCol w="1439665"/>
                <a:gridCol w="1196449"/>
                <a:gridCol w="1063050"/>
                <a:gridCol w="800100"/>
                <a:gridCol w="731397"/>
                <a:gridCol w="1056829"/>
                <a:gridCol w="848020"/>
                <a:gridCol w="848020"/>
                <a:gridCol w="2370106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正品库存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</a:t>
                      </a: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MSC00000001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订单预定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MSJD000001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0" dirty="0" smtClean="0"/>
                        <a:t>) </a:t>
                      </a: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MSB08075580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正品库存</a:t>
                      </a:r>
                      <a:endParaRPr lang="en-US" altLang="zh-CN" sz="1200" b="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MSB09757899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 smtClean="0">
                          <a:effectLst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正品库存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3" y="2622159"/>
            <a:ext cx="657083" cy="7622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" y="3440465"/>
            <a:ext cx="327702" cy="70636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6" y="4256914"/>
            <a:ext cx="390435" cy="7072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1" y="5075123"/>
            <a:ext cx="414082" cy="6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6539" y="906602"/>
            <a:ext cx="11855806" cy="5265598"/>
            <a:chOff x="132202" y="1516202"/>
            <a:chExt cx="11855806" cy="5265598"/>
          </a:xfrm>
        </p:grpSpPr>
        <p:sp>
          <p:nvSpPr>
            <p:cNvPr id="4" name="矩形 3"/>
            <p:cNvSpPr/>
            <p:nvPr/>
          </p:nvSpPr>
          <p:spPr>
            <a:xfrm>
              <a:off x="132202" y="1540221"/>
              <a:ext cx="11844231" cy="5241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历史记录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55640"/>
              </p:ext>
            </p:extLst>
          </p:nvPr>
        </p:nvGraphicFramePr>
        <p:xfrm>
          <a:off x="292028" y="1481646"/>
          <a:ext cx="11689067" cy="42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749"/>
                <a:gridCol w="441945"/>
                <a:gridCol w="1073163"/>
                <a:gridCol w="991336"/>
                <a:gridCol w="327039"/>
                <a:gridCol w="439458"/>
                <a:gridCol w="439458"/>
                <a:gridCol w="1062875"/>
                <a:gridCol w="1062875"/>
                <a:gridCol w="1062875"/>
                <a:gridCol w="797155"/>
                <a:gridCol w="797155"/>
                <a:gridCol w="940235"/>
                <a:gridCol w="1126749"/>
              </a:tblGrid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操作代码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SKU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MS SKU Barcode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用户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问题发现容器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原始状态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目的状态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操作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使用工具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>
                    <a:solidFill>
                      <a:srgbClr val="00B0F0"/>
                    </a:solidFill>
                  </a:tcPr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DN000000001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12:20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DN000000001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收货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Each 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13:21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toRD0000001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残品待上架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上架报残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toR00000001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多货待核实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14:22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2630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2016/10/21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正品待上架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上架标记少货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2016/10/22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1-1-A001-012A01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正品库存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2016/10/23 15:21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123456789099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MSJD1234503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张问题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toR00000001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少货待核实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问题处理少货盘亏商品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  <a:tr h="512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123456789098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李四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1-1-A001-012A01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IB</a:t>
                      </a:r>
                      <a:r>
                        <a:rPr lang="zh-CN" altLang="en-US" sz="1000" u="none" strike="noStrike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900" marR="6900" marT="69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47" name="图片 10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878243"/>
            <a:ext cx="5509808" cy="57702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7" y="3709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按容器查询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33" y="2098962"/>
            <a:ext cx="3255967" cy="3616038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3" idx="1"/>
          </p:cNvCxnSpPr>
          <p:nvPr/>
        </p:nvCxnSpPr>
        <p:spPr>
          <a:xfrm>
            <a:off x="7897091" y="3896592"/>
            <a:ext cx="634742" cy="10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9040091" y="1350818"/>
            <a:ext cx="3044536" cy="706582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筛选条件同历史记录表头内容完全一致，按照货位或者按照</a:t>
            </a:r>
            <a:r>
              <a:rPr lang="en-US" altLang="zh-CN" sz="1200" dirty="0" smtClean="0"/>
              <a:t>SKU</a:t>
            </a:r>
            <a:r>
              <a:rPr lang="zh-CN" altLang="en-US" sz="1200" dirty="0" smtClean="0"/>
              <a:t>查询时，历史记录都有这个筛选器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5566063" y="1704109"/>
            <a:ext cx="3474028" cy="2500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018" y="2788222"/>
            <a:ext cx="10515600" cy="1077197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 smtClean="0"/>
              <a:t>按</a:t>
            </a:r>
            <a:r>
              <a:rPr lang="en-US" altLang="zh-CN" sz="4400" dirty="0" smtClean="0"/>
              <a:t>SKU NO.</a:t>
            </a:r>
            <a:r>
              <a:rPr lang="zh-CN" altLang="en-US" sz="4400" dirty="0" smtClean="0"/>
              <a:t>进行查询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13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查询工具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42000" y="971368"/>
            <a:ext cx="3642003" cy="378857"/>
            <a:chOff x="4456515" y="1203597"/>
            <a:chExt cx="3642003" cy="378857"/>
          </a:xfrm>
        </p:grpSpPr>
        <p:sp>
          <p:nvSpPr>
            <p:cNvPr id="28" name="矩形 27"/>
            <p:cNvSpPr/>
            <p:nvPr/>
          </p:nvSpPr>
          <p:spPr>
            <a:xfrm>
              <a:off x="4456515" y="1213122"/>
              <a:ext cx="302260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en-US" altLang="zh-CN" dirty="0">
                  <a:solidFill>
                    <a:schemeClr val="tx1"/>
                  </a:solidFill>
                </a:rPr>
                <a:t>6980988779922</a:t>
              </a:r>
              <a:endParaRPr lang="zh-CN" altLang="en-US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73043" y="1203597"/>
              <a:ext cx="625475" cy="3764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</a:rPr>
                <a:t>搜索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1727" y="1528902"/>
            <a:ext cx="11855806" cy="4289512"/>
            <a:chOff x="132202" y="1516202"/>
            <a:chExt cx="11855806" cy="4289512"/>
          </a:xfrm>
        </p:grpSpPr>
        <p:sp>
          <p:nvSpPr>
            <p:cNvPr id="12" name="矩形 11"/>
            <p:cNvSpPr/>
            <p:nvPr/>
          </p:nvSpPr>
          <p:spPr>
            <a:xfrm>
              <a:off x="132202" y="1540221"/>
              <a:ext cx="11844231" cy="426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商品信息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919413" y="2005166"/>
            <a:ext cx="10824" cy="38005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6" y="2397796"/>
            <a:ext cx="2257282" cy="2618704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93438"/>
              </p:ext>
            </p:extLst>
          </p:nvPr>
        </p:nvGraphicFramePr>
        <p:xfrm>
          <a:off x="3002250" y="2220006"/>
          <a:ext cx="8912556" cy="216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899"/>
                <a:gridCol w="3726414"/>
                <a:gridCol w="959886"/>
                <a:gridCol w="3121357"/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NO.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</a:t>
                      </a:r>
                      <a:r>
                        <a:rPr lang="en-US" altLang="zh-C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商品种类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百货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zh-CN" sz="1400" dirty="0" err="1" smtClean="0"/>
                        <a:t>Perioe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倍瑞傲 按压式液体牙膏 洋甘菊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味</a:t>
                      </a:r>
                      <a:r>
                        <a:rPr lang="en-US" altLang="zh-CN" sz="1400" dirty="0" smtClean="0"/>
                        <a:t>285g*2</a:t>
                      </a:r>
                      <a:r>
                        <a:rPr lang="zh-CN" altLang="en-US" sz="1400" dirty="0" smtClean="0"/>
                        <a:t>支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进口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Perioe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倍瑞傲 按压式液体牙膏 洋甘菊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味</a:t>
                      </a:r>
                      <a:r>
                        <a:rPr lang="en-US" altLang="zh-CN" sz="1400" dirty="0" smtClean="0"/>
                        <a:t>285g*2</a:t>
                      </a:r>
                      <a:r>
                        <a:rPr lang="zh-CN" altLang="en-US" sz="1400" dirty="0" smtClean="0"/>
                        <a:t>支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进口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商品尺寸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200 mm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重量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0.12Kg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1627</Words>
  <Application>Microsoft Office PowerPoint</Application>
  <PresentationFormat>宽屏</PresentationFormat>
  <Paragraphs>899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按SKU NO.进行查询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312</cp:revision>
  <dcterms:created xsi:type="dcterms:W3CDTF">2016-10-08T08:16:37Z</dcterms:created>
  <dcterms:modified xsi:type="dcterms:W3CDTF">2017-02-21T03:22:08Z</dcterms:modified>
</cp:coreProperties>
</file>