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4" r:id="rId3"/>
    <p:sldId id="317" r:id="rId4"/>
    <p:sldId id="323" r:id="rId5"/>
    <p:sldId id="316" r:id="rId6"/>
    <p:sldId id="325" r:id="rId7"/>
    <p:sldId id="326" r:id="rId8"/>
    <p:sldId id="327" r:id="rId9"/>
    <p:sldId id="263" r:id="rId10"/>
    <p:sldId id="264" r:id="rId11"/>
    <p:sldId id="265" r:id="rId12"/>
    <p:sldId id="294" r:id="rId13"/>
    <p:sldId id="295" r:id="rId14"/>
    <p:sldId id="296" r:id="rId15"/>
    <p:sldId id="297" r:id="rId16"/>
    <p:sldId id="313" r:id="rId17"/>
    <p:sldId id="293" r:id="rId18"/>
    <p:sldId id="328" r:id="rId19"/>
    <p:sldId id="329" r:id="rId20"/>
    <p:sldId id="309" r:id="rId21"/>
    <p:sldId id="310" r:id="rId22"/>
    <p:sldId id="314" r:id="rId23"/>
    <p:sldId id="292" r:id="rId24"/>
    <p:sldId id="330" r:id="rId25"/>
    <p:sldId id="331" r:id="rId26"/>
    <p:sldId id="315" r:id="rId27"/>
    <p:sldId id="318" r:id="rId28"/>
    <p:sldId id="320" r:id="rId29"/>
    <p:sldId id="319" r:id="rId30"/>
    <p:sldId id="321" r:id="rId31"/>
    <p:sldId id="32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4A5E-C9B4-44BF-AB09-49E02D387D1F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6F3F-C096-4761-BB62-4FC69BD15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9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6F3F-C096-4761-BB62-4FC69BD153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6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6F3F-C096-4761-BB62-4FC69BD153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3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6F3F-C096-4761-BB62-4FC69BD153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2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5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0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3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8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4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6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4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6AE1-5FAB-473B-ACCA-2244ADED5BB0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CCD3-B8CF-41AD-BCD5-9AD99436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9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1966" y="159608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b="1" dirty="0"/>
              <a:t>Consolidation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18371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12" y="1277956"/>
            <a:ext cx="8380164" cy="2870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743"/>
          <a:stretch/>
        </p:blipFill>
        <p:spPr>
          <a:xfrm>
            <a:off x="1842111" y="4148061"/>
            <a:ext cx="8214911" cy="3820654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ular Callout 5"/>
          <p:cNvSpPr/>
          <p:nvPr/>
        </p:nvSpPr>
        <p:spPr>
          <a:xfrm>
            <a:off x="0" y="2202577"/>
            <a:ext cx="1958638" cy="460855"/>
          </a:xfrm>
          <a:prstGeom prst="wedgeRoundRectCallout">
            <a:avLst>
              <a:gd name="adj1" fmla="val 41299"/>
              <a:gd name="adj2" fmla="val 102425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以上所有筛选条件结果汇总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5"/>
          <p:cNvSpPr/>
          <p:nvPr/>
        </p:nvSpPr>
        <p:spPr>
          <a:xfrm>
            <a:off x="10158470" y="1460263"/>
            <a:ext cx="1958638" cy="460855"/>
          </a:xfrm>
          <a:prstGeom prst="wedgeRoundRectCallout">
            <a:avLst>
              <a:gd name="adj1" fmla="val -65009"/>
              <a:gd name="adj2" fmla="val 680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编辑按钮，点击返回当前条件的编辑页面重新选择筛选条件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144" y="1564395"/>
            <a:ext cx="7362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任务创建成功！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dirty="0"/>
              <a:t>任务号码：</a:t>
            </a:r>
            <a:r>
              <a:rPr lang="en-US" altLang="zh-CN" b="1" u="sng" dirty="0">
                <a:solidFill>
                  <a:srgbClr val="3333FF"/>
                </a:solidFill>
              </a:rPr>
              <a:t>C00001</a:t>
            </a:r>
            <a:r>
              <a:rPr lang="zh-CN" altLang="en-US" b="1" u="sng" dirty="0">
                <a:solidFill>
                  <a:srgbClr val="3333FF"/>
                </a:solidFill>
              </a:rPr>
              <a:t>，</a:t>
            </a:r>
            <a:r>
              <a:rPr lang="zh-CN" altLang="en-US" dirty="0"/>
              <a:t>请在任务查看界面查看任务详情，并分配拣货</a:t>
            </a:r>
            <a:r>
              <a:rPr lang="en-US" altLang="zh-CN" dirty="0"/>
              <a:t>PP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4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455145" y="1421176"/>
          <a:ext cx="9154098" cy="443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选择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快销品整理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目的是找出热销品，存储在距离</a:t>
                      </a:r>
                      <a:r>
                        <a:rPr lang="en-US" altLang="zh-CN" sz="1200" dirty="0"/>
                        <a:t>outbound</a:t>
                      </a:r>
                      <a:r>
                        <a:rPr lang="zh-CN" altLang="en-US" sz="1200" dirty="0"/>
                        <a:t>近的区域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滞销品整理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找出滞销品（过去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天无销售记录，未来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天无预期销量），将他们从宝贵存储区域（</a:t>
                      </a:r>
                      <a:r>
                        <a:rPr lang="en-US" altLang="zh-CN" sz="1200" dirty="0"/>
                        <a:t>inbound/outbound</a:t>
                      </a:r>
                      <a:r>
                        <a:rPr lang="zh-CN" altLang="en-US" sz="1200" dirty="0"/>
                        <a:t>近距离区域）移走，利用这些宝贵区域存储周转快的产品，以提高上架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拣货的走动距离。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按照货位整理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 </a:t>
                      </a:r>
                      <a:r>
                        <a:rPr lang="zh-CN" altLang="en-US" sz="1200" dirty="0"/>
                        <a:t>输入</a:t>
                      </a:r>
                      <a:r>
                        <a:rPr lang="en-US" altLang="zh-CN" sz="1200" dirty="0"/>
                        <a:t>Bin</a:t>
                      </a:r>
                      <a:r>
                        <a:rPr lang="zh-CN" altLang="en-US" sz="1200" dirty="0"/>
                        <a:t>，找出其中的</a:t>
                      </a:r>
                      <a:r>
                        <a:rPr lang="en-US" altLang="zh-CN" sz="1200" dirty="0"/>
                        <a:t>SKU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SKU ID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找出特定</a:t>
                      </a:r>
                      <a:r>
                        <a:rPr lang="en-US" altLang="zh-CN" sz="1200" dirty="0"/>
                        <a:t>SKU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指定货位指定商品移货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用户自定义拣货</a:t>
                      </a:r>
                      <a:r>
                        <a:rPr lang="en-US" altLang="zh-CN" sz="1200" dirty="0"/>
                        <a:t>SKU/</a:t>
                      </a:r>
                      <a:r>
                        <a:rPr lang="zh-CN" altLang="en-US" sz="1200" dirty="0"/>
                        <a:t>数量</a:t>
                      </a:r>
                      <a:r>
                        <a:rPr lang="en-US" altLang="zh-CN" sz="1200" dirty="0"/>
                        <a:t>/Bin</a:t>
                      </a:r>
                      <a:r>
                        <a:rPr lang="zh-CN" altLang="en-US" sz="1200" dirty="0"/>
                        <a:t>等，生成拣货任务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按照商品尺寸和重量整理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设置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属性及</a:t>
                      </a:r>
                      <a:r>
                        <a:rPr lang="en-US" altLang="zh-CN" sz="1200" dirty="0"/>
                        <a:t>Bin </a:t>
                      </a:r>
                      <a:r>
                        <a:rPr lang="zh-CN" altLang="en-US" sz="1200" dirty="0"/>
                        <a:t>属性，将符合条件的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找出。 可以实现多种</a:t>
                      </a:r>
                      <a:r>
                        <a:rPr lang="en-US" altLang="zh-CN" sz="1200" dirty="0"/>
                        <a:t>consolidation</a:t>
                      </a:r>
                      <a:r>
                        <a:rPr lang="zh-CN" altLang="en-US" sz="1200" dirty="0"/>
                        <a:t>目的。比如：将利用率低的托拍找出；将特殊形状的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找出；将大</a:t>
                      </a:r>
                      <a:r>
                        <a:rPr lang="en-US" altLang="zh-CN" sz="1200" dirty="0"/>
                        <a:t>Bin</a:t>
                      </a:r>
                      <a:r>
                        <a:rPr lang="zh-CN" altLang="en-US" sz="1200" dirty="0"/>
                        <a:t>里面的小东西取出来，选择更合适的</a:t>
                      </a:r>
                      <a:r>
                        <a:rPr lang="en-US" altLang="zh-CN" sz="1200" dirty="0"/>
                        <a:t>Bin 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相同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SKU ID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如果同一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的多件产品分散存储在每个</a:t>
                      </a:r>
                      <a:r>
                        <a:rPr lang="en-US" altLang="zh-CN" sz="1200" dirty="0"/>
                        <a:t>Bin </a:t>
                      </a:r>
                      <a:r>
                        <a:rPr lang="zh-CN" altLang="en-US" sz="1200" dirty="0"/>
                        <a:t>中，造成</a:t>
                      </a:r>
                      <a:r>
                        <a:rPr lang="en-US" altLang="zh-CN" sz="1200" dirty="0"/>
                        <a:t>SKU/Bin Constraint</a:t>
                      </a:r>
                      <a:r>
                        <a:rPr lang="zh-CN" altLang="en-US" sz="1200" dirty="0"/>
                        <a:t>的几率较大，将其集中在某（几）个存储，会降低这一概率。 </a:t>
                      </a:r>
                      <a:r>
                        <a:rPr lang="en-US" altLang="zh-CN" sz="1200" dirty="0"/>
                        <a:t>Same SKU Consolidation</a:t>
                      </a:r>
                      <a:r>
                        <a:rPr lang="zh-CN" altLang="en-US" sz="1200" dirty="0"/>
                        <a:t>会将符合一定批量的</a:t>
                      </a:r>
                      <a:r>
                        <a:rPr lang="en-US" altLang="zh-CN" sz="1200" dirty="0"/>
                        <a:t>SKU </a:t>
                      </a:r>
                      <a:r>
                        <a:rPr lang="zh-CN" altLang="en-US" sz="1200" dirty="0"/>
                        <a:t>取出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65861" y="1953499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5861" y="2552865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65861" y="3185282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65861" y="3685495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894023" y="5607585"/>
            <a:ext cx="1057620" cy="50677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继续</a:t>
            </a:r>
          </a:p>
        </p:txBody>
      </p:sp>
      <p:sp>
        <p:nvSpPr>
          <p:cNvPr id="11" name="矩形 10"/>
          <p:cNvSpPr/>
          <p:nvPr/>
        </p:nvSpPr>
        <p:spPr>
          <a:xfrm>
            <a:off x="1753006" y="4146371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47213" y="4692843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65861" y="5370491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28" y="3154349"/>
            <a:ext cx="317850" cy="300973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3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207" b="-1"/>
          <a:stretch/>
        </p:blipFill>
        <p:spPr>
          <a:xfrm>
            <a:off x="1303748" y="1729647"/>
            <a:ext cx="9628571" cy="44221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40160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按照货位整理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ular Callout 5"/>
          <p:cNvSpPr/>
          <p:nvPr/>
        </p:nvSpPr>
        <p:spPr>
          <a:xfrm>
            <a:off x="7430223" y="3132471"/>
            <a:ext cx="1958638" cy="460855"/>
          </a:xfrm>
          <a:prstGeom prst="wedgeRoundRectCallout">
            <a:avLst>
              <a:gd name="adj1" fmla="val -62759"/>
              <a:gd name="adj2" fmla="val 5222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例子，输入货位的标准格式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5"/>
          <p:cNvSpPr/>
          <p:nvPr/>
        </p:nvSpPr>
        <p:spPr>
          <a:xfrm>
            <a:off x="7430223" y="4287405"/>
            <a:ext cx="1958638" cy="460855"/>
          </a:xfrm>
          <a:prstGeom prst="wedgeRoundRectCallout">
            <a:avLst>
              <a:gd name="adj1" fmla="val -62759"/>
              <a:gd name="adj2" fmla="val 5222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手动输入所有的货位</a:t>
            </a:r>
            <a:r>
              <a:rPr lang="en-US" altLang="zh-CN" sz="1000" dirty="0">
                <a:solidFill>
                  <a:schemeClr val="tx1"/>
                </a:solidFill>
              </a:rPr>
              <a:t>,</a:t>
            </a:r>
            <a:r>
              <a:rPr lang="zh-CN" altLang="en-US" sz="1000" dirty="0">
                <a:solidFill>
                  <a:schemeClr val="tx1"/>
                </a:solidFill>
              </a:rPr>
              <a:t>可以输入很多很多，几千几万等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823" y="4415127"/>
            <a:ext cx="1199367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1-1-A001-001A01</a:t>
            </a:r>
          </a:p>
          <a:p>
            <a:r>
              <a:rPr lang="en-US" altLang="zh-CN" sz="1100" dirty="0"/>
              <a:t>1-1-A001-001A02</a:t>
            </a:r>
          </a:p>
          <a:p>
            <a:r>
              <a:rPr lang="en-US" altLang="zh-CN" sz="1100" dirty="0"/>
              <a:t>1-1-B001-001B01</a:t>
            </a:r>
            <a:endParaRPr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4374517" y="3399738"/>
            <a:ext cx="126669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1-1-X001-001AC01</a:t>
            </a:r>
          </a:p>
          <a:p>
            <a:r>
              <a:rPr lang="en-US" altLang="zh-CN" sz="1100" dirty="0"/>
              <a:t>1-1-X002-002AC01</a:t>
            </a:r>
          </a:p>
        </p:txBody>
      </p:sp>
    </p:spTree>
    <p:extLst>
      <p:ext uri="{BB962C8B-B14F-4D97-AF65-F5344CB8AC3E}">
        <p14:creationId xmlns:p14="http://schemas.microsoft.com/office/powerpoint/2010/main" val="277053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9" y="1650141"/>
            <a:ext cx="11561905" cy="49238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40160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按照货位整理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238386" y="2083346"/>
            <a:ext cx="1958638" cy="460855"/>
          </a:xfrm>
          <a:prstGeom prst="wedgeRoundRectCallout">
            <a:avLst>
              <a:gd name="adj1" fmla="val -31823"/>
              <a:gd name="adj2" fmla="val 10003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设定符合条件的</a:t>
            </a:r>
            <a:r>
              <a:rPr lang="en-US" altLang="zh-CN" sz="1000" dirty="0">
                <a:solidFill>
                  <a:schemeClr val="tx1"/>
                </a:solidFill>
              </a:rPr>
              <a:t>SKU</a:t>
            </a:r>
            <a:r>
              <a:rPr lang="zh-CN" altLang="en-US" sz="1000" dirty="0">
                <a:solidFill>
                  <a:schemeClr val="tx1"/>
                </a:solidFill>
              </a:rPr>
              <a:t>尺寸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及重量范围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4"/>
          <p:cNvSpPr/>
          <p:nvPr/>
        </p:nvSpPr>
        <p:spPr>
          <a:xfrm>
            <a:off x="8503583" y="3005984"/>
            <a:ext cx="1484902" cy="403248"/>
          </a:xfrm>
          <a:prstGeom prst="wedgeRoundRectCallout">
            <a:avLst>
              <a:gd name="adj1" fmla="val -26389"/>
              <a:gd name="adj2" fmla="val -77963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Item Group </a:t>
            </a:r>
            <a:r>
              <a:rPr lang="zh-CN" altLang="en-US" sz="1000" dirty="0">
                <a:solidFill>
                  <a:schemeClr val="tx1"/>
                </a:solidFill>
              </a:rPr>
              <a:t>范围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ounded Rectangular Callout 8"/>
          <p:cNvSpPr/>
          <p:nvPr/>
        </p:nvSpPr>
        <p:spPr>
          <a:xfrm>
            <a:off x="1706449" y="5270685"/>
            <a:ext cx="2244845" cy="654099"/>
          </a:xfrm>
          <a:prstGeom prst="wedgeRoundRectCallout">
            <a:avLst>
              <a:gd name="adj1" fmla="val -55499"/>
              <a:gd name="adj2" fmla="val -26223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移货商品属性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0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63" y="1178804"/>
            <a:ext cx="7062428" cy="32133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63" y="4357170"/>
            <a:ext cx="7150261" cy="250083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0" y="2202577"/>
            <a:ext cx="1958638" cy="460855"/>
          </a:xfrm>
          <a:prstGeom prst="wedgeRoundRectCallout">
            <a:avLst>
              <a:gd name="adj1" fmla="val 41299"/>
              <a:gd name="adj2" fmla="val 102425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以上所有筛选条件结果汇总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5"/>
          <p:cNvSpPr/>
          <p:nvPr/>
        </p:nvSpPr>
        <p:spPr>
          <a:xfrm>
            <a:off x="10158470" y="1460263"/>
            <a:ext cx="1958638" cy="460855"/>
          </a:xfrm>
          <a:prstGeom prst="wedgeRoundRectCallout">
            <a:avLst>
              <a:gd name="adj1" fmla="val -65009"/>
              <a:gd name="adj2" fmla="val 680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编辑按钮，点击返回当前条件的编辑页面重新选择筛选条件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1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144" y="1564395"/>
            <a:ext cx="7362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任务创建成功！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dirty="0"/>
              <a:t>任务号码：</a:t>
            </a:r>
            <a:r>
              <a:rPr lang="en-US" altLang="zh-CN" b="1" u="sng" dirty="0">
                <a:solidFill>
                  <a:srgbClr val="3333FF"/>
                </a:solidFill>
              </a:rPr>
              <a:t>C00002</a:t>
            </a:r>
            <a:r>
              <a:rPr lang="zh-CN" altLang="en-US" b="1" u="sng" dirty="0">
                <a:solidFill>
                  <a:srgbClr val="3333FF"/>
                </a:solidFill>
              </a:rPr>
              <a:t>，</a:t>
            </a:r>
            <a:r>
              <a:rPr lang="zh-CN" altLang="en-US" dirty="0"/>
              <a:t>请在任务查看界面查看任务详情，并分配拣货</a:t>
            </a:r>
            <a:r>
              <a:rPr lang="en-US" altLang="zh-CN" dirty="0"/>
              <a:t>PP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4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16426"/>
              </p:ext>
            </p:extLst>
          </p:nvPr>
        </p:nvGraphicFramePr>
        <p:xfrm>
          <a:off x="1455145" y="1421176"/>
          <a:ext cx="9154098" cy="443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选择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快销品整理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目的是找出热销品，存储在距离</a:t>
                      </a:r>
                      <a:r>
                        <a:rPr lang="en-US" altLang="zh-CN" sz="1200" dirty="0"/>
                        <a:t>outbound</a:t>
                      </a:r>
                      <a:r>
                        <a:rPr lang="zh-CN" altLang="en-US" sz="1200" dirty="0"/>
                        <a:t>近的区域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滞销品整理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找出滞销品（过去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天无销售记录，未来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天无预期销量），将他们从宝贵存储区域（</a:t>
                      </a:r>
                      <a:r>
                        <a:rPr lang="en-US" altLang="zh-CN" sz="1200" dirty="0"/>
                        <a:t>inbound/outbound</a:t>
                      </a:r>
                      <a:r>
                        <a:rPr lang="zh-CN" altLang="en-US" sz="1200" dirty="0"/>
                        <a:t>近距离区域）移走，利用这些宝贵区域存储周转快的产品，以提高上架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拣货的走动距离。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按照货位整理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 </a:t>
                      </a:r>
                      <a:r>
                        <a:rPr lang="zh-CN" altLang="en-US" sz="1200" dirty="0"/>
                        <a:t>输入</a:t>
                      </a:r>
                      <a:r>
                        <a:rPr lang="en-US" altLang="zh-CN" sz="1200" dirty="0"/>
                        <a:t>Bin</a:t>
                      </a:r>
                      <a:r>
                        <a:rPr lang="zh-CN" altLang="en-US" sz="1200" dirty="0"/>
                        <a:t>，找出其中的</a:t>
                      </a:r>
                      <a:r>
                        <a:rPr lang="en-US" altLang="zh-CN" sz="1200" dirty="0"/>
                        <a:t>SKU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SKU ID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找出特定</a:t>
                      </a:r>
                      <a:r>
                        <a:rPr lang="en-US" altLang="zh-CN" sz="1200" dirty="0"/>
                        <a:t>SKU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指定货位指定商品移货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用户自定义拣货</a:t>
                      </a:r>
                      <a:r>
                        <a:rPr lang="en-US" altLang="zh-CN" sz="1200" dirty="0"/>
                        <a:t>SKU/</a:t>
                      </a:r>
                      <a:r>
                        <a:rPr lang="zh-CN" altLang="en-US" sz="1200" dirty="0"/>
                        <a:t>数量</a:t>
                      </a:r>
                      <a:r>
                        <a:rPr lang="en-US" altLang="zh-CN" sz="1200" dirty="0"/>
                        <a:t>/Bin</a:t>
                      </a:r>
                      <a:r>
                        <a:rPr lang="zh-CN" altLang="en-US" sz="1200" dirty="0"/>
                        <a:t>等，生成拣货任务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按照商品尺寸和重量整理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设置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属性及</a:t>
                      </a:r>
                      <a:r>
                        <a:rPr lang="en-US" altLang="zh-CN" sz="1200" dirty="0"/>
                        <a:t>Bin </a:t>
                      </a:r>
                      <a:r>
                        <a:rPr lang="zh-CN" altLang="en-US" sz="1200" dirty="0"/>
                        <a:t>属性，将符合条件的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找出。 可以实现多种</a:t>
                      </a:r>
                      <a:r>
                        <a:rPr lang="en-US" altLang="zh-CN" sz="1200" dirty="0"/>
                        <a:t>consolidation</a:t>
                      </a:r>
                      <a:r>
                        <a:rPr lang="zh-CN" altLang="en-US" sz="1200" dirty="0"/>
                        <a:t>目的。比如：将利用率低的托拍找出；将特殊形状的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找出；将大</a:t>
                      </a:r>
                      <a:r>
                        <a:rPr lang="en-US" altLang="zh-CN" sz="1200" dirty="0"/>
                        <a:t>Bin</a:t>
                      </a:r>
                      <a:r>
                        <a:rPr lang="zh-CN" altLang="en-US" sz="1200" dirty="0"/>
                        <a:t>里面的小东西取出来，选择更合适的</a:t>
                      </a:r>
                      <a:r>
                        <a:rPr lang="en-US" altLang="zh-CN" sz="1200" dirty="0"/>
                        <a:t>Bin 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相同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SKU ID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如果同一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的多件产品分散存储在每个</a:t>
                      </a:r>
                      <a:r>
                        <a:rPr lang="en-US" altLang="zh-CN" sz="1200" dirty="0"/>
                        <a:t>Bin </a:t>
                      </a:r>
                      <a:r>
                        <a:rPr lang="zh-CN" altLang="en-US" sz="1200" dirty="0"/>
                        <a:t>中，造成</a:t>
                      </a:r>
                      <a:r>
                        <a:rPr lang="en-US" altLang="zh-CN" sz="1200" dirty="0"/>
                        <a:t>SKU/Bin Constraint</a:t>
                      </a:r>
                      <a:r>
                        <a:rPr lang="zh-CN" altLang="en-US" sz="1200" dirty="0"/>
                        <a:t>的几率较大，将其集中在某（几）个存储，会降低这一概率。 </a:t>
                      </a:r>
                      <a:r>
                        <a:rPr lang="en-US" altLang="zh-CN" sz="1200" dirty="0"/>
                        <a:t>Same SKU Consolidation</a:t>
                      </a:r>
                      <a:r>
                        <a:rPr lang="zh-CN" altLang="en-US" sz="1200" dirty="0"/>
                        <a:t>会将符合一定批量的</a:t>
                      </a:r>
                      <a:r>
                        <a:rPr lang="en-US" altLang="zh-CN" sz="1200" dirty="0"/>
                        <a:t>SKU </a:t>
                      </a:r>
                      <a:r>
                        <a:rPr lang="zh-CN" altLang="en-US" sz="1200" dirty="0"/>
                        <a:t>取出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65861" y="1953499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5861" y="2541848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65861" y="3207316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65861" y="3674478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607585" y="6122186"/>
            <a:ext cx="1057620" cy="50677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继续</a:t>
            </a:r>
          </a:p>
        </p:txBody>
      </p:sp>
      <p:sp>
        <p:nvSpPr>
          <p:cNvPr id="11" name="矩形 10"/>
          <p:cNvSpPr/>
          <p:nvPr/>
        </p:nvSpPr>
        <p:spPr>
          <a:xfrm>
            <a:off x="1753006" y="4157388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47213" y="4791996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65861" y="5392525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28" y="3628077"/>
            <a:ext cx="317850" cy="300973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2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40591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SKU 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5144" y="58654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23893"/>
              </p:ext>
            </p:extLst>
          </p:nvPr>
        </p:nvGraphicFramePr>
        <p:xfrm>
          <a:off x="197418" y="4469665"/>
          <a:ext cx="11862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选择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区域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通道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层数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货位类型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12096" y="3979230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+ </a:t>
            </a:r>
            <a:r>
              <a:rPr lang="zh-CN" altLang="en-US" sz="1600" b="1" dirty="0"/>
              <a:t>新增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1902" y="1197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</a:p>
        </p:txBody>
      </p:sp>
      <p:sp>
        <p:nvSpPr>
          <p:cNvPr id="9" name="矩形 8"/>
          <p:cNvSpPr/>
          <p:nvPr/>
        </p:nvSpPr>
        <p:spPr>
          <a:xfrm>
            <a:off x="6455899" y="1208613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8551914" y="1290504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51902" y="16598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移货商品最大数量（个）</a:t>
            </a:r>
          </a:p>
        </p:txBody>
      </p:sp>
      <p:sp>
        <p:nvSpPr>
          <p:cNvPr id="12" name="矩形 11"/>
          <p:cNvSpPr/>
          <p:nvPr/>
        </p:nvSpPr>
        <p:spPr>
          <a:xfrm>
            <a:off x="6465583" y="1659836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54712" y="21811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移货商品最大体积（立方米）</a:t>
            </a:r>
          </a:p>
        </p:txBody>
      </p:sp>
      <p:sp>
        <p:nvSpPr>
          <p:cNvPr id="14" name="矩形 13"/>
          <p:cNvSpPr/>
          <p:nvPr/>
        </p:nvSpPr>
        <p:spPr>
          <a:xfrm>
            <a:off x="6468393" y="2181162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797250" y="1342707"/>
          <a:ext cx="1707956" cy="145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京东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苏宁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天猫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ounded Rectangular Callout 13"/>
          <p:cNvSpPr/>
          <p:nvPr/>
        </p:nvSpPr>
        <p:spPr>
          <a:xfrm>
            <a:off x="659441" y="1122724"/>
            <a:ext cx="2563936" cy="699933"/>
          </a:xfrm>
          <a:prstGeom prst="wedgeRoundRectCallout">
            <a:avLst>
              <a:gd name="adj1" fmla="val 58804"/>
              <a:gd name="adj2" fmla="val 4480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返回结果的最大个数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可根据期望或安排员工工时确定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7"/>
          <p:cNvSpPr/>
          <p:nvPr/>
        </p:nvSpPr>
        <p:spPr>
          <a:xfrm>
            <a:off x="9677423" y="1506612"/>
            <a:ext cx="1315599" cy="921712"/>
          </a:xfrm>
          <a:prstGeom prst="wedgeRoundRectCallout">
            <a:avLst>
              <a:gd name="adj1" fmla="val -49398"/>
              <a:gd name="adj2" fmla="val -11291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系统返回的结果会同时满足</a:t>
            </a:r>
            <a:r>
              <a:rPr lang="en-US" altLang="zh-CN" sz="1000" dirty="0">
                <a:solidFill>
                  <a:schemeClr val="tx1"/>
                </a:solidFill>
              </a:rPr>
              <a:t>6</a:t>
            </a:r>
            <a:r>
              <a:rPr lang="zh-CN" altLang="en-US" sz="1000" dirty="0">
                <a:solidFill>
                  <a:schemeClr val="tx1"/>
                </a:solidFill>
              </a:rPr>
              <a:t>个条件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Rounded Rectangular Callout 11"/>
          <p:cNvSpPr/>
          <p:nvPr/>
        </p:nvSpPr>
        <p:spPr>
          <a:xfrm>
            <a:off x="659440" y="1867925"/>
            <a:ext cx="2605546" cy="796858"/>
          </a:xfrm>
          <a:prstGeom prst="wedgeRoundRectCallout">
            <a:avLst>
              <a:gd name="adj1" fmla="val 57657"/>
              <a:gd name="adj2" fmla="val 9009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返回结果的最大体积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可根据需要腾出的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或者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目标区域可接受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51902" y="26575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移货货位最大利用率（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p:txBody>
      </p:sp>
      <p:sp>
        <p:nvSpPr>
          <p:cNvPr id="22" name="矩形 21"/>
          <p:cNvSpPr/>
          <p:nvPr/>
        </p:nvSpPr>
        <p:spPr>
          <a:xfrm>
            <a:off x="6496307" y="2674567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1902" y="313054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移货货位最小商品种类（个）</a:t>
            </a:r>
          </a:p>
        </p:txBody>
      </p:sp>
      <p:sp>
        <p:nvSpPr>
          <p:cNvPr id="24" name="矩形 23"/>
          <p:cNvSpPr/>
          <p:nvPr/>
        </p:nvSpPr>
        <p:spPr>
          <a:xfrm>
            <a:off x="6496307" y="3147542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ounded Rectangular Callout 6"/>
          <p:cNvSpPr/>
          <p:nvPr/>
        </p:nvSpPr>
        <p:spPr>
          <a:xfrm>
            <a:off x="659440" y="2717867"/>
            <a:ext cx="2605546" cy="547266"/>
          </a:xfrm>
          <a:prstGeom prst="wedgeRoundRectCallout">
            <a:avLst>
              <a:gd name="adj1" fmla="val 57649"/>
              <a:gd name="adj2" fmla="val -32036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Bin utilization </a:t>
            </a:r>
            <a:r>
              <a:rPr lang="zh-CN" altLang="en-US" sz="1000" b="1" dirty="0">
                <a:solidFill>
                  <a:schemeClr val="tx1"/>
                </a:solidFill>
              </a:rPr>
              <a:t>极大值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大于此值的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将不能考虑。 如果不需要此限定，可以设置极大值（比如</a:t>
            </a:r>
            <a:r>
              <a:rPr lang="en-US" altLang="zh-CN" sz="1000" dirty="0">
                <a:solidFill>
                  <a:schemeClr val="tx1"/>
                </a:solidFill>
              </a:rPr>
              <a:t>1000%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7"/>
          <p:cNvSpPr/>
          <p:nvPr/>
        </p:nvSpPr>
        <p:spPr>
          <a:xfrm>
            <a:off x="9142439" y="2461717"/>
            <a:ext cx="2605545" cy="547267"/>
          </a:xfrm>
          <a:prstGeom prst="wedgeRoundRectCallout">
            <a:avLst>
              <a:gd name="adj1" fmla="val -61387"/>
              <a:gd name="adj2" fmla="val 74713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最小的</a:t>
            </a:r>
            <a:r>
              <a:rPr lang="en-US" sz="1000" b="1" dirty="0">
                <a:solidFill>
                  <a:schemeClr val="tx1"/>
                </a:solidFill>
              </a:rPr>
              <a:t>SKU Count/Bin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小于此</a:t>
            </a:r>
            <a:r>
              <a:rPr lang="en-US" altLang="zh-CN" sz="1000" dirty="0">
                <a:solidFill>
                  <a:schemeClr val="tx1"/>
                </a:solidFill>
              </a:rPr>
              <a:t>SKU Count</a:t>
            </a:r>
            <a:r>
              <a:rPr lang="zh-CN" altLang="en-US" sz="1000" dirty="0">
                <a:solidFill>
                  <a:schemeClr val="tx1"/>
                </a:solidFill>
              </a:rPr>
              <a:t>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将不予考虑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087577" y="3998234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返回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1110309" y="3998234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继续</a:t>
            </a:r>
            <a:endParaRPr lang="zh-CN" altLang="en-US" sz="1200" b="1" dirty="0"/>
          </a:p>
        </p:txBody>
      </p:sp>
      <p:sp>
        <p:nvSpPr>
          <p:cNvPr id="29" name="Rounded Rectangular Callout 7"/>
          <p:cNvSpPr/>
          <p:nvPr/>
        </p:nvSpPr>
        <p:spPr>
          <a:xfrm>
            <a:off x="8726371" y="623475"/>
            <a:ext cx="1220132" cy="416737"/>
          </a:xfrm>
          <a:prstGeom prst="wedgeRoundRectCallout">
            <a:avLst>
              <a:gd name="adj1" fmla="val -46003"/>
              <a:gd name="adj2" fmla="val 11329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可以多选也可以选</a:t>
            </a:r>
            <a:r>
              <a:rPr lang="en-US" altLang="zh-CN" sz="1000" dirty="0">
                <a:solidFill>
                  <a:schemeClr val="tx1"/>
                </a:solidFill>
              </a:rPr>
              <a:t>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4173" y="3936196"/>
            <a:ext cx="1044766" cy="49880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348957" y="3998233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删除</a:t>
            </a:r>
            <a:endParaRPr lang="zh-CN" altLang="en-US" sz="12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402167" y="3534312"/>
            <a:ext cx="80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SKU ID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96421" y="3511633"/>
            <a:ext cx="2390659" cy="473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5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40591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SKU 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5144" y="58654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65978"/>
              </p:ext>
            </p:extLst>
          </p:nvPr>
        </p:nvGraphicFramePr>
        <p:xfrm>
          <a:off x="197418" y="4491698"/>
          <a:ext cx="118623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选择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区域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通道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层数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货位类型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All</a:t>
                      </a:r>
                      <a:endParaRPr lang="zh-CN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999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999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07622" y="4020266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+ </a:t>
            </a:r>
            <a:r>
              <a:rPr lang="zh-CN" altLang="en-US" sz="1600" b="1" dirty="0"/>
              <a:t>新增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1902" y="1197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</a:p>
        </p:txBody>
      </p:sp>
      <p:sp>
        <p:nvSpPr>
          <p:cNvPr id="9" name="矩形 8"/>
          <p:cNvSpPr/>
          <p:nvPr/>
        </p:nvSpPr>
        <p:spPr>
          <a:xfrm>
            <a:off x="6455899" y="1208613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京东</a:t>
            </a:r>
          </a:p>
        </p:txBody>
      </p:sp>
      <p:sp>
        <p:nvSpPr>
          <p:cNvPr id="10" name="等腰三角形 9"/>
          <p:cNvSpPr/>
          <p:nvPr/>
        </p:nvSpPr>
        <p:spPr>
          <a:xfrm rot="10800000">
            <a:off x="8551914" y="1290504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51902" y="16598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移货商品最大数量（个）</a:t>
            </a:r>
          </a:p>
        </p:txBody>
      </p:sp>
      <p:sp>
        <p:nvSpPr>
          <p:cNvPr id="12" name="矩形 11"/>
          <p:cNvSpPr/>
          <p:nvPr/>
        </p:nvSpPr>
        <p:spPr>
          <a:xfrm>
            <a:off x="6465583" y="1659836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54712" y="21811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移货商品最大体积（立方米）</a:t>
            </a:r>
          </a:p>
        </p:txBody>
      </p:sp>
      <p:sp>
        <p:nvSpPr>
          <p:cNvPr id="14" name="矩形 13"/>
          <p:cNvSpPr/>
          <p:nvPr/>
        </p:nvSpPr>
        <p:spPr>
          <a:xfrm>
            <a:off x="6468393" y="2181162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8" name="Rounded Rectangular Callout 13"/>
          <p:cNvSpPr/>
          <p:nvPr/>
        </p:nvSpPr>
        <p:spPr>
          <a:xfrm>
            <a:off x="659441" y="1122724"/>
            <a:ext cx="2563936" cy="699933"/>
          </a:xfrm>
          <a:prstGeom prst="wedgeRoundRectCallout">
            <a:avLst>
              <a:gd name="adj1" fmla="val 58804"/>
              <a:gd name="adj2" fmla="val 4480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返回结果的最大个数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可根据期望或安排员工工时确定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7"/>
          <p:cNvSpPr/>
          <p:nvPr/>
        </p:nvSpPr>
        <p:spPr>
          <a:xfrm>
            <a:off x="9677423" y="1506612"/>
            <a:ext cx="1315599" cy="921712"/>
          </a:xfrm>
          <a:prstGeom prst="wedgeRoundRectCallout">
            <a:avLst>
              <a:gd name="adj1" fmla="val -49398"/>
              <a:gd name="adj2" fmla="val -11291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系统返回的结果会同时满足</a:t>
            </a:r>
            <a:r>
              <a:rPr lang="en-US" altLang="zh-CN" sz="1000" dirty="0">
                <a:solidFill>
                  <a:schemeClr val="tx1"/>
                </a:solidFill>
              </a:rPr>
              <a:t>5</a:t>
            </a:r>
            <a:r>
              <a:rPr lang="zh-CN" altLang="en-US" sz="1000" dirty="0">
                <a:solidFill>
                  <a:schemeClr val="tx1"/>
                </a:solidFill>
              </a:rPr>
              <a:t>个条件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Rounded Rectangular Callout 11"/>
          <p:cNvSpPr/>
          <p:nvPr/>
        </p:nvSpPr>
        <p:spPr>
          <a:xfrm>
            <a:off x="659440" y="1867925"/>
            <a:ext cx="2605546" cy="796858"/>
          </a:xfrm>
          <a:prstGeom prst="wedgeRoundRectCallout">
            <a:avLst>
              <a:gd name="adj1" fmla="val 57657"/>
              <a:gd name="adj2" fmla="val 9009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返回结果的最大体积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可根据需要腾出的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或者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目标区域可接受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51902" y="26575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移货货位最大利用率（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p:txBody>
      </p:sp>
      <p:sp>
        <p:nvSpPr>
          <p:cNvPr id="22" name="矩形 21"/>
          <p:cNvSpPr/>
          <p:nvPr/>
        </p:nvSpPr>
        <p:spPr>
          <a:xfrm>
            <a:off x="6496307" y="2674567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1000%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351902" y="30864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移货货位最小商品种类（个）</a:t>
            </a:r>
          </a:p>
        </p:txBody>
      </p:sp>
      <p:sp>
        <p:nvSpPr>
          <p:cNvPr id="24" name="矩形 23"/>
          <p:cNvSpPr/>
          <p:nvPr/>
        </p:nvSpPr>
        <p:spPr>
          <a:xfrm>
            <a:off x="6496307" y="3166956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Rounded Rectangular Callout 6"/>
          <p:cNvSpPr/>
          <p:nvPr/>
        </p:nvSpPr>
        <p:spPr>
          <a:xfrm>
            <a:off x="659440" y="2717867"/>
            <a:ext cx="2605546" cy="982802"/>
          </a:xfrm>
          <a:prstGeom prst="wedgeRoundRectCallout">
            <a:avLst>
              <a:gd name="adj1" fmla="val 57649"/>
              <a:gd name="adj2" fmla="val -32036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Bin utilization </a:t>
            </a:r>
            <a:r>
              <a:rPr lang="zh-CN" altLang="en-US" sz="1000" b="1" dirty="0">
                <a:solidFill>
                  <a:schemeClr val="tx1"/>
                </a:solidFill>
              </a:rPr>
              <a:t>极大值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大于此值的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将不能考虑。 如果不需要此限定，可以设置极大值（比如</a:t>
            </a:r>
            <a:r>
              <a:rPr lang="en-US" altLang="zh-CN" sz="1000" dirty="0">
                <a:solidFill>
                  <a:schemeClr val="tx1"/>
                </a:solidFill>
              </a:rPr>
              <a:t>1000%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存在</a:t>
            </a:r>
            <a:r>
              <a:rPr lang="en-US" altLang="zh-CN" sz="1000" dirty="0">
                <a:solidFill>
                  <a:schemeClr val="tx1"/>
                </a:solidFill>
              </a:rPr>
              <a:t>1000%</a:t>
            </a:r>
            <a:r>
              <a:rPr lang="zh-CN" altLang="en-US" sz="1000" dirty="0">
                <a:solidFill>
                  <a:schemeClr val="tx1"/>
                </a:solidFill>
              </a:rPr>
              <a:t>的结果可能是商品尺寸错误，实际很小，但是系统尺寸很大，导致可能出现这种情况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7"/>
          <p:cNvSpPr/>
          <p:nvPr/>
        </p:nvSpPr>
        <p:spPr>
          <a:xfrm>
            <a:off x="9229351" y="2662805"/>
            <a:ext cx="2605545" cy="547267"/>
          </a:xfrm>
          <a:prstGeom prst="wedgeRoundRectCallout">
            <a:avLst>
              <a:gd name="adj1" fmla="val -61810"/>
              <a:gd name="adj2" fmla="val 5860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最小的</a:t>
            </a:r>
            <a:r>
              <a:rPr lang="en-US" sz="1000" b="1" dirty="0">
                <a:solidFill>
                  <a:schemeClr val="tx1"/>
                </a:solidFill>
              </a:rPr>
              <a:t>SKU Count/Bin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小于此</a:t>
            </a:r>
            <a:r>
              <a:rPr lang="en-US" altLang="zh-CN" sz="1000" dirty="0">
                <a:solidFill>
                  <a:schemeClr val="tx1"/>
                </a:solidFill>
              </a:rPr>
              <a:t>SKU Count</a:t>
            </a:r>
            <a:r>
              <a:rPr lang="zh-CN" altLang="en-US" sz="1000" dirty="0">
                <a:solidFill>
                  <a:schemeClr val="tx1"/>
                </a:solidFill>
              </a:rPr>
              <a:t>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将不予考虑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076560" y="4025297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返回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1110309" y="4020267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继续</a:t>
            </a:r>
            <a:endParaRPr lang="zh-CN" altLang="en-US" sz="1200" b="1" dirty="0"/>
          </a:p>
        </p:txBody>
      </p:sp>
      <p:sp>
        <p:nvSpPr>
          <p:cNvPr id="29" name="Rounded Rectangular Callout 7"/>
          <p:cNvSpPr/>
          <p:nvPr/>
        </p:nvSpPr>
        <p:spPr>
          <a:xfrm>
            <a:off x="8726371" y="623475"/>
            <a:ext cx="1220132" cy="416737"/>
          </a:xfrm>
          <a:prstGeom prst="wedgeRoundRectCallout">
            <a:avLst>
              <a:gd name="adj1" fmla="val -46003"/>
              <a:gd name="adj2" fmla="val 11329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可以多选也可以选</a:t>
            </a:r>
            <a:r>
              <a:rPr lang="en-US" altLang="zh-CN" sz="1000" dirty="0">
                <a:solidFill>
                  <a:schemeClr val="tx1"/>
                </a:solidFill>
              </a:rPr>
              <a:t>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285803" y="4031282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-</a:t>
            </a:r>
            <a:r>
              <a:rPr lang="zh-CN" altLang="en-US" sz="1600" b="1" dirty="0"/>
              <a:t>删除</a:t>
            </a:r>
            <a:endParaRPr lang="zh-CN" altLang="en-US" sz="1200" b="1" dirty="0"/>
          </a:p>
        </p:txBody>
      </p:sp>
      <p:sp>
        <p:nvSpPr>
          <p:cNvPr id="31" name="矩形 30"/>
          <p:cNvSpPr/>
          <p:nvPr/>
        </p:nvSpPr>
        <p:spPr>
          <a:xfrm>
            <a:off x="525576" y="5272537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9655423" y="5361674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11855910" y="5373400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402167" y="3534312"/>
            <a:ext cx="80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SKU ID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496421" y="3577735"/>
            <a:ext cx="2390659" cy="473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123456789</a:t>
            </a:r>
          </a:p>
          <a:p>
            <a:pPr algn="ctr"/>
            <a:r>
              <a:rPr lang="en-US" altLang="zh-CN" dirty="0"/>
              <a:t>234567890</a:t>
            </a:r>
            <a:endParaRPr lang="zh-CN" altLang="en-US" dirty="0"/>
          </a:p>
        </p:txBody>
      </p:sp>
      <p:sp>
        <p:nvSpPr>
          <p:cNvPr id="39" name="Rounded Rectangular Callout 7"/>
          <p:cNvSpPr/>
          <p:nvPr/>
        </p:nvSpPr>
        <p:spPr>
          <a:xfrm>
            <a:off x="9032449" y="3298300"/>
            <a:ext cx="2605545" cy="721966"/>
          </a:xfrm>
          <a:prstGeom prst="wedgeRoundRectCallout">
            <a:avLst>
              <a:gd name="adj1" fmla="val -61810"/>
              <a:gd name="adj2" fmla="val 40491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1000" b="1" dirty="0">
                <a:solidFill>
                  <a:schemeClr val="tx1"/>
                </a:solidFill>
              </a:rPr>
              <a:t>SKU  ID 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将</a:t>
            </a:r>
            <a:r>
              <a:rPr lang="en-US" altLang="zh-CN" sz="1000" dirty="0">
                <a:solidFill>
                  <a:schemeClr val="tx1"/>
                </a:solidFill>
              </a:rPr>
              <a:t>SKU ID</a:t>
            </a:r>
            <a:r>
              <a:rPr lang="zh-CN" altLang="en-US" sz="1000" dirty="0">
                <a:solidFill>
                  <a:schemeClr val="tx1"/>
                </a:solidFill>
              </a:rPr>
              <a:t>全部输入，可以很多几千几万等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83720" y="5304059"/>
            <a:ext cx="209270" cy="20996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82331" y="5304059"/>
            <a:ext cx="209270" cy="20996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15740" y="5304059"/>
            <a:ext cx="209270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669617" cy="4572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Consolidation </a:t>
            </a:r>
            <a:r>
              <a:rPr lang="zh-CN" altLang="en-US" sz="3600" dirty="0"/>
              <a:t>目的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599" y="1252728"/>
            <a:ext cx="11669617" cy="5605272"/>
          </a:xfrm>
        </p:spPr>
        <p:txBody>
          <a:bodyPr>
            <a:normAutofit/>
          </a:bodyPr>
          <a:lstStyle/>
          <a:p>
            <a:r>
              <a:rPr lang="en-US" sz="2000" dirty="0"/>
              <a:t>Consolidation </a:t>
            </a:r>
            <a:r>
              <a:rPr lang="zh-CN" altLang="en-US" sz="2000" dirty="0"/>
              <a:t>就是通过在</a:t>
            </a:r>
            <a:r>
              <a:rPr lang="en-US" altLang="zh-CN" sz="2000" dirty="0"/>
              <a:t>Bin</a:t>
            </a:r>
            <a:r>
              <a:rPr lang="zh-CN" altLang="en-US" sz="2000" dirty="0"/>
              <a:t>之间移动货物（拣出</a:t>
            </a:r>
            <a:r>
              <a:rPr lang="en-US" altLang="zh-CN" sz="2000" dirty="0"/>
              <a:t>+</a:t>
            </a:r>
            <a:r>
              <a:rPr lang="zh-CN" altLang="en-US" sz="2000" dirty="0"/>
              <a:t>重新上架）达到提高存储效率的目的</a:t>
            </a:r>
            <a:endParaRPr lang="en-US" sz="2000" dirty="0"/>
          </a:p>
          <a:p>
            <a:r>
              <a:rPr lang="en-US" altLang="zh-CN" sz="2000" dirty="0"/>
              <a:t>Consolidation</a:t>
            </a:r>
            <a:r>
              <a:rPr lang="zh-CN" altLang="en-US" sz="2000" dirty="0"/>
              <a:t>的目的一般有</a:t>
            </a:r>
            <a:endParaRPr lang="en-US" sz="2000" dirty="0"/>
          </a:p>
          <a:p>
            <a:pPr lvl="1"/>
            <a:r>
              <a:rPr lang="zh-CN" altLang="en-US" sz="1800" dirty="0"/>
              <a:t>平衡不同</a:t>
            </a:r>
            <a:r>
              <a:rPr lang="en-US" altLang="zh-CN" sz="1800" dirty="0"/>
              <a:t>Bin type</a:t>
            </a:r>
            <a:r>
              <a:rPr lang="zh-CN" altLang="en-US" sz="1800" dirty="0"/>
              <a:t>之间的</a:t>
            </a:r>
            <a:r>
              <a:rPr lang="en-US" altLang="zh-CN" sz="1800" dirty="0"/>
              <a:t>capacity</a:t>
            </a:r>
            <a:r>
              <a:rPr lang="zh-CN" altLang="en-US" sz="1800" dirty="0"/>
              <a:t>及利用率，避免某个</a:t>
            </a:r>
            <a:r>
              <a:rPr lang="en-US" altLang="zh-CN" sz="1800" dirty="0"/>
              <a:t>Bin type</a:t>
            </a:r>
            <a:r>
              <a:rPr lang="zh-CN" altLang="en-US" sz="1800" dirty="0"/>
              <a:t>爆仓</a:t>
            </a:r>
            <a:endParaRPr lang="en-US" sz="1800" dirty="0"/>
          </a:p>
          <a:p>
            <a:pPr lvl="1"/>
            <a:r>
              <a:rPr lang="zh-CN" altLang="en-US" sz="1800" dirty="0"/>
              <a:t>将同一</a:t>
            </a:r>
            <a:r>
              <a:rPr lang="en-US" altLang="zh-CN" sz="1800" dirty="0"/>
              <a:t>SKU</a:t>
            </a:r>
            <a:r>
              <a:rPr lang="zh-CN" altLang="en-US" sz="1800" dirty="0"/>
              <a:t>集中到少量货位存储，避免造成</a:t>
            </a:r>
            <a:r>
              <a:rPr lang="en-US" altLang="zh-CN" sz="1800" dirty="0"/>
              <a:t>SKU Constrained</a:t>
            </a:r>
            <a:endParaRPr lang="en-US" sz="1800" dirty="0"/>
          </a:p>
          <a:p>
            <a:pPr lvl="1"/>
            <a:r>
              <a:rPr lang="zh-CN" altLang="en-US" sz="1800" dirty="0"/>
              <a:t>将热销品转移至</a:t>
            </a:r>
            <a:r>
              <a:rPr lang="en-US" altLang="zh-CN" sz="1800" dirty="0"/>
              <a:t>outbound</a:t>
            </a:r>
            <a:r>
              <a:rPr lang="zh-CN" altLang="en-US" sz="1800" dirty="0"/>
              <a:t>近距离区域存储，以提高出货效率</a:t>
            </a:r>
            <a:endParaRPr lang="en-US" sz="1800" dirty="0"/>
          </a:p>
          <a:p>
            <a:pPr lvl="1"/>
            <a:r>
              <a:rPr lang="zh-CN" altLang="en-US" sz="1800" dirty="0"/>
              <a:t>将滞销品转移至</a:t>
            </a:r>
            <a:r>
              <a:rPr lang="en-US" altLang="zh-CN" sz="1800" dirty="0"/>
              <a:t>outbound</a:t>
            </a:r>
            <a:r>
              <a:rPr lang="zh-CN" altLang="en-US" sz="1800" dirty="0"/>
              <a:t>远距离区域，合理利用空间</a:t>
            </a:r>
            <a:endParaRPr lang="en-US" altLang="zh-CN" sz="1800" dirty="0"/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/>
              <a:t>fill rate</a:t>
            </a:r>
            <a:r>
              <a:rPr lang="zh-CN" altLang="en-US" sz="1800" dirty="0"/>
              <a:t>较低的</a:t>
            </a:r>
            <a:r>
              <a:rPr lang="en-US" altLang="zh-CN" sz="1800" dirty="0"/>
              <a:t>Bin</a:t>
            </a:r>
            <a:r>
              <a:rPr lang="zh-CN" altLang="en-US" sz="1800" dirty="0"/>
              <a:t>（特别是托拍）合并或转移</a:t>
            </a:r>
            <a:endParaRPr lang="en-US" altLang="zh-CN" sz="1800" dirty="0"/>
          </a:p>
          <a:p>
            <a:pPr lvl="1"/>
            <a:r>
              <a:rPr lang="zh-CN" altLang="en-US" sz="1800" dirty="0"/>
              <a:t>找出特殊规格（尺寸，重量）的</a:t>
            </a:r>
            <a:r>
              <a:rPr lang="en-US" altLang="zh-CN" sz="1800" dirty="0"/>
              <a:t>SKU</a:t>
            </a:r>
          </a:p>
          <a:p>
            <a:pPr lvl="1"/>
            <a:r>
              <a:rPr lang="zh-CN" altLang="en-US" sz="1800" dirty="0"/>
              <a:t>其它测试用途</a:t>
            </a:r>
            <a:endParaRPr lang="en-US" sz="1800" dirty="0"/>
          </a:p>
          <a:p>
            <a:r>
              <a:rPr lang="en-US" altLang="zh-CN" sz="2000" dirty="0"/>
              <a:t>Consolidation</a:t>
            </a:r>
            <a:r>
              <a:rPr lang="zh-CN" altLang="en-US" sz="2000" dirty="0"/>
              <a:t>可以提高</a:t>
            </a:r>
            <a:r>
              <a:rPr lang="en-US" altLang="zh-CN" sz="2000" dirty="0"/>
              <a:t>Bin</a:t>
            </a:r>
            <a:r>
              <a:rPr lang="zh-CN" altLang="en-US" sz="2000" dirty="0"/>
              <a:t>的</a:t>
            </a:r>
            <a:r>
              <a:rPr lang="en-US" altLang="zh-CN" sz="2000" dirty="0"/>
              <a:t>Fill rate</a:t>
            </a:r>
            <a:r>
              <a:rPr lang="zh-CN" altLang="en-US" sz="2000" dirty="0"/>
              <a:t>，上架</a:t>
            </a:r>
            <a:r>
              <a:rPr lang="en-US" altLang="zh-CN" sz="2000" dirty="0"/>
              <a:t>/</a:t>
            </a:r>
            <a:r>
              <a:rPr lang="zh-CN" altLang="en-US" sz="2000" dirty="0"/>
              <a:t>拣货效率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6460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5213"/>
          <a:stretch/>
        </p:blipFill>
        <p:spPr>
          <a:xfrm>
            <a:off x="203622" y="1564792"/>
            <a:ext cx="11657143" cy="51004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70564" y="1258381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SKU 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0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12" y="1277956"/>
            <a:ext cx="8380164" cy="2870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743"/>
          <a:stretch/>
        </p:blipFill>
        <p:spPr>
          <a:xfrm>
            <a:off x="1842111" y="4148061"/>
            <a:ext cx="8214911" cy="3820654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45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144" y="1564395"/>
            <a:ext cx="7362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任务创建成功！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dirty="0"/>
              <a:t>任务号码：</a:t>
            </a:r>
            <a:r>
              <a:rPr lang="en-US" altLang="zh-CN" b="1" u="sng" dirty="0">
                <a:solidFill>
                  <a:srgbClr val="3333FF"/>
                </a:solidFill>
              </a:rPr>
              <a:t>C00003</a:t>
            </a:r>
            <a:r>
              <a:rPr lang="zh-CN" altLang="en-US" b="1" u="sng" dirty="0">
                <a:solidFill>
                  <a:srgbClr val="3333FF"/>
                </a:solidFill>
              </a:rPr>
              <a:t>，</a:t>
            </a:r>
            <a:r>
              <a:rPr lang="zh-CN" altLang="en-US" dirty="0"/>
              <a:t>请在任务查看界面查看任务详情，并分配拣货</a:t>
            </a:r>
            <a:r>
              <a:rPr lang="en-US" altLang="zh-CN" dirty="0"/>
              <a:t>PP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74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45714"/>
              </p:ext>
            </p:extLst>
          </p:nvPr>
        </p:nvGraphicFramePr>
        <p:xfrm>
          <a:off x="1455145" y="1421176"/>
          <a:ext cx="9154098" cy="443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选择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快销品整理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目的是找出热销品，存储在距离</a:t>
                      </a:r>
                      <a:r>
                        <a:rPr lang="en-US" altLang="zh-CN" sz="1200" dirty="0"/>
                        <a:t>outbound</a:t>
                      </a:r>
                      <a:r>
                        <a:rPr lang="zh-CN" altLang="en-US" sz="1200" dirty="0"/>
                        <a:t>近的区域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滞销品整理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找出滞销品（过去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天无销售记录，未来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天无预期销量），将他们从宝贵存储区域（</a:t>
                      </a:r>
                      <a:r>
                        <a:rPr lang="en-US" altLang="zh-CN" sz="1200" dirty="0"/>
                        <a:t>inbound/outbound</a:t>
                      </a:r>
                      <a:r>
                        <a:rPr lang="zh-CN" altLang="en-US" sz="1200" dirty="0"/>
                        <a:t>近距离区域）移走，利用这些宝贵区域存储周转快的产品，以提高上架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拣货的走动距离。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按照货位整理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 </a:t>
                      </a:r>
                      <a:r>
                        <a:rPr lang="zh-CN" altLang="en-US" sz="1200" dirty="0"/>
                        <a:t>输入</a:t>
                      </a:r>
                      <a:r>
                        <a:rPr lang="en-US" altLang="zh-CN" sz="1200" dirty="0"/>
                        <a:t>Bin</a:t>
                      </a:r>
                      <a:r>
                        <a:rPr lang="zh-CN" altLang="en-US" sz="1200" dirty="0"/>
                        <a:t>，找出其中的</a:t>
                      </a:r>
                      <a:r>
                        <a:rPr lang="en-US" altLang="zh-CN" sz="1200" dirty="0"/>
                        <a:t>SKU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SKU ID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找出特定</a:t>
                      </a:r>
                      <a:r>
                        <a:rPr lang="en-US" altLang="zh-CN" sz="1200" dirty="0"/>
                        <a:t>SKU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指定货位指定商品移货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用户自定义拣货</a:t>
                      </a:r>
                      <a:r>
                        <a:rPr lang="en-US" altLang="zh-CN" sz="1200" dirty="0"/>
                        <a:t>SKU/</a:t>
                      </a:r>
                      <a:r>
                        <a:rPr lang="zh-CN" altLang="en-US" sz="1200" dirty="0"/>
                        <a:t>数量</a:t>
                      </a:r>
                      <a:r>
                        <a:rPr lang="en-US" altLang="zh-CN" sz="1200" dirty="0"/>
                        <a:t>/Bin</a:t>
                      </a:r>
                      <a:r>
                        <a:rPr lang="zh-CN" altLang="en-US" sz="1200" dirty="0"/>
                        <a:t>等，生成拣货任务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按照商品尺寸和重量整理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设置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属性及</a:t>
                      </a:r>
                      <a:r>
                        <a:rPr lang="en-US" altLang="zh-CN" sz="1200" dirty="0"/>
                        <a:t>Bin </a:t>
                      </a:r>
                      <a:r>
                        <a:rPr lang="zh-CN" altLang="en-US" sz="1200" dirty="0"/>
                        <a:t>属性，将符合条件的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找出。 可以实现多种</a:t>
                      </a:r>
                      <a:r>
                        <a:rPr lang="en-US" altLang="zh-CN" sz="1200" dirty="0"/>
                        <a:t>consolidation</a:t>
                      </a:r>
                      <a:r>
                        <a:rPr lang="zh-CN" altLang="en-US" sz="1200" dirty="0"/>
                        <a:t>目的。比如：将利用率低的托拍找出；将特殊形状的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找出；将大</a:t>
                      </a:r>
                      <a:r>
                        <a:rPr lang="en-US" altLang="zh-CN" sz="1200" dirty="0"/>
                        <a:t>Bin</a:t>
                      </a:r>
                      <a:r>
                        <a:rPr lang="zh-CN" altLang="en-US" sz="1200" dirty="0"/>
                        <a:t>里面的小东西取出来，选择更合适的</a:t>
                      </a:r>
                      <a:r>
                        <a:rPr lang="en-US" altLang="zh-CN" sz="1200" dirty="0"/>
                        <a:t>Bin 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相同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SKU ID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如果同一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的多件产品分散存储在每个</a:t>
                      </a:r>
                      <a:r>
                        <a:rPr lang="en-US" altLang="zh-CN" sz="1200" dirty="0"/>
                        <a:t>Bin </a:t>
                      </a:r>
                      <a:r>
                        <a:rPr lang="zh-CN" altLang="en-US" sz="1200" dirty="0"/>
                        <a:t>中，造成</a:t>
                      </a:r>
                      <a:r>
                        <a:rPr lang="en-US" altLang="zh-CN" sz="1200" dirty="0"/>
                        <a:t>SKU/Bin Constraint</a:t>
                      </a:r>
                      <a:r>
                        <a:rPr lang="zh-CN" altLang="en-US" sz="1200" dirty="0"/>
                        <a:t>的几率较大，将其集中在某（几）个存储，会降低这一概率。 </a:t>
                      </a:r>
                      <a:r>
                        <a:rPr lang="en-US" altLang="zh-CN" sz="1200" dirty="0"/>
                        <a:t>Same SKU Consolidation</a:t>
                      </a:r>
                      <a:r>
                        <a:rPr lang="zh-CN" altLang="en-US" sz="1200" dirty="0"/>
                        <a:t>会将符合一定批量的</a:t>
                      </a:r>
                      <a:r>
                        <a:rPr lang="en-US" altLang="zh-CN" sz="1200" dirty="0"/>
                        <a:t>SKU </a:t>
                      </a:r>
                      <a:r>
                        <a:rPr lang="zh-CN" altLang="en-US" sz="1200" dirty="0"/>
                        <a:t>取出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65861" y="2019601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5861" y="2574899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65861" y="3196299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65861" y="3663461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28770" y="5949108"/>
            <a:ext cx="1057620" cy="50677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继续</a:t>
            </a:r>
          </a:p>
        </p:txBody>
      </p:sp>
      <p:sp>
        <p:nvSpPr>
          <p:cNvPr id="11" name="矩形 10"/>
          <p:cNvSpPr/>
          <p:nvPr/>
        </p:nvSpPr>
        <p:spPr>
          <a:xfrm>
            <a:off x="1753006" y="4168405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47213" y="4692843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65861" y="5392523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28" y="4134849"/>
            <a:ext cx="317850" cy="300973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27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405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指定商品指定货位移货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5144" y="58654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351902" y="1197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</a:p>
        </p:txBody>
      </p:sp>
      <p:sp>
        <p:nvSpPr>
          <p:cNvPr id="9" name="矩形 8"/>
          <p:cNvSpPr/>
          <p:nvPr/>
        </p:nvSpPr>
        <p:spPr>
          <a:xfrm>
            <a:off x="5596584" y="1208613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京东</a:t>
            </a:r>
          </a:p>
        </p:txBody>
      </p:sp>
      <p:sp>
        <p:nvSpPr>
          <p:cNvPr id="10" name="等腰三角形 9"/>
          <p:cNvSpPr/>
          <p:nvPr/>
        </p:nvSpPr>
        <p:spPr>
          <a:xfrm rot="10800000">
            <a:off x="7692599" y="1290504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51902" y="1659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商品属性</a:t>
            </a:r>
          </a:p>
        </p:txBody>
      </p:sp>
      <p:sp>
        <p:nvSpPr>
          <p:cNvPr id="12" name="矩形 11"/>
          <p:cNvSpPr/>
          <p:nvPr/>
        </p:nvSpPr>
        <p:spPr>
          <a:xfrm>
            <a:off x="5606268" y="1659836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ular Callout 13"/>
          <p:cNvSpPr/>
          <p:nvPr/>
        </p:nvSpPr>
        <p:spPr>
          <a:xfrm>
            <a:off x="659441" y="1122724"/>
            <a:ext cx="2563936" cy="699933"/>
          </a:xfrm>
          <a:prstGeom prst="wedgeRoundRectCallout">
            <a:avLst>
              <a:gd name="adj1" fmla="val 58804"/>
              <a:gd name="adj2" fmla="val 4480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返回结果的最大个数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可根据期望或安排员工工时确定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7"/>
          <p:cNvSpPr/>
          <p:nvPr/>
        </p:nvSpPr>
        <p:spPr>
          <a:xfrm>
            <a:off x="8726371" y="623475"/>
            <a:ext cx="1220132" cy="416737"/>
          </a:xfrm>
          <a:prstGeom prst="wedgeRoundRectCallout">
            <a:avLst>
              <a:gd name="adj1" fmla="val -46003"/>
              <a:gd name="adj2" fmla="val 11329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可以多选也可以选</a:t>
            </a:r>
            <a:r>
              <a:rPr lang="en-US" altLang="zh-CN" sz="1000" dirty="0">
                <a:solidFill>
                  <a:schemeClr val="tx1"/>
                </a:solidFill>
              </a:rPr>
              <a:t>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1902" y="2302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商品信息</a:t>
            </a:r>
          </a:p>
        </p:txBody>
      </p:sp>
      <p:sp>
        <p:nvSpPr>
          <p:cNvPr id="36" name="矩形 35"/>
          <p:cNvSpPr/>
          <p:nvPr/>
        </p:nvSpPr>
        <p:spPr>
          <a:xfrm>
            <a:off x="5596583" y="2206153"/>
            <a:ext cx="4349920" cy="1550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1-1-A001-001-A01,1234567890,2</a:t>
            </a:r>
          </a:p>
          <a:p>
            <a:r>
              <a:rPr lang="en-US" altLang="zh-CN" dirty="0"/>
              <a:t>1-1-A002-002-B01,2345678090,3</a:t>
            </a:r>
          </a:p>
          <a:p>
            <a:r>
              <a:rPr lang="en-US" altLang="zh-CN" dirty="0"/>
              <a:t>1-1-A002-002-B01,3456789000,4</a:t>
            </a:r>
          </a:p>
          <a:p>
            <a:r>
              <a:rPr lang="en-US" altLang="zh-CN" dirty="0"/>
              <a:t>1-1-A002-001-B02,4567890123,4</a:t>
            </a:r>
          </a:p>
          <a:p>
            <a:r>
              <a:rPr lang="en-US" altLang="zh-CN" dirty="0"/>
              <a:t>…………………………………………………..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3351902" y="2827216"/>
            <a:ext cx="1135349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批量导入</a:t>
            </a:r>
            <a:endParaRPr lang="zh-CN" altLang="en-US" sz="1200" b="1" dirty="0"/>
          </a:p>
        </p:txBody>
      </p:sp>
      <p:sp>
        <p:nvSpPr>
          <p:cNvPr id="38" name="Rounded Rectangular Callout 7"/>
          <p:cNvSpPr/>
          <p:nvPr/>
        </p:nvSpPr>
        <p:spPr>
          <a:xfrm>
            <a:off x="6389826" y="3901328"/>
            <a:ext cx="2605545" cy="721966"/>
          </a:xfrm>
          <a:prstGeom prst="wedgeRoundRectCallout">
            <a:avLst>
              <a:gd name="adj1" fmla="val -18682"/>
              <a:gd name="adj2" fmla="val -70903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商品信息（也可以批量导入）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手动输入格式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，</a:t>
            </a:r>
            <a:r>
              <a:rPr lang="en-US" altLang="zh-CN" sz="1000" dirty="0">
                <a:solidFill>
                  <a:schemeClr val="tx1"/>
                </a:solidFill>
              </a:rPr>
              <a:t>SKU ID</a:t>
            </a:r>
            <a:r>
              <a:rPr lang="zh-CN" altLang="en-US" sz="1000" dirty="0">
                <a:solidFill>
                  <a:schemeClr val="tx1"/>
                </a:solidFill>
              </a:rPr>
              <a:t>，数量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26618"/>
              </p:ext>
            </p:extLst>
          </p:nvPr>
        </p:nvGraphicFramePr>
        <p:xfrm>
          <a:off x="5984643" y="1745028"/>
          <a:ext cx="17079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正品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残品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144" y="1564395"/>
            <a:ext cx="7362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任务创建成功！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dirty="0"/>
              <a:t>任务号码：</a:t>
            </a:r>
            <a:r>
              <a:rPr lang="en-US" altLang="zh-CN" b="1" u="sng" dirty="0">
                <a:solidFill>
                  <a:srgbClr val="3333FF"/>
                </a:solidFill>
              </a:rPr>
              <a:t>C00004</a:t>
            </a:r>
            <a:r>
              <a:rPr lang="zh-CN" altLang="en-US" b="1" u="sng" dirty="0">
                <a:solidFill>
                  <a:srgbClr val="3333FF"/>
                </a:solidFill>
              </a:rPr>
              <a:t>，</a:t>
            </a:r>
            <a:r>
              <a:rPr lang="zh-CN" altLang="en-US" dirty="0"/>
              <a:t>请在任务查看界面查看任务详情，并分配拣货</a:t>
            </a:r>
            <a:r>
              <a:rPr lang="en-US" altLang="zh-CN" dirty="0"/>
              <a:t>PP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7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48920"/>
              </p:ext>
            </p:extLst>
          </p:nvPr>
        </p:nvGraphicFramePr>
        <p:xfrm>
          <a:off x="1455144" y="719665"/>
          <a:ext cx="9539692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16545"/>
              </p:ext>
            </p:extLst>
          </p:nvPr>
        </p:nvGraphicFramePr>
        <p:xfrm>
          <a:off x="261407" y="1578981"/>
          <a:ext cx="11541574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任务号码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创建时间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创建人员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任务类型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状态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分配</a:t>
                      </a:r>
                      <a:r>
                        <a:rPr lang="en-US" altLang="zh-CN" sz="1600" dirty="0"/>
                        <a:t>PP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C0001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2017/1/10</a:t>
                      </a:r>
                      <a:r>
                        <a:rPr lang="en-US" altLang="zh-CN" sz="1600" baseline="0" dirty="0"/>
                        <a:t> 12:32:10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孙萌萌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快销品整理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等待拣货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ConsolidationPP1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C0002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2017/1/10</a:t>
                      </a:r>
                    </a:p>
                    <a:p>
                      <a:pPr algn="ctr"/>
                      <a:r>
                        <a:rPr lang="en-US" altLang="zh-CN" sz="1600" dirty="0"/>
                        <a:t>12:35:11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孙萌萌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按照货位整理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等待分配</a:t>
                      </a:r>
                      <a:r>
                        <a:rPr lang="en-US" altLang="zh-CN" sz="1600" dirty="0"/>
                        <a:t>PP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Edit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C0003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2017/1/12</a:t>
                      </a:r>
                    </a:p>
                    <a:p>
                      <a:pPr algn="ctr"/>
                      <a:r>
                        <a:rPr lang="en-US" altLang="zh-CN" sz="1600" dirty="0"/>
                        <a:t>10:10:01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张三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按照商品尺寸和重量整理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正在创建任务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C0004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1017/1/22</a:t>
                      </a:r>
                    </a:p>
                    <a:p>
                      <a:pPr algn="ctr"/>
                      <a:r>
                        <a:rPr lang="en-US" altLang="zh-CN" sz="1600" dirty="0"/>
                        <a:t>09:10:03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柳依依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指定商品指定货位移货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正在创建任务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ular Callout 7"/>
          <p:cNvSpPr/>
          <p:nvPr/>
        </p:nvSpPr>
        <p:spPr>
          <a:xfrm>
            <a:off x="185206" y="4320836"/>
            <a:ext cx="1728210" cy="345642"/>
          </a:xfrm>
          <a:prstGeom prst="wedgeRoundRectCallout">
            <a:avLst>
              <a:gd name="adj1" fmla="val -18797"/>
              <a:gd name="adj2" fmla="val -9755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点链接，可以看到明细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zh-CN" altLang="en-US" sz="1000" dirty="0">
                <a:solidFill>
                  <a:schemeClr val="tx1"/>
                </a:solidFill>
              </a:rPr>
              <a:t>设置条件，生成结果）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9"/>
          <p:cNvSpPr/>
          <p:nvPr/>
        </p:nvSpPr>
        <p:spPr>
          <a:xfrm>
            <a:off x="4935558" y="4320836"/>
            <a:ext cx="3844885" cy="1176581"/>
          </a:xfrm>
          <a:prstGeom prst="wedgeRoundRectCallout">
            <a:avLst>
              <a:gd name="adj1" fmla="val 21927"/>
              <a:gd name="adj2" fmla="val -6665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Request </a:t>
            </a:r>
            <a:r>
              <a:rPr lang="zh-CN" altLang="en-US" sz="1000" dirty="0">
                <a:solidFill>
                  <a:schemeClr val="tx1"/>
                </a:solidFill>
              </a:rPr>
              <a:t>状态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1.</a:t>
            </a:r>
            <a:r>
              <a:rPr lang="zh-CN" altLang="en-US" sz="1000" dirty="0">
                <a:solidFill>
                  <a:schemeClr val="tx1"/>
                </a:solidFill>
              </a:rPr>
              <a:t>正在创建任务：提交申请，根据设置条件筛选货位和商品的过程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2.</a:t>
            </a:r>
            <a:r>
              <a:rPr lang="zh-CN" altLang="en-US" sz="1000" dirty="0">
                <a:solidFill>
                  <a:schemeClr val="tx1"/>
                </a:solidFill>
              </a:rPr>
              <a:t>等待分配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  <a:r>
              <a:rPr lang="zh-CN" altLang="en-US" sz="1000" dirty="0">
                <a:solidFill>
                  <a:schemeClr val="tx1"/>
                </a:solidFill>
              </a:rPr>
              <a:t>：已经绑定货位和商品，等待分配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</a:p>
          <a:p>
            <a:r>
              <a:rPr lang="en-US" sz="1000" dirty="0">
                <a:solidFill>
                  <a:schemeClr val="tx1"/>
                </a:solidFill>
              </a:rPr>
              <a:t>3.</a:t>
            </a:r>
            <a:r>
              <a:rPr lang="zh-CN" altLang="en-US" sz="1000" dirty="0">
                <a:solidFill>
                  <a:schemeClr val="tx1"/>
                </a:solidFill>
              </a:rPr>
              <a:t>等待拣货：已经分配完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  <a:r>
              <a:rPr lang="zh-CN" altLang="en-US" sz="1000" dirty="0">
                <a:solidFill>
                  <a:schemeClr val="tx1"/>
                </a:solidFill>
              </a:rPr>
              <a:t>，等待拣货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4.</a:t>
            </a:r>
            <a:r>
              <a:rPr lang="zh-CN" altLang="en-US" sz="1000" dirty="0">
                <a:solidFill>
                  <a:schemeClr val="tx1"/>
                </a:solidFill>
              </a:rPr>
              <a:t>拣货完成：任务内商品全部拣货完成，任务结束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5.</a:t>
            </a:r>
            <a:r>
              <a:rPr lang="zh-CN" altLang="en-US" sz="1000" dirty="0">
                <a:solidFill>
                  <a:schemeClr val="tx1"/>
                </a:solidFill>
              </a:rPr>
              <a:t>取消任务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6.</a:t>
            </a:r>
            <a:r>
              <a:rPr lang="zh-CN" altLang="en-US" sz="1000" dirty="0">
                <a:solidFill>
                  <a:schemeClr val="tx1"/>
                </a:solidFill>
              </a:rPr>
              <a:t>任务失败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8"/>
          <p:cNvSpPr/>
          <p:nvPr/>
        </p:nvSpPr>
        <p:spPr>
          <a:xfrm>
            <a:off x="8988995" y="3217201"/>
            <a:ext cx="1324962" cy="459629"/>
          </a:xfrm>
          <a:prstGeom prst="wedgeRoundRectCallout">
            <a:avLst>
              <a:gd name="adj1" fmla="val -18797"/>
              <a:gd name="adj2" fmla="val -9755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链接，可以看到拣货任务明细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8525" y="2016086"/>
            <a:ext cx="950448" cy="42965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0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55144" y="719665"/>
          <a:ext cx="9539692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4"/>
          <p:cNvSpPr/>
          <p:nvPr/>
        </p:nvSpPr>
        <p:spPr>
          <a:xfrm>
            <a:off x="4685715" y="4688309"/>
            <a:ext cx="1324962" cy="459629"/>
          </a:xfrm>
          <a:prstGeom prst="roundRect">
            <a:avLst/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参数们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ounded Rectangle 5"/>
          <p:cNvSpPr/>
          <p:nvPr/>
        </p:nvSpPr>
        <p:spPr>
          <a:xfrm>
            <a:off x="5895462" y="5683241"/>
            <a:ext cx="1324962" cy="344415"/>
          </a:xfrm>
          <a:prstGeom prst="roundRect">
            <a:avLst/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参数们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4"/>
          <a:stretch/>
        </p:blipFill>
        <p:spPr>
          <a:xfrm>
            <a:off x="1455144" y="1588393"/>
            <a:ext cx="8686800" cy="4742991"/>
          </a:xfrm>
          <a:prstGeom prst="rect">
            <a:avLst/>
          </a:prstGeom>
        </p:spPr>
      </p:pic>
      <p:sp>
        <p:nvSpPr>
          <p:cNvPr id="13" name="Rounded Rectangle 4"/>
          <p:cNvSpPr/>
          <p:nvPr/>
        </p:nvSpPr>
        <p:spPr>
          <a:xfrm>
            <a:off x="2860587" y="4875596"/>
            <a:ext cx="1324962" cy="459629"/>
          </a:xfrm>
          <a:prstGeom prst="roundRect">
            <a:avLst/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参数们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le 5"/>
          <p:cNvSpPr/>
          <p:nvPr/>
        </p:nvSpPr>
        <p:spPr>
          <a:xfrm>
            <a:off x="4070334" y="5870528"/>
            <a:ext cx="1324962" cy="344415"/>
          </a:xfrm>
          <a:prstGeom prst="roundRect">
            <a:avLst/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参数们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ounded Rectangle 6"/>
          <p:cNvSpPr/>
          <p:nvPr/>
        </p:nvSpPr>
        <p:spPr>
          <a:xfrm>
            <a:off x="6835470" y="2328369"/>
            <a:ext cx="1725853" cy="344415"/>
          </a:xfrm>
          <a:prstGeom prst="roundRect">
            <a:avLst/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下载</a:t>
            </a:r>
            <a:r>
              <a:rPr lang="en-US" altLang="zh-CN" sz="1000" dirty="0">
                <a:solidFill>
                  <a:schemeClr val="tx1"/>
                </a:solidFill>
              </a:rPr>
              <a:t>Excel 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（</a:t>
            </a:r>
            <a:r>
              <a:rPr lang="en-US" altLang="zh-CN" sz="1000" dirty="0" err="1">
                <a:solidFill>
                  <a:schemeClr val="tx1"/>
                </a:solidFill>
              </a:rPr>
              <a:t>BinID</a:t>
            </a:r>
            <a:r>
              <a:rPr lang="en-US" altLang="zh-CN" sz="1000" dirty="0">
                <a:solidFill>
                  <a:schemeClr val="tx1"/>
                </a:solidFill>
              </a:rPr>
              <a:t> /SKU/Units)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7"/>
          <p:cNvSpPr/>
          <p:nvPr/>
        </p:nvSpPr>
        <p:spPr>
          <a:xfrm>
            <a:off x="6720256" y="3162999"/>
            <a:ext cx="1324962" cy="344415"/>
          </a:xfrm>
          <a:prstGeom prst="roundRect">
            <a:avLst/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点进网页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(SKU/</a:t>
            </a:r>
            <a:r>
              <a:rPr lang="en-US" altLang="zh-CN" sz="1000" dirty="0" err="1">
                <a:solidFill>
                  <a:schemeClr val="tx1"/>
                </a:solidFill>
              </a:rPr>
              <a:t>BinID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Qty</a:t>
            </a:r>
            <a:r>
              <a:rPr lang="en-US" altLang="zh-CN" sz="1000" dirty="0">
                <a:solidFill>
                  <a:schemeClr val="tx1"/>
                </a:solidFill>
              </a:rPr>
              <a:t>/Cubic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49" y="3528990"/>
            <a:ext cx="4666167" cy="861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38" y="2328369"/>
            <a:ext cx="2024003" cy="657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9335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55144" y="719665"/>
          <a:ext cx="9539692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61407" y="1578981"/>
          <a:ext cx="11541574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任务号码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创建时间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创建人员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任务类型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状态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分配</a:t>
                      </a:r>
                      <a:r>
                        <a:rPr lang="en-US" altLang="zh-CN" sz="1600" dirty="0"/>
                        <a:t>PP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C0001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2017/1/10</a:t>
                      </a:r>
                      <a:r>
                        <a:rPr lang="en-US" altLang="zh-CN" sz="1600" baseline="0" dirty="0"/>
                        <a:t> 12:32:10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孙萌萌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快销品整理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等待拣货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ConsolidationPP1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C0002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2017/1/10</a:t>
                      </a:r>
                    </a:p>
                    <a:p>
                      <a:pPr algn="ctr"/>
                      <a:r>
                        <a:rPr lang="en-US" altLang="zh-CN" sz="1600" dirty="0"/>
                        <a:t>12:35:11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孙萌萌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按照货位整理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等待分配</a:t>
                      </a:r>
                      <a:r>
                        <a:rPr lang="en-US" altLang="zh-CN" sz="1600" dirty="0"/>
                        <a:t>PP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Edit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C0003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2017/1/12</a:t>
                      </a:r>
                    </a:p>
                    <a:p>
                      <a:pPr algn="ctr"/>
                      <a:r>
                        <a:rPr lang="en-US" altLang="zh-CN" sz="1600" dirty="0"/>
                        <a:t>10:10:01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张三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按照商品尺寸和重量整理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正在创建任务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C0004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1017/1/22</a:t>
                      </a:r>
                    </a:p>
                    <a:p>
                      <a:pPr algn="ctr"/>
                      <a:r>
                        <a:rPr lang="en-US" altLang="zh-CN" sz="1600" dirty="0"/>
                        <a:t>09:10:03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柳依依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按照商品数量体积整理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正在创建任务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ular Callout 7"/>
          <p:cNvSpPr/>
          <p:nvPr/>
        </p:nvSpPr>
        <p:spPr>
          <a:xfrm>
            <a:off x="185206" y="4320836"/>
            <a:ext cx="1728210" cy="345642"/>
          </a:xfrm>
          <a:prstGeom prst="wedgeRoundRectCallout">
            <a:avLst>
              <a:gd name="adj1" fmla="val -18797"/>
              <a:gd name="adj2" fmla="val -9755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点链接，可以看到明细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zh-CN" altLang="en-US" sz="1000" dirty="0">
                <a:solidFill>
                  <a:schemeClr val="tx1"/>
                </a:solidFill>
              </a:rPr>
              <a:t>设置条件，生成结果）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9"/>
          <p:cNvSpPr/>
          <p:nvPr/>
        </p:nvSpPr>
        <p:spPr>
          <a:xfrm>
            <a:off x="4935558" y="4320836"/>
            <a:ext cx="3844885" cy="1176581"/>
          </a:xfrm>
          <a:prstGeom prst="wedgeRoundRectCallout">
            <a:avLst>
              <a:gd name="adj1" fmla="val 21927"/>
              <a:gd name="adj2" fmla="val -6665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Request </a:t>
            </a:r>
            <a:r>
              <a:rPr lang="zh-CN" altLang="en-US" sz="1000" dirty="0">
                <a:solidFill>
                  <a:schemeClr val="tx1"/>
                </a:solidFill>
              </a:rPr>
              <a:t>状态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1.</a:t>
            </a:r>
            <a:r>
              <a:rPr lang="zh-CN" altLang="en-US" sz="1000" dirty="0">
                <a:solidFill>
                  <a:schemeClr val="tx1"/>
                </a:solidFill>
              </a:rPr>
              <a:t>正在创建任务：提交申请，根据设置条件筛选货位和商品的过程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2.</a:t>
            </a:r>
            <a:r>
              <a:rPr lang="zh-CN" altLang="en-US" sz="1000" dirty="0">
                <a:solidFill>
                  <a:schemeClr val="tx1"/>
                </a:solidFill>
              </a:rPr>
              <a:t>等待分配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  <a:r>
              <a:rPr lang="zh-CN" altLang="en-US" sz="1000" dirty="0">
                <a:solidFill>
                  <a:schemeClr val="tx1"/>
                </a:solidFill>
              </a:rPr>
              <a:t>：已经绑定货位和商品，等待分配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</a:p>
          <a:p>
            <a:r>
              <a:rPr lang="en-US" sz="1000" dirty="0">
                <a:solidFill>
                  <a:schemeClr val="tx1"/>
                </a:solidFill>
              </a:rPr>
              <a:t>3.</a:t>
            </a:r>
            <a:r>
              <a:rPr lang="zh-CN" altLang="en-US" sz="1000" dirty="0">
                <a:solidFill>
                  <a:schemeClr val="tx1"/>
                </a:solidFill>
              </a:rPr>
              <a:t>等待拣货：已经分配完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  <a:r>
              <a:rPr lang="zh-CN" altLang="en-US" sz="1000" dirty="0">
                <a:solidFill>
                  <a:schemeClr val="tx1"/>
                </a:solidFill>
              </a:rPr>
              <a:t>，等待拣货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4.</a:t>
            </a:r>
            <a:r>
              <a:rPr lang="zh-CN" altLang="en-US" sz="1000" dirty="0">
                <a:solidFill>
                  <a:schemeClr val="tx1"/>
                </a:solidFill>
              </a:rPr>
              <a:t>拣货完成：任务内商品全部拣货完成，任务结束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5.</a:t>
            </a:r>
            <a:r>
              <a:rPr lang="zh-CN" altLang="en-US" sz="1000" dirty="0">
                <a:solidFill>
                  <a:schemeClr val="tx1"/>
                </a:solidFill>
              </a:rPr>
              <a:t>取消任务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6.</a:t>
            </a:r>
            <a:r>
              <a:rPr lang="zh-CN" altLang="en-US" sz="1000" dirty="0">
                <a:solidFill>
                  <a:schemeClr val="tx1"/>
                </a:solidFill>
              </a:rPr>
              <a:t>任务失败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8"/>
          <p:cNvSpPr/>
          <p:nvPr/>
        </p:nvSpPr>
        <p:spPr>
          <a:xfrm>
            <a:off x="8988995" y="3182077"/>
            <a:ext cx="1324962" cy="459629"/>
          </a:xfrm>
          <a:prstGeom prst="wedgeRoundRectCallout">
            <a:avLst>
              <a:gd name="adj1" fmla="val -18797"/>
              <a:gd name="adj2" fmla="val -9755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链接，点击进入可以分配拣货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988995" y="2587455"/>
            <a:ext cx="915169" cy="42965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9749928" y="1515999"/>
            <a:ext cx="1324962" cy="459629"/>
          </a:xfrm>
          <a:prstGeom prst="wedgeRoundRectCallout">
            <a:avLst>
              <a:gd name="adj1" fmla="val -28775"/>
              <a:gd name="adj2" fmla="val 9419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链接，可以看到拣货任务明细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5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6" b="16755"/>
          <a:stretch/>
        </p:blipFill>
        <p:spPr>
          <a:xfrm>
            <a:off x="1881590" y="1619479"/>
            <a:ext cx="8686800" cy="34979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5144" y="719665"/>
          <a:ext cx="9539692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55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49" y="775974"/>
            <a:ext cx="7666667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0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55144" y="719665"/>
          <a:ext cx="9539692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61407" y="1578981"/>
          <a:ext cx="11541574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任务号码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创建时间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创建人员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任务类型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状态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分配</a:t>
                      </a:r>
                      <a:r>
                        <a:rPr lang="en-US" altLang="zh-CN" sz="1600" dirty="0"/>
                        <a:t>PP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C0001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2017/1/10</a:t>
                      </a:r>
                      <a:r>
                        <a:rPr lang="en-US" altLang="zh-CN" sz="1600" baseline="0" dirty="0"/>
                        <a:t> 12:32:10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孙萌萌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快销品整理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等待拣货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ConsolidationPP1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C0002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2017/1/10</a:t>
                      </a:r>
                    </a:p>
                    <a:p>
                      <a:pPr algn="ctr"/>
                      <a:r>
                        <a:rPr lang="en-US" altLang="zh-CN" sz="1600" dirty="0"/>
                        <a:t>12:35:11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孙萌萌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按照货位整理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等待分配</a:t>
                      </a:r>
                      <a:r>
                        <a:rPr lang="en-US" altLang="zh-CN" sz="1600" dirty="0"/>
                        <a:t>PP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Edit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C0003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2017/1/12</a:t>
                      </a:r>
                    </a:p>
                    <a:p>
                      <a:pPr algn="ctr"/>
                      <a:r>
                        <a:rPr lang="en-US" altLang="zh-CN" sz="1600" dirty="0"/>
                        <a:t>10:10:01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张三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按照商品尺寸和重量整理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正在创建任务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>
                          <a:solidFill>
                            <a:srgbClr val="0066FF"/>
                          </a:solidFill>
                        </a:rPr>
                        <a:t>C0004</a:t>
                      </a:r>
                      <a:endParaRPr lang="zh-CN" altLang="en-US" sz="1600" b="1" u="sng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1017/1/22</a:t>
                      </a:r>
                    </a:p>
                    <a:p>
                      <a:pPr algn="ctr"/>
                      <a:r>
                        <a:rPr lang="en-US" altLang="zh-CN" sz="1600" dirty="0"/>
                        <a:t>09:10:03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柳依依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按照商品数量体积整理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正在创建任务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0066FF"/>
                          </a:solidFill>
                        </a:rPr>
                        <a:t>删除需求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ular Callout 7"/>
          <p:cNvSpPr/>
          <p:nvPr/>
        </p:nvSpPr>
        <p:spPr>
          <a:xfrm>
            <a:off x="185206" y="4320836"/>
            <a:ext cx="1728210" cy="345642"/>
          </a:xfrm>
          <a:prstGeom prst="wedgeRoundRectCallout">
            <a:avLst>
              <a:gd name="adj1" fmla="val -18797"/>
              <a:gd name="adj2" fmla="val -9755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点链接，可以看到明细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zh-CN" altLang="en-US" sz="1000" dirty="0">
                <a:solidFill>
                  <a:schemeClr val="tx1"/>
                </a:solidFill>
              </a:rPr>
              <a:t>设置条件，生成结果）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9"/>
          <p:cNvSpPr/>
          <p:nvPr/>
        </p:nvSpPr>
        <p:spPr>
          <a:xfrm>
            <a:off x="4935558" y="4320836"/>
            <a:ext cx="3844885" cy="1176581"/>
          </a:xfrm>
          <a:prstGeom prst="wedgeRoundRectCallout">
            <a:avLst>
              <a:gd name="adj1" fmla="val 21927"/>
              <a:gd name="adj2" fmla="val -6665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Request </a:t>
            </a:r>
            <a:r>
              <a:rPr lang="zh-CN" altLang="en-US" sz="1000" dirty="0">
                <a:solidFill>
                  <a:schemeClr val="tx1"/>
                </a:solidFill>
              </a:rPr>
              <a:t>状态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1.</a:t>
            </a:r>
            <a:r>
              <a:rPr lang="zh-CN" altLang="en-US" sz="1000" dirty="0">
                <a:solidFill>
                  <a:schemeClr val="tx1"/>
                </a:solidFill>
              </a:rPr>
              <a:t>正在创建任务：提交申请，根据设置条件筛选货位和商品的过程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2.</a:t>
            </a:r>
            <a:r>
              <a:rPr lang="zh-CN" altLang="en-US" sz="1000" dirty="0">
                <a:solidFill>
                  <a:schemeClr val="tx1"/>
                </a:solidFill>
              </a:rPr>
              <a:t>等待分配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  <a:r>
              <a:rPr lang="zh-CN" altLang="en-US" sz="1000" dirty="0">
                <a:solidFill>
                  <a:schemeClr val="tx1"/>
                </a:solidFill>
              </a:rPr>
              <a:t>：已经绑定货位和商品，等待分配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</a:p>
          <a:p>
            <a:r>
              <a:rPr lang="en-US" sz="1000" dirty="0">
                <a:solidFill>
                  <a:schemeClr val="tx1"/>
                </a:solidFill>
              </a:rPr>
              <a:t>3.</a:t>
            </a:r>
            <a:r>
              <a:rPr lang="zh-CN" altLang="en-US" sz="1000" dirty="0">
                <a:solidFill>
                  <a:schemeClr val="tx1"/>
                </a:solidFill>
              </a:rPr>
              <a:t>等待拣货：已经分配完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  <a:r>
              <a:rPr lang="zh-CN" altLang="en-US" sz="1000" dirty="0">
                <a:solidFill>
                  <a:schemeClr val="tx1"/>
                </a:solidFill>
              </a:rPr>
              <a:t>，等待拣货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4.</a:t>
            </a:r>
            <a:r>
              <a:rPr lang="zh-CN" altLang="en-US" sz="1000" dirty="0">
                <a:solidFill>
                  <a:schemeClr val="tx1"/>
                </a:solidFill>
              </a:rPr>
              <a:t>拣货完成：任务内商品全部拣货完成，任务结束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5.</a:t>
            </a:r>
            <a:r>
              <a:rPr lang="zh-CN" altLang="en-US" sz="1000" dirty="0">
                <a:solidFill>
                  <a:schemeClr val="tx1"/>
                </a:solidFill>
              </a:rPr>
              <a:t>取消任务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6.</a:t>
            </a:r>
            <a:r>
              <a:rPr lang="zh-CN" altLang="en-US" sz="1000" dirty="0">
                <a:solidFill>
                  <a:schemeClr val="tx1"/>
                </a:solidFill>
              </a:rPr>
              <a:t>任务失败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8"/>
          <p:cNvSpPr/>
          <p:nvPr/>
        </p:nvSpPr>
        <p:spPr>
          <a:xfrm>
            <a:off x="8988995" y="3182077"/>
            <a:ext cx="1324962" cy="459629"/>
          </a:xfrm>
          <a:prstGeom prst="wedgeRoundRectCallout">
            <a:avLst>
              <a:gd name="adj1" fmla="val -18797"/>
              <a:gd name="adj2" fmla="val -9755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链接，点击进入可以分配拣货</a:t>
            </a:r>
            <a:r>
              <a:rPr lang="en-US" altLang="zh-CN" sz="1000" dirty="0">
                <a:solidFill>
                  <a:schemeClr val="tx1"/>
                </a:solidFill>
              </a:rPr>
              <a:t>PP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564252" y="1975628"/>
            <a:ext cx="1749705" cy="42965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9749928" y="1515999"/>
            <a:ext cx="1324962" cy="459629"/>
          </a:xfrm>
          <a:prstGeom prst="wedgeRoundRectCallout">
            <a:avLst>
              <a:gd name="adj1" fmla="val -28775"/>
              <a:gd name="adj2" fmla="val 9419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链接，可以看到拣货任务明细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61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6" b="16755"/>
          <a:stretch/>
        </p:blipFill>
        <p:spPr>
          <a:xfrm>
            <a:off x="1881590" y="1619479"/>
            <a:ext cx="8686800" cy="34979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5144" y="719665"/>
          <a:ext cx="9539692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17" y="2654913"/>
            <a:ext cx="5908031" cy="1112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112" y="2057095"/>
            <a:ext cx="1600435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55144" y="102713"/>
          <a:ext cx="9032916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8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67147"/>
              </p:ext>
            </p:extLst>
          </p:nvPr>
        </p:nvGraphicFramePr>
        <p:xfrm>
          <a:off x="1273121" y="653555"/>
          <a:ext cx="9360000" cy="407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71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类型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项目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条件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快销品整理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产品销量前百分数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5%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78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销售记录查询周期（天）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7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滞销品整理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产品销售后百分数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78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销售记录查询天数（天）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78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销售预测天数（天）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178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相同</a:t>
                      </a:r>
                      <a:r>
                        <a:rPr lang="en-US" altLang="zh-CN" sz="1600" dirty="0"/>
                        <a:t>SKU ID</a:t>
                      </a:r>
                      <a:r>
                        <a:rPr lang="zh-CN" altLang="en-US" sz="1600" dirty="0"/>
                        <a:t>整理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商品占所在货位体积百分比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To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10%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178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商品体积值（立方厘米）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To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178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商品在货位中数量值（个）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To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178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商品所在货位数量总数（个）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To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10633121" y="3753175"/>
            <a:ext cx="1540065" cy="6169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/>
              <a:t>备注信息：</a:t>
            </a:r>
            <a:r>
              <a:rPr lang="en-US" altLang="zh-CN" sz="1200" b="1" dirty="0"/>
              <a:t>TO</a:t>
            </a:r>
            <a:r>
              <a:rPr lang="zh-CN" altLang="en-US" sz="1200" b="1" dirty="0"/>
              <a:t>两侧的数据均是包含等于</a:t>
            </a:r>
          </a:p>
        </p:txBody>
      </p:sp>
      <p:sp>
        <p:nvSpPr>
          <p:cNvPr id="6" name="Rounded Rectangular Callout 6"/>
          <p:cNvSpPr/>
          <p:nvPr/>
        </p:nvSpPr>
        <p:spPr>
          <a:xfrm>
            <a:off x="77119" y="2070989"/>
            <a:ext cx="2001395" cy="691284"/>
          </a:xfrm>
          <a:prstGeom prst="wedgeRoundRectCallout">
            <a:avLst>
              <a:gd name="adj1" fmla="val 57521"/>
              <a:gd name="adj2" fmla="val 14446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考虑</a:t>
            </a:r>
            <a:r>
              <a:rPr lang="en-US" altLang="zh-CN" sz="1000" u="sng" dirty="0">
                <a:solidFill>
                  <a:srgbClr val="FF0000"/>
                </a:solidFill>
              </a:rPr>
              <a:t>X</a:t>
            </a:r>
            <a:r>
              <a:rPr lang="zh-CN" altLang="en-US" sz="1000" dirty="0">
                <a:solidFill>
                  <a:schemeClr val="tx1"/>
                </a:solidFill>
              </a:rPr>
              <a:t>天的历史销量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考虑</a:t>
            </a:r>
            <a:r>
              <a:rPr lang="en-US" altLang="zh-CN" sz="1000" u="sng" dirty="0">
                <a:solidFill>
                  <a:srgbClr val="FF0000"/>
                </a:solidFill>
              </a:rPr>
              <a:t>X</a:t>
            </a:r>
            <a:r>
              <a:rPr lang="zh-CN" altLang="en-US" sz="1000" dirty="0">
                <a:solidFill>
                  <a:schemeClr val="tx1"/>
                </a:solidFill>
              </a:rPr>
              <a:t>天的销售预测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根据需要更改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9"/>
          <p:cNvSpPr/>
          <p:nvPr/>
        </p:nvSpPr>
        <p:spPr>
          <a:xfrm>
            <a:off x="219566" y="1222575"/>
            <a:ext cx="1440174" cy="535042"/>
          </a:xfrm>
          <a:prstGeom prst="wedgeRoundRectCallout">
            <a:avLst>
              <a:gd name="adj1" fmla="val 58022"/>
              <a:gd name="adj2" fmla="val -21152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前</a:t>
            </a:r>
            <a:r>
              <a:rPr lang="en-US" altLang="zh-CN" sz="1000" dirty="0">
                <a:solidFill>
                  <a:schemeClr val="tx1"/>
                </a:solidFill>
              </a:rPr>
              <a:t>%</a:t>
            </a:r>
            <a:r>
              <a:rPr lang="en-US" altLang="zh-CN" sz="1000" u="sng" dirty="0">
                <a:solidFill>
                  <a:srgbClr val="FF0000"/>
                </a:solidFill>
              </a:rPr>
              <a:t>X</a:t>
            </a:r>
            <a:r>
              <a:rPr lang="zh-CN" altLang="en-US" sz="1000" dirty="0">
                <a:solidFill>
                  <a:schemeClr val="tx1"/>
                </a:solidFill>
              </a:rPr>
              <a:t>的</a:t>
            </a:r>
            <a:r>
              <a:rPr lang="en-US" altLang="zh-CN" sz="1000" dirty="0">
                <a:solidFill>
                  <a:schemeClr val="tx1"/>
                </a:solidFill>
              </a:rPr>
              <a:t>SKU</a:t>
            </a:r>
            <a:r>
              <a:rPr lang="zh-CN" altLang="en-US" sz="1000" dirty="0">
                <a:solidFill>
                  <a:schemeClr val="tx1"/>
                </a:solidFill>
              </a:rPr>
              <a:t>为快销品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</a:t>
            </a:r>
            <a:r>
              <a:rPr lang="en-US" altLang="zh-CN" sz="1000" u="sng" dirty="0">
                <a:solidFill>
                  <a:srgbClr val="FF0000"/>
                </a:solidFill>
              </a:rPr>
              <a:t>X</a:t>
            </a:r>
            <a:r>
              <a:rPr lang="zh-CN" altLang="en-US" sz="1000" dirty="0">
                <a:solidFill>
                  <a:schemeClr val="tx1"/>
                </a:solidFill>
              </a:rPr>
              <a:t>天的历史销量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根据需要更改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11"/>
          <p:cNvSpPr/>
          <p:nvPr/>
        </p:nvSpPr>
        <p:spPr>
          <a:xfrm>
            <a:off x="4458437" y="4991464"/>
            <a:ext cx="2764315" cy="839969"/>
          </a:xfrm>
          <a:prstGeom prst="wedgeRoundRectCallout">
            <a:avLst>
              <a:gd name="adj1" fmla="val 19136"/>
              <a:gd name="adj2" fmla="val -90760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SKU </a:t>
            </a:r>
            <a:r>
              <a:rPr lang="zh-CN" altLang="en-US" sz="1000" dirty="0">
                <a:solidFill>
                  <a:schemeClr val="tx1"/>
                </a:solidFill>
              </a:rPr>
              <a:t>分散的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个数</a:t>
            </a:r>
            <a:r>
              <a:rPr lang="en-US" altLang="zh-CN" sz="1000" dirty="0">
                <a:solidFill>
                  <a:schemeClr val="tx1"/>
                </a:solidFill>
              </a:rPr>
              <a:t>&gt;</a:t>
            </a:r>
            <a:r>
              <a:rPr lang="en-US" altLang="zh-CN" sz="1000" u="sng" dirty="0">
                <a:solidFill>
                  <a:srgbClr val="FF0000"/>
                </a:solidFill>
              </a:rPr>
              <a:t>X</a:t>
            </a:r>
            <a:r>
              <a:rPr lang="zh-CN" altLang="en-US" sz="1000" dirty="0">
                <a:solidFill>
                  <a:schemeClr val="tx1"/>
                </a:solidFill>
              </a:rPr>
              <a:t>个，才视作对象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为有效稀释</a:t>
            </a:r>
            <a:r>
              <a:rPr lang="en-US" altLang="zh-CN" sz="1000" dirty="0">
                <a:solidFill>
                  <a:schemeClr val="tx1"/>
                </a:solidFill>
              </a:rPr>
              <a:t>SKU Constraint,</a:t>
            </a:r>
            <a:r>
              <a:rPr lang="zh-CN" altLang="en-US" sz="1000" dirty="0">
                <a:solidFill>
                  <a:schemeClr val="tx1"/>
                </a:solidFill>
              </a:rPr>
              <a:t>不能设置太小</a:t>
            </a:r>
            <a:r>
              <a:rPr lang="en-US" altLang="zh-CN" sz="1000" dirty="0">
                <a:solidFill>
                  <a:schemeClr val="tx1"/>
                </a:solidFill>
              </a:rPr>
              <a:t>(&gt;=5)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12"/>
          <p:cNvSpPr/>
          <p:nvPr/>
        </p:nvSpPr>
        <p:spPr>
          <a:xfrm>
            <a:off x="2166516" y="4161984"/>
            <a:ext cx="1815201" cy="500469"/>
          </a:xfrm>
          <a:prstGeom prst="wedgeRoundRectCallout">
            <a:avLst>
              <a:gd name="adj1" fmla="val 58200"/>
              <a:gd name="adj2" fmla="val -5310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SKU</a:t>
            </a:r>
            <a:r>
              <a:rPr lang="zh-CN" altLang="en-US" sz="1000" dirty="0">
                <a:solidFill>
                  <a:schemeClr val="tx1"/>
                </a:solidFill>
              </a:rPr>
              <a:t>在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的个数</a:t>
            </a:r>
            <a:r>
              <a:rPr lang="en-US" altLang="zh-CN" sz="1000" dirty="0">
                <a:solidFill>
                  <a:schemeClr val="tx1"/>
                </a:solidFill>
              </a:rPr>
              <a:t>&lt;</a:t>
            </a:r>
            <a:r>
              <a:rPr lang="en-US" altLang="zh-CN" sz="1000" u="sng" dirty="0">
                <a:solidFill>
                  <a:srgbClr val="FF0000"/>
                </a:solidFill>
              </a:rPr>
              <a:t>X</a:t>
            </a:r>
            <a:r>
              <a:rPr lang="zh-CN" altLang="en-US" sz="1000" dirty="0">
                <a:solidFill>
                  <a:schemeClr val="tx1"/>
                </a:solidFill>
              </a:rPr>
              <a:t>个，才会被取出。不能设置太大</a:t>
            </a:r>
            <a:r>
              <a:rPr lang="en-US" altLang="zh-CN" sz="1000" dirty="0">
                <a:solidFill>
                  <a:schemeClr val="tx1"/>
                </a:solidFill>
              </a:rPr>
              <a:t>(&lt;=10)</a:t>
            </a:r>
          </a:p>
        </p:txBody>
      </p:sp>
      <p:sp>
        <p:nvSpPr>
          <p:cNvPr id="11" name="Rounded Rectangular Callout 13"/>
          <p:cNvSpPr/>
          <p:nvPr/>
        </p:nvSpPr>
        <p:spPr>
          <a:xfrm>
            <a:off x="1824993" y="3313028"/>
            <a:ext cx="1815201" cy="440147"/>
          </a:xfrm>
          <a:prstGeom prst="wedgeRoundRectCallout">
            <a:avLst>
              <a:gd name="adj1" fmla="val 77621"/>
              <a:gd name="adj2" fmla="val 24069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一个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的</a:t>
            </a:r>
            <a:r>
              <a:rPr lang="en-US" altLang="zh-CN" sz="1000" dirty="0">
                <a:solidFill>
                  <a:schemeClr val="tx1"/>
                </a:solidFill>
              </a:rPr>
              <a:t>SKU</a:t>
            </a:r>
            <a:r>
              <a:rPr lang="zh-CN" altLang="en-US" sz="1000" dirty="0">
                <a:solidFill>
                  <a:schemeClr val="tx1"/>
                </a:solidFill>
              </a:rPr>
              <a:t>体积</a:t>
            </a:r>
            <a:r>
              <a:rPr lang="en-US" altLang="zh-CN" sz="1000" dirty="0">
                <a:solidFill>
                  <a:schemeClr val="tx1"/>
                </a:solidFill>
              </a:rPr>
              <a:t>&lt;</a:t>
            </a:r>
            <a:r>
              <a:rPr lang="en-US" altLang="zh-CN" sz="1000" u="sng" dirty="0">
                <a:solidFill>
                  <a:srgbClr val="FF0000"/>
                </a:solidFill>
              </a:rPr>
              <a:t>X</a:t>
            </a:r>
            <a:r>
              <a:rPr lang="zh-CN" altLang="en-US" sz="1000" dirty="0">
                <a:solidFill>
                  <a:schemeClr val="tx1"/>
                </a:solidFill>
              </a:rPr>
              <a:t>，才会被取出。一般不通过体积限定，所以设置一个较大的数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9"/>
          <p:cNvSpPr/>
          <p:nvPr/>
        </p:nvSpPr>
        <p:spPr>
          <a:xfrm>
            <a:off x="10322805" y="857181"/>
            <a:ext cx="1850381" cy="900435"/>
          </a:xfrm>
          <a:prstGeom prst="wedgeRoundRectCallout">
            <a:avLst>
              <a:gd name="adj1" fmla="val -66037"/>
              <a:gd name="adj2" fmla="val -682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计算方法：过去</a:t>
            </a:r>
            <a:r>
              <a:rPr lang="en-US" altLang="zh-CN" sz="1000" dirty="0">
                <a:solidFill>
                  <a:schemeClr val="tx1"/>
                </a:solidFill>
              </a:rPr>
              <a:t>X</a:t>
            </a:r>
            <a:r>
              <a:rPr lang="zh-CN" altLang="en-US" sz="1000" dirty="0">
                <a:solidFill>
                  <a:schemeClr val="tx1"/>
                </a:solidFill>
              </a:rPr>
              <a:t>天内，包含此商品的订单数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zh-CN" altLang="en-US" sz="1000" dirty="0">
                <a:solidFill>
                  <a:schemeClr val="tx1"/>
                </a:solidFill>
              </a:rPr>
              <a:t>发货订单总数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单位为：</a:t>
            </a:r>
            <a:r>
              <a:rPr lang="en-US" altLang="zh-CN" sz="1000" dirty="0">
                <a:solidFill>
                  <a:schemeClr val="tx1"/>
                </a:solidFill>
              </a:rPr>
              <a:t>Shipment</a:t>
            </a:r>
            <a:r>
              <a:rPr lang="zh-CN" altLang="en-US" sz="1000" dirty="0">
                <a:solidFill>
                  <a:schemeClr val="tx1"/>
                </a:solidFill>
              </a:rPr>
              <a:t>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9"/>
          <p:cNvSpPr/>
          <p:nvPr/>
        </p:nvSpPr>
        <p:spPr>
          <a:xfrm>
            <a:off x="10336689" y="2497524"/>
            <a:ext cx="1850381" cy="900435"/>
          </a:xfrm>
          <a:prstGeom prst="wedgeRoundRectCallout">
            <a:avLst>
              <a:gd name="adj1" fmla="val -66037"/>
              <a:gd name="adj2" fmla="val -6828"/>
              <a:gd name="adj3" fmla="val 16667"/>
            </a:avLst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预留字段：后期需要后预测销售数据的添加页面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9"/>
          <p:cNvSpPr/>
          <p:nvPr/>
        </p:nvSpPr>
        <p:spPr>
          <a:xfrm>
            <a:off x="7675210" y="713129"/>
            <a:ext cx="695746" cy="351462"/>
          </a:xfrm>
          <a:prstGeom prst="wedgeRoundRectCallout">
            <a:avLst>
              <a:gd name="adj1" fmla="val -90104"/>
              <a:gd name="adj2" fmla="val -126399"/>
              <a:gd name="adj3" fmla="val 16667"/>
            </a:avLst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000000"/>
                </a:highlight>
              </a:rPr>
              <a:t>预留</a:t>
            </a:r>
            <a:endParaRPr lang="en-US" sz="2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5296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01431"/>
              </p:ext>
            </p:extLst>
          </p:nvPr>
        </p:nvGraphicFramePr>
        <p:xfrm>
          <a:off x="1455145" y="1167785"/>
          <a:ext cx="9154098" cy="443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选择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快销品整理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目的是找出热销品，存储在距离</a:t>
                      </a:r>
                      <a:r>
                        <a:rPr lang="en-US" altLang="zh-CN" sz="1200" dirty="0"/>
                        <a:t>outbound</a:t>
                      </a:r>
                      <a:r>
                        <a:rPr lang="zh-CN" altLang="en-US" sz="1200" dirty="0"/>
                        <a:t>近的区域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滞销品整理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找出滞销品（过去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天无销售记录，未来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天无预期销量），将他们从宝贵存储区域（</a:t>
                      </a:r>
                      <a:r>
                        <a:rPr lang="en-US" altLang="zh-CN" sz="1200" dirty="0"/>
                        <a:t>inbound/outbound</a:t>
                      </a:r>
                      <a:r>
                        <a:rPr lang="zh-CN" altLang="en-US" sz="1200" dirty="0"/>
                        <a:t>近距离区域）移走，利用这些宝贵区域存储周转快的产品，以提高上架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拣货的走动距离。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按照货位整理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 </a:t>
                      </a:r>
                      <a:r>
                        <a:rPr lang="zh-CN" altLang="en-US" sz="1200" dirty="0"/>
                        <a:t>输入</a:t>
                      </a:r>
                      <a:r>
                        <a:rPr lang="en-US" altLang="zh-CN" sz="1200" dirty="0"/>
                        <a:t>Bin</a:t>
                      </a:r>
                      <a:r>
                        <a:rPr lang="zh-CN" altLang="en-US" sz="1200" dirty="0"/>
                        <a:t>，找出其中的</a:t>
                      </a:r>
                      <a:r>
                        <a:rPr lang="en-US" altLang="zh-CN" sz="1200" dirty="0"/>
                        <a:t>SKU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SKU ID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找出特定</a:t>
                      </a:r>
                      <a:r>
                        <a:rPr lang="en-US" altLang="zh-CN" sz="1200" dirty="0"/>
                        <a:t>SKU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指定货位指定商品移货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用户自定义拣货</a:t>
                      </a:r>
                      <a:r>
                        <a:rPr lang="en-US" altLang="zh-CN" sz="1200" dirty="0"/>
                        <a:t>SKU/</a:t>
                      </a:r>
                      <a:r>
                        <a:rPr lang="zh-CN" altLang="en-US" sz="1200" dirty="0"/>
                        <a:t>数量</a:t>
                      </a:r>
                      <a:r>
                        <a:rPr lang="en-US" altLang="zh-CN" sz="1200" dirty="0"/>
                        <a:t>/Bin</a:t>
                      </a:r>
                      <a:r>
                        <a:rPr lang="zh-CN" altLang="en-US" sz="1200" dirty="0"/>
                        <a:t>等，生成拣货任务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按照商品尺寸和重量整理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设置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属性及</a:t>
                      </a:r>
                      <a:r>
                        <a:rPr lang="en-US" altLang="zh-CN" sz="1200" dirty="0"/>
                        <a:t>Bin </a:t>
                      </a:r>
                      <a:r>
                        <a:rPr lang="zh-CN" altLang="en-US" sz="1200" dirty="0"/>
                        <a:t>属性，将符合条件的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找出。 可以实现多种</a:t>
                      </a:r>
                      <a:r>
                        <a:rPr lang="en-US" altLang="zh-CN" sz="1200" dirty="0"/>
                        <a:t>consolidation</a:t>
                      </a:r>
                      <a:r>
                        <a:rPr lang="zh-CN" altLang="en-US" sz="1200" dirty="0"/>
                        <a:t>目的。比如：将利用率低的托拍找出；将特殊形状的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找出；将大</a:t>
                      </a:r>
                      <a:r>
                        <a:rPr lang="en-US" altLang="zh-CN" sz="1200" dirty="0"/>
                        <a:t>Bin</a:t>
                      </a:r>
                      <a:r>
                        <a:rPr lang="zh-CN" altLang="en-US" sz="1200" dirty="0"/>
                        <a:t>里面的小东西取出来，选择更合适的</a:t>
                      </a:r>
                      <a:r>
                        <a:rPr lang="en-US" altLang="zh-CN" sz="1200" dirty="0"/>
                        <a:t>Bin 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相同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SKU ID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如果同一</a:t>
                      </a:r>
                      <a:r>
                        <a:rPr lang="en-US" altLang="zh-CN" sz="1200" dirty="0"/>
                        <a:t>SKU</a:t>
                      </a:r>
                      <a:r>
                        <a:rPr lang="zh-CN" altLang="en-US" sz="1200" dirty="0"/>
                        <a:t>的多件产品分散存储在每个</a:t>
                      </a:r>
                      <a:r>
                        <a:rPr lang="en-US" altLang="zh-CN" sz="1200" dirty="0"/>
                        <a:t>Bin </a:t>
                      </a:r>
                      <a:r>
                        <a:rPr lang="zh-CN" altLang="en-US" sz="1200" dirty="0"/>
                        <a:t>中，造成</a:t>
                      </a:r>
                      <a:r>
                        <a:rPr lang="en-US" altLang="zh-CN" sz="1200" dirty="0"/>
                        <a:t>SKU/Bin Constraint</a:t>
                      </a:r>
                      <a:r>
                        <a:rPr lang="zh-CN" altLang="en-US" sz="1200" dirty="0"/>
                        <a:t>的几率较大，将其集中在某（几）个存储，会降低这一概率。 </a:t>
                      </a:r>
                      <a:r>
                        <a:rPr lang="en-US" altLang="zh-CN" sz="1200" dirty="0"/>
                        <a:t>Same SKU Consolidation</a:t>
                      </a:r>
                      <a:r>
                        <a:rPr lang="zh-CN" altLang="en-US" sz="1200" dirty="0"/>
                        <a:t>会将符合一定批量的</a:t>
                      </a:r>
                      <a:r>
                        <a:rPr lang="en-US" altLang="zh-CN" sz="1200" dirty="0"/>
                        <a:t>SKU </a:t>
                      </a:r>
                      <a:r>
                        <a:rPr lang="zh-CN" altLang="en-US" sz="1200" dirty="0"/>
                        <a:t>取出</a:t>
                      </a:r>
                      <a:endParaRPr lang="en-US" altLang="zh-CN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65861" y="1700108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5861" y="2321507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54844" y="2887822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54844" y="3399052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508433" y="6349315"/>
            <a:ext cx="1134738" cy="446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继续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87279"/>
              </p:ext>
            </p:extLst>
          </p:nvPr>
        </p:nvGraphicFramePr>
        <p:xfrm>
          <a:off x="1455144" y="466274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65" y="1657887"/>
            <a:ext cx="317850" cy="3009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53006" y="3892979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47213" y="4472502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65861" y="5117099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62" y="2284017"/>
            <a:ext cx="317850" cy="3009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65" y="5094978"/>
            <a:ext cx="317850" cy="30097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17" y="4462292"/>
            <a:ext cx="317850" cy="300973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7820137" y="2134218"/>
            <a:ext cx="4518755" cy="14132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备注信息：选中的</a:t>
            </a:r>
            <a:r>
              <a:rPr lang="en-US" altLang="zh-CN" b="1" dirty="0"/>
              <a:t>4</a:t>
            </a:r>
            <a:r>
              <a:rPr lang="zh-CN" altLang="en-US" b="1" dirty="0"/>
              <a:t>项问题类型的操作界面完全一致，所以只做了一种情况。</a:t>
            </a:r>
            <a:endParaRPr lang="en-US" altLang="zh-CN" b="1" dirty="0"/>
          </a:p>
          <a:p>
            <a:r>
              <a:rPr lang="zh-CN" altLang="en-US" b="1" dirty="0"/>
              <a:t>情况不同但是操作方式完全一样是因为设置界面中已经设置好了</a:t>
            </a:r>
          </a:p>
        </p:txBody>
      </p:sp>
    </p:spTree>
    <p:extLst>
      <p:ext uri="{BB962C8B-B14F-4D97-AF65-F5344CB8AC3E}">
        <p14:creationId xmlns:p14="http://schemas.microsoft.com/office/powerpoint/2010/main" val="178213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405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快销品整理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60136"/>
              </p:ext>
            </p:extLst>
          </p:nvPr>
        </p:nvGraphicFramePr>
        <p:xfrm>
          <a:off x="1455144" y="58654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14539"/>
              </p:ext>
            </p:extLst>
          </p:nvPr>
        </p:nvGraphicFramePr>
        <p:xfrm>
          <a:off x="197418" y="3808652"/>
          <a:ext cx="11862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选择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区域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通道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层数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货位类型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12096" y="3318217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+ </a:t>
            </a:r>
            <a:r>
              <a:rPr lang="zh-CN" altLang="en-US" sz="1600" b="1" dirty="0"/>
              <a:t>新增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1902" y="1197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</a:p>
        </p:txBody>
      </p:sp>
      <p:sp>
        <p:nvSpPr>
          <p:cNvPr id="9" name="矩形 8"/>
          <p:cNvSpPr/>
          <p:nvPr/>
        </p:nvSpPr>
        <p:spPr>
          <a:xfrm>
            <a:off x="6455899" y="1208613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8551914" y="1290504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51902" y="16598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移货商品最大数量（个）</a:t>
            </a:r>
          </a:p>
        </p:txBody>
      </p:sp>
      <p:sp>
        <p:nvSpPr>
          <p:cNvPr id="12" name="矩形 11"/>
          <p:cNvSpPr/>
          <p:nvPr/>
        </p:nvSpPr>
        <p:spPr>
          <a:xfrm>
            <a:off x="6465583" y="1659836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54712" y="21811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移货商品最大体积（立方米）</a:t>
            </a:r>
          </a:p>
        </p:txBody>
      </p:sp>
      <p:sp>
        <p:nvSpPr>
          <p:cNvPr id="14" name="矩形 13"/>
          <p:cNvSpPr/>
          <p:nvPr/>
        </p:nvSpPr>
        <p:spPr>
          <a:xfrm>
            <a:off x="6468393" y="2181162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09476"/>
              </p:ext>
            </p:extLst>
          </p:nvPr>
        </p:nvGraphicFramePr>
        <p:xfrm>
          <a:off x="6797250" y="1342707"/>
          <a:ext cx="1707956" cy="145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京东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苏宁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天猫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ounded Rectangular Callout 13"/>
          <p:cNvSpPr/>
          <p:nvPr/>
        </p:nvSpPr>
        <p:spPr>
          <a:xfrm>
            <a:off x="659441" y="1122724"/>
            <a:ext cx="2563936" cy="699933"/>
          </a:xfrm>
          <a:prstGeom prst="wedgeRoundRectCallout">
            <a:avLst>
              <a:gd name="adj1" fmla="val 58804"/>
              <a:gd name="adj2" fmla="val 4480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返回结果的最大个数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可根据期望或安排员工工时确定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7"/>
          <p:cNvSpPr/>
          <p:nvPr/>
        </p:nvSpPr>
        <p:spPr>
          <a:xfrm>
            <a:off x="9677423" y="1506612"/>
            <a:ext cx="1315599" cy="921712"/>
          </a:xfrm>
          <a:prstGeom prst="wedgeRoundRectCallout">
            <a:avLst>
              <a:gd name="adj1" fmla="val -49398"/>
              <a:gd name="adj2" fmla="val -11291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系统返回的结果会同时满足</a:t>
            </a:r>
            <a:r>
              <a:rPr lang="en-US" altLang="zh-CN" sz="1000" dirty="0">
                <a:solidFill>
                  <a:schemeClr val="tx1"/>
                </a:solidFill>
              </a:rPr>
              <a:t>5</a:t>
            </a:r>
            <a:r>
              <a:rPr lang="zh-CN" altLang="en-US" sz="1000" dirty="0">
                <a:solidFill>
                  <a:schemeClr val="tx1"/>
                </a:solidFill>
              </a:rPr>
              <a:t>个条件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Rounded Rectangular Callout 11"/>
          <p:cNvSpPr/>
          <p:nvPr/>
        </p:nvSpPr>
        <p:spPr>
          <a:xfrm>
            <a:off x="659440" y="1867925"/>
            <a:ext cx="2605546" cy="796858"/>
          </a:xfrm>
          <a:prstGeom prst="wedgeRoundRectCallout">
            <a:avLst>
              <a:gd name="adj1" fmla="val 57657"/>
              <a:gd name="adj2" fmla="val 9009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返回结果的最大体积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可根据需要腾出的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或者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目标区域可接受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51902" y="26575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移货货位最大利用率（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p:txBody>
      </p:sp>
      <p:sp>
        <p:nvSpPr>
          <p:cNvPr id="22" name="矩形 21"/>
          <p:cNvSpPr/>
          <p:nvPr/>
        </p:nvSpPr>
        <p:spPr>
          <a:xfrm>
            <a:off x="6496307" y="2674567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1902" y="30864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移货货位最小商品种类（个）</a:t>
            </a:r>
          </a:p>
        </p:txBody>
      </p:sp>
      <p:sp>
        <p:nvSpPr>
          <p:cNvPr id="24" name="矩形 23"/>
          <p:cNvSpPr/>
          <p:nvPr/>
        </p:nvSpPr>
        <p:spPr>
          <a:xfrm>
            <a:off x="6496307" y="3103475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ounded Rectangular Callout 6"/>
          <p:cNvSpPr/>
          <p:nvPr/>
        </p:nvSpPr>
        <p:spPr>
          <a:xfrm>
            <a:off x="659440" y="2717867"/>
            <a:ext cx="2605546" cy="547266"/>
          </a:xfrm>
          <a:prstGeom prst="wedgeRoundRectCallout">
            <a:avLst>
              <a:gd name="adj1" fmla="val 57649"/>
              <a:gd name="adj2" fmla="val -32036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Bin utilization </a:t>
            </a:r>
            <a:r>
              <a:rPr lang="zh-CN" altLang="en-US" sz="1000" b="1" dirty="0">
                <a:solidFill>
                  <a:schemeClr val="tx1"/>
                </a:solidFill>
              </a:rPr>
              <a:t>极大值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大于此值的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将不能考虑。 如果不需要此限定，可以设置极大值（比如</a:t>
            </a:r>
            <a:r>
              <a:rPr lang="en-US" altLang="zh-CN" sz="1000" dirty="0">
                <a:solidFill>
                  <a:schemeClr val="tx1"/>
                </a:solidFill>
              </a:rPr>
              <a:t>1000%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7"/>
          <p:cNvSpPr/>
          <p:nvPr/>
        </p:nvSpPr>
        <p:spPr>
          <a:xfrm>
            <a:off x="9061622" y="2556208"/>
            <a:ext cx="2605545" cy="547267"/>
          </a:xfrm>
          <a:prstGeom prst="wedgeRoundRectCallout">
            <a:avLst>
              <a:gd name="adj1" fmla="val -54622"/>
              <a:gd name="adj2" fmla="val 8880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最小的</a:t>
            </a:r>
            <a:r>
              <a:rPr lang="en-US" sz="1000" b="1" dirty="0">
                <a:solidFill>
                  <a:schemeClr val="tx1"/>
                </a:solidFill>
              </a:rPr>
              <a:t>SKU Count/Bin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小于此</a:t>
            </a:r>
            <a:r>
              <a:rPr lang="en-US" altLang="zh-CN" sz="1000" dirty="0">
                <a:solidFill>
                  <a:schemeClr val="tx1"/>
                </a:solidFill>
              </a:rPr>
              <a:t>SKU Count</a:t>
            </a:r>
            <a:r>
              <a:rPr lang="zh-CN" altLang="en-US" sz="1000" dirty="0">
                <a:solidFill>
                  <a:schemeClr val="tx1"/>
                </a:solidFill>
              </a:rPr>
              <a:t>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将不予考虑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087577" y="3337221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返回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1110309" y="3337221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继续</a:t>
            </a:r>
            <a:endParaRPr lang="zh-CN" altLang="en-US" sz="1200" b="1" dirty="0"/>
          </a:p>
        </p:txBody>
      </p:sp>
      <p:sp>
        <p:nvSpPr>
          <p:cNvPr id="29" name="Rounded Rectangular Callout 7"/>
          <p:cNvSpPr/>
          <p:nvPr/>
        </p:nvSpPr>
        <p:spPr>
          <a:xfrm>
            <a:off x="8726371" y="623475"/>
            <a:ext cx="1220132" cy="416737"/>
          </a:xfrm>
          <a:prstGeom prst="wedgeRoundRectCallout">
            <a:avLst>
              <a:gd name="adj1" fmla="val -46003"/>
              <a:gd name="adj2" fmla="val 11329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可以多选也可以选</a:t>
            </a:r>
            <a:r>
              <a:rPr lang="en-US" altLang="zh-CN" sz="1000" dirty="0">
                <a:solidFill>
                  <a:schemeClr val="tx1"/>
                </a:solidFill>
              </a:rPr>
              <a:t>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4173" y="3275183"/>
            <a:ext cx="1044766" cy="49880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348957" y="3337220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删除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2028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405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快销品整理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5144" y="58654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40251"/>
              </p:ext>
            </p:extLst>
          </p:nvPr>
        </p:nvGraphicFramePr>
        <p:xfrm>
          <a:off x="197418" y="3808652"/>
          <a:ext cx="118623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选择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区域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通道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层数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货位类型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07622" y="3337220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+ </a:t>
            </a:r>
            <a:r>
              <a:rPr lang="zh-CN" altLang="en-US" sz="1600" b="1" dirty="0"/>
              <a:t>新增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1902" y="1197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</a:p>
        </p:txBody>
      </p:sp>
      <p:sp>
        <p:nvSpPr>
          <p:cNvPr id="9" name="矩形 8"/>
          <p:cNvSpPr/>
          <p:nvPr/>
        </p:nvSpPr>
        <p:spPr>
          <a:xfrm>
            <a:off x="6455899" y="1208613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京东</a:t>
            </a:r>
          </a:p>
        </p:txBody>
      </p:sp>
      <p:sp>
        <p:nvSpPr>
          <p:cNvPr id="10" name="等腰三角形 9"/>
          <p:cNvSpPr/>
          <p:nvPr/>
        </p:nvSpPr>
        <p:spPr>
          <a:xfrm rot="10800000">
            <a:off x="8551914" y="1290504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51902" y="16598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移货商品最大数量（个）</a:t>
            </a:r>
          </a:p>
        </p:txBody>
      </p:sp>
      <p:sp>
        <p:nvSpPr>
          <p:cNvPr id="12" name="矩形 11"/>
          <p:cNvSpPr/>
          <p:nvPr/>
        </p:nvSpPr>
        <p:spPr>
          <a:xfrm>
            <a:off x="6465583" y="1659836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54712" y="21811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移货商品最大体积（立方米）</a:t>
            </a:r>
          </a:p>
        </p:txBody>
      </p:sp>
      <p:sp>
        <p:nvSpPr>
          <p:cNvPr id="14" name="矩形 13"/>
          <p:cNvSpPr/>
          <p:nvPr/>
        </p:nvSpPr>
        <p:spPr>
          <a:xfrm>
            <a:off x="6468393" y="2181162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8" name="Rounded Rectangular Callout 13"/>
          <p:cNvSpPr/>
          <p:nvPr/>
        </p:nvSpPr>
        <p:spPr>
          <a:xfrm>
            <a:off x="659441" y="1122724"/>
            <a:ext cx="2563936" cy="699933"/>
          </a:xfrm>
          <a:prstGeom prst="wedgeRoundRectCallout">
            <a:avLst>
              <a:gd name="adj1" fmla="val 58804"/>
              <a:gd name="adj2" fmla="val 4480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返回结果的最大个数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可根据期望或安排员工工时确定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7"/>
          <p:cNvSpPr/>
          <p:nvPr/>
        </p:nvSpPr>
        <p:spPr>
          <a:xfrm>
            <a:off x="9677423" y="1506612"/>
            <a:ext cx="1315599" cy="921712"/>
          </a:xfrm>
          <a:prstGeom prst="wedgeRoundRectCallout">
            <a:avLst>
              <a:gd name="adj1" fmla="val -49398"/>
              <a:gd name="adj2" fmla="val -11291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系统返回的结果会同时满足</a:t>
            </a:r>
            <a:r>
              <a:rPr lang="en-US" altLang="zh-CN" sz="1000" dirty="0">
                <a:solidFill>
                  <a:schemeClr val="tx1"/>
                </a:solidFill>
              </a:rPr>
              <a:t>5</a:t>
            </a:r>
            <a:r>
              <a:rPr lang="zh-CN" altLang="en-US" sz="1000" dirty="0">
                <a:solidFill>
                  <a:schemeClr val="tx1"/>
                </a:solidFill>
              </a:rPr>
              <a:t>个条件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Rounded Rectangular Callout 11"/>
          <p:cNvSpPr/>
          <p:nvPr/>
        </p:nvSpPr>
        <p:spPr>
          <a:xfrm>
            <a:off x="659440" y="1867925"/>
            <a:ext cx="2605546" cy="796858"/>
          </a:xfrm>
          <a:prstGeom prst="wedgeRoundRectCallout">
            <a:avLst>
              <a:gd name="adj1" fmla="val 57657"/>
              <a:gd name="adj2" fmla="val 9009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返回结果的最大体积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可根据需要腾出的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或者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目标区域可接受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51902" y="26575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移货货位最大利用率（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p:txBody>
      </p:sp>
      <p:sp>
        <p:nvSpPr>
          <p:cNvPr id="22" name="矩形 21"/>
          <p:cNvSpPr/>
          <p:nvPr/>
        </p:nvSpPr>
        <p:spPr>
          <a:xfrm>
            <a:off x="6496307" y="2674567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20%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351902" y="30864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移货货位最小商品种类（个）</a:t>
            </a:r>
          </a:p>
        </p:txBody>
      </p:sp>
      <p:sp>
        <p:nvSpPr>
          <p:cNvPr id="24" name="矩形 23"/>
          <p:cNvSpPr/>
          <p:nvPr/>
        </p:nvSpPr>
        <p:spPr>
          <a:xfrm>
            <a:off x="6496307" y="3103475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Rounded Rectangular Callout 6"/>
          <p:cNvSpPr/>
          <p:nvPr/>
        </p:nvSpPr>
        <p:spPr>
          <a:xfrm>
            <a:off x="659440" y="2717867"/>
            <a:ext cx="2605546" cy="547266"/>
          </a:xfrm>
          <a:prstGeom prst="wedgeRoundRectCallout">
            <a:avLst>
              <a:gd name="adj1" fmla="val 57649"/>
              <a:gd name="adj2" fmla="val -32036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Bin utilization </a:t>
            </a:r>
            <a:r>
              <a:rPr lang="zh-CN" altLang="en-US" sz="1000" b="1" dirty="0">
                <a:solidFill>
                  <a:schemeClr val="tx1"/>
                </a:solidFill>
              </a:rPr>
              <a:t>极大值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大于此值的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将不能考虑。 如果不需要此限定，可以设置极大值（比如</a:t>
            </a:r>
            <a:r>
              <a:rPr lang="en-US" altLang="zh-CN" sz="1000" dirty="0">
                <a:solidFill>
                  <a:schemeClr val="tx1"/>
                </a:solidFill>
              </a:rPr>
              <a:t>1000%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7"/>
          <p:cNvSpPr/>
          <p:nvPr/>
        </p:nvSpPr>
        <p:spPr>
          <a:xfrm>
            <a:off x="9229351" y="2662805"/>
            <a:ext cx="2605545" cy="547267"/>
          </a:xfrm>
          <a:prstGeom prst="wedgeRoundRectCallout">
            <a:avLst>
              <a:gd name="adj1" fmla="val -61810"/>
              <a:gd name="adj2" fmla="val 40491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最小的</a:t>
            </a:r>
            <a:r>
              <a:rPr lang="en-US" sz="1000" b="1" dirty="0">
                <a:solidFill>
                  <a:schemeClr val="tx1"/>
                </a:solidFill>
              </a:rPr>
              <a:t>SKU Count/Bin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小于此</a:t>
            </a:r>
            <a:r>
              <a:rPr lang="en-US" altLang="zh-CN" sz="1000" dirty="0">
                <a:solidFill>
                  <a:schemeClr val="tx1"/>
                </a:solidFill>
              </a:rPr>
              <a:t>SKU Count</a:t>
            </a:r>
            <a:r>
              <a:rPr lang="zh-CN" altLang="en-US" sz="1000" dirty="0">
                <a:solidFill>
                  <a:schemeClr val="tx1"/>
                </a:solidFill>
              </a:rPr>
              <a:t>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将不予考虑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076560" y="3342251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返回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1110309" y="3337221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继续</a:t>
            </a:r>
            <a:endParaRPr lang="zh-CN" altLang="en-US" sz="1200" b="1" dirty="0"/>
          </a:p>
        </p:txBody>
      </p:sp>
      <p:sp>
        <p:nvSpPr>
          <p:cNvPr id="29" name="Rounded Rectangular Callout 7"/>
          <p:cNvSpPr/>
          <p:nvPr/>
        </p:nvSpPr>
        <p:spPr>
          <a:xfrm>
            <a:off x="8726371" y="623475"/>
            <a:ext cx="1220132" cy="416737"/>
          </a:xfrm>
          <a:prstGeom prst="wedgeRoundRectCallout">
            <a:avLst>
              <a:gd name="adj1" fmla="val -46003"/>
              <a:gd name="adj2" fmla="val 11329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可以多选也可以选</a:t>
            </a:r>
            <a:r>
              <a:rPr lang="en-US" altLang="zh-CN" sz="1000" dirty="0">
                <a:solidFill>
                  <a:schemeClr val="tx1"/>
                </a:solidFill>
              </a:rPr>
              <a:t>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285803" y="3348236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-</a:t>
            </a:r>
            <a:r>
              <a:rPr lang="zh-CN" altLang="en-US" sz="1600" b="1" dirty="0"/>
              <a:t>删除</a:t>
            </a:r>
            <a:endParaRPr lang="zh-CN" altLang="en-US" sz="1200" b="1" dirty="0"/>
          </a:p>
        </p:txBody>
      </p:sp>
      <p:sp>
        <p:nvSpPr>
          <p:cNvPr id="31" name="矩形 30"/>
          <p:cNvSpPr/>
          <p:nvPr/>
        </p:nvSpPr>
        <p:spPr>
          <a:xfrm>
            <a:off x="525576" y="4589491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59056"/>
              </p:ext>
            </p:extLst>
          </p:nvPr>
        </p:nvGraphicFramePr>
        <p:xfrm>
          <a:off x="7785164" y="4608134"/>
          <a:ext cx="1707956" cy="330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 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75922"/>
              </p:ext>
            </p:extLst>
          </p:nvPr>
        </p:nvGraphicFramePr>
        <p:xfrm>
          <a:off x="10139044" y="4608134"/>
          <a:ext cx="1707956" cy="219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BinType1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BinType2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BinType3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BinType4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BinType5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等腰三角形 33"/>
          <p:cNvSpPr/>
          <p:nvPr/>
        </p:nvSpPr>
        <p:spPr>
          <a:xfrm rot="10800000">
            <a:off x="9655423" y="4678628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11855910" y="4690354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40631"/>
              </p:ext>
            </p:extLst>
          </p:nvPr>
        </p:nvGraphicFramePr>
        <p:xfrm>
          <a:off x="1232694" y="4678628"/>
          <a:ext cx="1543557" cy="330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-1-A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-1-E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-1-F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-1-B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3-1-C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4-1-D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4-2-H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4-3-W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3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405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快销品整理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5144" y="58654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07610"/>
              </p:ext>
            </p:extLst>
          </p:nvPr>
        </p:nvGraphicFramePr>
        <p:xfrm>
          <a:off x="197418" y="3808652"/>
          <a:ext cx="118623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选择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区域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通道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层数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货位类型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1-1-A</a:t>
                      </a:r>
                      <a:endParaRPr lang="zh-CN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999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1-1-A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999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英寸货位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07622" y="3337220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+ </a:t>
            </a:r>
            <a:r>
              <a:rPr lang="zh-CN" altLang="en-US" sz="1600" b="1" dirty="0"/>
              <a:t>新增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1902" y="1197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</a:p>
        </p:txBody>
      </p:sp>
      <p:sp>
        <p:nvSpPr>
          <p:cNvPr id="9" name="矩形 8"/>
          <p:cNvSpPr/>
          <p:nvPr/>
        </p:nvSpPr>
        <p:spPr>
          <a:xfrm>
            <a:off x="6455899" y="1208613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京东</a:t>
            </a:r>
          </a:p>
        </p:txBody>
      </p:sp>
      <p:sp>
        <p:nvSpPr>
          <p:cNvPr id="10" name="等腰三角形 9"/>
          <p:cNvSpPr/>
          <p:nvPr/>
        </p:nvSpPr>
        <p:spPr>
          <a:xfrm rot="10800000">
            <a:off x="8551914" y="1290504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51902" y="16598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移货商品最大数量（个）</a:t>
            </a:r>
          </a:p>
        </p:txBody>
      </p:sp>
      <p:sp>
        <p:nvSpPr>
          <p:cNvPr id="12" name="矩形 11"/>
          <p:cNvSpPr/>
          <p:nvPr/>
        </p:nvSpPr>
        <p:spPr>
          <a:xfrm>
            <a:off x="6465583" y="1659836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54712" y="21811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移货商品最大体积（立方米）</a:t>
            </a:r>
          </a:p>
        </p:txBody>
      </p:sp>
      <p:sp>
        <p:nvSpPr>
          <p:cNvPr id="14" name="矩形 13"/>
          <p:cNvSpPr/>
          <p:nvPr/>
        </p:nvSpPr>
        <p:spPr>
          <a:xfrm>
            <a:off x="6468393" y="2181162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8" name="Rounded Rectangular Callout 13"/>
          <p:cNvSpPr/>
          <p:nvPr/>
        </p:nvSpPr>
        <p:spPr>
          <a:xfrm>
            <a:off x="659441" y="1122724"/>
            <a:ext cx="2563936" cy="699933"/>
          </a:xfrm>
          <a:prstGeom prst="wedgeRoundRectCallout">
            <a:avLst>
              <a:gd name="adj1" fmla="val 58804"/>
              <a:gd name="adj2" fmla="val 4480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返回结果的最大个数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可根据期望或安排员工工时确定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7"/>
          <p:cNvSpPr/>
          <p:nvPr/>
        </p:nvSpPr>
        <p:spPr>
          <a:xfrm>
            <a:off x="9677423" y="1506612"/>
            <a:ext cx="1315599" cy="921712"/>
          </a:xfrm>
          <a:prstGeom prst="wedgeRoundRectCallout">
            <a:avLst>
              <a:gd name="adj1" fmla="val -49398"/>
              <a:gd name="adj2" fmla="val -11291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系统返回的结果会同时满足</a:t>
            </a:r>
            <a:r>
              <a:rPr lang="en-US" altLang="zh-CN" sz="1000" dirty="0">
                <a:solidFill>
                  <a:schemeClr val="tx1"/>
                </a:solidFill>
              </a:rPr>
              <a:t>5</a:t>
            </a:r>
            <a:r>
              <a:rPr lang="zh-CN" altLang="en-US" sz="1000" dirty="0">
                <a:solidFill>
                  <a:schemeClr val="tx1"/>
                </a:solidFill>
              </a:rPr>
              <a:t>个条件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Rounded Rectangular Callout 11"/>
          <p:cNvSpPr/>
          <p:nvPr/>
        </p:nvSpPr>
        <p:spPr>
          <a:xfrm>
            <a:off x="659440" y="1867925"/>
            <a:ext cx="2605546" cy="796858"/>
          </a:xfrm>
          <a:prstGeom prst="wedgeRoundRectCallout">
            <a:avLst>
              <a:gd name="adj1" fmla="val 57657"/>
              <a:gd name="adj2" fmla="val 9009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</a:rPr>
              <a:t>返回结果的最大体积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可根据需要腾出的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或者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目标区域可接受</a:t>
            </a:r>
            <a:r>
              <a:rPr lang="en-US" altLang="zh-CN" sz="1000" dirty="0">
                <a:solidFill>
                  <a:schemeClr val="tx1"/>
                </a:solidFill>
              </a:rPr>
              <a:t>capacity</a:t>
            </a:r>
            <a:r>
              <a:rPr lang="zh-CN" altLang="en-US" sz="1000" dirty="0">
                <a:solidFill>
                  <a:schemeClr val="tx1"/>
                </a:solidFill>
              </a:rPr>
              <a:t>确定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如果不希望限制，可设置极大值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51902" y="26575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移货货位最大利用率（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p:txBody>
      </p:sp>
      <p:sp>
        <p:nvSpPr>
          <p:cNvPr id="22" name="矩形 21"/>
          <p:cNvSpPr/>
          <p:nvPr/>
        </p:nvSpPr>
        <p:spPr>
          <a:xfrm>
            <a:off x="6496307" y="2674567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20%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351902" y="30864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移货货位最小商品种类（个）</a:t>
            </a:r>
          </a:p>
        </p:txBody>
      </p:sp>
      <p:sp>
        <p:nvSpPr>
          <p:cNvPr id="24" name="矩形 23"/>
          <p:cNvSpPr/>
          <p:nvPr/>
        </p:nvSpPr>
        <p:spPr>
          <a:xfrm>
            <a:off x="6496307" y="3103475"/>
            <a:ext cx="2390659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Rounded Rectangular Callout 6"/>
          <p:cNvSpPr/>
          <p:nvPr/>
        </p:nvSpPr>
        <p:spPr>
          <a:xfrm>
            <a:off x="659440" y="2717867"/>
            <a:ext cx="2605546" cy="547266"/>
          </a:xfrm>
          <a:prstGeom prst="wedgeRoundRectCallout">
            <a:avLst>
              <a:gd name="adj1" fmla="val 57649"/>
              <a:gd name="adj2" fmla="val -32036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Bin utilization </a:t>
            </a:r>
            <a:r>
              <a:rPr lang="zh-CN" altLang="en-US" sz="1000" b="1" dirty="0">
                <a:solidFill>
                  <a:schemeClr val="tx1"/>
                </a:solidFill>
              </a:rPr>
              <a:t>极大值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大于此值的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将不能考虑。 如果不需要此限定，可以设置极大值（比如</a:t>
            </a:r>
            <a:r>
              <a:rPr lang="en-US" altLang="zh-CN" sz="1000" dirty="0">
                <a:solidFill>
                  <a:schemeClr val="tx1"/>
                </a:solidFill>
              </a:rPr>
              <a:t>1000%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7"/>
          <p:cNvSpPr/>
          <p:nvPr/>
        </p:nvSpPr>
        <p:spPr>
          <a:xfrm>
            <a:off x="9229351" y="2662805"/>
            <a:ext cx="2605545" cy="547267"/>
          </a:xfrm>
          <a:prstGeom prst="wedgeRoundRectCallout">
            <a:avLst>
              <a:gd name="adj1" fmla="val -61810"/>
              <a:gd name="adj2" fmla="val 40491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最小的</a:t>
            </a:r>
            <a:r>
              <a:rPr lang="en-US" sz="1000" b="1" dirty="0">
                <a:solidFill>
                  <a:schemeClr val="tx1"/>
                </a:solidFill>
              </a:rPr>
              <a:t>SKU Count/Bin</a:t>
            </a:r>
          </a:p>
          <a:p>
            <a:r>
              <a:rPr lang="zh-CN" altLang="en-US" sz="1000" dirty="0">
                <a:solidFill>
                  <a:schemeClr val="tx1"/>
                </a:solidFill>
              </a:rPr>
              <a:t>小于此</a:t>
            </a:r>
            <a:r>
              <a:rPr lang="en-US" altLang="zh-CN" sz="1000" dirty="0">
                <a:solidFill>
                  <a:schemeClr val="tx1"/>
                </a:solidFill>
              </a:rPr>
              <a:t>SKU Count</a:t>
            </a:r>
            <a:r>
              <a:rPr lang="zh-CN" altLang="en-US" sz="1000" dirty="0">
                <a:solidFill>
                  <a:schemeClr val="tx1"/>
                </a:solidFill>
              </a:rPr>
              <a:t>的</a:t>
            </a:r>
            <a:r>
              <a:rPr lang="en-US" altLang="zh-CN" sz="1000" dirty="0">
                <a:solidFill>
                  <a:schemeClr val="tx1"/>
                </a:solidFill>
              </a:rPr>
              <a:t>Bin</a:t>
            </a:r>
            <a:r>
              <a:rPr lang="zh-CN" altLang="en-US" sz="1000" dirty="0">
                <a:solidFill>
                  <a:schemeClr val="tx1"/>
                </a:solidFill>
              </a:rPr>
              <a:t>将不予考虑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076560" y="3342251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返回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1110309" y="3337221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继续</a:t>
            </a:r>
            <a:endParaRPr lang="zh-CN" altLang="en-US" sz="1200" b="1" dirty="0"/>
          </a:p>
        </p:txBody>
      </p:sp>
      <p:sp>
        <p:nvSpPr>
          <p:cNvPr id="29" name="Rounded Rectangular Callout 7"/>
          <p:cNvSpPr/>
          <p:nvPr/>
        </p:nvSpPr>
        <p:spPr>
          <a:xfrm>
            <a:off x="8726371" y="623475"/>
            <a:ext cx="1220132" cy="416737"/>
          </a:xfrm>
          <a:prstGeom prst="wedgeRoundRectCallout">
            <a:avLst>
              <a:gd name="adj1" fmla="val -46003"/>
              <a:gd name="adj2" fmla="val 113298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可以多选也可以选</a:t>
            </a:r>
            <a:r>
              <a:rPr lang="en-US" altLang="zh-CN" sz="1000" dirty="0">
                <a:solidFill>
                  <a:schemeClr val="tx1"/>
                </a:solidFill>
              </a:rPr>
              <a:t>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285803" y="3348236"/>
            <a:ext cx="916463" cy="426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-</a:t>
            </a:r>
            <a:r>
              <a:rPr lang="zh-CN" altLang="en-US" sz="1600" b="1" dirty="0"/>
              <a:t>删除</a:t>
            </a:r>
            <a:endParaRPr lang="zh-CN" altLang="en-US" sz="1200" b="1" dirty="0"/>
          </a:p>
        </p:txBody>
      </p:sp>
      <p:sp>
        <p:nvSpPr>
          <p:cNvPr id="31" name="矩形 30"/>
          <p:cNvSpPr/>
          <p:nvPr/>
        </p:nvSpPr>
        <p:spPr>
          <a:xfrm>
            <a:off x="525576" y="4589491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9600338" y="4689644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11800825" y="4701370"/>
            <a:ext cx="174457" cy="947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57625" y="4632468"/>
            <a:ext cx="209270" cy="20996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64697" y="4633205"/>
            <a:ext cx="209270" cy="209968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68254" y="4648096"/>
            <a:ext cx="209270" cy="20996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87056" y="4632468"/>
            <a:ext cx="209270" cy="209968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3510" y="4632737"/>
            <a:ext cx="209270" cy="209968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 flipH="1">
            <a:off x="7370288" y="4546377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        B         C         D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 flipH="1">
            <a:off x="9967988" y="4563360"/>
            <a:ext cx="5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</a:t>
            </a:r>
            <a:endParaRPr lang="zh-CN" altLang="en-US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5370" y="4624784"/>
            <a:ext cx="209270" cy="209968"/>
          </a:xfrm>
          <a:prstGeom prst="rect">
            <a:avLst/>
          </a:prstGeom>
        </p:spPr>
      </p:pic>
      <p:sp>
        <p:nvSpPr>
          <p:cNvPr id="57" name="圆角矩形 56"/>
          <p:cNvSpPr/>
          <p:nvPr/>
        </p:nvSpPr>
        <p:spPr>
          <a:xfrm>
            <a:off x="134173" y="3275183"/>
            <a:ext cx="1044766" cy="49880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16279" y="4973238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59939" y="5008531"/>
            <a:ext cx="209270" cy="20996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51607" y="4998876"/>
            <a:ext cx="209270" cy="20996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10309" y="4991245"/>
            <a:ext cx="209270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5213"/>
          <a:stretch/>
        </p:blipFill>
        <p:spPr>
          <a:xfrm>
            <a:off x="203622" y="1564792"/>
            <a:ext cx="11657143" cy="51004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3622" y="129143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任务类型：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快销品整理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8424"/>
              </p:ext>
            </p:extLst>
          </p:nvPr>
        </p:nvGraphicFramePr>
        <p:xfrm>
          <a:off x="1455144" y="719665"/>
          <a:ext cx="9076980" cy="45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任务创建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任务查看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标准模板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设置界面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238386" y="2083346"/>
            <a:ext cx="1958638" cy="460855"/>
          </a:xfrm>
          <a:prstGeom prst="wedgeRoundRectCallout">
            <a:avLst>
              <a:gd name="adj1" fmla="val -31823"/>
              <a:gd name="adj2" fmla="val 100034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设定符合条件的</a:t>
            </a:r>
            <a:r>
              <a:rPr lang="en-US" altLang="zh-CN" sz="1000" dirty="0">
                <a:solidFill>
                  <a:schemeClr val="tx1"/>
                </a:solidFill>
              </a:rPr>
              <a:t>SKU</a:t>
            </a:r>
            <a:r>
              <a:rPr lang="zh-CN" altLang="en-US" sz="1000" dirty="0">
                <a:solidFill>
                  <a:schemeClr val="tx1"/>
                </a:solidFill>
              </a:rPr>
              <a:t>尺寸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及重量范围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4"/>
          <p:cNvSpPr/>
          <p:nvPr/>
        </p:nvSpPr>
        <p:spPr>
          <a:xfrm>
            <a:off x="8503583" y="3005984"/>
            <a:ext cx="1484902" cy="403248"/>
          </a:xfrm>
          <a:prstGeom prst="wedgeRoundRectCallout">
            <a:avLst>
              <a:gd name="adj1" fmla="val -26389"/>
              <a:gd name="adj2" fmla="val -77963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Item Group </a:t>
            </a:r>
            <a:r>
              <a:rPr lang="zh-CN" altLang="en-US" sz="1000" dirty="0">
                <a:solidFill>
                  <a:schemeClr val="tx1"/>
                </a:solidFill>
              </a:rPr>
              <a:t>范围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894950" y="4114998"/>
            <a:ext cx="1958638" cy="247755"/>
          </a:xfrm>
          <a:prstGeom prst="wedgeRoundRectCallout">
            <a:avLst>
              <a:gd name="adj1" fmla="val -55939"/>
              <a:gd name="adj2" fmla="val 12077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同一</a:t>
            </a:r>
            <a:r>
              <a:rPr lang="en-US" altLang="zh-CN" sz="1000" dirty="0">
                <a:solidFill>
                  <a:schemeClr val="tx1"/>
                </a:solidFill>
              </a:rPr>
              <a:t>SKU</a:t>
            </a:r>
            <a:r>
              <a:rPr lang="zh-CN" altLang="en-US" sz="1000" dirty="0">
                <a:solidFill>
                  <a:schemeClr val="tx1"/>
                </a:solidFill>
              </a:rPr>
              <a:t>总量不多于 </a:t>
            </a:r>
            <a:r>
              <a:rPr lang="en-US" altLang="zh-CN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128584" y="4512357"/>
            <a:ext cx="2720496" cy="654099"/>
          </a:xfrm>
          <a:prstGeom prst="wedgeRoundRectCallout">
            <a:avLst>
              <a:gd name="adj1" fmla="val -55499"/>
              <a:gd name="adj2" fmla="val -26223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同一</a:t>
            </a:r>
            <a:r>
              <a:rPr lang="en-US" altLang="zh-CN" sz="1000" dirty="0">
                <a:solidFill>
                  <a:schemeClr val="tx1"/>
                </a:solidFill>
              </a:rPr>
              <a:t>SKU</a:t>
            </a:r>
            <a:r>
              <a:rPr lang="zh-CN" altLang="en-US" sz="1000" dirty="0">
                <a:solidFill>
                  <a:schemeClr val="tx1"/>
                </a:solidFill>
              </a:rPr>
              <a:t>体积不少于 </a:t>
            </a:r>
            <a:r>
              <a:rPr lang="en-US" altLang="zh-CN" sz="1000" dirty="0">
                <a:solidFill>
                  <a:schemeClr val="tx1"/>
                </a:solidFill>
              </a:rPr>
              <a:t>X</a:t>
            </a:r>
            <a:r>
              <a:rPr lang="zh-CN" altLang="en-US" sz="1000" dirty="0">
                <a:solidFill>
                  <a:schemeClr val="tx1"/>
                </a:solidFill>
              </a:rPr>
              <a:t>。 比如：从</a:t>
            </a:r>
            <a:r>
              <a:rPr lang="en-US" altLang="zh-CN" sz="1000" dirty="0">
                <a:solidFill>
                  <a:schemeClr val="tx1"/>
                </a:solidFill>
              </a:rPr>
              <a:t>library/library deep</a:t>
            </a:r>
            <a:r>
              <a:rPr lang="zh-CN" altLang="en-US" sz="1000" dirty="0">
                <a:solidFill>
                  <a:schemeClr val="tx1"/>
                </a:solidFill>
              </a:rPr>
              <a:t>到</a:t>
            </a:r>
            <a:r>
              <a:rPr lang="en-US" altLang="zh-CN" sz="1000" dirty="0">
                <a:solidFill>
                  <a:schemeClr val="tx1"/>
                </a:solidFill>
                <a:sym typeface="Wingdings" panose="05000000000000000000" pitchFamily="2" charset="2"/>
              </a:rPr>
              <a:t>Pallet</a:t>
            </a:r>
            <a:r>
              <a:rPr lang="zh-CN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1000" dirty="0">
                <a:solidFill>
                  <a:schemeClr val="tx1"/>
                </a:solidFill>
                <a:sym typeface="Wingdings" panose="05000000000000000000" pitchFamily="2" charset="2"/>
              </a:rPr>
              <a:t>consolidation </a:t>
            </a:r>
            <a:r>
              <a:rPr lang="zh-CN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，需要</a:t>
            </a:r>
            <a:r>
              <a:rPr lang="en-US" altLang="zh-CN" sz="1000" dirty="0">
                <a:solidFill>
                  <a:schemeClr val="tx1"/>
                </a:solidFill>
                <a:sym typeface="Wingdings" panose="05000000000000000000" pitchFamily="2" charset="2"/>
              </a:rPr>
              <a:t>SKU</a:t>
            </a:r>
            <a:r>
              <a:rPr lang="zh-CN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满足一托拍体积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8"/>
          <p:cNvSpPr/>
          <p:nvPr/>
        </p:nvSpPr>
        <p:spPr>
          <a:xfrm>
            <a:off x="1706449" y="5270685"/>
            <a:ext cx="2244845" cy="654099"/>
          </a:xfrm>
          <a:prstGeom prst="wedgeRoundRectCallout">
            <a:avLst>
              <a:gd name="adj1" fmla="val -55499"/>
              <a:gd name="adj2" fmla="val -26223"/>
              <a:gd name="adj3" fmla="val 16667"/>
            </a:avLst>
          </a:prstGeom>
          <a:solidFill>
            <a:srgbClr val="FFDFAF">
              <a:alpha val="80000"/>
            </a:srgbClr>
          </a:solidFill>
          <a:ln w="1905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移货商品属性，正品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zh-CN" altLang="en-US" sz="1000" dirty="0">
                <a:solidFill>
                  <a:schemeClr val="tx1"/>
                </a:solidFill>
              </a:rPr>
              <a:t>残品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7423" y="4130229"/>
            <a:ext cx="21872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SKU</a:t>
            </a:r>
            <a:r>
              <a:rPr lang="zh-CN" altLang="en-US" sz="1200" dirty="0"/>
              <a:t>最大数量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同一个</a:t>
            </a:r>
            <a:r>
              <a:rPr lang="en-US" altLang="zh-CN" sz="1200" dirty="0"/>
              <a:t>SKU</a:t>
            </a:r>
            <a:r>
              <a:rPr lang="zh-CN" altLang="en-US" sz="1200" dirty="0"/>
              <a:t>体积最小值</a:t>
            </a:r>
          </a:p>
        </p:txBody>
      </p:sp>
    </p:spTree>
    <p:extLst>
      <p:ext uri="{BB962C8B-B14F-4D97-AF65-F5344CB8AC3E}">
        <p14:creationId xmlns:p14="http://schemas.microsoft.com/office/powerpoint/2010/main" val="28991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3393</Words>
  <Application>Microsoft Office PowerPoint</Application>
  <PresentationFormat>宽屏</PresentationFormat>
  <Paragraphs>684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Consolidation</vt:lpstr>
      <vt:lpstr>Consolidation 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PC-6</cp:lastModifiedBy>
  <cp:revision>135</cp:revision>
  <dcterms:created xsi:type="dcterms:W3CDTF">2017-02-04T09:11:58Z</dcterms:created>
  <dcterms:modified xsi:type="dcterms:W3CDTF">2017-02-20T02:33:44Z</dcterms:modified>
</cp:coreProperties>
</file>