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70" r:id="rId7"/>
    <p:sldId id="269" r:id="rId8"/>
    <p:sldId id="271" r:id="rId9"/>
    <p:sldId id="272" r:id="rId10"/>
    <p:sldId id="312" r:id="rId11"/>
    <p:sldId id="320" r:id="rId12"/>
    <p:sldId id="319" r:id="rId13"/>
    <p:sldId id="318" r:id="rId14"/>
    <p:sldId id="316" r:id="rId15"/>
    <p:sldId id="317" r:id="rId16"/>
    <p:sldId id="315" r:id="rId17"/>
    <p:sldId id="314" r:id="rId18"/>
    <p:sldId id="282" r:id="rId19"/>
    <p:sldId id="304" r:id="rId20"/>
    <p:sldId id="306" r:id="rId21"/>
    <p:sldId id="309" r:id="rId22"/>
    <p:sldId id="310" r:id="rId23"/>
    <p:sldId id="274" r:id="rId24"/>
    <p:sldId id="275" r:id="rId25"/>
    <p:sldId id="277" r:id="rId26"/>
    <p:sldId id="279" r:id="rId27"/>
    <p:sldId id="281" r:id="rId28"/>
    <p:sldId id="285" r:id="rId29"/>
    <p:sldId id="286" r:id="rId30"/>
    <p:sldId id="287" r:id="rId31"/>
    <p:sldId id="288" r:id="rId32"/>
    <p:sldId id="289" r:id="rId33"/>
    <p:sldId id="283" r:id="rId34"/>
    <p:sldId id="294" r:id="rId35"/>
    <p:sldId id="297" r:id="rId36"/>
    <p:sldId id="296" r:id="rId37"/>
    <p:sldId id="295" r:id="rId38"/>
    <p:sldId id="30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3674F36-9269-4AEA-A587-E7206CA6717C}">
          <p14:sldIdLst>
            <p14:sldId id="256"/>
            <p14:sldId id="258"/>
            <p14:sldId id="257"/>
          </p14:sldIdLst>
        </p14:section>
        <p14:section name="1.Home" id="{89509914-454E-4D32-912C-6D5C5C35B580}">
          <p14:sldIdLst>
            <p14:sldId id="259"/>
          </p14:sldIdLst>
        </p14:section>
        <p14:section name="2.Team" id="{A95F3872-5DF5-49C1-ACE9-8ECC21239F0B}">
          <p14:sldIdLst>
            <p14:sldId id="270"/>
            <p14:sldId id="269"/>
            <p14:sldId id="271"/>
          </p14:sldIdLst>
        </p14:section>
        <p14:section name="3.Project" id="{87AFDBF4-F724-4C47-A162-885A5325DEED}">
          <p14:sldIdLst>
            <p14:sldId id="272"/>
            <p14:sldId id="312"/>
            <p14:sldId id="320"/>
            <p14:sldId id="319"/>
            <p14:sldId id="318"/>
            <p14:sldId id="316"/>
            <p14:sldId id="317"/>
            <p14:sldId id="315"/>
            <p14:sldId id="314"/>
          </p14:sldIdLst>
        </p14:section>
        <p14:section name="4.Parts" id="{15E22919-C822-406A-979C-F95EB35F21DC}">
          <p14:sldIdLst>
            <p14:sldId id="282"/>
            <p14:sldId id="304"/>
            <p14:sldId id="306"/>
            <p14:sldId id="309"/>
            <p14:sldId id="310"/>
          </p14:sldIdLst>
        </p14:section>
        <p14:section name="5.Safety" id="{3941A5EE-C798-42C2-93D0-8DF67B27DB83}">
          <p14:sldIdLst>
            <p14:sldId id="274"/>
            <p14:sldId id="275"/>
          </p14:sldIdLst>
        </p14:section>
        <p14:section name="6.Attributions" id="{B48C8DC3-0E9C-4124-99B8-5576F80E38A2}">
          <p14:sldIdLst>
            <p14:sldId id="277"/>
            <p14:sldId id="279"/>
          </p14:sldIdLst>
        </p14:section>
        <p14:section name="7.Human practices" id="{6FC5A6DE-1015-492D-BB0F-46434FAE19C8}">
          <p14:sldIdLst>
            <p14:sldId id="281"/>
            <p14:sldId id="285"/>
            <p14:sldId id="286"/>
            <p14:sldId id="287"/>
            <p14:sldId id="288"/>
            <p14:sldId id="289"/>
          </p14:sldIdLst>
        </p14:section>
        <p14:section name="8.Awards" id="{FCB5FEBB-C96A-4B74-AFC4-7604BD5BCF0B}">
          <p14:sldIdLst>
            <p14:sldId id="283"/>
            <p14:sldId id="294"/>
            <p14:sldId id="297"/>
            <p14:sldId id="296"/>
            <p14:sldId id="295"/>
            <p14:sldId id="30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94660"/>
  </p:normalViewPr>
  <p:slideViewPr>
    <p:cSldViewPr snapToGrid="0">
      <p:cViewPr varScale="1">
        <p:scale>
          <a:sx n="106" d="100"/>
          <a:sy n="106" d="100"/>
        </p:scale>
        <p:origin x="11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hasCustomPrompt="1"/>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8B4388-CA01-4607-9546-684589215640}" type="slidenum">
              <a:rPr lang="zh-CN" altLang="en-US" smtClean="0"/>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hasCustomPrompt="1"/>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8B4388-CA01-4607-9546-684589215640}" type="slidenum">
              <a:rPr lang="zh-CN" altLang="en-US" smtClean="0"/>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942416" y="627406"/>
            <a:ext cx="4716348" cy="5283817"/>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1942415" y="2133600"/>
            <a:ext cx="6591985" cy="377762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942416" y="2136706"/>
            <a:ext cx="3197531" cy="376739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5337307" y="2136706"/>
            <a:ext cx="3197093" cy="376739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942415" y="2802888"/>
            <a:ext cx="3197532" cy="3105703"/>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5333715" y="2799660"/>
            <a:ext cx="3195680" cy="3105703"/>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743494" y="446089"/>
            <a:ext cx="3790906" cy="5414963"/>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8B4388-CA01-4607-9546-6845892156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C503F56-15EC-4A11-A358-9BCEC72C71A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8B4388-CA01-4607-9546-6845892156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C503F56-15EC-4A11-A358-9BCEC72C71A9}" type="datetimeFigureOut">
              <a:rPr lang="zh-CN" altLang="en-US" smtClean="0"/>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88B4388-CA01-4607-9546-6845892156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2016.igem.org/Judging/Awards#Special_Priz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2016.igem.org/Judging/Awards#SpecialPriz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2016.igem.org/Judging/Meda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2016.igem.org/Judging/Med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dirty="0" smtClean="0"/>
              <a:t>Wiki</a:t>
            </a:r>
            <a:r>
              <a:rPr lang="zh-CN" altLang="en-US" dirty="0" smtClean="0"/>
              <a:t>概论</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71184" y="-9904"/>
            <a:ext cx="4544840" cy="687055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smtClean="0">
                <a:solidFill>
                  <a:srgbClr val="0070C0"/>
                </a:solidFill>
              </a:rPr>
              <a:t>Design</a:t>
            </a:r>
            <a:br>
              <a:rPr lang="en-US" altLang="zh-CN" u="sng" dirty="0" smtClean="0">
                <a:solidFill>
                  <a:srgbClr val="0070C0"/>
                </a:solidFill>
              </a:rPr>
            </a:br>
            <a:r>
              <a:rPr lang="en-US" altLang="zh-CN" b="1" dirty="0">
                <a:solidFill>
                  <a:srgbClr val="FF0000"/>
                </a:solidFill>
              </a:rPr>
              <a:t>design special prize</a:t>
            </a:r>
            <a:endParaRPr lang="zh-CN" altLang="en-US" dirty="0">
              <a:solidFill>
                <a:srgbClr val="FF0000"/>
              </a:solidFill>
            </a:endParaRPr>
          </a:p>
        </p:txBody>
      </p:sp>
      <p:sp>
        <p:nvSpPr>
          <p:cNvPr id="3" name="内容占位符 2"/>
          <p:cNvSpPr>
            <a:spLocks noGrp="1"/>
          </p:cNvSpPr>
          <p:nvPr>
            <p:ph idx="1"/>
          </p:nvPr>
        </p:nvSpPr>
        <p:spPr>
          <a:xfrm>
            <a:off x="1942415" y="2133600"/>
            <a:ext cx="6591985" cy="3434281"/>
          </a:xfrm>
        </p:spPr>
        <p:txBody>
          <a:bodyPr>
            <a:normAutofit lnSpcReduction="10000"/>
          </a:bodyPr>
          <a:lstStyle/>
          <a:p>
            <a:r>
              <a:rPr lang="en-US" altLang="zh-CN" dirty="0" smtClean="0"/>
              <a:t>If </a:t>
            </a:r>
            <a:r>
              <a:rPr lang="en-US" altLang="zh-CN" dirty="0"/>
              <a:t>your team is going for a gold medal by building a functional prototype, you should tell us what you did on this page.</a:t>
            </a:r>
            <a:endParaRPr lang="en-US" altLang="zh-CN" dirty="0"/>
          </a:p>
          <a:p>
            <a:r>
              <a:rPr lang="en-US" altLang="zh-CN" dirty="0"/>
              <a:t>This is a prize for the team that has developed a synthetic biology product to </a:t>
            </a:r>
            <a:r>
              <a:rPr lang="en-US" altLang="zh-CN" dirty="0">
                <a:solidFill>
                  <a:srgbClr val="0070C0"/>
                </a:solidFill>
              </a:rPr>
              <a:t>solve a real world problem</a:t>
            </a:r>
            <a:r>
              <a:rPr lang="en-US" altLang="zh-CN" dirty="0"/>
              <a:t> in the most elegant way. The students will have considered </a:t>
            </a:r>
            <a:r>
              <a:rPr lang="en-US" altLang="zh-CN" dirty="0">
                <a:solidFill>
                  <a:srgbClr val="0070C0"/>
                </a:solidFill>
              </a:rPr>
              <a:t>how well </a:t>
            </a:r>
            <a:r>
              <a:rPr lang="en-US" altLang="zh-CN" dirty="0"/>
              <a:t>the product addresses the problem </a:t>
            </a:r>
            <a:r>
              <a:rPr lang="en-US" altLang="zh-CN" dirty="0">
                <a:solidFill>
                  <a:srgbClr val="0070C0"/>
                </a:solidFill>
              </a:rPr>
              <a:t>versus</a:t>
            </a:r>
            <a:r>
              <a:rPr lang="en-US" altLang="zh-CN" dirty="0"/>
              <a:t> other potential solutions, how the product </a:t>
            </a:r>
            <a:r>
              <a:rPr lang="en-US" altLang="zh-CN" dirty="0">
                <a:solidFill>
                  <a:srgbClr val="0070C0"/>
                </a:solidFill>
              </a:rPr>
              <a:t>integrates or disrupts </a:t>
            </a:r>
            <a:r>
              <a:rPr lang="en-US" altLang="zh-CN" dirty="0"/>
              <a:t>other products and processes, and how its lifecycle can more broadly impact our lives and environments in positive and negative ways</a:t>
            </a:r>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a:t>Experiments</a:t>
            </a:r>
            <a:endParaRPr lang="zh-CN" altLang="en-US" dirty="0"/>
          </a:p>
        </p:txBody>
      </p:sp>
      <p:sp>
        <p:nvSpPr>
          <p:cNvPr id="3" name="内容占位符 2"/>
          <p:cNvSpPr>
            <a:spLocks noGrp="1"/>
          </p:cNvSpPr>
          <p:nvPr>
            <p:ph idx="1"/>
          </p:nvPr>
        </p:nvSpPr>
        <p:spPr/>
        <p:txBody>
          <a:bodyPr/>
          <a:lstStyle/>
          <a:p>
            <a:r>
              <a:rPr lang="en-US" altLang="zh-CN" dirty="0" smtClean="0"/>
              <a:t>Protocols</a:t>
            </a:r>
            <a:endParaRPr lang="en-US" altLang="zh-CN" dirty="0" smtClean="0"/>
          </a:p>
          <a:p>
            <a:r>
              <a:rPr lang="en-US" altLang="zh-CN" dirty="0"/>
              <a:t>research</a:t>
            </a:r>
            <a:endParaRPr lang="en-US" altLang="zh-CN" dirty="0"/>
          </a:p>
          <a:p>
            <a:r>
              <a:rPr lang="en-US" altLang="zh-CN" dirty="0"/>
              <a:t>Experiments</a:t>
            </a:r>
            <a:endParaRPr lang="en-US" altLang="zh-CN" dirty="0"/>
          </a:p>
          <a:p>
            <a:r>
              <a:rPr lang="en-US" altLang="zh-CN" dirty="0"/>
              <a:t>Documentation of the development of your </a:t>
            </a:r>
            <a:r>
              <a:rPr lang="en-US" altLang="zh-CN" dirty="0" smtClean="0"/>
              <a:t>project</a:t>
            </a: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u="sng" dirty="0">
                <a:solidFill>
                  <a:srgbClr val="0070C0"/>
                </a:solidFill>
              </a:rPr>
              <a:t>Proof of </a:t>
            </a:r>
            <a:r>
              <a:rPr lang="en-US" altLang="zh-CN" u="sng" dirty="0" smtClean="0">
                <a:solidFill>
                  <a:srgbClr val="0070C0"/>
                </a:solidFill>
              </a:rPr>
              <a:t>concept</a:t>
            </a:r>
            <a:br>
              <a:rPr lang="en-US" altLang="zh-CN" u="sng" dirty="0" smtClean="0">
                <a:solidFill>
                  <a:srgbClr val="0070C0"/>
                </a:solidFill>
              </a:rPr>
            </a:br>
            <a:r>
              <a:rPr lang="en-US" altLang="zh-CN" sz="2700" b="1" dirty="0">
                <a:solidFill>
                  <a:srgbClr val="FF0000"/>
                </a:solidFill>
              </a:rPr>
              <a:t>gold medal criterion for proof of concept</a:t>
            </a:r>
            <a:endParaRPr lang="zh-CN" altLang="en-US" sz="2700"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dirty="0" smtClean="0"/>
              <a:t>take </a:t>
            </a:r>
            <a:r>
              <a:rPr lang="en-US" altLang="zh-CN" dirty="0"/>
              <a:t>the first steps to make their project </a:t>
            </a:r>
            <a:r>
              <a:rPr lang="en-US" altLang="zh-CN" dirty="0" smtClean="0"/>
              <a:t>real</a:t>
            </a:r>
            <a:endParaRPr lang="en-US" altLang="zh-CN" dirty="0" smtClean="0"/>
          </a:p>
          <a:p>
            <a:r>
              <a:rPr lang="en-US" altLang="zh-CN" dirty="0" smtClean="0"/>
              <a:t>assemble </a:t>
            </a:r>
            <a:r>
              <a:rPr lang="en-US" altLang="zh-CN" dirty="0"/>
              <a:t>a device from </a:t>
            </a:r>
            <a:r>
              <a:rPr lang="en-US" altLang="zh-CN" dirty="0" err="1"/>
              <a:t>BioBricks</a:t>
            </a:r>
            <a:r>
              <a:rPr lang="en-US" altLang="zh-CN" dirty="0"/>
              <a:t> and show it works. </a:t>
            </a:r>
            <a:endParaRPr lang="en-US" altLang="zh-CN" dirty="0" smtClean="0"/>
          </a:p>
          <a:p>
            <a:r>
              <a:rPr lang="en-US" altLang="zh-CN" dirty="0" smtClean="0"/>
              <a:t>build </a:t>
            </a:r>
            <a:r>
              <a:rPr lang="en-US" altLang="zh-CN" dirty="0"/>
              <a:t>some equipment if you're competing for the hardware </a:t>
            </a:r>
            <a:r>
              <a:rPr lang="en-US" altLang="zh-CN" dirty="0" smtClean="0"/>
              <a:t>award.</a:t>
            </a:r>
            <a:endParaRPr lang="en-US" altLang="zh-CN" dirty="0" smtClean="0"/>
          </a:p>
          <a:p>
            <a:r>
              <a:rPr lang="en-US" altLang="zh-CN" dirty="0" smtClean="0"/>
              <a:t>create </a:t>
            </a:r>
            <a:r>
              <a:rPr lang="en-US" altLang="zh-CN" dirty="0"/>
              <a:t>a working model of your software for the software award</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a:solidFill>
                  <a:srgbClr val="0070C0"/>
                </a:solidFill>
              </a:rPr>
              <a:t>Demonstrate</a:t>
            </a:r>
            <a:br>
              <a:rPr lang="en-US" altLang="zh-CN" u="sng" dirty="0"/>
            </a:b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 </a:t>
            </a:r>
            <a:r>
              <a:rPr lang="en-US" altLang="zh-CN" dirty="0"/>
              <a:t>quick reference page for the judges to see what you achieved during your summer</a:t>
            </a:r>
            <a:endParaRPr lang="en-US" altLang="zh-CN" dirty="0" smtClean="0"/>
          </a:p>
          <a:p>
            <a:r>
              <a:rPr lang="en-US" altLang="zh-CN" dirty="0" smtClean="0"/>
              <a:t>Clearly </a:t>
            </a:r>
            <a:r>
              <a:rPr lang="en-US" altLang="zh-CN" dirty="0"/>
              <a:t>and objectively describe the </a:t>
            </a:r>
            <a:r>
              <a:rPr lang="en-US" altLang="zh-CN" dirty="0">
                <a:solidFill>
                  <a:srgbClr val="0070C0"/>
                </a:solidFill>
              </a:rPr>
              <a:t>results</a:t>
            </a:r>
            <a:r>
              <a:rPr lang="en-US" altLang="zh-CN" dirty="0"/>
              <a:t> of your work.</a:t>
            </a:r>
            <a:endParaRPr lang="en-US" altLang="zh-CN" dirty="0"/>
          </a:p>
          <a:p>
            <a:r>
              <a:rPr lang="en-US" altLang="zh-CN" dirty="0">
                <a:solidFill>
                  <a:srgbClr val="0070C0"/>
                </a:solidFill>
              </a:rPr>
              <a:t>Future</a:t>
            </a:r>
            <a:r>
              <a:rPr lang="en-US" altLang="zh-CN" dirty="0"/>
              <a:t> plans for the project</a:t>
            </a:r>
            <a:endParaRPr lang="en-US" altLang="zh-CN" dirty="0"/>
          </a:p>
          <a:p>
            <a:r>
              <a:rPr lang="en-US" altLang="zh-CN" dirty="0"/>
              <a:t>Considerations for replicating the experiments</a:t>
            </a:r>
            <a:endParaRPr lang="en-US" altLang="zh-CN" dirty="0"/>
          </a:p>
          <a:p>
            <a:r>
              <a:rPr lang="en-US" altLang="zh-CN" dirty="0"/>
              <a:t>A list of linked bullet points of the </a:t>
            </a:r>
            <a:r>
              <a:rPr lang="en-US" altLang="zh-CN" dirty="0">
                <a:solidFill>
                  <a:srgbClr val="0070C0"/>
                </a:solidFill>
              </a:rPr>
              <a:t>successful</a:t>
            </a:r>
            <a:r>
              <a:rPr lang="en-US" altLang="zh-CN" dirty="0"/>
              <a:t> results during your project</a:t>
            </a:r>
            <a:endParaRPr lang="en-US" altLang="zh-CN" dirty="0"/>
          </a:p>
          <a:p>
            <a:r>
              <a:rPr lang="en-US" altLang="zh-CN" dirty="0"/>
              <a:t>A list of linked bullet points of the </a:t>
            </a:r>
            <a:r>
              <a:rPr lang="en-US" altLang="zh-CN" dirty="0">
                <a:solidFill>
                  <a:srgbClr val="0070C0"/>
                </a:solidFill>
              </a:rPr>
              <a:t>unsuccessful</a:t>
            </a:r>
            <a:r>
              <a:rPr lang="en-US" altLang="zh-CN" dirty="0"/>
              <a:t> results during your project</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a:t>Results</a:t>
            </a:r>
            <a:endParaRPr lang="zh-CN" altLang="en-US" dirty="0"/>
          </a:p>
        </p:txBody>
      </p:sp>
      <p:sp>
        <p:nvSpPr>
          <p:cNvPr id="3" name="内容占位符 2"/>
          <p:cNvSpPr>
            <a:spLocks noGrp="1"/>
          </p:cNvSpPr>
          <p:nvPr>
            <p:ph idx="1"/>
          </p:nvPr>
        </p:nvSpPr>
        <p:spPr/>
        <p:txBody>
          <a:bodyPr/>
          <a:lstStyle/>
          <a:p>
            <a:r>
              <a:rPr lang="en-US" altLang="zh-CN" dirty="0" smtClean="0"/>
              <a:t>Same as above</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smtClean="0"/>
              <a:t>Notebook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Document </a:t>
            </a:r>
            <a:r>
              <a:rPr lang="en-US" altLang="zh-CN" dirty="0"/>
              <a:t>the dates you worked on your </a:t>
            </a:r>
            <a:r>
              <a:rPr lang="en-US" altLang="zh-CN" dirty="0" smtClean="0"/>
              <a:t>project</a:t>
            </a:r>
            <a:endParaRPr lang="en-US" altLang="zh-CN" dirty="0" smtClean="0"/>
          </a:p>
          <a:p>
            <a:r>
              <a:rPr lang="en-US" altLang="zh-CN" dirty="0"/>
              <a:t>Chronological notes of what your team is doing.</a:t>
            </a:r>
            <a:endParaRPr lang="en-US" altLang="zh-CN" dirty="0"/>
          </a:p>
          <a:p>
            <a:r>
              <a:rPr lang="en-US" altLang="zh-CN" dirty="0"/>
              <a:t>Brief descriptions of daily important events.</a:t>
            </a:r>
            <a:endParaRPr lang="en-US" altLang="zh-CN" dirty="0"/>
          </a:p>
          <a:p>
            <a:r>
              <a:rPr lang="en-US" altLang="zh-CN" dirty="0"/>
              <a:t>Pictures of your progress.</a:t>
            </a:r>
            <a:endParaRPr lang="en-US" altLang="zh-CN" dirty="0"/>
          </a:p>
          <a:p>
            <a:r>
              <a:rPr lang="en-US" altLang="zh-CN" dirty="0"/>
              <a:t>Mention who participated in what </a:t>
            </a:r>
            <a:r>
              <a:rPr lang="en-US" altLang="zh-CN" dirty="0" smtClean="0"/>
              <a:t>task</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4.Parts</a:t>
            </a:r>
            <a:endParaRPr lang="zh-CN" altLang="en-US" dirty="0"/>
          </a:p>
        </p:txBody>
      </p:sp>
      <p:sp>
        <p:nvSpPr>
          <p:cNvPr id="3" name="文本占位符 2"/>
          <p:cNvSpPr>
            <a:spLocks noGrp="1"/>
          </p:cNvSpPr>
          <p:nvPr>
            <p:ph type="body" idx="1"/>
          </p:nvPr>
        </p:nvSpPr>
        <p:spPr/>
        <p:txBody>
          <a:bodyPr/>
          <a:lstStyle/>
          <a:p>
            <a:r>
              <a:rPr lang="en-US" altLang="zh-CN" u="sng" dirty="0">
                <a:solidFill>
                  <a:schemeClr val="tx1"/>
                </a:solidFill>
              </a:rPr>
              <a:t>Parts</a:t>
            </a:r>
            <a:r>
              <a:rPr lang="en-US" altLang="zh-CN" dirty="0"/>
              <a:t>    </a:t>
            </a:r>
            <a:r>
              <a:rPr lang="en-US" altLang="zh-CN" u="sng" dirty="0">
                <a:solidFill>
                  <a:srgbClr val="0070C0"/>
                </a:solidFill>
              </a:rPr>
              <a:t>Basic Part</a:t>
            </a:r>
            <a:r>
              <a:rPr lang="en-US" altLang="zh-CN" dirty="0"/>
              <a:t>    </a:t>
            </a:r>
            <a:r>
              <a:rPr lang="en-US" altLang="zh-CN" u="sng" dirty="0">
                <a:solidFill>
                  <a:srgbClr val="0070C0"/>
                </a:solidFill>
              </a:rPr>
              <a:t>Composite Part</a:t>
            </a:r>
            <a:r>
              <a:rPr lang="en-US" altLang="zh-CN" dirty="0"/>
              <a:t>    </a:t>
            </a:r>
            <a:r>
              <a:rPr lang="en-US" altLang="zh-CN" u="sng" dirty="0" err="1">
                <a:solidFill>
                  <a:srgbClr val="0070C0"/>
                </a:solidFill>
              </a:rPr>
              <a:t>Part</a:t>
            </a:r>
            <a:r>
              <a:rPr lang="en-US" altLang="zh-CN" u="sng" dirty="0">
                <a:solidFill>
                  <a:srgbClr val="0070C0"/>
                </a:solidFill>
              </a:rPr>
              <a:t> Collection</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a:solidFill>
                  <a:schemeClr val="tx1"/>
                </a:solidFill>
              </a:rPr>
              <a:t>Parts</a:t>
            </a:r>
            <a:endParaRPr lang="zh-CN" altLang="en-US" dirty="0"/>
          </a:p>
        </p:txBody>
      </p:sp>
      <p:sp>
        <p:nvSpPr>
          <p:cNvPr id="3" name="内容占位符 2"/>
          <p:cNvSpPr>
            <a:spLocks noGrp="1"/>
          </p:cNvSpPr>
          <p:nvPr>
            <p:ph sz="half" idx="1"/>
          </p:nvPr>
        </p:nvSpPr>
        <p:spPr/>
        <p:txBody>
          <a:bodyPr>
            <a:normAutofit fontScale="92500" lnSpcReduction="20000"/>
          </a:bodyPr>
          <a:lstStyle/>
          <a:p>
            <a:pPr marL="0" indent="0">
              <a:buNone/>
            </a:pPr>
            <a:r>
              <a:rPr lang="en-US" altLang="zh-CN" dirty="0" smtClean="0"/>
              <a:t>Registry</a:t>
            </a:r>
            <a:endParaRPr lang="en-US" altLang="zh-CN" dirty="0" smtClean="0"/>
          </a:p>
          <a:p>
            <a:r>
              <a:rPr lang="en-US" altLang="zh-CN" dirty="0"/>
              <a:t>Part Name</a:t>
            </a:r>
            <a:endParaRPr lang="en-US" altLang="zh-CN" dirty="0"/>
          </a:p>
          <a:p>
            <a:r>
              <a:rPr lang="en-US" altLang="zh-CN" dirty="0"/>
              <a:t>Part type</a:t>
            </a:r>
            <a:endParaRPr lang="en-US" altLang="zh-CN" dirty="0"/>
          </a:p>
          <a:p>
            <a:r>
              <a:rPr lang="en-US" altLang="zh-CN" dirty="0"/>
              <a:t>Creator</a:t>
            </a:r>
            <a:endParaRPr lang="en-US" altLang="zh-CN" dirty="0"/>
          </a:p>
          <a:p>
            <a:r>
              <a:rPr lang="en-US" altLang="zh-CN" dirty="0"/>
              <a:t>Sequence</a:t>
            </a:r>
            <a:endParaRPr lang="en-US" altLang="zh-CN" dirty="0"/>
          </a:p>
          <a:p>
            <a:r>
              <a:rPr lang="en-US" altLang="zh-CN" dirty="0"/>
              <a:t>Short Description (60 characters on what the DNA does)</a:t>
            </a:r>
            <a:endParaRPr lang="en-US" altLang="zh-CN" dirty="0"/>
          </a:p>
          <a:p>
            <a:r>
              <a:rPr lang="en-US" altLang="zh-CN" dirty="0"/>
              <a:t>Long Description (Longer description of what the DNA does)</a:t>
            </a:r>
            <a:endParaRPr lang="en-US" altLang="zh-CN" dirty="0"/>
          </a:p>
          <a:p>
            <a:r>
              <a:rPr lang="en-US" altLang="zh-CN" dirty="0"/>
              <a:t>Design </a:t>
            </a:r>
            <a:r>
              <a:rPr lang="en-US" altLang="zh-CN" dirty="0" smtClean="0"/>
              <a:t>considerations</a:t>
            </a:r>
            <a:endParaRPr lang="en-US" altLang="zh-CN" dirty="0"/>
          </a:p>
        </p:txBody>
      </p:sp>
      <p:sp>
        <p:nvSpPr>
          <p:cNvPr id="4" name="内容占位符 3"/>
          <p:cNvSpPr>
            <a:spLocks noGrp="1"/>
          </p:cNvSpPr>
          <p:nvPr>
            <p:ph sz="half" idx="2"/>
          </p:nvPr>
        </p:nvSpPr>
        <p:spPr/>
        <p:txBody>
          <a:bodyPr>
            <a:normAutofit fontScale="92500" lnSpcReduction="20000"/>
          </a:bodyPr>
          <a:lstStyle/>
          <a:p>
            <a:pPr marL="0" indent="0">
              <a:buNone/>
            </a:pPr>
            <a:r>
              <a:rPr lang="en-US" altLang="zh-CN" dirty="0" smtClean="0"/>
              <a:t>Webpage</a:t>
            </a:r>
            <a:endParaRPr lang="en-US" altLang="zh-CN" dirty="0" smtClean="0"/>
          </a:p>
          <a:p>
            <a:r>
              <a:rPr lang="en-US" altLang="zh-CN" dirty="0" smtClean="0">
                <a:solidFill>
                  <a:srgbClr val="0070C0"/>
                </a:solidFill>
              </a:rPr>
              <a:t>showcase</a:t>
            </a:r>
            <a:r>
              <a:rPr lang="en-US" altLang="zh-CN" dirty="0"/>
              <a:t> the parts you have </a:t>
            </a:r>
            <a:r>
              <a:rPr lang="en-US" altLang="zh-CN" dirty="0" smtClean="0"/>
              <a:t>made</a:t>
            </a:r>
            <a:endParaRPr lang="en-US" altLang="zh-CN" dirty="0" smtClean="0"/>
          </a:p>
          <a:p>
            <a:r>
              <a:rPr lang="en-US" altLang="zh-CN" dirty="0"/>
              <a:t>put up </a:t>
            </a:r>
            <a:r>
              <a:rPr lang="en-US" altLang="zh-CN" dirty="0">
                <a:solidFill>
                  <a:srgbClr val="0070C0"/>
                </a:solidFill>
              </a:rPr>
              <a:t>much more</a:t>
            </a:r>
            <a:r>
              <a:rPr lang="en-US" altLang="zh-CN" dirty="0"/>
              <a:t> information as you gather it over the </a:t>
            </a:r>
            <a:r>
              <a:rPr lang="en-US" altLang="zh-CN" dirty="0" smtClean="0"/>
              <a:t>summer</a:t>
            </a:r>
            <a:endParaRPr lang="en-US" altLang="zh-CN" dirty="0" smtClean="0"/>
          </a:p>
          <a:p>
            <a:r>
              <a:rPr lang="en-US" altLang="zh-CN" dirty="0"/>
              <a:t>images, plots, characterization data </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a:solidFill>
                  <a:srgbClr val="0070C0"/>
                </a:solidFill>
              </a:rPr>
              <a:t>Basic </a:t>
            </a:r>
            <a:r>
              <a:rPr lang="en-US" altLang="zh-CN" u="sng" dirty="0" smtClean="0">
                <a:solidFill>
                  <a:srgbClr val="0070C0"/>
                </a:solidFill>
              </a:rPr>
              <a:t>Part</a:t>
            </a:r>
            <a:br>
              <a:rPr lang="en-US" altLang="zh-CN" u="sng" dirty="0" smtClean="0">
                <a:solidFill>
                  <a:srgbClr val="0070C0"/>
                </a:solidFill>
              </a:rPr>
            </a:br>
            <a:r>
              <a:rPr lang="en-US" altLang="zh-CN" b="1" dirty="0"/>
              <a:t> </a:t>
            </a:r>
            <a:r>
              <a:rPr lang="en-US" altLang="zh-CN" b="1" dirty="0">
                <a:solidFill>
                  <a:srgbClr val="FF0000"/>
                </a:solidFill>
              </a:rPr>
              <a:t>basic part special prize</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smtClean="0"/>
              <a:t>list </a:t>
            </a:r>
            <a:r>
              <a:rPr lang="en-US" altLang="zh-CN" dirty="0"/>
              <a:t>all the basic parts your team has made during your project. </a:t>
            </a:r>
            <a:endParaRPr lang="en-US" altLang="zh-CN" dirty="0" smtClean="0"/>
          </a:p>
          <a:p>
            <a:r>
              <a:rPr lang="en-US" altLang="zh-CN" dirty="0" smtClean="0"/>
              <a:t>add </a:t>
            </a:r>
            <a:r>
              <a:rPr lang="en-US" altLang="zh-CN" dirty="0"/>
              <a:t>all characterization information for your parts on the Registry. </a:t>
            </a:r>
            <a:endParaRPr lang="en-US" altLang="zh-CN" dirty="0" smtClean="0"/>
          </a:p>
          <a:p>
            <a:r>
              <a:rPr lang="en-US" altLang="zh-CN" dirty="0" smtClean="0"/>
              <a:t>not </a:t>
            </a:r>
            <a:r>
              <a:rPr lang="en-US" altLang="zh-CN" dirty="0"/>
              <a:t>put characterization information on this page.</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Impress the judges</a:t>
            </a:r>
            <a:endParaRPr lang="zh-CN" altLang="en-US" dirty="0"/>
          </a:p>
        </p:txBody>
      </p:sp>
      <p:sp>
        <p:nvSpPr>
          <p:cNvPr id="3" name="内容占位符 2"/>
          <p:cNvSpPr>
            <a:spLocks noGrp="1"/>
          </p:cNvSpPr>
          <p:nvPr>
            <p:ph idx="1"/>
          </p:nvPr>
        </p:nvSpPr>
        <p:spPr/>
        <p:txBody>
          <a:bodyPr>
            <a:normAutofit/>
          </a:bodyPr>
          <a:lstStyle/>
          <a:p>
            <a:r>
              <a:rPr lang="en-US" altLang="zh-CN" dirty="0"/>
              <a:t>State your accomplishments! Tell people what you have achieved from the start.</a:t>
            </a:r>
            <a:endParaRPr lang="en-US" altLang="zh-CN" dirty="0"/>
          </a:p>
          <a:p>
            <a:r>
              <a:rPr lang="en-US" altLang="zh-CN" dirty="0"/>
              <a:t>Be clear about what you are doing and how you plan to do this.</a:t>
            </a:r>
            <a:endParaRPr lang="en-US" altLang="zh-CN" dirty="0"/>
          </a:p>
          <a:p>
            <a:r>
              <a:rPr lang="en-US" altLang="zh-CN" dirty="0" smtClean="0"/>
              <a:t>You have a </a:t>
            </a:r>
            <a:r>
              <a:rPr lang="en-US" altLang="zh-CN" dirty="0" smtClean="0">
                <a:solidFill>
                  <a:srgbClr val="0070C0"/>
                </a:solidFill>
              </a:rPr>
              <a:t>global</a:t>
            </a:r>
            <a:r>
              <a:rPr lang="en-US" altLang="zh-CN" dirty="0" smtClean="0"/>
              <a:t> </a:t>
            </a:r>
            <a:r>
              <a:rPr lang="en-US" altLang="zh-CN" dirty="0"/>
              <a:t>audience! Consider the different backgrounds that your users come from.</a:t>
            </a:r>
            <a:endParaRPr lang="en-US" altLang="zh-CN" dirty="0"/>
          </a:p>
          <a:p>
            <a:r>
              <a:rPr lang="en-US" altLang="zh-CN" dirty="0"/>
              <a:t>Make sure information is </a:t>
            </a:r>
            <a:r>
              <a:rPr lang="en-US" altLang="zh-CN" dirty="0">
                <a:solidFill>
                  <a:srgbClr val="0070C0"/>
                </a:solidFill>
              </a:rPr>
              <a:t>easy to find</a:t>
            </a:r>
            <a:r>
              <a:rPr lang="en-US" altLang="zh-CN" dirty="0"/>
              <a:t>; nothing should be more than 3 clicks away.</a:t>
            </a:r>
            <a:endParaRPr lang="en-US" altLang="zh-CN" dirty="0"/>
          </a:p>
          <a:p>
            <a:r>
              <a:rPr lang="en-US" altLang="zh-CN" dirty="0"/>
              <a:t>Avoid using very small fonts and low contrast colors; information should be </a:t>
            </a:r>
            <a:r>
              <a:rPr lang="en-US" altLang="zh-CN" dirty="0">
                <a:solidFill>
                  <a:srgbClr val="0070C0"/>
                </a:solidFill>
              </a:rPr>
              <a:t>easy to read</a:t>
            </a:r>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u="sng" dirty="0" smtClean="0">
                <a:solidFill>
                  <a:srgbClr val="0070C0"/>
                </a:solidFill>
              </a:rPr>
              <a:t>Composite Part</a:t>
            </a:r>
            <a:br>
              <a:rPr lang="en-US" altLang="zh-CN" u="sng" dirty="0" smtClean="0">
                <a:solidFill>
                  <a:srgbClr val="0070C0"/>
                </a:solidFill>
              </a:rPr>
            </a:br>
            <a:r>
              <a:rPr lang="en-US" altLang="zh-CN" b="1" dirty="0"/>
              <a:t> </a:t>
            </a:r>
            <a:r>
              <a:rPr lang="en-US" altLang="zh-CN" b="1" dirty="0" smtClean="0">
                <a:solidFill>
                  <a:srgbClr val="FF0000"/>
                </a:solidFill>
              </a:rPr>
              <a:t>composite </a:t>
            </a:r>
            <a:r>
              <a:rPr lang="en-US" altLang="zh-CN" b="1" dirty="0">
                <a:solidFill>
                  <a:srgbClr val="FF0000"/>
                </a:solidFill>
              </a:rPr>
              <a:t>part special prize</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smtClean="0"/>
              <a:t>list </a:t>
            </a:r>
            <a:r>
              <a:rPr lang="en-US" altLang="zh-CN" dirty="0"/>
              <a:t>all the </a:t>
            </a:r>
            <a:r>
              <a:rPr lang="en-US" altLang="zh-CN" dirty="0" smtClean="0"/>
              <a:t>composite </a:t>
            </a:r>
            <a:r>
              <a:rPr lang="en-US" altLang="zh-CN" dirty="0"/>
              <a:t>parts your team has made during your project. </a:t>
            </a:r>
            <a:endParaRPr lang="en-US" altLang="zh-CN" dirty="0" smtClean="0"/>
          </a:p>
          <a:p>
            <a:r>
              <a:rPr lang="en-US" altLang="zh-CN" dirty="0" smtClean="0"/>
              <a:t>add </a:t>
            </a:r>
            <a:r>
              <a:rPr lang="en-US" altLang="zh-CN" dirty="0"/>
              <a:t>all characterization information for your parts on the Registry. </a:t>
            </a:r>
            <a:endParaRPr lang="en-US" altLang="zh-CN" dirty="0" smtClean="0"/>
          </a:p>
          <a:p>
            <a:r>
              <a:rPr lang="en-US" altLang="zh-CN" dirty="0" smtClean="0"/>
              <a:t>not </a:t>
            </a:r>
            <a:r>
              <a:rPr lang="en-US" altLang="zh-CN" dirty="0"/>
              <a:t>put characterization information on this page.</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u="sng" dirty="0">
                <a:solidFill>
                  <a:srgbClr val="0070C0"/>
                </a:solidFill>
              </a:rPr>
              <a:t>Part Collection</a:t>
            </a:r>
            <a:br>
              <a:rPr lang="en-US" altLang="zh-CN" b="1" u="sng" dirty="0" smtClean="0">
                <a:hlinkClick r:id="rId1"/>
              </a:rPr>
            </a:br>
            <a:r>
              <a:rPr lang="en-US" altLang="zh-CN" b="1" dirty="0" smtClean="0">
                <a:solidFill>
                  <a:srgbClr val="FF0000"/>
                </a:solidFill>
              </a:rPr>
              <a:t>Part </a:t>
            </a:r>
            <a:r>
              <a:rPr lang="en-US" altLang="zh-CN" b="1" dirty="0">
                <a:solidFill>
                  <a:srgbClr val="FF0000"/>
                </a:solidFill>
              </a:rPr>
              <a:t>Collection special prize</a:t>
            </a:r>
            <a:br>
              <a:rPr lang="zh-CN" altLang="en-US" dirty="0"/>
            </a:br>
            <a:endParaRPr lang="zh-CN" altLang="en-US" dirty="0"/>
          </a:p>
        </p:txBody>
      </p:sp>
      <p:sp>
        <p:nvSpPr>
          <p:cNvPr id="3" name="内容占位符 2"/>
          <p:cNvSpPr>
            <a:spLocks noGrp="1"/>
          </p:cNvSpPr>
          <p:nvPr>
            <p:ph sz="half" idx="1"/>
          </p:nvPr>
        </p:nvSpPr>
        <p:spPr/>
        <p:txBody>
          <a:bodyPr/>
          <a:lstStyle/>
          <a:p>
            <a:r>
              <a:rPr lang="en-US" altLang="zh-CN" dirty="0"/>
              <a:t>explain how all your parts form a </a:t>
            </a:r>
            <a:r>
              <a:rPr lang="en-US" altLang="zh-CN" dirty="0" smtClean="0"/>
              <a:t>collection</a:t>
            </a:r>
            <a:endParaRPr lang="en-US" altLang="zh-CN" dirty="0" smtClean="0"/>
          </a:p>
          <a:p>
            <a:r>
              <a:rPr lang="en-US" altLang="zh-CN" dirty="0"/>
              <a:t>a theme that ties all your parts </a:t>
            </a:r>
            <a:r>
              <a:rPr lang="en-US" altLang="zh-CN" dirty="0" smtClean="0"/>
              <a:t>together</a:t>
            </a:r>
            <a:endParaRPr lang="en-US" altLang="zh-CN" dirty="0" smtClean="0"/>
          </a:p>
          <a:p>
            <a:r>
              <a:rPr lang="en-US" altLang="zh-CN" dirty="0"/>
              <a:t>more than 10 parts in this collection</a:t>
            </a:r>
            <a:endParaRPr lang="zh-CN" altLang="en-US" dirty="0"/>
          </a:p>
        </p:txBody>
      </p:sp>
      <p:sp>
        <p:nvSpPr>
          <p:cNvPr id="4" name="内容占位符 3"/>
          <p:cNvSpPr>
            <a:spLocks noGrp="1"/>
          </p:cNvSpPr>
          <p:nvPr>
            <p:ph sz="half" idx="2"/>
          </p:nvPr>
        </p:nvSpPr>
        <p:spPr/>
        <p:txBody>
          <a:bodyPr/>
          <a:lstStyle/>
          <a:p>
            <a:r>
              <a:rPr lang="en-US" altLang="zh-CN" dirty="0" smtClean="0"/>
              <a:t>list </a:t>
            </a:r>
            <a:r>
              <a:rPr lang="en-US" altLang="zh-CN" dirty="0"/>
              <a:t>all the parts in the collection your team made during your project. </a:t>
            </a:r>
            <a:endParaRPr lang="en-US" altLang="zh-CN" dirty="0" smtClean="0"/>
          </a:p>
          <a:p>
            <a:r>
              <a:rPr lang="en-US" altLang="zh-CN" dirty="0" smtClean="0"/>
              <a:t>add </a:t>
            </a:r>
            <a:r>
              <a:rPr lang="en-US" altLang="zh-CN" dirty="0"/>
              <a:t>all characterization information for your parts on the Registry. </a:t>
            </a:r>
            <a:endParaRPr lang="en-US" altLang="zh-CN" dirty="0" smtClean="0"/>
          </a:p>
          <a:p>
            <a:r>
              <a:rPr lang="en-US" altLang="zh-CN" dirty="0" smtClean="0"/>
              <a:t>not </a:t>
            </a:r>
            <a:r>
              <a:rPr lang="en-US" altLang="zh-CN" dirty="0"/>
              <a:t>put characterization information on this page</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5.</a:t>
            </a:r>
            <a:r>
              <a:rPr lang="en-US" altLang="zh-CN" u="sng" dirty="0" smtClean="0"/>
              <a:t>Safety</a:t>
            </a:r>
            <a:endParaRPr lang="zh-CN" altLang="en-US" dirty="0"/>
          </a:p>
        </p:txBody>
      </p:sp>
      <p:sp>
        <p:nvSpPr>
          <p:cNvPr id="3" name="内容占位符 2"/>
          <p:cNvSpPr>
            <a:spLocks noGrp="1"/>
          </p:cNvSpPr>
          <p:nvPr>
            <p:ph idx="1"/>
          </p:nvPr>
        </p:nvSpPr>
        <p:spPr>
          <a:xfrm>
            <a:off x="1942415" y="2133600"/>
            <a:ext cx="6591985" cy="3126463"/>
          </a:xfrm>
        </p:spPr>
        <p:txBody>
          <a:bodyPr/>
          <a:lstStyle/>
          <a:p>
            <a:pPr marL="0" indent="0">
              <a:buNone/>
            </a:pPr>
            <a:r>
              <a:rPr lang="en-US" altLang="zh-CN" dirty="0"/>
              <a:t>safety </a:t>
            </a:r>
            <a:r>
              <a:rPr lang="en-US" altLang="zh-CN" dirty="0" smtClean="0"/>
              <a:t>forms</a:t>
            </a:r>
            <a:r>
              <a:rPr lang="zh-CN" altLang="en-US" dirty="0" smtClean="0"/>
              <a:t>的延伸，任何事都行</a:t>
            </a:r>
            <a:endParaRPr lang="en-US" altLang="zh-CN" dirty="0" smtClean="0"/>
          </a:p>
          <a:p>
            <a:r>
              <a:rPr lang="en-US" altLang="zh-CN" dirty="0" smtClean="0"/>
              <a:t>write </a:t>
            </a:r>
            <a:r>
              <a:rPr lang="en-US" altLang="zh-CN" dirty="0"/>
              <a:t>about how you are addressing any safety issues in your </a:t>
            </a:r>
            <a:r>
              <a:rPr lang="en-US" altLang="zh-CN" dirty="0" smtClean="0"/>
              <a:t>project</a:t>
            </a:r>
            <a:endParaRPr lang="en-US" altLang="zh-CN" dirty="0" smtClean="0"/>
          </a:p>
          <a:p>
            <a:r>
              <a:rPr lang="en-US" altLang="zh-CN" dirty="0" smtClean="0"/>
              <a:t>go </a:t>
            </a:r>
            <a:r>
              <a:rPr lang="en-US" altLang="zh-CN" dirty="0"/>
              <a:t>beyond the questions on the safety </a:t>
            </a:r>
            <a:r>
              <a:rPr lang="en-US" altLang="zh-CN" dirty="0" smtClean="0"/>
              <a:t>forms,</a:t>
            </a:r>
            <a:endParaRPr lang="en-US" altLang="zh-CN" dirty="0" smtClean="0"/>
          </a:p>
          <a:p>
            <a:r>
              <a:rPr lang="en-US" altLang="zh-CN" dirty="0" smtClean="0"/>
              <a:t>write </a:t>
            </a:r>
            <a:r>
              <a:rPr lang="en-US" altLang="zh-CN" dirty="0"/>
              <a:t>about whatever safety topics are most interesting in your project</a:t>
            </a:r>
            <a:r>
              <a:rPr lang="en-US" altLang="zh-CN" dirty="0" smtClean="0"/>
              <a:t>.</a:t>
            </a:r>
            <a:endParaRPr lang="en-US" altLang="zh-CN" dirty="0" smtClean="0"/>
          </a:p>
          <a:p>
            <a:r>
              <a:rPr lang="en-US" altLang="zh-CN" dirty="0" smtClean="0"/>
              <a:t>(</a:t>
            </a:r>
            <a:r>
              <a:rPr lang="en-US" altLang="zh-CN" dirty="0"/>
              <a:t>You do not need to copy your safety forms onto this wiki page.)</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2341" y="144855"/>
            <a:ext cx="7360467" cy="6536601"/>
          </a:xfrm>
        </p:spPr>
        <p:txBody>
          <a:bodyPr>
            <a:normAutofit/>
          </a:bodyPr>
          <a:lstStyle/>
          <a:p>
            <a:r>
              <a:rPr lang="en-US" altLang="zh-CN" b="1" dirty="0" smtClean="0"/>
              <a:t>Safe Project </a:t>
            </a:r>
            <a:r>
              <a:rPr lang="en-US" altLang="zh-CN" b="1" dirty="0"/>
              <a:t>Design</a:t>
            </a:r>
            <a:endParaRPr lang="en-US" altLang="zh-CN" b="1" dirty="0"/>
          </a:p>
          <a:p>
            <a:pPr marL="0" indent="0">
              <a:buNone/>
            </a:pPr>
            <a:r>
              <a:rPr lang="en-US" altLang="zh-CN" dirty="0"/>
              <a:t>Does your project include any safety features? Have you made certain decisions about the design to reduce risks? Write about them here! For example:</a:t>
            </a:r>
            <a:endParaRPr lang="en-US" altLang="zh-CN" dirty="0"/>
          </a:p>
          <a:p>
            <a:pPr>
              <a:buFont typeface="Arial" panose="020B0604020202020204" pitchFamily="34" charset="0"/>
              <a:buChar char="•"/>
            </a:pPr>
            <a:r>
              <a:rPr lang="en-US" altLang="zh-CN" sz="1700" dirty="0"/>
              <a:t>Choosing a non-pathogenic chassis</a:t>
            </a:r>
            <a:endParaRPr lang="en-US" altLang="zh-CN" sz="1700" dirty="0"/>
          </a:p>
          <a:p>
            <a:pPr>
              <a:buFont typeface="Arial" panose="020B0604020202020204" pitchFamily="34" charset="0"/>
              <a:buChar char="•"/>
            </a:pPr>
            <a:r>
              <a:rPr lang="en-US" altLang="zh-CN" sz="1700" dirty="0"/>
              <a:t>Choosing parts that will not harm humans / animals / plants</a:t>
            </a:r>
            <a:endParaRPr lang="en-US" altLang="zh-CN" sz="1700" dirty="0"/>
          </a:p>
          <a:p>
            <a:pPr>
              <a:buFont typeface="Arial" panose="020B0604020202020204" pitchFamily="34" charset="0"/>
              <a:buChar char="•"/>
            </a:pPr>
            <a:r>
              <a:rPr lang="en-US" altLang="zh-CN" sz="1700" dirty="0"/>
              <a:t>Substituting safer materials for dangerous materials in a proof-of-concept experiment</a:t>
            </a:r>
            <a:endParaRPr lang="en-US" altLang="zh-CN" sz="1700" dirty="0"/>
          </a:p>
          <a:p>
            <a:pPr>
              <a:buFont typeface="Arial" panose="020B0604020202020204" pitchFamily="34" charset="0"/>
              <a:buChar char="•"/>
            </a:pPr>
            <a:r>
              <a:rPr lang="en-US" altLang="zh-CN" sz="1700" dirty="0"/>
              <a:t>Including an "induced lethality" or "kill-switch" </a:t>
            </a:r>
            <a:r>
              <a:rPr lang="en-US" altLang="zh-CN" sz="1700" dirty="0" smtClean="0"/>
              <a:t>device</a:t>
            </a:r>
            <a:endParaRPr lang="en-US" altLang="zh-CN" sz="1700" b="1" dirty="0" smtClean="0"/>
          </a:p>
          <a:p>
            <a:r>
              <a:rPr lang="en-US" altLang="zh-CN" b="1" dirty="0" smtClean="0"/>
              <a:t>Safe </a:t>
            </a:r>
            <a:r>
              <a:rPr lang="en-US" altLang="zh-CN" b="1" dirty="0"/>
              <a:t>Lab </a:t>
            </a:r>
            <a:r>
              <a:rPr lang="en-US" altLang="zh-CN" b="1" dirty="0" smtClean="0"/>
              <a:t>Work</a:t>
            </a:r>
            <a:endParaRPr lang="en-US" altLang="zh-CN" b="1" dirty="0" smtClean="0"/>
          </a:p>
          <a:p>
            <a:pPr marL="0" indent="0">
              <a:buNone/>
            </a:pPr>
            <a:r>
              <a:rPr lang="en-US" altLang="zh-CN" dirty="0"/>
              <a:t>What safety procedures do you use every day in the lab? Did you perform any unusual experiments, or face any unusual safety issues? Write about them here</a:t>
            </a:r>
            <a:r>
              <a:rPr lang="en-US" altLang="zh-CN" dirty="0" smtClean="0"/>
              <a:t>!</a:t>
            </a:r>
            <a:endParaRPr lang="en-US" altLang="zh-CN" b="1" dirty="0"/>
          </a:p>
          <a:p>
            <a:r>
              <a:rPr lang="en-US" altLang="zh-CN" b="1" dirty="0"/>
              <a:t>Safe Shipment</a:t>
            </a:r>
            <a:endParaRPr lang="en-US" altLang="zh-CN" b="1" dirty="0"/>
          </a:p>
          <a:p>
            <a:pPr marL="0" indent="0">
              <a:buNone/>
            </a:pPr>
            <a:r>
              <a:rPr lang="en-US" altLang="zh-CN" dirty="0"/>
              <a:t>Did you face any safety problems in sending your DNA parts to the Registry? How did you solve those problems</a:t>
            </a:r>
            <a:r>
              <a:rPr lang="en-US" altLang="zh-CN" dirty="0" smtClean="0"/>
              <a:t>?</a:t>
            </a:r>
            <a:endParaRPr lang="en-US" altLang="zh-CN"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0070C0"/>
                </a:solidFill>
              </a:rPr>
              <a:t>6.</a:t>
            </a:r>
            <a:r>
              <a:rPr lang="en-US" altLang="zh-CN" u="sng" dirty="0" smtClean="0">
                <a:solidFill>
                  <a:srgbClr val="0070C0"/>
                </a:solidFill>
              </a:rPr>
              <a:t>Attributions</a:t>
            </a:r>
            <a:br>
              <a:rPr lang="en-US" altLang="zh-CN" u="sng" dirty="0" smtClean="0">
                <a:solidFill>
                  <a:srgbClr val="0070C0"/>
                </a:solidFill>
              </a:rPr>
            </a:br>
            <a:r>
              <a:rPr lang="en-US" altLang="zh-CN" b="1" dirty="0">
                <a:solidFill>
                  <a:srgbClr val="FF0000"/>
                </a:solidFill>
              </a:rPr>
              <a:t>Attributions bronze criterion</a:t>
            </a:r>
            <a:endParaRPr lang="zh-CN" altLang="en-US" dirty="0">
              <a:solidFill>
                <a:srgbClr val="FF0000"/>
              </a:solidFill>
            </a:endParaRPr>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引用别人的贡献（就像参考文献一样）</a:t>
            </a:r>
            <a:endParaRPr lang="en-US" altLang="zh-CN" dirty="0" smtClean="0"/>
          </a:p>
          <a:p>
            <a:r>
              <a:rPr lang="en-US" altLang="zh-CN" dirty="0" smtClean="0"/>
              <a:t>General </a:t>
            </a:r>
            <a:r>
              <a:rPr lang="en-US" altLang="zh-CN" dirty="0"/>
              <a:t>Support</a:t>
            </a:r>
            <a:endParaRPr lang="en-US" altLang="zh-CN" dirty="0"/>
          </a:p>
          <a:p>
            <a:r>
              <a:rPr lang="en-US" altLang="zh-CN" dirty="0"/>
              <a:t>Project support and advice</a:t>
            </a:r>
            <a:endParaRPr lang="en-US" altLang="zh-CN" dirty="0"/>
          </a:p>
          <a:p>
            <a:r>
              <a:rPr lang="en-US" altLang="zh-CN" dirty="0"/>
              <a:t>Fundraising help and advice</a:t>
            </a:r>
            <a:endParaRPr lang="en-US" altLang="zh-CN" dirty="0"/>
          </a:p>
          <a:p>
            <a:r>
              <a:rPr lang="en-US" altLang="zh-CN" dirty="0"/>
              <a:t>Lab support</a:t>
            </a:r>
            <a:endParaRPr lang="en-US" altLang="zh-CN" dirty="0"/>
          </a:p>
          <a:p>
            <a:r>
              <a:rPr lang="en-US" altLang="zh-CN" dirty="0"/>
              <a:t>Difficult technique support</a:t>
            </a:r>
            <a:endParaRPr lang="en-US" altLang="zh-CN" dirty="0"/>
          </a:p>
          <a:p>
            <a:r>
              <a:rPr lang="en-US" altLang="zh-CN" dirty="0"/>
              <a:t>Project advisor support</a:t>
            </a:r>
            <a:endParaRPr lang="en-US" altLang="zh-CN" dirty="0"/>
          </a:p>
          <a:p>
            <a:r>
              <a:rPr lang="en-US" altLang="zh-CN" dirty="0"/>
              <a:t>Wiki support</a:t>
            </a:r>
            <a:endParaRPr lang="en-US" altLang="zh-CN" dirty="0"/>
          </a:p>
          <a:p>
            <a:r>
              <a:rPr lang="en-US" altLang="zh-CN" dirty="0"/>
              <a:t>Presentation coaching</a:t>
            </a:r>
            <a:endParaRPr lang="en-US" altLang="zh-CN" dirty="0"/>
          </a:p>
          <a:p>
            <a:r>
              <a:rPr lang="en-US" altLang="zh-CN" dirty="0"/>
              <a:t>Human Practices support</a:t>
            </a:r>
            <a:endParaRPr lang="en-US" altLang="zh-CN" dirty="0"/>
          </a:p>
          <a:p>
            <a:r>
              <a:rPr lang="en-US" altLang="zh-CN" dirty="0"/>
              <a:t>Thanks and acknowledgements for all other people involved in helping make a successful </a:t>
            </a:r>
            <a:r>
              <a:rPr lang="en-US" altLang="zh-CN" dirty="0" err="1"/>
              <a:t>iGEM</a:t>
            </a:r>
            <a:r>
              <a:rPr lang="en-US" altLang="zh-CN" dirty="0"/>
              <a:t> </a:t>
            </a:r>
            <a:r>
              <a:rPr lang="en-US" altLang="zh-CN" dirty="0" smtClean="0"/>
              <a:t>team</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0070C0"/>
                </a:solidFill>
              </a:rPr>
              <a:t>D</a:t>
            </a:r>
            <a:r>
              <a:rPr lang="en-US" altLang="zh-CN" dirty="0" smtClean="0">
                <a:solidFill>
                  <a:srgbClr val="0070C0"/>
                </a:solidFill>
              </a:rPr>
              <a:t>istinguish</a:t>
            </a:r>
            <a:r>
              <a:rPr lang="en-US" altLang="zh-CN" dirty="0" smtClean="0"/>
              <a:t> </a:t>
            </a:r>
            <a:r>
              <a:rPr lang="en-US" altLang="zh-CN" dirty="0"/>
              <a:t>work done by the students from work done by others, including the host labs, advisors, instructors, and individuals not on the team </a:t>
            </a:r>
            <a:r>
              <a:rPr lang="en-US" altLang="zh-CN" dirty="0" smtClean="0"/>
              <a:t>roster.</a:t>
            </a:r>
            <a:endParaRPr lang="en-US" altLang="zh-CN" dirty="0" smtClean="0"/>
          </a:p>
          <a:p>
            <a:r>
              <a:rPr lang="en-US" altLang="zh-CN" dirty="0"/>
              <a:t>You can have a project based on a previous team, or based on someone else's idea, as long as you state this fact very clearly and give credit for the original </a:t>
            </a:r>
            <a:r>
              <a:rPr lang="en-US" altLang="zh-CN" dirty="0" smtClean="0"/>
              <a:t>project.</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7.Human </a:t>
            </a:r>
            <a:r>
              <a:rPr lang="en-US" altLang="zh-CN" dirty="0"/>
              <a:t>practices</a:t>
            </a:r>
            <a:endParaRPr lang="zh-CN" altLang="en-US" dirty="0"/>
          </a:p>
        </p:txBody>
      </p:sp>
      <p:sp>
        <p:nvSpPr>
          <p:cNvPr id="3" name="文本占位符 2"/>
          <p:cNvSpPr>
            <a:spLocks noGrp="1"/>
          </p:cNvSpPr>
          <p:nvPr>
            <p:ph type="body" idx="1"/>
          </p:nvPr>
        </p:nvSpPr>
        <p:spPr/>
        <p:txBody>
          <a:bodyPr>
            <a:normAutofit/>
          </a:bodyPr>
          <a:lstStyle/>
          <a:p>
            <a:r>
              <a:rPr lang="en-US" altLang="zh-CN" u="sng" dirty="0"/>
              <a:t>Human </a:t>
            </a:r>
            <a:r>
              <a:rPr lang="en-US" altLang="zh-CN" u="sng" dirty="0" smtClean="0"/>
              <a:t>Practices</a:t>
            </a:r>
            <a:r>
              <a:rPr lang="en-US" altLang="zh-CN" dirty="0" smtClean="0"/>
              <a:t>    </a:t>
            </a:r>
            <a:r>
              <a:rPr lang="en-US" altLang="zh-CN" u="sng" dirty="0" smtClean="0">
                <a:solidFill>
                  <a:srgbClr val="0070C0"/>
                </a:solidFill>
              </a:rPr>
              <a:t>HP </a:t>
            </a:r>
            <a:r>
              <a:rPr lang="en-US" altLang="zh-CN" u="sng" dirty="0">
                <a:solidFill>
                  <a:srgbClr val="0070C0"/>
                </a:solidFill>
              </a:rPr>
              <a:t>Silver</a:t>
            </a:r>
            <a:r>
              <a:rPr lang="en-US" altLang="zh-CN" dirty="0">
                <a:solidFill>
                  <a:srgbClr val="0070C0"/>
                </a:solidFill>
              </a:rPr>
              <a:t>    </a:t>
            </a:r>
            <a:r>
              <a:rPr lang="en-US" altLang="zh-CN" u="sng" dirty="0">
                <a:solidFill>
                  <a:srgbClr val="0070C0"/>
                </a:solidFill>
              </a:rPr>
              <a:t>HP </a:t>
            </a:r>
            <a:r>
              <a:rPr lang="en-US" altLang="zh-CN" u="sng" dirty="0" smtClean="0">
                <a:solidFill>
                  <a:srgbClr val="0070C0"/>
                </a:solidFill>
              </a:rPr>
              <a:t>Gold</a:t>
            </a:r>
            <a:endParaRPr lang="en-US" altLang="zh-CN" dirty="0" smtClean="0">
              <a:solidFill>
                <a:srgbClr val="0070C0"/>
              </a:solidFill>
            </a:endParaRPr>
          </a:p>
          <a:p>
            <a:r>
              <a:rPr lang="en-US" altLang="zh-CN" u="sng" dirty="0">
                <a:solidFill>
                  <a:srgbClr val="0070C0"/>
                </a:solidFill>
              </a:rPr>
              <a:t>Integrated Practices</a:t>
            </a:r>
            <a:r>
              <a:rPr lang="en-US" altLang="zh-CN" dirty="0">
                <a:solidFill>
                  <a:srgbClr val="0070C0"/>
                </a:solidFill>
              </a:rPr>
              <a:t>    </a:t>
            </a:r>
            <a:r>
              <a:rPr lang="en-US" altLang="zh-CN" u="sng" dirty="0">
                <a:solidFill>
                  <a:srgbClr val="0070C0"/>
                </a:solidFill>
              </a:rPr>
              <a:t>Engagement</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a:t>Human Practices</a:t>
            </a:r>
            <a:endParaRPr lang="zh-CN" altLang="en-US" dirty="0"/>
          </a:p>
        </p:txBody>
      </p:sp>
      <p:sp>
        <p:nvSpPr>
          <p:cNvPr id="3" name="内容占位符 2"/>
          <p:cNvSpPr>
            <a:spLocks noGrp="1"/>
          </p:cNvSpPr>
          <p:nvPr>
            <p:ph sz="half" idx="1"/>
          </p:nvPr>
        </p:nvSpPr>
        <p:spPr/>
        <p:txBody>
          <a:bodyPr>
            <a:noAutofit/>
          </a:bodyPr>
          <a:lstStyle/>
          <a:p>
            <a:r>
              <a:rPr lang="en-US" altLang="zh-CN" dirty="0"/>
              <a:t>write about the Human Practices topics you considered in your project</a:t>
            </a:r>
            <a:endParaRPr lang="en-US" altLang="zh-CN" dirty="0"/>
          </a:p>
          <a:p>
            <a:r>
              <a:rPr lang="en-US" altLang="zh-CN" dirty="0"/>
              <a:t>document any special activities you did</a:t>
            </a:r>
            <a:endParaRPr lang="en-US" altLang="zh-CN" dirty="0"/>
          </a:p>
          <a:p>
            <a:r>
              <a:rPr lang="en-US" altLang="zh-CN" dirty="0"/>
              <a:t>(such as visiting experts, talking to lawmakers, or doing </a:t>
            </a:r>
            <a:r>
              <a:rPr lang="en-US" altLang="zh-CN" dirty="0" smtClean="0"/>
              <a:t>public engagement)</a:t>
            </a:r>
            <a:endParaRPr lang="zh-CN" altLang="en-US" dirty="0"/>
          </a:p>
        </p:txBody>
      </p:sp>
      <p:sp>
        <p:nvSpPr>
          <p:cNvPr id="4" name="内容占位符 3"/>
          <p:cNvSpPr>
            <a:spLocks noGrp="1"/>
          </p:cNvSpPr>
          <p:nvPr>
            <p:ph sz="half" idx="2"/>
          </p:nvPr>
        </p:nvSpPr>
        <p:spPr/>
        <p:txBody>
          <a:bodyPr>
            <a:normAutofit fontScale="70000" lnSpcReduction="20000"/>
          </a:bodyPr>
          <a:lstStyle/>
          <a:p>
            <a:pPr marL="0" indent="0">
              <a:buNone/>
            </a:pPr>
            <a:r>
              <a:rPr lang="en-US" altLang="zh-CN" b="1" dirty="0"/>
              <a:t>Some Human Practices topic areas</a:t>
            </a:r>
            <a:endParaRPr lang="en-US" altLang="zh-CN" dirty="0" smtClean="0"/>
          </a:p>
          <a:p>
            <a:r>
              <a:rPr lang="en-US" altLang="zh-CN" dirty="0" smtClean="0"/>
              <a:t>Philosophy</a:t>
            </a:r>
            <a:endParaRPr lang="en-US" altLang="zh-CN" dirty="0"/>
          </a:p>
          <a:p>
            <a:r>
              <a:rPr lang="en-US" altLang="zh-CN" dirty="0"/>
              <a:t>Public Engagement / Dialogue</a:t>
            </a:r>
            <a:endParaRPr lang="en-US" altLang="zh-CN" dirty="0"/>
          </a:p>
          <a:p>
            <a:r>
              <a:rPr lang="en-US" altLang="zh-CN" dirty="0"/>
              <a:t>Education</a:t>
            </a:r>
            <a:endParaRPr lang="en-US" altLang="zh-CN" dirty="0"/>
          </a:p>
          <a:p>
            <a:r>
              <a:rPr lang="en-US" altLang="zh-CN" dirty="0"/>
              <a:t>Product Design</a:t>
            </a:r>
            <a:endParaRPr lang="en-US" altLang="zh-CN" dirty="0"/>
          </a:p>
          <a:p>
            <a:r>
              <a:rPr lang="en-US" altLang="zh-CN" dirty="0"/>
              <a:t>Scale-Up and Deployment Issues</a:t>
            </a:r>
            <a:endParaRPr lang="en-US" altLang="zh-CN" dirty="0"/>
          </a:p>
          <a:p>
            <a:r>
              <a:rPr lang="en-US" altLang="zh-CN" dirty="0"/>
              <a:t>Environmental Impact</a:t>
            </a:r>
            <a:endParaRPr lang="en-US" altLang="zh-CN" dirty="0"/>
          </a:p>
          <a:p>
            <a:r>
              <a:rPr lang="en-US" altLang="zh-CN" dirty="0"/>
              <a:t>Ethics</a:t>
            </a:r>
            <a:endParaRPr lang="en-US" altLang="zh-CN" dirty="0"/>
          </a:p>
          <a:p>
            <a:r>
              <a:rPr lang="en-US" altLang="zh-CN" dirty="0"/>
              <a:t>Safety</a:t>
            </a:r>
            <a:endParaRPr lang="en-US" altLang="zh-CN" dirty="0"/>
          </a:p>
          <a:p>
            <a:r>
              <a:rPr lang="en-US" altLang="zh-CN" dirty="0"/>
              <a:t>Security</a:t>
            </a:r>
            <a:endParaRPr lang="en-US" altLang="zh-CN" dirty="0"/>
          </a:p>
          <a:p>
            <a:r>
              <a:rPr lang="en-US" altLang="zh-CN" dirty="0"/>
              <a:t>Public Policy</a:t>
            </a:r>
            <a:endParaRPr lang="en-US" altLang="zh-CN" dirty="0"/>
          </a:p>
          <a:p>
            <a:r>
              <a:rPr lang="en-US" altLang="zh-CN" dirty="0"/>
              <a:t>Law and Regulation</a:t>
            </a:r>
            <a:endParaRPr lang="en-US" altLang="zh-CN" dirty="0"/>
          </a:p>
          <a:p>
            <a:r>
              <a:rPr lang="en-US" altLang="zh-CN" dirty="0"/>
              <a:t>Risk Assessment</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u="sng" dirty="0">
                <a:solidFill>
                  <a:srgbClr val="0070C0"/>
                </a:solidFill>
              </a:rPr>
              <a:t>HP </a:t>
            </a:r>
            <a:r>
              <a:rPr lang="en-US" altLang="zh-CN" u="sng" dirty="0" smtClean="0">
                <a:solidFill>
                  <a:srgbClr val="0070C0"/>
                </a:solidFill>
              </a:rPr>
              <a:t>Silver</a:t>
            </a:r>
            <a:br>
              <a:rPr lang="en-US" altLang="zh-CN" u="sng" dirty="0" smtClean="0">
                <a:solidFill>
                  <a:srgbClr val="0070C0"/>
                </a:solidFill>
              </a:rPr>
            </a:br>
            <a:r>
              <a:rPr lang="en-US" altLang="zh-CN" sz="2700" b="1" dirty="0">
                <a:solidFill>
                  <a:srgbClr val="FF0000"/>
                </a:solidFill>
              </a:rPr>
              <a:t>human practices silver medal criterion</a:t>
            </a:r>
            <a:endParaRPr lang="zh-CN" altLang="en-US" sz="2700"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u="sng" dirty="0">
                <a:solidFill>
                  <a:srgbClr val="0070C0"/>
                </a:solidFill>
              </a:rPr>
              <a:t>HP </a:t>
            </a:r>
            <a:r>
              <a:rPr lang="en-US" altLang="zh-CN" u="sng" dirty="0" smtClean="0">
                <a:solidFill>
                  <a:srgbClr val="0070C0"/>
                </a:solidFill>
              </a:rPr>
              <a:t>Gold</a:t>
            </a:r>
            <a:br>
              <a:rPr lang="en-US" altLang="zh-CN" u="sng" dirty="0" smtClean="0">
                <a:solidFill>
                  <a:srgbClr val="0070C0"/>
                </a:solidFill>
              </a:rPr>
            </a:br>
            <a:r>
              <a:rPr lang="en-US" altLang="zh-CN" sz="2700" b="1" dirty="0">
                <a:solidFill>
                  <a:srgbClr val="FF0000"/>
                </a:solidFill>
              </a:rPr>
              <a:t>human practices gold medal criterion</a:t>
            </a:r>
            <a:endParaRPr lang="zh-CN" altLang="en-US" sz="27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2415" y="126170"/>
            <a:ext cx="6589199" cy="706749"/>
          </a:xfrm>
        </p:spPr>
        <p:txBody>
          <a:bodyPr>
            <a:noAutofit/>
          </a:bodyPr>
          <a:lstStyle/>
          <a:p>
            <a:pPr algn="ctr"/>
            <a:r>
              <a:rPr lang="en-US" altLang="zh-CN" sz="4800" dirty="0" smtClean="0"/>
              <a:t>outline</a:t>
            </a:r>
            <a:endParaRPr lang="zh-CN" altLang="en-US" sz="4800" dirty="0"/>
          </a:p>
        </p:txBody>
      </p:sp>
      <p:sp>
        <p:nvSpPr>
          <p:cNvPr id="3" name="内容占位符 2"/>
          <p:cNvSpPr>
            <a:spLocks noGrp="1"/>
          </p:cNvSpPr>
          <p:nvPr>
            <p:ph idx="1"/>
          </p:nvPr>
        </p:nvSpPr>
        <p:spPr>
          <a:xfrm>
            <a:off x="1294647" y="1095469"/>
            <a:ext cx="7239754" cy="5604095"/>
          </a:xfrm>
        </p:spPr>
        <p:txBody>
          <a:bodyPr>
            <a:normAutofit/>
          </a:bodyPr>
          <a:lstStyle/>
          <a:p>
            <a:pPr marL="514350" indent="-514350">
              <a:buFont typeface="+mj-lt"/>
              <a:buAutoNum type="arabicPeriod"/>
            </a:pPr>
            <a:r>
              <a:rPr lang="en-US" altLang="zh-CN" u="sng" dirty="0" smtClean="0"/>
              <a:t>Home</a:t>
            </a:r>
            <a:endParaRPr lang="en-US" altLang="zh-CN" u="sng" dirty="0" smtClean="0"/>
          </a:p>
          <a:p>
            <a:pPr marL="514350" indent="-514350">
              <a:buFont typeface="+mj-lt"/>
              <a:buAutoNum type="arabicPeriod"/>
            </a:pPr>
            <a:r>
              <a:rPr lang="en-US" altLang="zh-CN" dirty="0" smtClean="0"/>
              <a:t>Team    </a:t>
            </a:r>
            <a:r>
              <a:rPr lang="en-US" altLang="zh-CN" u="sng" dirty="0" err="1" smtClean="0"/>
              <a:t>Team</a:t>
            </a:r>
            <a:r>
              <a:rPr lang="en-US" altLang="zh-CN" dirty="0"/>
              <a:t> </a:t>
            </a:r>
            <a:r>
              <a:rPr lang="en-US" altLang="zh-CN" dirty="0" smtClean="0"/>
              <a:t>   </a:t>
            </a:r>
            <a:r>
              <a:rPr lang="en-US" altLang="zh-CN" u="sng" dirty="0" smtClean="0">
                <a:solidFill>
                  <a:srgbClr val="0070C0"/>
                </a:solidFill>
              </a:rPr>
              <a:t>Collaborations</a:t>
            </a:r>
            <a:endParaRPr lang="en-US" altLang="zh-CN" u="sng" dirty="0" smtClean="0">
              <a:solidFill>
                <a:srgbClr val="0070C0"/>
              </a:solidFill>
            </a:endParaRPr>
          </a:p>
          <a:p>
            <a:pPr marL="514350" indent="-514350">
              <a:buFont typeface="+mj-lt"/>
              <a:buAutoNum type="arabicPeriod"/>
            </a:pPr>
            <a:r>
              <a:rPr lang="en-US" altLang="zh-CN" dirty="0" smtClean="0"/>
              <a:t>Project</a:t>
            </a:r>
            <a:r>
              <a:rPr lang="en-US" altLang="zh-CN" dirty="0"/>
              <a:t> </a:t>
            </a:r>
            <a:r>
              <a:rPr lang="en-US" altLang="zh-CN" dirty="0" smtClean="0"/>
              <a:t>   </a:t>
            </a:r>
            <a:r>
              <a:rPr lang="en-US" altLang="zh-CN" u="sng" dirty="0" smtClean="0">
                <a:solidFill>
                  <a:srgbClr val="0070C0"/>
                </a:solidFill>
              </a:rPr>
              <a:t>Description</a:t>
            </a:r>
            <a:r>
              <a:rPr lang="en-US" altLang="zh-CN" dirty="0" smtClean="0"/>
              <a:t>    </a:t>
            </a:r>
            <a:r>
              <a:rPr lang="en-US" altLang="zh-CN" u="sng" dirty="0" smtClean="0">
                <a:solidFill>
                  <a:srgbClr val="0070C0"/>
                </a:solidFill>
              </a:rPr>
              <a:t>Design</a:t>
            </a:r>
            <a:r>
              <a:rPr lang="en-US" altLang="zh-CN" dirty="0" smtClean="0"/>
              <a:t>    </a:t>
            </a:r>
            <a:r>
              <a:rPr lang="en-US" altLang="zh-CN" u="sng" dirty="0" smtClean="0"/>
              <a:t>Experiments</a:t>
            </a:r>
            <a:r>
              <a:rPr lang="en-US" altLang="zh-CN" dirty="0" smtClean="0"/>
              <a:t>    </a:t>
            </a:r>
            <a:r>
              <a:rPr lang="en-US" altLang="zh-CN" u="sng" dirty="0" smtClean="0">
                <a:solidFill>
                  <a:srgbClr val="0070C0"/>
                </a:solidFill>
              </a:rPr>
              <a:t>Demonstrate</a:t>
            </a:r>
            <a:endParaRPr lang="en-US" altLang="zh-CN" u="sng" dirty="0" smtClean="0"/>
          </a:p>
          <a:p>
            <a:pPr marL="0" indent="0">
              <a:buNone/>
            </a:pPr>
            <a:r>
              <a:rPr lang="en-US" altLang="zh-CN" dirty="0">
                <a:solidFill>
                  <a:srgbClr val="0070C0"/>
                </a:solidFill>
              </a:rPr>
              <a:t>	</a:t>
            </a:r>
            <a:r>
              <a:rPr lang="en-US" altLang="zh-CN" dirty="0" smtClean="0">
                <a:solidFill>
                  <a:srgbClr val="0070C0"/>
                </a:solidFill>
              </a:rPr>
              <a:t>	        </a:t>
            </a:r>
            <a:r>
              <a:rPr lang="en-US" altLang="zh-CN" u="sng" dirty="0" smtClean="0">
                <a:solidFill>
                  <a:srgbClr val="0070C0"/>
                </a:solidFill>
              </a:rPr>
              <a:t>Proof of concept</a:t>
            </a:r>
            <a:r>
              <a:rPr lang="en-US" altLang="zh-CN" dirty="0"/>
              <a:t> </a:t>
            </a:r>
            <a:r>
              <a:rPr lang="en-US" altLang="zh-CN" dirty="0" smtClean="0"/>
              <a:t>   </a:t>
            </a:r>
            <a:r>
              <a:rPr lang="en-US" altLang="zh-CN" u="sng" dirty="0" smtClean="0"/>
              <a:t>Results</a:t>
            </a:r>
            <a:r>
              <a:rPr lang="en-US" altLang="zh-CN" dirty="0" smtClean="0"/>
              <a:t>    </a:t>
            </a:r>
            <a:r>
              <a:rPr lang="en-US" altLang="zh-CN" u="sng" dirty="0" smtClean="0"/>
              <a:t>Notebook</a:t>
            </a:r>
            <a:endParaRPr lang="en-US" altLang="zh-CN" u="sng" dirty="0" smtClean="0"/>
          </a:p>
          <a:p>
            <a:pPr marL="514350" indent="-514350">
              <a:buFont typeface="+mj-lt"/>
              <a:buAutoNum type="arabicPeriod" startAt="4"/>
            </a:pPr>
            <a:r>
              <a:rPr lang="en-US" altLang="zh-CN" dirty="0" smtClean="0"/>
              <a:t>Parts    </a:t>
            </a:r>
            <a:r>
              <a:rPr lang="en-US" altLang="zh-CN" u="sng" dirty="0" err="1" smtClean="0">
                <a:solidFill>
                  <a:schemeClr val="tx1"/>
                </a:solidFill>
              </a:rPr>
              <a:t>Parts</a:t>
            </a:r>
            <a:r>
              <a:rPr lang="en-US" altLang="zh-CN" dirty="0"/>
              <a:t> </a:t>
            </a:r>
            <a:r>
              <a:rPr lang="en-US" altLang="zh-CN" dirty="0" smtClean="0"/>
              <a:t>   </a:t>
            </a:r>
            <a:r>
              <a:rPr lang="en-US" altLang="zh-CN" u="sng" dirty="0" smtClean="0">
                <a:solidFill>
                  <a:srgbClr val="0070C0"/>
                </a:solidFill>
              </a:rPr>
              <a:t>Basic Part</a:t>
            </a:r>
            <a:r>
              <a:rPr lang="en-US" altLang="zh-CN" dirty="0" smtClean="0"/>
              <a:t>    </a:t>
            </a:r>
            <a:r>
              <a:rPr lang="en-US" altLang="zh-CN" u="sng" dirty="0" smtClean="0">
                <a:solidFill>
                  <a:srgbClr val="0070C0"/>
                </a:solidFill>
              </a:rPr>
              <a:t>Composite Part</a:t>
            </a:r>
            <a:r>
              <a:rPr lang="en-US" altLang="zh-CN" dirty="0" smtClean="0"/>
              <a:t>    </a:t>
            </a:r>
            <a:r>
              <a:rPr lang="en-US" altLang="zh-CN" u="sng" dirty="0" err="1" smtClean="0">
                <a:solidFill>
                  <a:srgbClr val="0070C0"/>
                </a:solidFill>
              </a:rPr>
              <a:t>Part</a:t>
            </a:r>
            <a:r>
              <a:rPr lang="en-US" altLang="zh-CN" u="sng" dirty="0" smtClean="0">
                <a:solidFill>
                  <a:srgbClr val="0070C0"/>
                </a:solidFill>
              </a:rPr>
              <a:t> Collection</a:t>
            </a:r>
            <a:endParaRPr lang="en-US" altLang="zh-CN" u="sng" dirty="0" smtClean="0">
              <a:solidFill>
                <a:srgbClr val="0070C0"/>
              </a:solidFill>
            </a:endParaRPr>
          </a:p>
          <a:p>
            <a:pPr marL="514350" indent="-514350">
              <a:buFont typeface="+mj-lt"/>
              <a:buAutoNum type="arabicPeriod" startAt="4"/>
            </a:pPr>
            <a:r>
              <a:rPr lang="en-US" altLang="zh-CN" u="sng" dirty="0" smtClean="0"/>
              <a:t>Safety</a:t>
            </a:r>
            <a:endParaRPr lang="en-US" altLang="zh-CN" u="sng" dirty="0" smtClean="0"/>
          </a:p>
          <a:p>
            <a:pPr marL="514350" indent="-514350">
              <a:buFont typeface="+mj-lt"/>
              <a:buAutoNum type="arabicPeriod" startAt="4"/>
            </a:pPr>
            <a:r>
              <a:rPr lang="en-US" altLang="zh-CN" u="sng" dirty="0" smtClean="0">
                <a:solidFill>
                  <a:srgbClr val="0070C0"/>
                </a:solidFill>
              </a:rPr>
              <a:t>Attributions</a:t>
            </a:r>
            <a:endParaRPr lang="en-US" altLang="zh-CN" u="sng" dirty="0" smtClean="0">
              <a:solidFill>
                <a:srgbClr val="0070C0"/>
              </a:solidFill>
            </a:endParaRPr>
          </a:p>
          <a:p>
            <a:pPr>
              <a:buFont typeface="+mj-lt"/>
              <a:buAutoNum type="arabicPeriod" startAt="4"/>
            </a:pPr>
            <a:r>
              <a:rPr lang="en-US" altLang="zh-CN" dirty="0" smtClean="0"/>
              <a:t>   Human practices    </a:t>
            </a:r>
            <a:r>
              <a:rPr lang="en-US" altLang="zh-CN" u="sng" dirty="0" smtClean="0"/>
              <a:t>Human Practices</a:t>
            </a:r>
            <a:r>
              <a:rPr lang="en-US" altLang="zh-CN" dirty="0" smtClean="0"/>
              <a:t>    </a:t>
            </a:r>
            <a:r>
              <a:rPr lang="en-US" altLang="zh-CN" u="sng" dirty="0" smtClean="0">
                <a:solidFill>
                  <a:srgbClr val="0070C0"/>
                </a:solidFill>
              </a:rPr>
              <a:t>HP Silver</a:t>
            </a:r>
            <a:r>
              <a:rPr lang="en-US" altLang="zh-CN" dirty="0" smtClean="0">
                <a:solidFill>
                  <a:srgbClr val="0070C0"/>
                </a:solidFill>
              </a:rPr>
              <a:t>    </a:t>
            </a:r>
            <a:r>
              <a:rPr lang="en-US" altLang="zh-CN" u="sng" dirty="0" smtClean="0">
                <a:solidFill>
                  <a:srgbClr val="0070C0"/>
                </a:solidFill>
              </a:rPr>
              <a:t>HP Gold</a:t>
            </a:r>
            <a:r>
              <a:rPr lang="en-US" altLang="zh-CN" dirty="0" smtClean="0">
                <a:solidFill>
                  <a:srgbClr val="0070C0"/>
                </a:solidFill>
              </a:rPr>
              <a:t>    </a:t>
            </a:r>
            <a:endParaRPr lang="en-US" altLang="zh-CN" dirty="0" smtClean="0">
              <a:solidFill>
                <a:srgbClr val="0070C0"/>
              </a:solidFill>
            </a:endParaRPr>
          </a:p>
          <a:p>
            <a:pPr marL="0" indent="0">
              <a:buNone/>
            </a:pPr>
            <a:r>
              <a:rPr lang="en-US" altLang="zh-CN" dirty="0">
                <a:solidFill>
                  <a:srgbClr val="0070C0"/>
                </a:solidFill>
              </a:rPr>
              <a:t> </a:t>
            </a:r>
            <a:r>
              <a:rPr lang="en-US" altLang="zh-CN" dirty="0" smtClean="0">
                <a:solidFill>
                  <a:srgbClr val="0070C0"/>
                </a:solidFill>
              </a:rPr>
              <a:t>                                          </a:t>
            </a:r>
            <a:r>
              <a:rPr lang="en-US" altLang="zh-CN" u="sng" dirty="0" smtClean="0">
                <a:solidFill>
                  <a:srgbClr val="0070C0"/>
                </a:solidFill>
              </a:rPr>
              <a:t>Integrated Practices</a:t>
            </a:r>
            <a:r>
              <a:rPr lang="en-US" altLang="zh-CN" dirty="0" smtClean="0">
                <a:solidFill>
                  <a:srgbClr val="0070C0"/>
                </a:solidFill>
              </a:rPr>
              <a:t>    </a:t>
            </a:r>
            <a:r>
              <a:rPr lang="en-US" altLang="zh-CN" u="sng" dirty="0" smtClean="0">
                <a:solidFill>
                  <a:srgbClr val="0070C0"/>
                </a:solidFill>
              </a:rPr>
              <a:t>Engagement</a:t>
            </a:r>
            <a:endParaRPr lang="en-US" altLang="zh-CN" u="sng" dirty="0">
              <a:solidFill>
                <a:srgbClr val="0070C0"/>
              </a:solidFill>
            </a:endParaRPr>
          </a:p>
          <a:p>
            <a:pPr>
              <a:buFont typeface="+mj-lt"/>
              <a:buAutoNum type="arabicPeriod" startAt="8"/>
            </a:pPr>
            <a:r>
              <a:rPr lang="en-US" altLang="zh-CN" dirty="0" smtClean="0"/>
              <a:t>   Awards    </a:t>
            </a:r>
            <a:r>
              <a:rPr lang="en-US" altLang="zh-CN" u="sng" dirty="0" smtClean="0">
                <a:solidFill>
                  <a:srgbClr val="0070C0"/>
                </a:solidFill>
              </a:rPr>
              <a:t>Entrepreneurship</a:t>
            </a:r>
            <a:r>
              <a:rPr lang="en-US" altLang="zh-CN" dirty="0" smtClean="0">
                <a:solidFill>
                  <a:srgbClr val="0070C0"/>
                </a:solidFill>
              </a:rPr>
              <a:t>    </a:t>
            </a:r>
            <a:r>
              <a:rPr lang="en-US" altLang="zh-CN" u="sng" dirty="0" smtClean="0">
                <a:solidFill>
                  <a:srgbClr val="0070C0"/>
                </a:solidFill>
              </a:rPr>
              <a:t>Hardware</a:t>
            </a:r>
            <a:r>
              <a:rPr lang="en-US" altLang="zh-CN" dirty="0" smtClean="0">
                <a:solidFill>
                  <a:srgbClr val="0070C0"/>
                </a:solidFill>
              </a:rPr>
              <a:t>    </a:t>
            </a:r>
            <a:r>
              <a:rPr lang="en-US" altLang="zh-CN" u="sng" dirty="0" smtClean="0">
                <a:solidFill>
                  <a:srgbClr val="0070C0"/>
                </a:solidFill>
              </a:rPr>
              <a:t>Software</a:t>
            </a:r>
            <a:r>
              <a:rPr lang="en-US" altLang="zh-CN" dirty="0" smtClean="0">
                <a:solidFill>
                  <a:srgbClr val="0070C0"/>
                </a:solidFill>
              </a:rPr>
              <a:t>                </a:t>
            </a:r>
            <a:endParaRPr lang="en-US" altLang="zh-CN" dirty="0" smtClean="0">
              <a:solidFill>
                <a:srgbClr val="0070C0"/>
              </a:solidFill>
            </a:endParaRPr>
          </a:p>
          <a:p>
            <a:pPr marL="0" indent="0">
              <a:buNone/>
            </a:pPr>
            <a:r>
              <a:rPr lang="en-US" altLang="zh-CN" dirty="0">
                <a:solidFill>
                  <a:srgbClr val="0070C0"/>
                </a:solidFill>
              </a:rPr>
              <a:t> </a:t>
            </a:r>
            <a:r>
              <a:rPr lang="en-US" altLang="zh-CN" dirty="0" smtClean="0">
                <a:solidFill>
                  <a:srgbClr val="0070C0"/>
                </a:solidFill>
              </a:rPr>
              <a:t>                         </a:t>
            </a:r>
            <a:r>
              <a:rPr lang="en-US" altLang="zh-CN" u="sng" dirty="0" smtClean="0">
                <a:solidFill>
                  <a:srgbClr val="0070C0"/>
                </a:solidFill>
              </a:rPr>
              <a:t>Measurement</a:t>
            </a:r>
            <a:r>
              <a:rPr lang="en-US" altLang="zh-CN" dirty="0"/>
              <a:t> </a:t>
            </a:r>
            <a:r>
              <a:rPr lang="en-US" altLang="zh-CN" dirty="0" smtClean="0"/>
              <a:t>   </a:t>
            </a:r>
            <a:r>
              <a:rPr lang="en-US" altLang="zh-CN" u="sng" dirty="0" smtClean="0">
                <a:solidFill>
                  <a:srgbClr val="0070C0"/>
                </a:solidFill>
              </a:rPr>
              <a:t>Model</a:t>
            </a:r>
            <a:endParaRPr lang="en-US" altLang="zh-CN" b="1" u="sng" dirty="0">
              <a:solidFill>
                <a:srgbClr val="0070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sz="2800" u="sng" dirty="0">
                <a:solidFill>
                  <a:srgbClr val="0070C0"/>
                </a:solidFill>
              </a:rPr>
              <a:t>Integrated </a:t>
            </a:r>
            <a:r>
              <a:rPr lang="en-US" altLang="zh-CN" sz="2800" u="sng" dirty="0" smtClean="0">
                <a:solidFill>
                  <a:srgbClr val="0070C0"/>
                </a:solidFill>
              </a:rPr>
              <a:t>Practices</a:t>
            </a:r>
            <a:br>
              <a:rPr lang="en-US" altLang="zh-CN" sz="2800" u="sng" dirty="0" smtClean="0">
                <a:solidFill>
                  <a:srgbClr val="0070C0"/>
                </a:solidFill>
              </a:rPr>
            </a:br>
            <a:r>
              <a:rPr lang="en-US" altLang="zh-CN" sz="2700" b="1" dirty="0">
                <a:solidFill>
                  <a:srgbClr val="FF0000"/>
                </a:solidFill>
              </a:rPr>
              <a:t>Best Integrated Human Practices award</a:t>
            </a:r>
            <a:endParaRPr lang="zh-CN" altLang="en-US" sz="2200"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u="sng" dirty="0">
                <a:solidFill>
                  <a:srgbClr val="0070C0"/>
                </a:solidFill>
              </a:rPr>
              <a:t>Engagement</a:t>
            </a:r>
            <a:r>
              <a:rPr lang="en-US" altLang="zh-CN" b="1" dirty="0"/>
              <a:t> </a:t>
            </a:r>
            <a:br>
              <a:rPr lang="en-US" altLang="zh-CN" b="1" dirty="0" smtClean="0"/>
            </a:br>
            <a:r>
              <a:rPr lang="en-US" altLang="zh-CN" sz="2200" b="1" dirty="0" smtClean="0">
                <a:solidFill>
                  <a:srgbClr val="FF0000"/>
                </a:solidFill>
              </a:rPr>
              <a:t>Best </a:t>
            </a:r>
            <a:r>
              <a:rPr lang="en-US" altLang="zh-CN" sz="2200" b="1" dirty="0">
                <a:solidFill>
                  <a:srgbClr val="FF0000"/>
                </a:solidFill>
              </a:rPr>
              <a:t>Education and Public Engagement award</a:t>
            </a:r>
            <a:endParaRPr lang="zh-CN" altLang="en-US" sz="2200"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8.Awards</a:t>
            </a:r>
            <a:endParaRPr lang="zh-CN" altLang="en-US" dirty="0"/>
          </a:p>
        </p:txBody>
      </p:sp>
      <p:sp>
        <p:nvSpPr>
          <p:cNvPr id="3" name="文本占位符 2"/>
          <p:cNvSpPr>
            <a:spLocks noGrp="1"/>
          </p:cNvSpPr>
          <p:nvPr>
            <p:ph type="body" idx="1"/>
          </p:nvPr>
        </p:nvSpPr>
        <p:spPr>
          <a:xfrm>
            <a:off x="1566250" y="3581400"/>
            <a:ext cx="7378573" cy="860400"/>
          </a:xfrm>
        </p:spPr>
        <p:txBody>
          <a:bodyPr/>
          <a:lstStyle/>
          <a:p>
            <a:pPr algn="ctr"/>
            <a:r>
              <a:rPr lang="en-US" altLang="zh-CN" u="sng" dirty="0">
                <a:solidFill>
                  <a:srgbClr val="0070C0"/>
                </a:solidFill>
              </a:rPr>
              <a:t>Entrepreneurship</a:t>
            </a:r>
            <a:r>
              <a:rPr lang="en-US" altLang="zh-CN" dirty="0">
                <a:solidFill>
                  <a:srgbClr val="0070C0"/>
                </a:solidFill>
              </a:rPr>
              <a:t>    </a:t>
            </a:r>
            <a:r>
              <a:rPr lang="en-US" altLang="zh-CN" u="sng" dirty="0">
                <a:solidFill>
                  <a:srgbClr val="0070C0"/>
                </a:solidFill>
              </a:rPr>
              <a:t>Hardware</a:t>
            </a:r>
            <a:r>
              <a:rPr lang="en-US" altLang="zh-CN" dirty="0">
                <a:solidFill>
                  <a:srgbClr val="0070C0"/>
                </a:solidFill>
              </a:rPr>
              <a:t>    </a:t>
            </a:r>
            <a:r>
              <a:rPr lang="en-US" altLang="zh-CN" u="sng" dirty="0" smtClean="0">
                <a:solidFill>
                  <a:srgbClr val="0070C0"/>
                </a:solidFill>
              </a:rPr>
              <a:t>Software</a:t>
            </a:r>
            <a:endParaRPr lang="en-US" altLang="zh-CN" u="sng" dirty="0" smtClean="0">
              <a:solidFill>
                <a:srgbClr val="0070C0"/>
              </a:solidFill>
            </a:endParaRPr>
          </a:p>
          <a:p>
            <a:pPr algn="ctr"/>
            <a:r>
              <a:rPr lang="en-US" altLang="zh-CN" dirty="0" smtClean="0">
                <a:solidFill>
                  <a:srgbClr val="0070C0"/>
                </a:solidFill>
              </a:rPr>
              <a:t>    </a:t>
            </a:r>
            <a:r>
              <a:rPr lang="en-US" altLang="zh-CN" u="sng" dirty="0" smtClean="0">
                <a:solidFill>
                  <a:srgbClr val="0070C0"/>
                </a:solidFill>
              </a:rPr>
              <a:t>Measurement</a:t>
            </a:r>
            <a:r>
              <a:rPr lang="en-US" altLang="zh-CN" dirty="0" smtClean="0">
                <a:solidFill>
                  <a:srgbClr val="0070C0"/>
                </a:solidFill>
              </a:rPr>
              <a:t>    </a:t>
            </a:r>
            <a:r>
              <a:rPr lang="en-US" altLang="zh-CN" u="sng" dirty="0">
                <a:solidFill>
                  <a:srgbClr val="0070C0"/>
                </a:solidFill>
              </a:rPr>
              <a:t>Model</a:t>
            </a:r>
            <a:endParaRPr lang="en-US" altLang="zh-CN" b="1" u="sng" dirty="0">
              <a:solidFill>
                <a:srgbClr val="0070C0"/>
              </a:solidFill>
            </a:endParaRPr>
          </a:p>
          <a:p>
            <a:pPr algn="ct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u="sng" dirty="0">
                <a:solidFill>
                  <a:srgbClr val="0070C0"/>
                </a:solidFill>
              </a:rPr>
              <a:t>Entrepreneurship</a:t>
            </a:r>
            <a:br>
              <a:rPr lang="en-US" altLang="zh-CN" b="1" u="sng" dirty="0" smtClean="0">
                <a:hlinkClick r:id="rId1"/>
              </a:rPr>
            </a:br>
            <a:r>
              <a:rPr lang="en-US" altLang="zh-CN" sz="2700" b="1" dirty="0" smtClean="0">
                <a:solidFill>
                  <a:srgbClr val="FF0000"/>
                </a:solidFill>
              </a:rPr>
              <a:t>Best </a:t>
            </a:r>
            <a:r>
              <a:rPr lang="en-US" altLang="zh-CN" sz="2700" b="1" dirty="0">
                <a:solidFill>
                  <a:srgbClr val="FF0000"/>
                </a:solidFill>
              </a:rPr>
              <a:t>Supporting Entrepreneurship award</a:t>
            </a:r>
            <a:endParaRPr lang="zh-CN" altLang="en-US" dirty="0">
              <a:solidFill>
                <a:srgbClr val="FF0000"/>
              </a:solidFill>
            </a:endParaRPr>
          </a:p>
        </p:txBody>
      </p:sp>
      <p:sp>
        <p:nvSpPr>
          <p:cNvPr id="3" name="内容占位符 2"/>
          <p:cNvSpPr>
            <a:spLocks noGrp="1"/>
          </p:cNvSpPr>
          <p:nvPr>
            <p:ph idx="1"/>
          </p:nvPr>
        </p:nvSpPr>
        <p:spPr/>
        <p:txBody>
          <a:bodyPr>
            <a:normAutofit lnSpcReduction="10000"/>
          </a:bodyPr>
          <a:lstStyle/>
          <a:p>
            <a:r>
              <a:rPr lang="en-US" altLang="zh-CN" dirty="0"/>
              <a:t>The Best Supporting Entrepreneurship award recognizes exceptional effort to build a </a:t>
            </a:r>
            <a:r>
              <a:rPr lang="en-US" altLang="zh-CN" dirty="0">
                <a:solidFill>
                  <a:srgbClr val="0070C0"/>
                </a:solidFill>
              </a:rPr>
              <a:t>business</a:t>
            </a:r>
            <a:r>
              <a:rPr lang="en-US" altLang="zh-CN" dirty="0"/>
              <a:t> case and </a:t>
            </a:r>
            <a:r>
              <a:rPr lang="en-US" altLang="zh-CN" dirty="0">
                <a:solidFill>
                  <a:srgbClr val="0070C0"/>
                </a:solidFill>
              </a:rPr>
              <a:t>commercialize</a:t>
            </a:r>
            <a:r>
              <a:rPr lang="en-US" altLang="zh-CN" dirty="0"/>
              <a:t> an </a:t>
            </a:r>
            <a:r>
              <a:rPr lang="en-US" altLang="zh-CN" dirty="0" err="1"/>
              <a:t>iGEM</a:t>
            </a:r>
            <a:r>
              <a:rPr lang="en-US" altLang="zh-CN" dirty="0"/>
              <a:t> project. This award is open to </a:t>
            </a:r>
            <a:r>
              <a:rPr lang="en-US" altLang="zh-CN" dirty="0">
                <a:solidFill>
                  <a:srgbClr val="0070C0"/>
                </a:solidFill>
              </a:rPr>
              <a:t>all</a:t>
            </a:r>
            <a:r>
              <a:rPr lang="en-US" altLang="zh-CN" dirty="0"/>
              <a:t> teams to show that entrepreneurship is something all teams can aspire to do with their project. This award can go to an new project, or to a previous project that a team aimed to commercialize. Have you filed a provisional patent on your project/device/process? Have you raised money to build and ship products? Have you pitched your idea to investors and received money? Complete the entrepreneurship section on the 2016 Judging form and tell us what you did. As always in </a:t>
            </a:r>
            <a:r>
              <a:rPr lang="en-US" altLang="zh-CN" dirty="0" err="1"/>
              <a:t>iGEM</a:t>
            </a:r>
            <a:r>
              <a:rPr lang="en-US" altLang="zh-CN" dirty="0"/>
              <a:t>, the aim is to </a:t>
            </a:r>
            <a:r>
              <a:rPr lang="en-US" altLang="zh-CN" dirty="0">
                <a:solidFill>
                  <a:srgbClr val="0070C0"/>
                </a:solidFill>
              </a:rPr>
              <a:t>impress the judges</a:t>
            </a:r>
            <a:r>
              <a:rPr lang="en-US" altLang="zh-CN" dirty="0"/>
              <a:t>!</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smtClean="0">
                <a:solidFill>
                  <a:srgbClr val="0070C0"/>
                </a:solidFill>
              </a:rPr>
              <a:t>Hardware</a:t>
            </a:r>
            <a:br>
              <a:rPr lang="en-US" altLang="zh-CN" u="sng" dirty="0" smtClean="0">
                <a:solidFill>
                  <a:srgbClr val="0070C0"/>
                </a:solidFill>
              </a:rPr>
            </a:br>
            <a:r>
              <a:rPr lang="en-US" altLang="zh-CN" b="1" dirty="0">
                <a:solidFill>
                  <a:srgbClr val="FF0000"/>
                </a:solidFill>
              </a:rPr>
              <a:t>Best Hardware award</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a:t>work on many </a:t>
            </a:r>
            <a:r>
              <a:rPr lang="en-US" altLang="zh-CN" dirty="0">
                <a:solidFill>
                  <a:srgbClr val="0070C0"/>
                </a:solidFill>
              </a:rPr>
              <a:t>other</a:t>
            </a:r>
            <a:r>
              <a:rPr lang="en-US" altLang="zh-CN" dirty="0"/>
              <a:t> types of problems in </a:t>
            </a:r>
            <a:r>
              <a:rPr lang="en-US" altLang="zh-CN" dirty="0" err="1"/>
              <a:t>synbio</a:t>
            </a:r>
            <a:r>
              <a:rPr lang="en-US" altLang="zh-CN" dirty="0"/>
              <a:t>. </a:t>
            </a:r>
            <a:endParaRPr lang="en-US" altLang="zh-CN" dirty="0" smtClean="0"/>
          </a:p>
          <a:p>
            <a:r>
              <a:rPr lang="en-US" altLang="zh-CN" dirty="0" smtClean="0"/>
              <a:t>Robotic assembly</a:t>
            </a:r>
            <a:endParaRPr lang="en-US" altLang="zh-CN" dirty="0" smtClean="0"/>
          </a:p>
          <a:p>
            <a:r>
              <a:rPr lang="en-US" altLang="zh-CN" dirty="0" smtClean="0"/>
              <a:t>Microfluidics</a:t>
            </a:r>
            <a:endParaRPr lang="en-US" altLang="zh-CN" dirty="0" smtClean="0"/>
          </a:p>
          <a:p>
            <a:r>
              <a:rPr lang="en-US" altLang="zh-CN" dirty="0" smtClean="0"/>
              <a:t>low </a:t>
            </a:r>
            <a:r>
              <a:rPr lang="en-US" altLang="zh-CN" dirty="0"/>
              <a:t>cost equipment and </a:t>
            </a:r>
            <a:r>
              <a:rPr lang="en-US" altLang="zh-CN" dirty="0" smtClean="0"/>
              <a:t>measurement</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smtClean="0">
                <a:solidFill>
                  <a:srgbClr val="0070C0"/>
                </a:solidFill>
              </a:rPr>
              <a:t>Software</a:t>
            </a:r>
            <a:br>
              <a:rPr lang="en-US" altLang="zh-CN" u="sng" dirty="0" smtClean="0">
                <a:solidFill>
                  <a:srgbClr val="0070C0"/>
                </a:solidFill>
              </a:rPr>
            </a:br>
            <a:r>
              <a:rPr lang="en-US" altLang="zh-CN" b="1" dirty="0" smtClean="0">
                <a:solidFill>
                  <a:srgbClr val="FF0000"/>
                </a:solidFill>
              </a:rPr>
              <a:t>Best </a:t>
            </a:r>
            <a:r>
              <a:rPr lang="en-US" altLang="zh-CN" b="1" dirty="0">
                <a:solidFill>
                  <a:srgbClr val="FF0000"/>
                </a:solidFill>
              </a:rPr>
              <a:t>Software Tool award</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err="1"/>
              <a:t>iGEM</a:t>
            </a:r>
            <a:r>
              <a:rPr lang="en-US" altLang="zh-CN" dirty="0"/>
              <a:t> projects often create or adapt computational tools to move the project forward. Because they are born out of a direct practical need, these software tools (or new computational methods) can be surprisingly useful for other teams. Without necessarily being big or complex, they can make the crucial difference to a project's success. This award tries to find and honor such "nuggets" of computational work.</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u="sng" dirty="0" smtClean="0">
                <a:solidFill>
                  <a:srgbClr val="0070C0"/>
                </a:solidFill>
              </a:rPr>
              <a:t>Measurement</a:t>
            </a:r>
            <a:br>
              <a:rPr lang="en-US" altLang="zh-CN" u="sng" dirty="0" smtClean="0">
                <a:solidFill>
                  <a:srgbClr val="0070C0"/>
                </a:solidFill>
              </a:rPr>
            </a:br>
            <a:r>
              <a:rPr lang="en-US" altLang="zh-CN" b="1" dirty="0" smtClean="0">
                <a:solidFill>
                  <a:srgbClr val="FF0000"/>
                </a:solidFill>
              </a:rPr>
              <a:t>Best </a:t>
            </a:r>
            <a:r>
              <a:rPr lang="en-US" altLang="zh-CN" b="1" dirty="0">
                <a:solidFill>
                  <a:srgbClr val="FF0000"/>
                </a:solidFill>
              </a:rPr>
              <a:t>Measurement award</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en-US" altLang="zh-CN" dirty="0"/>
              <a:t> </a:t>
            </a:r>
            <a:r>
              <a:rPr lang="en-US" altLang="zh-CN" dirty="0" smtClean="0"/>
              <a:t>There are a </a:t>
            </a:r>
            <a:r>
              <a:rPr lang="en-US" altLang="zh-CN" dirty="0"/>
              <a:t>lot of exciting Parts in the Registry, but many Parts have still not been characterized. Synthetic Biology needs great measurement approaches for characterizing new parts, and efficient new methods for characterizing many parts at once. If you've done something </a:t>
            </a:r>
            <a:r>
              <a:rPr lang="en-US" altLang="zh-CN" dirty="0">
                <a:solidFill>
                  <a:srgbClr val="0070C0"/>
                </a:solidFill>
              </a:rPr>
              <a:t>exciting</a:t>
            </a:r>
            <a:r>
              <a:rPr lang="en-US" altLang="zh-CN" dirty="0"/>
              <a:t> in the area of Measurement, describe it here!</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u="sng" dirty="0" smtClean="0">
                <a:solidFill>
                  <a:srgbClr val="0070C0"/>
                </a:solidFill>
              </a:rPr>
              <a:t>Model</a:t>
            </a:r>
            <a:br>
              <a:rPr lang="en-US" altLang="zh-CN" u="sng" dirty="0" smtClean="0">
                <a:solidFill>
                  <a:srgbClr val="0070C0"/>
                </a:solidFill>
              </a:rPr>
            </a:br>
            <a:r>
              <a:rPr lang="en-US" altLang="zh-CN" b="1" dirty="0">
                <a:solidFill>
                  <a:srgbClr val="FF0000"/>
                </a:solidFill>
              </a:rPr>
              <a:t>Best Model award</a:t>
            </a:r>
            <a:br>
              <a:rPr lang="en-US" altLang="zh-CN" b="1" u="sng" dirty="0">
                <a:solidFill>
                  <a:srgbClr val="0070C0"/>
                </a:solidFill>
              </a:rPr>
            </a:br>
            <a:endParaRPr lang="zh-CN" altLang="en-US" dirty="0"/>
          </a:p>
        </p:txBody>
      </p:sp>
      <p:sp>
        <p:nvSpPr>
          <p:cNvPr id="3" name="内容占位符 2"/>
          <p:cNvSpPr>
            <a:spLocks noGrp="1"/>
          </p:cNvSpPr>
          <p:nvPr>
            <p:ph idx="1"/>
          </p:nvPr>
        </p:nvSpPr>
        <p:spPr/>
        <p:txBody>
          <a:bodyPr/>
          <a:lstStyle/>
          <a:p>
            <a:r>
              <a:rPr lang="en-US" altLang="zh-CN" dirty="0"/>
              <a:t>Mathematical models and computer simulations provide a great way to describe the function and operation of </a:t>
            </a:r>
            <a:r>
              <a:rPr lang="en-US" altLang="zh-CN" dirty="0" err="1"/>
              <a:t>BioBrick</a:t>
            </a:r>
            <a:r>
              <a:rPr lang="en-US" altLang="zh-CN" dirty="0"/>
              <a:t> Parts and Devices. Synthetic Biology is an engineering discipline, and part of engineering is simulation and modeling to determine the behavior of your design before you build it. Designing and simulating can be iterated many times in a computer before moving to the lab. This award is for teams who build a model of their system and use it to </a:t>
            </a:r>
            <a:r>
              <a:rPr lang="en-US" altLang="zh-CN" dirty="0">
                <a:solidFill>
                  <a:srgbClr val="0070C0"/>
                </a:solidFill>
              </a:rPr>
              <a:t>inform system design</a:t>
            </a:r>
            <a:r>
              <a:rPr lang="en-US" altLang="zh-CN" dirty="0"/>
              <a:t> or </a:t>
            </a:r>
            <a:r>
              <a:rPr lang="en-US" altLang="zh-CN" dirty="0">
                <a:solidFill>
                  <a:srgbClr val="0070C0"/>
                </a:solidFill>
              </a:rPr>
              <a:t>simulate expected behavior</a:t>
            </a:r>
            <a:r>
              <a:rPr lang="en-US" altLang="zh-CN" dirty="0"/>
              <a:t> in conjunction with experiments in the </a:t>
            </a:r>
            <a:r>
              <a:rPr lang="en-US" altLang="zh-CN" dirty="0" err="1"/>
              <a:t>wetlab</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dirty="0" smtClean="0"/>
              <a:t>1.Homepage</a:t>
            </a:r>
            <a:endParaRPr lang="zh-CN" altLang="en-US" sz="6000" dirty="0"/>
          </a:p>
        </p:txBody>
      </p:sp>
      <p:sp>
        <p:nvSpPr>
          <p:cNvPr id="3" name="内容占位符 2"/>
          <p:cNvSpPr>
            <a:spLocks noGrp="1"/>
          </p:cNvSpPr>
          <p:nvPr>
            <p:ph idx="1"/>
          </p:nvPr>
        </p:nvSpPr>
        <p:spPr>
          <a:xfrm>
            <a:off x="1602463" y="2133600"/>
            <a:ext cx="6931937" cy="3777622"/>
          </a:xfrm>
        </p:spPr>
        <p:txBody>
          <a:bodyPr>
            <a:normAutofit/>
          </a:bodyPr>
          <a:lstStyle/>
          <a:p>
            <a:pPr lvl="1"/>
            <a:r>
              <a:rPr lang="en-US" altLang="zh-CN" sz="3000" dirty="0" smtClean="0"/>
              <a:t>document </a:t>
            </a:r>
            <a:r>
              <a:rPr lang="en-US" altLang="zh-CN" sz="3000" dirty="0"/>
              <a:t>your </a:t>
            </a:r>
            <a:r>
              <a:rPr lang="en-US" altLang="zh-CN" sz="3000" dirty="0" smtClean="0"/>
              <a:t>project</a:t>
            </a:r>
            <a:endParaRPr lang="en-US" altLang="zh-CN" sz="3000" dirty="0" smtClean="0"/>
          </a:p>
          <a:p>
            <a:pPr lvl="1"/>
            <a:r>
              <a:rPr lang="en-US" altLang="zh-CN" sz="3000" dirty="0" smtClean="0"/>
              <a:t> </a:t>
            </a:r>
            <a:r>
              <a:rPr lang="en-US" altLang="zh-CN" sz="3000" dirty="0"/>
              <a:t>introduce your team </a:t>
            </a:r>
            <a:r>
              <a:rPr lang="en-US" altLang="zh-CN" sz="3000" dirty="0" smtClean="0"/>
              <a:t>members</a:t>
            </a:r>
            <a:endParaRPr lang="en-US" altLang="zh-CN" sz="3000" dirty="0" smtClean="0"/>
          </a:p>
          <a:p>
            <a:pPr lvl="1"/>
            <a:r>
              <a:rPr lang="en-US" altLang="zh-CN" sz="3000" dirty="0" smtClean="0"/>
              <a:t> </a:t>
            </a:r>
            <a:r>
              <a:rPr lang="en-US" altLang="zh-CN" sz="3000" dirty="0"/>
              <a:t>document your </a:t>
            </a:r>
            <a:r>
              <a:rPr lang="en-US" altLang="zh-CN" sz="3000" dirty="0" smtClean="0"/>
              <a:t>progress</a:t>
            </a:r>
            <a:endParaRPr lang="en-US" altLang="zh-CN" sz="3000" dirty="0" smtClean="0"/>
          </a:p>
          <a:p>
            <a:pPr lvl="1"/>
            <a:r>
              <a:rPr lang="en-US" altLang="zh-CN" sz="3000" dirty="0" smtClean="0"/>
              <a:t>share </a:t>
            </a:r>
            <a:r>
              <a:rPr lang="en-US" altLang="zh-CN" sz="3000" dirty="0"/>
              <a:t>your </a:t>
            </a:r>
            <a:r>
              <a:rPr lang="en-US" altLang="zh-CN" sz="3000" dirty="0" err="1"/>
              <a:t>iGEM</a:t>
            </a:r>
            <a:r>
              <a:rPr lang="en-US" altLang="zh-CN" sz="3000" dirty="0"/>
              <a:t> experience </a:t>
            </a:r>
            <a:endParaRPr lang="zh-CN" alt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2.Team</a:t>
            </a:r>
            <a:endParaRPr lang="zh-CN" altLang="en-US" dirty="0"/>
          </a:p>
        </p:txBody>
      </p:sp>
      <p:sp>
        <p:nvSpPr>
          <p:cNvPr id="3" name="文本占位符 2"/>
          <p:cNvSpPr>
            <a:spLocks noGrp="1"/>
          </p:cNvSpPr>
          <p:nvPr>
            <p:ph type="body" idx="1"/>
          </p:nvPr>
        </p:nvSpPr>
        <p:spPr/>
        <p:txBody>
          <a:bodyPr/>
          <a:lstStyle/>
          <a:p>
            <a:r>
              <a:rPr lang="en-US" altLang="zh-CN" u="sng" dirty="0"/>
              <a:t>Team</a:t>
            </a:r>
            <a:r>
              <a:rPr lang="en-US" altLang="zh-CN" dirty="0"/>
              <a:t> </a:t>
            </a:r>
            <a:r>
              <a:rPr lang="en-US" altLang="zh-CN" u="sng" dirty="0">
                <a:solidFill>
                  <a:srgbClr val="0070C0"/>
                </a:solidFill>
              </a:rPr>
              <a:t>Collaborations</a:t>
            </a:r>
            <a:endParaRPr lang="en-US" altLang="zh-CN" u="sng" dirty="0">
              <a:solidFill>
                <a:srgbClr val="0070C0"/>
              </a:solidFill>
            </a:endParaRP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400" dirty="0" smtClean="0"/>
              <a:t>Team</a:t>
            </a:r>
            <a:br>
              <a:rPr lang="en-US" altLang="zh-CN" dirty="0" smtClean="0"/>
            </a:br>
            <a:r>
              <a:rPr lang="en-US" altLang="zh-CN" sz="1800" dirty="0"/>
              <a:t>introduce your team members, instructors, and advisors</a:t>
            </a:r>
            <a:endParaRPr lang="zh-CN" altLang="en-US" dirty="0"/>
          </a:p>
        </p:txBody>
      </p:sp>
      <p:sp>
        <p:nvSpPr>
          <p:cNvPr id="3" name="内容占位符 2"/>
          <p:cNvSpPr>
            <a:spLocks noGrp="1"/>
          </p:cNvSpPr>
          <p:nvPr>
            <p:ph idx="1"/>
          </p:nvPr>
        </p:nvSpPr>
        <p:spPr>
          <a:xfrm>
            <a:off x="1942415" y="2187921"/>
            <a:ext cx="6591985" cy="3777622"/>
          </a:xfrm>
        </p:spPr>
        <p:txBody>
          <a:bodyPr>
            <a:normAutofit fontScale="85000" lnSpcReduction="10000"/>
          </a:bodyPr>
          <a:lstStyle/>
          <a:p>
            <a:r>
              <a:rPr lang="zh-CN" altLang="en-US" sz="2400" dirty="0"/>
              <a:t>合照</a:t>
            </a:r>
            <a:r>
              <a:rPr lang="en-US" altLang="zh-CN" sz="2400" dirty="0"/>
              <a:t>+</a:t>
            </a:r>
            <a:r>
              <a:rPr lang="zh-CN" altLang="en-US" sz="2400" dirty="0"/>
              <a:t>个人</a:t>
            </a:r>
            <a:r>
              <a:rPr lang="zh-CN" altLang="en-US" sz="2400" dirty="0" smtClean="0"/>
              <a:t>照</a:t>
            </a:r>
            <a:r>
              <a:rPr lang="en-US" altLang="zh-CN" sz="2400" dirty="0" smtClean="0"/>
              <a:t>+</a:t>
            </a:r>
            <a:r>
              <a:rPr lang="zh-CN" altLang="en-US" sz="2400" dirty="0" smtClean="0"/>
              <a:t>描述</a:t>
            </a:r>
            <a:endParaRPr lang="en-US" altLang="zh-CN" sz="2400" dirty="0" smtClean="0"/>
          </a:p>
          <a:p>
            <a:r>
              <a:rPr lang="en-US" altLang="zh-CN" sz="2400" dirty="0" smtClean="0"/>
              <a:t>Include </a:t>
            </a:r>
            <a:r>
              <a:rPr lang="en-US" altLang="zh-CN" sz="2400" dirty="0">
                <a:solidFill>
                  <a:srgbClr val="0070C0"/>
                </a:solidFill>
              </a:rPr>
              <a:t>pictures</a:t>
            </a:r>
            <a:r>
              <a:rPr lang="en-US" altLang="zh-CN" sz="2400" dirty="0"/>
              <a:t> of your teammates, don’t forget instructors and advisors!</a:t>
            </a:r>
            <a:endParaRPr lang="en-US" altLang="zh-CN" sz="2400" dirty="0"/>
          </a:p>
          <a:p>
            <a:r>
              <a:rPr lang="en-US" altLang="zh-CN" sz="2400" dirty="0"/>
              <a:t>You can add a small biography or a few words from each team member, to tell us what you like, and what motivated you to participate in </a:t>
            </a:r>
            <a:r>
              <a:rPr lang="en-US" altLang="zh-CN" sz="2400" dirty="0" err="1"/>
              <a:t>iGEM</a:t>
            </a:r>
            <a:r>
              <a:rPr lang="en-US" altLang="zh-CN" sz="2400" dirty="0"/>
              <a:t>.</a:t>
            </a:r>
            <a:endParaRPr lang="en-US" altLang="zh-CN" sz="2400" dirty="0"/>
          </a:p>
          <a:p>
            <a:r>
              <a:rPr lang="en-US" altLang="zh-CN" sz="2400" dirty="0"/>
              <a:t>Take </a:t>
            </a:r>
            <a:r>
              <a:rPr lang="en-US" altLang="zh-CN" sz="2400" dirty="0">
                <a:solidFill>
                  <a:srgbClr val="0070C0"/>
                </a:solidFill>
              </a:rPr>
              <a:t>team</a:t>
            </a:r>
            <a:r>
              <a:rPr lang="en-US" altLang="zh-CN" sz="2400" dirty="0"/>
              <a:t> pictures! Show us your school, your lab and little bit of your city.</a:t>
            </a:r>
            <a:endParaRPr lang="en-US" altLang="zh-CN" sz="2400" dirty="0"/>
          </a:p>
          <a:p>
            <a:r>
              <a:rPr lang="en-US" altLang="zh-CN" sz="2400" dirty="0"/>
              <a:t>Remember that image galleries can help you showcase many pictures while saving </a:t>
            </a:r>
            <a:r>
              <a:rPr lang="en-US" altLang="zh-CN" sz="2400" dirty="0" smtClean="0"/>
              <a:t>space</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u="sng" dirty="0" smtClean="0">
                <a:solidFill>
                  <a:srgbClr val="0070C0"/>
                </a:solidFill>
              </a:rPr>
              <a:t>Collaborations</a:t>
            </a:r>
            <a:br>
              <a:rPr lang="it-IT" altLang="zh-CN" b="1" u="sng" dirty="0" smtClean="0">
                <a:hlinkClick r:id="rId1"/>
              </a:rPr>
            </a:br>
            <a:r>
              <a:rPr lang="it-IT" altLang="zh-CN" sz="2700" b="1" dirty="0" smtClean="0">
                <a:solidFill>
                  <a:srgbClr val="FF0000"/>
                </a:solidFill>
              </a:rPr>
              <a:t>team </a:t>
            </a:r>
            <a:r>
              <a:rPr lang="it-IT" altLang="zh-CN" sz="2700" b="1" dirty="0">
                <a:solidFill>
                  <a:srgbClr val="FF0000"/>
                </a:solidFill>
              </a:rPr>
              <a:t>collaboration silver medal criterion</a:t>
            </a:r>
            <a:endParaRPr lang="zh-CN" altLang="en-US" sz="2700" dirty="0">
              <a:solidFill>
                <a:srgbClr val="FF0000"/>
              </a:solidFill>
            </a:endParaRPr>
          </a:p>
        </p:txBody>
      </p:sp>
      <p:sp>
        <p:nvSpPr>
          <p:cNvPr id="3" name="内容占位符 2"/>
          <p:cNvSpPr>
            <a:spLocks noGrp="1"/>
          </p:cNvSpPr>
          <p:nvPr>
            <p:ph idx="1"/>
          </p:nvPr>
        </p:nvSpPr>
        <p:spPr/>
        <p:txBody>
          <a:bodyPr/>
          <a:lstStyle/>
          <a:p>
            <a:r>
              <a:rPr lang="zh-CN" altLang="en-US" dirty="0" smtClean="0"/>
              <a:t>在各个层面帮助其他队伍</a:t>
            </a:r>
            <a:endParaRPr lang="en-US" altLang="zh-CN" dirty="0" smtClean="0"/>
          </a:p>
          <a:p>
            <a:r>
              <a:rPr lang="en-US" altLang="zh-CN" dirty="0" smtClean="0"/>
              <a:t>Improve </a:t>
            </a:r>
            <a:r>
              <a:rPr lang="en-US" altLang="zh-CN" dirty="0"/>
              <a:t>the function of another team's </a:t>
            </a:r>
            <a:r>
              <a:rPr lang="en-US" altLang="zh-CN" dirty="0" err="1"/>
              <a:t>BioBrick</a:t>
            </a:r>
            <a:r>
              <a:rPr lang="en-US" altLang="zh-CN" dirty="0"/>
              <a:t> Part or Device</a:t>
            </a:r>
            <a:endParaRPr lang="en-US" altLang="zh-CN" dirty="0"/>
          </a:p>
          <a:p>
            <a:r>
              <a:rPr lang="en-US" altLang="zh-CN" dirty="0"/>
              <a:t>Characterize another team's part</a:t>
            </a:r>
            <a:endParaRPr lang="en-US" altLang="zh-CN" dirty="0"/>
          </a:p>
          <a:p>
            <a:r>
              <a:rPr lang="en-US" altLang="zh-CN" dirty="0"/>
              <a:t>Debug a construct</a:t>
            </a:r>
            <a:endParaRPr lang="en-US" altLang="zh-CN" dirty="0"/>
          </a:p>
          <a:p>
            <a:r>
              <a:rPr lang="en-US" altLang="zh-CN" dirty="0"/>
              <a:t>Model or simulating another team's system</a:t>
            </a:r>
            <a:endParaRPr lang="en-US" altLang="zh-CN" dirty="0"/>
          </a:p>
          <a:p>
            <a:r>
              <a:rPr lang="en-US" altLang="zh-CN" dirty="0"/>
              <a:t>Test another team's software</a:t>
            </a:r>
            <a:endParaRPr lang="en-US" altLang="zh-CN" dirty="0"/>
          </a:p>
          <a:p>
            <a:r>
              <a:rPr lang="en-US" altLang="zh-CN" dirty="0"/>
              <a:t>Help build and test another team's hardware project</a:t>
            </a:r>
            <a:endParaRPr lang="en-US" altLang="zh-CN" dirty="0"/>
          </a:p>
          <a:p>
            <a:r>
              <a:rPr lang="en-US" altLang="zh-CN" dirty="0"/>
              <a:t>Mentor a high-school team</a:t>
            </a:r>
            <a:endParaRPr lang="en-US" altLang="zh-CN" dirty="0"/>
          </a:p>
          <a:p>
            <a:endParaRPr lang="zh-CN" altLang="en-US" dirty="0"/>
          </a:p>
        </p:txBody>
      </p:sp>
      <p:sp>
        <p:nvSpPr>
          <p:cNvPr id="4" name="文本框 3"/>
          <p:cNvSpPr txBox="1"/>
          <p:nvPr/>
        </p:nvSpPr>
        <p:spPr>
          <a:xfrm>
            <a:off x="2009869" y="5776111"/>
            <a:ext cx="6636190" cy="646331"/>
          </a:xfrm>
          <a:prstGeom prst="rect">
            <a:avLst/>
          </a:prstGeom>
          <a:noFill/>
        </p:spPr>
        <p:txBody>
          <a:bodyPr wrap="square" rtlCol="0">
            <a:spAutoFit/>
          </a:bodyPr>
          <a:lstStyle/>
          <a:p>
            <a:r>
              <a:rPr lang="en-US" altLang="zh-CN" dirty="0"/>
              <a:t>complete this page and </a:t>
            </a:r>
            <a:r>
              <a:rPr lang="en-US" altLang="zh-CN" dirty="0">
                <a:solidFill>
                  <a:srgbClr val="0070C0"/>
                </a:solidFill>
              </a:rPr>
              <a:t>detail</a:t>
            </a:r>
            <a:r>
              <a:rPr lang="en-US" altLang="zh-CN" dirty="0"/>
              <a:t> the nature of </a:t>
            </a:r>
            <a:r>
              <a:rPr lang="en-US" altLang="zh-CN" dirty="0" smtClean="0"/>
              <a:t>your collaboration </a:t>
            </a:r>
            <a:r>
              <a:rPr lang="en-US" altLang="zh-CN" dirty="0"/>
              <a:t>with another </a:t>
            </a:r>
            <a:r>
              <a:rPr lang="en-US" altLang="zh-CN" dirty="0" err="1"/>
              <a:t>iGEM</a:t>
            </a:r>
            <a:r>
              <a:rPr lang="en-US" altLang="zh-CN" dirty="0"/>
              <a:t> team</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3</a:t>
            </a:r>
            <a:r>
              <a:rPr lang="en-US" altLang="zh-CN" dirty="0" smtClean="0"/>
              <a:t>. </a:t>
            </a:r>
            <a:r>
              <a:rPr lang="en-US" altLang="zh-CN" dirty="0"/>
              <a:t>Project</a:t>
            </a:r>
            <a:endParaRPr lang="en-US" altLang="zh-CN" dirty="0"/>
          </a:p>
        </p:txBody>
      </p:sp>
      <p:sp>
        <p:nvSpPr>
          <p:cNvPr id="3" name="文本占位符 2"/>
          <p:cNvSpPr>
            <a:spLocks noGrp="1"/>
          </p:cNvSpPr>
          <p:nvPr>
            <p:ph type="body" idx="1"/>
          </p:nvPr>
        </p:nvSpPr>
        <p:spPr>
          <a:xfrm>
            <a:off x="1711105" y="3581400"/>
            <a:ext cx="6823295" cy="860400"/>
          </a:xfrm>
        </p:spPr>
        <p:txBody>
          <a:bodyPr>
            <a:normAutofit/>
          </a:bodyPr>
          <a:lstStyle/>
          <a:p>
            <a:r>
              <a:rPr lang="en-US" altLang="zh-CN" u="sng" dirty="0">
                <a:solidFill>
                  <a:srgbClr val="0070C0"/>
                </a:solidFill>
              </a:rPr>
              <a:t>Description</a:t>
            </a:r>
            <a:r>
              <a:rPr lang="en-US" altLang="zh-CN" dirty="0"/>
              <a:t>    </a:t>
            </a:r>
            <a:r>
              <a:rPr lang="en-US" altLang="zh-CN" u="sng" dirty="0">
                <a:solidFill>
                  <a:srgbClr val="0070C0"/>
                </a:solidFill>
              </a:rPr>
              <a:t>Design</a:t>
            </a:r>
            <a:r>
              <a:rPr lang="en-US" altLang="zh-CN" dirty="0"/>
              <a:t>    </a:t>
            </a:r>
            <a:r>
              <a:rPr lang="en-US" altLang="zh-CN" u="sng" dirty="0"/>
              <a:t>Experiments</a:t>
            </a:r>
            <a:r>
              <a:rPr lang="en-US" altLang="zh-CN" dirty="0"/>
              <a:t>    </a:t>
            </a:r>
            <a:r>
              <a:rPr lang="en-US" altLang="zh-CN" u="sng" dirty="0">
                <a:solidFill>
                  <a:srgbClr val="0070C0"/>
                </a:solidFill>
              </a:rPr>
              <a:t>Proof of </a:t>
            </a:r>
            <a:r>
              <a:rPr lang="en-US" altLang="zh-CN" u="sng" dirty="0" smtClean="0">
                <a:solidFill>
                  <a:srgbClr val="0070C0"/>
                </a:solidFill>
              </a:rPr>
              <a:t>concept</a:t>
            </a:r>
            <a:r>
              <a:rPr lang="en-US" altLang="zh-CN" dirty="0" smtClean="0">
                <a:solidFill>
                  <a:srgbClr val="0070C0"/>
                </a:solidFill>
              </a:rPr>
              <a:t>    </a:t>
            </a:r>
            <a:r>
              <a:rPr lang="en-US" altLang="zh-CN" u="sng" dirty="0" smtClean="0">
                <a:solidFill>
                  <a:srgbClr val="0070C0"/>
                </a:solidFill>
              </a:rPr>
              <a:t>Demonstrate</a:t>
            </a:r>
            <a:r>
              <a:rPr lang="en-US" altLang="zh-CN" dirty="0" smtClean="0">
                <a:solidFill>
                  <a:srgbClr val="0070C0"/>
                </a:solidFill>
              </a:rPr>
              <a:t>    </a:t>
            </a:r>
            <a:r>
              <a:rPr lang="en-US" altLang="zh-CN" u="sng" dirty="0" smtClean="0"/>
              <a:t>Results</a:t>
            </a:r>
            <a:r>
              <a:rPr lang="en-US" altLang="zh-CN" dirty="0" smtClean="0"/>
              <a:t>    </a:t>
            </a:r>
            <a:r>
              <a:rPr lang="en-US" altLang="zh-CN" u="sng" dirty="0"/>
              <a:t>Notebook</a:t>
            </a:r>
            <a:endParaRPr lang="en-US" altLang="zh-CN" u="sng" dirty="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u="sng" dirty="0">
                <a:solidFill>
                  <a:srgbClr val="0070C0"/>
                </a:solidFill>
              </a:rPr>
              <a:t>Description</a:t>
            </a:r>
            <a:br>
              <a:rPr lang="en-US" altLang="zh-CN" b="1" u="sng" dirty="0">
                <a:hlinkClick r:id="rId1"/>
              </a:rPr>
            </a:br>
            <a:r>
              <a:rPr lang="en-US" altLang="zh-CN" sz="1800" b="1" dirty="0" smtClean="0">
                <a:solidFill>
                  <a:srgbClr val="FF0000"/>
                </a:solidFill>
              </a:rPr>
              <a:t>improve </a:t>
            </a:r>
            <a:r>
              <a:rPr lang="en-US" altLang="zh-CN" sz="1800" b="1" dirty="0">
                <a:solidFill>
                  <a:srgbClr val="FF0000"/>
                </a:solidFill>
              </a:rPr>
              <a:t>a previous part or project gold medal criterion</a:t>
            </a:r>
            <a:endParaRPr lang="zh-CN" altLang="en-US" sz="1800"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dirty="0" smtClean="0"/>
              <a:t>Summaries, consist</a:t>
            </a:r>
            <a:r>
              <a:rPr lang="en-US" altLang="zh-CN" dirty="0"/>
              <a:t>, accurate and unambiguous</a:t>
            </a:r>
            <a:endParaRPr lang="en-US" altLang="zh-CN" dirty="0" smtClean="0"/>
          </a:p>
          <a:p>
            <a:r>
              <a:rPr lang="en-US" altLang="zh-CN" dirty="0" smtClean="0"/>
              <a:t>A </a:t>
            </a:r>
            <a:r>
              <a:rPr lang="en-US" altLang="zh-CN" dirty="0">
                <a:solidFill>
                  <a:srgbClr val="0070C0"/>
                </a:solidFill>
              </a:rPr>
              <a:t>clear and concise</a:t>
            </a:r>
            <a:r>
              <a:rPr lang="en-US" altLang="zh-CN" dirty="0"/>
              <a:t> description of your project.</a:t>
            </a:r>
            <a:endParaRPr lang="en-US" altLang="zh-CN" dirty="0"/>
          </a:p>
          <a:p>
            <a:r>
              <a:rPr lang="en-US" altLang="zh-CN" dirty="0"/>
              <a:t>A </a:t>
            </a:r>
            <a:r>
              <a:rPr lang="en-US" altLang="zh-CN" dirty="0">
                <a:solidFill>
                  <a:srgbClr val="0070C0"/>
                </a:solidFill>
              </a:rPr>
              <a:t>detailed explanation</a:t>
            </a:r>
            <a:r>
              <a:rPr lang="en-US" altLang="zh-CN" dirty="0"/>
              <a:t> of why your team chose to work on this particular project.</a:t>
            </a:r>
            <a:endParaRPr lang="en-US" altLang="zh-CN" dirty="0"/>
          </a:p>
          <a:p>
            <a:r>
              <a:rPr lang="en-US" altLang="zh-CN" dirty="0">
                <a:solidFill>
                  <a:srgbClr val="0070C0"/>
                </a:solidFill>
              </a:rPr>
              <a:t>References</a:t>
            </a:r>
            <a:r>
              <a:rPr lang="en-US" altLang="zh-CN" dirty="0"/>
              <a:t> and sources to document your research.</a:t>
            </a:r>
            <a:endParaRPr lang="en-US" altLang="zh-CN" dirty="0"/>
          </a:p>
          <a:p>
            <a:r>
              <a:rPr lang="en-US" altLang="zh-CN" dirty="0"/>
              <a:t>Use illustrations and other visual resources to explain your project</a:t>
            </a:r>
            <a:r>
              <a:rPr lang="en-US" altLang="zh-CN" dirty="0" smtClean="0"/>
              <a:t>.</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9743</Words>
  <Application>WPS 演示</Application>
  <PresentationFormat>全屏显示(4:3)</PresentationFormat>
  <Paragraphs>255</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宋体</vt:lpstr>
      <vt:lpstr>Wingdings</vt:lpstr>
      <vt:lpstr>Wingdings 3</vt:lpstr>
      <vt:lpstr>Arial</vt:lpstr>
      <vt:lpstr>Century Gothic</vt:lpstr>
      <vt:lpstr>幼圆</vt:lpstr>
      <vt:lpstr>微软雅黑</vt:lpstr>
      <vt:lpstr>Calibri</vt:lpstr>
      <vt:lpstr>丝状</vt:lpstr>
      <vt:lpstr>Wiki概论</vt:lpstr>
      <vt:lpstr>Impress the judges</vt:lpstr>
      <vt:lpstr>outline</vt:lpstr>
      <vt:lpstr>1.Homepage</vt:lpstr>
      <vt:lpstr>2.Team</vt:lpstr>
      <vt:lpstr>Team introduce your team members, instructors, and advisors</vt:lpstr>
      <vt:lpstr>Collaborations team collaboration silver medal criterion</vt:lpstr>
      <vt:lpstr>3. Project</vt:lpstr>
      <vt:lpstr>Description improve a previous part or project gold medal criterion</vt:lpstr>
      <vt:lpstr>PowerPoint 演示文稿</vt:lpstr>
      <vt:lpstr>Design design special prize</vt:lpstr>
      <vt:lpstr>Experiments</vt:lpstr>
      <vt:lpstr>Proof of concept gold medal criterion for proof of concept</vt:lpstr>
      <vt:lpstr>Demonstrate </vt:lpstr>
      <vt:lpstr>Results</vt:lpstr>
      <vt:lpstr>Notebook</vt:lpstr>
      <vt:lpstr>4.Parts</vt:lpstr>
      <vt:lpstr>Parts</vt:lpstr>
      <vt:lpstr>Basic Part  basic part special prize</vt:lpstr>
      <vt:lpstr>Composite Part  composite part special prize</vt:lpstr>
      <vt:lpstr>Part Collection Part Collection special prize </vt:lpstr>
      <vt:lpstr>5.Safety</vt:lpstr>
      <vt:lpstr>PowerPoint 演示文稿</vt:lpstr>
      <vt:lpstr>6.Attributions Attributions bronze criterion</vt:lpstr>
      <vt:lpstr>PowerPoint 演示文稿</vt:lpstr>
      <vt:lpstr>7.Human practices</vt:lpstr>
      <vt:lpstr>Human Practices</vt:lpstr>
      <vt:lpstr>HP Silver human practices silver medal criterion</vt:lpstr>
      <vt:lpstr>HP Gold human practices gold medal criterion</vt:lpstr>
      <vt:lpstr>Integrated Practices Best Integrated Human Practices award</vt:lpstr>
      <vt:lpstr>Engagement  Best Education and Public Engagement award</vt:lpstr>
      <vt:lpstr>8.Awards</vt:lpstr>
      <vt:lpstr>Entrepreneurship Best Supporting Entrepreneurship award</vt:lpstr>
      <vt:lpstr>Hardware Best Hardware award</vt:lpstr>
      <vt:lpstr>Software Best Software Tool award</vt:lpstr>
      <vt:lpstr>Measurement Best Measurement award</vt:lpstr>
      <vt:lpstr>Model Best Model award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 Hilbert</dc:creator>
  <cp:lastModifiedBy>Allan</cp:lastModifiedBy>
  <cp:revision>30</cp:revision>
  <dcterms:created xsi:type="dcterms:W3CDTF">2016-07-11T12:04:00Z</dcterms:created>
  <dcterms:modified xsi:type="dcterms:W3CDTF">2017-02-26T14:27:19Z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