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7" r:id="rId4"/>
    <p:sldId id="276" r:id="rId5"/>
    <p:sldId id="278" r:id="rId6"/>
    <p:sldId id="275" r:id="rId7"/>
    <p:sldId id="279" r:id="rId8"/>
    <p:sldId id="274" r:id="rId9"/>
    <p:sldId id="265" r:id="rId10"/>
    <p:sldId id="266" r:id="rId11"/>
    <p:sldId id="267" r:id="rId12"/>
    <p:sldId id="268" r:id="rId13"/>
    <p:sldId id="269" r:id="rId14"/>
    <p:sldId id="270" r:id="rId15"/>
    <p:sldId id="262" r:id="rId16"/>
    <p:sldId id="271" r:id="rId17"/>
    <p:sldId id="263" r:id="rId18"/>
    <p:sldId id="272" r:id="rId19"/>
    <p:sldId id="280" r:id="rId20"/>
    <p:sldId id="26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x-none" altLang="en-US"/>
              <a:t>2. </a:t>
            </a:r>
            <a:r>
              <a:rPr lang="en-US" sz="2800">
                <a:sym typeface="+mn-ea"/>
              </a:rPr>
              <a:t>suitable for classification</a:t>
            </a:r>
            <a:r>
              <a:rPr lang="x-none" altLang="en-US" sz="2800">
                <a:sym typeface="+mn-ea"/>
              </a:rPr>
              <a:t>: </a:t>
            </a:r>
            <a:r>
              <a:rPr lang="en-US" sz="2800">
                <a:latin typeface="+mn-lt"/>
                <a:ea typeface="WenQuanYi Zen Hei" panose="02000603000000000000" charset="-122"/>
                <a:sym typeface="+mn-ea"/>
              </a:rPr>
              <a:t> </a:t>
            </a:r>
            <a:r>
              <a:rPr lang="x-none" altLang="en-US" sz="2800">
                <a:latin typeface="WenQuanYi Zen Hei" panose="02000603000000000000" charset="-122"/>
                <a:ea typeface="WenQuanYi Zen Hei" panose="02000603000000000000" charset="-122"/>
                <a:sym typeface="+mn-ea"/>
              </a:rPr>
              <a:t>no </a:t>
            </a:r>
            <a:r>
              <a:rPr lang="en-US" sz="2800">
                <a:latin typeface="WenQuanYi Zen Hei" panose="02000603000000000000" charset="-122"/>
                <a:ea typeface="WenQuanYi Zen Hei" panose="02000603000000000000" charset="-122"/>
                <a:sym typeface="+mn-ea"/>
              </a:rPr>
              <a:t>overlap </a:t>
            </a:r>
            <a:r>
              <a:rPr lang="x-none" altLang="en-US" sz="2800">
                <a:latin typeface="WenQuanYi Zen Hei" panose="02000603000000000000" charset="-122"/>
                <a:ea typeface="WenQuanYi Zen Hei" panose="02000603000000000000" charset="-122"/>
                <a:sym typeface="+mn-ea"/>
              </a:rPr>
              <a:t>between</a:t>
            </a:r>
            <a:r>
              <a:rPr lang="en-US" sz="2800">
                <a:latin typeface="WenQuanYi Zen Hei" panose="02000603000000000000" charset="-122"/>
                <a:ea typeface="WenQuanYi Zen Hei" panose="02000603000000000000" charset="-122"/>
                <a:sym typeface="+mn-ea"/>
              </a:rPr>
              <a:t> two clades</a:t>
            </a:r>
            <a:endParaRPr lang="x-none" altLang="en-US">
              <a:latin typeface="WenQuanYi Zen Hei" panose="02000603000000000000" charset="-122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68985" y="3867785"/>
            <a:ext cx="2188210" cy="1159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828165" y="3507740"/>
            <a:ext cx="1129030" cy="93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68985" y="2042795"/>
            <a:ext cx="2173605" cy="1845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654935" y="2287270"/>
            <a:ext cx="292100" cy="141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432050" y="2493645"/>
            <a:ext cx="522605" cy="281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19300" y="2850515"/>
            <a:ext cx="918210" cy="477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045335" y="3787775"/>
            <a:ext cx="912495" cy="776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272030" y="4097655"/>
            <a:ext cx="665480" cy="58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498725" y="4387850"/>
            <a:ext cx="438785" cy="400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661920" y="4642485"/>
            <a:ext cx="292100" cy="141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799080" y="4519295"/>
            <a:ext cx="148590" cy="58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597785" y="2925445"/>
            <a:ext cx="356870" cy="243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952750" y="1955800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A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952750" y="2343785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J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52750" y="2647950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K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59100" y="2847975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K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52750" y="3213100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N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52750" y="3425190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B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52750" y="3682365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C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952750" y="3999865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V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952750" y="4292600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E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952750" y="4498975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D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952750" y="4702175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D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952750" y="4937125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H</a:t>
            </a:r>
            <a:endParaRPr lang="x-none" altLang="en-US" sz="120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999605" y="3888105"/>
            <a:ext cx="2188210" cy="1159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8058785" y="3528060"/>
            <a:ext cx="1129030" cy="93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999605" y="2063115"/>
            <a:ext cx="2173605" cy="1845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885555" y="2307590"/>
            <a:ext cx="292100" cy="141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62670" y="2513965"/>
            <a:ext cx="522605" cy="281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249920" y="2870835"/>
            <a:ext cx="918210" cy="477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8275955" y="3808095"/>
            <a:ext cx="912495" cy="776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8502650" y="4117975"/>
            <a:ext cx="665480" cy="58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8729345" y="4408170"/>
            <a:ext cx="438785" cy="400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892540" y="4662805"/>
            <a:ext cx="292100" cy="141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9029700" y="4539615"/>
            <a:ext cx="148590" cy="58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8828405" y="2945765"/>
            <a:ext cx="356870" cy="243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9183370" y="1976120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J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183370" y="2364105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J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183370" y="2668270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K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189720" y="2868295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K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183370" y="3233420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K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183370" y="3445510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B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183370" y="3702685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E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183370" y="4020185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E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183370" y="4312920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J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183370" y="4519295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D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183370" y="4722495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D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9183370" y="4957445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E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52" name="L-Shape 51"/>
          <p:cNvSpPr/>
          <p:nvPr/>
        </p:nvSpPr>
        <p:spPr>
          <a:xfrm rot="19440000">
            <a:off x="1569720" y="5196205"/>
            <a:ext cx="1292860" cy="467995"/>
          </a:xfrm>
          <a:prstGeom prst="corner">
            <a:avLst>
              <a:gd name="adj1" fmla="val 27403"/>
              <a:gd name="adj2" fmla="val 29288"/>
            </a:avLst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Cross 52"/>
          <p:cNvSpPr/>
          <p:nvPr/>
        </p:nvSpPr>
        <p:spPr>
          <a:xfrm rot="2580000">
            <a:off x="8023860" y="4892040"/>
            <a:ext cx="1021080" cy="982980"/>
          </a:xfrm>
          <a:prstGeom prst="plus">
            <a:avLst>
              <a:gd name="adj" fmla="val 44379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Text Box 53"/>
          <p:cNvSpPr txBox="1"/>
          <p:nvPr/>
        </p:nvSpPr>
        <p:spPr>
          <a:xfrm>
            <a:off x="1166495" y="6042660"/>
            <a:ext cx="12503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No overlap</a:t>
            </a:r>
            <a:endParaRPr lang="x-none" altLang="en-US"/>
          </a:p>
        </p:txBody>
      </p:sp>
      <p:sp>
        <p:nvSpPr>
          <p:cNvPr id="78" name="Text Box 77"/>
          <p:cNvSpPr txBox="1"/>
          <p:nvPr/>
        </p:nvSpPr>
        <p:spPr>
          <a:xfrm>
            <a:off x="6941820" y="6009640"/>
            <a:ext cx="32543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J occurs both in upper and lower</a:t>
            </a:r>
            <a:endParaRPr lang="x-none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1. </a:t>
            </a:r>
            <a:r>
              <a:rPr lang="en-US">
                <a:sym typeface="+mn-ea"/>
              </a:rPr>
              <a:t>potential apomorphy site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pPr marL="0" indent="0">
              <a:buNone/>
            </a:pPr>
            <a:r>
              <a:rPr lang="en-US"/>
              <a:t>(1) We can deduce the transition of state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(2) The missing data ratio is low.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(1) state: three classes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pPr marL="0" indent="0">
              <a:buNone/>
            </a:pPr>
            <a:r>
              <a:rPr lang="en-US"/>
              <a:t>① a definite state (such as “K”) </a:t>
            </a:r>
            <a:endParaRPr lang="en-US"/>
          </a:p>
          <a:p>
            <a:pPr marL="0" indent="0">
              <a:buNone/>
            </a:pPr>
            <a:r>
              <a:rPr lang="en-US"/>
              <a:t>② two possible state (such as “D|E”</a:t>
            </a:r>
            <a:r>
              <a:rPr lang="en-US">
                <a:sym typeface="+mn-ea"/>
              </a:rPr>
              <a:t>)</a:t>
            </a:r>
            <a:endParaRPr lang="x-none" altLang="en-US"/>
          </a:p>
          <a:p>
            <a:pPr marL="0" indent="0">
              <a:buNone/>
            </a:pPr>
            <a:r>
              <a:rPr lang="en-US"/>
              <a:t>③ mess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When the state of the two clades are both of class ①, the state of the node would be of class ① or class ② (e.g. “K” + “K” = “K”, “E” + “D” = “E|D”)</a:t>
            </a:r>
            <a:endParaRPr lang="en-US"/>
          </a:p>
          <a:p>
            <a:r>
              <a:rPr lang="en-US">
                <a:sym typeface="+mn-ea"/>
              </a:rPr>
              <a:t>When the state of the one clades are of class ① and the other class ②, the state of the node would be of class ② or class ③ (e.g. “K” + “K|J” = “K”, “K” + “D|E” = “mess”)</a:t>
            </a:r>
            <a:endParaRPr lang="en-US"/>
          </a:p>
          <a:p>
            <a:r>
              <a:rPr lang="en-US">
                <a:sym typeface="+mn-ea"/>
              </a:rPr>
              <a:t>For all other situation, the state of the node would be interpreted as mess.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x-none" altLang="en-US"/>
          </a:p>
        </p:txBody>
      </p:sp>
      <p:cxnSp>
        <p:nvCxnSpPr>
          <p:cNvPr id="96" name="Straight Connector 95"/>
          <p:cNvCxnSpPr/>
          <p:nvPr/>
        </p:nvCxnSpPr>
        <p:spPr>
          <a:xfrm>
            <a:off x="4552315" y="4256405"/>
            <a:ext cx="2188210" cy="1159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5611495" y="3896360"/>
            <a:ext cx="1129030" cy="93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4552315" y="2431415"/>
            <a:ext cx="2173605" cy="1845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6438265" y="2675890"/>
            <a:ext cx="292100" cy="141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6215380" y="2882265"/>
            <a:ext cx="522605" cy="281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5802630" y="3239135"/>
            <a:ext cx="918210" cy="477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5828665" y="4176395"/>
            <a:ext cx="912495" cy="776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6055360" y="4486275"/>
            <a:ext cx="665480" cy="58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6282055" y="4776470"/>
            <a:ext cx="438785" cy="400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6445250" y="5031105"/>
            <a:ext cx="292100" cy="141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6582410" y="4907915"/>
            <a:ext cx="148590" cy="58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6381115" y="3314065"/>
            <a:ext cx="356870" cy="243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6736080" y="2344420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A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736080" y="2732405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D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736080" y="3036570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H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742430" y="3236595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E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6736080" y="3601720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E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736080" y="3813810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E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736080" y="4070985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E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6736080" y="4388485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H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6736080" y="4681220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E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6736080" y="4887595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D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6736080" y="5090795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D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736080" y="5325745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H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25235" y="2556510"/>
            <a:ext cx="294005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A|D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83300" y="2783840"/>
            <a:ext cx="33020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mess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05550" y="3454400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E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49595" y="3117850"/>
            <a:ext cx="3619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mess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09055" y="4784090"/>
            <a:ext cx="294005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D|E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34125" y="4963160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D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39815" y="5137785"/>
            <a:ext cx="294005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D|H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46775" y="4931410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H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34355" y="4868545"/>
            <a:ext cx="294005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E|H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03545" y="4677410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E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83100" y="4186555"/>
            <a:ext cx="33909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mess</a:t>
            </a:r>
            <a:endParaRPr lang="x-none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(2) missing score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latin typeface="WenQuanYi Zen Hei" panose="02000603000000000000" charset="-122"/>
                <a:ea typeface="WenQuanYi Zen Hei" panose="02000603000000000000" charset="-122"/>
                <a:sym typeface="+mn-ea"/>
              </a:rPr>
              <a:t>tip node</a:t>
            </a:r>
            <a:r>
              <a:rPr lang="en-US">
                <a:latin typeface="WenQuanYi Zen Hei" panose="02000603000000000000" charset="-122"/>
                <a:ea typeface="WenQuanYi Zen Hei" panose="02000603000000000000" charset="-122"/>
              </a:rPr>
              <a:t> </a:t>
            </a:r>
            <a:r>
              <a:rPr lang="x-none" altLang="en-US">
                <a:latin typeface="WenQuanYi Zen Hei" panose="02000603000000000000" charset="-122"/>
                <a:ea typeface="WenQuanYi Zen Hei" panose="02000603000000000000" charset="-122"/>
              </a:rPr>
              <a:t>:</a:t>
            </a:r>
            <a:r>
              <a:rPr lang="en-US">
                <a:latin typeface="WenQuanYi Zen Hei" panose="02000603000000000000" charset="-122"/>
                <a:ea typeface="WenQuanYi Zen Hei" panose="02000603000000000000" charset="-122"/>
              </a:rPr>
              <a:t> 1. </a:t>
            </a:r>
            <a:endParaRPr lang="en-US">
              <a:latin typeface="WenQuanYi Zen Hei" panose="02000603000000000000" charset="-122"/>
              <a:ea typeface="WenQuanYi Zen Hei" panose="02000603000000000000" charset="-122"/>
            </a:endParaRPr>
          </a:p>
          <a:p>
            <a:r>
              <a:rPr lang="en-US">
                <a:latin typeface="WenQuanYi Zen Hei" panose="02000603000000000000" charset="-122"/>
                <a:ea typeface="WenQuanYi Zen Hei" panose="02000603000000000000" charset="-122"/>
              </a:rPr>
              <a:t>internal node</a:t>
            </a:r>
            <a:r>
              <a:rPr lang="x-none" altLang="en-US">
                <a:latin typeface="WenQuanYi Zen Hei" panose="02000603000000000000" charset="-122"/>
                <a:ea typeface="WenQuanYi Zen Hei" panose="02000603000000000000" charset="-122"/>
              </a:rPr>
              <a:t>: like</a:t>
            </a:r>
            <a:r>
              <a:rPr lang="en-US">
                <a:latin typeface="WenQuanYi Zen Hei" panose="02000603000000000000" charset="-122"/>
                <a:ea typeface="WenQuanYi Zen Hei" panose="02000603000000000000" charset="-122"/>
              </a:rPr>
              <a:t> energy flow of food web.  </a:t>
            </a:r>
            <a:endParaRPr lang="en-US">
              <a:latin typeface="WenQuanYi Zen Hei" panose="02000603000000000000" charset="-122"/>
              <a:ea typeface="WenQuanYi Zen Hei" panose="02000603000000000000" charset="-122"/>
            </a:endParaRPr>
          </a:p>
          <a:p>
            <a:r>
              <a:rPr lang="en-US">
                <a:latin typeface="WenQuanYi Zen Hei" panose="02000603000000000000" charset="-122"/>
                <a:ea typeface="WenQuanYi Zen Hei" panose="02000603000000000000" charset="-122"/>
              </a:rPr>
              <a:t>“ecological efficiency”</a:t>
            </a:r>
            <a:r>
              <a:rPr lang="x-none" altLang="en-US">
                <a:latin typeface="WenQuanYi Zen Hei" panose="02000603000000000000" charset="-122"/>
                <a:ea typeface="WenQuanYi Zen Hei" panose="02000603000000000000" charset="-122"/>
              </a:rPr>
              <a:t>：</a:t>
            </a:r>
            <a:r>
              <a:rPr lang="en-US">
                <a:latin typeface="WenQuanYi Zen Hei" panose="02000603000000000000" charset="-122"/>
                <a:ea typeface="WenQuanYi Zen Hei" panose="02000603000000000000" charset="-122"/>
              </a:rPr>
              <a:t> 1 / (number of clades)</a:t>
            </a:r>
            <a:endParaRPr lang="en-US">
              <a:latin typeface="WenQuanYi Zen Hei" panose="02000603000000000000" charset="-122"/>
              <a:ea typeface="WenQuanYi Zen Hei" panose="02000603000000000000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x-none" alt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1384935" y="3874135"/>
            <a:ext cx="2188210" cy="1159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2444115" y="3514090"/>
            <a:ext cx="1129030" cy="93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1384935" y="2049145"/>
            <a:ext cx="2173605" cy="1845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3270885" y="2293620"/>
            <a:ext cx="292100" cy="141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3048000" y="2499995"/>
            <a:ext cx="522605" cy="281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2495550" y="2943860"/>
            <a:ext cx="1057910" cy="390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2661285" y="3794125"/>
            <a:ext cx="912495" cy="776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2887980" y="4104005"/>
            <a:ext cx="665480" cy="58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3114675" y="4394200"/>
            <a:ext cx="438785" cy="400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3277870" y="4648835"/>
            <a:ext cx="292100" cy="141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3415030" y="4525645"/>
            <a:ext cx="148590" cy="58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endCxn id="135" idx="1"/>
          </p:cNvCxnSpPr>
          <p:nvPr/>
        </p:nvCxnSpPr>
        <p:spPr>
          <a:xfrm flipV="1">
            <a:off x="2494915" y="2939415"/>
            <a:ext cx="1080135" cy="2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3568700" y="1962150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1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568700" y="2350135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568700" y="2654300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1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3575050" y="2854325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3568700" y="3219450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1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568700" y="3431540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568700" y="3688715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1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3568700" y="4006215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568700" y="4298950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568700" y="4505325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1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568700" y="4708525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3568700" y="4943475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98825" y="4378325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0.5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00400" y="4580890"/>
            <a:ext cx="332105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0.25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65120" y="4746625"/>
            <a:ext cx="446405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0.125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27960" y="4571365"/>
            <a:ext cx="446405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0.0625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25395" y="4405630"/>
            <a:ext cx="582295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  <a:sym typeface="+mn-ea"/>
              </a:rPr>
              <a:t>0.53125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30705" y="4315460"/>
            <a:ext cx="710565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0.265625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74365" y="2194560"/>
            <a:ext cx="26670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0.5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33065" y="2406650"/>
            <a:ext cx="26670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0.75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30425" y="2847975"/>
            <a:ext cx="51308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0.58333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69975" y="3800475"/>
            <a:ext cx="710565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0.42448</a:t>
            </a:r>
            <a:endParaRPr lang="x-none" altLang="en-US" sz="120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>
            <a:stCxn id="23" idx="3"/>
          </p:cNvCxnSpPr>
          <p:nvPr/>
        </p:nvCxnSpPr>
        <p:spPr>
          <a:xfrm>
            <a:off x="3441065" y="2279650"/>
            <a:ext cx="1809115" cy="57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210810" y="2212975"/>
            <a:ext cx="99187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(1+0)/2=0.5</a:t>
            </a:r>
            <a:endParaRPr lang="x-none" altLang="en-US" sz="120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>
            <a:endCxn id="30" idx="1"/>
          </p:cNvCxnSpPr>
          <p:nvPr/>
        </p:nvCxnSpPr>
        <p:spPr>
          <a:xfrm>
            <a:off x="3180715" y="2519680"/>
            <a:ext cx="2030095" cy="184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210810" y="2453005"/>
            <a:ext cx="99187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(1+0.5)/2=0.75</a:t>
            </a:r>
            <a:endParaRPr lang="x-none" altLang="en-US" sz="120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2673985" y="2940050"/>
            <a:ext cx="2561590" cy="2451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212715" y="2839720"/>
            <a:ext cx="1428115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(0.75+0+1)/</a:t>
            </a:r>
            <a:r>
              <a:rPr lang="x-none" altLang="en-US" sz="1200">
                <a:solidFill>
                  <a:srgbClr val="FF0000"/>
                </a:solidFill>
              </a:rPr>
              <a:t>3</a:t>
            </a:r>
            <a:r>
              <a:rPr lang="x-none" altLang="en-US" sz="1200">
                <a:solidFill>
                  <a:schemeClr val="tx1"/>
                </a:solidFill>
              </a:rPr>
              <a:t>=0.58333</a:t>
            </a:r>
            <a:endParaRPr lang="x-none" altLang="en-US" sz="1200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3510915" y="4417060"/>
            <a:ext cx="1809115" cy="57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210810" y="4350385"/>
            <a:ext cx="99187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(1+0)/2=0.5</a:t>
            </a:r>
            <a:endParaRPr lang="x-none" altLang="en-US" sz="120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3496310" y="4676140"/>
            <a:ext cx="1809115" cy="57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203190" y="4586605"/>
            <a:ext cx="99187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(0.5+0)/2=0.25</a:t>
            </a:r>
            <a:endParaRPr lang="x-none" altLang="en-US" sz="120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>
            <a:endCxn id="40" idx="1"/>
          </p:cNvCxnSpPr>
          <p:nvPr/>
        </p:nvCxnSpPr>
        <p:spPr>
          <a:xfrm>
            <a:off x="3269615" y="4874260"/>
            <a:ext cx="1941195" cy="184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210810" y="4807585"/>
            <a:ext cx="110617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(0.25+0)/2=0.125</a:t>
            </a:r>
            <a:endParaRPr lang="x-none" altLang="en-US" sz="120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>
            <a:endCxn id="42" idx="1"/>
          </p:cNvCxnSpPr>
          <p:nvPr/>
        </p:nvCxnSpPr>
        <p:spPr>
          <a:xfrm>
            <a:off x="1772920" y="3850005"/>
            <a:ext cx="3437890" cy="374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210810" y="3802380"/>
            <a:ext cx="194437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(0.58333+0.265625)/2=0.42448</a:t>
            </a:r>
            <a:endParaRPr lang="x-none" altLang="en-US" sz="1200">
              <a:solidFill>
                <a:schemeClr val="tx1"/>
              </a:solidFill>
            </a:endParaRPr>
          </a:p>
        </p:txBody>
      </p:sp>
      <p:cxnSp>
        <p:nvCxnSpPr>
          <p:cNvPr id="43" name="Straight Connector 42"/>
          <p:cNvCxnSpPr>
            <a:endCxn id="44" idx="1"/>
          </p:cNvCxnSpPr>
          <p:nvPr/>
        </p:nvCxnSpPr>
        <p:spPr>
          <a:xfrm>
            <a:off x="2616835" y="5430520"/>
            <a:ext cx="2595245" cy="101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212080" y="5355590"/>
            <a:ext cx="149479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(0.0625+1)/2=0.53125</a:t>
            </a:r>
            <a:endParaRPr lang="x-none" altLang="en-US" sz="1200">
              <a:solidFill>
                <a:schemeClr val="tx1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2625090" y="4561205"/>
            <a:ext cx="9525" cy="8693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47" idx="1"/>
          </p:cNvCxnSpPr>
          <p:nvPr/>
        </p:nvCxnSpPr>
        <p:spPr>
          <a:xfrm>
            <a:off x="2167255" y="6152515"/>
            <a:ext cx="3043555" cy="101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210810" y="6077585"/>
            <a:ext cx="161671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(0.53125+0)/2=0.265625</a:t>
            </a:r>
            <a:endParaRPr lang="x-none" altLang="en-US" sz="120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>
            <a:stCxn id="19" idx="2"/>
          </p:cNvCxnSpPr>
          <p:nvPr/>
        </p:nvCxnSpPr>
        <p:spPr>
          <a:xfrm flipH="1">
            <a:off x="2181225" y="4485640"/>
            <a:ext cx="5080" cy="16624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50" idx="1"/>
          </p:cNvCxnSpPr>
          <p:nvPr/>
        </p:nvCxnSpPr>
        <p:spPr>
          <a:xfrm>
            <a:off x="2809240" y="5207635"/>
            <a:ext cx="2402205" cy="107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211445" y="5133340"/>
            <a:ext cx="1280795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(0.125+0)/2=0.0625</a:t>
            </a:r>
            <a:endParaRPr lang="x-none" altLang="en-US" sz="1200">
              <a:solidFill>
                <a:schemeClr val="tx1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2804160" y="4688205"/>
            <a:ext cx="4445" cy="5060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25" idx="2"/>
          </p:cNvCxnSpPr>
          <p:nvPr/>
        </p:nvCxnSpPr>
        <p:spPr>
          <a:xfrm flipH="1" flipV="1">
            <a:off x="2386965" y="3018155"/>
            <a:ext cx="287020" cy="1670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1. </a:t>
            </a:r>
            <a:r>
              <a:rPr lang="en-US">
                <a:sym typeface="+mn-ea"/>
              </a:rPr>
              <a:t>potential apomorphy site</a:t>
            </a:r>
            <a:endParaRPr lang="x-none" altLang="en-US"/>
          </a:p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pPr marL="0" indent="0">
              <a:buNone/>
            </a:pPr>
            <a:r>
              <a:rPr lang="en-US"/>
              <a:t>(1) state isn’t “mess”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(2) missing score &lt;= 1/3 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The end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x-none" altLang="en-US"/>
          </a:p>
        </p:txBody>
      </p:sp>
      <p:cxnSp>
        <p:nvCxnSpPr>
          <p:cNvPr id="96" name="Straight Connector 95"/>
          <p:cNvCxnSpPr/>
          <p:nvPr/>
        </p:nvCxnSpPr>
        <p:spPr>
          <a:xfrm>
            <a:off x="377825" y="3850005"/>
            <a:ext cx="2188210" cy="1159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1437005" y="3489960"/>
            <a:ext cx="1129030" cy="93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377825" y="2025015"/>
            <a:ext cx="2173605" cy="1845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2263775" y="2269490"/>
            <a:ext cx="292100" cy="141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2040890" y="2475865"/>
            <a:ext cx="522605" cy="281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628140" y="2832735"/>
            <a:ext cx="918210" cy="477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1654175" y="3769995"/>
            <a:ext cx="912495" cy="776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1880870" y="4079875"/>
            <a:ext cx="665480" cy="58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2107565" y="4370070"/>
            <a:ext cx="438785" cy="400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270760" y="4624705"/>
            <a:ext cx="292100" cy="141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2407920" y="4501515"/>
            <a:ext cx="148590" cy="58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2206625" y="2907665"/>
            <a:ext cx="356870" cy="243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2561590" y="1938020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A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561590" y="2326005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J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2561590" y="2630170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K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567940" y="2830195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K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561590" y="3195320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N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561590" y="3407410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B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561590" y="3664585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C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561590" y="3982085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V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2561590" y="4274820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E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561590" y="4481195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D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561590" y="4684395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D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561590" y="4919345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H</a:t>
            </a:r>
            <a:endParaRPr lang="x-none" altLang="en-US" sz="1200">
              <a:solidFill>
                <a:schemeClr val="tx1"/>
              </a:solidFill>
            </a:endParaRPr>
          </a:p>
        </p:txBody>
      </p:sp>
      <p:cxnSp>
        <p:nvCxnSpPr>
          <p:cNvPr id="120" name="Straight Connector 119"/>
          <p:cNvCxnSpPr/>
          <p:nvPr/>
        </p:nvCxnSpPr>
        <p:spPr>
          <a:xfrm>
            <a:off x="5114925" y="4129405"/>
            <a:ext cx="2188210" cy="1159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6174105" y="3769360"/>
            <a:ext cx="1129030" cy="93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5114925" y="2304415"/>
            <a:ext cx="2173605" cy="1845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000875" y="2548890"/>
            <a:ext cx="292100" cy="141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6777990" y="2755265"/>
            <a:ext cx="522605" cy="281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365240" y="3112135"/>
            <a:ext cx="918210" cy="477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6391275" y="4049395"/>
            <a:ext cx="912495" cy="776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6617970" y="4359275"/>
            <a:ext cx="665480" cy="58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6844665" y="4649470"/>
            <a:ext cx="438785" cy="400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007860" y="4904105"/>
            <a:ext cx="292100" cy="141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7145020" y="4780915"/>
            <a:ext cx="148590" cy="58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6943725" y="3187065"/>
            <a:ext cx="356870" cy="243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7298690" y="2217420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7298690" y="2605405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7298690" y="2909570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7305040" y="3109595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7298690" y="3474720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298690" y="3686810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7298690" y="3943985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7298690" y="4261485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7298690" y="4554220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7298690" y="4760595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7298690" y="4963795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7298690" y="5198745"/>
            <a:ext cx="209550" cy="1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endParaRPr lang="x-none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1950085"/>
            <a:ext cx="10515600" cy="1325563"/>
          </a:xfrm>
        </p:spPr>
        <p:txBody>
          <a:bodyPr/>
          <a:p>
            <a:r>
              <a:rPr lang="x-none" altLang="en-US"/>
              <a:t>实验结果</a:t>
            </a:r>
            <a:endParaRPr lang="x-none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/media/computer/study/09.senior autumn/科研训练ⅠI/output/pptx/pre7.pngpre7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940560" y="112713"/>
            <a:ext cx="8854440" cy="6640830"/>
          </a:xfrm>
          <a:prstGeom prst="rect">
            <a:avLst/>
          </a:prstGeom>
        </p:spPr>
      </p:pic>
      <p:sp>
        <p:nvSpPr>
          <p:cNvPr id="5" name="Snip Same Side Corner Rectangle 4"/>
          <p:cNvSpPr/>
          <p:nvPr/>
        </p:nvSpPr>
        <p:spPr>
          <a:xfrm>
            <a:off x="8534400" y="5479415"/>
            <a:ext cx="129540" cy="223520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N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6" name="Snip Same Side Corner Rectangle 5"/>
          <p:cNvSpPr/>
          <p:nvPr/>
        </p:nvSpPr>
        <p:spPr>
          <a:xfrm rot="10800000">
            <a:off x="8535670" y="5746750"/>
            <a:ext cx="131445" cy="245745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p>
            <a:pPr algn="ctr"/>
            <a:r>
              <a:rPr lang="x-none" altLang="en-US" sz="1200">
                <a:solidFill>
                  <a:schemeClr val="tx1"/>
                </a:solidFill>
              </a:rPr>
              <a:t>K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7" name="Snip Same Side Corner Rectangle 6"/>
          <p:cNvSpPr/>
          <p:nvPr/>
        </p:nvSpPr>
        <p:spPr>
          <a:xfrm>
            <a:off x="3606800" y="4795520"/>
            <a:ext cx="160655" cy="526415"/>
          </a:xfrm>
          <a:prstGeom prst="snip2SameRect">
            <a:avLst>
              <a:gd name="adj1" fmla="val 19557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I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8" name="Snip Same Side Corner Rectangle 7"/>
          <p:cNvSpPr/>
          <p:nvPr/>
        </p:nvSpPr>
        <p:spPr>
          <a:xfrm rot="10800000">
            <a:off x="3608070" y="5730240"/>
            <a:ext cx="174625" cy="438150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p>
            <a:pPr algn="ctr"/>
            <a:r>
              <a:rPr lang="x-none" altLang="en-US" sz="1200">
                <a:solidFill>
                  <a:schemeClr val="tx1"/>
                </a:solidFill>
              </a:rPr>
              <a:t>V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9" name="Snip Same Side Corner Rectangle 8"/>
          <p:cNvSpPr/>
          <p:nvPr/>
        </p:nvSpPr>
        <p:spPr>
          <a:xfrm>
            <a:off x="4089400" y="3783965"/>
            <a:ext cx="190500" cy="923925"/>
          </a:xfrm>
          <a:prstGeom prst="snip2SameRect">
            <a:avLst>
              <a:gd name="adj1" fmla="val 19557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K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10" name="Snip Same Side Corner Rectangle 9"/>
          <p:cNvSpPr/>
          <p:nvPr/>
        </p:nvSpPr>
        <p:spPr>
          <a:xfrm rot="10800000">
            <a:off x="4084320" y="4900295"/>
            <a:ext cx="182880" cy="960120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p>
            <a:pPr algn="ctr"/>
            <a:r>
              <a:rPr lang="x-none" altLang="en-US" sz="1200">
                <a:solidFill>
                  <a:schemeClr val="tx1"/>
                </a:solidFill>
              </a:rPr>
              <a:t>R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11" name="Snip Same Side Corner Rectangle 10"/>
          <p:cNvSpPr/>
          <p:nvPr/>
        </p:nvSpPr>
        <p:spPr>
          <a:xfrm>
            <a:off x="4582795" y="2568575"/>
            <a:ext cx="190500" cy="1329055"/>
          </a:xfrm>
          <a:prstGeom prst="snip2SameRect">
            <a:avLst>
              <a:gd name="adj1" fmla="val 19557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L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12" name="Snip Same Side Corner Rectangle 11"/>
          <p:cNvSpPr/>
          <p:nvPr/>
        </p:nvSpPr>
        <p:spPr>
          <a:xfrm rot="10800000">
            <a:off x="4577715" y="4068445"/>
            <a:ext cx="182880" cy="1380490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p>
            <a:pPr algn="ctr"/>
            <a:r>
              <a:rPr lang="x-none" altLang="en-US" sz="1200">
                <a:solidFill>
                  <a:schemeClr val="tx1"/>
                </a:solidFill>
              </a:rPr>
              <a:t>I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13" name="Snip Same Side Corner Rectangle 12"/>
          <p:cNvSpPr/>
          <p:nvPr/>
        </p:nvSpPr>
        <p:spPr>
          <a:xfrm>
            <a:off x="3107055" y="5352415"/>
            <a:ext cx="143510" cy="290195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K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14" name="Snip Same Side Corner Rectangle 13"/>
          <p:cNvSpPr/>
          <p:nvPr/>
        </p:nvSpPr>
        <p:spPr>
          <a:xfrm rot="10800000">
            <a:off x="3089275" y="6021705"/>
            <a:ext cx="139700" cy="306705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p>
            <a:pPr algn="ctr"/>
            <a:r>
              <a:rPr lang="x-none" altLang="en-US" sz="1200">
                <a:solidFill>
                  <a:schemeClr val="tx1"/>
                </a:solidFill>
              </a:rPr>
              <a:t>R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15" name="Snip Same Side Corner Rectangle 14"/>
          <p:cNvSpPr/>
          <p:nvPr/>
        </p:nvSpPr>
        <p:spPr>
          <a:xfrm>
            <a:off x="6140450" y="4963160"/>
            <a:ext cx="158750" cy="298450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C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16" name="Snip Same Side Corner Rectangle 15"/>
          <p:cNvSpPr/>
          <p:nvPr/>
        </p:nvSpPr>
        <p:spPr>
          <a:xfrm rot="10800000">
            <a:off x="6146165" y="5336540"/>
            <a:ext cx="159385" cy="304165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p>
            <a:pPr algn="ctr"/>
            <a:r>
              <a:rPr lang="x-none" altLang="en-US" sz="1200">
                <a:solidFill>
                  <a:schemeClr val="tx1"/>
                </a:solidFill>
              </a:rPr>
              <a:t>Y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17" name="Snip Same Side Corner Rectangle 16"/>
          <p:cNvSpPr/>
          <p:nvPr/>
        </p:nvSpPr>
        <p:spPr>
          <a:xfrm>
            <a:off x="6638925" y="4783455"/>
            <a:ext cx="152400" cy="290830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I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18" name="Snip Same Side Corner Rectangle 17"/>
          <p:cNvSpPr/>
          <p:nvPr/>
        </p:nvSpPr>
        <p:spPr>
          <a:xfrm rot="10800000">
            <a:off x="6635115" y="5119370"/>
            <a:ext cx="153670" cy="275590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p>
            <a:pPr algn="ctr"/>
            <a:r>
              <a:rPr lang="x-none" altLang="en-US" sz="1200">
                <a:solidFill>
                  <a:schemeClr val="tx1"/>
                </a:solidFill>
              </a:rPr>
              <a:t>K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19" name="Snip Same Side Corner Rectangle 18"/>
          <p:cNvSpPr/>
          <p:nvPr/>
        </p:nvSpPr>
        <p:spPr>
          <a:xfrm>
            <a:off x="7097395" y="4704080"/>
            <a:ext cx="142875" cy="248285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S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20" name="Snip Same Side Corner Rectangle 19"/>
          <p:cNvSpPr/>
          <p:nvPr/>
        </p:nvSpPr>
        <p:spPr>
          <a:xfrm rot="10800000">
            <a:off x="7084060" y="5035550"/>
            <a:ext cx="144145" cy="234950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p>
            <a:pPr algn="ctr"/>
            <a:r>
              <a:rPr lang="x-none" altLang="en-US" sz="1200">
                <a:solidFill>
                  <a:schemeClr val="tx1"/>
                </a:solidFill>
              </a:rPr>
              <a:t>G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21" name="Snip Same Side Corner Rectangle 20"/>
          <p:cNvSpPr/>
          <p:nvPr/>
        </p:nvSpPr>
        <p:spPr>
          <a:xfrm>
            <a:off x="7596505" y="4598670"/>
            <a:ext cx="129540" cy="223520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C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22" name="Snip Same Side Corner Rectangle 21"/>
          <p:cNvSpPr/>
          <p:nvPr/>
        </p:nvSpPr>
        <p:spPr>
          <a:xfrm rot="10800000">
            <a:off x="7585075" y="4885055"/>
            <a:ext cx="131445" cy="245745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p>
            <a:pPr algn="ctr"/>
            <a:r>
              <a:rPr lang="x-none" altLang="en-US" sz="1200">
                <a:solidFill>
                  <a:schemeClr val="tx1"/>
                </a:solidFill>
              </a:rPr>
              <a:t>Y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23" name="Snip Same Side Corner Rectangle 22"/>
          <p:cNvSpPr/>
          <p:nvPr/>
        </p:nvSpPr>
        <p:spPr>
          <a:xfrm>
            <a:off x="8046720" y="4559300"/>
            <a:ext cx="133985" cy="165100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K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24" name="Snip Same Side Corner Rectangle 23"/>
          <p:cNvSpPr/>
          <p:nvPr/>
        </p:nvSpPr>
        <p:spPr>
          <a:xfrm rot="10800000">
            <a:off x="8051800" y="4769485"/>
            <a:ext cx="131445" cy="177800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p>
            <a:pPr algn="ctr"/>
            <a:r>
              <a:rPr lang="x-none" altLang="en-US" sz="1200">
                <a:solidFill>
                  <a:schemeClr val="tx1"/>
                </a:solidFill>
              </a:rPr>
              <a:t>Q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28" name="Snip Same Side Corner Rectangle 27"/>
          <p:cNvSpPr/>
          <p:nvPr/>
        </p:nvSpPr>
        <p:spPr>
          <a:xfrm rot="16200000">
            <a:off x="4982845" y="2421255"/>
            <a:ext cx="132715" cy="196215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p>
            <a:pPr algn="ctr"/>
            <a:r>
              <a:rPr lang="x-none" altLang="en-US" sz="1200">
                <a:solidFill>
                  <a:schemeClr val="tx1"/>
                </a:solidFill>
              </a:rPr>
              <a:t>P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32" name="Snip Same Side Corner Rectangle 31"/>
          <p:cNvSpPr/>
          <p:nvPr/>
        </p:nvSpPr>
        <p:spPr>
          <a:xfrm rot="5400000">
            <a:off x="5201920" y="2426335"/>
            <a:ext cx="132715" cy="187325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p>
            <a:pPr algn="ctr"/>
            <a:r>
              <a:rPr lang="x-none" altLang="en-US" sz="1200">
                <a:solidFill>
                  <a:schemeClr val="tx1"/>
                </a:solidFill>
              </a:rPr>
              <a:t>S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33" name="Snip Same Side Corner Rectangle 32"/>
          <p:cNvSpPr/>
          <p:nvPr/>
        </p:nvSpPr>
        <p:spPr>
          <a:xfrm rot="16200000">
            <a:off x="5005705" y="1481455"/>
            <a:ext cx="132715" cy="196215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p>
            <a:pPr algn="ctr"/>
            <a:r>
              <a:rPr lang="x-none" altLang="en-US" sz="1200">
                <a:solidFill>
                  <a:schemeClr val="tx1"/>
                </a:solidFill>
              </a:rPr>
              <a:t>Y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34" name="Snip Same Side Corner Rectangle 33"/>
          <p:cNvSpPr/>
          <p:nvPr/>
        </p:nvSpPr>
        <p:spPr>
          <a:xfrm rot="5400000">
            <a:off x="5224780" y="1486535"/>
            <a:ext cx="132715" cy="187325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p>
            <a:pPr algn="ctr"/>
            <a:r>
              <a:rPr lang="x-none" altLang="en-US" sz="1200">
                <a:solidFill>
                  <a:schemeClr val="tx1"/>
                </a:solidFill>
              </a:rPr>
              <a:t>F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35" name="Snip Same Side Corner Rectangle 34"/>
          <p:cNvSpPr/>
          <p:nvPr/>
        </p:nvSpPr>
        <p:spPr>
          <a:xfrm rot="16200000">
            <a:off x="5003800" y="2952115"/>
            <a:ext cx="132715" cy="196215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p>
            <a:pPr algn="ctr"/>
            <a:r>
              <a:rPr lang="x-none" altLang="en-US" sz="1200">
                <a:solidFill>
                  <a:schemeClr val="tx1"/>
                </a:solidFill>
              </a:rPr>
              <a:t>M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36" name="Snip Same Side Corner Rectangle 35"/>
          <p:cNvSpPr/>
          <p:nvPr/>
        </p:nvSpPr>
        <p:spPr>
          <a:xfrm rot="5400000">
            <a:off x="5222875" y="2957195"/>
            <a:ext cx="132715" cy="187325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p>
            <a:pPr algn="ctr"/>
            <a:r>
              <a:rPr lang="x-none" altLang="en-US" sz="1200">
                <a:solidFill>
                  <a:schemeClr val="tx1"/>
                </a:solidFill>
              </a:rPr>
              <a:t>I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37" name="Snip Same Side Corner Rectangle 36"/>
          <p:cNvSpPr/>
          <p:nvPr/>
        </p:nvSpPr>
        <p:spPr>
          <a:xfrm rot="16200000">
            <a:off x="5005070" y="3325495"/>
            <a:ext cx="132715" cy="196215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p>
            <a:pPr algn="ctr"/>
            <a:r>
              <a:rPr lang="x-none" altLang="en-US" sz="1200">
                <a:solidFill>
                  <a:schemeClr val="tx1"/>
                </a:solidFill>
              </a:rPr>
              <a:t>K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38" name="Snip Same Side Corner Rectangle 37"/>
          <p:cNvSpPr/>
          <p:nvPr/>
        </p:nvSpPr>
        <p:spPr>
          <a:xfrm rot="5400000">
            <a:off x="5224145" y="3330575"/>
            <a:ext cx="132715" cy="187325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p>
            <a:pPr algn="ctr"/>
            <a:r>
              <a:rPr lang="x-none" altLang="en-US" sz="1200">
                <a:solidFill>
                  <a:schemeClr val="tx1"/>
                </a:solidFill>
              </a:rPr>
              <a:t>N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39" name="Snip Same Side Corner Rectangle 38"/>
          <p:cNvSpPr/>
          <p:nvPr/>
        </p:nvSpPr>
        <p:spPr>
          <a:xfrm rot="16200000">
            <a:off x="5000625" y="3648075"/>
            <a:ext cx="132715" cy="196215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p>
            <a:pPr algn="ctr"/>
            <a:r>
              <a:rPr lang="x-none" altLang="en-US" sz="1200">
                <a:solidFill>
                  <a:schemeClr val="tx1"/>
                </a:solidFill>
              </a:rPr>
              <a:t>P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40" name="Snip Same Side Corner Rectangle 39"/>
          <p:cNvSpPr/>
          <p:nvPr/>
        </p:nvSpPr>
        <p:spPr>
          <a:xfrm rot="5400000">
            <a:off x="5219700" y="3653155"/>
            <a:ext cx="132715" cy="187325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p>
            <a:pPr algn="ctr"/>
            <a:r>
              <a:rPr lang="x-none" altLang="en-US" sz="1200">
                <a:solidFill>
                  <a:schemeClr val="tx1"/>
                </a:solidFill>
              </a:rPr>
              <a:t>H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41" name="Snip Same Side Corner Rectangle 40"/>
          <p:cNvSpPr/>
          <p:nvPr/>
        </p:nvSpPr>
        <p:spPr>
          <a:xfrm rot="16200000">
            <a:off x="5463540" y="3843655"/>
            <a:ext cx="132715" cy="196215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p>
            <a:pPr algn="ctr"/>
            <a:r>
              <a:rPr lang="x-none" altLang="en-US" sz="1200">
                <a:solidFill>
                  <a:schemeClr val="tx1"/>
                </a:solidFill>
              </a:rPr>
              <a:t>M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42" name="Snip Same Side Corner Rectangle 41"/>
          <p:cNvSpPr/>
          <p:nvPr/>
        </p:nvSpPr>
        <p:spPr>
          <a:xfrm rot="5400000">
            <a:off x="5682615" y="3848735"/>
            <a:ext cx="132715" cy="187325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p>
            <a:pPr algn="ctr"/>
            <a:r>
              <a:rPr lang="x-none" altLang="en-US" sz="1200">
                <a:solidFill>
                  <a:schemeClr val="tx1"/>
                </a:solidFill>
              </a:rPr>
              <a:t>I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43" name="Snip Same Side Corner Rectangle 42"/>
          <p:cNvSpPr/>
          <p:nvPr/>
        </p:nvSpPr>
        <p:spPr>
          <a:xfrm rot="16200000">
            <a:off x="5004435" y="3957320"/>
            <a:ext cx="132715" cy="196215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p>
            <a:pPr algn="ctr"/>
            <a:r>
              <a:rPr lang="x-none" altLang="en-US" sz="1200">
                <a:solidFill>
                  <a:schemeClr val="tx1"/>
                </a:solidFill>
              </a:rPr>
              <a:t>D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44" name="Snip Same Side Corner Rectangle 43"/>
          <p:cNvSpPr/>
          <p:nvPr/>
        </p:nvSpPr>
        <p:spPr>
          <a:xfrm rot="5400000">
            <a:off x="5223510" y="3962400"/>
            <a:ext cx="132715" cy="187325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p>
            <a:pPr algn="ctr"/>
            <a:r>
              <a:rPr lang="x-none" altLang="en-US" sz="1200">
                <a:solidFill>
                  <a:schemeClr val="tx1"/>
                </a:solidFill>
              </a:rPr>
              <a:t>N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45" name="Snip Same Side Corner Rectangle 44"/>
          <p:cNvSpPr/>
          <p:nvPr/>
        </p:nvSpPr>
        <p:spPr>
          <a:xfrm rot="16200000">
            <a:off x="5000625" y="4112895"/>
            <a:ext cx="132715" cy="196215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p>
            <a:pPr algn="ctr"/>
            <a:r>
              <a:rPr lang="x-none" altLang="en-US" sz="1200">
                <a:solidFill>
                  <a:schemeClr val="tx1"/>
                </a:solidFill>
              </a:rPr>
              <a:t>N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46" name="Snip Same Side Corner Rectangle 45"/>
          <p:cNvSpPr/>
          <p:nvPr/>
        </p:nvSpPr>
        <p:spPr>
          <a:xfrm rot="5400000">
            <a:off x="5219700" y="4117975"/>
            <a:ext cx="132715" cy="187325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p>
            <a:pPr algn="ctr"/>
            <a:r>
              <a:rPr lang="x-none" altLang="en-US" sz="1200">
                <a:solidFill>
                  <a:schemeClr val="tx1"/>
                </a:solidFill>
              </a:rPr>
              <a:t>D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47" name="Snip Same Side Corner Rectangle 46"/>
          <p:cNvSpPr/>
          <p:nvPr/>
        </p:nvSpPr>
        <p:spPr>
          <a:xfrm rot="16200000">
            <a:off x="4996815" y="4265930"/>
            <a:ext cx="132715" cy="196215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p>
            <a:pPr algn="ctr"/>
            <a:r>
              <a:rPr lang="x-none" altLang="en-US" sz="1200">
                <a:solidFill>
                  <a:schemeClr val="tx1"/>
                </a:solidFill>
              </a:rPr>
              <a:t>W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48" name="Snip Same Side Corner Rectangle 47"/>
          <p:cNvSpPr/>
          <p:nvPr/>
        </p:nvSpPr>
        <p:spPr>
          <a:xfrm rot="5400000">
            <a:off x="5215890" y="4271010"/>
            <a:ext cx="132715" cy="187325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p>
            <a:pPr algn="ctr"/>
            <a:r>
              <a:rPr lang="x-none" altLang="en-US" sz="1200">
                <a:solidFill>
                  <a:schemeClr val="tx1"/>
                </a:solidFill>
              </a:rPr>
              <a:t>R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3" name="Snip Same Side Corner Rectangle 2"/>
          <p:cNvSpPr/>
          <p:nvPr/>
        </p:nvSpPr>
        <p:spPr>
          <a:xfrm>
            <a:off x="8542020" y="2817495"/>
            <a:ext cx="129540" cy="223520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D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25" name="Snip Same Side Corner Rectangle 24"/>
          <p:cNvSpPr/>
          <p:nvPr/>
        </p:nvSpPr>
        <p:spPr>
          <a:xfrm rot="10800000">
            <a:off x="8543290" y="3084830"/>
            <a:ext cx="131445" cy="245745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p>
            <a:pPr algn="ctr"/>
            <a:r>
              <a:rPr lang="x-none" altLang="en-US" sz="1200">
                <a:solidFill>
                  <a:schemeClr val="tx1"/>
                </a:solidFill>
              </a:rPr>
              <a:t>E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29" name="Snip Same Side Corner Rectangle 28"/>
          <p:cNvSpPr/>
          <p:nvPr/>
        </p:nvSpPr>
        <p:spPr>
          <a:xfrm>
            <a:off x="5572760" y="961390"/>
            <a:ext cx="133350" cy="575945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V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30" name="Snip Same Side Corner Rectangle 29"/>
          <p:cNvSpPr/>
          <p:nvPr/>
        </p:nvSpPr>
        <p:spPr>
          <a:xfrm rot="10800000">
            <a:off x="5574030" y="1624330"/>
            <a:ext cx="134620" cy="546735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p>
            <a:pPr algn="ctr"/>
            <a:r>
              <a:rPr lang="x-none" altLang="en-US" sz="1200">
                <a:solidFill>
                  <a:schemeClr val="tx1"/>
                </a:solidFill>
              </a:rPr>
              <a:t>M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31" name="Snip Same Side Corner Rectangle 30"/>
          <p:cNvSpPr/>
          <p:nvPr/>
        </p:nvSpPr>
        <p:spPr>
          <a:xfrm>
            <a:off x="6997700" y="808355"/>
            <a:ext cx="133985" cy="165100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S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49" name="Snip Same Side Corner Rectangle 48"/>
          <p:cNvSpPr/>
          <p:nvPr/>
        </p:nvSpPr>
        <p:spPr>
          <a:xfrm rot="10800000">
            <a:off x="7002780" y="1018540"/>
            <a:ext cx="131445" cy="177800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p>
            <a:pPr algn="ctr"/>
            <a:r>
              <a:rPr lang="x-none" altLang="en-US" sz="1200">
                <a:solidFill>
                  <a:schemeClr val="tx1"/>
                </a:solidFill>
              </a:rPr>
              <a:t>T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50" name="Snip Same Side Corner Rectangle 49"/>
          <p:cNvSpPr/>
          <p:nvPr/>
        </p:nvSpPr>
        <p:spPr>
          <a:xfrm>
            <a:off x="6571615" y="948690"/>
            <a:ext cx="133985" cy="165100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R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51" name="Snip Same Side Corner Rectangle 50"/>
          <p:cNvSpPr/>
          <p:nvPr/>
        </p:nvSpPr>
        <p:spPr>
          <a:xfrm rot="10800000">
            <a:off x="6576695" y="1158875"/>
            <a:ext cx="131445" cy="177800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p>
            <a:pPr algn="ctr"/>
            <a:r>
              <a:rPr lang="x-none" altLang="en-US" sz="1200">
                <a:solidFill>
                  <a:schemeClr val="tx1"/>
                </a:solidFill>
              </a:rPr>
              <a:t>K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56" name="Snip Same Side Corner Rectangle 55"/>
          <p:cNvSpPr/>
          <p:nvPr/>
        </p:nvSpPr>
        <p:spPr>
          <a:xfrm>
            <a:off x="6052820" y="915670"/>
            <a:ext cx="161290" cy="276225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H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57" name="Snip Same Side Corner Rectangle 56"/>
          <p:cNvSpPr/>
          <p:nvPr/>
        </p:nvSpPr>
        <p:spPr>
          <a:xfrm rot="10800000">
            <a:off x="6061075" y="1258570"/>
            <a:ext cx="162560" cy="261620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p>
            <a:pPr algn="ctr"/>
            <a:r>
              <a:rPr lang="x-none" altLang="en-US" sz="1200">
                <a:solidFill>
                  <a:schemeClr val="tx1"/>
                </a:solidFill>
              </a:rPr>
              <a:t>P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54" name="Snip Same Side Corner Rectangle 53"/>
          <p:cNvSpPr/>
          <p:nvPr/>
        </p:nvSpPr>
        <p:spPr>
          <a:xfrm>
            <a:off x="7550150" y="2048510"/>
            <a:ext cx="152400" cy="381000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N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55" name="Snip Same Side Corner Rectangle 54"/>
          <p:cNvSpPr/>
          <p:nvPr/>
        </p:nvSpPr>
        <p:spPr>
          <a:xfrm rot="10800000">
            <a:off x="7555865" y="2517140"/>
            <a:ext cx="153670" cy="361315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p>
            <a:pPr algn="ctr"/>
            <a:r>
              <a:rPr lang="x-none" altLang="en-US" sz="1200">
                <a:solidFill>
                  <a:schemeClr val="tx1"/>
                </a:solidFill>
              </a:rPr>
              <a:t>S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68" name="Snip Same Side Corner Rectangle 67"/>
          <p:cNvSpPr/>
          <p:nvPr/>
        </p:nvSpPr>
        <p:spPr>
          <a:xfrm>
            <a:off x="8569960" y="1975485"/>
            <a:ext cx="129540" cy="223520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R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69" name="Snip Same Side Corner Rectangle 68"/>
          <p:cNvSpPr/>
          <p:nvPr/>
        </p:nvSpPr>
        <p:spPr>
          <a:xfrm rot="10800000">
            <a:off x="8571230" y="2238375"/>
            <a:ext cx="131445" cy="245745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p>
            <a:pPr algn="ctr"/>
            <a:r>
              <a:rPr lang="x-none" altLang="en-US" sz="1200">
                <a:solidFill>
                  <a:schemeClr val="tx1"/>
                </a:solidFill>
              </a:rPr>
              <a:t>K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70" name="Snip Same Side Corner Rectangle 69"/>
          <p:cNvSpPr/>
          <p:nvPr/>
        </p:nvSpPr>
        <p:spPr>
          <a:xfrm>
            <a:off x="8053705" y="2069465"/>
            <a:ext cx="129540" cy="223520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E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71" name="Snip Same Side Corner Rectangle 70"/>
          <p:cNvSpPr/>
          <p:nvPr/>
        </p:nvSpPr>
        <p:spPr>
          <a:xfrm rot="10800000">
            <a:off x="8054975" y="2336800"/>
            <a:ext cx="131445" cy="245745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p>
            <a:pPr algn="ctr"/>
            <a:r>
              <a:rPr lang="x-none" altLang="en-US" sz="1200">
                <a:solidFill>
                  <a:schemeClr val="tx1"/>
                </a:solidFill>
              </a:rPr>
              <a:t>L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2" name="Snip Same Side Corner Rectangle 1"/>
          <p:cNvSpPr/>
          <p:nvPr/>
        </p:nvSpPr>
        <p:spPr>
          <a:xfrm>
            <a:off x="2565400" y="5761355"/>
            <a:ext cx="129540" cy="223520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I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52" name="Snip Same Side Corner Rectangle 51"/>
          <p:cNvSpPr/>
          <p:nvPr/>
        </p:nvSpPr>
        <p:spPr>
          <a:xfrm rot="10800000">
            <a:off x="2553970" y="6219190"/>
            <a:ext cx="131445" cy="245745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p>
            <a:pPr algn="ctr"/>
            <a:r>
              <a:rPr lang="x-none" altLang="en-US" sz="1200">
                <a:solidFill>
                  <a:schemeClr val="tx1"/>
                </a:solidFill>
              </a:rPr>
              <a:t>V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53" name="Snip Same Side Corner Rectangle 52"/>
          <p:cNvSpPr/>
          <p:nvPr/>
        </p:nvSpPr>
        <p:spPr>
          <a:xfrm>
            <a:off x="9063355" y="5423535"/>
            <a:ext cx="133985" cy="165100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R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61" name="Snip Same Side Corner Rectangle 60"/>
          <p:cNvSpPr/>
          <p:nvPr/>
        </p:nvSpPr>
        <p:spPr>
          <a:xfrm rot="10800000">
            <a:off x="9068435" y="5633720"/>
            <a:ext cx="131445" cy="177800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p>
            <a:pPr algn="ctr"/>
            <a:r>
              <a:rPr lang="x-none" altLang="en-US" sz="1200">
                <a:solidFill>
                  <a:schemeClr val="tx1"/>
                </a:solidFill>
              </a:rPr>
              <a:t>S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62" name="Snip Same Side Corner Rectangle 61"/>
          <p:cNvSpPr/>
          <p:nvPr/>
        </p:nvSpPr>
        <p:spPr>
          <a:xfrm>
            <a:off x="8561070" y="4438650"/>
            <a:ext cx="133985" cy="165100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D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63" name="Snip Same Side Corner Rectangle 62"/>
          <p:cNvSpPr/>
          <p:nvPr/>
        </p:nvSpPr>
        <p:spPr>
          <a:xfrm rot="10800000">
            <a:off x="8566150" y="4648835"/>
            <a:ext cx="131445" cy="177800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p>
            <a:pPr algn="ctr"/>
            <a:r>
              <a:rPr lang="x-none" altLang="en-US" sz="1200">
                <a:solidFill>
                  <a:schemeClr val="tx1"/>
                </a:solidFill>
              </a:rPr>
              <a:t>E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64" name="Snip Same Side Corner Rectangle 63"/>
          <p:cNvSpPr/>
          <p:nvPr/>
        </p:nvSpPr>
        <p:spPr>
          <a:xfrm>
            <a:off x="9082405" y="4349750"/>
            <a:ext cx="133985" cy="165100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Y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65" name="Snip Same Side Corner Rectangle 64"/>
          <p:cNvSpPr/>
          <p:nvPr/>
        </p:nvSpPr>
        <p:spPr>
          <a:xfrm rot="10800000">
            <a:off x="9087485" y="4559935"/>
            <a:ext cx="131445" cy="177800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p>
            <a:pPr algn="ctr"/>
            <a:r>
              <a:rPr lang="x-none" altLang="en-US" sz="1200">
                <a:solidFill>
                  <a:schemeClr val="tx1"/>
                </a:solidFill>
              </a:rPr>
              <a:t>F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85" name="Snip Same Side Corner Rectangle 84"/>
          <p:cNvSpPr/>
          <p:nvPr/>
        </p:nvSpPr>
        <p:spPr>
          <a:xfrm>
            <a:off x="9056370" y="1951990"/>
            <a:ext cx="133985" cy="165100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D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86" name="Snip Same Side Corner Rectangle 85"/>
          <p:cNvSpPr/>
          <p:nvPr/>
        </p:nvSpPr>
        <p:spPr>
          <a:xfrm rot="10800000">
            <a:off x="9061450" y="2162175"/>
            <a:ext cx="131445" cy="177800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p>
            <a:pPr algn="ctr"/>
            <a:r>
              <a:rPr lang="x-none" altLang="en-US" sz="1200">
                <a:solidFill>
                  <a:schemeClr val="tx1"/>
                </a:solidFill>
              </a:rPr>
              <a:t>E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87" name="Snip Same Side Corner Rectangle 86"/>
          <p:cNvSpPr/>
          <p:nvPr/>
        </p:nvSpPr>
        <p:spPr>
          <a:xfrm>
            <a:off x="7908925" y="1485900"/>
            <a:ext cx="161290" cy="276225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N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88" name="Snip Same Side Corner Rectangle 87"/>
          <p:cNvSpPr/>
          <p:nvPr/>
        </p:nvSpPr>
        <p:spPr>
          <a:xfrm rot="10800000">
            <a:off x="7917180" y="1828800"/>
            <a:ext cx="162560" cy="261620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p>
            <a:pPr algn="ctr"/>
            <a:r>
              <a:rPr lang="x-none" altLang="en-US" sz="1200">
                <a:solidFill>
                  <a:schemeClr val="tx1"/>
                </a:solidFill>
              </a:rPr>
              <a:t>H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91" name="Snip Same Side Corner Rectangle 90"/>
          <p:cNvSpPr/>
          <p:nvPr/>
        </p:nvSpPr>
        <p:spPr>
          <a:xfrm>
            <a:off x="8561070" y="1523365"/>
            <a:ext cx="133985" cy="165100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G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92" name="Snip Same Side Corner Rectangle 91"/>
          <p:cNvSpPr/>
          <p:nvPr/>
        </p:nvSpPr>
        <p:spPr>
          <a:xfrm rot="10800000">
            <a:off x="8566150" y="1733550"/>
            <a:ext cx="131445" cy="177800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p>
            <a:pPr algn="ctr"/>
            <a:r>
              <a:rPr lang="x-none" altLang="en-US" sz="1200">
                <a:solidFill>
                  <a:schemeClr val="tx1"/>
                </a:solidFill>
              </a:rPr>
              <a:t>S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94" name="Snip Same Side Corner Rectangle 93"/>
          <p:cNvSpPr/>
          <p:nvPr/>
        </p:nvSpPr>
        <p:spPr>
          <a:xfrm>
            <a:off x="9050020" y="1407795"/>
            <a:ext cx="133985" cy="165100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M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95" name="Snip Same Side Corner Rectangle 94"/>
          <p:cNvSpPr/>
          <p:nvPr/>
        </p:nvSpPr>
        <p:spPr>
          <a:xfrm rot="10800000">
            <a:off x="9055100" y="1617980"/>
            <a:ext cx="131445" cy="177800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p>
            <a:pPr algn="ctr"/>
            <a:r>
              <a:rPr lang="x-none" altLang="en-US" sz="1200">
                <a:solidFill>
                  <a:schemeClr val="tx1"/>
                </a:solidFill>
              </a:rPr>
              <a:t>L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96" name="Snip Same Side Corner Rectangle 95"/>
          <p:cNvSpPr/>
          <p:nvPr/>
        </p:nvSpPr>
        <p:spPr>
          <a:xfrm>
            <a:off x="7557770" y="697230"/>
            <a:ext cx="133985" cy="165100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H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97" name="Snip Same Side Corner Rectangle 96"/>
          <p:cNvSpPr/>
          <p:nvPr/>
        </p:nvSpPr>
        <p:spPr>
          <a:xfrm rot="10800000">
            <a:off x="7562850" y="907415"/>
            <a:ext cx="131445" cy="177800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p>
            <a:pPr algn="ctr"/>
            <a:r>
              <a:rPr lang="x-none" altLang="en-US" sz="1200">
                <a:solidFill>
                  <a:schemeClr val="tx1"/>
                </a:solidFill>
              </a:rPr>
              <a:t>N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98" name="Snip Same Side Corner Rectangle 97"/>
          <p:cNvSpPr/>
          <p:nvPr/>
        </p:nvSpPr>
        <p:spPr>
          <a:xfrm>
            <a:off x="8020050" y="539750"/>
            <a:ext cx="133985" cy="165100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F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99" name="Snip Same Side Corner Rectangle 98"/>
          <p:cNvSpPr/>
          <p:nvPr/>
        </p:nvSpPr>
        <p:spPr>
          <a:xfrm rot="10800000">
            <a:off x="8025130" y="749935"/>
            <a:ext cx="131445" cy="177800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p>
            <a:pPr algn="ctr"/>
            <a:r>
              <a:rPr lang="x-none" altLang="en-US" sz="1200">
                <a:solidFill>
                  <a:schemeClr val="tx1"/>
                </a:solidFill>
              </a:rPr>
              <a:t>L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100" name="Snip Same Side Corner Rectangle 99"/>
          <p:cNvSpPr/>
          <p:nvPr/>
        </p:nvSpPr>
        <p:spPr>
          <a:xfrm>
            <a:off x="8539480" y="430530"/>
            <a:ext cx="133985" cy="165100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R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101" name="Snip Same Side Corner Rectangle 100"/>
          <p:cNvSpPr/>
          <p:nvPr/>
        </p:nvSpPr>
        <p:spPr>
          <a:xfrm rot="10800000">
            <a:off x="8544560" y="640715"/>
            <a:ext cx="131445" cy="177800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p>
            <a:pPr algn="ctr"/>
            <a:r>
              <a:rPr lang="x-none" altLang="en-US" sz="1200">
                <a:solidFill>
                  <a:schemeClr val="tx1"/>
                </a:solidFill>
              </a:rPr>
              <a:t>Q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102" name="Snip Same Side Corner Rectangle 101"/>
          <p:cNvSpPr/>
          <p:nvPr/>
        </p:nvSpPr>
        <p:spPr>
          <a:xfrm>
            <a:off x="9058275" y="325120"/>
            <a:ext cx="133985" cy="165100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200">
                <a:solidFill>
                  <a:schemeClr val="tx1"/>
                </a:solidFill>
              </a:rPr>
              <a:t>I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103" name="Snip Same Side Corner Rectangle 102"/>
          <p:cNvSpPr/>
          <p:nvPr/>
        </p:nvSpPr>
        <p:spPr>
          <a:xfrm rot="10800000">
            <a:off x="9063355" y="535305"/>
            <a:ext cx="131445" cy="177800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p>
            <a:pPr algn="ctr"/>
            <a:r>
              <a:rPr lang="x-none" altLang="en-US" sz="1200">
                <a:solidFill>
                  <a:schemeClr val="tx1"/>
                </a:solidFill>
              </a:rPr>
              <a:t>V</a:t>
            </a:r>
            <a:endParaRPr lang="x-none" altLang="en-US" sz="1200">
              <a:solidFill>
                <a:schemeClr val="tx1"/>
              </a:solidFill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543560" y="556260"/>
            <a:ext cx="44577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鸟类各目的检索表（鸡形目一直到家鸡）</a:t>
            </a:r>
            <a:endParaRPr lang="x-none" altLang="en-US"/>
          </a:p>
        </p:txBody>
      </p:sp>
      <p:sp>
        <p:nvSpPr>
          <p:cNvPr id="27" name="Line Callout 1 26"/>
          <p:cNvSpPr/>
          <p:nvPr/>
        </p:nvSpPr>
        <p:spPr>
          <a:xfrm>
            <a:off x="6142355" y="4443095"/>
            <a:ext cx="890905" cy="259715"/>
          </a:xfrm>
          <a:prstGeom prst="borderCallout1">
            <a:avLst>
              <a:gd name="adj1" fmla="val 54278"/>
              <a:gd name="adj2" fmla="val -2352"/>
              <a:gd name="adj3" fmla="val 275061"/>
              <a:gd name="adj4" fmla="val -104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200"/>
              <a:t>Galliformes</a:t>
            </a:r>
            <a:endParaRPr lang="x-none" altLang="en-US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1950085"/>
            <a:ext cx="10515600" cy="1325563"/>
          </a:xfrm>
        </p:spPr>
        <p:txBody>
          <a:bodyPr/>
          <a:p>
            <a:r>
              <a:rPr lang="x-none" altLang="en-US"/>
              <a:t>highlight</a:t>
            </a:r>
            <a:endParaRPr lang="x-none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1. </a:t>
            </a:r>
            <a:r>
              <a:rPr lang="x-none" altLang="en-US">
                <a:sym typeface="+mn-ea"/>
              </a:rPr>
              <a:t>115 物种( 其中，</a:t>
            </a:r>
            <a:r>
              <a:rPr lang="x-none" altLang="en-US"/>
              <a:t>44 基因组注释 + 24 转录组组装） </a:t>
            </a:r>
            <a:endParaRPr lang="x-none" altLang="en-US"/>
          </a:p>
          <a:p>
            <a:r>
              <a:rPr lang="x-none" altLang="en-US"/>
              <a:t>2.  8892直同源基因，蛋白质总长为×××</a:t>
            </a:r>
            <a:endParaRPr lang="x-none" altLang="en-US"/>
          </a:p>
          <a:p>
            <a:r>
              <a:rPr lang="x-none" altLang="en-US"/>
              <a:t>3. 新的衍征挖掘算法</a:t>
            </a:r>
            <a:endParaRPr lang="x-none" altLang="en-US"/>
          </a:p>
          <a:p>
            <a:r>
              <a:rPr lang="x-none" altLang="en-US"/>
              <a:t>4. R包：标准化和流程化 workflow</a:t>
            </a:r>
            <a:endParaRPr lang="x-none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en-US"/>
              <a:t>R包：使检索表的建立从博士生一两年的项目简化为仅需数天的常规流程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1. 批量并行注释基因组（包装 AUGUSTUS）</a:t>
            </a:r>
            <a:endParaRPr lang="x-none" altLang="en-US"/>
          </a:p>
          <a:p>
            <a:r>
              <a:rPr lang="x-none" altLang="en-US"/>
              <a:t>2. 自动生成核心直同源基因集（基于 OrthoDB）</a:t>
            </a:r>
            <a:endParaRPr lang="x-none" altLang="en-US"/>
          </a:p>
          <a:p>
            <a:r>
              <a:rPr lang="x-none" altLang="en-US"/>
              <a:t>3.  不同来源的数据转化为 HaMStR 输入文件</a:t>
            </a:r>
            <a:endParaRPr lang="x-none" altLang="en-US"/>
          </a:p>
          <a:p>
            <a:r>
              <a:rPr lang="x-none" altLang="en-US"/>
              <a:t>4. 分析 NCBI 组学数据分布的 pipeline</a:t>
            </a:r>
            <a:endParaRPr lang="x-none" altLang="en-US"/>
          </a:p>
          <a:p>
            <a:r>
              <a:rPr lang="x-none" altLang="en-US"/>
              <a:t>。。。。。。</a:t>
            </a:r>
            <a:endParaRPr lang="x-none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1950085"/>
            <a:ext cx="10515600" cy="1325563"/>
          </a:xfrm>
        </p:spPr>
        <p:txBody>
          <a:bodyPr>
            <a:normAutofit/>
          </a:bodyPr>
          <a:p>
            <a:r>
              <a:rPr lang="x-none" altLang="en-US"/>
              <a:t>新的衍征挖掘算法</a:t>
            </a:r>
            <a:br>
              <a:rPr lang="x-none" altLang="en-US"/>
            </a:br>
            <a:r>
              <a:rPr lang="x-none" altLang="en-US" sz="2800"/>
              <a:t>（see word  for details）</a:t>
            </a:r>
            <a:endParaRPr lang="x-none" alt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To better mine amino acid apomorphy suitable for molecular description, I developed a novel C++ program. 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It will analyze each column of a gene matrix according a given phylogenetic tree and print information of selected node.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criterion for printing a node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  <a:p>
            <a:r>
              <a:rPr lang="en-US"/>
              <a:t>1.We consider the node contains apomorphy.</a:t>
            </a:r>
            <a:endParaRPr lang="en-US"/>
          </a:p>
          <a:p>
            <a:r>
              <a:rPr lang="en-US"/>
              <a:t>2.The node is suitable for classification.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1941</Words>
  <Application>WPS Presentation</Application>
  <PresentationFormat>Widescreen</PresentationFormat>
  <Paragraphs>393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SimSun</vt:lpstr>
      <vt:lpstr>Wingdings</vt:lpstr>
      <vt:lpstr>WenQuanYi Zen Hei</vt:lpstr>
      <vt:lpstr>Calibri Light</vt:lpstr>
      <vt:lpstr>DejaVu Sans</vt:lpstr>
      <vt:lpstr>Calibri</vt:lpstr>
      <vt:lpstr>微软雅黑</vt:lpstr>
      <vt:lpstr>FZHei-B01</vt:lpstr>
      <vt:lpstr>Arial Unicode MS</vt:lpstr>
      <vt:lpstr>Times New Roman</vt:lpstr>
      <vt:lpstr>SimSun</vt:lpstr>
      <vt:lpstr>FZShuSong-Z01</vt:lpstr>
      <vt:lpstr>Office Theme</vt:lpstr>
      <vt:lpstr>PowerPoint 演示文稿</vt:lpstr>
      <vt:lpstr>实验结果</vt:lpstr>
      <vt:lpstr>PowerPoint 演示文稿</vt:lpstr>
      <vt:lpstr>highlight</vt:lpstr>
      <vt:lpstr>PowerPoint 演示文稿</vt:lpstr>
      <vt:lpstr>R包：使检索表的建立从博士生一两年的项目简化为仅需数天的常规流程</vt:lpstr>
      <vt:lpstr>新的衍征挖掘算法 （see word  for details）</vt:lpstr>
      <vt:lpstr>PowerPoint 演示文稿</vt:lpstr>
      <vt:lpstr>criterion for printing a node</vt:lpstr>
      <vt:lpstr>2. suitable for classification:  no overlap between two clades</vt:lpstr>
      <vt:lpstr>1. potential apomorphy site</vt:lpstr>
      <vt:lpstr>(1) state: three classes</vt:lpstr>
      <vt:lpstr>PowerPoint 演示文稿</vt:lpstr>
      <vt:lpstr>PowerPoint 演示文稿</vt:lpstr>
      <vt:lpstr>(2) missing score</vt:lpstr>
      <vt:lpstr>PowerPoint 演示文稿</vt:lpstr>
      <vt:lpstr>1. potential apomorphy site</vt:lpstr>
      <vt:lpstr>The end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zhuoer</dc:creator>
  <cp:lastModifiedBy>zhuoer</cp:lastModifiedBy>
  <cp:revision>99</cp:revision>
  <dcterms:created xsi:type="dcterms:W3CDTF">2018-12-17T12:31:48Z</dcterms:created>
  <dcterms:modified xsi:type="dcterms:W3CDTF">2018-12-17T12:31:48Z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