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56" r:id="rId4"/>
    <p:sldId id="257" r:id="rId5"/>
    <p:sldId id="263" r:id="rId6"/>
    <p:sldId id="275" r:id="rId7"/>
    <p:sldId id="272" r:id="rId8"/>
    <p:sldId id="277" r:id="rId9"/>
    <p:sldId id="278" r:id="rId10"/>
    <p:sldId id="281" r:id="rId11"/>
    <p:sldId id="282" r:id="rId12"/>
    <p:sldId id="273" r:id="rId13"/>
    <p:sldId id="283" r:id="rId14"/>
    <p:sldId id="274" r:id="rId15"/>
    <p:sldId id="284" r:id="rId16"/>
    <p:sldId id="258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ECEE"/>
    <a:srgbClr val="DC454F"/>
    <a:srgbClr val="FAD77E"/>
    <a:srgbClr val="B7CCA0"/>
    <a:srgbClr val="FCCF5E"/>
    <a:srgbClr val="B33C43"/>
    <a:srgbClr val="BBD0A4"/>
    <a:srgbClr val="80B1C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48"/>
      </p:cViewPr>
      <p:guideLst>
        <p:guide orient="horz" pos="21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97" y="0"/>
            <a:ext cx="12233098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7571" y="1498600"/>
            <a:ext cx="8251372" cy="1006475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7571" y="2601119"/>
            <a:ext cx="8251372" cy="490424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rgbClr val="FCCF5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707570" y="3183788"/>
            <a:ext cx="3722915" cy="36512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99" y="0"/>
            <a:ext cx="12191851" cy="685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2280217" y="2060002"/>
            <a:ext cx="7457394" cy="457200"/>
          </a:xfrm>
        </p:spPr>
        <p:txBody>
          <a:bodyPr/>
          <a:lstStyle>
            <a:lvl1pPr>
              <a:defRPr b="1">
                <a:solidFill>
                  <a:srgbClr val="80B1C5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2275114" y="4174117"/>
            <a:ext cx="7457394" cy="457200"/>
          </a:xfrm>
        </p:spPr>
        <p:txBody>
          <a:bodyPr/>
          <a:lstStyle>
            <a:lvl1pPr>
              <a:defRPr b="1">
                <a:solidFill>
                  <a:srgbClr val="80B1C5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2275114" y="3104569"/>
            <a:ext cx="7457394" cy="457200"/>
          </a:xfrm>
        </p:spPr>
        <p:txBody>
          <a:bodyPr/>
          <a:lstStyle>
            <a:lvl1pPr>
              <a:defRPr b="1">
                <a:solidFill>
                  <a:srgbClr val="80B1C5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2275114" y="5243665"/>
            <a:ext cx="7457394" cy="457200"/>
          </a:xfrm>
        </p:spPr>
        <p:txBody>
          <a:bodyPr/>
          <a:lstStyle>
            <a:lvl1pPr>
              <a:defRPr b="1">
                <a:solidFill>
                  <a:srgbClr val="80B1C5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3" y="-419154"/>
            <a:ext cx="13324039" cy="74948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4543" y="2818151"/>
            <a:ext cx="5932714" cy="777876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单击此处编辑节标题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4543" y="3700463"/>
            <a:ext cx="5182281" cy="36512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DF79"/>
                </a:solidFill>
              </a:defRPr>
            </a:lvl1pPr>
          </a:lstStyle>
          <a:p>
            <a:pPr algn="dist"/>
            <a:r>
              <a:rPr lang="zh-CN" altLang="en-US" sz="2800" dirty="0">
                <a:solidFill>
                  <a:srgbClr val="FFDF79"/>
                </a:solidFill>
              </a:rPr>
              <a:t>单击此处编辑内容</a:t>
            </a:r>
            <a:endParaRPr lang="zh-CN" altLang="en-US" sz="2800" dirty="0">
              <a:solidFill>
                <a:srgbClr val="FFDF79"/>
              </a:solidFill>
            </a:endParaRPr>
          </a:p>
          <a:p>
            <a:pPr lvl="4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97" y="0"/>
            <a:ext cx="12233098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  <p:sp>
        <p:nvSpPr>
          <p:cNvPr id="2" name="半闭框 1"/>
          <p:cNvSpPr/>
          <p:nvPr userDrawn="1"/>
        </p:nvSpPr>
        <p:spPr>
          <a:xfrm rot="8100000">
            <a:off x="-3044147" y="590626"/>
            <a:ext cx="4188183" cy="4188183"/>
          </a:xfrm>
          <a:prstGeom prst="halfFrame">
            <a:avLst>
              <a:gd name="adj1" fmla="val 10686"/>
              <a:gd name="adj2" fmla="val 109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2220686" y="2105247"/>
            <a:ext cx="5689938" cy="68447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单击此处编辑节标题</a:t>
            </a:r>
            <a:endParaRPr lang="zh-CN" altLang="en-US" dirty="0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2220686" y="2926241"/>
            <a:ext cx="5689938" cy="36512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DF79"/>
                </a:solidFill>
              </a:defRPr>
            </a:lvl1pPr>
          </a:lstStyle>
          <a:p>
            <a:pPr algn="dist"/>
            <a:r>
              <a:rPr lang="zh-CN" altLang="en-US" sz="2800" dirty="0">
                <a:solidFill>
                  <a:srgbClr val="FFDF79"/>
                </a:solidFill>
              </a:rPr>
              <a:t>单击此处编辑内容</a:t>
            </a:r>
            <a:endParaRPr lang="zh-CN" altLang="en-US" sz="2800" dirty="0">
              <a:solidFill>
                <a:srgbClr val="FFDF79"/>
              </a:solidFill>
            </a:endParaRPr>
          </a:p>
          <a:p>
            <a:pPr lvl="4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851" cy="6858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5115" y="523081"/>
            <a:ext cx="8316685" cy="779463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FCCF5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26029" y="1825625"/>
            <a:ext cx="9165771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275115" y="523081"/>
            <a:ext cx="8316685" cy="779463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FCCF5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" y="0"/>
            <a:ext cx="1219185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" y="0"/>
            <a:ext cx="12191851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75115" y="523081"/>
            <a:ext cx="8316685" cy="779463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FCCF5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2275115" y="1787311"/>
            <a:ext cx="4619821" cy="508573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2275115" y="3947045"/>
            <a:ext cx="4619821" cy="508573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5276804" y="2872872"/>
            <a:ext cx="4619821" cy="50857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  <p:sp>
        <p:nvSpPr>
          <p:cNvPr id="29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5276804" y="5032606"/>
            <a:ext cx="4619821" cy="50857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97" y="0"/>
            <a:ext cx="12233098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99" y="0"/>
            <a:ext cx="12191851" cy="685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2280217" y="2060002"/>
            <a:ext cx="7457394" cy="457200"/>
          </a:xfrm>
        </p:spPr>
        <p:txBody>
          <a:bodyPr/>
          <a:lstStyle>
            <a:lvl1pPr>
              <a:defRPr b="1">
                <a:solidFill>
                  <a:srgbClr val="80B1C5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2275114" y="4174117"/>
            <a:ext cx="7457394" cy="457200"/>
          </a:xfrm>
        </p:spPr>
        <p:txBody>
          <a:bodyPr/>
          <a:lstStyle>
            <a:lvl1pPr>
              <a:defRPr b="1">
                <a:solidFill>
                  <a:srgbClr val="80B1C5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2275114" y="3104569"/>
            <a:ext cx="7457394" cy="457200"/>
          </a:xfrm>
        </p:spPr>
        <p:txBody>
          <a:bodyPr/>
          <a:lstStyle>
            <a:lvl1pPr>
              <a:defRPr b="1">
                <a:solidFill>
                  <a:srgbClr val="80B1C5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2275114" y="5243665"/>
            <a:ext cx="7457394" cy="457200"/>
          </a:xfrm>
        </p:spPr>
        <p:txBody>
          <a:bodyPr/>
          <a:lstStyle>
            <a:lvl1pPr>
              <a:defRPr b="1">
                <a:solidFill>
                  <a:srgbClr val="80B1C5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3" y="-419154"/>
            <a:ext cx="13324039" cy="74948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4543" y="2818151"/>
            <a:ext cx="5932714" cy="777876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单击此处编辑节标题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4543" y="3700463"/>
            <a:ext cx="5182281" cy="36512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DF79"/>
                </a:solidFill>
              </a:defRPr>
            </a:lvl1pPr>
          </a:lstStyle>
          <a:p>
            <a:pPr algn="dist"/>
            <a:r>
              <a:rPr lang="zh-CN" altLang="en-US" sz="2800" dirty="0">
                <a:solidFill>
                  <a:srgbClr val="FFDF79"/>
                </a:solidFill>
              </a:rPr>
              <a:t>单击此处编辑内容</a:t>
            </a:r>
            <a:endParaRPr lang="zh-CN" altLang="en-US" sz="2800" dirty="0">
              <a:solidFill>
                <a:srgbClr val="FFDF79"/>
              </a:solidFill>
            </a:endParaRPr>
          </a:p>
          <a:p>
            <a:pPr lvl="4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97" y="0"/>
            <a:ext cx="12233098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  <p:sp>
        <p:nvSpPr>
          <p:cNvPr id="2" name="半闭框 1"/>
          <p:cNvSpPr/>
          <p:nvPr userDrawn="1"/>
        </p:nvSpPr>
        <p:spPr>
          <a:xfrm rot="8100000">
            <a:off x="-3044147" y="590626"/>
            <a:ext cx="4188183" cy="4188183"/>
          </a:xfrm>
          <a:prstGeom prst="halfFrame">
            <a:avLst>
              <a:gd name="adj1" fmla="val 10686"/>
              <a:gd name="adj2" fmla="val 109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2220686" y="2105247"/>
            <a:ext cx="5689938" cy="68447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单击此处编辑节标题</a:t>
            </a:r>
            <a:endParaRPr lang="zh-CN" altLang="en-US" dirty="0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2220686" y="2926241"/>
            <a:ext cx="5689938" cy="36512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DF79"/>
                </a:solidFill>
              </a:defRPr>
            </a:lvl1pPr>
          </a:lstStyle>
          <a:p>
            <a:pPr algn="dist"/>
            <a:r>
              <a:rPr lang="zh-CN" altLang="en-US" sz="2800" dirty="0">
                <a:solidFill>
                  <a:srgbClr val="FFDF79"/>
                </a:solidFill>
              </a:rPr>
              <a:t>单击此处编辑内容</a:t>
            </a:r>
            <a:endParaRPr lang="zh-CN" altLang="en-US" sz="2800" dirty="0">
              <a:solidFill>
                <a:srgbClr val="FFDF79"/>
              </a:solidFill>
            </a:endParaRPr>
          </a:p>
          <a:p>
            <a:pPr lvl="4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851" cy="6858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5115" y="523081"/>
            <a:ext cx="8316685" cy="779463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FCCF5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26029" y="1825625"/>
            <a:ext cx="9165771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275115" y="523081"/>
            <a:ext cx="8316685" cy="779463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FCCF5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" y="0"/>
            <a:ext cx="1219185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" y="0"/>
            <a:ext cx="12191851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75115" y="523081"/>
            <a:ext cx="8316685" cy="779463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FCCF5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2275115" y="1787311"/>
            <a:ext cx="4619821" cy="508573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2275115" y="3947045"/>
            <a:ext cx="4619821" cy="508573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5276804" y="2872872"/>
            <a:ext cx="4619821" cy="50857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  <p:sp>
        <p:nvSpPr>
          <p:cNvPr id="29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5276804" y="5032606"/>
            <a:ext cx="4619821" cy="50857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97" y="0"/>
            <a:ext cx="12233098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97" y="0"/>
            <a:ext cx="12233098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7571" y="1498600"/>
            <a:ext cx="8251372" cy="1006475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7571" y="2601119"/>
            <a:ext cx="8251372" cy="490424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rgbClr val="FCCF5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707570" y="3183788"/>
            <a:ext cx="3722915" cy="36512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7C9D-A572-4C15-8776-F33DCB6FD3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F1D5A-5A0A-4395-B9CD-3D4DB26365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600" dirty="0"/>
              <a:t>PID</a:t>
            </a:r>
            <a:r>
              <a:rPr lang="zh-CN" altLang="en-US" sz="6600" dirty="0"/>
              <a:t>算法的简要</a:t>
            </a:r>
            <a:r>
              <a:rPr lang="zh-CN" altLang="en-US" sz="6600" dirty="0"/>
              <a:t>介绍</a:t>
            </a:r>
            <a:endParaRPr lang="zh-CN" altLang="en-US" sz="66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07571" y="2505075"/>
            <a:ext cx="8251372" cy="490424"/>
          </a:xfrm>
        </p:spPr>
        <p:txBody>
          <a:bodyPr/>
          <a:lstStyle/>
          <a:p>
            <a:r>
              <a:rPr lang="zh-CN" altLang="en-US" dirty="0"/>
              <a:t>金融</a:t>
            </a:r>
            <a:r>
              <a:rPr lang="en-US" altLang="zh-CN" dirty="0"/>
              <a:t>2102</a:t>
            </a:r>
            <a:r>
              <a:rPr lang="zh-CN" altLang="en-US" dirty="0"/>
              <a:t>邹卓</a:t>
            </a:r>
            <a:r>
              <a:rPr lang="zh-CN" altLang="en-US" dirty="0"/>
              <a:t>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707571" y="2995499"/>
            <a:ext cx="3722915" cy="365125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2023.5.25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80B1C5"/>
                </a:solidFill>
                <a:sym typeface="+mn-ea"/>
              </a:rPr>
              <a:t>PID算法的产生和发展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148840" y="2339340"/>
            <a:ext cx="5833745" cy="1434465"/>
          </a:xfrm>
        </p:spPr>
        <p:txBody>
          <a:bodyPr>
            <a:normAutofit/>
          </a:bodyPr>
          <a:lstStyle/>
          <a:p>
            <a:pPr algn="dist"/>
            <a:r>
              <a:rPr lang="en-US" altLang="zh-CN" sz="4400" dirty="0">
                <a:sym typeface="+mn-ea"/>
              </a:rPr>
              <a:t>PID</a:t>
            </a:r>
            <a:r>
              <a:rPr lang="zh-CN" altLang="en-US" sz="4400" dirty="0">
                <a:sym typeface="+mn-ea"/>
              </a:rPr>
              <a:t>算法的优缺点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49619" y="2339362"/>
            <a:ext cx="8724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PID算法的优缺点</a:t>
            </a:r>
          </a:p>
        </p:txBody>
      </p:sp>
      <p:sp>
        <p:nvSpPr>
          <p:cNvPr id="5" name="内容占位符 4"/>
          <p:cNvSpPr/>
          <p:nvPr>
            <p:ph sz="quarter" idx="16"/>
          </p:nvPr>
        </p:nvSpPr>
        <p:spPr>
          <a:xfrm>
            <a:off x="1828800" y="1634490"/>
            <a:ext cx="7823835" cy="3494405"/>
          </a:xfrm>
        </p:spPr>
        <p:txBody>
          <a:bodyPr>
            <a:normAutofit fontScale="60000"/>
          </a:bodyPr>
          <a:p>
            <a:r>
              <a:t>PID算法</a:t>
            </a:r>
            <a:r>
              <a:rPr lang="zh-CN"/>
              <a:t>的</a:t>
            </a:r>
            <a:r>
              <a:rPr lang="en-US"/>
              <a:t>·</a:t>
            </a:r>
            <a:r>
              <a:t>优点，例如：</a:t>
            </a:r>
          </a:p>
          <a:p>
            <a:r>
              <a:rPr lang="en-US"/>
              <a:t>1.</a:t>
            </a:r>
            <a:r>
              <a:t>原理简单，易于实现。</a:t>
            </a:r>
          </a:p>
          <a:p>
            <a:r>
              <a:rPr lang="en-US"/>
              <a:t>2.</a:t>
            </a:r>
            <a:r>
              <a:t>适用面广，可以应用于许多不同类型的控制系统。</a:t>
            </a:r>
          </a:p>
          <a:p>
            <a:r>
              <a:rPr lang="en-US"/>
              <a:t>3.</a:t>
            </a:r>
            <a:r>
              <a:t>控制参数相互独立，参数的选定比较简单。</a:t>
            </a:r>
          </a:p>
          <a:p>
            <a:r>
              <a:t>PID算法</a:t>
            </a:r>
            <a:r>
              <a:rPr lang="zh-CN"/>
              <a:t>的</a:t>
            </a:r>
            <a:r>
              <a:t>缺点，例如：</a:t>
            </a:r>
          </a:p>
          <a:p>
            <a:r>
              <a:rPr lang="en-US"/>
              <a:t>4.</a:t>
            </a:r>
            <a:r>
              <a:t>PID控制器的参数调试是一个困难的工作，因为要符合一些特别的判据，而且PID控制有其限制存在。PID控制器可能不稳定，如果参数未挑选妥当，其控制器输出可能是不稳定的。</a:t>
            </a:r>
          </a:p>
          <a:p>
            <a:r>
              <a:rPr lang="en-US"/>
              <a:t>5.</a:t>
            </a:r>
            <a:r>
              <a:t>PID控制器的最佳性能可能和针对过程变化或是设定值变化有关，也会随应用而不同。</a:t>
            </a:r>
          </a:p>
        </p:txBody>
      </p:sp>
      <p:pic>
        <p:nvPicPr>
          <p:cNvPr id="6" name="图片 5" descr="7YF1$TQG5(Q(LQQ`(XEEBQ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29530"/>
            <a:ext cx="2410460" cy="17284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80B1C5"/>
                </a:solidFill>
                <a:sym typeface="+mn-ea"/>
              </a:rPr>
              <a:t>PID算法的产生和发展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625090" y="2339340"/>
            <a:ext cx="5084445" cy="1089025"/>
          </a:xfrm>
        </p:spPr>
        <p:txBody>
          <a:bodyPr>
            <a:normAutofit/>
          </a:bodyPr>
          <a:lstStyle/>
          <a:p>
            <a:pPr algn="dist"/>
            <a:r>
              <a:rPr lang="zh-CN" altLang="en-US" sz="4400" dirty="0"/>
              <a:t>代码</a:t>
            </a:r>
            <a:r>
              <a:rPr lang="zh-CN" altLang="en-US" sz="4400" dirty="0"/>
              <a:t>实例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49619" y="2339362"/>
            <a:ext cx="8724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PID算法</a:t>
            </a:r>
            <a:r>
              <a:rPr lang="zh-CN"/>
              <a:t>代码</a:t>
            </a:r>
            <a:endParaRPr lang="zh-CN"/>
          </a:p>
        </p:txBody>
      </p:sp>
      <p:sp>
        <p:nvSpPr>
          <p:cNvPr id="5" name="内容占位符 4"/>
          <p:cNvSpPr/>
          <p:nvPr>
            <p:ph sz="quarter" idx="16"/>
          </p:nvPr>
        </p:nvSpPr>
        <p:spPr>
          <a:xfrm>
            <a:off x="1828800" y="1302385"/>
            <a:ext cx="7823835" cy="4647565"/>
          </a:xfrm>
        </p:spPr>
        <p:txBody>
          <a:bodyPr>
            <a:normAutofit fontScale="70000"/>
          </a:bodyPr>
          <a:p>
            <a:r>
              <a:t>double kp, ki, kd; // 比例增益、积分增益、微分增益 </a:t>
            </a:r>
          </a:p>
          <a:p>
            <a:r>
              <a:t>double setpoint; // 设定值 </a:t>
            </a:r>
          </a:p>
          <a:p>
            <a:r>
              <a:t>double integral = 0; </a:t>
            </a:r>
          </a:p>
          <a:p>
            <a:r>
              <a:t>double previous_error = 0; </a:t>
            </a:r>
          </a:p>
          <a:p>
            <a:r>
              <a:t>void pid_update(double measured_value, double dt)</a:t>
            </a:r>
          </a:p>
          <a:p>
            <a:pPr indent="457200"/>
            <a:r>
              <a:t> { double error = setpoint - measured_value; // 计算误差</a:t>
            </a:r>
          </a:p>
          <a:p>
            <a:pPr indent="457200"/>
            <a:r>
              <a:t> </a:t>
            </a:r>
            <a:r>
              <a:rPr lang="en-US"/>
              <a:t> </a:t>
            </a:r>
            <a:r>
              <a:t> integral += error * dt; // 计算积分累加和</a:t>
            </a:r>
          </a:p>
          <a:p>
            <a:pPr indent="457200"/>
            <a:r>
              <a:t>  </a:t>
            </a:r>
            <a:r>
              <a:rPr lang="en-US"/>
              <a:t> </a:t>
            </a:r>
            <a:r>
              <a:t>double derivative = (error - previous_error) / dt; // 计算微分 </a:t>
            </a:r>
          </a:p>
          <a:p>
            <a:pPr indent="457200"/>
            <a:r>
              <a:rPr lang="en-US"/>
              <a:t>   </a:t>
            </a:r>
            <a:r>
              <a:t>double output = kp * error + ki * integral + kd * derivative; // 计算PID输出 </a:t>
            </a:r>
            <a:r>
              <a:rPr lang="en-US"/>
              <a:t>         	</a:t>
            </a:r>
            <a:r>
              <a:t>previous_error = error; } 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917110" y="2193242"/>
            <a:ext cx="10515600" cy="1235757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1917110" y="3429000"/>
            <a:ext cx="3732576" cy="614816"/>
          </a:xfrm>
        </p:spPr>
        <p:txBody>
          <a:bodyPr>
            <a:normAutofit lnSpcReduction="10000"/>
          </a:bodyPr>
          <a:lstStyle/>
          <a:p>
            <a:pPr marL="0" indent="0" algn="dist">
              <a:buNone/>
            </a:pPr>
            <a:r>
              <a:rPr lang="en-US" altLang="zh-CN" sz="4000" b="1" dirty="0">
                <a:solidFill>
                  <a:srgbClr val="FCCF5E"/>
                </a:solidFill>
              </a:rPr>
              <a:t>THANKS</a:t>
            </a:r>
            <a:endParaRPr lang="zh-CN" altLang="en-US" sz="4000" b="1" dirty="0">
              <a:solidFill>
                <a:srgbClr val="FCCF5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 flipH="1">
            <a:off x="2373086" y="402772"/>
            <a:ext cx="1774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FCCF5E"/>
                </a:solidFill>
              </a:rPr>
              <a:t>目录</a:t>
            </a:r>
            <a:endParaRPr lang="en-US" altLang="zh-CN" sz="5400" b="1" dirty="0">
              <a:solidFill>
                <a:srgbClr val="FCCF5E"/>
              </a:solidFill>
            </a:endParaRPr>
          </a:p>
          <a:p>
            <a:pPr algn="dist"/>
            <a:r>
              <a:rPr lang="en-US" altLang="zh-CN" sz="1400" b="1" dirty="0">
                <a:solidFill>
                  <a:srgbClr val="FCCF5E"/>
                </a:solidFill>
              </a:rPr>
              <a:t>CONTENTS</a:t>
            </a:r>
            <a:endParaRPr lang="zh-CN" altLang="en-US" sz="1400" b="1" dirty="0">
              <a:solidFill>
                <a:srgbClr val="FCCF5E"/>
              </a:solidFill>
            </a:endParaRPr>
          </a:p>
        </p:txBody>
      </p:sp>
      <p:sp>
        <p:nvSpPr>
          <p:cNvPr id="7" name="L 形 6"/>
          <p:cNvSpPr/>
          <p:nvPr/>
        </p:nvSpPr>
        <p:spPr>
          <a:xfrm rot="13500000">
            <a:off x="1800711" y="2117219"/>
            <a:ext cx="276266" cy="276266"/>
          </a:xfrm>
          <a:prstGeom prst="corner">
            <a:avLst>
              <a:gd name="adj1" fmla="val 24545"/>
              <a:gd name="adj2" fmla="val 22727"/>
            </a:avLst>
          </a:prstGeom>
          <a:solidFill>
            <a:srgbClr val="FCC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 形 8"/>
          <p:cNvSpPr/>
          <p:nvPr/>
        </p:nvSpPr>
        <p:spPr>
          <a:xfrm rot="13500000">
            <a:off x="1800711" y="3189523"/>
            <a:ext cx="276266" cy="276266"/>
          </a:xfrm>
          <a:prstGeom prst="corner">
            <a:avLst>
              <a:gd name="adj1" fmla="val 24545"/>
              <a:gd name="adj2" fmla="val 22727"/>
            </a:avLst>
          </a:prstGeom>
          <a:solidFill>
            <a:srgbClr val="FCC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L 形 10"/>
          <p:cNvSpPr/>
          <p:nvPr/>
        </p:nvSpPr>
        <p:spPr>
          <a:xfrm rot="13500000">
            <a:off x="1800711" y="4261827"/>
            <a:ext cx="276266" cy="276266"/>
          </a:xfrm>
          <a:prstGeom prst="corner">
            <a:avLst>
              <a:gd name="adj1" fmla="val 24545"/>
              <a:gd name="adj2" fmla="val 22727"/>
            </a:avLst>
          </a:prstGeom>
          <a:solidFill>
            <a:srgbClr val="FCC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 形 12"/>
          <p:cNvSpPr/>
          <p:nvPr/>
        </p:nvSpPr>
        <p:spPr>
          <a:xfrm rot="13500000">
            <a:off x="1800711" y="5334132"/>
            <a:ext cx="276266" cy="276266"/>
          </a:xfrm>
          <a:prstGeom prst="corner">
            <a:avLst>
              <a:gd name="adj1" fmla="val 24545"/>
              <a:gd name="adj2" fmla="val 22727"/>
            </a:avLst>
          </a:prstGeom>
          <a:solidFill>
            <a:srgbClr val="FCC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80B1C5"/>
                </a:solidFill>
              </a:rPr>
              <a:t>PID算法的产生和发展</a:t>
            </a:r>
            <a:endParaRPr lang="zh-CN" altLang="en-US" b="1" dirty="0">
              <a:solidFill>
                <a:srgbClr val="80B1C5"/>
              </a:solidFill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PID</a:t>
            </a:r>
            <a:r>
              <a:rPr lang="zh-CN" altLang="en-US" dirty="0"/>
              <a:t>算法的</a:t>
            </a:r>
            <a:r>
              <a:rPr lang="zh-CN" altLang="en-US" dirty="0"/>
              <a:t>优缺点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PID算法的原理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80B1C5"/>
                </a:solidFill>
              </a:rPr>
              <a:t>举例加</a:t>
            </a:r>
            <a:r>
              <a:rPr lang="zh-CN" altLang="en-US" b="1" dirty="0">
                <a:solidFill>
                  <a:srgbClr val="80B1C5"/>
                </a:solidFill>
              </a:rPr>
              <a:t>代码</a:t>
            </a:r>
            <a:endParaRPr lang="zh-CN" altLang="en-US" b="1" dirty="0">
              <a:solidFill>
                <a:srgbClr val="80B1C5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80B1C5"/>
                </a:solidFill>
                <a:sym typeface="+mn-ea"/>
              </a:rPr>
              <a:t>PID算法的产生和发展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148840" y="2339340"/>
            <a:ext cx="5833745" cy="1434465"/>
          </a:xfrm>
        </p:spPr>
        <p:txBody>
          <a:bodyPr>
            <a:normAutofit/>
          </a:bodyPr>
          <a:lstStyle/>
          <a:p>
            <a:pPr algn="dist"/>
            <a:r>
              <a:rPr lang="zh-CN" altLang="en-US" sz="4400" dirty="0"/>
              <a:t>PID算法的</a:t>
            </a:r>
            <a:r>
              <a:rPr lang="zh-CN" altLang="en-US" sz="4400" dirty="0"/>
              <a:t>起源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49619" y="2339362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PID</a:t>
            </a:r>
            <a:r>
              <a:rPr lang="zh-CN" altLang="en-US"/>
              <a:t>算法的</a:t>
            </a:r>
            <a:r>
              <a:rPr lang="zh-CN" altLang="en-US"/>
              <a:t>起源</a:t>
            </a:r>
            <a:endParaRPr lang="zh-CN" altLang="en-US"/>
          </a:p>
        </p:txBody>
      </p:sp>
      <p:sp>
        <p:nvSpPr>
          <p:cNvPr id="5" name="内容占位符 4"/>
          <p:cNvSpPr/>
          <p:nvPr>
            <p:ph sz="quarter" idx="16"/>
          </p:nvPr>
        </p:nvSpPr>
        <p:spPr>
          <a:xfrm>
            <a:off x="2275205" y="1634490"/>
            <a:ext cx="7235825" cy="2668905"/>
          </a:xfrm>
        </p:spPr>
        <p:txBody>
          <a:bodyPr>
            <a:normAutofit fontScale="70000"/>
          </a:bodyPr>
          <a:p>
            <a:r>
              <a:rPr lang="en-US" altLang="zh-CN"/>
              <a:t>       </a:t>
            </a:r>
            <a:r>
              <a:rPr lang="zh-CN" altLang="en-US"/>
              <a:t>PID算法是连续系统中技术最为成熟、应用最为广泛的一种控制算法。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/>
              <a:t>该控制算法出现于20世纪30至40年代，PID 控制器以各种形式使用超过了 1 世纪，广泛应用在机械设备、气动设备 和电子设备 </a:t>
            </a:r>
            <a:r>
              <a:rPr lang="zh-CN" altLang="en-US">
                <a:sym typeface="+mn-ea"/>
              </a:rPr>
              <a:t>PID算法是一种常见的“保持稳定”控制算法，它是工业应用中最广泛的算法之一。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PID算法已经有100多年历史，在四轴飞行器，平衡小车、汽车定速巡航、温度控制器等场景均有应用 </a:t>
            </a:r>
            <a:endParaRPr lang="zh-CN" altLang="en-US"/>
          </a:p>
        </p:txBody>
      </p:sp>
      <p:pic>
        <p:nvPicPr>
          <p:cNvPr id="6" name="图片 5" descr="7YF1$TQG5(Q(LQQ`(XEEBQ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29530"/>
            <a:ext cx="2410460" cy="1728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80B1C5"/>
                </a:solidFill>
                <a:sym typeface="+mn-ea"/>
              </a:rPr>
              <a:t>PID算法的产生和发展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148840" y="2339340"/>
            <a:ext cx="5833745" cy="1434465"/>
          </a:xfrm>
        </p:spPr>
        <p:txBody>
          <a:bodyPr>
            <a:normAutofit/>
          </a:bodyPr>
          <a:lstStyle/>
          <a:p>
            <a:pPr algn="dist"/>
            <a:r>
              <a:rPr lang="zh-CN" altLang="en-US" sz="4400" dirty="0">
                <a:sym typeface="+mn-ea"/>
              </a:rPr>
              <a:t>PID算法的原理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49619" y="2339362"/>
            <a:ext cx="8724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PID</a:t>
            </a:r>
            <a:r>
              <a:rPr lang="zh-CN" altLang="en-US"/>
              <a:t>算法的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5" name="内容占位符 4"/>
          <p:cNvSpPr/>
          <p:nvPr>
            <p:ph sz="quarter" idx="16"/>
          </p:nvPr>
        </p:nvSpPr>
        <p:spPr>
          <a:xfrm>
            <a:off x="1737995" y="1461770"/>
            <a:ext cx="8117840" cy="3256915"/>
          </a:xfrm>
        </p:spPr>
        <p:txBody>
          <a:bodyPr>
            <a:noAutofit/>
          </a:bodyPr>
          <a:p>
            <a:r>
              <a:rPr lang="zh-CN" altLang="en-US" sz="2300"/>
              <a:t>PID算法的名称来源于它的三个基本控制环节：比例（proportional）、积分（integral）、微分（derivative）。这三个环节通过组合可以有效地纠正被控制对象的偏差，从而使其达到一个稳定的状态。</a:t>
            </a:r>
            <a:endParaRPr lang="zh-CN" altLang="en-US" sz="2300"/>
          </a:p>
          <a:p>
            <a:r>
              <a:rPr lang="zh-CN" altLang="en-US" sz="2300"/>
              <a:t>比例控制考虑当前误差，误差值和一个正值的常数Kp（表示比例）相乘。</a:t>
            </a:r>
            <a:endParaRPr lang="zh-CN" altLang="en-US" sz="2300"/>
          </a:p>
          <a:p>
            <a:r>
              <a:rPr lang="zh-CN" altLang="en-US" sz="2300"/>
              <a:t>积分控制考虑过去误差，将误差值过去一段时间和（误差和）乘以一个正值的常数Ki。</a:t>
            </a:r>
            <a:endParaRPr lang="zh-CN" altLang="en-US" sz="2300"/>
          </a:p>
          <a:p>
            <a:r>
              <a:rPr lang="zh-CN" altLang="en-US" sz="2300"/>
              <a:t>微分控制考虑将来误差，计算误差的一阶导，并和一个正值的常数Kd相乘 。</a:t>
            </a:r>
            <a:endParaRPr lang="zh-CN" altLang="en-US" sz="2300"/>
          </a:p>
        </p:txBody>
      </p:sp>
      <p:pic>
        <p:nvPicPr>
          <p:cNvPr id="6" name="图片 5" descr="7YF1$TQG5(Q(LQQ`(XEEBQ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60010"/>
            <a:ext cx="2367915" cy="1697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P,</a:t>
            </a:r>
            <a:r>
              <a:rPr lang="zh-CN" altLang="en-US"/>
              <a:t>即比例</a:t>
            </a:r>
            <a:r>
              <a:rPr lang="zh-CN" altLang="en-US"/>
              <a:t>控制</a:t>
            </a:r>
            <a:endParaRPr lang="zh-CN" altLang="en-US"/>
          </a:p>
        </p:txBody>
      </p:sp>
      <p:sp>
        <p:nvSpPr>
          <p:cNvPr id="5" name="内容占位符 4"/>
          <p:cNvSpPr/>
          <p:nvPr>
            <p:ph sz="quarter" idx="16"/>
          </p:nvPr>
        </p:nvSpPr>
        <p:spPr>
          <a:xfrm>
            <a:off x="2275205" y="1395730"/>
            <a:ext cx="7235825" cy="3733800"/>
          </a:xfrm>
        </p:spPr>
        <p:txBody>
          <a:bodyPr>
            <a:normAutofit fontScale="70000"/>
          </a:bodyPr>
          <a:p>
            <a:r>
              <a:rPr lang="en-US" altLang="zh-CN"/>
              <a:t>       </a:t>
            </a:r>
            <a:r>
              <a:rPr lang="zh-CN" altLang="en-US"/>
              <a:t>比例控制考虑当前误差，误差值和一个正值的常数Kp（表示比例）相乘。需要控制的量，比如水温，有它现在的当前值，也有我们期望的目标值。当两者差距不大时，就让加热器“轻轻地”加热一下。要是因为某些原因，温度降低了很多，就让加热器“稍稍用力”加热一下。要是当前温度比目标温度低得多，就让加热器“开足马力”加热，尽快让水温到达目标附近 。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这就是P的作用，跟开关控制方法相比，是不是“温文尔雅”了很多。实际写程序时，就让偏差（目标减去当前）与调节装置的“调节力度”，建立一个一次函数的关系，就可以实现最基本的“比例”控制了~ Kp越大，调节作用越激进，Kp调小会让调节作用更保守 。</a:t>
            </a:r>
            <a:endParaRPr lang="zh-CN" altLang="en-US"/>
          </a:p>
        </p:txBody>
      </p:sp>
      <p:pic>
        <p:nvPicPr>
          <p:cNvPr id="6" name="图片 5" descr="7YF1$TQG5(Q(LQQ`(XEEBQ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29530"/>
            <a:ext cx="2410460" cy="1728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D,</a:t>
            </a:r>
            <a:r>
              <a:rPr lang="zh-CN" altLang="en-US"/>
              <a:t>即</a:t>
            </a:r>
            <a:r>
              <a:rPr lang="zh-CN" altLang="en-US"/>
              <a:t>微分控制</a:t>
            </a:r>
            <a:endParaRPr lang="zh-CN" altLang="en-US"/>
          </a:p>
        </p:txBody>
      </p:sp>
      <p:sp>
        <p:nvSpPr>
          <p:cNvPr id="5" name="内容占位符 4"/>
          <p:cNvSpPr/>
          <p:nvPr>
            <p:ph sz="quarter" idx="16"/>
          </p:nvPr>
        </p:nvSpPr>
        <p:spPr>
          <a:xfrm>
            <a:off x="2275205" y="1634490"/>
            <a:ext cx="7235825" cy="3256915"/>
          </a:xfrm>
        </p:spPr>
        <p:txBody>
          <a:bodyPr>
            <a:normAutofit fontScale="70000"/>
          </a:bodyPr>
          <a:p>
            <a:r>
              <a:rPr lang="en-US" altLang="zh-CN"/>
              <a:t>       </a:t>
            </a:r>
            <a:r>
              <a:rPr lang="zh-CN" altLang="en-US"/>
              <a:t>微分控制考虑将来误差，计算误差的一阶导，并和一个正值的常数Kd相乘。微分控制作用能反映偏差信号的变化趋势（变化速率），并能在偏差信号的值变得太大之前，在系统中引入一个有效的早期修正信号，从而加快系统的动作速度，减小调节时间。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微分环节有助于系统减小超调，克服振荡，加快系统的响应速度，减小调节时间，从而改善了系统的动态性能，但微分时间常数过大，会使系统出现不稳定。微分控制作用一个很大的缺陷是容易引入高频噪声，所以在干扰信号比较严重的流量控制系统中不宜引入微分控制作用。</a:t>
            </a:r>
            <a:endParaRPr lang="zh-CN" altLang="en-US"/>
          </a:p>
        </p:txBody>
      </p:sp>
      <p:pic>
        <p:nvPicPr>
          <p:cNvPr id="6" name="图片 5" descr="7YF1$TQG5(Q(LQQ`(XEEBQ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29530"/>
            <a:ext cx="2410460" cy="1728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I,</a:t>
            </a:r>
            <a:r>
              <a:rPr lang="zh-CN" altLang="en-US"/>
              <a:t>即</a:t>
            </a:r>
            <a:r>
              <a:rPr lang="zh-CN" altLang="en-US"/>
              <a:t>积分控制</a:t>
            </a:r>
            <a:endParaRPr lang="zh-CN" altLang="en-US"/>
          </a:p>
        </p:txBody>
      </p:sp>
      <p:sp>
        <p:nvSpPr>
          <p:cNvPr id="5" name="内容占位符 4"/>
          <p:cNvSpPr/>
          <p:nvPr>
            <p:ph sz="quarter" idx="16"/>
          </p:nvPr>
        </p:nvSpPr>
        <p:spPr>
          <a:xfrm>
            <a:off x="1828800" y="1634490"/>
            <a:ext cx="7823835" cy="3743960"/>
          </a:xfrm>
        </p:spPr>
        <p:txBody>
          <a:bodyPr>
            <a:normAutofit fontScale="80000"/>
          </a:bodyPr>
          <a:p>
            <a:r>
              <a:rPr lang="en-US" altLang="zh-CN"/>
              <a:t>       </a:t>
            </a:r>
            <a:r>
              <a:rPr lang="zh-CN" altLang="en-US"/>
              <a:t>积分控制考虑过去误差，将误差值过去一段时间和（误差和）乘以一个正值的常数Ki。积分控制作用的存在与偏差e (t)的存在时间有关，只要系统存在着偏差，积分环节就会不断起作用，对输入偏差进行积分，使控制器的输出及执行器的开度不断变化，产生控制作用以减小偏差。在积分时间足够的情况下，可以完全消除静差，这时积分控制作用将维持不变。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Ki的值越大，积分时乘的系数就越大，积分效果越明显，所以，I的作用就是，减小静态情况下的误差，让受控物理量尽可能接近目标值。I在使用时还有个问题：需要设定积分限制，防止在刚开始加热时，就把积分量积得太大，难以控制。</a:t>
            </a:r>
            <a:endParaRPr lang="zh-CN" altLang="en-US"/>
          </a:p>
        </p:txBody>
      </p:sp>
      <p:pic>
        <p:nvPicPr>
          <p:cNvPr id="6" name="图片 5" descr="7YF1$TQG5(Q(LQQ`(XEEBQ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29530"/>
            <a:ext cx="2410460" cy="17284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4c192b9-2ea3-4486-85a2-46a3945a0cca"/>
  <p:tag name="COMMONDATA" val="eyJoZGlkIjoiOTljZDM0OTdjOWE1OTE2MDhkMzI4YTJjOWYwZjkwMGYifQ==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3F3F3F"/>
      </a:dk1>
      <a:lt1>
        <a:srgbClr val="F2F2F2"/>
      </a:lt1>
      <a:dk2>
        <a:srgbClr val="7FB2C6"/>
      </a:dk2>
      <a:lt2>
        <a:srgbClr val="FFD965"/>
      </a:lt2>
      <a:accent1>
        <a:srgbClr val="7FB2C6"/>
      </a:accent1>
      <a:accent2>
        <a:srgbClr val="DC464F"/>
      </a:accent2>
      <a:accent3>
        <a:srgbClr val="FFD965"/>
      </a:accent3>
      <a:accent4>
        <a:srgbClr val="BBCFA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">
      <a:dk1>
        <a:srgbClr val="3F3F3F"/>
      </a:dk1>
      <a:lt1>
        <a:srgbClr val="F2F2F2"/>
      </a:lt1>
      <a:dk2>
        <a:srgbClr val="7FB2C6"/>
      </a:dk2>
      <a:lt2>
        <a:srgbClr val="FFD965"/>
      </a:lt2>
      <a:accent1>
        <a:srgbClr val="7FB2C6"/>
      </a:accent1>
      <a:accent2>
        <a:srgbClr val="DC464F"/>
      </a:accent2>
      <a:accent3>
        <a:srgbClr val="FFD965"/>
      </a:accent3>
      <a:accent4>
        <a:srgbClr val="BBCFA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2089</Words>
  <Application>WPS 演示</Application>
  <PresentationFormat>宽屏</PresentationFormat>
  <Paragraphs>97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阿里巴巴普惠体 R</vt:lpstr>
      <vt:lpstr>等线</vt:lpstr>
      <vt:lpstr>Arial Unicode MS</vt:lpstr>
      <vt:lpstr>等线 Light</vt:lpstr>
      <vt:lpstr>Calibri</vt:lpstr>
      <vt:lpstr>Office 主题​​</vt:lpstr>
      <vt:lpstr>1_Office 主题​​</vt:lpstr>
      <vt:lpstr>南湖印象PPT模板</vt:lpstr>
      <vt:lpstr>PowerPoint 演示文稿</vt:lpstr>
      <vt:lpstr>单击此处编辑节标题</vt:lpstr>
      <vt:lpstr>PowerPoint 演示文稿</vt:lpstr>
      <vt:lpstr>PID算法的产生和发展</vt:lpstr>
      <vt:lpstr>PID算法的起源</vt:lpstr>
      <vt:lpstr>PID算法的起源</vt:lpstr>
      <vt:lpstr>P,即比例控制</vt:lpstr>
      <vt:lpstr>P,即比例控制</vt:lpstr>
      <vt:lpstr>PID算法的产生和发展</vt:lpstr>
      <vt:lpstr>I,即积分控制</vt:lpstr>
      <vt:lpstr>PID算法的产生和发展</vt:lpstr>
      <vt:lpstr>PID算法的优缺点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502288605@qq.com</dc:creator>
  <cp:lastModifiedBy>= =</cp:lastModifiedBy>
  <cp:revision>24</cp:revision>
  <dcterms:created xsi:type="dcterms:W3CDTF">2020-08-05T05:47:00Z</dcterms:created>
  <dcterms:modified xsi:type="dcterms:W3CDTF">2023-05-22T10:01:48Z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791568CFECE44879A10CB996947ECF11_13</vt:lpwstr>
  </property>
  <property fmtid="{D5CDD505-2E9C-101B-9397-08002B2CF9AE}" pid="3" name="KSOProductBuildVer">
    <vt:lpwstr>2052-11.1.0.14309</vt:lpwstr>
  </property>
</Properties>
</file>