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8C1"/>
    <a:srgbClr val="D7E6F5"/>
    <a:srgbClr val="FADAC5"/>
    <a:srgbClr val="979BA0"/>
    <a:srgbClr val="D1E3F3"/>
    <a:srgbClr val="F3541A"/>
    <a:srgbClr val="FC9595"/>
    <a:srgbClr val="BF9000"/>
    <a:srgbClr val="A9D18E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-776" t="-346" r="4700" b="64546"/>
          <a:stretch>
            <a:fillRect/>
          </a:stretch>
        </p:blipFill>
        <p:spPr>
          <a:xfrm>
            <a:off x="1262380" y="3469640"/>
            <a:ext cx="10695940" cy="18402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210" y="330200"/>
            <a:ext cx="139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FLv</a:t>
            </a:r>
            <a:r>
              <a:rPr lang="zh-CN" altLang="en-US"/>
              <a:t>格式解析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9660" y="3637915"/>
            <a:ext cx="943610" cy="2362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39000" y="3655060"/>
            <a:ext cx="817245" cy="2190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9395" y="1018540"/>
            <a:ext cx="1432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Header</a:t>
            </a:r>
            <a:r>
              <a:rPr lang="zh-CN" altLang="en-US"/>
              <a:t>部分</a:t>
            </a:r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759700" y="1018540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671955" y="1024890"/>
            <a:ext cx="1787525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sym typeface="+mn-ea"/>
              </a:rPr>
              <a:t>Signature(3 Byte)</a:t>
            </a:r>
            <a:endParaRPr lang="zh-CN" alt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sym typeface="+mn-ea"/>
            </a:endParaRPr>
          </a:p>
        </p:txBody>
      </p:sp>
      <p:cxnSp>
        <p:nvCxnSpPr>
          <p:cNvPr id="15" name="直接箭头连接符 14"/>
          <p:cNvCxnSpPr>
            <a:stCxn id="29" idx="2"/>
            <a:endCxn id="6" idx="0"/>
          </p:cNvCxnSpPr>
          <p:nvPr/>
        </p:nvCxnSpPr>
        <p:spPr>
          <a:xfrm>
            <a:off x="2422525" y="2130425"/>
            <a:ext cx="408940" cy="15074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9" idx="2"/>
            <a:endCxn id="7" idx="1"/>
          </p:cNvCxnSpPr>
          <p:nvPr/>
        </p:nvCxnSpPr>
        <p:spPr>
          <a:xfrm>
            <a:off x="2422525" y="2130425"/>
            <a:ext cx="4816475" cy="16344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756025" y="1018540"/>
            <a:ext cx="1694815" cy="3619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accent2"/>
                </a:solidFill>
                <a:sym typeface="+mn-ea"/>
              </a:rPr>
              <a:t>Version(1 Byte)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59480" y="1027430"/>
            <a:ext cx="296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+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312795" y="3637915"/>
            <a:ext cx="277495" cy="23622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30" idx="2"/>
          </p:cNvCxnSpPr>
          <p:nvPr/>
        </p:nvCxnSpPr>
        <p:spPr>
          <a:xfrm flipH="1">
            <a:off x="3672205" y="1945640"/>
            <a:ext cx="931545" cy="110109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889625" y="1018540"/>
            <a:ext cx="1851660" cy="361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accent1"/>
                </a:solidFill>
                <a:sym typeface="+mn-ea"/>
              </a:rPr>
              <a:t>Flags(1 Bypte)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25135" y="1033780"/>
            <a:ext cx="296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+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590290" y="3637915"/>
            <a:ext cx="277495" cy="2362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31" idx="2"/>
            <a:endCxn id="23" idx="3"/>
          </p:cNvCxnSpPr>
          <p:nvPr/>
        </p:nvCxnSpPr>
        <p:spPr>
          <a:xfrm flipH="1">
            <a:off x="3867785" y="2684145"/>
            <a:ext cx="2957195" cy="1071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056245" y="1033780"/>
            <a:ext cx="1913255" cy="3619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accent6"/>
                </a:solidFill>
                <a:sym typeface="+mn-ea"/>
              </a:rPr>
              <a:t>DataOffset(4 Byte)</a:t>
            </a:r>
            <a:endParaRPr lang="en-US" altLang="zh-CN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67785" y="3637915"/>
            <a:ext cx="1208405" cy="236220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32" idx="2"/>
            <a:endCxn id="27" idx="3"/>
          </p:cNvCxnSpPr>
          <p:nvPr/>
        </p:nvCxnSpPr>
        <p:spPr>
          <a:xfrm flipH="1">
            <a:off x="5076190" y="1945640"/>
            <a:ext cx="3937000" cy="181038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385570" y="1485265"/>
            <a:ext cx="2073910" cy="645160"/>
          </a:xfrm>
          <a:prstGeom prst="rect">
            <a:avLst/>
          </a:prstGeom>
          <a:gradFill flip="none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固定FLV三个字符作为标示。一般发现前三个字符为FLV时就认为他是flv文件。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56025" y="1485265"/>
            <a:ext cx="1694815" cy="460375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标示FLV的版本号。这里我们看到是1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90260" y="1485265"/>
            <a:ext cx="1869440" cy="1198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内容标示。第0位和第2位,分别表示 video 与 audio 存在的情况.(1表示存在,0表示不存在)。截图看到是0x05，也就是</a:t>
            </a:r>
            <a:r>
              <a:rPr lang="zh-CN" altLang="en-US" sz="1200" b="1">
                <a:solidFill>
                  <a:schemeClr val="bg1"/>
                </a:solidFill>
              </a:rPr>
              <a:t>00000101</a:t>
            </a:r>
            <a:r>
              <a:rPr lang="zh-CN" altLang="en-US" sz="1200">
                <a:solidFill>
                  <a:schemeClr val="bg1"/>
                </a:solidFill>
              </a:rPr>
              <a:t>，代表既有视频，也有音频。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56245" y="1485265"/>
            <a:ext cx="1913890" cy="46037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表示FLV的header长度。这里可以看到固定是9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6210" y="330200"/>
            <a:ext cx="1917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FLv</a:t>
            </a:r>
            <a:r>
              <a:rPr lang="zh-CN" altLang="en-US"/>
              <a:t>格式解析</a:t>
            </a:r>
            <a:r>
              <a:rPr lang="en-US" altLang="zh-CN"/>
              <a:t>:body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56210" y="824865"/>
            <a:ext cx="66332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FLV的body部分是由一系列的back-pointers + tag构成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6210" y="1666240"/>
            <a:ext cx="48418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</a:t>
            </a:r>
            <a:r>
              <a:rPr lang="zh-CN" altLang="en-US"/>
              <a:t>ag组成</a:t>
            </a:r>
            <a:endParaRPr lang="zh-CN" altLang="en-US"/>
          </a:p>
          <a:p>
            <a:r>
              <a:rPr lang="zh-CN" altLang="en-US"/>
              <a:t>tag type+tag data size+Timestamp+TimestampExtended+stream id+ tag data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3195" y="2988945"/>
            <a:ext cx="6954520" cy="35820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02885" y="2988945"/>
            <a:ext cx="1912620" cy="20193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302885" y="260731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accent4"/>
                </a:solidFill>
              </a:rPr>
              <a:t>之前的</a:t>
            </a:r>
            <a:r>
              <a:rPr lang="en-US" altLang="zh-CN" sz="1400">
                <a:solidFill>
                  <a:schemeClr val="accent4"/>
                </a:solidFill>
              </a:rPr>
              <a:t>Header</a:t>
            </a:r>
            <a:r>
              <a:rPr lang="zh-CN" altLang="en-US" sz="1400">
                <a:solidFill>
                  <a:schemeClr val="accent4"/>
                </a:solidFill>
              </a:rPr>
              <a:t>部分</a:t>
            </a:r>
            <a:endParaRPr lang="zh-CN" altLang="en-US" sz="1400">
              <a:solidFill>
                <a:schemeClr val="accent4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15505" y="2989580"/>
            <a:ext cx="859790" cy="20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60110" y="2146935"/>
            <a:ext cx="1914525" cy="460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chemeClr val="bg1"/>
                </a:solidFill>
                <a:sym typeface="+mn-ea"/>
              </a:rPr>
              <a:t>back-pointers </a:t>
            </a:r>
            <a:r>
              <a:rPr lang="zh-CN" altLang="en-US" sz="1200">
                <a:sym typeface="+mn-ea"/>
              </a:rPr>
              <a:t>固定4个字节，表示前一个tag的size。</a:t>
            </a:r>
            <a:endParaRPr lang="zh-CN" altLang="en-US" sz="12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26095" y="2946400"/>
            <a:ext cx="210185" cy="244475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2" idx="2"/>
            <a:endCxn id="11" idx="0"/>
          </p:cNvCxnSpPr>
          <p:nvPr/>
        </p:nvCxnSpPr>
        <p:spPr>
          <a:xfrm>
            <a:off x="6917690" y="2607310"/>
            <a:ext cx="727710" cy="382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100570" y="824865"/>
            <a:ext cx="2261235" cy="48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ym typeface="+mn-ea"/>
              </a:rPr>
              <a:t>TAG_TYPE</a:t>
            </a:r>
            <a:r>
              <a:rPr lang="zh-CN" altLang="en-US" sz="1200">
                <a:sym typeface="+mn-ea"/>
              </a:rPr>
              <a:t> 1个字节。</a:t>
            </a:r>
            <a:endParaRPr lang="zh-CN" altLang="en-US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8为Audio,9为Video,18为scripts</a:t>
            </a:r>
            <a:endParaRPr lang="zh-CN" altLang="en-US" sz="1200">
              <a:sym typeface="+mn-ea"/>
            </a:endParaRPr>
          </a:p>
        </p:txBody>
      </p:sp>
      <p:cxnSp>
        <p:nvCxnSpPr>
          <p:cNvPr id="17" name="直接箭头连接符 16"/>
          <p:cNvCxnSpPr>
            <a:stCxn id="16" idx="2"/>
            <a:endCxn id="14" idx="0"/>
          </p:cNvCxnSpPr>
          <p:nvPr/>
        </p:nvCxnSpPr>
        <p:spPr>
          <a:xfrm>
            <a:off x="8231505" y="1309370"/>
            <a:ext cx="0" cy="1637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349615" y="3009900"/>
            <a:ext cx="370840" cy="170815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302885" y="3190875"/>
            <a:ext cx="190500" cy="132715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498205" y="2269490"/>
            <a:ext cx="3081655" cy="27559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txBody>
          <a:bodyPr wrap="none" rtlCol="0" anchor="t">
            <a:spAutoFit/>
          </a:bodyPr>
          <a:p>
            <a:r>
              <a:rPr lang="zh-CN" altLang="en-US" sz="1200">
                <a:solidFill>
                  <a:schemeClr val="bg1"/>
                </a:solidFill>
                <a:sym typeface="+mn-ea"/>
              </a:rPr>
              <a:t>tag data size 3个字节。表示tag data的长度。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2" name="直接箭头连接符 21"/>
          <p:cNvCxnSpPr>
            <a:stCxn id="21" idx="2"/>
            <a:endCxn id="19" idx="0"/>
          </p:cNvCxnSpPr>
          <p:nvPr/>
        </p:nvCxnSpPr>
        <p:spPr>
          <a:xfrm flipH="1">
            <a:off x="8535035" y="2545080"/>
            <a:ext cx="1504315" cy="46482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496560" y="3152140"/>
            <a:ext cx="646430" cy="1619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163945" y="3176270"/>
            <a:ext cx="189865" cy="1619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526540" y="3323590"/>
            <a:ext cx="3614420" cy="46037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bg1"/>
                </a:solidFill>
                <a:sym typeface="+mn-ea"/>
              </a:rPr>
              <a:t>Timestreamp 3个字节。时间戳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  <a:sym typeface="+mn-ea"/>
              </a:rPr>
              <a:t>TimestampExtended 1个字节。时间戳扩展字段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6" name="直接箭头连接符 25"/>
          <p:cNvCxnSpPr>
            <a:stCxn id="25" idx="3"/>
            <a:endCxn id="23" idx="2"/>
          </p:cNvCxnSpPr>
          <p:nvPr/>
        </p:nvCxnSpPr>
        <p:spPr>
          <a:xfrm flipV="1">
            <a:off x="5140960" y="3314065"/>
            <a:ext cx="678815" cy="240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380480" y="3171190"/>
            <a:ext cx="628015" cy="1619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275330" y="3835400"/>
            <a:ext cx="1865630" cy="27559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none" rtlCol="0" anchor="t">
            <a:spAutoFit/>
          </a:bodyPr>
          <a:p>
            <a:r>
              <a:rPr lang="zh-CN" altLang="en-US" sz="1200">
                <a:solidFill>
                  <a:schemeClr val="bg1"/>
                </a:solidFill>
                <a:sym typeface="+mn-ea"/>
              </a:rPr>
              <a:t>stream id 3个字节。总是0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9" name="直接箭头连接符 28"/>
          <p:cNvCxnSpPr>
            <a:stCxn id="28" idx="3"/>
            <a:endCxn id="27" idx="2"/>
          </p:cNvCxnSpPr>
          <p:nvPr/>
        </p:nvCxnSpPr>
        <p:spPr>
          <a:xfrm flipV="1">
            <a:off x="5140960" y="3333115"/>
            <a:ext cx="1553845" cy="64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>
            <a:off x="5277485" y="3171190"/>
            <a:ext cx="3481070" cy="2396490"/>
          </a:xfrm>
          <a:custGeom>
            <a:avLst/>
            <a:gdLst>
              <a:gd name="connisteX0" fmla="*/ 1740535 w 3481070"/>
              <a:gd name="connsiteY0" fmla="*/ 0 h 2396490"/>
              <a:gd name="connisteX1" fmla="*/ 1769110 w 3481070"/>
              <a:gd name="connsiteY1" fmla="*/ 190500 h 2396490"/>
              <a:gd name="connisteX2" fmla="*/ 19050 w 3481070"/>
              <a:gd name="connsiteY2" fmla="*/ 133350 h 2396490"/>
              <a:gd name="connisteX3" fmla="*/ 0 w 3481070"/>
              <a:gd name="connsiteY3" fmla="*/ 2396490 h 2396490"/>
              <a:gd name="connisteX4" fmla="*/ 2834005 w 3481070"/>
              <a:gd name="connsiteY4" fmla="*/ 2377440 h 2396490"/>
              <a:gd name="connisteX5" fmla="*/ 2824480 w 3481070"/>
              <a:gd name="connsiteY5" fmla="*/ 2254250 h 2396490"/>
              <a:gd name="connisteX6" fmla="*/ 3452495 w 3481070"/>
              <a:gd name="connsiteY6" fmla="*/ 2254250 h 2396490"/>
              <a:gd name="connisteX7" fmla="*/ 3481070 w 3481070"/>
              <a:gd name="connsiteY7" fmla="*/ 19050 h 2396490"/>
              <a:gd name="connisteX8" fmla="*/ 1740535 w 3481070"/>
              <a:gd name="connsiteY8" fmla="*/ 0 h 23964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3481070" h="2396490">
                <a:moveTo>
                  <a:pt x="1740535" y="0"/>
                </a:moveTo>
                <a:lnTo>
                  <a:pt x="1769110" y="190500"/>
                </a:lnTo>
                <a:lnTo>
                  <a:pt x="19050" y="133350"/>
                </a:lnTo>
                <a:lnTo>
                  <a:pt x="0" y="2396490"/>
                </a:lnTo>
                <a:lnTo>
                  <a:pt x="2834005" y="2377440"/>
                </a:lnTo>
                <a:lnTo>
                  <a:pt x="2824480" y="2254250"/>
                </a:lnTo>
                <a:lnTo>
                  <a:pt x="3452495" y="2254250"/>
                </a:lnTo>
                <a:lnTo>
                  <a:pt x="3481070" y="19050"/>
                </a:lnTo>
                <a:lnTo>
                  <a:pt x="174053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213100" y="4728210"/>
            <a:ext cx="934085" cy="368300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tag data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cxnSp>
        <p:nvCxnSpPr>
          <p:cNvPr id="32" name="直接箭头连接符 31"/>
          <p:cNvCxnSpPr>
            <a:stCxn id="31" idx="3"/>
            <a:endCxn id="7" idx="1"/>
          </p:cNvCxnSpPr>
          <p:nvPr/>
        </p:nvCxnSpPr>
        <p:spPr>
          <a:xfrm flipV="1">
            <a:off x="4147185" y="4780280"/>
            <a:ext cx="1096010" cy="132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56210" y="1297940"/>
            <a:ext cx="52158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back-pointers 固定4个字节，表示前一个tag的size。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7975" y="1917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</a:t>
            </a:r>
            <a:r>
              <a:rPr lang="zh-CN" altLang="en-US"/>
              <a:t>ag的内容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7975" y="968375"/>
            <a:ext cx="67049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脚本Tag一般只有一个，是flv的第一个Tag，用于存放flv的信息，比如duration、audiodatarate、creator、width等。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数据类型</a:t>
            </a:r>
            <a:r>
              <a:rPr lang="en-US" altLang="zh-CN" sz="1200">
                <a:sym typeface="+mn-ea"/>
              </a:rPr>
              <a:t>:</a:t>
            </a:r>
            <a:endParaRPr lang="zh-CN" altLang="en-US" sz="1200"/>
          </a:p>
          <a:p>
            <a:r>
              <a:rPr lang="zh-CN" altLang="en-US" sz="1200"/>
              <a:t>所有数据都是以</a:t>
            </a:r>
            <a:endParaRPr lang="zh-CN" altLang="en-US" sz="1200"/>
          </a:p>
          <a:p>
            <a:r>
              <a:rPr lang="zh-CN" altLang="en-US" sz="1200" b="1"/>
              <a:t>数据类型</a:t>
            </a:r>
            <a:r>
              <a:rPr lang="en-US" altLang="zh-CN" sz="1200" b="1"/>
              <a:t>(1Byte)</a:t>
            </a:r>
            <a:r>
              <a:rPr lang="zh-CN" altLang="en-US" sz="1200" b="1"/>
              <a:t>+（数据长度）+数据的格式</a:t>
            </a:r>
            <a:endParaRPr lang="zh-CN" altLang="en-US" sz="1200"/>
          </a:p>
          <a:p>
            <a:r>
              <a:rPr lang="zh-CN" altLang="en-US" sz="1200"/>
              <a:t>数据类型占1byte，数据长度看数据类型是否存在，后面才是数据。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307975" y="560070"/>
            <a:ext cx="7848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ym typeface="+mn-ea"/>
              </a:rPr>
              <a:t>S</a:t>
            </a:r>
            <a:r>
              <a:rPr lang="zh-CN" altLang="en-US" sz="2000" b="1">
                <a:sym typeface="+mn-ea"/>
              </a:rPr>
              <a:t>cript</a:t>
            </a:r>
            <a:endParaRPr lang="zh-CN" altLang="en-US" sz="2000" b="1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3286125"/>
            <a:ext cx="8786495" cy="33737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305" y="191770"/>
            <a:ext cx="3869690" cy="302196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562860" y="3627755"/>
            <a:ext cx="285115" cy="1905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0"/>
          </p:cNvCxnSpPr>
          <p:nvPr/>
        </p:nvCxnSpPr>
        <p:spPr>
          <a:xfrm flipH="1">
            <a:off x="2705735" y="974725"/>
            <a:ext cx="5472430" cy="265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842895" y="3618230"/>
            <a:ext cx="561340" cy="20002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87930" y="2938145"/>
            <a:ext cx="792480" cy="275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zh-CN" altLang="en-US" sz="1200"/>
              <a:t>数据长度</a:t>
            </a:r>
            <a:endParaRPr lang="zh-CN" altLang="en-US" sz="1200"/>
          </a:p>
        </p:txBody>
      </p:sp>
      <p:cxnSp>
        <p:nvCxnSpPr>
          <p:cNvPr id="14" name="直接箭头连接符 13"/>
          <p:cNvCxnSpPr>
            <a:endCxn id="12" idx="0"/>
          </p:cNvCxnSpPr>
          <p:nvPr/>
        </p:nvCxnSpPr>
        <p:spPr>
          <a:xfrm>
            <a:off x="3004820" y="3161665"/>
            <a:ext cx="118745" cy="45656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760855" y="3778885"/>
            <a:ext cx="285115" cy="1905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045970" y="3793490"/>
            <a:ext cx="1077595" cy="175895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04235" y="3627755"/>
            <a:ext cx="1274445" cy="18034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3700" y="3808095"/>
            <a:ext cx="1340485" cy="16129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715885" y="3637915"/>
            <a:ext cx="1274445" cy="18034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771390" y="3808730"/>
            <a:ext cx="1340485" cy="16129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372600" y="3637915"/>
            <a:ext cx="25400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第一个AMF包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type=0x02对应String</a:t>
            </a:r>
            <a:endParaRPr lang="zh-CN" altLang="en-US" sz="1200"/>
          </a:p>
          <a:p>
            <a:r>
              <a:rPr lang="zh-CN" altLang="en-US" sz="1200"/>
              <a:t>size=0A=10</a:t>
            </a:r>
            <a:endParaRPr lang="zh-CN" altLang="en-US" sz="1200"/>
          </a:p>
          <a:p>
            <a:r>
              <a:rPr lang="zh-CN" altLang="en-US" sz="1200"/>
              <a:t>value=onMetaData 正好是10个字节。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1235075" y="2952115"/>
            <a:ext cx="770890" cy="275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Map</a:t>
            </a:r>
            <a:r>
              <a:rPr lang="zh-CN" altLang="en-US" sz="1200"/>
              <a:t>长度</a:t>
            </a:r>
            <a:endParaRPr lang="zh-CN" altLang="en-US" sz="1200"/>
          </a:p>
        </p:txBody>
      </p:sp>
      <p:cxnSp>
        <p:nvCxnSpPr>
          <p:cNvPr id="27" name="直接箭头连接符 26"/>
          <p:cNvCxnSpPr>
            <a:endCxn id="18" idx="0"/>
          </p:cNvCxnSpPr>
          <p:nvPr/>
        </p:nvCxnSpPr>
        <p:spPr>
          <a:xfrm flipH="1">
            <a:off x="1903730" y="2400935"/>
            <a:ext cx="6245860" cy="137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3"/>
            <a:endCxn id="20" idx="2"/>
          </p:cNvCxnSpPr>
          <p:nvPr/>
        </p:nvCxnSpPr>
        <p:spPr>
          <a:xfrm>
            <a:off x="2005965" y="3089910"/>
            <a:ext cx="579120" cy="8794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119120" y="3818255"/>
            <a:ext cx="285115" cy="1905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379470" y="3793490"/>
            <a:ext cx="238760" cy="1758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660775" y="3789680"/>
            <a:ext cx="1017905" cy="161290"/>
          </a:xfrm>
          <a:prstGeom prst="rect">
            <a:avLst/>
          </a:prstGeom>
          <a:solidFill>
            <a:schemeClr val="accent6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93700" y="3950970"/>
            <a:ext cx="1083945" cy="142240"/>
          </a:xfrm>
          <a:prstGeom prst="rect">
            <a:avLst/>
          </a:prstGeom>
          <a:solidFill>
            <a:schemeClr val="accent6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760220" y="3950970"/>
            <a:ext cx="2179320" cy="1428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477645" y="3950970"/>
            <a:ext cx="285115" cy="1905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98900" y="3926840"/>
            <a:ext cx="285115" cy="1905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184015" y="3950970"/>
            <a:ext cx="238760" cy="1758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422775" y="3969385"/>
            <a:ext cx="255905" cy="147320"/>
          </a:xfrm>
          <a:prstGeom prst="rect">
            <a:avLst/>
          </a:prstGeom>
          <a:solidFill>
            <a:schemeClr val="accent6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93700" y="4116705"/>
            <a:ext cx="1083945" cy="142240"/>
          </a:xfrm>
          <a:prstGeom prst="rect">
            <a:avLst/>
          </a:prstGeom>
          <a:solidFill>
            <a:schemeClr val="accent6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449070" y="4117340"/>
            <a:ext cx="285115" cy="1905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033905" y="4283075"/>
            <a:ext cx="2179320" cy="1428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898900" y="4092575"/>
            <a:ext cx="285115" cy="1905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184015" y="4099560"/>
            <a:ext cx="238760" cy="1758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422775" y="4092575"/>
            <a:ext cx="255905" cy="162560"/>
          </a:xfrm>
          <a:prstGeom prst="rect">
            <a:avLst/>
          </a:prstGeom>
          <a:solidFill>
            <a:schemeClr val="accent6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93700" y="4258945"/>
            <a:ext cx="1339850" cy="137160"/>
          </a:xfrm>
          <a:prstGeom prst="rect">
            <a:avLst/>
          </a:prstGeom>
          <a:solidFill>
            <a:schemeClr val="accent6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760220" y="4255135"/>
            <a:ext cx="285115" cy="1905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33550" y="4102735"/>
            <a:ext cx="2179320" cy="1428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161155" y="4259580"/>
            <a:ext cx="285115" cy="1905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98145" y="4450080"/>
            <a:ext cx="3500120" cy="124460"/>
          </a:xfrm>
          <a:prstGeom prst="rect">
            <a:avLst/>
          </a:prstGeom>
          <a:solidFill>
            <a:schemeClr val="accent6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876040" y="4425950"/>
            <a:ext cx="285115" cy="1905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98145" y="4574540"/>
            <a:ext cx="1608455" cy="15303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006600" y="4555490"/>
            <a:ext cx="285115" cy="1905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291715" y="4584700"/>
            <a:ext cx="271145" cy="1428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562860" y="4594225"/>
            <a:ext cx="2115185" cy="124460"/>
          </a:xfrm>
          <a:prstGeom prst="rect">
            <a:avLst/>
          </a:prstGeom>
          <a:solidFill>
            <a:schemeClr val="accent6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98145" y="4745990"/>
            <a:ext cx="299085" cy="152400"/>
          </a:xfrm>
          <a:prstGeom prst="rect">
            <a:avLst/>
          </a:prstGeom>
          <a:solidFill>
            <a:schemeClr val="accent6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50416"/>
          <a:stretch>
            <a:fillRect/>
          </a:stretch>
        </p:blipFill>
        <p:spPr>
          <a:xfrm>
            <a:off x="1397635" y="2390140"/>
            <a:ext cx="4468495" cy="4181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37455" y="2867660"/>
            <a:ext cx="751205" cy="20955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64945" y="3077210"/>
            <a:ext cx="266065" cy="17145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91710" y="1962150"/>
            <a:ext cx="962660" cy="275590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>
                <a:cs typeface="+mn-lt"/>
              </a:rPr>
              <a:t>back-Pointer</a:t>
            </a:r>
            <a:endParaRPr lang="en-US" altLang="zh-CN" sz="1200">
              <a:cs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731010" y="3039110"/>
            <a:ext cx="247015" cy="247015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9615" y="1962150"/>
            <a:ext cx="792480" cy="2755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视频类型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>
            <a:stCxn id="9" idx="2"/>
            <a:endCxn id="8" idx="1"/>
          </p:cNvCxnSpPr>
          <p:nvPr/>
        </p:nvCxnSpPr>
        <p:spPr>
          <a:xfrm>
            <a:off x="1125855" y="2237740"/>
            <a:ext cx="641350" cy="837565"/>
          </a:xfrm>
          <a:prstGeom prst="straightConnector1">
            <a:avLst/>
          </a:prstGeom>
          <a:ln>
            <a:solidFill>
              <a:srgbClr val="C55A1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978025" y="3057525"/>
            <a:ext cx="820420" cy="1911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  <a:alpha val="47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98445" y="3057525"/>
            <a:ext cx="1149350" cy="19113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31010" y="1962150"/>
            <a:ext cx="944880" cy="275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数据的长度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4" name="直接箭头连接符 13"/>
          <p:cNvCxnSpPr>
            <a:stCxn id="13" idx="2"/>
            <a:endCxn id="11" idx="0"/>
          </p:cNvCxnSpPr>
          <p:nvPr/>
        </p:nvCxnSpPr>
        <p:spPr>
          <a:xfrm>
            <a:off x="2203450" y="2237740"/>
            <a:ext cx="184785" cy="819785"/>
          </a:xfrm>
          <a:prstGeom prst="straightConnector1">
            <a:avLst/>
          </a:prstGeom>
          <a:ln>
            <a:solidFill>
              <a:srgbClr val="A9D18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893060" y="1962150"/>
            <a:ext cx="640080" cy="27559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时间戳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stCxn id="15" idx="2"/>
            <a:endCxn id="12" idx="0"/>
          </p:cNvCxnSpPr>
          <p:nvPr/>
        </p:nvCxnSpPr>
        <p:spPr>
          <a:xfrm>
            <a:off x="3213100" y="2237740"/>
            <a:ext cx="160020" cy="819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947795" y="3057525"/>
            <a:ext cx="812800" cy="19113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618230" y="1962150"/>
            <a:ext cx="678180" cy="2755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cs typeface="+mn-lt"/>
              </a:rPr>
              <a:t>steamId</a:t>
            </a:r>
            <a:endParaRPr lang="en-US" altLang="zh-CN" sz="1200">
              <a:solidFill>
                <a:schemeClr val="bg1"/>
              </a:solidFill>
              <a:cs typeface="+mn-lt"/>
            </a:endParaRPr>
          </a:p>
        </p:txBody>
      </p:sp>
      <p:cxnSp>
        <p:nvCxnSpPr>
          <p:cNvPr id="19" name="直接箭头连接符 18"/>
          <p:cNvCxnSpPr>
            <a:stCxn id="18" idx="2"/>
            <a:endCxn id="17" idx="0"/>
          </p:cNvCxnSpPr>
          <p:nvPr/>
        </p:nvCxnSpPr>
        <p:spPr>
          <a:xfrm>
            <a:off x="3957320" y="2237740"/>
            <a:ext cx="396875" cy="819785"/>
          </a:xfrm>
          <a:prstGeom prst="straightConnector1">
            <a:avLst/>
          </a:prstGeom>
          <a:ln>
            <a:solidFill>
              <a:srgbClr val="BF9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7970" y="2622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video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60680" y="101219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视频信息</a:t>
            </a:r>
            <a:r>
              <a:rPr lang="en-US" altLang="zh-CN"/>
              <a:t>(1</a:t>
            </a:r>
            <a:r>
              <a:rPr lang="zh-CN" altLang="en-US"/>
              <a:t>个字节</a:t>
            </a:r>
            <a:r>
              <a:rPr lang="en-US" altLang="zh-CN"/>
              <a:t>)</a:t>
            </a:r>
            <a:r>
              <a:rPr lang="zh-CN" altLang="en-US"/>
              <a:t>+数据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60680" y="6438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tag data=</a:t>
            </a:r>
            <a:endParaRPr lang="en-US" altLang="zh-CN"/>
          </a:p>
        </p:txBody>
      </p:sp>
      <p:sp>
        <p:nvSpPr>
          <p:cNvPr id="23" name="椭圆 22"/>
          <p:cNvSpPr/>
          <p:nvPr/>
        </p:nvSpPr>
        <p:spPr>
          <a:xfrm>
            <a:off x="4760595" y="3039745"/>
            <a:ext cx="247015" cy="247015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3" idx="5"/>
            <a:endCxn id="25" idx="2"/>
          </p:cNvCxnSpPr>
          <p:nvPr/>
        </p:nvCxnSpPr>
        <p:spPr>
          <a:xfrm>
            <a:off x="4971415" y="3250565"/>
            <a:ext cx="1720215" cy="216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930900" y="2857500"/>
            <a:ext cx="1521460" cy="609600"/>
          </a:xfrm>
          <a:prstGeom prst="rect">
            <a:avLst/>
          </a:prstGeom>
          <a:solidFill>
            <a:srgbClr val="FC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 b="1"/>
              <a:t>视频信息</a:t>
            </a:r>
            <a:endParaRPr lang="zh-CN" altLang="en-US" sz="1200" b="1"/>
          </a:p>
          <a:p>
            <a:pPr algn="l"/>
            <a:r>
              <a:rPr lang="zh-CN" altLang="en-US" sz="900"/>
              <a:t>前4位为帧类型Frame Type，</a:t>
            </a:r>
            <a:endParaRPr lang="zh-CN" altLang="en-US" sz="900"/>
          </a:p>
          <a:p>
            <a:pPr algn="l"/>
            <a:r>
              <a:rPr lang="zh-CN" altLang="en-US" sz="900"/>
              <a:t>后4位为编码ID (CodecID)。</a:t>
            </a:r>
            <a:endParaRPr lang="zh-CN" altLang="en-US" sz="90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985" y="630555"/>
            <a:ext cx="3659505" cy="3811270"/>
          </a:xfrm>
          <a:prstGeom prst="rect">
            <a:avLst/>
          </a:prstGeom>
        </p:spPr>
      </p:pic>
      <p:cxnSp>
        <p:nvCxnSpPr>
          <p:cNvPr id="31" name="直接箭头连接符 30"/>
          <p:cNvCxnSpPr>
            <a:stCxn id="7" idx="2"/>
            <a:endCxn id="5" idx="0"/>
          </p:cNvCxnSpPr>
          <p:nvPr/>
        </p:nvCxnSpPr>
        <p:spPr>
          <a:xfrm>
            <a:off x="5273040" y="2237740"/>
            <a:ext cx="140335" cy="629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905115" y="1220470"/>
            <a:ext cx="27051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104505" y="4196715"/>
            <a:ext cx="2704465" cy="1625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25" idx="0"/>
            <a:endCxn id="32" idx="1"/>
          </p:cNvCxnSpPr>
          <p:nvPr/>
        </p:nvCxnSpPr>
        <p:spPr>
          <a:xfrm flipV="1">
            <a:off x="6691630" y="1334770"/>
            <a:ext cx="1213485" cy="15227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5" idx="2"/>
            <a:endCxn id="33" idx="1"/>
          </p:cNvCxnSpPr>
          <p:nvPr/>
        </p:nvCxnSpPr>
        <p:spPr>
          <a:xfrm>
            <a:off x="6691630" y="3467100"/>
            <a:ext cx="1412875" cy="810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971915" y="3543300"/>
            <a:ext cx="3219450" cy="553085"/>
          </a:xfrm>
          <a:prstGeom prst="rect">
            <a:avLst/>
          </a:prstGeom>
          <a:solidFill>
            <a:srgbClr val="F3541A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sz="1000" b="1">
                <a:solidFill>
                  <a:schemeClr val="bg1"/>
                </a:solidFill>
                <a:sym typeface="+mn-ea"/>
              </a:rPr>
              <a:t>视频的格式(CodecID)是AVC（H.264）的话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，</a:t>
            </a:r>
            <a:r>
              <a:rPr lang="zh-CN" altLang="en-US" sz="1000" b="1">
                <a:solidFill>
                  <a:schemeClr val="bg1"/>
                </a:solidFill>
                <a:sym typeface="+mn-ea"/>
              </a:rPr>
              <a:t>VideoTagHeader会多出4个字节的信息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，AVCPacketType 和CompositionTime！！</a:t>
            </a:r>
            <a:endParaRPr lang="zh-CN" altLang="en-US" sz="900">
              <a:solidFill>
                <a:schemeClr val="bg1"/>
              </a:solidFill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rcRect b="43948"/>
          <a:stretch>
            <a:fillRect/>
          </a:stretch>
        </p:blipFill>
        <p:spPr>
          <a:xfrm>
            <a:off x="8343265" y="4441825"/>
            <a:ext cx="3629025" cy="7410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rcRect t="72277"/>
          <a:stretch>
            <a:fillRect/>
          </a:stretch>
        </p:blipFill>
        <p:spPr>
          <a:xfrm>
            <a:off x="8338820" y="5146040"/>
            <a:ext cx="3629025" cy="26670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011420" y="3076575"/>
            <a:ext cx="261620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2"/>
          </p:cNvCxnSpPr>
          <p:nvPr/>
        </p:nvCxnSpPr>
        <p:spPr>
          <a:xfrm>
            <a:off x="5142230" y="3248025"/>
            <a:ext cx="3196590" cy="17284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338820" y="4917440"/>
            <a:ext cx="27051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282565" y="3067685"/>
            <a:ext cx="505460" cy="179705"/>
          </a:xfrm>
          <a:prstGeom prst="rect">
            <a:avLst/>
          </a:prstGeom>
          <a:noFill/>
          <a:ln w="28575">
            <a:solidFill>
              <a:srgbClr val="F3541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472565" y="3256915"/>
            <a:ext cx="201295" cy="132715"/>
          </a:xfrm>
          <a:prstGeom prst="rect">
            <a:avLst/>
          </a:prstGeom>
          <a:noFill/>
          <a:ln w="28575">
            <a:solidFill>
              <a:srgbClr val="F3541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127750" y="5487670"/>
            <a:ext cx="5749290" cy="1014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chemeClr val="tx1">
                    <a:lumMod val="95000"/>
                    <a:lumOff val="5000"/>
                  </a:schemeClr>
                </a:solidFill>
                <a:cs typeface="+mn-lt"/>
              </a:rPr>
              <a:t>AVCDecoderConfigurationRecord</a:t>
            </a: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+mn-lt"/>
              </a:rPr>
              <a:t>.包含着是H.264解码相关比较重要的</a:t>
            </a:r>
            <a:r>
              <a:rPr lang="zh-CN" altLang="en-US" sz="1200" b="1">
                <a:solidFill>
                  <a:schemeClr val="tx1">
                    <a:lumMod val="95000"/>
                    <a:lumOff val="5000"/>
                  </a:schemeClr>
                </a:solidFill>
                <a:cs typeface="+mn-lt"/>
              </a:rPr>
              <a:t>sps</a:t>
            </a: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+mn-lt"/>
              </a:rPr>
              <a:t>和</a:t>
            </a:r>
            <a:r>
              <a:rPr lang="zh-CN" altLang="en-US" sz="1200" b="1">
                <a:solidFill>
                  <a:schemeClr val="tx1">
                    <a:lumMod val="95000"/>
                    <a:lumOff val="5000"/>
                  </a:schemeClr>
                </a:solidFill>
                <a:cs typeface="+mn-lt"/>
              </a:rPr>
              <a:t>pps</a:t>
            </a: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+mn-lt"/>
              </a:rPr>
              <a:t>信息，再给AVC解码器送数据流之前一定要把sps和pps信息送出，否则的话解码器不能正常解码。而且在解码器stop之后再次start之前，如seek、快进快退状态切换等，都需要重新送一遍sps和pps的信息。AVCDecoderConfigurationRecord在FLV文件中一般情况也是出现1次，也就是第一个video tag.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cs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7970" y="4702175"/>
            <a:ext cx="5485765" cy="193802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900" b="1">
                <a:solidFill>
                  <a:schemeClr val="bg1"/>
                </a:solidFill>
                <a:cs typeface="+mn-lt"/>
                <a:sym typeface="+mn-ea"/>
              </a:rPr>
              <a:t>AVCDecoderConfigurationRecord</a:t>
            </a:r>
            <a:endParaRPr lang="zh-CN" altLang="en-US" sz="900" b="1">
              <a:solidFill>
                <a:schemeClr val="bg1"/>
              </a:solidFill>
              <a:cs typeface="+mn-lt"/>
              <a:sym typeface="+mn-ea"/>
            </a:endParaRPr>
          </a:p>
          <a:p>
            <a:r>
              <a:rPr lang="zh-CN" altLang="en-US" sz="900">
                <a:solidFill>
                  <a:schemeClr val="bg1"/>
                </a:solidFill>
              </a:rPr>
              <a:t>一般存放的是sps和pps，格式是</a:t>
            </a:r>
            <a:endParaRPr lang="zh-CN" altLang="en-US" sz="900">
              <a:solidFill>
                <a:schemeClr val="bg1"/>
              </a:solidFill>
            </a:endParaRPr>
          </a:p>
          <a:p>
            <a:endParaRPr lang="zh-CN" altLang="en-US" sz="900">
              <a:solidFill>
                <a:schemeClr val="bg1"/>
              </a:solidFill>
            </a:endParaRPr>
          </a:p>
          <a:p>
            <a:r>
              <a:rPr lang="zh-CN" altLang="en-US" sz="1200" b="1">
                <a:solidFill>
                  <a:schemeClr val="bg1"/>
                </a:solidFill>
              </a:rPr>
              <a:t>0x01+sps[1]+sps[2]+sps[3]+0xFF+0xE1+sps size+sps+01+pps size+pps</a:t>
            </a:r>
            <a:endParaRPr lang="zh-CN" altLang="en-US" sz="900">
              <a:solidFill>
                <a:schemeClr val="bg1"/>
              </a:solidFill>
            </a:endParaRPr>
          </a:p>
          <a:p>
            <a:endParaRPr lang="zh-CN" altLang="en-US" sz="900">
              <a:solidFill>
                <a:schemeClr val="bg1"/>
              </a:solidFill>
            </a:endParaRPr>
          </a:p>
          <a:p>
            <a:r>
              <a:rPr lang="zh-CN" altLang="en-US" sz="900">
                <a:solidFill>
                  <a:schemeClr val="bg1"/>
                </a:solidFill>
              </a:rPr>
              <a:t>我们看到图7 。</a:t>
            </a:r>
            <a:endParaRPr lang="zh-CN" altLang="en-US" sz="900">
              <a:solidFill>
                <a:schemeClr val="bg1"/>
              </a:solidFill>
            </a:endParaRPr>
          </a:p>
          <a:p>
            <a:r>
              <a:rPr lang="zh-CN" altLang="en-US" sz="900">
                <a:solidFill>
                  <a:schemeClr val="bg1"/>
                </a:solidFill>
              </a:rPr>
              <a:t>sps[1]=0x64</a:t>
            </a:r>
            <a:endParaRPr lang="zh-CN" altLang="en-US" sz="900">
              <a:solidFill>
                <a:schemeClr val="bg1"/>
              </a:solidFill>
            </a:endParaRPr>
          </a:p>
          <a:p>
            <a:r>
              <a:rPr lang="zh-CN" altLang="en-US" sz="900">
                <a:solidFill>
                  <a:schemeClr val="bg1"/>
                </a:solidFill>
              </a:rPr>
              <a:t>sps[2]=00</a:t>
            </a:r>
            <a:endParaRPr lang="zh-CN" altLang="en-US" sz="900">
              <a:solidFill>
                <a:schemeClr val="bg1"/>
              </a:solidFill>
            </a:endParaRPr>
          </a:p>
          <a:p>
            <a:r>
              <a:rPr lang="zh-CN" altLang="en-US" sz="900">
                <a:solidFill>
                  <a:schemeClr val="bg1"/>
                </a:solidFill>
              </a:rPr>
              <a:t>sps[3]=0D</a:t>
            </a:r>
            <a:endParaRPr lang="zh-CN" altLang="en-US" sz="900">
              <a:solidFill>
                <a:schemeClr val="bg1"/>
              </a:solidFill>
            </a:endParaRPr>
          </a:p>
          <a:p>
            <a:r>
              <a:rPr lang="zh-CN" altLang="en-US" sz="900">
                <a:solidFill>
                  <a:schemeClr val="bg1"/>
                </a:solidFill>
              </a:rPr>
              <a:t>sps size=0x001B=27</a:t>
            </a:r>
            <a:endParaRPr lang="zh-CN" altLang="en-US" sz="900">
              <a:solidFill>
                <a:schemeClr val="bg1"/>
              </a:solidFill>
            </a:endParaRPr>
          </a:p>
          <a:p>
            <a:r>
              <a:rPr lang="zh-CN" altLang="en-US" sz="900">
                <a:solidFill>
                  <a:schemeClr val="bg1"/>
                </a:solidFill>
              </a:rPr>
              <a:t>跳过27个字节后，是0x01</a:t>
            </a:r>
            <a:endParaRPr lang="zh-CN" altLang="en-US" sz="900">
              <a:solidFill>
                <a:schemeClr val="bg1"/>
              </a:solidFill>
            </a:endParaRPr>
          </a:p>
          <a:p>
            <a:r>
              <a:rPr lang="zh-CN" altLang="en-US" sz="900">
                <a:solidFill>
                  <a:schemeClr val="bg1"/>
                </a:solidFill>
              </a:rPr>
              <a:t>pps size=0x0005=118</a:t>
            </a:r>
            <a:endParaRPr lang="zh-CN" altLang="en-US" sz="900">
              <a:solidFill>
                <a:schemeClr val="bg1"/>
              </a:solidFill>
            </a:endParaRPr>
          </a:p>
          <a:p>
            <a:r>
              <a:rPr lang="zh-CN" altLang="en-US" sz="900">
                <a:solidFill>
                  <a:schemeClr val="bg1"/>
                </a:solidFill>
              </a:rPr>
              <a:t>跳过5个字节，就到了back-pointers。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730375" y="3256915"/>
            <a:ext cx="1642745" cy="17145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345180" y="3248025"/>
            <a:ext cx="602615" cy="151765"/>
          </a:xfrm>
          <a:prstGeom prst="rect">
            <a:avLst/>
          </a:prstGeom>
          <a:solidFill>
            <a:schemeClr val="tx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947795" y="3267075"/>
            <a:ext cx="1840865" cy="123190"/>
          </a:xfrm>
          <a:prstGeom prst="rect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504315" y="3420110"/>
            <a:ext cx="4283710" cy="123190"/>
          </a:xfrm>
          <a:prstGeom prst="rect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472565" y="3571875"/>
            <a:ext cx="1083310" cy="104775"/>
          </a:xfrm>
          <a:prstGeom prst="rect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555875" y="3571875"/>
            <a:ext cx="252095" cy="104775"/>
          </a:xfrm>
          <a:prstGeom prst="rect">
            <a:avLst/>
          </a:prstGeom>
          <a:solidFill>
            <a:srgbClr val="D1E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835275" y="3571875"/>
            <a:ext cx="537845" cy="128905"/>
          </a:xfrm>
          <a:prstGeom prst="rect">
            <a:avLst/>
          </a:prstGeom>
          <a:solidFill>
            <a:schemeClr val="tx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430270" y="3571875"/>
            <a:ext cx="1320800" cy="116840"/>
          </a:xfrm>
          <a:prstGeom prst="rect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08915" y="3921125"/>
            <a:ext cx="2589530" cy="275590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t">
            <a:spAutoFit/>
          </a:bodyPr>
          <a:p>
            <a:r>
              <a:rPr lang="zh-CN" altLang="en-US" sz="1200" b="1">
                <a:solidFill>
                  <a:schemeClr val="bg1"/>
                </a:solidFill>
                <a:sym typeface="+mn-ea"/>
              </a:rPr>
              <a:t>0x01+sps[1]+sps[2]+sps[3]+0xFF+0xE1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57" name="直接箭头连接符 56"/>
          <p:cNvCxnSpPr>
            <a:stCxn id="56" idx="0"/>
          </p:cNvCxnSpPr>
          <p:nvPr/>
        </p:nvCxnSpPr>
        <p:spPr>
          <a:xfrm flipV="1">
            <a:off x="1503680" y="3395345"/>
            <a:ext cx="676910" cy="525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2" idx="0"/>
            <a:endCxn id="54" idx="2"/>
          </p:cNvCxnSpPr>
          <p:nvPr/>
        </p:nvCxnSpPr>
        <p:spPr>
          <a:xfrm flipH="1" flipV="1">
            <a:off x="3104515" y="3700780"/>
            <a:ext cx="302260" cy="577215"/>
          </a:xfrm>
          <a:prstGeom prst="straightConnector1">
            <a:avLst/>
          </a:prstGeom>
          <a:ln w="28575">
            <a:solidFill>
              <a:srgbClr val="979B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66085" y="3921125"/>
            <a:ext cx="652145" cy="275590"/>
          </a:xfrm>
          <a:prstGeom prst="rect">
            <a:avLst/>
          </a:prstGeom>
          <a:solidFill>
            <a:srgbClr val="979BA0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sz="1200" b="1">
                <a:solidFill>
                  <a:schemeClr val="bg1"/>
                </a:solidFill>
                <a:sym typeface="+mn-ea"/>
              </a:rPr>
              <a:t>sps size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59" name="直接箭头连接符 58"/>
          <p:cNvCxnSpPr>
            <a:stCxn id="58" idx="0"/>
          </p:cNvCxnSpPr>
          <p:nvPr/>
        </p:nvCxnSpPr>
        <p:spPr>
          <a:xfrm flipV="1">
            <a:off x="3292475" y="3399790"/>
            <a:ext cx="419100" cy="521335"/>
          </a:xfrm>
          <a:prstGeom prst="straightConnector1">
            <a:avLst/>
          </a:prstGeom>
          <a:ln w="28575">
            <a:solidFill>
              <a:srgbClr val="979B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146675" y="3916680"/>
            <a:ext cx="532130" cy="275590"/>
          </a:xfrm>
          <a:prstGeom prst="rect">
            <a:avLst/>
          </a:prstGeom>
          <a:solidFill>
            <a:srgbClr val="FADAC5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  <a:sym typeface="+mn-ea"/>
              </a:rPr>
              <a:t>sps </a:t>
            </a:r>
            <a:endParaRPr lang="zh-CN" altLang="en-US" sz="12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H="1" flipV="1">
            <a:off x="5273040" y="3543300"/>
            <a:ext cx="33655" cy="368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966085" y="4277995"/>
            <a:ext cx="880745" cy="275590"/>
          </a:xfrm>
          <a:prstGeom prst="rect">
            <a:avLst/>
          </a:prstGeom>
          <a:solidFill>
            <a:srgbClr val="979BA0"/>
          </a:solidFill>
        </p:spPr>
        <p:txBody>
          <a:bodyPr wrap="square" rtlCol="0" anchor="t">
            <a:spAutoFit/>
          </a:bodyPr>
          <a:p>
            <a:pPr algn="l"/>
            <a:r>
              <a:rPr lang="en-US" altLang="zh-CN" sz="1200" b="1">
                <a:solidFill>
                  <a:schemeClr val="bg1"/>
                </a:solidFill>
                <a:sym typeface="+mn-ea"/>
              </a:rPr>
              <a:t>pps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 size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439285" y="4277995"/>
            <a:ext cx="532130" cy="275590"/>
          </a:xfrm>
          <a:prstGeom prst="rect">
            <a:avLst/>
          </a:prstGeom>
          <a:solidFill>
            <a:srgbClr val="FADAC5"/>
          </a:solidFill>
        </p:spPr>
        <p:txBody>
          <a:bodyPr wrap="square" rtlCol="0" anchor="t">
            <a:spAutoFit/>
          </a:bodyPr>
          <a:p>
            <a:pPr algn="l"/>
            <a:r>
              <a:rPr lang="en-US" altLang="zh-CN" sz="1200" b="1">
                <a:solidFill>
                  <a:schemeClr val="tx1"/>
                </a:solidFill>
                <a:sym typeface="+mn-ea"/>
              </a:rPr>
              <a:t>pp</a:t>
            </a:r>
            <a:r>
              <a:rPr lang="zh-CN" altLang="en-US" sz="1200" b="1">
                <a:solidFill>
                  <a:schemeClr val="tx1"/>
                </a:solidFill>
                <a:sym typeface="+mn-ea"/>
              </a:rPr>
              <a:t>s </a:t>
            </a:r>
            <a:endParaRPr lang="zh-CN" altLang="en-US" sz="12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5" name="直接箭头连接符 64"/>
          <p:cNvCxnSpPr>
            <a:stCxn id="64" idx="0"/>
          </p:cNvCxnSpPr>
          <p:nvPr/>
        </p:nvCxnSpPr>
        <p:spPr>
          <a:xfrm flipH="1" flipV="1">
            <a:off x="4439285" y="3688715"/>
            <a:ext cx="266065" cy="5892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267970" y="2622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video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6235" y="63055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另外一种视频信息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0" y="1558290"/>
            <a:ext cx="6152515" cy="4989830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6998970" y="1558290"/>
            <a:ext cx="247015" cy="247015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359525" y="1133475"/>
            <a:ext cx="829310" cy="323850"/>
          </a:xfrm>
          <a:prstGeom prst="rect">
            <a:avLst/>
          </a:prstGeom>
          <a:solidFill>
            <a:srgbClr val="FC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 b="1"/>
              <a:t>视频信息</a:t>
            </a:r>
            <a:endParaRPr lang="zh-CN" altLang="en-US" sz="90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rcRect b="2161"/>
          <a:stretch>
            <a:fillRect/>
          </a:stretch>
        </p:blipFill>
        <p:spPr>
          <a:xfrm>
            <a:off x="8047990" y="1064260"/>
            <a:ext cx="3629025" cy="12934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95640" y="1744345"/>
            <a:ext cx="27051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rcRect l="-1032" t="-3763"/>
          <a:stretch>
            <a:fillRect/>
          </a:stretch>
        </p:blipFill>
        <p:spPr>
          <a:xfrm>
            <a:off x="8047990" y="2357755"/>
            <a:ext cx="3629025" cy="9880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108315" y="2871470"/>
            <a:ext cx="2971800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567940" y="1793240"/>
            <a:ext cx="934085" cy="179705"/>
          </a:xfrm>
          <a:prstGeom prst="rect">
            <a:avLst/>
          </a:prstGeom>
          <a:noFill/>
          <a:ln w="28575">
            <a:solidFill>
              <a:srgbClr val="F3541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306320" y="1805305"/>
            <a:ext cx="261620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209800" y="1766570"/>
            <a:ext cx="5048250" cy="571500"/>
          </a:xfrm>
          <a:custGeom>
            <a:avLst/>
            <a:gdLst>
              <a:gd name="connisteX0" fmla="*/ 1304925 w 5048250"/>
              <a:gd name="connsiteY0" fmla="*/ 0 h 571500"/>
              <a:gd name="connisteX1" fmla="*/ 5038725 w 5048250"/>
              <a:gd name="connsiteY1" fmla="*/ 19050 h 571500"/>
              <a:gd name="connisteX2" fmla="*/ 5048250 w 5048250"/>
              <a:gd name="connsiteY2" fmla="*/ 371475 h 571500"/>
              <a:gd name="connisteX3" fmla="*/ 4724400 w 5048250"/>
              <a:gd name="connsiteY3" fmla="*/ 352425 h 571500"/>
              <a:gd name="connisteX4" fmla="*/ 4724400 w 5048250"/>
              <a:gd name="connsiteY4" fmla="*/ 571500 h 571500"/>
              <a:gd name="connisteX5" fmla="*/ 9525 w 5048250"/>
              <a:gd name="connsiteY5" fmla="*/ 552450 h 571500"/>
              <a:gd name="connisteX6" fmla="*/ 0 w 5048250"/>
              <a:gd name="connsiteY6" fmla="*/ 200025 h 571500"/>
              <a:gd name="connisteX7" fmla="*/ 1343025 w 5048250"/>
              <a:gd name="connsiteY7" fmla="*/ 209550 h 571500"/>
              <a:gd name="connisteX8" fmla="*/ 1304925 w 5048250"/>
              <a:gd name="connsiteY8" fmla="*/ 0 h 5715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5048250" h="571500">
                <a:moveTo>
                  <a:pt x="1304925" y="0"/>
                </a:moveTo>
                <a:lnTo>
                  <a:pt x="5038725" y="19050"/>
                </a:lnTo>
                <a:lnTo>
                  <a:pt x="5048250" y="371475"/>
                </a:lnTo>
                <a:lnTo>
                  <a:pt x="4724400" y="352425"/>
                </a:lnTo>
                <a:lnTo>
                  <a:pt x="4724400" y="571500"/>
                </a:lnTo>
                <a:lnTo>
                  <a:pt x="9525" y="552450"/>
                </a:lnTo>
                <a:lnTo>
                  <a:pt x="0" y="200025"/>
                </a:lnTo>
                <a:lnTo>
                  <a:pt x="1343025" y="209550"/>
                </a:lnTo>
                <a:lnTo>
                  <a:pt x="130492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21225" y="1181735"/>
            <a:ext cx="949960" cy="275590"/>
          </a:xfrm>
          <a:prstGeom prst="rect">
            <a:avLst/>
          </a:prstGeom>
          <a:solidFill>
            <a:srgbClr val="F9D8C1"/>
          </a:solidFill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chemeClr val="tx1"/>
                </a:solidFill>
              </a:rPr>
              <a:t>NALU DATA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220335" y="1437640"/>
            <a:ext cx="85090" cy="328930"/>
          </a:xfrm>
          <a:prstGeom prst="straightConnector1">
            <a:avLst/>
          </a:prstGeom>
          <a:ln w="28575">
            <a:solidFill>
              <a:srgbClr val="F9D8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267970" y="2622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audio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7740" y="74295"/>
            <a:ext cx="3526155" cy="3231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740" y="3305810"/>
            <a:ext cx="3564890" cy="1358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055" y="4745990"/>
            <a:ext cx="3583940" cy="9410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3086735"/>
            <a:ext cx="6685915" cy="2780665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2474595" y="3086735"/>
            <a:ext cx="247015" cy="247015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9615" y="1962150"/>
            <a:ext cx="792480" cy="2755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视频类型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1010" y="1962150"/>
            <a:ext cx="944880" cy="275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数据的长度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93060" y="1962150"/>
            <a:ext cx="640080" cy="27559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时间戳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18230" y="1962150"/>
            <a:ext cx="678180" cy="2755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cs typeface="+mn-lt"/>
              </a:rPr>
              <a:t>steamId</a:t>
            </a:r>
            <a:endParaRPr lang="en-US" altLang="zh-CN" sz="1200">
              <a:solidFill>
                <a:schemeClr val="bg1"/>
              </a:solidFill>
              <a:cs typeface="+mn-lt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>
            <a:off x="1125855" y="2237740"/>
            <a:ext cx="1398270" cy="980440"/>
          </a:xfrm>
          <a:prstGeom prst="straightConnector1">
            <a:avLst/>
          </a:prstGeom>
          <a:ln>
            <a:solidFill>
              <a:srgbClr val="C55A1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97810" y="3086735"/>
            <a:ext cx="982345" cy="1911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  <a:alpha val="47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73345" y="3096895"/>
            <a:ext cx="987425" cy="19113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3" idx="2"/>
            <a:endCxn id="11" idx="0"/>
          </p:cNvCxnSpPr>
          <p:nvPr/>
        </p:nvCxnSpPr>
        <p:spPr>
          <a:xfrm>
            <a:off x="2203450" y="2237740"/>
            <a:ext cx="1085850" cy="848995"/>
          </a:xfrm>
          <a:prstGeom prst="straightConnector1">
            <a:avLst/>
          </a:prstGeom>
          <a:ln>
            <a:solidFill>
              <a:srgbClr val="A9D18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2"/>
            <a:endCxn id="12" idx="0"/>
          </p:cNvCxnSpPr>
          <p:nvPr/>
        </p:nvCxnSpPr>
        <p:spPr>
          <a:xfrm>
            <a:off x="3957320" y="2237740"/>
            <a:ext cx="1710055" cy="859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780155" y="3096895"/>
            <a:ext cx="1393190" cy="19113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5" idx="2"/>
            <a:endCxn id="17" idx="0"/>
          </p:cNvCxnSpPr>
          <p:nvPr/>
        </p:nvCxnSpPr>
        <p:spPr>
          <a:xfrm>
            <a:off x="3213100" y="2237740"/>
            <a:ext cx="1263650" cy="859155"/>
          </a:xfrm>
          <a:prstGeom prst="straightConnector1">
            <a:avLst/>
          </a:prstGeom>
          <a:ln>
            <a:solidFill>
              <a:srgbClr val="BF9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254750" y="3058795"/>
            <a:ext cx="247015" cy="247015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625840" y="2448560"/>
            <a:ext cx="27051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378575" y="1913890"/>
            <a:ext cx="829310" cy="323850"/>
          </a:xfrm>
          <a:prstGeom prst="rect">
            <a:avLst/>
          </a:prstGeom>
          <a:solidFill>
            <a:srgbClr val="FC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 b="1"/>
              <a:t>视频信息</a:t>
            </a:r>
            <a:endParaRPr lang="zh-CN" altLang="en-US" sz="900"/>
          </a:p>
        </p:txBody>
      </p:sp>
      <p:cxnSp>
        <p:nvCxnSpPr>
          <p:cNvPr id="35" name="直接箭头连接符 34"/>
          <p:cNvCxnSpPr>
            <a:stCxn id="25" idx="2"/>
            <a:endCxn id="21" idx="0"/>
          </p:cNvCxnSpPr>
          <p:nvPr/>
        </p:nvCxnSpPr>
        <p:spPr>
          <a:xfrm flipH="1">
            <a:off x="6378575" y="2237740"/>
            <a:ext cx="414655" cy="8210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5" idx="3"/>
            <a:endCxn id="22" idx="1"/>
          </p:cNvCxnSpPr>
          <p:nvPr/>
        </p:nvCxnSpPr>
        <p:spPr>
          <a:xfrm>
            <a:off x="7207885" y="2075815"/>
            <a:ext cx="1417955" cy="487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587740" y="5458460"/>
            <a:ext cx="27051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678930" y="2505710"/>
            <a:ext cx="829310" cy="323850"/>
          </a:xfrm>
          <a:prstGeom prst="rect">
            <a:avLst/>
          </a:prstGeom>
          <a:solidFill>
            <a:srgbClr val="FC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 b="1"/>
              <a:t>F=0x1111</a:t>
            </a:r>
            <a:endParaRPr lang="en-US" altLang="zh-CN" sz="1200" b="1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055" y="5791835"/>
            <a:ext cx="3584575" cy="100584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8587740" y="4436110"/>
            <a:ext cx="27051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27" idx="3"/>
            <a:endCxn id="30" idx="1"/>
          </p:cNvCxnSpPr>
          <p:nvPr/>
        </p:nvCxnSpPr>
        <p:spPr>
          <a:xfrm>
            <a:off x="7508240" y="2667635"/>
            <a:ext cx="1079500" cy="18827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625840" y="6511925"/>
            <a:ext cx="27051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endCxn id="26" idx="1"/>
          </p:cNvCxnSpPr>
          <p:nvPr/>
        </p:nvCxnSpPr>
        <p:spPr>
          <a:xfrm>
            <a:off x="7207885" y="2829560"/>
            <a:ext cx="1379855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7" idx="2"/>
            <a:endCxn id="32" idx="1"/>
          </p:cNvCxnSpPr>
          <p:nvPr/>
        </p:nvCxnSpPr>
        <p:spPr>
          <a:xfrm>
            <a:off x="7093585" y="2829560"/>
            <a:ext cx="1532255" cy="37966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 35"/>
          <p:cNvSpPr/>
          <p:nvPr/>
        </p:nvSpPr>
        <p:spPr>
          <a:xfrm>
            <a:off x="2380615" y="3045460"/>
            <a:ext cx="5524500" cy="457200"/>
          </a:xfrm>
          <a:custGeom>
            <a:avLst/>
            <a:gdLst>
              <a:gd name="connisteX0" fmla="*/ 3810000 w 5524500"/>
              <a:gd name="connsiteY0" fmla="*/ 209550 h 457200"/>
              <a:gd name="connisteX1" fmla="*/ 3800475 w 5524500"/>
              <a:gd name="connsiteY1" fmla="*/ 19050 h 457200"/>
              <a:gd name="connisteX2" fmla="*/ 5524500 w 5524500"/>
              <a:gd name="connsiteY2" fmla="*/ 0 h 457200"/>
              <a:gd name="connisteX3" fmla="*/ 5524500 w 5524500"/>
              <a:gd name="connsiteY3" fmla="*/ 238125 h 457200"/>
              <a:gd name="connisteX4" fmla="*/ 695325 w 5524500"/>
              <a:gd name="connsiteY4" fmla="*/ 257175 h 457200"/>
              <a:gd name="connisteX5" fmla="*/ 685800 w 5524500"/>
              <a:gd name="connsiteY5" fmla="*/ 457200 h 457200"/>
              <a:gd name="connisteX6" fmla="*/ 0 w 5524500"/>
              <a:gd name="connsiteY6" fmla="*/ 438150 h 457200"/>
              <a:gd name="connisteX7" fmla="*/ 28575 w 5524500"/>
              <a:gd name="connsiteY7" fmla="*/ 228600 h 457200"/>
              <a:gd name="connisteX8" fmla="*/ 3810000 w 5524500"/>
              <a:gd name="connsiteY8" fmla="*/ 209550 h 457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5524500" h="457200">
                <a:moveTo>
                  <a:pt x="3810000" y="209550"/>
                </a:moveTo>
                <a:lnTo>
                  <a:pt x="3800475" y="19050"/>
                </a:lnTo>
                <a:lnTo>
                  <a:pt x="5524500" y="0"/>
                </a:lnTo>
                <a:lnTo>
                  <a:pt x="5524500" y="238125"/>
                </a:lnTo>
                <a:lnTo>
                  <a:pt x="695325" y="257175"/>
                </a:lnTo>
                <a:lnTo>
                  <a:pt x="685800" y="457200"/>
                </a:lnTo>
                <a:lnTo>
                  <a:pt x="0" y="438150"/>
                </a:lnTo>
                <a:lnTo>
                  <a:pt x="28575" y="228600"/>
                </a:lnTo>
                <a:lnTo>
                  <a:pt x="3810000" y="209550"/>
                </a:lnTo>
                <a:close/>
              </a:path>
            </a:pathLst>
          </a:cu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780155" y="3562350"/>
            <a:ext cx="962660" cy="27559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r>
              <a:rPr lang="en-US" altLang="zh-CN" sz="1200">
                <a:cs typeface="+mn-lt"/>
              </a:rPr>
              <a:t>back-Pointer</a:t>
            </a:r>
            <a:endParaRPr lang="en-US" altLang="zh-CN" sz="1200">
              <a:cs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94990" y="3305810"/>
            <a:ext cx="1381125" cy="196850"/>
          </a:xfrm>
          <a:prstGeom prst="rect">
            <a:avLst/>
          </a:prstGeom>
          <a:noFill/>
          <a:ln w="28575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1591</Words>
  <Application>WPS 演示</Application>
  <PresentationFormat>宽屏</PresentationFormat>
  <Paragraphs>149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a2957</dc:creator>
  <cp:lastModifiedBy>a2957</cp:lastModifiedBy>
  <cp:revision>1</cp:revision>
  <dcterms:created xsi:type="dcterms:W3CDTF">2018-04-26T01:38:48Z</dcterms:created>
  <dcterms:modified xsi:type="dcterms:W3CDTF">2018-04-26T07:09:27Z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