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82" r:id="rId2"/>
    <p:sldId id="256" r:id="rId3"/>
    <p:sldId id="259" r:id="rId4"/>
    <p:sldId id="260" r:id="rId5"/>
    <p:sldId id="261" r:id="rId6"/>
    <p:sldId id="266" r:id="rId7"/>
    <p:sldId id="270" r:id="rId8"/>
    <p:sldId id="271" r:id="rId9"/>
    <p:sldId id="275" r:id="rId10"/>
    <p:sldId id="274" r:id="rId11"/>
    <p:sldId id="276" r:id="rId12"/>
    <p:sldId id="280" r:id="rId13"/>
    <p:sldId id="281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4E4E"/>
    <a:srgbClr val="F07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 autoAdjust="0"/>
    <p:restoredTop sz="95664" autoAdjust="0"/>
  </p:normalViewPr>
  <p:slideViewPr>
    <p:cSldViewPr snapToGrid="0" showGuides="1">
      <p:cViewPr varScale="1">
        <p:scale>
          <a:sx n="92" d="100"/>
          <a:sy n="92" d="100"/>
        </p:scale>
        <p:origin x="196" y="3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F311-8572-4A76-8A73-8B84C71CBB3C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FCADC-25D2-48F2-A56A-5718089C25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FCADC-25D2-48F2-A56A-5718089C25B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FCADC-25D2-48F2-A56A-5718089C25B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FCADC-25D2-48F2-A56A-5718089C25B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FCADC-25D2-48F2-A56A-5718089C25B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FCADC-25D2-48F2-A56A-5718089C25B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FCADC-25D2-48F2-A56A-5718089C25B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FCADC-25D2-48F2-A56A-5718089C25B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FCADC-25D2-48F2-A56A-5718089C25B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FCADC-25D2-48F2-A56A-5718089C25B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FCADC-25D2-48F2-A56A-5718089C25B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FCADC-25D2-48F2-A56A-5718089C25B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9FCADC-25D2-48F2-A56A-5718089C25B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37CA-D131-4EF6-9B14-D9F7E276C74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1B-FC52-483B-B683-58CCB79784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37CA-D131-4EF6-9B14-D9F7E276C74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1B-FC52-483B-B683-58CCB797846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49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95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7" y="158228"/>
            <a:ext cx="3877985" cy="461665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165198" y="196087"/>
            <a:ext cx="371720" cy="385947"/>
          </a:xfrm>
          <a:custGeom>
            <a:avLst/>
            <a:gdLst>
              <a:gd name="connsiteX0" fmla="*/ 155274 w 432037"/>
              <a:gd name="connsiteY0" fmla="*/ 0 h 448573"/>
              <a:gd name="connsiteX1" fmla="*/ 432037 w 432037"/>
              <a:gd name="connsiteY1" fmla="*/ 0 h 448573"/>
              <a:gd name="connsiteX2" fmla="*/ 276764 w 432037"/>
              <a:gd name="connsiteY2" fmla="*/ 448571 h 448573"/>
              <a:gd name="connsiteX3" fmla="*/ 310553 w 432037"/>
              <a:gd name="connsiteY3" fmla="*/ 448571 h 448573"/>
              <a:gd name="connsiteX4" fmla="*/ 310552 w 432037"/>
              <a:gd name="connsiteY4" fmla="*/ 448573 h 448573"/>
              <a:gd name="connsiteX5" fmla="*/ 0 w 432037"/>
              <a:gd name="connsiteY5" fmla="*/ 448573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37" h="448573">
                <a:moveTo>
                  <a:pt x="155274" y="0"/>
                </a:moveTo>
                <a:lnTo>
                  <a:pt x="432037" y="0"/>
                </a:lnTo>
                <a:lnTo>
                  <a:pt x="276764" y="448571"/>
                </a:lnTo>
                <a:lnTo>
                  <a:pt x="310553" y="448571"/>
                </a:lnTo>
                <a:lnTo>
                  <a:pt x="310552" y="448573"/>
                </a:lnTo>
                <a:lnTo>
                  <a:pt x="0" y="448573"/>
                </a:lnTo>
                <a:close/>
              </a:path>
            </a:pathLst>
          </a:custGeom>
          <a:solidFill>
            <a:srgbClr val="F07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462951" y="196087"/>
            <a:ext cx="196065" cy="385947"/>
          </a:xfrm>
          <a:custGeom>
            <a:avLst/>
            <a:gdLst>
              <a:gd name="connsiteX0" fmla="*/ 155274 w 227880"/>
              <a:gd name="connsiteY0" fmla="*/ 0 h 448573"/>
              <a:gd name="connsiteX1" fmla="*/ 227880 w 227880"/>
              <a:gd name="connsiteY1" fmla="*/ 0 h 448573"/>
              <a:gd name="connsiteX2" fmla="*/ 72606 w 227880"/>
              <a:gd name="connsiteY2" fmla="*/ 448573 h 448573"/>
              <a:gd name="connsiteX3" fmla="*/ 0 w 227880"/>
              <a:gd name="connsiteY3" fmla="*/ 448573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880" h="448573">
                <a:moveTo>
                  <a:pt x="155274" y="0"/>
                </a:moveTo>
                <a:lnTo>
                  <a:pt x="227880" y="0"/>
                </a:lnTo>
                <a:lnTo>
                  <a:pt x="72606" y="448573"/>
                </a:lnTo>
                <a:lnTo>
                  <a:pt x="0" y="448573"/>
                </a:lnTo>
                <a:close/>
              </a:path>
            </a:pathLst>
          </a:custGeom>
          <a:solidFill>
            <a:srgbClr val="F07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49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95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7" y="158228"/>
            <a:ext cx="3877985" cy="461665"/>
          </a:xfrm>
        </p:spPr>
        <p:txBody>
          <a:bodyPr wrap="none">
            <a:sp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165198" y="196087"/>
            <a:ext cx="371720" cy="385947"/>
          </a:xfrm>
          <a:custGeom>
            <a:avLst/>
            <a:gdLst>
              <a:gd name="connsiteX0" fmla="*/ 155274 w 432037"/>
              <a:gd name="connsiteY0" fmla="*/ 0 h 448573"/>
              <a:gd name="connsiteX1" fmla="*/ 432037 w 432037"/>
              <a:gd name="connsiteY1" fmla="*/ 0 h 448573"/>
              <a:gd name="connsiteX2" fmla="*/ 276764 w 432037"/>
              <a:gd name="connsiteY2" fmla="*/ 448571 h 448573"/>
              <a:gd name="connsiteX3" fmla="*/ 310553 w 432037"/>
              <a:gd name="connsiteY3" fmla="*/ 448571 h 448573"/>
              <a:gd name="connsiteX4" fmla="*/ 310552 w 432037"/>
              <a:gd name="connsiteY4" fmla="*/ 448573 h 448573"/>
              <a:gd name="connsiteX5" fmla="*/ 0 w 432037"/>
              <a:gd name="connsiteY5" fmla="*/ 448573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2037" h="448573">
                <a:moveTo>
                  <a:pt x="155274" y="0"/>
                </a:moveTo>
                <a:lnTo>
                  <a:pt x="432037" y="0"/>
                </a:lnTo>
                <a:lnTo>
                  <a:pt x="276764" y="448571"/>
                </a:lnTo>
                <a:lnTo>
                  <a:pt x="310553" y="448571"/>
                </a:lnTo>
                <a:lnTo>
                  <a:pt x="310552" y="448573"/>
                </a:lnTo>
                <a:lnTo>
                  <a:pt x="0" y="448573"/>
                </a:lnTo>
                <a:close/>
              </a:path>
            </a:pathLst>
          </a:custGeom>
          <a:solidFill>
            <a:srgbClr val="F07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462951" y="196087"/>
            <a:ext cx="196065" cy="385947"/>
          </a:xfrm>
          <a:custGeom>
            <a:avLst/>
            <a:gdLst>
              <a:gd name="connsiteX0" fmla="*/ 155274 w 227880"/>
              <a:gd name="connsiteY0" fmla="*/ 0 h 448573"/>
              <a:gd name="connsiteX1" fmla="*/ 227880 w 227880"/>
              <a:gd name="connsiteY1" fmla="*/ 0 h 448573"/>
              <a:gd name="connsiteX2" fmla="*/ 72606 w 227880"/>
              <a:gd name="connsiteY2" fmla="*/ 448573 h 448573"/>
              <a:gd name="connsiteX3" fmla="*/ 0 w 227880"/>
              <a:gd name="connsiteY3" fmla="*/ 448573 h 44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880" h="448573">
                <a:moveTo>
                  <a:pt x="155274" y="0"/>
                </a:moveTo>
                <a:lnTo>
                  <a:pt x="227880" y="0"/>
                </a:lnTo>
                <a:lnTo>
                  <a:pt x="72606" y="448573"/>
                </a:lnTo>
                <a:lnTo>
                  <a:pt x="0" y="448573"/>
                </a:lnTo>
                <a:close/>
              </a:path>
            </a:pathLst>
          </a:custGeom>
          <a:solidFill>
            <a:srgbClr val="F07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37CA-D131-4EF6-9B14-D9F7E276C74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1B-FC52-483B-B683-58CCB79784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37CA-D131-4EF6-9B14-D9F7E276C74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1B-FC52-483B-B683-58CCB79784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37CA-D131-4EF6-9B14-D9F7E276C74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1B-FC52-483B-B683-58CCB797846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896728" y="643000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37CA-D131-4EF6-9B14-D9F7E276C74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1B-FC52-483B-B683-58CCB79784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137CA-D131-4EF6-9B14-D9F7E276C74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55A1B-FC52-483B-B683-58CCB79784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137CA-D131-4EF6-9B14-D9F7E276C745}" type="datetimeFigureOut">
              <a:rPr lang="zh-CN" altLang="en-US" smtClean="0"/>
              <a:t>2022/11/22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55A1B-FC52-483B-B683-58CCB79784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file:///C:\Users\&#26519;&#23567;&#35789;\Desktop\&#29983;&#26085;&#31036;&#29289;&#65281;&#65281;&#65281;.pptx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hlinkClick r:id="" action="ppaction://ole?verb=0"/>
            <a:extLst>
              <a:ext uri="{FF2B5EF4-FFF2-40B4-BE49-F238E27FC236}">
                <a16:creationId xmlns:a16="http://schemas.microsoft.com/office/drawing/2014/main" id="{49434302-745B-3C9E-15A5-B2B70BF326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352778"/>
              </p:ext>
            </p:extLst>
          </p:nvPr>
        </p:nvGraphicFramePr>
        <p:xfrm>
          <a:off x="880624" y="847874"/>
          <a:ext cx="9935368" cy="5588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r:id="rId2" imgW="6095834" imgH="3429131" progId="PowerPoint.Show.12">
                  <p:link updateAutomatic="1"/>
                </p:oleObj>
              </mc:Choice>
              <mc:Fallback>
                <p:oleObj name="Presentation" r:id="rId2" imgW="6095834" imgH="3429131" progId="PowerPoint.Show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80624" y="847874"/>
                        <a:ext cx="9935368" cy="5588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987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7" y="158228"/>
            <a:ext cx="3728906" cy="46166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Recruitment requirements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708726" y="2036133"/>
            <a:ext cx="2785734" cy="2785734"/>
          </a:xfrm>
          <a:prstGeom prst="ellipse">
            <a:avLst/>
          </a:prstGeom>
          <a:solidFill>
            <a:schemeClr val="accent1">
              <a:alpha val="44000"/>
            </a:schemeClr>
          </a:solidFill>
          <a:ln w="952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4061788" y="1394788"/>
            <a:ext cx="4068424" cy="4068424"/>
          </a:xfrm>
          <a:prstGeom prst="ellipse">
            <a:avLst/>
          </a:prstGeom>
          <a:noFill/>
          <a:ln w="952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621" y="2498914"/>
            <a:ext cx="2706450" cy="1798205"/>
          </a:xfrm>
          <a:prstGeom prst="rect">
            <a:avLst/>
          </a:prstGeom>
        </p:spPr>
      </p:pic>
      <p:sp>
        <p:nvSpPr>
          <p:cNvPr id="8" name="ï$ľïḋé"/>
          <p:cNvSpPr txBox="1"/>
          <p:nvPr/>
        </p:nvSpPr>
        <p:spPr bwMode="auto">
          <a:xfrm>
            <a:off x="8634491" y="2976652"/>
            <a:ext cx="3069896" cy="39846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endParaRPr lang="zh-CN" altLang="en-US" sz="16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9" name="ïṧ1îḓe"/>
          <p:cNvSpPr/>
          <p:nvPr/>
        </p:nvSpPr>
        <p:spPr bwMode="auto">
          <a:xfrm>
            <a:off x="8634492" y="3288151"/>
            <a:ext cx="3143315" cy="66879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</a:pPr>
            <a:endParaRPr lang="zh-CN" altLang="en-US" sz="12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ï$ľïḋé"/>
          <p:cNvSpPr txBox="1"/>
          <p:nvPr/>
        </p:nvSpPr>
        <p:spPr bwMode="auto">
          <a:xfrm>
            <a:off x="616282" y="4329432"/>
            <a:ext cx="3069896" cy="39846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zh-CN" sz="1600" dirty="0">
                <a:solidFill>
                  <a:schemeClr val="accent2"/>
                </a:solidFill>
                <a:cs typeface="+mn-ea"/>
                <a:sym typeface="+mn-lt"/>
              </a:rPr>
              <a:t>Social skills</a:t>
            </a:r>
            <a:endParaRPr lang="zh-CN" altLang="en-US" sz="16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1" name="ïṧ1îḓe"/>
          <p:cNvSpPr/>
          <p:nvPr/>
        </p:nvSpPr>
        <p:spPr bwMode="auto">
          <a:xfrm>
            <a:off x="730668" y="4660057"/>
            <a:ext cx="3143315" cy="66879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Not equal to being tactful and cunning</a:t>
            </a:r>
          </a:p>
          <a:p>
            <a:pPr algn="r">
              <a:lnSpc>
                <a:spcPct val="130000"/>
              </a:lnSpc>
              <a:spcBef>
                <a:spcPct val="0"/>
              </a:spcBef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pPr algn="r">
              <a:lnSpc>
                <a:spcPct val="130000"/>
              </a:lnSpc>
              <a:spcBef>
                <a:spcPct val="0"/>
              </a:spcBef>
            </a:pPr>
            <a:endParaRPr lang="zh-CN" altLang="en-US" sz="12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ï$ľïḋé"/>
          <p:cNvSpPr txBox="1"/>
          <p:nvPr/>
        </p:nvSpPr>
        <p:spPr bwMode="auto">
          <a:xfrm>
            <a:off x="8130211" y="1474372"/>
            <a:ext cx="3069896" cy="39846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chemeClr val="accent2"/>
                </a:solidFill>
                <a:cs typeface="+mn-ea"/>
                <a:sym typeface="+mn-lt"/>
              </a:rPr>
              <a:t>Sense of belonging</a:t>
            </a:r>
            <a:endParaRPr lang="zh-CN" altLang="en-US" sz="16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3" name="ïṧ1îḓe"/>
          <p:cNvSpPr/>
          <p:nvPr/>
        </p:nvSpPr>
        <p:spPr bwMode="auto">
          <a:xfrm>
            <a:off x="8130211" y="1952417"/>
            <a:ext cx="3143315" cy="66879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Passion and pursuit of work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A member of the company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ï$ľïḋé"/>
          <p:cNvSpPr txBox="1"/>
          <p:nvPr/>
        </p:nvSpPr>
        <p:spPr bwMode="auto">
          <a:xfrm>
            <a:off x="991892" y="1474372"/>
            <a:ext cx="3069896" cy="39846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spcBef>
                <a:spcPct val="0"/>
              </a:spcBef>
            </a:pPr>
            <a:r>
              <a:rPr lang="en-US" altLang="zh-CN" sz="1600" dirty="0">
                <a:solidFill>
                  <a:schemeClr val="accent2"/>
                </a:solidFill>
                <a:cs typeface="+mn-ea"/>
                <a:sym typeface="+mn-lt"/>
              </a:rPr>
              <a:t>Professional competence</a:t>
            </a:r>
            <a:endParaRPr lang="zh-CN" altLang="en-US" sz="16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5" name="ïṧ1îḓe"/>
          <p:cNvSpPr/>
          <p:nvPr/>
        </p:nvSpPr>
        <p:spPr bwMode="auto">
          <a:xfrm>
            <a:off x="918473" y="1952417"/>
            <a:ext cx="3143315" cy="66879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 fontScale="9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Not equal to education level</a:t>
            </a:r>
          </a:p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Not equal to the current ability</a:t>
            </a:r>
          </a:p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Lifelong learning</a:t>
            </a:r>
          </a:p>
        </p:txBody>
      </p:sp>
      <p:sp>
        <p:nvSpPr>
          <p:cNvPr id="16" name="ï$ľïḋé"/>
          <p:cNvSpPr txBox="1"/>
          <p:nvPr/>
        </p:nvSpPr>
        <p:spPr bwMode="auto">
          <a:xfrm>
            <a:off x="8153690" y="4261595"/>
            <a:ext cx="3069896" cy="39846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1600" dirty="0">
                <a:solidFill>
                  <a:schemeClr val="accent2"/>
                </a:solidFill>
                <a:cs typeface="+mn-ea"/>
                <a:sym typeface="+mn-lt"/>
              </a:rPr>
              <a:t>Love your life</a:t>
            </a:r>
            <a:endParaRPr lang="zh-CN" altLang="en-US" sz="16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7" name="ïṧ1îḓe"/>
          <p:cNvSpPr/>
          <p:nvPr/>
        </p:nvSpPr>
        <p:spPr bwMode="auto">
          <a:xfrm>
            <a:off x="7992094" y="4727894"/>
            <a:ext cx="3281432" cy="46201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 fontScale="9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The real heroes are those who see the truth of life but still love life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ï$ľïḋé"/>
          <p:cNvSpPr txBox="1"/>
          <p:nvPr/>
        </p:nvSpPr>
        <p:spPr bwMode="auto">
          <a:xfrm>
            <a:off x="937522" y="4410937"/>
            <a:ext cx="3069896" cy="39846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spcBef>
                <a:spcPct val="0"/>
              </a:spcBef>
            </a:pPr>
            <a:endParaRPr lang="zh-CN" altLang="en-US" sz="1600" dirty="0">
              <a:solidFill>
                <a:schemeClr val="accent2"/>
              </a:solidFill>
              <a:cs typeface="+mn-ea"/>
              <a:sym typeface="+mn-lt"/>
            </a:endParaRPr>
          </a:p>
        </p:txBody>
      </p:sp>
      <p:sp>
        <p:nvSpPr>
          <p:cNvPr id="19" name="ïṧ1îḓe"/>
          <p:cNvSpPr/>
          <p:nvPr/>
        </p:nvSpPr>
        <p:spPr bwMode="auto">
          <a:xfrm>
            <a:off x="918473" y="4623884"/>
            <a:ext cx="3143315" cy="66879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lnSpc>
                <a:spcPct val="130000"/>
              </a:lnSpc>
              <a:spcBef>
                <a:spcPct val="0"/>
              </a:spcBef>
            </a:pPr>
            <a:endParaRPr lang="en-US" altLang="zh-CN" sz="12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  <a:p>
            <a:pPr algn="r">
              <a:lnSpc>
                <a:spcPct val="130000"/>
              </a:lnSpc>
              <a:spcBef>
                <a:spcPct val="0"/>
              </a:spcBef>
            </a:pPr>
            <a:endParaRPr lang="zh-CN" altLang="en-US" sz="12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7" name="图片 6" descr="图片包含 监视器, 电子产品, 电视, 陈列&#10;&#10;描述已自动生成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4395348" y="2401831"/>
            <a:ext cx="3474722" cy="2054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2" y="0"/>
            <a:ext cx="7381874" cy="6858000"/>
          </a:xfrm>
          <a:custGeom>
            <a:avLst/>
            <a:gdLst>
              <a:gd name="connsiteX0" fmla="*/ 0 w 7772399"/>
              <a:gd name="connsiteY0" fmla="*/ 0 h 6858000"/>
              <a:gd name="connsiteX1" fmla="*/ 4605718 w 7772399"/>
              <a:gd name="connsiteY1" fmla="*/ 0 h 6858000"/>
              <a:gd name="connsiteX2" fmla="*/ 7772399 w 7772399"/>
              <a:gd name="connsiteY2" fmla="*/ 6858000 h 6858000"/>
              <a:gd name="connsiteX3" fmla="*/ 3166680 w 7772399"/>
              <a:gd name="connsiteY3" fmla="*/ 6858000 h 6858000"/>
              <a:gd name="connsiteX4" fmla="*/ 0 w 7772399"/>
              <a:gd name="connsiteY4" fmla="*/ 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399" h="6858000">
                <a:moveTo>
                  <a:pt x="0" y="0"/>
                </a:moveTo>
                <a:lnTo>
                  <a:pt x="4605718" y="0"/>
                </a:lnTo>
                <a:lnTo>
                  <a:pt x="7772399" y="6858000"/>
                </a:lnTo>
                <a:lnTo>
                  <a:pt x="3166680" y="6858000"/>
                </a:lnTo>
                <a:lnTo>
                  <a:pt x="0" y="2"/>
                </a:lnTo>
                <a:close/>
              </a:path>
            </a:pathLst>
          </a:custGeom>
        </p:spPr>
      </p:pic>
      <p:sp>
        <p:nvSpPr>
          <p:cNvPr id="5" name="文本框 4"/>
          <p:cNvSpPr txBox="1"/>
          <p:nvPr/>
        </p:nvSpPr>
        <p:spPr>
          <a:xfrm>
            <a:off x="6534150" y="2143125"/>
            <a:ext cx="18213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04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34150" y="2789456"/>
            <a:ext cx="57243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48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Employee benefits</a:t>
            </a:r>
            <a:endParaRPr lang="zh-CN" altLang="en-US" sz="48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7" y="158228"/>
            <a:ext cx="2031325" cy="461665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企业未来规划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1" y="1658194"/>
            <a:ext cx="1719651" cy="4036911"/>
          </a:xfrm>
          <a:custGeom>
            <a:avLst/>
            <a:gdLst>
              <a:gd name="connsiteX0" fmla="*/ 0 w 1719651"/>
              <a:gd name="connsiteY0" fmla="*/ 0 h 4038600"/>
              <a:gd name="connsiteX1" fmla="*/ 1719651 w 1719651"/>
              <a:gd name="connsiteY1" fmla="*/ 0 h 4038600"/>
              <a:gd name="connsiteX2" fmla="*/ 1719651 w 1719651"/>
              <a:gd name="connsiteY2" fmla="*/ 4038600 h 4038600"/>
              <a:gd name="connsiteX3" fmla="*/ 0 w 1719651"/>
              <a:gd name="connsiteY3" fmla="*/ 4038600 h 4038600"/>
              <a:gd name="connsiteX4" fmla="*/ 0 w 1719651"/>
              <a:gd name="connsiteY4" fmla="*/ 0 h 403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651" h="4038600">
                <a:moveTo>
                  <a:pt x="0" y="0"/>
                </a:moveTo>
                <a:lnTo>
                  <a:pt x="1719651" y="0"/>
                </a:lnTo>
                <a:lnTo>
                  <a:pt x="1719651" y="4038600"/>
                </a:lnTo>
                <a:lnTo>
                  <a:pt x="0" y="40386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176" y="1658194"/>
            <a:ext cx="1719651" cy="4036911"/>
          </a:xfrm>
          <a:custGeom>
            <a:avLst/>
            <a:gdLst>
              <a:gd name="connsiteX0" fmla="*/ 0 w 1719651"/>
              <a:gd name="connsiteY0" fmla="*/ 0 h 4038600"/>
              <a:gd name="connsiteX1" fmla="*/ 1719651 w 1719651"/>
              <a:gd name="connsiteY1" fmla="*/ 0 h 4038600"/>
              <a:gd name="connsiteX2" fmla="*/ 1719651 w 1719651"/>
              <a:gd name="connsiteY2" fmla="*/ 4038600 h 4038600"/>
              <a:gd name="connsiteX3" fmla="*/ 0 w 1719651"/>
              <a:gd name="connsiteY3" fmla="*/ 4038600 h 4038600"/>
              <a:gd name="connsiteX4" fmla="*/ 0 w 1719651"/>
              <a:gd name="connsiteY4" fmla="*/ 0 h 403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651" h="4038600">
                <a:moveTo>
                  <a:pt x="0" y="0"/>
                </a:moveTo>
                <a:lnTo>
                  <a:pt x="1719651" y="0"/>
                </a:lnTo>
                <a:lnTo>
                  <a:pt x="1719651" y="4038600"/>
                </a:lnTo>
                <a:lnTo>
                  <a:pt x="0" y="40386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7052" y="1658194"/>
            <a:ext cx="1719651" cy="4036911"/>
          </a:xfrm>
          <a:custGeom>
            <a:avLst/>
            <a:gdLst>
              <a:gd name="connsiteX0" fmla="*/ 0 w 1719651"/>
              <a:gd name="connsiteY0" fmla="*/ 0 h 4038600"/>
              <a:gd name="connsiteX1" fmla="*/ 1719651 w 1719651"/>
              <a:gd name="connsiteY1" fmla="*/ 0 h 4038600"/>
              <a:gd name="connsiteX2" fmla="*/ 1719651 w 1719651"/>
              <a:gd name="connsiteY2" fmla="*/ 4038600 h 4038600"/>
              <a:gd name="connsiteX3" fmla="*/ 0 w 1719651"/>
              <a:gd name="connsiteY3" fmla="*/ 4038600 h 4038600"/>
              <a:gd name="connsiteX4" fmla="*/ 0 w 1719651"/>
              <a:gd name="connsiteY4" fmla="*/ 0 h 403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651" h="4038600">
                <a:moveTo>
                  <a:pt x="0" y="0"/>
                </a:moveTo>
                <a:lnTo>
                  <a:pt x="1719651" y="0"/>
                </a:lnTo>
                <a:lnTo>
                  <a:pt x="1719651" y="4038600"/>
                </a:lnTo>
                <a:lnTo>
                  <a:pt x="0" y="40386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椭圆 6"/>
          <p:cNvSpPr/>
          <p:nvPr/>
        </p:nvSpPr>
        <p:spPr>
          <a:xfrm>
            <a:off x="6971840" y="2019300"/>
            <a:ext cx="917880" cy="917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01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48272" y="201930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dirty="0">
                <a:solidFill>
                  <a:schemeClr val="accent2"/>
                </a:solidFill>
                <a:cs typeface="+mn-ea"/>
                <a:sym typeface="+mn-lt"/>
              </a:rPr>
              <a:t>Everything turns into cash</a:t>
            </a:r>
            <a:endParaRPr lang="zh-CN" altLang="en-US" dirty="0">
              <a:solidFill>
                <a:schemeClr val="accent2"/>
              </a:solidFill>
              <a:effectLst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57274" y="2388632"/>
            <a:ext cx="3330816" cy="515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accent2"/>
                </a:solidFill>
                <a:cs typeface="+mn-ea"/>
                <a:sym typeface="+mn-lt"/>
              </a:rPr>
              <a:t>The group construction does not occupy the rest time, but the funds are in place</a:t>
            </a:r>
            <a:endParaRPr lang="zh-CN" altLang="en-US" sz="1200" dirty="0">
              <a:solidFill>
                <a:schemeClr val="accent2"/>
              </a:solidFill>
              <a:effectLst/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971840" y="3268412"/>
            <a:ext cx="917880" cy="917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02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48272" y="3268412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dirty="0">
                <a:solidFill>
                  <a:schemeClr val="accent2"/>
                </a:solidFill>
                <a:cs typeface="+mn-ea"/>
                <a:sym typeface="+mn-lt"/>
              </a:rPr>
              <a:t>Care in daily life</a:t>
            </a:r>
            <a:endParaRPr lang="zh-CN" altLang="en-US" dirty="0">
              <a:solidFill>
                <a:schemeClr val="accent2"/>
              </a:solidFill>
              <a:effectLst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057274" y="3637744"/>
            <a:ext cx="3330816" cy="515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accent2"/>
                </a:solidFill>
                <a:cs typeface="+mn-ea"/>
                <a:sym typeface="+mn-lt"/>
              </a:rPr>
              <a:t>Afternoon tea, brunch, supper, birthday, festival red packets</a:t>
            </a:r>
            <a:endParaRPr lang="zh-CN" altLang="en-US" sz="1200" dirty="0">
              <a:solidFill>
                <a:schemeClr val="accent2"/>
              </a:solidFill>
              <a:effectLst/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971840" y="4517524"/>
            <a:ext cx="917880" cy="917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03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048272" y="4517524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dirty="0">
                <a:solidFill>
                  <a:schemeClr val="accent2"/>
                </a:solidFill>
                <a:cs typeface="+mn-ea"/>
                <a:sym typeface="+mn-lt"/>
              </a:rPr>
              <a:t>Annual  bonus</a:t>
            </a:r>
            <a:endParaRPr lang="zh-CN" altLang="en-US" dirty="0">
              <a:solidFill>
                <a:schemeClr val="accent2"/>
              </a:solidFill>
              <a:effectLst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057274" y="4886856"/>
            <a:ext cx="3330816" cy="294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accent2"/>
                </a:solidFill>
                <a:cs typeface="+mn-ea"/>
                <a:sym typeface="+mn-lt"/>
              </a:rPr>
              <a:t>Both employees and shareholders</a:t>
            </a:r>
            <a:endParaRPr lang="zh-CN" altLang="en-US" sz="1200" dirty="0">
              <a:solidFill>
                <a:schemeClr val="accent2"/>
              </a:solidFill>
              <a:effectLst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1" grpId="0" animBg="1"/>
      <p:bldP spid="12" grpId="0"/>
      <p:bldP spid="13" grpId="0"/>
      <p:bldP spid="15" grpId="0" animBg="1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714375" y="0"/>
            <a:ext cx="5495925" cy="6858000"/>
          </a:xfrm>
          <a:prstGeom prst="parallelogram">
            <a:avLst>
              <a:gd name="adj" fmla="val 46175"/>
            </a:avLst>
          </a:prstGeom>
          <a:gradFill>
            <a:gsLst>
              <a:gs pos="40000">
                <a:srgbClr val="F07D2D"/>
              </a:gs>
              <a:gs pos="100000">
                <a:srgbClr val="F07D2D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814826" y="2245995"/>
            <a:ext cx="453597" cy="623921"/>
            <a:chOff x="1489706" y="1011555"/>
            <a:chExt cx="453597" cy="623921"/>
          </a:xfrm>
        </p:grpSpPr>
        <p:grpSp>
          <p:nvGrpSpPr>
            <p:cNvPr id="9" name="组合 8"/>
            <p:cNvGrpSpPr/>
            <p:nvPr/>
          </p:nvGrpSpPr>
          <p:grpSpPr>
            <a:xfrm>
              <a:off x="1489706" y="1011555"/>
              <a:ext cx="323216" cy="493395"/>
              <a:chOff x="975360" y="982980"/>
              <a:chExt cx="404863" cy="529936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975360" y="982980"/>
                <a:ext cx="160020" cy="529936"/>
              </a:xfrm>
              <a:prstGeom prst="rect">
                <a:avLst/>
              </a:prstGeom>
              <a:solidFill>
                <a:srgbClr val="F07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220203" y="1124296"/>
                <a:ext cx="160020" cy="388620"/>
              </a:xfrm>
              <a:prstGeom prst="rect">
                <a:avLst/>
              </a:prstGeom>
              <a:solidFill>
                <a:srgbClr val="F07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1758572" y="1081478"/>
              <a:ext cx="18473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3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633850" y="2801039"/>
            <a:ext cx="33393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spc="300" dirty="0">
                <a:solidFill>
                  <a:schemeClr val="bg1"/>
                </a:solidFill>
                <a:cs typeface="+mn-ea"/>
                <a:sym typeface="+mn-lt"/>
              </a:rPr>
              <a:t>YOUTH</a:t>
            </a:r>
            <a:endParaRPr lang="zh-CN" altLang="en-US" sz="66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9032019" y="4901566"/>
            <a:ext cx="2517996" cy="381000"/>
            <a:chOff x="9150129" y="4991101"/>
            <a:chExt cx="2517996" cy="381000"/>
          </a:xfrm>
        </p:grpSpPr>
        <p:grpSp>
          <p:nvGrpSpPr>
            <p:cNvPr id="23" name="组合 22"/>
            <p:cNvGrpSpPr/>
            <p:nvPr/>
          </p:nvGrpSpPr>
          <p:grpSpPr>
            <a:xfrm>
              <a:off x="11287125" y="4991101"/>
              <a:ext cx="381000" cy="381000"/>
              <a:chOff x="11287125" y="4991101"/>
              <a:chExt cx="381000" cy="38100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11287125" y="4991101"/>
                <a:ext cx="381000" cy="381000"/>
              </a:xfrm>
              <a:prstGeom prst="ellipse">
                <a:avLst/>
              </a:prstGeom>
              <a:solidFill>
                <a:srgbClr val="F07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lt1">
                      <a:alpha val="7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chain-links_68872"/>
              <p:cNvSpPr>
                <a:spLocks noChangeAspect="1"/>
              </p:cNvSpPr>
              <p:nvPr/>
            </p:nvSpPr>
            <p:spPr bwMode="auto">
              <a:xfrm>
                <a:off x="11392284" y="5060338"/>
                <a:ext cx="170683" cy="242527"/>
              </a:xfrm>
              <a:custGeom>
                <a:avLst/>
                <a:gdLst>
                  <a:gd name="connsiteX0" fmla="*/ 148905 w 426314"/>
                  <a:gd name="connsiteY0" fmla="*/ 296101 h 605756"/>
                  <a:gd name="connsiteX1" fmla="*/ 157077 w 426314"/>
                  <a:gd name="connsiteY1" fmla="*/ 305336 h 605756"/>
                  <a:gd name="connsiteX2" fmla="*/ 137830 w 426314"/>
                  <a:gd name="connsiteY2" fmla="*/ 344102 h 605756"/>
                  <a:gd name="connsiteX3" fmla="*/ 118690 w 426314"/>
                  <a:gd name="connsiteY3" fmla="*/ 359028 h 605756"/>
                  <a:gd name="connsiteX4" fmla="*/ 100626 w 426314"/>
                  <a:gd name="connsiteY4" fmla="*/ 376102 h 605756"/>
                  <a:gd name="connsiteX5" fmla="*/ 57293 w 426314"/>
                  <a:gd name="connsiteY5" fmla="*/ 463298 h 605756"/>
                  <a:gd name="connsiteX6" fmla="*/ 92669 w 426314"/>
                  <a:gd name="connsiteY6" fmla="*/ 544910 h 605756"/>
                  <a:gd name="connsiteX7" fmla="*/ 93744 w 426314"/>
                  <a:gd name="connsiteY7" fmla="*/ 545340 h 605756"/>
                  <a:gd name="connsiteX8" fmla="*/ 94712 w 426314"/>
                  <a:gd name="connsiteY8" fmla="*/ 545877 h 605756"/>
                  <a:gd name="connsiteX9" fmla="*/ 181055 w 426314"/>
                  <a:gd name="connsiteY9" fmla="*/ 524078 h 605756"/>
                  <a:gd name="connsiteX10" fmla="*/ 223743 w 426314"/>
                  <a:gd name="connsiteY10" fmla="*/ 436559 h 605756"/>
                  <a:gd name="connsiteX11" fmla="*/ 226324 w 426314"/>
                  <a:gd name="connsiteY11" fmla="*/ 411861 h 605756"/>
                  <a:gd name="connsiteX12" fmla="*/ 226431 w 426314"/>
                  <a:gd name="connsiteY12" fmla="*/ 387700 h 605756"/>
                  <a:gd name="connsiteX13" fmla="*/ 245463 w 426314"/>
                  <a:gd name="connsiteY13" fmla="*/ 348719 h 605756"/>
                  <a:gd name="connsiteX14" fmla="*/ 257721 w 426314"/>
                  <a:gd name="connsiteY14" fmla="*/ 349578 h 605756"/>
                  <a:gd name="connsiteX15" fmla="*/ 271592 w 426314"/>
                  <a:gd name="connsiteY15" fmla="*/ 459862 h 605756"/>
                  <a:gd name="connsiteX16" fmla="*/ 228905 w 426314"/>
                  <a:gd name="connsiteY16" fmla="*/ 547380 h 605756"/>
                  <a:gd name="connsiteX17" fmla="*/ 71379 w 426314"/>
                  <a:gd name="connsiteY17" fmla="*/ 593663 h 605756"/>
                  <a:gd name="connsiteX18" fmla="*/ 70196 w 426314"/>
                  <a:gd name="connsiteY18" fmla="*/ 593126 h 605756"/>
                  <a:gd name="connsiteX19" fmla="*/ 69014 w 426314"/>
                  <a:gd name="connsiteY19" fmla="*/ 592481 h 605756"/>
                  <a:gd name="connsiteX20" fmla="*/ 9552 w 426314"/>
                  <a:gd name="connsiteY20" fmla="*/ 439674 h 605756"/>
                  <a:gd name="connsiteX21" fmla="*/ 52992 w 426314"/>
                  <a:gd name="connsiteY21" fmla="*/ 352478 h 605756"/>
                  <a:gd name="connsiteX22" fmla="*/ 148905 w 426314"/>
                  <a:gd name="connsiteY22" fmla="*/ 296101 h 605756"/>
                  <a:gd name="connsiteX23" fmla="*/ 267867 w 426314"/>
                  <a:gd name="connsiteY23" fmla="*/ 165141 h 605756"/>
                  <a:gd name="connsiteX24" fmla="*/ 287980 w 426314"/>
                  <a:gd name="connsiteY24" fmla="*/ 174806 h 605756"/>
                  <a:gd name="connsiteX25" fmla="*/ 294218 w 426314"/>
                  <a:gd name="connsiteY25" fmla="*/ 192956 h 605756"/>
                  <a:gd name="connsiteX26" fmla="*/ 176550 w 426314"/>
                  <a:gd name="connsiteY26" fmla="*/ 434374 h 605756"/>
                  <a:gd name="connsiteX27" fmla="*/ 158372 w 426314"/>
                  <a:gd name="connsiteY27" fmla="*/ 440603 h 605756"/>
                  <a:gd name="connsiteX28" fmla="*/ 138367 w 426314"/>
                  <a:gd name="connsiteY28" fmla="*/ 430830 h 605756"/>
                  <a:gd name="connsiteX29" fmla="*/ 132128 w 426314"/>
                  <a:gd name="connsiteY29" fmla="*/ 412788 h 605756"/>
                  <a:gd name="connsiteX30" fmla="*/ 249797 w 426314"/>
                  <a:gd name="connsiteY30" fmla="*/ 171370 h 605756"/>
                  <a:gd name="connsiteX31" fmla="*/ 267867 w 426314"/>
                  <a:gd name="connsiteY31" fmla="*/ 165141 h 605756"/>
                  <a:gd name="connsiteX32" fmla="*/ 309732 w 426314"/>
                  <a:gd name="connsiteY32" fmla="*/ 280 h 605756"/>
                  <a:gd name="connsiteX33" fmla="*/ 354874 w 426314"/>
                  <a:gd name="connsiteY33" fmla="*/ 12045 h 605756"/>
                  <a:gd name="connsiteX34" fmla="*/ 356057 w 426314"/>
                  <a:gd name="connsiteY34" fmla="*/ 12689 h 605756"/>
                  <a:gd name="connsiteX35" fmla="*/ 357240 w 426314"/>
                  <a:gd name="connsiteY35" fmla="*/ 13226 h 605756"/>
                  <a:gd name="connsiteX36" fmla="*/ 416716 w 426314"/>
                  <a:gd name="connsiteY36" fmla="*/ 166141 h 605756"/>
                  <a:gd name="connsiteX37" fmla="*/ 373373 w 426314"/>
                  <a:gd name="connsiteY37" fmla="*/ 253230 h 605756"/>
                  <a:gd name="connsiteX38" fmla="*/ 277330 w 426314"/>
                  <a:gd name="connsiteY38" fmla="*/ 309607 h 605756"/>
                  <a:gd name="connsiteX39" fmla="*/ 269157 w 426314"/>
                  <a:gd name="connsiteY39" fmla="*/ 300479 h 605756"/>
                  <a:gd name="connsiteX40" fmla="*/ 288516 w 426314"/>
                  <a:gd name="connsiteY40" fmla="*/ 261606 h 605756"/>
                  <a:gd name="connsiteX41" fmla="*/ 307660 w 426314"/>
                  <a:gd name="connsiteY41" fmla="*/ 246787 h 605756"/>
                  <a:gd name="connsiteX42" fmla="*/ 325728 w 426314"/>
                  <a:gd name="connsiteY42" fmla="*/ 229606 h 605756"/>
                  <a:gd name="connsiteX43" fmla="*/ 369071 w 426314"/>
                  <a:gd name="connsiteY43" fmla="*/ 142410 h 605756"/>
                  <a:gd name="connsiteX44" fmla="*/ 333579 w 426314"/>
                  <a:gd name="connsiteY44" fmla="*/ 60905 h 605756"/>
                  <a:gd name="connsiteX45" fmla="*/ 332611 w 426314"/>
                  <a:gd name="connsiteY45" fmla="*/ 60368 h 605756"/>
                  <a:gd name="connsiteX46" fmla="*/ 331536 w 426314"/>
                  <a:gd name="connsiteY46" fmla="*/ 59938 h 605756"/>
                  <a:gd name="connsiteX47" fmla="*/ 245173 w 426314"/>
                  <a:gd name="connsiteY47" fmla="*/ 81630 h 605756"/>
                  <a:gd name="connsiteX48" fmla="*/ 202583 w 426314"/>
                  <a:gd name="connsiteY48" fmla="*/ 169148 h 605756"/>
                  <a:gd name="connsiteX49" fmla="*/ 200002 w 426314"/>
                  <a:gd name="connsiteY49" fmla="*/ 193954 h 605756"/>
                  <a:gd name="connsiteX50" fmla="*/ 199894 w 426314"/>
                  <a:gd name="connsiteY50" fmla="*/ 218115 h 605756"/>
                  <a:gd name="connsiteX51" fmla="*/ 180858 w 426314"/>
                  <a:gd name="connsiteY51" fmla="*/ 257096 h 605756"/>
                  <a:gd name="connsiteX52" fmla="*/ 168597 w 426314"/>
                  <a:gd name="connsiteY52" fmla="*/ 256237 h 605756"/>
                  <a:gd name="connsiteX53" fmla="*/ 154615 w 426314"/>
                  <a:gd name="connsiteY53" fmla="*/ 145953 h 605756"/>
                  <a:gd name="connsiteX54" fmla="*/ 197313 w 426314"/>
                  <a:gd name="connsiteY54" fmla="*/ 58328 h 605756"/>
                  <a:gd name="connsiteX55" fmla="*/ 309732 w 426314"/>
                  <a:gd name="connsiteY55" fmla="*/ 280 h 605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426314" h="605756">
                    <a:moveTo>
                      <a:pt x="148905" y="296101"/>
                    </a:moveTo>
                    <a:cubicBezTo>
                      <a:pt x="153314" y="295886"/>
                      <a:pt x="159873" y="299645"/>
                      <a:pt x="157077" y="305336"/>
                    </a:cubicBezTo>
                    <a:cubicBezTo>
                      <a:pt x="151378" y="316933"/>
                      <a:pt x="141809" y="335940"/>
                      <a:pt x="137830" y="344102"/>
                    </a:cubicBezTo>
                    <a:cubicBezTo>
                      <a:pt x="134174" y="351404"/>
                      <a:pt x="123207" y="356558"/>
                      <a:pt x="118690" y="359028"/>
                    </a:cubicBezTo>
                    <a:cubicBezTo>
                      <a:pt x="110841" y="363109"/>
                      <a:pt x="104282" y="368800"/>
                      <a:pt x="100626" y="376102"/>
                    </a:cubicBezTo>
                    <a:lnTo>
                      <a:pt x="57293" y="463298"/>
                    </a:lnTo>
                    <a:cubicBezTo>
                      <a:pt x="43100" y="491755"/>
                      <a:pt x="65035" y="531165"/>
                      <a:pt x="92669" y="544910"/>
                    </a:cubicBezTo>
                    <a:cubicBezTo>
                      <a:pt x="92992" y="545017"/>
                      <a:pt x="93422" y="545232"/>
                      <a:pt x="93744" y="545340"/>
                    </a:cubicBezTo>
                    <a:cubicBezTo>
                      <a:pt x="94067" y="545554"/>
                      <a:pt x="94390" y="545769"/>
                      <a:pt x="94712" y="545877"/>
                    </a:cubicBezTo>
                    <a:cubicBezTo>
                      <a:pt x="122454" y="559407"/>
                      <a:pt x="167185" y="552642"/>
                      <a:pt x="181055" y="524078"/>
                    </a:cubicBezTo>
                    <a:lnTo>
                      <a:pt x="223743" y="436559"/>
                    </a:lnTo>
                    <a:cubicBezTo>
                      <a:pt x="227292" y="429150"/>
                      <a:pt x="227829" y="420559"/>
                      <a:pt x="226324" y="411861"/>
                    </a:cubicBezTo>
                    <a:cubicBezTo>
                      <a:pt x="225464" y="406814"/>
                      <a:pt x="222776" y="395002"/>
                      <a:pt x="226431" y="387700"/>
                    </a:cubicBezTo>
                    <a:cubicBezTo>
                      <a:pt x="230410" y="379538"/>
                      <a:pt x="239765" y="360317"/>
                      <a:pt x="245463" y="348719"/>
                    </a:cubicBezTo>
                    <a:cubicBezTo>
                      <a:pt x="248152" y="343028"/>
                      <a:pt x="255248" y="345927"/>
                      <a:pt x="257721" y="349578"/>
                    </a:cubicBezTo>
                    <a:cubicBezTo>
                      <a:pt x="278797" y="381257"/>
                      <a:pt x="289119" y="423995"/>
                      <a:pt x="271592" y="459862"/>
                    </a:cubicBezTo>
                    <a:lnTo>
                      <a:pt x="228905" y="547380"/>
                    </a:lnTo>
                    <a:cubicBezTo>
                      <a:pt x="203636" y="599354"/>
                      <a:pt x="128583" y="621475"/>
                      <a:pt x="71379" y="593663"/>
                    </a:cubicBezTo>
                    <a:cubicBezTo>
                      <a:pt x="71057" y="593448"/>
                      <a:pt x="70626" y="593233"/>
                      <a:pt x="70196" y="593126"/>
                    </a:cubicBezTo>
                    <a:cubicBezTo>
                      <a:pt x="69874" y="592911"/>
                      <a:pt x="69444" y="592696"/>
                      <a:pt x="69014" y="592481"/>
                    </a:cubicBezTo>
                    <a:cubicBezTo>
                      <a:pt x="12132" y="564239"/>
                      <a:pt x="-16147" y="491433"/>
                      <a:pt x="9552" y="439674"/>
                    </a:cubicBezTo>
                    <a:lnTo>
                      <a:pt x="52992" y="352478"/>
                    </a:lnTo>
                    <a:cubicBezTo>
                      <a:pt x="70734" y="316719"/>
                      <a:pt x="110949" y="298785"/>
                      <a:pt x="148905" y="296101"/>
                    </a:cubicBezTo>
                    <a:close/>
                    <a:moveTo>
                      <a:pt x="267867" y="165141"/>
                    </a:moveTo>
                    <a:lnTo>
                      <a:pt x="287980" y="174806"/>
                    </a:lnTo>
                    <a:cubicBezTo>
                      <a:pt x="294648" y="178136"/>
                      <a:pt x="297445" y="186190"/>
                      <a:pt x="294218" y="192956"/>
                    </a:cubicBezTo>
                    <a:lnTo>
                      <a:pt x="176550" y="434374"/>
                    </a:lnTo>
                    <a:cubicBezTo>
                      <a:pt x="173323" y="441032"/>
                      <a:pt x="165149" y="443932"/>
                      <a:pt x="158372" y="440603"/>
                    </a:cubicBezTo>
                    <a:lnTo>
                      <a:pt x="138367" y="430830"/>
                    </a:lnTo>
                    <a:cubicBezTo>
                      <a:pt x="131591" y="427608"/>
                      <a:pt x="128794" y="419447"/>
                      <a:pt x="132128" y="412788"/>
                    </a:cubicBezTo>
                    <a:lnTo>
                      <a:pt x="249797" y="171370"/>
                    </a:lnTo>
                    <a:cubicBezTo>
                      <a:pt x="253024" y="164604"/>
                      <a:pt x="261198" y="161812"/>
                      <a:pt x="267867" y="165141"/>
                    </a:cubicBezTo>
                    <a:close/>
                    <a:moveTo>
                      <a:pt x="309732" y="280"/>
                    </a:moveTo>
                    <a:cubicBezTo>
                      <a:pt x="325197" y="1300"/>
                      <a:pt x="340597" y="5119"/>
                      <a:pt x="354874" y="12045"/>
                    </a:cubicBezTo>
                    <a:cubicBezTo>
                      <a:pt x="355305" y="12260"/>
                      <a:pt x="355627" y="12475"/>
                      <a:pt x="356057" y="12689"/>
                    </a:cubicBezTo>
                    <a:cubicBezTo>
                      <a:pt x="356488" y="12904"/>
                      <a:pt x="356918" y="13119"/>
                      <a:pt x="357240" y="13226"/>
                    </a:cubicBezTo>
                    <a:cubicBezTo>
                      <a:pt x="414135" y="41468"/>
                      <a:pt x="442528" y="114382"/>
                      <a:pt x="416716" y="166141"/>
                    </a:cubicBezTo>
                    <a:lnTo>
                      <a:pt x="373373" y="253230"/>
                    </a:lnTo>
                    <a:cubicBezTo>
                      <a:pt x="355520" y="288989"/>
                      <a:pt x="315403" y="307030"/>
                      <a:pt x="277330" y="309607"/>
                    </a:cubicBezTo>
                    <a:cubicBezTo>
                      <a:pt x="273028" y="309929"/>
                      <a:pt x="266360" y="306063"/>
                      <a:pt x="269157" y="300479"/>
                    </a:cubicBezTo>
                    <a:cubicBezTo>
                      <a:pt x="274964" y="288882"/>
                      <a:pt x="284536" y="269767"/>
                      <a:pt x="288516" y="261606"/>
                    </a:cubicBezTo>
                    <a:cubicBezTo>
                      <a:pt x="292065" y="254304"/>
                      <a:pt x="303143" y="249149"/>
                      <a:pt x="307660" y="246787"/>
                    </a:cubicBezTo>
                    <a:cubicBezTo>
                      <a:pt x="315511" y="242599"/>
                      <a:pt x="321964" y="237015"/>
                      <a:pt x="325728" y="229606"/>
                    </a:cubicBezTo>
                    <a:lnTo>
                      <a:pt x="369071" y="142410"/>
                    </a:lnTo>
                    <a:cubicBezTo>
                      <a:pt x="383268" y="114060"/>
                      <a:pt x="361220" y="74543"/>
                      <a:pt x="333579" y="60905"/>
                    </a:cubicBezTo>
                    <a:cubicBezTo>
                      <a:pt x="333257" y="60690"/>
                      <a:pt x="332934" y="60583"/>
                      <a:pt x="332611" y="60368"/>
                    </a:cubicBezTo>
                    <a:cubicBezTo>
                      <a:pt x="332289" y="60261"/>
                      <a:pt x="331966" y="60046"/>
                      <a:pt x="331536" y="59938"/>
                    </a:cubicBezTo>
                    <a:cubicBezTo>
                      <a:pt x="303788" y="46408"/>
                      <a:pt x="259154" y="53066"/>
                      <a:pt x="245173" y="81630"/>
                    </a:cubicBezTo>
                    <a:lnTo>
                      <a:pt x="202583" y="169148"/>
                    </a:lnTo>
                    <a:cubicBezTo>
                      <a:pt x="198926" y="176558"/>
                      <a:pt x="198496" y="185148"/>
                      <a:pt x="200002" y="193954"/>
                    </a:cubicBezTo>
                    <a:cubicBezTo>
                      <a:pt x="200862" y="199001"/>
                      <a:pt x="203443" y="210813"/>
                      <a:pt x="199894" y="218115"/>
                    </a:cubicBezTo>
                    <a:cubicBezTo>
                      <a:pt x="195807" y="226277"/>
                      <a:pt x="186558" y="245498"/>
                      <a:pt x="180858" y="257096"/>
                    </a:cubicBezTo>
                    <a:cubicBezTo>
                      <a:pt x="178061" y="262680"/>
                      <a:pt x="170963" y="259780"/>
                      <a:pt x="168597" y="256237"/>
                    </a:cubicBezTo>
                    <a:cubicBezTo>
                      <a:pt x="147409" y="224558"/>
                      <a:pt x="137192" y="181820"/>
                      <a:pt x="154615" y="145953"/>
                    </a:cubicBezTo>
                    <a:lnTo>
                      <a:pt x="197313" y="58328"/>
                    </a:lnTo>
                    <a:cubicBezTo>
                      <a:pt x="216350" y="19347"/>
                      <a:pt x="263336" y="-2781"/>
                      <a:pt x="309732" y="2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9150129" y="5012324"/>
              <a:ext cx="2136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600" dirty="0">
                  <a:solidFill>
                    <a:schemeClr val="bg1">
                      <a:alpha val="70000"/>
                    </a:schemeClr>
                  </a:solidFill>
                  <a:cs typeface="+mn-ea"/>
                  <a:sym typeface="+mn-lt"/>
                </a:rPr>
                <a:t>http://www.youth.com</a:t>
              </a:r>
              <a:endParaRPr lang="zh-CN" altLang="en-US" sz="1600" dirty="0">
                <a:solidFill>
                  <a:schemeClr val="bg1">
                    <a:alpha val="7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721183" y="5415915"/>
            <a:ext cx="1828832" cy="381000"/>
            <a:chOff x="9839293" y="5505450"/>
            <a:chExt cx="1828832" cy="381000"/>
          </a:xfrm>
        </p:grpSpPr>
        <p:grpSp>
          <p:nvGrpSpPr>
            <p:cNvPr id="24" name="组合 23"/>
            <p:cNvGrpSpPr/>
            <p:nvPr/>
          </p:nvGrpSpPr>
          <p:grpSpPr>
            <a:xfrm>
              <a:off x="11287125" y="5505450"/>
              <a:ext cx="381000" cy="381000"/>
              <a:chOff x="11287125" y="5505450"/>
              <a:chExt cx="381000" cy="381000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11287125" y="5505450"/>
                <a:ext cx="381000" cy="381000"/>
              </a:xfrm>
              <a:prstGeom prst="ellipse">
                <a:avLst/>
              </a:prstGeom>
              <a:solidFill>
                <a:srgbClr val="F07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lt1">
                      <a:alpha val="7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telephone-call_74451"/>
              <p:cNvSpPr>
                <a:spLocks noChangeAspect="1"/>
              </p:cNvSpPr>
              <p:nvPr/>
            </p:nvSpPr>
            <p:spPr bwMode="auto">
              <a:xfrm>
                <a:off x="11372043" y="5575768"/>
                <a:ext cx="211165" cy="240364"/>
              </a:xfrm>
              <a:custGeom>
                <a:avLst/>
                <a:gdLst>
                  <a:gd name="T0" fmla="*/ 3295 w 3369"/>
                  <a:gd name="T1" fmla="*/ 3138 h 3840"/>
                  <a:gd name="T2" fmla="*/ 2771 w 3369"/>
                  <a:gd name="T3" fmla="*/ 2472 h 3840"/>
                  <a:gd name="T4" fmla="*/ 2469 w 3369"/>
                  <a:gd name="T5" fmla="*/ 2437 h 3840"/>
                  <a:gd name="T6" fmla="*/ 2267 w 3369"/>
                  <a:gd name="T7" fmla="*/ 2596 h 3840"/>
                  <a:gd name="T8" fmla="*/ 1368 w 3369"/>
                  <a:gd name="T9" fmla="*/ 2197 h 3840"/>
                  <a:gd name="T10" fmla="*/ 1184 w 3369"/>
                  <a:gd name="T11" fmla="*/ 1236 h 3840"/>
                  <a:gd name="T12" fmla="*/ 1386 w 3369"/>
                  <a:gd name="T13" fmla="*/ 1076 h 3840"/>
                  <a:gd name="T14" fmla="*/ 1422 w 3369"/>
                  <a:gd name="T15" fmla="*/ 775 h 3840"/>
                  <a:gd name="T16" fmla="*/ 897 w 3369"/>
                  <a:gd name="T17" fmla="*/ 109 h 3840"/>
                  <a:gd name="T18" fmla="*/ 595 w 3369"/>
                  <a:gd name="T19" fmla="*/ 73 h 3840"/>
                  <a:gd name="T20" fmla="*/ 388 w 3369"/>
                  <a:gd name="T21" fmla="*/ 237 h 3840"/>
                  <a:gd name="T22" fmla="*/ 97 w 3369"/>
                  <a:gd name="T23" fmla="*/ 1370 h 3840"/>
                  <a:gd name="T24" fmla="*/ 744 w 3369"/>
                  <a:gd name="T25" fmla="*/ 2689 h 3840"/>
                  <a:gd name="T26" fmla="*/ 1877 w 3369"/>
                  <a:gd name="T27" fmla="*/ 3626 h 3840"/>
                  <a:gd name="T28" fmla="*/ 3056 w 3369"/>
                  <a:gd name="T29" fmla="*/ 3600 h 3840"/>
                  <a:gd name="T30" fmla="*/ 3057 w 3369"/>
                  <a:gd name="T31" fmla="*/ 3599 h 3840"/>
                  <a:gd name="T32" fmla="*/ 3260 w 3369"/>
                  <a:gd name="T33" fmla="*/ 3440 h 3840"/>
                  <a:gd name="T34" fmla="*/ 3295 w 3369"/>
                  <a:gd name="T35" fmla="*/ 3138 h 38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69" h="3840">
                    <a:moveTo>
                      <a:pt x="3295" y="3138"/>
                    </a:moveTo>
                    <a:lnTo>
                      <a:pt x="2771" y="2472"/>
                    </a:lnTo>
                    <a:cubicBezTo>
                      <a:pt x="2697" y="2379"/>
                      <a:pt x="2562" y="2363"/>
                      <a:pt x="2469" y="2437"/>
                    </a:cubicBezTo>
                    <a:lnTo>
                      <a:pt x="2267" y="2596"/>
                    </a:lnTo>
                    <a:cubicBezTo>
                      <a:pt x="2173" y="2669"/>
                      <a:pt x="1774" y="2712"/>
                      <a:pt x="1368" y="2197"/>
                    </a:cubicBezTo>
                    <a:cubicBezTo>
                      <a:pt x="963" y="1683"/>
                      <a:pt x="1091" y="1309"/>
                      <a:pt x="1184" y="1236"/>
                    </a:cubicBezTo>
                    <a:lnTo>
                      <a:pt x="1386" y="1076"/>
                    </a:lnTo>
                    <a:cubicBezTo>
                      <a:pt x="1479" y="1003"/>
                      <a:pt x="1495" y="868"/>
                      <a:pt x="1422" y="775"/>
                    </a:cubicBezTo>
                    <a:lnTo>
                      <a:pt x="897" y="109"/>
                    </a:lnTo>
                    <a:cubicBezTo>
                      <a:pt x="824" y="16"/>
                      <a:pt x="689" y="0"/>
                      <a:pt x="595" y="73"/>
                    </a:cubicBezTo>
                    <a:cubicBezTo>
                      <a:pt x="595" y="73"/>
                      <a:pt x="389" y="236"/>
                      <a:pt x="388" y="237"/>
                    </a:cubicBezTo>
                    <a:cubicBezTo>
                      <a:pt x="103" y="472"/>
                      <a:pt x="0" y="873"/>
                      <a:pt x="97" y="1370"/>
                    </a:cubicBezTo>
                    <a:cubicBezTo>
                      <a:pt x="182" y="1798"/>
                      <a:pt x="412" y="2267"/>
                      <a:pt x="744" y="2689"/>
                    </a:cubicBezTo>
                    <a:cubicBezTo>
                      <a:pt x="1077" y="3111"/>
                      <a:pt x="1479" y="3444"/>
                      <a:pt x="1877" y="3626"/>
                    </a:cubicBezTo>
                    <a:cubicBezTo>
                      <a:pt x="2342" y="3840"/>
                      <a:pt x="2761" y="3831"/>
                      <a:pt x="3056" y="3600"/>
                    </a:cubicBezTo>
                    <a:cubicBezTo>
                      <a:pt x="3056" y="3600"/>
                      <a:pt x="3057" y="3599"/>
                      <a:pt x="3057" y="3599"/>
                    </a:cubicBezTo>
                    <a:lnTo>
                      <a:pt x="3260" y="3440"/>
                    </a:lnTo>
                    <a:cubicBezTo>
                      <a:pt x="3353" y="3366"/>
                      <a:pt x="3369" y="3231"/>
                      <a:pt x="3295" y="313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9839293" y="5526673"/>
              <a:ext cx="14478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600" dirty="0">
                  <a:solidFill>
                    <a:schemeClr val="bg1">
                      <a:alpha val="70000"/>
                    </a:schemeClr>
                  </a:solidFill>
                  <a:cs typeface="+mn-ea"/>
                  <a:sym typeface="+mn-lt"/>
                </a:rPr>
                <a:t>123-456-7890</a:t>
              </a:r>
              <a:endParaRPr lang="zh-CN" altLang="en-US" sz="1600" dirty="0">
                <a:solidFill>
                  <a:schemeClr val="bg1">
                    <a:alpha val="7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326843" y="5930264"/>
            <a:ext cx="2223172" cy="381000"/>
            <a:chOff x="9444953" y="6019799"/>
            <a:chExt cx="2223172" cy="381000"/>
          </a:xfrm>
        </p:grpSpPr>
        <p:grpSp>
          <p:nvGrpSpPr>
            <p:cNvPr id="25" name="组合 24"/>
            <p:cNvGrpSpPr/>
            <p:nvPr/>
          </p:nvGrpSpPr>
          <p:grpSpPr>
            <a:xfrm>
              <a:off x="11287125" y="6019799"/>
              <a:ext cx="381000" cy="381000"/>
              <a:chOff x="11287125" y="6019799"/>
              <a:chExt cx="381000" cy="38100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11287125" y="6019799"/>
                <a:ext cx="381000" cy="381000"/>
              </a:xfrm>
              <a:prstGeom prst="ellipse">
                <a:avLst/>
              </a:prstGeom>
              <a:solidFill>
                <a:srgbClr val="F07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solidFill>
                    <a:schemeClr val="lt1">
                      <a:alpha val="7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envelope_222353"/>
              <p:cNvSpPr>
                <a:spLocks noChangeAspect="1"/>
              </p:cNvSpPr>
              <p:nvPr/>
            </p:nvSpPr>
            <p:spPr bwMode="auto">
              <a:xfrm>
                <a:off x="11357960" y="6127183"/>
                <a:ext cx="239331" cy="166233"/>
              </a:xfrm>
              <a:custGeom>
                <a:avLst/>
                <a:gdLst>
                  <a:gd name="connsiteX0" fmla="*/ 243087 w 607639"/>
                  <a:gd name="connsiteY0" fmla="*/ 237171 h 422052"/>
                  <a:gd name="connsiteX1" fmla="*/ 303784 w 607639"/>
                  <a:gd name="connsiteY1" fmla="*/ 289969 h 422052"/>
                  <a:gd name="connsiteX2" fmla="*/ 364570 w 607639"/>
                  <a:gd name="connsiteY2" fmla="*/ 237171 h 422052"/>
                  <a:gd name="connsiteX3" fmla="*/ 577366 w 607639"/>
                  <a:gd name="connsiteY3" fmla="*/ 422052 h 422052"/>
                  <a:gd name="connsiteX4" fmla="*/ 30202 w 607639"/>
                  <a:gd name="connsiteY4" fmla="*/ 422052 h 422052"/>
                  <a:gd name="connsiteX5" fmla="*/ 0 w 607639"/>
                  <a:gd name="connsiteY5" fmla="*/ 26180 h 422052"/>
                  <a:gd name="connsiteX6" fmla="*/ 212825 w 607639"/>
                  <a:gd name="connsiteY6" fmla="*/ 210947 h 422052"/>
                  <a:gd name="connsiteX7" fmla="*/ 0 w 607639"/>
                  <a:gd name="connsiteY7" fmla="*/ 395802 h 422052"/>
                  <a:gd name="connsiteX8" fmla="*/ 607639 w 607639"/>
                  <a:gd name="connsiteY8" fmla="*/ 26180 h 422052"/>
                  <a:gd name="connsiteX9" fmla="*/ 607639 w 607639"/>
                  <a:gd name="connsiteY9" fmla="*/ 395802 h 422052"/>
                  <a:gd name="connsiteX10" fmla="*/ 394743 w 607639"/>
                  <a:gd name="connsiteY10" fmla="*/ 210947 h 422052"/>
                  <a:gd name="connsiteX11" fmla="*/ 30202 w 607639"/>
                  <a:gd name="connsiteY11" fmla="*/ 0 h 422052"/>
                  <a:gd name="connsiteX12" fmla="*/ 577366 w 607639"/>
                  <a:gd name="connsiteY12" fmla="*/ 0 h 422052"/>
                  <a:gd name="connsiteX13" fmla="*/ 364570 w 607639"/>
                  <a:gd name="connsiteY13" fmla="*/ 184740 h 422052"/>
                  <a:gd name="connsiteX14" fmla="*/ 362612 w 607639"/>
                  <a:gd name="connsiteY14" fmla="*/ 183052 h 422052"/>
                  <a:gd name="connsiteX15" fmla="*/ 350508 w 607639"/>
                  <a:gd name="connsiteY15" fmla="*/ 197003 h 422052"/>
                  <a:gd name="connsiteX16" fmla="*/ 303784 w 607639"/>
                  <a:gd name="connsiteY16" fmla="*/ 237523 h 422052"/>
                  <a:gd name="connsiteX17" fmla="*/ 257060 w 607639"/>
                  <a:gd name="connsiteY17" fmla="*/ 197003 h 422052"/>
                  <a:gd name="connsiteX18" fmla="*/ 245045 w 607639"/>
                  <a:gd name="connsiteY18" fmla="*/ 183052 h 422052"/>
                  <a:gd name="connsiteX19" fmla="*/ 243087 w 607639"/>
                  <a:gd name="connsiteY19" fmla="*/ 184740 h 422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07639" h="422052">
                    <a:moveTo>
                      <a:pt x="243087" y="237171"/>
                    </a:moveTo>
                    <a:lnTo>
                      <a:pt x="303784" y="289969"/>
                    </a:lnTo>
                    <a:lnTo>
                      <a:pt x="364570" y="237171"/>
                    </a:lnTo>
                    <a:lnTo>
                      <a:pt x="577366" y="422052"/>
                    </a:lnTo>
                    <a:lnTo>
                      <a:pt x="30202" y="422052"/>
                    </a:lnTo>
                    <a:close/>
                    <a:moveTo>
                      <a:pt x="0" y="26180"/>
                    </a:moveTo>
                    <a:lnTo>
                      <a:pt x="212825" y="210947"/>
                    </a:lnTo>
                    <a:lnTo>
                      <a:pt x="0" y="395802"/>
                    </a:lnTo>
                    <a:close/>
                    <a:moveTo>
                      <a:pt x="607639" y="26180"/>
                    </a:moveTo>
                    <a:lnTo>
                      <a:pt x="607639" y="395802"/>
                    </a:lnTo>
                    <a:lnTo>
                      <a:pt x="394743" y="210947"/>
                    </a:lnTo>
                    <a:close/>
                    <a:moveTo>
                      <a:pt x="30202" y="0"/>
                    </a:moveTo>
                    <a:lnTo>
                      <a:pt x="577366" y="0"/>
                    </a:lnTo>
                    <a:lnTo>
                      <a:pt x="364570" y="184740"/>
                    </a:lnTo>
                    <a:lnTo>
                      <a:pt x="362612" y="183052"/>
                    </a:lnTo>
                    <a:lnTo>
                      <a:pt x="350508" y="197003"/>
                    </a:lnTo>
                    <a:lnTo>
                      <a:pt x="303784" y="237523"/>
                    </a:lnTo>
                    <a:lnTo>
                      <a:pt x="257060" y="197003"/>
                    </a:lnTo>
                    <a:lnTo>
                      <a:pt x="245045" y="183052"/>
                    </a:lnTo>
                    <a:lnTo>
                      <a:pt x="243087" y="18474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31" name="文本框 30"/>
            <p:cNvSpPr txBox="1"/>
            <p:nvPr/>
          </p:nvSpPr>
          <p:spPr>
            <a:xfrm>
              <a:off x="9444953" y="6041022"/>
              <a:ext cx="1842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600" dirty="0">
                  <a:solidFill>
                    <a:schemeClr val="bg1">
                      <a:alpha val="70000"/>
                    </a:schemeClr>
                  </a:solidFill>
                  <a:cs typeface="+mn-ea"/>
                  <a:sym typeface="+mn-lt"/>
                </a:rPr>
                <a:t>youth@youth.com</a:t>
              </a:r>
              <a:endParaRPr lang="zh-CN" altLang="en-US" sz="1600" dirty="0">
                <a:solidFill>
                  <a:schemeClr val="bg1">
                    <a:alpha val="70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264193" y="-48065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714375" y="0"/>
            <a:ext cx="5495925" cy="6858000"/>
          </a:xfrm>
          <a:prstGeom prst="parallelogram">
            <a:avLst>
              <a:gd name="adj" fmla="val 46175"/>
            </a:avLst>
          </a:prstGeom>
          <a:gradFill>
            <a:gsLst>
              <a:gs pos="40000">
                <a:srgbClr val="F07D2D"/>
              </a:gs>
              <a:gs pos="100000">
                <a:srgbClr val="F07D2D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464306" y="1011555"/>
            <a:ext cx="6166058" cy="1393361"/>
            <a:chOff x="1489706" y="1011555"/>
            <a:chExt cx="6166058" cy="1393361"/>
          </a:xfrm>
        </p:grpSpPr>
        <p:grpSp>
          <p:nvGrpSpPr>
            <p:cNvPr id="9" name="组合 8"/>
            <p:cNvGrpSpPr/>
            <p:nvPr/>
          </p:nvGrpSpPr>
          <p:grpSpPr>
            <a:xfrm>
              <a:off x="1489706" y="1011555"/>
              <a:ext cx="323216" cy="493395"/>
              <a:chOff x="975360" y="982980"/>
              <a:chExt cx="404863" cy="529936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975360" y="982980"/>
                <a:ext cx="160020" cy="529936"/>
              </a:xfrm>
              <a:prstGeom prst="rect">
                <a:avLst/>
              </a:prstGeom>
              <a:solidFill>
                <a:srgbClr val="F07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220203" y="1124296"/>
                <a:ext cx="160020" cy="388620"/>
              </a:xfrm>
              <a:prstGeom prst="rect">
                <a:avLst/>
              </a:prstGeom>
              <a:solidFill>
                <a:srgbClr val="F07D2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1758571" y="1081477"/>
              <a:ext cx="589719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>
                  <a:solidFill>
                    <a:schemeClr val="bg1"/>
                  </a:solidFill>
                  <a:latin typeface="Bahnschrift SemiBold SemiConden" panose="020B0502040204020203" pitchFamily="34" charset="0"/>
                  <a:cs typeface="+mn-ea"/>
                  <a:sym typeface="+mn-lt"/>
                </a:rPr>
                <a:t>YOUTH</a:t>
              </a:r>
              <a:endParaRPr lang="zh-CN" altLang="en-US" sz="8000" dirty="0">
                <a:solidFill>
                  <a:schemeClr val="bg1"/>
                </a:solidFill>
                <a:latin typeface="Bahnschrift SemiBold SemiConden" panose="020B0502040204020203" pitchFamily="34" charset="0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336670" y="1670756"/>
            <a:ext cx="184731" cy="1422893"/>
            <a:chOff x="1362070" y="1632764"/>
            <a:chExt cx="184731" cy="1422893"/>
          </a:xfrm>
        </p:grpSpPr>
        <p:sp>
          <p:nvSpPr>
            <p:cNvPr id="11" name="文本框 10"/>
            <p:cNvSpPr txBox="1"/>
            <p:nvPr/>
          </p:nvSpPr>
          <p:spPr>
            <a:xfrm>
              <a:off x="1362070" y="1632764"/>
              <a:ext cx="1847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4400" b="1" spc="3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62070" y="2286216"/>
              <a:ext cx="1847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4400" b="1" spc="3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365244" y="2976529"/>
            <a:ext cx="5867405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chemeClr val="bg1">
                    <a:alpha val="70000"/>
                  </a:schemeClr>
                </a:solidFill>
                <a:effectLst/>
                <a:cs typeface="+mn-ea"/>
                <a:sym typeface="+mn-lt"/>
              </a:rPr>
              <a:t>GROUP TWO</a:t>
            </a:r>
          </a:p>
          <a:p>
            <a:pPr>
              <a:lnSpc>
                <a:spcPct val="200000"/>
              </a:lnSpc>
            </a:pPr>
            <a:r>
              <a:rPr lang="en-US" altLang="zh-CN" sz="1200" dirty="0" err="1">
                <a:solidFill>
                  <a:schemeClr val="bg1">
                    <a:alpha val="70000"/>
                  </a:schemeClr>
                </a:solidFill>
                <a:cs typeface="+mn-ea"/>
                <a:sym typeface="+mn-lt"/>
              </a:rPr>
              <a:t>Ppt:YangWen-li</a:t>
            </a:r>
            <a:r>
              <a:rPr lang="en-US" altLang="zh-CN" sz="1200" dirty="0">
                <a:solidFill>
                  <a:schemeClr val="bg1">
                    <a:alpha val="70000"/>
                  </a:schemeClr>
                </a:solidFill>
                <a:cs typeface="+mn-ea"/>
                <a:sym typeface="+mn-lt"/>
              </a:rPr>
              <a:t>          Poster&amp;Video:WangYue&amp;DongZi-jing</a:t>
            </a:r>
          </a:p>
          <a:p>
            <a:pPr>
              <a:lnSpc>
                <a:spcPct val="200000"/>
              </a:lnSpc>
            </a:pPr>
            <a:r>
              <a:rPr lang="en-US" altLang="zh-CN" sz="1200" dirty="0">
                <a:solidFill>
                  <a:schemeClr val="bg1">
                    <a:alpha val="70000"/>
                  </a:schemeClr>
                </a:solidFill>
                <a:effectLst/>
                <a:cs typeface="+mn-ea"/>
                <a:sym typeface="+mn-lt"/>
              </a:rPr>
              <a:t>Script:</a:t>
            </a:r>
            <a:r>
              <a:rPr lang="en-US" altLang="zh-CN" sz="1200" dirty="0">
                <a:solidFill>
                  <a:schemeClr val="bg1">
                    <a:alpha val="70000"/>
                  </a:schemeClr>
                </a:solidFill>
                <a:cs typeface="+mn-ea"/>
                <a:sym typeface="+mn-lt"/>
              </a:rPr>
              <a:t>Z</a:t>
            </a:r>
            <a:r>
              <a:rPr lang="en-US" altLang="zh-CN" sz="1200" dirty="0">
                <a:solidFill>
                  <a:schemeClr val="bg1">
                    <a:alpha val="70000"/>
                  </a:schemeClr>
                </a:solidFill>
                <a:effectLst/>
                <a:cs typeface="+mn-ea"/>
                <a:sym typeface="+mn-lt"/>
              </a:rPr>
              <a:t>houzheng-yi	Presention</a:t>
            </a:r>
            <a:r>
              <a:rPr lang="en-US" altLang="zh-CN" sz="1200" dirty="0">
                <a:solidFill>
                  <a:schemeClr val="bg1">
                    <a:alpha val="70000"/>
                  </a:schemeClr>
                </a:solidFill>
                <a:cs typeface="+mn-ea"/>
                <a:sym typeface="+mn-lt"/>
              </a:rPr>
              <a:t>:LingXiao-ci</a:t>
            </a:r>
            <a:endParaRPr lang="zh-CN" altLang="en-US" sz="1200" dirty="0">
              <a:solidFill>
                <a:schemeClr val="bg1">
                  <a:alpha val="70000"/>
                </a:schemeClr>
              </a:solidFill>
              <a:effectLst/>
              <a:cs typeface="+mn-ea"/>
              <a:sym typeface="+mn-lt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1382375" y="5038726"/>
            <a:ext cx="381000" cy="381000"/>
            <a:chOff x="11287125" y="4991101"/>
            <a:chExt cx="381000" cy="381000"/>
          </a:xfrm>
        </p:grpSpPr>
        <p:sp>
          <p:nvSpPr>
            <p:cNvPr id="17" name="椭圆 16"/>
            <p:cNvSpPr/>
            <p:nvPr/>
          </p:nvSpPr>
          <p:spPr>
            <a:xfrm>
              <a:off x="11287125" y="4991101"/>
              <a:ext cx="381000" cy="381000"/>
            </a:xfrm>
            <a:prstGeom prst="ellipse">
              <a:avLst/>
            </a:prstGeom>
            <a:solidFill>
              <a:srgbClr val="F07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>
                    <a:alpha val="7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chain-links_68872"/>
            <p:cNvSpPr>
              <a:spLocks noChangeAspect="1"/>
            </p:cNvSpPr>
            <p:nvPr/>
          </p:nvSpPr>
          <p:spPr bwMode="auto">
            <a:xfrm>
              <a:off x="11392284" y="5060338"/>
              <a:ext cx="170683" cy="242527"/>
            </a:xfrm>
            <a:custGeom>
              <a:avLst/>
              <a:gdLst>
                <a:gd name="connsiteX0" fmla="*/ 148905 w 426314"/>
                <a:gd name="connsiteY0" fmla="*/ 296101 h 605756"/>
                <a:gd name="connsiteX1" fmla="*/ 157077 w 426314"/>
                <a:gd name="connsiteY1" fmla="*/ 305336 h 605756"/>
                <a:gd name="connsiteX2" fmla="*/ 137830 w 426314"/>
                <a:gd name="connsiteY2" fmla="*/ 344102 h 605756"/>
                <a:gd name="connsiteX3" fmla="*/ 118690 w 426314"/>
                <a:gd name="connsiteY3" fmla="*/ 359028 h 605756"/>
                <a:gd name="connsiteX4" fmla="*/ 100626 w 426314"/>
                <a:gd name="connsiteY4" fmla="*/ 376102 h 605756"/>
                <a:gd name="connsiteX5" fmla="*/ 57293 w 426314"/>
                <a:gd name="connsiteY5" fmla="*/ 463298 h 605756"/>
                <a:gd name="connsiteX6" fmla="*/ 92669 w 426314"/>
                <a:gd name="connsiteY6" fmla="*/ 544910 h 605756"/>
                <a:gd name="connsiteX7" fmla="*/ 93744 w 426314"/>
                <a:gd name="connsiteY7" fmla="*/ 545340 h 605756"/>
                <a:gd name="connsiteX8" fmla="*/ 94712 w 426314"/>
                <a:gd name="connsiteY8" fmla="*/ 545877 h 605756"/>
                <a:gd name="connsiteX9" fmla="*/ 181055 w 426314"/>
                <a:gd name="connsiteY9" fmla="*/ 524078 h 605756"/>
                <a:gd name="connsiteX10" fmla="*/ 223743 w 426314"/>
                <a:gd name="connsiteY10" fmla="*/ 436559 h 605756"/>
                <a:gd name="connsiteX11" fmla="*/ 226324 w 426314"/>
                <a:gd name="connsiteY11" fmla="*/ 411861 h 605756"/>
                <a:gd name="connsiteX12" fmla="*/ 226431 w 426314"/>
                <a:gd name="connsiteY12" fmla="*/ 387700 h 605756"/>
                <a:gd name="connsiteX13" fmla="*/ 245463 w 426314"/>
                <a:gd name="connsiteY13" fmla="*/ 348719 h 605756"/>
                <a:gd name="connsiteX14" fmla="*/ 257721 w 426314"/>
                <a:gd name="connsiteY14" fmla="*/ 349578 h 605756"/>
                <a:gd name="connsiteX15" fmla="*/ 271592 w 426314"/>
                <a:gd name="connsiteY15" fmla="*/ 459862 h 605756"/>
                <a:gd name="connsiteX16" fmla="*/ 228905 w 426314"/>
                <a:gd name="connsiteY16" fmla="*/ 547380 h 605756"/>
                <a:gd name="connsiteX17" fmla="*/ 71379 w 426314"/>
                <a:gd name="connsiteY17" fmla="*/ 593663 h 605756"/>
                <a:gd name="connsiteX18" fmla="*/ 70196 w 426314"/>
                <a:gd name="connsiteY18" fmla="*/ 593126 h 605756"/>
                <a:gd name="connsiteX19" fmla="*/ 69014 w 426314"/>
                <a:gd name="connsiteY19" fmla="*/ 592481 h 605756"/>
                <a:gd name="connsiteX20" fmla="*/ 9552 w 426314"/>
                <a:gd name="connsiteY20" fmla="*/ 439674 h 605756"/>
                <a:gd name="connsiteX21" fmla="*/ 52992 w 426314"/>
                <a:gd name="connsiteY21" fmla="*/ 352478 h 605756"/>
                <a:gd name="connsiteX22" fmla="*/ 148905 w 426314"/>
                <a:gd name="connsiteY22" fmla="*/ 296101 h 605756"/>
                <a:gd name="connsiteX23" fmla="*/ 267867 w 426314"/>
                <a:gd name="connsiteY23" fmla="*/ 165141 h 605756"/>
                <a:gd name="connsiteX24" fmla="*/ 287980 w 426314"/>
                <a:gd name="connsiteY24" fmla="*/ 174806 h 605756"/>
                <a:gd name="connsiteX25" fmla="*/ 294218 w 426314"/>
                <a:gd name="connsiteY25" fmla="*/ 192956 h 605756"/>
                <a:gd name="connsiteX26" fmla="*/ 176550 w 426314"/>
                <a:gd name="connsiteY26" fmla="*/ 434374 h 605756"/>
                <a:gd name="connsiteX27" fmla="*/ 158372 w 426314"/>
                <a:gd name="connsiteY27" fmla="*/ 440603 h 605756"/>
                <a:gd name="connsiteX28" fmla="*/ 138367 w 426314"/>
                <a:gd name="connsiteY28" fmla="*/ 430830 h 605756"/>
                <a:gd name="connsiteX29" fmla="*/ 132128 w 426314"/>
                <a:gd name="connsiteY29" fmla="*/ 412788 h 605756"/>
                <a:gd name="connsiteX30" fmla="*/ 249797 w 426314"/>
                <a:gd name="connsiteY30" fmla="*/ 171370 h 605756"/>
                <a:gd name="connsiteX31" fmla="*/ 267867 w 426314"/>
                <a:gd name="connsiteY31" fmla="*/ 165141 h 605756"/>
                <a:gd name="connsiteX32" fmla="*/ 309732 w 426314"/>
                <a:gd name="connsiteY32" fmla="*/ 280 h 605756"/>
                <a:gd name="connsiteX33" fmla="*/ 354874 w 426314"/>
                <a:gd name="connsiteY33" fmla="*/ 12045 h 605756"/>
                <a:gd name="connsiteX34" fmla="*/ 356057 w 426314"/>
                <a:gd name="connsiteY34" fmla="*/ 12689 h 605756"/>
                <a:gd name="connsiteX35" fmla="*/ 357240 w 426314"/>
                <a:gd name="connsiteY35" fmla="*/ 13226 h 605756"/>
                <a:gd name="connsiteX36" fmla="*/ 416716 w 426314"/>
                <a:gd name="connsiteY36" fmla="*/ 166141 h 605756"/>
                <a:gd name="connsiteX37" fmla="*/ 373373 w 426314"/>
                <a:gd name="connsiteY37" fmla="*/ 253230 h 605756"/>
                <a:gd name="connsiteX38" fmla="*/ 277330 w 426314"/>
                <a:gd name="connsiteY38" fmla="*/ 309607 h 605756"/>
                <a:gd name="connsiteX39" fmla="*/ 269157 w 426314"/>
                <a:gd name="connsiteY39" fmla="*/ 300479 h 605756"/>
                <a:gd name="connsiteX40" fmla="*/ 288516 w 426314"/>
                <a:gd name="connsiteY40" fmla="*/ 261606 h 605756"/>
                <a:gd name="connsiteX41" fmla="*/ 307660 w 426314"/>
                <a:gd name="connsiteY41" fmla="*/ 246787 h 605756"/>
                <a:gd name="connsiteX42" fmla="*/ 325728 w 426314"/>
                <a:gd name="connsiteY42" fmla="*/ 229606 h 605756"/>
                <a:gd name="connsiteX43" fmla="*/ 369071 w 426314"/>
                <a:gd name="connsiteY43" fmla="*/ 142410 h 605756"/>
                <a:gd name="connsiteX44" fmla="*/ 333579 w 426314"/>
                <a:gd name="connsiteY44" fmla="*/ 60905 h 605756"/>
                <a:gd name="connsiteX45" fmla="*/ 332611 w 426314"/>
                <a:gd name="connsiteY45" fmla="*/ 60368 h 605756"/>
                <a:gd name="connsiteX46" fmla="*/ 331536 w 426314"/>
                <a:gd name="connsiteY46" fmla="*/ 59938 h 605756"/>
                <a:gd name="connsiteX47" fmla="*/ 245173 w 426314"/>
                <a:gd name="connsiteY47" fmla="*/ 81630 h 605756"/>
                <a:gd name="connsiteX48" fmla="*/ 202583 w 426314"/>
                <a:gd name="connsiteY48" fmla="*/ 169148 h 605756"/>
                <a:gd name="connsiteX49" fmla="*/ 200002 w 426314"/>
                <a:gd name="connsiteY49" fmla="*/ 193954 h 605756"/>
                <a:gd name="connsiteX50" fmla="*/ 199894 w 426314"/>
                <a:gd name="connsiteY50" fmla="*/ 218115 h 605756"/>
                <a:gd name="connsiteX51" fmla="*/ 180858 w 426314"/>
                <a:gd name="connsiteY51" fmla="*/ 257096 h 605756"/>
                <a:gd name="connsiteX52" fmla="*/ 168597 w 426314"/>
                <a:gd name="connsiteY52" fmla="*/ 256237 h 605756"/>
                <a:gd name="connsiteX53" fmla="*/ 154615 w 426314"/>
                <a:gd name="connsiteY53" fmla="*/ 145953 h 605756"/>
                <a:gd name="connsiteX54" fmla="*/ 197313 w 426314"/>
                <a:gd name="connsiteY54" fmla="*/ 58328 h 605756"/>
                <a:gd name="connsiteX55" fmla="*/ 309732 w 426314"/>
                <a:gd name="connsiteY55" fmla="*/ 280 h 60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426314" h="605756">
                  <a:moveTo>
                    <a:pt x="148905" y="296101"/>
                  </a:moveTo>
                  <a:cubicBezTo>
                    <a:pt x="153314" y="295886"/>
                    <a:pt x="159873" y="299645"/>
                    <a:pt x="157077" y="305336"/>
                  </a:cubicBezTo>
                  <a:cubicBezTo>
                    <a:pt x="151378" y="316933"/>
                    <a:pt x="141809" y="335940"/>
                    <a:pt x="137830" y="344102"/>
                  </a:cubicBezTo>
                  <a:cubicBezTo>
                    <a:pt x="134174" y="351404"/>
                    <a:pt x="123207" y="356558"/>
                    <a:pt x="118690" y="359028"/>
                  </a:cubicBezTo>
                  <a:cubicBezTo>
                    <a:pt x="110841" y="363109"/>
                    <a:pt x="104282" y="368800"/>
                    <a:pt x="100626" y="376102"/>
                  </a:cubicBezTo>
                  <a:lnTo>
                    <a:pt x="57293" y="463298"/>
                  </a:lnTo>
                  <a:cubicBezTo>
                    <a:pt x="43100" y="491755"/>
                    <a:pt x="65035" y="531165"/>
                    <a:pt x="92669" y="544910"/>
                  </a:cubicBezTo>
                  <a:cubicBezTo>
                    <a:pt x="92992" y="545017"/>
                    <a:pt x="93422" y="545232"/>
                    <a:pt x="93744" y="545340"/>
                  </a:cubicBezTo>
                  <a:cubicBezTo>
                    <a:pt x="94067" y="545554"/>
                    <a:pt x="94390" y="545769"/>
                    <a:pt x="94712" y="545877"/>
                  </a:cubicBezTo>
                  <a:cubicBezTo>
                    <a:pt x="122454" y="559407"/>
                    <a:pt x="167185" y="552642"/>
                    <a:pt x="181055" y="524078"/>
                  </a:cubicBezTo>
                  <a:lnTo>
                    <a:pt x="223743" y="436559"/>
                  </a:lnTo>
                  <a:cubicBezTo>
                    <a:pt x="227292" y="429150"/>
                    <a:pt x="227829" y="420559"/>
                    <a:pt x="226324" y="411861"/>
                  </a:cubicBezTo>
                  <a:cubicBezTo>
                    <a:pt x="225464" y="406814"/>
                    <a:pt x="222776" y="395002"/>
                    <a:pt x="226431" y="387700"/>
                  </a:cubicBezTo>
                  <a:cubicBezTo>
                    <a:pt x="230410" y="379538"/>
                    <a:pt x="239765" y="360317"/>
                    <a:pt x="245463" y="348719"/>
                  </a:cubicBezTo>
                  <a:cubicBezTo>
                    <a:pt x="248152" y="343028"/>
                    <a:pt x="255248" y="345927"/>
                    <a:pt x="257721" y="349578"/>
                  </a:cubicBezTo>
                  <a:cubicBezTo>
                    <a:pt x="278797" y="381257"/>
                    <a:pt x="289119" y="423995"/>
                    <a:pt x="271592" y="459862"/>
                  </a:cubicBezTo>
                  <a:lnTo>
                    <a:pt x="228905" y="547380"/>
                  </a:lnTo>
                  <a:cubicBezTo>
                    <a:pt x="203636" y="599354"/>
                    <a:pt x="128583" y="621475"/>
                    <a:pt x="71379" y="593663"/>
                  </a:cubicBezTo>
                  <a:cubicBezTo>
                    <a:pt x="71057" y="593448"/>
                    <a:pt x="70626" y="593233"/>
                    <a:pt x="70196" y="593126"/>
                  </a:cubicBezTo>
                  <a:cubicBezTo>
                    <a:pt x="69874" y="592911"/>
                    <a:pt x="69444" y="592696"/>
                    <a:pt x="69014" y="592481"/>
                  </a:cubicBezTo>
                  <a:cubicBezTo>
                    <a:pt x="12132" y="564239"/>
                    <a:pt x="-16147" y="491433"/>
                    <a:pt x="9552" y="439674"/>
                  </a:cubicBezTo>
                  <a:lnTo>
                    <a:pt x="52992" y="352478"/>
                  </a:lnTo>
                  <a:cubicBezTo>
                    <a:pt x="70734" y="316719"/>
                    <a:pt x="110949" y="298785"/>
                    <a:pt x="148905" y="296101"/>
                  </a:cubicBezTo>
                  <a:close/>
                  <a:moveTo>
                    <a:pt x="267867" y="165141"/>
                  </a:moveTo>
                  <a:lnTo>
                    <a:pt x="287980" y="174806"/>
                  </a:lnTo>
                  <a:cubicBezTo>
                    <a:pt x="294648" y="178136"/>
                    <a:pt x="297445" y="186190"/>
                    <a:pt x="294218" y="192956"/>
                  </a:cubicBezTo>
                  <a:lnTo>
                    <a:pt x="176550" y="434374"/>
                  </a:lnTo>
                  <a:cubicBezTo>
                    <a:pt x="173323" y="441032"/>
                    <a:pt x="165149" y="443932"/>
                    <a:pt x="158372" y="440603"/>
                  </a:cubicBezTo>
                  <a:lnTo>
                    <a:pt x="138367" y="430830"/>
                  </a:lnTo>
                  <a:cubicBezTo>
                    <a:pt x="131591" y="427608"/>
                    <a:pt x="128794" y="419447"/>
                    <a:pt x="132128" y="412788"/>
                  </a:cubicBezTo>
                  <a:lnTo>
                    <a:pt x="249797" y="171370"/>
                  </a:lnTo>
                  <a:cubicBezTo>
                    <a:pt x="253024" y="164604"/>
                    <a:pt x="261198" y="161812"/>
                    <a:pt x="267867" y="165141"/>
                  </a:cubicBezTo>
                  <a:close/>
                  <a:moveTo>
                    <a:pt x="309732" y="280"/>
                  </a:moveTo>
                  <a:cubicBezTo>
                    <a:pt x="325197" y="1300"/>
                    <a:pt x="340597" y="5119"/>
                    <a:pt x="354874" y="12045"/>
                  </a:cubicBezTo>
                  <a:cubicBezTo>
                    <a:pt x="355305" y="12260"/>
                    <a:pt x="355627" y="12475"/>
                    <a:pt x="356057" y="12689"/>
                  </a:cubicBezTo>
                  <a:cubicBezTo>
                    <a:pt x="356488" y="12904"/>
                    <a:pt x="356918" y="13119"/>
                    <a:pt x="357240" y="13226"/>
                  </a:cubicBezTo>
                  <a:cubicBezTo>
                    <a:pt x="414135" y="41468"/>
                    <a:pt x="442528" y="114382"/>
                    <a:pt x="416716" y="166141"/>
                  </a:cubicBezTo>
                  <a:lnTo>
                    <a:pt x="373373" y="253230"/>
                  </a:lnTo>
                  <a:cubicBezTo>
                    <a:pt x="355520" y="288989"/>
                    <a:pt x="315403" y="307030"/>
                    <a:pt x="277330" y="309607"/>
                  </a:cubicBezTo>
                  <a:cubicBezTo>
                    <a:pt x="273028" y="309929"/>
                    <a:pt x="266360" y="306063"/>
                    <a:pt x="269157" y="300479"/>
                  </a:cubicBezTo>
                  <a:cubicBezTo>
                    <a:pt x="274964" y="288882"/>
                    <a:pt x="284536" y="269767"/>
                    <a:pt x="288516" y="261606"/>
                  </a:cubicBezTo>
                  <a:cubicBezTo>
                    <a:pt x="292065" y="254304"/>
                    <a:pt x="303143" y="249149"/>
                    <a:pt x="307660" y="246787"/>
                  </a:cubicBezTo>
                  <a:cubicBezTo>
                    <a:pt x="315511" y="242599"/>
                    <a:pt x="321964" y="237015"/>
                    <a:pt x="325728" y="229606"/>
                  </a:cubicBezTo>
                  <a:lnTo>
                    <a:pt x="369071" y="142410"/>
                  </a:lnTo>
                  <a:cubicBezTo>
                    <a:pt x="383268" y="114060"/>
                    <a:pt x="361220" y="74543"/>
                    <a:pt x="333579" y="60905"/>
                  </a:cubicBezTo>
                  <a:cubicBezTo>
                    <a:pt x="333257" y="60690"/>
                    <a:pt x="332934" y="60583"/>
                    <a:pt x="332611" y="60368"/>
                  </a:cubicBezTo>
                  <a:cubicBezTo>
                    <a:pt x="332289" y="60261"/>
                    <a:pt x="331966" y="60046"/>
                    <a:pt x="331536" y="59938"/>
                  </a:cubicBezTo>
                  <a:cubicBezTo>
                    <a:pt x="303788" y="46408"/>
                    <a:pt x="259154" y="53066"/>
                    <a:pt x="245173" y="81630"/>
                  </a:cubicBezTo>
                  <a:lnTo>
                    <a:pt x="202583" y="169148"/>
                  </a:lnTo>
                  <a:cubicBezTo>
                    <a:pt x="198926" y="176558"/>
                    <a:pt x="198496" y="185148"/>
                    <a:pt x="200002" y="193954"/>
                  </a:cubicBezTo>
                  <a:cubicBezTo>
                    <a:pt x="200862" y="199001"/>
                    <a:pt x="203443" y="210813"/>
                    <a:pt x="199894" y="218115"/>
                  </a:cubicBezTo>
                  <a:cubicBezTo>
                    <a:pt x="195807" y="226277"/>
                    <a:pt x="186558" y="245498"/>
                    <a:pt x="180858" y="257096"/>
                  </a:cubicBezTo>
                  <a:cubicBezTo>
                    <a:pt x="178061" y="262680"/>
                    <a:pt x="170963" y="259780"/>
                    <a:pt x="168597" y="256237"/>
                  </a:cubicBezTo>
                  <a:cubicBezTo>
                    <a:pt x="147409" y="224558"/>
                    <a:pt x="137192" y="181820"/>
                    <a:pt x="154615" y="145953"/>
                  </a:cubicBezTo>
                  <a:lnTo>
                    <a:pt x="197313" y="58328"/>
                  </a:lnTo>
                  <a:cubicBezTo>
                    <a:pt x="216350" y="19347"/>
                    <a:pt x="263336" y="-2781"/>
                    <a:pt x="309732" y="2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9245379" y="5059949"/>
            <a:ext cx="2136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>
                    <a:alpha val="70000"/>
                  </a:schemeClr>
                </a:solidFill>
                <a:cs typeface="+mn-ea"/>
                <a:sym typeface="+mn-lt"/>
              </a:rPr>
              <a:t>http://www.youth.com</a:t>
            </a:r>
            <a:endParaRPr lang="zh-CN" altLang="en-US" sz="1600" dirty="0">
              <a:solidFill>
                <a:schemeClr val="bg1">
                  <a:alpha val="7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1382375" y="5553075"/>
            <a:ext cx="381000" cy="381000"/>
            <a:chOff x="11287125" y="5505450"/>
            <a:chExt cx="381000" cy="381000"/>
          </a:xfrm>
        </p:grpSpPr>
        <p:sp>
          <p:nvSpPr>
            <p:cNvPr id="18" name="椭圆 17"/>
            <p:cNvSpPr/>
            <p:nvPr/>
          </p:nvSpPr>
          <p:spPr>
            <a:xfrm>
              <a:off x="11287125" y="5505450"/>
              <a:ext cx="381000" cy="381000"/>
            </a:xfrm>
            <a:prstGeom prst="ellipse">
              <a:avLst/>
            </a:prstGeom>
            <a:solidFill>
              <a:srgbClr val="F07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>
                    <a:alpha val="7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telephone-call_74451"/>
            <p:cNvSpPr>
              <a:spLocks noChangeAspect="1"/>
            </p:cNvSpPr>
            <p:nvPr/>
          </p:nvSpPr>
          <p:spPr bwMode="auto">
            <a:xfrm>
              <a:off x="11372043" y="5575768"/>
              <a:ext cx="211165" cy="240364"/>
            </a:xfrm>
            <a:custGeom>
              <a:avLst/>
              <a:gdLst>
                <a:gd name="T0" fmla="*/ 3295 w 3369"/>
                <a:gd name="T1" fmla="*/ 3138 h 3840"/>
                <a:gd name="T2" fmla="*/ 2771 w 3369"/>
                <a:gd name="T3" fmla="*/ 2472 h 3840"/>
                <a:gd name="T4" fmla="*/ 2469 w 3369"/>
                <a:gd name="T5" fmla="*/ 2437 h 3840"/>
                <a:gd name="T6" fmla="*/ 2267 w 3369"/>
                <a:gd name="T7" fmla="*/ 2596 h 3840"/>
                <a:gd name="T8" fmla="*/ 1368 w 3369"/>
                <a:gd name="T9" fmla="*/ 2197 h 3840"/>
                <a:gd name="T10" fmla="*/ 1184 w 3369"/>
                <a:gd name="T11" fmla="*/ 1236 h 3840"/>
                <a:gd name="T12" fmla="*/ 1386 w 3369"/>
                <a:gd name="T13" fmla="*/ 1076 h 3840"/>
                <a:gd name="T14" fmla="*/ 1422 w 3369"/>
                <a:gd name="T15" fmla="*/ 775 h 3840"/>
                <a:gd name="T16" fmla="*/ 897 w 3369"/>
                <a:gd name="T17" fmla="*/ 109 h 3840"/>
                <a:gd name="T18" fmla="*/ 595 w 3369"/>
                <a:gd name="T19" fmla="*/ 73 h 3840"/>
                <a:gd name="T20" fmla="*/ 388 w 3369"/>
                <a:gd name="T21" fmla="*/ 237 h 3840"/>
                <a:gd name="T22" fmla="*/ 97 w 3369"/>
                <a:gd name="T23" fmla="*/ 1370 h 3840"/>
                <a:gd name="T24" fmla="*/ 744 w 3369"/>
                <a:gd name="T25" fmla="*/ 2689 h 3840"/>
                <a:gd name="T26" fmla="*/ 1877 w 3369"/>
                <a:gd name="T27" fmla="*/ 3626 h 3840"/>
                <a:gd name="T28" fmla="*/ 3056 w 3369"/>
                <a:gd name="T29" fmla="*/ 3600 h 3840"/>
                <a:gd name="T30" fmla="*/ 3057 w 3369"/>
                <a:gd name="T31" fmla="*/ 3599 h 3840"/>
                <a:gd name="T32" fmla="*/ 3260 w 3369"/>
                <a:gd name="T33" fmla="*/ 3440 h 3840"/>
                <a:gd name="T34" fmla="*/ 3295 w 3369"/>
                <a:gd name="T35" fmla="*/ 3138 h 3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69" h="3840">
                  <a:moveTo>
                    <a:pt x="3295" y="3138"/>
                  </a:moveTo>
                  <a:lnTo>
                    <a:pt x="2771" y="2472"/>
                  </a:lnTo>
                  <a:cubicBezTo>
                    <a:pt x="2697" y="2379"/>
                    <a:pt x="2562" y="2363"/>
                    <a:pt x="2469" y="2437"/>
                  </a:cubicBezTo>
                  <a:lnTo>
                    <a:pt x="2267" y="2596"/>
                  </a:lnTo>
                  <a:cubicBezTo>
                    <a:pt x="2173" y="2669"/>
                    <a:pt x="1774" y="2712"/>
                    <a:pt x="1368" y="2197"/>
                  </a:cubicBezTo>
                  <a:cubicBezTo>
                    <a:pt x="963" y="1683"/>
                    <a:pt x="1091" y="1309"/>
                    <a:pt x="1184" y="1236"/>
                  </a:cubicBezTo>
                  <a:lnTo>
                    <a:pt x="1386" y="1076"/>
                  </a:lnTo>
                  <a:cubicBezTo>
                    <a:pt x="1479" y="1003"/>
                    <a:pt x="1495" y="868"/>
                    <a:pt x="1422" y="775"/>
                  </a:cubicBezTo>
                  <a:lnTo>
                    <a:pt x="897" y="109"/>
                  </a:lnTo>
                  <a:cubicBezTo>
                    <a:pt x="824" y="16"/>
                    <a:pt x="689" y="0"/>
                    <a:pt x="595" y="73"/>
                  </a:cubicBezTo>
                  <a:cubicBezTo>
                    <a:pt x="595" y="73"/>
                    <a:pt x="389" y="236"/>
                    <a:pt x="388" y="237"/>
                  </a:cubicBezTo>
                  <a:cubicBezTo>
                    <a:pt x="103" y="472"/>
                    <a:pt x="0" y="873"/>
                    <a:pt x="97" y="1370"/>
                  </a:cubicBezTo>
                  <a:cubicBezTo>
                    <a:pt x="182" y="1798"/>
                    <a:pt x="412" y="2267"/>
                    <a:pt x="744" y="2689"/>
                  </a:cubicBezTo>
                  <a:cubicBezTo>
                    <a:pt x="1077" y="3111"/>
                    <a:pt x="1479" y="3444"/>
                    <a:pt x="1877" y="3626"/>
                  </a:cubicBezTo>
                  <a:cubicBezTo>
                    <a:pt x="2342" y="3840"/>
                    <a:pt x="2761" y="3831"/>
                    <a:pt x="3056" y="3600"/>
                  </a:cubicBezTo>
                  <a:cubicBezTo>
                    <a:pt x="3056" y="3600"/>
                    <a:pt x="3057" y="3599"/>
                    <a:pt x="3057" y="3599"/>
                  </a:cubicBezTo>
                  <a:lnTo>
                    <a:pt x="3260" y="3440"/>
                  </a:lnTo>
                  <a:cubicBezTo>
                    <a:pt x="3353" y="3366"/>
                    <a:pt x="3369" y="3231"/>
                    <a:pt x="3295" y="313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9934543" y="5574298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>
                    <a:alpha val="70000"/>
                  </a:schemeClr>
                </a:solidFill>
                <a:cs typeface="+mn-ea"/>
                <a:sym typeface="+mn-lt"/>
              </a:rPr>
              <a:t>123-456-7890</a:t>
            </a:r>
            <a:endParaRPr lang="zh-CN" altLang="en-US" sz="1600" dirty="0">
              <a:solidFill>
                <a:schemeClr val="bg1">
                  <a:alpha val="7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1382375" y="6067424"/>
            <a:ext cx="381000" cy="381000"/>
            <a:chOff x="11287125" y="6019799"/>
            <a:chExt cx="381000" cy="381000"/>
          </a:xfrm>
        </p:grpSpPr>
        <p:sp>
          <p:nvSpPr>
            <p:cNvPr id="19" name="椭圆 18"/>
            <p:cNvSpPr/>
            <p:nvPr/>
          </p:nvSpPr>
          <p:spPr>
            <a:xfrm>
              <a:off x="11287125" y="6019799"/>
              <a:ext cx="381000" cy="381000"/>
            </a:xfrm>
            <a:prstGeom prst="ellipse">
              <a:avLst/>
            </a:prstGeom>
            <a:solidFill>
              <a:srgbClr val="F07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>
                    <a:alpha val="7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envelope_222353"/>
            <p:cNvSpPr>
              <a:spLocks noChangeAspect="1"/>
            </p:cNvSpPr>
            <p:nvPr/>
          </p:nvSpPr>
          <p:spPr bwMode="auto">
            <a:xfrm>
              <a:off x="11357960" y="6127183"/>
              <a:ext cx="239331" cy="166233"/>
            </a:xfrm>
            <a:custGeom>
              <a:avLst/>
              <a:gdLst>
                <a:gd name="connsiteX0" fmla="*/ 243087 w 607639"/>
                <a:gd name="connsiteY0" fmla="*/ 237171 h 422052"/>
                <a:gd name="connsiteX1" fmla="*/ 303784 w 607639"/>
                <a:gd name="connsiteY1" fmla="*/ 289969 h 422052"/>
                <a:gd name="connsiteX2" fmla="*/ 364570 w 607639"/>
                <a:gd name="connsiteY2" fmla="*/ 237171 h 422052"/>
                <a:gd name="connsiteX3" fmla="*/ 577366 w 607639"/>
                <a:gd name="connsiteY3" fmla="*/ 422052 h 422052"/>
                <a:gd name="connsiteX4" fmla="*/ 30202 w 607639"/>
                <a:gd name="connsiteY4" fmla="*/ 422052 h 422052"/>
                <a:gd name="connsiteX5" fmla="*/ 0 w 607639"/>
                <a:gd name="connsiteY5" fmla="*/ 26180 h 422052"/>
                <a:gd name="connsiteX6" fmla="*/ 212825 w 607639"/>
                <a:gd name="connsiteY6" fmla="*/ 210947 h 422052"/>
                <a:gd name="connsiteX7" fmla="*/ 0 w 607639"/>
                <a:gd name="connsiteY7" fmla="*/ 395802 h 422052"/>
                <a:gd name="connsiteX8" fmla="*/ 607639 w 607639"/>
                <a:gd name="connsiteY8" fmla="*/ 26180 h 422052"/>
                <a:gd name="connsiteX9" fmla="*/ 607639 w 607639"/>
                <a:gd name="connsiteY9" fmla="*/ 395802 h 422052"/>
                <a:gd name="connsiteX10" fmla="*/ 394743 w 607639"/>
                <a:gd name="connsiteY10" fmla="*/ 210947 h 422052"/>
                <a:gd name="connsiteX11" fmla="*/ 30202 w 607639"/>
                <a:gd name="connsiteY11" fmla="*/ 0 h 422052"/>
                <a:gd name="connsiteX12" fmla="*/ 577366 w 607639"/>
                <a:gd name="connsiteY12" fmla="*/ 0 h 422052"/>
                <a:gd name="connsiteX13" fmla="*/ 364570 w 607639"/>
                <a:gd name="connsiteY13" fmla="*/ 184740 h 422052"/>
                <a:gd name="connsiteX14" fmla="*/ 362612 w 607639"/>
                <a:gd name="connsiteY14" fmla="*/ 183052 h 422052"/>
                <a:gd name="connsiteX15" fmla="*/ 350508 w 607639"/>
                <a:gd name="connsiteY15" fmla="*/ 197003 h 422052"/>
                <a:gd name="connsiteX16" fmla="*/ 303784 w 607639"/>
                <a:gd name="connsiteY16" fmla="*/ 237523 h 422052"/>
                <a:gd name="connsiteX17" fmla="*/ 257060 w 607639"/>
                <a:gd name="connsiteY17" fmla="*/ 197003 h 422052"/>
                <a:gd name="connsiteX18" fmla="*/ 245045 w 607639"/>
                <a:gd name="connsiteY18" fmla="*/ 183052 h 422052"/>
                <a:gd name="connsiteX19" fmla="*/ 243087 w 607639"/>
                <a:gd name="connsiteY19" fmla="*/ 184740 h 42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7639" h="422052">
                  <a:moveTo>
                    <a:pt x="243087" y="237171"/>
                  </a:moveTo>
                  <a:lnTo>
                    <a:pt x="303784" y="289969"/>
                  </a:lnTo>
                  <a:lnTo>
                    <a:pt x="364570" y="237171"/>
                  </a:lnTo>
                  <a:lnTo>
                    <a:pt x="577366" y="422052"/>
                  </a:lnTo>
                  <a:lnTo>
                    <a:pt x="30202" y="422052"/>
                  </a:lnTo>
                  <a:close/>
                  <a:moveTo>
                    <a:pt x="0" y="26180"/>
                  </a:moveTo>
                  <a:lnTo>
                    <a:pt x="212825" y="210947"/>
                  </a:lnTo>
                  <a:lnTo>
                    <a:pt x="0" y="395802"/>
                  </a:lnTo>
                  <a:close/>
                  <a:moveTo>
                    <a:pt x="607639" y="26180"/>
                  </a:moveTo>
                  <a:lnTo>
                    <a:pt x="607639" y="395802"/>
                  </a:lnTo>
                  <a:lnTo>
                    <a:pt x="394743" y="210947"/>
                  </a:lnTo>
                  <a:close/>
                  <a:moveTo>
                    <a:pt x="30202" y="0"/>
                  </a:moveTo>
                  <a:lnTo>
                    <a:pt x="577366" y="0"/>
                  </a:lnTo>
                  <a:lnTo>
                    <a:pt x="364570" y="184740"/>
                  </a:lnTo>
                  <a:lnTo>
                    <a:pt x="362612" y="183052"/>
                  </a:lnTo>
                  <a:lnTo>
                    <a:pt x="350508" y="197003"/>
                  </a:lnTo>
                  <a:lnTo>
                    <a:pt x="303784" y="237523"/>
                  </a:lnTo>
                  <a:lnTo>
                    <a:pt x="257060" y="197003"/>
                  </a:lnTo>
                  <a:lnTo>
                    <a:pt x="245045" y="183052"/>
                  </a:lnTo>
                  <a:lnTo>
                    <a:pt x="243087" y="1847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9540203" y="6088647"/>
            <a:ext cx="1842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>
                    <a:alpha val="70000"/>
                  </a:schemeClr>
                </a:solidFill>
                <a:cs typeface="+mn-ea"/>
                <a:sym typeface="+mn-lt"/>
              </a:rPr>
              <a:t>youth@youth.com</a:t>
            </a:r>
            <a:endParaRPr lang="zh-CN" altLang="en-US" sz="1600" dirty="0">
              <a:solidFill>
                <a:schemeClr val="bg1">
                  <a:alpha val="7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/>
      <p:bldP spid="26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6500" y="-189749"/>
            <a:ext cx="7972425" cy="6858000"/>
            <a:chOff x="0" y="0"/>
            <a:chExt cx="7972425" cy="6858000"/>
          </a:xfrm>
        </p:grpSpPr>
        <p:sp>
          <p:nvSpPr>
            <p:cNvPr id="6" name="平行四边形 5"/>
            <p:cNvSpPr/>
            <p:nvPr/>
          </p:nvSpPr>
          <p:spPr>
            <a:xfrm>
              <a:off x="0" y="0"/>
              <a:ext cx="7972425" cy="6858000"/>
            </a:xfrm>
            <a:prstGeom prst="parallelogram">
              <a:avLst>
                <a:gd name="adj" fmla="val 31870"/>
              </a:avLst>
            </a:prstGeom>
            <a:gradFill>
              <a:gsLst>
                <a:gs pos="40000">
                  <a:srgbClr val="F07D2D"/>
                </a:gs>
                <a:gs pos="100000">
                  <a:srgbClr val="F07D2D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24125" y="470327"/>
              <a:ext cx="41857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i="1" spc="600" dirty="0">
                  <a:solidFill>
                    <a:schemeClr val="bg1"/>
                  </a:solidFill>
                  <a:cs typeface="+mn-ea"/>
                  <a:sym typeface="+mn-lt"/>
                </a:rPr>
                <a:t>CONTENTS</a:t>
              </a:r>
              <a:endParaRPr lang="zh-CN" altLang="en-US" sz="4800" i="1" spc="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092326" y="1673226"/>
            <a:ext cx="4471599" cy="847844"/>
            <a:chOff x="1838326" y="1647826"/>
            <a:chExt cx="4471599" cy="847844"/>
          </a:xfrm>
        </p:grpSpPr>
        <p:sp>
          <p:nvSpPr>
            <p:cNvPr id="35" name="平行四边形 34"/>
            <p:cNvSpPr/>
            <p:nvPr/>
          </p:nvSpPr>
          <p:spPr>
            <a:xfrm>
              <a:off x="1838326" y="1771651"/>
              <a:ext cx="685799" cy="589934"/>
            </a:xfrm>
            <a:prstGeom prst="parallelogram">
              <a:avLst>
                <a:gd name="adj" fmla="val 318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72000" rtlCol="0" anchor="ctr"/>
            <a:lstStyle/>
            <a:p>
              <a:pPr algn="ctr"/>
              <a:r>
                <a:rPr lang="en-US" altLang="zh-CN" sz="2800" i="1" dirty="0">
                  <a:solidFill>
                    <a:srgbClr val="F07D2D"/>
                  </a:solidFill>
                  <a:cs typeface="+mn-ea"/>
                  <a:sym typeface="+mn-lt"/>
                </a:rPr>
                <a:t>1</a:t>
              </a:r>
              <a:endParaRPr lang="zh-CN" altLang="en-US" sz="2800" i="1" dirty="0">
                <a:solidFill>
                  <a:srgbClr val="F07D2D"/>
                </a:solidFill>
                <a:cs typeface="+mn-ea"/>
                <a:sym typeface="+mn-lt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508884" y="1647826"/>
              <a:ext cx="380104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solidFill>
                    <a:schemeClr val="bg1"/>
                  </a:solidFill>
                  <a:cs typeface="+mn-ea"/>
                  <a:sym typeface="+mn-lt"/>
                </a:rPr>
                <a:t>Enterprise</a:t>
              </a:r>
              <a:r>
                <a:rPr lang="zh-CN" altLang="en-US" sz="3600" i="1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3600" i="1" dirty="0">
                  <a:solidFill>
                    <a:schemeClr val="bg1"/>
                  </a:solidFill>
                  <a:cs typeface="+mn-ea"/>
                  <a:sym typeface="+mn-lt"/>
                </a:rPr>
                <a:t>culture</a:t>
              </a:r>
              <a:endParaRPr lang="zh-CN" altLang="en-US" sz="3600" i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444065" y="2157116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1600" i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700718" y="2820459"/>
            <a:ext cx="4907615" cy="847844"/>
            <a:chOff x="1838326" y="1647826"/>
            <a:chExt cx="4907615" cy="847844"/>
          </a:xfrm>
        </p:grpSpPr>
        <p:sp>
          <p:nvSpPr>
            <p:cNvPr id="38" name="平行四边形 37"/>
            <p:cNvSpPr/>
            <p:nvPr/>
          </p:nvSpPr>
          <p:spPr>
            <a:xfrm>
              <a:off x="1838326" y="1771651"/>
              <a:ext cx="685799" cy="589934"/>
            </a:xfrm>
            <a:prstGeom prst="parallelogram">
              <a:avLst>
                <a:gd name="adj" fmla="val 318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72000" rtlCol="0" anchor="ctr"/>
            <a:lstStyle/>
            <a:p>
              <a:pPr algn="ctr"/>
              <a:r>
                <a:rPr lang="en-US" altLang="zh-CN" sz="2800" i="1" dirty="0">
                  <a:solidFill>
                    <a:srgbClr val="F07D2D"/>
                  </a:solidFill>
                  <a:cs typeface="+mn-ea"/>
                  <a:sym typeface="+mn-lt"/>
                </a:rPr>
                <a:t>2</a:t>
              </a:r>
              <a:endParaRPr lang="zh-CN" altLang="en-US" sz="2800" i="1" dirty="0">
                <a:solidFill>
                  <a:srgbClr val="F07D2D"/>
                </a:solidFill>
                <a:cs typeface="+mn-ea"/>
                <a:sym typeface="+mn-lt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508884" y="1647826"/>
              <a:ext cx="42370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solidFill>
                    <a:schemeClr val="bg1"/>
                  </a:solidFill>
                  <a:cs typeface="+mn-ea"/>
                  <a:sym typeface="+mn-lt"/>
                </a:rPr>
                <a:t>Corporate Business</a:t>
              </a:r>
              <a:endParaRPr lang="zh-CN" altLang="en-US" sz="3600" i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444065" y="2157116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600" i="1">
                  <a:solidFill>
                    <a:schemeClr val="bg1"/>
                  </a:solidFill>
                </a:defRPr>
              </a:lvl1pPr>
            </a:lstStyle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309109" y="3967692"/>
            <a:ext cx="6164370" cy="847844"/>
            <a:chOff x="1838326" y="1647826"/>
            <a:chExt cx="6164370" cy="847844"/>
          </a:xfrm>
        </p:grpSpPr>
        <p:sp>
          <p:nvSpPr>
            <p:cNvPr id="42" name="平行四边形 41"/>
            <p:cNvSpPr/>
            <p:nvPr/>
          </p:nvSpPr>
          <p:spPr>
            <a:xfrm>
              <a:off x="1838326" y="1771651"/>
              <a:ext cx="685799" cy="589934"/>
            </a:xfrm>
            <a:prstGeom prst="parallelogram">
              <a:avLst>
                <a:gd name="adj" fmla="val 318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72000" rtlCol="0" anchor="ctr"/>
            <a:lstStyle/>
            <a:p>
              <a:pPr algn="ctr"/>
              <a:r>
                <a:rPr lang="en-US" altLang="zh-CN" sz="2800" i="1" dirty="0">
                  <a:solidFill>
                    <a:srgbClr val="F07D2D"/>
                  </a:solidFill>
                  <a:cs typeface="+mn-ea"/>
                  <a:sym typeface="+mn-lt"/>
                </a:rPr>
                <a:t>3</a:t>
              </a:r>
              <a:endParaRPr lang="zh-CN" altLang="en-US" sz="2800" i="1" dirty="0">
                <a:solidFill>
                  <a:srgbClr val="F07D2D"/>
                </a:solidFill>
                <a:cs typeface="+mn-ea"/>
                <a:sym typeface="+mn-lt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508884" y="1647826"/>
              <a:ext cx="54938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solidFill>
                    <a:schemeClr val="bg1"/>
                  </a:solidFill>
                  <a:cs typeface="+mn-ea"/>
                  <a:sym typeface="+mn-lt"/>
                </a:rPr>
                <a:t>Recruitment requirements</a:t>
              </a:r>
              <a:endParaRPr lang="zh-CN" altLang="en-US" sz="3600" i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444065" y="2157116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600" i="1">
                  <a:solidFill>
                    <a:schemeClr val="bg1"/>
                  </a:solidFill>
                </a:defRPr>
              </a:lvl1pPr>
            </a:lstStyle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917500" y="5114926"/>
            <a:ext cx="4651135" cy="847844"/>
            <a:chOff x="1838326" y="1647826"/>
            <a:chExt cx="4651135" cy="847844"/>
          </a:xfrm>
        </p:grpSpPr>
        <p:sp>
          <p:nvSpPr>
            <p:cNvPr id="46" name="平行四边形 45"/>
            <p:cNvSpPr/>
            <p:nvPr/>
          </p:nvSpPr>
          <p:spPr>
            <a:xfrm>
              <a:off x="1838326" y="1771651"/>
              <a:ext cx="685799" cy="589934"/>
            </a:xfrm>
            <a:prstGeom prst="parallelogram">
              <a:avLst>
                <a:gd name="adj" fmla="val 318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72000" rtlCol="0" anchor="ctr"/>
            <a:lstStyle/>
            <a:p>
              <a:pPr algn="ctr"/>
              <a:r>
                <a:rPr lang="en-US" altLang="zh-CN" sz="2800" i="1" dirty="0">
                  <a:solidFill>
                    <a:srgbClr val="F07D2D"/>
                  </a:solidFill>
                  <a:cs typeface="+mn-ea"/>
                  <a:sym typeface="+mn-lt"/>
                </a:rPr>
                <a:t>4</a:t>
              </a:r>
              <a:endParaRPr lang="zh-CN" altLang="en-US" sz="2800" i="1" dirty="0">
                <a:solidFill>
                  <a:srgbClr val="F07D2D"/>
                </a:solidFill>
                <a:cs typeface="+mn-ea"/>
                <a:sym typeface="+mn-lt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2508884" y="1647826"/>
              <a:ext cx="39805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i="1" dirty="0">
                  <a:solidFill>
                    <a:schemeClr val="bg1"/>
                  </a:solidFill>
                  <a:cs typeface="+mn-ea"/>
                  <a:sym typeface="+mn-lt"/>
                </a:rPr>
                <a:t>Employee</a:t>
              </a:r>
              <a:r>
                <a:rPr lang="zh-CN" altLang="en-US" sz="3600" i="1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3600" i="1" dirty="0">
                  <a:solidFill>
                    <a:schemeClr val="bg1"/>
                  </a:solidFill>
                  <a:cs typeface="+mn-ea"/>
                  <a:sym typeface="+mn-lt"/>
                </a:rPr>
                <a:t>benefits</a:t>
              </a:r>
              <a:endParaRPr lang="zh-CN" altLang="en-US" sz="3600" i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444065" y="2157116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600" i="1">
                  <a:solidFill>
                    <a:schemeClr val="bg1"/>
                  </a:solidFill>
                </a:defRPr>
              </a:lvl1pPr>
            </a:lstStyle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2" y="0"/>
            <a:ext cx="7381874" cy="6858000"/>
          </a:xfrm>
          <a:custGeom>
            <a:avLst/>
            <a:gdLst>
              <a:gd name="connsiteX0" fmla="*/ 0 w 7772399"/>
              <a:gd name="connsiteY0" fmla="*/ 0 h 6858000"/>
              <a:gd name="connsiteX1" fmla="*/ 4605718 w 7772399"/>
              <a:gd name="connsiteY1" fmla="*/ 0 h 6858000"/>
              <a:gd name="connsiteX2" fmla="*/ 7772399 w 7772399"/>
              <a:gd name="connsiteY2" fmla="*/ 6858000 h 6858000"/>
              <a:gd name="connsiteX3" fmla="*/ 3166680 w 7772399"/>
              <a:gd name="connsiteY3" fmla="*/ 6858000 h 6858000"/>
              <a:gd name="connsiteX4" fmla="*/ 0 w 7772399"/>
              <a:gd name="connsiteY4" fmla="*/ 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399" h="6858000">
                <a:moveTo>
                  <a:pt x="0" y="0"/>
                </a:moveTo>
                <a:lnTo>
                  <a:pt x="4605718" y="0"/>
                </a:lnTo>
                <a:lnTo>
                  <a:pt x="7772399" y="6858000"/>
                </a:lnTo>
                <a:lnTo>
                  <a:pt x="3166680" y="6858000"/>
                </a:lnTo>
                <a:lnTo>
                  <a:pt x="0" y="2"/>
                </a:lnTo>
                <a:close/>
              </a:path>
            </a:pathLst>
          </a:custGeom>
        </p:spPr>
      </p:pic>
      <p:sp>
        <p:nvSpPr>
          <p:cNvPr id="5" name="文本框 4"/>
          <p:cNvSpPr txBox="1"/>
          <p:nvPr/>
        </p:nvSpPr>
        <p:spPr>
          <a:xfrm>
            <a:off x="6534150" y="2143125"/>
            <a:ext cx="18213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01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BA98007-BBA8-FA00-5B0A-1368F204C59D}"/>
              </a:ext>
            </a:extLst>
          </p:cNvPr>
          <p:cNvSpPr txBox="1"/>
          <p:nvPr/>
        </p:nvSpPr>
        <p:spPr>
          <a:xfrm>
            <a:off x="6615112" y="3143249"/>
            <a:ext cx="3793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Enterprise culture</a:t>
            </a:r>
            <a:endParaRPr lang="zh-CN" altLang="en-US" sz="36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7" y="158228"/>
            <a:ext cx="2598788" cy="46166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Enterprise culture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17521" y="1733581"/>
            <a:ext cx="10541479" cy="2708694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92950" y="1358333"/>
            <a:ext cx="750496" cy="750496"/>
          </a:xfrm>
          <a:prstGeom prst="rect">
            <a:avLst/>
          </a:prstGeom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01</a:t>
            </a:r>
            <a:endParaRPr lang="zh-CN" altLang="en-US" sz="2000" dirty="0"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744184" y="2334659"/>
            <a:ext cx="2140141" cy="1327736"/>
            <a:chOff x="5091713" y="1978461"/>
            <a:chExt cx="2819400" cy="1327736"/>
          </a:xfrm>
        </p:grpSpPr>
        <p:sp>
          <p:nvSpPr>
            <p:cNvPr id="7" name="文本框 6"/>
            <p:cNvSpPr txBox="1"/>
            <p:nvPr/>
          </p:nvSpPr>
          <p:spPr>
            <a:xfrm>
              <a:off x="5467491" y="1978461"/>
              <a:ext cx="2067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altLang="zh-CN" dirty="0">
                  <a:solidFill>
                    <a:schemeClr val="accent1">
                      <a:alpha val="85000"/>
                    </a:schemeClr>
                  </a:solidFill>
                  <a:effectLst/>
                  <a:cs typeface="+mn-ea"/>
                  <a:sym typeface="+mn-lt"/>
                </a:rPr>
                <a:t>Do</a:t>
              </a:r>
              <a:r>
                <a:rPr lang="zh-CN" altLang="en-US" dirty="0">
                  <a:solidFill>
                    <a:schemeClr val="accent1">
                      <a:alpha val="85000"/>
                    </a:schemeClr>
                  </a:solidFill>
                  <a:effectLst/>
                  <a:cs typeface="+mn-ea"/>
                  <a:sym typeface="+mn-lt"/>
                </a:rPr>
                <a:t> </a:t>
              </a:r>
              <a:r>
                <a:rPr lang="en-US" altLang="zh-CN" dirty="0">
                  <a:solidFill>
                    <a:schemeClr val="accent1">
                      <a:alpha val="85000"/>
                    </a:schemeClr>
                  </a:solidFill>
                  <a:effectLst/>
                  <a:cs typeface="+mn-ea"/>
                  <a:sym typeface="+mn-lt"/>
                </a:rPr>
                <a:t>solid</a:t>
              </a:r>
              <a:r>
                <a:rPr lang="zh-CN" altLang="en-US" dirty="0">
                  <a:solidFill>
                    <a:schemeClr val="accent1">
                      <a:alpha val="85000"/>
                    </a:schemeClr>
                  </a:solidFill>
                  <a:effectLst/>
                  <a:cs typeface="+mn-ea"/>
                  <a:sym typeface="+mn-lt"/>
                </a:rPr>
                <a:t> </a:t>
              </a:r>
              <a:r>
                <a:rPr lang="en-US" altLang="zh-CN" dirty="0">
                  <a:solidFill>
                    <a:schemeClr val="accent1">
                      <a:alpha val="85000"/>
                    </a:schemeClr>
                  </a:solidFill>
                  <a:effectLst/>
                  <a:cs typeface="+mn-ea"/>
                  <a:sym typeface="+mn-lt"/>
                </a:rPr>
                <a:t>work</a:t>
              </a:r>
              <a:endParaRPr lang="zh-CN" altLang="en-US" dirty="0">
                <a:solidFill>
                  <a:schemeClr val="accent1">
                    <a:alpha val="85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091713" y="2347793"/>
              <a:ext cx="2819400" cy="958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cs typeface="+mn-ea"/>
                  <a:sym typeface="+mn-lt"/>
                </a:rPr>
                <a:t>Never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cs typeface="+mn-ea"/>
                  <a:sym typeface="+mn-lt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cs typeface="+mn-ea"/>
                  <a:sym typeface="+mn-lt"/>
                </a:rPr>
                <a:t>formalism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Never work to maintain outward appearance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7462038" y="1316779"/>
            <a:ext cx="750496" cy="750496"/>
          </a:xfrm>
          <a:prstGeom prst="rect">
            <a:avLst/>
          </a:prstGeom>
          <a:solidFill>
            <a:schemeClr val="accent2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02</a:t>
            </a:r>
            <a:endParaRPr lang="zh-CN" altLang="en-US" sz="2000" dirty="0"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604154" y="2472146"/>
            <a:ext cx="2303203" cy="1107066"/>
            <a:chOff x="5047881" y="1978461"/>
            <a:chExt cx="3034216" cy="1107066"/>
          </a:xfrm>
        </p:grpSpPr>
        <p:sp>
          <p:nvSpPr>
            <p:cNvPr id="19" name="文本框 18"/>
            <p:cNvSpPr txBox="1"/>
            <p:nvPr/>
          </p:nvSpPr>
          <p:spPr>
            <a:xfrm>
              <a:off x="5047881" y="1978461"/>
              <a:ext cx="2907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altLang="zh-CN" dirty="0">
                  <a:solidFill>
                    <a:schemeClr val="accent1">
                      <a:alpha val="85000"/>
                    </a:schemeClr>
                  </a:solidFill>
                  <a:effectLst/>
                  <a:cs typeface="+mn-ea"/>
                  <a:sym typeface="+mn-lt"/>
                </a:rPr>
                <a:t>Maximum</a:t>
              </a:r>
              <a:r>
                <a:rPr lang="zh-CN" altLang="en-US" dirty="0">
                  <a:solidFill>
                    <a:schemeClr val="accent1">
                      <a:alpha val="85000"/>
                    </a:schemeClr>
                  </a:solidFill>
                  <a:effectLst/>
                  <a:cs typeface="+mn-ea"/>
                  <a:sym typeface="+mn-lt"/>
                </a:rPr>
                <a:t> </a:t>
              </a:r>
              <a:r>
                <a:rPr lang="en-US" altLang="zh-CN" dirty="0">
                  <a:solidFill>
                    <a:schemeClr val="accent1">
                      <a:alpha val="85000"/>
                    </a:schemeClr>
                  </a:solidFill>
                  <a:effectLst/>
                  <a:cs typeface="+mn-ea"/>
                  <a:sym typeface="+mn-lt"/>
                </a:rPr>
                <a:t>efficiency</a:t>
              </a:r>
              <a:endParaRPr lang="zh-CN" altLang="en-US" dirty="0">
                <a:solidFill>
                  <a:schemeClr val="accent1">
                    <a:alpha val="85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262697" y="2348722"/>
              <a:ext cx="2819400" cy="736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Never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encourage working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overtime</a:t>
              </a:r>
            </a:p>
            <a:p>
              <a:pPr algn="ctr">
                <a:lnSpc>
                  <a:spcPct val="120000"/>
                </a:lnSpc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3598616" y="4047822"/>
            <a:ext cx="750496" cy="750496"/>
          </a:xfrm>
          <a:prstGeom prst="rect">
            <a:avLst/>
          </a:prstGeom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03</a:t>
            </a:r>
            <a:endParaRPr lang="zh-CN" altLang="en-US" sz="2000" dirty="0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903793" y="5026882"/>
            <a:ext cx="2140141" cy="884538"/>
            <a:chOff x="5091713" y="1978461"/>
            <a:chExt cx="2819400" cy="884538"/>
          </a:xfrm>
        </p:grpSpPr>
        <p:sp>
          <p:nvSpPr>
            <p:cNvPr id="29" name="文本框 28"/>
            <p:cNvSpPr txBox="1"/>
            <p:nvPr/>
          </p:nvSpPr>
          <p:spPr>
            <a:xfrm>
              <a:off x="5678675" y="1978461"/>
              <a:ext cx="16454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altLang="zh-CN" dirty="0">
                  <a:solidFill>
                    <a:schemeClr val="accent1">
                      <a:alpha val="85000"/>
                    </a:schemeClr>
                  </a:solidFill>
                  <a:effectLst/>
                  <a:cs typeface="+mn-ea"/>
                  <a:sym typeface="+mn-lt"/>
                </a:rPr>
                <a:t>Innovation</a:t>
              </a:r>
            </a:p>
            <a:p>
              <a:pPr lvl="0" algn="ctr"/>
              <a:endParaRPr lang="zh-CN" altLang="en-US" dirty="0">
                <a:solidFill>
                  <a:schemeClr val="accent1">
                    <a:alpha val="85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091713" y="2347793"/>
              <a:ext cx="2819400" cy="515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cs typeface="+mn-ea"/>
                  <a:sym typeface="+mn-lt"/>
                </a:rPr>
                <a:t>Every small idea of anyone is valued</a:t>
              </a:r>
            </a:p>
          </p:txBody>
        </p:sp>
      </p:grpSp>
      <p:sp>
        <p:nvSpPr>
          <p:cNvPr id="37" name="矩形 36"/>
          <p:cNvSpPr/>
          <p:nvPr/>
        </p:nvSpPr>
        <p:spPr>
          <a:xfrm>
            <a:off x="7467642" y="3984083"/>
            <a:ext cx="750496" cy="750496"/>
          </a:xfrm>
          <a:prstGeom prst="rect">
            <a:avLst/>
          </a:prstGeom>
          <a:solidFill>
            <a:schemeClr val="accent2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 dirty="0">
                <a:cs typeface="+mn-ea"/>
                <a:sym typeface="+mn-lt"/>
              </a:rPr>
              <a:t>04</a:t>
            </a:r>
            <a:endParaRPr lang="zh-CN" altLang="en-US" sz="2000" dirty="0">
              <a:cs typeface="+mn-ea"/>
              <a:sym typeface="+mn-lt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6936625" y="4989949"/>
            <a:ext cx="2140141" cy="1327736"/>
            <a:chOff x="5091713" y="1978461"/>
            <a:chExt cx="2819400" cy="1327736"/>
          </a:xfrm>
        </p:grpSpPr>
        <p:sp>
          <p:nvSpPr>
            <p:cNvPr id="39" name="文本框 38"/>
            <p:cNvSpPr txBox="1"/>
            <p:nvPr/>
          </p:nvSpPr>
          <p:spPr>
            <a:xfrm>
              <a:off x="5687070" y="1978461"/>
              <a:ext cx="1628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altLang="zh-CN" dirty="0">
                  <a:solidFill>
                    <a:schemeClr val="accent1">
                      <a:alpha val="85000"/>
                    </a:schemeClr>
                  </a:solidFill>
                  <a:effectLst/>
                  <a:cs typeface="+mn-ea"/>
                  <a:sym typeface="+mn-lt"/>
                </a:rPr>
                <a:t>Teamwork</a:t>
              </a:r>
              <a:endParaRPr lang="zh-CN" altLang="en-US" dirty="0">
                <a:solidFill>
                  <a:schemeClr val="accent1">
                    <a:alpha val="85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5091713" y="2347793"/>
              <a:ext cx="2819400" cy="958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Resist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meaningless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competition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Team interests first</a:t>
              </a:r>
            </a:p>
            <a:p>
              <a:pPr algn="ctr">
                <a:lnSpc>
                  <a:spcPct val="120000"/>
                </a:lnSpc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2" y="0"/>
            <a:ext cx="7381874" cy="6858000"/>
          </a:xfrm>
          <a:custGeom>
            <a:avLst/>
            <a:gdLst>
              <a:gd name="connsiteX0" fmla="*/ 0 w 7772399"/>
              <a:gd name="connsiteY0" fmla="*/ 0 h 6858000"/>
              <a:gd name="connsiteX1" fmla="*/ 4605718 w 7772399"/>
              <a:gd name="connsiteY1" fmla="*/ 0 h 6858000"/>
              <a:gd name="connsiteX2" fmla="*/ 7772399 w 7772399"/>
              <a:gd name="connsiteY2" fmla="*/ 6858000 h 6858000"/>
              <a:gd name="connsiteX3" fmla="*/ 3166680 w 7772399"/>
              <a:gd name="connsiteY3" fmla="*/ 6858000 h 6858000"/>
              <a:gd name="connsiteX4" fmla="*/ 0 w 7772399"/>
              <a:gd name="connsiteY4" fmla="*/ 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399" h="6858000">
                <a:moveTo>
                  <a:pt x="0" y="0"/>
                </a:moveTo>
                <a:lnTo>
                  <a:pt x="4605718" y="0"/>
                </a:lnTo>
                <a:lnTo>
                  <a:pt x="7772399" y="6858000"/>
                </a:lnTo>
                <a:lnTo>
                  <a:pt x="3166680" y="6858000"/>
                </a:lnTo>
                <a:lnTo>
                  <a:pt x="0" y="2"/>
                </a:lnTo>
                <a:close/>
              </a:path>
            </a:pathLst>
          </a:custGeom>
        </p:spPr>
      </p:pic>
      <p:sp>
        <p:nvSpPr>
          <p:cNvPr id="5" name="文本框 4"/>
          <p:cNvSpPr txBox="1"/>
          <p:nvPr/>
        </p:nvSpPr>
        <p:spPr>
          <a:xfrm>
            <a:off x="6534150" y="2143125"/>
            <a:ext cx="18213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02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34150" y="2789456"/>
            <a:ext cx="610423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48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Corporate Business</a:t>
            </a:r>
            <a:endParaRPr lang="zh-CN" altLang="en-US" sz="48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017" y="158228"/>
            <a:ext cx="2890535" cy="461665"/>
          </a:xfrm>
        </p:spPr>
        <p:txBody>
          <a:bodyPr/>
          <a:lstStyle/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Corporate Business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Rectangle 1"/>
          <p:cNvSpPr/>
          <p:nvPr/>
        </p:nvSpPr>
        <p:spPr>
          <a:xfrm>
            <a:off x="1990910" y="4337921"/>
            <a:ext cx="470515" cy="107451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2"/>
              </a:gs>
              <a:gs pos="83000">
                <a:schemeClr val="accent2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4" name="Rectangle 2"/>
          <p:cNvSpPr/>
          <p:nvPr/>
        </p:nvSpPr>
        <p:spPr>
          <a:xfrm>
            <a:off x="2461425" y="3319456"/>
            <a:ext cx="470515" cy="209298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/>
              </a:gs>
              <a:gs pos="83000">
                <a:schemeClr val="accent1"/>
              </a:gs>
              <a:gs pos="100000">
                <a:schemeClr val="accent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3062639" y="3576839"/>
            <a:ext cx="470515" cy="18355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2"/>
              </a:gs>
              <a:gs pos="83000">
                <a:schemeClr val="accent2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3533154" y="4041539"/>
            <a:ext cx="470515" cy="13708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/>
              </a:gs>
              <a:gs pos="83000">
                <a:schemeClr val="accent1"/>
              </a:gs>
              <a:gs pos="100000">
                <a:schemeClr val="accent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7" name="Rectangle 5"/>
          <p:cNvSpPr/>
          <p:nvPr/>
        </p:nvSpPr>
        <p:spPr>
          <a:xfrm>
            <a:off x="4134368" y="2279702"/>
            <a:ext cx="470515" cy="31327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2"/>
              </a:gs>
              <a:gs pos="83000">
                <a:schemeClr val="accent2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4604883" y="2119519"/>
            <a:ext cx="470515" cy="329291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/>
              </a:gs>
              <a:gs pos="83000">
                <a:schemeClr val="accent1"/>
              </a:gs>
              <a:gs pos="100000">
                <a:schemeClr val="accent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9" name="Rectangle 7"/>
          <p:cNvSpPr/>
          <p:nvPr/>
        </p:nvSpPr>
        <p:spPr>
          <a:xfrm>
            <a:off x="5206097" y="2554133"/>
            <a:ext cx="470515" cy="285830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2"/>
              </a:gs>
              <a:gs pos="83000">
                <a:schemeClr val="accent2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0" name="Rectangle 8"/>
          <p:cNvSpPr/>
          <p:nvPr/>
        </p:nvSpPr>
        <p:spPr>
          <a:xfrm>
            <a:off x="5676613" y="2993219"/>
            <a:ext cx="470515" cy="24192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/>
              </a:gs>
              <a:gs pos="83000">
                <a:schemeClr val="accent1"/>
              </a:gs>
              <a:gs pos="100000">
                <a:schemeClr val="accent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cs typeface="+mn-ea"/>
              <a:sym typeface="+mn-lt"/>
            </a:endParaRPr>
          </a:p>
        </p:txBody>
      </p:sp>
      <p:sp>
        <p:nvSpPr>
          <p:cNvPr id="11" name="TextBox 19"/>
          <p:cNvSpPr txBox="1"/>
          <p:nvPr/>
        </p:nvSpPr>
        <p:spPr>
          <a:xfrm>
            <a:off x="1940166" y="5412437"/>
            <a:ext cx="1018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001</a:t>
            </a:r>
            <a:endParaRPr lang="id-ID" sz="12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TextBox 20"/>
          <p:cNvSpPr txBox="1"/>
          <p:nvPr/>
        </p:nvSpPr>
        <p:spPr>
          <a:xfrm>
            <a:off x="3037267" y="5412437"/>
            <a:ext cx="1018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002</a:t>
            </a:r>
            <a:endParaRPr lang="id-ID" sz="12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TextBox 21"/>
          <p:cNvSpPr txBox="1"/>
          <p:nvPr/>
        </p:nvSpPr>
        <p:spPr>
          <a:xfrm>
            <a:off x="4081066" y="5412437"/>
            <a:ext cx="1018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003</a:t>
            </a:r>
            <a:endParaRPr lang="id-ID" sz="12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TextBox 22"/>
          <p:cNvSpPr txBox="1"/>
          <p:nvPr/>
        </p:nvSpPr>
        <p:spPr>
          <a:xfrm>
            <a:off x="5128701" y="5412437"/>
            <a:ext cx="1018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004</a:t>
            </a:r>
            <a:endParaRPr lang="id-ID" sz="12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TextBox 23"/>
          <p:cNvSpPr txBox="1"/>
          <p:nvPr/>
        </p:nvSpPr>
        <p:spPr>
          <a:xfrm>
            <a:off x="608017" y="4583341"/>
            <a:ext cx="108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12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20%</a:t>
            </a:r>
          </a:p>
        </p:txBody>
      </p:sp>
      <p:sp>
        <p:nvSpPr>
          <p:cNvPr id="16" name="TextBox 25"/>
          <p:cNvSpPr txBox="1"/>
          <p:nvPr/>
        </p:nvSpPr>
        <p:spPr>
          <a:xfrm>
            <a:off x="608017" y="3862254"/>
            <a:ext cx="108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12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40%</a:t>
            </a:r>
          </a:p>
        </p:txBody>
      </p:sp>
      <p:sp>
        <p:nvSpPr>
          <p:cNvPr id="17" name="TextBox 26"/>
          <p:cNvSpPr txBox="1"/>
          <p:nvPr/>
        </p:nvSpPr>
        <p:spPr>
          <a:xfrm>
            <a:off x="608017" y="3159840"/>
            <a:ext cx="108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12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60%</a:t>
            </a:r>
          </a:p>
        </p:txBody>
      </p:sp>
      <p:sp>
        <p:nvSpPr>
          <p:cNvPr id="18" name="TextBox 27"/>
          <p:cNvSpPr txBox="1"/>
          <p:nvPr/>
        </p:nvSpPr>
        <p:spPr>
          <a:xfrm>
            <a:off x="608017" y="2438753"/>
            <a:ext cx="108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12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80%</a:t>
            </a:r>
          </a:p>
        </p:txBody>
      </p:sp>
      <p:sp>
        <p:nvSpPr>
          <p:cNvPr id="19" name="TextBox 28"/>
          <p:cNvSpPr txBox="1"/>
          <p:nvPr/>
        </p:nvSpPr>
        <p:spPr>
          <a:xfrm>
            <a:off x="608017" y="1693212"/>
            <a:ext cx="108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12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100%</a:t>
            </a:r>
          </a:p>
        </p:txBody>
      </p:sp>
      <p:grpSp>
        <p:nvGrpSpPr>
          <p:cNvPr id="20" name="Group 29"/>
          <p:cNvGrpSpPr/>
          <p:nvPr/>
        </p:nvGrpSpPr>
        <p:grpSpPr>
          <a:xfrm>
            <a:off x="1687501" y="1856957"/>
            <a:ext cx="4667489" cy="3555480"/>
            <a:chOff x="1095375" y="2395204"/>
            <a:chExt cx="2166711" cy="3085123"/>
          </a:xfrm>
        </p:grpSpPr>
        <p:cxnSp>
          <p:nvCxnSpPr>
            <p:cNvPr id="21" name="Straight Connector 30"/>
            <p:cNvCxnSpPr/>
            <p:nvPr/>
          </p:nvCxnSpPr>
          <p:spPr>
            <a:xfrm>
              <a:off x="1095375" y="2395204"/>
              <a:ext cx="0" cy="308512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31"/>
            <p:cNvCxnSpPr/>
            <p:nvPr/>
          </p:nvCxnSpPr>
          <p:spPr>
            <a:xfrm flipH="1" flipV="1">
              <a:off x="1095375" y="5480326"/>
              <a:ext cx="2166711" cy="1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空心弧 22"/>
          <p:cNvSpPr/>
          <p:nvPr/>
        </p:nvSpPr>
        <p:spPr>
          <a:xfrm rot="5400000">
            <a:off x="4186248" y="1894360"/>
            <a:ext cx="3366151" cy="3365862"/>
          </a:xfrm>
          <a:prstGeom prst="blockArc">
            <a:avLst>
              <a:gd name="adj1" fmla="val 11192258"/>
              <a:gd name="adj2" fmla="val 19818871"/>
              <a:gd name="adj3" fmla="val 49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BD0F0B"/>
              </a:solidFill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6786466" y="2177757"/>
            <a:ext cx="140044" cy="1400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BD0F0B"/>
              </a:solidFill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474220" y="3419217"/>
            <a:ext cx="140044" cy="1400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BD0F0B"/>
              </a:solidFill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786466" y="4849862"/>
            <a:ext cx="140044" cy="14004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BD0F0B"/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552255" y="3535486"/>
            <a:ext cx="869295" cy="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7055899" y="2210591"/>
            <a:ext cx="1008318" cy="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055899" y="4911987"/>
            <a:ext cx="1008318" cy="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  <a:prstDash val="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8076619" y="1937000"/>
            <a:ext cx="2484352" cy="1469786"/>
            <a:chOff x="7528468" y="2235924"/>
            <a:chExt cx="2484352" cy="1469786"/>
          </a:xfrm>
        </p:grpSpPr>
        <p:sp>
          <p:nvSpPr>
            <p:cNvPr id="31" name="文本框 20"/>
            <p:cNvSpPr txBox="1"/>
            <p:nvPr/>
          </p:nvSpPr>
          <p:spPr>
            <a:xfrm>
              <a:off x="7528468" y="2235924"/>
              <a:ext cx="2484352" cy="338554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dirty="0">
                  <a:solidFill>
                    <a:schemeClr val="accent1"/>
                  </a:solidFill>
                  <a:cs typeface="+mn-ea"/>
                  <a:sym typeface="+mn-lt"/>
                </a:rPr>
                <a:t>Software development</a:t>
              </a:r>
              <a:r>
                <a:rPr lang="zh-CN" altLang="en-US" sz="1600" b="1" dirty="0">
                  <a:solidFill>
                    <a:schemeClr val="accent1"/>
                  </a:solidFill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32" name="文本框 22"/>
            <p:cNvSpPr txBox="1"/>
            <p:nvPr/>
          </p:nvSpPr>
          <p:spPr>
            <a:xfrm>
              <a:off x="7528468" y="2505381"/>
              <a:ext cx="2343104" cy="1200329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Customer ERP software development Enterprise management, industry software solutions Provide complete and professional system integration services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456894" y="3320179"/>
            <a:ext cx="2343104" cy="941312"/>
            <a:chOff x="7461296" y="2347991"/>
            <a:chExt cx="2343104" cy="941312"/>
          </a:xfrm>
        </p:grpSpPr>
        <p:sp>
          <p:nvSpPr>
            <p:cNvPr id="34" name="文本框 20"/>
            <p:cNvSpPr txBox="1"/>
            <p:nvPr/>
          </p:nvSpPr>
          <p:spPr>
            <a:xfrm>
              <a:off x="7466459" y="2347991"/>
              <a:ext cx="2186285" cy="338554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dirty="0">
                  <a:solidFill>
                    <a:schemeClr val="accent1"/>
                  </a:solidFill>
                  <a:cs typeface="+mn-ea"/>
                  <a:sym typeface="+mn-lt"/>
                </a:rPr>
                <a:t>Web design</a:t>
              </a:r>
              <a:r>
                <a:rPr lang="zh-CN" altLang="en-US" sz="1600" b="1" dirty="0">
                  <a:solidFill>
                    <a:schemeClr val="accent1"/>
                  </a:solidFill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35" name="文本框 22"/>
            <p:cNvSpPr txBox="1"/>
            <p:nvPr/>
          </p:nvSpPr>
          <p:spPr>
            <a:xfrm>
              <a:off x="7461296" y="2642972"/>
              <a:ext cx="2343104" cy="646331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Functional Web Design Visual web design Information Web Design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076619" y="4638395"/>
            <a:ext cx="2343104" cy="1100454"/>
            <a:chOff x="7528468" y="2235924"/>
            <a:chExt cx="2343104" cy="1100454"/>
          </a:xfrm>
        </p:grpSpPr>
        <p:sp>
          <p:nvSpPr>
            <p:cNvPr id="37" name="文本框 20"/>
            <p:cNvSpPr txBox="1"/>
            <p:nvPr/>
          </p:nvSpPr>
          <p:spPr>
            <a:xfrm>
              <a:off x="7528468" y="2235924"/>
              <a:ext cx="2186285" cy="338554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600" b="1" dirty="0">
                  <a:solidFill>
                    <a:schemeClr val="accent1"/>
                  </a:solidFill>
                  <a:cs typeface="+mn-ea"/>
                  <a:sym typeface="+mn-lt"/>
                </a:rPr>
                <a:t>Network security</a:t>
              </a:r>
              <a:r>
                <a:rPr lang="zh-CN" altLang="en-US" sz="1600" b="1" dirty="0">
                  <a:solidFill>
                    <a:schemeClr val="accent1"/>
                  </a:solidFill>
                  <a:cs typeface="+mn-ea"/>
                  <a:sym typeface="+mn-lt"/>
                </a:rPr>
                <a:t> </a:t>
              </a:r>
            </a:p>
          </p:txBody>
        </p:sp>
        <p:sp>
          <p:nvSpPr>
            <p:cNvPr id="38" name="文本框 22"/>
            <p:cNvSpPr txBox="1"/>
            <p:nvPr/>
          </p:nvSpPr>
          <p:spPr>
            <a:xfrm>
              <a:off x="7528468" y="2505381"/>
              <a:ext cx="2343104" cy="830997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Cloud security, application security, business security, Internet of Things security, data security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2" y="0"/>
            <a:ext cx="7381874" cy="6858000"/>
          </a:xfrm>
          <a:custGeom>
            <a:avLst/>
            <a:gdLst>
              <a:gd name="connsiteX0" fmla="*/ 0 w 7772399"/>
              <a:gd name="connsiteY0" fmla="*/ 0 h 6858000"/>
              <a:gd name="connsiteX1" fmla="*/ 4605718 w 7772399"/>
              <a:gd name="connsiteY1" fmla="*/ 0 h 6858000"/>
              <a:gd name="connsiteX2" fmla="*/ 7772399 w 7772399"/>
              <a:gd name="connsiteY2" fmla="*/ 6858000 h 6858000"/>
              <a:gd name="connsiteX3" fmla="*/ 3166680 w 7772399"/>
              <a:gd name="connsiteY3" fmla="*/ 6858000 h 6858000"/>
              <a:gd name="connsiteX4" fmla="*/ 0 w 7772399"/>
              <a:gd name="connsiteY4" fmla="*/ 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399" h="6858000">
                <a:moveTo>
                  <a:pt x="0" y="0"/>
                </a:moveTo>
                <a:lnTo>
                  <a:pt x="4605718" y="0"/>
                </a:lnTo>
                <a:lnTo>
                  <a:pt x="7772399" y="6858000"/>
                </a:lnTo>
                <a:lnTo>
                  <a:pt x="3166680" y="6858000"/>
                </a:lnTo>
                <a:lnTo>
                  <a:pt x="0" y="2"/>
                </a:lnTo>
                <a:close/>
              </a:path>
            </a:pathLst>
          </a:custGeom>
        </p:spPr>
      </p:pic>
      <p:sp>
        <p:nvSpPr>
          <p:cNvPr id="5" name="文本框 4"/>
          <p:cNvSpPr txBox="1"/>
          <p:nvPr/>
        </p:nvSpPr>
        <p:spPr>
          <a:xfrm>
            <a:off x="6534150" y="2143125"/>
            <a:ext cx="182139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PART 03</a:t>
            </a:r>
            <a:endParaRPr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34150" y="2789456"/>
            <a:ext cx="4058803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48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Recruitment </a:t>
            </a:r>
          </a:p>
          <a:p>
            <a:r>
              <a:rPr lang="en-US" altLang="zh-CN" sz="48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requirements</a:t>
            </a:r>
            <a:endParaRPr lang="zh-CN" altLang="en-US" sz="48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730751"/>
            <a:ext cx="9829800" cy="2256219"/>
          </a:xfrm>
          <a:custGeom>
            <a:avLst/>
            <a:gdLst>
              <a:gd name="connsiteX0" fmla="*/ 9829800 w 9829800"/>
              <a:gd name="connsiteY0" fmla="*/ 0 h 2257425"/>
              <a:gd name="connsiteX1" fmla="*/ 0 w 9829800"/>
              <a:gd name="connsiteY1" fmla="*/ 0 h 2257425"/>
              <a:gd name="connsiteX2" fmla="*/ 0 w 9829800"/>
              <a:gd name="connsiteY2" fmla="*/ 2257425 h 2257425"/>
              <a:gd name="connsiteX3" fmla="*/ 9829800 w 9829800"/>
              <a:gd name="connsiteY3" fmla="*/ 2257425 h 225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29800" h="2257425">
                <a:moveTo>
                  <a:pt x="9829800" y="0"/>
                </a:moveTo>
                <a:lnTo>
                  <a:pt x="0" y="0"/>
                </a:lnTo>
                <a:lnTo>
                  <a:pt x="0" y="2257425"/>
                </a:lnTo>
                <a:lnTo>
                  <a:pt x="9829800" y="2257425"/>
                </a:lnTo>
                <a:close/>
              </a:path>
            </a:pathLst>
          </a:custGeom>
        </p:spPr>
      </p:pic>
      <p:sp>
        <p:nvSpPr>
          <p:cNvPr id="4" name="矩形 3"/>
          <p:cNvSpPr/>
          <p:nvPr/>
        </p:nvSpPr>
        <p:spPr>
          <a:xfrm>
            <a:off x="1333500" y="730148"/>
            <a:ext cx="9829800" cy="2257425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773206" y="2528332"/>
            <a:ext cx="917880" cy="917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01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060121" y="3407617"/>
            <a:ext cx="2480167" cy="3544330"/>
            <a:chOff x="5032619" y="1206573"/>
            <a:chExt cx="3267347" cy="3544330"/>
          </a:xfrm>
        </p:grpSpPr>
        <p:sp>
          <p:nvSpPr>
            <p:cNvPr id="7" name="文本框 6"/>
            <p:cNvSpPr txBox="1"/>
            <p:nvPr/>
          </p:nvSpPr>
          <p:spPr>
            <a:xfrm>
              <a:off x="5032619" y="1206573"/>
              <a:ext cx="3267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altLang="zh-CN" dirty="0">
                  <a:solidFill>
                    <a:schemeClr val="accent1">
                      <a:alpha val="85000"/>
                    </a:schemeClr>
                  </a:solidFill>
                  <a:cs typeface="+mn-ea"/>
                  <a:sym typeface="+mn-lt"/>
                </a:rPr>
                <a:t>Software development</a:t>
              </a:r>
              <a:endParaRPr lang="zh-CN" altLang="en-US" dirty="0">
                <a:solidFill>
                  <a:schemeClr val="accent1">
                    <a:alpha val="85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256592" y="1576508"/>
              <a:ext cx="2819400" cy="3174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cs typeface="+mn-ea"/>
                  <a:sym typeface="+mn-lt"/>
                </a:rPr>
                <a:t>Bachelor degree or above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cs typeface="+mn-ea"/>
                  <a:sym typeface="+mn-lt"/>
                </a:rPr>
                <a:t>Graduated from Computer and Electronic Information</a:t>
              </a:r>
            </a:p>
            <a:p>
              <a:pPr algn="ctr">
                <a:lnSpc>
                  <a:spcPct val="120000"/>
                </a:lnSpc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cs typeface="+mn-ea"/>
                  <a:sym typeface="+mn-lt"/>
                </a:rPr>
                <a:t>Familiar with software development</a:t>
              </a:r>
            </a:p>
            <a:p>
              <a:pPr algn="ctr">
                <a:lnSpc>
                  <a:spcPct val="120000"/>
                </a:lnSpc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cs typeface="+mn-ea"/>
                  <a:sym typeface="+mn-lt"/>
                </a:rPr>
                <a:t>Have a good foundation for object-oriented language development</a:t>
              </a:r>
            </a:p>
            <a:p>
              <a:pPr algn="ctr">
                <a:lnSpc>
                  <a:spcPct val="120000"/>
                </a:lnSpc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cs typeface="+mn-ea"/>
                  <a:sym typeface="+mn-lt"/>
                </a:rPr>
                <a:t>Familiar with relevant knowledge of windows operating system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5648810" y="2585619"/>
            <a:ext cx="917880" cy="917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02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055515" y="3503499"/>
            <a:ext cx="2140141" cy="3100529"/>
            <a:chOff x="5135244" y="1311498"/>
            <a:chExt cx="2819400" cy="3100529"/>
          </a:xfrm>
        </p:grpSpPr>
        <p:sp>
          <p:nvSpPr>
            <p:cNvPr id="11" name="文本框 10"/>
            <p:cNvSpPr txBox="1"/>
            <p:nvPr/>
          </p:nvSpPr>
          <p:spPr>
            <a:xfrm>
              <a:off x="5598234" y="1311498"/>
              <a:ext cx="1893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altLang="zh-CN" dirty="0">
                  <a:solidFill>
                    <a:schemeClr val="tx1">
                      <a:alpha val="85000"/>
                    </a:schemeClr>
                  </a:solidFill>
                  <a:cs typeface="+mn-ea"/>
                  <a:sym typeface="+mn-lt"/>
                </a:rPr>
                <a:t>Web Design</a:t>
              </a:r>
              <a:endParaRPr lang="zh-CN" altLang="en-US" dirty="0">
                <a:solidFill>
                  <a:schemeClr val="tx1">
                    <a:alpha val="85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135244" y="1680830"/>
              <a:ext cx="2819400" cy="27311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Bachelor degree or above</a:t>
              </a:r>
            </a:p>
            <a:p>
              <a:pPr algn="ctr">
                <a:lnSpc>
                  <a:spcPct val="120000"/>
                </a:lnSpc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Strong art skills, media awareness, innovation awareness, aesthetic appreciation, and keen observation and analysis of visual design, color and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Proficient in ps</a:t>
              </a:r>
            </a:p>
            <a:p>
              <a:pPr algn="ctr">
                <a:lnSpc>
                  <a:spcPct val="120000"/>
                </a:lnSpc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Familiar with popular design software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>
            <a:off x="8524414" y="2511120"/>
            <a:ext cx="917880" cy="9178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dirty="0">
                <a:cs typeface="+mn-ea"/>
                <a:sym typeface="+mn-lt"/>
              </a:rPr>
              <a:t>03</a:t>
            </a:r>
            <a:endParaRPr lang="zh-CN" altLang="en-US" sz="2400" dirty="0"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8088047" y="3304778"/>
            <a:ext cx="2140141" cy="3647169"/>
            <a:chOff x="5300545" y="1206573"/>
            <a:chExt cx="2819400" cy="3647169"/>
          </a:xfrm>
        </p:grpSpPr>
        <p:sp>
          <p:nvSpPr>
            <p:cNvPr id="15" name="文本框 14"/>
            <p:cNvSpPr txBox="1"/>
            <p:nvPr/>
          </p:nvSpPr>
          <p:spPr>
            <a:xfrm>
              <a:off x="5384780" y="1206573"/>
              <a:ext cx="2490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algn="ctr"/>
              <a:r>
                <a:rPr lang="en-US" altLang="zh-CN" dirty="0">
                  <a:solidFill>
                    <a:schemeClr val="accent1">
                      <a:alpha val="85000"/>
                    </a:schemeClr>
                  </a:solidFill>
                  <a:cs typeface="+mn-ea"/>
                  <a:sym typeface="+mn-lt"/>
                </a:rPr>
                <a:t>Network security</a:t>
              </a:r>
              <a:endParaRPr lang="zh-CN" altLang="en-US" dirty="0">
                <a:solidFill>
                  <a:schemeClr val="accent1">
                    <a:alpha val="85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300545" y="1457748"/>
              <a:ext cx="2819400" cy="3395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Proficient in penetration test, back door analysis and reinforcement</a:t>
              </a:r>
            </a:p>
            <a:p>
              <a:pPr algn="ctr">
                <a:lnSpc>
                  <a:spcPct val="120000"/>
                </a:lnSpc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Master at least one programming language and write scripts independently for testing</a:t>
              </a:r>
            </a:p>
            <a:p>
              <a:pPr algn="ctr">
                <a:lnSpc>
                  <a:spcPct val="120000"/>
                </a:lnSpc>
              </a:pP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Skillfully apply basic web penetration techniques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Familiar with basic code security audit, and able to provide detailed security solutions</a:t>
              </a:r>
              <a:endPara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lt"/>
              </a:endParaRPr>
            </a:p>
          </p:txBody>
        </p:sp>
      </p:grpSp>
      <p:sp>
        <p:nvSpPr>
          <p:cNvPr id="18" name="标题 17">
            <a:extLst>
              <a:ext uri="{FF2B5EF4-FFF2-40B4-BE49-F238E27FC236}">
                <a16:creationId xmlns:a16="http://schemas.microsoft.com/office/drawing/2014/main" id="{218564A1-352F-8FDA-ECB5-DC9CA8B7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7" y="158228"/>
            <a:ext cx="3728906" cy="461665"/>
          </a:xfrm>
        </p:spPr>
        <p:txBody>
          <a:bodyPr/>
          <a:lstStyle/>
          <a:p>
            <a:r>
              <a:rPr lang="en-US" altLang="zh-CN" dirty="0"/>
              <a:t>Recruitment requirements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FIRST_PUBLISH" val="1"/>
</p:tagLst>
</file>

<file path=ppt/theme/theme1.xml><?xml version="1.0" encoding="utf-8"?>
<a:theme xmlns:a="http://schemas.openxmlformats.org/drawingml/2006/main" name="第一PPT，www.1ppt.com">
  <a:themeElements>
    <a:clrScheme name="自定义 338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ED7D31"/>
      </a:accent1>
      <a:accent2>
        <a:srgbClr val="4E4E4E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nac5vd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</TotalTime>
  <Words>415</Words>
  <Application>Microsoft Office PowerPoint</Application>
  <PresentationFormat>宽屏</PresentationFormat>
  <Paragraphs>122</Paragraphs>
  <Slides>13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链接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Arial</vt:lpstr>
      <vt:lpstr>Bahnschrift SemiBold SemiConden</vt:lpstr>
      <vt:lpstr>Calibri</vt:lpstr>
      <vt:lpstr>第一PPT，www.1ppt.com</vt:lpstr>
      <vt:lpstr>file:///C:\Users\林小词\Desktop\生日礼物！！！.pptx</vt:lpstr>
      <vt:lpstr>PowerPoint 演示文稿</vt:lpstr>
      <vt:lpstr>PowerPoint 演示文稿</vt:lpstr>
      <vt:lpstr>PowerPoint 演示文稿</vt:lpstr>
      <vt:lpstr>PowerPoint 演示文稿</vt:lpstr>
      <vt:lpstr>Enterprise culture</vt:lpstr>
      <vt:lpstr>PowerPoint 演示文稿</vt:lpstr>
      <vt:lpstr>Corporate Business</vt:lpstr>
      <vt:lpstr>PowerPoint 演示文稿</vt:lpstr>
      <vt:lpstr>Recruitment requirements</vt:lpstr>
      <vt:lpstr>Recruitment requirements</vt:lpstr>
      <vt:lpstr>PowerPoint 演示文稿</vt:lpstr>
      <vt:lpstr>企业未来规划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企业简介</dc:title>
  <dc:creator>第一PPT</dc:creator>
  <cp:keywords>www.1ppt.com</cp:keywords>
  <dc:description>www.1ppt.com</dc:description>
  <cp:lastModifiedBy>dong zijing</cp:lastModifiedBy>
  <cp:revision>32</cp:revision>
  <dcterms:created xsi:type="dcterms:W3CDTF">2019-03-13T05:38:00Z</dcterms:created>
  <dcterms:modified xsi:type="dcterms:W3CDTF">2022-11-22T01:00:56Z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AB058C89921D4F2B936A4EE95C47C08F</vt:lpwstr>
  </property>
  <property fmtid="{D5CDD505-2E9C-101B-9397-08002B2CF9AE}" pid="3" name="KSOProductBuildVer">
    <vt:lpwstr>2052-11.8.2.11716</vt:lpwstr>
  </property>
</Properties>
</file>