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58" r:id="rId5"/>
    <p:sldId id="259" r:id="rId6"/>
    <p:sldId id="283" r:id="rId7"/>
    <p:sldId id="282" r:id="rId8"/>
    <p:sldId id="271" r:id="rId9"/>
    <p:sldId id="273" r:id="rId10"/>
    <p:sldId id="278" r:id="rId11"/>
  </p:sldIdLst>
  <p:sldSz cx="12190413"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96" y="-19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B3BF1-4A3C-4696-9796-DA8D9610C879}" type="datetimeFigureOut">
              <a:rPr lang="zh-CN" altLang="en-US" smtClean="0"/>
              <a:pPr/>
              <a:t>2019/2/27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73F681-7291-41D2-A146-1FB28A7F6200}" type="slidenum">
              <a:rPr lang="zh-CN" altLang="en-US" smtClean="0"/>
              <a:pPr/>
              <a:t>‹#›</a:t>
            </a:fld>
            <a:endParaRPr lang="zh-CN" altLang="en-US"/>
          </a:p>
        </p:txBody>
      </p:sp>
    </p:spTree>
    <p:extLst>
      <p:ext uri="{BB962C8B-B14F-4D97-AF65-F5344CB8AC3E}">
        <p14:creationId xmlns:p14="http://schemas.microsoft.com/office/powerpoint/2010/main" xmlns="" val="353218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a:t>
            </a:fld>
            <a:endParaRPr lang="zh-CN" altLang="en-US"/>
          </a:p>
        </p:txBody>
      </p:sp>
    </p:spTree>
    <p:extLst>
      <p:ext uri="{BB962C8B-B14F-4D97-AF65-F5344CB8AC3E}">
        <p14:creationId xmlns:p14="http://schemas.microsoft.com/office/powerpoint/2010/main" xmlns="" val="3345687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10</a:t>
            </a:fld>
            <a:endParaRPr lang="zh-CN" altLang="en-US"/>
          </a:p>
        </p:txBody>
      </p:sp>
    </p:spTree>
    <p:extLst>
      <p:ext uri="{BB962C8B-B14F-4D97-AF65-F5344CB8AC3E}">
        <p14:creationId xmlns:p14="http://schemas.microsoft.com/office/powerpoint/2010/main" xmlns="" val="75502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2</a:t>
            </a:fld>
            <a:endParaRPr lang="zh-CN" altLang="en-US"/>
          </a:p>
        </p:txBody>
      </p:sp>
    </p:spTree>
    <p:extLst>
      <p:ext uri="{BB962C8B-B14F-4D97-AF65-F5344CB8AC3E}">
        <p14:creationId xmlns:p14="http://schemas.microsoft.com/office/powerpoint/2010/main" xmlns="" val="347373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3</a:t>
            </a:fld>
            <a:endParaRPr lang="zh-CN" altLang="en-US"/>
          </a:p>
        </p:txBody>
      </p:sp>
    </p:spTree>
    <p:extLst>
      <p:ext uri="{BB962C8B-B14F-4D97-AF65-F5344CB8AC3E}">
        <p14:creationId xmlns:p14="http://schemas.microsoft.com/office/powerpoint/2010/main" xmlns="" val="345252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4</a:t>
            </a:fld>
            <a:endParaRPr lang="zh-CN" altLang="en-US"/>
          </a:p>
        </p:txBody>
      </p:sp>
    </p:spTree>
    <p:extLst>
      <p:ext uri="{BB962C8B-B14F-4D97-AF65-F5344CB8AC3E}">
        <p14:creationId xmlns:p14="http://schemas.microsoft.com/office/powerpoint/2010/main" xmlns="" val="319641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5</a:t>
            </a:fld>
            <a:endParaRPr lang="zh-CN" altLang="en-US"/>
          </a:p>
        </p:txBody>
      </p:sp>
    </p:spTree>
    <p:extLst>
      <p:ext uri="{BB962C8B-B14F-4D97-AF65-F5344CB8AC3E}">
        <p14:creationId xmlns:p14="http://schemas.microsoft.com/office/powerpoint/2010/main" xmlns="" val="1955123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6</a:t>
            </a:fld>
            <a:endParaRPr lang="zh-CN" altLang="en-US"/>
          </a:p>
        </p:txBody>
      </p:sp>
    </p:spTree>
    <p:extLst>
      <p:ext uri="{BB962C8B-B14F-4D97-AF65-F5344CB8AC3E}">
        <p14:creationId xmlns:p14="http://schemas.microsoft.com/office/powerpoint/2010/main" xmlns="" val="216510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7</a:t>
            </a:fld>
            <a:endParaRPr lang="zh-CN" altLang="en-US"/>
          </a:p>
        </p:txBody>
      </p:sp>
    </p:spTree>
    <p:extLst>
      <p:ext uri="{BB962C8B-B14F-4D97-AF65-F5344CB8AC3E}">
        <p14:creationId xmlns:p14="http://schemas.microsoft.com/office/powerpoint/2010/main" xmlns="" val="151797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8</a:t>
            </a:fld>
            <a:endParaRPr lang="zh-CN" altLang="en-US"/>
          </a:p>
        </p:txBody>
      </p:sp>
    </p:spTree>
    <p:extLst>
      <p:ext uri="{BB962C8B-B14F-4D97-AF65-F5344CB8AC3E}">
        <p14:creationId xmlns:p14="http://schemas.microsoft.com/office/powerpoint/2010/main" xmlns="" val="303915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73F681-7291-41D2-A146-1FB28A7F6200}" type="slidenum">
              <a:rPr lang="zh-CN" altLang="en-US" smtClean="0"/>
              <a:pPr/>
              <a:t>9</a:t>
            </a:fld>
            <a:endParaRPr lang="zh-CN" altLang="en-US"/>
          </a:p>
        </p:txBody>
      </p:sp>
    </p:spTree>
    <p:extLst>
      <p:ext uri="{BB962C8B-B14F-4D97-AF65-F5344CB8AC3E}">
        <p14:creationId xmlns:p14="http://schemas.microsoft.com/office/powerpoint/2010/main" xmlns="" val="214512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2019/2/27</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6%9F%A5%E5%85%8B%C2%B7%E8%B5%AB%E5%B0%94"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等腰三角形 23"/>
          <p:cNvSpPr/>
          <p:nvPr/>
        </p:nvSpPr>
        <p:spPr>
          <a:xfrm rot="512239">
            <a:off x="2950002" y="4001626"/>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5" name="等腰三角形 24"/>
          <p:cNvSpPr/>
          <p:nvPr/>
        </p:nvSpPr>
        <p:spPr>
          <a:xfrm rot="20371609">
            <a:off x="2705230" y="3831594"/>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 name="等腰三角形 26"/>
          <p:cNvSpPr/>
          <p:nvPr/>
        </p:nvSpPr>
        <p:spPr>
          <a:xfrm rot="3761573">
            <a:off x="8496747" y="3872262"/>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 name="组合 1">
            <a:extLst>
              <a:ext uri="{FF2B5EF4-FFF2-40B4-BE49-F238E27FC236}">
                <a16:creationId xmlns:a16="http://schemas.microsoft.com/office/drawing/2014/main" xmlns="" id="{191F2E83-7BC7-45DC-BB0A-725F129DBF2A}"/>
              </a:ext>
            </a:extLst>
          </p:cNvPr>
          <p:cNvGrpSpPr/>
          <p:nvPr/>
        </p:nvGrpSpPr>
        <p:grpSpPr>
          <a:xfrm>
            <a:off x="-1604504" y="2147667"/>
            <a:ext cx="3687215" cy="2719712"/>
            <a:chOff x="-1604504" y="2147667"/>
            <a:chExt cx="3687215" cy="2719712"/>
          </a:xfrm>
        </p:grpSpPr>
        <p:cxnSp>
          <p:nvCxnSpPr>
            <p:cNvPr id="34" name="直接连接符 33"/>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5160627" y="3140968"/>
            <a:ext cx="1415772" cy="584775"/>
          </a:xfrm>
          <a:prstGeom prst="rect">
            <a:avLst/>
          </a:prstGeom>
          <a:noFill/>
        </p:spPr>
        <p:txBody>
          <a:bodyPr wrap="none" rtlCol="0">
            <a:spAutoFit/>
          </a:bodyPr>
          <a:lstStyle/>
          <a:p>
            <a:pPr algn="ctr"/>
            <a:r>
              <a:rPr lang="en-US" altLang="zh-CN" sz="3200" dirty="0" smtClean="0">
                <a:latin typeface="宋体" pitchFamily="2" charset="-122"/>
                <a:ea typeface="宋体" pitchFamily="2" charset="-122"/>
              </a:rPr>
              <a:t>3D</a:t>
            </a:r>
            <a:r>
              <a:rPr lang="zh-CN" altLang="en-US" sz="3200" dirty="0" smtClean="0">
                <a:latin typeface="宋体" pitchFamily="2" charset="-122"/>
                <a:ea typeface="宋体" pitchFamily="2" charset="-122"/>
              </a:rPr>
              <a:t>打印</a:t>
            </a:r>
            <a:endParaRPr lang="zh-CN" altLang="en-US" sz="3200" spc="300" dirty="0">
              <a:solidFill>
                <a:schemeClr val="tx1">
                  <a:lumMod val="85000"/>
                  <a:lumOff val="15000"/>
                </a:schemeClr>
              </a:solidFill>
              <a:latin typeface="宋体" pitchFamily="2" charset="-122"/>
              <a:ea typeface="宋体" pitchFamily="2" charset="-122"/>
              <a:sym typeface="Arial"/>
            </a:endParaRPr>
          </a:p>
        </p:txBody>
      </p:sp>
      <p:sp>
        <p:nvSpPr>
          <p:cNvPr id="15" name="等腰三角形 14"/>
          <p:cNvSpPr/>
          <p:nvPr/>
        </p:nvSpPr>
        <p:spPr>
          <a:xfrm rot="512239">
            <a:off x="5834794" y="1926195"/>
            <a:ext cx="396044" cy="3414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1" name="等腰三角形 20"/>
          <p:cNvSpPr/>
          <p:nvPr/>
        </p:nvSpPr>
        <p:spPr>
          <a:xfrm rot="20371609">
            <a:off x="6486079" y="2194280"/>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2" name="等腰三角形 21"/>
          <p:cNvSpPr/>
          <p:nvPr/>
        </p:nvSpPr>
        <p:spPr>
          <a:xfrm rot="20371609">
            <a:off x="5390053" y="2222523"/>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等腰三角形 22"/>
          <p:cNvSpPr/>
          <p:nvPr/>
        </p:nvSpPr>
        <p:spPr>
          <a:xfrm rot="3761573">
            <a:off x="4756821" y="1830714"/>
            <a:ext cx="741200" cy="50837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6" name="等腰三角形 25"/>
          <p:cNvSpPr/>
          <p:nvPr/>
        </p:nvSpPr>
        <p:spPr>
          <a:xfrm rot="20371609">
            <a:off x="6476788" y="1810735"/>
            <a:ext cx="266490" cy="196271"/>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38" name="组合 37"/>
          <p:cNvGrpSpPr/>
          <p:nvPr/>
        </p:nvGrpSpPr>
        <p:grpSpPr>
          <a:xfrm>
            <a:off x="4006974" y="2263380"/>
            <a:ext cx="360040" cy="2602150"/>
            <a:chOff x="4078982" y="1988841"/>
            <a:chExt cx="360040" cy="2602150"/>
          </a:xfrm>
        </p:grpSpPr>
        <p:sp>
          <p:nvSpPr>
            <p:cNvPr id="36" name="左中括号 35"/>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sp>
          <p:nvSpPr>
            <p:cNvPr id="37" name="左中括号 36"/>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grpSp>
      <p:grpSp>
        <p:nvGrpSpPr>
          <p:cNvPr id="39" name="组合 38"/>
          <p:cNvGrpSpPr/>
          <p:nvPr/>
        </p:nvGrpSpPr>
        <p:grpSpPr>
          <a:xfrm flipH="1">
            <a:off x="7175326" y="2243602"/>
            <a:ext cx="360040" cy="2602150"/>
            <a:chOff x="4078982" y="1988841"/>
            <a:chExt cx="360040" cy="2602150"/>
          </a:xfrm>
        </p:grpSpPr>
        <p:sp>
          <p:nvSpPr>
            <p:cNvPr id="40" name="左中括号 39"/>
            <p:cNvSpPr/>
            <p:nvPr/>
          </p:nvSpPr>
          <p:spPr>
            <a:xfrm>
              <a:off x="4173148" y="2080364"/>
              <a:ext cx="265874" cy="2423282"/>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sp>
          <p:nvSpPr>
            <p:cNvPr id="41" name="左中括号 40"/>
            <p:cNvSpPr/>
            <p:nvPr/>
          </p:nvSpPr>
          <p:spPr>
            <a:xfrm>
              <a:off x="4078982" y="1988841"/>
              <a:ext cx="360040" cy="2602150"/>
            </a:xfrm>
            <a:prstGeom prst="leftBracket">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grpSp>
      <p:grpSp>
        <p:nvGrpSpPr>
          <p:cNvPr id="3" name="组合 2">
            <a:extLst>
              <a:ext uri="{FF2B5EF4-FFF2-40B4-BE49-F238E27FC236}">
                <a16:creationId xmlns:a16="http://schemas.microsoft.com/office/drawing/2014/main" xmlns="" id="{3F43E57D-F6C5-4EAB-A54D-FB141D3CFFC6}"/>
              </a:ext>
            </a:extLst>
          </p:cNvPr>
          <p:cNvGrpSpPr/>
          <p:nvPr/>
        </p:nvGrpSpPr>
        <p:grpSpPr>
          <a:xfrm>
            <a:off x="10311837" y="1544376"/>
            <a:ext cx="3230037" cy="3097813"/>
            <a:chOff x="10311837" y="1544376"/>
            <a:chExt cx="3230037" cy="3097813"/>
          </a:xfrm>
        </p:grpSpPr>
        <p:cxnSp>
          <p:nvCxnSpPr>
            <p:cNvPr id="42" name="直接连接符 41"/>
            <p:cNvCxnSpPr/>
            <p:nvPr/>
          </p:nvCxnSpPr>
          <p:spPr>
            <a:xfrm flipH="1">
              <a:off x="10311837" y="246243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0949586" y="1544376"/>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rot="20371609">
            <a:off x="8890948" y="3709642"/>
            <a:ext cx="198022" cy="17070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xmlns="" val="638917678"/>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arn(inVertical)">
                                      <p:cBhvr>
                                        <p:cTn id="18" dur="500"/>
                                        <p:tgtEl>
                                          <p:spTgt spid="39"/>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p:cTn id="21" dur="1000" fill="hold"/>
                                        <p:tgtEl>
                                          <p:spTgt spid="44"/>
                                        </p:tgtEl>
                                        <p:attrNameLst>
                                          <p:attrName>ppt_w</p:attrName>
                                        </p:attrNameLst>
                                      </p:cBhvr>
                                      <p:tavLst>
                                        <p:tav tm="0">
                                          <p:val>
                                            <p:fltVal val="0"/>
                                          </p:val>
                                        </p:tav>
                                        <p:tav tm="100000">
                                          <p:val>
                                            <p:strVal val="#ppt_w"/>
                                          </p:val>
                                        </p:tav>
                                      </p:tavLst>
                                    </p:anim>
                                    <p:anim calcmode="lin" valueType="num">
                                      <p:cBhvr>
                                        <p:cTn id="22" dur="1000" fill="hold"/>
                                        <p:tgtEl>
                                          <p:spTgt spid="44"/>
                                        </p:tgtEl>
                                        <p:attrNameLst>
                                          <p:attrName>ppt_h</p:attrName>
                                        </p:attrNameLst>
                                      </p:cBhvr>
                                      <p:tavLst>
                                        <p:tav tm="0">
                                          <p:val>
                                            <p:fltVal val="0"/>
                                          </p:val>
                                        </p:tav>
                                        <p:tav tm="100000">
                                          <p:val>
                                            <p:strVal val="#ppt_h"/>
                                          </p:val>
                                        </p:tav>
                                      </p:tavLst>
                                    </p:anim>
                                    <p:anim calcmode="lin" valueType="num">
                                      <p:cBhvr>
                                        <p:cTn id="23" dur="1000" fill="hold"/>
                                        <p:tgtEl>
                                          <p:spTgt spid="44"/>
                                        </p:tgtEl>
                                        <p:attrNameLst>
                                          <p:attrName>style.rotation</p:attrName>
                                        </p:attrNameLst>
                                      </p:cBhvr>
                                      <p:tavLst>
                                        <p:tav tm="0">
                                          <p:val>
                                            <p:fltVal val="90"/>
                                          </p:val>
                                        </p:tav>
                                        <p:tav tm="100000">
                                          <p:val>
                                            <p:fltVal val="0"/>
                                          </p:val>
                                        </p:tav>
                                      </p:tavLst>
                                    </p:anim>
                                    <p:animEffect transition="in" filter="fade">
                                      <p:cBhvr>
                                        <p:cTn id="24" dur="1000"/>
                                        <p:tgtEl>
                                          <p:spTgt spid="44"/>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1000" fill="hold"/>
                                        <p:tgtEl>
                                          <p:spTgt spid="27"/>
                                        </p:tgtEl>
                                        <p:attrNameLst>
                                          <p:attrName>ppt_w</p:attrName>
                                        </p:attrNameLst>
                                      </p:cBhvr>
                                      <p:tavLst>
                                        <p:tav tm="0">
                                          <p:val>
                                            <p:fltVal val="0"/>
                                          </p:val>
                                        </p:tav>
                                        <p:tav tm="100000">
                                          <p:val>
                                            <p:strVal val="#ppt_w"/>
                                          </p:val>
                                        </p:tav>
                                      </p:tavLst>
                                    </p:anim>
                                    <p:anim calcmode="lin" valueType="num">
                                      <p:cBhvr>
                                        <p:cTn id="28" dur="1000" fill="hold"/>
                                        <p:tgtEl>
                                          <p:spTgt spid="27"/>
                                        </p:tgtEl>
                                        <p:attrNameLst>
                                          <p:attrName>ppt_h</p:attrName>
                                        </p:attrNameLst>
                                      </p:cBhvr>
                                      <p:tavLst>
                                        <p:tav tm="0">
                                          <p:val>
                                            <p:fltVal val="0"/>
                                          </p:val>
                                        </p:tav>
                                        <p:tav tm="100000">
                                          <p:val>
                                            <p:strVal val="#ppt_h"/>
                                          </p:val>
                                        </p:tav>
                                      </p:tavLst>
                                    </p:anim>
                                    <p:anim calcmode="lin" valueType="num">
                                      <p:cBhvr>
                                        <p:cTn id="29" dur="1000" fill="hold"/>
                                        <p:tgtEl>
                                          <p:spTgt spid="27"/>
                                        </p:tgtEl>
                                        <p:attrNameLst>
                                          <p:attrName>style.rotation</p:attrName>
                                        </p:attrNameLst>
                                      </p:cBhvr>
                                      <p:tavLst>
                                        <p:tav tm="0">
                                          <p:val>
                                            <p:fltVal val="90"/>
                                          </p:val>
                                        </p:tav>
                                        <p:tav tm="100000">
                                          <p:val>
                                            <p:fltVal val="0"/>
                                          </p:val>
                                        </p:tav>
                                      </p:tavLst>
                                    </p:anim>
                                    <p:animEffect transition="in" filter="fade">
                                      <p:cBhvr>
                                        <p:cTn id="30" dur="1000"/>
                                        <p:tgtEl>
                                          <p:spTgt spid="2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style.rotation</p:attrName>
                                        </p:attrNameLst>
                                      </p:cBhvr>
                                      <p:tavLst>
                                        <p:tav tm="0">
                                          <p:val>
                                            <p:fltVal val="90"/>
                                          </p:val>
                                        </p:tav>
                                        <p:tav tm="100000">
                                          <p:val>
                                            <p:fltVal val="0"/>
                                          </p:val>
                                        </p:tav>
                                      </p:tavLst>
                                    </p:anim>
                                    <p:animEffect transition="in" filter="fade">
                                      <p:cBhvr>
                                        <p:cTn id="42" dur="1000"/>
                                        <p:tgtEl>
                                          <p:spTgt spid="24"/>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par>
                                <p:cTn id="49" presetID="3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fltVal val="0"/>
                                          </p:val>
                                        </p:tav>
                                        <p:tav tm="100000">
                                          <p:val>
                                            <p:strVal val="#ppt_w"/>
                                          </p:val>
                                        </p:tav>
                                      </p:tavLst>
                                    </p:anim>
                                    <p:anim calcmode="lin" valueType="num">
                                      <p:cBhvr>
                                        <p:cTn id="52" dur="1000" fill="hold"/>
                                        <p:tgtEl>
                                          <p:spTgt spid="15"/>
                                        </p:tgtEl>
                                        <p:attrNameLst>
                                          <p:attrName>ppt_h</p:attrName>
                                        </p:attrNameLst>
                                      </p:cBhvr>
                                      <p:tavLst>
                                        <p:tav tm="0">
                                          <p:val>
                                            <p:fltVal val="0"/>
                                          </p:val>
                                        </p:tav>
                                        <p:tav tm="100000">
                                          <p:val>
                                            <p:strVal val="#ppt_h"/>
                                          </p:val>
                                        </p:tav>
                                      </p:tavLst>
                                    </p:anim>
                                    <p:anim calcmode="lin" valueType="num">
                                      <p:cBhvr>
                                        <p:cTn id="53" dur="1000" fill="hold"/>
                                        <p:tgtEl>
                                          <p:spTgt spid="15"/>
                                        </p:tgtEl>
                                        <p:attrNameLst>
                                          <p:attrName>style.rotation</p:attrName>
                                        </p:attrNameLst>
                                      </p:cBhvr>
                                      <p:tavLst>
                                        <p:tav tm="0">
                                          <p:val>
                                            <p:fltVal val="90"/>
                                          </p:val>
                                        </p:tav>
                                        <p:tav tm="100000">
                                          <p:val>
                                            <p:fltVal val="0"/>
                                          </p:val>
                                        </p:tav>
                                      </p:tavLst>
                                    </p:anim>
                                    <p:animEffect transition="in" filter="fade">
                                      <p:cBhvr>
                                        <p:cTn id="54" dur="1000"/>
                                        <p:tgtEl>
                                          <p:spTgt spid="15"/>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1000" fill="hold"/>
                                        <p:tgtEl>
                                          <p:spTgt spid="26"/>
                                        </p:tgtEl>
                                        <p:attrNameLst>
                                          <p:attrName>ppt_w</p:attrName>
                                        </p:attrNameLst>
                                      </p:cBhvr>
                                      <p:tavLst>
                                        <p:tav tm="0">
                                          <p:val>
                                            <p:fltVal val="0"/>
                                          </p:val>
                                        </p:tav>
                                        <p:tav tm="100000">
                                          <p:val>
                                            <p:strVal val="#ppt_w"/>
                                          </p:val>
                                        </p:tav>
                                      </p:tavLst>
                                    </p:anim>
                                    <p:anim calcmode="lin" valueType="num">
                                      <p:cBhvr>
                                        <p:cTn id="76" dur="1000" fill="hold"/>
                                        <p:tgtEl>
                                          <p:spTgt spid="26"/>
                                        </p:tgtEl>
                                        <p:attrNameLst>
                                          <p:attrName>ppt_h</p:attrName>
                                        </p:attrNameLst>
                                      </p:cBhvr>
                                      <p:tavLst>
                                        <p:tav tm="0">
                                          <p:val>
                                            <p:fltVal val="0"/>
                                          </p:val>
                                        </p:tav>
                                        <p:tav tm="100000">
                                          <p:val>
                                            <p:strVal val="#ppt_h"/>
                                          </p:val>
                                        </p:tav>
                                      </p:tavLst>
                                    </p:anim>
                                    <p:anim calcmode="lin" valueType="num">
                                      <p:cBhvr>
                                        <p:cTn id="77" dur="1000" fill="hold"/>
                                        <p:tgtEl>
                                          <p:spTgt spid="26"/>
                                        </p:tgtEl>
                                        <p:attrNameLst>
                                          <p:attrName>style.rotation</p:attrName>
                                        </p:attrNameLst>
                                      </p:cBhvr>
                                      <p:tavLst>
                                        <p:tav tm="0">
                                          <p:val>
                                            <p:fltVal val="90"/>
                                          </p:val>
                                        </p:tav>
                                        <p:tav tm="100000">
                                          <p:val>
                                            <p:fltVal val="0"/>
                                          </p:val>
                                        </p:tav>
                                      </p:tavLst>
                                    </p:anim>
                                    <p:animEffect transition="in" filter="fade">
                                      <p:cBhvr>
                                        <p:cTn id="7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6" grpId="0"/>
      <p:bldP spid="15" grpId="0" animBg="1"/>
      <p:bldP spid="21" grpId="0" animBg="1"/>
      <p:bldP spid="22" grpId="0" animBg="1"/>
      <p:bldP spid="23" grpId="0" animBg="1"/>
      <p:bldP spid="26" grpId="0" animBg="1"/>
      <p:bldP spid="44" grpId="0" animBg="1"/>
    </p:bldLst>
  </p:timing>
  <p:extLst mod="1">
    <p:ext uri="{E180D4A7-C9FB-4DFB-919C-405C955672EB}">
      <p14:showEvtLst xmlns:p14="http://schemas.microsoft.com/office/powerpoint/2010/main" xmlns="">
        <p14:playEvt time="210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C2AB701E-BB0E-401A-9063-7263E5BEEACF}"/>
              </a:ext>
            </a:extLst>
          </p:cNvPr>
          <p:cNvGrpSpPr/>
          <p:nvPr/>
        </p:nvGrpSpPr>
        <p:grpSpPr>
          <a:xfrm flipH="1">
            <a:off x="11639822" y="296059"/>
            <a:ext cx="777432" cy="871309"/>
            <a:chOff x="8415343" y="292006"/>
            <a:chExt cx="777432" cy="871309"/>
          </a:xfrm>
        </p:grpSpPr>
        <p:cxnSp>
          <p:nvCxnSpPr>
            <p:cNvPr id="3" name="直接连接符 2">
              <a:extLst>
                <a:ext uri="{FF2B5EF4-FFF2-40B4-BE49-F238E27FC236}">
                  <a16:creationId xmlns:a16="http://schemas.microsoft.com/office/drawing/2014/main" xmlns="" id="{7DFDE6F1-078E-444E-B4CC-5A51325ACDC6}"/>
                </a:ext>
              </a:extLst>
            </p:cNvPr>
            <p:cNvCxnSpPr/>
            <p:nvPr/>
          </p:nvCxnSpPr>
          <p:spPr>
            <a:xfrm flipH="1">
              <a:off x="8415343" y="292006"/>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xmlns="" id="{19214D3F-E673-4601-8A30-B81A29C16B5D}"/>
                </a:ext>
              </a:extLst>
            </p:cNvPr>
            <p:cNvCxnSpPr/>
            <p:nvPr/>
          </p:nvCxnSpPr>
          <p:spPr>
            <a:xfrm flipH="1">
              <a:off x="8551644" y="836459"/>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 name="矩形 4">
            <a:extLst>
              <a:ext uri="{FF2B5EF4-FFF2-40B4-BE49-F238E27FC236}">
                <a16:creationId xmlns:a16="http://schemas.microsoft.com/office/drawing/2014/main" xmlns="" id="{DF7CAAF0-4C35-4326-9517-9A93F1807399}"/>
              </a:ext>
            </a:extLst>
          </p:cNvPr>
          <p:cNvSpPr/>
          <p:nvPr/>
        </p:nvSpPr>
        <p:spPr>
          <a:xfrm>
            <a:off x="1270670" y="476672"/>
            <a:ext cx="3092513" cy="707886"/>
          </a:xfrm>
          <a:prstGeom prst="rect">
            <a:avLst/>
          </a:prstGeom>
        </p:spPr>
        <p:txBody>
          <a:bodyPr wrap="none">
            <a:spAutoFit/>
          </a:bodyPr>
          <a:lstStyle/>
          <a:p>
            <a:r>
              <a:rPr lang="en-US" altLang="zh-CN" sz="4000" b="1" dirty="0" smtClean="0">
                <a:solidFill>
                  <a:srgbClr val="C00000"/>
                </a:solidFill>
                <a:ea typeface="微软雅黑"/>
                <a:sym typeface="Arial"/>
              </a:rPr>
              <a:t>3    </a:t>
            </a:r>
            <a:r>
              <a:rPr lang="zh-CN" altLang="en-US" sz="4000" b="1" dirty="0" smtClean="0">
                <a:latin typeface="Arial"/>
                <a:ea typeface="微软雅黑"/>
                <a:sym typeface="Arial"/>
              </a:rPr>
              <a:t>汽车行业</a:t>
            </a:r>
            <a:endParaRPr lang="zh-CN" altLang="en-US" sz="4000" b="1" dirty="0">
              <a:solidFill>
                <a:srgbClr val="C00000"/>
              </a:solidFill>
              <a:latin typeface="Arial"/>
              <a:ea typeface="微软雅黑"/>
              <a:sym typeface="Arial"/>
            </a:endParaRPr>
          </a:p>
        </p:txBody>
      </p:sp>
      <p:sp>
        <p:nvSpPr>
          <p:cNvPr id="8" name="矩形 7">
            <a:extLst>
              <a:ext uri="{FF2B5EF4-FFF2-40B4-BE49-F238E27FC236}">
                <a16:creationId xmlns:a16="http://schemas.microsoft.com/office/drawing/2014/main" xmlns="" id="{AF608A77-54D9-4B6B-ABDA-AF96DCD4961B}"/>
              </a:ext>
            </a:extLst>
          </p:cNvPr>
          <p:cNvSpPr/>
          <p:nvPr/>
        </p:nvSpPr>
        <p:spPr>
          <a:xfrm>
            <a:off x="2134766" y="213285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TextBox 14">
            <a:extLst>
              <a:ext uri="{FF2B5EF4-FFF2-40B4-BE49-F238E27FC236}">
                <a16:creationId xmlns:a16="http://schemas.microsoft.com/office/drawing/2014/main" xmlns="" id="{8F81C9FF-9837-4C30-8625-3B518B929D9E}"/>
              </a:ext>
            </a:extLst>
          </p:cNvPr>
          <p:cNvSpPr txBox="1"/>
          <p:nvPr/>
        </p:nvSpPr>
        <p:spPr>
          <a:xfrm>
            <a:off x="1342678" y="1412776"/>
            <a:ext cx="4537639" cy="5155257"/>
          </a:xfrm>
          <a:prstGeom prst="rect">
            <a:avLst/>
          </a:prstGeom>
          <a:noFill/>
        </p:spPr>
        <p:txBody>
          <a:bodyPr wrap="square" rtlCol="0">
            <a:spAutoFit/>
          </a:bodyPr>
          <a:lstStyle/>
          <a:p>
            <a:r>
              <a:rPr lang="zh-CN" altLang="zh-CN" sz="1400" dirty="0" smtClean="0"/>
              <a:t>世界第一台</a:t>
            </a:r>
            <a:r>
              <a:rPr lang="en-US" altLang="zh-CN" sz="1400" dirty="0" smtClean="0"/>
              <a:t>3D</a:t>
            </a:r>
            <a:r>
              <a:rPr lang="zh-CN" altLang="zh-CN" sz="1400" dirty="0" smtClean="0"/>
              <a:t>打印车已经问世</a:t>
            </a:r>
            <a:r>
              <a:rPr lang="en-US" altLang="zh-CN" sz="1400" dirty="0" smtClean="0"/>
              <a:t>——</a:t>
            </a:r>
            <a:r>
              <a:rPr lang="zh-CN" altLang="zh-CN" sz="1400" dirty="0" smtClean="0"/>
              <a:t>这辆由美国</a:t>
            </a:r>
            <a:r>
              <a:rPr lang="en-US" altLang="zh-CN" sz="1400" dirty="0" smtClean="0"/>
              <a:t>Local Motors</a:t>
            </a:r>
            <a:r>
              <a:rPr lang="zh-CN" altLang="zh-CN" sz="1400" dirty="0" smtClean="0"/>
              <a:t>公司设计制造、名叫“</a:t>
            </a:r>
            <a:r>
              <a:rPr lang="en-US" altLang="zh-CN" sz="1400" dirty="0" smtClean="0"/>
              <a:t>Strati”</a:t>
            </a:r>
            <a:r>
              <a:rPr lang="zh-CN" altLang="zh-CN" sz="1400" dirty="0" smtClean="0"/>
              <a:t>的小巧两座家用汽车开启了汽车行业新篇章。这款创新产品在为期六天的</a:t>
            </a:r>
            <a:r>
              <a:rPr lang="en-US" altLang="zh-CN" sz="1400" dirty="0" smtClean="0"/>
              <a:t>2014</a:t>
            </a:r>
            <a:r>
              <a:rPr lang="zh-CN" altLang="zh-CN" sz="1400" dirty="0" smtClean="0"/>
              <a:t>美国芝加哥国际制造技术展览会上公开亮相。</a:t>
            </a:r>
          </a:p>
          <a:p>
            <a:r>
              <a:rPr lang="zh-CN" altLang="zh-CN" sz="1400" dirty="0" smtClean="0"/>
              <a:t>用</a:t>
            </a:r>
            <a:r>
              <a:rPr lang="en-US" altLang="zh-CN" sz="1400" dirty="0" smtClean="0"/>
              <a:t>3D</a:t>
            </a:r>
            <a:r>
              <a:rPr lang="zh-CN" altLang="zh-CN" sz="1400" dirty="0" smtClean="0"/>
              <a:t>打印技术打印一辆斯特拉提轿车并完成组装需时</a:t>
            </a:r>
            <a:r>
              <a:rPr lang="en-US" altLang="zh-CN" sz="1400" dirty="0" smtClean="0"/>
              <a:t>44</a:t>
            </a:r>
            <a:r>
              <a:rPr lang="zh-CN" altLang="zh-CN" sz="1400" dirty="0" smtClean="0"/>
              <a:t>小时。整个车身上靠</a:t>
            </a:r>
            <a:r>
              <a:rPr lang="en-US" altLang="zh-CN" sz="1400" dirty="0" smtClean="0"/>
              <a:t>3D</a:t>
            </a:r>
            <a:r>
              <a:rPr lang="zh-CN" altLang="zh-CN" sz="1400" dirty="0" smtClean="0"/>
              <a:t>打印出的部件总数为</a:t>
            </a:r>
            <a:r>
              <a:rPr lang="en-US" altLang="zh-CN" sz="1400" dirty="0" smtClean="0"/>
              <a:t>40</a:t>
            </a:r>
            <a:r>
              <a:rPr lang="zh-CN" altLang="zh-CN" sz="1400" dirty="0" smtClean="0"/>
              <a:t>个，相较传统汽车</a:t>
            </a:r>
            <a:r>
              <a:rPr lang="en-US" altLang="zh-CN" sz="1400" dirty="0" smtClean="0"/>
              <a:t>20000</a:t>
            </a:r>
            <a:r>
              <a:rPr lang="zh-CN" altLang="zh-CN" sz="1400" dirty="0" smtClean="0"/>
              <a:t>多个零件来说可</a:t>
            </a:r>
            <a:r>
              <a:rPr lang="en-US" altLang="zh-CN" sz="1400" dirty="0" smtClean="0"/>
              <a:t>3D</a:t>
            </a:r>
            <a:r>
              <a:rPr lang="zh-CN" altLang="zh-CN" sz="1400" dirty="0" smtClean="0"/>
              <a:t>打印技术打印一辆车需时</a:t>
            </a:r>
            <a:r>
              <a:rPr lang="en-US" altLang="zh-CN" sz="1400" dirty="0" smtClean="0"/>
              <a:t>44</a:t>
            </a:r>
            <a:r>
              <a:rPr lang="zh-CN" altLang="zh-CN" sz="1400" dirty="0" smtClean="0"/>
              <a:t>小时</a:t>
            </a:r>
          </a:p>
          <a:p>
            <a:r>
              <a:rPr lang="zh-CN" altLang="zh-CN" sz="1400" dirty="0" smtClean="0"/>
              <a:t>谓十分简洁。充满曲线的车身由先由黑色塑料制造，再层层包裹碳纤维以增加强度，这一制造设计尚属首创。汽车由电池提供动力，最高时速约</a:t>
            </a:r>
            <a:r>
              <a:rPr lang="en-US" altLang="zh-CN" sz="1400" dirty="0" smtClean="0"/>
              <a:t>64</a:t>
            </a:r>
            <a:r>
              <a:rPr lang="zh-CN" altLang="zh-CN" sz="1400" dirty="0" smtClean="0"/>
              <a:t>公里，车内电池可供行驶</a:t>
            </a:r>
            <a:r>
              <a:rPr lang="en-US" altLang="zh-CN" sz="1400" dirty="0" smtClean="0"/>
              <a:t>190</a:t>
            </a:r>
            <a:r>
              <a:rPr lang="zh-CN" altLang="zh-CN" sz="1400" dirty="0" smtClean="0"/>
              <a:t>至</a:t>
            </a:r>
            <a:r>
              <a:rPr lang="en-US" altLang="zh-CN" sz="1400" dirty="0" smtClean="0"/>
              <a:t>240</a:t>
            </a:r>
            <a:r>
              <a:rPr lang="zh-CN" altLang="zh-CN" sz="1400" dirty="0" smtClean="0"/>
              <a:t>公里。 </a:t>
            </a:r>
            <a:r>
              <a:rPr lang="en-US" altLang="zh-CN" sz="1400" dirty="0" smtClean="0">
                <a:sym typeface="Arial"/>
              </a:rPr>
              <a:t>Strat”</a:t>
            </a:r>
            <a:r>
              <a:rPr lang="zh-CN" altLang="en-US" sz="1400" dirty="0" smtClean="0">
                <a:sym typeface="Arial"/>
              </a:rPr>
              <a:t>的小巧两座家用汽车开启了汽车行业新篇章。这款创新产品在为期六天的</a:t>
            </a:r>
            <a:r>
              <a:rPr lang="en-US" altLang="zh-CN" sz="1400" dirty="0" smtClean="0">
                <a:sym typeface="Arial"/>
              </a:rPr>
              <a:t>2014</a:t>
            </a:r>
            <a:r>
              <a:rPr lang="zh-CN" altLang="en-US" sz="1400" dirty="0" smtClean="0">
                <a:sym typeface="Arial"/>
              </a:rPr>
              <a:t>美国芝加哥国际制造技术展览会上公开亮相。</a:t>
            </a:r>
          </a:p>
          <a:p>
            <a:r>
              <a:rPr lang="zh-CN" altLang="en-US" sz="1400" dirty="0" smtClean="0">
                <a:sym typeface="Arial"/>
              </a:rPr>
              <a:t>用</a:t>
            </a:r>
            <a:r>
              <a:rPr lang="en-US" altLang="zh-CN" sz="1400" dirty="0" smtClean="0">
                <a:sym typeface="Arial"/>
              </a:rPr>
              <a:t>3D</a:t>
            </a:r>
            <a:r>
              <a:rPr lang="zh-CN" altLang="en-US" sz="1400" dirty="0" smtClean="0">
                <a:sym typeface="Arial"/>
              </a:rPr>
              <a:t>打印技术打印一辆斯特拉提轿车并完成组装需时</a:t>
            </a:r>
            <a:r>
              <a:rPr lang="en-US" altLang="zh-CN" sz="1400" dirty="0" smtClean="0">
                <a:sym typeface="Arial"/>
              </a:rPr>
              <a:t>44</a:t>
            </a:r>
            <a:r>
              <a:rPr lang="zh-CN" altLang="en-US" sz="1400" dirty="0" smtClean="0">
                <a:sym typeface="Arial"/>
              </a:rPr>
              <a:t>小时。整个车身上靠</a:t>
            </a:r>
            <a:r>
              <a:rPr lang="en-US" altLang="zh-CN" sz="1400" dirty="0" smtClean="0">
                <a:sym typeface="Arial"/>
              </a:rPr>
              <a:t>3D</a:t>
            </a:r>
            <a:r>
              <a:rPr lang="zh-CN" altLang="en-US" sz="1400" dirty="0" smtClean="0">
                <a:sym typeface="Arial"/>
              </a:rPr>
              <a:t>打印出的部件总数为</a:t>
            </a:r>
            <a:r>
              <a:rPr lang="en-US" altLang="zh-CN" sz="1400" dirty="0" smtClean="0">
                <a:sym typeface="Arial"/>
              </a:rPr>
              <a:t>40</a:t>
            </a:r>
            <a:r>
              <a:rPr lang="zh-CN" altLang="en-US" sz="1400" dirty="0" smtClean="0">
                <a:sym typeface="Arial"/>
              </a:rPr>
              <a:t>个，相较传统汽车</a:t>
            </a:r>
            <a:r>
              <a:rPr lang="en-US" altLang="zh-CN" sz="1400" dirty="0" smtClean="0">
                <a:sym typeface="Arial"/>
              </a:rPr>
              <a:t>20000</a:t>
            </a:r>
            <a:r>
              <a:rPr lang="zh-CN" altLang="en-US" sz="1400" dirty="0" smtClean="0">
                <a:sym typeface="Arial"/>
              </a:rPr>
              <a:t>多个零件来说可</a:t>
            </a:r>
            <a:r>
              <a:rPr lang="en-US" altLang="zh-CN" sz="1400" dirty="0" smtClean="0">
                <a:sym typeface="Arial"/>
              </a:rPr>
              <a:t>3D</a:t>
            </a:r>
            <a:r>
              <a:rPr lang="zh-CN" altLang="en-US" sz="1400" dirty="0" smtClean="0">
                <a:sym typeface="Arial"/>
              </a:rPr>
              <a:t>打印技术打印一辆车需时</a:t>
            </a:r>
            <a:r>
              <a:rPr lang="en-US" altLang="zh-CN" sz="1400" dirty="0" smtClean="0">
                <a:sym typeface="Arial"/>
              </a:rPr>
              <a:t>44</a:t>
            </a:r>
            <a:r>
              <a:rPr lang="zh-CN" altLang="en-US" sz="1400" dirty="0" smtClean="0">
                <a:sym typeface="Arial"/>
              </a:rPr>
              <a:t>小时</a:t>
            </a:r>
          </a:p>
          <a:p>
            <a:r>
              <a:rPr lang="zh-CN" altLang="en-US" sz="1400" dirty="0" smtClean="0">
                <a:sym typeface="Arial"/>
              </a:rPr>
              <a:t>谓十分简洁。充满曲线的车身由先由黑色塑料制造，再层层包裹碳纤维以增加强度，这一制造设计尚属首创。汽车由电池提供动力，最高时速约</a:t>
            </a:r>
            <a:r>
              <a:rPr lang="en-US" altLang="zh-CN" sz="1400" dirty="0" smtClean="0">
                <a:sym typeface="Arial"/>
              </a:rPr>
              <a:t>64</a:t>
            </a:r>
            <a:r>
              <a:rPr lang="zh-CN" altLang="en-US" sz="1400" dirty="0" smtClean="0">
                <a:sym typeface="Arial"/>
              </a:rPr>
              <a:t>公里，车内电池可供行驶</a:t>
            </a:r>
            <a:r>
              <a:rPr lang="en-US" altLang="zh-CN" sz="1400" dirty="0" smtClean="0">
                <a:sym typeface="Arial"/>
              </a:rPr>
              <a:t>190</a:t>
            </a:r>
            <a:r>
              <a:rPr lang="zh-CN" altLang="en-US" sz="1400" dirty="0" smtClean="0">
                <a:sym typeface="Arial"/>
              </a:rPr>
              <a:t>至</a:t>
            </a:r>
            <a:r>
              <a:rPr lang="en-US" altLang="zh-CN" sz="1400" dirty="0" smtClean="0">
                <a:sym typeface="Arial"/>
              </a:rPr>
              <a:t>240</a:t>
            </a:r>
            <a:r>
              <a:rPr lang="zh-CN" altLang="en-US" sz="1400" dirty="0" smtClean="0">
                <a:sym typeface="Arial"/>
              </a:rPr>
              <a:t>公里。</a:t>
            </a:r>
          </a:p>
          <a:p>
            <a:pPr>
              <a:lnSpc>
                <a:spcPct val="150000"/>
              </a:lnSpc>
            </a:pPr>
            <a:endParaRPr lang="zh-CN" altLang="en-US" sz="1400" dirty="0">
              <a:sym typeface="Arial"/>
            </a:endParaRPr>
          </a:p>
        </p:txBody>
      </p:sp>
      <p:pic>
        <p:nvPicPr>
          <p:cNvPr id="15" name="图片 14" descr="timg.jpg"/>
          <p:cNvPicPr>
            <a:picLocks noChangeAspect="1"/>
          </p:cNvPicPr>
          <p:nvPr/>
        </p:nvPicPr>
        <p:blipFill>
          <a:blip r:embed="rId3" cstate="print"/>
          <a:stretch>
            <a:fillRect/>
          </a:stretch>
        </p:blipFill>
        <p:spPr>
          <a:xfrm>
            <a:off x="6311230" y="1772816"/>
            <a:ext cx="5184576" cy="3456384"/>
          </a:xfrm>
          <a:prstGeom prst="rect">
            <a:avLst/>
          </a:prstGeom>
        </p:spPr>
      </p:pic>
      <p:sp>
        <p:nvSpPr>
          <p:cNvPr id="16" name="左中括号 15"/>
          <p:cNvSpPr/>
          <p:nvPr/>
        </p:nvSpPr>
        <p:spPr>
          <a:xfrm>
            <a:off x="766614" y="548680"/>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xmlns="" val="1663642673"/>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45210" y="1749258"/>
            <a:ext cx="1105802" cy="815646"/>
            <a:chOff x="-1604504" y="2147667"/>
            <a:chExt cx="3687215" cy="2719712"/>
          </a:xfrm>
        </p:grpSpPr>
        <p:cxnSp>
          <p:nvCxnSpPr>
            <p:cNvPr id="2" name="直接连接符 1"/>
            <p:cNvCxnSpPr/>
            <p:nvPr/>
          </p:nvCxnSpPr>
          <p:spPr>
            <a:xfrm flipH="1">
              <a:off x="-1604504" y="2687623"/>
              <a:ext cx="2592288" cy="217975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09577" y="2147667"/>
              <a:ext cx="2592288" cy="21797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flipV="1">
            <a:off x="1270670" y="4341546"/>
            <a:ext cx="1105802" cy="815646"/>
            <a:chOff x="-1604504" y="2147667"/>
            <a:chExt cx="3687215" cy="2719712"/>
          </a:xfrm>
        </p:grpSpPr>
        <p:cxnSp>
          <p:nvCxnSpPr>
            <p:cNvPr id="6" name="直接连接符 5"/>
            <p:cNvCxnSpPr/>
            <p:nvPr/>
          </p:nvCxnSpPr>
          <p:spPr>
            <a:xfrm flipH="1">
              <a:off x="-1604504" y="2687623"/>
              <a:ext cx="2592288" cy="2179756"/>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509577" y="2147667"/>
              <a:ext cx="2592288" cy="21797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702718" y="2348880"/>
            <a:ext cx="492443" cy="1780744"/>
          </a:xfrm>
          <a:prstGeom prst="rect">
            <a:avLst/>
          </a:prstGeom>
          <a:noFill/>
        </p:spPr>
        <p:txBody>
          <a:bodyPr wrap="none" rtlCol="0">
            <a:spAutoFit/>
          </a:bodyPr>
          <a:lstStyle/>
          <a:p>
            <a:pPr>
              <a:lnSpc>
                <a:spcPct val="250000"/>
              </a:lnSpc>
            </a:pPr>
            <a:r>
              <a:rPr lang="zh-CN" altLang="en-US" sz="2400" dirty="0" smtClean="0">
                <a:latin typeface="Arial"/>
                <a:ea typeface="微软雅黑"/>
                <a:sym typeface="Arial"/>
              </a:rPr>
              <a:t>简</a:t>
            </a:r>
            <a:endParaRPr lang="en-US" altLang="zh-CN" sz="2400" dirty="0" smtClean="0">
              <a:latin typeface="Arial"/>
              <a:ea typeface="微软雅黑"/>
              <a:sym typeface="Arial"/>
            </a:endParaRPr>
          </a:p>
          <a:p>
            <a:pPr>
              <a:lnSpc>
                <a:spcPct val="250000"/>
              </a:lnSpc>
            </a:pPr>
            <a:r>
              <a:rPr lang="zh-CN" altLang="en-US" sz="2400" dirty="0" smtClean="0">
                <a:latin typeface="Arial"/>
                <a:ea typeface="微软雅黑"/>
                <a:sym typeface="Arial"/>
              </a:rPr>
              <a:t>介</a:t>
            </a:r>
            <a:endParaRPr lang="en-US" altLang="zh-CN" sz="2400" dirty="0">
              <a:latin typeface="Arial"/>
              <a:ea typeface="微软雅黑"/>
              <a:sym typeface="Arial"/>
            </a:endParaRPr>
          </a:p>
        </p:txBody>
      </p:sp>
      <p:sp>
        <p:nvSpPr>
          <p:cNvPr id="11" name="矩形 10"/>
          <p:cNvSpPr/>
          <p:nvPr/>
        </p:nvSpPr>
        <p:spPr>
          <a:xfrm>
            <a:off x="1261668" y="3329697"/>
            <a:ext cx="225026" cy="1323439"/>
          </a:xfrm>
          <a:prstGeom prst="rect">
            <a:avLst/>
          </a:prstGeom>
        </p:spPr>
        <p:txBody>
          <a:bodyPr wrap="square">
            <a:spAutoFit/>
          </a:bodyPr>
          <a:lstStyle/>
          <a:p>
            <a:pPr lvl="0"/>
            <a:r>
              <a:rPr lang="en-US" altLang="zh-CN" sz="1000" dirty="0">
                <a:solidFill>
                  <a:prstClr val="black"/>
                </a:solidFill>
                <a:latin typeface="Arial"/>
                <a:ea typeface="微软雅黑"/>
                <a:sym typeface="Arial"/>
              </a:rPr>
              <a:t>CONTENTS</a:t>
            </a:r>
            <a:endParaRPr lang="zh-CN" altLang="en-US" sz="1000" dirty="0">
              <a:solidFill>
                <a:prstClr val="black"/>
              </a:solidFill>
              <a:latin typeface="Arial"/>
              <a:ea typeface="微软雅黑"/>
              <a:sym typeface="Arial"/>
            </a:endParaRPr>
          </a:p>
        </p:txBody>
      </p:sp>
      <p:grpSp>
        <p:nvGrpSpPr>
          <p:cNvPr id="33" name="组合 32"/>
          <p:cNvGrpSpPr/>
          <p:nvPr/>
        </p:nvGrpSpPr>
        <p:grpSpPr>
          <a:xfrm>
            <a:off x="3286894" y="1196752"/>
            <a:ext cx="8280920" cy="1098704"/>
            <a:chOff x="4318573" y="1828399"/>
            <a:chExt cx="8280920" cy="1098704"/>
          </a:xfrm>
        </p:grpSpPr>
        <p:sp>
          <p:nvSpPr>
            <p:cNvPr id="13" name="TextBox 12"/>
            <p:cNvSpPr txBox="1"/>
            <p:nvPr/>
          </p:nvSpPr>
          <p:spPr>
            <a:xfrm>
              <a:off x="4822629" y="1828399"/>
              <a:ext cx="184731" cy="369332"/>
            </a:xfrm>
            <a:prstGeom prst="rect">
              <a:avLst/>
            </a:prstGeom>
            <a:noFill/>
          </p:spPr>
          <p:txBody>
            <a:bodyPr wrap="none" rtlCol="0">
              <a:spAutoFit/>
            </a:bodyPr>
            <a:lstStyle/>
            <a:p>
              <a:endParaRPr lang="zh-CN" altLang="en-US" dirty="0">
                <a:latin typeface="Arial"/>
                <a:ea typeface="微软雅黑"/>
                <a:sym typeface="Arial"/>
              </a:endParaRPr>
            </a:p>
          </p:txBody>
        </p:sp>
        <p:sp>
          <p:nvSpPr>
            <p:cNvPr id="16" name="TextBox 15"/>
            <p:cNvSpPr txBox="1"/>
            <p:nvPr/>
          </p:nvSpPr>
          <p:spPr>
            <a:xfrm>
              <a:off x="4318573" y="2188439"/>
              <a:ext cx="1620957" cy="523220"/>
            </a:xfrm>
            <a:prstGeom prst="rect">
              <a:avLst/>
            </a:prstGeom>
            <a:noFill/>
          </p:spPr>
          <p:txBody>
            <a:bodyPr wrap="none" rtlCol="0">
              <a:spAutoFit/>
            </a:bodyPr>
            <a:lstStyle/>
            <a:p>
              <a:r>
                <a:rPr lang="zh-CN" altLang="en-US" sz="2800" b="1" dirty="0" smtClean="0">
                  <a:latin typeface="Arial"/>
                  <a:ea typeface="微软雅黑"/>
                  <a:sym typeface="Arial"/>
                </a:rPr>
                <a:t>中文名：</a:t>
              </a:r>
              <a:endParaRPr lang="zh-CN" altLang="en-US" sz="2800" b="1" dirty="0">
                <a:latin typeface="Arial"/>
                <a:ea typeface="微软雅黑"/>
                <a:sym typeface="Arial"/>
              </a:endParaRPr>
            </a:p>
          </p:txBody>
        </p:sp>
        <p:sp>
          <p:nvSpPr>
            <p:cNvPr id="17" name="TextBox 16"/>
            <p:cNvSpPr txBox="1"/>
            <p:nvPr/>
          </p:nvSpPr>
          <p:spPr>
            <a:xfrm>
              <a:off x="5686725" y="2188439"/>
              <a:ext cx="6912768" cy="738664"/>
            </a:xfrm>
            <a:prstGeom prst="rect">
              <a:avLst/>
            </a:prstGeom>
            <a:noFill/>
          </p:spPr>
          <p:txBody>
            <a:bodyPr wrap="square" rtlCol="0">
              <a:spAutoFit/>
            </a:bodyPr>
            <a:lstStyle/>
            <a:p>
              <a:pPr>
                <a:buFontTx/>
                <a:buNone/>
              </a:pPr>
              <a:r>
                <a:rPr lang="en-US" altLang="zh-CN" sz="2800" b="1" dirty="0" smtClean="0">
                  <a:latin typeface="Arial"/>
                  <a:ea typeface="微软雅黑"/>
                  <a:sym typeface="Arial"/>
                </a:rPr>
                <a:t>3D</a:t>
              </a:r>
              <a:r>
                <a:rPr lang="zh-CN" altLang="en-US" sz="2800" b="1" dirty="0" smtClean="0">
                  <a:latin typeface="Arial"/>
                  <a:ea typeface="微软雅黑"/>
                  <a:sym typeface="Arial"/>
                </a:rPr>
                <a:t>打印机   三围打印机    三维快速成型</a:t>
              </a:r>
            </a:p>
            <a:p>
              <a:endParaRPr lang="zh-CN" altLang="en-US" sz="1400" dirty="0">
                <a:solidFill>
                  <a:schemeClr val="tx1">
                    <a:lumMod val="65000"/>
                    <a:lumOff val="35000"/>
                  </a:schemeClr>
                </a:solidFill>
                <a:latin typeface="Arial"/>
                <a:ea typeface="微软雅黑"/>
                <a:sym typeface="Arial"/>
              </a:endParaRPr>
            </a:p>
          </p:txBody>
        </p:sp>
      </p:grpSp>
      <p:grpSp>
        <p:nvGrpSpPr>
          <p:cNvPr id="34" name="组合 33"/>
          <p:cNvGrpSpPr/>
          <p:nvPr/>
        </p:nvGrpSpPr>
        <p:grpSpPr>
          <a:xfrm>
            <a:off x="3286894" y="2708920"/>
            <a:ext cx="6264696" cy="523220"/>
            <a:chOff x="5303118" y="3361138"/>
            <a:chExt cx="6264696" cy="523220"/>
          </a:xfrm>
        </p:grpSpPr>
        <p:sp>
          <p:nvSpPr>
            <p:cNvPr id="25" name="TextBox 24"/>
            <p:cNvSpPr txBox="1"/>
            <p:nvPr/>
          </p:nvSpPr>
          <p:spPr>
            <a:xfrm>
              <a:off x="5303118" y="3361138"/>
              <a:ext cx="1620957" cy="523220"/>
            </a:xfrm>
            <a:prstGeom prst="rect">
              <a:avLst/>
            </a:prstGeom>
            <a:noFill/>
          </p:spPr>
          <p:txBody>
            <a:bodyPr wrap="none" rtlCol="0">
              <a:spAutoFit/>
            </a:bodyPr>
            <a:lstStyle/>
            <a:p>
              <a:r>
                <a:rPr lang="zh-CN" altLang="en-US" sz="2800" b="1" dirty="0" smtClean="0">
                  <a:latin typeface="Arial"/>
                  <a:ea typeface="微软雅黑"/>
                  <a:sym typeface="Arial"/>
                </a:rPr>
                <a:t>英文名：</a:t>
              </a:r>
            </a:p>
          </p:txBody>
        </p:sp>
        <p:sp>
          <p:nvSpPr>
            <p:cNvPr id="26" name="TextBox 25"/>
            <p:cNvSpPr txBox="1"/>
            <p:nvPr/>
          </p:nvSpPr>
          <p:spPr>
            <a:xfrm>
              <a:off x="5447134" y="3361138"/>
              <a:ext cx="6120680" cy="523220"/>
            </a:xfrm>
            <a:prstGeom prst="rect">
              <a:avLst/>
            </a:prstGeom>
            <a:noFill/>
          </p:spPr>
          <p:txBody>
            <a:bodyPr wrap="square" rtlCol="0">
              <a:spAutoFit/>
            </a:bodyPr>
            <a:lstStyle/>
            <a:p>
              <a:r>
                <a:rPr lang="en-US" altLang="zh-CN" b="1" dirty="0" smtClean="0">
                  <a:latin typeface="Arial"/>
                  <a:ea typeface="微软雅黑"/>
                  <a:sym typeface="Arial"/>
                </a:rPr>
                <a:t>                     </a:t>
              </a:r>
              <a:r>
                <a:rPr lang="en-US" altLang="zh-CN" sz="2800" b="1" dirty="0" smtClean="0">
                  <a:latin typeface="Arial"/>
                  <a:ea typeface="微软雅黑"/>
                  <a:sym typeface="Arial"/>
                </a:rPr>
                <a:t>3D printing(3DP)</a:t>
              </a:r>
              <a:endParaRPr lang="zh-CN" altLang="en-US" sz="2800" b="1" dirty="0">
                <a:latin typeface="Arial"/>
                <a:ea typeface="微软雅黑"/>
                <a:sym typeface="Arial"/>
              </a:endParaRPr>
            </a:p>
          </p:txBody>
        </p:sp>
      </p:grpSp>
      <p:grpSp>
        <p:nvGrpSpPr>
          <p:cNvPr id="35" name="组合 34"/>
          <p:cNvGrpSpPr/>
          <p:nvPr/>
        </p:nvGrpSpPr>
        <p:grpSpPr>
          <a:xfrm>
            <a:off x="3286894" y="3429000"/>
            <a:ext cx="6048672" cy="739244"/>
            <a:chOff x="5375126" y="4129916"/>
            <a:chExt cx="6048672" cy="739244"/>
          </a:xfrm>
        </p:grpSpPr>
        <p:sp>
          <p:nvSpPr>
            <p:cNvPr id="31" name="TextBox 30"/>
            <p:cNvSpPr txBox="1"/>
            <p:nvPr/>
          </p:nvSpPr>
          <p:spPr>
            <a:xfrm>
              <a:off x="5375126" y="4345940"/>
              <a:ext cx="1620957" cy="523220"/>
            </a:xfrm>
            <a:prstGeom prst="rect">
              <a:avLst/>
            </a:prstGeom>
            <a:noFill/>
          </p:spPr>
          <p:txBody>
            <a:bodyPr wrap="none" rtlCol="0">
              <a:spAutoFit/>
            </a:bodyPr>
            <a:lstStyle/>
            <a:p>
              <a:r>
                <a:rPr lang="zh-CN" altLang="en-US" sz="2800" b="1" dirty="0" smtClean="0">
                  <a:latin typeface="Arial"/>
                  <a:ea typeface="微软雅黑"/>
                  <a:sym typeface="Arial"/>
                </a:rPr>
                <a:t>发明者：</a:t>
              </a:r>
              <a:endParaRPr lang="zh-CN" altLang="en-US" sz="2800" b="1" dirty="0">
                <a:latin typeface="Arial"/>
                <a:ea typeface="微软雅黑"/>
                <a:sym typeface="Arial"/>
              </a:endParaRPr>
            </a:p>
          </p:txBody>
        </p:sp>
        <p:sp>
          <p:nvSpPr>
            <p:cNvPr id="32" name="TextBox 31"/>
            <p:cNvSpPr txBox="1"/>
            <p:nvPr/>
          </p:nvSpPr>
          <p:spPr>
            <a:xfrm>
              <a:off x="5663158" y="4129916"/>
              <a:ext cx="5760640" cy="738664"/>
            </a:xfrm>
            <a:prstGeom prst="rect">
              <a:avLst/>
            </a:prstGeom>
            <a:noFill/>
          </p:spPr>
          <p:txBody>
            <a:bodyPr wrap="square" rtlCol="0">
              <a:spAutoFit/>
            </a:bodyPr>
            <a:lstStyle/>
            <a:p>
              <a:r>
                <a:rPr lang="zh-CN" altLang="en-US" sz="1400" dirty="0" smtClean="0">
                  <a:hlinkClick r:id="rId3"/>
                </a:rPr>
                <a:t/>
              </a:r>
              <a:br>
                <a:rPr lang="zh-CN" altLang="en-US" sz="1400" dirty="0" smtClean="0">
                  <a:hlinkClick r:id="rId3"/>
                </a:rPr>
              </a:br>
              <a:r>
                <a:rPr lang="zh-CN" altLang="en-US" sz="1400" dirty="0" smtClean="0"/>
                <a:t>                   </a:t>
              </a:r>
              <a:r>
                <a:rPr lang="zh-CN" altLang="en-US" sz="2800" b="1" dirty="0" smtClean="0">
                  <a:latin typeface="Arial"/>
                  <a:ea typeface="微软雅黑"/>
                  <a:sym typeface="Arial"/>
                </a:rPr>
                <a:t>查克</a:t>
              </a:r>
              <a:r>
                <a:rPr lang="en-US" altLang="zh-CN" sz="2800" b="1" dirty="0" smtClean="0">
                  <a:latin typeface="Arial"/>
                  <a:ea typeface="微软雅黑"/>
                  <a:sym typeface="Arial"/>
                </a:rPr>
                <a:t>·</a:t>
              </a:r>
              <a:r>
                <a:rPr lang="zh-CN" altLang="en-US" sz="2800" b="1" dirty="0" smtClean="0">
                  <a:latin typeface="Arial"/>
                  <a:ea typeface="微软雅黑"/>
                  <a:sym typeface="Arial"/>
                </a:rPr>
                <a:t>赫尔（</a:t>
              </a:r>
              <a:r>
                <a:rPr lang="en-US" altLang="zh-CN" sz="2800" b="1" dirty="0" smtClean="0">
                  <a:latin typeface="Arial"/>
                  <a:ea typeface="微软雅黑"/>
                  <a:sym typeface="Arial"/>
                </a:rPr>
                <a:t>Chuck Hull</a:t>
              </a:r>
              <a:r>
                <a:rPr lang="zh-CN" altLang="en-US" sz="2800" b="1" dirty="0" smtClean="0">
                  <a:latin typeface="Arial"/>
                  <a:ea typeface="微软雅黑"/>
                  <a:sym typeface="Arial"/>
                </a:rPr>
                <a:t>）</a:t>
              </a:r>
              <a:endParaRPr lang="zh-CN" altLang="en-US" sz="2800" b="1" dirty="0">
                <a:latin typeface="Arial"/>
                <a:ea typeface="微软雅黑"/>
                <a:sym typeface="Arial"/>
              </a:endParaRPr>
            </a:p>
          </p:txBody>
        </p:sp>
      </p:grpSp>
      <p:cxnSp>
        <p:nvCxnSpPr>
          <p:cNvPr id="36" name="直接连接符 35"/>
          <p:cNvCxnSpPr/>
          <p:nvPr/>
        </p:nvCxnSpPr>
        <p:spPr>
          <a:xfrm flipH="1">
            <a:off x="8857297" y="764704"/>
            <a:ext cx="777432" cy="6537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255446" y="2921425"/>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0631710" y="5314403"/>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9593077" y="3537213"/>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xmlns="" id="{3CAD1D57-A211-44D8-892B-97DAE6828F5A}"/>
              </a:ext>
            </a:extLst>
          </p:cNvPr>
          <p:cNvGrpSpPr/>
          <p:nvPr/>
        </p:nvGrpSpPr>
        <p:grpSpPr>
          <a:xfrm>
            <a:off x="3286894" y="4581128"/>
            <a:ext cx="4536504" cy="523220"/>
            <a:chOff x="5375126" y="4417948"/>
            <a:chExt cx="4536504" cy="523220"/>
          </a:xfrm>
        </p:grpSpPr>
        <p:sp>
          <p:nvSpPr>
            <p:cNvPr id="43" name="TextBox 30">
              <a:extLst>
                <a:ext uri="{FF2B5EF4-FFF2-40B4-BE49-F238E27FC236}">
                  <a16:creationId xmlns:a16="http://schemas.microsoft.com/office/drawing/2014/main" xmlns="" id="{B0330DDB-0C00-4A43-9F13-06FDADEF338B}"/>
                </a:ext>
              </a:extLst>
            </p:cNvPr>
            <p:cNvSpPr txBox="1"/>
            <p:nvPr/>
          </p:nvSpPr>
          <p:spPr>
            <a:xfrm>
              <a:off x="5375126" y="4417948"/>
              <a:ext cx="1980029" cy="523220"/>
            </a:xfrm>
            <a:prstGeom prst="rect">
              <a:avLst/>
            </a:prstGeom>
            <a:noFill/>
          </p:spPr>
          <p:txBody>
            <a:bodyPr wrap="none" rtlCol="0">
              <a:spAutoFit/>
            </a:bodyPr>
            <a:lstStyle/>
            <a:p>
              <a:r>
                <a:rPr lang="zh-CN" altLang="en-US" sz="2800" b="1" dirty="0" smtClean="0">
                  <a:latin typeface="Arial"/>
                  <a:ea typeface="微软雅黑"/>
                  <a:sym typeface="Arial"/>
                </a:rPr>
                <a:t>诞生时间：</a:t>
              </a:r>
            </a:p>
          </p:txBody>
        </p:sp>
        <p:sp>
          <p:nvSpPr>
            <p:cNvPr id="44" name="TextBox 31">
              <a:extLst>
                <a:ext uri="{FF2B5EF4-FFF2-40B4-BE49-F238E27FC236}">
                  <a16:creationId xmlns:a16="http://schemas.microsoft.com/office/drawing/2014/main" xmlns="" id="{8FCFD9E8-EFAB-4A50-8358-BEFA510199EB}"/>
                </a:ext>
              </a:extLst>
            </p:cNvPr>
            <p:cNvSpPr txBox="1"/>
            <p:nvPr/>
          </p:nvSpPr>
          <p:spPr>
            <a:xfrm>
              <a:off x="5519142" y="4417948"/>
              <a:ext cx="4392488" cy="523220"/>
            </a:xfrm>
            <a:prstGeom prst="rect">
              <a:avLst/>
            </a:prstGeom>
            <a:noFill/>
          </p:spPr>
          <p:txBody>
            <a:bodyPr wrap="square" rtlCol="0">
              <a:spAutoFit/>
            </a:bodyPr>
            <a:lstStyle/>
            <a:p>
              <a:r>
                <a:rPr lang="en-US" altLang="zh-CN" b="1" dirty="0" smtClean="0">
                  <a:latin typeface="Arial"/>
                  <a:ea typeface="微软雅黑"/>
                  <a:sym typeface="Arial"/>
                </a:rPr>
                <a:t>                           </a:t>
              </a:r>
              <a:r>
                <a:rPr lang="en-US" altLang="zh-CN" sz="2800" b="1" dirty="0" smtClean="0">
                  <a:latin typeface="Arial"/>
                  <a:ea typeface="微软雅黑"/>
                  <a:sym typeface="Arial"/>
                </a:rPr>
                <a:t>1986</a:t>
              </a:r>
              <a:r>
                <a:rPr lang="zh-CN" altLang="en-US" sz="2800" b="1" dirty="0" smtClean="0">
                  <a:latin typeface="Arial"/>
                  <a:ea typeface="微软雅黑"/>
                  <a:sym typeface="Arial"/>
                </a:rPr>
                <a:t>年</a:t>
              </a:r>
              <a:endParaRPr lang="zh-CN" altLang="en-US" sz="2800" b="1" dirty="0">
                <a:latin typeface="Arial"/>
                <a:ea typeface="微软雅黑"/>
                <a:sym typeface="Arial"/>
              </a:endParaRPr>
            </a:p>
          </p:txBody>
        </p:sp>
      </p:grpSp>
    </p:spTree>
    <p:extLst>
      <p:ext uri="{BB962C8B-B14F-4D97-AF65-F5344CB8AC3E}">
        <p14:creationId xmlns:p14="http://schemas.microsoft.com/office/powerpoint/2010/main" xmlns="" val="387336063"/>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2" presetClass="entr" presetSubtype="4"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p:tgtEl>
                                          <p:spTgt spid="33"/>
                                        </p:tgtEl>
                                        <p:attrNameLst>
                                          <p:attrName>ppt_y</p:attrName>
                                        </p:attrNameLst>
                                      </p:cBhvr>
                                      <p:tavLst>
                                        <p:tav tm="0">
                                          <p:val>
                                            <p:strVal val="#ppt_y+#ppt_h*1.125000"/>
                                          </p:val>
                                        </p:tav>
                                        <p:tav tm="100000">
                                          <p:val>
                                            <p:strVal val="#ppt_y"/>
                                          </p:val>
                                        </p:tav>
                                      </p:tavLst>
                                    </p:anim>
                                    <p:animEffect transition="in" filter="wipe(up)">
                                      <p:cBhvr>
                                        <p:cTn id="29" dur="500"/>
                                        <p:tgtEl>
                                          <p:spTgt spid="33"/>
                                        </p:tgtEl>
                                      </p:cBhvr>
                                    </p:animEffect>
                                  </p:childTnLst>
                                </p:cTn>
                              </p:par>
                            </p:childTnLst>
                          </p:cTn>
                        </p:par>
                        <p:par>
                          <p:cTn id="30" fill="hold">
                            <p:stCondLst>
                              <p:cond delay="1500"/>
                            </p:stCondLst>
                            <p:childTnLst>
                              <p:par>
                                <p:cTn id="31" presetID="12" presetClass="entr" presetSubtype="4"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p:tgtEl>
                                          <p:spTgt spid="34"/>
                                        </p:tgtEl>
                                        <p:attrNameLst>
                                          <p:attrName>ppt_y</p:attrName>
                                        </p:attrNameLst>
                                      </p:cBhvr>
                                      <p:tavLst>
                                        <p:tav tm="0">
                                          <p:val>
                                            <p:strVal val="#ppt_y+#ppt_h*1.125000"/>
                                          </p:val>
                                        </p:tav>
                                        <p:tav tm="100000">
                                          <p:val>
                                            <p:strVal val="#ppt_y"/>
                                          </p:val>
                                        </p:tav>
                                      </p:tavLst>
                                    </p:anim>
                                    <p:animEffect transition="in" filter="wipe(up)">
                                      <p:cBhvr>
                                        <p:cTn id="34" dur="500"/>
                                        <p:tgtEl>
                                          <p:spTgt spid="34"/>
                                        </p:tgtEl>
                                      </p:cBhvr>
                                    </p:animEffect>
                                  </p:childTnLst>
                                </p:cTn>
                              </p:par>
                            </p:childTnLst>
                          </p:cTn>
                        </p:par>
                        <p:par>
                          <p:cTn id="35" fill="hold">
                            <p:stCondLst>
                              <p:cond delay="2000"/>
                            </p:stCondLst>
                            <p:childTnLst>
                              <p:par>
                                <p:cTn id="36" presetID="12" presetClass="entr" presetSubtype="4"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p:tgtEl>
                                          <p:spTgt spid="35"/>
                                        </p:tgtEl>
                                        <p:attrNameLst>
                                          <p:attrName>ppt_y</p:attrName>
                                        </p:attrNameLst>
                                      </p:cBhvr>
                                      <p:tavLst>
                                        <p:tav tm="0">
                                          <p:val>
                                            <p:strVal val="#ppt_y+#ppt_h*1.125000"/>
                                          </p:val>
                                        </p:tav>
                                        <p:tav tm="100000">
                                          <p:val>
                                            <p:strVal val="#ppt_y"/>
                                          </p:val>
                                        </p:tav>
                                      </p:tavLst>
                                    </p:anim>
                                    <p:animEffect transition="in" filter="wipe(up)">
                                      <p:cBhvr>
                                        <p:cTn id="39" dur="500"/>
                                        <p:tgtEl>
                                          <p:spTgt spid="35"/>
                                        </p:tgtEl>
                                      </p:cBhvr>
                                    </p:animEffect>
                                  </p:childTnLst>
                                </p:cTn>
                              </p:par>
                            </p:childTnLst>
                          </p:cTn>
                        </p:par>
                        <p:par>
                          <p:cTn id="40" fill="hold">
                            <p:stCondLst>
                              <p:cond delay="2500"/>
                            </p:stCondLst>
                            <p:childTnLst>
                              <p:par>
                                <p:cTn id="41" presetID="1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p:tgtEl>
                                          <p:spTgt spid="38"/>
                                        </p:tgtEl>
                                        <p:attrNameLst>
                                          <p:attrName>ppt_y</p:attrName>
                                        </p:attrNameLst>
                                      </p:cBhvr>
                                      <p:tavLst>
                                        <p:tav tm="0">
                                          <p:val>
                                            <p:strVal val="#ppt_y+#ppt_h*1.125000"/>
                                          </p:val>
                                        </p:tav>
                                        <p:tav tm="100000">
                                          <p:val>
                                            <p:strVal val="#ppt_y"/>
                                          </p:val>
                                        </p:tav>
                                      </p:tavLst>
                                    </p:anim>
                                    <p:animEffect transition="in" filter="wipe(up)">
                                      <p:cBhvr>
                                        <p:cTn id="44" dur="500"/>
                                        <p:tgtEl>
                                          <p:spTgt spid="38"/>
                                        </p:tgtEl>
                                      </p:cBhvr>
                                    </p:animEffect>
                                  </p:childTnLst>
                                </p:cTn>
                              </p:par>
                              <p:par>
                                <p:cTn id="45" presetID="3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0" fill="hold"/>
                                        <p:tgtEl>
                                          <p:spTgt spid="36"/>
                                        </p:tgtEl>
                                        <p:attrNameLst>
                                          <p:attrName>ppt_w</p:attrName>
                                        </p:attrNameLst>
                                      </p:cBhvr>
                                      <p:tavLst>
                                        <p:tav tm="0">
                                          <p:val>
                                            <p:fltVal val="0"/>
                                          </p:val>
                                        </p:tav>
                                        <p:tav tm="100000">
                                          <p:val>
                                            <p:strVal val="#ppt_w"/>
                                          </p:val>
                                        </p:tav>
                                      </p:tavLst>
                                    </p:anim>
                                    <p:anim calcmode="lin" valueType="num">
                                      <p:cBhvr>
                                        <p:cTn id="48" dur="1000" fill="hold"/>
                                        <p:tgtEl>
                                          <p:spTgt spid="36"/>
                                        </p:tgtEl>
                                        <p:attrNameLst>
                                          <p:attrName>ppt_h</p:attrName>
                                        </p:attrNameLst>
                                      </p:cBhvr>
                                      <p:tavLst>
                                        <p:tav tm="0">
                                          <p:val>
                                            <p:fltVal val="0"/>
                                          </p:val>
                                        </p:tav>
                                        <p:tav tm="100000">
                                          <p:val>
                                            <p:strVal val="#ppt_h"/>
                                          </p:val>
                                        </p:tav>
                                      </p:tavLst>
                                    </p:anim>
                                    <p:anim calcmode="lin" valueType="num">
                                      <p:cBhvr>
                                        <p:cTn id="49" dur="1000" fill="hold"/>
                                        <p:tgtEl>
                                          <p:spTgt spid="36"/>
                                        </p:tgtEl>
                                        <p:attrNameLst>
                                          <p:attrName>style.rotation</p:attrName>
                                        </p:attrNameLst>
                                      </p:cBhvr>
                                      <p:tavLst>
                                        <p:tav tm="0">
                                          <p:val>
                                            <p:fltVal val="90"/>
                                          </p:val>
                                        </p:tav>
                                        <p:tav tm="100000">
                                          <p:val>
                                            <p:fltVal val="0"/>
                                          </p:val>
                                        </p:tav>
                                      </p:tavLst>
                                    </p:anim>
                                    <p:animEffect transition="in" filter="fade">
                                      <p:cBhvr>
                                        <p:cTn id="50" dur="1000"/>
                                        <p:tgtEl>
                                          <p:spTgt spid="36"/>
                                        </p:tgtEl>
                                      </p:cBhvr>
                                    </p:animEffect>
                                  </p:childTnLst>
                                </p:cTn>
                              </p:par>
                              <p:par>
                                <p:cTn id="51" presetID="3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1000" fill="hold"/>
                                        <p:tgtEl>
                                          <p:spTgt spid="37"/>
                                        </p:tgtEl>
                                        <p:attrNameLst>
                                          <p:attrName>ppt_w</p:attrName>
                                        </p:attrNameLst>
                                      </p:cBhvr>
                                      <p:tavLst>
                                        <p:tav tm="0">
                                          <p:val>
                                            <p:fltVal val="0"/>
                                          </p:val>
                                        </p:tav>
                                        <p:tav tm="100000">
                                          <p:val>
                                            <p:strVal val="#ppt_w"/>
                                          </p:val>
                                        </p:tav>
                                      </p:tavLst>
                                    </p:anim>
                                    <p:anim calcmode="lin" valueType="num">
                                      <p:cBhvr>
                                        <p:cTn id="54" dur="1000" fill="hold"/>
                                        <p:tgtEl>
                                          <p:spTgt spid="37"/>
                                        </p:tgtEl>
                                        <p:attrNameLst>
                                          <p:attrName>ppt_h</p:attrName>
                                        </p:attrNameLst>
                                      </p:cBhvr>
                                      <p:tavLst>
                                        <p:tav tm="0">
                                          <p:val>
                                            <p:fltVal val="0"/>
                                          </p:val>
                                        </p:tav>
                                        <p:tav tm="100000">
                                          <p:val>
                                            <p:strVal val="#ppt_h"/>
                                          </p:val>
                                        </p:tav>
                                      </p:tavLst>
                                    </p:anim>
                                    <p:anim calcmode="lin" valueType="num">
                                      <p:cBhvr>
                                        <p:cTn id="55" dur="1000" fill="hold"/>
                                        <p:tgtEl>
                                          <p:spTgt spid="37"/>
                                        </p:tgtEl>
                                        <p:attrNameLst>
                                          <p:attrName>style.rotation</p:attrName>
                                        </p:attrNameLst>
                                      </p:cBhvr>
                                      <p:tavLst>
                                        <p:tav tm="0">
                                          <p:val>
                                            <p:fltVal val="90"/>
                                          </p:val>
                                        </p:tav>
                                        <p:tav tm="100000">
                                          <p:val>
                                            <p:fltVal val="0"/>
                                          </p:val>
                                        </p:tav>
                                      </p:tavLst>
                                    </p:anim>
                                    <p:animEffect transition="in" filter="fade">
                                      <p:cBhvr>
                                        <p:cTn id="56" dur="1000"/>
                                        <p:tgtEl>
                                          <p:spTgt spid="37"/>
                                        </p:tgtEl>
                                      </p:cBhvr>
                                    </p:animEffect>
                                  </p:childTnLst>
                                </p:cTn>
                              </p:par>
                              <p:par>
                                <p:cTn id="57" presetID="3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1000" fill="hold"/>
                                        <p:tgtEl>
                                          <p:spTgt spid="40"/>
                                        </p:tgtEl>
                                        <p:attrNameLst>
                                          <p:attrName>ppt_w</p:attrName>
                                        </p:attrNameLst>
                                      </p:cBhvr>
                                      <p:tavLst>
                                        <p:tav tm="0">
                                          <p:val>
                                            <p:fltVal val="0"/>
                                          </p:val>
                                        </p:tav>
                                        <p:tav tm="100000">
                                          <p:val>
                                            <p:strVal val="#ppt_w"/>
                                          </p:val>
                                        </p:tav>
                                      </p:tavLst>
                                    </p:anim>
                                    <p:anim calcmode="lin" valueType="num">
                                      <p:cBhvr>
                                        <p:cTn id="60" dur="1000" fill="hold"/>
                                        <p:tgtEl>
                                          <p:spTgt spid="40"/>
                                        </p:tgtEl>
                                        <p:attrNameLst>
                                          <p:attrName>ppt_h</p:attrName>
                                        </p:attrNameLst>
                                      </p:cBhvr>
                                      <p:tavLst>
                                        <p:tav tm="0">
                                          <p:val>
                                            <p:fltVal val="0"/>
                                          </p:val>
                                        </p:tav>
                                        <p:tav tm="100000">
                                          <p:val>
                                            <p:strVal val="#ppt_h"/>
                                          </p:val>
                                        </p:tav>
                                      </p:tavLst>
                                    </p:anim>
                                    <p:anim calcmode="lin" valueType="num">
                                      <p:cBhvr>
                                        <p:cTn id="61" dur="1000" fill="hold"/>
                                        <p:tgtEl>
                                          <p:spTgt spid="40"/>
                                        </p:tgtEl>
                                        <p:attrNameLst>
                                          <p:attrName>style.rotation</p:attrName>
                                        </p:attrNameLst>
                                      </p:cBhvr>
                                      <p:tavLst>
                                        <p:tav tm="0">
                                          <p:val>
                                            <p:fltVal val="90"/>
                                          </p:val>
                                        </p:tav>
                                        <p:tav tm="100000">
                                          <p:val>
                                            <p:fltVal val="0"/>
                                          </p:val>
                                        </p:tav>
                                      </p:tavLst>
                                    </p:anim>
                                    <p:animEffect transition="in" filter="fade">
                                      <p:cBhvr>
                                        <p:cTn id="62" dur="1000"/>
                                        <p:tgtEl>
                                          <p:spTgt spid="40"/>
                                        </p:tgtEl>
                                      </p:cBhvr>
                                    </p:animEffect>
                                  </p:childTnLst>
                                </p:cTn>
                              </p:par>
                              <p:par>
                                <p:cTn id="63" presetID="3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527085"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Arial"/>
                <a:ea typeface="微软雅黑"/>
                <a:sym typeface="Arial"/>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7" name="TextBox 16"/>
          <p:cNvSpPr txBox="1"/>
          <p:nvPr/>
        </p:nvSpPr>
        <p:spPr>
          <a:xfrm>
            <a:off x="2958273" y="2074407"/>
            <a:ext cx="869149" cy="1569660"/>
          </a:xfrm>
          <a:prstGeom prst="rect">
            <a:avLst/>
          </a:prstGeom>
          <a:noFill/>
        </p:spPr>
        <p:txBody>
          <a:bodyPr wrap="none" rtlCol="0">
            <a:spAutoFit/>
          </a:bodyPr>
          <a:lstStyle/>
          <a:p>
            <a:r>
              <a:rPr lang="en-US" altLang="zh-CN" sz="9600" b="1" dirty="0">
                <a:solidFill>
                  <a:schemeClr val="tx1">
                    <a:lumMod val="85000"/>
                    <a:lumOff val="15000"/>
                  </a:schemeClr>
                </a:solidFill>
                <a:latin typeface="Arial"/>
                <a:ea typeface="微软雅黑"/>
                <a:sym typeface="Arial"/>
              </a:rPr>
              <a:t>1</a:t>
            </a:r>
            <a:endParaRPr lang="zh-CN" altLang="en-US" sz="9600" b="1" dirty="0">
              <a:solidFill>
                <a:schemeClr val="tx1">
                  <a:lumMod val="85000"/>
                  <a:lumOff val="15000"/>
                </a:schemeClr>
              </a:solidFill>
              <a:latin typeface="Arial"/>
              <a:ea typeface="微软雅黑"/>
              <a:sym typeface="Arial"/>
            </a:endParaRPr>
          </a:p>
        </p:txBody>
      </p:sp>
      <p:sp>
        <p:nvSpPr>
          <p:cNvPr id="28" name="TextBox 27"/>
          <p:cNvSpPr txBox="1"/>
          <p:nvPr/>
        </p:nvSpPr>
        <p:spPr>
          <a:xfrm>
            <a:off x="5087094" y="2492896"/>
            <a:ext cx="3724096" cy="923330"/>
          </a:xfrm>
          <a:prstGeom prst="rect">
            <a:avLst/>
          </a:prstGeom>
          <a:noFill/>
        </p:spPr>
        <p:txBody>
          <a:bodyPr wrap="none" rtlCol="0">
            <a:spAutoFit/>
          </a:bodyPr>
          <a:lstStyle/>
          <a:p>
            <a:r>
              <a:rPr lang="zh-CN" altLang="en-US" sz="5400" spc="300" dirty="0" smtClean="0">
                <a:latin typeface="Arial"/>
                <a:ea typeface="微软雅黑"/>
                <a:sym typeface="Arial"/>
              </a:rPr>
              <a:t>特         点</a:t>
            </a:r>
            <a:endParaRPr lang="zh-CN" altLang="en-US" sz="5400" spc="300" dirty="0">
              <a:latin typeface="Arial"/>
              <a:ea typeface="微软雅黑"/>
              <a:sym typeface="Arial"/>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5906443"/>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38622" y="476672"/>
            <a:ext cx="8735084" cy="707886"/>
          </a:xfrm>
          <a:prstGeom prst="rect">
            <a:avLst/>
          </a:prstGeom>
        </p:spPr>
        <p:txBody>
          <a:bodyPr wrap="none">
            <a:spAutoFit/>
          </a:bodyPr>
          <a:lstStyle/>
          <a:p>
            <a:r>
              <a:rPr lang="en-US" altLang="zh-CN" sz="4000" b="1" dirty="0" smtClean="0">
                <a:solidFill>
                  <a:srgbClr val="C00000"/>
                </a:solidFill>
                <a:latin typeface="Arial"/>
                <a:ea typeface="微软雅黑"/>
                <a:sym typeface="Arial"/>
              </a:rPr>
              <a:t>1</a:t>
            </a:r>
            <a:r>
              <a:rPr lang="zh-CN" altLang="en-US" sz="4000" b="1" dirty="0" smtClean="0">
                <a:solidFill>
                  <a:srgbClr val="C00000"/>
                </a:solidFill>
                <a:latin typeface="Arial"/>
                <a:ea typeface="微软雅黑"/>
                <a:sym typeface="Arial"/>
              </a:rPr>
              <a:t>    </a:t>
            </a:r>
            <a:r>
              <a:rPr lang="zh-CN" altLang="en-US" sz="4000" b="1" dirty="0" smtClean="0">
                <a:latin typeface="Arial"/>
                <a:ea typeface="微软雅黑"/>
                <a:sym typeface="Arial"/>
              </a:rPr>
              <a:t>直接从计算机图形数据中生成物体</a:t>
            </a:r>
            <a:endParaRPr lang="zh-CN" altLang="en-US" sz="4000" b="1" dirty="0">
              <a:latin typeface="Arial"/>
              <a:ea typeface="微软雅黑"/>
              <a:sym typeface="Arial"/>
            </a:endParaRPr>
          </a:p>
        </p:txBody>
      </p:sp>
      <p:sp>
        <p:nvSpPr>
          <p:cNvPr id="6" name="左中括号 5"/>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cxnSp>
        <p:nvCxnSpPr>
          <p:cNvPr id="11" name="直接连接符 10"/>
          <p:cNvCxnSpPr/>
          <p:nvPr/>
        </p:nvCxnSpPr>
        <p:spPr>
          <a:xfrm flipH="1">
            <a:off x="6383238" y="3035624"/>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487694" y="4509120"/>
            <a:ext cx="388716" cy="326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图片 12" descr="c480ff8716b8bee6b749bd4d0262ae74.jpg"/>
          <p:cNvPicPr>
            <a:picLocks noChangeAspect="1"/>
          </p:cNvPicPr>
          <p:nvPr/>
        </p:nvPicPr>
        <p:blipFill>
          <a:blip r:embed="rId3" cstate="print"/>
          <a:stretch>
            <a:fillRect/>
          </a:stretch>
        </p:blipFill>
        <p:spPr>
          <a:xfrm>
            <a:off x="3070870" y="1988840"/>
            <a:ext cx="5616624" cy="3816424"/>
          </a:xfrm>
          <a:prstGeom prst="rect">
            <a:avLst/>
          </a:prstGeom>
        </p:spPr>
      </p:pic>
    </p:spTree>
    <p:extLst>
      <p:ext uri="{BB962C8B-B14F-4D97-AF65-F5344CB8AC3E}">
        <p14:creationId xmlns:p14="http://schemas.microsoft.com/office/powerpoint/2010/main" xmlns="" val="2883435965"/>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10630" y="476672"/>
            <a:ext cx="3605474" cy="707886"/>
          </a:xfrm>
          <a:prstGeom prst="rect">
            <a:avLst/>
          </a:prstGeom>
        </p:spPr>
        <p:txBody>
          <a:bodyPr wrap="none">
            <a:spAutoFit/>
          </a:bodyPr>
          <a:lstStyle/>
          <a:p>
            <a:r>
              <a:rPr lang="en-US" altLang="zh-CN" sz="4000" b="1" dirty="0" smtClean="0">
                <a:solidFill>
                  <a:srgbClr val="C00000"/>
                </a:solidFill>
                <a:latin typeface="Arial"/>
                <a:ea typeface="微软雅黑"/>
                <a:sym typeface="Arial"/>
              </a:rPr>
              <a:t>2</a:t>
            </a:r>
            <a:r>
              <a:rPr lang="zh-CN" altLang="en-US" sz="4000" b="1" dirty="0" smtClean="0">
                <a:solidFill>
                  <a:srgbClr val="C00000"/>
                </a:solidFill>
                <a:latin typeface="Arial"/>
                <a:ea typeface="微软雅黑"/>
                <a:sym typeface="Arial"/>
              </a:rPr>
              <a:t>    </a:t>
            </a:r>
            <a:r>
              <a:rPr lang="zh-CN" altLang="en-US" sz="4000" b="1" dirty="0" smtClean="0">
                <a:latin typeface="Arial"/>
                <a:ea typeface="微软雅黑"/>
                <a:sym typeface="Arial"/>
              </a:rPr>
              <a:t>技术特征：</a:t>
            </a:r>
            <a:endParaRPr lang="zh-CN" altLang="en-US" sz="4000" b="1" dirty="0">
              <a:latin typeface="Arial"/>
              <a:ea typeface="微软雅黑"/>
              <a:sym typeface="Arial"/>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sp>
        <p:nvSpPr>
          <p:cNvPr id="6" name="TextBox 5"/>
          <p:cNvSpPr txBox="1"/>
          <p:nvPr/>
        </p:nvSpPr>
        <p:spPr>
          <a:xfrm>
            <a:off x="1414686" y="1916832"/>
            <a:ext cx="2952328" cy="3416320"/>
          </a:xfrm>
          <a:prstGeom prst="rect">
            <a:avLst/>
          </a:prstGeom>
          <a:noFill/>
        </p:spPr>
        <p:txBody>
          <a:bodyPr wrap="square" rtlCol="0">
            <a:spAutoFit/>
          </a:bodyPr>
          <a:lstStyle/>
          <a:p>
            <a:pPr>
              <a:lnSpc>
                <a:spcPct val="150000"/>
              </a:lnSpc>
            </a:pPr>
            <a:r>
              <a:rPr lang="zh-CN" altLang="en-US" b="1" spc="300" dirty="0" smtClean="0">
                <a:solidFill>
                  <a:schemeClr val="tx1">
                    <a:lumMod val="65000"/>
                    <a:lumOff val="35000"/>
                  </a:schemeClr>
                </a:solidFill>
                <a:latin typeface="Arial"/>
                <a:ea typeface="微软雅黑"/>
                <a:cs typeface="Open Sans" pitchFamily="34" charset="0"/>
                <a:sym typeface="Arial"/>
              </a:rPr>
              <a:t>制造快速</a:t>
            </a:r>
            <a:endParaRPr lang="en-US" altLang="zh-CN" b="1" spc="300" dirty="0" smtClean="0">
              <a:solidFill>
                <a:schemeClr val="tx1">
                  <a:lumMod val="65000"/>
                  <a:lumOff val="35000"/>
                </a:schemeClr>
              </a:solidFill>
              <a:latin typeface="Arial"/>
              <a:ea typeface="微软雅黑"/>
              <a:cs typeface="Open Sans" pitchFamily="34" charset="0"/>
              <a:sym typeface="Arial"/>
            </a:endParaRPr>
          </a:p>
          <a:p>
            <a:pPr>
              <a:lnSpc>
                <a:spcPct val="150000"/>
              </a:lnSpc>
            </a:pPr>
            <a:r>
              <a:rPr lang="en-US" altLang="zh-CN" sz="1400" spc="300" dirty="0" smtClean="0">
                <a:solidFill>
                  <a:schemeClr val="tx1">
                    <a:lumMod val="65000"/>
                    <a:lumOff val="35000"/>
                  </a:schemeClr>
                </a:solidFill>
                <a:latin typeface="Arial"/>
                <a:ea typeface="微软雅黑"/>
                <a:cs typeface="Open Sans" pitchFamily="34" charset="0"/>
                <a:sym typeface="Arial"/>
              </a:rPr>
              <a:t>RP</a:t>
            </a:r>
            <a:r>
              <a:rPr lang="zh-CN" altLang="en-US" sz="1400" spc="300" dirty="0" smtClean="0">
                <a:solidFill>
                  <a:schemeClr val="tx1">
                    <a:lumMod val="65000"/>
                    <a:lumOff val="35000"/>
                  </a:schemeClr>
                </a:solidFill>
                <a:latin typeface="Arial"/>
                <a:ea typeface="微软雅黑"/>
                <a:cs typeface="Open Sans" pitchFamily="34" charset="0"/>
                <a:sym typeface="Arial"/>
              </a:rPr>
              <a:t>技术是并行工程中进行复杂原型或者零件制造的有效手段，能使产品设计和模具生产同步进行，从而提高企业研发效率，缩短产品设计周期，极大的降低了新品开发的成本及风险，对于外形尺寸较小，异形的产品尤其适用。</a:t>
            </a:r>
            <a:endParaRPr lang="en-US" altLang="zh-CN" sz="1400" spc="300" dirty="0">
              <a:solidFill>
                <a:schemeClr val="tx1">
                  <a:lumMod val="65000"/>
                  <a:lumOff val="35000"/>
                </a:schemeClr>
              </a:solidFill>
              <a:latin typeface="Arial"/>
              <a:ea typeface="微软雅黑"/>
              <a:cs typeface="Open Sans" pitchFamily="34" charset="0"/>
              <a:sym typeface="Arial"/>
            </a:endParaRPr>
          </a:p>
        </p:txBody>
      </p:sp>
      <p:sp>
        <p:nvSpPr>
          <p:cNvPr id="7" name="TextBox 6"/>
          <p:cNvSpPr txBox="1"/>
          <p:nvPr/>
        </p:nvSpPr>
        <p:spPr>
          <a:xfrm>
            <a:off x="4583038" y="1916832"/>
            <a:ext cx="2952328" cy="4062651"/>
          </a:xfrm>
          <a:prstGeom prst="rect">
            <a:avLst/>
          </a:prstGeom>
          <a:noFill/>
        </p:spPr>
        <p:txBody>
          <a:bodyPr wrap="square" rtlCol="0">
            <a:spAutoFit/>
          </a:bodyPr>
          <a:lstStyle/>
          <a:p>
            <a:pPr>
              <a:lnSpc>
                <a:spcPct val="150000"/>
              </a:lnSpc>
            </a:pPr>
            <a:r>
              <a:rPr lang="en-US" altLang="zh-CN" b="1" spc="300" dirty="0" smtClean="0">
                <a:solidFill>
                  <a:schemeClr val="tx1">
                    <a:lumMod val="65000"/>
                    <a:lumOff val="35000"/>
                  </a:schemeClr>
                </a:solidFill>
                <a:latin typeface="Arial"/>
                <a:ea typeface="微软雅黑"/>
                <a:cs typeface="Open Sans" pitchFamily="34" charset="0"/>
                <a:sym typeface="Arial"/>
              </a:rPr>
              <a:t>CAD/CAM</a:t>
            </a:r>
            <a:r>
              <a:rPr lang="zh-CN" altLang="en-US" b="1" spc="300" dirty="0" smtClean="0">
                <a:solidFill>
                  <a:schemeClr val="tx1">
                    <a:lumMod val="65000"/>
                    <a:lumOff val="35000"/>
                  </a:schemeClr>
                </a:solidFill>
                <a:latin typeface="Arial"/>
                <a:ea typeface="微软雅黑"/>
                <a:cs typeface="Open Sans" pitchFamily="34" charset="0"/>
                <a:sym typeface="Arial"/>
              </a:rPr>
              <a:t>技术的集成</a:t>
            </a:r>
            <a:endParaRPr lang="en-US" altLang="zh-CN" b="1" spc="300" dirty="0" smtClean="0">
              <a:solidFill>
                <a:schemeClr val="tx1">
                  <a:lumMod val="65000"/>
                  <a:lumOff val="35000"/>
                </a:schemeClr>
              </a:solidFill>
              <a:latin typeface="Arial"/>
              <a:ea typeface="微软雅黑"/>
              <a:cs typeface="Open Sans" pitchFamily="34" charset="0"/>
              <a:sym typeface="Arial"/>
            </a:endParaRPr>
          </a:p>
          <a:p>
            <a:pPr>
              <a:lnSpc>
                <a:spcPct val="150000"/>
              </a:lnSpc>
            </a:pPr>
            <a:r>
              <a:rPr lang="zh-CN" altLang="en-US" sz="1400" spc="300" dirty="0" smtClean="0">
                <a:solidFill>
                  <a:schemeClr val="tx1">
                    <a:lumMod val="65000"/>
                    <a:lumOff val="35000"/>
                  </a:schemeClr>
                </a:solidFill>
                <a:latin typeface="Arial"/>
                <a:ea typeface="微软雅黑"/>
                <a:cs typeface="Open Sans" pitchFamily="34" charset="0"/>
                <a:sym typeface="Arial"/>
              </a:rPr>
              <a:t>设计制造一体化一直来说是一个难点，计算机辅助工艺（</a:t>
            </a:r>
            <a:r>
              <a:rPr lang="en-US" altLang="zh-CN" sz="1400" spc="300" dirty="0" smtClean="0">
                <a:solidFill>
                  <a:schemeClr val="tx1">
                    <a:lumMod val="65000"/>
                    <a:lumOff val="35000"/>
                  </a:schemeClr>
                </a:solidFill>
                <a:latin typeface="Arial"/>
                <a:ea typeface="微软雅黑"/>
                <a:cs typeface="Open Sans" pitchFamily="34" charset="0"/>
                <a:sym typeface="Arial"/>
              </a:rPr>
              <a:t>CAPP</a:t>
            </a:r>
            <a:r>
              <a:rPr lang="zh-CN" altLang="en-US" sz="1400" spc="300" dirty="0" smtClean="0">
                <a:solidFill>
                  <a:schemeClr val="tx1">
                    <a:lumMod val="65000"/>
                    <a:lumOff val="35000"/>
                  </a:schemeClr>
                </a:solidFill>
                <a:latin typeface="Arial"/>
                <a:ea typeface="微软雅黑"/>
                <a:cs typeface="Open Sans" pitchFamily="34" charset="0"/>
                <a:sym typeface="Arial"/>
              </a:rPr>
              <a:t>）在现阶段由于还无法与</a:t>
            </a:r>
            <a:r>
              <a:rPr lang="en-US" altLang="zh-CN" sz="1400" spc="300" dirty="0" smtClean="0">
                <a:solidFill>
                  <a:schemeClr val="tx1">
                    <a:lumMod val="65000"/>
                    <a:lumOff val="35000"/>
                  </a:schemeClr>
                </a:solidFill>
                <a:latin typeface="Arial"/>
                <a:ea typeface="微软雅黑"/>
                <a:cs typeface="Open Sans" pitchFamily="34" charset="0"/>
                <a:sym typeface="Arial"/>
              </a:rPr>
              <a:t>CAD</a:t>
            </a:r>
            <a:r>
              <a:rPr lang="zh-CN" altLang="en-US" sz="1400" spc="300" dirty="0" smtClean="0">
                <a:solidFill>
                  <a:schemeClr val="tx1">
                    <a:lumMod val="65000"/>
                    <a:lumOff val="35000"/>
                  </a:schemeClr>
                </a:solidFill>
                <a:latin typeface="Arial"/>
                <a:ea typeface="微软雅黑"/>
                <a:cs typeface="Open Sans" pitchFamily="34" charset="0"/>
                <a:sym typeface="Arial"/>
              </a:rPr>
              <a:t>、</a:t>
            </a:r>
            <a:r>
              <a:rPr lang="en-US" altLang="zh-CN" sz="1400" spc="300" dirty="0" smtClean="0">
                <a:solidFill>
                  <a:schemeClr val="tx1">
                    <a:lumMod val="65000"/>
                    <a:lumOff val="35000"/>
                  </a:schemeClr>
                </a:solidFill>
                <a:latin typeface="Arial"/>
                <a:ea typeface="微软雅黑"/>
                <a:cs typeface="Open Sans" pitchFamily="34" charset="0"/>
                <a:sym typeface="Arial"/>
              </a:rPr>
              <a:t>CAM</a:t>
            </a:r>
            <a:r>
              <a:rPr lang="zh-CN" altLang="en-US" sz="1400" spc="300" dirty="0" smtClean="0">
                <a:solidFill>
                  <a:schemeClr val="tx1">
                    <a:lumMod val="65000"/>
                    <a:lumOff val="35000"/>
                  </a:schemeClr>
                </a:solidFill>
                <a:latin typeface="Arial"/>
                <a:ea typeface="微软雅黑"/>
                <a:cs typeface="Open Sans" pitchFamily="34" charset="0"/>
                <a:sym typeface="Arial"/>
              </a:rPr>
              <a:t>完全的无缝对接，这也是制约制造业信息化一直以来的难点之一，而快速成型技术集成</a:t>
            </a:r>
            <a:r>
              <a:rPr lang="en-US" altLang="zh-CN" sz="1400" spc="300" dirty="0" smtClean="0">
                <a:solidFill>
                  <a:schemeClr val="tx1">
                    <a:lumMod val="65000"/>
                    <a:lumOff val="35000"/>
                  </a:schemeClr>
                </a:solidFill>
                <a:latin typeface="Arial"/>
                <a:ea typeface="微软雅黑"/>
                <a:cs typeface="Open Sans" pitchFamily="34" charset="0"/>
                <a:sym typeface="Arial"/>
              </a:rPr>
              <a:t>CAD</a:t>
            </a:r>
            <a:r>
              <a:rPr lang="zh-CN" altLang="en-US" sz="1400" spc="300" dirty="0" smtClean="0">
                <a:solidFill>
                  <a:schemeClr val="tx1">
                    <a:lumMod val="65000"/>
                    <a:lumOff val="35000"/>
                  </a:schemeClr>
                </a:solidFill>
                <a:latin typeface="Arial"/>
                <a:ea typeface="微软雅黑"/>
                <a:cs typeface="Open Sans" pitchFamily="34" charset="0"/>
                <a:sym typeface="Arial"/>
              </a:rPr>
              <a:t>、</a:t>
            </a:r>
            <a:r>
              <a:rPr lang="en-US" altLang="zh-CN" sz="1400" spc="300" dirty="0" smtClean="0">
                <a:solidFill>
                  <a:schemeClr val="tx1">
                    <a:lumMod val="65000"/>
                    <a:lumOff val="35000"/>
                  </a:schemeClr>
                </a:solidFill>
                <a:latin typeface="Arial"/>
                <a:ea typeface="微软雅黑"/>
                <a:cs typeface="Open Sans" pitchFamily="34" charset="0"/>
                <a:sym typeface="Arial"/>
              </a:rPr>
              <a:t>CAM</a:t>
            </a:r>
            <a:r>
              <a:rPr lang="zh-CN" altLang="en-US" sz="1400" spc="300" dirty="0" smtClean="0">
                <a:solidFill>
                  <a:schemeClr val="tx1">
                    <a:lumMod val="65000"/>
                    <a:lumOff val="35000"/>
                  </a:schemeClr>
                </a:solidFill>
                <a:latin typeface="Arial"/>
                <a:ea typeface="微软雅黑"/>
                <a:cs typeface="Open Sans" pitchFamily="34" charset="0"/>
                <a:sym typeface="Arial"/>
              </a:rPr>
              <a:t>、激光技术、数控技术、化工、材料工程等多项技术，使得设计制造一体化的概念完美实现。</a:t>
            </a:r>
            <a:endParaRPr lang="en-US" altLang="zh-CN" sz="1400" spc="300" dirty="0">
              <a:solidFill>
                <a:schemeClr val="tx1">
                  <a:lumMod val="65000"/>
                  <a:lumOff val="35000"/>
                </a:schemeClr>
              </a:solidFill>
              <a:latin typeface="Arial"/>
              <a:ea typeface="微软雅黑"/>
              <a:cs typeface="Open Sans" pitchFamily="34" charset="0"/>
              <a:sym typeface="Arial"/>
            </a:endParaRPr>
          </a:p>
        </p:txBody>
      </p:sp>
      <p:sp>
        <p:nvSpPr>
          <p:cNvPr id="8" name="TextBox 7"/>
          <p:cNvSpPr txBox="1"/>
          <p:nvPr/>
        </p:nvSpPr>
        <p:spPr>
          <a:xfrm>
            <a:off x="7895406" y="2060848"/>
            <a:ext cx="2952328" cy="2769989"/>
          </a:xfrm>
          <a:prstGeom prst="rect">
            <a:avLst/>
          </a:prstGeom>
          <a:noFill/>
        </p:spPr>
        <p:txBody>
          <a:bodyPr wrap="square" rtlCol="0">
            <a:spAutoFit/>
          </a:bodyPr>
          <a:lstStyle/>
          <a:p>
            <a:pPr>
              <a:lnSpc>
                <a:spcPct val="150000"/>
              </a:lnSpc>
            </a:pPr>
            <a:r>
              <a:rPr lang="zh-CN" altLang="en-US" b="1" spc="300" dirty="0" smtClean="0">
                <a:solidFill>
                  <a:schemeClr val="tx1">
                    <a:lumMod val="65000"/>
                    <a:lumOff val="35000"/>
                  </a:schemeClr>
                </a:solidFill>
                <a:latin typeface="Arial"/>
                <a:ea typeface="微软雅黑"/>
                <a:cs typeface="Open Sans" pitchFamily="34" charset="0"/>
                <a:sym typeface="Arial"/>
              </a:rPr>
              <a:t>完全再现三维数据</a:t>
            </a:r>
            <a:endParaRPr lang="en-US" altLang="zh-CN" b="1" spc="300" dirty="0" smtClean="0">
              <a:solidFill>
                <a:schemeClr val="tx1">
                  <a:lumMod val="65000"/>
                  <a:lumOff val="35000"/>
                </a:schemeClr>
              </a:solidFill>
              <a:latin typeface="Arial"/>
              <a:ea typeface="微软雅黑"/>
              <a:cs typeface="Open Sans" pitchFamily="34" charset="0"/>
              <a:sym typeface="Arial"/>
            </a:endParaRPr>
          </a:p>
          <a:p>
            <a:pPr>
              <a:lnSpc>
                <a:spcPct val="150000"/>
              </a:lnSpc>
            </a:pPr>
            <a:r>
              <a:rPr lang="zh-CN" altLang="en-US" sz="1400" spc="300" dirty="0" smtClean="0">
                <a:solidFill>
                  <a:schemeClr val="tx1">
                    <a:lumMod val="65000"/>
                    <a:lumOff val="35000"/>
                  </a:schemeClr>
                </a:solidFill>
                <a:latin typeface="Arial"/>
                <a:ea typeface="微软雅黑"/>
                <a:cs typeface="Open Sans" pitchFamily="34" charset="0"/>
                <a:sym typeface="Arial"/>
              </a:rPr>
              <a:t>经过快速成型制造完成的零部件，完全真实的再现三维造型，无论外表面的异形曲面还是内腔的异形孔，都可以真实准确的完成造型，基本上不再需要再借助外部设备进行修复。</a:t>
            </a:r>
            <a:endParaRPr lang="en-US" altLang="zh-CN" sz="1400" spc="300" dirty="0">
              <a:solidFill>
                <a:schemeClr val="tx1">
                  <a:lumMod val="65000"/>
                  <a:lumOff val="35000"/>
                </a:schemeClr>
              </a:solidFill>
              <a:latin typeface="Arial"/>
              <a:ea typeface="微软雅黑"/>
              <a:cs typeface="Open Sans" pitchFamily="34" charset="0"/>
              <a:sym typeface="Arial"/>
            </a:endParaRPr>
          </a:p>
        </p:txBody>
      </p:sp>
      <p:cxnSp>
        <p:nvCxnSpPr>
          <p:cNvPr id="11" name="直接连接符 10"/>
          <p:cNvCxnSpPr/>
          <p:nvPr/>
        </p:nvCxnSpPr>
        <p:spPr>
          <a:xfrm>
            <a:off x="7679382" y="2060848"/>
            <a:ext cx="0" cy="3456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39022" y="2060848"/>
            <a:ext cx="0" cy="37444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0017807" y="1051584"/>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06523" y="1378440"/>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82976" y="5521128"/>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982976" y="5589240"/>
            <a:ext cx="777432" cy="6537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3755945"/>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90"/>
                                          </p:val>
                                        </p:tav>
                                        <p:tav tm="100000">
                                          <p:val>
                                            <p:fltVal val="0"/>
                                          </p:val>
                                        </p:tav>
                                      </p:tavLst>
                                    </p:anim>
                                    <p:animEffect transition="in" filter="fade">
                                      <p:cBhvr>
                                        <p:cTn id="22" dur="1000"/>
                                        <p:tgtEl>
                                          <p:spTgt spid="20"/>
                                        </p:tgtEl>
                                      </p:cBhvr>
                                    </p:animEffect>
                                  </p:childTnLst>
                                </p:cTn>
                              </p:par>
                              <p:par>
                                <p:cTn id="23" presetID="3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1000" fill="hold"/>
                                        <p:tgtEl>
                                          <p:spTgt spid="21"/>
                                        </p:tgtEl>
                                        <p:attrNameLst>
                                          <p:attrName>ppt_w</p:attrName>
                                        </p:attrNameLst>
                                      </p:cBhvr>
                                      <p:tavLst>
                                        <p:tav tm="0">
                                          <p:val>
                                            <p:fltVal val="0"/>
                                          </p:val>
                                        </p:tav>
                                        <p:tav tm="100000">
                                          <p:val>
                                            <p:strVal val="#ppt_w"/>
                                          </p:val>
                                        </p:tav>
                                      </p:tavLst>
                                    </p:anim>
                                    <p:anim calcmode="lin" valueType="num">
                                      <p:cBhvr>
                                        <p:cTn id="26" dur="1000" fill="hold"/>
                                        <p:tgtEl>
                                          <p:spTgt spid="21"/>
                                        </p:tgtEl>
                                        <p:attrNameLst>
                                          <p:attrName>ppt_h</p:attrName>
                                        </p:attrNameLst>
                                      </p:cBhvr>
                                      <p:tavLst>
                                        <p:tav tm="0">
                                          <p:val>
                                            <p:fltVal val="0"/>
                                          </p:val>
                                        </p:tav>
                                        <p:tav tm="100000">
                                          <p:val>
                                            <p:strVal val="#ppt_h"/>
                                          </p:val>
                                        </p:tav>
                                      </p:tavLst>
                                    </p:anim>
                                    <p:anim calcmode="lin" valueType="num">
                                      <p:cBhvr>
                                        <p:cTn id="27" dur="1000" fill="hold"/>
                                        <p:tgtEl>
                                          <p:spTgt spid="21"/>
                                        </p:tgtEl>
                                        <p:attrNameLst>
                                          <p:attrName>style.rotation</p:attrName>
                                        </p:attrNameLst>
                                      </p:cBhvr>
                                      <p:tavLst>
                                        <p:tav tm="0">
                                          <p:val>
                                            <p:fltVal val="90"/>
                                          </p:val>
                                        </p:tav>
                                        <p:tav tm="100000">
                                          <p:val>
                                            <p:fltVal val="0"/>
                                          </p:val>
                                        </p:tav>
                                      </p:tavLst>
                                    </p:anim>
                                    <p:animEffect transition="in" filter="fade">
                                      <p:cBhvr>
                                        <p:cTn id="28" dur="1000"/>
                                        <p:tgtEl>
                                          <p:spTgt spid="21"/>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22" presetClass="entr" presetSubtype="4"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par>
                                <p:cTn id="47" presetID="22" presetClass="entr" presetSubtype="4"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49765" y="4137263"/>
            <a:ext cx="1527085" cy="646331"/>
          </a:xfrm>
          <a:prstGeom prst="rect">
            <a:avLst/>
          </a:prstGeom>
          <a:noFill/>
        </p:spPr>
        <p:txBody>
          <a:bodyPr wrap="none" rtlCol="0">
            <a:spAutoFit/>
          </a:bodyPr>
          <a:lstStyle/>
          <a:p>
            <a:r>
              <a:rPr lang="en-US" altLang="zh-CN" sz="3600" spc="300" dirty="0">
                <a:solidFill>
                  <a:schemeClr val="tx1">
                    <a:lumMod val="85000"/>
                    <a:lumOff val="15000"/>
                  </a:schemeClr>
                </a:solidFill>
                <a:latin typeface="Arial"/>
                <a:ea typeface="微软雅黑"/>
                <a:sym typeface="Arial"/>
              </a:rPr>
              <a:t>PART</a:t>
            </a:r>
          </a:p>
        </p:txBody>
      </p:sp>
      <p:sp>
        <p:nvSpPr>
          <p:cNvPr id="12" name="等腰三角形 11"/>
          <p:cNvSpPr/>
          <p:nvPr/>
        </p:nvSpPr>
        <p:spPr>
          <a:xfrm rot="512239">
            <a:off x="3477837" y="3538931"/>
            <a:ext cx="314715" cy="2713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等腰三角形 12"/>
          <p:cNvSpPr/>
          <p:nvPr/>
        </p:nvSpPr>
        <p:spPr>
          <a:xfrm rot="20371609">
            <a:off x="3995378" y="3751964"/>
            <a:ext cx="157357" cy="135653"/>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等腰三角形 13"/>
          <p:cNvSpPr/>
          <p:nvPr/>
        </p:nvSpPr>
        <p:spPr>
          <a:xfrm rot="20371609">
            <a:off x="3124426" y="3774407"/>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5" name="等腰三角形 14"/>
          <p:cNvSpPr/>
          <p:nvPr/>
        </p:nvSpPr>
        <p:spPr>
          <a:xfrm rot="3761573">
            <a:off x="2621230" y="3463058"/>
            <a:ext cx="588992" cy="403978"/>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 name="等腰三角形 15"/>
          <p:cNvSpPr/>
          <p:nvPr/>
        </p:nvSpPr>
        <p:spPr>
          <a:xfrm rot="20371609">
            <a:off x="3987995" y="3447181"/>
            <a:ext cx="211765" cy="155966"/>
          </a:xfrm>
          <a:prstGeom prst="triangl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7" name="TextBox 16"/>
          <p:cNvSpPr txBox="1"/>
          <p:nvPr/>
        </p:nvSpPr>
        <p:spPr>
          <a:xfrm>
            <a:off x="2958273" y="2074407"/>
            <a:ext cx="869149" cy="1569660"/>
          </a:xfrm>
          <a:prstGeom prst="rect">
            <a:avLst/>
          </a:prstGeom>
          <a:noFill/>
        </p:spPr>
        <p:txBody>
          <a:bodyPr wrap="none" rtlCol="0">
            <a:spAutoFit/>
          </a:bodyPr>
          <a:lstStyle/>
          <a:p>
            <a:r>
              <a:rPr lang="en-US" altLang="zh-CN" sz="9600" b="1" dirty="0">
                <a:solidFill>
                  <a:schemeClr val="tx1">
                    <a:lumMod val="85000"/>
                    <a:lumOff val="15000"/>
                  </a:schemeClr>
                </a:solidFill>
                <a:latin typeface="Arial"/>
                <a:ea typeface="微软雅黑"/>
                <a:sym typeface="Arial"/>
              </a:rPr>
              <a:t>2</a:t>
            </a:r>
            <a:endParaRPr lang="zh-CN" altLang="en-US" sz="9600" b="1" dirty="0">
              <a:solidFill>
                <a:schemeClr val="tx1">
                  <a:lumMod val="85000"/>
                  <a:lumOff val="15000"/>
                </a:schemeClr>
              </a:solidFill>
              <a:latin typeface="Arial"/>
              <a:ea typeface="微软雅黑"/>
              <a:sym typeface="Arial"/>
            </a:endParaRPr>
          </a:p>
        </p:txBody>
      </p:sp>
      <p:sp>
        <p:nvSpPr>
          <p:cNvPr id="28" name="TextBox 27"/>
          <p:cNvSpPr txBox="1"/>
          <p:nvPr/>
        </p:nvSpPr>
        <p:spPr>
          <a:xfrm>
            <a:off x="4943078" y="2492896"/>
            <a:ext cx="4546437" cy="1107996"/>
          </a:xfrm>
          <a:prstGeom prst="rect">
            <a:avLst/>
          </a:prstGeom>
          <a:noFill/>
        </p:spPr>
        <p:txBody>
          <a:bodyPr wrap="none" rtlCol="0">
            <a:spAutoFit/>
          </a:bodyPr>
          <a:lstStyle/>
          <a:p>
            <a:r>
              <a:rPr lang="zh-CN" altLang="en-US" sz="6600" spc="300" dirty="0" smtClean="0">
                <a:latin typeface="Arial"/>
                <a:ea typeface="微软雅黑"/>
                <a:sym typeface="Arial"/>
              </a:rPr>
              <a:t>应 </a:t>
            </a:r>
            <a:r>
              <a:rPr lang="zh-CN" altLang="en-US" sz="6600" spc="300" smtClean="0">
                <a:latin typeface="Arial"/>
                <a:ea typeface="微软雅黑"/>
                <a:sym typeface="Arial"/>
              </a:rPr>
              <a:t>用 领 </a:t>
            </a:r>
            <a:r>
              <a:rPr lang="zh-CN" altLang="en-US" sz="6600" spc="300" dirty="0" smtClean="0">
                <a:latin typeface="Arial"/>
                <a:ea typeface="微软雅黑"/>
                <a:sym typeface="Arial"/>
              </a:rPr>
              <a:t>域</a:t>
            </a:r>
            <a:endParaRPr lang="zh-CN" altLang="en-US" sz="6600" spc="300" dirty="0">
              <a:latin typeface="Arial"/>
              <a:ea typeface="微软雅黑"/>
              <a:sym typeface="Arial"/>
            </a:endParaRPr>
          </a:p>
        </p:txBody>
      </p:sp>
      <p:cxnSp>
        <p:nvCxnSpPr>
          <p:cNvPr id="33" name="直接连接符 32"/>
          <p:cNvCxnSpPr/>
          <p:nvPr/>
        </p:nvCxnSpPr>
        <p:spPr>
          <a:xfrm flipH="1">
            <a:off x="6067126" y="2638182"/>
            <a:ext cx="388716" cy="326856"/>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9082926" y="3247397"/>
            <a:ext cx="654557" cy="534334"/>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8803430" y="2638182"/>
            <a:ext cx="388716" cy="326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744019" y="3685485"/>
            <a:ext cx="654557" cy="534334"/>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19334673"/>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1000" fill="hold"/>
                                        <p:tgtEl>
                                          <p:spTgt spid="14"/>
                                        </p:tgtEl>
                                        <p:attrNameLst>
                                          <p:attrName>ppt_w</p:attrName>
                                        </p:attrNameLst>
                                      </p:cBhvr>
                                      <p:tavLst>
                                        <p:tav tm="0">
                                          <p:val>
                                            <p:fltVal val="0"/>
                                          </p:val>
                                        </p:tav>
                                        <p:tav tm="100000">
                                          <p:val>
                                            <p:strVal val="#ppt_w"/>
                                          </p:val>
                                        </p:tav>
                                      </p:tavLst>
                                    </p:anim>
                                    <p:anim calcmode="lin" valueType="num">
                                      <p:cBhvr>
                                        <p:cTn id="19" dur="1000" fill="hold"/>
                                        <p:tgtEl>
                                          <p:spTgt spid="14"/>
                                        </p:tgtEl>
                                        <p:attrNameLst>
                                          <p:attrName>ppt_h</p:attrName>
                                        </p:attrNameLst>
                                      </p:cBhvr>
                                      <p:tavLst>
                                        <p:tav tm="0">
                                          <p:val>
                                            <p:fltVal val="0"/>
                                          </p:val>
                                        </p:tav>
                                        <p:tav tm="100000">
                                          <p:val>
                                            <p:strVal val="#ppt_h"/>
                                          </p:val>
                                        </p:tav>
                                      </p:tavLst>
                                    </p:anim>
                                    <p:anim calcmode="lin" valueType="num">
                                      <p:cBhvr>
                                        <p:cTn id="20" dur="1000" fill="hold"/>
                                        <p:tgtEl>
                                          <p:spTgt spid="14"/>
                                        </p:tgtEl>
                                        <p:attrNameLst>
                                          <p:attrName>style.rotation</p:attrName>
                                        </p:attrNameLst>
                                      </p:cBhvr>
                                      <p:tavLst>
                                        <p:tav tm="0">
                                          <p:val>
                                            <p:fltVal val="90"/>
                                          </p:val>
                                        </p:tav>
                                        <p:tav tm="100000">
                                          <p:val>
                                            <p:fltVal val="0"/>
                                          </p:val>
                                        </p:tav>
                                      </p:tavLst>
                                    </p:anim>
                                    <p:animEffect transition="in" filter="fade">
                                      <p:cBhvr>
                                        <p:cTn id="21" dur="1000"/>
                                        <p:tgtEl>
                                          <p:spTgt spid="14"/>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fltVal val="0"/>
                                          </p:val>
                                        </p:tav>
                                        <p:tav tm="100000">
                                          <p:val>
                                            <p:strVal val="#ppt_w"/>
                                          </p:val>
                                        </p:tav>
                                      </p:tavLst>
                                    </p:anim>
                                    <p:anim calcmode="lin" valueType="num">
                                      <p:cBhvr>
                                        <p:cTn id="37" dur="1000" fill="hold"/>
                                        <p:tgtEl>
                                          <p:spTgt spid="13"/>
                                        </p:tgtEl>
                                        <p:attrNameLst>
                                          <p:attrName>ppt_h</p:attrName>
                                        </p:attrNameLst>
                                      </p:cBhvr>
                                      <p:tavLst>
                                        <p:tav tm="0">
                                          <p:val>
                                            <p:fltVal val="0"/>
                                          </p:val>
                                        </p:tav>
                                        <p:tav tm="100000">
                                          <p:val>
                                            <p:strVal val="#ppt_h"/>
                                          </p:val>
                                        </p:tav>
                                      </p:tavLst>
                                    </p:anim>
                                    <p:anim calcmode="lin" valueType="num">
                                      <p:cBhvr>
                                        <p:cTn id="38" dur="1000" fill="hold"/>
                                        <p:tgtEl>
                                          <p:spTgt spid="13"/>
                                        </p:tgtEl>
                                        <p:attrNameLst>
                                          <p:attrName>style.rotation</p:attrName>
                                        </p:attrNameLst>
                                      </p:cBhvr>
                                      <p:tavLst>
                                        <p:tav tm="0">
                                          <p:val>
                                            <p:fltVal val="90"/>
                                          </p:val>
                                        </p:tav>
                                        <p:tav tm="100000">
                                          <p:val>
                                            <p:fltVal val="0"/>
                                          </p:val>
                                        </p:tav>
                                      </p:tavLst>
                                    </p:anim>
                                    <p:animEffect transition="in" filter="fade">
                                      <p:cBhvr>
                                        <p:cTn id="39" dur="1000"/>
                                        <p:tgtEl>
                                          <p:spTgt spid="1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53" presetClass="entr" presetSubtype="52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anim calcmode="lin" valueType="num">
                                      <p:cBhvr>
                                        <p:cTn id="51" dur="500" fill="hold"/>
                                        <p:tgtEl>
                                          <p:spTgt spid="28"/>
                                        </p:tgtEl>
                                        <p:attrNameLst>
                                          <p:attrName>ppt_x</p:attrName>
                                        </p:attrNameLst>
                                      </p:cBhvr>
                                      <p:tavLst>
                                        <p:tav tm="0">
                                          <p:val>
                                            <p:fltVal val="0.5"/>
                                          </p:val>
                                        </p:tav>
                                        <p:tav tm="100000">
                                          <p:val>
                                            <p:strVal val="#ppt_x"/>
                                          </p:val>
                                        </p:tav>
                                      </p:tavLst>
                                    </p:anim>
                                    <p:anim calcmode="lin" valueType="num">
                                      <p:cBhvr>
                                        <p:cTn id="52" dur="500" fill="hold"/>
                                        <p:tgtEl>
                                          <p:spTgt spid="28"/>
                                        </p:tgtEl>
                                        <p:attrNameLst>
                                          <p:attrName>ppt_y</p:attrName>
                                        </p:attrNameLst>
                                      </p:cBhvr>
                                      <p:tavLst>
                                        <p:tav tm="0">
                                          <p:val>
                                            <p:fltVal val="0.5"/>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1000" fill="hold"/>
                                        <p:tgtEl>
                                          <p:spTgt spid="37"/>
                                        </p:tgtEl>
                                        <p:attrNameLst>
                                          <p:attrName>ppt_w</p:attrName>
                                        </p:attrNameLst>
                                      </p:cBhvr>
                                      <p:tavLst>
                                        <p:tav tm="0">
                                          <p:val>
                                            <p:fltVal val="0"/>
                                          </p:val>
                                        </p:tav>
                                        <p:tav tm="100000">
                                          <p:val>
                                            <p:strVal val="#ppt_w"/>
                                          </p:val>
                                        </p:tav>
                                      </p:tavLst>
                                    </p:anim>
                                    <p:anim calcmode="lin" valueType="num">
                                      <p:cBhvr>
                                        <p:cTn id="62" dur="1000" fill="hold"/>
                                        <p:tgtEl>
                                          <p:spTgt spid="37"/>
                                        </p:tgtEl>
                                        <p:attrNameLst>
                                          <p:attrName>ppt_h</p:attrName>
                                        </p:attrNameLst>
                                      </p:cBhvr>
                                      <p:tavLst>
                                        <p:tav tm="0">
                                          <p:val>
                                            <p:fltVal val="0"/>
                                          </p:val>
                                        </p:tav>
                                        <p:tav tm="100000">
                                          <p:val>
                                            <p:strVal val="#ppt_h"/>
                                          </p:val>
                                        </p:tav>
                                      </p:tavLst>
                                    </p:anim>
                                    <p:anim calcmode="lin" valueType="num">
                                      <p:cBhvr>
                                        <p:cTn id="63" dur="1000" fill="hold"/>
                                        <p:tgtEl>
                                          <p:spTgt spid="37"/>
                                        </p:tgtEl>
                                        <p:attrNameLst>
                                          <p:attrName>style.rotation</p:attrName>
                                        </p:attrNameLst>
                                      </p:cBhvr>
                                      <p:tavLst>
                                        <p:tav tm="0">
                                          <p:val>
                                            <p:fltVal val="90"/>
                                          </p:val>
                                        </p:tav>
                                        <p:tav tm="100000">
                                          <p:val>
                                            <p:fltVal val="0"/>
                                          </p:val>
                                        </p:tav>
                                      </p:tavLst>
                                    </p:anim>
                                    <p:animEffect transition="in" filter="fade">
                                      <p:cBhvr>
                                        <p:cTn id="64" dur="1000"/>
                                        <p:tgtEl>
                                          <p:spTgt spid="37"/>
                                        </p:tgtEl>
                                      </p:cBhvr>
                                    </p:animEffect>
                                  </p:childTnLst>
                                </p:cTn>
                              </p:par>
                              <p:par>
                                <p:cTn id="65" presetID="3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1000" fill="hold"/>
                                        <p:tgtEl>
                                          <p:spTgt spid="36"/>
                                        </p:tgtEl>
                                        <p:attrNameLst>
                                          <p:attrName>ppt_w</p:attrName>
                                        </p:attrNameLst>
                                      </p:cBhvr>
                                      <p:tavLst>
                                        <p:tav tm="0">
                                          <p:val>
                                            <p:fltVal val="0"/>
                                          </p:val>
                                        </p:tav>
                                        <p:tav tm="100000">
                                          <p:val>
                                            <p:strVal val="#ppt_w"/>
                                          </p:val>
                                        </p:tav>
                                      </p:tavLst>
                                    </p:anim>
                                    <p:anim calcmode="lin" valueType="num">
                                      <p:cBhvr>
                                        <p:cTn id="68" dur="1000" fill="hold"/>
                                        <p:tgtEl>
                                          <p:spTgt spid="36"/>
                                        </p:tgtEl>
                                        <p:attrNameLst>
                                          <p:attrName>ppt_h</p:attrName>
                                        </p:attrNameLst>
                                      </p:cBhvr>
                                      <p:tavLst>
                                        <p:tav tm="0">
                                          <p:val>
                                            <p:fltVal val="0"/>
                                          </p:val>
                                        </p:tav>
                                        <p:tav tm="100000">
                                          <p:val>
                                            <p:strVal val="#ppt_h"/>
                                          </p:val>
                                        </p:tav>
                                      </p:tavLst>
                                    </p:anim>
                                    <p:anim calcmode="lin" valueType="num">
                                      <p:cBhvr>
                                        <p:cTn id="69" dur="1000" fill="hold"/>
                                        <p:tgtEl>
                                          <p:spTgt spid="36"/>
                                        </p:tgtEl>
                                        <p:attrNameLst>
                                          <p:attrName>style.rotation</p:attrName>
                                        </p:attrNameLst>
                                      </p:cBhvr>
                                      <p:tavLst>
                                        <p:tav tm="0">
                                          <p:val>
                                            <p:fltVal val="90"/>
                                          </p:val>
                                        </p:tav>
                                        <p:tav tm="100000">
                                          <p:val>
                                            <p:fltVal val="0"/>
                                          </p:val>
                                        </p:tav>
                                      </p:tavLst>
                                    </p:anim>
                                    <p:animEffect transition="in" filter="fade">
                                      <p:cBhvr>
                                        <p:cTn id="70" dur="1000"/>
                                        <p:tgtEl>
                                          <p:spTgt spid="36"/>
                                        </p:tgtEl>
                                      </p:cBhvr>
                                    </p:animEffect>
                                  </p:childTnLst>
                                </p:cTn>
                              </p:par>
                              <p:par>
                                <p:cTn id="71" presetID="3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P spid="15" grpId="0" animBg="1"/>
      <p:bldP spid="16" grpId="0" animBg="1"/>
      <p:bldP spid="1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xmlns="" id="{836A1F81-7055-4912-87FC-3EA2FCCAE790}"/>
              </a:ext>
            </a:extLst>
          </p:cNvPr>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xmlns="" id="{BB48398A-2F49-47BE-AEB0-A15CB40B1900}"/>
              </a:ext>
            </a:extLst>
          </p:cNvPr>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xmlns="" id="{3C079DF4-208A-4ED0-B020-BEEAF6BDE56D}"/>
              </a:ext>
            </a:extLst>
          </p:cNvPr>
          <p:cNvSpPr/>
          <p:nvPr/>
        </p:nvSpPr>
        <p:spPr>
          <a:xfrm>
            <a:off x="838622" y="476672"/>
            <a:ext cx="3034805" cy="984885"/>
          </a:xfrm>
          <a:prstGeom prst="rect">
            <a:avLst/>
          </a:prstGeom>
        </p:spPr>
        <p:txBody>
          <a:bodyPr wrap="none">
            <a:spAutoFit/>
          </a:bodyPr>
          <a:lstStyle/>
          <a:p>
            <a:r>
              <a:rPr lang="en-US" altLang="zh-CN" sz="4000" b="1" dirty="0" smtClean="0">
                <a:solidFill>
                  <a:srgbClr val="C00000"/>
                </a:solidFill>
                <a:latin typeface="Arial"/>
                <a:ea typeface="微软雅黑"/>
                <a:sym typeface="Arial"/>
              </a:rPr>
              <a:t>1</a:t>
            </a:r>
            <a:r>
              <a:rPr lang="zh-CN" altLang="en-US" sz="4000" b="1" dirty="0" smtClean="0">
                <a:solidFill>
                  <a:srgbClr val="C00000"/>
                </a:solidFill>
                <a:latin typeface="Arial"/>
                <a:ea typeface="微软雅黑"/>
                <a:sym typeface="Arial"/>
              </a:rPr>
              <a:t>、</a:t>
            </a:r>
            <a:r>
              <a:rPr lang="zh-CN" altLang="en-US" sz="4000" b="1" dirty="0" smtClean="0">
                <a:solidFill>
                  <a:schemeClr val="tx1">
                    <a:lumMod val="85000"/>
                    <a:lumOff val="15000"/>
                  </a:schemeClr>
                </a:solidFill>
                <a:latin typeface="Arial"/>
                <a:ea typeface="微软雅黑"/>
                <a:cs typeface="Aparajita" panose="020B0604020202020204" pitchFamily="34" charset="0"/>
                <a:sym typeface="Arial"/>
              </a:rPr>
              <a:t>航天科技</a:t>
            </a:r>
          </a:p>
          <a:p>
            <a:endParaRPr lang="zh-CN" altLang="en-US" b="1" dirty="0">
              <a:latin typeface="Arial"/>
              <a:ea typeface="微软雅黑"/>
              <a:sym typeface="Arial"/>
            </a:endParaRPr>
          </a:p>
        </p:txBody>
      </p:sp>
      <p:sp>
        <p:nvSpPr>
          <p:cNvPr id="5" name="左中括号 4">
            <a:extLst>
              <a:ext uri="{FF2B5EF4-FFF2-40B4-BE49-F238E27FC236}">
                <a16:creationId xmlns:a16="http://schemas.microsoft.com/office/drawing/2014/main" xmlns="" id="{AFD111B9-43CA-4D54-9C59-121D38991DF6}"/>
              </a:ext>
            </a:extLst>
          </p:cNvPr>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sp>
        <p:nvSpPr>
          <p:cNvPr id="10" name="TextBox 7">
            <a:extLst>
              <a:ext uri="{FF2B5EF4-FFF2-40B4-BE49-F238E27FC236}">
                <a16:creationId xmlns:a16="http://schemas.microsoft.com/office/drawing/2014/main" xmlns="" id="{E1BADBB5-E505-4139-B87D-2E8BF12F4737}"/>
              </a:ext>
            </a:extLst>
          </p:cNvPr>
          <p:cNvSpPr txBox="1"/>
          <p:nvPr/>
        </p:nvSpPr>
        <p:spPr>
          <a:xfrm>
            <a:off x="1414686" y="1196752"/>
            <a:ext cx="9289032" cy="1800072"/>
          </a:xfrm>
          <a:prstGeom prst="rect">
            <a:avLst/>
          </a:prstGeom>
          <a:noFill/>
        </p:spPr>
        <p:txBody>
          <a:bodyPr wrap="square" lIns="219419" tIns="109710" rIns="219419" bIns="109710" rtlCol="0">
            <a:spAutoFit/>
          </a:bodyPr>
          <a:lstStyle/>
          <a:p>
            <a:pPr>
              <a:lnSpc>
                <a:spcPct val="150000"/>
              </a:lnSpc>
            </a:pPr>
            <a:r>
              <a:rPr lang="zh-CN" altLang="en-US" sz="1400" dirty="0" smtClean="0"/>
              <a:t>制造火箭发动机的喷射器需要精度较高的加工技术，如果使用</a:t>
            </a:r>
            <a:r>
              <a:rPr lang="en-US" altLang="zh-CN" sz="1400" dirty="0" smtClean="0"/>
              <a:t>3D</a:t>
            </a:r>
            <a:r>
              <a:rPr lang="zh-CN" altLang="en-US" sz="1400" dirty="0" smtClean="0"/>
              <a:t>打印技术，就可以降低制造上的复杂程度，在计算机中建立喷射器的三维图像，打印的材料为金属粉末和激光，在较高的温度下，金属粉末可被重新塑造成我们需要的样子。火箭发动机中的喷射器内有数十个喷射元件，要建造大小相似的元件需要一定的加工精度，该技术测试成功后将用于制造</a:t>
            </a:r>
            <a:r>
              <a:rPr lang="en-US" altLang="zh-CN" sz="1400" dirty="0" smtClean="0"/>
              <a:t>RS-25</a:t>
            </a:r>
            <a:r>
              <a:rPr lang="zh-CN" altLang="en-US" sz="1400" dirty="0" smtClean="0"/>
              <a:t>发动机，其作为美国宇航局未来太空发射系统的主要动力，该火箭可运载宇航员超越近地轨道，进入更遥远的深空。</a:t>
            </a:r>
            <a:endParaRPr lang="en-US" altLang="zh-CN" sz="1400" dirty="0">
              <a:latin typeface="Arial"/>
              <a:ea typeface="微软雅黑"/>
              <a:cs typeface="Aparajita" panose="020B0604020202020204" pitchFamily="34" charset="0"/>
              <a:sym typeface="Arial"/>
            </a:endParaRPr>
          </a:p>
        </p:txBody>
      </p:sp>
      <p:pic>
        <p:nvPicPr>
          <p:cNvPr id="11" name="图片 10" descr="e6ee38458678b0c9626849241866170b.jpg"/>
          <p:cNvPicPr>
            <a:picLocks noChangeAspect="1"/>
          </p:cNvPicPr>
          <p:nvPr/>
        </p:nvPicPr>
        <p:blipFill>
          <a:blip r:embed="rId3" cstate="print"/>
          <a:stretch>
            <a:fillRect/>
          </a:stretch>
        </p:blipFill>
        <p:spPr>
          <a:xfrm>
            <a:off x="1846734" y="2996952"/>
            <a:ext cx="8208912" cy="3672408"/>
          </a:xfrm>
          <a:prstGeom prst="rect">
            <a:avLst/>
          </a:prstGeom>
        </p:spPr>
      </p:pic>
    </p:spTree>
    <p:extLst>
      <p:ext uri="{BB962C8B-B14F-4D97-AF65-F5344CB8AC3E}">
        <p14:creationId xmlns:p14="http://schemas.microsoft.com/office/powerpoint/2010/main" xmlns="" val="4284472178"/>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10630" y="476672"/>
            <a:ext cx="3092513" cy="984885"/>
          </a:xfrm>
          <a:prstGeom prst="rect">
            <a:avLst/>
          </a:prstGeom>
        </p:spPr>
        <p:txBody>
          <a:bodyPr wrap="none">
            <a:spAutoFit/>
          </a:bodyPr>
          <a:lstStyle/>
          <a:p>
            <a:r>
              <a:rPr lang="en-US" altLang="zh-CN" sz="4000" b="1" dirty="0" smtClean="0">
                <a:solidFill>
                  <a:srgbClr val="C00000"/>
                </a:solidFill>
                <a:latin typeface="Arial"/>
                <a:ea typeface="微软雅黑"/>
                <a:sym typeface="Arial"/>
              </a:rPr>
              <a:t>2</a:t>
            </a:r>
            <a:r>
              <a:rPr lang="zh-CN" altLang="en-US" sz="4000" b="1" dirty="0" smtClean="0">
                <a:solidFill>
                  <a:srgbClr val="C00000"/>
                </a:solidFill>
                <a:latin typeface="Arial"/>
                <a:ea typeface="微软雅黑"/>
                <a:sym typeface="Arial"/>
              </a:rPr>
              <a:t>    </a:t>
            </a:r>
            <a:r>
              <a:rPr lang="zh-CN" altLang="en-US" sz="4000" b="1" dirty="0" smtClean="0">
                <a:solidFill>
                  <a:schemeClr val="tx1">
                    <a:lumMod val="85000"/>
                    <a:lumOff val="15000"/>
                  </a:schemeClr>
                </a:solidFill>
                <a:latin typeface="Arial"/>
                <a:ea typeface="微软雅黑"/>
                <a:cs typeface="Aparajita" panose="020B0604020202020204" pitchFamily="34" charset="0"/>
                <a:sym typeface="Arial"/>
              </a:rPr>
              <a:t>医学领域</a:t>
            </a:r>
          </a:p>
          <a:p>
            <a:endParaRPr lang="zh-CN" altLang="en-US" b="1" dirty="0">
              <a:latin typeface="Arial"/>
              <a:ea typeface="微软雅黑"/>
              <a:sym typeface="Arial"/>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sp>
        <p:nvSpPr>
          <p:cNvPr id="7" name="Rectangle 80"/>
          <p:cNvSpPr/>
          <p:nvPr/>
        </p:nvSpPr>
        <p:spPr>
          <a:xfrm>
            <a:off x="1486694" y="1268760"/>
            <a:ext cx="1661406" cy="498562"/>
          </a:xfrm>
          <a:prstGeom prst="rect">
            <a:avLst/>
          </a:prstGeom>
        </p:spPr>
        <p:txBody>
          <a:bodyPr wrap="none" lIns="219419" tIns="109710" rIns="219419" bIns="109710">
            <a:spAutoFit/>
          </a:bodyPr>
          <a:lstStyle/>
          <a:p>
            <a:r>
              <a:rPr lang="en-US" altLang="zh-CN" b="1" dirty="0" smtClean="0"/>
              <a:t>3D</a:t>
            </a:r>
            <a:r>
              <a:rPr lang="zh-CN" altLang="en-US" b="1" dirty="0" smtClean="0"/>
              <a:t>打印制药</a:t>
            </a:r>
            <a:endParaRPr lang="zh-CN" altLang="en-US" dirty="0" smtClean="0"/>
          </a:p>
        </p:txBody>
      </p:sp>
      <p:sp>
        <p:nvSpPr>
          <p:cNvPr id="8" name="TextBox 7"/>
          <p:cNvSpPr txBox="1"/>
          <p:nvPr/>
        </p:nvSpPr>
        <p:spPr>
          <a:xfrm>
            <a:off x="1702718" y="1700808"/>
            <a:ext cx="4450727" cy="4853600"/>
          </a:xfrm>
          <a:prstGeom prst="rect">
            <a:avLst/>
          </a:prstGeom>
          <a:noFill/>
        </p:spPr>
        <p:txBody>
          <a:bodyPr wrap="square" lIns="219419" tIns="109710" rIns="219419" bIns="109710" rtlCol="0">
            <a:spAutoFit/>
          </a:bodyPr>
          <a:lstStyle/>
          <a:p>
            <a:r>
              <a:rPr lang="en-US" altLang="zh-CN" sz="1400" spc="300" dirty="0" smtClean="0">
                <a:solidFill>
                  <a:schemeClr val="tx1">
                    <a:lumMod val="65000"/>
                    <a:lumOff val="35000"/>
                  </a:schemeClr>
                </a:solidFill>
                <a:latin typeface="Arial"/>
                <a:ea typeface="微软雅黑"/>
                <a:cs typeface="Open Sans" pitchFamily="34" charset="0"/>
                <a:sym typeface="Arial"/>
              </a:rPr>
              <a:t>2015</a:t>
            </a:r>
            <a:r>
              <a:rPr lang="zh-CN" altLang="en-US" sz="1400" spc="300" dirty="0" smtClean="0">
                <a:solidFill>
                  <a:schemeClr val="tx1">
                    <a:lumMod val="65000"/>
                    <a:lumOff val="35000"/>
                  </a:schemeClr>
                </a:solidFill>
                <a:latin typeface="Arial"/>
                <a:ea typeface="微软雅黑"/>
                <a:cs typeface="Open Sans" pitchFamily="34" charset="0"/>
                <a:sym typeface="Arial"/>
              </a:rPr>
              <a:t>年</a:t>
            </a:r>
            <a:r>
              <a:rPr lang="en-US" altLang="zh-CN" sz="1400" spc="300" dirty="0" smtClean="0">
                <a:solidFill>
                  <a:schemeClr val="tx1">
                    <a:lumMod val="65000"/>
                    <a:lumOff val="35000"/>
                  </a:schemeClr>
                </a:solidFill>
                <a:latin typeface="Arial"/>
                <a:ea typeface="微软雅黑"/>
                <a:cs typeface="Open Sans" pitchFamily="34" charset="0"/>
                <a:sym typeface="Arial"/>
              </a:rPr>
              <a:t>8</a:t>
            </a:r>
            <a:r>
              <a:rPr lang="zh-CN" altLang="en-US" sz="1400" spc="300" dirty="0" smtClean="0">
                <a:solidFill>
                  <a:schemeClr val="tx1">
                    <a:lumMod val="65000"/>
                    <a:lumOff val="35000"/>
                  </a:schemeClr>
                </a:solidFill>
                <a:latin typeface="Arial"/>
                <a:ea typeface="微软雅黑"/>
                <a:cs typeface="Open Sans" pitchFamily="34" charset="0"/>
                <a:sym typeface="Arial"/>
              </a:rPr>
              <a:t>月</a:t>
            </a:r>
            <a:r>
              <a:rPr lang="en-US" altLang="zh-CN" sz="1400" spc="300" dirty="0" smtClean="0">
                <a:solidFill>
                  <a:schemeClr val="tx1">
                    <a:lumMod val="65000"/>
                    <a:lumOff val="35000"/>
                  </a:schemeClr>
                </a:solidFill>
                <a:latin typeface="Arial"/>
                <a:ea typeface="微软雅黑"/>
                <a:cs typeface="Open Sans" pitchFamily="34" charset="0"/>
                <a:sym typeface="Arial"/>
              </a:rPr>
              <a:t>5</a:t>
            </a:r>
            <a:r>
              <a:rPr lang="zh-CN" altLang="en-US" sz="1400" spc="300" dirty="0" smtClean="0">
                <a:solidFill>
                  <a:schemeClr val="tx1">
                    <a:lumMod val="65000"/>
                    <a:lumOff val="35000"/>
                  </a:schemeClr>
                </a:solidFill>
                <a:latin typeface="Arial"/>
                <a:ea typeface="微软雅黑"/>
                <a:cs typeface="Open Sans" pitchFamily="34" charset="0"/>
                <a:sym typeface="Arial"/>
              </a:rPr>
              <a:t>日，首款由</a:t>
            </a:r>
            <a:r>
              <a:rPr lang="en-US" altLang="zh-CN" sz="1400" spc="300" dirty="0" smtClean="0">
                <a:solidFill>
                  <a:schemeClr val="tx1">
                    <a:lumMod val="65000"/>
                    <a:lumOff val="35000"/>
                  </a:schemeClr>
                </a:solidFill>
                <a:latin typeface="Arial"/>
                <a:ea typeface="微软雅黑"/>
                <a:cs typeface="Open Sans" pitchFamily="34" charset="0"/>
                <a:sym typeface="Arial"/>
              </a:rPr>
              <a:t>Aprecia</a:t>
            </a:r>
            <a:r>
              <a:rPr lang="zh-CN" altLang="en-US" sz="1400" spc="300" dirty="0" smtClean="0">
                <a:solidFill>
                  <a:schemeClr val="tx1">
                    <a:lumMod val="65000"/>
                    <a:lumOff val="35000"/>
                  </a:schemeClr>
                </a:solidFill>
                <a:latin typeface="Arial"/>
                <a:ea typeface="微软雅黑"/>
                <a:cs typeface="Open Sans" pitchFamily="34" charset="0"/>
                <a:sym typeface="Arial"/>
              </a:rPr>
              <a:t>制药公司采用</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打印技术制备的</a:t>
            </a:r>
            <a:r>
              <a:rPr lang="en-US" altLang="zh-CN" sz="1400" spc="300" dirty="0" smtClean="0">
                <a:solidFill>
                  <a:schemeClr val="tx1">
                    <a:lumMod val="65000"/>
                    <a:lumOff val="35000"/>
                  </a:schemeClr>
                </a:solidFill>
                <a:latin typeface="Arial"/>
                <a:ea typeface="微软雅黑"/>
                <a:cs typeface="Open Sans" pitchFamily="34" charset="0"/>
                <a:sym typeface="Arial"/>
              </a:rPr>
              <a:t>SPRITAM</a:t>
            </a:r>
            <a:r>
              <a:rPr lang="zh-CN" altLang="en-US" sz="1400" spc="300" dirty="0" smtClean="0">
                <a:solidFill>
                  <a:schemeClr val="tx1">
                    <a:lumMod val="65000"/>
                    <a:lumOff val="35000"/>
                  </a:schemeClr>
                </a:solidFill>
                <a:latin typeface="Arial"/>
                <a:ea typeface="微软雅黑"/>
                <a:cs typeface="Open Sans" pitchFamily="34" charset="0"/>
                <a:sym typeface="Arial"/>
              </a:rPr>
              <a:t>（左乙拉西坦，</a:t>
            </a:r>
            <a:r>
              <a:rPr lang="en-US" altLang="zh-CN" sz="1400" spc="300" dirty="0" smtClean="0">
                <a:solidFill>
                  <a:schemeClr val="tx1">
                    <a:lumMod val="65000"/>
                    <a:lumOff val="35000"/>
                  </a:schemeClr>
                </a:solidFill>
                <a:latin typeface="Arial"/>
                <a:ea typeface="微软雅黑"/>
                <a:cs typeface="Open Sans" pitchFamily="34" charset="0"/>
                <a:sym typeface="Arial"/>
              </a:rPr>
              <a:t>levetiracetam</a:t>
            </a:r>
            <a:r>
              <a:rPr lang="zh-CN" altLang="en-US" sz="1400" spc="300" dirty="0" smtClean="0">
                <a:solidFill>
                  <a:schemeClr val="tx1">
                    <a:lumMod val="65000"/>
                    <a:lumOff val="35000"/>
                  </a:schemeClr>
                </a:solidFill>
                <a:latin typeface="Arial"/>
                <a:ea typeface="微软雅黑"/>
                <a:cs typeface="Open Sans" pitchFamily="34" charset="0"/>
                <a:sym typeface="Arial"/>
              </a:rPr>
              <a:t>）速溶片得到美国食品药品监督管理局（</a:t>
            </a:r>
            <a:r>
              <a:rPr lang="en-US" altLang="zh-CN" sz="1400" spc="300" dirty="0" smtClean="0">
                <a:solidFill>
                  <a:schemeClr val="tx1">
                    <a:lumMod val="65000"/>
                    <a:lumOff val="35000"/>
                  </a:schemeClr>
                </a:solidFill>
                <a:latin typeface="Arial"/>
                <a:ea typeface="微软雅黑"/>
                <a:cs typeface="Open Sans" pitchFamily="34" charset="0"/>
                <a:sym typeface="Arial"/>
              </a:rPr>
              <a:t>FDA</a:t>
            </a:r>
            <a:r>
              <a:rPr lang="zh-CN" altLang="en-US" sz="1400" spc="300" dirty="0" smtClean="0">
                <a:solidFill>
                  <a:schemeClr val="tx1">
                    <a:lumMod val="65000"/>
                    <a:lumOff val="35000"/>
                  </a:schemeClr>
                </a:solidFill>
                <a:latin typeface="Arial"/>
                <a:ea typeface="微软雅黑"/>
                <a:cs typeface="Open Sans" pitchFamily="34" charset="0"/>
                <a:sym typeface="Arial"/>
              </a:rPr>
              <a:t>）上市批准，并将于</a:t>
            </a:r>
            <a:r>
              <a:rPr lang="en-US" altLang="zh-CN" sz="1400" spc="300" dirty="0" smtClean="0">
                <a:solidFill>
                  <a:schemeClr val="tx1">
                    <a:lumMod val="65000"/>
                    <a:lumOff val="35000"/>
                  </a:schemeClr>
                </a:solidFill>
                <a:latin typeface="Arial"/>
                <a:ea typeface="微软雅黑"/>
                <a:cs typeface="Open Sans" pitchFamily="34" charset="0"/>
                <a:sym typeface="Arial"/>
              </a:rPr>
              <a:t>2016</a:t>
            </a:r>
            <a:r>
              <a:rPr lang="zh-CN" altLang="en-US" sz="1400" spc="300" dirty="0" smtClean="0">
                <a:solidFill>
                  <a:schemeClr val="tx1">
                    <a:lumMod val="65000"/>
                    <a:lumOff val="35000"/>
                  </a:schemeClr>
                </a:solidFill>
                <a:latin typeface="Arial"/>
                <a:ea typeface="微软雅黑"/>
                <a:cs typeface="Open Sans" pitchFamily="34" charset="0"/>
                <a:sym typeface="Arial"/>
              </a:rPr>
              <a:t>年正式售卖。这意味着</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打印技术继打印人体器官后进一步向制药领域迈进，对未来实现精准性制药、针对性制药有重大的意义。该款获批上市的“左乙拉西坦速溶片”采用了</a:t>
            </a:r>
            <a:r>
              <a:rPr lang="en-US" altLang="zh-CN" sz="1400" spc="300" dirty="0" smtClean="0">
                <a:solidFill>
                  <a:schemeClr val="tx1">
                    <a:lumMod val="65000"/>
                    <a:lumOff val="35000"/>
                  </a:schemeClr>
                </a:solidFill>
                <a:latin typeface="Arial"/>
                <a:ea typeface="微软雅黑"/>
                <a:cs typeface="Open Sans" pitchFamily="34" charset="0"/>
                <a:sym typeface="Arial"/>
              </a:rPr>
              <a:t>Aprecia</a:t>
            </a:r>
            <a:r>
              <a:rPr lang="zh-CN" altLang="en-US" sz="1400" spc="300" dirty="0" smtClean="0">
                <a:solidFill>
                  <a:schemeClr val="tx1">
                    <a:lumMod val="65000"/>
                    <a:lumOff val="35000"/>
                  </a:schemeClr>
                </a:solidFill>
                <a:latin typeface="Arial"/>
                <a:ea typeface="微软雅黑"/>
                <a:cs typeface="Open Sans" pitchFamily="34" charset="0"/>
                <a:sym typeface="Arial"/>
              </a:rPr>
              <a:t>公司自主知识产权的</a:t>
            </a:r>
            <a:r>
              <a:rPr lang="en-US" altLang="zh-CN" sz="1400" spc="300" dirty="0" smtClean="0">
                <a:solidFill>
                  <a:schemeClr val="tx1">
                    <a:lumMod val="65000"/>
                    <a:lumOff val="35000"/>
                  </a:schemeClr>
                </a:solidFill>
                <a:latin typeface="Arial"/>
                <a:ea typeface="微软雅黑"/>
                <a:cs typeface="Open Sans" pitchFamily="34" charset="0"/>
                <a:sym typeface="Arial"/>
              </a:rPr>
              <a:t>ZipDose3D</a:t>
            </a:r>
            <a:r>
              <a:rPr lang="zh-CN" altLang="en-US" sz="1400" spc="300" dirty="0" smtClean="0">
                <a:solidFill>
                  <a:schemeClr val="tx1">
                    <a:lumMod val="65000"/>
                    <a:lumOff val="35000"/>
                  </a:schemeClr>
                </a:solidFill>
                <a:latin typeface="Arial"/>
                <a:ea typeface="微软雅黑"/>
                <a:cs typeface="Open Sans" pitchFamily="34" charset="0"/>
                <a:sym typeface="Arial"/>
              </a:rPr>
              <a:t>打印技术。</a:t>
            </a:r>
          </a:p>
          <a:p>
            <a:r>
              <a:rPr lang="zh-CN" altLang="en-US" sz="1400" spc="300" dirty="0" smtClean="0">
                <a:solidFill>
                  <a:schemeClr val="tx1">
                    <a:lumMod val="65000"/>
                    <a:lumOff val="35000"/>
                  </a:schemeClr>
                </a:solidFill>
                <a:latin typeface="Arial"/>
                <a:ea typeface="微软雅黑"/>
                <a:cs typeface="Open Sans" pitchFamily="34" charset="0"/>
                <a:sym typeface="Arial"/>
              </a:rPr>
              <a:t>通过</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打印制药生产出来的药片内部具有丰富的孔洞，具有极高的内表面积，故能在短时间内迅速被少量的水融化。这样的特性给某些具有吞咽性障碍的患者带来了福音。</a:t>
            </a:r>
          </a:p>
          <a:p>
            <a:r>
              <a:rPr lang="zh-CN" altLang="en-US" sz="1400" spc="300" dirty="0" smtClean="0">
                <a:solidFill>
                  <a:schemeClr val="tx1">
                    <a:lumMod val="65000"/>
                    <a:lumOff val="35000"/>
                  </a:schemeClr>
                </a:solidFill>
                <a:latin typeface="Arial"/>
                <a:ea typeface="微软雅黑"/>
                <a:cs typeface="Open Sans" pitchFamily="34" charset="0"/>
                <a:sym typeface="Arial"/>
              </a:rPr>
              <a:t>这种设想主要针对病人对药品数量的需求问题，可以有效地减少由于药品库存而引发的一系列药品发潮变质、过期等问题。事实上，</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打印制药最重要的突破是它能进一步实现为病人量身定做药品的梦想。</a:t>
            </a:r>
          </a:p>
          <a:p>
            <a:pPr>
              <a:lnSpc>
                <a:spcPct val="150000"/>
              </a:lnSpc>
            </a:pPr>
            <a:endParaRPr lang="en-US" altLang="zh-CN" sz="1400" dirty="0">
              <a:latin typeface="Arial"/>
              <a:ea typeface="微软雅黑"/>
              <a:cs typeface="Aparajita" panose="020B0604020202020204" pitchFamily="34" charset="0"/>
              <a:sym typeface="Arial"/>
            </a:endParaRPr>
          </a:p>
        </p:txBody>
      </p:sp>
      <p:pic>
        <p:nvPicPr>
          <p:cNvPr id="14" name="图片 13" descr="036c24e7d9cff0c3f870ae62f49222a0.jpg"/>
          <p:cNvPicPr>
            <a:picLocks noChangeAspect="1"/>
          </p:cNvPicPr>
          <p:nvPr/>
        </p:nvPicPr>
        <p:blipFill>
          <a:blip r:embed="rId3" cstate="print"/>
          <a:stretch>
            <a:fillRect/>
          </a:stretch>
        </p:blipFill>
        <p:spPr>
          <a:xfrm>
            <a:off x="6311230" y="1844824"/>
            <a:ext cx="5256584" cy="3600400"/>
          </a:xfrm>
          <a:prstGeom prst="rect">
            <a:avLst/>
          </a:prstGeom>
        </p:spPr>
      </p:pic>
    </p:spTree>
    <p:extLst>
      <p:ext uri="{BB962C8B-B14F-4D97-AF65-F5344CB8AC3E}">
        <p14:creationId xmlns:p14="http://schemas.microsoft.com/office/powerpoint/2010/main" xmlns="" val="3797433109"/>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194358" y="217178"/>
            <a:ext cx="777432" cy="653712"/>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58057" y="761631"/>
            <a:ext cx="388716" cy="326856"/>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10630" y="476672"/>
            <a:ext cx="3092513" cy="984885"/>
          </a:xfrm>
          <a:prstGeom prst="rect">
            <a:avLst/>
          </a:prstGeom>
        </p:spPr>
        <p:txBody>
          <a:bodyPr wrap="none">
            <a:spAutoFit/>
          </a:bodyPr>
          <a:lstStyle/>
          <a:p>
            <a:r>
              <a:rPr lang="en-US" altLang="zh-CN" sz="4000" b="1" dirty="0" smtClean="0">
                <a:solidFill>
                  <a:srgbClr val="C00000"/>
                </a:solidFill>
                <a:latin typeface="Arial"/>
                <a:ea typeface="微软雅黑"/>
                <a:sym typeface="Arial"/>
              </a:rPr>
              <a:t>4</a:t>
            </a:r>
            <a:r>
              <a:rPr lang="zh-CN" altLang="en-US" sz="4000" b="1" dirty="0" smtClean="0">
                <a:solidFill>
                  <a:srgbClr val="C00000"/>
                </a:solidFill>
                <a:latin typeface="Arial"/>
                <a:ea typeface="微软雅黑"/>
                <a:sym typeface="Arial"/>
              </a:rPr>
              <a:t>    </a:t>
            </a:r>
            <a:r>
              <a:rPr lang="zh-CN" altLang="en-US" sz="4000" b="1" dirty="0" smtClean="0">
                <a:solidFill>
                  <a:schemeClr val="tx1">
                    <a:lumMod val="85000"/>
                    <a:lumOff val="15000"/>
                  </a:schemeClr>
                </a:solidFill>
                <a:latin typeface="Arial"/>
                <a:ea typeface="微软雅黑"/>
                <a:cs typeface="Aparajita" panose="020B0604020202020204" pitchFamily="34" charset="0"/>
                <a:sym typeface="Arial"/>
              </a:rPr>
              <a:t>房屋建筑</a:t>
            </a:r>
          </a:p>
          <a:p>
            <a:endParaRPr lang="zh-CN" altLang="en-US" b="1" dirty="0">
              <a:latin typeface="Arial"/>
              <a:ea typeface="微软雅黑"/>
              <a:sym typeface="Arial"/>
            </a:endParaRPr>
          </a:p>
        </p:txBody>
      </p:sp>
      <p:sp>
        <p:nvSpPr>
          <p:cNvPr id="5" name="左中括号 4"/>
          <p:cNvSpPr/>
          <p:nvPr/>
        </p:nvSpPr>
        <p:spPr>
          <a:xfrm>
            <a:off x="694606" y="544034"/>
            <a:ext cx="72008" cy="50405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a:ea typeface="微软雅黑"/>
              <a:sym typeface="Arial"/>
            </a:endParaRPr>
          </a:p>
        </p:txBody>
      </p:sp>
      <p:cxnSp>
        <p:nvCxnSpPr>
          <p:cNvPr id="131" name="Straight Connector 137"/>
          <p:cNvCxnSpPr/>
          <p:nvPr/>
        </p:nvCxnSpPr>
        <p:spPr>
          <a:xfrm>
            <a:off x="4747815" y="2281891"/>
            <a:ext cx="0" cy="339002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8"/>
          <p:cNvCxnSpPr/>
          <p:nvPr/>
        </p:nvCxnSpPr>
        <p:spPr>
          <a:xfrm>
            <a:off x="7628554" y="2281891"/>
            <a:ext cx="0" cy="3390029"/>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126654" y="1628800"/>
            <a:ext cx="4680520" cy="3108543"/>
          </a:xfrm>
          <a:prstGeom prst="rect">
            <a:avLst/>
          </a:prstGeom>
          <a:noFill/>
        </p:spPr>
        <p:txBody>
          <a:bodyPr wrap="square" rtlCol="0">
            <a:spAutoFit/>
          </a:bodyPr>
          <a:lstStyle/>
          <a:p>
            <a:r>
              <a:rPr lang="en-US" altLang="zh-CN" sz="1400" spc="300" dirty="0" smtClean="0">
                <a:solidFill>
                  <a:schemeClr val="tx1">
                    <a:lumMod val="65000"/>
                    <a:lumOff val="35000"/>
                  </a:schemeClr>
                </a:solidFill>
                <a:latin typeface="Arial"/>
                <a:ea typeface="微软雅黑"/>
                <a:cs typeface="Open Sans" pitchFamily="34" charset="0"/>
                <a:sym typeface="Arial"/>
              </a:rPr>
              <a:t>2014</a:t>
            </a:r>
            <a:r>
              <a:rPr lang="zh-CN" altLang="en-US" sz="1400" spc="300" dirty="0" smtClean="0">
                <a:solidFill>
                  <a:schemeClr val="tx1">
                    <a:lumMod val="65000"/>
                    <a:lumOff val="35000"/>
                  </a:schemeClr>
                </a:solidFill>
                <a:latin typeface="Arial"/>
                <a:ea typeface="微软雅黑"/>
                <a:cs typeface="Open Sans" pitchFamily="34" charset="0"/>
                <a:sym typeface="Arial"/>
              </a:rPr>
              <a:t>年</a:t>
            </a:r>
            <a:r>
              <a:rPr lang="en-US" altLang="zh-CN" sz="1400" spc="300" dirty="0" smtClean="0">
                <a:solidFill>
                  <a:schemeClr val="tx1">
                    <a:lumMod val="65000"/>
                    <a:lumOff val="35000"/>
                  </a:schemeClr>
                </a:solidFill>
                <a:latin typeface="Arial"/>
                <a:ea typeface="微软雅黑"/>
                <a:cs typeface="Open Sans" pitchFamily="34" charset="0"/>
                <a:sym typeface="Arial"/>
              </a:rPr>
              <a:t>9</a:t>
            </a:r>
            <a:r>
              <a:rPr lang="zh-CN" altLang="en-US" sz="1400" spc="300" dirty="0" smtClean="0">
                <a:solidFill>
                  <a:schemeClr val="tx1">
                    <a:lumMod val="65000"/>
                    <a:lumOff val="35000"/>
                  </a:schemeClr>
                </a:solidFill>
                <a:latin typeface="Arial"/>
                <a:ea typeface="微软雅黑"/>
                <a:cs typeface="Open Sans" pitchFamily="34" charset="0"/>
                <a:sym typeface="Arial"/>
              </a:rPr>
              <a:t>月</a:t>
            </a:r>
            <a:r>
              <a:rPr lang="en-US" altLang="zh-CN" sz="1400" spc="300" dirty="0" smtClean="0">
                <a:solidFill>
                  <a:schemeClr val="tx1">
                    <a:lumMod val="65000"/>
                    <a:lumOff val="35000"/>
                  </a:schemeClr>
                </a:solidFill>
                <a:latin typeface="Arial"/>
                <a:ea typeface="微软雅黑"/>
                <a:cs typeface="Open Sans" pitchFamily="34" charset="0"/>
                <a:sym typeface="Arial"/>
              </a:rPr>
              <a:t>5</a:t>
            </a:r>
            <a:r>
              <a:rPr lang="zh-CN" altLang="en-US" sz="1400" spc="300" dirty="0" smtClean="0">
                <a:solidFill>
                  <a:schemeClr val="tx1">
                    <a:lumMod val="65000"/>
                    <a:lumOff val="35000"/>
                  </a:schemeClr>
                </a:solidFill>
                <a:latin typeface="Arial"/>
                <a:ea typeface="微软雅黑"/>
                <a:cs typeface="Open Sans" pitchFamily="34" charset="0"/>
                <a:sym typeface="Arial"/>
              </a:rPr>
              <a:t>日，世界各地的建筑师们正在为打造全球首款</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打印房屋而竞赛。</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打印房屋在住房容纳能力和房屋定制方面具有意义深远的突破。在荷兰首都阿姆斯特丹，一个建筑师团队已经开始制造全球首栋</a:t>
            </a:r>
            <a:r>
              <a:rPr lang="en-US" altLang="zh-CN" sz="1400" spc="300" dirty="0" smtClean="0">
                <a:solidFill>
                  <a:schemeClr val="tx1">
                    <a:lumMod val="65000"/>
                    <a:lumOff val="35000"/>
                  </a:schemeClr>
                </a:solidFill>
                <a:latin typeface="Arial"/>
                <a:ea typeface="微软雅黑"/>
                <a:cs typeface="Open Sans" pitchFamily="34" charset="0"/>
                <a:sym typeface="Arial"/>
              </a:rPr>
              <a:t>3D</a:t>
            </a:r>
            <a:r>
              <a:rPr lang="zh-CN" altLang="en-US" sz="1400" spc="300" dirty="0" smtClean="0">
                <a:solidFill>
                  <a:schemeClr val="tx1">
                    <a:lumMod val="65000"/>
                    <a:lumOff val="35000"/>
                  </a:schemeClr>
                </a:solidFill>
                <a:latin typeface="Arial"/>
                <a:ea typeface="微软雅黑"/>
                <a:cs typeface="Open Sans" pitchFamily="34" charset="0"/>
                <a:sym typeface="Arial"/>
              </a:rPr>
              <a:t>打印房屋，而且采用的建筑材料是可再生的生物基材料。这栋建筑名为“运河住宅（</a:t>
            </a:r>
            <a:r>
              <a:rPr lang="en-US" altLang="zh-CN" sz="1400" spc="300" dirty="0" smtClean="0">
                <a:solidFill>
                  <a:schemeClr val="tx1">
                    <a:lumMod val="65000"/>
                    <a:lumOff val="35000"/>
                  </a:schemeClr>
                </a:solidFill>
                <a:latin typeface="Arial"/>
                <a:ea typeface="微软雅黑"/>
                <a:cs typeface="Open Sans" pitchFamily="34" charset="0"/>
                <a:sym typeface="Arial"/>
              </a:rPr>
              <a:t>Canal House</a:t>
            </a:r>
            <a:r>
              <a:rPr lang="zh-CN" altLang="en-US" sz="1400" spc="300" dirty="0" smtClean="0">
                <a:solidFill>
                  <a:schemeClr val="tx1">
                    <a:lumMod val="65000"/>
                    <a:lumOff val="35000"/>
                  </a:schemeClr>
                </a:solidFill>
                <a:latin typeface="Arial"/>
                <a:ea typeface="微软雅黑"/>
                <a:cs typeface="Open Sans" pitchFamily="34" charset="0"/>
                <a:sym typeface="Arial"/>
              </a:rPr>
              <a:t>）”，由</a:t>
            </a:r>
            <a:r>
              <a:rPr lang="en-US" altLang="zh-CN" sz="1400" spc="300" dirty="0" smtClean="0">
                <a:solidFill>
                  <a:schemeClr val="tx1">
                    <a:lumMod val="65000"/>
                    <a:lumOff val="35000"/>
                  </a:schemeClr>
                </a:solidFill>
                <a:latin typeface="Arial"/>
                <a:ea typeface="微软雅黑"/>
                <a:cs typeface="Open Sans" pitchFamily="34" charset="0"/>
                <a:sym typeface="Arial"/>
              </a:rPr>
              <a:t>13</a:t>
            </a:r>
            <a:r>
              <a:rPr lang="zh-CN" altLang="en-US" sz="1400" spc="300" dirty="0" smtClean="0">
                <a:solidFill>
                  <a:schemeClr val="tx1">
                    <a:lumMod val="65000"/>
                    <a:lumOff val="35000"/>
                  </a:schemeClr>
                </a:solidFill>
                <a:latin typeface="Arial"/>
                <a:ea typeface="微软雅黑"/>
                <a:cs typeface="Open Sans" pitchFamily="34" charset="0"/>
                <a:sym typeface="Arial"/>
              </a:rPr>
              <a:t>间房屋组成。这个项目位于阿姆斯特丹北部运河的一块空地上，有望</a:t>
            </a:r>
            <a:r>
              <a:rPr lang="en-US" altLang="zh-CN" sz="1400" spc="300" dirty="0" smtClean="0">
                <a:solidFill>
                  <a:schemeClr val="tx1">
                    <a:lumMod val="65000"/>
                    <a:lumOff val="35000"/>
                  </a:schemeClr>
                </a:solidFill>
                <a:latin typeface="Arial"/>
                <a:ea typeface="微软雅黑"/>
                <a:cs typeface="Open Sans" pitchFamily="34" charset="0"/>
                <a:sym typeface="Arial"/>
              </a:rPr>
              <a:t>3</a:t>
            </a:r>
            <a:r>
              <a:rPr lang="zh-CN" altLang="en-US" sz="1400" spc="300" dirty="0" smtClean="0">
                <a:solidFill>
                  <a:schemeClr val="tx1">
                    <a:lumMod val="65000"/>
                    <a:lumOff val="35000"/>
                  </a:schemeClr>
                </a:solidFill>
                <a:latin typeface="Arial"/>
                <a:ea typeface="微软雅黑"/>
                <a:cs typeface="Open Sans" pitchFamily="34" charset="0"/>
                <a:sym typeface="Arial"/>
              </a:rPr>
              <a:t>年内完工。</a:t>
            </a:r>
          </a:p>
          <a:p>
            <a:r>
              <a:rPr lang="zh-CN" altLang="en-US" sz="1400" spc="300" dirty="0" smtClean="0">
                <a:solidFill>
                  <a:schemeClr val="tx1">
                    <a:lumMod val="65000"/>
                    <a:lumOff val="35000"/>
                  </a:schemeClr>
                </a:solidFill>
                <a:latin typeface="Arial"/>
                <a:ea typeface="微软雅黑"/>
                <a:cs typeface="Open Sans" pitchFamily="34" charset="0"/>
                <a:sym typeface="Arial"/>
              </a:rPr>
              <a:t>在建中的“运河住宅”已经成了公共博物馆，美国总统奥巴马曾经到那里参观。荷兰</a:t>
            </a:r>
            <a:r>
              <a:rPr lang="en-US" altLang="zh-CN" sz="1400" spc="300" dirty="0" smtClean="0">
                <a:solidFill>
                  <a:schemeClr val="tx1">
                    <a:lumMod val="65000"/>
                    <a:lumOff val="35000"/>
                  </a:schemeClr>
                </a:solidFill>
                <a:latin typeface="Arial"/>
                <a:ea typeface="微软雅黑"/>
                <a:cs typeface="Open Sans" pitchFamily="34" charset="0"/>
                <a:sym typeface="Arial"/>
              </a:rPr>
              <a:t>DUS</a:t>
            </a:r>
            <a:r>
              <a:rPr lang="zh-CN" altLang="en-US" sz="1400" spc="300" dirty="0" smtClean="0">
                <a:solidFill>
                  <a:schemeClr val="tx1">
                    <a:lumMod val="65000"/>
                    <a:lumOff val="35000"/>
                  </a:schemeClr>
                </a:solidFill>
                <a:latin typeface="Arial"/>
                <a:ea typeface="微软雅黑"/>
                <a:cs typeface="Open Sans" pitchFamily="34" charset="0"/>
                <a:sym typeface="Arial"/>
              </a:rPr>
              <a:t>建筑师汉斯</a:t>
            </a:r>
            <a:r>
              <a:rPr lang="en-US" altLang="zh-CN" sz="1400" spc="300" dirty="0" smtClean="0">
                <a:solidFill>
                  <a:schemeClr val="tx1">
                    <a:lumMod val="65000"/>
                    <a:lumOff val="35000"/>
                  </a:schemeClr>
                </a:solidFill>
                <a:latin typeface="Arial"/>
                <a:ea typeface="微软雅黑"/>
                <a:cs typeface="Open Sans" pitchFamily="34" charset="0"/>
                <a:sym typeface="Arial"/>
              </a:rPr>
              <a:t>·</a:t>
            </a:r>
            <a:r>
              <a:rPr lang="zh-CN" altLang="en-US" sz="1400" spc="300" dirty="0" smtClean="0">
                <a:solidFill>
                  <a:schemeClr val="tx1">
                    <a:lumMod val="65000"/>
                    <a:lumOff val="35000"/>
                  </a:schemeClr>
                </a:solidFill>
                <a:latin typeface="Arial"/>
                <a:ea typeface="微软雅黑"/>
                <a:cs typeface="Open Sans" pitchFamily="34" charset="0"/>
                <a:sym typeface="Arial"/>
              </a:rPr>
              <a:t>韦尔默朗（</a:t>
            </a:r>
            <a:r>
              <a:rPr lang="en-US" altLang="zh-CN" sz="1400" spc="300" dirty="0" smtClean="0">
                <a:solidFill>
                  <a:schemeClr val="tx1">
                    <a:lumMod val="65000"/>
                    <a:lumOff val="35000"/>
                  </a:schemeClr>
                </a:solidFill>
                <a:latin typeface="Arial"/>
                <a:ea typeface="微软雅黑"/>
                <a:cs typeface="Open Sans" pitchFamily="34" charset="0"/>
                <a:sym typeface="Arial"/>
              </a:rPr>
              <a:t>Hans Vermeulen</a:t>
            </a:r>
            <a:r>
              <a:rPr lang="zh-CN" altLang="en-US" sz="1400" spc="300" dirty="0" smtClean="0">
                <a:solidFill>
                  <a:schemeClr val="tx1">
                    <a:lumMod val="65000"/>
                    <a:lumOff val="35000"/>
                  </a:schemeClr>
                </a:solidFill>
                <a:latin typeface="Arial"/>
                <a:ea typeface="微软雅黑"/>
                <a:cs typeface="Open Sans" pitchFamily="34" charset="0"/>
                <a:sym typeface="Arial"/>
              </a:rPr>
              <a:t>）在接受</a:t>
            </a:r>
            <a:r>
              <a:rPr lang="en-US" altLang="zh-CN" sz="1400" spc="300" dirty="0" smtClean="0">
                <a:solidFill>
                  <a:schemeClr val="tx1">
                    <a:lumMod val="65000"/>
                    <a:lumOff val="35000"/>
                  </a:schemeClr>
                </a:solidFill>
                <a:latin typeface="Arial"/>
                <a:ea typeface="微软雅黑"/>
                <a:cs typeface="Open Sans" pitchFamily="34" charset="0"/>
                <a:sym typeface="Arial"/>
              </a:rPr>
              <a:t>BI</a:t>
            </a:r>
            <a:r>
              <a:rPr lang="zh-CN" altLang="en-US" sz="1400" spc="300" dirty="0" smtClean="0">
                <a:solidFill>
                  <a:schemeClr val="tx1">
                    <a:lumMod val="65000"/>
                    <a:lumOff val="35000"/>
                  </a:schemeClr>
                </a:solidFill>
                <a:latin typeface="Arial"/>
                <a:ea typeface="微软雅黑"/>
                <a:cs typeface="Open Sans" pitchFamily="34" charset="0"/>
                <a:sym typeface="Arial"/>
              </a:rPr>
              <a:t>采访时表示，他们的主要目标是“能够提供定制的房屋。”</a:t>
            </a:r>
          </a:p>
        </p:txBody>
      </p:sp>
      <p:pic>
        <p:nvPicPr>
          <p:cNvPr id="140" name="图片 139" descr="d95df12d035f680c76ac4c034e84a9e8.jpg"/>
          <p:cNvPicPr>
            <a:picLocks noChangeAspect="1"/>
          </p:cNvPicPr>
          <p:nvPr/>
        </p:nvPicPr>
        <p:blipFill>
          <a:blip r:embed="rId3" cstate="print"/>
          <a:stretch>
            <a:fillRect/>
          </a:stretch>
        </p:blipFill>
        <p:spPr>
          <a:xfrm>
            <a:off x="6095206" y="1556792"/>
            <a:ext cx="5544616" cy="4229100"/>
          </a:xfrm>
          <a:prstGeom prst="rect">
            <a:avLst/>
          </a:prstGeom>
        </p:spPr>
      </p:pic>
    </p:spTree>
    <p:extLst>
      <p:ext uri="{BB962C8B-B14F-4D97-AF65-F5344CB8AC3E}">
        <p14:creationId xmlns:p14="http://schemas.microsoft.com/office/powerpoint/2010/main" xmlns="" val="337599270"/>
      </p:ext>
    </p:extLst>
  </p:cSld>
  <p:clrMapOvr>
    <a:masterClrMapping/>
  </p:clrMapOvr>
  <mc:AlternateContent xmlns:mc="http://schemas.openxmlformats.org/markup-compatibility/2006">
    <mc:Choice xmlns:p14="http://schemas.microsoft.com/office/powerpoint/2010/main" xmlns="" Requires="p14">
      <p:transition spd="slow" p14:dur="1600" advTm="3000">
        <p14:gallery dir="l"/>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anim calcmode="lin" valueType="num">
                                      <p:cBhvr>
                                        <p:cTn id="8" dur="1000" fill="hold"/>
                                        <p:tgtEl>
                                          <p:spTgt spid="146"/>
                                        </p:tgtEl>
                                        <p:attrNameLst>
                                          <p:attrName>ppt_x</p:attrName>
                                        </p:attrNameLst>
                                      </p:cBhvr>
                                      <p:tavLst>
                                        <p:tav tm="0">
                                          <p:val>
                                            <p:strVal val="#ppt_x"/>
                                          </p:val>
                                        </p:tav>
                                        <p:tav tm="100000">
                                          <p:val>
                                            <p:strVal val="#ppt_x"/>
                                          </p:val>
                                        </p:tav>
                                      </p:tavLst>
                                    </p:anim>
                                    <p:anim calcmode="lin" valueType="num">
                                      <p:cBhvr>
                                        <p:cTn id="9" dur="1000" fill="hold"/>
                                        <p:tgtEl>
                                          <p:spTgt spid="146"/>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131"/>
                                        </p:tgtEl>
                                        <p:attrNameLst>
                                          <p:attrName>style.visibility</p:attrName>
                                        </p:attrNameLst>
                                      </p:cBhvr>
                                      <p:to>
                                        <p:strVal val="visible"/>
                                      </p:to>
                                    </p:set>
                                    <p:anim calcmode="lin" valueType="num">
                                      <p:cBhvr additive="base">
                                        <p:cTn id="12" dur="500" fill="hold"/>
                                        <p:tgtEl>
                                          <p:spTgt spid="131"/>
                                        </p:tgtEl>
                                        <p:attrNameLst>
                                          <p:attrName>ppt_x</p:attrName>
                                        </p:attrNameLst>
                                      </p:cBhvr>
                                      <p:tavLst>
                                        <p:tav tm="0">
                                          <p:val>
                                            <p:strVal val="#ppt_x"/>
                                          </p:val>
                                        </p:tav>
                                        <p:tav tm="100000">
                                          <p:val>
                                            <p:strVal val="#ppt_x"/>
                                          </p:val>
                                        </p:tav>
                                      </p:tavLst>
                                    </p:anim>
                                    <p:anim calcmode="lin" valueType="num">
                                      <p:cBhvr additive="base">
                                        <p:cTn id="13" dur="500" fill="hold"/>
                                        <p:tgtEl>
                                          <p:spTgt spid="131"/>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132"/>
                                        </p:tgtEl>
                                        <p:attrNameLst>
                                          <p:attrName>style.visibility</p:attrName>
                                        </p:attrNameLst>
                                      </p:cBhvr>
                                      <p:to>
                                        <p:strVal val="visible"/>
                                      </p:to>
                                    </p:set>
                                    <p:anim calcmode="lin" valueType="num">
                                      <p:cBhvr additive="base">
                                        <p:cTn id="16" dur="500" fill="hold"/>
                                        <p:tgtEl>
                                          <p:spTgt spid="132"/>
                                        </p:tgtEl>
                                        <p:attrNameLst>
                                          <p:attrName>ppt_x</p:attrName>
                                        </p:attrNameLst>
                                      </p:cBhvr>
                                      <p:tavLst>
                                        <p:tav tm="0">
                                          <p:val>
                                            <p:strVal val="#ppt_x"/>
                                          </p:val>
                                        </p:tav>
                                        <p:tav tm="100000">
                                          <p:val>
                                            <p:strVal val="#ppt_x"/>
                                          </p:val>
                                        </p:tav>
                                      </p:tavLst>
                                    </p:anim>
                                    <p:anim calcmode="lin" valueType="num">
                                      <p:cBhvr additive="base">
                                        <p:cTn id="17" dur="500" fill="hold"/>
                                        <p:tgtEl>
                                          <p:spTgt spid="1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红黑三角线条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1048</Words>
  <Application>Microsoft Office PowerPoint</Application>
  <PresentationFormat>自定义</PresentationFormat>
  <Paragraphs>52</Paragraphs>
  <Slides>10</Slides>
  <Notes>10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简约红黑三角线条PPT模板</dc:title>
  <dc:creator>优品PPT</dc:creator>
  <cp:keywords>http:/www.ypppt.com</cp:keywords>
  <cp:lastModifiedBy>Administrator</cp:lastModifiedBy>
  <cp:revision>72</cp:revision>
  <dcterms:modified xsi:type="dcterms:W3CDTF">2019-02-27T12:31:07Z</dcterms:modified>
</cp:coreProperties>
</file>