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4"/>
  </p:notesMasterIdLst>
  <p:sldIdLst>
    <p:sldId id="268" r:id="rId2"/>
    <p:sldId id="256" r:id="rId3"/>
    <p:sldId id="260" r:id="rId4"/>
    <p:sldId id="261" r:id="rId5"/>
    <p:sldId id="262" r:id="rId6"/>
    <p:sldId id="257" r:id="rId7"/>
    <p:sldId id="258" r:id="rId8"/>
    <p:sldId id="264" r:id="rId9"/>
    <p:sldId id="259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BB2D3-3A10-45A4-9562-1EF48CD393F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7F7D-2C80-44F4-A4FD-9EE09279A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9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77F7D-2C80-44F4-A4FD-9EE09279AE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5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32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2"/>
          <p:cNvSpPr>
            <a:spLocks noGrp="1"/>
          </p:cNvSpPr>
          <p:nvPr>
            <p:ph type="ctrTitle" idx="2" hasCustomPrompt="1"/>
            <p:custDataLst>
              <p:tags r:id="rId1"/>
            </p:custDataLst>
          </p:nvPr>
        </p:nvSpPr>
        <p:spPr>
          <a:xfrm>
            <a:off x="2584164" y="2571743"/>
            <a:ext cx="7023749" cy="1714510"/>
          </a:xfr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1" i="0" u="none" strike="noStrike" kern="1200" cap="none" spc="8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  <p:extLst>
      <p:ext uri="{BB962C8B-B14F-4D97-AF65-F5344CB8AC3E}">
        <p14:creationId xmlns:p14="http://schemas.microsoft.com/office/powerpoint/2010/main" val="7569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5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784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01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7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83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BC29-93D1-4066-8F7B-E89D9B870844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CEB6AE-454E-4CC7-8990-BB239C77CA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9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21551;&#31034;.docx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9532;&#21345;&#27931;&#22827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917BCF-C802-3BF9-32B3-16331249E835}"/>
              </a:ext>
            </a:extLst>
          </p:cNvPr>
          <p:cNvSpPr txBox="1"/>
          <p:nvPr/>
        </p:nvSpPr>
        <p:spPr>
          <a:xfrm>
            <a:off x="3314700" y="2272145"/>
            <a:ext cx="556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大国利器</a:t>
            </a:r>
            <a:r>
              <a:rPr lang="en-US" altLang="zh-CN" sz="4400" dirty="0"/>
              <a:t>—</a:t>
            </a:r>
            <a:r>
              <a:rPr lang="zh-CN" altLang="en-US" sz="4400" dirty="0"/>
              <a:t>航空母舰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1EF65-5D43-E8DF-664F-0284D40889C4}"/>
              </a:ext>
            </a:extLst>
          </p:cNvPr>
          <p:cNvSpPr txBox="1"/>
          <p:nvPr/>
        </p:nvSpPr>
        <p:spPr>
          <a:xfrm>
            <a:off x="8091055" y="4509655"/>
            <a:ext cx="30964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计科</a:t>
            </a:r>
            <a:r>
              <a:rPr lang="en-US" altLang="zh-CN" sz="3000" dirty="0"/>
              <a:t>221</a:t>
            </a:r>
            <a:r>
              <a:rPr lang="zh-CN" altLang="en-US" sz="3000" dirty="0"/>
              <a:t>董自经</a:t>
            </a:r>
          </a:p>
        </p:txBody>
      </p:sp>
    </p:spTree>
    <p:extLst>
      <p:ext uri="{BB962C8B-B14F-4D97-AF65-F5344CB8AC3E}">
        <p14:creationId xmlns:p14="http://schemas.microsoft.com/office/powerpoint/2010/main" val="207746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6606C0-021C-B1AD-118B-25197351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40" y="0"/>
            <a:ext cx="897756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C8A370-39BE-100D-CCF3-4FCDAC7F722E}"/>
              </a:ext>
            </a:extLst>
          </p:cNvPr>
          <p:cNvSpPr txBox="1"/>
          <p:nvPr/>
        </p:nvSpPr>
        <p:spPr>
          <a:xfrm>
            <a:off x="443345" y="2767280"/>
            <a:ext cx="2376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从中国的航母我们学到什么？</a:t>
            </a:r>
          </a:p>
        </p:txBody>
      </p:sp>
    </p:spTree>
    <p:extLst>
      <p:ext uri="{BB962C8B-B14F-4D97-AF65-F5344CB8AC3E}">
        <p14:creationId xmlns:p14="http://schemas.microsoft.com/office/powerpoint/2010/main" val="15352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63F69E-E50D-5357-40A3-282770D4E407}"/>
              </a:ext>
            </a:extLst>
          </p:cNvPr>
          <p:cNvSpPr txBox="1"/>
          <p:nvPr/>
        </p:nvSpPr>
        <p:spPr>
          <a:xfrm>
            <a:off x="3477492" y="2223652"/>
            <a:ext cx="48629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u="sng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一要坚定理想信念。二要勇于开拓拼搏。三要凝聚团结力量。</a:t>
            </a:r>
            <a:endParaRPr lang="zh-CN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423959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THANK YOU</a:t>
            </a:r>
            <a:br>
              <a:rPr lang="en-US" altLang="zh-CN" sz="4000" dirty="0"/>
            </a:br>
            <a:r>
              <a:rPr lang="en-US" altLang="zh-CN" sz="4000" dirty="0"/>
              <a:t>FOR</a:t>
            </a:r>
            <a:br>
              <a:rPr lang="en-US" altLang="zh-CN" sz="4000" dirty="0"/>
            </a:br>
            <a:r>
              <a:rPr lang="en-US" altLang="zh-CN" sz="4000" dirty="0"/>
              <a:t>WATCHING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0ED606-A922-2AD8-74DA-54DF6C9044EC}"/>
              </a:ext>
            </a:extLst>
          </p:cNvPr>
          <p:cNvSpPr txBox="1"/>
          <p:nvPr/>
        </p:nvSpPr>
        <p:spPr>
          <a:xfrm>
            <a:off x="7564582" y="515389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计科</a:t>
            </a:r>
            <a:r>
              <a:rPr lang="en-US" altLang="zh-CN" dirty="0"/>
              <a:t>221</a:t>
            </a:r>
            <a:r>
              <a:rPr lang="zh-CN" altLang="en-US" dirty="0"/>
              <a:t>董自经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D8C79BF-D623-A9A4-9167-40155F8A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62" y="0"/>
            <a:ext cx="4275585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52DBFC-248C-7781-DC7B-47CC4D51E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99164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950423-F35E-6CA1-2E1E-5520B9327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47" y="0"/>
            <a:ext cx="4209953" cy="6858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A2FAB6E-546E-811D-017E-923B9CF4D504}"/>
              </a:ext>
            </a:extLst>
          </p:cNvPr>
          <p:cNvSpPr txBox="1"/>
          <p:nvPr/>
        </p:nvSpPr>
        <p:spPr>
          <a:xfrm>
            <a:off x="3768437" y="0"/>
            <a:ext cx="581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我国三大航空母舰</a:t>
            </a:r>
          </a:p>
        </p:txBody>
      </p:sp>
    </p:spTree>
    <p:extLst>
      <p:ext uri="{BB962C8B-B14F-4D97-AF65-F5344CB8AC3E}">
        <p14:creationId xmlns:p14="http://schemas.microsoft.com/office/powerpoint/2010/main" val="55084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4E5D79-1D22-6518-6B87-0447AC2E9874}"/>
              </a:ext>
            </a:extLst>
          </p:cNvPr>
          <p:cNvSpPr txBox="1"/>
          <p:nvPr/>
        </p:nvSpPr>
        <p:spPr>
          <a:xfrm>
            <a:off x="665017" y="1724890"/>
            <a:ext cx="49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造一艘航母需要多少钱？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7C94D6-CA91-D1A5-36CD-4EFC12BF9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" y="0"/>
            <a:ext cx="12203918" cy="7093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82DB00-C0B2-B6E3-09BA-6779A2E0A2B2}"/>
              </a:ext>
            </a:extLst>
          </p:cNvPr>
          <p:cNvSpPr txBox="1"/>
          <p:nvPr/>
        </p:nvSpPr>
        <p:spPr>
          <a:xfrm>
            <a:off x="1579419" y="3158836"/>
            <a:ext cx="94072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一艘航母的建造与维护需要多少</a:t>
            </a:r>
            <a:r>
              <a:rPr lang="en-US" altLang="zh-CN" sz="4400" dirty="0"/>
              <a:t>RMB</a:t>
            </a:r>
            <a:r>
              <a:rPr lang="zh-CN" altLang="en-US" sz="4400" dirty="0"/>
              <a:t>？</a:t>
            </a:r>
            <a:endParaRPr lang="en-US" altLang="zh-CN" sz="4400" dirty="0"/>
          </a:p>
          <a:p>
            <a:r>
              <a:rPr lang="en-US" altLang="zh-CN" sz="4400" dirty="0"/>
              <a:t>10</a:t>
            </a:r>
            <a:r>
              <a:rPr lang="zh-CN" altLang="en-US" sz="4400" dirty="0"/>
              <a:t>亿？</a:t>
            </a:r>
            <a:r>
              <a:rPr lang="en-US" altLang="zh-CN" sz="4400" dirty="0"/>
              <a:t>100</a:t>
            </a:r>
            <a:r>
              <a:rPr lang="zh-CN" altLang="en-US" sz="4400" dirty="0"/>
              <a:t>亿？</a:t>
            </a: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323740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EC4BBF-2548-97B1-7315-62A74408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82" y="0"/>
            <a:ext cx="6350000" cy="635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A0E7CE-C9E2-6026-57A8-4CBFB02899D9}"/>
              </a:ext>
            </a:extLst>
          </p:cNvPr>
          <p:cNvSpPr txBox="1"/>
          <p:nvPr/>
        </p:nvSpPr>
        <p:spPr>
          <a:xfrm>
            <a:off x="207818" y="1558636"/>
            <a:ext cx="5604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俄罗斯专家此前做出推测，中国国产航母的造价大概是</a:t>
            </a:r>
            <a:r>
              <a:rPr lang="en-US" altLang="zh-C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500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亿人民币左右，实际上根据网上公开资料显示，我国第一艘航母改装费用高达</a:t>
            </a:r>
            <a:r>
              <a:rPr lang="en-US" altLang="zh-C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700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亿人民币</a:t>
            </a:r>
            <a:endParaRPr lang="en-US" altLang="zh-CN" sz="3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172FEA-27CD-816A-19C1-B05FB868EFD7}"/>
              </a:ext>
            </a:extLst>
          </p:cNvPr>
          <p:cNvSpPr txBox="1"/>
          <p:nvPr/>
        </p:nvSpPr>
        <p:spPr>
          <a:xfrm>
            <a:off x="318655" y="1339188"/>
            <a:ext cx="2431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3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69D79B-838B-B91F-33D0-37CD0AC4B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DFE5C9-EE52-8D03-69EB-46E5E05328EF}"/>
              </a:ext>
            </a:extLst>
          </p:cNvPr>
          <p:cNvSpPr txBox="1"/>
          <p:nvPr/>
        </p:nvSpPr>
        <p:spPr>
          <a:xfrm>
            <a:off x="845127" y="800579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以山东舰为例，浅谈一下费用</a:t>
            </a:r>
          </a:p>
        </p:txBody>
      </p:sp>
    </p:spTree>
    <p:extLst>
      <p:ext uri="{BB962C8B-B14F-4D97-AF65-F5344CB8AC3E}">
        <p14:creationId xmlns:p14="http://schemas.microsoft.com/office/powerpoint/2010/main" val="293711264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CBEDF0-E400-6C4B-34B0-824E84E5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0"/>
            <a:ext cx="3443739" cy="6158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6D7B20-423D-CDE9-873E-CCBE4240F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98" y="6927"/>
            <a:ext cx="2945666" cy="6158345"/>
          </a:xfrm>
          <a:prstGeom prst="rect">
            <a:avLst/>
          </a:prstGeom>
        </p:spPr>
      </p:pic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A3454F58-C591-380A-1B2D-B3C24A448AED}"/>
              </a:ext>
            </a:extLst>
          </p:cNvPr>
          <p:cNvSpPr/>
          <p:nvPr/>
        </p:nvSpPr>
        <p:spPr>
          <a:xfrm>
            <a:off x="3650672" y="1357745"/>
            <a:ext cx="5001491" cy="2909455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航母这么贵为什么还要造航母？</a:t>
            </a:r>
          </a:p>
        </p:txBody>
      </p:sp>
    </p:spTree>
    <p:extLst>
      <p:ext uri="{BB962C8B-B14F-4D97-AF65-F5344CB8AC3E}">
        <p14:creationId xmlns:p14="http://schemas.microsoft.com/office/powerpoint/2010/main" val="38041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2521808D-67C5-DB7E-B044-4122C23355C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6" b="10056"/>
          <a:stretch>
            <a:fillRect/>
          </a:stretch>
        </p:blipFill>
        <p:spPr>
          <a:xfrm>
            <a:off x="7985125" y="0"/>
            <a:ext cx="4206875" cy="685800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51489E-9C83-9C91-8CE0-86B093B8BB69}"/>
              </a:ext>
            </a:extLst>
          </p:cNvPr>
          <p:cNvSpPr txBox="1"/>
          <p:nvPr/>
        </p:nvSpPr>
        <p:spPr>
          <a:xfrm>
            <a:off x="5624945" y="2833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24F0A1-6DFB-4D22-800C-3EBCED9177B9}"/>
              </a:ext>
            </a:extLst>
          </p:cNvPr>
          <p:cNvSpPr txBox="1"/>
          <p:nvPr/>
        </p:nvSpPr>
        <p:spPr>
          <a:xfrm>
            <a:off x="2258291" y="2739105"/>
            <a:ext cx="7273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中国海岸线长</a:t>
            </a:r>
            <a:endParaRPr lang="en-US" altLang="zh-CN" sz="3200" dirty="0">
              <a:solidFill>
                <a:srgbClr val="333333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领海问题严重</a:t>
            </a:r>
          </a:p>
        </p:txBody>
      </p:sp>
    </p:spTree>
    <p:extLst>
      <p:ext uri="{BB962C8B-B14F-4D97-AF65-F5344CB8AC3E}">
        <p14:creationId xmlns:p14="http://schemas.microsoft.com/office/powerpoint/2010/main" val="241113807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8557DF-BE23-143B-EC35-643598E7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078"/>
            <a:ext cx="12192000" cy="5732922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F409473B-2C21-5DE1-4CA8-AE03C74568EB}"/>
              </a:ext>
            </a:extLst>
          </p:cNvPr>
          <p:cNvSpPr/>
          <p:nvPr/>
        </p:nvSpPr>
        <p:spPr>
          <a:xfrm>
            <a:off x="1704109" y="422563"/>
            <a:ext cx="8492836" cy="31103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造航母的条件</a:t>
            </a:r>
          </a:p>
        </p:txBody>
      </p:sp>
    </p:spTree>
    <p:extLst>
      <p:ext uri="{BB962C8B-B14F-4D97-AF65-F5344CB8AC3E}">
        <p14:creationId xmlns:p14="http://schemas.microsoft.com/office/powerpoint/2010/main" val="55046081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7995E-A01D-7CF3-5C4B-8C3E86860C75}"/>
              </a:ext>
            </a:extLst>
          </p:cNvPr>
          <p:cNvSpPr txBox="1"/>
          <p:nvPr/>
        </p:nvSpPr>
        <p:spPr>
          <a:xfrm>
            <a:off x="353291" y="949035"/>
            <a:ext cx="108550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i="0" dirty="0">
                <a:effectLst/>
                <a:latin typeface="arial" panose="020B0604020202020204" pitchFamily="34" charset="0"/>
              </a:rPr>
              <a:t>黑海造船厂厂长马卡洛夫：如果想要瓦良格号航母</a:t>
            </a:r>
            <a:r>
              <a:rPr lang="en-US" altLang="zh-CN" sz="400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4000" i="0" dirty="0">
                <a:effectLst/>
                <a:latin typeface="arial" panose="020B0604020202020204" pitchFamily="34" charset="0"/>
              </a:rPr>
              <a:t>辽宁号前身</a:t>
            </a:r>
            <a:r>
              <a:rPr lang="en-US" altLang="zh-CN" sz="4000" i="0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sz="4000" i="0" dirty="0">
                <a:effectLst/>
                <a:latin typeface="arial" panose="020B0604020202020204" pitchFamily="34" charset="0"/>
              </a:rPr>
              <a:t>建造完成，我需要苏联，党中央，国家计划委员会和工业军事委员会，以及</a:t>
            </a:r>
            <a:r>
              <a:rPr lang="en-US" altLang="zh-CN" sz="4000" i="0" dirty="0">
                <a:effectLst/>
                <a:latin typeface="arial" panose="020B0604020202020204" pitchFamily="34" charset="0"/>
              </a:rPr>
              <a:t>9</a:t>
            </a:r>
            <a:r>
              <a:rPr lang="zh-CN" altLang="en-US" sz="4000" i="0" dirty="0">
                <a:effectLst/>
                <a:latin typeface="arial" panose="020B0604020202020204" pitchFamily="34" charset="0"/>
              </a:rPr>
              <a:t>个国防工业部门，</a:t>
            </a:r>
            <a:r>
              <a:rPr lang="en-US" altLang="zh-CN" sz="4000" i="0" dirty="0">
                <a:effectLst/>
                <a:latin typeface="arial" panose="020B0604020202020204" pitchFamily="34" charset="0"/>
              </a:rPr>
              <a:t>600</a:t>
            </a:r>
            <a:r>
              <a:rPr lang="zh-CN" altLang="en-US" sz="4000" i="0" dirty="0">
                <a:effectLst/>
                <a:latin typeface="arial" panose="020B0604020202020204" pitchFamily="34" charset="0"/>
              </a:rPr>
              <a:t>多个相关专业和</a:t>
            </a:r>
            <a:r>
              <a:rPr lang="en-US" altLang="zh-CN" sz="4000" i="0" dirty="0">
                <a:effectLst/>
                <a:latin typeface="arial" panose="020B0604020202020204" pitchFamily="34" charset="0"/>
              </a:rPr>
              <a:t>8000</a:t>
            </a:r>
            <a:r>
              <a:rPr lang="zh-CN" altLang="en-US" sz="4000" i="0" dirty="0">
                <a:effectLst/>
                <a:latin typeface="arial" panose="020B0604020202020204" pitchFamily="34" charset="0"/>
              </a:rPr>
              <a:t>多家配套厂家，总之，需要一个伟大的国家才能完成。</a:t>
            </a:r>
            <a:r>
              <a:rPr lang="en-US" altLang="zh-CN" sz="4000" i="0" u="sng" dirty="0">
                <a:effectLst/>
                <a:latin typeface="arial" panose="020B0604020202020204" pitchFamily="3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lang="en-US" altLang="zh-CN" sz="4000" u="sng" dirty="0">
                <a:latin typeface="arial" panose="020B0604020202020204" pitchFamily="3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ideo </a:t>
            </a:r>
            <a:endParaRPr lang="en-US" altLang="zh-CN" sz="4000" i="0" u="sng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C1627D-1FFD-B0DF-1F7E-9DEDC4456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09" y="0"/>
            <a:ext cx="3855089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D27C1A-E14A-6899-9545-C15B1F5D8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1" y="6927"/>
            <a:ext cx="3855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90_1*a*1"/>
  <p:tag name="KSO_WM_TEMPLATE_CATEGORY" val="custom"/>
  <p:tag name="KSO_WM_TEMPLATE_INDEX" val="20204290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d967e8d9ec9242de94aca2af25ad0ee3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7b93c3e517034940929ca020c955a92b"/>
  <p:tag name="KSO_WM_UNIT_TEXT_FILL_FORE_SCHEMECOLOR_INDEX_BRIGHTNESS" val="0.15"/>
  <p:tag name="KSO_WM_UNIT_TEXT_FILL_FORE_SCHEMECOLOR_INDEX" val="13"/>
  <p:tag name="KSO_WM_UNIT_TEXT_FILL_TYPE" val="1"/>
  <p:tag name="KSO_WM_TEMPLATE_ASSEMBLE_XID" val="5fc6fd2e2574a1ee74b6c6d9"/>
  <p:tag name="KSO_WM_TEMPLATE_ASSEMBLE_GROUPID" val="5f6c50894bda42732d9300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290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290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12-02T10:34:27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c6fd2e2574a1ee74b6c6d9"/>
  <p:tag name="KSO_WM_TEMPLATE_ASSEMBLE_GROUPID" val="5f6c50894bda42732d9300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90_7*a*1"/>
  <p:tag name="KSO_WM_TEMPLATE_CATEGORY" val="custom"/>
  <p:tag name="KSO_WM_TEMPLATE_INDEX" val="20204290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d967e8d9ec9242de94aca2af25ad0ee3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7b93c3e517034940929ca020c955a92b"/>
  <p:tag name="KSO_WM_UNIT_TEXT_FILL_FORE_SCHEMECOLOR_INDEX_BRIGHTNESS" val="0.1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323</TotalTime>
  <Words>203</Words>
  <Application>Microsoft Office PowerPoint</Application>
  <PresentationFormat>宽屏</PresentationFormat>
  <Paragraphs>18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Helvetica Neue</vt:lpstr>
      <vt:lpstr>等线</vt:lpstr>
      <vt:lpstr>Arial</vt:lpstr>
      <vt:lpstr>Arial</vt:lpstr>
      <vt:lpstr>Gill Sans MT</vt:lpstr>
      <vt:lpstr>画廊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zijing</dc:creator>
  <cp:lastModifiedBy>dong zijing</cp:lastModifiedBy>
  <cp:revision>24</cp:revision>
  <dcterms:created xsi:type="dcterms:W3CDTF">2022-09-25T11:17:59Z</dcterms:created>
  <dcterms:modified xsi:type="dcterms:W3CDTF">2022-10-27T23:56:03Z</dcterms:modified>
</cp:coreProperties>
</file>