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15"/>
  </p:notesMasterIdLst>
  <p:sldIdLst>
    <p:sldId id="256" r:id="rId5"/>
    <p:sldId id="270" r:id="rId6"/>
    <p:sldId id="271" r:id="rId7"/>
    <p:sldId id="267" r:id="rId8"/>
    <p:sldId id="272" r:id="rId9"/>
    <p:sldId id="273" r:id="rId10"/>
    <p:sldId id="274" r:id="rId11"/>
    <p:sldId id="276" r:id="rId12"/>
    <p:sldId id="269" r:id="rId13"/>
    <p:sldId id="264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image" Target="file:///C:\Users\1V994W2\Documents\Tencent%20Files\574576071\FileRecv\&#25340;&#35013;&#32032;&#26448;\&#26032;&#21345;&#36890;-4\\04\subject_holdright_33,181,183_0_lively_full_0.png" TargetMode="External"/><Relationship Id="rId11" Type="http://schemas.openxmlformats.org/officeDocument/2006/relationships/image" Target="../media/image2.png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1V994W2\Documents\Tencent%20Files\574576071\FileRecv\&#25340;&#35013;&#32032;&#26448;\&#26032;&#21345;&#36890;-4\\04\subject_holdright_33,181,183_0_lively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file:///C:\Users\1V994W2\Documents\Tencent%20Files\574576071\FileRecv\&#25340;&#35013;&#32032;&#26448;\&#26032;&#21345;&#36890;-4\\04\subject_holdright_33,181,183_0_lively_full_0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83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1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tags" Target="../tags/tag15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52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image" Target="../media/image11.png"/><Relationship Id="rId5" Type="http://schemas.openxmlformats.org/officeDocument/2006/relationships/tags" Target="../tags/tag166.xml"/><Relationship Id="rId4" Type="http://schemas.openxmlformats.org/officeDocument/2006/relationships/image" Target="../media/image15.png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image" Target="../media/image11.png"/><Relationship Id="rId5" Type="http://schemas.openxmlformats.org/officeDocument/2006/relationships/tags" Target="../tags/tag181.xml"/><Relationship Id="rId4" Type="http://schemas.openxmlformats.org/officeDocument/2006/relationships/image" Target="../media/image15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image" Target="../media/image17.png"/><Relationship Id="rId5" Type="http://schemas.openxmlformats.org/officeDocument/2006/relationships/tags" Target="../tags/tag198.xml"/><Relationship Id="rId4" Type="http://schemas.openxmlformats.org/officeDocument/2006/relationships/image" Target="../media/image16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857250"/>
            <a:ext cx="540068" cy="53738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856498" y="2448077"/>
            <a:ext cx="3619024" cy="728186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894092" y="3329615"/>
            <a:ext cx="3581429" cy="1177290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4479608" y="1956435"/>
            <a:ext cx="4207193" cy="294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40068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1650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905000"/>
            <a:ext cx="2177143" cy="3048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6966857" y="1905000"/>
            <a:ext cx="2177143" cy="304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2684807" y="3429000"/>
            <a:ext cx="4262438" cy="728663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 algn="ctr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40068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1650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4679158" y="157163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40068"/>
            <a:chOff x="0" y="0"/>
            <a:chExt cx="12192000" cy="72009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1650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502448" y="1571631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5623560" y="2276856"/>
            <a:ext cx="3291840" cy="2304288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5486400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40068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1650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40068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1650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40068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1650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02448" y="157163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4953239" y="4015264"/>
            <a:ext cx="3619024" cy="3705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457200" y="1988820"/>
            <a:ext cx="4114800" cy="288036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4953239" y="2982754"/>
            <a:ext cx="3496628" cy="879158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5060871" y="4018121"/>
            <a:ext cx="3388995" cy="3676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857250"/>
            <a:ext cx="540068" cy="53721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85725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857250"/>
            <a:ext cx="540068" cy="5372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8603933" y="85725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7941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4799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8452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8603933" y="857250"/>
            <a:ext cx="540068" cy="537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14350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21802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1434704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2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857250"/>
            <a:ext cx="540068" cy="5372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8603933" y="85725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144315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210195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9632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4628978"/>
            <a:ext cx="9144000" cy="137177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857250"/>
            <a:ext cx="540068" cy="5372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8603933" y="85725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13594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11815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47425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8603933" y="5463540"/>
            <a:ext cx="540068" cy="53721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6068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1035450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10465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10465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4698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4671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7928610" y="4791551"/>
            <a:ext cx="1214914" cy="12091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4785360"/>
            <a:ext cx="1214914" cy="12149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e836119379e69ba0df219583572ee7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0" y="1373505"/>
            <a:ext cx="4114800" cy="4110038"/>
          </a:xfrm>
          <a:prstGeom prst="rect">
            <a:avLst/>
          </a:prstGeom>
        </p:spPr>
      </p:pic>
      <p:pic>
        <p:nvPicPr>
          <p:cNvPr id="6" name="图片 5" descr="1_pic_quater_lef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250"/>
            <a:ext cx="540068" cy="53673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914408" y="2285040"/>
            <a:ext cx="3619529" cy="1384994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6"/>
            </p:custDataLst>
          </p:nvPr>
        </p:nvSpPr>
        <p:spPr>
          <a:xfrm>
            <a:off x="914408" y="3812057"/>
            <a:ext cx="3619526" cy="716117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half_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80084"/>
            <a:ext cx="3048000" cy="1520190"/>
          </a:xfrm>
          <a:prstGeom prst="rect">
            <a:avLst/>
          </a:prstGeom>
        </p:spPr>
      </p:pic>
      <p:pic>
        <p:nvPicPr>
          <p:cNvPr id="2" name="图片 1" descr="pic_half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857250"/>
            <a:ext cx="3048000" cy="15201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938123" y="2571743"/>
            <a:ext cx="5267812" cy="1714510"/>
          </a:xfr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1" i="0" u="none" strike="noStrike" kern="1200" cap="none" spc="8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157163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e836119379e69ba0df219583572ee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60" y="1784509"/>
            <a:ext cx="3291364" cy="328803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3540"/>
            <a:ext cx="540068" cy="5367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e836119379e69ba0df219583572ee7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0" y="1373505"/>
            <a:ext cx="4114800" cy="4110038"/>
          </a:xfrm>
          <a:prstGeom prst="rect">
            <a:avLst/>
          </a:prstGeom>
        </p:spPr>
      </p:pic>
      <p:pic>
        <p:nvPicPr>
          <p:cNvPr id="6" name="图片 5" descr="1_pic_quater_lef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250"/>
            <a:ext cx="540068" cy="53673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4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571981" y="270474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5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571505" y="329933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57250"/>
            <a:ext cx="3618071" cy="51435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7250"/>
            <a:ext cx="540068" cy="540068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456" y="5463540"/>
            <a:ext cx="540068" cy="5367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628674"/>
            <a:ext cx="9144000" cy="137207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3456" y="857250"/>
            <a:ext cx="540068" cy="540068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463540"/>
            <a:ext cx="540068" cy="5367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4700" y="103545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1572101"/>
            <a:ext cx="9144000" cy="37133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7250"/>
            <a:ext cx="1214914" cy="1214914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28610" y="857250"/>
            <a:ext cx="1214914" cy="12077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2" Type="http://schemas.openxmlformats.org/officeDocument/2006/relationships/theme" Target="../theme/theme3.xml"/><Relationship Id="rId21" Type="http://schemas.openxmlformats.org/officeDocument/2006/relationships/tags" Target="../tags/tag206.xml"/><Relationship Id="rId20" Type="http://schemas.openxmlformats.org/officeDocument/2006/relationships/tags" Target="../tags/tag205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04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08.xml"/><Relationship Id="rId4" Type="http://schemas.openxmlformats.org/officeDocument/2006/relationships/image" Target="../media/image19.png"/><Relationship Id="rId3" Type="http://schemas.openxmlformats.org/officeDocument/2006/relationships/tags" Target="../tags/tag207.xml"/><Relationship Id="rId2" Type="http://schemas.microsoft.com/office/2007/relationships/media" Target="file:///C:\Users\dsq\Videos\&#32852;&#24819;&#23433;&#21331;&#35270;&#39057;\49e1b1bde27f32ad55199981b68d1d32.mp4" TargetMode="External"/><Relationship Id="rId1" Type="http://schemas.openxmlformats.org/officeDocument/2006/relationships/video" Target="file:///C:\Users\dsq\Videos\&#32852;&#24819;&#23433;&#21331;&#35270;&#39057;\49e1b1bde27f32ad55199981b68d1d32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11.xml"/><Relationship Id="rId4" Type="http://schemas.openxmlformats.org/officeDocument/2006/relationships/image" Target="../media/image20.png"/><Relationship Id="rId3" Type="http://schemas.openxmlformats.org/officeDocument/2006/relationships/tags" Target="../tags/tag210.xml"/><Relationship Id="rId2" Type="http://schemas.microsoft.com/office/2007/relationships/media" Target="file:///C:\Users\dsq\Videos\&#32852;&#24819;&#23433;&#21331;&#35270;&#39057;\9ff92d57dc7eb4287120a6229f900361.mp4" TargetMode="External"/><Relationship Id="rId1" Type="http://schemas.openxmlformats.org/officeDocument/2006/relationships/video" Target="file:///C:\Users\dsq\Videos\&#32852;&#24819;&#23433;&#21331;&#35270;&#39057;\9ff92d57dc7eb4287120a6229f900361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6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10540" y="1337945"/>
            <a:ext cx="7332980" cy="1371600"/>
          </a:xfr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6600" b="1" i="1" kern="1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房地产税改革试点</a:t>
            </a:r>
            <a:endParaRPr lang="zh-CN" sz="6600" b="1" i="1" kern="1200" baseline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47135"/>
            <a:ext cx="6400800" cy="1866265"/>
          </a:xfrm>
          <a:noFill/>
        </p:spPr>
        <p:txBody>
          <a:bodyPr/>
          <a:p>
            <a:pPr defTabSz="914400">
              <a:buClrTx/>
              <a:buSzTx/>
              <a:buFontTx/>
            </a:pPr>
            <a:r>
              <a:rPr lang="zh-CN" sz="3200" kern="1200" baseline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</a:t>
            </a:r>
            <a:r>
              <a:rPr lang="en-US" altLang="zh-CN" sz="3200" kern="1200" baseline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212</a:t>
            </a:r>
            <a:endParaRPr lang="en-US" altLang="zh-CN" sz="3200" kern="1200" baseline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zh-CN" altLang="en-US" sz="3200" kern="1200" baseline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钮兰皓</a:t>
            </a:r>
            <a:endParaRPr lang="zh-CN" altLang="en-US" sz="3200" kern="1200" baseline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zh-CN" altLang="en-US" sz="3200" kern="1200" baseline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董诗琪</a:t>
            </a:r>
            <a:endParaRPr lang="zh-CN" altLang="en-US" sz="3200" kern="1200" baseline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zh-CN" altLang="en-US" sz="3200" kern="1200" baseline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张涵</a:t>
            </a:r>
            <a:endParaRPr lang="zh-CN" altLang="en-US" sz="3200" kern="1200" baseline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z="4000">
                <a:solidFill>
                  <a:schemeClr val="dk1">
                    <a:lumMod val="85000"/>
                    <a:lumOff val="15000"/>
                  </a:schemeClr>
                </a:solidFill>
              </a:rPr>
              <a:t>THANK YOU</a:t>
            </a:r>
            <a:br>
              <a:rPr lang="en-US" altLang="zh-CN" sz="4000">
                <a:solidFill>
                  <a:schemeClr val="dk1">
                    <a:lumMod val="85000"/>
                    <a:lumOff val="15000"/>
                  </a:schemeClr>
                </a:solidFill>
              </a:rPr>
            </a:br>
            <a:r>
              <a:rPr lang="en-US" altLang="zh-CN" sz="4000">
                <a:solidFill>
                  <a:schemeClr val="dk1">
                    <a:lumMod val="85000"/>
                    <a:lumOff val="15000"/>
                  </a:schemeClr>
                </a:solidFill>
              </a:rPr>
              <a:t>FOR</a:t>
            </a:r>
            <a:br>
              <a:rPr lang="en-US" altLang="zh-CN" sz="4000">
                <a:solidFill>
                  <a:schemeClr val="dk1">
                    <a:lumMod val="85000"/>
                    <a:lumOff val="15000"/>
                  </a:schemeClr>
                </a:solidFill>
              </a:rPr>
            </a:br>
            <a:r>
              <a:rPr lang="en-US" altLang="zh-CN" sz="4000">
                <a:solidFill>
                  <a:schemeClr val="dk1">
                    <a:lumMod val="85000"/>
                    <a:lumOff val="15000"/>
                  </a:schemeClr>
                </a:solidFill>
              </a:rPr>
              <a:t>WATCHING</a:t>
            </a:r>
            <a:endParaRPr lang="en-US" altLang="zh-CN" sz="4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49e1b1bde27f32ad55199981b68d1d32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5715" y="-635"/>
            <a:ext cx="9180195" cy="68592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</p:nvPr>
        </p:nvSpPr>
        <p:spPr>
          <a:xfrm>
            <a:off x="377190" y="1137285"/>
            <a:ext cx="8483600" cy="4466590"/>
          </a:xfrm>
        </p:spPr>
        <p:txBody>
          <a:bodyPr>
            <a:normAutofit fontScale="90000"/>
          </a:bodyPr>
          <a:p>
            <a:r>
              <a:rPr lang="zh-CN" altLang="en-US"/>
              <a:t>10月15日，最高层领导在《求是》杂志发表了重要文章《扎实推动共同富裕》。里面有三处提及房地产的内容，而且完全不拐弯抹角，直接写道：要积极稳妥推进房地产税立法，做好试点工作。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DDE3D8">
                <a:alpha val="100000"/>
              </a:srgbClr>
            </a:gs>
            <a:gs pos="57000">
              <a:srgbClr val="B3CED5"/>
            </a:gs>
            <a:gs pos="0">
              <a:srgbClr val="DDE3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581660"/>
            <a:ext cx="8139430" cy="554990"/>
          </a:xfrm>
        </p:spPr>
        <p:txBody>
          <a:bodyPr>
            <a:normAutofit/>
          </a:bodyPr>
          <a:p>
            <a:r>
              <a:rPr lang="zh-CN" altLang="en-US"/>
              <a:t>重磅！房地产税改革试点来了</a:t>
            </a:r>
            <a:endParaRPr lang="zh-CN" altLang="en-US"/>
          </a:p>
        </p:txBody>
      </p:sp>
      <p:pic>
        <p:nvPicPr>
          <p:cNvPr id="4" name="9ff92d57dc7eb4287120a6229f900361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8145" y="1089660"/>
            <a:ext cx="8437880" cy="52520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</p:nvPr>
        </p:nvSpPr>
        <p:spPr>
          <a:xfrm>
            <a:off x="1547495" y="3429000"/>
            <a:ext cx="6292215" cy="728980"/>
          </a:xfrm>
        </p:spPr>
        <p:txBody>
          <a:bodyPr>
            <a:normAutofit fontScale="90000"/>
          </a:bodyPr>
          <a:p>
            <a:r>
              <a:rPr lang="zh-CN" altLang="en-US"/>
              <a:t>要知道房地产税为什么有这么大的威慑力，首先就要知道房地产税是干什么的</a:t>
            </a:r>
            <a:r>
              <a:rPr lang="zh-CN" altLang="en-US"/>
              <a:t>呢？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</p:nvPr>
        </p:nvSpPr>
        <p:spPr>
          <a:xfrm>
            <a:off x="251460" y="3068955"/>
            <a:ext cx="8673465" cy="940435"/>
          </a:xfrm>
        </p:spPr>
        <p:txBody>
          <a:bodyPr>
            <a:normAutofit fontScale="90000"/>
          </a:bodyPr>
          <a:p>
            <a:r>
              <a:rPr lang="zh-CN" altLang="en-US"/>
              <a:t>房地产税是政府向地产物业征收的一种财产税，我们所说的房产税就包含在房地产税里头，通常向房地产的业主和租户等使用者征收。征收方式是政府先对房产进行估值，然后按房产价值的一个百分比来收取。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</p:nvPr>
        </p:nvSpPr>
        <p:spPr>
          <a:xfrm>
            <a:off x="242570" y="1069975"/>
            <a:ext cx="8673465" cy="4731385"/>
          </a:xfrm>
        </p:spPr>
        <p:txBody>
          <a:bodyPr>
            <a:normAutofit/>
          </a:bodyPr>
          <a:p>
            <a:r>
              <a:rPr lang="zh-CN" altLang="en-US"/>
              <a:t>房地产税怎么在今年突然就提上议程了呢？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</p:nvPr>
        </p:nvSpPr>
        <p:spPr>
          <a:xfrm>
            <a:off x="234950" y="3429000"/>
            <a:ext cx="8630920" cy="728980"/>
          </a:xfrm>
        </p:spPr>
        <p:txBody>
          <a:bodyPr>
            <a:normAutofit fontScale="90000"/>
          </a:bodyPr>
          <a:p>
            <a:r>
              <a:rPr lang="zh-CN" altLang="en-US"/>
              <a:t>政协委员贾康表示：试点可以绕过立法过程，先挑选深圳、浙江和海南来试点，这里头有炒房热点城市，有共同富裕示范区，也有楼市低迷地区，几乎覆盖了所有城市类型。一旦这个方案开始实施，并向全国铺开，影响是极大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QQ图片202110241237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3274695" cy="6857365"/>
          </a:xfrm>
          <a:prstGeom prst="rect">
            <a:avLst/>
          </a:prstGeom>
        </p:spPr>
      </p:pic>
      <p:pic>
        <p:nvPicPr>
          <p:cNvPr id="5" name="图片 4" descr="QQ图片202110241237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65" y="0"/>
            <a:ext cx="5865495" cy="3270250"/>
          </a:xfrm>
          <a:prstGeom prst="rect">
            <a:avLst/>
          </a:prstGeom>
        </p:spPr>
      </p:pic>
      <p:pic>
        <p:nvPicPr>
          <p:cNvPr id="6" name="图片 5" descr="QQ图片202110241236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30" y="3270250"/>
            <a:ext cx="5866130" cy="35731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7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7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7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3、17、20、21、23、27、32、37、38"/>
</p:tagLst>
</file>

<file path=ppt/tags/tag148.xml><?xml version="1.0" encoding="utf-8"?>
<p:tagLst xmlns:p="http://schemas.openxmlformats.org/presentationml/2006/main">
  <p:tag name="KSO_WM_UNIT_TYPE" val="i"/>
  <p:tag name="KSO_WM_UNIT_SUBTYPE" val="q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290_1*a*1"/>
  <p:tag name="KSO_WM_TEMPLATE_CATEGORY" val="custom"/>
  <p:tag name="KSO_WM_TEMPLATE_INDEX" val="2020429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校园教育课件通用模板"/>
  <p:tag name="KSO_WM_UNIT_BLOCK" val="0"/>
  <p:tag name="KSO_WM_UNIT_DEC_AREA_ID" val="2c036fbd9d7c495eae40ef8c38aeaf0f"/>
  <p:tag name="KSO_WM_UNIT_DEFAULT_FONT" val="24;60;4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c1eba0720ab640a68e1192b504be7dbd"/>
  <p:tag name="KSO_WM_UNIT_TEXT_FILL_FORE_SCHEMECOLOR_INDEX_BRIGHTNESS" val="0.15"/>
  <p:tag name="KSO_WM_UNIT_TEXT_FILL_FORE_SCHEMECOLOR_INDEX" val="13"/>
  <p:tag name="KSO_WM_UNIT_TEXT_FILL_TYPE" val="1"/>
  <p:tag name="KSO_WM_TEMPLATE_ASSEMBLE_XID" val="5fc6fd2e2574a1ee74b6c6e2"/>
  <p:tag name="KSO_WM_TEMPLATE_ASSEMBLE_GROUPID" val="5f6c50894bda42732d93004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90_1*b*1"/>
  <p:tag name="KSO_WM_TEMPLATE_CATEGORY" val="custom"/>
  <p:tag name="KSO_WM_TEMPLATE_INDEX" val="20204290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08e90f07a3f749be9fb29f4d026788e3"/>
  <p:tag name="KSO_WM_UNIT_DEFAULT_FONT" val="18;24;2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c1eba0720ab640a68e1192b504be7dbd"/>
  <p:tag name="KSO_WM_UNIT_TEXT_FILL_FORE_SCHEMECOLOR_INDEX_BRIGHTNESS" val="0.35"/>
  <p:tag name="KSO_WM_UNIT_TEXT_FILL_FORE_SCHEMECOLOR_INDEX" val="13"/>
  <p:tag name="KSO_WM_UNIT_TEXT_FILL_TYPE" val="1"/>
  <p:tag name="KSO_WM_TEMPLATE_ASSEMBLE_XID" val="5fc6fd2e2574a1ee74b6c6e2"/>
  <p:tag name="KSO_WM_TEMPLATE_ASSEMBLE_GROUPID" val="5f6c50894bda42732d930046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90_1*a*1"/>
  <p:tag name="KSO_WM_TEMPLATE_CATEGORY" val="custom"/>
  <p:tag name="KSO_WM_TEMPLATE_INDEX" val="20204290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d967e8d9ec9242de94aca2af25ad0ee3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7b93c3e517034940929ca020c955a92b"/>
  <p:tag name="KSO_WM_UNIT_TEXT_FILL_FORE_SCHEMECOLOR_INDEX_BRIGHTNESS" val="0.15"/>
  <p:tag name="KSO_WM_UNIT_TEXT_FILL_FORE_SCHEMECOLOR_INDEX" val="13"/>
  <p:tag name="KSO_WM_UNIT_TEXT_FILL_TYPE" val="1"/>
  <p:tag name="KSO_WM_TEMPLATE_ASSEMBLE_XID" val="5fc6fd2e2574a1ee74b6c6d9"/>
  <p:tag name="KSO_WM_TEMPLATE_ASSEMBLE_GROUPID" val="5f6c50894bda42732d930046"/>
</p:tagLst>
</file>

<file path=ppt/tags/tag152.xml><?xml version="1.0" encoding="utf-8"?>
<p:tagLst xmlns:p="http://schemas.openxmlformats.org/presentationml/2006/main">
  <p:tag name="KSO_WM_UNIT_TYPE" val="i"/>
  <p:tag name="KSO_WM_UNIT_SUBTYPE" val="q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90_1*b*1"/>
  <p:tag name="KSO_WM_TEMPLATE_CATEGORY" val="custom"/>
  <p:tag name="KSO_WM_TEMPLATE_INDEX" val="2020429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50ae540f9bee4f7ba5b9d666d93ab2da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1e5136feb3194bd383ed084cd9eee3db"/>
  <p:tag name="KSO_WM_UNIT_TEXT_FILL_FORE_SCHEMECOLOR_INDEX_BRIGHTNESS" val="0.35"/>
  <p:tag name="KSO_WM_UNIT_TEXT_FILL_FORE_SCHEMECOLOR_INDEX" val="13"/>
  <p:tag name="KSO_WM_UNIT_TEXT_FILL_TYPE" val="1"/>
  <p:tag name="KSO_WM_TEMPLATE_ASSEMBLE_XID" val="5fc6fd2e2574a1ee74b6c6f7"/>
  <p:tag name="KSO_WM_TEMPLATE_ASSEMBLE_GROUPID" val="5f6c50894bda42732d930046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90_1*a*1"/>
  <p:tag name="KSO_WM_TEMPLATE_CATEGORY" val="custom"/>
  <p:tag name="KSO_WM_TEMPLATE_INDEX" val="20204290"/>
  <p:tag name="KSO_WM_UNIT_LAYERLEVEL" val="1"/>
  <p:tag name="KSO_WM_TAG_VERSION" val="1.0"/>
  <p:tag name="KSO_WM_BEAUTIFY_FLAG" val="#wm#"/>
  <p:tag name="KSO_WM_UNIT_PRESET_TEXT" val="感谢聆听"/>
  <p:tag name="KSO_WM_UNIT_DEFAULT_FONT" val="60;74;4"/>
  <p:tag name="KSO_WM_UNIT_BLOCK" val="0"/>
  <p:tag name="KSO_WM_UNIT_DEC_AREA_ID" val="08ccf2d3e98948c98f0d5f987292591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1e5136feb3194bd383ed084cd9eee3db"/>
  <p:tag name="KSO_WM_UNIT_TEXT_FILL_FORE_SCHEMECOLOR_INDEX_BRIGHTNESS" val="0.15"/>
  <p:tag name="KSO_WM_UNIT_TEXT_FILL_FORE_SCHEMECOLOR_INDEX" val="13"/>
  <p:tag name="KSO_WM_UNIT_TEXT_FILL_TYPE" val="1"/>
  <p:tag name="KSO_WM_TEMPLATE_ASSEMBLE_XID" val="5fc6fd2e2574a1ee74b6c6f7"/>
  <p:tag name="KSO_WM_TEMPLATE_ASSEMBLE_GROUPID" val="5f6c50894bda42732d930046"/>
</p:tagLst>
</file>

<file path=ppt/tags/tag155.xml><?xml version="1.0" encoding="utf-8"?>
<p:tagLst xmlns:p="http://schemas.openxmlformats.org/presentationml/2006/main">
  <p:tag name="KSO_WM_SLIDE_BACKGROUND_TYPE" val="general"/>
</p:tagLst>
</file>

<file path=ppt/tags/tag156.xml><?xml version="1.0" encoding="utf-8"?>
<p:tagLst xmlns:p="http://schemas.openxmlformats.org/presentationml/2006/main">
  <p:tag name="KSO_WM_SLIDE_BACKGROUND_TYPE" val="general"/>
</p:tagLst>
</file>

<file path=ppt/tags/tag157.xml><?xml version="1.0" encoding="utf-8"?>
<p:tagLst xmlns:p="http://schemas.openxmlformats.org/presentationml/2006/main">
  <p:tag name="KSO_WM_SLIDE_BACKGROUND_TYPE" val="general"/>
</p:tagLst>
</file>

<file path=ppt/tags/tag158.xml><?xml version="1.0" encoding="utf-8"?>
<p:tagLst xmlns:p="http://schemas.openxmlformats.org/presentationml/2006/main">
  <p:tag name="KSO_WM_SLIDE_BACKGROUND_TYPE" val="general"/>
</p:tagLst>
</file>

<file path=ppt/tags/tag159.xml><?xml version="1.0" encoding="utf-8"?>
<p:tagLst xmlns:p="http://schemas.openxmlformats.org/presentationml/2006/main">
  <p:tag name="KSO_WM_SLIDE_BACKGROUND_TYPE" val="fram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frame"/>
</p:tagLst>
</file>

<file path=ppt/tags/tag161.xml><?xml version="1.0" encoding="utf-8"?>
<p:tagLst xmlns:p="http://schemas.openxmlformats.org/presentationml/2006/main">
  <p:tag name="KSO_WM_SLIDE_BACKGROUND_TYPE" val="frame"/>
</p:tagLst>
</file>

<file path=ppt/tags/tag162.xml><?xml version="1.0" encoding="utf-8"?>
<p:tagLst xmlns:p="http://schemas.openxmlformats.org/presentationml/2006/main">
  <p:tag name="KSO_WM_SLIDE_BACKGROUND_TYPE" val="frame"/>
</p:tagLst>
</file>

<file path=ppt/tags/tag163.xml><?xml version="1.0" encoding="utf-8"?>
<p:tagLst xmlns:p="http://schemas.openxmlformats.org/presentationml/2006/main">
  <p:tag name="KSO_WM_SLIDE_BACKGROUND_TYPE" val="frame"/>
</p:tagLst>
</file>

<file path=ppt/tags/tag164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</p:tagLst>
</file>

<file path=ppt/tags/tag165.xml><?xml version="1.0" encoding="utf-8"?>
<p:tagLst xmlns:p="http://schemas.openxmlformats.org/presentationml/2006/main">
  <p:tag name="KSO_WM_SLIDE_BACKGROUND_TYPE" val="leftRight"/>
</p:tagLst>
</file>

<file path=ppt/tags/tag166.xml><?xml version="1.0" encoding="utf-8"?>
<p:tagLst xmlns:p="http://schemas.openxmlformats.org/presentationml/2006/main">
  <p:tag name="KSO_WM_SLIDE_BACKGROUND_TYPE" val="leftRight"/>
</p:tagLst>
</file>

<file path=ppt/tags/tag167.xml><?xml version="1.0" encoding="utf-8"?>
<p:tagLst xmlns:p="http://schemas.openxmlformats.org/presentationml/2006/main">
  <p:tag name="KSO_WM_SLIDE_BACKGROUND_TYPE" val="leftRight"/>
</p:tagLst>
</file>

<file path=ppt/tags/tag168.xml><?xml version="1.0" encoding="utf-8"?>
<p:tagLst xmlns:p="http://schemas.openxmlformats.org/presentationml/2006/main">
  <p:tag name="KSO_WM_SLIDE_BACKGROUND_TYPE" val="leftRight"/>
</p:tagLst>
</file>

<file path=ppt/tags/tag169.xml><?xml version="1.0" encoding="utf-8"?>
<p:tagLst xmlns:p="http://schemas.openxmlformats.org/presentationml/2006/main">
  <p:tag name="KSO_WM_SLIDE_BACKGROUND_TYPE" val="leftRigh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</p:tagLst>
</file>

<file path=ppt/tags/tag171.xml><?xml version="1.0" encoding="utf-8"?>
<p:tagLst xmlns:p="http://schemas.openxmlformats.org/presentationml/2006/main">
  <p:tag name="KSO_WM_SLIDE_BACKGROUND_TYPE" val="leftRight"/>
</p:tagLst>
</file>

<file path=ppt/tags/tag172.xml><?xml version="1.0" encoding="utf-8"?>
<p:tagLst xmlns:p="http://schemas.openxmlformats.org/presentationml/2006/main">
  <p:tag name="KSO_WM_SLIDE_BACKGROUND_TYPE" val="leftRight"/>
</p:tagLst>
</file>

<file path=ppt/tags/tag173.xml><?xml version="1.0" encoding="utf-8"?>
<p:tagLst xmlns:p="http://schemas.openxmlformats.org/presentationml/2006/main">
  <p:tag name="KSO_WM_SLIDE_BACKGROUND_TYPE" val="topBottom"/>
</p:tagLst>
</file>

<file path=ppt/tags/tag174.xml><?xml version="1.0" encoding="utf-8"?>
<p:tagLst xmlns:p="http://schemas.openxmlformats.org/presentationml/2006/main">
  <p:tag name="KSO_WM_SLIDE_BACKGROUND_TYPE" val="topBottom"/>
</p:tagLst>
</file>

<file path=ppt/tags/tag175.xml><?xml version="1.0" encoding="utf-8"?>
<p:tagLst xmlns:p="http://schemas.openxmlformats.org/presentationml/2006/main">
  <p:tag name="KSO_WM_SLIDE_BACKGROUND_TYPE" val="topBottom"/>
</p:tagLst>
</file>

<file path=ppt/tags/tag176.xml><?xml version="1.0" encoding="utf-8"?>
<p:tagLst xmlns:p="http://schemas.openxmlformats.org/presentationml/2006/main">
  <p:tag name="KSO_WM_SLIDE_BACKGROUND_TYPE" val="topBottom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SLIDE_BACKGROUND_TYPE" val="topBottom"/>
</p:tagLst>
</file>

<file path=ppt/tags/tag17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ottomTop"/>
</p:tagLst>
</file>

<file path=ppt/tags/tag181.xml><?xml version="1.0" encoding="utf-8"?>
<p:tagLst xmlns:p="http://schemas.openxmlformats.org/presentationml/2006/main">
  <p:tag name="KSO_WM_SLIDE_BACKGROUND_TYPE" val="bottomTop"/>
</p:tagLst>
</file>

<file path=ppt/tags/tag182.xml><?xml version="1.0" encoding="utf-8"?>
<p:tagLst xmlns:p="http://schemas.openxmlformats.org/presentationml/2006/main">
  <p:tag name="KSO_WM_SLIDE_BACKGROUND_TYPE" val="bottomTop"/>
</p:tagLst>
</file>

<file path=ppt/tags/tag183.xml><?xml version="1.0" encoding="utf-8"?>
<p:tagLst xmlns:p="http://schemas.openxmlformats.org/presentationml/2006/main">
  <p:tag name="KSO_WM_SLIDE_BACKGROUND_TYPE" val="bottomTop"/>
</p:tagLst>
</file>

<file path=ppt/tags/tag184.xml><?xml version="1.0" encoding="utf-8"?>
<p:tagLst xmlns:p="http://schemas.openxmlformats.org/presentationml/2006/main">
  <p:tag name="KSO_WM_SLIDE_BACKGROUND_TYPE" val="bottomTop"/>
</p:tagLst>
</file>

<file path=ppt/tags/tag185.xml><?xml version="1.0" encoding="utf-8"?>
<p:tagLst xmlns:p="http://schemas.openxmlformats.org/presentationml/2006/main">
  <p:tag name="KSO_WM_SLIDE_BACKGROUND_TYPE" val="bottomTop"/>
</p:tagLst>
</file>

<file path=ppt/tags/tag186.xml><?xml version="1.0" encoding="utf-8"?>
<p:tagLst xmlns:p="http://schemas.openxmlformats.org/presentationml/2006/main">
  <p:tag name="KSO_WM_SLIDE_BACKGROUND_TYPE" val="bottomTop"/>
</p:tagLst>
</file>

<file path=ppt/tags/tag187.xml><?xml version="1.0" encoding="utf-8"?>
<p:tagLst xmlns:p="http://schemas.openxmlformats.org/presentationml/2006/main">
  <p:tag name="KSO_WM_SLIDE_BACKGROUND_TYPE" val="bottomTop"/>
</p:tagLst>
</file>

<file path=ppt/tags/tag188.xml><?xml version="1.0" encoding="utf-8"?>
<p:tagLst xmlns:p="http://schemas.openxmlformats.org/presentationml/2006/main">
  <p:tag name="KSO_WM_SLIDE_BACKGROUND_TYPE" val="navigation"/>
</p:tagLst>
</file>

<file path=ppt/tags/tag189.xml><?xml version="1.0" encoding="utf-8"?>
<p:tagLst xmlns:p="http://schemas.openxmlformats.org/presentationml/2006/main">
  <p:tag name="KSO_WM_SLIDE_BACKGROUND_TYPE" val="navigation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</p:tagLst>
</file>

<file path=ppt/tags/tag191.xml><?xml version="1.0" encoding="utf-8"?>
<p:tagLst xmlns:p="http://schemas.openxmlformats.org/presentationml/2006/main">
  <p:tag name="KSO_WM_SLIDE_BACKGROUND_TYPE" val="navigation"/>
</p:tagLst>
</file>

<file path=ppt/tags/tag192.xml><?xml version="1.0" encoding="utf-8"?>
<p:tagLst xmlns:p="http://schemas.openxmlformats.org/presentationml/2006/main">
  <p:tag name="KSO_WM_SLIDE_BACKGROUND_TYPE" val="navigation"/>
</p:tagLst>
</file>

<file path=ppt/tags/tag193.xml><?xml version="1.0" encoding="utf-8"?>
<p:tagLst xmlns:p="http://schemas.openxmlformats.org/presentationml/2006/main">
  <p:tag name="KSO_WM_SLIDE_BACKGROUND_TYPE" val="navigation"/>
</p:tagLst>
</file>

<file path=ppt/tags/tag194.xml><?xml version="1.0" encoding="utf-8"?>
<p:tagLst xmlns:p="http://schemas.openxmlformats.org/presentationml/2006/main">
  <p:tag name="KSO_WM_SLIDE_BACKGROUND_TYPE" val="navigation"/>
</p:tagLst>
</file>

<file path=ppt/tags/tag195.xml><?xml version="1.0" encoding="utf-8"?>
<p:tagLst xmlns:p="http://schemas.openxmlformats.org/presentationml/2006/main">
  <p:tag name="KSO_WM_SLIDE_BACKGROUND_TYPE" val="navigation"/>
</p:tagLst>
</file>

<file path=ppt/tags/tag196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</p:tagLst>
</file>

<file path=ppt/tags/tag197.xml><?xml version="1.0" encoding="utf-8"?>
<p:tagLst xmlns:p="http://schemas.openxmlformats.org/presentationml/2006/main">
  <p:tag name="KSO_WM_SLIDE_BACKGROUND_TYPE" val="belt"/>
</p:tagLst>
</file>

<file path=ppt/tags/tag198.xml><?xml version="1.0" encoding="utf-8"?>
<p:tagLst xmlns:p="http://schemas.openxmlformats.org/presentationml/2006/main">
  <p:tag name="KSO_WM_SLIDE_BACKGROUND_TYPE" val="belt"/>
</p:tagLst>
</file>

<file path=ppt/tags/tag199.xml><?xml version="1.0" encoding="utf-8"?>
<p:tagLst xmlns:p="http://schemas.openxmlformats.org/presentationml/2006/main">
  <p:tag name="KSO_WM_SLIDE_BACKGROUND_TYPE" val="belt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elt"/>
</p:tagLst>
</file>

<file path=ppt/tags/tag201.xml><?xml version="1.0" encoding="utf-8"?>
<p:tagLst xmlns:p="http://schemas.openxmlformats.org/presentationml/2006/main">
  <p:tag name="KSO_WM_SLIDE_BACKGROUND_TYPE" val="belt"/>
</p:tagLst>
</file>

<file path=ppt/tags/tag202.xml><?xml version="1.0" encoding="utf-8"?>
<p:tagLst xmlns:p="http://schemas.openxmlformats.org/presentationml/2006/main">
  <p:tag name="KSO_WM_SLIDE_BACKGROUND_TYPE" val="belt"/>
</p:tagLst>
</file>

<file path=ppt/tags/tag203.xml><?xml version="1.0" encoding="utf-8"?>
<p:tagLst xmlns:p="http://schemas.openxmlformats.org/presentationml/2006/main">
  <p:tag name="KSO_WM_SLIDE_BACKGROUND_TYPE" val="belt"/>
</p:tagLst>
</file>

<file path=ppt/tags/tag204.xml><?xml version="1.0" encoding="utf-8"?>
<p:tagLst xmlns:p="http://schemas.openxmlformats.org/presentationml/2006/main">
  <p:tag name="KSO_WM_TEMPLATE_CATEGORY" val="custom"/>
  <p:tag name="KSO_WM_TEMPLATE_INDEX" val="20204290"/>
</p:tagLst>
</file>

<file path=ppt/tags/tag205.xml><?xml version="1.0" encoding="utf-8"?>
<p:tagLst xmlns:p="http://schemas.openxmlformats.org/presentationml/2006/main">
  <p:tag name="KSO_WM_TEMPLATE_CATEGORY" val="custom"/>
  <p:tag name="KSO_WM_TEMPLATE_INDEX" val="20204290"/>
</p:tagLst>
</file>

<file path=ppt/tags/tag20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290"/>
</p:tagLst>
</file>

<file path=ppt/tags/tag207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6913*5085*630*630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7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6336*3828*614*614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7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7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7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7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7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7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90_7*a*1"/>
  <p:tag name="KSO_WM_TEMPLATE_CATEGORY" val="custom"/>
  <p:tag name="KSO_WM_TEMPLATE_INDEX" val="20204290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d967e8d9ec9242de94aca2af25ad0ee3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7b93c3e517034940929ca020c955a92b"/>
  <p:tag name="KSO_WM_UNIT_TEXT_FILL_FORE_SCHEMECOLOR_INDEX_BRIGHTNESS" val="0.1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4290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290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12-02T10:34:27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c6fd2e2574a1ee74b6c6d9"/>
  <p:tag name="KSO_WM_TEMPLATE_ASSEMBLE_GROUPID" val="5f6c50894bda42732d930046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38">
      <a:dk1>
        <a:srgbClr val="000000"/>
      </a:dk1>
      <a:lt1>
        <a:srgbClr val="FFFFFF"/>
      </a:lt1>
      <a:dk2>
        <a:srgbClr val="EBF4F2"/>
      </a:dk2>
      <a:lt2>
        <a:srgbClr val="FFFFFF"/>
      </a:lt2>
      <a:accent1>
        <a:srgbClr val="33A0A5"/>
      </a:accent1>
      <a:accent2>
        <a:srgbClr val="1894D2"/>
      </a:accent2>
      <a:accent3>
        <a:srgbClr val="2771E9"/>
      </a:accent3>
      <a:accent4>
        <a:srgbClr val="6B64CC"/>
      </a:accent4>
      <a:accent5>
        <a:srgbClr val="7D3BB9"/>
      </a:accent5>
      <a:accent6>
        <a:srgbClr val="B6216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4EDE7"/>
      </a:dk2>
      <a:lt2>
        <a:srgbClr val="EAF5F2"/>
      </a:lt2>
      <a:accent1>
        <a:srgbClr val="72B3A3"/>
      </a:accent1>
      <a:accent2>
        <a:srgbClr val="61ABB7"/>
      </a:accent2>
      <a:accent3>
        <a:srgbClr val="61A0C9"/>
      </a:accent3>
      <a:accent4>
        <a:srgbClr val="7291CF"/>
      </a:accent4>
      <a:accent5>
        <a:srgbClr val="9080C1"/>
      </a:accent5>
      <a:accent6>
        <a:srgbClr val="B271A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WPS 演示</Application>
  <PresentationFormat/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幼圆</vt:lpstr>
      <vt:lpstr>汉仪乐喵体W</vt:lpstr>
      <vt:lpstr>微软雅黑</vt:lpstr>
      <vt:lpstr>Arial Unicode MS</vt:lpstr>
      <vt:lpstr>Calibri</vt:lpstr>
      <vt:lpstr>默认设计模板</vt:lpstr>
      <vt:lpstr>1_Office 主题​​</vt:lpstr>
      <vt:lpstr>2_Office 主题​​</vt:lpstr>
      <vt:lpstr>房地产税改革试点</vt:lpstr>
      <vt:lpstr>PowerPoint 演示文稿</vt:lpstr>
      <vt:lpstr>10月15日，最高层领导在《求是》杂志发表了重要文章《扎实推动共同富裕》。里面有三处提及房地产的内容，而且完全不拐弯抹角，直接写道：要积极稳妥推进房地产税立法，做好试点工作。</vt:lpstr>
      <vt:lpstr>重磅！房地产税改革试点来了</vt:lpstr>
      <vt:lpstr>要知道房地产税为什么有这么大的威慑力，首先就要知道房地产税是干什么的呢？</vt:lpstr>
      <vt:lpstr>房地产税是政府向地产物业征收的一种财产税，我们所说的房产税就包含在房地产税里头，通常向房地产的业主和租户等使用者征收。征收方式是政府先对房产进行估值，然后按房产价值的一个百分比来收取。</vt:lpstr>
      <vt:lpstr>房地产税怎么在今年突然就提上议程了呢？</vt:lpstr>
      <vt:lpstr>政协委员贾康表示：试点可以绕过立法过程，先挑选深圳、浙江和海南来试点，这里头有炒房热点城市，有共同富裕示范区，也有楼市低迷地区，几乎覆盖了所有城市类型。一旦这个方案开始实施，并向全国铺开，影响是极大的。</vt:lpstr>
      <vt:lpstr>PowerPoint 演示文稿</vt:lpstr>
      <vt:lpstr>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房地产税改革试点</dc:title>
  <dc:creator>董诗琪</dc:creator>
  <cp:lastModifiedBy>董诗琪</cp:lastModifiedBy>
  <cp:revision>5</cp:revision>
  <dcterms:created xsi:type="dcterms:W3CDTF">2021-10-24T04:22:00Z</dcterms:created>
  <dcterms:modified xsi:type="dcterms:W3CDTF">2021-10-24T07:35:57Z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9CD3D2BE1C98492281673F4AC830BA3D</vt:lpwstr>
  </property>
</Properties>
</file>