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14" r:id="rId2"/>
    <p:sldId id="411" r:id="rId3"/>
    <p:sldId id="427" r:id="rId4"/>
    <p:sldId id="412" r:id="rId5"/>
    <p:sldId id="413" r:id="rId6"/>
    <p:sldId id="423" r:id="rId7"/>
    <p:sldId id="424" r:id="rId8"/>
    <p:sldId id="425" r:id="rId9"/>
    <p:sldId id="428" r:id="rId10"/>
    <p:sldId id="429" r:id="rId11"/>
    <p:sldId id="41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03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38ABC-85C6-4DC6-9418-C44D11156EC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A8402-A506-4E0C-AF8C-F0C04B440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" t="1577" r="-1"/>
          <a:stretch>
            <a:fillRect/>
          </a:stretch>
        </p:blipFill>
        <p:spPr>
          <a:xfrm rot="5400000">
            <a:off x="2732942" y="-2732942"/>
            <a:ext cx="6726117" cy="12192002"/>
          </a:xfrm>
          <a:prstGeom prst="rect">
            <a:avLst/>
          </a:prstGeom>
        </p:spPr>
      </p:pic>
      <p:pic>
        <p:nvPicPr>
          <p:cNvPr id="5" name="图片 4" descr="图片包含 游戏机&#10;&#10;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028" y="506497"/>
            <a:ext cx="4347572" cy="5845006"/>
          </a:xfrm>
          <a:prstGeom prst="rect">
            <a:avLst/>
          </a:prstGeom>
        </p:spPr>
      </p:pic>
      <p:pic>
        <p:nvPicPr>
          <p:cNvPr id="13" name="图片 12" descr="图示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92" b="2440"/>
          <a:stretch>
            <a:fillRect/>
          </a:stretch>
        </p:blipFill>
        <p:spPr>
          <a:xfrm flipH="1">
            <a:off x="8051800" y="1022798"/>
            <a:ext cx="3033280" cy="5044173"/>
          </a:xfrm>
          <a:prstGeom prst="rect">
            <a:avLst/>
          </a:prstGeom>
        </p:spPr>
      </p:pic>
      <p:pic>
        <p:nvPicPr>
          <p:cNvPr id="15" name="图片 14" descr="卡通人物&#10;&#10;中度可信度描述已自动生成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93122">
            <a:off x="7234652" y="3913618"/>
            <a:ext cx="882354" cy="2263258"/>
          </a:xfrm>
          <a:prstGeom prst="rect">
            <a:avLst/>
          </a:prstGeom>
        </p:spPr>
      </p:pic>
      <p:pic>
        <p:nvPicPr>
          <p:cNvPr id="17" name="图片 16" descr="图片包含 图示&#10;&#10;描述已自动生成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" y="0"/>
            <a:ext cx="1615981" cy="2590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28" y="506497"/>
            <a:ext cx="4347572" cy="58450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" t="1577" r="-1"/>
          <a:stretch>
            <a:fillRect/>
          </a:stretch>
        </p:blipFill>
        <p:spPr>
          <a:xfrm rot="5400000">
            <a:off x="2732939" y="-2732942"/>
            <a:ext cx="6726117" cy="12192002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303053" y="506497"/>
            <a:ext cx="7585888" cy="5845006"/>
            <a:chOff x="2303053" y="506497"/>
            <a:chExt cx="7585888" cy="5845006"/>
          </a:xfrm>
        </p:grpSpPr>
        <p:pic>
          <p:nvPicPr>
            <p:cNvPr id="2" name="图片 1" descr="图片包含 游戏机&#10;&#10;描述已自动生成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57"/>
            <a:stretch>
              <a:fillRect/>
            </a:stretch>
          </p:blipFill>
          <p:spPr>
            <a:xfrm>
              <a:off x="6095997" y="506497"/>
              <a:ext cx="3792944" cy="5845006"/>
            </a:xfrm>
            <a:prstGeom prst="rect">
              <a:avLst/>
            </a:prstGeom>
          </p:spPr>
        </p:pic>
        <p:pic>
          <p:nvPicPr>
            <p:cNvPr id="3" name="图片 2" descr="图片包含 游戏机&#10;&#10;描述已自动生成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57"/>
            <a:stretch>
              <a:fillRect/>
            </a:stretch>
          </p:blipFill>
          <p:spPr>
            <a:xfrm flipH="1">
              <a:off x="2303053" y="506497"/>
              <a:ext cx="3792944" cy="5845006"/>
            </a:xfrm>
            <a:prstGeom prst="rect">
              <a:avLst/>
            </a:prstGeom>
          </p:spPr>
        </p:pic>
      </p:grpSp>
      <p:pic>
        <p:nvPicPr>
          <p:cNvPr id="6" name="图片 5" descr="图示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7" b="4566"/>
          <a:stretch>
            <a:fillRect/>
          </a:stretch>
        </p:blipFill>
        <p:spPr>
          <a:xfrm>
            <a:off x="9717495" y="2876550"/>
            <a:ext cx="2474506" cy="3981450"/>
          </a:xfrm>
          <a:prstGeom prst="rect">
            <a:avLst/>
          </a:prstGeom>
        </p:spPr>
      </p:pic>
      <p:pic>
        <p:nvPicPr>
          <p:cNvPr id="7" name="图片 6" descr="图示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7" b="4566"/>
          <a:stretch>
            <a:fillRect/>
          </a:stretch>
        </p:blipFill>
        <p:spPr>
          <a:xfrm rot="10800000">
            <a:off x="-2" y="0"/>
            <a:ext cx="2474506" cy="3981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7" b="4566"/>
          <a:stretch>
            <a:fillRect/>
          </a:stretch>
        </p:blipFill>
        <p:spPr>
          <a:xfrm rot="10800000">
            <a:off x="-2" y="0"/>
            <a:ext cx="568308" cy="914400"/>
          </a:xfrm>
          <a:prstGeom prst="rect">
            <a:avLst/>
          </a:prstGeom>
        </p:spPr>
      </p:pic>
      <p:pic>
        <p:nvPicPr>
          <p:cNvPr id="7" name="图片 6" descr="图示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7" b="4566"/>
          <a:stretch>
            <a:fillRect/>
          </a:stretch>
        </p:blipFill>
        <p:spPr>
          <a:xfrm>
            <a:off x="11611853" y="5924550"/>
            <a:ext cx="580147" cy="933450"/>
          </a:xfrm>
          <a:prstGeom prst="rect">
            <a:avLst/>
          </a:prstGeom>
        </p:spPr>
      </p:pic>
      <p:pic>
        <p:nvPicPr>
          <p:cNvPr id="8" name="图片 7" descr="图示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7" b="4566"/>
          <a:stretch>
            <a:fillRect/>
          </a:stretch>
        </p:blipFill>
        <p:spPr>
          <a:xfrm rot="13500000">
            <a:off x="-290077" y="68413"/>
            <a:ext cx="580147" cy="9334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417" y="2953"/>
            <a:ext cx="12190583" cy="6855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文本框 259"/>
          <p:cNvSpPr txBox="1"/>
          <p:nvPr/>
        </p:nvSpPr>
        <p:spPr>
          <a:xfrm>
            <a:off x="6526620" y="1993474"/>
            <a:ext cx="6172393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5400" spc="3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怯于发声</a:t>
            </a:r>
          </a:p>
        </p:txBody>
      </p:sp>
      <p:sp>
        <p:nvSpPr>
          <p:cNvPr id="305" name="文本框 304"/>
          <p:cNvSpPr txBox="1"/>
          <p:nvPr/>
        </p:nvSpPr>
        <p:spPr>
          <a:xfrm>
            <a:off x="6526620" y="3014493"/>
            <a:ext cx="4537710" cy="3067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4">
                    <a:lumMod val="100000"/>
                  </a:schemeClr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YOUR TITLE HERE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6633487" y="3385508"/>
            <a:ext cx="292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小说将两个敏感话题</a:t>
            </a:r>
            <a:r>
              <a:rPr lang="en-US" altLang="zh-CN" dirty="0"/>
              <a:t>—</a:t>
            </a:r>
            <a:r>
              <a:rPr lang="zh-CN" altLang="zh-CN" dirty="0"/>
              <a:t>婚后家庭暴力、儿童侵犯向读者进行了揭露。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422663" y="721396"/>
            <a:ext cx="703297" cy="83244"/>
            <a:chOff x="1872263" y="6272678"/>
            <a:chExt cx="1115163" cy="131993"/>
          </a:xfrm>
          <a:solidFill>
            <a:srgbClr val="F15B67"/>
          </a:solidFill>
        </p:grpSpPr>
        <p:sp>
          <p:nvSpPr>
            <p:cNvPr id="47" name="平行四边形 46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3" name="平行四边形 52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sp>
        <p:nvSpPr>
          <p:cNvPr id="257" name="矩形: 圆角 256"/>
          <p:cNvSpPr/>
          <p:nvPr/>
        </p:nvSpPr>
        <p:spPr>
          <a:xfrm flipH="1">
            <a:off x="10371685" y="5651678"/>
            <a:ext cx="740192" cy="92596"/>
          </a:xfrm>
          <a:prstGeom prst="roundRect">
            <a:avLst>
              <a:gd name="adj" fmla="val 50000"/>
            </a:avLst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0603" y="1057311"/>
            <a:ext cx="703297" cy="83244"/>
            <a:chOff x="1872263" y="6272678"/>
            <a:chExt cx="1115163" cy="131993"/>
          </a:xfrm>
          <a:solidFill>
            <a:srgbClr val="F15B67"/>
          </a:solidFill>
        </p:grpSpPr>
        <p:sp>
          <p:nvSpPr>
            <p:cNvPr id="7" name="平行四边形 6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821636" y="3648860"/>
            <a:ext cx="315645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房思琪的初恋乐园</a:t>
            </a:r>
            <a:endParaRPr lang="en-US" altLang="zh-CN" sz="2400" spc="3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21635" y="1984470"/>
            <a:ext cx="2920196" cy="18620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spc="300" dirty="0">
                <a:ln>
                  <a:noFill/>
                </a:ln>
                <a:solidFill>
                  <a:schemeClr val="accent4">
                    <a:lumMod val="100000"/>
                  </a:schemeClr>
                </a:solidFill>
                <a:effectLst/>
                <a:latin typeface="字魂95号-手刻宋-Regular" panose="00000500000000000000" charset="-122"/>
                <a:ea typeface="字魂95号-手刻宋-Regular" panose="00000500000000000000" charset="-122"/>
              </a:rPr>
              <a:t>01</a:t>
            </a:r>
            <a:endParaRPr lang="zh-CN" altLang="en-US" sz="11500" b="1" spc="300" dirty="0">
              <a:ln>
                <a:noFill/>
              </a:ln>
              <a:solidFill>
                <a:schemeClr val="accent4">
                  <a:lumMod val="100000"/>
                </a:schemeClr>
              </a:solidFill>
              <a:effectLst/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23810" y="678010"/>
            <a:ext cx="45719" cy="5286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706B1D-63B4-E9B6-393B-C75E4E4C5351}"/>
              </a:ext>
            </a:extLst>
          </p:cNvPr>
          <p:cNvSpPr txBox="1"/>
          <p:nvPr/>
        </p:nvSpPr>
        <p:spPr>
          <a:xfrm>
            <a:off x="9095140" y="513096"/>
            <a:ext cx="319555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房思琪的初恋乐园</a:t>
            </a:r>
            <a:endParaRPr lang="en-US" altLang="zh-CN" sz="2400" spc="3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bldLvl="0" animBg="1"/>
      <p:bldP spid="305" grpId="0" bldLvl="0"/>
      <p:bldP spid="133" grpId="0"/>
      <p:bldP spid="257" grpId="0" bldLvl="0" animBg="1"/>
      <p:bldP spid="19" grpId="0" bldLvl="0" animBg="1"/>
      <p:bldP spid="32" grpId="0" bldLvl="0"/>
      <p:bldP spid="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366148" y="1057311"/>
            <a:ext cx="703297" cy="83244"/>
            <a:chOff x="1872263" y="6272678"/>
            <a:chExt cx="1115163" cy="131993"/>
          </a:xfrm>
          <a:solidFill>
            <a:schemeClr val="accent2"/>
          </a:solidFill>
        </p:grpSpPr>
        <p:sp>
          <p:nvSpPr>
            <p:cNvPr id="8" name="平行四边形 7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98731" y="861487"/>
            <a:ext cx="706119" cy="533399"/>
            <a:chOff x="7308952" y="2764448"/>
            <a:chExt cx="706119" cy="533399"/>
          </a:xfrm>
          <a:solidFill>
            <a:schemeClr val="accent4"/>
          </a:solidFill>
        </p:grpSpPr>
        <p:sp>
          <p:nvSpPr>
            <p:cNvPr id="52" name="椭圆 51"/>
            <p:cNvSpPr/>
            <p:nvPr/>
          </p:nvSpPr>
          <p:spPr>
            <a:xfrm flipH="1">
              <a:off x="730895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744103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757311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770519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783727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796935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730895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744103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757311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770519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 flipH="1">
              <a:off x="783727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flipH="1">
              <a:off x="796935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730895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744103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757311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770519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783727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796935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730895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744103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757311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770519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783727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796935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730895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744103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757311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770519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783727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796935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894371" y="30354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启示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C627DA-5C9E-6142-E511-2CF9F2996BE1}"/>
              </a:ext>
            </a:extLst>
          </p:cNvPr>
          <p:cNvSpPr txBox="1"/>
          <p:nvPr/>
        </p:nvSpPr>
        <p:spPr>
          <a:xfrm>
            <a:off x="9095140" y="513096"/>
            <a:ext cx="319555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房思琪的初恋乐园</a:t>
            </a:r>
            <a:endParaRPr lang="en-US" altLang="zh-CN" sz="2400" spc="3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BB5C44-1F90-1F99-CE05-20640A86A2FD}"/>
              </a:ext>
            </a:extLst>
          </p:cNvPr>
          <p:cNvSpPr txBox="1"/>
          <p:nvPr/>
        </p:nvSpPr>
        <p:spPr>
          <a:xfrm>
            <a:off x="741146" y="1655545"/>
            <a:ext cx="5046044" cy="3670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solidFill>
                  <a:srgbClr val="111111"/>
                </a:solidFill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       </a:t>
            </a:r>
            <a:r>
              <a:rPr lang="zh-CN" altLang="en-US" sz="2800" kern="0" dirty="0">
                <a:solidFill>
                  <a:srgbClr val="111111"/>
                </a:solidFill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在这本书刚出版的时候，</a:t>
            </a:r>
            <a:r>
              <a:rPr lang="zh-CN" altLang="en-US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男性、长辈、老师、教授、富人，这些标签像是</a:t>
            </a:r>
            <a:r>
              <a:rPr lang="en-US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Buff</a:t>
            </a:r>
            <a:r>
              <a:rPr lang="zh-CN" altLang="en-US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，拥有“正确的权威性”。女性、小辈、学生、文盲、穷人这些标签像是</a:t>
            </a:r>
            <a:r>
              <a:rPr lang="en-US" altLang="zh-CN" sz="2800" kern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Debuff</a:t>
            </a:r>
            <a:r>
              <a:rPr lang="zh-CN" altLang="en-US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，但这不是可以被侵害的理由，这些反而是需要尊重、爱护的对象。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0374AA-CD9F-BD4D-FE54-A959E310B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69" y="1151046"/>
            <a:ext cx="3336635" cy="4899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722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366148" y="1057311"/>
            <a:ext cx="703297" cy="83244"/>
            <a:chOff x="1872263" y="6272678"/>
            <a:chExt cx="1115163" cy="131993"/>
          </a:xfrm>
          <a:solidFill>
            <a:schemeClr val="accent2"/>
          </a:solidFill>
        </p:grpSpPr>
        <p:sp>
          <p:nvSpPr>
            <p:cNvPr id="8" name="平行四边形 7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98731" y="861487"/>
            <a:ext cx="706119" cy="533399"/>
            <a:chOff x="7308952" y="2764448"/>
            <a:chExt cx="706119" cy="533399"/>
          </a:xfrm>
          <a:solidFill>
            <a:schemeClr val="accent4"/>
          </a:solidFill>
        </p:grpSpPr>
        <p:sp>
          <p:nvSpPr>
            <p:cNvPr id="52" name="椭圆 51"/>
            <p:cNvSpPr/>
            <p:nvPr/>
          </p:nvSpPr>
          <p:spPr>
            <a:xfrm flipH="1">
              <a:off x="730895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744103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757311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770519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783727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796935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730895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744103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757311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770519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 flipH="1">
              <a:off x="783727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flipH="1">
              <a:off x="796935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730895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744103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757311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770519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783727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796935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730895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744103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757311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770519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783727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796935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730895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744103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757311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770519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783727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796935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894371" y="30354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启示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C627DA-5C9E-6142-E511-2CF9F2996BE1}"/>
              </a:ext>
            </a:extLst>
          </p:cNvPr>
          <p:cNvSpPr txBox="1"/>
          <p:nvPr/>
        </p:nvSpPr>
        <p:spPr>
          <a:xfrm>
            <a:off x="9095140" y="513096"/>
            <a:ext cx="319555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房思琪的初恋乐园</a:t>
            </a:r>
            <a:endParaRPr lang="en-US" altLang="zh-CN" sz="2400" spc="3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BB5C44-1F90-1F99-CE05-20640A86A2FD}"/>
              </a:ext>
            </a:extLst>
          </p:cNvPr>
          <p:cNvSpPr txBox="1"/>
          <p:nvPr/>
        </p:nvSpPr>
        <p:spPr>
          <a:xfrm>
            <a:off x="741145" y="1655546"/>
            <a:ext cx="10125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       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思琪的遭遇是千千万万个畏于发声的女性的缩影，是依附于男性，无力反抗的女性的缩影，我们至今仍活在这巨大的阴影下。正如波伏娃在《第二性》中所说，或许基因已经决定了女性劣于男性；但人类自诩为高级动物，恰恰在于人类具有对抗基因、对抗天性的能力，人类能抑制住基因为了繁衍传承的天性；存在主义说人类生而无意义，人类可以自我塑造、自我成就而获得意义，因而人类作为一群居动物自然也应通过集体塑造、集体认同为不同性别的人类都获得意义，而不是依靠先天的优势，依靠长久以来的“经验”延续对任一类别人类的压榨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140"/>
          <p:cNvSpPr/>
          <p:nvPr/>
        </p:nvSpPr>
        <p:spPr>
          <a:xfrm>
            <a:off x="10264140" y="5749290"/>
            <a:ext cx="1337310" cy="80010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366148" y="1057311"/>
            <a:ext cx="703297" cy="83244"/>
            <a:chOff x="1872263" y="6272678"/>
            <a:chExt cx="1115163" cy="131993"/>
          </a:xfrm>
          <a:solidFill>
            <a:schemeClr val="accent2"/>
          </a:solidFill>
        </p:grpSpPr>
        <p:sp>
          <p:nvSpPr>
            <p:cNvPr id="7" name="平行四边形 6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" name="平行四边形 2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998731" y="861487"/>
            <a:ext cx="706119" cy="533399"/>
            <a:chOff x="7308952" y="2764448"/>
            <a:chExt cx="706119" cy="533399"/>
          </a:xfrm>
          <a:solidFill>
            <a:schemeClr val="accent2"/>
          </a:solidFill>
        </p:grpSpPr>
        <p:sp>
          <p:nvSpPr>
            <p:cNvPr id="190" name="椭圆 189"/>
            <p:cNvSpPr/>
            <p:nvPr/>
          </p:nvSpPr>
          <p:spPr>
            <a:xfrm flipH="1">
              <a:off x="730895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 flipH="1">
              <a:off x="744103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 flipH="1">
              <a:off x="757311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 flipH="1">
              <a:off x="770519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 flipH="1">
              <a:off x="783727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 flipH="1">
              <a:off x="796935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 flipH="1">
              <a:off x="730895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 flipH="1">
              <a:off x="744103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 flipH="1">
              <a:off x="757311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 flipH="1">
              <a:off x="770519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 flipH="1">
              <a:off x="783727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 flipH="1">
              <a:off x="796935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 flipH="1">
              <a:off x="730895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 flipH="1">
              <a:off x="744103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 flipH="1">
              <a:off x="757311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 flipH="1">
              <a:off x="770519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 flipH="1">
              <a:off x="783727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 flipH="1">
              <a:off x="796935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 flipH="1">
              <a:off x="730895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 flipH="1">
              <a:off x="744103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 flipH="1">
              <a:off x="757311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 flipH="1">
              <a:off x="770519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 flipH="1">
              <a:off x="783727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 flipH="1">
              <a:off x="796935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 flipH="1">
              <a:off x="730895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 flipH="1">
              <a:off x="744103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 flipH="1">
              <a:off x="757311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 flipH="1">
              <a:off x="770519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 flipH="1">
              <a:off x="783727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 flipH="1">
              <a:off x="796935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474E0A2-4DBC-138A-0283-0E62197359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2"/>
          <a:stretch/>
        </p:blipFill>
        <p:spPr bwMode="auto">
          <a:xfrm>
            <a:off x="5929481" y="1470478"/>
            <a:ext cx="5836465" cy="39170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7F54887-7AF3-B94F-DCED-ABC01954599B}"/>
              </a:ext>
            </a:extLst>
          </p:cNvPr>
          <p:cNvSpPr txBox="1"/>
          <p:nvPr/>
        </p:nvSpPr>
        <p:spPr>
          <a:xfrm>
            <a:off x="580372" y="1602889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首次时间：房思琪初中，</a:t>
            </a:r>
            <a:r>
              <a:rPr lang="en-US" altLang="zh-CN" sz="3200" dirty="0"/>
              <a:t>12</a:t>
            </a:r>
            <a:r>
              <a:rPr lang="zh-CN" altLang="en-US" sz="3200" dirty="0"/>
              <a:t>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D5DB50-E1E7-9A1D-38C7-D2AC52532808}"/>
              </a:ext>
            </a:extLst>
          </p:cNvPr>
          <p:cNvSpPr txBox="1"/>
          <p:nvPr/>
        </p:nvSpPr>
        <p:spPr>
          <a:xfrm>
            <a:off x="580372" y="2402283"/>
            <a:ext cx="5116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李国华理由：不方便一起辅导两个人的作文，建议一对一辅导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045145-9B0A-3B5E-EC4E-508F92784097}"/>
              </a:ext>
            </a:extLst>
          </p:cNvPr>
          <p:cNvSpPr txBox="1"/>
          <p:nvPr/>
        </p:nvSpPr>
        <p:spPr>
          <a:xfrm>
            <a:off x="580372" y="4125242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悲惨结局：五年后房思琪神志</a:t>
            </a:r>
            <a:endParaRPr lang="en-US" altLang="zh-CN" sz="3200" dirty="0"/>
          </a:p>
          <a:p>
            <a:r>
              <a:rPr lang="zh-CN" altLang="en-US" sz="3200" dirty="0"/>
              <a:t>不清被判定为精神病</a:t>
            </a:r>
            <a:r>
              <a:rPr lang="en-US" altLang="zh-CN" sz="3200" dirty="0"/>
              <a:t>(</a:t>
            </a:r>
            <a:r>
              <a:rPr lang="zh-CN" altLang="en-US" sz="3200" dirty="0"/>
              <a:t>疯了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632D78-1BD0-9F71-6E75-132B3064B979}"/>
              </a:ext>
            </a:extLst>
          </p:cNvPr>
          <p:cNvSpPr txBox="1"/>
          <p:nvPr/>
        </p:nvSpPr>
        <p:spPr>
          <a:xfrm>
            <a:off x="9095140" y="513096"/>
            <a:ext cx="319555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房思琪的初恋乐园</a:t>
            </a:r>
            <a:endParaRPr lang="en-US" altLang="zh-CN" sz="2400" spc="3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ldLvl="0" animBg="1"/>
      <p:bldP spid="1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1088370" y="4270375"/>
            <a:ext cx="363855" cy="2610485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366148" y="1057311"/>
            <a:ext cx="703297" cy="83244"/>
            <a:chOff x="1872263" y="6272678"/>
            <a:chExt cx="1115163" cy="131993"/>
          </a:xfrm>
          <a:solidFill>
            <a:schemeClr val="accent2"/>
          </a:solidFill>
        </p:grpSpPr>
        <p:sp>
          <p:nvSpPr>
            <p:cNvPr id="7" name="平行四边形 6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" name="平行四边形 2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095140" y="513096"/>
            <a:ext cx="319555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房思琪的初恋乐园</a:t>
            </a:r>
            <a:endParaRPr lang="en-US" altLang="zh-CN" sz="2400" spc="3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446905" y="1464945"/>
            <a:ext cx="2233930" cy="264160"/>
            <a:chOff x="1872263" y="6272678"/>
            <a:chExt cx="1115163" cy="131993"/>
          </a:xfrm>
          <a:solidFill>
            <a:schemeClr val="accent2"/>
          </a:solidFill>
        </p:grpSpPr>
        <p:sp>
          <p:nvSpPr>
            <p:cNvPr id="22" name="平行四边形 21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98731" y="861487"/>
            <a:ext cx="706119" cy="533399"/>
            <a:chOff x="7308952" y="2764448"/>
            <a:chExt cx="706119" cy="533399"/>
          </a:xfrm>
          <a:solidFill>
            <a:schemeClr val="accent4"/>
          </a:solidFill>
        </p:grpSpPr>
        <p:sp>
          <p:nvSpPr>
            <p:cNvPr id="65" name="椭圆 64"/>
            <p:cNvSpPr/>
            <p:nvPr/>
          </p:nvSpPr>
          <p:spPr>
            <a:xfrm flipH="1">
              <a:off x="730895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744103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757311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770519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783727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796935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730895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744103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757311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770519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783727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796935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730895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744103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757311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770519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783727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796935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730895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744103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757311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770519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783727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796935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730895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744103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757311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770519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783727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796935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4700390" y="89086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话题总述</a:t>
            </a:r>
            <a:endParaRPr lang="en-US" altLang="zh-CN" sz="32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C7C9CA-6313-B09B-C5F7-B80C7B8EC785}"/>
              </a:ext>
            </a:extLst>
          </p:cNvPr>
          <p:cNvSpPr txBox="1"/>
          <p:nvPr/>
        </p:nvSpPr>
        <p:spPr>
          <a:xfrm>
            <a:off x="760224" y="2049720"/>
            <a:ext cx="108033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266700" algn="just"/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思琪遭遇强暴，自身想方设法地迎合李国华对自己的“爱情观念”的灌输，以种种情感寄托欺骗自己以获得心理的慰藉，在自尊心的压力下又使得思琪对唯一能够寻求帮助的人——父母，只能旁敲侧击地以开玩笑的口吻将自己遭遇的性霸凌暗示出来；但这种方式又反被父母轻视、忽视甚至污蔑为“骚”，读者读来有一种深深的揪心与无力感，试想面对这种处境仅仅</a:t>
            </a:r>
            <a:r>
              <a:rPr lang="en-US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岁的少女，或许只能通过畸形的情感、心里的暗示来勉强度日。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950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13" grpId="0" bldLvl="0" animBg="1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171440"/>
            <a:ext cx="12192000" cy="1686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366148" y="1057311"/>
            <a:ext cx="703297" cy="83244"/>
            <a:chOff x="1872263" y="6272678"/>
            <a:chExt cx="1115163" cy="131993"/>
          </a:xfrm>
          <a:solidFill>
            <a:srgbClr val="F15B67"/>
          </a:solidFill>
        </p:grpSpPr>
        <p:sp>
          <p:nvSpPr>
            <p:cNvPr id="7" name="平行四边形 6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" name="平行四边形 2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6F3F95A-6AEF-8CB4-1CE9-075CE909C3F8}"/>
              </a:ext>
            </a:extLst>
          </p:cNvPr>
          <p:cNvSpPr txBox="1"/>
          <p:nvPr/>
        </p:nvSpPr>
        <p:spPr>
          <a:xfrm>
            <a:off x="914400" y="1289339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为什么思琪在被侵犯后没有及时向他人寻求帮助？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4DEF4-DF7B-623D-9A87-DBF7AE89F016}"/>
              </a:ext>
            </a:extLst>
          </p:cNvPr>
          <p:cNvSpPr txBox="1"/>
          <p:nvPr/>
        </p:nvSpPr>
        <p:spPr>
          <a:xfrm>
            <a:off x="914400" y="2405632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个人因素</a:t>
            </a:r>
            <a:r>
              <a:rPr lang="en-US" altLang="zh-CN" sz="2800" dirty="0"/>
              <a:t>—</a:t>
            </a:r>
            <a:r>
              <a:rPr lang="zh-CN" altLang="en-US" sz="2800" dirty="0"/>
              <a:t>自尊心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B4B43C-7127-DEE9-A823-F38164BFD289}"/>
              </a:ext>
            </a:extLst>
          </p:cNvPr>
          <p:cNvSpPr txBox="1"/>
          <p:nvPr/>
        </p:nvSpPr>
        <p:spPr>
          <a:xfrm>
            <a:off x="914399" y="4050850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社会因素</a:t>
            </a:r>
            <a:r>
              <a:rPr lang="en-US" altLang="zh-CN" sz="2800" dirty="0"/>
              <a:t>—</a:t>
            </a:r>
            <a:r>
              <a:rPr lang="zh-CN" altLang="en-US" sz="2800" dirty="0"/>
              <a:t>未知性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5BEC1B-24DD-C0C6-7FE8-F0ACFAEEE586}"/>
              </a:ext>
            </a:extLst>
          </p:cNvPr>
          <p:cNvSpPr txBox="1"/>
          <p:nvPr/>
        </p:nvSpPr>
        <p:spPr>
          <a:xfrm>
            <a:off x="914399" y="3167390"/>
            <a:ext cx="3345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家庭因素</a:t>
            </a:r>
            <a:r>
              <a:rPr lang="en-US" altLang="zh-CN" sz="2800" dirty="0"/>
              <a:t>—</a:t>
            </a:r>
            <a:r>
              <a:rPr lang="zh-CN" altLang="en-US" sz="2800" dirty="0"/>
              <a:t>性教育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B3D11B-D132-CCC0-6620-7EC10DFB7910}"/>
              </a:ext>
            </a:extLst>
          </p:cNvPr>
          <p:cNvSpPr txBox="1"/>
          <p:nvPr/>
        </p:nvSpPr>
        <p:spPr>
          <a:xfrm>
            <a:off x="9095140" y="513096"/>
            <a:ext cx="319555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房思琪的初恋乐园</a:t>
            </a:r>
            <a:endParaRPr lang="en-US" altLang="zh-CN" sz="2400" spc="3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5367C19-67CE-362E-6A45-3F81EBAF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287" y="1856090"/>
            <a:ext cx="3345788" cy="4912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1088370" y="4270375"/>
            <a:ext cx="363855" cy="2610485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366148" y="1057311"/>
            <a:ext cx="703297" cy="83244"/>
            <a:chOff x="1872263" y="6272678"/>
            <a:chExt cx="1115163" cy="131993"/>
          </a:xfrm>
          <a:solidFill>
            <a:schemeClr val="accent2"/>
          </a:solidFill>
        </p:grpSpPr>
        <p:sp>
          <p:nvSpPr>
            <p:cNvPr id="7" name="平行四边形 6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" name="平行四边形 2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095140" y="513096"/>
            <a:ext cx="319555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房思琪的初恋乐园</a:t>
            </a:r>
            <a:endParaRPr lang="en-US" altLang="zh-CN" sz="2400" spc="3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446905" y="1464945"/>
            <a:ext cx="2233930" cy="264160"/>
            <a:chOff x="1872263" y="6272678"/>
            <a:chExt cx="1115163" cy="131993"/>
          </a:xfrm>
          <a:solidFill>
            <a:schemeClr val="accent2"/>
          </a:solidFill>
        </p:grpSpPr>
        <p:sp>
          <p:nvSpPr>
            <p:cNvPr id="22" name="平行四边形 21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98731" y="861487"/>
            <a:ext cx="706119" cy="533399"/>
            <a:chOff x="7308952" y="2764448"/>
            <a:chExt cx="706119" cy="533399"/>
          </a:xfrm>
          <a:solidFill>
            <a:schemeClr val="accent4"/>
          </a:solidFill>
        </p:grpSpPr>
        <p:sp>
          <p:nvSpPr>
            <p:cNvPr id="65" name="椭圆 64"/>
            <p:cNvSpPr/>
            <p:nvPr/>
          </p:nvSpPr>
          <p:spPr>
            <a:xfrm flipH="1">
              <a:off x="730895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744103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757311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770519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783727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796935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730895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744103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757311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770519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783727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796935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730895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744103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757311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770519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783727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796935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730895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744103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757311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770519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783727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796935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730895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744103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757311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770519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783727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796935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4599846" y="9269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个人因素</a:t>
            </a:r>
            <a:endParaRPr lang="en-US" altLang="zh-CN" sz="36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C7C9CA-6313-B09B-C5F7-B80C7B8EC785}"/>
              </a:ext>
            </a:extLst>
          </p:cNvPr>
          <p:cNvSpPr txBox="1"/>
          <p:nvPr/>
        </p:nvSpPr>
        <p:spPr>
          <a:xfrm>
            <a:off x="1527051" y="1904275"/>
            <a:ext cx="90321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       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十二岁，一个对世界、对性没有什么认识的年纪，巨额遭受到了如此不堪的对待</a:t>
            </a:r>
            <a:r>
              <a:rPr lang="zh-CN" altLang="en-US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。其实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思琪一开始也不情愿，</a:t>
            </a:r>
            <a:r>
              <a:rPr lang="zh-CN" altLang="en-US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也向妈妈求助过，但是否定了。</a:t>
            </a:r>
            <a:r>
              <a:rPr lang="zh-CN" altLang="en-US" sz="2800" kern="0" dirty="0">
                <a:solidFill>
                  <a:srgbClr val="111111"/>
                </a:solidFill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而且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李国华拿捏住了思琪的心理</a:t>
            </a:r>
            <a:r>
              <a:rPr lang="en-US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自尊心太强，</a:t>
            </a:r>
            <a:r>
              <a:rPr lang="zh-CN" altLang="en-US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这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使得她</a:t>
            </a:r>
            <a:r>
              <a:rPr lang="zh-CN" altLang="en-US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羞于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向他人</a:t>
            </a:r>
            <a:r>
              <a:rPr lang="zh-CN" altLang="en-US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继续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求助。因</a:t>
            </a:r>
            <a:r>
              <a:rPr lang="zh-CN" altLang="en-US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此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，这个</a:t>
            </a:r>
            <a:r>
              <a:rPr lang="en-US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岁的小女孩逼着自己</a:t>
            </a:r>
            <a:r>
              <a:rPr lang="zh-CN" altLang="en-US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“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爱上</a:t>
            </a:r>
            <a:r>
              <a:rPr lang="zh-CN" altLang="en-US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”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这个老师，逼着自己适应和他做不堪的事。但李国华却毫无反应，甚至在和思琪交往的时候还在诱奸晓奇，去找幼女服务。直到近乎故事结尾思琪才和怡婷提及这些事，但为时已晚，最后思琪终究没能承受住巨大的压力，精神崩溃。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13" grpId="0" bldLvl="0" animBg="1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1088370" y="4270375"/>
            <a:ext cx="363855" cy="2610485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366148" y="1057311"/>
            <a:ext cx="703297" cy="83244"/>
            <a:chOff x="1872263" y="6272678"/>
            <a:chExt cx="1115163" cy="131993"/>
          </a:xfrm>
          <a:solidFill>
            <a:schemeClr val="accent2"/>
          </a:solidFill>
        </p:grpSpPr>
        <p:sp>
          <p:nvSpPr>
            <p:cNvPr id="7" name="平行四边形 6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" name="平行四边形 2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095140" y="513096"/>
            <a:ext cx="319555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房思琪的初恋乐园</a:t>
            </a:r>
            <a:endParaRPr lang="en-US" altLang="zh-CN" sz="2400" spc="3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446905" y="1464945"/>
            <a:ext cx="2233930" cy="264160"/>
            <a:chOff x="1872263" y="6272678"/>
            <a:chExt cx="1115163" cy="131993"/>
          </a:xfrm>
          <a:solidFill>
            <a:schemeClr val="accent2"/>
          </a:solidFill>
        </p:grpSpPr>
        <p:sp>
          <p:nvSpPr>
            <p:cNvPr id="22" name="平行四边形 21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98731" y="861487"/>
            <a:ext cx="706119" cy="533399"/>
            <a:chOff x="7308952" y="2764448"/>
            <a:chExt cx="706119" cy="533399"/>
          </a:xfrm>
          <a:solidFill>
            <a:schemeClr val="accent4"/>
          </a:solidFill>
        </p:grpSpPr>
        <p:sp>
          <p:nvSpPr>
            <p:cNvPr id="65" name="椭圆 64"/>
            <p:cNvSpPr/>
            <p:nvPr/>
          </p:nvSpPr>
          <p:spPr>
            <a:xfrm flipH="1">
              <a:off x="730895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744103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757311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770519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783727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796935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730895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744103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757311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770519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783727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796935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730895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744103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757311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770519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783727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796935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730895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744103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757311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770519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783727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796935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730895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744103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757311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770519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783727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796935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4700390" y="89086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家庭因素</a:t>
            </a:r>
            <a:endParaRPr lang="en-US" altLang="zh-CN" sz="36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C7C9CA-6313-B09B-C5F7-B80C7B8EC785}"/>
              </a:ext>
            </a:extLst>
          </p:cNvPr>
          <p:cNvSpPr txBox="1"/>
          <p:nvPr/>
        </p:nvSpPr>
        <p:spPr>
          <a:xfrm>
            <a:off x="1473702" y="1904275"/>
            <a:ext cx="9219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	</a:t>
            </a:r>
            <a:r>
              <a:rPr lang="zh-CN" altLang="en-US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一直以来，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中国家庭在对孩子教育中</a:t>
            </a:r>
            <a:r>
              <a:rPr lang="zh-CN" altLang="en-US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缺少两种重要的</a:t>
            </a:r>
            <a:endParaRPr lang="en-US" altLang="zh-CN" sz="2800" kern="0" dirty="0">
              <a:solidFill>
                <a:srgbClr val="111111"/>
              </a:solidFill>
              <a:effectLst/>
              <a:latin typeface="Helvetica" panose="020B0604020202020204" pitchFamily="34" charset="0"/>
              <a:ea typeface="等线" panose="02010600030101010101" pitchFamily="2" charset="-122"/>
              <a:cs typeface="Helvetica" panose="020B0604020202020204" pitchFamily="34" charset="0"/>
            </a:endParaRPr>
          </a:p>
          <a:p>
            <a:r>
              <a:rPr lang="zh-CN" altLang="en-US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教育：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性教育和死亡教育</a:t>
            </a:r>
            <a:endParaRPr lang="en-US" altLang="zh-CN" sz="2800" kern="0" dirty="0">
              <a:solidFill>
                <a:srgbClr val="111111"/>
              </a:solidFill>
              <a:effectLst/>
              <a:latin typeface="Helvetica" panose="020B0604020202020204" pitchFamily="34" charset="0"/>
              <a:ea typeface="等线" panose="02010600030101010101" pitchFamily="2" charset="-122"/>
              <a:cs typeface="Helvetica" panose="020B0604020202020204" pitchFamily="34" charset="0"/>
            </a:endParaRPr>
          </a:p>
          <a:p>
            <a:r>
              <a:rPr lang="en-US" altLang="zh-CN" sz="2800" kern="0" dirty="0">
                <a:solidFill>
                  <a:srgbClr val="111111"/>
                </a:solidFill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	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在书中思琪也曾和妈妈说“我们的家教什么都有，就是没有性教育”，但是被房妈妈忽略。随着互联网的发展加之前几年网课的进行，现在孩子们接触性知识的途径已经比</a:t>
            </a:r>
            <a:r>
              <a:rPr lang="en-US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年多了太多，但是他们的认知不足以让他们有充分的认识，他们会好奇甚至尝试这些对于他们来说新奇的事情，这时父母就需要及时介入，让他们对性有充分认识。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76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13" grpId="0" bldLvl="0" animBg="1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1088370" y="4270375"/>
            <a:ext cx="363855" cy="2610485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366148" y="1057311"/>
            <a:ext cx="703297" cy="83244"/>
            <a:chOff x="1872263" y="6272678"/>
            <a:chExt cx="1115163" cy="131993"/>
          </a:xfrm>
          <a:solidFill>
            <a:schemeClr val="accent2"/>
          </a:solidFill>
        </p:grpSpPr>
        <p:sp>
          <p:nvSpPr>
            <p:cNvPr id="7" name="平行四边形 6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" name="平行四边形 2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095140" y="513096"/>
            <a:ext cx="319555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房思琪的初恋乐园</a:t>
            </a:r>
            <a:endParaRPr lang="en-US" altLang="zh-CN" sz="2400" spc="3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446905" y="1464945"/>
            <a:ext cx="2233930" cy="264160"/>
            <a:chOff x="1872263" y="6272678"/>
            <a:chExt cx="1115163" cy="131993"/>
          </a:xfrm>
          <a:solidFill>
            <a:schemeClr val="accent2"/>
          </a:solidFill>
        </p:grpSpPr>
        <p:sp>
          <p:nvSpPr>
            <p:cNvPr id="22" name="平行四边形 21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98731" y="861487"/>
            <a:ext cx="706119" cy="533399"/>
            <a:chOff x="7308952" y="2764448"/>
            <a:chExt cx="706119" cy="533399"/>
          </a:xfrm>
          <a:solidFill>
            <a:schemeClr val="accent4"/>
          </a:solidFill>
        </p:grpSpPr>
        <p:sp>
          <p:nvSpPr>
            <p:cNvPr id="65" name="椭圆 64"/>
            <p:cNvSpPr/>
            <p:nvPr/>
          </p:nvSpPr>
          <p:spPr>
            <a:xfrm flipH="1">
              <a:off x="730895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744103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757311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770519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783727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796935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730895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744103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757311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770519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783727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796935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730895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744103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757311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770519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783727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796935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730895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744103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757311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770519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783727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796935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730895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744103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757311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770519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783727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796935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4700390" y="89086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社会因素</a:t>
            </a:r>
            <a:endParaRPr lang="en-US" altLang="zh-CN" sz="36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C7C9CA-6313-B09B-C5F7-B80C7B8EC785}"/>
              </a:ext>
            </a:extLst>
          </p:cNvPr>
          <p:cNvSpPr txBox="1"/>
          <p:nvPr/>
        </p:nvSpPr>
        <p:spPr>
          <a:xfrm>
            <a:off x="1394971" y="1993996"/>
            <a:ext cx="9248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    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在中国，从古代开始，女性自身的贞洁是一项描述女子品德的一项标准，现代虽然这项标准有所削弱，但仍存在于人们心中，对一些女性形成了一种无形的束缚，女性在被侵犯后，害怕向他人诉说后会被指责甚至歧视，在互联网发达的今天，向他人诉说更有可能引起一些无知者对自己的唾弃，对受害者造成二次伤害，这种恐惧连带着羞耻使得女性不敢发声。更有甚者，被侵犯后可能会产生心理问题，精神上放弃了自己，做出一些</a:t>
            </a:r>
            <a:r>
              <a:rPr lang="zh-CN" altLang="en-US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更加令人痛心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的事情。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19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13" grpId="0" bldLvl="0" animBg="1"/>
      <p:bldP spid="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1088370" y="4270375"/>
            <a:ext cx="363855" cy="2610485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366148" y="1057311"/>
            <a:ext cx="703297" cy="83244"/>
            <a:chOff x="1872263" y="6272678"/>
            <a:chExt cx="1115163" cy="131993"/>
          </a:xfrm>
          <a:solidFill>
            <a:schemeClr val="accent2"/>
          </a:solidFill>
        </p:grpSpPr>
        <p:sp>
          <p:nvSpPr>
            <p:cNvPr id="7" name="平行四边形 6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" name="平行四边形 2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095140" y="513096"/>
            <a:ext cx="319555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房思琪的初恋乐园</a:t>
            </a:r>
            <a:endParaRPr lang="en-US" altLang="zh-CN" sz="2400" spc="3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446905" y="1464945"/>
            <a:ext cx="2233930" cy="264160"/>
            <a:chOff x="1872263" y="6272678"/>
            <a:chExt cx="1115163" cy="131993"/>
          </a:xfrm>
          <a:solidFill>
            <a:schemeClr val="accent2"/>
          </a:solidFill>
        </p:grpSpPr>
        <p:sp>
          <p:nvSpPr>
            <p:cNvPr id="22" name="平行四边形 21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98731" y="861487"/>
            <a:ext cx="706119" cy="533399"/>
            <a:chOff x="7308952" y="2764448"/>
            <a:chExt cx="706119" cy="533399"/>
          </a:xfrm>
          <a:solidFill>
            <a:schemeClr val="accent4"/>
          </a:solidFill>
        </p:grpSpPr>
        <p:sp>
          <p:nvSpPr>
            <p:cNvPr id="65" name="椭圆 64"/>
            <p:cNvSpPr/>
            <p:nvPr/>
          </p:nvSpPr>
          <p:spPr>
            <a:xfrm flipH="1">
              <a:off x="730895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744103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757311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770519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783727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7969352" y="27644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730895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744103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757311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770519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783727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7969352" y="288636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730895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744103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757311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770519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783727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7969352" y="300828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730895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744103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757311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770519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783727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7969352" y="31302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730895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744103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757311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770519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783727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7969352" y="325212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4700390" y="89086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社会因素</a:t>
            </a:r>
            <a:endParaRPr lang="en-US" altLang="zh-CN" sz="36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C7C9CA-6313-B09B-C5F7-B80C7B8EC785}"/>
              </a:ext>
            </a:extLst>
          </p:cNvPr>
          <p:cNvSpPr txBox="1"/>
          <p:nvPr/>
        </p:nvSpPr>
        <p:spPr>
          <a:xfrm>
            <a:off x="1285750" y="1998155"/>
            <a:ext cx="93848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266700" algn="just"/>
            <a:r>
              <a:rPr lang="en-US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    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其次，在发声之后就要面对警方的仔细询问，尽管警方会最大程度照顾受害人的感受，但是她们不想、也不敢去回忆当时发生的事情，这对于她们来说不只是一段回忆，更像是一块永远不会愈合的、在流血的伤疤，每一次回想都是在伤口上撒盐。而且女性被侵犯后向法律求助一般需要下很大的决心，这需要一定的时间，而犯罪证据可能在</a:t>
            </a:r>
            <a:r>
              <a:rPr lang="zh-CN" altLang="en-US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这段时间内</a:t>
            </a:r>
            <a:r>
              <a:rPr lang="zh-CN" altLang="zh-CN" sz="2800" kern="0" dirty="0">
                <a:solidFill>
                  <a:srgbClr val="11111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就已经被抹除，为立案造成难度，更有可能没有办法立案。很多人害怕诉诸法律后侵犯人会再次对自己进行报复，从而不敢报警。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4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13" grpId="0" bldLvl="0" animBg="1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171440"/>
            <a:ext cx="12192000" cy="1686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366148" y="1057311"/>
            <a:ext cx="703297" cy="83244"/>
            <a:chOff x="1872263" y="6272678"/>
            <a:chExt cx="1115163" cy="131993"/>
          </a:xfrm>
          <a:solidFill>
            <a:srgbClr val="F15B67"/>
          </a:solidFill>
        </p:grpSpPr>
        <p:sp>
          <p:nvSpPr>
            <p:cNvPr id="7" name="平行四边形 6"/>
            <p:cNvSpPr/>
            <p:nvPr/>
          </p:nvSpPr>
          <p:spPr>
            <a:xfrm>
              <a:off x="1872263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032674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>
              <a:off x="2353496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3" name="平行四边形 2"/>
            <p:cNvSpPr/>
            <p:nvPr/>
          </p:nvSpPr>
          <p:spPr>
            <a:xfrm>
              <a:off x="2674318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2193085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13907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2834731" y="6272678"/>
              <a:ext cx="152695" cy="131993"/>
            </a:xfrm>
            <a:prstGeom prst="parallelogram">
              <a:avLst>
                <a:gd name="adj" fmla="val 7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-Regular" panose="00000500000000000000" charset="-122"/>
                <a:ea typeface="字魂95号-手刻宋-Regular" panose="00000500000000000000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6F3F95A-6AEF-8CB4-1CE9-075CE909C3F8}"/>
              </a:ext>
            </a:extLst>
          </p:cNvPr>
          <p:cNvSpPr txBox="1"/>
          <p:nvPr/>
        </p:nvSpPr>
        <p:spPr>
          <a:xfrm>
            <a:off x="2752814" y="2922907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思琪的悲痛经历启示着我们什么？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B3D11B-D132-CCC0-6620-7EC10DFB7910}"/>
              </a:ext>
            </a:extLst>
          </p:cNvPr>
          <p:cNvSpPr txBox="1"/>
          <p:nvPr/>
        </p:nvSpPr>
        <p:spPr>
          <a:xfrm>
            <a:off x="9095140" y="513096"/>
            <a:ext cx="319555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5A6783"/>
                </a:solidFill>
                <a:latin typeface="字魂95号-手刻宋-Regular" panose="00000500000000000000" charset="-122"/>
                <a:ea typeface="字魂95号-手刻宋-Regular" panose="00000500000000000000" charset="-122"/>
              </a:rPr>
              <a:t>房思琪的初恋乐园</a:t>
            </a:r>
            <a:endParaRPr lang="en-US" altLang="zh-CN" sz="2400" spc="300" dirty="0">
              <a:solidFill>
                <a:srgbClr val="5A6783"/>
              </a:solidFill>
              <a:latin typeface="字魂95号-手刻宋-Regular" panose="00000500000000000000" charset="-122"/>
              <a:ea typeface="字魂95号-手刻宋-Regular" panose="00000500000000000000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90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9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高级蓝绿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3D4553"/>
      </a:accent1>
      <a:accent2>
        <a:srgbClr val="F4BC27"/>
      </a:accent2>
      <a:accent3>
        <a:srgbClr val="2F4E44"/>
      </a:accent3>
      <a:accent4>
        <a:srgbClr val="DEBC93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1066</Words>
  <Application>Microsoft Office PowerPoint</Application>
  <PresentationFormat>宽屏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字魂95号-手刻宋-Regular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</dc:creator>
  <cp:lastModifiedBy>zijing dong</cp:lastModifiedBy>
  <cp:revision>12</cp:revision>
  <dcterms:created xsi:type="dcterms:W3CDTF">2020-10-03T09:46:00Z</dcterms:created>
  <dcterms:modified xsi:type="dcterms:W3CDTF">2023-12-20T12:49:38Z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2052-11.1.0.10390</vt:lpwstr>
  </property>
  <property fmtid="{D5CDD505-2E9C-101B-9397-08002B2CF9AE}" pid="3" name="KSOTemplateUUID">
    <vt:lpwstr>v1.0_mb_ERWtBd4VWYbWFQSdkn6AeQ==</vt:lpwstr>
  </property>
</Properties>
</file>