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6"/>
    <p:sldId id="291" r:id="rId37"/>
    <p:sldId id="292" r:id="rId38"/>
    <p:sldId id="289" r:id="rId39"/>
    <p:sldId id="290" r:id="rId40"/>
    <p:sldId id="293" r:id="rId41"/>
    <p:sldId id="294" r:id="rId42"/>
    <p:sldId id="297" r:id="rId43"/>
    <p:sldId id="295" r:id="rId44"/>
  </p:sldIdLst>
  <p:sldSz cx="9144000" cy="6858000" type="screen4x3"/>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15" autoAdjust="0"/>
  </p:normalViewPr>
  <p:slideViewPr>
    <p:cSldViewPr>
      <p:cViewPr varScale="1">
        <p:scale>
          <a:sx n="105" d="100"/>
          <a:sy n="105" d="100"/>
        </p:scale>
        <p:origin x="-120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gs" Target="tags/tag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5F3F64-E7A7-436E-871F-303DBA13030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747FD3-AEE6-4053-830E-837CEE79A3B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需要注意的是，并非所有的</a:t>
            </a:r>
            <a:r>
              <a:rPr lang="en-US" altLang="zh-CN" sz="1200" b="0" i="0" kern="1200" dirty="0" smtClean="0">
                <a:solidFill>
                  <a:schemeClr val="tx1"/>
                </a:solidFill>
                <a:latin typeface="+mn-lt"/>
                <a:ea typeface="+mn-ea"/>
                <a:cs typeface="+mn-cs"/>
              </a:rPr>
              <a:t>Markdown</a:t>
            </a:r>
            <a:r>
              <a:rPr lang="zh-CN" altLang="en-US" sz="1200" b="0" i="0" kern="1200" dirty="0" smtClean="0">
                <a:solidFill>
                  <a:schemeClr val="tx1"/>
                </a:solidFill>
                <a:latin typeface="+mn-lt"/>
                <a:ea typeface="+mn-ea"/>
                <a:cs typeface="+mn-cs"/>
              </a:rPr>
              <a:t>解析器都支持脚注功能。在一些不支持脚注的解析器中，</a:t>
            </a:r>
            <a:r>
              <a:rPr lang="en-US" altLang="zh-CN" dirty="0" smtClean="0"/>
              <a:t>[^1]</a:t>
            </a:r>
            <a:r>
              <a:rPr lang="zh-CN" altLang="en-US" sz="1200" b="0" i="0" kern="1200" dirty="0" smtClean="0">
                <a:solidFill>
                  <a:schemeClr val="tx1"/>
                </a:solidFill>
                <a:latin typeface="+mn-lt"/>
                <a:ea typeface="+mn-ea"/>
                <a:cs typeface="+mn-cs"/>
              </a:rPr>
              <a:t>和</a:t>
            </a:r>
            <a:r>
              <a:rPr lang="en-US" altLang="zh-CN" dirty="0" smtClean="0"/>
              <a:t>[^1]: </a:t>
            </a:r>
            <a:r>
              <a:rPr lang="zh-CN" altLang="en-US" dirty="0" smtClean="0"/>
              <a:t>这是脚注的内容。</a:t>
            </a:r>
            <a:r>
              <a:rPr lang="zh-CN" altLang="en-US" sz="1200" b="0" i="0" kern="1200" dirty="0" smtClean="0">
                <a:solidFill>
                  <a:schemeClr val="tx1"/>
                </a:solidFill>
                <a:latin typeface="+mn-lt"/>
                <a:ea typeface="+mn-ea"/>
                <a:cs typeface="+mn-cs"/>
              </a:rPr>
              <a:t>可能会直接显示出来。所以在使用脚注之前，最好确认一下你正在使用的</a:t>
            </a:r>
            <a:r>
              <a:rPr lang="en-US" altLang="zh-CN" sz="1200" b="0" i="0" kern="1200" dirty="0" smtClean="0">
                <a:solidFill>
                  <a:schemeClr val="tx1"/>
                </a:solidFill>
                <a:latin typeface="+mn-lt"/>
                <a:ea typeface="+mn-ea"/>
                <a:cs typeface="+mn-cs"/>
              </a:rPr>
              <a:t>Markdown</a:t>
            </a:r>
            <a:r>
              <a:rPr lang="zh-CN" altLang="en-US" sz="1200" b="0" i="0" kern="1200" dirty="0" smtClean="0">
                <a:solidFill>
                  <a:schemeClr val="tx1"/>
                </a:solidFill>
                <a:latin typeface="+mn-lt"/>
                <a:ea typeface="+mn-ea"/>
                <a:cs typeface="+mn-cs"/>
              </a:rPr>
              <a:t>解析器是否支持脚注功能。</a:t>
            </a:r>
            <a:endParaRPr lang="zh-CN" altLang="en-US" dirty="0"/>
          </a:p>
        </p:txBody>
      </p:sp>
      <p:sp>
        <p:nvSpPr>
          <p:cNvPr id="4" name="灯片编号占位符 3"/>
          <p:cNvSpPr>
            <a:spLocks noGrp="1"/>
          </p:cNvSpPr>
          <p:nvPr>
            <p:ph type="sldNum" sz="quarter" idx="10"/>
          </p:nvPr>
        </p:nvSpPr>
        <p:spPr/>
        <p:txBody>
          <a:bodyPr/>
          <a:lstStyle/>
          <a:p>
            <a:fld id="{E4747FD3-AEE6-4053-830E-837CEE79A3B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2" name="Group 2"/>
          <p:cNvGrpSpPr/>
          <p:nvPr/>
        </p:nvGrpSpPr>
        <p:grpSpPr bwMode="auto">
          <a:xfrm>
            <a:off x="0" y="2438400"/>
            <a:ext cx="9009063" cy="1052513"/>
            <a:chOff x="0" y="1536"/>
            <a:chExt cx="5675" cy="663"/>
          </a:xfrm>
        </p:grpSpPr>
        <p:grpSp>
          <p:nvGrpSpPr>
            <p:cNvPr id="3" name="Group 3"/>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endParaRPr lang="zh-CN" altLang="en-US"/>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endParaRPr lang="zh-CN" altLang="en-US"/>
              </a:p>
            </p:txBody>
          </p:sp>
        </p:grpSp>
        <p:grpSp>
          <p:nvGrpSpPr>
            <p:cNvPr id="4" name="Group 6"/>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endParaRPr lang="zh-CN" altLang="en-US"/>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endParaRPr lang="zh-CN" altLang="en-US"/>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endParaRPr lang="zh-CN" altLang="en-US"/>
            </a:p>
          </p:txBody>
        </p:sp>
        <p:sp>
          <p:nvSpPr>
            <p:cNvPr id="81930"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endParaRPr lang="zh-CN" altLang="en-US"/>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endParaRPr lang="zh-CN" altLang="en-US"/>
            </a:p>
          </p:txBody>
        </p:sp>
      </p:grpSp>
      <p:sp>
        <p:nvSpPr>
          <p:cNvPr id="81932" name="Rectangle 12"/>
          <p:cNvSpPr>
            <a:spLocks noGrp="1" noChangeArrowheads="1"/>
          </p:cNvSpPr>
          <p:nvPr>
            <p:ph type="ctrTitle"/>
          </p:nvPr>
        </p:nvSpPr>
        <p:spPr>
          <a:xfrm>
            <a:off x="990600" y="1676400"/>
            <a:ext cx="7772400" cy="1462088"/>
          </a:xfrm>
        </p:spPr>
        <p:txBody>
          <a:bodyPr/>
          <a:lstStyle>
            <a:lvl1pPr>
              <a:defRPr/>
            </a:lvl1pPr>
          </a:lstStyle>
          <a:p>
            <a:r>
              <a:rPr lang="zh-CN" altLang="en-US" smtClean="0"/>
              <a:t>单击此处编辑母版标题样式</a:t>
            </a:r>
            <a:endParaRPr lang="zh-CN" altLang="en-US"/>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smtClean="0"/>
              <a:t>单击此处编辑母版副标题样式</a:t>
            </a:r>
            <a:endParaRPr lang="zh-CN" altLang="en-US"/>
          </a:p>
        </p:txBody>
      </p:sp>
      <p:sp>
        <p:nvSpPr>
          <p:cNvPr id="819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530820CF-B880-4189-942D-D702A7CBA730}" type="datetimeFigureOut">
              <a:rPr lang="zh-CN" altLang="en-US" smtClean="0"/>
            </a:fld>
            <a:endParaRPr lang="zh-CN" altLang="en-US"/>
          </a:p>
        </p:txBody>
      </p:sp>
      <p:sp>
        <p:nvSpPr>
          <p:cNvPr id="819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zh-CN" altLang="en-US"/>
          </a:p>
        </p:txBody>
      </p:sp>
      <p:sp>
        <p:nvSpPr>
          <p:cNvPr id="819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417513" y="1098550"/>
            <a:ext cx="438150" cy="474663"/>
          </a:xfrm>
          <a:prstGeom prst="rect">
            <a:avLst/>
          </a:prstGeom>
          <a:solidFill>
            <a:schemeClr val="accent2"/>
          </a:solidFill>
          <a:ln w="9525">
            <a:noFill/>
            <a:miter lim="800000"/>
          </a:ln>
          <a:effectLst/>
        </p:spPr>
        <p:txBody>
          <a:bodyPr wrap="none" anchor="ctr"/>
          <a:lstStyle/>
          <a:p>
            <a:pPr algn="ctr" eaLnBrk="1" hangingPunct="1"/>
            <a:endParaRPr kumimoji="1" lang="zh-CN" altLang="zh-CN" sz="2400"/>
          </a:p>
        </p:txBody>
      </p:sp>
      <p:sp>
        <p:nvSpPr>
          <p:cNvPr id="808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eaLnBrk="1" hangingPunct="1"/>
            <a:endParaRPr kumimoji="1" lang="zh-CN" altLang="zh-CN" sz="2400"/>
          </a:p>
        </p:txBody>
      </p:sp>
      <p:sp>
        <p:nvSpPr>
          <p:cNvPr id="80900" name="Rectangle 4"/>
          <p:cNvSpPr>
            <a:spLocks noChangeArrowheads="1"/>
          </p:cNvSpPr>
          <p:nvPr/>
        </p:nvSpPr>
        <p:spPr bwMode="ltGray">
          <a:xfrm>
            <a:off x="541338" y="1520825"/>
            <a:ext cx="422275" cy="474663"/>
          </a:xfrm>
          <a:prstGeom prst="rect">
            <a:avLst/>
          </a:prstGeom>
          <a:solidFill>
            <a:schemeClr val="folHlink"/>
          </a:solidFill>
          <a:ln w="9525">
            <a:noFill/>
            <a:miter lim="800000"/>
          </a:ln>
          <a:effectLst/>
        </p:spPr>
        <p:txBody>
          <a:bodyPr wrap="none" anchor="ctr"/>
          <a:lstStyle/>
          <a:p>
            <a:pPr algn="ctr" eaLnBrk="1" hangingPunct="1"/>
            <a:endParaRPr kumimoji="1" lang="zh-CN" altLang="zh-CN" sz="2400"/>
          </a:p>
        </p:txBody>
      </p:sp>
      <p:sp>
        <p:nvSpPr>
          <p:cNvPr id="809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eaLnBrk="1" hangingPunct="1"/>
            <a:endParaRPr kumimoji="1" lang="zh-CN" altLang="zh-CN" sz="2400"/>
          </a:p>
        </p:txBody>
      </p:sp>
      <p:sp>
        <p:nvSpPr>
          <p:cNvPr id="809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eaLnBrk="1" hangingPunct="1"/>
            <a:endParaRPr kumimoji="1" lang="zh-CN" altLang="zh-CN" sz="2400"/>
          </a:p>
        </p:txBody>
      </p:sp>
      <p:sp>
        <p:nvSpPr>
          <p:cNvPr id="80903" name="Rectangle 7"/>
          <p:cNvSpPr>
            <a:spLocks noChangeArrowheads="1"/>
          </p:cNvSpPr>
          <p:nvPr/>
        </p:nvSpPr>
        <p:spPr bwMode="gray">
          <a:xfrm>
            <a:off x="762000" y="990600"/>
            <a:ext cx="31750" cy="1052513"/>
          </a:xfrm>
          <a:prstGeom prst="rect">
            <a:avLst/>
          </a:prstGeom>
          <a:solidFill>
            <a:schemeClr val="bg2"/>
          </a:solidFill>
          <a:ln w="9525">
            <a:noFill/>
            <a:miter lim="800000"/>
          </a:ln>
          <a:effectLst/>
        </p:spPr>
        <p:txBody>
          <a:bodyPr wrap="none" anchor="ctr"/>
          <a:lstStyle/>
          <a:p>
            <a:pPr algn="ctr" eaLnBrk="1" hangingPunct="1"/>
            <a:endParaRPr kumimoji="1" lang="zh-CN" altLang="zh-CN" sz="2400"/>
          </a:p>
        </p:txBody>
      </p:sp>
      <p:sp>
        <p:nvSpPr>
          <p:cNvPr id="809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eaLnBrk="1" hangingPunct="1"/>
            <a:endParaRPr kumimoji="1" lang="zh-CN" altLang="zh-CN" sz="2400"/>
          </a:p>
        </p:txBody>
      </p:sp>
      <p:sp>
        <p:nvSpPr>
          <p:cNvPr id="80905" name="Rectangle 9"/>
          <p:cNvSpPr>
            <a:spLocks noGrp="1" noChangeArrowheads="1"/>
          </p:cNvSpPr>
          <p:nvPr>
            <p:ph type="title"/>
          </p:nvPr>
        </p:nvSpPr>
        <p:spPr bwMode="auto">
          <a:xfrm>
            <a:off x="1150938" y="214313"/>
            <a:ext cx="7793037" cy="1462087"/>
          </a:xfrm>
          <a:prstGeom prst="rect">
            <a:avLst/>
          </a:prstGeom>
          <a:noFill/>
          <a:ln w="9525">
            <a:noFill/>
            <a:miter lim="800000"/>
          </a:ln>
          <a:effec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80906" name="Rectangle 10"/>
          <p:cNvSpPr>
            <a:spLocks noGrp="1" noChangeArrowheads="1"/>
          </p:cNvSpPr>
          <p:nvPr>
            <p:ph type="body" idx="1"/>
          </p:nvPr>
        </p:nvSpPr>
        <p:spPr bwMode="auto">
          <a:xfrm>
            <a:off x="1182688" y="2017713"/>
            <a:ext cx="7772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8090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400">
                <a:ea typeface="宋体" panose="02010600030101010101" pitchFamily="2" charset="-122"/>
              </a:defRPr>
            </a:lvl1pPr>
          </a:lstStyle>
          <a:p>
            <a:fld id="{530820CF-B880-4189-942D-D702A7CBA730}" type="datetimeFigureOut">
              <a:rPr lang="zh-CN" altLang="en-US" smtClean="0"/>
            </a:fld>
            <a:endParaRPr lang="zh-CN" altLang="en-US"/>
          </a:p>
        </p:txBody>
      </p:sp>
      <p:sp>
        <p:nvSpPr>
          <p:cNvPr id="80908"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400">
                <a:ea typeface="宋体" panose="02010600030101010101" pitchFamily="2" charset="-122"/>
              </a:defRPr>
            </a:lvl1pPr>
          </a:lstStyle>
          <a:p>
            <a:endParaRPr lang="zh-CN" altLang="en-US"/>
          </a:p>
        </p:txBody>
      </p:sp>
      <p:sp>
        <p:nvSpPr>
          <p:cNvPr id="809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400">
                <a:ea typeface="宋体" panose="02010600030101010101" pitchFamily="2" charset="-122"/>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anose="020B0604030504040204" pitchFamily="34" charset="0"/>
        </a:defRPr>
      </a:lvl2pPr>
      <a:lvl3pPr algn="l" rtl="0" eaLnBrk="1" fontAlgn="base" hangingPunct="1">
        <a:spcBef>
          <a:spcPct val="0"/>
        </a:spcBef>
        <a:spcAft>
          <a:spcPct val="0"/>
        </a:spcAft>
        <a:defRPr sz="4400">
          <a:solidFill>
            <a:schemeClr val="tx2"/>
          </a:solidFill>
          <a:latin typeface="Tahoma" panose="020B0604030504040204" pitchFamily="34" charset="0"/>
        </a:defRPr>
      </a:lvl3pPr>
      <a:lvl4pPr algn="l" rtl="0" eaLnBrk="1" fontAlgn="base" hangingPunct="1">
        <a:spcBef>
          <a:spcPct val="0"/>
        </a:spcBef>
        <a:spcAft>
          <a:spcPct val="0"/>
        </a:spcAft>
        <a:defRPr sz="4400">
          <a:solidFill>
            <a:schemeClr val="tx2"/>
          </a:solidFill>
          <a:latin typeface="Tahoma" panose="020B0604030504040204" pitchFamily="34" charset="0"/>
        </a:defRPr>
      </a:lvl4pPr>
      <a:lvl5pPr algn="l" rtl="0" eaLnBrk="1" fontAlgn="base" hangingPunct="1">
        <a:spcBef>
          <a:spcPct val="0"/>
        </a:spcBef>
        <a:spcAft>
          <a:spcPct val="0"/>
        </a:spcAft>
        <a:defRPr sz="4400">
          <a:solidFill>
            <a:schemeClr val="tx2"/>
          </a:solidFill>
          <a:latin typeface="Tahoma" panose="020B0604030504040204" pitchFamily="34" charset="0"/>
        </a:defRPr>
      </a:lvl5pPr>
      <a:lvl6pPr marL="457200" algn="l" rtl="0" eaLnBrk="1" fontAlgn="base" hangingPunct="1">
        <a:spcBef>
          <a:spcPct val="0"/>
        </a:spcBef>
        <a:spcAft>
          <a:spcPct val="0"/>
        </a:spcAft>
        <a:defRPr sz="4400">
          <a:solidFill>
            <a:schemeClr val="tx2"/>
          </a:solidFill>
          <a:latin typeface="Tahoma" panose="020B0604030504040204" pitchFamily="34" charset="0"/>
        </a:defRPr>
      </a:lvl6pPr>
      <a:lvl7pPr marL="914400" algn="l" rtl="0" eaLnBrk="1" fontAlgn="base" hangingPunct="1">
        <a:spcBef>
          <a:spcPct val="0"/>
        </a:spcBef>
        <a:spcAft>
          <a:spcPct val="0"/>
        </a:spcAft>
        <a:defRPr sz="4400">
          <a:solidFill>
            <a:schemeClr val="tx2"/>
          </a:solidFill>
          <a:latin typeface="Tahoma" panose="020B0604030504040204" pitchFamily="34" charset="0"/>
        </a:defRPr>
      </a:lvl7pPr>
      <a:lvl8pPr marL="1371600" algn="l" rtl="0" eaLnBrk="1" fontAlgn="base" hangingPunct="1">
        <a:spcBef>
          <a:spcPct val="0"/>
        </a:spcBef>
        <a:spcAft>
          <a:spcPct val="0"/>
        </a:spcAft>
        <a:defRPr sz="4400">
          <a:solidFill>
            <a:schemeClr val="tx2"/>
          </a:solidFill>
          <a:latin typeface="Tahoma" panose="020B0604030504040204" pitchFamily="34" charset="0"/>
        </a:defRPr>
      </a:lvl8pPr>
      <a:lvl9pPr marL="1828800" algn="l" rtl="0" eaLnBrk="1" fontAlgn="base" hangingPunct="1">
        <a:spcBef>
          <a:spcPct val="0"/>
        </a:spcBef>
        <a:spcAft>
          <a:spcPct val="0"/>
        </a:spcAft>
        <a:defRPr sz="4400">
          <a:solidFill>
            <a:schemeClr val="tx2"/>
          </a:solidFill>
          <a:latin typeface="Tahoma" panose="020B0604030504040204"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google.com/" TargetMode="External"/><Relationship Id="rId1" Type="http://schemas.openxmlformats.org/officeDocument/2006/relationships/hyperlink" Target="http://www.njau.edu.c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emojipedia.org/" TargetMode="Externa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markdown.com.cn/editor/" TargetMode="Externa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bilibili.com/video/BV1hG411p7fX/?spm_id_from=333.788.recommend_more_video.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Markdown</a:t>
            </a:r>
            <a:r>
              <a:rPr lang="zh-CN" altLang="en-US" dirty="0" smtClean="0"/>
              <a:t>教程</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a:latin typeface="+mj-lt"/>
                <a:ea typeface="+mj-ea"/>
                <a:cs typeface="+mj-cs"/>
              </a:rPr>
              <a:t>2.1 </a:t>
            </a:r>
            <a:r>
              <a:rPr lang="zh-CN" altLang="en-US" dirty="0">
                <a:latin typeface="+mj-lt"/>
                <a:ea typeface="+mj-ea"/>
                <a:cs typeface="+mj-cs"/>
              </a:rPr>
              <a:t>创建标题</a:t>
            </a:r>
            <a:endParaRPr lang="zh-CN" altLang="en-US" dirty="0">
              <a:latin typeface="+mj-lt"/>
              <a:ea typeface="+mj-ea"/>
              <a:cs typeface="+mj-cs"/>
            </a:endParaRPr>
          </a:p>
        </p:txBody>
      </p:sp>
      <p:sp>
        <p:nvSpPr>
          <p:cNvPr id="3" name="内容占位符 2"/>
          <p:cNvSpPr>
            <a:spLocks noGrp="1"/>
          </p:cNvSpPr>
          <p:nvPr>
            <p:ph idx="1"/>
          </p:nvPr>
        </p:nvSpPr>
        <p:spPr/>
        <p:txBody>
          <a:bodyPr/>
          <a:lstStyle/>
          <a:p>
            <a:r>
              <a:rPr lang="zh-CN" altLang="en-US" dirty="0" smtClean="0"/>
              <a:t>要创建标题，请在单词或短语前面添加井号 </a:t>
            </a:r>
            <a:r>
              <a:rPr lang="en-US" altLang="zh-CN" dirty="0" smtClean="0"/>
              <a:t>(#) </a:t>
            </a:r>
            <a:r>
              <a:rPr lang="zh-CN" altLang="en-US" dirty="0" smtClean="0"/>
              <a:t>。</a:t>
            </a:r>
            <a:r>
              <a:rPr lang="en-US" altLang="zh-CN" dirty="0" smtClean="0"/>
              <a:t>#</a:t>
            </a:r>
            <a:r>
              <a:rPr lang="zh-CN" altLang="en-US" dirty="0" smtClean="0"/>
              <a:t> 的数量代表了标题的级别。例如，添加三个 </a:t>
            </a:r>
            <a:r>
              <a:rPr lang="en-US" altLang="zh-CN" dirty="0" smtClean="0"/>
              <a:t>#</a:t>
            </a:r>
            <a:r>
              <a:rPr lang="zh-CN" altLang="en-US" dirty="0" smtClean="0"/>
              <a:t> 表示创建一个三级标题 </a:t>
            </a:r>
            <a:r>
              <a:rPr lang="en-US" altLang="zh-CN" dirty="0" smtClean="0"/>
              <a:t>(&lt;h3&gt;) </a:t>
            </a:r>
            <a:endParaRPr lang="en-US" altLang="zh-CN" dirty="0" smtClean="0"/>
          </a:p>
          <a:p>
            <a:r>
              <a:rPr lang="zh-CN" altLang="en-US" dirty="0" smtClean="0"/>
              <a:t>例如：</a:t>
            </a:r>
            <a:endParaRPr lang="en-US" altLang="zh-CN" dirty="0" smtClean="0"/>
          </a:p>
          <a:p>
            <a:pPr lvl="2">
              <a:buNone/>
            </a:pPr>
            <a:r>
              <a:rPr lang="en-US" altLang="zh-CN" dirty="0" smtClean="0"/>
              <a:t>### </a:t>
            </a:r>
            <a:r>
              <a:rPr lang="en-US" altLang="zh-CN" dirty="0" smtClean="0"/>
              <a:t>My </a:t>
            </a:r>
            <a:r>
              <a:rPr lang="en-US" altLang="zh-CN" dirty="0" smtClean="0"/>
              <a:t>Header</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创建</a:t>
            </a:r>
            <a:r>
              <a:rPr lang="zh-CN" altLang="en-US" dirty="0" smtClean="0"/>
              <a:t>标题</a:t>
            </a:r>
            <a:endParaRPr lang="zh-CN" altLang="en-US" dirty="0"/>
          </a:p>
        </p:txBody>
      </p:sp>
      <p:pic>
        <p:nvPicPr>
          <p:cNvPr id="1026" name="Picture 2"/>
          <p:cNvPicPr>
            <a:picLocks noGrp="1" noChangeAspect="1" noChangeArrowheads="1"/>
          </p:cNvPicPr>
          <p:nvPr>
            <p:ph idx="1"/>
          </p:nvPr>
        </p:nvPicPr>
        <p:blipFill>
          <a:blip r:embed="rId1" cstate="print"/>
          <a:stretch>
            <a:fillRect/>
          </a:stretch>
        </p:blipFill>
        <p:spPr bwMode="auto">
          <a:xfrm>
            <a:off x="2690019" y="2017713"/>
            <a:ext cx="4757737"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a:t>
            </a:r>
            <a:r>
              <a:rPr lang="zh-CN" altLang="en-US" dirty="0" smtClean="0"/>
              <a:t>段落</a:t>
            </a:r>
            <a:r>
              <a:rPr lang="zh-CN" altLang="en-US" dirty="0" smtClean="0"/>
              <a:t>和换行</a:t>
            </a:r>
            <a:endParaRPr lang="zh-CN" altLang="en-US" dirty="0"/>
          </a:p>
        </p:txBody>
      </p:sp>
      <p:sp>
        <p:nvSpPr>
          <p:cNvPr id="3" name="内容占位符 2"/>
          <p:cNvSpPr>
            <a:spLocks noGrp="1"/>
          </p:cNvSpPr>
          <p:nvPr>
            <p:ph idx="1"/>
          </p:nvPr>
        </p:nvSpPr>
        <p:spPr/>
        <p:txBody>
          <a:bodyPr/>
          <a:lstStyle/>
          <a:p>
            <a:r>
              <a:rPr lang="en-US" altLang="zh-CN" b="1" dirty="0" smtClean="0"/>
              <a:t>1. </a:t>
            </a:r>
            <a:r>
              <a:rPr lang="zh-CN" altLang="en-US" b="1" dirty="0" smtClean="0"/>
              <a:t>段落：</a:t>
            </a:r>
            <a:endParaRPr lang="zh-CN" altLang="en-US" b="1" dirty="0" smtClean="0"/>
          </a:p>
          <a:p>
            <a:pPr lvl="1"/>
            <a:r>
              <a:rPr lang="zh-CN" altLang="en-US" dirty="0" smtClean="0"/>
              <a:t>在 </a:t>
            </a:r>
            <a:r>
              <a:rPr lang="en-US" altLang="zh-CN" dirty="0" smtClean="0"/>
              <a:t>Markdown </a:t>
            </a:r>
            <a:r>
              <a:rPr lang="zh-CN" altLang="en-US" dirty="0" smtClean="0"/>
              <a:t>中，段落是由一个或多个连续的文本行构成。它的前后要有一个以上的空行（即一行或者多行空格）。如果一个普通的文段，前后没有空行将被视为一个段落。</a:t>
            </a:r>
            <a:endParaRPr lang="zh-CN" altLang="en-US" dirty="0" smtClean="0"/>
          </a:p>
          <a:p>
            <a:endParaRPr lang="zh-CN" altLang="en-US" dirty="0"/>
          </a:p>
        </p:txBody>
      </p:sp>
      <p:pic>
        <p:nvPicPr>
          <p:cNvPr id="2050" name="Picture 2"/>
          <p:cNvPicPr>
            <a:picLocks noChangeAspect="1" noChangeArrowheads="1"/>
          </p:cNvPicPr>
          <p:nvPr/>
        </p:nvPicPr>
        <p:blipFill>
          <a:blip r:embed="rId1" cstate="print"/>
          <a:srcRect/>
          <a:stretch>
            <a:fillRect/>
          </a:stretch>
        </p:blipFill>
        <p:spPr bwMode="auto">
          <a:xfrm>
            <a:off x="3275856" y="5013176"/>
            <a:ext cx="2819400" cy="1200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2.2 </a:t>
            </a:r>
            <a:r>
              <a:rPr lang="zh-CN" altLang="en-US" dirty="0" smtClean="0"/>
              <a:t>段落</a:t>
            </a:r>
            <a:r>
              <a:rPr lang="zh-CN" altLang="en-US" dirty="0" smtClean="0"/>
              <a:t>和换行</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b="1" dirty="0" smtClean="0"/>
              <a:t>2. </a:t>
            </a:r>
            <a:r>
              <a:rPr lang="zh-CN" altLang="en-US" b="1" dirty="0" smtClean="0"/>
              <a:t>换行：</a:t>
            </a:r>
            <a:endParaRPr lang="zh-CN" altLang="en-US" b="1" dirty="0" smtClean="0"/>
          </a:p>
          <a:p>
            <a:pPr lvl="1"/>
            <a:r>
              <a:rPr lang="zh-CN" altLang="en-US" dirty="0" smtClean="0"/>
              <a:t>在 </a:t>
            </a:r>
            <a:r>
              <a:rPr lang="en-US" altLang="zh-CN" dirty="0" smtClean="0"/>
              <a:t>Markdown </a:t>
            </a:r>
            <a:r>
              <a:rPr lang="zh-CN" altLang="en-US" dirty="0" smtClean="0"/>
              <a:t>中，换行方式有两种，一种是使用两个或者更多的空格</a:t>
            </a:r>
            <a:r>
              <a:rPr lang="en-US" altLang="zh-CN" dirty="0" smtClean="0"/>
              <a:t>+</a:t>
            </a:r>
            <a:r>
              <a:rPr lang="zh-CN" altLang="en-US" dirty="0" smtClean="0"/>
              <a:t>回车，另一种是使用两个回车表示一次换行。</a:t>
            </a:r>
            <a:endParaRPr lang="zh-CN" altLang="en-US" dirty="0" smtClean="0"/>
          </a:p>
          <a:p>
            <a:pPr lvl="1"/>
            <a:r>
              <a:rPr lang="zh-CN" altLang="en-US" dirty="0" smtClean="0"/>
              <a:t>空格</a:t>
            </a:r>
            <a:r>
              <a:rPr lang="en-US" altLang="zh-CN" dirty="0" smtClean="0"/>
              <a:t>+</a:t>
            </a:r>
            <a:r>
              <a:rPr lang="zh-CN" altLang="en-US" dirty="0" smtClean="0"/>
              <a:t>回车：</a:t>
            </a:r>
            <a:br>
              <a:rPr lang="zh-CN" altLang="en-US" dirty="0" smtClean="0"/>
            </a:br>
            <a:r>
              <a:rPr lang="zh-CN" altLang="en-US" dirty="0" smtClean="0"/>
              <a:t>在一行的最后，输入至少两个空格以后再按回车键，这样下一行的文本会在新的一行开始，但是这两行文本在同一个段落中。</a:t>
            </a:r>
            <a:endParaRPr lang="zh-CN" altLang="en-US" dirty="0" smtClean="0"/>
          </a:p>
          <a:p>
            <a:pPr lvl="1"/>
            <a:r>
              <a:rPr lang="zh-CN" altLang="en-US" dirty="0" smtClean="0"/>
              <a:t>两个回车： 在行尾按回车一次，然后再按一次回车，这样的换行方式会导致新的一行被认为是新的段落开始。</a:t>
            </a:r>
            <a:endParaRPr lang="zh-CN" altLang="en-US" dirty="0" smtClean="0"/>
          </a:p>
          <a:p>
            <a:endParaRPr lang="zh-CN" altLang="en-US" dirty="0"/>
          </a:p>
        </p:txBody>
      </p:sp>
      <p:pic>
        <p:nvPicPr>
          <p:cNvPr id="3074" name="Picture 2"/>
          <p:cNvPicPr>
            <a:picLocks noChangeAspect="1" noChangeArrowheads="1"/>
          </p:cNvPicPr>
          <p:nvPr/>
        </p:nvPicPr>
        <p:blipFill>
          <a:blip r:embed="rId1" cstate="print"/>
          <a:srcRect/>
          <a:stretch>
            <a:fillRect/>
          </a:stretch>
        </p:blipFill>
        <p:spPr bwMode="auto">
          <a:xfrm>
            <a:off x="5220072" y="5505450"/>
            <a:ext cx="2981325" cy="1352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2.3 </a:t>
            </a:r>
            <a:r>
              <a:rPr lang="zh-CN" altLang="en-US" dirty="0" smtClean="0"/>
              <a:t>文本格式化</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加粗文本： 要将文本加粗，可以在需要加粗的文字前后各加上两个星号（**）或者两个下划线</a:t>
            </a:r>
            <a:r>
              <a:rPr lang="zh-CN" altLang="en-US" dirty="0" smtClean="0"/>
              <a:t>（</a:t>
            </a:r>
            <a:r>
              <a:rPr lang="en-US" altLang="zh-CN" dirty="0" smtClean="0"/>
              <a:t>__</a:t>
            </a:r>
            <a:r>
              <a:rPr lang="zh-CN" altLang="en-US" dirty="0" smtClean="0"/>
              <a:t>）</a:t>
            </a:r>
            <a:endParaRPr lang="en-US" altLang="zh-CN" dirty="0" smtClean="0"/>
          </a:p>
          <a:p>
            <a:r>
              <a:rPr lang="zh-CN" altLang="en-US" dirty="0" smtClean="0"/>
              <a:t>例如：</a:t>
            </a:r>
            <a:endParaRPr lang="en-US" altLang="zh-CN" dirty="0" smtClean="0"/>
          </a:p>
          <a:p>
            <a:pPr lvl="1"/>
            <a:r>
              <a:rPr lang="zh-CN" altLang="en-US" b="1" dirty="0" smtClean="0"/>
              <a:t>**加粗文本</a:t>
            </a:r>
            <a:r>
              <a:rPr lang="zh-CN" altLang="en-US" b="1" dirty="0" smtClean="0"/>
              <a:t>**</a:t>
            </a:r>
            <a:endParaRPr lang="en-US" altLang="zh-CN" b="1" dirty="0" smtClean="0"/>
          </a:p>
          <a:p>
            <a:pPr lvl="1"/>
            <a:r>
              <a:rPr lang="zh-CN" altLang="en-US" dirty="0" smtClean="0"/>
              <a:t> </a:t>
            </a:r>
            <a:r>
              <a:rPr lang="en-US" altLang="zh-CN" b="1" dirty="0" smtClean="0"/>
              <a:t>__</a:t>
            </a:r>
            <a:r>
              <a:rPr lang="zh-CN" altLang="en-US" b="1" dirty="0" smtClean="0"/>
              <a:t>加粗文本</a:t>
            </a:r>
            <a:r>
              <a:rPr lang="en-US" altLang="zh-CN" b="1" dirty="0" smtClean="0"/>
              <a:t>__</a:t>
            </a:r>
            <a:endParaRPr lang="en-US" altLang="zh-CN" dirty="0" smtClean="0"/>
          </a:p>
          <a:p>
            <a:r>
              <a:rPr lang="zh-CN" altLang="en-US" dirty="0" smtClean="0"/>
              <a:t>效果：</a:t>
            </a:r>
            <a:endParaRPr lang="en-US" altLang="zh-CN" dirty="0" smtClean="0"/>
          </a:p>
          <a:p>
            <a:pPr lvl="1"/>
            <a:r>
              <a:rPr lang="zh-CN" altLang="en-US" b="1" dirty="0" smtClean="0"/>
              <a:t>加</a:t>
            </a:r>
            <a:r>
              <a:rPr lang="zh-CN" altLang="en-US" b="1" dirty="0" smtClean="0"/>
              <a:t>粗文本</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2.3 </a:t>
            </a:r>
            <a:r>
              <a:rPr lang="zh-CN" altLang="en-US" dirty="0" smtClean="0"/>
              <a:t>文本</a:t>
            </a:r>
            <a:r>
              <a:rPr lang="zh-CN" altLang="en-US" dirty="0" smtClean="0"/>
              <a:t>格式化</a:t>
            </a:r>
            <a:endParaRPr lang="zh-CN" altLang="en-US" dirty="0"/>
          </a:p>
        </p:txBody>
      </p:sp>
      <p:sp>
        <p:nvSpPr>
          <p:cNvPr id="3" name="内容占位符 2"/>
          <p:cNvSpPr>
            <a:spLocks noGrp="1"/>
          </p:cNvSpPr>
          <p:nvPr>
            <p:ph idx="1"/>
          </p:nvPr>
        </p:nvSpPr>
        <p:spPr/>
        <p:txBody>
          <a:bodyPr/>
          <a:lstStyle/>
          <a:p>
            <a:r>
              <a:rPr lang="zh-CN" altLang="en-US" dirty="0" smtClean="0"/>
              <a:t>斜体文本： 要将文本变为斜体，可以在需要倾斜的文字前后各加上一个星号（*）或者一个下划线（</a:t>
            </a:r>
            <a:r>
              <a:rPr lang="en-US" altLang="zh-CN" dirty="0" smtClean="0"/>
              <a:t>_</a:t>
            </a:r>
            <a:r>
              <a:rPr lang="zh-CN" altLang="en-US" dirty="0" smtClean="0"/>
              <a:t>）</a:t>
            </a:r>
            <a:endParaRPr lang="en-US" altLang="zh-CN" dirty="0" smtClean="0"/>
          </a:p>
          <a:p>
            <a:r>
              <a:rPr lang="zh-CN" altLang="en-US" dirty="0" smtClean="0"/>
              <a:t>例如：</a:t>
            </a:r>
            <a:endParaRPr lang="en-US" altLang="zh-CN" dirty="0" smtClean="0"/>
          </a:p>
          <a:p>
            <a:pPr lvl="1"/>
            <a:r>
              <a:rPr lang="zh-CN" altLang="en-US" i="1" dirty="0" smtClean="0"/>
              <a:t>*斜体文本*</a:t>
            </a:r>
            <a:r>
              <a:rPr lang="zh-CN" altLang="en-US" dirty="0" smtClean="0"/>
              <a:t> </a:t>
            </a:r>
            <a:endParaRPr lang="en-US" altLang="zh-CN" dirty="0" smtClean="0"/>
          </a:p>
          <a:p>
            <a:pPr lvl="1"/>
            <a:r>
              <a:rPr lang="en-US" altLang="zh-CN" i="1" dirty="0" smtClean="0"/>
              <a:t>_</a:t>
            </a:r>
            <a:r>
              <a:rPr lang="zh-CN" altLang="en-US" i="1" dirty="0" smtClean="0"/>
              <a:t>斜体文本</a:t>
            </a:r>
            <a:r>
              <a:rPr lang="en-US" altLang="zh-CN" i="1" dirty="0" smtClean="0"/>
              <a:t>_</a:t>
            </a:r>
            <a:endParaRPr lang="en-US" altLang="zh-CN" dirty="0" smtClean="0"/>
          </a:p>
          <a:p>
            <a:r>
              <a:rPr lang="zh-CN" altLang="en-US" dirty="0" smtClean="0"/>
              <a:t>效果：</a:t>
            </a:r>
            <a:endParaRPr lang="en-US" altLang="zh-CN" dirty="0" smtClean="0"/>
          </a:p>
          <a:p>
            <a:pPr lvl="1"/>
            <a:r>
              <a:rPr lang="zh-CN" altLang="en-US" i="1" dirty="0" smtClean="0"/>
              <a:t>斜体</a:t>
            </a:r>
            <a:r>
              <a:rPr lang="zh-CN" altLang="en-US" i="1" dirty="0" smtClean="0"/>
              <a:t>文本</a:t>
            </a:r>
            <a:endParaRPr lang="en-US" altLang="zh-CN" dirty="0" smtClean="0"/>
          </a:p>
          <a:p>
            <a:endParaRPr lang="en-US" altLang="zh-CN" dirty="0" smtClean="0"/>
          </a:p>
          <a:p>
            <a:endParaRPr lang="en-US" altLang="zh-CN" dirty="0" smtClean="0"/>
          </a:p>
          <a:p>
            <a:pPr>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2.3 </a:t>
            </a:r>
            <a:r>
              <a:rPr lang="zh-CN" altLang="en-US" dirty="0" smtClean="0"/>
              <a:t>文本</a:t>
            </a:r>
            <a:r>
              <a:rPr lang="zh-CN" altLang="en-US" dirty="0" smtClean="0"/>
              <a:t>格式化</a:t>
            </a:r>
            <a:endParaRPr lang="zh-CN" altLang="en-US" dirty="0"/>
          </a:p>
        </p:txBody>
      </p:sp>
      <p:sp>
        <p:nvSpPr>
          <p:cNvPr id="3" name="内容占位符 2"/>
          <p:cNvSpPr>
            <a:spLocks noGrp="1"/>
          </p:cNvSpPr>
          <p:nvPr>
            <p:ph idx="1"/>
          </p:nvPr>
        </p:nvSpPr>
        <p:spPr/>
        <p:txBody>
          <a:bodyPr/>
          <a:lstStyle/>
          <a:p>
            <a:r>
              <a:rPr lang="zh-CN" altLang="en-US" dirty="0" smtClean="0"/>
              <a:t>删除线文本： 要为文本添加删除线，需要在需要删除的文字前后各加上两个波浪线（</a:t>
            </a:r>
            <a:r>
              <a:rPr lang="en-US" altLang="zh-CN" dirty="0" smtClean="0"/>
              <a:t>~~</a:t>
            </a:r>
            <a:r>
              <a:rPr lang="zh-CN" altLang="en-US" dirty="0" smtClean="0"/>
              <a:t>）</a:t>
            </a:r>
            <a:endParaRPr lang="en-US" altLang="zh-CN" dirty="0" smtClean="0"/>
          </a:p>
          <a:p>
            <a:r>
              <a:rPr lang="zh-CN" altLang="en-US" dirty="0" smtClean="0"/>
              <a:t>例如：</a:t>
            </a:r>
            <a:endParaRPr lang="en-US" altLang="zh-CN" dirty="0" smtClean="0"/>
          </a:p>
          <a:p>
            <a:pPr lvl="1"/>
            <a:r>
              <a:rPr lang="en-US" altLang="zh-CN" dirty="0" smtClean="0"/>
              <a:t>~~</a:t>
            </a:r>
            <a:r>
              <a:rPr lang="zh-CN" altLang="en-US" dirty="0" smtClean="0"/>
              <a:t>删除线文本</a:t>
            </a:r>
            <a:r>
              <a:rPr lang="en-US" altLang="zh-CN" dirty="0" smtClean="0"/>
              <a:t>~~</a:t>
            </a:r>
            <a:endParaRPr lang="en-US" altLang="zh-CN" dirty="0" smtClean="0"/>
          </a:p>
          <a:p>
            <a:endParaRPr lang="en-US" altLang="zh-CN" dirty="0" smtClean="0"/>
          </a:p>
          <a:p>
            <a:r>
              <a:rPr lang="zh-CN" altLang="en-US" dirty="0" smtClean="0"/>
              <a:t>效果：</a:t>
            </a:r>
            <a:endParaRPr lang="en-US" altLang="zh-CN" dirty="0" smtClean="0"/>
          </a:p>
          <a:p>
            <a:pPr lvl="1"/>
            <a:r>
              <a:rPr lang="zh-CN" altLang="en-US" strike="sngStrike" dirty="0" smtClean="0"/>
              <a:t>删除线</a:t>
            </a:r>
            <a:r>
              <a:rPr lang="zh-CN" altLang="en-US" strike="sngStrike" dirty="0" smtClean="0"/>
              <a:t>文本</a:t>
            </a:r>
            <a:endParaRPr lang="zh-CN" altLang="en-US" dirty="0"/>
          </a:p>
        </p:txBody>
      </p:sp>
      <p:sp>
        <p:nvSpPr>
          <p:cNvPr id="7169" name="Rectangle 1"/>
          <p:cNvSpPr>
            <a:spLocks noChangeArrowheads="1"/>
          </p:cNvSpPr>
          <p:nvPr/>
        </p:nvSpPr>
        <p:spPr bwMode="auto">
          <a:xfrm>
            <a:off x="0" y="0"/>
            <a:ext cx="9144000" cy="0"/>
          </a:xfrm>
          <a:prstGeom prst="rect">
            <a:avLst/>
          </a:prstGeom>
          <a:noFill/>
          <a:ln w="9525">
            <a:noFill/>
            <a:miter lim="800000"/>
          </a:ln>
          <a:effectLst/>
        </p:spPr>
        <p:txBody>
          <a:bodyPr vert="horz" wrap="none" lIns="0" tIns="0"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1000" b="0" i="0" u="none" strike="noStrike" cap="none" normalizeH="0" baseline="0" smtClean="0">
                <a:ln>
                  <a:noFill/>
                </a:ln>
                <a:solidFill>
                  <a:srgbClr val="C9D1D9"/>
                </a:solidFill>
                <a:effectLst/>
                <a:latin typeface="Arial" panose="020B0604020202020204" pitchFamily="34" charset="0"/>
                <a:ea typeface="-apple-system"/>
                <a:cs typeface="宋体" panose="02010600030101010101" pitchFamily="2" charset="-122"/>
              </a:rPr>
              <a:t>删除线文本： 要为文本添加删除线，需要在需要删除的文字前后各加上两个波浪线（</a:t>
            </a:r>
            <a:r>
              <a:rPr kumimoji="0" lang="zh-CN" altLang="zh-CN" sz="900" b="0" i="0" u="none" strike="noStrike" cap="none" normalizeH="0" baseline="0" smtClean="0">
                <a:ln>
                  <a:noFill/>
                </a:ln>
                <a:solidFill>
                  <a:srgbClr val="C9D1D9"/>
                </a:solidFill>
                <a:effectLst/>
                <a:latin typeface="Arial Unicode MS" pitchFamily="34" charset="-122"/>
                <a:ea typeface="ui-monospace"/>
                <a:cs typeface="宋体" panose="02010600030101010101" pitchFamily="2" charset="-122"/>
              </a:rPr>
              <a:t>~~</a:t>
            </a:r>
            <a:r>
              <a:rPr kumimoji="0" lang="zh-CN" sz="1000" b="0" i="0" u="none" strike="noStrike" cap="none" normalizeH="0" baseline="0" smtClean="0">
                <a:ln>
                  <a:noFill/>
                </a:ln>
                <a:solidFill>
                  <a:srgbClr val="C9D1D9"/>
                </a:solidFill>
                <a:effectLst/>
                <a:latin typeface="Arial" panose="020B0604020202020204" pitchFamily="34" charset="0"/>
                <a:ea typeface="-apple-system"/>
                <a:cs typeface="宋体" panose="02010600030101010101" pitchFamily="2" charset="-122"/>
              </a:rPr>
              <a:t>）</a:t>
            </a:r>
            <a:r>
              <a:rPr kumimoji="0" lang="zh-CN" sz="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20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2.3 </a:t>
            </a:r>
            <a:r>
              <a:rPr lang="zh-CN" altLang="en-US" dirty="0" smtClean="0"/>
              <a:t>文本</a:t>
            </a:r>
            <a:r>
              <a:rPr lang="zh-CN" altLang="en-US" dirty="0" smtClean="0"/>
              <a:t>格式化</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组合格式： 你还可以组合使用加粗、斜体和删除线等格式</a:t>
            </a:r>
            <a:r>
              <a:rPr lang="zh-CN" altLang="en-US" dirty="0" smtClean="0"/>
              <a:t>。</a:t>
            </a:r>
            <a:endParaRPr lang="en-US" altLang="zh-CN" dirty="0" smtClean="0"/>
          </a:p>
          <a:p>
            <a:r>
              <a:rPr lang="zh-CN" altLang="en-US" dirty="0" smtClean="0"/>
              <a:t>例如</a:t>
            </a:r>
            <a:r>
              <a:rPr lang="zh-CN" altLang="en-US" dirty="0" smtClean="0"/>
              <a:t>：</a:t>
            </a:r>
            <a:endParaRPr lang="zh-CN" altLang="en-US" dirty="0" smtClean="0"/>
          </a:p>
          <a:p>
            <a:pPr lvl="1"/>
            <a:r>
              <a:rPr lang="zh-CN" altLang="en-US" b="1" dirty="0" smtClean="0"/>
              <a:t>**</a:t>
            </a:r>
            <a:r>
              <a:rPr lang="en-US" altLang="zh-CN" b="1" i="1" dirty="0" smtClean="0"/>
              <a:t>_</a:t>
            </a:r>
            <a:r>
              <a:rPr lang="zh-CN" altLang="en-US" b="1" i="1" dirty="0" smtClean="0"/>
              <a:t>加粗斜体文本</a:t>
            </a:r>
            <a:r>
              <a:rPr lang="en-US" altLang="zh-CN" b="1" i="1" dirty="0" smtClean="0"/>
              <a:t>_</a:t>
            </a:r>
            <a:r>
              <a:rPr lang="zh-CN" altLang="en-US" b="1" dirty="0" smtClean="0"/>
              <a:t>**</a:t>
            </a:r>
            <a:r>
              <a:rPr lang="zh-CN" altLang="en-US" dirty="0" smtClean="0"/>
              <a:t> </a:t>
            </a:r>
            <a:endParaRPr lang="en-US" altLang="zh-CN" dirty="0" smtClean="0"/>
          </a:p>
          <a:p>
            <a:pPr lvl="1"/>
            <a:r>
              <a:rPr lang="en-US" altLang="zh-CN" dirty="0" smtClean="0"/>
              <a:t>~~</a:t>
            </a:r>
            <a:r>
              <a:rPr lang="zh-CN" altLang="en-US" i="1" dirty="0" smtClean="0"/>
              <a:t>*删除线斜体文本*</a:t>
            </a:r>
            <a:r>
              <a:rPr lang="en-US" altLang="zh-CN" dirty="0" smtClean="0"/>
              <a:t>~~</a:t>
            </a:r>
            <a:endParaRPr lang="en-US" altLang="zh-CN" dirty="0" smtClean="0"/>
          </a:p>
          <a:p>
            <a:pPr lvl="1"/>
            <a:r>
              <a:rPr lang="en-US" altLang="zh-CN" dirty="0" smtClean="0"/>
              <a:t> </a:t>
            </a:r>
            <a:r>
              <a:rPr lang="en-US" altLang="zh-CN" b="1" dirty="0" smtClean="0"/>
              <a:t>*</a:t>
            </a:r>
            <a:r>
              <a:rPr lang="zh-CN" altLang="en-US" b="1" i="1" dirty="0" smtClean="0"/>
              <a:t>*</a:t>
            </a:r>
            <a:r>
              <a:rPr lang="en-US" altLang="zh-CN" b="1" i="1" dirty="0" smtClean="0"/>
              <a:t>~~</a:t>
            </a:r>
            <a:r>
              <a:rPr lang="zh-CN" altLang="en-US" b="1" i="1" dirty="0" smtClean="0"/>
              <a:t>加</a:t>
            </a:r>
            <a:r>
              <a:rPr lang="zh-CN" altLang="en-US" b="1" i="1" dirty="0" smtClean="0"/>
              <a:t>粗删除线</a:t>
            </a:r>
            <a:r>
              <a:rPr lang="zh-CN" altLang="en-US" b="1" i="1" dirty="0" smtClean="0"/>
              <a:t>文本</a:t>
            </a:r>
            <a:r>
              <a:rPr lang="en-US" altLang="zh-CN" b="1" i="1" dirty="0" smtClean="0"/>
              <a:t>~~</a:t>
            </a:r>
            <a:r>
              <a:rPr lang="zh-CN" altLang="en-US" b="1" i="1" dirty="0" smtClean="0"/>
              <a:t>**</a:t>
            </a:r>
            <a:endParaRPr lang="en-US" altLang="zh-CN" dirty="0" smtClean="0"/>
          </a:p>
          <a:p>
            <a:r>
              <a:rPr lang="zh-CN" altLang="en-US" dirty="0" smtClean="0"/>
              <a:t>效果：</a:t>
            </a:r>
            <a:endParaRPr lang="en-US" altLang="zh-CN" dirty="0" smtClean="0"/>
          </a:p>
          <a:p>
            <a:pPr lvl="1"/>
            <a:r>
              <a:rPr lang="zh-CN" altLang="en-US" b="1" i="1" dirty="0" smtClean="0"/>
              <a:t>加</a:t>
            </a:r>
            <a:r>
              <a:rPr lang="zh-CN" altLang="en-US" b="1" i="1" dirty="0" smtClean="0"/>
              <a:t>粗斜体文本</a:t>
            </a:r>
            <a:r>
              <a:rPr lang="zh-CN" altLang="en-US" dirty="0" smtClean="0"/>
              <a:t> </a:t>
            </a:r>
            <a:endParaRPr lang="en-US" altLang="zh-CN" dirty="0" smtClean="0"/>
          </a:p>
          <a:p>
            <a:pPr lvl="1"/>
            <a:r>
              <a:rPr lang="zh-CN" altLang="en-US" i="1" strike="sngStrike" dirty="0" smtClean="0"/>
              <a:t>删除线</a:t>
            </a:r>
            <a:r>
              <a:rPr lang="zh-CN" altLang="en-US" i="1" strike="sngStrike" dirty="0" smtClean="0"/>
              <a:t>斜体文本</a:t>
            </a:r>
            <a:r>
              <a:rPr lang="zh-CN" altLang="en-US" dirty="0" smtClean="0"/>
              <a:t> </a:t>
            </a:r>
            <a:endParaRPr lang="en-US" altLang="zh-CN" dirty="0" smtClean="0"/>
          </a:p>
          <a:p>
            <a:pPr lvl="1"/>
            <a:r>
              <a:rPr lang="zh-CN" altLang="en-US" b="1" strike="sngStrike" dirty="0" smtClean="0"/>
              <a:t>加粗删除线文本</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 </a:t>
            </a:r>
            <a:r>
              <a:rPr lang="zh-CN" altLang="en-US" dirty="0" smtClean="0"/>
              <a:t>使用</a:t>
            </a:r>
            <a:r>
              <a:rPr lang="zh-CN" altLang="en-US" dirty="0" smtClean="0"/>
              <a:t>列表</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b="1" dirty="0" smtClean="0"/>
              <a:t>1. </a:t>
            </a:r>
            <a:r>
              <a:rPr lang="zh-CN" altLang="en-US" b="1" dirty="0" smtClean="0"/>
              <a:t>无序</a:t>
            </a:r>
            <a:r>
              <a:rPr lang="zh-CN" altLang="en-US" b="1" dirty="0" smtClean="0"/>
              <a:t>列表</a:t>
            </a:r>
            <a:endParaRPr lang="zh-CN" altLang="en-US" dirty="0" smtClean="0"/>
          </a:p>
          <a:p>
            <a:pPr lvl="1"/>
            <a:r>
              <a:rPr lang="zh-CN" altLang="en-US" dirty="0" smtClean="0"/>
              <a:t>无序列表使用符号*、</a:t>
            </a:r>
            <a:r>
              <a:rPr lang="en-US" altLang="zh-CN" dirty="0" smtClean="0"/>
              <a:t>- </a:t>
            </a:r>
            <a:r>
              <a:rPr lang="zh-CN" altLang="en-US" dirty="0" smtClean="0"/>
              <a:t>或 </a:t>
            </a:r>
            <a:r>
              <a:rPr lang="en-US" altLang="zh-CN" dirty="0" smtClean="0"/>
              <a:t>+ </a:t>
            </a:r>
            <a:r>
              <a:rPr lang="zh-CN" altLang="en-US" dirty="0" smtClean="0"/>
              <a:t>作为列表项的标记。这三种符号可以互相混用，但为了保持一致性，建议在同一个列表中使用相同的符号。列表项可以分为多行，只需在行内添加两个空格。</a:t>
            </a:r>
            <a:endParaRPr lang="zh-CN" altLang="en-US" dirty="0" smtClean="0"/>
          </a:p>
          <a:p>
            <a:r>
              <a:rPr lang="zh-CN" altLang="en-US" dirty="0" smtClean="0"/>
              <a:t>例如：</a:t>
            </a:r>
            <a:endParaRPr lang="en-US" altLang="zh-CN" dirty="0" smtClean="0"/>
          </a:p>
          <a:p>
            <a:endParaRPr lang="en-US" altLang="zh-CN" dirty="0" smtClean="0"/>
          </a:p>
          <a:p>
            <a:endParaRPr lang="en-US" altLang="zh-CN" dirty="0" smtClean="0"/>
          </a:p>
          <a:p>
            <a:r>
              <a:rPr lang="zh-CN" altLang="en-US" dirty="0" smtClean="0"/>
              <a:t>效果：</a:t>
            </a:r>
            <a:endParaRPr lang="zh-CN" altLang="en-US" dirty="0"/>
          </a:p>
        </p:txBody>
      </p:sp>
      <p:pic>
        <p:nvPicPr>
          <p:cNvPr id="30722" name="Picture 2"/>
          <p:cNvPicPr>
            <a:picLocks noChangeAspect="1" noChangeArrowheads="1"/>
          </p:cNvPicPr>
          <p:nvPr/>
        </p:nvPicPr>
        <p:blipFill>
          <a:blip r:embed="rId1" cstate="print"/>
          <a:srcRect/>
          <a:stretch>
            <a:fillRect/>
          </a:stretch>
        </p:blipFill>
        <p:spPr bwMode="auto">
          <a:xfrm>
            <a:off x="3131840" y="4005064"/>
            <a:ext cx="1524000" cy="1343025"/>
          </a:xfrm>
          <a:prstGeom prst="rect">
            <a:avLst/>
          </a:prstGeom>
          <a:noFill/>
          <a:ln w="9525">
            <a:noFill/>
            <a:miter lim="800000"/>
            <a:headEnd/>
            <a:tailEnd/>
          </a:ln>
        </p:spPr>
      </p:pic>
      <p:pic>
        <p:nvPicPr>
          <p:cNvPr id="30723" name="Picture 3"/>
          <p:cNvPicPr>
            <a:picLocks noChangeAspect="1" noChangeArrowheads="1"/>
          </p:cNvPicPr>
          <p:nvPr/>
        </p:nvPicPr>
        <p:blipFill>
          <a:blip r:embed="rId2" cstate="print"/>
          <a:srcRect/>
          <a:stretch>
            <a:fillRect/>
          </a:stretch>
        </p:blipFill>
        <p:spPr bwMode="auto">
          <a:xfrm>
            <a:off x="5076056" y="5301208"/>
            <a:ext cx="1352550" cy="1266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fade">
                                      <p:cBhvr>
                                        <p:cTn id="7" dur="2000"/>
                                        <p:tgtEl>
                                          <p:spTgt spid="307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23"/>
                                        </p:tgtEl>
                                        <p:attrNameLst>
                                          <p:attrName>style.visibility</p:attrName>
                                        </p:attrNameLst>
                                      </p:cBhvr>
                                      <p:to>
                                        <p:strVal val="visible"/>
                                      </p:to>
                                    </p:set>
                                    <p:animEffect transition="in" filter="fade">
                                      <p:cBhvr>
                                        <p:cTn id="12" dur="20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 </a:t>
            </a:r>
            <a:r>
              <a:rPr lang="zh-CN" altLang="en-US" dirty="0" smtClean="0"/>
              <a:t>使用</a:t>
            </a:r>
            <a:r>
              <a:rPr lang="zh-CN" altLang="en-US" dirty="0" smtClean="0"/>
              <a:t>列表</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b="1" dirty="0" smtClean="0"/>
              <a:t>2. </a:t>
            </a:r>
            <a:r>
              <a:rPr lang="zh-CN" altLang="en-US" b="1" dirty="0" smtClean="0"/>
              <a:t>有序</a:t>
            </a:r>
            <a:r>
              <a:rPr lang="zh-CN" altLang="en-US" b="1" dirty="0" smtClean="0"/>
              <a:t>列表</a:t>
            </a:r>
            <a:endParaRPr lang="zh-CN" altLang="en-US" dirty="0" smtClean="0"/>
          </a:p>
          <a:p>
            <a:pPr lvl="1"/>
            <a:r>
              <a:rPr lang="zh-CN" altLang="en-US" dirty="0" smtClean="0"/>
              <a:t>有序列表使用数字</a:t>
            </a:r>
            <a:r>
              <a:rPr lang="en-US" altLang="zh-CN" dirty="0" smtClean="0"/>
              <a:t>+</a:t>
            </a:r>
            <a:r>
              <a:rPr lang="zh-CN" altLang="en-US" dirty="0" smtClean="0"/>
              <a:t>英文句点（</a:t>
            </a:r>
            <a:r>
              <a:rPr lang="en-US" altLang="zh-CN" dirty="0" smtClean="0"/>
              <a:t>.</a:t>
            </a:r>
            <a:r>
              <a:rPr lang="zh-CN" altLang="en-US" dirty="0" smtClean="0"/>
              <a:t>）作为列表项的标记。有序列表可以自动根据列表项的数量进行排序。与无序列表一样，有序列表的行内可以添加两个空格来换行。</a:t>
            </a:r>
            <a:endParaRPr lang="zh-CN" altLang="en-US" dirty="0" smtClean="0"/>
          </a:p>
          <a:p>
            <a:r>
              <a:rPr lang="zh-CN" altLang="en-US" dirty="0" smtClean="0"/>
              <a:t>例如：</a:t>
            </a:r>
            <a:endParaRPr lang="en-US" altLang="zh-CN" dirty="0" smtClean="0"/>
          </a:p>
          <a:p>
            <a:endParaRPr lang="en-US" altLang="zh-CN" dirty="0" smtClean="0"/>
          </a:p>
          <a:p>
            <a:endParaRPr lang="en-US" altLang="zh-CN" dirty="0" smtClean="0"/>
          </a:p>
          <a:p>
            <a:r>
              <a:rPr lang="zh-CN" altLang="en-US" dirty="0" smtClean="0"/>
              <a:t>效果：</a:t>
            </a:r>
            <a:endParaRPr lang="zh-CN" altLang="en-US" dirty="0"/>
          </a:p>
        </p:txBody>
      </p:sp>
      <p:pic>
        <p:nvPicPr>
          <p:cNvPr id="31746" name="Picture 2"/>
          <p:cNvPicPr>
            <a:picLocks noChangeAspect="1" noChangeArrowheads="1"/>
          </p:cNvPicPr>
          <p:nvPr/>
        </p:nvPicPr>
        <p:blipFill>
          <a:blip r:embed="rId1" cstate="print"/>
          <a:srcRect/>
          <a:stretch>
            <a:fillRect/>
          </a:stretch>
        </p:blipFill>
        <p:spPr bwMode="auto">
          <a:xfrm>
            <a:off x="2699792" y="3933056"/>
            <a:ext cx="1457325" cy="1219200"/>
          </a:xfrm>
          <a:prstGeom prst="rect">
            <a:avLst/>
          </a:prstGeom>
          <a:noFill/>
          <a:ln w="9525">
            <a:noFill/>
            <a:miter lim="800000"/>
            <a:headEnd/>
            <a:tailEnd/>
          </a:ln>
        </p:spPr>
      </p:pic>
      <p:pic>
        <p:nvPicPr>
          <p:cNvPr id="31747" name="Picture 3"/>
          <p:cNvPicPr>
            <a:picLocks noChangeAspect="1" noChangeArrowheads="1"/>
          </p:cNvPicPr>
          <p:nvPr/>
        </p:nvPicPr>
        <p:blipFill>
          <a:blip r:embed="rId2" cstate="print"/>
          <a:srcRect/>
          <a:stretch>
            <a:fillRect/>
          </a:stretch>
        </p:blipFill>
        <p:spPr bwMode="auto">
          <a:xfrm>
            <a:off x="2771800" y="5373216"/>
            <a:ext cx="1314450" cy="1219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fade">
                                      <p:cBhvr>
                                        <p:cTn id="7" dur="20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1747"/>
                                        </p:tgtEl>
                                        <p:attrNameLst>
                                          <p:attrName>style.visibility</p:attrName>
                                        </p:attrNameLst>
                                      </p:cBhvr>
                                      <p:to>
                                        <p:strVal val="visible"/>
                                      </p:to>
                                    </p:set>
                                    <p:anim calcmode="lin" valueType="num">
                                      <p:cBhvr additive="base">
                                        <p:cTn id="12" dur="500" fill="hold"/>
                                        <p:tgtEl>
                                          <p:spTgt spid="31747"/>
                                        </p:tgtEl>
                                        <p:attrNameLst>
                                          <p:attrName>ppt_x</p:attrName>
                                        </p:attrNameLst>
                                      </p:cBhvr>
                                      <p:tavLst>
                                        <p:tav tm="0">
                                          <p:val>
                                            <p:strVal val="#ppt_x"/>
                                          </p:val>
                                        </p:tav>
                                        <p:tav tm="100000">
                                          <p:val>
                                            <p:strVal val="#ppt_x"/>
                                          </p:val>
                                        </p:tav>
                                      </p:tavLst>
                                    </p:anim>
                                    <p:anim calcmode="lin" valueType="num">
                                      <p:cBhvr additive="base">
                                        <p:cTn id="13" dur="500" fill="hold"/>
                                        <p:tgtEl>
                                          <p:spTgt spid="317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dirty="0" smtClean="0"/>
              <a:t>Markdown</a:t>
            </a:r>
            <a:r>
              <a:rPr lang="zh-CN" altLang="en-US" dirty="0" smtClean="0"/>
              <a:t>简介及应用</a:t>
            </a:r>
            <a:r>
              <a:rPr lang="zh-CN" altLang="en-US" dirty="0" smtClean="0"/>
              <a:t>领域</a:t>
            </a:r>
            <a:endParaRPr lang="en-US" altLang="zh-CN" dirty="0" smtClean="0"/>
          </a:p>
          <a:p>
            <a:r>
              <a:rPr lang="en-US" altLang="zh-CN" dirty="0" smtClean="0"/>
              <a:t>Markdown</a:t>
            </a:r>
            <a:r>
              <a:rPr lang="zh-CN" altLang="en-US" dirty="0" smtClean="0"/>
              <a:t>基础</a:t>
            </a:r>
            <a:r>
              <a:rPr lang="zh-CN" altLang="en-US" dirty="0" smtClean="0"/>
              <a:t>语法</a:t>
            </a:r>
            <a:endParaRPr lang="en-US" altLang="zh-CN" dirty="0" smtClean="0"/>
          </a:p>
          <a:p>
            <a:r>
              <a:rPr lang="en-US" altLang="zh-CN" dirty="0" smtClean="0"/>
              <a:t>Markdown</a:t>
            </a:r>
            <a:r>
              <a:rPr lang="zh-CN" altLang="en-US" dirty="0" smtClean="0"/>
              <a:t>扩展语法</a:t>
            </a:r>
            <a:endParaRPr lang="en-US" altLang="zh-CN" dirty="0" smtClean="0"/>
          </a:p>
          <a:p>
            <a:r>
              <a:rPr lang="en-US" altLang="zh-CN" dirty="0" smtClean="0"/>
              <a:t>Markdown</a:t>
            </a:r>
            <a:r>
              <a:rPr lang="zh-CN" altLang="en-US" dirty="0" smtClean="0"/>
              <a:t>编辑器</a:t>
            </a:r>
            <a:endParaRPr lang="en-US" altLang="zh-CN" dirty="0" smtClean="0"/>
          </a:p>
          <a:p>
            <a:r>
              <a:rPr lang="zh-CN" altLang="en-US" dirty="0" smtClean="0"/>
              <a:t>实训</a:t>
            </a: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  </a:t>
            </a:r>
            <a:r>
              <a:rPr lang="zh-CN" altLang="en-US" dirty="0" smtClean="0"/>
              <a:t>使用</a:t>
            </a:r>
            <a:r>
              <a:rPr lang="zh-CN" altLang="en-US" dirty="0" smtClean="0"/>
              <a:t>列表</a:t>
            </a:r>
            <a:endParaRPr lang="zh-CN" altLang="en-US" dirty="0"/>
          </a:p>
        </p:txBody>
      </p:sp>
      <p:sp>
        <p:nvSpPr>
          <p:cNvPr id="3" name="内容占位符 2"/>
          <p:cNvSpPr>
            <a:spLocks noGrp="1"/>
          </p:cNvSpPr>
          <p:nvPr>
            <p:ph idx="1"/>
          </p:nvPr>
        </p:nvSpPr>
        <p:spPr/>
        <p:txBody>
          <a:bodyPr/>
          <a:lstStyle/>
          <a:p>
            <a:r>
              <a:rPr lang="en-US" altLang="zh-CN" b="1" dirty="0" smtClean="0"/>
              <a:t>3. </a:t>
            </a:r>
            <a:r>
              <a:rPr lang="zh-CN" altLang="en-US" b="1" dirty="0" smtClean="0"/>
              <a:t>混合</a:t>
            </a:r>
            <a:r>
              <a:rPr lang="zh-CN" altLang="en-US" b="1" dirty="0" smtClean="0"/>
              <a:t>列表</a:t>
            </a:r>
            <a:endParaRPr lang="zh-CN" altLang="en-US" dirty="0" smtClean="0"/>
          </a:p>
          <a:p>
            <a:pPr lvl="1"/>
            <a:r>
              <a:rPr lang="zh-CN" altLang="en-US" dirty="0" smtClean="0"/>
              <a:t>在</a:t>
            </a:r>
            <a:r>
              <a:rPr lang="en-US" altLang="zh-CN" dirty="0" smtClean="0"/>
              <a:t>Markdown</a:t>
            </a:r>
            <a:r>
              <a:rPr lang="zh-CN" altLang="en-US" dirty="0" smtClean="0"/>
              <a:t>中，你还可以在同一个列表中混合使用有序列表和无序列表。这在需要同时展示多级层级和顺序时非常有用。</a:t>
            </a:r>
            <a:endParaRPr lang="zh-CN" altLang="en-US" dirty="0" smtClean="0"/>
          </a:p>
          <a:p>
            <a:r>
              <a:rPr lang="zh-CN" altLang="en-US" dirty="0" smtClean="0"/>
              <a:t>例如：</a:t>
            </a:r>
            <a:endParaRPr lang="en-US" altLang="zh-CN" dirty="0" smtClean="0"/>
          </a:p>
          <a:p>
            <a:endParaRPr lang="en-US" altLang="zh-CN" dirty="0" smtClean="0"/>
          </a:p>
          <a:p>
            <a:endParaRPr lang="en-US" altLang="zh-CN" dirty="0" smtClean="0"/>
          </a:p>
          <a:p>
            <a:r>
              <a:rPr lang="zh-CN" altLang="en-US" dirty="0" smtClean="0"/>
              <a:t>效果：</a:t>
            </a:r>
            <a:endParaRPr lang="zh-CN" altLang="en-US" dirty="0"/>
          </a:p>
        </p:txBody>
      </p:sp>
      <p:pic>
        <p:nvPicPr>
          <p:cNvPr id="32770" name="Picture 2"/>
          <p:cNvPicPr>
            <a:picLocks noChangeAspect="1" noChangeArrowheads="1"/>
          </p:cNvPicPr>
          <p:nvPr/>
        </p:nvPicPr>
        <p:blipFill>
          <a:blip r:embed="rId1" cstate="print"/>
          <a:srcRect/>
          <a:stretch>
            <a:fillRect/>
          </a:stretch>
        </p:blipFill>
        <p:spPr bwMode="auto">
          <a:xfrm>
            <a:off x="2843808" y="4077072"/>
            <a:ext cx="1590675" cy="1343025"/>
          </a:xfrm>
          <a:prstGeom prst="rect">
            <a:avLst/>
          </a:prstGeom>
          <a:noFill/>
          <a:ln w="9525">
            <a:noFill/>
            <a:miter lim="800000"/>
            <a:headEnd/>
            <a:tailEnd/>
          </a:ln>
        </p:spPr>
      </p:pic>
      <p:pic>
        <p:nvPicPr>
          <p:cNvPr id="32771" name="Picture 3"/>
          <p:cNvPicPr>
            <a:picLocks noChangeAspect="1" noChangeArrowheads="1"/>
          </p:cNvPicPr>
          <p:nvPr/>
        </p:nvPicPr>
        <p:blipFill>
          <a:blip r:embed="rId2" cstate="print"/>
          <a:srcRect/>
          <a:stretch>
            <a:fillRect/>
          </a:stretch>
        </p:blipFill>
        <p:spPr bwMode="auto">
          <a:xfrm>
            <a:off x="5652120" y="5301208"/>
            <a:ext cx="1666875" cy="1438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fade">
                                      <p:cBhvr>
                                        <p:cTn id="7" dur="2000"/>
                                        <p:tgtEl>
                                          <p:spTgt spid="327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2771"/>
                                        </p:tgtEl>
                                        <p:attrNameLst>
                                          <p:attrName>style.visibility</p:attrName>
                                        </p:attrNameLst>
                                      </p:cBhvr>
                                      <p:to>
                                        <p:strVal val="visible"/>
                                      </p:to>
                                    </p:set>
                                    <p:anim calcmode="lin" valueType="num">
                                      <p:cBhvr additive="base">
                                        <p:cTn id="12" dur="500" fill="hold"/>
                                        <p:tgtEl>
                                          <p:spTgt spid="32771"/>
                                        </p:tgtEl>
                                        <p:attrNameLst>
                                          <p:attrName>ppt_x</p:attrName>
                                        </p:attrNameLst>
                                      </p:cBhvr>
                                      <p:tavLst>
                                        <p:tav tm="0">
                                          <p:val>
                                            <p:strVal val="#ppt_x"/>
                                          </p:val>
                                        </p:tav>
                                        <p:tav tm="100000">
                                          <p:val>
                                            <p:strVal val="#ppt_x"/>
                                          </p:val>
                                        </p:tav>
                                      </p:tavLst>
                                    </p:anim>
                                    <p:anim calcmode="lin" valueType="num">
                                      <p:cBhvr additive="base">
                                        <p:cTn id="13" dur="500" fill="hold"/>
                                        <p:tgtEl>
                                          <p:spTgt spid="32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2.5  </a:t>
            </a:r>
            <a:r>
              <a:rPr lang="zh-CN" altLang="en-US" dirty="0" smtClean="0"/>
              <a:t>处理</a:t>
            </a:r>
            <a:r>
              <a:rPr lang="zh-CN" altLang="en-US" dirty="0" smtClean="0"/>
              <a:t>链接和图片</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smtClean="0"/>
              <a:t>1. </a:t>
            </a:r>
            <a:r>
              <a:rPr lang="zh-CN" altLang="en-US" dirty="0" smtClean="0"/>
              <a:t>链接</a:t>
            </a:r>
            <a:endParaRPr lang="zh-CN" altLang="en-US" dirty="0" smtClean="0"/>
          </a:p>
          <a:p>
            <a:r>
              <a:rPr lang="zh-CN" altLang="en-US" dirty="0" smtClean="0"/>
              <a:t>在</a:t>
            </a:r>
            <a:r>
              <a:rPr lang="en-US" altLang="zh-CN" dirty="0" smtClean="0"/>
              <a:t>Markdown</a:t>
            </a:r>
            <a:r>
              <a:rPr lang="zh-CN" altLang="en-US" dirty="0" smtClean="0"/>
              <a:t>中，我们可以非常轻松的添加链接到我们的文档中。链接可以是外部的，例如一个网址，也可以是文档内部的，例如一个标题或者章节。</a:t>
            </a:r>
            <a:endParaRPr lang="zh-CN" altLang="en-US" dirty="0" smtClean="0"/>
          </a:p>
          <a:p>
            <a:r>
              <a:rPr lang="zh-CN" altLang="en-US" dirty="0" smtClean="0"/>
              <a:t>内联链接</a:t>
            </a:r>
            <a:r>
              <a:rPr lang="en-US" altLang="zh-CN" dirty="0" smtClean="0"/>
              <a:t>: </a:t>
            </a:r>
            <a:endParaRPr lang="en-US" altLang="zh-CN" dirty="0" smtClean="0"/>
          </a:p>
          <a:p>
            <a:pPr lvl="1"/>
            <a:r>
              <a:rPr lang="zh-CN" altLang="en-US" dirty="0" smtClean="0"/>
              <a:t>要</a:t>
            </a:r>
            <a:r>
              <a:rPr lang="zh-CN" altLang="en-US" dirty="0" smtClean="0"/>
              <a:t>添加一个内联链接，你需要在链接文字的两侧添加方括号 </a:t>
            </a:r>
            <a:r>
              <a:rPr lang="en-US" altLang="zh-CN" dirty="0" smtClean="0"/>
              <a:t>[ ]</a:t>
            </a:r>
            <a:r>
              <a:rPr lang="zh-CN" altLang="en-US" dirty="0" smtClean="0"/>
              <a:t>，紧接着添加圆括号 </a:t>
            </a:r>
            <a:r>
              <a:rPr lang="en-US" altLang="zh-CN" dirty="0" smtClean="0"/>
              <a:t>( )</a:t>
            </a:r>
            <a:r>
              <a:rPr lang="zh-CN" altLang="en-US" dirty="0" smtClean="0"/>
              <a:t>并在其中填写链接的</a:t>
            </a:r>
            <a:r>
              <a:rPr lang="en-US" altLang="zh-CN" dirty="0" smtClean="0"/>
              <a:t>URL</a:t>
            </a:r>
            <a:r>
              <a:rPr lang="zh-CN" altLang="en-US" dirty="0" smtClean="0"/>
              <a:t>。例如</a:t>
            </a:r>
            <a:r>
              <a:rPr lang="zh-CN" altLang="en-US" dirty="0" smtClean="0"/>
              <a:t>：</a:t>
            </a:r>
            <a:endParaRPr lang="en-US" altLang="zh-CN" dirty="0" smtClean="0"/>
          </a:p>
          <a:p>
            <a:pPr lvl="1">
              <a:buNone/>
            </a:pPr>
            <a:r>
              <a:rPr lang="en-US" altLang="zh-CN" dirty="0" smtClean="0"/>
              <a:t>[</a:t>
            </a:r>
            <a:r>
              <a:rPr lang="zh-CN" altLang="en-US" dirty="0" smtClean="0"/>
              <a:t>南京农业大学</a:t>
            </a:r>
            <a:r>
              <a:rPr lang="en-US" altLang="zh-CN" dirty="0" smtClean="0"/>
              <a:t>](</a:t>
            </a:r>
            <a:r>
              <a:rPr lang="en-US" altLang="zh-CN" dirty="0" smtClean="0">
                <a:hlinkClick r:id="rId1"/>
              </a:rPr>
              <a:t>http</a:t>
            </a:r>
            <a:r>
              <a:rPr lang="en-US" altLang="zh-CN" dirty="0" smtClean="0">
                <a:hlinkClick r:id="rId1"/>
              </a:rPr>
              <a:t>://www.njau.edu.cn</a:t>
            </a:r>
            <a:r>
              <a:rPr lang="en-US" altLang="zh-CN" dirty="0" smtClean="0"/>
              <a:t>)</a:t>
            </a:r>
            <a:r>
              <a:rPr lang="zh-CN" altLang="en-US" dirty="0" smtClean="0"/>
              <a:t>。</a:t>
            </a:r>
            <a:endParaRPr lang="en-US" altLang="zh-CN" dirty="0" smtClean="0"/>
          </a:p>
          <a:p>
            <a:pPr lvl="1"/>
            <a:r>
              <a:rPr lang="zh-CN" altLang="en-US" dirty="0" smtClean="0"/>
              <a:t>显示</a:t>
            </a:r>
            <a:r>
              <a:rPr lang="zh-CN" altLang="en-US" dirty="0" smtClean="0"/>
              <a:t>为</a:t>
            </a:r>
            <a:r>
              <a:rPr lang="zh-CN" altLang="en-US" dirty="0" smtClean="0"/>
              <a:t>：</a:t>
            </a:r>
            <a:r>
              <a:rPr lang="zh-CN" altLang="en-US" dirty="0" smtClean="0">
                <a:hlinkClick r:id="rId2"/>
              </a:rPr>
              <a:t>南京农业大学</a:t>
            </a:r>
            <a:r>
              <a:rPr lang="zh-CN" altLang="en-US" dirty="0" smtClean="0"/>
              <a:t>。</a:t>
            </a:r>
            <a:endParaRPr lang="zh-CN" altLang="en-US" dirty="0" smtClean="0"/>
          </a:p>
          <a:p>
            <a:r>
              <a:rPr lang="zh-CN" altLang="en-US" dirty="0" smtClean="0"/>
              <a:t>引用类型链接：</a:t>
            </a:r>
            <a:endParaRPr lang="en-US" altLang="zh-CN" dirty="0" smtClean="0"/>
          </a:p>
          <a:p>
            <a:pPr lvl="1"/>
            <a:r>
              <a:rPr lang="zh-CN" altLang="en-US" dirty="0" smtClean="0"/>
              <a:t>如果</a:t>
            </a:r>
            <a:r>
              <a:rPr lang="zh-CN" altLang="en-US" dirty="0" smtClean="0"/>
              <a:t>在文档中多次使用同一个链接，你可以</a:t>
            </a:r>
            <a:r>
              <a:rPr lang="zh-CN" altLang="en-US" dirty="0" smtClean="0"/>
              <a:t>使用</a:t>
            </a:r>
            <a:r>
              <a:rPr lang="zh-CN" altLang="en-US" dirty="0" smtClean="0"/>
              <a:t>引用类型</a:t>
            </a:r>
            <a:r>
              <a:rPr lang="zh-CN" altLang="en-US" dirty="0" smtClean="0"/>
              <a:t>链接</a:t>
            </a:r>
            <a:r>
              <a:rPr lang="zh-CN" altLang="en-US" dirty="0" smtClean="0"/>
              <a:t>来避免重复。首先在链接文字的两侧添加方括号 </a:t>
            </a:r>
            <a:r>
              <a:rPr lang="en-US" altLang="zh-CN" dirty="0" smtClean="0"/>
              <a:t>[ ]</a:t>
            </a:r>
            <a:r>
              <a:rPr lang="zh-CN" altLang="en-US" dirty="0" smtClean="0"/>
              <a:t>，然后在第二对方括号中填写参考链接的标签；在文档的任何地方，你都可以添加该链接的</a:t>
            </a:r>
            <a:r>
              <a:rPr lang="en-US" altLang="zh-CN" dirty="0" smtClean="0"/>
              <a:t>URL</a:t>
            </a:r>
            <a:r>
              <a:rPr lang="zh-CN" altLang="en-US" dirty="0" smtClean="0"/>
              <a:t>，格式为：</a:t>
            </a:r>
            <a:r>
              <a:rPr lang="en-US" altLang="zh-CN" dirty="0" smtClean="0"/>
              <a:t>[</a:t>
            </a:r>
            <a:r>
              <a:rPr lang="zh-CN" altLang="en-US" dirty="0" smtClean="0"/>
              <a:t>参考标签</a:t>
            </a:r>
            <a:r>
              <a:rPr lang="en-US" altLang="zh-CN" dirty="0" smtClean="0"/>
              <a:t>]: URL</a:t>
            </a:r>
            <a:r>
              <a:rPr lang="zh-CN" altLang="en-US" dirty="0" smtClean="0"/>
              <a:t>。例如</a:t>
            </a:r>
            <a:r>
              <a:rPr lang="zh-CN" altLang="en-US" dirty="0" smtClean="0"/>
              <a:t>：</a:t>
            </a:r>
            <a:endParaRPr lang="en-US" altLang="zh-CN" dirty="0" smtClean="0"/>
          </a:p>
          <a:p>
            <a:pPr lvl="1">
              <a:buNone/>
            </a:pPr>
            <a:r>
              <a:rPr lang="en-US" altLang="zh-CN" dirty="0" smtClean="0"/>
              <a:t> [</a:t>
            </a:r>
            <a:r>
              <a:rPr lang="zh-CN" altLang="en-US" dirty="0" smtClean="0"/>
              <a:t>南京农业大学</a:t>
            </a:r>
            <a:r>
              <a:rPr lang="en-US" altLang="zh-CN" dirty="0" smtClean="0"/>
              <a:t>][</a:t>
            </a:r>
            <a:r>
              <a:rPr lang="en-US" altLang="zh-CN" dirty="0" smtClean="0"/>
              <a:t>1] </a:t>
            </a:r>
            <a:endParaRPr lang="en-US" altLang="zh-CN" dirty="0" smtClean="0"/>
          </a:p>
          <a:p>
            <a:pPr lvl="1">
              <a:buNone/>
            </a:pPr>
            <a:r>
              <a:rPr lang="zh-CN" altLang="en-US" dirty="0" smtClean="0"/>
              <a:t> </a:t>
            </a:r>
            <a:r>
              <a:rPr lang="en-US" altLang="zh-CN" dirty="0" smtClean="0"/>
              <a:t>[1]: http</a:t>
            </a:r>
            <a:r>
              <a:rPr lang="en-US" altLang="zh-CN" dirty="0" smtClean="0"/>
              <a:t>://www.njau.edu.cn</a:t>
            </a:r>
            <a:r>
              <a:rPr lang="zh-CN" altLang="en-US" dirty="0" smtClean="0"/>
              <a:t>。</a:t>
            </a: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0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2.5 </a:t>
            </a:r>
            <a:r>
              <a:rPr lang="zh-CN" altLang="en-US" dirty="0" smtClean="0"/>
              <a:t>处理</a:t>
            </a:r>
            <a:r>
              <a:rPr lang="zh-CN" altLang="en-US" dirty="0" smtClean="0"/>
              <a:t>链接和图片</a:t>
            </a:r>
            <a:endParaRPr lang="zh-CN" altLang="en-US" dirty="0"/>
          </a:p>
        </p:txBody>
      </p:sp>
      <p:sp>
        <p:nvSpPr>
          <p:cNvPr id="3" name="内容占位符 2"/>
          <p:cNvSpPr>
            <a:spLocks noGrp="1"/>
          </p:cNvSpPr>
          <p:nvPr>
            <p:ph idx="1"/>
          </p:nvPr>
        </p:nvSpPr>
        <p:spPr>
          <a:xfrm>
            <a:off x="0" y="2287413"/>
            <a:ext cx="9144000" cy="4525963"/>
          </a:xfrm>
        </p:spPr>
        <p:txBody>
          <a:bodyPr>
            <a:normAutofit fontScale="85000" lnSpcReduction="10000"/>
          </a:bodyPr>
          <a:lstStyle/>
          <a:p>
            <a:r>
              <a:rPr lang="en-US" altLang="zh-CN" dirty="0" smtClean="0"/>
              <a:t>2 .</a:t>
            </a:r>
            <a:r>
              <a:rPr lang="zh-CN" altLang="en-US" dirty="0" smtClean="0"/>
              <a:t>图片</a:t>
            </a:r>
            <a:endParaRPr lang="zh-CN" altLang="en-US" dirty="0" smtClean="0"/>
          </a:p>
          <a:p>
            <a:r>
              <a:rPr lang="zh-CN" altLang="en-US" dirty="0" smtClean="0"/>
              <a:t>在</a:t>
            </a:r>
            <a:r>
              <a:rPr lang="en-US" altLang="zh-CN" dirty="0" smtClean="0"/>
              <a:t>Markdown</a:t>
            </a:r>
            <a:r>
              <a:rPr lang="zh-CN" altLang="en-US" dirty="0" smtClean="0"/>
              <a:t>中添加图片的方式和添加链接非常类似，只是在方括号前面多了一个感叹号 </a:t>
            </a:r>
            <a:r>
              <a:rPr lang="en-US" altLang="zh-CN" dirty="0" smtClean="0"/>
              <a:t>!</a:t>
            </a:r>
            <a:r>
              <a:rPr lang="zh-CN" altLang="en-US" dirty="0" smtClean="0"/>
              <a:t>。</a:t>
            </a:r>
            <a:endParaRPr lang="zh-CN" altLang="en-US" dirty="0" smtClean="0"/>
          </a:p>
          <a:p>
            <a:r>
              <a:rPr lang="zh-CN" altLang="en-US" dirty="0" smtClean="0"/>
              <a:t>插入图片：</a:t>
            </a:r>
            <a:endParaRPr lang="en-US" altLang="zh-CN" dirty="0" smtClean="0"/>
          </a:p>
          <a:p>
            <a:pPr lvl="1"/>
            <a:r>
              <a:rPr lang="zh-CN" altLang="en-US" dirty="0" smtClean="0"/>
              <a:t>要</a:t>
            </a:r>
            <a:r>
              <a:rPr lang="zh-CN" altLang="en-US" dirty="0" smtClean="0"/>
              <a:t>添加一个图片，你需要在图片的</a:t>
            </a:r>
            <a:r>
              <a:rPr lang="en-US" altLang="zh-CN" dirty="0" smtClean="0"/>
              <a:t>alt</a:t>
            </a:r>
            <a:r>
              <a:rPr lang="zh-CN" altLang="en-US" dirty="0" smtClean="0"/>
              <a:t>文字的两侧添加方括号 </a:t>
            </a:r>
            <a:r>
              <a:rPr lang="en-US" altLang="zh-CN" dirty="0" smtClean="0"/>
              <a:t>[ ]</a:t>
            </a:r>
            <a:r>
              <a:rPr lang="zh-CN" altLang="en-US" dirty="0" smtClean="0"/>
              <a:t>，紧接着添加圆括号 </a:t>
            </a:r>
            <a:r>
              <a:rPr lang="en-US" altLang="zh-CN" dirty="0" smtClean="0"/>
              <a:t>( ) </a:t>
            </a:r>
            <a:r>
              <a:rPr lang="zh-CN" altLang="en-US" dirty="0" smtClean="0"/>
              <a:t>并在其中填写图片的</a:t>
            </a:r>
            <a:r>
              <a:rPr lang="en-US" altLang="zh-CN" dirty="0" smtClean="0"/>
              <a:t>URL</a:t>
            </a:r>
            <a:r>
              <a:rPr lang="zh-CN" altLang="en-US" dirty="0" smtClean="0"/>
              <a:t>。例如：</a:t>
            </a:r>
            <a:r>
              <a:rPr lang="en-US" altLang="zh-CN" dirty="0" smtClean="0">
                <a:solidFill>
                  <a:srgbClr val="FF0000"/>
                </a:solidFill>
              </a:rPr>
              <a:t>![alt text](http://url.to/image.jpg)</a:t>
            </a:r>
            <a:r>
              <a:rPr lang="zh-CN" altLang="en-US" dirty="0" smtClean="0"/>
              <a:t>。</a:t>
            </a:r>
            <a:endParaRPr lang="zh-CN" altLang="en-US" dirty="0" smtClean="0"/>
          </a:p>
          <a:p>
            <a:r>
              <a:rPr lang="zh-CN" altLang="en-US" dirty="0" smtClean="0"/>
              <a:t>链接图片：</a:t>
            </a:r>
            <a:endParaRPr lang="en-US" altLang="zh-CN" dirty="0" smtClean="0"/>
          </a:p>
          <a:p>
            <a:pPr lvl="1"/>
            <a:r>
              <a:rPr lang="zh-CN" altLang="en-US" dirty="0" smtClean="0"/>
              <a:t>给</a:t>
            </a:r>
            <a:r>
              <a:rPr lang="zh-CN" altLang="en-US" dirty="0" smtClean="0"/>
              <a:t>图片增加链接，请将图像的</a:t>
            </a:r>
            <a:r>
              <a:rPr lang="en-US" altLang="zh-CN" dirty="0" smtClean="0"/>
              <a:t>Markdown </a:t>
            </a:r>
            <a:r>
              <a:rPr lang="zh-CN" altLang="en-US" dirty="0" smtClean="0"/>
              <a:t>括在方括号中，然后将链接添加在圆括号中</a:t>
            </a:r>
            <a:r>
              <a:rPr lang="zh-CN" altLang="en-US" dirty="0" smtClean="0"/>
              <a:t>。例如：</a:t>
            </a:r>
            <a:endParaRPr lang="en-US" altLang="zh-CN" dirty="0" smtClean="0"/>
          </a:p>
          <a:p>
            <a:pPr lvl="1"/>
            <a:r>
              <a:rPr lang="en-US" altLang="zh-CN" dirty="0" smtClean="0"/>
              <a:t>[</a:t>
            </a:r>
            <a:r>
              <a:rPr lang="en-US" altLang="zh-CN" dirty="0" smtClean="0">
                <a:solidFill>
                  <a:srgbClr val="FF0000"/>
                </a:solidFill>
              </a:rPr>
              <a:t>![</a:t>
            </a:r>
            <a:r>
              <a:rPr lang="en-US" altLang="zh-CN" dirty="0" smtClean="0">
                <a:solidFill>
                  <a:srgbClr val="FF0000"/>
                </a:solidFill>
              </a:rPr>
              <a:t>alt text](http://url.to/image.jpg</a:t>
            </a:r>
            <a:r>
              <a:rPr lang="en-US" altLang="zh-CN" dirty="0" smtClean="0">
                <a:solidFill>
                  <a:srgbClr val="FF0000"/>
                </a:solidFill>
              </a:rPr>
              <a:t>)</a:t>
            </a:r>
            <a:r>
              <a:rPr lang="en-US" altLang="zh-CN" dirty="0" smtClean="0"/>
              <a:t>](</a:t>
            </a:r>
            <a:r>
              <a:rPr lang="en-US" altLang="zh-CN" dirty="0" smtClean="0">
                <a:solidFill>
                  <a:schemeClr val="tx2">
                    <a:lumMod val="60000"/>
                    <a:lumOff val="40000"/>
                  </a:schemeClr>
                </a:solidFill>
              </a:rPr>
              <a:t>http</a:t>
            </a:r>
            <a:r>
              <a:rPr lang="en-US" altLang="zh-CN" dirty="0" smtClean="0">
                <a:solidFill>
                  <a:schemeClr val="tx2">
                    <a:lumMod val="60000"/>
                    <a:lumOff val="40000"/>
                  </a:schemeClr>
                </a:solidFill>
              </a:rPr>
              <a:t>://</a:t>
            </a:r>
            <a:r>
              <a:rPr lang="en-US" altLang="zh-CN" dirty="0" smtClean="0">
                <a:solidFill>
                  <a:schemeClr val="tx2">
                    <a:lumMod val="60000"/>
                    <a:lumOff val="40000"/>
                  </a:schemeClr>
                </a:solidFill>
              </a:rPr>
              <a:t>www.njau.edu.cn</a:t>
            </a:r>
            <a:r>
              <a:rPr lang="en-US" altLang="zh-CN" dirty="0" smtClean="0"/>
              <a:t>)</a:t>
            </a: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274638"/>
            <a:ext cx="7560840" cy="1143000"/>
          </a:xfrm>
        </p:spPr>
        <p:txBody>
          <a:bodyPr>
            <a:noAutofit/>
          </a:bodyPr>
          <a:lstStyle/>
          <a:p>
            <a:r>
              <a:rPr lang="en-US" altLang="zh-CN" sz="3600" dirty="0" smtClean="0"/>
              <a:t>2.6 </a:t>
            </a:r>
            <a:r>
              <a:rPr lang="zh-CN" altLang="en-US" sz="3600" dirty="0" smtClean="0"/>
              <a:t>插入行</a:t>
            </a:r>
            <a:r>
              <a:rPr lang="zh-CN" altLang="en-US" sz="3600" dirty="0" smtClean="0"/>
              <a:t>内</a:t>
            </a:r>
            <a:r>
              <a:rPr lang="zh-CN" altLang="en-US" sz="3600" dirty="0" smtClean="0"/>
              <a:t>代码和</a:t>
            </a:r>
            <a:r>
              <a:rPr lang="zh-CN" altLang="en-US" sz="3600" dirty="0" smtClean="0"/>
              <a:t>代码块</a:t>
            </a:r>
            <a:endParaRPr lang="zh-CN" altLang="en-US" sz="3600" dirty="0"/>
          </a:p>
        </p:txBody>
      </p:sp>
      <p:sp>
        <p:nvSpPr>
          <p:cNvPr id="3" name="内容占位符 2"/>
          <p:cNvSpPr>
            <a:spLocks noGrp="1"/>
          </p:cNvSpPr>
          <p:nvPr>
            <p:ph idx="1"/>
          </p:nvPr>
        </p:nvSpPr>
        <p:spPr/>
        <p:txBody>
          <a:bodyPr/>
          <a:lstStyle/>
          <a:p>
            <a:r>
              <a:rPr lang="en-US" altLang="zh-CN" dirty="0" smtClean="0"/>
              <a:t>1. </a:t>
            </a:r>
            <a:r>
              <a:rPr lang="zh-CN" altLang="en-US" dirty="0" smtClean="0"/>
              <a:t>行</a:t>
            </a:r>
            <a:r>
              <a:rPr lang="zh-CN" altLang="en-US" dirty="0" smtClean="0"/>
              <a:t>内代码</a:t>
            </a:r>
            <a:r>
              <a:rPr lang="zh-CN" altLang="en-US" dirty="0" smtClean="0"/>
              <a:t>：</a:t>
            </a:r>
            <a:endParaRPr lang="en-US" altLang="zh-CN" dirty="0" smtClean="0"/>
          </a:p>
          <a:p>
            <a:pPr lvl="1"/>
            <a:r>
              <a:rPr lang="zh-CN" altLang="en-US" dirty="0" smtClean="0"/>
              <a:t>在</a:t>
            </a:r>
            <a:r>
              <a:rPr lang="zh-CN" altLang="en-US" dirty="0" smtClean="0"/>
              <a:t>需要插入代码的地方使用反引号 </a:t>
            </a:r>
            <a:r>
              <a:rPr lang="en-US" altLang="zh-CN" dirty="0" smtClean="0"/>
              <a:t>` </a:t>
            </a:r>
            <a:r>
              <a:rPr lang="zh-CN" altLang="en-US" dirty="0" smtClean="0"/>
              <a:t>包裹代码即可</a:t>
            </a:r>
            <a:r>
              <a:rPr lang="zh-CN" altLang="en-US" dirty="0" smtClean="0"/>
              <a:t>。</a:t>
            </a:r>
            <a:endParaRPr lang="en-US" altLang="zh-CN" dirty="0" smtClean="0"/>
          </a:p>
          <a:p>
            <a:pPr lvl="1"/>
            <a:r>
              <a:rPr lang="zh-CN" altLang="en-US" dirty="0" smtClean="0"/>
              <a:t>例如</a:t>
            </a:r>
            <a:r>
              <a:rPr lang="en-US" altLang="zh-CN" dirty="0" smtClean="0"/>
              <a:t>:</a:t>
            </a:r>
            <a:endParaRPr lang="en-US" altLang="zh-CN" dirty="0" smtClean="0"/>
          </a:p>
          <a:p>
            <a:pPr lvl="1">
              <a:buNone/>
            </a:pPr>
            <a:r>
              <a:rPr lang="en-US" altLang="zh-CN" dirty="0" smtClean="0"/>
              <a:t> </a:t>
            </a:r>
            <a:r>
              <a:rPr lang="en-US" altLang="zh-CN" dirty="0" smtClean="0"/>
              <a:t>             ` </a:t>
            </a:r>
            <a:r>
              <a:rPr lang="en-US" altLang="zh-CN" dirty="0" smtClean="0"/>
              <a:t>print("Hello, world!") </a:t>
            </a:r>
            <a:r>
              <a:rPr lang="en-US" altLang="zh-CN" dirty="0" smtClean="0"/>
              <a:t>`</a:t>
            </a:r>
            <a:endParaRPr lang="en-US" altLang="zh-CN" dirty="0" smtClean="0"/>
          </a:p>
          <a:p>
            <a:pPr lvl="1"/>
            <a:endParaRPr lang="en-US" altLang="zh-CN" dirty="0" smtClean="0"/>
          </a:p>
          <a:p>
            <a:pPr lvl="1"/>
            <a:r>
              <a:rPr lang="zh-CN" altLang="en-US" dirty="0" smtClean="0"/>
              <a:t>效果：</a:t>
            </a:r>
            <a:endParaRPr lang="en-US" altLang="zh-CN" dirty="0" smtClean="0"/>
          </a:p>
          <a:p>
            <a:pPr lvl="1"/>
            <a:endParaRPr lang="en-US" altLang="zh-CN" dirty="0" smtClean="0"/>
          </a:p>
        </p:txBody>
      </p:sp>
      <p:pic>
        <p:nvPicPr>
          <p:cNvPr id="33794" name="Picture 2"/>
          <p:cNvPicPr>
            <a:picLocks noChangeAspect="1" noChangeArrowheads="1"/>
          </p:cNvPicPr>
          <p:nvPr/>
        </p:nvPicPr>
        <p:blipFill>
          <a:blip r:embed="rId1" cstate="print"/>
          <a:srcRect/>
          <a:stretch>
            <a:fillRect/>
          </a:stretch>
        </p:blipFill>
        <p:spPr bwMode="auto">
          <a:xfrm>
            <a:off x="3779912" y="5661248"/>
            <a:ext cx="1647825" cy="285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20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3794"/>
                                        </p:tgtEl>
                                        <p:attrNameLst>
                                          <p:attrName>style.visibility</p:attrName>
                                        </p:attrNameLst>
                                      </p:cBhvr>
                                      <p:to>
                                        <p:strVal val="visible"/>
                                      </p:to>
                                    </p:set>
                                    <p:anim calcmode="lin" valueType="num">
                                      <p:cBhvr additive="base">
                                        <p:cTn id="24" dur="500" fill="hold"/>
                                        <p:tgtEl>
                                          <p:spTgt spid="33794"/>
                                        </p:tgtEl>
                                        <p:attrNameLst>
                                          <p:attrName>ppt_x</p:attrName>
                                        </p:attrNameLst>
                                      </p:cBhvr>
                                      <p:tavLst>
                                        <p:tav tm="0">
                                          <p:val>
                                            <p:strVal val="#ppt_x"/>
                                          </p:val>
                                        </p:tav>
                                        <p:tav tm="100000">
                                          <p:val>
                                            <p:strVal val="#ppt_x"/>
                                          </p:val>
                                        </p:tav>
                                      </p:tavLst>
                                    </p:anim>
                                    <p:anim calcmode="lin" valueType="num">
                                      <p:cBhvr additive="base">
                                        <p:cTn id="25" dur="500" fill="hold"/>
                                        <p:tgtEl>
                                          <p:spTgt spid="337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2.6 </a:t>
            </a:r>
            <a:r>
              <a:rPr lang="zh-CN" altLang="en-US" sz="3600" dirty="0" smtClean="0"/>
              <a:t>插入行</a:t>
            </a:r>
            <a:r>
              <a:rPr lang="zh-CN" altLang="en-US" sz="3600" dirty="0" smtClean="0"/>
              <a:t>内代码和代码块</a:t>
            </a:r>
            <a:endParaRPr lang="zh-CN" altLang="en-US" sz="3600" dirty="0"/>
          </a:p>
        </p:txBody>
      </p:sp>
      <p:sp>
        <p:nvSpPr>
          <p:cNvPr id="3" name="内容占位符 2"/>
          <p:cNvSpPr>
            <a:spLocks noGrp="1"/>
          </p:cNvSpPr>
          <p:nvPr>
            <p:ph idx="1"/>
          </p:nvPr>
        </p:nvSpPr>
        <p:spPr/>
        <p:txBody>
          <a:bodyPr/>
          <a:lstStyle/>
          <a:p>
            <a:r>
              <a:rPr lang="en-US" altLang="zh-CN" dirty="0" smtClean="0"/>
              <a:t>2. </a:t>
            </a:r>
            <a:r>
              <a:rPr lang="zh-CN" altLang="en-US" dirty="0" smtClean="0"/>
              <a:t>代码块：</a:t>
            </a:r>
            <a:endParaRPr lang="en-US" altLang="zh-CN" dirty="0" smtClean="0"/>
          </a:p>
          <a:p>
            <a:pPr lvl="1"/>
            <a:r>
              <a:rPr lang="zh-CN" altLang="en-US" dirty="0" smtClean="0"/>
              <a:t>使用三个反引号 </a:t>
            </a:r>
            <a:r>
              <a:rPr lang="en-US" altLang="zh-CN" dirty="0" smtClean="0"/>
              <a:t>``` </a:t>
            </a:r>
            <a:r>
              <a:rPr lang="zh-CN" altLang="en-US" dirty="0" smtClean="0"/>
              <a:t>包裹代码块，并在第一行后面加上语言名称（可选）即可</a:t>
            </a:r>
            <a:r>
              <a:rPr lang="zh-CN" altLang="en-US" dirty="0" smtClean="0"/>
              <a:t>。</a:t>
            </a:r>
            <a:endParaRPr lang="en-US" altLang="zh-CN" dirty="0" smtClean="0"/>
          </a:p>
          <a:p>
            <a:pPr lvl="1"/>
            <a:r>
              <a:rPr lang="zh-CN" altLang="en-US" dirty="0" smtClean="0"/>
              <a:t>例如：</a:t>
            </a:r>
            <a:r>
              <a:rPr lang="en-US" altLang="zh-CN" dirty="0" smtClean="0"/>
              <a:t>```python</a:t>
            </a:r>
            <a:endParaRPr lang="en-US" altLang="zh-CN" dirty="0" smtClean="0"/>
          </a:p>
          <a:p>
            <a:pPr lvl="1">
              <a:buNone/>
            </a:pPr>
            <a:r>
              <a:rPr lang="en-US" altLang="zh-CN" dirty="0" smtClean="0"/>
              <a:t>                 </a:t>
            </a:r>
            <a:r>
              <a:rPr lang="en-US" altLang="zh-CN" dirty="0" smtClean="0"/>
              <a:t>def hello():</a:t>
            </a:r>
            <a:endParaRPr lang="en-US" altLang="zh-CN" dirty="0" smtClean="0"/>
          </a:p>
          <a:p>
            <a:pPr lvl="1">
              <a:buNone/>
            </a:pPr>
            <a:r>
              <a:rPr lang="en-US" altLang="zh-CN" dirty="0" smtClean="0"/>
              <a:t>	  			print</a:t>
            </a:r>
            <a:r>
              <a:rPr lang="en-US" altLang="zh-CN" dirty="0" smtClean="0"/>
              <a:t>("Hello, world!")</a:t>
            </a:r>
            <a:endParaRPr lang="en-US" altLang="zh-CN" dirty="0" smtClean="0"/>
          </a:p>
          <a:p>
            <a:pPr lvl="1">
              <a:buNone/>
            </a:pPr>
            <a:r>
              <a:rPr lang="en-US" altLang="zh-CN" dirty="0" smtClean="0"/>
              <a:t>                  ```</a:t>
            </a:r>
            <a:endParaRPr lang="zh-CN" altLang="en-US" dirty="0" smtClean="0"/>
          </a:p>
          <a:p>
            <a:pPr lvl="1"/>
            <a:r>
              <a:rPr lang="zh-CN" altLang="en-US" dirty="0" smtClean="0"/>
              <a:t>效果：</a:t>
            </a:r>
            <a:endParaRPr lang="zh-CN" altLang="en-US" dirty="0"/>
          </a:p>
        </p:txBody>
      </p:sp>
      <p:pic>
        <p:nvPicPr>
          <p:cNvPr id="34818" name="Picture 2"/>
          <p:cNvPicPr>
            <a:picLocks noChangeAspect="1" noChangeArrowheads="1"/>
          </p:cNvPicPr>
          <p:nvPr/>
        </p:nvPicPr>
        <p:blipFill>
          <a:blip r:embed="rId1" cstate="print"/>
          <a:srcRect/>
          <a:stretch>
            <a:fillRect/>
          </a:stretch>
        </p:blipFill>
        <p:spPr bwMode="auto">
          <a:xfrm>
            <a:off x="3419872" y="5805264"/>
            <a:ext cx="2895600" cy="685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4818"/>
                                        </p:tgtEl>
                                        <p:attrNameLst>
                                          <p:attrName>style.visibility</p:attrName>
                                        </p:attrNameLst>
                                      </p:cBhvr>
                                      <p:to>
                                        <p:strVal val="visible"/>
                                      </p:to>
                                    </p:set>
                                    <p:anim calcmode="lin" valueType="num">
                                      <p:cBhvr additive="base">
                                        <p:cTn id="30" dur="500" fill="hold"/>
                                        <p:tgtEl>
                                          <p:spTgt spid="34818"/>
                                        </p:tgtEl>
                                        <p:attrNameLst>
                                          <p:attrName>ppt_x</p:attrName>
                                        </p:attrNameLst>
                                      </p:cBhvr>
                                      <p:tavLst>
                                        <p:tav tm="0">
                                          <p:val>
                                            <p:strVal val="#ppt_x"/>
                                          </p:val>
                                        </p:tav>
                                        <p:tav tm="100000">
                                          <p:val>
                                            <p:strVal val="#ppt_x"/>
                                          </p:val>
                                        </p:tav>
                                      </p:tavLst>
                                    </p:anim>
                                    <p:anim calcmode="lin" valueType="num">
                                      <p:cBhvr additive="base">
                                        <p:cTn id="31" dur="500" fill="hold"/>
                                        <p:tgtEl>
                                          <p:spTgt spid="348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2.7 </a:t>
            </a:r>
            <a:r>
              <a:rPr lang="zh-CN" altLang="en-US" dirty="0" smtClean="0"/>
              <a:t>使用引用</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t>要创建</a:t>
            </a:r>
            <a:r>
              <a:rPr lang="zh-CN" altLang="en-US" dirty="0" smtClean="0"/>
              <a:t>块引用，请在段落前添加一个 </a:t>
            </a:r>
            <a:r>
              <a:rPr lang="en-US" altLang="zh-CN" dirty="0" smtClean="0"/>
              <a:t>&gt;</a:t>
            </a:r>
            <a:r>
              <a:rPr lang="zh-CN" altLang="en-US" dirty="0" smtClean="0"/>
              <a:t> 符号</a:t>
            </a:r>
            <a:r>
              <a:rPr lang="zh-CN" altLang="en-US" dirty="0" smtClean="0"/>
              <a:t>。</a:t>
            </a:r>
            <a:endParaRPr lang="en-US" altLang="zh-CN" dirty="0" smtClean="0"/>
          </a:p>
          <a:p>
            <a:endParaRPr lang="en-US" altLang="zh-CN" dirty="0" smtClean="0"/>
          </a:p>
          <a:p>
            <a:r>
              <a:rPr lang="zh-CN" altLang="en-US" dirty="0" smtClean="0"/>
              <a:t>例如：</a:t>
            </a:r>
            <a:endParaRPr lang="en-US" altLang="zh-CN" dirty="0" smtClean="0"/>
          </a:p>
          <a:p>
            <a:pPr lvl="1">
              <a:buNone/>
            </a:pPr>
            <a:r>
              <a:rPr lang="en-US" altLang="zh-CN" dirty="0" smtClean="0"/>
              <a:t>    &gt; </a:t>
            </a:r>
            <a:r>
              <a:rPr lang="zh-CN" altLang="en-US" sz="1600" dirty="0" smtClean="0"/>
              <a:t>读一本好书，就是在和高尚的人谈话。 </a:t>
            </a:r>
            <a:r>
              <a:rPr lang="en-US" altLang="zh-CN" sz="1600" dirty="0" smtClean="0"/>
              <a:t>——</a:t>
            </a:r>
            <a:r>
              <a:rPr lang="zh-CN" altLang="en-US" sz="1600" dirty="0" smtClean="0"/>
              <a:t>歌德</a:t>
            </a:r>
            <a:endParaRPr lang="en-US" altLang="zh-CN" sz="1600" dirty="0" smtClean="0"/>
          </a:p>
          <a:p>
            <a:pPr lvl="1"/>
            <a:endParaRPr lang="en-US" altLang="zh-CN" sz="1600" dirty="0" smtClean="0"/>
          </a:p>
          <a:p>
            <a:pPr lvl="1"/>
            <a:endParaRPr lang="en-US" altLang="zh-CN" sz="1600" dirty="0" smtClean="0"/>
          </a:p>
          <a:p>
            <a:r>
              <a:rPr lang="zh-CN" altLang="en-US" dirty="0" smtClean="0"/>
              <a:t>效果：</a:t>
            </a:r>
            <a:endParaRPr lang="zh-CN" altLang="en-US" dirty="0" smtClean="0"/>
          </a:p>
        </p:txBody>
      </p:sp>
      <p:pic>
        <p:nvPicPr>
          <p:cNvPr id="35842" name="Picture 2"/>
          <p:cNvPicPr>
            <a:picLocks noChangeAspect="1" noChangeArrowheads="1"/>
          </p:cNvPicPr>
          <p:nvPr/>
        </p:nvPicPr>
        <p:blipFill>
          <a:blip r:embed="rId1" cstate="print"/>
          <a:srcRect/>
          <a:stretch>
            <a:fillRect/>
          </a:stretch>
        </p:blipFill>
        <p:spPr bwMode="auto">
          <a:xfrm>
            <a:off x="3059832" y="5301208"/>
            <a:ext cx="3238500" cy="904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20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5842"/>
                                        </p:tgtEl>
                                        <p:attrNameLst>
                                          <p:attrName>style.visibility</p:attrName>
                                        </p:attrNameLst>
                                      </p:cBhvr>
                                      <p:to>
                                        <p:strVal val="visible"/>
                                      </p:to>
                                    </p:set>
                                    <p:anim calcmode="lin" valueType="num">
                                      <p:cBhvr additive="base">
                                        <p:cTn id="25" dur="500" fill="hold"/>
                                        <p:tgtEl>
                                          <p:spTgt spid="35842"/>
                                        </p:tgtEl>
                                        <p:attrNameLst>
                                          <p:attrName>ppt_x</p:attrName>
                                        </p:attrNameLst>
                                      </p:cBhvr>
                                      <p:tavLst>
                                        <p:tav tm="0">
                                          <p:val>
                                            <p:strVal val="#ppt_x"/>
                                          </p:val>
                                        </p:tav>
                                        <p:tav tm="100000">
                                          <p:val>
                                            <p:strVal val="#ppt_x"/>
                                          </p:val>
                                        </p:tav>
                                      </p:tavLst>
                                    </p:anim>
                                    <p:anim calcmode="lin" valueType="num">
                                      <p:cBhvr additive="base">
                                        <p:cTn id="26"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2.8 </a:t>
            </a:r>
            <a:r>
              <a:rPr lang="zh-CN" altLang="en-US" dirty="0" smtClean="0"/>
              <a:t>使用分隔线</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要创建分隔线，请在单独一行上使用三个或多个星号 </a:t>
            </a:r>
            <a:r>
              <a:rPr lang="en-US" altLang="zh-CN" dirty="0" smtClean="0"/>
              <a:t>(</a:t>
            </a:r>
            <a:r>
              <a:rPr lang="zh-CN" altLang="en-US" dirty="0" smtClean="0"/>
              <a:t>***</a:t>
            </a:r>
            <a:r>
              <a:rPr lang="en-US" altLang="zh-CN" dirty="0" smtClean="0"/>
              <a:t>)</a:t>
            </a:r>
            <a:r>
              <a:rPr lang="zh-CN" altLang="en-US" dirty="0" smtClean="0"/>
              <a:t>、破折号 </a:t>
            </a:r>
            <a:r>
              <a:rPr lang="en-US" altLang="zh-CN" dirty="0" smtClean="0"/>
              <a:t>(---) </a:t>
            </a:r>
            <a:r>
              <a:rPr lang="zh-CN" altLang="en-US" dirty="0" smtClean="0"/>
              <a:t>或下划线 </a:t>
            </a:r>
            <a:r>
              <a:rPr lang="en-US" altLang="zh-CN" dirty="0" smtClean="0"/>
              <a:t>(___) </a:t>
            </a:r>
            <a:r>
              <a:rPr lang="zh-CN" altLang="en-US" dirty="0" smtClean="0"/>
              <a:t>，并且不能包含其他内容</a:t>
            </a:r>
            <a:r>
              <a:rPr lang="zh-CN" altLang="en-US" dirty="0" smtClean="0"/>
              <a:t>。</a:t>
            </a:r>
            <a:endParaRPr lang="en-US" altLang="zh-CN" dirty="0" smtClean="0"/>
          </a:p>
          <a:p>
            <a:r>
              <a:rPr lang="zh-CN" altLang="en-US" dirty="0" smtClean="0"/>
              <a:t>例如： </a:t>
            </a:r>
            <a:r>
              <a:rPr lang="en-US" altLang="zh-CN" dirty="0" smtClean="0"/>
              <a:t>	</a:t>
            </a:r>
            <a:r>
              <a:rPr lang="zh-CN" altLang="en-US" dirty="0" smtClean="0"/>
              <a:t>*** </a:t>
            </a:r>
            <a:endParaRPr lang="en-US" altLang="zh-CN" dirty="0" smtClean="0"/>
          </a:p>
          <a:p>
            <a:pPr>
              <a:buNone/>
            </a:pPr>
            <a:r>
              <a:rPr lang="en-US" altLang="zh-CN" dirty="0" smtClean="0"/>
              <a:t>			---</a:t>
            </a:r>
            <a:endParaRPr lang="en-US" altLang="zh-CN" dirty="0" smtClean="0"/>
          </a:p>
          <a:p>
            <a:pPr>
              <a:buNone/>
            </a:pPr>
            <a:r>
              <a:rPr lang="en-US" altLang="zh-CN" dirty="0" smtClean="0"/>
              <a:t> 			_________________</a:t>
            </a:r>
            <a:endParaRPr lang="en-US" altLang="zh-CN" dirty="0" smtClean="0"/>
          </a:p>
          <a:p>
            <a:endParaRPr lang="en-US" altLang="zh-CN" dirty="0" smtClean="0"/>
          </a:p>
          <a:p>
            <a:r>
              <a:rPr lang="zh-CN" altLang="en-US" dirty="0" smtClean="0"/>
              <a:t>效果：</a:t>
            </a:r>
            <a:endParaRPr lang="en-US" altLang="zh-CN" dirty="0" smtClean="0"/>
          </a:p>
          <a:p>
            <a:endParaRPr lang="en-US" altLang="zh-CN" dirty="0" smtClean="0"/>
          </a:p>
          <a:p>
            <a:endParaRPr lang="en-US" altLang="zh-CN" dirty="0" smtClean="0"/>
          </a:p>
          <a:p>
            <a:endParaRPr lang="en-US" altLang="zh-CN" dirty="0" smtClean="0"/>
          </a:p>
          <a:p>
            <a:pPr>
              <a:buNone/>
            </a:pPr>
            <a:r>
              <a:rPr lang="en-US" altLang="zh-CN" dirty="0" smtClean="0"/>
              <a:t>			</a:t>
            </a:r>
            <a:endParaRPr lang="en-US" altLang="zh-CN" dirty="0" smtClean="0"/>
          </a:p>
          <a:p>
            <a:pPr>
              <a:buNone/>
            </a:pPr>
            <a:endParaRPr lang="zh-CN" altLang="en-US" dirty="0"/>
          </a:p>
        </p:txBody>
      </p:sp>
      <p:pic>
        <p:nvPicPr>
          <p:cNvPr id="36867" name="Picture 3"/>
          <p:cNvPicPr>
            <a:picLocks noChangeAspect="1" noChangeArrowheads="1"/>
          </p:cNvPicPr>
          <p:nvPr/>
        </p:nvPicPr>
        <p:blipFill>
          <a:blip r:embed="rId1" cstate="print"/>
          <a:srcRect/>
          <a:stretch>
            <a:fillRect/>
          </a:stretch>
        </p:blipFill>
        <p:spPr bwMode="auto">
          <a:xfrm>
            <a:off x="2771800" y="5301208"/>
            <a:ext cx="3219450" cy="361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20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867"/>
                                        </p:tgtEl>
                                        <p:attrNameLst>
                                          <p:attrName>style.visibility</p:attrName>
                                        </p:attrNameLst>
                                      </p:cBhvr>
                                      <p:to>
                                        <p:strVal val="visible"/>
                                      </p:to>
                                    </p:set>
                                    <p:anim calcmode="lin" valueType="num">
                                      <p:cBhvr additive="base">
                                        <p:cTn id="37" dur="500" fill="hold"/>
                                        <p:tgtEl>
                                          <p:spTgt spid="36867"/>
                                        </p:tgtEl>
                                        <p:attrNameLst>
                                          <p:attrName>ppt_x</p:attrName>
                                        </p:attrNameLst>
                                      </p:cBhvr>
                                      <p:tavLst>
                                        <p:tav tm="0">
                                          <p:val>
                                            <p:strVal val="#ppt_x"/>
                                          </p:val>
                                        </p:tav>
                                        <p:tav tm="100000">
                                          <p:val>
                                            <p:strVal val="#ppt_x"/>
                                          </p:val>
                                        </p:tav>
                                      </p:tavLst>
                                    </p:anim>
                                    <p:anim calcmode="lin" valueType="num">
                                      <p:cBhvr additive="base">
                                        <p:cTn id="38" dur="500" fill="hold"/>
                                        <p:tgtEl>
                                          <p:spTgt spid="368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 </a:t>
            </a:r>
            <a:r>
              <a:rPr lang="en-US" altLang="zh-CN" dirty="0" smtClean="0"/>
              <a:t>Markdown</a:t>
            </a:r>
            <a:r>
              <a:rPr lang="zh-CN" altLang="en-US" dirty="0" smtClean="0"/>
              <a:t>扩展</a:t>
            </a:r>
            <a:r>
              <a:rPr lang="zh-CN" altLang="en-US" dirty="0" smtClean="0"/>
              <a:t>语法</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John Gruber</a:t>
            </a:r>
            <a:r>
              <a:rPr lang="zh-CN" altLang="en-US" dirty="0" smtClean="0"/>
              <a:t>的原始设计文档中概述的基本语法主要是为了应付大多数情况下的日常所需元素，但对于某些人来说还不够，这就是扩展语法的用武之地</a:t>
            </a:r>
            <a:r>
              <a:rPr lang="zh-CN" altLang="en-US" dirty="0" smtClean="0"/>
              <a:t>。</a:t>
            </a:r>
            <a:endParaRPr lang="en-US" altLang="zh-CN" dirty="0" smtClean="0"/>
          </a:p>
          <a:p>
            <a:endParaRPr lang="en-US" altLang="zh-CN" dirty="0" smtClean="0"/>
          </a:p>
          <a:p>
            <a:r>
              <a:rPr lang="zh-CN" altLang="en-US" dirty="0" smtClean="0"/>
              <a:t>并非所有</a:t>
            </a:r>
            <a:r>
              <a:rPr lang="en-US" altLang="zh-CN" dirty="0" smtClean="0"/>
              <a:t>Markdown</a:t>
            </a:r>
            <a:r>
              <a:rPr lang="zh-CN" altLang="en-US" dirty="0" smtClean="0"/>
              <a:t>应用程序都支持扩展语法元素。您需要检查您的应用程序所使用的轻量级标记语言是否支持您要使用的扩展语法元素。如果没有，那么仍然有可能在</a:t>
            </a:r>
            <a:r>
              <a:rPr lang="en-US" altLang="zh-CN" dirty="0" smtClean="0"/>
              <a:t>Markdown</a:t>
            </a:r>
            <a:r>
              <a:rPr lang="zh-CN" altLang="en-US" dirty="0" smtClean="0"/>
              <a:t>处理器中启用扩展。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Markdown</a:t>
            </a:r>
            <a:r>
              <a:rPr lang="zh-CN" altLang="en-US" dirty="0" smtClean="0"/>
              <a:t>扩展语法</a:t>
            </a:r>
            <a:endParaRPr lang="zh-CN" altLang="en-US" dirty="0"/>
          </a:p>
        </p:txBody>
      </p:sp>
      <p:sp>
        <p:nvSpPr>
          <p:cNvPr id="3" name="内容占位符 2"/>
          <p:cNvSpPr>
            <a:spLocks noGrp="1"/>
          </p:cNvSpPr>
          <p:nvPr>
            <p:ph idx="1"/>
          </p:nvPr>
        </p:nvSpPr>
        <p:spPr/>
        <p:txBody>
          <a:bodyPr/>
          <a:lstStyle/>
          <a:p>
            <a:r>
              <a:rPr lang="zh-CN" altLang="en-US" dirty="0" smtClean="0"/>
              <a:t>创建表格</a:t>
            </a:r>
            <a:endParaRPr lang="en-US" altLang="zh-CN" dirty="0" smtClean="0"/>
          </a:p>
          <a:p>
            <a:r>
              <a:rPr lang="zh-CN" altLang="en-US" dirty="0" smtClean="0"/>
              <a:t>创建脚注</a:t>
            </a:r>
            <a:endParaRPr lang="en-US" altLang="zh-CN" dirty="0" smtClean="0"/>
          </a:p>
          <a:p>
            <a:r>
              <a:rPr lang="zh-CN" altLang="en-US" dirty="0" smtClean="0"/>
              <a:t>创建任务</a:t>
            </a:r>
            <a:r>
              <a:rPr lang="zh-CN" altLang="en-US" dirty="0" smtClean="0"/>
              <a:t>列表</a:t>
            </a:r>
            <a:endParaRPr lang="en-US" altLang="zh-CN" dirty="0" smtClean="0"/>
          </a:p>
          <a:p>
            <a:r>
              <a:rPr lang="zh-CN" altLang="en-US" dirty="0" smtClean="0"/>
              <a:t>创建定义列表</a:t>
            </a:r>
            <a:endParaRPr lang="en-US" altLang="zh-CN" dirty="0" smtClean="0"/>
          </a:p>
          <a:p>
            <a:r>
              <a:rPr lang="zh-CN" altLang="en-US" dirty="0" smtClean="0"/>
              <a:t>使用 </a:t>
            </a:r>
            <a:r>
              <a:rPr lang="en-US" altLang="zh-CN" dirty="0" err="1" smtClean="0"/>
              <a:t>Emoji</a:t>
            </a:r>
            <a:r>
              <a:rPr lang="en-US" altLang="zh-CN" dirty="0" smtClean="0"/>
              <a:t> </a:t>
            </a:r>
            <a:r>
              <a:rPr lang="zh-CN" altLang="en-US" dirty="0" smtClean="0"/>
              <a:t>表情</a:t>
            </a:r>
            <a:endParaRPr lang="en-US" altLang="zh-CN"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创建</a:t>
            </a:r>
            <a:r>
              <a:rPr lang="zh-CN" altLang="en-US" dirty="0" smtClean="0"/>
              <a:t>表格</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在</a:t>
            </a:r>
            <a:r>
              <a:rPr lang="en-US" altLang="zh-CN" sz="2000" dirty="0" smtClean="0"/>
              <a:t>Markdown</a:t>
            </a:r>
            <a:r>
              <a:rPr lang="zh-CN" altLang="en-US" sz="2000" dirty="0" smtClean="0"/>
              <a:t>中创建表格非常简单，你只需使用竖线</a:t>
            </a:r>
            <a:r>
              <a:rPr lang="en-US" altLang="zh-CN" sz="2000" dirty="0" smtClean="0"/>
              <a:t>|</a:t>
            </a:r>
            <a:r>
              <a:rPr lang="zh-CN" altLang="en-US" sz="2000" dirty="0" smtClean="0"/>
              <a:t>和短横线</a:t>
            </a:r>
            <a:r>
              <a:rPr lang="en-US" altLang="zh-CN" sz="2000" dirty="0" smtClean="0"/>
              <a:t>-</a:t>
            </a:r>
            <a:r>
              <a:rPr lang="zh-CN" altLang="en-US" sz="2000" dirty="0" smtClean="0"/>
              <a:t>来定义表格的结构。以下是一个简单的表格示例</a:t>
            </a:r>
            <a:r>
              <a:rPr lang="zh-CN" altLang="en-US" sz="2000" dirty="0" smtClean="0"/>
              <a:t>：</a:t>
            </a:r>
            <a:endParaRPr lang="en-US" altLang="zh-CN" sz="2000" dirty="0" smtClean="0"/>
          </a:p>
          <a:p>
            <a:r>
              <a:rPr lang="zh-CN" altLang="en-US" sz="2000" dirty="0" smtClean="0"/>
              <a:t>例如：</a:t>
            </a:r>
            <a:endParaRPr lang="en-US" altLang="zh-CN" sz="2000" dirty="0" smtClean="0"/>
          </a:p>
          <a:p>
            <a:pPr lvl="2">
              <a:buNone/>
            </a:pPr>
            <a:r>
              <a:rPr lang="en-US" altLang="zh-CN" sz="1200" dirty="0" smtClean="0"/>
              <a:t>| </a:t>
            </a:r>
            <a:r>
              <a:rPr lang="zh-CN" altLang="en-US" sz="1200" dirty="0" smtClean="0"/>
              <a:t>列</a:t>
            </a:r>
            <a:r>
              <a:rPr lang="en-US" altLang="zh-CN" sz="1200" dirty="0" smtClean="0"/>
              <a:t>1</a:t>
            </a:r>
            <a:r>
              <a:rPr lang="zh-CN" altLang="en-US" sz="1200" dirty="0" smtClean="0"/>
              <a:t>标题 </a:t>
            </a:r>
            <a:r>
              <a:rPr lang="en-US" altLang="zh-CN" sz="1200" dirty="0" smtClean="0"/>
              <a:t>| </a:t>
            </a:r>
            <a:r>
              <a:rPr lang="zh-CN" altLang="en-US" sz="1200" dirty="0" smtClean="0"/>
              <a:t>列</a:t>
            </a:r>
            <a:r>
              <a:rPr lang="en-US" altLang="zh-CN" sz="1200" dirty="0" smtClean="0"/>
              <a:t>2</a:t>
            </a:r>
            <a:r>
              <a:rPr lang="zh-CN" altLang="en-US" sz="1200" dirty="0" smtClean="0"/>
              <a:t>标题 </a:t>
            </a:r>
            <a:r>
              <a:rPr lang="en-US" altLang="zh-CN" sz="1200" dirty="0" smtClean="0"/>
              <a:t>| </a:t>
            </a:r>
            <a:r>
              <a:rPr lang="zh-CN" altLang="en-US" sz="1200" dirty="0" smtClean="0"/>
              <a:t>列</a:t>
            </a:r>
            <a:r>
              <a:rPr lang="en-US" altLang="zh-CN" sz="1200" dirty="0" smtClean="0"/>
              <a:t>3</a:t>
            </a:r>
            <a:r>
              <a:rPr lang="zh-CN" altLang="en-US" sz="1200" dirty="0" smtClean="0"/>
              <a:t>标题 </a:t>
            </a:r>
            <a:r>
              <a:rPr lang="en-US" altLang="zh-CN" sz="1200" dirty="0" smtClean="0"/>
              <a:t>|</a:t>
            </a:r>
            <a:endParaRPr lang="en-US" altLang="zh-CN" sz="1200" dirty="0" smtClean="0"/>
          </a:p>
          <a:p>
            <a:pPr lvl="2">
              <a:buNone/>
            </a:pPr>
            <a:r>
              <a:rPr lang="en-US" altLang="zh-CN" sz="1200" dirty="0" smtClean="0"/>
              <a:t>| ------- | ------- | ------- |</a:t>
            </a:r>
            <a:endParaRPr lang="en-US" altLang="zh-CN" sz="1200" dirty="0" smtClean="0"/>
          </a:p>
          <a:p>
            <a:pPr lvl="2">
              <a:buNone/>
            </a:pPr>
            <a:r>
              <a:rPr lang="en-US" altLang="zh-CN" sz="1200" dirty="0" smtClean="0"/>
              <a:t>| </a:t>
            </a:r>
            <a:r>
              <a:rPr lang="zh-CN" altLang="en-US" sz="1200" dirty="0" smtClean="0"/>
              <a:t>单元格</a:t>
            </a:r>
            <a:r>
              <a:rPr lang="en-US" altLang="zh-CN" sz="1200" dirty="0" smtClean="0"/>
              <a:t>1 | </a:t>
            </a:r>
            <a:r>
              <a:rPr lang="zh-CN" altLang="en-US" sz="1200" dirty="0" smtClean="0"/>
              <a:t>单元格</a:t>
            </a:r>
            <a:r>
              <a:rPr lang="en-US" altLang="zh-CN" sz="1200" dirty="0" smtClean="0"/>
              <a:t>2 | </a:t>
            </a:r>
            <a:r>
              <a:rPr lang="zh-CN" altLang="en-US" sz="1200" dirty="0" smtClean="0"/>
              <a:t>单元格</a:t>
            </a:r>
            <a:r>
              <a:rPr lang="en-US" altLang="zh-CN" sz="1200" dirty="0" smtClean="0"/>
              <a:t>3 |</a:t>
            </a:r>
            <a:endParaRPr lang="en-US" altLang="zh-CN" sz="1200" dirty="0" smtClean="0"/>
          </a:p>
          <a:p>
            <a:pPr lvl="2">
              <a:buNone/>
            </a:pPr>
            <a:r>
              <a:rPr lang="en-US" altLang="zh-CN" sz="1200" dirty="0" smtClean="0"/>
              <a:t>| </a:t>
            </a:r>
            <a:r>
              <a:rPr lang="zh-CN" altLang="en-US" sz="1200" dirty="0" smtClean="0"/>
              <a:t>单元格</a:t>
            </a:r>
            <a:r>
              <a:rPr lang="en-US" altLang="zh-CN" sz="1200" dirty="0" smtClean="0"/>
              <a:t>4 | </a:t>
            </a:r>
            <a:r>
              <a:rPr lang="zh-CN" altLang="en-US" sz="1200" dirty="0" smtClean="0"/>
              <a:t>单元格</a:t>
            </a:r>
            <a:r>
              <a:rPr lang="en-US" altLang="zh-CN" sz="1200" dirty="0" smtClean="0"/>
              <a:t>5 | </a:t>
            </a:r>
            <a:r>
              <a:rPr lang="zh-CN" altLang="en-US" sz="1200" dirty="0" smtClean="0"/>
              <a:t>单元格</a:t>
            </a:r>
            <a:r>
              <a:rPr lang="en-US" altLang="zh-CN" sz="1200" dirty="0" smtClean="0"/>
              <a:t>6 |</a:t>
            </a:r>
            <a:endParaRPr lang="en-US" altLang="zh-CN" sz="1200" dirty="0" smtClean="0"/>
          </a:p>
          <a:p>
            <a:endParaRPr lang="en-US" altLang="zh-CN" sz="2000" dirty="0" smtClean="0"/>
          </a:p>
          <a:p>
            <a:r>
              <a:rPr lang="zh-CN" altLang="en-US" sz="2000" dirty="0" smtClean="0"/>
              <a:t>效果：</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zh-CN" altLang="en-US" sz="2000" dirty="0"/>
          </a:p>
        </p:txBody>
      </p:sp>
      <p:pic>
        <p:nvPicPr>
          <p:cNvPr id="37891" name="Picture 3"/>
          <p:cNvPicPr>
            <a:picLocks noChangeAspect="1" noChangeArrowheads="1"/>
          </p:cNvPicPr>
          <p:nvPr/>
        </p:nvPicPr>
        <p:blipFill>
          <a:blip r:embed="rId1" cstate="print"/>
          <a:srcRect/>
          <a:stretch>
            <a:fillRect/>
          </a:stretch>
        </p:blipFill>
        <p:spPr bwMode="auto">
          <a:xfrm>
            <a:off x="2411760" y="5085184"/>
            <a:ext cx="2409825" cy="1219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20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7891"/>
                                        </p:tgtEl>
                                        <p:attrNameLst>
                                          <p:attrName>style.visibility</p:attrName>
                                        </p:attrNameLst>
                                      </p:cBhvr>
                                      <p:to>
                                        <p:strVal val="visible"/>
                                      </p:to>
                                    </p:set>
                                    <p:anim calcmode="lin" valueType="num">
                                      <p:cBhvr additive="base">
                                        <p:cTn id="34" dur="500" fill="hold"/>
                                        <p:tgtEl>
                                          <p:spTgt spid="37891"/>
                                        </p:tgtEl>
                                        <p:attrNameLst>
                                          <p:attrName>ppt_x</p:attrName>
                                        </p:attrNameLst>
                                      </p:cBhvr>
                                      <p:tavLst>
                                        <p:tav tm="0">
                                          <p:val>
                                            <p:strVal val="#ppt_x"/>
                                          </p:val>
                                        </p:tav>
                                        <p:tav tm="100000">
                                          <p:val>
                                            <p:strVal val="#ppt_x"/>
                                          </p:val>
                                        </p:tav>
                                      </p:tavLst>
                                    </p:anim>
                                    <p:anim calcmode="lin" valueType="num">
                                      <p:cBhvr additive="base">
                                        <p:cTn id="35" dur="500" fill="hold"/>
                                        <p:tgtEl>
                                          <p:spTgt spid="378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 Markdown</a:t>
            </a:r>
            <a:r>
              <a:rPr lang="zh-CN" altLang="en-US" dirty="0" smtClean="0"/>
              <a:t>简介及应用</a:t>
            </a:r>
            <a:r>
              <a:rPr lang="zh-CN" altLang="en-US" dirty="0" smtClean="0"/>
              <a:t>领域</a:t>
            </a:r>
            <a:endParaRPr lang="zh-CN" altLang="en-US" dirty="0"/>
          </a:p>
        </p:txBody>
      </p:sp>
      <p:sp>
        <p:nvSpPr>
          <p:cNvPr id="3" name="内容占位符 2"/>
          <p:cNvSpPr>
            <a:spLocks noGrp="1"/>
          </p:cNvSpPr>
          <p:nvPr>
            <p:ph idx="1"/>
          </p:nvPr>
        </p:nvSpPr>
        <p:spPr/>
        <p:txBody>
          <a:bodyPr/>
          <a:lstStyle/>
          <a:p>
            <a:r>
              <a:rPr lang="en-US" altLang="zh-CN" dirty="0" smtClean="0"/>
              <a:t>Markdown</a:t>
            </a:r>
            <a:r>
              <a:rPr lang="zh-CN" altLang="en-US" dirty="0" smtClean="0"/>
              <a:t>的</a:t>
            </a:r>
            <a:r>
              <a:rPr lang="zh-CN" altLang="en-US" dirty="0" smtClean="0"/>
              <a:t>来历</a:t>
            </a:r>
            <a:endParaRPr lang="en-US" altLang="zh-CN" dirty="0" smtClean="0"/>
          </a:p>
          <a:p>
            <a:endParaRPr lang="en-US" altLang="zh-CN" dirty="0" smtClean="0"/>
          </a:p>
          <a:p>
            <a:r>
              <a:rPr lang="en-US" altLang="zh-CN" dirty="0" smtClean="0"/>
              <a:t>Markdown</a:t>
            </a:r>
            <a:r>
              <a:rPr lang="zh-CN" altLang="en-US" dirty="0" smtClean="0"/>
              <a:t>目标</a:t>
            </a:r>
            <a:endParaRPr lang="zh-CN" altLang="en-US" dirty="0" smtClean="0"/>
          </a:p>
          <a:p>
            <a:endParaRPr lang="en-US" altLang="zh-CN" dirty="0" smtClean="0"/>
          </a:p>
          <a:p>
            <a:r>
              <a:rPr lang="en-US" altLang="zh-CN" dirty="0" smtClean="0"/>
              <a:t>Markdown</a:t>
            </a:r>
            <a:r>
              <a:rPr lang="zh-CN" altLang="en-US" dirty="0" smtClean="0"/>
              <a:t>的主要应用</a:t>
            </a:r>
            <a:r>
              <a:rPr lang="zh-CN" altLang="en-US" dirty="0" smtClean="0"/>
              <a:t>领域</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创建表格</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创建表格的步骤：</a:t>
            </a:r>
            <a:endParaRPr lang="zh-CN" altLang="en-US" dirty="0" smtClean="0"/>
          </a:p>
          <a:p>
            <a:pPr lvl="1"/>
            <a:r>
              <a:rPr lang="zh-CN" altLang="en-US" dirty="0" smtClean="0"/>
              <a:t>首先，使用竖线</a:t>
            </a:r>
            <a:r>
              <a:rPr lang="en-US" altLang="zh-CN" dirty="0" smtClean="0"/>
              <a:t>|</a:t>
            </a:r>
            <a:r>
              <a:rPr lang="zh-CN" altLang="en-US" dirty="0" smtClean="0"/>
              <a:t>分隔每个列标题</a:t>
            </a:r>
            <a:r>
              <a:rPr lang="zh-CN" altLang="en-US" dirty="0" smtClean="0"/>
              <a:t>，例如：</a:t>
            </a:r>
            <a:endParaRPr lang="en-US" altLang="zh-CN" dirty="0" smtClean="0"/>
          </a:p>
          <a:p>
            <a:pPr lvl="1">
              <a:buNone/>
            </a:pPr>
            <a:r>
              <a:rPr lang="en-US" altLang="zh-CN" dirty="0" smtClean="0">
                <a:solidFill>
                  <a:schemeClr val="tx2">
                    <a:lumMod val="60000"/>
                    <a:lumOff val="40000"/>
                  </a:schemeClr>
                </a:solidFill>
              </a:rPr>
              <a:t>| </a:t>
            </a:r>
            <a:r>
              <a:rPr lang="zh-CN" altLang="en-US" dirty="0" smtClean="0">
                <a:solidFill>
                  <a:schemeClr val="tx2">
                    <a:lumMod val="60000"/>
                    <a:lumOff val="40000"/>
                  </a:schemeClr>
                </a:solidFill>
              </a:rPr>
              <a:t>列</a:t>
            </a:r>
            <a:r>
              <a:rPr lang="en-US" altLang="zh-CN" dirty="0" smtClean="0">
                <a:solidFill>
                  <a:schemeClr val="tx2">
                    <a:lumMod val="60000"/>
                    <a:lumOff val="40000"/>
                  </a:schemeClr>
                </a:solidFill>
              </a:rPr>
              <a:t>1</a:t>
            </a:r>
            <a:r>
              <a:rPr lang="zh-CN" altLang="en-US" dirty="0" smtClean="0">
                <a:solidFill>
                  <a:schemeClr val="tx2">
                    <a:lumMod val="60000"/>
                    <a:lumOff val="40000"/>
                  </a:schemeClr>
                </a:solidFill>
              </a:rPr>
              <a:t>标题 </a:t>
            </a:r>
            <a:r>
              <a:rPr lang="en-US" altLang="zh-CN" dirty="0" smtClean="0">
                <a:solidFill>
                  <a:schemeClr val="tx2">
                    <a:lumMod val="60000"/>
                    <a:lumOff val="40000"/>
                  </a:schemeClr>
                </a:solidFill>
              </a:rPr>
              <a:t>| </a:t>
            </a:r>
            <a:r>
              <a:rPr lang="zh-CN" altLang="en-US" dirty="0" smtClean="0">
                <a:solidFill>
                  <a:schemeClr val="tx2">
                    <a:lumMod val="60000"/>
                    <a:lumOff val="40000"/>
                  </a:schemeClr>
                </a:solidFill>
              </a:rPr>
              <a:t>列</a:t>
            </a:r>
            <a:r>
              <a:rPr lang="en-US" altLang="zh-CN" dirty="0" smtClean="0">
                <a:solidFill>
                  <a:schemeClr val="tx2">
                    <a:lumMod val="60000"/>
                    <a:lumOff val="40000"/>
                  </a:schemeClr>
                </a:solidFill>
              </a:rPr>
              <a:t>2</a:t>
            </a:r>
            <a:r>
              <a:rPr lang="zh-CN" altLang="en-US" dirty="0" smtClean="0">
                <a:solidFill>
                  <a:schemeClr val="tx2">
                    <a:lumMod val="60000"/>
                    <a:lumOff val="40000"/>
                  </a:schemeClr>
                </a:solidFill>
              </a:rPr>
              <a:t>标题 </a:t>
            </a:r>
            <a:r>
              <a:rPr lang="en-US" altLang="zh-CN" dirty="0" smtClean="0">
                <a:solidFill>
                  <a:schemeClr val="tx2">
                    <a:lumMod val="60000"/>
                    <a:lumOff val="40000"/>
                  </a:schemeClr>
                </a:solidFill>
              </a:rPr>
              <a:t>| </a:t>
            </a:r>
            <a:r>
              <a:rPr lang="zh-CN" altLang="en-US" dirty="0" smtClean="0">
                <a:solidFill>
                  <a:schemeClr val="tx2">
                    <a:lumMod val="60000"/>
                    <a:lumOff val="40000"/>
                  </a:schemeClr>
                </a:solidFill>
              </a:rPr>
              <a:t>列</a:t>
            </a:r>
            <a:r>
              <a:rPr lang="en-US" altLang="zh-CN" dirty="0" smtClean="0">
                <a:solidFill>
                  <a:schemeClr val="tx2">
                    <a:lumMod val="60000"/>
                    <a:lumOff val="40000"/>
                  </a:schemeClr>
                </a:solidFill>
              </a:rPr>
              <a:t>3</a:t>
            </a:r>
            <a:r>
              <a:rPr lang="zh-CN" altLang="en-US" dirty="0" smtClean="0">
                <a:solidFill>
                  <a:schemeClr val="tx2">
                    <a:lumMod val="60000"/>
                    <a:lumOff val="40000"/>
                  </a:schemeClr>
                </a:solidFill>
              </a:rPr>
              <a:t>标题 </a:t>
            </a:r>
            <a:r>
              <a:rPr lang="en-US" altLang="zh-CN" dirty="0" smtClean="0">
                <a:solidFill>
                  <a:schemeClr val="tx2">
                    <a:lumMod val="60000"/>
                    <a:lumOff val="40000"/>
                  </a:schemeClr>
                </a:solidFill>
              </a:rPr>
              <a:t>|</a:t>
            </a:r>
            <a:endParaRPr lang="en-US" altLang="zh-CN" dirty="0" smtClean="0">
              <a:solidFill>
                <a:schemeClr val="tx2">
                  <a:lumMod val="60000"/>
                  <a:lumOff val="40000"/>
                </a:schemeClr>
              </a:solidFill>
            </a:endParaRPr>
          </a:p>
          <a:p>
            <a:pPr lvl="1"/>
            <a:r>
              <a:rPr lang="zh-CN" altLang="en-US" dirty="0" smtClean="0"/>
              <a:t>这</a:t>
            </a:r>
            <a:r>
              <a:rPr lang="zh-CN" altLang="en-US" dirty="0" smtClean="0"/>
              <a:t>将创建表格的表头。</a:t>
            </a:r>
            <a:endParaRPr lang="zh-CN" altLang="en-US" dirty="0" smtClean="0"/>
          </a:p>
          <a:p>
            <a:pPr lvl="1"/>
            <a:r>
              <a:rPr lang="zh-CN" altLang="en-US" dirty="0" smtClean="0"/>
              <a:t>接下来，使用短横线</a:t>
            </a:r>
            <a:r>
              <a:rPr lang="en-US" altLang="zh-CN" dirty="0" smtClean="0"/>
              <a:t>-</a:t>
            </a:r>
            <a:r>
              <a:rPr lang="zh-CN" altLang="en-US" dirty="0" smtClean="0"/>
              <a:t>表示表头和表格内容的分隔线。在每个竖线之间添加至少三个短横线</a:t>
            </a:r>
            <a:r>
              <a:rPr lang="en-US" altLang="zh-CN" dirty="0" smtClean="0"/>
              <a:t>---</a:t>
            </a:r>
            <a:r>
              <a:rPr lang="zh-CN" altLang="en-US" dirty="0" smtClean="0"/>
              <a:t>，例如</a:t>
            </a:r>
            <a:r>
              <a:rPr lang="zh-CN" altLang="en-US" dirty="0" smtClean="0"/>
              <a:t>：</a:t>
            </a:r>
            <a:endParaRPr lang="en-US" altLang="zh-CN" dirty="0" smtClean="0"/>
          </a:p>
          <a:p>
            <a:pPr lvl="1">
              <a:buNone/>
            </a:pPr>
            <a:r>
              <a:rPr lang="en-US" altLang="zh-CN" dirty="0" smtClean="0">
                <a:solidFill>
                  <a:schemeClr val="tx2">
                    <a:lumMod val="60000"/>
                    <a:lumOff val="40000"/>
                  </a:schemeClr>
                </a:solidFill>
              </a:rPr>
              <a:t>| </a:t>
            </a:r>
            <a:r>
              <a:rPr lang="en-US" altLang="zh-CN" dirty="0" smtClean="0">
                <a:solidFill>
                  <a:schemeClr val="tx2">
                    <a:lumMod val="60000"/>
                    <a:lumOff val="40000"/>
                  </a:schemeClr>
                </a:solidFill>
              </a:rPr>
              <a:t>------- | ------- | ------- </a:t>
            </a:r>
            <a:r>
              <a:rPr lang="en-US" altLang="zh-CN" dirty="0" smtClean="0">
                <a:solidFill>
                  <a:schemeClr val="tx2">
                    <a:lumMod val="60000"/>
                    <a:lumOff val="40000"/>
                  </a:schemeClr>
                </a:solidFill>
              </a:rPr>
              <a:t>|</a:t>
            </a:r>
            <a:endParaRPr lang="zh-CN" altLang="en-US" dirty="0" smtClean="0">
              <a:solidFill>
                <a:schemeClr val="tx2">
                  <a:lumMod val="60000"/>
                  <a:lumOff val="40000"/>
                </a:schemeClr>
              </a:solidFill>
            </a:endParaRPr>
          </a:p>
          <a:p>
            <a:pPr lvl="1"/>
            <a:r>
              <a:rPr lang="zh-CN" altLang="en-US" dirty="0" smtClean="0"/>
              <a:t>最后，添加表格的内容。同样使用竖线</a:t>
            </a:r>
            <a:r>
              <a:rPr lang="en-US" altLang="zh-CN" dirty="0" smtClean="0"/>
              <a:t>|</a:t>
            </a:r>
            <a:r>
              <a:rPr lang="zh-CN" altLang="en-US" dirty="0" smtClean="0"/>
              <a:t>分隔每个单元格的内容，例如</a:t>
            </a:r>
            <a:r>
              <a:rPr lang="zh-CN" altLang="en-US" dirty="0" smtClean="0"/>
              <a:t>：</a:t>
            </a:r>
            <a:endParaRPr lang="en-US" altLang="zh-CN" dirty="0" smtClean="0"/>
          </a:p>
          <a:p>
            <a:pPr lvl="1">
              <a:buNone/>
            </a:pPr>
            <a:r>
              <a:rPr lang="en-US" altLang="zh-CN" dirty="0" smtClean="0">
                <a:solidFill>
                  <a:schemeClr val="tx2">
                    <a:lumMod val="60000"/>
                    <a:lumOff val="40000"/>
                  </a:schemeClr>
                </a:solidFill>
              </a:rPr>
              <a:t>| </a:t>
            </a:r>
            <a:r>
              <a:rPr lang="zh-CN" altLang="en-US" dirty="0" smtClean="0">
                <a:solidFill>
                  <a:schemeClr val="tx2">
                    <a:lumMod val="60000"/>
                    <a:lumOff val="40000"/>
                  </a:schemeClr>
                </a:solidFill>
              </a:rPr>
              <a:t>单元格</a:t>
            </a:r>
            <a:r>
              <a:rPr lang="en-US" altLang="zh-CN" dirty="0" smtClean="0">
                <a:solidFill>
                  <a:schemeClr val="tx2">
                    <a:lumMod val="60000"/>
                    <a:lumOff val="40000"/>
                  </a:schemeClr>
                </a:solidFill>
              </a:rPr>
              <a:t>1 | </a:t>
            </a:r>
            <a:r>
              <a:rPr lang="zh-CN" altLang="en-US" dirty="0" smtClean="0">
                <a:solidFill>
                  <a:schemeClr val="tx2">
                    <a:lumMod val="60000"/>
                    <a:lumOff val="40000"/>
                  </a:schemeClr>
                </a:solidFill>
              </a:rPr>
              <a:t>单元格</a:t>
            </a:r>
            <a:r>
              <a:rPr lang="en-US" altLang="zh-CN" dirty="0" smtClean="0">
                <a:solidFill>
                  <a:schemeClr val="tx2">
                    <a:lumMod val="60000"/>
                    <a:lumOff val="40000"/>
                  </a:schemeClr>
                </a:solidFill>
              </a:rPr>
              <a:t>2 | </a:t>
            </a:r>
            <a:r>
              <a:rPr lang="zh-CN" altLang="en-US" dirty="0" smtClean="0">
                <a:solidFill>
                  <a:schemeClr val="tx2">
                    <a:lumMod val="60000"/>
                    <a:lumOff val="40000"/>
                  </a:schemeClr>
                </a:solidFill>
              </a:rPr>
              <a:t>单元格</a:t>
            </a:r>
            <a:r>
              <a:rPr lang="en-US" altLang="zh-CN" dirty="0" smtClean="0">
                <a:solidFill>
                  <a:schemeClr val="tx2">
                    <a:lumMod val="60000"/>
                    <a:lumOff val="40000"/>
                  </a:schemeClr>
                </a:solidFill>
              </a:rPr>
              <a:t>3 </a:t>
            </a:r>
            <a:r>
              <a:rPr lang="en-US" altLang="zh-CN" dirty="0" smtClean="0">
                <a:solidFill>
                  <a:schemeClr val="tx2">
                    <a:lumMod val="60000"/>
                    <a:lumOff val="40000"/>
                  </a:schemeClr>
                </a:solidFill>
              </a:rPr>
              <a:t>|</a:t>
            </a:r>
            <a:endParaRPr lang="zh-CN" altLang="en-US" dirty="0" smtClean="0">
              <a:solidFill>
                <a:schemeClr val="tx2">
                  <a:lumMod val="60000"/>
                  <a:lumOff val="40000"/>
                </a:schemeClr>
              </a:solidFill>
            </a:endParaRPr>
          </a:p>
          <a:p>
            <a:r>
              <a:rPr lang="zh-CN" altLang="en-US" dirty="0" smtClean="0"/>
              <a:t>需要注意的是，表格的列数是根据第一行的竖线</a:t>
            </a:r>
            <a:r>
              <a:rPr lang="en-US" altLang="zh-CN" dirty="0" smtClean="0"/>
              <a:t>|</a:t>
            </a:r>
            <a:r>
              <a:rPr lang="zh-CN" altLang="en-US" dirty="0" smtClean="0"/>
              <a:t>来确定的。此外，为了使表格看起来更整洁，你可以在单元格中使用空格来对齐文字。</a:t>
            </a: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20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创建表格</a:t>
            </a:r>
            <a:endParaRPr lang="zh-CN" altLang="en-US" dirty="0"/>
          </a:p>
        </p:txBody>
      </p:sp>
      <p:sp>
        <p:nvSpPr>
          <p:cNvPr id="3" name="内容占位符 2"/>
          <p:cNvSpPr>
            <a:spLocks noGrp="1"/>
          </p:cNvSpPr>
          <p:nvPr>
            <p:ph idx="1"/>
          </p:nvPr>
        </p:nvSpPr>
        <p:spPr/>
        <p:txBody>
          <a:bodyPr/>
          <a:lstStyle/>
          <a:p>
            <a:r>
              <a:rPr lang="zh-CN" altLang="en-US" dirty="0" smtClean="0"/>
              <a:t>可以使用冒号</a:t>
            </a:r>
            <a:r>
              <a:rPr lang="en-US" altLang="zh-CN" dirty="0" smtClean="0"/>
              <a:t>:</a:t>
            </a:r>
            <a:r>
              <a:rPr lang="zh-CN" altLang="en-US" dirty="0" smtClean="0"/>
              <a:t>来设置表格的对齐方式</a:t>
            </a:r>
            <a:r>
              <a:rPr lang="zh-CN" altLang="en-US" dirty="0" smtClean="0"/>
              <a:t>。</a:t>
            </a:r>
            <a:endParaRPr lang="en-US" altLang="zh-CN" dirty="0" smtClean="0"/>
          </a:p>
          <a:p>
            <a:r>
              <a:rPr lang="zh-CN" altLang="en-US" dirty="0" smtClean="0"/>
              <a:t>例如：</a:t>
            </a:r>
            <a:endParaRPr lang="en-US" altLang="zh-CN" dirty="0" smtClean="0"/>
          </a:p>
          <a:p>
            <a:pPr lvl="2">
              <a:buNone/>
            </a:pPr>
            <a:r>
              <a:rPr lang="en-US" altLang="zh-CN" dirty="0" smtClean="0"/>
              <a:t>| </a:t>
            </a:r>
            <a:r>
              <a:rPr lang="zh-CN" altLang="en-US" dirty="0" smtClean="0"/>
              <a:t>左对齐 </a:t>
            </a:r>
            <a:r>
              <a:rPr lang="en-US" altLang="zh-CN" dirty="0" smtClean="0"/>
              <a:t>| </a:t>
            </a:r>
            <a:r>
              <a:rPr lang="zh-CN" altLang="en-US" dirty="0" smtClean="0"/>
              <a:t>居中对齐 </a:t>
            </a:r>
            <a:r>
              <a:rPr lang="en-US" altLang="zh-CN" dirty="0" smtClean="0"/>
              <a:t>| </a:t>
            </a:r>
            <a:r>
              <a:rPr lang="zh-CN" altLang="en-US" dirty="0" smtClean="0"/>
              <a:t>右对齐 </a:t>
            </a:r>
            <a:r>
              <a:rPr lang="en-US" altLang="zh-CN" dirty="0" smtClean="0"/>
              <a:t>|</a:t>
            </a:r>
            <a:endParaRPr lang="en-US" altLang="zh-CN" dirty="0" smtClean="0"/>
          </a:p>
          <a:p>
            <a:pPr lvl="2">
              <a:buNone/>
            </a:pPr>
            <a:r>
              <a:rPr lang="en-US" altLang="zh-CN" dirty="0" smtClean="0"/>
              <a:t>| :----- | :-----: | -----: |</a:t>
            </a:r>
            <a:endParaRPr lang="en-US" altLang="zh-CN" dirty="0" smtClean="0"/>
          </a:p>
          <a:p>
            <a:pPr lvl="2">
              <a:buNone/>
            </a:pPr>
            <a:r>
              <a:rPr lang="en-US" altLang="zh-CN" dirty="0" smtClean="0"/>
              <a:t>| </a:t>
            </a:r>
            <a:r>
              <a:rPr lang="zh-CN" altLang="en-US" dirty="0" smtClean="0"/>
              <a:t>单元格</a:t>
            </a:r>
            <a:r>
              <a:rPr lang="en-US" altLang="zh-CN" dirty="0" smtClean="0"/>
              <a:t>1 | </a:t>
            </a:r>
            <a:r>
              <a:rPr lang="zh-CN" altLang="en-US" dirty="0" smtClean="0"/>
              <a:t>单元格</a:t>
            </a:r>
            <a:r>
              <a:rPr lang="en-US" altLang="zh-CN" dirty="0" smtClean="0"/>
              <a:t>2 | </a:t>
            </a:r>
            <a:r>
              <a:rPr lang="zh-CN" altLang="en-US" dirty="0" smtClean="0"/>
              <a:t>单元格</a:t>
            </a:r>
            <a:r>
              <a:rPr lang="en-US" altLang="zh-CN" dirty="0" smtClean="0"/>
              <a:t>3 |</a:t>
            </a:r>
            <a:endParaRPr lang="en-US" altLang="zh-CN" dirty="0" smtClean="0"/>
          </a:p>
          <a:p>
            <a:pPr lvl="2">
              <a:buNone/>
            </a:pPr>
            <a:r>
              <a:rPr lang="en-US" altLang="zh-CN" dirty="0" smtClean="0"/>
              <a:t>| </a:t>
            </a:r>
            <a:r>
              <a:rPr lang="zh-CN" altLang="en-US" dirty="0" smtClean="0"/>
              <a:t>单元格</a:t>
            </a:r>
            <a:r>
              <a:rPr lang="en-US" altLang="zh-CN" dirty="0" smtClean="0"/>
              <a:t>4 | </a:t>
            </a:r>
            <a:r>
              <a:rPr lang="zh-CN" altLang="en-US" dirty="0" smtClean="0"/>
              <a:t>单元格</a:t>
            </a:r>
            <a:r>
              <a:rPr lang="en-US" altLang="zh-CN" dirty="0" smtClean="0"/>
              <a:t>5 | </a:t>
            </a:r>
            <a:r>
              <a:rPr lang="zh-CN" altLang="en-US" dirty="0" smtClean="0"/>
              <a:t>单元格</a:t>
            </a:r>
            <a:r>
              <a:rPr lang="en-US" altLang="zh-CN" dirty="0" smtClean="0"/>
              <a:t>6 |</a:t>
            </a:r>
            <a:endParaRPr lang="en-US" altLang="zh-CN" dirty="0" smtClean="0"/>
          </a:p>
          <a:p>
            <a:r>
              <a:rPr lang="zh-CN" altLang="en-US" dirty="0" smtClean="0"/>
              <a:t>效果：</a:t>
            </a:r>
            <a:endParaRPr lang="zh-CN" altLang="en-US" dirty="0"/>
          </a:p>
        </p:txBody>
      </p:sp>
      <p:pic>
        <p:nvPicPr>
          <p:cNvPr id="38914" name="Picture 2"/>
          <p:cNvPicPr>
            <a:picLocks noChangeAspect="1" noChangeArrowheads="1"/>
          </p:cNvPicPr>
          <p:nvPr/>
        </p:nvPicPr>
        <p:blipFill>
          <a:blip r:embed="rId1" cstate="print"/>
          <a:srcRect/>
          <a:stretch>
            <a:fillRect/>
          </a:stretch>
        </p:blipFill>
        <p:spPr bwMode="auto">
          <a:xfrm>
            <a:off x="2915816" y="5517232"/>
            <a:ext cx="2495550" cy="1162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8914"/>
                                        </p:tgtEl>
                                        <p:attrNameLst>
                                          <p:attrName>style.visibility</p:attrName>
                                        </p:attrNameLst>
                                      </p:cBhvr>
                                      <p:to>
                                        <p:strVal val="visible"/>
                                      </p:to>
                                    </p:set>
                                    <p:anim calcmode="lin" valueType="num">
                                      <p:cBhvr additive="base">
                                        <p:cTn id="34" dur="500" fill="hold"/>
                                        <p:tgtEl>
                                          <p:spTgt spid="38914"/>
                                        </p:tgtEl>
                                        <p:attrNameLst>
                                          <p:attrName>ppt_x</p:attrName>
                                        </p:attrNameLst>
                                      </p:cBhvr>
                                      <p:tavLst>
                                        <p:tav tm="0">
                                          <p:val>
                                            <p:strVal val="#ppt_x"/>
                                          </p:val>
                                        </p:tav>
                                        <p:tav tm="100000">
                                          <p:val>
                                            <p:strVal val="#ppt_x"/>
                                          </p:val>
                                        </p:tav>
                                      </p:tavLst>
                                    </p:anim>
                                    <p:anim calcmode="lin" valueType="num">
                                      <p:cBhvr additive="base">
                                        <p:cTn id="35" dur="500" fill="hold"/>
                                        <p:tgtEl>
                                          <p:spTgt spid="389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3.2     </a:t>
            </a:r>
            <a:r>
              <a:rPr lang="zh-CN" altLang="en-US" dirty="0" smtClean="0"/>
              <a:t>创建脚注</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smtClean="0"/>
              <a:t>[^1]</a:t>
            </a:r>
            <a:r>
              <a:rPr lang="zh-CN" altLang="en-US" dirty="0" smtClean="0"/>
              <a:t>这样的标记来引用脚注，然后在文档的最后定义</a:t>
            </a:r>
            <a:r>
              <a:rPr lang="zh-CN" altLang="en-US" dirty="0" smtClean="0"/>
              <a:t>脚注。</a:t>
            </a:r>
            <a:endParaRPr lang="en-US" altLang="zh-CN" dirty="0" smtClean="0"/>
          </a:p>
          <a:p>
            <a:r>
              <a:rPr lang="zh-CN" altLang="en-US" dirty="0" smtClean="0"/>
              <a:t>例如</a:t>
            </a:r>
            <a:r>
              <a:rPr lang="zh-CN" altLang="en-US" dirty="0" smtClean="0"/>
              <a:t>：</a:t>
            </a:r>
            <a:endParaRPr lang="en-US" altLang="zh-CN" dirty="0" smtClean="0"/>
          </a:p>
          <a:p>
            <a:pPr lvl="3">
              <a:buNone/>
            </a:pPr>
            <a:r>
              <a:rPr lang="zh-CN" altLang="en-US" dirty="0" smtClean="0"/>
              <a:t>这是一段需要脚注的文字</a:t>
            </a:r>
            <a:r>
              <a:rPr lang="en-US" altLang="zh-CN" dirty="0" smtClean="0"/>
              <a:t>[^1]</a:t>
            </a:r>
            <a:r>
              <a:rPr lang="zh-CN" altLang="en-US" dirty="0" smtClean="0"/>
              <a:t>。</a:t>
            </a:r>
            <a:endParaRPr lang="en-US" altLang="zh-CN" dirty="0" smtClean="0"/>
          </a:p>
          <a:p>
            <a:pPr lvl="3">
              <a:buNone/>
            </a:pPr>
            <a:endParaRPr lang="en-US" altLang="zh-CN" dirty="0" smtClean="0"/>
          </a:p>
          <a:p>
            <a:pPr lvl="3">
              <a:buNone/>
            </a:pPr>
            <a:r>
              <a:rPr lang="zh-CN" altLang="en-US" dirty="0" smtClean="0"/>
              <a:t> </a:t>
            </a:r>
            <a:r>
              <a:rPr lang="en-US" altLang="zh-CN" dirty="0" smtClean="0"/>
              <a:t>[^1]: </a:t>
            </a:r>
            <a:r>
              <a:rPr lang="zh-CN" altLang="en-US" u="sng" dirty="0" smtClean="0"/>
              <a:t>这是脚注的内容。</a:t>
            </a:r>
            <a:endParaRPr lang="en-US" altLang="zh-CN" dirty="0" smtClean="0"/>
          </a:p>
          <a:p>
            <a:r>
              <a:rPr lang="zh-CN" altLang="en-US" dirty="0" smtClean="0"/>
              <a:t>效果：</a:t>
            </a:r>
            <a:endParaRPr lang="en-US" altLang="zh-CN" dirty="0" smtClean="0"/>
          </a:p>
          <a:p>
            <a:endParaRPr lang="en-US" altLang="zh-CN" dirty="0" smtClean="0"/>
          </a:p>
          <a:p>
            <a:endParaRPr lang="en-US" altLang="zh-CN" dirty="0" smtClean="0"/>
          </a:p>
          <a:p>
            <a:endParaRPr lang="zh-CN" altLang="en-US" dirty="0"/>
          </a:p>
        </p:txBody>
      </p:sp>
      <p:pic>
        <p:nvPicPr>
          <p:cNvPr id="39939" name="Picture 3"/>
          <p:cNvPicPr>
            <a:picLocks noChangeAspect="1" noChangeArrowheads="1"/>
          </p:cNvPicPr>
          <p:nvPr/>
        </p:nvPicPr>
        <p:blipFill>
          <a:blip r:embed="rId1" cstate="print"/>
          <a:srcRect/>
          <a:stretch>
            <a:fillRect/>
          </a:stretch>
        </p:blipFill>
        <p:spPr bwMode="auto">
          <a:xfrm>
            <a:off x="2483768" y="5589240"/>
            <a:ext cx="1857375" cy="371475"/>
          </a:xfrm>
          <a:prstGeom prst="rect">
            <a:avLst/>
          </a:prstGeom>
          <a:noFill/>
          <a:ln w="9525">
            <a:noFill/>
            <a:miter lim="800000"/>
            <a:headEnd/>
            <a:tailEnd/>
          </a:ln>
        </p:spPr>
      </p:pic>
      <p:pic>
        <p:nvPicPr>
          <p:cNvPr id="39940" name="Picture 4"/>
          <p:cNvPicPr>
            <a:picLocks noChangeAspect="1" noChangeArrowheads="1"/>
          </p:cNvPicPr>
          <p:nvPr/>
        </p:nvPicPr>
        <p:blipFill>
          <a:blip r:embed="rId2" cstate="print"/>
          <a:srcRect/>
          <a:stretch>
            <a:fillRect/>
          </a:stretch>
        </p:blipFill>
        <p:spPr bwMode="auto">
          <a:xfrm>
            <a:off x="2483768" y="6309320"/>
            <a:ext cx="1609725" cy="3714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20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9939"/>
                                        </p:tgtEl>
                                        <p:attrNameLst>
                                          <p:attrName>style.visibility</p:attrName>
                                        </p:attrNameLst>
                                      </p:cBhvr>
                                      <p:to>
                                        <p:strVal val="visible"/>
                                      </p:to>
                                    </p:set>
                                    <p:anim calcmode="lin" valueType="num">
                                      <p:cBhvr additive="base">
                                        <p:cTn id="28" dur="500" fill="hold"/>
                                        <p:tgtEl>
                                          <p:spTgt spid="39939"/>
                                        </p:tgtEl>
                                        <p:attrNameLst>
                                          <p:attrName>ppt_x</p:attrName>
                                        </p:attrNameLst>
                                      </p:cBhvr>
                                      <p:tavLst>
                                        <p:tav tm="0">
                                          <p:val>
                                            <p:strVal val="#ppt_x"/>
                                          </p:val>
                                        </p:tav>
                                        <p:tav tm="100000">
                                          <p:val>
                                            <p:strVal val="#ppt_x"/>
                                          </p:val>
                                        </p:tav>
                                      </p:tavLst>
                                    </p:anim>
                                    <p:anim calcmode="lin" valueType="num">
                                      <p:cBhvr additive="base">
                                        <p:cTn id="29" dur="500" fill="hold"/>
                                        <p:tgtEl>
                                          <p:spTgt spid="3993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9940"/>
                                        </p:tgtEl>
                                        <p:attrNameLst>
                                          <p:attrName>style.visibility</p:attrName>
                                        </p:attrNameLst>
                                      </p:cBhvr>
                                      <p:to>
                                        <p:strVal val="visible"/>
                                      </p:to>
                                    </p:set>
                                    <p:anim calcmode="lin" valueType="num">
                                      <p:cBhvr additive="base">
                                        <p:cTn id="34" dur="500" fill="hold"/>
                                        <p:tgtEl>
                                          <p:spTgt spid="39940"/>
                                        </p:tgtEl>
                                        <p:attrNameLst>
                                          <p:attrName>ppt_x</p:attrName>
                                        </p:attrNameLst>
                                      </p:cBhvr>
                                      <p:tavLst>
                                        <p:tav tm="0">
                                          <p:val>
                                            <p:strVal val="#ppt_x"/>
                                          </p:val>
                                        </p:tav>
                                        <p:tav tm="100000">
                                          <p:val>
                                            <p:strVal val="#ppt_x"/>
                                          </p:val>
                                        </p:tav>
                                      </p:tavLst>
                                    </p:anim>
                                    <p:anim calcmode="lin" valueType="num">
                                      <p:cBhvr additive="base">
                                        <p:cTn id="35" dur="500" fill="hold"/>
                                        <p:tgtEl>
                                          <p:spTgt spid="399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创建任务列表</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任务列表使您可以创建带有复选框的项目列表。在支持任务列表的</a:t>
            </a:r>
            <a:r>
              <a:rPr lang="en-US" altLang="zh-CN" sz="2000" dirty="0" smtClean="0"/>
              <a:t>Markdown</a:t>
            </a:r>
            <a:r>
              <a:rPr lang="zh-CN" altLang="en-US" sz="2000" dirty="0" smtClean="0"/>
              <a:t>应用程序中，复选框将显示在内容旁边。要创建任务列表，请在任务列表项之前添加破折号</a:t>
            </a:r>
            <a:r>
              <a:rPr lang="en-US" altLang="zh-CN" sz="2000" dirty="0" smtClean="0"/>
              <a:t>-</a:t>
            </a:r>
            <a:r>
              <a:rPr lang="zh-CN" altLang="en-US" sz="2000" dirty="0" smtClean="0"/>
              <a:t>和方括号</a:t>
            </a:r>
            <a:r>
              <a:rPr lang="en-US" altLang="zh-CN" sz="2000" dirty="0" smtClean="0"/>
              <a:t>[ ]</a:t>
            </a:r>
            <a:r>
              <a:rPr lang="zh-CN" altLang="en-US" sz="2000" dirty="0" smtClean="0"/>
              <a:t>，并在</a:t>
            </a:r>
            <a:r>
              <a:rPr lang="en-US" altLang="zh-CN" sz="2000" dirty="0" smtClean="0"/>
              <a:t>[ ]</a:t>
            </a:r>
            <a:r>
              <a:rPr lang="zh-CN" altLang="en-US" sz="2000" dirty="0" smtClean="0"/>
              <a:t>前面加上空格。要选择一个复选框，请在方括号</a:t>
            </a:r>
            <a:r>
              <a:rPr lang="en-US" altLang="zh-CN" sz="2000" dirty="0" smtClean="0"/>
              <a:t>[x]</a:t>
            </a:r>
            <a:r>
              <a:rPr lang="zh-CN" altLang="en-US" sz="2000" dirty="0" smtClean="0"/>
              <a:t>之间添加 </a:t>
            </a:r>
            <a:r>
              <a:rPr lang="en-US" altLang="zh-CN" sz="2000" dirty="0" smtClean="0"/>
              <a:t>x </a:t>
            </a:r>
            <a:r>
              <a:rPr lang="zh-CN" altLang="en-US" sz="2000" dirty="0" smtClean="0"/>
              <a:t>。</a:t>
            </a:r>
            <a:endParaRPr lang="en-US" altLang="zh-CN" sz="2000" dirty="0" smtClean="0"/>
          </a:p>
          <a:p>
            <a:r>
              <a:rPr lang="zh-CN" altLang="en-US" sz="2000" dirty="0" smtClean="0"/>
              <a:t>例如：</a:t>
            </a:r>
            <a:endParaRPr lang="en-US" altLang="zh-CN" sz="2000" dirty="0" smtClean="0"/>
          </a:p>
          <a:p>
            <a:pPr lvl="2">
              <a:buNone/>
            </a:pPr>
            <a:r>
              <a:rPr lang="en-US" altLang="zh-CN" sz="1200" dirty="0" smtClean="0"/>
              <a:t>- [x] Write the press release </a:t>
            </a:r>
            <a:endParaRPr lang="en-US" altLang="zh-CN" sz="1200" dirty="0" smtClean="0"/>
          </a:p>
          <a:p>
            <a:pPr lvl="2">
              <a:buNone/>
            </a:pPr>
            <a:r>
              <a:rPr lang="en-US" altLang="zh-CN" sz="1200" dirty="0" smtClean="0"/>
              <a:t>- </a:t>
            </a:r>
            <a:r>
              <a:rPr lang="en-US" altLang="zh-CN" sz="1200" dirty="0" smtClean="0"/>
              <a:t>[ ] Update the website </a:t>
            </a:r>
            <a:endParaRPr lang="en-US" altLang="zh-CN" sz="1200" dirty="0" smtClean="0"/>
          </a:p>
          <a:p>
            <a:pPr lvl="2">
              <a:buNone/>
            </a:pPr>
            <a:r>
              <a:rPr lang="en-US" altLang="zh-CN" sz="1200" dirty="0" smtClean="0"/>
              <a:t>- [ </a:t>
            </a:r>
            <a:r>
              <a:rPr lang="en-US" altLang="zh-CN" sz="1200" dirty="0" smtClean="0"/>
              <a:t>] </a:t>
            </a:r>
            <a:r>
              <a:rPr lang="en-US" altLang="zh-CN" sz="1200" dirty="0" smtClean="0"/>
              <a:t>Contact </a:t>
            </a:r>
            <a:r>
              <a:rPr lang="en-US" altLang="zh-CN" sz="1200" dirty="0" smtClean="0"/>
              <a:t>the </a:t>
            </a:r>
            <a:r>
              <a:rPr lang="en-US" altLang="zh-CN" sz="1200" dirty="0" smtClean="0"/>
              <a:t>media</a:t>
            </a:r>
            <a:endParaRPr lang="en-US" altLang="zh-CN" sz="1200" dirty="0" smtClean="0"/>
          </a:p>
          <a:p>
            <a:pPr lvl="2">
              <a:buNone/>
            </a:pPr>
            <a:endParaRPr lang="en-US" altLang="zh-CN" sz="1200" dirty="0" smtClean="0"/>
          </a:p>
          <a:p>
            <a:pPr lvl="2">
              <a:buNone/>
            </a:pPr>
            <a:endParaRPr lang="en-US" altLang="zh-CN" sz="1200" dirty="0" smtClean="0"/>
          </a:p>
          <a:p>
            <a:pPr lvl="2">
              <a:buNone/>
            </a:pPr>
            <a:endParaRPr lang="en-US" altLang="zh-CN" sz="1200" dirty="0" smtClean="0"/>
          </a:p>
          <a:p>
            <a:r>
              <a:rPr lang="zh-CN" altLang="en-US" sz="2000" dirty="0" smtClean="0"/>
              <a:t>效果：</a:t>
            </a:r>
            <a:endParaRPr lang="en-US" altLang="zh-CN" sz="2000" dirty="0" smtClean="0"/>
          </a:p>
          <a:p>
            <a:endParaRPr lang="zh-CN" altLang="en-US" sz="2000" dirty="0" smtClean="0"/>
          </a:p>
        </p:txBody>
      </p:sp>
      <p:pic>
        <p:nvPicPr>
          <p:cNvPr id="40962" name="Picture 2"/>
          <p:cNvPicPr>
            <a:picLocks noChangeAspect="1" noChangeArrowheads="1"/>
          </p:cNvPicPr>
          <p:nvPr/>
        </p:nvPicPr>
        <p:blipFill>
          <a:blip r:embed="rId1" cstate="print"/>
          <a:srcRect/>
          <a:stretch>
            <a:fillRect/>
          </a:stretch>
        </p:blipFill>
        <p:spPr bwMode="auto">
          <a:xfrm>
            <a:off x="2915816" y="5661248"/>
            <a:ext cx="1895475" cy="790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20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0962"/>
                                        </p:tgtEl>
                                        <p:attrNameLst>
                                          <p:attrName>style.visibility</p:attrName>
                                        </p:attrNameLst>
                                      </p:cBhvr>
                                      <p:to>
                                        <p:strVal val="visible"/>
                                      </p:to>
                                    </p:set>
                                    <p:anim calcmode="lin" valueType="num">
                                      <p:cBhvr additive="base">
                                        <p:cTn id="31" dur="500" fill="hold"/>
                                        <p:tgtEl>
                                          <p:spTgt spid="40962"/>
                                        </p:tgtEl>
                                        <p:attrNameLst>
                                          <p:attrName>ppt_x</p:attrName>
                                        </p:attrNameLst>
                                      </p:cBhvr>
                                      <p:tavLst>
                                        <p:tav tm="0">
                                          <p:val>
                                            <p:strVal val="#ppt_x"/>
                                          </p:val>
                                        </p:tav>
                                        <p:tav tm="100000">
                                          <p:val>
                                            <p:strVal val="#ppt_x"/>
                                          </p:val>
                                        </p:tav>
                                      </p:tavLst>
                                    </p:anim>
                                    <p:anim calcmode="lin" valueType="num">
                                      <p:cBhvr additive="base">
                                        <p:cTn id="32" dur="500" fill="hold"/>
                                        <p:tgtEl>
                                          <p:spTgt spid="409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t>
            </a:r>
            <a:r>
              <a:rPr lang="zh-CN" altLang="en-US" dirty="0" smtClean="0"/>
              <a:t>创建定义列表</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Markdown </a:t>
            </a:r>
            <a:r>
              <a:rPr lang="zh-CN" altLang="en-US" sz="2000" dirty="0" smtClean="0"/>
              <a:t>定义列表是一种用于创建术语及其定义的列表的标记语法。它提供了一种直观且易于阅读和写作的方式来组织和显示这种信息。</a:t>
            </a:r>
            <a:endParaRPr lang="zh-CN" altLang="en-US" sz="2000" dirty="0" smtClean="0"/>
          </a:p>
          <a:p>
            <a:r>
              <a:rPr lang="zh-CN" altLang="en-US" sz="2000" dirty="0" smtClean="0"/>
              <a:t>在</a:t>
            </a:r>
            <a:r>
              <a:rPr lang="en-US" altLang="zh-CN" sz="2000" dirty="0" smtClean="0"/>
              <a:t>Markdown</a:t>
            </a:r>
            <a:r>
              <a:rPr lang="zh-CN" altLang="en-US" sz="2000" dirty="0" smtClean="0"/>
              <a:t>中，定义列表由一个术语、一个冒号和一个定义组成。这些元素都应该在它们自己的行</a:t>
            </a:r>
            <a:r>
              <a:rPr lang="zh-CN" altLang="en-US" sz="2000" dirty="0" smtClean="0"/>
              <a:t>上，像</a:t>
            </a:r>
            <a:r>
              <a:rPr lang="zh-CN" altLang="en-US" sz="2000" dirty="0" smtClean="0"/>
              <a:t>这样</a:t>
            </a:r>
            <a:r>
              <a:rPr lang="zh-CN" altLang="en-US" sz="2000" dirty="0" smtClean="0"/>
              <a:t>：</a:t>
            </a:r>
            <a:endParaRPr lang="en-US" altLang="zh-CN" sz="2000" dirty="0" smtClean="0"/>
          </a:p>
          <a:p>
            <a:pPr lvl="1">
              <a:buNone/>
            </a:pPr>
            <a:r>
              <a:rPr lang="zh-CN" altLang="en-US" sz="1600" dirty="0" smtClean="0"/>
              <a:t>术语 </a:t>
            </a:r>
            <a:endParaRPr lang="en-US" altLang="zh-CN" sz="1600" dirty="0" smtClean="0"/>
          </a:p>
          <a:p>
            <a:pPr lvl="1">
              <a:buNone/>
            </a:pPr>
            <a:r>
              <a:rPr lang="en-US" altLang="zh-CN" sz="1600" dirty="0" smtClean="0"/>
              <a:t>:     </a:t>
            </a:r>
            <a:r>
              <a:rPr lang="zh-CN" altLang="en-US" sz="1600" dirty="0" smtClean="0"/>
              <a:t>定义</a:t>
            </a:r>
            <a:endParaRPr lang="en-US" altLang="zh-CN" sz="1600" dirty="0" smtClean="0"/>
          </a:p>
          <a:p>
            <a:r>
              <a:rPr lang="zh-CN" altLang="en-US" sz="2000" dirty="0" smtClean="0"/>
              <a:t>术语后面的冒号和定义之间有一个四个空格的缩进。这是必要的，因为它告诉</a:t>
            </a:r>
            <a:r>
              <a:rPr lang="en-US" altLang="zh-CN" sz="2000" dirty="0" smtClean="0"/>
              <a:t>Markdown</a:t>
            </a:r>
            <a:r>
              <a:rPr lang="zh-CN" altLang="en-US" sz="2000" dirty="0" smtClean="0"/>
              <a:t>这是一个定义，而不仅仅是一个带冒号的段落</a:t>
            </a:r>
            <a:r>
              <a:rPr lang="zh-CN" altLang="en-US" sz="2000" dirty="0" smtClean="0"/>
              <a:t>。</a:t>
            </a:r>
            <a:endParaRPr lang="en-US" altLang="zh-CN" sz="2000" dirty="0" smtClean="0"/>
          </a:p>
          <a:p>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t>
            </a:r>
            <a:r>
              <a:rPr lang="zh-CN" altLang="en-US" dirty="0" smtClean="0"/>
              <a:t>创建定义列表</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例如：</a:t>
            </a:r>
            <a:endParaRPr lang="en-US" altLang="zh-CN" dirty="0" smtClean="0"/>
          </a:p>
          <a:p>
            <a:endParaRPr lang="en-US" altLang="zh-CN" dirty="0" smtClean="0"/>
          </a:p>
          <a:p>
            <a:endParaRPr lang="en-US" altLang="zh-CN" dirty="0" smtClean="0"/>
          </a:p>
          <a:p>
            <a:r>
              <a:rPr lang="zh-CN" altLang="en-US" dirty="0" smtClean="0"/>
              <a:t>效果：</a:t>
            </a:r>
            <a:endParaRPr lang="en-US" altLang="zh-CN" dirty="0" smtClean="0"/>
          </a:p>
          <a:p>
            <a:endParaRPr lang="en-US" altLang="zh-CN" dirty="0" smtClean="0"/>
          </a:p>
          <a:p>
            <a:endParaRPr lang="en-US" altLang="zh-CN" dirty="0" smtClean="0"/>
          </a:p>
          <a:p>
            <a:r>
              <a:rPr lang="en-US" altLang="zh-CN" dirty="0" smtClean="0"/>
              <a:t>Markdown </a:t>
            </a:r>
            <a:r>
              <a:rPr lang="zh-CN" altLang="en-US" dirty="0" smtClean="0"/>
              <a:t>的定义列表是一个强大的工具，它可以使您的文档更具结构，更易于理解。它特别适合用于词汇表、</a:t>
            </a:r>
            <a:r>
              <a:rPr lang="en-US" altLang="zh-CN" dirty="0" smtClean="0"/>
              <a:t>FAQ</a:t>
            </a:r>
            <a:r>
              <a:rPr lang="zh-CN" altLang="en-US" dirty="0" smtClean="0"/>
              <a:t>、产品说明等。</a:t>
            </a:r>
            <a:endParaRPr lang="en-US" altLang="zh-CN" dirty="0" smtClean="0"/>
          </a:p>
          <a:p>
            <a:endParaRPr lang="zh-CN" altLang="en-US" dirty="0"/>
          </a:p>
        </p:txBody>
      </p:sp>
      <p:pic>
        <p:nvPicPr>
          <p:cNvPr id="43010" name="Picture 2"/>
          <p:cNvPicPr>
            <a:picLocks noChangeAspect="1" noChangeArrowheads="1"/>
          </p:cNvPicPr>
          <p:nvPr/>
        </p:nvPicPr>
        <p:blipFill>
          <a:blip r:embed="rId1" cstate="print"/>
          <a:srcRect/>
          <a:stretch>
            <a:fillRect/>
          </a:stretch>
        </p:blipFill>
        <p:spPr bwMode="auto">
          <a:xfrm>
            <a:off x="2771800" y="2060848"/>
            <a:ext cx="3162300" cy="1076325"/>
          </a:xfrm>
          <a:prstGeom prst="rect">
            <a:avLst/>
          </a:prstGeom>
          <a:noFill/>
          <a:ln w="9525">
            <a:noFill/>
            <a:miter lim="800000"/>
            <a:headEnd/>
            <a:tailEnd/>
          </a:ln>
        </p:spPr>
      </p:pic>
      <p:pic>
        <p:nvPicPr>
          <p:cNvPr id="43011" name="Picture 3"/>
          <p:cNvPicPr>
            <a:picLocks noChangeAspect="1" noChangeArrowheads="1"/>
          </p:cNvPicPr>
          <p:nvPr/>
        </p:nvPicPr>
        <p:blipFill>
          <a:blip r:embed="rId2" cstate="print"/>
          <a:srcRect/>
          <a:stretch>
            <a:fillRect/>
          </a:stretch>
        </p:blipFill>
        <p:spPr bwMode="auto">
          <a:xfrm>
            <a:off x="2771800" y="3573016"/>
            <a:ext cx="3495675" cy="1047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fade">
                                      <p:cBhvr>
                                        <p:cTn id="7" dur="2000"/>
                                        <p:tgtEl>
                                          <p:spTgt spid="430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3.5 </a:t>
            </a:r>
            <a:r>
              <a:rPr lang="zh-CN" altLang="en-US" dirty="0" smtClean="0"/>
              <a:t>使用 </a:t>
            </a:r>
            <a:r>
              <a:rPr lang="en-US" altLang="zh-CN" dirty="0" err="1" smtClean="0"/>
              <a:t>Emoji</a:t>
            </a:r>
            <a:r>
              <a:rPr lang="en-US" altLang="zh-CN" dirty="0" smtClean="0"/>
              <a:t> </a:t>
            </a:r>
            <a:r>
              <a:rPr lang="zh-CN" altLang="en-US" dirty="0" smtClean="0"/>
              <a:t>表情</a:t>
            </a:r>
            <a:endParaRPr lang="zh-CN" altLang="en-US" dirty="0" smtClean="0"/>
          </a:p>
        </p:txBody>
      </p:sp>
      <p:sp>
        <p:nvSpPr>
          <p:cNvPr id="3" name="内容占位符 2"/>
          <p:cNvSpPr>
            <a:spLocks noGrp="1"/>
          </p:cNvSpPr>
          <p:nvPr>
            <p:ph idx="1"/>
          </p:nvPr>
        </p:nvSpPr>
        <p:spPr/>
        <p:txBody>
          <a:bodyPr>
            <a:normAutofit lnSpcReduction="10000"/>
          </a:bodyPr>
          <a:lstStyle/>
          <a:p>
            <a:r>
              <a:rPr lang="en-US" altLang="zh-CN" dirty="0" smtClean="0"/>
              <a:t>1.</a:t>
            </a:r>
            <a:r>
              <a:rPr lang="zh-CN" altLang="en-US" b="1" dirty="0" smtClean="0"/>
              <a:t>复制和粘贴表情符号</a:t>
            </a:r>
            <a:endParaRPr lang="zh-CN" altLang="en-US" b="1" dirty="0" smtClean="0"/>
          </a:p>
          <a:p>
            <a:pPr lvl="1"/>
            <a:r>
              <a:rPr lang="zh-CN" altLang="en-US" dirty="0" smtClean="0"/>
              <a:t>在大多数情况下，您可以简单地从</a:t>
            </a:r>
            <a:r>
              <a:rPr lang="en-US" altLang="zh-CN" dirty="0" err="1" smtClean="0">
                <a:hlinkClick r:id="rId1"/>
              </a:rPr>
              <a:t>Emojipedia</a:t>
            </a:r>
            <a:r>
              <a:rPr lang="zh-CN" altLang="en-US" dirty="0" smtClean="0"/>
              <a:t> 等来源复制表情符号并将其粘贴到文档中。许多</a:t>
            </a:r>
            <a:r>
              <a:rPr lang="en-US" altLang="zh-CN" dirty="0" smtClean="0"/>
              <a:t>Markdown</a:t>
            </a:r>
            <a:r>
              <a:rPr lang="zh-CN" altLang="en-US" dirty="0" smtClean="0"/>
              <a:t>应用程序会自动以</a:t>
            </a:r>
            <a:r>
              <a:rPr lang="en-US" altLang="zh-CN" dirty="0" smtClean="0"/>
              <a:t>Markdown</a:t>
            </a:r>
            <a:r>
              <a:rPr lang="zh-CN" altLang="en-US" dirty="0" smtClean="0"/>
              <a:t>格式的文本显示表情符号。从</a:t>
            </a:r>
            <a:r>
              <a:rPr lang="en-US" altLang="zh-CN" dirty="0" smtClean="0"/>
              <a:t>Markdown</a:t>
            </a:r>
            <a:r>
              <a:rPr lang="zh-CN" altLang="en-US" dirty="0" smtClean="0"/>
              <a:t>应用程序导出的</a:t>
            </a:r>
            <a:r>
              <a:rPr lang="en-US" altLang="zh-CN" dirty="0" smtClean="0"/>
              <a:t>HTML</a:t>
            </a:r>
            <a:r>
              <a:rPr lang="zh-CN" altLang="en-US" dirty="0" smtClean="0"/>
              <a:t>和</a:t>
            </a:r>
            <a:r>
              <a:rPr lang="en-US" altLang="zh-CN" dirty="0" smtClean="0"/>
              <a:t>PDF</a:t>
            </a:r>
            <a:r>
              <a:rPr lang="zh-CN" altLang="en-US" dirty="0" smtClean="0"/>
              <a:t>文件应显示表情符号。</a:t>
            </a:r>
            <a:endParaRPr lang="zh-CN" altLang="en-US" dirty="0" smtClean="0"/>
          </a:p>
          <a:p>
            <a:r>
              <a:rPr lang="zh-CN" altLang="en-US" dirty="0" smtClean="0"/>
              <a:t>如果</a:t>
            </a:r>
            <a:r>
              <a:rPr lang="zh-CN" altLang="en-US" dirty="0" smtClean="0"/>
              <a:t>您使用的是静态网站生成器，请确保将</a:t>
            </a:r>
            <a:r>
              <a:rPr lang="en-US" altLang="zh-CN" dirty="0" smtClean="0"/>
              <a:t>HTML</a:t>
            </a:r>
            <a:r>
              <a:rPr lang="zh-CN" altLang="en-US" dirty="0" smtClean="0"/>
              <a:t>页面编码为</a:t>
            </a:r>
            <a:r>
              <a:rPr lang="en-US" altLang="zh-CN" dirty="0" smtClean="0"/>
              <a:t>UTF-8</a:t>
            </a:r>
            <a:r>
              <a:rPr lang="zh-CN" altLang="en-US" dirty="0" smtClean="0"/>
              <a:t>。</a:t>
            </a:r>
            <a:endParaRPr lang="zh-CN" altLang="en-US" dirty="0" smtClean="0"/>
          </a:p>
          <a:p>
            <a:pPr lvl="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a:t>
            </a:r>
            <a:r>
              <a:rPr lang="zh-CN" altLang="en-US" dirty="0" smtClean="0"/>
              <a:t>使用 </a:t>
            </a:r>
            <a:r>
              <a:rPr lang="en-US" altLang="zh-CN" dirty="0" err="1" smtClean="0"/>
              <a:t>Emoji</a:t>
            </a:r>
            <a:r>
              <a:rPr lang="en-US" altLang="zh-CN" dirty="0" smtClean="0"/>
              <a:t> </a:t>
            </a:r>
            <a:r>
              <a:rPr lang="zh-CN" altLang="en-US" dirty="0" smtClean="0"/>
              <a:t>表情</a:t>
            </a:r>
            <a:endParaRPr lang="zh-CN" altLang="en-US" dirty="0"/>
          </a:p>
        </p:txBody>
      </p:sp>
      <p:sp>
        <p:nvSpPr>
          <p:cNvPr id="3" name="内容占位符 2"/>
          <p:cNvSpPr>
            <a:spLocks noGrp="1"/>
          </p:cNvSpPr>
          <p:nvPr>
            <p:ph idx="1"/>
          </p:nvPr>
        </p:nvSpPr>
        <p:spPr/>
        <p:txBody>
          <a:bodyPr/>
          <a:lstStyle/>
          <a:p>
            <a:r>
              <a:rPr lang="en-US" altLang="zh-CN" b="1" dirty="0" smtClean="0"/>
              <a:t>2.  </a:t>
            </a:r>
            <a:r>
              <a:rPr lang="zh-CN" altLang="en-US" b="1" dirty="0" smtClean="0"/>
              <a:t>使用</a:t>
            </a:r>
            <a:r>
              <a:rPr lang="zh-CN" altLang="en-US" b="1" dirty="0" smtClean="0"/>
              <a:t>表情符号简码</a:t>
            </a:r>
            <a:endParaRPr lang="zh-CN" altLang="en-US" b="1" dirty="0" smtClean="0"/>
          </a:p>
          <a:p>
            <a:pPr lvl="1"/>
            <a:r>
              <a:rPr lang="zh-CN" altLang="en-US" dirty="0" smtClean="0"/>
              <a:t>通过键入表情符号短代码来插入表情符号。这些以冒号开头和结尾，并包含表情符号的名称</a:t>
            </a:r>
            <a:r>
              <a:rPr lang="zh-CN" altLang="en-US" dirty="0" smtClean="0"/>
              <a:t>。</a:t>
            </a:r>
            <a:endParaRPr lang="en-US" altLang="zh-CN" dirty="0" smtClean="0"/>
          </a:p>
          <a:p>
            <a:r>
              <a:rPr lang="zh-CN" altLang="en-US" dirty="0" smtClean="0"/>
              <a:t>例如：</a:t>
            </a:r>
            <a:endParaRPr lang="en-US" altLang="zh-CN" dirty="0" smtClean="0"/>
          </a:p>
          <a:p>
            <a:pPr lvl="2">
              <a:buNone/>
            </a:pPr>
            <a:r>
              <a:rPr lang="zh-CN" altLang="en-US" dirty="0" smtClean="0"/>
              <a:t>去露营了！ </a:t>
            </a:r>
            <a:r>
              <a:rPr lang="en-US" altLang="zh-CN" dirty="0" smtClean="0"/>
              <a:t>:tent: </a:t>
            </a:r>
            <a:r>
              <a:rPr lang="zh-CN" altLang="en-US" dirty="0" smtClean="0"/>
              <a:t>很快回来。 </a:t>
            </a:r>
            <a:endParaRPr lang="en-US" altLang="zh-CN" dirty="0" smtClean="0"/>
          </a:p>
          <a:p>
            <a:pPr lvl="2">
              <a:buNone/>
            </a:pPr>
            <a:r>
              <a:rPr lang="zh-CN" altLang="en-US" dirty="0" smtClean="0"/>
              <a:t>真</a:t>
            </a:r>
            <a:r>
              <a:rPr lang="zh-CN" altLang="en-US" dirty="0" smtClean="0"/>
              <a:t>好笑！ </a:t>
            </a:r>
            <a:r>
              <a:rPr lang="en-US" altLang="zh-CN" dirty="0" smtClean="0"/>
              <a:t>:joy</a:t>
            </a:r>
            <a:r>
              <a:rPr lang="en-US" altLang="zh-CN" dirty="0" smtClean="0"/>
              <a:t>:</a:t>
            </a:r>
            <a:endParaRPr lang="en-US" altLang="zh-CN" dirty="0" smtClean="0"/>
          </a:p>
          <a:p>
            <a:r>
              <a:rPr lang="zh-CN" altLang="en-US" dirty="0" smtClean="0"/>
              <a:t>效果：</a:t>
            </a:r>
            <a:endParaRPr lang="en-US" altLang="zh-CN" dirty="0" smtClean="0"/>
          </a:p>
          <a:p>
            <a:endParaRPr lang="en-US" altLang="zh-CN" dirty="0" smtClean="0"/>
          </a:p>
          <a:p>
            <a:endParaRPr lang="zh-CN" altLang="en-US" dirty="0"/>
          </a:p>
        </p:txBody>
      </p:sp>
      <p:pic>
        <p:nvPicPr>
          <p:cNvPr id="41986" name="Picture 2"/>
          <p:cNvPicPr>
            <a:picLocks noChangeAspect="1" noChangeArrowheads="1"/>
          </p:cNvPicPr>
          <p:nvPr/>
        </p:nvPicPr>
        <p:blipFill>
          <a:blip r:embed="rId1" cstate="print"/>
          <a:srcRect/>
          <a:stretch>
            <a:fillRect/>
          </a:stretch>
        </p:blipFill>
        <p:spPr bwMode="auto">
          <a:xfrm>
            <a:off x="3851920" y="5949280"/>
            <a:ext cx="1790700" cy="695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1986"/>
                                        </p:tgtEl>
                                        <p:attrNameLst>
                                          <p:attrName>style.visibility</p:attrName>
                                        </p:attrNameLst>
                                      </p:cBhvr>
                                      <p:to>
                                        <p:strVal val="visible"/>
                                      </p:to>
                                    </p:set>
                                    <p:animEffect transition="in" filter="wipe(down)">
                                      <p:cBhvr>
                                        <p:cTn id="31" dur="500"/>
                                        <p:tgtEl>
                                          <p:spTgt spid="41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a:t>
            </a:r>
            <a:r>
              <a:rPr lang="zh-CN" altLang="en-US" dirty="0" smtClean="0"/>
              <a:t>使用 </a:t>
            </a:r>
            <a:r>
              <a:rPr lang="en-US" altLang="zh-CN" dirty="0" err="1" smtClean="0"/>
              <a:t>Emoji</a:t>
            </a:r>
            <a:r>
              <a:rPr lang="en-US" altLang="zh-CN" dirty="0" smtClean="0"/>
              <a:t> </a:t>
            </a:r>
            <a:r>
              <a:rPr lang="zh-CN" altLang="en-US" dirty="0" smtClean="0"/>
              <a:t>表情</a:t>
            </a:r>
            <a:endParaRPr lang="zh-CN" altLang="en-US" dirty="0"/>
          </a:p>
        </p:txBody>
      </p:sp>
      <p:sp>
        <p:nvSpPr>
          <p:cNvPr id="3" name="内容占位符 2"/>
          <p:cNvSpPr>
            <a:spLocks noGrp="1"/>
          </p:cNvSpPr>
          <p:nvPr>
            <p:ph idx="1"/>
          </p:nvPr>
        </p:nvSpPr>
        <p:spPr/>
        <p:txBody>
          <a:bodyPr/>
          <a:lstStyle/>
          <a:p>
            <a:r>
              <a:rPr lang="zh-CN" altLang="en-US" dirty="0" smtClean="0"/>
              <a:t>常见的</a:t>
            </a:r>
            <a:r>
              <a:rPr lang="en-US" altLang="zh-CN" dirty="0" smtClean="0"/>
              <a:t>Markdown</a:t>
            </a:r>
            <a:r>
              <a:rPr lang="zh-CN" altLang="en-US" dirty="0" smtClean="0"/>
              <a:t>表情符号简码</a:t>
            </a:r>
            <a:endParaRPr lang="zh-CN" altLang="en-US" dirty="0"/>
          </a:p>
        </p:txBody>
      </p:sp>
      <p:pic>
        <p:nvPicPr>
          <p:cNvPr id="44033" name="Picture 1"/>
          <p:cNvPicPr>
            <a:picLocks noChangeAspect="1" noChangeArrowheads="1"/>
          </p:cNvPicPr>
          <p:nvPr/>
        </p:nvPicPr>
        <p:blipFill>
          <a:blip r:embed="rId1" cstate="print"/>
          <a:srcRect/>
          <a:stretch>
            <a:fillRect/>
          </a:stretch>
        </p:blipFill>
        <p:spPr bwMode="auto">
          <a:xfrm>
            <a:off x="2411760" y="3143250"/>
            <a:ext cx="3933825" cy="3714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 </a:t>
            </a:r>
            <a:r>
              <a:rPr lang="en-US" altLang="zh-CN" dirty="0" smtClean="0"/>
              <a:t>Markdown</a:t>
            </a:r>
            <a:r>
              <a:rPr lang="zh-CN" altLang="en-US" dirty="0" smtClean="0"/>
              <a:t>编辑器</a:t>
            </a:r>
            <a:endParaRPr lang="zh-CN" altLang="en-US" dirty="0"/>
          </a:p>
        </p:txBody>
      </p:sp>
      <p:sp>
        <p:nvSpPr>
          <p:cNvPr id="3" name="内容占位符 2"/>
          <p:cNvSpPr>
            <a:spLocks noGrp="1"/>
          </p:cNvSpPr>
          <p:nvPr>
            <p:ph idx="1"/>
          </p:nvPr>
        </p:nvSpPr>
        <p:spPr/>
        <p:txBody>
          <a:bodyPr/>
          <a:lstStyle/>
          <a:p>
            <a:r>
              <a:rPr lang="zh-CN" altLang="en-US" dirty="0" smtClean="0"/>
              <a:t>专用编辑器：</a:t>
            </a:r>
            <a:endParaRPr lang="en-US" altLang="zh-CN" dirty="0" smtClean="0"/>
          </a:p>
          <a:p>
            <a:pPr lvl="1"/>
            <a:r>
              <a:rPr lang="en-US" altLang="zh-CN" dirty="0" err="1" smtClean="0"/>
              <a:t>Typora</a:t>
            </a:r>
            <a:endParaRPr lang="en-US" altLang="zh-CN" dirty="0" smtClean="0"/>
          </a:p>
          <a:p>
            <a:r>
              <a:rPr lang="zh-CN" altLang="en-US" dirty="0" smtClean="0"/>
              <a:t>通用编辑器</a:t>
            </a:r>
            <a:endParaRPr lang="en-US" altLang="zh-CN" dirty="0" smtClean="0"/>
          </a:p>
          <a:p>
            <a:pPr lvl="1"/>
            <a:r>
              <a:rPr lang="zh-CN" altLang="en-US" dirty="0" smtClean="0"/>
              <a:t>记事本</a:t>
            </a:r>
            <a:endParaRPr lang="en-US" altLang="zh-CN" dirty="0" smtClean="0"/>
          </a:p>
          <a:p>
            <a:pPr lvl="1"/>
            <a:r>
              <a:rPr lang="en-US" altLang="zh-CN" dirty="0" smtClean="0"/>
              <a:t>Sublime text</a:t>
            </a:r>
            <a:endParaRPr lang="en-US" altLang="zh-CN" dirty="0" smtClean="0"/>
          </a:p>
          <a:p>
            <a:pPr lvl="1"/>
            <a:r>
              <a:rPr lang="en-US" altLang="zh-CN" dirty="0" smtClean="0"/>
              <a:t>VS code</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Markdown</a:t>
            </a:r>
            <a:r>
              <a:rPr lang="zh-CN" altLang="en-US" dirty="0" smtClean="0"/>
              <a:t>来历</a:t>
            </a:r>
            <a:endParaRPr lang="zh-CN" altLang="en-US" dirty="0"/>
          </a:p>
        </p:txBody>
      </p:sp>
      <p:sp>
        <p:nvSpPr>
          <p:cNvPr id="3" name="内容占位符 2"/>
          <p:cNvSpPr>
            <a:spLocks noGrp="1"/>
          </p:cNvSpPr>
          <p:nvPr>
            <p:ph idx="1"/>
          </p:nvPr>
        </p:nvSpPr>
        <p:spPr/>
        <p:txBody>
          <a:bodyPr/>
          <a:lstStyle/>
          <a:p>
            <a:r>
              <a:rPr lang="en-US" altLang="zh-CN" dirty="0" smtClean="0"/>
              <a:t>Markdown</a:t>
            </a:r>
            <a:r>
              <a:rPr lang="zh-CN" altLang="en-US" dirty="0" smtClean="0"/>
              <a:t>是一种轻量级标记语言，最初在</a:t>
            </a:r>
            <a:r>
              <a:rPr lang="en-US" altLang="zh-CN" dirty="0" smtClean="0"/>
              <a:t>2004</a:t>
            </a:r>
            <a:r>
              <a:rPr lang="zh-CN" altLang="en-US" dirty="0" smtClean="0"/>
              <a:t>年由</a:t>
            </a:r>
            <a:r>
              <a:rPr lang="en-US" altLang="zh-CN" dirty="0" smtClean="0"/>
              <a:t>Aaron Swartz</a:t>
            </a:r>
            <a:r>
              <a:rPr lang="zh-CN" altLang="en-US" dirty="0" smtClean="0"/>
              <a:t>和</a:t>
            </a:r>
            <a:r>
              <a:rPr lang="en-US" altLang="zh-CN" dirty="0" smtClean="0"/>
              <a:t>John Gruber</a:t>
            </a:r>
            <a:r>
              <a:rPr lang="zh-CN" altLang="en-US" dirty="0" smtClean="0"/>
              <a:t>共同设计和实现</a:t>
            </a:r>
            <a:r>
              <a:rPr lang="zh-CN" altLang="en-US" dirty="0" smtClean="0"/>
              <a:t>。两者</a:t>
            </a:r>
            <a:r>
              <a:rPr lang="zh-CN" altLang="en-US" dirty="0" smtClean="0"/>
              <a:t>都是在软件开发和网络技术领域有着深厚背景的专业人士</a:t>
            </a:r>
            <a:r>
              <a:rPr lang="zh-CN" altLang="en-US" dirty="0" smtClean="0"/>
              <a:t>。</a:t>
            </a:r>
            <a:endParaRPr lang="en-US" altLang="zh-CN" dirty="0" smtClean="0"/>
          </a:p>
          <a:p>
            <a:r>
              <a:rPr lang="zh-CN" altLang="en-US" dirty="0" smtClean="0"/>
              <a:t>他们</a:t>
            </a:r>
            <a:r>
              <a:rPr lang="zh-CN" altLang="en-US" dirty="0" smtClean="0"/>
              <a:t>设计</a:t>
            </a:r>
            <a:r>
              <a:rPr lang="en-US" altLang="zh-CN" dirty="0" smtClean="0"/>
              <a:t>Markdown</a:t>
            </a:r>
            <a:r>
              <a:rPr lang="zh-CN" altLang="en-US" dirty="0" smtClean="0"/>
              <a:t>的初衷是希望创建出一种人类可读的、易于书写的纯文本格式，同时也可以被用来转换为</a:t>
            </a:r>
            <a:r>
              <a:rPr lang="en-US" altLang="zh-CN" dirty="0" smtClean="0"/>
              <a:t>HTML</a:t>
            </a:r>
            <a:r>
              <a:rPr lang="zh-CN" altLang="en-US" dirty="0" smtClean="0"/>
              <a:t>，以便在</a:t>
            </a:r>
            <a:r>
              <a:rPr lang="en-US" altLang="zh-CN" dirty="0" smtClean="0"/>
              <a:t>web</a:t>
            </a:r>
            <a:r>
              <a:rPr lang="zh-CN" altLang="en-US" dirty="0" smtClean="0"/>
              <a:t>上发布。</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 </a:t>
            </a:r>
            <a:r>
              <a:rPr lang="en-US" altLang="zh-CN" dirty="0" smtClean="0"/>
              <a:t>Markdown</a:t>
            </a:r>
            <a:r>
              <a:rPr lang="zh-CN" altLang="en-US" dirty="0" smtClean="0"/>
              <a:t>编辑器</a:t>
            </a:r>
            <a:endParaRPr lang="zh-CN" altLang="en-US" dirty="0"/>
          </a:p>
        </p:txBody>
      </p:sp>
      <p:sp>
        <p:nvSpPr>
          <p:cNvPr id="3" name="内容占位符 2"/>
          <p:cNvSpPr>
            <a:spLocks noGrp="1"/>
          </p:cNvSpPr>
          <p:nvPr>
            <p:ph idx="1"/>
          </p:nvPr>
        </p:nvSpPr>
        <p:spPr/>
        <p:txBody>
          <a:bodyPr/>
          <a:lstStyle/>
          <a:p>
            <a:r>
              <a:rPr lang="zh-CN" altLang="en-US" dirty="0" smtClean="0"/>
              <a:t>在线编辑器：</a:t>
            </a:r>
            <a:r>
              <a:rPr lang="en-US" altLang="zh-CN" dirty="0" smtClean="0">
                <a:hlinkClick r:id="rId1"/>
              </a:rPr>
              <a:t>https://markdown.com.cn/editor</a:t>
            </a:r>
            <a:r>
              <a:rPr lang="en-US" altLang="zh-CN" dirty="0" smtClean="0">
                <a:hlinkClick r:id="rId1"/>
              </a:rPr>
              <a:t>/</a:t>
            </a:r>
            <a:endParaRPr lang="en-US" altLang="zh-CN" dirty="0" smtClean="0"/>
          </a:p>
          <a:p>
            <a:endParaRPr lang="en-US" altLang="zh-CN" dirty="0" smtClean="0"/>
          </a:p>
          <a:p>
            <a:r>
              <a:rPr lang="zh-CN" altLang="en-US" dirty="0" smtClean="0"/>
              <a:t>有道云笔记，创建</a:t>
            </a:r>
            <a:r>
              <a:rPr lang="en-US" altLang="zh-CN" dirty="0" smtClean="0"/>
              <a:t>Markdown</a:t>
            </a:r>
            <a:r>
              <a:rPr lang="zh-CN" altLang="en-US" dirty="0" smtClean="0"/>
              <a:t>类型笔记</a:t>
            </a:r>
            <a:endParaRPr lang="en-US" altLang="zh-CN" dirty="0" smtClean="0"/>
          </a:p>
          <a:p>
            <a:endParaRPr lang="en-US" altLang="zh-CN" dirty="0"/>
          </a:p>
          <a:p>
            <a:r>
              <a:rPr lang="en-US" altLang="zh-CN" dirty="0" smtClean="0"/>
              <a:t>Notion</a:t>
            </a:r>
            <a:r>
              <a:rPr lang="zh-CN" altLang="en-US" dirty="0" smtClean="0"/>
              <a:t>软件</a:t>
            </a:r>
            <a:endParaRPr lang="en-US" altLang="zh-CN"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实训</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err="1" smtClean="0"/>
              <a:t>Typora</a:t>
            </a:r>
            <a:r>
              <a:rPr lang="zh-CN" altLang="en-US" dirty="0" smtClean="0"/>
              <a:t>编辑</a:t>
            </a:r>
            <a:r>
              <a:rPr lang="en-US" altLang="zh-CN" dirty="0" smtClean="0"/>
              <a:t>markdown</a:t>
            </a:r>
            <a:r>
              <a:rPr lang="zh-CN" altLang="en-US" dirty="0" smtClean="0"/>
              <a:t>文档</a:t>
            </a:r>
            <a:endParaRPr lang="en-US" altLang="zh-CN" dirty="0" smtClean="0"/>
          </a:p>
          <a:p>
            <a:endParaRPr lang="en-US" altLang="zh-CN" dirty="0" smtClean="0"/>
          </a:p>
          <a:p>
            <a:r>
              <a:rPr lang="en-US" altLang="zh-CN" dirty="0" smtClean="0">
                <a:hlinkClick r:id="rId1"/>
              </a:rPr>
              <a:t>[Markdown + </a:t>
            </a:r>
            <a:r>
              <a:rPr lang="en-US" altLang="zh-CN" dirty="0" err="1" smtClean="0">
                <a:hlinkClick r:id="rId1"/>
              </a:rPr>
              <a:t>Typora/VSCode</a:t>
            </a:r>
            <a:r>
              <a:rPr lang="en-US" altLang="zh-CN" dirty="0" smtClean="0">
                <a:hlinkClick r:id="rId1"/>
              </a:rPr>
              <a:t> </a:t>
            </a:r>
            <a:r>
              <a:rPr lang="zh-CN" altLang="en-US" dirty="0" smtClean="0">
                <a:hlinkClick r:id="rId1"/>
              </a:rPr>
              <a:t>超全教程</a:t>
            </a:r>
            <a:r>
              <a:rPr lang="en-US" altLang="zh-CN" dirty="0" smtClean="0">
                <a:hlinkClick r:id="rId1"/>
              </a:rPr>
              <a:t>] </a:t>
            </a:r>
            <a:r>
              <a:rPr lang="zh-CN" altLang="en-US" dirty="0" smtClean="0">
                <a:hlinkClick r:id="rId1"/>
              </a:rPr>
              <a:t>给大一新生安利的文本神器 </a:t>
            </a:r>
            <a:r>
              <a:rPr lang="en-US" altLang="zh-CN" dirty="0" smtClean="0">
                <a:hlinkClick r:id="rId1"/>
              </a:rPr>
              <a:t>!_</a:t>
            </a:r>
            <a:r>
              <a:rPr lang="zh-CN" altLang="en-US" dirty="0" smtClean="0">
                <a:hlinkClick r:id="rId1"/>
              </a:rPr>
              <a:t>哔哩哔哩</a:t>
            </a:r>
            <a:r>
              <a:rPr lang="en-US" altLang="zh-CN" dirty="0" smtClean="0">
                <a:hlinkClick r:id="rId1"/>
              </a:rPr>
              <a:t>_</a:t>
            </a:r>
            <a:r>
              <a:rPr lang="en-US" altLang="zh-CN" dirty="0" err="1" smtClean="0">
                <a:hlinkClick r:id="rId1"/>
              </a:rPr>
              <a:t>bilibili</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Markdown</a:t>
            </a:r>
            <a:r>
              <a:rPr lang="zh-CN" altLang="en-US" dirty="0" smtClean="0"/>
              <a:t>目标</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smtClean="0"/>
              <a:t>Markdown</a:t>
            </a:r>
            <a:r>
              <a:rPr lang="zh-CN" altLang="en-US" dirty="0" smtClean="0"/>
              <a:t>的主要目标是实现“易读、易写、易于转换为</a:t>
            </a:r>
            <a:r>
              <a:rPr lang="en-US" altLang="zh-CN" dirty="0" smtClean="0"/>
              <a:t>HTML”</a:t>
            </a:r>
            <a:r>
              <a:rPr lang="zh-CN" altLang="en-US" dirty="0" smtClean="0"/>
              <a:t>。其设计哲学是让编写的文本尽可能保持可读性，即使不被转换成</a:t>
            </a:r>
            <a:r>
              <a:rPr lang="en-US" altLang="zh-CN" dirty="0" smtClean="0"/>
              <a:t>HTML</a:t>
            </a:r>
            <a:r>
              <a:rPr lang="zh-CN" altLang="en-US" dirty="0" smtClean="0"/>
              <a:t>或者其他格式，也可以作为一份正常的文本文件来阅读。</a:t>
            </a:r>
            <a:endParaRPr lang="zh-CN" altLang="en-US" dirty="0" smtClean="0"/>
          </a:p>
          <a:p>
            <a:r>
              <a:rPr lang="zh-CN" altLang="en-US" dirty="0" smtClean="0"/>
              <a:t>易读</a:t>
            </a:r>
            <a:r>
              <a:rPr lang="zh-CN" altLang="en-US" dirty="0" smtClean="0"/>
              <a:t>：</a:t>
            </a:r>
            <a:endParaRPr lang="en-US" altLang="zh-CN" dirty="0" smtClean="0"/>
          </a:p>
          <a:p>
            <a:pPr lvl="1"/>
            <a:r>
              <a:rPr lang="en-US" altLang="zh-CN" dirty="0" smtClean="0"/>
              <a:t>Markdown</a:t>
            </a:r>
            <a:r>
              <a:rPr lang="zh-CN" altLang="en-US" dirty="0" smtClean="0"/>
              <a:t>的语法简洁明了，即使在没有任何标记的情况下，文档也应该能够进行阅读，而不会由于过多的标记而分散读者的注意力。</a:t>
            </a:r>
            <a:endParaRPr lang="zh-CN" altLang="en-US" dirty="0" smtClean="0"/>
          </a:p>
          <a:p>
            <a:r>
              <a:rPr lang="zh-CN" altLang="en-US" dirty="0" smtClean="0"/>
              <a:t>易写</a:t>
            </a:r>
            <a:r>
              <a:rPr lang="zh-CN" altLang="en-US" dirty="0" smtClean="0"/>
              <a:t>：</a:t>
            </a:r>
            <a:endParaRPr lang="en-US" altLang="zh-CN" dirty="0" smtClean="0"/>
          </a:p>
          <a:p>
            <a:pPr lvl="1"/>
            <a:r>
              <a:rPr lang="en-US" altLang="zh-CN" dirty="0" smtClean="0"/>
              <a:t>Markdown</a:t>
            </a:r>
            <a:r>
              <a:rPr lang="zh-CN" altLang="en-US" dirty="0" smtClean="0"/>
              <a:t>的标记语法非常简单，学习曲线低，不同于</a:t>
            </a:r>
            <a:r>
              <a:rPr lang="en-US" altLang="zh-CN" dirty="0" smtClean="0"/>
              <a:t>HTML</a:t>
            </a:r>
            <a:r>
              <a:rPr lang="zh-CN" altLang="en-US" dirty="0" smtClean="0"/>
              <a:t>的复杂性，使得用户可以更专注于内容的编写，而非花费大量时间在排版上。</a:t>
            </a:r>
            <a:endParaRPr lang="zh-CN" altLang="en-US" dirty="0" smtClean="0"/>
          </a:p>
          <a:p>
            <a:r>
              <a:rPr lang="zh-CN" altLang="en-US" dirty="0" smtClean="0"/>
              <a:t>易于转换为</a:t>
            </a:r>
            <a:r>
              <a:rPr lang="en-US" altLang="zh-CN" dirty="0" smtClean="0"/>
              <a:t>HTML</a:t>
            </a:r>
            <a:r>
              <a:rPr lang="zh-CN" altLang="en-US" dirty="0" smtClean="0"/>
              <a:t>：</a:t>
            </a:r>
            <a:endParaRPr lang="en-US" altLang="zh-CN" dirty="0" smtClean="0"/>
          </a:p>
          <a:p>
            <a:pPr lvl="1"/>
            <a:r>
              <a:rPr lang="en-US" altLang="zh-CN" dirty="0" smtClean="0"/>
              <a:t>Markdown</a:t>
            </a:r>
            <a:r>
              <a:rPr lang="zh-CN" altLang="en-US" dirty="0" smtClean="0"/>
              <a:t>的设计初衷就是能够轻松转换为</a:t>
            </a:r>
            <a:r>
              <a:rPr lang="en-US" altLang="zh-CN" dirty="0" smtClean="0"/>
              <a:t>HTML</a:t>
            </a:r>
            <a:r>
              <a:rPr lang="zh-CN" altLang="en-US" dirty="0" smtClean="0"/>
              <a:t>，可以满足用户在网络发布文章或者博客的需求。</a:t>
            </a: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Markdown</a:t>
            </a:r>
            <a:r>
              <a:rPr lang="zh-CN" altLang="en-US" dirty="0" smtClean="0"/>
              <a:t>目标</a:t>
            </a:r>
            <a:endParaRPr lang="zh-CN" altLang="en-US" dirty="0"/>
          </a:p>
        </p:txBody>
      </p:sp>
      <p:sp>
        <p:nvSpPr>
          <p:cNvPr id="3" name="内容占位符 2"/>
          <p:cNvSpPr>
            <a:spLocks noGrp="1"/>
          </p:cNvSpPr>
          <p:nvPr>
            <p:ph idx="1"/>
          </p:nvPr>
        </p:nvSpPr>
        <p:spPr/>
        <p:txBody>
          <a:bodyPr/>
          <a:lstStyle/>
          <a:p>
            <a:r>
              <a:rPr lang="zh-CN" altLang="en-US" dirty="0" smtClean="0"/>
              <a:t>因此，</a:t>
            </a:r>
            <a:r>
              <a:rPr lang="en-US" altLang="zh-CN" dirty="0" smtClean="0"/>
              <a:t>Markdown</a:t>
            </a:r>
            <a:r>
              <a:rPr lang="zh-CN" altLang="en-US" dirty="0" smtClean="0"/>
              <a:t>的来历和目标都是为了提高写作者的效率，让他们可以专注于内容创作，而不是被复杂的格式排版所困扰，同时也让文档更易于分享和阅读。</a:t>
            </a:r>
            <a:endParaRPr lang="zh-C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Markdown</a:t>
            </a:r>
            <a:r>
              <a:rPr lang="zh-CN" altLang="en-US" dirty="0" smtClean="0"/>
              <a:t>的主要应用领域</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技术</a:t>
            </a:r>
            <a:r>
              <a:rPr lang="zh-CN" altLang="en-US" dirty="0" smtClean="0"/>
              <a:t>文档编写</a:t>
            </a:r>
            <a:r>
              <a:rPr lang="zh-CN" altLang="en-US" dirty="0" smtClean="0"/>
              <a:t>：</a:t>
            </a:r>
            <a:endParaRPr lang="en-US" altLang="zh-CN" dirty="0" smtClean="0"/>
          </a:p>
          <a:p>
            <a:pPr lvl="1"/>
            <a:r>
              <a:rPr lang="en-US" altLang="zh-CN" dirty="0" smtClean="0"/>
              <a:t>Markdown</a:t>
            </a:r>
            <a:r>
              <a:rPr lang="zh-CN" altLang="en-US" dirty="0" smtClean="0"/>
              <a:t>的简洁易懂的语法使得它非常适合编写技术文档，如</a:t>
            </a:r>
            <a:r>
              <a:rPr lang="en-US" altLang="zh-CN" dirty="0" smtClean="0"/>
              <a:t>API</a:t>
            </a:r>
            <a:r>
              <a:rPr lang="zh-CN" altLang="en-US" dirty="0" smtClean="0"/>
              <a:t>文档、软件说明书等。通过</a:t>
            </a:r>
            <a:r>
              <a:rPr lang="en-US" altLang="zh-CN" dirty="0" smtClean="0"/>
              <a:t>Markdown</a:t>
            </a:r>
            <a:r>
              <a:rPr lang="zh-CN" altLang="en-US" dirty="0" smtClean="0"/>
              <a:t>，技术人员可以快速书写文档，并方便地将其转换成</a:t>
            </a:r>
            <a:r>
              <a:rPr lang="en-US" altLang="zh-CN" dirty="0" smtClean="0"/>
              <a:t>HTML</a:t>
            </a:r>
            <a:r>
              <a:rPr lang="zh-CN" altLang="en-US" dirty="0" smtClean="0"/>
              <a:t>或其他格式进行发布。</a:t>
            </a:r>
            <a:endParaRPr lang="zh-CN" altLang="en-US" dirty="0" smtClean="0"/>
          </a:p>
          <a:p>
            <a:r>
              <a:rPr lang="zh-CN" altLang="en-US" dirty="0" smtClean="0"/>
              <a:t>网络文章和博客</a:t>
            </a:r>
            <a:r>
              <a:rPr lang="zh-CN" altLang="en-US" dirty="0" smtClean="0"/>
              <a:t>：</a:t>
            </a:r>
            <a:endParaRPr lang="en-US" altLang="zh-CN" dirty="0" smtClean="0"/>
          </a:p>
          <a:p>
            <a:pPr lvl="1"/>
            <a:r>
              <a:rPr lang="zh-CN" altLang="en-US" dirty="0" smtClean="0"/>
              <a:t>许多</a:t>
            </a:r>
            <a:r>
              <a:rPr lang="zh-CN" altLang="en-US" dirty="0" smtClean="0"/>
              <a:t>博客平台和内容管理系统（如</a:t>
            </a:r>
            <a:r>
              <a:rPr lang="en-US" altLang="zh-CN" dirty="0" err="1" smtClean="0"/>
              <a:t>WordPress</a:t>
            </a:r>
            <a:r>
              <a:rPr lang="zh-CN" altLang="en-US" dirty="0" smtClean="0"/>
              <a:t>、</a:t>
            </a:r>
            <a:r>
              <a:rPr lang="en-US" altLang="zh-CN" dirty="0" smtClean="0"/>
              <a:t>Ghost</a:t>
            </a:r>
            <a:r>
              <a:rPr lang="zh-CN" altLang="en-US" dirty="0" smtClean="0"/>
              <a:t>等）支持</a:t>
            </a:r>
            <a:r>
              <a:rPr lang="en-US" altLang="zh-CN" dirty="0" smtClean="0"/>
              <a:t>Markdown</a:t>
            </a:r>
            <a:r>
              <a:rPr lang="zh-CN" altLang="en-US" dirty="0" smtClean="0"/>
              <a:t>语法，允许用户直接使用</a:t>
            </a:r>
            <a:r>
              <a:rPr lang="en-US" altLang="zh-CN" dirty="0" smtClean="0"/>
              <a:t>Markdown</a:t>
            </a:r>
            <a:r>
              <a:rPr lang="zh-CN" altLang="en-US" dirty="0" smtClean="0"/>
              <a:t>编写文章。这样一来，作者可以专注于内容创作，而不用担心排版问题。</a:t>
            </a:r>
            <a:endParaRPr lang="zh-CN" altLang="en-US" dirty="0" smtClean="0"/>
          </a:p>
          <a:p>
            <a:r>
              <a:rPr lang="zh-CN" altLang="en-US" dirty="0" smtClean="0"/>
              <a:t>笔记和知识管理</a:t>
            </a:r>
            <a:r>
              <a:rPr lang="zh-CN" altLang="en-US" dirty="0" smtClean="0"/>
              <a:t>：</a:t>
            </a:r>
            <a:endParaRPr lang="en-US" altLang="zh-CN" dirty="0" smtClean="0"/>
          </a:p>
          <a:p>
            <a:pPr lvl="1"/>
            <a:r>
              <a:rPr lang="zh-CN" altLang="en-US" dirty="0" smtClean="0"/>
              <a:t>使用</a:t>
            </a:r>
            <a:r>
              <a:rPr lang="en-US" altLang="zh-CN" dirty="0" smtClean="0"/>
              <a:t>Markdown</a:t>
            </a:r>
            <a:r>
              <a:rPr lang="zh-CN" altLang="en-US" dirty="0" smtClean="0"/>
              <a:t>编写的笔记不仅便于阅读，还可以轻松地在不同设备和平台之间同步。许多知识管理和笔记应用程序（如</a:t>
            </a:r>
            <a:r>
              <a:rPr lang="en-US" altLang="zh-CN" dirty="0" err="1" smtClean="0"/>
              <a:t>Evernote</a:t>
            </a:r>
            <a:r>
              <a:rPr lang="zh-CN" altLang="en-US" dirty="0" smtClean="0"/>
              <a:t>、</a:t>
            </a:r>
            <a:r>
              <a:rPr lang="en-US" altLang="zh-CN" dirty="0" smtClean="0"/>
              <a:t>OneNote</a:t>
            </a:r>
            <a:r>
              <a:rPr lang="zh-CN" altLang="en-US" dirty="0" smtClean="0"/>
              <a:t>、</a:t>
            </a:r>
            <a:r>
              <a:rPr lang="en-US" altLang="zh-CN" dirty="0" smtClean="0"/>
              <a:t>Notion</a:t>
            </a:r>
            <a:r>
              <a:rPr lang="zh-CN" altLang="en-US" dirty="0" smtClean="0"/>
              <a:t>等）均支持</a:t>
            </a:r>
            <a:r>
              <a:rPr lang="en-US" altLang="zh-CN" dirty="0" smtClean="0"/>
              <a:t>Markdown</a:t>
            </a:r>
            <a:r>
              <a:rPr lang="zh-CN" altLang="en-US" dirty="0" smtClean="0"/>
              <a:t>语法，方便用户整理和分享知识。</a:t>
            </a: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Markdown</a:t>
            </a:r>
            <a:r>
              <a:rPr lang="zh-CN" altLang="en-US" dirty="0" smtClean="0"/>
              <a:t>的主要应用领域</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项目管理和协作</a:t>
            </a:r>
            <a:r>
              <a:rPr lang="zh-CN" altLang="en-US" dirty="0" smtClean="0"/>
              <a:t>：</a:t>
            </a:r>
            <a:endParaRPr lang="en-US" altLang="zh-CN" dirty="0" smtClean="0"/>
          </a:p>
          <a:p>
            <a:pPr lvl="1"/>
            <a:r>
              <a:rPr lang="zh-CN" altLang="en-US" dirty="0" smtClean="0"/>
              <a:t>许多</a:t>
            </a:r>
            <a:r>
              <a:rPr lang="zh-CN" altLang="en-US" dirty="0" smtClean="0"/>
              <a:t>项目管理和协作工具（如</a:t>
            </a:r>
            <a:r>
              <a:rPr lang="en-US" altLang="zh-CN" dirty="0" err="1" smtClean="0"/>
              <a:t>GitHub</a:t>
            </a:r>
            <a:r>
              <a:rPr lang="zh-CN" altLang="en-US" dirty="0" smtClean="0"/>
              <a:t>、</a:t>
            </a:r>
            <a:r>
              <a:rPr lang="en-US" altLang="zh-CN" dirty="0" err="1" smtClean="0"/>
              <a:t>GitLab</a:t>
            </a:r>
            <a:r>
              <a:rPr lang="zh-CN" altLang="en-US" dirty="0" smtClean="0"/>
              <a:t>、</a:t>
            </a:r>
            <a:r>
              <a:rPr lang="en-US" altLang="zh-CN" dirty="0" err="1" smtClean="0"/>
              <a:t>Bitbucket</a:t>
            </a:r>
            <a:r>
              <a:rPr lang="zh-CN" altLang="en-US" dirty="0" smtClean="0"/>
              <a:t>等）支持</a:t>
            </a:r>
            <a:r>
              <a:rPr lang="en-US" altLang="zh-CN" dirty="0" smtClean="0"/>
              <a:t>Markdown</a:t>
            </a:r>
            <a:r>
              <a:rPr lang="zh-CN" altLang="en-US" dirty="0" smtClean="0"/>
              <a:t>，允许用户编写项目说明、任务清单、进度报告等。这使得团队成员可以迅速理解项目信息，提高协作效率。</a:t>
            </a:r>
            <a:endParaRPr lang="zh-CN" altLang="en-US" dirty="0" smtClean="0"/>
          </a:p>
          <a:p>
            <a:r>
              <a:rPr lang="zh-CN" altLang="en-US" dirty="0" smtClean="0"/>
              <a:t>在线论坛和问答社区</a:t>
            </a:r>
            <a:r>
              <a:rPr lang="zh-CN" altLang="en-US" dirty="0" smtClean="0"/>
              <a:t>：</a:t>
            </a:r>
            <a:endParaRPr lang="en-US" altLang="zh-CN" dirty="0" smtClean="0"/>
          </a:p>
          <a:p>
            <a:pPr lvl="1"/>
            <a:r>
              <a:rPr lang="zh-CN" altLang="en-US" dirty="0" smtClean="0"/>
              <a:t>部分</a:t>
            </a:r>
            <a:r>
              <a:rPr lang="zh-CN" altLang="en-US" dirty="0" smtClean="0"/>
              <a:t>在线论坛（如</a:t>
            </a:r>
            <a:r>
              <a:rPr lang="en-US" altLang="zh-CN" dirty="0" err="1" smtClean="0"/>
              <a:t>Reddit</a:t>
            </a:r>
            <a:r>
              <a:rPr lang="zh-CN" altLang="en-US" dirty="0" smtClean="0"/>
              <a:t>）和问答社区（如</a:t>
            </a:r>
            <a:r>
              <a:rPr lang="en-US" altLang="zh-CN" dirty="0" smtClean="0"/>
              <a:t>Stack Overflow</a:t>
            </a:r>
            <a:r>
              <a:rPr lang="zh-CN" altLang="en-US" dirty="0" smtClean="0"/>
              <a:t>）支持</a:t>
            </a:r>
            <a:r>
              <a:rPr lang="en-US" altLang="zh-CN" dirty="0" smtClean="0"/>
              <a:t>Markdown</a:t>
            </a:r>
            <a:r>
              <a:rPr lang="zh-CN" altLang="en-US" dirty="0" smtClean="0"/>
              <a:t>语法，方便用户在回答问题、分享经验或发表观点时进行格式化排版，提高内容的可读性。</a:t>
            </a:r>
            <a:endParaRPr lang="zh-CN" altLang="en-US" dirty="0" smtClean="0"/>
          </a:p>
          <a:p>
            <a:r>
              <a:rPr lang="zh-CN" altLang="en-US" dirty="0" smtClean="0"/>
              <a:t>电子书制作</a:t>
            </a:r>
            <a:r>
              <a:rPr lang="zh-CN" altLang="en-US" dirty="0" smtClean="0"/>
              <a:t>：</a:t>
            </a:r>
            <a:endParaRPr lang="en-US" altLang="zh-CN" dirty="0" smtClean="0"/>
          </a:p>
          <a:p>
            <a:pPr lvl="1"/>
            <a:r>
              <a:rPr lang="en-US" altLang="zh-CN" dirty="0" smtClean="0"/>
              <a:t>Markdown</a:t>
            </a:r>
            <a:r>
              <a:rPr lang="zh-CN" altLang="en-US" dirty="0" smtClean="0"/>
              <a:t>的简单格式便于转换成其他文件格式，如</a:t>
            </a:r>
            <a:r>
              <a:rPr lang="en-US" altLang="zh-CN" dirty="0" smtClean="0"/>
              <a:t>PDF</a:t>
            </a:r>
            <a:r>
              <a:rPr lang="zh-CN" altLang="en-US" dirty="0" smtClean="0"/>
              <a:t>、</a:t>
            </a:r>
            <a:r>
              <a:rPr lang="en-US" altLang="zh-CN" dirty="0" err="1" smtClean="0"/>
              <a:t>ePub</a:t>
            </a:r>
            <a:r>
              <a:rPr lang="zh-CN" altLang="en-US" dirty="0" smtClean="0"/>
              <a:t>等。因此，它也适用于编写电子书籍。有些专门的电子书制作工具（如</a:t>
            </a:r>
            <a:r>
              <a:rPr lang="en-US" altLang="zh-CN" dirty="0" err="1" smtClean="0"/>
              <a:t>Pandoc</a:t>
            </a:r>
            <a:r>
              <a:rPr lang="zh-CN" altLang="en-US" dirty="0" smtClean="0"/>
              <a:t>、</a:t>
            </a:r>
            <a:r>
              <a:rPr lang="en-US" altLang="zh-CN" dirty="0" err="1" smtClean="0"/>
              <a:t>GitBook</a:t>
            </a:r>
            <a:r>
              <a:rPr lang="zh-CN" altLang="en-US" dirty="0" smtClean="0"/>
              <a:t>等）支持将</a:t>
            </a:r>
            <a:r>
              <a:rPr lang="en-US" altLang="zh-CN" dirty="0" smtClean="0"/>
              <a:t>Markdown</a:t>
            </a:r>
            <a:r>
              <a:rPr lang="zh-CN" altLang="en-US" dirty="0" smtClean="0"/>
              <a:t>文件转换成电子书格式。</a:t>
            </a: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 Markdown</a:t>
            </a:r>
            <a:r>
              <a:rPr lang="zh-CN" altLang="en-US" dirty="0" smtClean="0"/>
              <a:t>基础</a:t>
            </a:r>
            <a:r>
              <a:rPr lang="zh-CN" altLang="en-US" dirty="0" smtClean="0"/>
              <a:t>语法</a:t>
            </a:r>
            <a:endParaRPr lang="zh-CN" altLang="en-US" dirty="0"/>
          </a:p>
        </p:txBody>
      </p:sp>
      <p:sp>
        <p:nvSpPr>
          <p:cNvPr id="3" name="内容占位符 2"/>
          <p:cNvSpPr>
            <a:spLocks noGrp="1"/>
          </p:cNvSpPr>
          <p:nvPr>
            <p:ph idx="1"/>
          </p:nvPr>
        </p:nvSpPr>
        <p:spPr/>
        <p:txBody>
          <a:bodyPr>
            <a:normAutofit/>
          </a:bodyPr>
          <a:lstStyle/>
          <a:p>
            <a:pPr marL="342900" lvl="1" indent="-342900">
              <a:buFont typeface="Arial" panose="020B0604020202020204" pitchFamily="34" charset="0"/>
              <a:buChar char="•"/>
            </a:pPr>
            <a:r>
              <a:rPr lang="zh-CN" altLang="en-US" dirty="0" smtClean="0"/>
              <a:t>创建标题</a:t>
            </a:r>
            <a:endParaRPr lang="en-US" altLang="zh-CN" dirty="0" smtClean="0"/>
          </a:p>
          <a:p>
            <a:pPr marL="342900" lvl="1" indent="-342900">
              <a:buFont typeface="Arial" panose="020B0604020202020204" pitchFamily="34" charset="0"/>
              <a:buChar char="•"/>
            </a:pPr>
            <a:r>
              <a:rPr lang="zh-CN" altLang="en-US" dirty="0" smtClean="0"/>
              <a:t>生成段落</a:t>
            </a:r>
            <a:r>
              <a:rPr lang="zh-CN" altLang="en-US" dirty="0" smtClean="0"/>
              <a:t>和换行；</a:t>
            </a:r>
            <a:endParaRPr lang="zh-CN" altLang="en-US" dirty="0" smtClean="0"/>
          </a:p>
          <a:p>
            <a:pPr marL="342900" lvl="1" indent="-342900">
              <a:buFont typeface="Arial" panose="020B0604020202020204" pitchFamily="34" charset="0"/>
              <a:buChar char="•"/>
            </a:pPr>
            <a:r>
              <a:rPr lang="zh-CN" altLang="en-US" dirty="0" smtClean="0"/>
              <a:t>文本</a:t>
            </a:r>
            <a:r>
              <a:rPr lang="zh-CN" altLang="en-US" dirty="0" smtClean="0"/>
              <a:t>格式化（如加粗，斜体，删除线等）；</a:t>
            </a:r>
            <a:endParaRPr lang="zh-CN" altLang="en-US" dirty="0" smtClean="0"/>
          </a:p>
          <a:p>
            <a:pPr marL="342900" lvl="1" indent="-342900">
              <a:buFont typeface="Arial" panose="020B0604020202020204" pitchFamily="34" charset="0"/>
              <a:buChar char="•"/>
            </a:pPr>
            <a:r>
              <a:rPr lang="zh-CN" altLang="en-US" dirty="0" smtClean="0"/>
              <a:t>使用列表</a:t>
            </a:r>
            <a:r>
              <a:rPr lang="zh-CN" altLang="en-US" dirty="0" smtClean="0"/>
              <a:t>（有序和无序列表）；</a:t>
            </a:r>
            <a:endParaRPr lang="zh-CN" altLang="en-US" dirty="0" smtClean="0"/>
          </a:p>
          <a:p>
            <a:pPr marL="342900" lvl="1" indent="-342900">
              <a:buFont typeface="Arial" panose="020B0604020202020204" pitchFamily="34" charset="0"/>
              <a:buChar char="•"/>
            </a:pPr>
            <a:r>
              <a:rPr lang="zh-CN" altLang="en-US" dirty="0" smtClean="0"/>
              <a:t>处理</a:t>
            </a:r>
            <a:r>
              <a:rPr lang="zh-CN" altLang="en-US" dirty="0" smtClean="0"/>
              <a:t>链接和图片；</a:t>
            </a:r>
            <a:endParaRPr lang="zh-CN" altLang="en-US" dirty="0" smtClean="0"/>
          </a:p>
          <a:p>
            <a:pPr marL="342900" lvl="1" indent="-342900">
              <a:buFont typeface="Arial" panose="020B0604020202020204" pitchFamily="34" charset="0"/>
              <a:buChar char="•"/>
            </a:pPr>
            <a:r>
              <a:rPr lang="zh-CN" altLang="en-US" dirty="0" smtClean="0"/>
              <a:t>使用代码</a:t>
            </a:r>
            <a:r>
              <a:rPr lang="zh-CN" altLang="en-US" dirty="0" smtClean="0"/>
              <a:t>块和行内</a:t>
            </a:r>
            <a:r>
              <a:rPr lang="zh-CN" altLang="en-US" dirty="0" smtClean="0"/>
              <a:t>代码</a:t>
            </a:r>
            <a:endParaRPr lang="en-US" altLang="zh-CN" dirty="0" smtClean="0"/>
          </a:p>
          <a:p>
            <a:pPr marL="342900" lvl="1" indent="-342900">
              <a:buFont typeface="Arial" panose="020B0604020202020204" pitchFamily="34" charset="0"/>
              <a:buChar char="•"/>
            </a:pPr>
            <a:r>
              <a:rPr lang="zh-CN" altLang="en-US" dirty="0" smtClean="0"/>
              <a:t>使用</a:t>
            </a:r>
            <a:r>
              <a:rPr lang="zh-CN" altLang="en-US" dirty="0" smtClean="0"/>
              <a:t>引用</a:t>
            </a:r>
            <a:endParaRPr lang="en-US" altLang="zh-CN" dirty="0" smtClean="0"/>
          </a:p>
          <a:p>
            <a:pPr marL="342900" lvl="1" indent="-342900">
              <a:buFont typeface="Arial" panose="020B0604020202020204" pitchFamily="34" charset="0"/>
              <a:buChar char="•"/>
            </a:pPr>
            <a:r>
              <a:rPr lang="zh-CN" altLang="en-US" dirty="0" smtClean="0"/>
              <a:t>创建分隔线</a:t>
            </a:r>
            <a:endParaRPr lang="en-US" altLang="zh-CN" dirty="0" smtClean="0"/>
          </a:p>
          <a:p>
            <a:pPr marL="342900" lvl="1" indent="-342900">
              <a:buFont typeface="Arial" panose="020B0604020202020204" pitchFamily="34" charset="0"/>
              <a:buChar char="•"/>
            </a:pPr>
            <a:endParaRPr lang="zh-CN" altLang="en-US" dirty="0" smtClean="0"/>
          </a:p>
          <a:p>
            <a:endParaRPr lang="zh-CN" altLang="en-US" sz="2800"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NzQ3NTQ4OTljMWFkOTRjZGI4MjdhYWNiNTJjN2EwMTAifQ=="/>
</p:tagLst>
</file>

<file path=ppt/theme/theme1.xml><?xml version="1.0" encoding="utf-8"?>
<a:theme xmlns:a="http://schemas.openxmlformats.org/drawingml/2006/main" name="Blends">
  <a:themeElements>
    <a:clrScheme name="Office 主题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主题">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Office 主题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主题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5401</Words>
  <Application>WPS 演示</Application>
  <PresentationFormat>全屏显示(4:3)</PresentationFormat>
  <Paragraphs>382</Paragraphs>
  <Slides>41</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41</vt:i4>
      </vt:variant>
    </vt:vector>
  </HeadingPairs>
  <TitlesOfParts>
    <vt:vector size="53" baseType="lpstr">
      <vt:lpstr>Arial</vt:lpstr>
      <vt:lpstr>宋体</vt:lpstr>
      <vt:lpstr>Wingdings</vt:lpstr>
      <vt:lpstr>Tahoma</vt:lpstr>
      <vt:lpstr>微软雅黑</vt:lpstr>
      <vt:lpstr>Arial Unicode MS</vt:lpstr>
      <vt:lpstr>Calibri</vt:lpstr>
      <vt:lpstr>-apple-system</vt:lpstr>
      <vt:lpstr>Segoe Print</vt:lpstr>
      <vt:lpstr>Arial Unicode MS</vt:lpstr>
      <vt:lpstr>ui-monospace</vt:lpstr>
      <vt:lpstr>Blends</vt:lpstr>
      <vt:lpstr>Markdown教程</vt:lpstr>
      <vt:lpstr>目录</vt:lpstr>
      <vt:lpstr>1 Markdown简介及应用领域</vt:lpstr>
      <vt:lpstr>1.1 Markdown来历</vt:lpstr>
      <vt:lpstr>1.2 Markdown目标</vt:lpstr>
      <vt:lpstr>1.2 Markdown目标</vt:lpstr>
      <vt:lpstr>1.3 Markdown的主要应用领域</vt:lpstr>
      <vt:lpstr>1.3 Markdown的主要应用领域</vt:lpstr>
      <vt:lpstr>2 Markdown基础语法</vt:lpstr>
      <vt:lpstr>2.1 创建标题</vt:lpstr>
      <vt:lpstr>2.1 创建标题</vt:lpstr>
      <vt:lpstr>2.2 段落和换行</vt:lpstr>
      <vt:lpstr>2.2 段落和换行</vt:lpstr>
      <vt:lpstr>2.3 文本格式化</vt:lpstr>
      <vt:lpstr>2.3 文本格式化</vt:lpstr>
      <vt:lpstr>2.3 文本格式化</vt:lpstr>
      <vt:lpstr>2.3 文本格式化</vt:lpstr>
      <vt:lpstr>2.4 使用列表</vt:lpstr>
      <vt:lpstr>2.4 使用列表</vt:lpstr>
      <vt:lpstr>2.4  使用列表</vt:lpstr>
      <vt:lpstr>2.5  处理链接和图片</vt:lpstr>
      <vt:lpstr>2.5 处理链接和图片</vt:lpstr>
      <vt:lpstr>2.6 插入行内代码和代码块</vt:lpstr>
      <vt:lpstr>2.6 插入行内代码和代码块</vt:lpstr>
      <vt:lpstr>2.7 使用引用 </vt:lpstr>
      <vt:lpstr>2.8 使用分隔线</vt:lpstr>
      <vt:lpstr>3 Markdown扩展语法</vt:lpstr>
      <vt:lpstr>3 Markdown扩展语法</vt:lpstr>
      <vt:lpstr>3.1    创建表格</vt:lpstr>
      <vt:lpstr>3.1    创建表格</vt:lpstr>
      <vt:lpstr>3.1    创建表格</vt:lpstr>
      <vt:lpstr>3.2     创建脚注 </vt:lpstr>
      <vt:lpstr>3.3   创建任务列表</vt:lpstr>
      <vt:lpstr>3.4 创建定义列表</vt:lpstr>
      <vt:lpstr>3.4 创建定义列表</vt:lpstr>
      <vt:lpstr>3.5 使用 Emoji 表情</vt:lpstr>
      <vt:lpstr>3.5 使用 Emoji 表情</vt:lpstr>
      <vt:lpstr>3.5 使用 Emoji 表情</vt:lpstr>
      <vt:lpstr>4 Markdown编辑器</vt:lpstr>
      <vt:lpstr>4 Markdown编辑器</vt:lpstr>
      <vt:lpstr>5 实训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Markdown教程</dc:title>
  <dc:creator>Administrator</dc:creator>
  <cp:lastModifiedBy>Administrator</cp:lastModifiedBy>
  <cp:revision>118</cp:revision>
  <dcterms:created xsi:type="dcterms:W3CDTF">2023-10-30T14:33:00Z</dcterms:created>
  <dcterms:modified xsi:type="dcterms:W3CDTF">2023-10-31T13:25:54Z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4A783F6010184F5A8D2796049DB8027B_12</vt:lpwstr>
  </property>
  <property fmtid="{D5CDD505-2E9C-101B-9397-08002B2CF9AE}" pid="3" name="KSOProductBuildVer">
    <vt:lpwstr>2052-12.1.0.15374</vt:lpwstr>
  </property>
</Properties>
</file>