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895" r:id="rId2"/>
    <p:sldId id="802" r:id="rId3"/>
    <p:sldId id="897" r:id="rId4"/>
    <p:sldId id="910" r:id="rId5"/>
    <p:sldId id="909" r:id="rId6"/>
    <p:sldId id="898" r:id="rId7"/>
    <p:sldId id="908" r:id="rId8"/>
    <p:sldId id="896" r:id="rId9"/>
    <p:sldId id="901" r:id="rId10"/>
    <p:sldId id="904" r:id="rId11"/>
    <p:sldId id="903" r:id="rId12"/>
    <p:sldId id="905" r:id="rId13"/>
    <p:sldId id="906" r:id="rId14"/>
    <p:sldId id="720" r:id="rId15"/>
    <p:sldId id="674" r:id="rId16"/>
    <p:sldId id="856" r:id="rId17"/>
    <p:sldId id="715" r:id="rId18"/>
    <p:sldId id="855" r:id="rId19"/>
    <p:sldId id="891" r:id="rId20"/>
    <p:sldId id="861" r:id="rId21"/>
    <p:sldId id="863" r:id="rId22"/>
    <p:sldId id="864" r:id="rId23"/>
    <p:sldId id="865" r:id="rId24"/>
    <p:sldId id="866" r:id="rId25"/>
    <p:sldId id="867" r:id="rId26"/>
    <p:sldId id="868" r:id="rId27"/>
    <p:sldId id="869" r:id="rId28"/>
    <p:sldId id="870" r:id="rId29"/>
    <p:sldId id="871" r:id="rId30"/>
    <p:sldId id="872" r:id="rId31"/>
    <p:sldId id="277" r:id="rId3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80"/>
    <a:srgbClr val="9900CC"/>
    <a:srgbClr val="00FF00"/>
    <a:srgbClr val="333399"/>
    <a:srgbClr val="0080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3" autoAdjust="0"/>
    <p:restoredTop sz="95788" autoAdjust="0"/>
  </p:normalViewPr>
  <p:slideViewPr>
    <p:cSldViewPr>
      <p:cViewPr>
        <p:scale>
          <a:sx n="75" d="100"/>
          <a:sy n="75" d="100"/>
        </p:scale>
        <p:origin x="848" y="804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58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24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inghua.edu.cn/chn/index.htm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076" name="Picture 1039" descr="清华大学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xuexitong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819136" y="1844824"/>
            <a:ext cx="71294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Tx/>
              <a:buNone/>
            </a:pPr>
            <a:r>
              <a:rPr lang="en-US" altLang="zh-CN" sz="40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4000" b="1" dirty="0">
                <a:solidFill>
                  <a:schemeClr val="tx1"/>
                </a:solidFill>
                <a:latin typeface="楷体_GB2312" pitchFamily="49" charset="-122"/>
              </a:rPr>
              <a:t>编译原理课程设计</a:t>
            </a: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2A70521-013B-7243-B0E2-3F059DB02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87" y="4192374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南京农业大学人工智能学院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0F9357D-CECE-D444-8FEC-C3E36875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74957"/>
            <a:ext cx="7129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黄 芬</a:t>
            </a:r>
          </a:p>
        </p:txBody>
      </p:sp>
    </p:spTree>
    <p:extLst>
      <p:ext uri="{BB962C8B-B14F-4D97-AF65-F5344CB8AC3E}">
        <p14:creationId xmlns:p14="http://schemas.microsoft.com/office/powerpoint/2010/main" val="215538773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521518"/>
            <a:ext cx="7967662" cy="437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1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、词法分析程序</a:t>
            </a:r>
            <a:endParaRPr lang="en-US" altLang="zh-CN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marL="0" lvl="1" indent="0" eaLnBrk="1" hangingPunct="1">
              <a:lnSpc>
                <a:spcPct val="90000"/>
              </a:lnSpc>
              <a:spcBef>
                <a:spcPts val="5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      绘制所选等级文法词法分析的最小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，手工编程，设计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实现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该文法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词法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分析程序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能够识别基于该文法规则源程序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的单词序列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，并将识别结果登录入表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加深课堂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相关理论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教学内容的理解，提高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词法</a:t>
            </a:r>
            <a:r>
              <a:rPr lang="en-US" altLang="zh-CN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分析方法的实践能力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；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500"/>
              </a:spcBef>
            </a:pPr>
            <a:endParaRPr lang="zh-CN" altLang="en-US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）源代码</a:t>
            </a:r>
            <a:endParaRPr lang="en-US" altLang="zh-CN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）可执行程序</a:t>
            </a:r>
            <a:endParaRPr lang="en-US" altLang="zh-CN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）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分）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针对相应文法，自行准备充足的调试样例（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至少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5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个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测试样例文本文件（正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反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 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），并在设计报告中给出测试结果与分析。</a:t>
            </a:r>
            <a:endParaRPr lang="" altLang="zh-CN" sz="3200" dirty="0">
              <a:solidFill>
                <a:schemeClr val="tx1"/>
              </a:solidFill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6F1C397-3A3F-894B-B14E-55B810DBCCA5}"/>
              </a:ext>
            </a:extLst>
          </p:cNvPr>
          <p:cNvSpPr>
            <a:spLocks noGrp="1"/>
          </p:cNvSpPr>
          <p:nvPr/>
        </p:nvSpPr>
        <p:spPr>
          <a:xfrm>
            <a:off x="539552" y="116632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三</a:t>
            </a:r>
            <a:r>
              <a:rPr lang="en-US" altLang="zh-CN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20551671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88067" y="980728"/>
            <a:ext cx="8317358" cy="54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200000"/>
              </a:lnSpc>
              <a:spcBef>
                <a:spcPts val="5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、语法分析程序</a:t>
            </a:r>
            <a:endParaRPr lang="en-US" altLang="zh-CN" b="1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     计算并绘制所选等级文法的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SLR(1)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语法分析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表，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基于算符优先级解决出现的冲突 ；调用语法分析程序， 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设计、开发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所选文法描述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语言的语法分析程序，加深课堂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相关理论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教学内容的理解，提高语法分析方法的实践能力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。</a:t>
            </a:r>
          </a:p>
          <a:p>
            <a:pPr marL="0" lvl="1" indent="0" eaLnBrk="1" hangingPunct="1">
              <a:lnSpc>
                <a:spcPct val="90000"/>
              </a:lnSpc>
              <a:spcBef>
                <a:spcPts val="500"/>
              </a:spcBef>
              <a:buNone/>
            </a:pPr>
            <a:endParaRPr lang="zh-CN" altLang="en-US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）源代码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）可执行程序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 （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分）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针对相应文法，自行准备充足的调试样例（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至少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测试样例文本文件（正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反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 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），并在设计报告中给出测试结果与分析；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）对测试样例源程序的分析，按照分析顺序列举历次归约过程使用的产生式，分析是否符合语法要求，提示出错行数；鼓励做到输出错误分析。</a:t>
            </a:r>
            <a:endParaRPr lang="zh-CN" altLang="en-US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CEFE556-1751-8E4D-9560-533B26899DC1}"/>
              </a:ext>
            </a:extLst>
          </p:cNvPr>
          <p:cNvSpPr>
            <a:spLocks noGrp="1"/>
          </p:cNvSpPr>
          <p:nvPr/>
        </p:nvSpPr>
        <p:spPr>
          <a:xfrm>
            <a:off x="539552" y="116632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三</a:t>
            </a:r>
            <a:r>
              <a:rPr lang="en-US" altLang="zh-CN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53257327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125538"/>
            <a:ext cx="7967662" cy="423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200000"/>
              </a:lnSpc>
              <a:spcBef>
                <a:spcPts val="5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、语义分析</a:t>
            </a:r>
            <a:endParaRPr lang="en-US" altLang="zh-CN" b="1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marL="0" lvl="1" indent="0" eaLnBrk="1" hangingPunct="1">
              <a:lnSpc>
                <a:spcPct val="150000"/>
              </a:lnSpc>
              <a:spcBef>
                <a:spcPts val="500"/>
              </a:spcBef>
              <a:buNone/>
            </a:pPr>
            <a:r>
              <a:rPr lang="zh-CN" altLang="en-US" sz="16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参照书中文法进行改写后的</a:t>
            </a:r>
            <a:r>
              <a:rPr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panose="020B0604020202020204" pitchFamily="34" charset="0"/>
              </a:rPr>
              <a:t>属性文法翻译方案，设计基于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语法制导的语义分析程序，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实现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对所选择文法的词法、语法和语义分析，输出四元式中间代码，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加深课堂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相关理论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教学内容的理解，提高语法分析方法的实践能力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）源代码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）可执行程序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 （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20</a:t>
            </a:r>
            <a:r>
              <a:rPr lang="zh-CN" altLang="en-US" sz="2000" dirty="0">
                <a:solidFill>
                  <a:srgbClr val="FF0000"/>
                </a:solidFill>
                <a:ea typeface="黑体" pitchFamily="49" charset="-122"/>
                <a:sym typeface="Arial" panose="020B0604020202020204" pitchFamily="34" charset="0"/>
              </a:rPr>
              <a:t>分）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针对相应文法，自行准备充足的调试样例（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至少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个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测试样例文本文件（正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反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 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），并在设计报告中给出测试结果与分析。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77BC94-F5F3-AB4C-A4EE-0AF4C4E4FE8C}"/>
              </a:ext>
            </a:extLst>
          </p:cNvPr>
          <p:cNvSpPr>
            <a:spLocks noGrp="1"/>
          </p:cNvSpPr>
          <p:nvPr/>
        </p:nvSpPr>
        <p:spPr>
          <a:xfrm>
            <a:off x="539552" y="116632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三</a:t>
            </a:r>
            <a:r>
              <a:rPr lang="en-US" altLang="zh-CN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9527137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125538"/>
            <a:ext cx="7967662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200000"/>
              </a:lnSpc>
              <a:spcBef>
                <a:spcPts val="5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、格式规范</a:t>
            </a:r>
            <a:r>
              <a:rPr lang="en-US" altLang="zh-CN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参照南农学报自科版（自行上官网下载，见投稿须知）</a:t>
            </a:r>
            <a:endParaRPr lang="en-US" altLang="zh-CN" b="1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）字体字号、段落、版面等格式设置正确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）图、表格式规范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）字体字号、段落、版面等格式设置正确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）大小标题格式</a:t>
            </a:r>
            <a:endParaRPr lang="en-US" altLang="zh-CN" sz="2000" b="1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marL="0" lvl="1" indent="0" eaLnBrk="1" hangingPunct="1">
              <a:lnSpc>
                <a:spcPct val="200000"/>
              </a:lnSpc>
              <a:spcBef>
                <a:spcPts val="50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、内容正确、详实</a:t>
            </a:r>
            <a:endParaRPr lang="en-US" altLang="zh-CN" b="1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）词法分析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DFA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、语法分析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SLR(1)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分析表、语义分析的翻译方案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黑体" pitchFamily="49" charset="-122"/>
              </a:rPr>
              <a:t>）设计的数据结构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）对正反</a:t>
            </a:r>
            <a:r>
              <a:rPr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调试样例的测试结果进行有理有据的分析，分析正确</a:t>
            </a:r>
            <a:endParaRPr lang="en-US" altLang="zh-CN" sz="2000" dirty="0">
              <a:solidFill>
                <a:schemeClr val="tx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6F1C397-3A3F-894B-B14E-55B810DBCCA5}"/>
              </a:ext>
            </a:extLst>
          </p:cNvPr>
          <p:cNvSpPr>
            <a:spLocks noGrp="1"/>
          </p:cNvSpPr>
          <p:nvPr/>
        </p:nvSpPr>
        <p:spPr>
          <a:xfrm>
            <a:off x="395536" y="6186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四</a:t>
            </a:r>
            <a:r>
              <a:rPr lang="en-US" altLang="zh-CN" sz="4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设计报告</a:t>
            </a:r>
            <a:r>
              <a:rPr lang="zh-CN" altLang="en-US" sz="4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30</a:t>
            </a:r>
            <a:r>
              <a:rPr lang="zh-CN" altLang="en-US" sz="4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259636447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807332" y="1412776"/>
            <a:ext cx="7848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四元式</a:t>
            </a:r>
            <a:r>
              <a:rPr lang="en-US" altLang="zh-CN" sz="2800" b="1" dirty="0">
                <a:solidFill>
                  <a:srgbClr val="800080"/>
                </a:solidFill>
              </a:rPr>
              <a:t>-</a:t>
            </a:r>
            <a:r>
              <a:rPr lang="en-US" altLang="zh-CN" sz="2800" i="1" dirty="0">
                <a:solidFill>
                  <a:srgbClr val="800080"/>
                </a:solidFill>
              </a:rPr>
              <a:t>TAC </a:t>
            </a:r>
            <a:r>
              <a:rPr lang="zh-CN" altLang="en-US" sz="2800" b="1" dirty="0">
                <a:solidFill>
                  <a:srgbClr val="800080"/>
                </a:solidFill>
              </a:rPr>
              <a:t>（三地址码）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形式：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endParaRPr lang="en-US" altLang="zh-CN" sz="28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/>
              <a:t> 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( -    C     D     T1 )</a:t>
            </a:r>
            <a:r>
              <a:rPr lang="zh-CN" altLang="en-US" dirty="0"/>
              <a:t>         </a:t>
            </a:r>
            <a:r>
              <a:rPr lang="en-US" altLang="zh-CN" dirty="0"/>
              <a:t>(5)  ( ^   T4    N     T5)           </a:t>
            </a:r>
            <a:r>
              <a:rPr lang="en-US" altLang="zh-CN" sz="2800" dirty="0"/>
              <a:t> </a:t>
            </a:r>
          </a:p>
          <a:p>
            <a:pPr>
              <a:buFontTx/>
              <a:buNone/>
            </a:pPr>
            <a:r>
              <a:rPr lang="en-US" altLang="zh-CN" dirty="0"/>
              <a:t> (2)  ( *    B     T1    T2) </a:t>
            </a:r>
            <a:r>
              <a:rPr lang="zh-CN" altLang="en-US" dirty="0"/>
              <a:t>        </a:t>
            </a:r>
            <a:r>
              <a:rPr lang="en-US" altLang="zh-CN" dirty="0"/>
              <a:t>(6)  ( /    E     T5    T6)     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(3)  ( +   A     T2    T3) </a:t>
            </a:r>
            <a:r>
              <a:rPr lang="zh-CN" altLang="en-US" dirty="0"/>
              <a:t>         </a:t>
            </a:r>
            <a:r>
              <a:rPr lang="en-US" altLang="zh-CN" dirty="0"/>
              <a:t>(7)  (+    T3   T6    T7)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(4)  ( -    C     D     T4)         </a:t>
            </a: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40">
            <a:extLst>
              <a:ext uri="{FF2B5EF4-FFF2-40B4-BE49-F238E27FC236}">
                <a16:creationId xmlns:a16="http://schemas.microsoft.com/office/drawing/2014/main" id="{C4B102D5-7BC5-1E4F-A5AF-19D8E889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41" y="1937449"/>
            <a:ext cx="69231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(op ,arg1,arg2,result)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000" i="1" dirty="0">
                <a:solidFill>
                  <a:srgbClr val="800080"/>
                </a:solidFill>
              </a:rPr>
              <a:t>——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000" i="1" dirty="0"/>
              <a:t>op</a:t>
            </a:r>
            <a:r>
              <a:rPr lang="en-US" altLang="zh-CN" sz="2000" dirty="0"/>
              <a:t> </a:t>
            </a:r>
            <a:r>
              <a:rPr lang="zh-CN" altLang="en-US" sz="2000" b="1" dirty="0"/>
              <a:t>为操作符，</a:t>
            </a:r>
            <a:r>
              <a:rPr lang="en-US" altLang="zh-CN" sz="2000" i="1" dirty="0">
                <a:solidFill>
                  <a:srgbClr val="800080"/>
                </a:solidFill>
              </a:rPr>
              <a:t>arg1</a:t>
            </a:r>
            <a:r>
              <a:rPr lang="zh-CN" altLang="en-US" sz="2000" b="1" dirty="0"/>
              <a:t>和</a:t>
            </a:r>
            <a:r>
              <a:rPr lang="zh-CN" altLang="en-US" sz="2000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arg2</a:t>
            </a:r>
            <a:r>
              <a:rPr lang="zh-CN" altLang="en-US" sz="2000" b="1" dirty="0"/>
              <a:t>为操作数，</a:t>
            </a:r>
            <a:r>
              <a:rPr lang="zh-CN" altLang="en-US" sz="2000" dirty="0"/>
              <a:t> </a:t>
            </a:r>
            <a:r>
              <a:rPr lang="en-US" altLang="zh-CN" sz="2000" i="1" dirty="0">
                <a:solidFill>
                  <a:srgbClr val="800080"/>
                </a:solidFill>
              </a:rPr>
              <a:t>result</a:t>
            </a:r>
            <a:r>
              <a:rPr lang="en-US" altLang="zh-CN" sz="2000" dirty="0"/>
              <a:t> </a:t>
            </a:r>
            <a:r>
              <a:rPr lang="zh-CN" altLang="en-US" sz="2000" b="1" dirty="0"/>
              <a:t>为结果</a:t>
            </a:r>
            <a:endParaRPr lang="en-US" altLang="zh-CN" sz="2000" b="1" dirty="0"/>
          </a:p>
        </p:txBody>
      </p:sp>
      <p:sp>
        <p:nvSpPr>
          <p:cNvPr id="10" name="Rectangle 103">
            <a:extLst>
              <a:ext uri="{FF2B5EF4-FFF2-40B4-BE49-F238E27FC236}">
                <a16:creationId xmlns:a16="http://schemas.microsoft.com/office/drawing/2014/main" id="{1DF9C63C-70AC-1345-81D4-8FC2E187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88913"/>
            <a:ext cx="325120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中间代码样例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88"/>
          <p:cNvSpPr txBox="1">
            <a:spLocks noChangeArrowheads="1"/>
          </p:cNvSpPr>
          <p:nvPr/>
        </p:nvSpPr>
        <p:spPr bwMode="auto">
          <a:xfrm>
            <a:off x="441127" y="1706563"/>
            <a:ext cx="8425061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b="1" i="0" dirty="0">
                <a:latin typeface="Times New Roman" pitchFamily="18" charset="0"/>
              </a:rPr>
              <a:t>  </a:t>
            </a:r>
            <a:r>
              <a:rPr lang="zh-CN" altLang="en-US" b="1" i="0" dirty="0">
                <a:latin typeface="Times New Roman" pitchFamily="18" charset="0"/>
              </a:rPr>
              <a:t>讨论两类受限的翻译模式</a:t>
            </a:r>
          </a:p>
          <a:p>
            <a:pPr lvl="1" algn="l">
              <a:buFont typeface="Symbol" pitchFamily="18" charset="2"/>
              <a:buNone/>
            </a:pPr>
            <a:endParaRPr lang="zh-CN" altLang="en-US" sz="1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marL="800100" lvl="1" indent="-342900" algn="l">
              <a:buClrTx/>
              <a:buFont typeface="Wingdings" pitchFamily="2" charset="2"/>
              <a:buChar char="Ø"/>
            </a:pPr>
            <a:r>
              <a:rPr lang="zh-CN" altLang="en-US" sz="2000" b="1" i="0" dirty="0"/>
              <a:t> </a:t>
            </a:r>
            <a:r>
              <a:rPr lang="en-US" altLang="zh-CN" sz="2000" b="1" i="0" dirty="0">
                <a:solidFill>
                  <a:srgbClr val="333399"/>
                </a:solidFill>
              </a:rPr>
              <a:t>S-</a:t>
            </a:r>
            <a:r>
              <a:rPr lang="zh-CN" altLang="en-US" sz="2000" b="1" i="0" dirty="0">
                <a:solidFill>
                  <a:srgbClr val="333399"/>
                </a:solidFill>
              </a:rPr>
              <a:t>翻译模式，</a:t>
            </a:r>
            <a:r>
              <a:rPr lang="zh-CN" altLang="en-US" sz="2000" b="1" i="0" dirty="0"/>
              <a:t>仅含综合属性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marL="2171700" lvl="4" indent="-342900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solidFill>
                  <a:srgbClr val="990099"/>
                </a:solidFill>
              </a:rPr>
              <a:t>计算动作的位置</a:t>
            </a:r>
            <a:r>
              <a:rPr lang="en-US" altLang="zh-CN" sz="2000" b="1" i="0" dirty="0">
                <a:solidFill>
                  <a:srgbClr val="333399"/>
                </a:solidFill>
              </a:rPr>
              <a:t>——</a:t>
            </a:r>
            <a:r>
              <a:rPr lang="zh-CN" altLang="en-US" sz="2000" b="1" i="0" dirty="0">
                <a:solidFill>
                  <a:srgbClr val="333399"/>
                </a:solidFill>
              </a:rPr>
              <a:t>计算语义规则置于产生式</a:t>
            </a:r>
            <a:r>
              <a:rPr lang="zh-CN" altLang="en-US" sz="2000" b="1" dirty="0">
                <a:solidFill>
                  <a:srgbClr val="990099"/>
                </a:solidFill>
              </a:rPr>
              <a:t>尾部</a:t>
            </a:r>
            <a:endParaRPr lang="zh-CN" altLang="en-US" sz="2000" b="1" i="0" dirty="0">
              <a:solidFill>
                <a:srgbClr val="333399"/>
              </a:solidFill>
            </a:endParaRPr>
          </a:p>
          <a:p>
            <a:pPr marL="628650" lvl="1" indent="-171450" algn="l">
              <a:buClrTx/>
              <a:buFont typeface="Wingdings" pitchFamily="2" charset="2"/>
              <a:buChar char="Ø"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marL="800100" lvl="1" indent="-342900" algn="l">
              <a:buClrTx/>
              <a:buFont typeface="Wingdings" pitchFamily="2" charset="2"/>
              <a:buChar char="Ø"/>
            </a:pPr>
            <a:r>
              <a:rPr lang="zh-CN" altLang="en-US" sz="2000" b="1" i="0" dirty="0"/>
              <a:t> </a:t>
            </a:r>
            <a:r>
              <a:rPr lang="en-US" altLang="zh-CN" sz="2000" b="1" i="0" dirty="0">
                <a:solidFill>
                  <a:srgbClr val="333399"/>
                </a:solidFill>
              </a:rPr>
              <a:t>L-</a:t>
            </a:r>
            <a:r>
              <a:rPr lang="zh-CN" altLang="en-US" sz="2000" b="1" i="0" dirty="0">
                <a:solidFill>
                  <a:srgbClr val="333399"/>
                </a:solidFill>
              </a:rPr>
              <a:t>翻译模式，</a:t>
            </a:r>
            <a:r>
              <a:rPr lang="zh-CN" altLang="en-US" sz="2000" b="1" i="0" dirty="0"/>
              <a:t>既包含继承属性又包含综合属性</a:t>
            </a:r>
            <a:r>
              <a:rPr lang="zh-CN" altLang="en-US" sz="2000" b="1" i="0" dirty="0">
                <a:solidFill>
                  <a:srgbClr val="333399"/>
                </a:solidFill>
              </a:rPr>
              <a:t>，要满足：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lvl="3" algn="l">
              <a:buClrTx/>
            </a:pPr>
            <a:endParaRPr lang="en-US" altLang="zh-CN" sz="1800" b="1" i="0" dirty="0">
              <a:solidFill>
                <a:srgbClr val="333399"/>
              </a:solidFill>
            </a:endParaRPr>
          </a:p>
          <a:p>
            <a:pPr lvl="3">
              <a:buClrTx/>
              <a:buNone/>
            </a:pPr>
            <a:r>
              <a:rPr lang="zh-CN" altLang="en-US" sz="1800" b="1" i="0" dirty="0">
                <a:solidFill>
                  <a:srgbClr val="333399"/>
                </a:solidFill>
              </a:rPr>
              <a:t>（</a:t>
            </a:r>
            <a:r>
              <a:rPr lang="en-US" altLang="zh-CN" sz="1800" b="1" i="0" dirty="0">
                <a:solidFill>
                  <a:srgbClr val="333399"/>
                </a:solidFill>
              </a:rPr>
              <a:t>1</a:t>
            </a:r>
            <a:r>
              <a:rPr lang="zh-CN" altLang="en-US" sz="1800" b="1" dirty="0"/>
              <a:t>）产生式左部非终结符</a:t>
            </a:r>
            <a:r>
              <a:rPr lang="zh-CN" altLang="en-US" sz="1800" b="1" dirty="0">
                <a:solidFill>
                  <a:srgbClr val="990099"/>
                </a:solidFill>
              </a:rPr>
              <a:t>综合属性</a:t>
            </a:r>
            <a:endParaRPr lang="en-US" altLang="zh-CN" sz="1800" b="1" dirty="0">
              <a:solidFill>
                <a:srgbClr val="990099"/>
              </a:solidFill>
            </a:endParaRPr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计算动作的位置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置于产生式的</a:t>
            </a:r>
            <a:r>
              <a:rPr lang="zh-CN" altLang="en-US" sz="1800" b="1" dirty="0">
                <a:solidFill>
                  <a:srgbClr val="990099"/>
                </a:solidFill>
              </a:rPr>
              <a:t>尾部</a:t>
            </a:r>
            <a:endParaRPr lang="en-US" altLang="zh-CN" sz="1800" b="1" dirty="0"/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属性的可访问</a:t>
            </a:r>
            <a:r>
              <a:rPr lang="en-US" altLang="zh-CN" sz="1800" b="1" dirty="0">
                <a:solidFill>
                  <a:srgbClr val="990099"/>
                </a:solidFill>
              </a:rPr>
              <a:t>——</a:t>
            </a:r>
            <a:r>
              <a:rPr lang="zh-CN" altLang="en-US" sz="1800" b="1" dirty="0"/>
              <a:t>所用到属性均已计算出来。</a:t>
            </a:r>
            <a:endParaRPr lang="en-US" altLang="zh-CN" sz="1800" b="1" i="0" dirty="0">
              <a:solidFill>
                <a:srgbClr val="333399"/>
              </a:solidFill>
            </a:endParaRPr>
          </a:p>
          <a:p>
            <a:pPr lvl="3" algn="l">
              <a:buClrTx/>
              <a:buNone/>
            </a:pPr>
            <a:endParaRPr lang="en-US" altLang="zh-CN" sz="1800" b="1" i="0" dirty="0">
              <a:solidFill>
                <a:srgbClr val="333399"/>
              </a:solidFill>
            </a:endParaRPr>
          </a:p>
          <a:p>
            <a:pPr lvl="3" algn="l">
              <a:buClrTx/>
              <a:buNone/>
            </a:pPr>
            <a:r>
              <a:rPr lang="zh-CN" altLang="en-US" sz="1800" b="1" i="0" dirty="0">
                <a:solidFill>
                  <a:srgbClr val="333399"/>
                </a:solidFill>
              </a:rPr>
              <a:t>（</a:t>
            </a:r>
            <a:r>
              <a:rPr lang="en-US" altLang="zh-CN" sz="1800" b="1" i="0" dirty="0">
                <a:solidFill>
                  <a:srgbClr val="333399"/>
                </a:solidFill>
              </a:rPr>
              <a:t>2</a:t>
            </a:r>
            <a:r>
              <a:rPr lang="zh-CN" altLang="en-US" sz="1800" b="1" i="0" dirty="0">
                <a:solidFill>
                  <a:srgbClr val="333399"/>
                </a:solidFill>
              </a:rPr>
              <a:t>）</a:t>
            </a:r>
            <a:r>
              <a:rPr lang="zh-CN" altLang="en-US" sz="1800" b="1" dirty="0"/>
              <a:t>产生式右端某个符号的</a:t>
            </a:r>
            <a:r>
              <a:rPr lang="zh-CN" altLang="en-US" sz="1800" b="1" dirty="0">
                <a:solidFill>
                  <a:srgbClr val="990099"/>
                </a:solidFill>
              </a:rPr>
              <a:t>继承属性</a:t>
            </a:r>
            <a:endParaRPr lang="en-US" altLang="zh-CN" sz="1800" b="1" dirty="0">
              <a:solidFill>
                <a:srgbClr val="990099"/>
              </a:solidFill>
            </a:endParaRPr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计算动作的位置</a:t>
            </a:r>
            <a:r>
              <a:rPr lang="en-US" altLang="zh-CN" sz="1800" b="1" dirty="0"/>
              <a:t>——</a:t>
            </a:r>
            <a:r>
              <a:rPr lang="zh-CN" altLang="en-US" sz="1800" b="1" dirty="0"/>
              <a:t>须置于该符号之前</a:t>
            </a:r>
            <a:endParaRPr lang="en-US" altLang="zh-CN" sz="1800" b="1" dirty="0"/>
          </a:p>
          <a:p>
            <a:pPr marL="2114550" lvl="4" indent="-285750">
              <a:buClrTx/>
              <a:buFont typeface="Wingdings" pitchFamily="2" charset="2"/>
              <a:buChar char="u"/>
            </a:pPr>
            <a:r>
              <a:rPr lang="zh-CN" altLang="en-US" sz="1800" b="1" dirty="0">
                <a:solidFill>
                  <a:srgbClr val="990099"/>
                </a:solidFill>
              </a:rPr>
              <a:t>属性的可访问</a:t>
            </a:r>
            <a:r>
              <a:rPr lang="en-US" altLang="zh-CN" sz="1800" b="1" dirty="0">
                <a:solidFill>
                  <a:srgbClr val="990099"/>
                </a:solidFill>
              </a:rPr>
              <a:t>——</a:t>
            </a:r>
            <a:r>
              <a:rPr lang="zh-CN" altLang="en-US" sz="1800" b="1" dirty="0"/>
              <a:t>只依赖于其左边符号属性，不能访问其右边符号属性；</a:t>
            </a:r>
            <a:endParaRPr lang="en-US" altLang="zh-CN" sz="1800" b="1" dirty="0"/>
          </a:p>
          <a:p>
            <a:pPr lvl="4" algn="l">
              <a:buClrTx/>
              <a:buNone/>
            </a:pPr>
            <a:endParaRPr lang="zh-CN" altLang="en-US" sz="1800" b="1" i="0" dirty="0">
              <a:solidFill>
                <a:srgbClr val="333399"/>
              </a:solidFill>
            </a:endParaRPr>
          </a:p>
        </p:txBody>
      </p:sp>
      <p:sp>
        <p:nvSpPr>
          <p:cNvPr id="40964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19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19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642322E-E6D0-DC40-9D5A-B4C5AD2E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32" y="1039088"/>
            <a:ext cx="5758904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4000" b="1" dirty="0">
                <a:ea typeface="华文行楷" pitchFamily="2" charset="-122"/>
              </a:rPr>
              <a:t>回忆</a:t>
            </a:r>
            <a:r>
              <a:rPr lang="en-US" altLang="zh-CN" sz="4000" b="1" dirty="0">
                <a:ea typeface="华文行楷" pitchFamily="2" charset="-122"/>
              </a:rPr>
              <a:t>1—</a:t>
            </a:r>
            <a:r>
              <a:rPr lang="zh-CN" altLang="en-US" sz="4000" b="1" i="0" dirty="0">
                <a:ea typeface="华文行楷" pitchFamily="2" charset="-122"/>
              </a:rPr>
              <a:t>翻译模式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8AC29A-7C0B-BB43-98D6-30F68D646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88913"/>
            <a:ext cx="58309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343986746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49400" y="188913"/>
            <a:ext cx="5830912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34887" y="5837734"/>
            <a:ext cx="66375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属性文法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翻译模式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7184C4E-D630-CD4B-A1A1-9744EF9DD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00" y="3192330"/>
            <a:ext cx="83529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latin typeface="楷体_GB2312" pitchFamily="49" charset="-122"/>
              </a:rPr>
              <a:t>基于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受限的</a:t>
            </a:r>
            <a:r>
              <a:rPr lang="en-US" altLang="zh-CN" sz="2000" b="1" i="0" dirty="0">
                <a:latin typeface="楷体_GB2312" pitchFamily="49" charset="-122"/>
              </a:rPr>
              <a:t>L-</a:t>
            </a:r>
            <a:r>
              <a:rPr lang="zh-CN" altLang="en-US" sz="2000" b="1" i="0" dirty="0">
                <a:latin typeface="楷体_GB2312" pitchFamily="49" charset="-122"/>
              </a:rPr>
              <a:t>翻译模式的</a:t>
            </a:r>
            <a:r>
              <a:rPr lang="zh-CN" altLang="en-US" sz="2000" b="1" i="0" dirty="0"/>
              <a:t>自下而上</a:t>
            </a:r>
            <a:r>
              <a:rPr lang="zh-CN" altLang="en-US" sz="2000" b="1" i="0" dirty="0">
                <a:latin typeface="楷体_GB2312" pitchFamily="49" charset="-122"/>
              </a:rPr>
              <a:t>语义计算</a:t>
            </a:r>
            <a:endParaRPr lang="zh-CN" altLang="en-US" sz="2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翻译模式中综合属性的求值</a:t>
            </a:r>
          </a:p>
          <a:p>
            <a:pPr lvl="1" algn="l">
              <a:buClrTx/>
              <a:buFont typeface="Symbol" pitchFamily="18" charset="2"/>
              <a:buChar char="-"/>
            </a:pPr>
            <a:r>
              <a:rPr lang="zh-CN" altLang="en-US" sz="2000" b="1" dirty="0">
                <a:latin typeface="Times New Roman" pitchFamily="18" charset="0"/>
              </a:rPr>
              <a:t> 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受限的</a:t>
            </a:r>
            <a:r>
              <a:rPr lang="en-US" altLang="zh-CN" sz="2000" b="1" i="0" dirty="0">
                <a:latin typeface="楷体_GB2312" pitchFamily="49" charset="-122"/>
              </a:rPr>
              <a:t>L-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翻译模式中</a:t>
            </a:r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继承属性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的计算，涉及 </a:t>
            </a:r>
            <a:r>
              <a:rPr lang="en-US" altLang="zh-CN" sz="2000" b="1" i="0" dirty="0">
                <a:solidFill>
                  <a:srgbClr val="333399"/>
                </a:solidFill>
                <a:latin typeface="Times New Roman" pitchFamily="18" charset="0"/>
              </a:rPr>
              <a:t>3 </a:t>
            </a:r>
            <a:r>
              <a:rPr lang="zh-CN" altLang="en-US" sz="2000" b="1" i="0" dirty="0">
                <a:solidFill>
                  <a:srgbClr val="333399"/>
                </a:solidFill>
                <a:latin typeface="Times New Roman" pitchFamily="18" charset="0"/>
              </a:rPr>
              <a:t>方面：</a:t>
            </a:r>
          </a:p>
          <a:p>
            <a:pPr marL="1371600" lvl="2" indent="-457200" algn="l">
              <a:buClrTx/>
              <a:buFont typeface="+mj-lt"/>
              <a:buAutoNum type="arabicPeriod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去掉嵌在产生式中间的语义动作</a:t>
            </a:r>
            <a:endParaRPr lang="en-US" altLang="zh-CN" sz="1800" i="0" dirty="0">
              <a:solidFill>
                <a:srgbClr val="9900CC"/>
              </a:solidFill>
              <a:latin typeface="楷体_GB2312" pitchFamily="49" charset="-122"/>
            </a:endParaRPr>
          </a:p>
          <a:p>
            <a:pPr lvl="3" algn="l">
              <a:buClrTx/>
            </a:pPr>
            <a:r>
              <a:rPr lang="zh-CN" altLang="en-US" sz="2000" b="1" dirty="0">
                <a:latin typeface="Baoli SC" panose="02010600040101010101" pitchFamily="2" charset="-122"/>
                <a:ea typeface="Baoli SC" panose="02010600040101010101" pitchFamily="2" charset="-122"/>
              </a:rPr>
              <a:t>改写文法，除复写规则外的语义规则都置于在</a:t>
            </a:r>
            <a:r>
              <a:rPr lang="zh-CN" altLang="en-US" sz="1800" b="1" dirty="0">
                <a:solidFill>
                  <a:srgbClr val="FF0000"/>
                </a:solidFill>
              </a:rPr>
              <a:t>产生式末端</a:t>
            </a:r>
            <a:endParaRPr lang="zh-CN" altLang="en-US" sz="1800" i="0" dirty="0">
              <a:solidFill>
                <a:srgbClr val="9900CC"/>
              </a:solidFill>
            </a:endParaRPr>
          </a:p>
          <a:p>
            <a:pPr lvl="2" algn="l">
              <a:buClrTx/>
              <a:buFontTx/>
              <a:buNone/>
            </a:pPr>
            <a:endParaRPr lang="zh-CN" altLang="en-US" sz="1000" b="1" i="0" dirty="0">
              <a:solidFill>
                <a:srgbClr val="333399"/>
              </a:solidFill>
            </a:endParaRPr>
          </a:p>
          <a:p>
            <a:pPr marL="1371600" lvl="2" indent="-457200" algn="l">
              <a:buClrTx/>
              <a:buFont typeface="+mj-lt"/>
              <a:buAutoNum type="arabicPeriod" startAt="2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分析栈中继承属性的</a:t>
            </a:r>
            <a:r>
              <a:rPr lang="zh-CN" altLang="en-US" sz="2000" b="1" i="0" dirty="0">
                <a:solidFill>
                  <a:srgbClr val="FF0000"/>
                </a:solidFill>
              </a:rPr>
              <a:t>访问</a:t>
            </a:r>
            <a:r>
              <a:rPr lang="zh-CN" altLang="en-US" sz="2000" b="1" i="0" dirty="0">
                <a:solidFill>
                  <a:srgbClr val="333399"/>
                </a:solidFill>
              </a:rPr>
              <a:t>及</a:t>
            </a:r>
            <a:r>
              <a:rPr lang="zh-CN" altLang="en-US" sz="2000" b="1" i="0" dirty="0">
                <a:solidFill>
                  <a:srgbClr val="FF0000"/>
                </a:solidFill>
              </a:rPr>
              <a:t>模拟求值</a:t>
            </a:r>
            <a:endParaRPr lang="zh-CN" altLang="en-US" sz="2000" b="1" i="0" dirty="0">
              <a:solidFill>
                <a:srgbClr val="333399"/>
              </a:solidFill>
            </a:endParaRPr>
          </a:p>
          <a:p>
            <a:pPr marL="1371600" lvl="2" indent="-457200" algn="l">
              <a:buClrTx/>
              <a:buFont typeface="+mj-lt"/>
              <a:buAutoNum type="arabicPeriod" startAt="3"/>
            </a:pPr>
            <a:r>
              <a:rPr lang="zh-CN" altLang="en-US" sz="2000" b="1" i="0" dirty="0"/>
              <a:t>  </a:t>
            </a:r>
            <a:r>
              <a:rPr lang="zh-CN" altLang="en-US" sz="2000" b="1" i="0" dirty="0">
                <a:solidFill>
                  <a:srgbClr val="333399"/>
                </a:solidFill>
              </a:rPr>
              <a:t>用综合属性</a:t>
            </a:r>
            <a:r>
              <a:rPr lang="zh-CN" altLang="en-US" sz="2000" b="1" i="0" dirty="0">
                <a:solidFill>
                  <a:srgbClr val="FF0000"/>
                </a:solidFill>
              </a:rPr>
              <a:t>代替</a:t>
            </a:r>
            <a:r>
              <a:rPr lang="zh-CN" altLang="en-US" sz="2000" b="1" i="0" dirty="0">
                <a:solidFill>
                  <a:srgbClr val="333399"/>
                </a:solidFill>
              </a:rPr>
              <a:t>继承属性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A2897128-842C-A342-A4CB-D517865C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32" y="1454272"/>
            <a:ext cx="82405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ClrTx/>
            </a:pPr>
            <a:endParaRPr lang="zh-CN" altLang="en-US" sz="2000" b="1" i="0" dirty="0">
              <a:latin typeface="楷体_GB2312" pitchFamily="49" charset="-122"/>
            </a:endParaRPr>
          </a:p>
          <a:p>
            <a:pPr marL="342900" indent="-342900">
              <a:buClrTx/>
              <a:buFont typeface="Wingdings" pitchFamily="2" charset="2"/>
              <a:buChar char="u"/>
            </a:pPr>
            <a:r>
              <a:rPr lang="zh-CN" altLang="en-US" sz="2000" b="1" i="0" dirty="0">
                <a:latin typeface="Times New Roman" pitchFamily="18" charset="0"/>
              </a:rPr>
              <a:t>单遍的方法 </a:t>
            </a:r>
            <a:endParaRPr lang="zh-CN" altLang="en-US" sz="2000" b="1" i="0" dirty="0">
              <a:solidFill>
                <a:srgbClr val="333399"/>
              </a:solidFill>
              <a:latin typeface="Times New Roman" pitchFamily="18" charset="0"/>
            </a:endParaRP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自上而下的语义计算</a:t>
            </a:r>
          </a:p>
          <a:p>
            <a:pPr marL="1257300" lvl="2" indent="-342900" algn="l">
              <a:buClrTx/>
              <a:buFont typeface="Wingdings" pitchFamily="2" charset="2"/>
              <a:buChar char="u"/>
            </a:pPr>
            <a:r>
              <a:rPr lang="zh-CN" altLang="en-US" sz="2000" b="1" i="0" dirty="0"/>
              <a:t> </a:t>
            </a:r>
            <a:r>
              <a:rPr lang="zh-CN" altLang="en-US" sz="2000" b="1" i="0" dirty="0">
                <a:solidFill>
                  <a:srgbClr val="333399"/>
                </a:solidFill>
              </a:rPr>
              <a:t>自下而上的语义计算</a:t>
            </a:r>
            <a:endParaRPr lang="en-US" altLang="zh-CN" sz="2000" b="1" i="0" dirty="0">
              <a:solidFill>
                <a:srgbClr val="333399"/>
              </a:solidFill>
            </a:endParaRPr>
          </a:p>
          <a:p>
            <a:pPr marL="1714500" lvl="3" indent="-342900">
              <a:buClrTx/>
              <a:buFont typeface="Wingdings" pitchFamily="2" charset="2"/>
              <a:buChar char="ü"/>
            </a:pPr>
            <a:r>
              <a:rPr lang="zh-CN" altLang="en-US" sz="2000" b="1" dirty="0">
                <a:latin typeface="Baoli SC" panose="02010600040101010101" pitchFamily="2" charset="-122"/>
                <a:ea typeface="Baoli SC" panose="02010600040101010101" pitchFamily="2" charset="-122"/>
              </a:rPr>
              <a:t>自下而上计算中语义栈仅存放</a:t>
            </a:r>
            <a:r>
              <a:rPr lang="zh-CN" altLang="en-US" sz="2000" b="1" dirty="0">
                <a:solidFill>
                  <a:srgbClr val="FF0000"/>
                </a:solidFill>
                <a:latin typeface="Baoli SC" panose="02010600040101010101" pitchFamily="2" charset="-122"/>
                <a:ea typeface="Baoli SC" panose="02010600040101010101" pitchFamily="2" charset="-122"/>
              </a:rPr>
              <a:t>综合属性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F5DD09FC-3618-FB4A-8147-2E33357D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003" y="980728"/>
            <a:ext cx="7630517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None/>
            </a:pPr>
            <a:r>
              <a:rPr lang="zh-CN" altLang="en-US" sz="4000" b="1" dirty="0">
                <a:ea typeface="华文行楷" pitchFamily="2" charset="-122"/>
              </a:rPr>
              <a:t>回忆</a:t>
            </a:r>
            <a:r>
              <a:rPr lang="en-US" altLang="zh-CN" sz="4000" b="1" dirty="0">
                <a:ea typeface="华文行楷" pitchFamily="2" charset="-122"/>
              </a:rPr>
              <a:t>2—</a:t>
            </a:r>
            <a:r>
              <a:rPr lang="zh-CN" altLang="en-US" sz="4000" b="1" i="0" dirty="0">
                <a:ea typeface="华文行楷" pitchFamily="2" charset="-122"/>
              </a:rPr>
              <a:t>基于翻译模式的语义计算</a:t>
            </a:r>
          </a:p>
        </p:txBody>
      </p:sp>
    </p:spTree>
    <p:extLst>
      <p:ext uri="{BB962C8B-B14F-4D97-AF65-F5344CB8AC3E}">
        <p14:creationId xmlns:p14="http://schemas.microsoft.com/office/powerpoint/2010/main" val="2564720658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700213"/>
            <a:ext cx="82296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</a:t>
            </a:r>
            <a:r>
              <a:rPr lang="zh-CN" altLang="en-US" sz="2000" b="1" dirty="0">
                <a:solidFill>
                  <a:srgbClr val="990099"/>
                </a:solidFill>
              </a:rPr>
              <a:t>  </a:t>
            </a:r>
            <a:r>
              <a:rPr lang="en-US" altLang="zh-CN" sz="2000" u="sng" dirty="0" err="1">
                <a:solidFill>
                  <a:srgbClr val="800080"/>
                </a:solidFill>
              </a:rPr>
              <a:t>id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name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对应的标志符名字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       </a:t>
            </a:r>
            <a:r>
              <a:rPr lang="en-US" altLang="zh-CN" sz="2000" dirty="0" err="1">
                <a:solidFill>
                  <a:srgbClr val="800080"/>
                </a:solidFill>
              </a:rPr>
              <a:t>id.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b="1" dirty="0"/>
              <a:t> </a:t>
            </a:r>
            <a:r>
              <a:rPr lang="en-US" altLang="zh-CN" sz="2000" dirty="0"/>
              <a:t>: </a:t>
            </a:r>
            <a:r>
              <a:rPr lang="en-US" altLang="zh-CN" sz="2000" u="sng" dirty="0"/>
              <a:t>id</a:t>
            </a:r>
            <a:r>
              <a:rPr lang="en-US" altLang="zh-CN" sz="2000" dirty="0"/>
              <a:t> </a:t>
            </a:r>
            <a:r>
              <a:rPr lang="zh-CN" altLang="en-US" sz="2000" b="1" dirty="0"/>
              <a:t>对应的存储位置</a:t>
            </a:r>
            <a:r>
              <a:rPr lang="zh-CN" altLang="en-US" sz="2000" dirty="0"/>
              <a:t> </a:t>
            </a:r>
            <a:r>
              <a:rPr lang="zh-CN" altLang="en-US" sz="2000" b="1" dirty="0"/>
              <a:t>    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place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zh-CN" altLang="en-US" sz="2000" b="1" dirty="0"/>
              <a:t>用来存放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的值的存储位置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E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E </a:t>
            </a:r>
            <a:r>
              <a:rPr lang="zh-CN" altLang="en-US" sz="2000" b="1" dirty="0"/>
              <a:t>求值的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语句序列</a:t>
            </a:r>
          </a:p>
          <a:p>
            <a:pPr lvl="1">
              <a:buFontTx/>
              <a:buNone/>
            </a:pPr>
            <a:r>
              <a:rPr lang="zh-CN" altLang="en-US" sz="2000" i="1" dirty="0">
                <a:solidFill>
                  <a:srgbClr val="800080"/>
                </a:solidFill>
              </a:rPr>
              <a:t>       </a:t>
            </a:r>
            <a:r>
              <a:rPr lang="en-US" altLang="zh-CN" sz="2000" i="1" dirty="0" err="1">
                <a:solidFill>
                  <a:srgbClr val="800080"/>
                </a:solidFill>
              </a:rPr>
              <a:t>S</a:t>
            </a:r>
            <a:r>
              <a:rPr lang="en-US" altLang="zh-CN" sz="2000" dirty="0" err="1">
                <a:solidFill>
                  <a:srgbClr val="800080"/>
                </a:solidFill>
              </a:rPr>
              <a:t>.</a:t>
            </a:r>
            <a:r>
              <a:rPr lang="en-US" altLang="zh-CN" sz="2000" i="1" dirty="0" err="1">
                <a:solidFill>
                  <a:srgbClr val="800080"/>
                </a:solidFill>
              </a:rPr>
              <a:t>code</a:t>
            </a:r>
            <a:r>
              <a:rPr lang="en-US" altLang="zh-CN" sz="2000" i="1" dirty="0"/>
              <a:t> </a:t>
            </a:r>
            <a:r>
              <a:rPr lang="en-US" altLang="zh-CN" sz="2000" dirty="0"/>
              <a:t>: </a:t>
            </a:r>
            <a:r>
              <a:rPr lang="en-US" altLang="zh-CN" sz="2000" b="1" dirty="0"/>
              <a:t> </a:t>
            </a:r>
            <a:r>
              <a:rPr lang="zh-CN" altLang="pt-BR" sz="2000" b="1" dirty="0"/>
              <a:t>对应于 </a:t>
            </a:r>
            <a:r>
              <a:rPr lang="pt-BR" altLang="zh-CN" sz="2000" i="1" dirty="0"/>
              <a:t>S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的</a:t>
            </a:r>
            <a:r>
              <a:rPr lang="zh-CN" altLang="pt-BR" sz="2000" b="1" dirty="0"/>
              <a:t> </a:t>
            </a:r>
            <a:r>
              <a:rPr lang="pt-BR" altLang="zh-CN" sz="2000" i="1" dirty="0"/>
              <a:t>TAC</a:t>
            </a:r>
            <a:r>
              <a:rPr lang="pt-BR" altLang="zh-CN" sz="2000" b="1" i="1" dirty="0"/>
              <a:t> </a:t>
            </a:r>
            <a:r>
              <a:rPr lang="zh-CN" altLang="en-US" sz="2000" b="1" dirty="0"/>
              <a:t>语句序列</a:t>
            </a:r>
            <a:r>
              <a:rPr lang="zh-CN" altLang="en-US" sz="2000" dirty="0"/>
              <a:t> </a:t>
            </a:r>
            <a:endParaRPr lang="zh-CN" altLang="en-US" sz="20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     </a:t>
            </a:r>
            <a:r>
              <a:rPr lang="en-US" altLang="zh-CN" sz="2000" i="1" dirty="0">
                <a:solidFill>
                  <a:srgbClr val="800080"/>
                </a:solidFill>
              </a:rPr>
              <a:t>lookup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id.name</a:t>
            </a:r>
            <a:r>
              <a:rPr lang="en-US" altLang="zh-CN" sz="2000" b="1" dirty="0"/>
              <a:t>) )</a:t>
            </a:r>
            <a:r>
              <a:rPr lang="en-US" altLang="zh-CN" sz="2000" dirty="0"/>
              <a:t>: </a:t>
            </a:r>
            <a:r>
              <a:rPr lang="zh-CN" altLang="en-US" sz="2000" dirty="0"/>
              <a:t>          </a:t>
            </a:r>
            <a:r>
              <a:rPr lang="zh-CN" altLang="en-US" sz="2000" b="1" dirty="0"/>
              <a:t>查表检查该标志符是否声明过</a:t>
            </a:r>
            <a:endParaRPr lang="en-US" altLang="zh-CN" sz="2000" b="1" dirty="0"/>
          </a:p>
          <a:p>
            <a:pPr>
              <a:buClrTx/>
              <a:buNone/>
            </a:pPr>
            <a:r>
              <a:rPr lang="en-US" altLang="zh-CN" sz="20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:                         </a:t>
            </a:r>
            <a:r>
              <a:rPr lang="zh-CN" altLang="en-US" sz="2000" b="1" dirty="0">
                <a:sym typeface="Symbol" pitchFamily="18" charset="2"/>
              </a:rPr>
              <a:t>下一条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语句的地址</a:t>
            </a:r>
            <a:endParaRPr lang="en-US" altLang="zh-CN" sz="2000" b="1" dirty="0"/>
          </a:p>
          <a:p>
            <a:pPr>
              <a:buClrTx/>
              <a:buNone/>
            </a:pPr>
            <a:r>
              <a:rPr lang="zh-CN" altLang="en-US" sz="2000" b="1" dirty="0"/>
              <a:t> </a:t>
            </a:r>
            <a:r>
              <a:rPr lang="zh-CN" altLang="en-US" sz="2000" i="1" dirty="0">
                <a:solidFill>
                  <a:srgbClr val="800080"/>
                </a:solidFill>
              </a:rPr>
              <a:t>         </a:t>
            </a:r>
            <a:r>
              <a:rPr lang="en-US" altLang="zh-CN" sz="2000" i="1" dirty="0">
                <a:solidFill>
                  <a:srgbClr val="800080"/>
                </a:solidFill>
              </a:rPr>
              <a:t>emit</a:t>
            </a:r>
            <a:r>
              <a:rPr lang="en-US" altLang="zh-CN" sz="2000" b="1" dirty="0"/>
              <a:t>(op ,arg1, arg2,t )</a:t>
            </a:r>
            <a:r>
              <a:rPr lang="en-US" altLang="zh-CN" sz="2000" dirty="0"/>
              <a:t>: </a:t>
            </a:r>
            <a:r>
              <a:rPr lang="zh-CN" altLang="en-US" sz="2000" dirty="0"/>
              <a:t>   </a:t>
            </a:r>
            <a:r>
              <a:rPr lang="zh-CN" altLang="en-US" sz="2000" b="1" dirty="0"/>
              <a:t>生成一条 </a:t>
            </a:r>
            <a:r>
              <a:rPr lang="en-US" altLang="zh-CN" sz="2000" i="1" dirty="0"/>
              <a:t>TAC </a:t>
            </a:r>
            <a:r>
              <a:rPr lang="zh-CN" altLang="en-US" sz="2000" b="1" dirty="0"/>
              <a:t>语句</a:t>
            </a:r>
            <a:r>
              <a:rPr lang="en-US" altLang="zh-CN" sz="2000" b="1" dirty="0"/>
              <a:t>,</a:t>
            </a:r>
            <a:r>
              <a:rPr lang="zh-CN" altLang="en-US" sz="2000" b="1" dirty="0">
                <a:sym typeface="Symbol" pitchFamily="18" charset="2"/>
              </a:rPr>
              <a:t>并使 </a:t>
            </a:r>
            <a:r>
              <a:rPr lang="en-US" altLang="zh-CN" sz="20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20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加</a:t>
            </a:r>
            <a:r>
              <a:rPr lang="en-US" altLang="zh-CN" sz="2000" dirty="0">
                <a:sym typeface="Symbol" pitchFamily="18" charset="2"/>
              </a:rPr>
              <a:t>1</a:t>
            </a:r>
            <a:endParaRPr lang="zh-CN" altLang="en-US" sz="2000" b="1" dirty="0"/>
          </a:p>
          <a:p>
            <a:pPr lvl="1">
              <a:buFontTx/>
              <a:buNone/>
            </a:pPr>
            <a:r>
              <a:rPr lang="zh-CN" altLang="en-US" sz="2000" i="1" dirty="0"/>
              <a:t>   </a:t>
            </a:r>
            <a:r>
              <a:rPr lang="en-US" altLang="zh-CN" sz="2000" i="1" dirty="0" err="1">
                <a:solidFill>
                  <a:srgbClr val="800080"/>
                </a:solidFill>
              </a:rPr>
              <a:t>newtemp</a:t>
            </a:r>
            <a:r>
              <a:rPr lang="en-US" altLang="zh-CN" sz="2000" i="1" dirty="0"/>
              <a:t> </a:t>
            </a:r>
            <a:r>
              <a:rPr lang="en-US" altLang="zh-CN" sz="2000" dirty="0"/>
              <a:t>:</a:t>
            </a:r>
            <a:r>
              <a:rPr lang="zh-CN" altLang="en-US" sz="2000" dirty="0"/>
              <a:t>                      </a:t>
            </a:r>
            <a:r>
              <a:rPr lang="en-US" altLang="zh-CN" sz="2000" dirty="0"/>
              <a:t> </a:t>
            </a:r>
            <a:r>
              <a:rPr lang="zh-CN" altLang="en-US" sz="2000" dirty="0"/>
              <a:t>  </a:t>
            </a:r>
            <a:r>
              <a:rPr lang="zh-CN" altLang="en-US" sz="2000" b="1" dirty="0"/>
              <a:t>在符号表中新建一个从未使用过的名字，</a:t>
            </a:r>
          </a:p>
          <a:p>
            <a:pPr lvl="1">
              <a:buFontTx/>
              <a:buNone/>
            </a:pPr>
            <a:r>
              <a:rPr lang="zh-CN" altLang="en-US" sz="2000" b="1" dirty="0"/>
              <a:t>                                             并返回该名字的存储位置</a:t>
            </a:r>
            <a:endParaRPr lang="en-US" altLang="zh-CN" sz="2000" b="1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1052513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397141" y="1412776"/>
            <a:ext cx="463935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(3)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emit(*,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)}   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-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  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emit(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uminus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E1.place,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E.place)}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(5)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( 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)      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{:= ,E</a:t>
            </a:r>
            <a:r>
              <a:rPr kumimoji="1"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.place,,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     (6)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id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{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       </a:t>
            </a:r>
          </a:p>
          <a:p>
            <a:pPr lvl="2"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P:=lookup(id.name);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    if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nil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then  </a:t>
            </a:r>
            <a:r>
              <a:rPr kumimoji="1"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:=P</a:t>
            </a:r>
          </a:p>
          <a:p>
            <a:pPr>
              <a:spcBef>
                <a:spcPts val="200"/>
              </a:spcBef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                else  error}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6373143-94FA-0743-ADAD-559C8FD9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48" y="1037679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EF70B015-C9A9-BE4C-B4B4-80C8A99E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5B3A4608-5359-794D-A8AA-E4908FFF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5" y="2198762"/>
            <a:ext cx="3868047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S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id:=E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P:=lookup(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id.name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           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if 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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nil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then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emit( :=,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E.place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,, P)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else   error  </a:t>
            </a:r>
          </a:p>
          <a:p>
            <a:pP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(2) 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</a:rPr>
              <a:t>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+E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2000" b="1" dirty="0">
                <a:latin typeface="Times New Roman" panose="02020603050405020304" pitchFamily="18" charset="0"/>
              </a:rPr>
              <a:t>:=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newtemp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emit(+, 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.place,E</a:t>
            </a:r>
            <a:r>
              <a:rPr lang="en-US" altLang="zh-CN" sz="20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.place,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E.place</a:t>
            </a:r>
            <a:r>
              <a:rPr lang="en-US" altLang="zh-CN" sz="2000" b="1" dirty="0">
                <a:latin typeface="Times New Roman" panose="02020603050405020304" pitchFamily="18" charset="0"/>
              </a:rPr>
              <a:t>)}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333938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838200" y="1715467"/>
            <a:ext cx="819829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endParaRPr lang="en-US" altLang="zh-CN" sz="2800" b="1" dirty="0"/>
          </a:p>
          <a:p>
            <a:pPr>
              <a:buClrTx/>
              <a:buNone/>
            </a:pPr>
            <a:r>
              <a:rPr lang="en-US" altLang="zh-CN" sz="2800" b="1" dirty="0"/>
              <a:t>X:=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( -    C     D     T1 )</a:t>
            </a:r>
            <a:r>
              <a:rPr lang="zh-CN" altLang="en-US" dirty="0"/>
              <a:t>         </a:t>
            </a:r>
            <a:r>
              <a:rPr lang="en-US" altLang="zh-CN" dirty="0"/>
              <a:t>(5)  ( ^   T4    N     T5)           </a:t>
            </a:r>
            <a:r>
              <a:rPr lang="en-US" altLang="zh-CN" sz="2800" dirty="0"/>
              <a:t> </a:t>
            </a:r>
          </a:p>
          <a:p>
            <a:pPr>
              <a:buFontTx/>
              <a:buNone/>
            </a:pPr>
            <a:r>
              <a:rPr lang="en-US" altLang="zh-CN" dirty="0"/>
              <a:t> (2)  ( *    B     T1    T2) </a:t>
            </a:r>
            <a:r>
              <a:rPr lang="zh-CN" altLang="en-US" dirty="0"/>
              <a:t>        </a:t>
            </a:r>
            <a:r>
              <a:rPr lang="en-US" altLang="zh-CN" dirty="0"/>
              <a:t>(6)  ( /    E     T5    T6)     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(3)  ( +   A     T2    T3) </a:t>
            </a:r>
            <a:r>
              <a:rPr lang="zh-CN" altLang="en-US" dirty="0"/>
              <a:t>         </a:t>
            </a:r>
            <a:r>
              <a:rPr lang="en-US" altLang="zh-CN" dirty="0"/>
              <a:t>(7)  (+    T3   T6    T7)             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(4)  ( -    C     D     T4) </a:t>
            </a:r>
            <a:r>
              <a:rPr lang="zh-CN" altLang="en-US" dirty="0"/>
              <a:t>         </a:t>
            </a:r>
            <a:r>
              <a:rPr lang="en-US" altLang="zh-CN" dirty="0"/>
              <a:t>(8)  (</a:t>
            </a:r>
            <a:r>
              <a:rPr lang="zh-CN" altLang="en-US" dirty="0"/>
              <a:t>：</a:t>
            </a:r>
            <a:r>
              <a:rPr lang="en-US" altLang="zh-CN" dirty="0"/>
              <a:t>= T7</a:t>
            </a:r>
            <a:r>
              <a:rPr lang="zh-CN" altLang="en-US" dirty="0"/>
              <a:t>            </a:t>
            </a:r>
            <a:r>
              <a:rPr lang="en-US" altLang="zh-CN" dirty="0"/>
              <a:t>X)</a:t>
            </a:r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——</a:t>
            </a:r>
            <a:r>
              <a:rPr lang="zh-CN" altLang="en-US" sz="3200" b="1" dirty="0"/>
              <a:t>赋值语句的中间代码生成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BFAC37F9-09E4-A847-AB67-1286D368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7862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赋值语句及算数表达式的语法制导翻译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95297216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331640" y="1988840"/>
            <a:ext cx="5783584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时间安排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文法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 难度等级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 任务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 设计报告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83568" y="620688"/>
            <a:ext cx="3238500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主要内容</a:t>
            </a: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1521" y="980728"/>
            <a:ext cx="85689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控制流中间代码生成技术</a:t>
            </a:r>
            <a:r>
              <a:rPr lang="en-US" altLang="zh-CN" sz="2800" b="1" dirty="0"/>
              <a:t>——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backpatching</a:t>
            </a:r>
            <a:r>
              <a:rPr lang="zh-CN" altLang="en-US" sz="2800" b="1" dirty="0"/>
              <a:t>）</a:t>
            </a: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A05AB7-D17A-DC45-9948-5A8FD4A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1" y="1916247"/>
            <a:ext cx="84201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真链”，链表中的元素是一系列跳转语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句的地址，这些跳转语句的目标标号应为布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为“真”应该跳转的目标标号</a:t>
            </a: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假链”，链表中的元素是一系列跳转语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句的地址，这些跳转语句的目标标号应为布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为“假”应该跳转的目标标号</a:t>
            </a: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en-US" altLang="zh-CN" i="1" dirty="0">
                <a:sym typeface="Symbol" pitchFamily="18" charset="2"/>
              </a:rPr>
              <a:t>next </a:t>
            </a:r>
            <a:r>
              <a:rPr lang="zh-CN" altLang="en-US" b="1" dirty="0">
                <a:sym typeface="Symbol" pitchFamily="18" charset="2"/>
              </a:rPr>
              <a:t>链”，链表中的元素是一系列跳转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语句的地址，这些跳转语句的目标标号是在执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行序列中紧跟在 </a:t>
            </a:r>
            <a:r>
              <a:rPr lang="en-US" altLang="zh-CN" b="1" i="1" dirty="0">
                <a:sym typeface="Symbol" pitchFamily="18" charset="2"/>
              </a:rPr>
              <a:t>S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后的下条</a:t>
            </a:r>
            <a:r>
              <a:rPr lang="en-US" altLang="zh-CN" sz="2000" i="1" dirty="0">
                <a:sym typeface="Symbol" pitchFamily="18" charset="2"/>
              </a:rPr>
              <a:t>TAC</a:t>
            </a:r>
            <a:r>
              <a:rPr lang="zh-CN" altLang="en-US" b="1" dirty="0">
                <a:sym typeface="Symbol" pitchFamily="18" charset="2"/>
              </a:rPr>
              <a:t>语句的标号</a:t>
            </a:r>
            <a:endParaRPr lang="en-US" altLang="zh-CN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M.gotostm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zh-CN" altLang="en-US" b="1" dirty="0">
                <a:sym typeface="Symbol" pitchFamily="18" charset="2"/>
              </a:rPr>
              <a:t>记录处理到</a:t>
            </a:r>
            <a:r>
              <a:rPr lang="en-US" altLang="zh-CN" b="1" dirty="0">
                <a:sym typeface="Symbol" pitchFamily="18" charset="2"/>
              </a:rPr>
              <a:t>M</a:t>
            </a:r>
            <a:r>
              <a:rPr lang="zh-CN" altLang="en-US" b="1" dirty="0">
                <a:sym typeface="Symbol" pitchFamily="18" charset="2"/>
              </a:rPr>
              <a:t>时下一条待生成语句的标号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1233DCE-9229-4044-9D10-04D2A855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2540800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985963"/>
            <a:ext cx="82296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创建只有一个结点 </a:t>
            </a:r>
            <a:r>
              <a:rPr lang="en-US" altLang="zh-CN" b="1" i="1" dirty="0" err="1">
                <a:sym typeface="Symbol" pitchFamily="18" charset="2"/>
              </a:rPr>
              <a:t>i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的表，对应下一条</a:t>
            </a:r>
            <a:endParaRPr lang="en-US" altLang="zh-CN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    跳转语句的地址</a:t>
            </a: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merge(p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,p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连接两个链表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和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，返回结果链表</a:t>
            </a:r>
            <a:endParaRPr lang="zh-CN" altLang="en-US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p,i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将链表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 </a:t>
            </a:r>
            <a:r>
              <a:rPr lang="zh-CN" altLang="en-US" b="1" dirty="0">
                <a:sym typeface="Symbol" pitchFamily="18" charset="2"/>
              </a:rPr>
              <a:t>中每个元素所指向的跳转语句</a:t>
            </a: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的标号置为 </a:t>
            </a:r>
            <a:r>
              <a:rPr lang="en-US" altLang="zh-CN" b="1" i="1" dirty="0" err="1">
                <a:sym typeface="Symbol" pitchFamily="18" charset="2"/>
              </a:rPr>
              <a:t>i</a:t>
            </a:r>
            <a:endParaRPr lang="en-US" altLang="zh-CN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下一条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语句的地址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输出一条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语句，并使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                      </a:t>
            </a: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D0BA961D-3E55-604A-80E0-F16BEAE7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11848135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7526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</a:t>
            </a:r>
            <a:endParaRPr lang="zh-CN" altLang="en-US" sz="2800" b="1" dirty="0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74180" y="2331532"/>
            <a:ext cx="1981200" cy="303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 eaLnBrk="0" hangingPunct="0">
              <a:buClrTx/>
              <a:buFontTx/>
              <a:buNone/>
            </a:pPr>
            <a:endParaRPr lang="en-US" altLang="zh-CN" sz="3200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617788" y="2339658"/>
            <a:ext cx="5410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nextstm+1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emit (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，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(j,  ,  ,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24128" y="1312252"/>
            <a:ext cx="1382776" cy="830997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dirty="0"/>
              <a:t> =&gt;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sym typeface="Symbol" pitchFamily="18" charset="2"/>
              </a:rPr>
              <a:t>=&gt;</a:t>
            </a:r>
          </a:p>
          <a:p>
            <a:pPr>
              <a:buClrTx/>
              <a:buNone/>
            </a:pPr>
            <a:r>
              <a:rPr lang="en-US" altLang="zh-CN" sz="1600" dirty="0"/>
              <a:t>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sym typeface="Symbol" pitchFamily="18" charset="2"/>
              </a:rPr>
              <a:t>=&gt;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4800" y="5033358"/>
            <a:ext cx="870020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000" b="1" dirty="0"/>
              <a:t>注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这里可以规定产生式的优先级依次递增来解决冲突问题（下同）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4525" y="5416844"/>
            <a:ext cx="842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sz="16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1600" b="1" dirty="0">
                <a:sym typeface="Symbol" pitchFamily="18" charset="2"/>
              </a:rPr>
              <a:t>“</a:t>
            </a:r>
            <a:r>
              <a:rPr lang="zh-CN" altLang="en-US" sz="1600" b="1" dirty="0">
                <a:sym typeface="Symbol" pitchFamily="18" charset="2"/>
              </a:rPr>
              <a:t>真链”，链表中的元素表示 一系列跳转语句的地址，这些跳转语句的目标标号后期将回填布尔表达式 </a:t>
            </a: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zh-CN" altLang="en-US" sz="1600" b="1" dirty="0">
                <a:sym typeface="Symbol" pitchFamily="18" charset="2"/>
              </a:rPr>
              <a:t>为“真”的标号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4525" y="5940569"/>
            <a:ext cx="84201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6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sz="1600" b="1" dirty="0">
                <a:sym typeface="Symbol" pitchFamily="18" charset="2"/>
              </a:rPr>
              <a:t> </a:t>
            </a:r>
            <a:r>
              <a:rPr lang="en-US" altLang="zh-CN" sz="16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sz="16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sz="1600" b="1" dirty="0">
                <a:sym typeface="Symbol" pitchFamily="18" charset="2"/>
              </a:rPr>
              <a:t>“</a:t>
            </a:r>
            <a:r>
              <a:rPr lang="zh-CN" altLang="en-US" sz="1600" b="1" dirty="0">
                <a:sym typeface="Symbol" pitchFamily="18" charset="2"/>
              </a:rPr>
              <a:t>假链”，链表中的元素，表示 一系列跳转语句的地址，这些跳转语句的目标标号后期将回填布尔表达式 </a:t>
            </a:r>
            <a:r>
              <a:rPr lang="en-US" altLang="zh-CN" sz="1600" i="1" dirty="0">
                <a:sym typeface="Symbol" pitchFamily="18" charset="2"/>
              </a:rPr>
              <a:t>E </a:t>
            </a:r>
            <a:r>
              <a:rPr lang="zh-CN" altLang="en-US" sz="1600" b="1" dirty="0">
                <a:sym typeface="Symbol" pitchFamily="18" charset="2"/>
              </a:rPr>
              <a:t>为假的标号</a:t>
            </a:r>
            <a:endParaRPr lang="zh-CN" altLang="en-US" sz="1600" b="1" i="1" dirty="0">
              <a:sym typeface="Symbol" pitchFamily="18" charset="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86679" y="5457998"/>
            <a:ext cx="82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创建只有一个结点 </a:t>
            </a:r>
            <a:r>
              <a:rPr lang="en-US" altLang="zh-CN" sz="1800" b="1" i="1" dirty="0" err="1">
                <a:sym typeface="Symbol" pitchFamily="18" charset="2"/>
              </a:rPr>
              <a:t>i</a:t>
            </a:r>
            <a:r>
              <a:rPr lang="en-US" altLang="zh-CN" sz="1800" b="1" dirty="0">
                <a:sym typeface="Symbol" pitchFamily="18" charset="2"/>
              </a:rPr>
              <a:t> </a:t>
            </a:r>
            <a:r>
              <a:rPr lang="zh-CN" altLang="en-US" sz="1800" b="1" dirty="0">
                <a:sym typeface="Symbol" pitchFamily="18" charset="2"/>
              </a:rPr>
              <a:t>的表，对应下一条跳转语句的地址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下一条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1800" b="1" dirty="0">
                <a:sym typeface="Symbol" pitchFamily="18" charset="2"/>
              </a:rPr>
              <a:t>语句的地址</a:t>
            </a:r>
            <a:endParaRPr lang="zh-CN" altLang="en-US" sz="18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sz="18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8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800" b="1" dirty="0">
                <a:sym typeface="Symbol" pitchFamily="18" charset="2"/>
              </a:rPr>
              <a:t>输出一条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1800" b="1" dirty="0">
                <a:sym typeface="Symbol" pitchFamily="18" charset="2"/>
              </a:rPr>
              <a:t>语句，并使 </a:t>
            </a:r>
            <a:r>
              <a:rPr lang="en-US" altLang="zh-CN" sz="18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18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1800" b="1" dirty="0">
                <a:sym typeface="Symbol" pitchFamily="18" charset="2"/>
              </a:rPr>
              <a:t>加</a:t>
            </a:r>
            <a:r>
              <a:rPr lang="en-US" altLang="zh-CN" sz="1800" dirty="0">
                <a:sym typeface="Symbol" pitchFamily="18" charset="2"/>
              </a:rPr>
              <a:t>1</a:t>
            </a:r>
            <a:r>
              <a:rPr lang="en-US" altLang="zh-CN" sz="1800" b="1" dirty="0">
                <a:sym typeface="Symbol" pitchFamily="18" charset="2"/>
              </a:rPr>
              <a:t>                      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DD5F03C1-02A6-2C47-8C29-36C9FDDF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0E11B1D-1B08-8343-B1D6-B484441D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578" y="1124744"/>
            <a:ext cx="1891422" cy="954107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400" i="1" dirty="0"/>
              <a:t>E </a:t>
            </a:r>
            <a:r>
              <a:rPr lang="en-US" altLang="zh-CN" sz="1400" dirty="0"/>
              <a:t>= </a:t>
            </a:r>
            <a:r>
              <a:rPr lang="en-US" altLang="zh-CN" sz="1400" i="1" dirty="0">
                <a:solidFill>
                  <a:srgbClr val="800080"/>
                </a:solidFill>
              </a:rPr>
              <a:t>a&lt;b</a:t>
            </a:r>
            <a:endParaRPr lang="en-US" altLang="zh-CN" sz="14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   </a:t>
            </a:r>
            <a:r>
              <a:rPr lang="en-US" altLang="zh-CN" sz="1400" b="1" dirty="0"/>
              <a:t> (1)</a:t>
            </a:r>
            <a:r>
              <a:rPr lang="zh-CN" altLang="en-US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i="1" dirty="0"/>
              <a:t>&lt;      ,a , b, -)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</a:t>
            </a:r>
            <a:r>
              <a:rPr lang="en-US" altLang="zh-CN" sz="1400" b="1" dirty="0"/>
              <a:t>(2)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-</a:t>
            </a:r>
            <a:r>
              <a:rPr lang="en-US" altLang="zh-CN" sz="1400" i="1" dirty="0">
                <a:sym typeface="Symbol" pitchFamily="18" charset="2"/>
              </a:rPr>
              <a:t>)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</a:t>
            </a:r>
            <a:r>
              <a:rPr lang="en-US" altLang="zh-CN" sz="1400" b="1" dirty="0"/>
              <a:t>(3)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88625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496419" y="1903106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</a:t>
            </a:r>
            <a:r>
              <a:rPr lang="zh-CN" altLang="en-US" sz="2000" b="1" dirty="0"/>
              <a:t>（续）</a:t>
            </a:r>
            <a:endParaRPr lang="zh-CN" altLang="en-US" sz="2000" b="1" dirty="0">
              <a:solidFill>
                <a:srgbClr val="990099"/>
              </a:solidFill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408867" y="2403368"/>
            <a:ext cx="2133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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</a:t>
            </a: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  <a:endParaRPr lang="en-US" altLang="zh-CN" sz="2000" baseline="-25000" dirty="0">
              <a:sym typeface="Symbol" pitchFamily="18" charset="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2544985" y="2348880"/>
            <a:ext cx="5486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2000" b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43ED2BDF-2A6D-044B-8D6F-C8BB0F3F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98A4EDE-9B4B-AB45-B43F-3D95B424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38" y="4420850"/>
            <a:ext cx="3498652" cy="160043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400" i="1" dirty="0"/>
              <a:t>E </a:t>
            </a:r>
            <a:r>
              <a:rPr lang="en-US" altLang="zh-CN" sz="1400" dirty="0"/>
              <a:t>= </a:t>
            </a:r>
            <a:r>
              <a:rPr lang="en-US" altLang="zh-CN" sz="1400" i="1" dirty="0">
                <a:solidFill>
                  <a:srgbClr val="800080"/>
                </a:solidFill>
              </a:rPr>
              <a:t>a&lt;b</a:t>
            </a:r>
            <a:r>
              <a:rPr lang="en-US" altLang="zh-CN" sz="1400" b="1" dirty="0">
                <a:solidFill>
                  <a:srgbClr val="800080"/>
                </a:solidFill>
              </a:rPr>
              <a:t> or </a:t>
            </a:r>
            <a:r>
              <a:rPr lang="en-US" altLang="zh-CN" sz="1400" i="1" dirty="0">
                <a:solidFill>
                  <a:srgbClr val="800080"/>
                </a:solidFill>
              </a:rPr>
              <a:t>c&lt;d</a:t>
            </a:r>
            <a:r>
              <a:rPr lang="en-US" altLang="zh-CN" sz="1400" b="1" dirty="0">
                <a:solidFill>
                  <a:srgbClr val="800080"/>
                </a:solidFill>
              </a:rPr>
              <a:t> and </a:t>
            </a:r>
            <a:r>
              <a:rPr lang="en-US" altLang="zh-CN" sz="1400" i="1" dirty="0">
                <a:solidFill>
                  <a:srgbClr val="800080"/>
                </a:solidFill>
              </a:rPr>
              <a:t>e&lt;f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            </a:t>
            </a:r>
            <a:r>
              <a:rPr lang="en-US" altLang="zh-CN" sz="1400" b="1" dirty="0"/>
              <a:t>      (0)</a:t>
            </a:r>
            <a:r>
              <a:rPr lang="zh-CN" altLang="en-US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i="1" dirty="0"/>
              <a:t>&lt;      ,a , b,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(1)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endParaRPr lang="en-US" altLang="zh-CN" sz="14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 </a:t>
            </a:r>
            <a:r>
              <a:rPr lang="en-US" altLang="zh-CN" sz="1400" b="1" dirty="0"/>
              <a:t>(2)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      ,c  , d ,</a:t>
            </a:r>
            <a:r>
              <a:rPr lang="en-US" altLang="zh-CN" sz="1400" dirty="0"/>
              <a:t>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(3)</a:t>
            </a:r>
            <a:r>
              <a:rPr lang="en-US" altLang="zh-CN" sz="1400" dirty="0"/>
              <a:t> </a:t>
            </a:r>
            <a:r>
              <a:rPr lang="en-US" altLang="zh-CN" sz="1400" b="1" dirty="0"/>
              <a:t>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 ,    , </a:t>
            </a:r>
            <a:r>
              <a:rPr lang="en-US" altLang="zh-CN" sz="1400" i="1" dirty="0" err="1"/>
              <a:t>E.false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</a:t>
            </a:r>
            <a:r>
              <a:rPr lang="en-US" altLang="zh-CN" sz="1400" b="1" dirty="0"/>
              <a:t> (4)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&lt;.    ,e   ,  f 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</a:t>
            </a:r>
            <a:r>
              <a:rPr lang="en-US" altLang="zh-CN" sz="1400" b="1" dirty="0"/>
              <a:t>        (5)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 err="1"/>
              <a:t>E.false</a:t>
            </a:r>
            <a:r>
              <a:rPr lang="en-US" altLang="zh-CN" sz="1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57535287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3814" y="1003065"/>
            <a:ext cx="361493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353814" y="1650226"/>
            <a:ext cx="5154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1800" dirty="0">
                <a:solidFill>
                  <a:srgbClr val="800080"/>
                </a:solidFill>
              </a:rPr>
              <a:t>  </a:t>
            </a:r>
            <a:r>
              <a:rPr lang="zh-CN" altLang="en-US" sz="1800" b="1" dirty="0"/>
              <a:t>布尔表达式 </a:t>
            </a:r>
            <a:r>
              <a:rPr lang="en-US" altLang="zh-CN" sz="1800" i="1" dirty="0"/>
              <a:t>E </a:t>
            </a:r>
            <a:r>
              <a:rPr lang="en-US" altLang="zh-CN" sz="1800" dirty="0"/>
              <a:t>= </a:t>
            </a:r>
            <a:r>
              <a:rPr lang="en-US" altLang="zh-CN" sz="1800" i="1" dirty="0">
                <a:solidFill>
                  <a:srgbClr val="800080"/>
                </a:solidFill>
              </a:rPr>
              <a:t>a&lt;b</a:t>
            </a:r>
            <a:r>
              <a:rPr lang="en-US" altLang="zh-CN" sz="1800" b="1" dirty="0">
                <a:solidFill>
                  <a:srgbClr val="800080"/>
                </a:solidFill>
              </a:rPr>
              <a:t> </a:t>
            </a:r>
            <a:r>
              <a:rPr lang="en-US" altLang="zh-CN" sz="18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sz="1800" b="1" dirty="0">
                <a:solidFill>
                  <a:srgbClr val="800080"/>
                </a:solidFill>
              </a:rPr>
              <a:t> </a:t>
            </a:r>
            <a:r>
              <a:rPr lang="en-US" altLang="zh-CN" sz="1800" i="1" dirty="0">
                <a:solidFill>
                  <a:srgbClr val="800080"/>
                </a:solidFill>
              </a:rPr>
              <a:t>c&lt;d</a:t>
            </a:r>
            <a:r>
              <a:rPr lang="en-US" altLang="zh-CN" sz="1800" b="1" dirty="0">
                <a:solidFill>
                  <a:srgbClr val="800080"/>
                </a:solidFill>
              </a:rPr>
              <a:t> </a:t>
            </a:r>
            <a:r>
              <a:rPr lang="en-US" altLang="zh-CN" sz="18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sz="1800" b="1" dirty="0">
                <a:solidFill>
                  <a:srgbClr val="800080"/>
                </a:solidFill>
              </a:rPr>
              <a:t> </a:t>
            </a:r>
            <a:r>
              <a:rPr lang="en-US" altLang="zh-CN" sz="1800" i="1" dirty="0">
                <a:solidFill>
                  <a:srgbClr val="800080"/>
                </a:solidFill>
              </a:rPr>
              <a:t>e&lt;f</a:t>
            </a:r>
            <a:r>
              <a:rPr lang="zh-CN" altLang="en-US" sz="1800" b="1" dirty="0"/>
              <a:t>的翻译</a:t>
            </a:r>
            <a:r>
              <a:rPr lang="zh-CN" altLang="en-US" sz="1800" b="1" dirty="0">
                <a:solidFill>
                  <a:srgbClr val="990099"/>
                </a:solidFill>
              </a:rPr>
              <a:t>示意</a:t>
            </a: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988496" y="2722984"/>
            <a:ext cx="2590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r>
              <a:rPr lang="en-US" altLang="zh-CN" sz="2000" i="1" dirty="0"/>
              <a:t>&lt;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a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b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489325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524000" y="2362200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={0,4}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={3,5}</a:t>
              </a: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784725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514600" y="3565525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733800" y="5068888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</a:p>
          </p:txBody>
        </p:sp>
      </p:grpSp>
      <p:grpSp>
        <p:nvGrpSpPr>
          <p:cNvPr id="5" name="Group 86"/>
          <p:cNvGrpSpPr>
            <a:grpSpLocks/>
          </p:cNvGrpSpPr>
          <p:nvPr/>
        </p:nvGrpSpPr>
        <p:grpSpPr bwMode="auto">
          <a:xfrm>
            <a:off x="2590800" y="3886200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={3,5}</a:t>
              </a: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" y="3870325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1828800" y="5105400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</a:p>
          </p:txBody>
        </p:sp>
      </p:grp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5791200" y="5181600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.falselist={5}</a:t>
              </a: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988496" y="3032125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，，，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  <a:r>
              <a:rPr lang="en-US" altLang="zh-CN" sz="2000" b="1" dirty="0"/>
              <a:t> </a:t>
            </a:r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988496" y="3865984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，，，</a:t>
            </a:r>
            <a:r>
              <a:rPr lang="en-US" altLang="zh-CN" sz="2000" i="1" dirty="0"/>
              <a:t>_</a:t>
            </a:r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988496" y="3484984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i="1" dirty="0"/>
              <a:t> &lt; 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c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d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988496" y="4246984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i</a:t>
            </a:r>
            <a:r>
              <a:rPr lang="en-US" altLang="zh-CN" sz="2000" i="1" dirty="0"/>
              <a:t>&lt;</a:t>
            </a:r>
            <a:r>
              <a:rPr lang="zh-CN" altLang="en-US" sz="2000" b="1" dirty="0"/>
              <a:t>，</a:t>
            </a:r>
            <a:r>
              <a:rPr lang="en-US" altLang="zh-CN" sz="2000" i="1" dirty="0"/>
              <a:t>e</a:t>
            </a:r>
            <a:r>
              <a:rPr lang="zh-CN" altLang="en-US" sz="2000" i="1" dirty="0"/>
              <a:t>，</a:t>
            </a:r>
            <a:r>
              <a:rPr lang="en-US" altLang="zh-CN" sz="2000" i="1" dirty="0"/>
              <a:t>f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</a:t>
            </a:r>
            <a:r>
              <a:rPr lang="en-US" altLang="zh-CN" sz="2000" i="1" dirty="0"/>
              <a:t>_</a:t>
            </a:r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988496" y="4688309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，，，</a:t>
            </a:r>
            <a:r>
              <a:rPr lang="en-US" altLang="zh-CN" sz="2000" i="1" dirty="0"/>
              <a:t>_</a:t>
            </a:r>
          </a:p>
        </p:txBody>
      </p:sp>
      <p:sp>
        <p:nvSpPr>
          <p:cNvPr id="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996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1">
            <a:extLst>
              <a:ext uri="{FF2B5EF4-FFF2-40B4-BE49-F238E27FC236}">
                <a16:creationId xmlns:a16="http://schemas.microsoft.com/office/drawing/2014/main" id="{E5D5B3E4-9261-844F-8334-537108ABD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03748"/>
            <a:ext cx="568863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F67F5FC5-E42F-EE46-A19D-000B506B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238" y="1031287"/>
            <a:ext cx="3498652" cy="1600438"/>
          </a:xfrm>
          <a:prstGeom prst="rect">
            <a:avLst/>
          </a:prstGeom>
          <a:solidFill>
            <a:schemeClr val="accent1">
              <a:alpha val="2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1400" i="1" dirty="0"/>
              <a:t>E </a:t>
            </a:r>
            <a:r>
              <a:rPr lang="en-US" altLang="zh-CN" sz="1400" dirty="0"/>
              <a:t>= </a:t>
            </a:r>
            <a:r>
              <a:rPr lang="en-US" altLang="zh-CN" sz="1400" i="1" dirty="0">
                <a:solidFill>
                  <a:srgbClr val="800080"/>
                </a:solidFill>
              </a:rPr>
              <a:t>a&lt;b</a:t>
            </a:r>
            <a:r>
              <a:rPr lang="en-US" altLang="zh-CN" sz="1400" b="1" dirty="0">
                <a:solidFill>
                  <a:srgbClr val="800080"/>
                </a:solidFill>
              </a:rPr>
              <a:t> or </a:t>
            </a:r>
            <a:r>
              <a:rPr lang="en-US" altLang="zh-CN" sz="1400" i="1" dirty="0">
                <a:solidFill>
                  <a:srgbClr val="800080"/>
                </a:solidFill>
              </a:rPr>
              <a:t>c&lt;d</a:t>
            </a:r>
            <a:r>
              <a:rPr lang="en-US" altLang="zh-CN" sz="1400" b="1" dirty="0">
                <a:solidFill>
                  <a:srgbClr val="800080"/>
                </a:solidFill>
              </a:rPr>
              <a:t> and </a:t>
            </a:r>
            <a:r>
              <a:rPr lang="en-US" altLang="zh-CN" sz="1400" i="1" dirty="0">
                <a:solidFill>
                  <a:srgbClr val="800080"/>
                </a:solidFill>
              </a:rPr>
              <a:t>e&lt;f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dirty="0"/>
              <a:t>  </a:t>
            </a:r>
            <a:r>
              <a:rPr lang="zh-CN" altLang="en-US" sz="1400" b="1" dirty="0"/>
              <a:t>             </a:t>
            </a:r>
            <a:r>
              <a:rPr lang="en-US" altLang="zh-CN" sz="1400" b="1" dirty="0"/>
              <a:t>      (0)</a:t>
            </a:r>
            <a:r>
              <a:rPr lang="zh-CN" altLang="en-US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i="1" dirty="0"/>
              <a:t>&lt;      ,a , b,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(1)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endParaRPr lang="en-US" altLang="zh-CN" sz="14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M1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 </a:t>
            </a:r>
            <a:r>
              <a:rPr lang="en-US" altLang="zh-CN" sz="1400" b="1" dirty="0"/>
              <a:t>(2)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      ,c  , d ,</a:t>
            </a:r>
            <a:r>
              <a:rPr lang="en-US" altLang="zh-CN" sz="1400" dirty="0"/>
              <a:t>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       </a:t>
            </a:r>
            <a:r>
              <a:rPr lang="en-US" altLang="zh-CN" sz="1400" b="1" dirty="0"/>
              <a:t>(3)</a:t>
            </a:r>
            <a:r>
              <a:rPr lang="en-US" altLang="zh-CN" sz="1400" dirty="0"/>
              <a:t> </a:t>
            </a:r>
            <a:r>
              <a:rPr lang="en-US" altLang="zh-CN" sz="1400" b="1" dirty="0"/>
              <a:t>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 ,    , </a:t>
            </a:r>
            <a:r>
              <a:rPr lang="en-US" altLang="zh-CN" sz="1400" i="1" dirty="0" err="1"/>
              <a:t>E.false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M2</a:t>
            </a:r>
            <a:r>
              <a:rPr lang="en-US" altLang="zh-CN" sz="1400" i="1" dirty="0">
                <a:sym typeface="Symbol" pitchFamily="18" charset="2"/>
              </a:rPr>
              <a:t>.gotostm</a:t>
            </a:r>
            <a:r>
              <a:rPr lang="en-US" altLang="zh-CN" sz="1400" dirty="0"/>
              <a:t>:</a:t>
            </a:r>
            <a:r>
              <a:rPr lang="en-US" altLang="zh-CN" sz="1400" b="1" dirty="0"/>
              <a:t> (4)</a:t>
            </a:r>
            <a:r>
              <a:rPr lang="en-US" altLang="zh-CN" sz="1400" dirty="0"/>
              <a:t> (</a:t>
            </a:r>
            <a:r>
              <a:rPr lang="en-US" altLang="zh-CN" sz="1400" i="1" dirty="0"/>
              <a:t>&lt;.    ,e   ,  f , </a:t>
            </a:r>
            <a:r>
              <a:rPr lang="en-US" altLang="zh-CN" sz="1400" i="1" dirty="0" err="1"/>
              <a:t>E.true</a:t>
            </a:r>
            <a:r>
              <a:rPr lang="en-US" altLang="zh-CN" sz="1400" i="1" dirty="0"/>
              <a:t>)</a:t>
            </a:r>
            <a:r>
              <a:rPr lang="en-US" altLang="zh-CN" sz="1400" dirty="0"/>
              <a:t> </a:t>
            </a: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dirty="0"/>
              <a:t>              </a:t>
            </a:r>
            <a:r>
              <a:rPr lang="en-US" altLang="zh-CN" sz="1400" b="1" dirty="0"/>
              <a:t>        (5) (</a:t>
            </a:r>
            <a:r>
              <a:rPr lang="en-US" altLang="zh-CN" sz="1400" dirty="0" err="1"/>
              <a:t>goto</a:t>
            </a:r>
            <a:r>
              <a:rPr lang="en-US" altLang="zh-CN" sz="1400" dirty="0"/>
              <a:t> ,   ,   , </a:t>
            </a:r>
            <a:r>
              <a:rPr lang="en-US" altLang="zh-CN" sz="1400" i="1" dirty="0" err="1"/>
              <a:t>E.false</a:t>
            </a:r>
            <a:r>
              <a:rPr lang="en-US" altLang="zh-CN" sz="1400" dirty="0"/>
              <a:t> )</a:t>
            </a:r>
          </a:p>
        </p:txBody>
      </p:sp>
      <p:sp>
        <p:nvSpPr>
          <p:cNvPr id="66" name="Rectangle 80">
            <a:extLst>
              <a:ext uri="{FF2B5EF4-FFF2-40B4-BE49-F238E27FC236}">
                <a16:creationId xmlns:a16="http://schemas.microsoft.com/office/drawing/2014/main" id="{F9BFD880-6195-F749-95D6-FE6E05EE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734" y="3460938"/>
            <a:ext cx="740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endParaRPr lang="en-US" altLang="zh-CN" sz="2000" i="1" dirty="0"/>
          </a:p>
        </p:txBody>
      </p:sp>
      <p:sp>
        <p:nvSpPr>
          <p:cNvPr id="68" name="Rectangle 80">
            <a:extLst>
              <a:ext uri="{FF2B5EF4-FFF2-40B4-BE49-F238E27FC236}">
                <a16:creationId xmlns:a16="http://schemas.microsoft.com/office/drawing/2014/main" id="{80038115-4ABB-5548-BA88-0C172B3D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734" y="4685074"/>
            <a:ext cx="740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endParaRPr lang="en-US" altLang="zh-CN" sz="2000" i="1" dirty="0"/>
          </a:p>
        </p:txBody>
      </p:sp>
      <p:sp>
        <p:nvSpPr>
          <p:cNvPr id="69" name="Rectangle 80">
            <a:extLst>
              <a:ext uri="{FF2B5EF4-FFF2-40B4-BE49-F238E27FC236}">
                <a16:creationId xmlns:a16="http://schemas.microsoft.com/office/drawing/2014/main" id="{785E04CF-0030-4E44-8CCC-5E21753C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750" y="3028890"/>
            <a:ext cx="740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endParaRPr lang="en-US" altLang="zh-CN" sz="2000" i="1" dirty="0"/>
          </a:p>
        </p:txBody>
      </p:sp>
      <p:sp>
        <p:nvSpPr>
          <p:cNvPr id="70" name="Rectangle 80">
            <a:extLst>
              <a:ext uri="{FF2B5EF4-FFF2-40B4-BE49-F238E27FC236}">
                <a16:creationId xmlns:a16="http://schemas.microsoft.com/office/drawing/2014/main" id="{1F70F6A0-0C5C-624E-89FA-E10FC8F3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726" y="4253026"/>
            <a:ext cx="740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6617949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6" grpId="0" autoUpdateAnimBg="0"/>
      <p:bldP spid="68" grpId="0" autoUpdateAnimBg="0"/>
      <p:bldP spid="69" grpId="0" autoUpdateAnimBg="0"/>
      <p:bldP spid="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124744"/>
            <a:ext cx="7920037" cy="2523768"/>
          </a:xfrm>
          <a:prstGeom prst="rect">
            <a:avLst/>
          </a:prstGeom>
          <a:solidFill>
            <a:schemeClr val="bg2">
              <a:lumMod val="20000"/>
              <a:lumOff val="80000"/>
              <a:alpha val="5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en-US" altLang="zh-CN" dirty="0">
                <a:sym typeface="Symbol" pitchFamily="18" charset="2"/>
              </a:rPr>
              <a:t>        {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>
                <a:sym typeface="Symbol" pitchFamily="18" charset="2"/>
              </a:rPr>
              <a:t>.truelist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i="1" dirty="0" err="1">
                <a:sym typeface="Symbol" pitchFamily="18" charset="2"/>
              </a:rPr>
              <a:t>.nextlist</a:t>
            </a:r>
            <a:r>
              <a:rPr lang="en-US" altLang="zh-CN" i="1" dirty="0">
                <a:sym typeface="Symbol" pitchFamily="18" charset="2"/>
              </a:rPr>
              <a:t> :=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i="1" dirty="0" err="1">
                <a:sym typeface="Symbol" pitchFamily="18" charset="2"/>
              </a:rPr>
              <a:t>.falselist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.nextlist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      M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None/>
            </a:pPr>
            <a:r>
              <a:rPr lang="en-US" altLang="zh-CN" dirty="0">
                <a:sym typeface="Symbol" pitchFamily="18" charset="2"/>
              </a:rPr>
              <a:t>        {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i="1" dirty="0" err="1">
                <a:sym typeface="Symbol" pitchFamily="18" charset="2"/>
              </a:rPr>
              <a:t>.gotostm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i="1" dirty="0" err="1">
                <a:sym typeface="Symbol" pitchFamily="18" charset="2"/>
              </a:rPr>
              <a:t>nextstm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438785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522605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251519" y="4910165"/>
            <a:ext cx="1604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23528" y="5813425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4159250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41592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9974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83565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83565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778250"/>
            <a:ext cx="19575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4464050"/>
            <a:ext cx="184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42354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921250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6044066" y="4792930"/>
            <a:ext cx="2672492" cy="156966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600" i="1" dirty="0" err="1">
                <a:solidFill>
                  <a:srgbClr val="800080"/>
                </a:solidFill>
                <a:sym typeface="Symbol" pitchFamily="18" charset="2"/>
              </a:rPr>
              <a:t>S.nextlist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zh-CN" altLang="en-US" sz="1600" b="1" dirty="0">
                <a:sym typeface="Symbol" pitchFamily="18" charset="2"/>
              </a:rPr>
              <a:t>链表中的元素表示一系列跳转语句的地址，这些跳转语句的目标标号是在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执行序列中紧跟在 </a:t>
            </a:r>
            <a:r>
              <a:rPr lang="en-US" altLang="zh-CN" sz="1600" b="1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之后的下条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语句的标号，将在复合语句里进行回填。</a:t>
            </a:r>
            <a:endParaRPr lang="en-US" altLang="zh-CN" sz="16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575671" y="5797159"/>
            <a:ext cx="1774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S1.nextlist :</a:t>
            </a:r>
          </a:p>
        </p:txBody>
      </p:sp>
    </p:spTree>
    <p:extLst>
      <p:ext uri="{BB962C8B-B14F-4D97-AF65-F5344CB8AC3E}">
        <p14:creationId xmlns:p14="http://schemas.microsoft.com/office/powerpoint/2010/main" val="1316322363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76279" y="1052736"/>
            <a:ext cx="691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if-then-else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3505200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4343400"/>
            <a:ext cx="1246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23528" y="403860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95536" y="527685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</a:p>
          <a:p>
            <a:pPr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327660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3276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4114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953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982830" y="4943446"/>
            <a:ext cx="1808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.nextlsit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3117775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3687415"/>
            <a:ext cx="1774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350100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4077072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6096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6019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5334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5486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3392760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22524" y="6019800"/>
            <a:ext cx="1309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S.nextlsit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508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827584" y="1581745"/>
            <a:ext cx="7009364" cy="1077218"/>
          </a:xfrm>
          <a:prstGeom prst="rect">
            <a:avLst/>
          </a:prstGeom>
          <a:solidFill>
            <a:schemeClr val="bg2">
              <a:lumMod val="20000"/>
              <a:lumOff val="80000"/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1600" i="1" dirty="0"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1600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.nextlist,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sym typeface="Symbol" pitchFamily="18" charset="2"/>
              </a:rPr>
              <a:t>.nextlist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600" i="1" dirty="0">
              <a:sym typeface="Symbol" pitchFamily="18" charset="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858353" y="4914900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N.nextlsit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5623120" y="2790199"/>
            <a:ext cx="3485642" cy="1815882"/>
          </a:xfrm>
          <a:prstGeom prst="rect">
            <a:avLst/>
          </a:prstGeom>
          <a:solidFill>
            <a:schemeClr val="bg2">
              <a:lumMod val="20000"/>
              <a:lumOff val="80000"/>
              <a:alpha val="5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endParaRPr lang="en-US" altLang="zh-CN" sz="16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M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i="1" dirty="0" err="1">
                <a:sym typeface="Symbol" pitchFamily="18" charset="2"/>
              </a:rPr>
              <a:t>.gotostm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6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600" i="1" dirty="0">
                <a:sym typeface="Symbol" pitchFamily="18" charset="2"/>
              </a:rPr>
              <a:t>N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);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emit(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, , , _)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B9FC576D-B4F2-9C48-8EA6-44BDA528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2871510922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746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1828800"/>
            <a:ext cx="807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处理条件</a:t>
            </a:r>
            <a:r>
              <a:rPr lang="zh-CN" altLang="en-US" sz="2800" b="1" dirty="0">
                <a:solidFill>
                  <a:srgbClr val="990099"/>
                </a:solidFill>
              </a:rPr>
              <a:t>语句的</a:t>
            </a:r>
            <a:r>
              <a:rPr lang="en-US" altLang="zh-CN" sz="2800" b="1" dirty="0">
                <a:solidFill>
                  <a:srgbClr val="990099"/>
                </a:solidFill>
              </a:rPr>
              <a:t>S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066800" y="2514600"/>
            <a:ext cx="7924800" cy="390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emit(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, , ,  _)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56803B1-0041-7D42-BA7B-9619E59A8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643" y="260311"/>
            <a:ext cx="632666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335060455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90736" y="188640"/>
            <a:ext cx="621756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循环语句的语法制导翻译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23528" y="1052736"/>
            <a:ext cx="689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while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445768"/>
            <a:ext cx="113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283968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251520" y="3068960"/>
            <a:ext cx="1693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.nextlist </a:t>
            </a: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264220" y="5765194"/>
            <a:ext cx="135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E.falselsit</a:t>
            </a: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: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3217168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32171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40553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4893568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5075892"/>
            <a:ext cx="1845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i="1" dirty="0" err="1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en-US" altLang="zh-CN" sz="18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18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en-US" altLang="zh-CN" sz="18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18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2924944"/>
            <a:ext cx="17235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E.truelsit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615407"/>
            <a:ext cx="1843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E.falselist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29336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3979168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5636096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71229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3217168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251520" y="3983360"/>
            <a:ext cx="16930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M</a:t>
            </a:r>
            <a:r>
              <a:rPr lang="en-US" altLang="zh-CN" sz="2000" i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220072" y="1196752"/>
            <a:ext cx="3888432" cy="2062103"/>
          </a:xfrm>
          <a:prstGeom prst="rect">
            <a:avLst/>
          </a:prstGeom>
          <a:solidFill>
            <a:schemeClr val="bg2">
              <a:lumMod val="20000"/>
              <a:lumOff val="80000"/>
              <a:alpha val="52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16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16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16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None/>
            </a:pPr>
            <a:r>
              <a:rPr lang="en-US" altLang="zh-CN" sz="1600" dirty="0">
                <a:sym typeface="Symbol" pitchFamily="18" charset="2"/>
              </a:rPr>
              <a:t>        {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.truelist</a:t>
            </a:r>
            <a:r>
              <a:rPr lang="en-US" altLang="zh-CN" sz="1600" i="1" dirty="0">
                <a:sym typeface="Symbol" pitchFamily="18" charset="2"/>
              </a:rPr>
              <a:t>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16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zh-CN" altLang="en-US" sz="1600" i="1" dirty="0">
                <a:ea typeface="华文行楷" pitchFamily="2" charset="-122"/>
                <a:sym typeface="Symbol" pitchFamily="18" charset="2"/>
              </a:rPr>
              <a:t>        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i="1" dirty="0" err="1">
                <a:sym typeface="Symbol" pitchFamily="18" charset="2"/>
              </a:rPr>
              <a:t>.nextlist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600" i="1" dirty="0" err="1">
                <a:sym typeface="Symbol" pitchFamily="18" charset="2"/>
              </a:rPr>
              <a:t>.falselist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 emit(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, , ,  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        backpatch(S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.nextlist,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;             </a:t>
            </a:r>
            <a:endParaRPr lang="en-US" altLang="zh-CN" sz="16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600" i="1" dirty="0">
                <a:sym typeface="Symbol" pitchFamily="18" charset="2"/>
              </a:rPr>
              <a:t>M </a:t>
            </a:r>
            <a:r>
              <a:rPr lang="en-US" altLang="zh-CN" sz="1600" dirty="0">
                <a:sym typeface="Symbol" pitchFamily="18" charset="2"/>
              </a:rPr>
              <a:t>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 </a:t>
            </a:r>
          </a:p>
          <a:p>
            <a:pPr>
              <a:buFont typeface="Wingdings" pitchFamily="2" charset="2"/>
              <a:buNone/>
            </a:pPr>
            <a:r>
              <a:rPr lang="en-US" altLang="zh-CN" sz="1600" dirty="0">
                <a:sym typeface="Symbol" pitchFamily="18" charset="2"/>
              </a:rPr>
              <a:t>        { </a:t>
            </a:r>
            <a:r>
              <a:rPr lang="en-US" altLang="zh-CN" sz="1600" i="1" dirty="0" err="1">
                <a:sym typeface="Symbol" pitchFamily="18" charset="2"/>
              </a:rPr>
              <a:t>M.gotostm</a:t>
            </a:r>
            <a:r>
              <a:rPr lang="en-US" altLang="zh-CN" sz="1600" i="1" dirty="0">
                <a:sym typeface="Symbol" pitchFamily="18" charset="2"/>
              </a:rPr>
              <a:t> 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1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539723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90736" y="188640"/>
            <a:ext cx="6289576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复合语句的语法制导翻译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268760"/>
            <a:ext cx="6781800" cy="1446550"/>
          </a:xfrm>
          <a:prstGeom prst="rect">
            <a:avLst/>
          </a:prstGeom>
          <a:solidFill>
            <a:schemeClr val="bg2">
              <a:lumMod val="20000"/>
              <a:lumOff val="80000"/>
              <a:alpha val="5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</a:rPr>
              <a:t>S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</a:p>
          <a:p>
            <a:pPr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379095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.code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46482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24545" y="5210175"/>
            <a:ext cx="1295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S.nextlist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:</a:t>
            </a: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35814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44196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52578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522922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3581400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251520" y="4400550"/>
            <a:ext cx="1473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.nextlist=</a:t>
            </a: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123334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5284DBB-754B-F244-96E8-14E9A6EA1B7A}"/>
              </a:ext>
            </a:extLst>
          </p:cNvPr>
          <p:cNvSpPr>
            <a:spLocks noGrp="1"/>
          </p:cNvSpPr>
          <p:nvPr/>
        </p:nvSpPr>
        <p:spPr>
          <a:xfrm>
            <a:off x="893168" y="1772816"/>
            <a:ext cx="7488832" cy="35283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周： 课程设计任务安排、小组讨论任务选择和组员分工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12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小组选择任务，开始课设前期代码设计工作，若拟选择含语义的任务，完成对应文法的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SLR(1)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分析表；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（周五）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报送小组任务，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之后不能更改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13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周： 代码设计及实现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代码测试、撰写设计报告；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（周五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8:00-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周六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24:00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小组工作成果提交到学习通，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过时不能补交。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15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周：检查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71864D7-3E9D-D946-8589-39291909637A}"/>
              </a:ext>
            </a:extLst>
          </p:cNvPr>
          <p:cNvSpPr>
            <a:spLocks noGrp="1"/>
          </p:cNvSpPr>
          <p:nvPr/>
        </p:nvSpPr>
        <p:spPr>
          <a:xfrm>
            <a:off x="971600" y="116632"/>
            <a:ext cx="4176464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、时间安排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18267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</a:p>
        </p:txBody>
      </p:sp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1766888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处理循环、复合</a:t>
            </a:r>
            <a:r>
              <a:rPr lang="zh-CN" altLang="en-US" sz="2800" b="1" dirty="0">
                <a:solidFill>
                  <a:srgbClr val="990099"/>
                </a:solidFill>
              </a:rPr>
              <a:t>的</a:t>
            </a:r>
            <a:r>
              <a:rPr lang="en-US" altLang="zh-CN" sz="2800" b="1" dirty="0">
                <a:solidFill>
                  <a:srgbClr val="990099"/>
                </a:solidFill>
              </a:rPr>
              <a:t>S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95400" y="2422525"/>
            <a:ext cx="59436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backpatch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emit(‘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’,  ,  ,M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</a:p>
          <a:p>
            <a:pPr>
              <a:buClrTx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backpatch(S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381972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5284DBB-754B-F244-96E8-14E9A6EA1B7A}"/>
              </a:ext>
            </a:extLst>
          </p:cNvPr>
          <p:cNvSpPr>
            <a:spLocks noGrp="1"/>
          </p:cNvSpPr>
          <p:nvPr/>
        </p:nvSpPr>
        <p:spPr>
          <a:xfrm>
            <a:off x="893168" y="1988840"/>
            <a:ext cx="7973020" cy="35283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小组长将小组工作成果提交到学习通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一组一个压缩文件，文件名为小组阿拉伯数字编号，含：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源代码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测试文件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设计报告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注意按时完成提交，过时不能补交：（第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14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周周五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8:00-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周六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24:00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电脑端上传附件，本地限制文件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500M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，图片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10M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，音频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50M 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手机端上传附件，本地限制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2G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；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云盘上传文件不限大小；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下载学习同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pc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端：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  <a:hlinkClick r:id="rId2"/>
              </a:rPr>
              <a:t>https://app.xuexitong.com/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上传学习同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PC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端云盘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学习通作答界面同步云盘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u"/>
            </a:pP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71864D7-3E9D-D946-8589-39291909637A}"/>
              </a:ext>
            </a:extLst>
          </p:cNvPr>
          <p:cNvSpPr>
            <a:spLocks noGrp="1"/>
          </p:cNvSpPr>
          <p:nvPr/>
        </p:nvSpPr>
        <p:spPr>
          <a:xfrm>
            <a:off x="971600" y="116632"/>
            <a:ext cx="4176464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4000" dirty="0">
                <a:solidFill>
                  <a:schemeClr val="tx1"/>
                </a:solidFill>
                <a:ea typeface="黑体" pitchFamily="49" charset="-122"/>
              </a:rPr>
              <a:t>时间安排</a:t>
            </a:r>
            <a:endParaRPr lang="zh-CN" altLang="en-US" sz="4000" dirty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1873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9">
            <a:extLst>
              <a:ext uri="{FF2B5EF4-FFF2-40B4-BE49-F238E27FC236}">
                <a16:creationId xmlns:a16="http://schemas.microsoft.com/office/drawing/2014/main" id="{98C271C9-9338-CE40-BB44-14F6567CA7AA}"/>
              </a:ext>
            </a:extLst>
          </p:cNvPr>
          <p:cNvSpPr/>
          <p:nvPr/>
        </p:nvSpPr>
        <p:spPr>
          <a:xfrm>
            <a:off x="581819" y="1671832"/>
            <a:ext cx="8412162" cy="423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文法</a:t>
            </a:r>
            <a:r>
              <a:rPr lang="en-US" altLang="zh-CN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、简单赋值语句文法：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5284DBB-754B-F244-96E8-14E9A6EA1B7A}"/>
              </a:ext>
            </a:extLst>
          </p:cNvPr>
          <p:cNvSpPr>
            <a:spLocks noGrp="1"/>
          </p:cNvSpPr>
          <p:nvPr/>
        </p:nvSpPr>
        <p:spPr>
          <a:xfrm>
            <a:off x="1691680" y="2636912"/>
            <a:ext cx="5734348" cy="290300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-&gt;id:=E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-&gt;E+E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-&gt;E*E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-&gt;-E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-&gt;(E)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-&gt;id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其中：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id-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标志符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,S-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赋值语句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,E-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算术表达式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71864D7-3E9D-D946-8589-39291909637A}"/>
              </a:ext>
            </a:extLst>
          </p:cNvPr>
          <p:cNvSpPr>
            <a:spLocks noGrp="1"/>
          </p:cNvSpPr>
          <p:nvPr/>
        </p:nvSpPr>
        <p:spPr>
          <a:xfrm>
            <a:off x="971600" y="116632"/>
            <a:ext cx="2807068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</a:rPr>
              <a:t>一、 文法</a:t>
            </a:r>
          </a:p>
        </p:txBody>
      </p:sp>
    </p:spTree>
    <p:extLst>
      <p:ext uri="{BB962C8B-B14F-4D97-AF65-F5344CB8AC3E}">
        <p14:creationId xmlns:p14="http://schemas.microsoft.com/office/powerpoint/2010/main" val="326684352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93D53586-F4EE-2649-BBC4-95B80948F2AE}"/>
              </a:ext>
            </a:extLst>
          </p:cNvPr>
          <p:cNvSpPr/>
          <p:nvPr/>
        </p:nvSpPr>
        <p:spPr>
          <a:xfrm>
            <a:off x="1131813" y="1348954"/>
            <a:ext cx="4232275" cy="423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文法</a:t>
            </a:r>
            <a:r>
              <a:rPr lang="en-US" altLang="zh-CN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、布尔表达式文法：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27F3AF11-CEE2-D842-9025-FDE98F1E20D4}"/>
              </a:ext>
            </a:extLst>
          </p:cNvPr>
          <p:cNvSpPr>
            <a:spLocks noGrp="1"/>
          </p:cNvSpPr>
          <p:nvPr/>
        </p:nvSpPr>
        <p:spPr>
          <a:xfrm>
            <a:off x="1763688" y="1844824"/>
            <a:ext cx="5760640" cy="4363314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E‘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E+E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E*E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-E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id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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</a:t>
            </a:r>
            <a:r>
              <a:rPr lang="en-US" altLang="zh-CN" sz="2000" i="1" dirty="0">
                <a:solidFill>
                  <a:schemeClr val="tx1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(E)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rop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-&gt;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ea typeface="黑体" pitchFamily="49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ea typeface="黑体" pitchFamily="49" charset="-122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其中：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id-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标志符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,E-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  <a:sym typeface="Arial" panose="020B0604020202020204" pitchFamily="34" charset="0"/>
              </a:rPr>
              <a:t>布尔表达式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黑体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E0A5C82B-9070-C945-8DBE-5AEDF71D9CBE}"/>
              </a:ext>
            </a:extLst>
          </p:cNvPr>
          <p:cNvSpPr>
            <a:spLocks noGrp="1"/>
          </p:cNvSpPr>
          <p:nvPr/>
        </p:nvSpPr>
        <p:spPr>
          <a:xfrm>
            <a:off x="971600" y="116632"/>
            <a:ext cx="2807068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</a:rPr>
              <a:t>一、 文法</a:t>
            </a:r>
          </a:p>
        </p:txBody>
      </p:sp>
    </p:spTree>
    <p:extLst>
      <p:ext uri="{BB962C8B-B14F-4D97-AF65-F5344CB8AC3E}">
        <p14:creationId xmlns:p14="http://schemas.microsoft.com/office/powerpoint/2010/main" val="360007511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90A5D72-7B2B-734E-B8F6-986A062B832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41805" y="2496826"/>
            <a:ext cx="7619583" cy="30924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2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S’-&gt;S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id:=E</a:t>
            </a:r>
          </a:p>
          <a:p>
            <a:pPr lvl="0">
              <a:buClrTx/>
              <a:buNone/>
              <a:defRPr/>
            </a:pP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 -&gt;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if E then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>
              <a:buClrTx/>
              <a:buNone/>
              <a:defRPr/>
            </a:pP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 -&gt; if E then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else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>
              <a:buClrTx/>
              <a:buNone/>
              <a:defRPr/>
            </a:pP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 -&gt; while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 do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lvl="0">
              <a:buClrTx/>
              <a:buNone/>
              <a:defRPr/>
            </a:pP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 -&gt; S;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0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 </a:t>
            </a:r>
            <a:endParaRPr lang="en-US" altLang="zh-CN" sz="1000" b="1" dirty="0">
              <a:solidFill>
                <a:schemeClr val="tx1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E-&gt; E+E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E-&gt; E*E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E-&gt; -E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E-&gt; id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(E)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rop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True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-&gt;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False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其中：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大写字母为非终结符，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语句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,E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7">
            <a:extLst>
              <a:ext uri="{FF2B5EF4-FFF2-40B4-BE49-F238E27FC236}">
                <a16:creationId xmlns:a16="http://schemas.microsoft.com/office/drawing/2014/main" id="{7FE56F3B-8F3E-594C-AB50-544CB6231EBB}"/>
              </a:ext>
            </a:extLst>
          </p:cNvPr>
          <p:cNvSpPr/>
          <p:nvPr/>
        </p:nvSpPr>
        <p:spPr>
          <a:xfrm>
            <a:off x="554037" y="1247969"/>
            <a:ext cx="8312151" cy="8299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文法</a:t>
            </a:r>
            <a:r>
              <a:rPr lang="en-US" altLang="zh-CN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、控制语句</a:t>
            </a:r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文法：</a:t>
            </a:r>
            <a:endParaRPr lang="en-US" altLang="zh-CN" sz="2400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-</a:t>
            </a:r>
            <a:r>
              <a:rPr lang="zh-CN" altLang="en-US" sz="2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若选择</a:t>
            </a:r>
            <a:r>
              <a:rPr lang="en-US" altLang="zh-CN" sz="2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sym typeface="Arial" panose="020B0604020202020204" pitchFamily="34" charset="0"/>
              </a:rPr>
              <a:t>等级任务，则构建语法分析表时基于如下改写文法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D716945-4583-2346-B21E-7ABDFF8ACAF5}"/>
              </a:ext>
            </a:extLst>
          </p:cNvPr>
          <p:cNvSpPr>
            <a:spLocks noGrp="1"/>
          </p:cNvSpPr>
          <p:nvPr/>
        </p:nvSpPr>
        <p:spPr>
          <a:xfrm>
            <a:off x="971600" y="116632"/>
            <a:ext cx="2807068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</a:rPr>
              <a:t>一、 文法</a:t>
            </a:r>
          </a:p>
        </p:txBody>
      </p:sp>
    </p:spTree>
    <p:extLst>
      <p:ext uri="{BB962C8B-B14F-4D97-AF65-F5344CB8AC3E}">
        <p14:creationId xmlns:p14="http://schemas.microsoft.com/office/powerpoint/2010/main" val="425275692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548081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" altLang="zh-CN" sz="3200" dirty="0">
                <a:solidFill>
                  <a:schemeClr val="tx1"/>
                </a:solidFill>
              </a:rPr>
              <a:t>1</a:t>
            </a:r>
            <a:r>
              <a:rPr lang="" altLang="en-US" sz="3200" dirty="0">
                <a:solidFill>
                  <a:schemeClr val="tx1"/>
                </a:solidFill>
              </a:rPr>
              <a:t>、难度等级</a:t>
            </a:r>
            <a:endParaRPr lang="" altLang="zh-CN" sz="3200" dirty="0">
              <a:solidFill>
                <a:schemeClr val="tx1"/>
              </a:solidFill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6F1C397-3A3F-894B-B14E-55B810DBCCA5}"/>
              </a:ext>
            </a:extLst>
          </p:cNvPr>
          <p:cNvSpPr>
            <a:spLocks noGrp="1"/>
          </p:cNvSpPr>
          <p:nvPr/>
        </p:nvSpPr>
        <p:spPr>
          <a:xfrm>
            <a:off x="572404" y="201757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二</a:t>
            </a:r>
            <a:r>
              <a:rPr lang="en-US" altLang="zh-CN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难度等级与分组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8CA5043-C9C2-6E43-A2E0-5FA77099A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2019917"/>
              </p:ext>
            </p:extLst>
          </p:nvPr>
        </p:nvGraphicFramePr>
        <p:xfrm>
          <a:off x="395536" y="2348880"/>
          <a:ext cx="8640763" cy="2652713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文法一、赋值语句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文法二、布尔表达式文法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文法三、控制结构语句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赋值语句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语义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赋值语句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布尔表达式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　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B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　</a:t>
                      </a:r>
                      <a:endParaRPr lang="zh-CN" altLang="en-US" sz="1000" dirty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语义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布尔表达式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控制语句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" altLang="zh-CN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</a:t>
                      </a:r>
                      <a:endParaRPr lang="" altLang="zh-CN" sz="1600" b="1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　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　</a:t>
                      </a:r>
                      <a:endParaRPr lang="zh-CN" altLang="en-US" sz="100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  <a:cs typeface="+mn-cs"/>
                        </a:defRPr>
                      </a:lvl5pPr>
                    </a:lstStyle>
                    <a:p>
                      <a:pPr lvl="0" eaLnBrk="1" fontAlgn="ctr" hangingPunct="1"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词法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语法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语义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-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itchFamily="49" charset="-122"/>
                        </a:rPr>
                        <a:t>控制语句</a:t>
                      </a:r>
                      <a:endParaRPr lang="zh-CN" altLang="en-US" sz="1600" b="1" dirty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8331" marR="8331" marT="8331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B1E69C39-ED9B-2649-AC8B-13C5FA28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04" y="5144512"/>
            <a:ext cx="7696200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None/>
              <a:defRPr/>
            </a:pPr>
            <a:r>
              <a:rPr kumimoji="0" lang="zh-CN" altLang="en-US" sz="2000" noProof="1">
                <a:solidFill>
                  <a:schemeClr val="tx1"/>
                </a:solidFill>
                <a:highlight>
                  <a:srgbClr val="FFFF00"/>
                </a:highlight>
              </a:rPr>
              <a:t>根据上表列举难度等级，自由选择并完成相应任务。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None/>
              <a:defRPr/>
            </a:pPr>
            <a:r>
              <a:rPr kumimoji="0" lang="zh-CN" altLang="en-US" sz="2000" noProof="1">
                <a:solidFill>
                  <a:schemeClr val="tx1"/>
                </a:solidFill>
                <a:highlight>
                  <a:srgbClr val="FFFF00"/>
                </a:highlight>
              </a:rPr>
              <a:t>选择文法一，计算各项总分之后，总分×0.7</a:t>
            </a:r>
            <a:r>
              <a:rPr kumimoji="0" lang="en-US" altLang="zh-CN" sz="2000" noProof="1">
                <a:solidFill>
                  <a:schemeClr val="tx1"/>
                </a:solidFill>
                <a:highlight>
                  <a:srgbClr val="FFFF00"/>
                </a:highlight>
              </a:rPr>
              <a:t>5</a:t>
            </a:r>
            <a:r>
              <a:rPr kumimoji="0" lang="zh-CN" altLang="en-US" sz="2000" noProof="1">
                <a:solidFill>
                  <a:schemeClr val="tx1"/>
                </a:solidFill>
                <a:highlight>
                  <a:srgbClr val="FFFF00"/>
                </a:highlight>
              </a:rPr>
              <a:t>；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None/>
              <a:defRPr/>
            </a:pPr>
            <a:r>
              <a:rPr kumimoji="0" lang="zh-CN" altLang="en-US" sz="2000" noProof="1">
                <a:solidFill>
                  <a:schemeClr val="tx1"/>
                </a:solidFill>
                <a:highlight>
                  <a:srgbClr val="FFFF00"/>
                </a:highlight>
              </a:rPr>
              <a:t>选择文法二，总分×0.85</a:t>
            </a:r>
            <a:endParaRPr kumimoji="0" lang="en-US" altLang="zh-CN" sz="2000" noProof="1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None/>
              <a:defRPr/>
            </a:pPr>
            <a:r>
              <a:rPr kumimoji="0" lang="zh-CN" altLang="en-US" sz="2000" noProof="1">
                <a:solidFill>
                  <a:schemeClr val="tx1"/>
                </a:solidFill>
                <a:highlight>
                  <a:srgbClr val="FFFF00"/>
                </a:highlight>
              </a:rPr>
              <a:t>选择文法三，总分×</a:t>
            </a:r>
            <a:r>
              <a:rPr kumimoji="0" lang="en-US" altLang="zh-CN" sz="2000" noProof="1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5441889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143000" y="2402885"/>
            <a:ext cx="7696200" cy="130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" altLang="en-US" sz="2800" dirty="0">
                <a:solidFill>
                  <a:schemeClr val="tx1"/>
                </a:solidFill>
              </a:rPr>
              <a:t>本学期课程设计以小组形式完成</a:t>
            </a:r>
            <a:endParaRPr lang="" altLang="zh-CN" sz="2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" altLang="zh-CN" sz="2800" b="1" dirty="0">
                <a:solidFill>
                  <a:schemeClr val="tx1"/>
                </a:solidFill>
              </a:rPr>
              <a:t> 2-3</a:t>
            </a:r>
            <a:r>
              <a:rPr lang="" altLang="en-US" sz="2800" b="1" dirty="0">
                <a:solidFill>
                  <a:schemeClr val="tx1"/>
                </a:solidFill>
              </a:rPr>
              <a:t>人一组，自由组合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693273"/>
            <a:ext cx="71294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楷体_GB2312" pitchFamily="49" charset="-122"/>
              </a:rPr>
              <a:t> 2</a:t>
            </a:r>
            <a:r>
              <a:rPr lang="" altLang="en-US" sz="3200" dirty="0">
                <a:solidFill>
                  <a:schemeClr val="tx1"/>
                </a:solidFill>
              </a:rPr>
              <a:t>、</a:t>
            </a:r>
            <a:r>
              <a:rPr lang="zh-CN" altLang="" sz="3200" dirty="0">
                <a:solidFill>
                  <a:schemeClr val="tx1"/>
                </a:solidFill>
              </a:rPr>
              <a:t>分组</a:t>
            </a:r>
            <a:endParaRPr lang="" altLang="zh-CN" sz="3200" dirty="0">
              <a:solidFill>
                <a:schemeClr val="tx1"/>
              </a:solidFill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2C00713-1EE5-014D-9566-F7C79FD43118}"/>
              </a:ext>
            </a:extLst>
          </p:cNvPr>
          <p:cNvSpPr>
            <a:spLocks noGrp="1"/>
          </p:cNvSpPr>
          <p:nvPr/>
        </p:nvSpPr>
        <p:spPr>
          <a:xfrm>
            <a:off x="572404" y="201757"/>
            <a:ext cx="5832772" cy="11303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二</a:t>
            </a:r>
            <a:r>
              <a:rPr lang="en-US" altLang="zh-CN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4000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难度等级与分组</a:t>
            </a:r>
          </a:p>
        </p:txBody>
      </p:sp>
    </p:spTree>
    <p:extLst>
      <p:ext uri="{BB962C8B-B14F-4D97-AF65-F5344CB8AC3E}">
        <p14:creationId xmlns:p14="http://schemas.microsoft.com/office/powerpoint/2010/main" val="45517440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51510</TotalTime>
  <Words>3782</Words>
  <Application>Microsoft Office PowerPoint</Application>
  <PresentationFormat>全屏显示(4:3)</PresentationFormat>
  <Paragraphs>498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Baoli SC</vt:lpstr>
      <vt:lpstr>CMR10</vt:lpstr>
      <vt:lpstr>SimHei</vt:lpstr>
      <vt:lpstr>SimHei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zijing dong</cp:lastModifiedBy>
  <cp:revision>1708</cp:revision>
  <dcterms:created xsi:type="dcterms:W3CDTF">2002-02-03T03:17:28Z</dcterms:created>
  <dcterms:modified xsi:type="dcterms:W3CDTF">2024-11-22T04:28:51Z</dcterms:modified>
</cp:coreProperties>
</file>