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78" r:id="rId4"/>
  </p:sldMasterIdLst>
  <p:notesMasterIdLst>
    <p:notesMasterId r:id="rId15"/>
  </p:notesMasterIdLst>
  <p:handoutMasterIdLst>
    <p:handoutMasterId r:id="rId16"/>
  </p:handoutMasterIdLst>
  <p:sldIdLst>
    <p:sldId id="1321" r:id="rId5"/>
    <p:sldId id="1430" r:id="rId6"/>
    <p:sldId id="1930" r:id="rId7"/>
    <p:sldId id="1928" r:id="rId8"/>
    <p:sldId id="1935" r:id="rId9"/>
    <p:sldId id="1936" r:id="rId10"/>
    <p:sldId id="1937" r:id="rId11"/>
    <p:sldId id="1938" r:id="rId12"/>
    <p:sldId id="1652" r:id="rId13"/>
    <p:sldId id="1435" r:id="rId14"/>
  </p:sldIdLst>
  <p:sldSz cx="9144000" cy="6858000" type="screen4x3"/>
  <p:notesSz cx="7099300" cy="1023493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2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99"/>
    <a:srgbClr val="990000"/>
    <a:srgbClr val="CCFFCC"/>
    <a:srgbClr val="EAEAEA"/>
    <a:srgbClr val="FF0000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812"/>
    <p:restoredTop sz="84771"/>
  </p:normalViewPr>
  <p:slideViewPr>
    <p:cSldViewPr snapToGrid="0" snapToObjects="1" showGuides="1">
      <p:cViewPr varScale="1">
        <p:scale>
          <a:sx n="62" d="100"/>
          <a:sy n="62" d="100"/>
        </p:scale>
        <p:origin x="1275" y="24"/>
      </p:cViewPr>
      <p:guideLst>
        <p:guide orient="horz" pos="2170"/>
        <p:guide pos="2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44514" name="页眉占位符 13445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/>
          <a:lstStyle>
            <a:lvl1pPr defTabSz="965200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 marL="0" marR="0" lvl="0" indent="0" algn="l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4515" name="日期占位符 134451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/>
          <a:lstStyle>
            <a:lvl1pPr algn="r" defTabSz="965200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4516" name="页脚占位符 134451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 anchor="b"/>
          <a:lstStyle>
            <a:lvl1pPr defTabSz="965200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 marL="0" marR="0" lvl="0" indent="0" algn="l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4517" name="灯片编号占位符 134451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 anchor="b"/>
          <a:lstStyle>
            <a:lvl1pPr algn="r" defTabSz="965200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422BEE-853F-408E-8F1E-159FB9E09A59}" type="slidenum">
              <a:rPr kumimoji="0" lang="en-US" altLang="zh-CN" sz="1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页眉占位符 337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/>
          <a:lstStyle>
            <a:lvl1pPr defTabSz="965200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 marL="0" marR="0" lvl="0" indent="0" algn="l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日期占位符 33794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/>
          <a:lstStyle>
            <a:lvl1pPr algn="r" defTabSz="965200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幻灯片图像占位符 33795"/>
          <p:cNvSpPr>
            <a:spLocks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文本占位符 3379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460" tIns="48230" rIns="96460" bIns="4823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8" name="页脚占位符 33797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 anchor="b"/>
          <a:lstStyle>
            <a:lvl1pPr defTabSz="965200" eaLnBrk="1" hangingPunct="1">
              <a:buFont typeface="Arial" panose="020B0604020202020204" pitchFamily="34" charset="0"/>
              <a:buNone/>
              <a:defRPr sz="1300" b="0" noProof="1"/>
            </a:lvl1pPr>
          </a:lstStyle>
          <a:p>
            <a:pPr marL="0" marR="0" lvl="0" indent="0" algn="l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灯片编号占位符 33798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6460" tIns="48230" rIns="96460" bIns="48230" anchor="b"/>
          <a:lstStyle>
            <a:lvl1pPr algn="r" defTabSz="965200" eaLnBrk="1" hangingPunct="1">
              <a:buFont typeface="Arial" panose="020B0604020202020204" pitchFamily="34" charset="0"/>
              <a:buNone/>
              <a:defRPr sz="1300" b="0" noProof="1">
                <a:cs typeface="+mn-ea"/>
              </a:defRPr>
            </a:lvl1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7D3AD4-E109-40AF-B203-378DAB6E0D79}" type="slidenum">
              <a:rPr kumimoji="0" lang="en-US" altLang="zh-CN" sz="1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697807-3FA0-47D0-A27F-D4A098B21F1B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1651" y="101600"/>
            <a:ext cx="2103438" cy="60309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1338" y="101600"/>
            <a:ext cx="6188374" cy="60309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9A532E-4F81-4200-8807-5B8A4A916105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C47AE1-EDD0-40FC-BBB5-0CEB0CFDE487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D96D75-9338-43B2-AEC8-78CE63A6724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41338" y="101600"/>
            <a:ext cx="8413750" cy="60309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91DEF2-FB05-4A4A-B4B4-429DF5E6612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B2C86D-50EC-4FC0-8D2E-11984CEA2A5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38B4C4-1537-4F3D-A8F6-9699231731E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1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1BF66-8E41-4108-9875-DF913BF3DDF1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5380AC-7086-4D7C-B041-E01D2705C60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221491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483" name="组合 221491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矩形 221491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矩形 221491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486" name="组合 221491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矩形 221491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矩形 2214919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矩形 221492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221492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221492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14924" name="标题 2214923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214925" name="副标题 221492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4" name="日期占位符 2214925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2214926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2214927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4F971A-FECC-4A7E-9280-87F13C7869C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2C0227-FC63-49CA-973E-FD62E95C6D4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297F14-7E63-4135-A678-51BED0B6723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042E9F-B833-4986-A337-DB2835E236A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3209925"/>
            <a:ext cx="3808476" cy="2922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3209925"/>
            <a:ext cx="3808476" cy="2922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2AB383-6E28-4504-BFD6-2879E3F0FB73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1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FF09B8-848B-4EEC-A7AF-77927A141561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5D33C7-F701-478E-ABF2-C0460AB5F64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3AB135-0573-4A71-9D54-8FBD4732260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CC1014-AA2E-41C8-B38A-EE1EFB74B85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C13D1E-9ACC-4276-9F5A-8B109B9CCDD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D50863-27B4-4BDC-9A1A-D8B7CB9456E1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61994" y="1316038"/>
            <a:ext cx="1959769" cy="48164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1316038"/>
            <a:ext cx="5765696" cy="4816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0E1FA2-768A-4E7A-93A7-81052AF08D03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697807-3FA0-47D0-A27F-D4A098B21F1B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1338" y="1204913"/>
            <a:ext cx="4122738" cy="492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1" y="1204913"/>
            <a:ext cx="4122738" cy="492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E37755-16CD-4C5F-AFFD-21CC23C4739A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297F14-7E63-4135-A678-51BED0B6723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1338" y="1204913"/>
            <a:ext cx="4122738" cy="492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1" y="1204913"/>
            <a:ext cx="4122738" cy="49276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E37755-16CD-4C5F-AFFD-21CC23C4739A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1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AAE2D5-0401-4895-ADFC-25ED0A64A63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575434-CA61-4551-B3A2-5F3E0E6DEDD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FA466A-FB33-4024-8189-47FE87A4FDF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53F585-BD9A-42EB-B53C-BEFCA7848DF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756512-7BBE-4C88-ABD6-180F339357F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89EF01-D1AC-4A60-9823-DE6EBA4BF22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1651" y="101600"/>
            <a:ext cx="2103438" cy="60309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1338" y="101600"/>
            <a:ext cx="6188374" cy="60309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9A532E-4F81-4200-8807-5B8A4A916105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C47AE1-EDD0-40FC-BBB5-0CEB0CFDE487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1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AAE2D5-0401-4895-ADFC-25ED0A64A63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2D96D75-9338-43B2-AEC8-78CE63A6724F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41338" y="101600"/>
            <a:ext cx="8413750" cy="60309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91DEF2-FB05-4A4A-B4B4-429DF5E6612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9B2C86D-50EC-4FC0-8D2E-11984CEA2A58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628650" y="1825625"/>
            <a:ext cx="38862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38B4C4-1537-4F3D-A8F6-9699231731E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1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1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B1BF66-8E41-4108-9875-DF913BF3DDF1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5380AC-7086-4D7C-B041-E01D2705C60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575434-CA61-4551-B3A2-5F3E0E6DEDD2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FA466A-FB33-4024-8189-47FE87A4FDF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53F585-BD9A-42EB-B53C-BEFCA7848DF9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756512-7BBE-4C88-ABD6-180F339357F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89EF01-D1AC-4A60-9823-DE6EBA4BF220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8" Type="http://schemas.openxmlformats.org/officeDocument/2006/relationships/theme" Target="../theme/theme3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2192385"/>
          <p:cNvSpPr>
            <a:spLocks noChangeArrowheads="1"/>
          </p:cNvSpPr>
          <p:nvPr/>
        </p:nvSpPr>
        <p:spPr bwMode="auto">
          <a:xfrm>
            <a:off x="417513" y="2730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2192386"/>
          <p:cNvSpPr>
            <a:spLocks noChangeArrowheads="1"/>
          </p:cNvSpPr>
          <p:nvPr/>
        </p:nvSpPr>
        <p:spPr bwMode="auto">
          <a:xfrm>
            <a:off x="800100" y="2730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2192387"/>
          <p:cNvSpPr>
            <a:spLocks noChangeArrowheads="1"/>
          </p:cNvSpPr>
          <p:nvPr/>
        </p:nvSpPr>
        <p:spPr bwMode="auto">
          <a:xfrm>
            <a:off x="541338" y="6953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2192388"/>
          <p:cNvSpPr>
            <a:spLocks noChangeArrowheads="1"/>
          </p:cNvSpPr>
          <p:nvPr/>
        </p:nvSpPr>
        <p:spPr bwMode="auto">
          <a:xfrm>
            <a:off x="911225" y="6953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矩形 2192389"/>
          <p:cNvSpPr>
            <a:spLocks noChangeArrowheads="1"/>
          </p:cNvSpPr>
          <p:nvPr/>
        </p:nvSpPr>
        <p:spPr bwMode="auto">
          <a:xfrm>
            <a:off x="127000" y="6223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2192390"/>
          <p:cNvSpPr>
            <a:spLocks noChangeArrowheads="1"/>
          </p:cNvSpPr>
          <p:nvPr/>
        </p:nvSpPr>
        <p:spPr bwMode="auto">
          <a:xfrm>
            <a:off x="762000" y="1651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2192391"/>
          <p:cNvSpPr>
            <a:spLocks noChangeArrowheads="1"/>
          </p:cNvSpPr>
          <p:nvPr/>
        </p:nvSpPr>
        <p:spPr bwMode="auto">
          <a:xfrm>
            <a:off x="442913" y="9556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标题 2192392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9429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文本占位符 2192393"/>
          <p:cNvSpPr>
            <a:spLocks noGrp="1"/>
          </p:cNvSpPr>
          <p:nvPr>
            <p:ph type="body"/>
          </p:nvPr>
        </p:nvSpPr>
        <p:spPr>
          <a:xfrm>
            <a:off x="541338" y="1204913"/>
            <a:ext cx="8413750" cy="492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9239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239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239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365B35-42FC-4613-8ADD-AC7083B5348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矩形 2192399"/>
          <p:cNvSpPr>
            <a:spLocks noChangeArrowheads="1"/>
          </p:cNvSpPr>
          <p:nvPr/>
        </p:nvSpPr>
        <p:spPr bwMode="auto">
          <a:xfrm>
            <a:off x="8410575" y="6548438"/>
            <a:ext cx="692150" cy="3095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233B53-3AEF-44EE-9D90-670B20990A9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213889"/>
          <p:cNvSpPr>
            <a:spLocks noChangeArrowheads="1"/>
          </p:cNvSpPr>
          <p:nvPr/>
        </p:nvSpPr>
        <p:spPr bwMode="auto">
          <a:xfrm>
            <a:off x="517525" y="2384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矩形 2213890"/>
          <p:cNvSpPr>
            <a:spLocks noChangeArrowheads="1"/>
          </p:cNvSpPr>
          <p:nvPr/>
        </p:nvSpPr>
        <p:spPr bwMode="auto">
          <a:xfrm>
            <a:off x="900113" y="2384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矩形 2213891"/>
          <p:cNvSpPr>
            <a:spLocks noChangeArrowheads="1"/>
          </p:cNvSpPr>
          <p:nvPr/>
        </p:nvSpPr>
        <p:spPr bwMode="auto">
          <a:xfrm>
            <a:off x="641350" y="2806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矩形 2213892"/>
          <p:cNvSpPr>
            <a:spLocks noChangeArrowheads="1"/>
          </p:cNvSpPr>
          <p:nvPr/>
        </p:nvSpPr>
        <p:spPr bwMode="auto">
          <a:xfrm>
            <a:off x="1011238" y="2806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矩形 2213893"/>
          <p:cNvSpPr>
            <a:spLocks noChangeArrowheads="1"/>
          </p:cNvSpPr>
          <p:nvPr/>
        </p:nvSpPr>
        <p:spPr bwMode="auto">
          <a:xfrm>
            <a:off x="227013" y="2733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矩形 2213894"/>
          <p:cNvSpPr>
            <a:spLocks noChangeArrowheads="1"/>
          </p:cNvSpPr>
          <p:nvPr/>
        </p:nvSpPr>
        <p:spPr bwMode="auto">
          <a:xfrm>
            <a:off x="862013" y="2276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矩形 2213895"/>
          <p:cNvSpPr>
            <a:spLocks noChangeArrowheads="1"/>
          </p:cNvSpPr>
          <p:nvPr/>
        </p:nvSpPr>
        <p:spPr bwMode="auto">
          <a:xfrm>
            <a:off x="542925" y="3067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标题 2213896"/>
          <p:cNvSpPr>
            <a:spLocks noGrp="1"/>
          </p:cNvSpPr>
          <p:nvPr>
            <p:ph type="title"/>
          </p:nvPr>
        </p:nvSpPr>
        <p:spPr>
          <a:xfrm>
            <a:off x="1228725" y="1316038"/>
            <a:ext cx="7793038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8" name="文本占位符 2213897"/>
          <p:cNvSpPr>
            <a:spLocks noGrp="1"/>
          </p:cNvSpPr>
          <p:nvPr>
            <p:ph type="body"/>
          </p:nvPr>
        </p:nvSpPr>
        <p:spPr>
          <a:xfrm>
            <a:off x="1182688" y="3209925"/>
            <a:ext cx="7772400" cy="2922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13899" name="日期占位符 221389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900" name="页脚占位符 221389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901" name="灯片编号占位符 221390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29129F-2AE8-4BB0-863E-8722ACA3F0F5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2192385"/>
          <p:cNvSpPr>
            <a:spLocks noChangeArrowheads="1"/>
          </p:cNvSpPr>
          <p:nvPr/>
        </p:nvSpPr>
        <p:spPr bwMode="auto">
          <a:xfrm>
            <a:off x="417513" y="2730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2192386"/>
          <p:cNvSpPr>
            <a:spLocks noChangeArrowheads="1"/>
          </p:cNvSpPr>
          <p:nvPr/>
        </p:nvSpPr>
        <p:spPr bwMode="auto">
          <a:xfrm>
            <a:off x="800100" y="2730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2192387"/>
          <p:cNvSpPr>
            <a:spLocks noChangeArrowheads="1"/>
          </p:cNvSpPr>
          <p:nvPr/>
        </p:nvSpPr>
        <p:spPr bwMode="auto">
          <a:xfrm>
            <a:off x="541338" y="6953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2192388"/>
          <p:cNvSpPr>
            <a:spLocks noChangeArrowheads="1"/>
          </p:cNvSpPr>
          <p:nvPr/>
        </p:nvSpPr>
        <p:spPr bwMode="auto">
          <a:xfrm>
            <a:off x="911225" y="6953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矩形 2192389"/>
          <p:cNvSpPr>
            <a:spLocks noChangeArrowheads="1"/>
          </p:cNvSpPr>
          <p:nvPr/>
        </p:nvSpPr>
        <p:spPr bwMode="auto">
          <a:xfrm>
            <a:off x="127000" y="6223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2192390"/>
          <p:cNvSpPr>
            <a:spLocks noChangeArrowheads="1"/>
          </p:cNvSpPr>
          <p:nvPr/>
        </p:nvSpPr>
        <p:spPr bwMode="auto">
          <a:xfrm>
            <a:off x="762000" y="1651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2192391"/>
          <p:cNvSpPr>
            <a:spLocks noChangeArrowheads="1"/>
          </p:cNvSpPr>
          <p:nvPr/>
        </p:nvSpPr>
        <p:spPr bwMode="auto">
          <a:xfrm>
            <a:off x="442913" y="9556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标题 2192392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9429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文本占位符 2192393"/>
          <p:cNvSpPr>
            <a:spLocks noGrp="1"/>
          </p:cNvSpPr>
          <p:nvPr>
            <p:ph type="body"/>
          </p:nvPr>
        </p:nvSpPr>
        <p:spPr>
          <a:xfrm>
            <a:off x="541338" y="1204913"/>
            <a:ext cx="8413750" cy="492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92395" name="日期占位符 219239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2396" name="页脚占位符 219239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2397" name="灯片编号占位符 219239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latin typeface="Tahoma" panose="020B060403050404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365B35-42FC-4613-8ADD-AC7083B53484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矩形 2192399"/>
          <p:cNvSpPr>
            <a:spLocks noChangeArrowheads="1"/>
          </p:cNvSpPr>
          <p:nvPr/>
        </p:nvSpPr>
        <p:spPr bwMode="auto">
          <a:xfrm>
            <a:off x="8410575" y="6548438"/>
            <a:ext cx="692150" cy="3095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233B53-3AEF-44EE-9D90-670B20990A9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矩形 1441795"/>
          <p:cNvSpPr/>
          <p:nvPr/>
        </p:nvSpPr>
        <p:spPr>
          <a:xfrm>
            <a:off x="1335088" y="1766888"/>
            <a:ext cx="7416800" cy="11906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>
              <a:buSzTx/>
            </a:pPr>
            <a:r>
              <a:rPr lang="en-US" altLang="zh-CN" sz="48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zh-CN" altLang="en-US" sz="48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嵌入式系统</a:t>
            </a:r>
            <a:br>
              <a:rPr lang="zh-CN" altLang="en-US" sz="48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位微处理器与</a:t>
            </a:r>
            <a:r>
              <a:rPr lang="en-US" altLang="zh-CN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3200" b="0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endParaRPr lang="zh-CN" altLang="en-US" sz="3200" b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794" name="矩形 1441796"/>
          <p:cNvSpPr/>
          <p:nvPr/>
        </p:nvSpPr>
        <p:spPr>
          <a:xfrm>
            <a:off x="1822450" y="3524250"/>
            <a:ext cx="6048375" cy="239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3200" b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3200" b="0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5130" y="4450080"/>
            <a:ext cx="157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熊迎军</a:t>
            </a:r>
            <a:endParaRPr lang="zh-CN" altLang="en-US"/>
          </a:p>
          <a:p>
            <a:r>
              <a:rPr lang="en-US" altLang="zh-CN"/>
              <a:t>13776655525</a:t>
            </a:r>
            <a:endParaRPr lang="en-US" altLang="zh-CN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占位符 1575937"/>
          <p:cNvSpPr>
            <a:spLocks noGrp="1"/>
          </p:cNvSpPr>
          <p:nvPr>
            <p:ph idx="1"/>
          </p:nvPr>
        </p:nvSpPr>
        <p:spPr>
          <a:xfrm>
            <a:off x="482600" y="1176338"/>
            <a:ext cx="8280400" cy="5178425"/>
          </a:xfrm>
        </p:spPr>
        <p:txBody>
          <a:bodyPr vert="horz" wrap="square" lIns="91440" tIns="45720" rIns="91440" bIns="45720" anchor="t" anchorCtr="0"/>
          <a:p>
            <a:pPr marL="476250" indent="-476250"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考核方式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47750" lvl="1" indent="-381000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40%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项目考核（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40%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课程论文（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20%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47750" lvl="1" indent="-381000" eaLnBrk="1" hangingPunct="1"/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8" name="矩形 1575938"/>
          <p:cNvSpPr/>
          <p:nvPr/>
        </p:nvSpPr>
        <p:spPr>
          <a:xfrm>
            <a:off x="887413" y="228600"/>
            <a:ext cx="7723187" cy="6731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p>
            <a:pPr marL="457200" indent="-4572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sz="4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考核方式和评分标准</a:t>
            </a:r>
            <a:endParaRPr lang="zh-CN" altLang="en-US" sz="4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570817"/>
          <p:cNvSpPr>
            <a:spLocks noGrp="1"/>
          </p:cNvSpPr>
          <p:nvPr>
            <p:ph type="title"/>
          </p:nvPr>
        </p:nvSpPr>
        <p:spPr>
          <a:xfrm>
            <a:off x="1150938" y="15875"/>
            <a:ext cx="7793037" cy="9429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课程目的</a:t>
            </a:r>
            <a:endParaRPr lang="zh-CN" altLang="en-US" dirty="0"/>
          </a:p>
        </p:txBody>
      </p:sp>
      <p:sp>
        <p:nvSpPr>
          <p:cNvPr id="35842" name="文本占位符 1570818"/>
          <p:cNvSpPr>
            <a:spLocks noGrp="1"/>
          </p:cNvSpPr>
          <p:nvPr>
            <p:ph idx="1"/>
          </p:nvPr>
        </p:nvSpPr>
        <p:spPr>
          <a:xfrm>
            <a:off x="525463" y="1139825"/>
            <a:ext cx="8186737" cy="50323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本课程介绍了嵌入式系统的前沿技术和发展趋势，重点讲述了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ARM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微处理器的嵌入式硬件平台、嵌入式操作系统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和嵌入式软硬件系统开发技术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采用理论学习和实践并重的教学方法，着重培养学生的实际动手能力，通过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熟悉开发环境与开发流程、编程实践等基础实验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，使学生能够掌握嵌入式系统设计的基本方法。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增加了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嵌入式多媒体应用、游戏开发等开放式实验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，使得基础较好的同学能够获得进一步的嵌入式开发实践机会。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368513"/>
          <p:cNvSpPr>
            <a:spLocks noGrp="1"/>
          </p:cNvSpPr>
          <p:nvPr>
            <p:ph type="title"/>
          </p:nvPr>
        </p:nvSpPr>
        <p:spPr>
          <a:xfrm>
            <a:off x="827088" y="0"/>
            <a:ext cx="7793037" cy="8128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/>
              <a:t>需要的基础知识</a:t>
            </a:r>
            <a:endParaRPr lang="zh-CN" altLang="en-US" sz="4000" dirty="0"/>
          </a:p>
        </p:txBody>
      </p:sp>
      <p:sp>
        <p:nvSpPr>
          <p:cNvPr id="36866" name="文本占位符 2368514"/>
          <p:cNvSpPr>
            <a:spLocks noGrp="1"/>
          </p:cNvSpPr>
          <p:nvPr>
            <p:ph idx="1"/>
          </p:nvPr>
        </p:nvSpPr>
        <p:spPr>
          <a:xfrm>
            <a:off x="541338" y="1204913"/>
            <a:ext cx="8264525" cy="4713287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dirty="0"/>
              <a:t>先导课程</a:t>
            </a:r>
            <a:endParaRPr lang="zh-CN" altLang="en-US" sz="3600" dirty="0"/>
          </a:p>
          <a:p>
            <a:pPr lvl="1" eaLnBrk="1" hangingPunct="1">
              <a:buNone/>
            </a:pPr>
            <a:r>
              <a:rPr lang="en-US" altLang="zh-CN" sz="3200" dirty="0"/>
              <a:t>-</a:t>
            </a:r>
            <a:r>
              <a:rPr lang="zh-CN" altLang="en-US" sz="3200" dirty="0"/>
              <a:t>计算机操作系统</a:t>
            </a:r>
            <a:endParaRPr lang="zh-CN" altLang="en-US" sz="3200" dirty="0"/>
          </a:p>
          <a:p>
            <a:pPr lvl="1" eaLnBrk="1" hangingPunct="1">
              <a:buNone/>
            </a:pPr>
            <a:r>
              <a:rPr lang="en-US" altLang="zh-CN" sz="3200" dirty="0"/>
              <a:t>-</a:t>
            </a:r>
            <a:r>
              <a:rPr lang="zh-CN" altLang="en-US" sz="3200" dirty="0"/>
              <a:t>单片机</a:t>
            </a:r>
            <a:endParaRPr lang="zh-CN" altLang="en-US" sz="3200" dirty="0"/>
          </a:p>
          <a:p>
            <a:pPr lvl="1" eaLnBrk="1" hangingPunct="1">
              <a:buNone/>
            </a:pPr>
            <a:r>
              <a:rPr lang="en-US" altLang="zh-CN" sz="3200" dirty="0"/>
              <a:t>-C</a:t>
            </a:r>
            <a:r>
              <a:rPr lang="zh-CN" altLang="en-US" sz="3200" dirty="0"/>
              <a:t>＋＋语言</a:t>
            </a:r>
            <a:endParaRPr lang="zh-CN" altLang="en-US" sz="3200" dirty="0"/>
          </a:p>
          <a:p>
            <a:pPr eaLnBrk="1" hangingPunct="1"/>
            <a:r>
              <a:rPr lang="zh-CN" altLang="en-US" sz="3600" dirty="0"/>
              <a:t>需要了解的基础知识</a:t>
            </a:r>
            <a:endParaRPr lang="zh-CN" altLang="en-US" sz="3600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dirty="0"/>
              <a:t>-</a:t>
            </a:r>
            <a:r>
              <a:rPr lang="zh-CN" altLang="en-US" dirty="0"/>
              <a:t>了解操作系统、单片机和微机原理的基本概念，能够熟练使用</a:t>
            </a:r>
            <a:r>
              <a:rPr lang="en-US" altLang="zh-CN" dirty="0"/>
              <a:t>C</a:t>
            </a:r>
            <a:r>
              <a:rPr lang="zh-CN" altLang="en-US" dirty="0"/>
              <a:t>＋＋语言。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364417"/>
          <p:cNvSpPr>
            <a:spLocks noGrp="1"/>
          </p:cNvSpPr>
          <p:nvPr>
            <p:ph type="title"/>
          </p:nvPr>
        </p:nvSpPr>
        <p:spPr/>
        <p:txBody>
          <a:bodyPr vert="horz" wrap="square" lIns="82550" tIns="41275" rIns="82550" bIns="41275" anchor="t" anchorCtr="0"/>
          <a:p>
            <a:pPr marL="254000" indent="-254000" eaLnBrk="1" hangingPunct="1">
              <a:spcBef>
                <a:spcPct val="50000"/>
              </a:spcBef>
              <a:buSzPct val="75000"/>
            </a:pPr>
            <a:r>
              <a:rPr lang="zh-CN" altLang="en-GB" sz="4800" dirty="0">
                <a:latin typeface="黑体" panose="02010609060101010101" pitchFamily="49" charset="-122"/>
              </a:rPr>
              <a:t>学时分配</a:t>
            </a:r>
            <a:endParaRPr lang="en-US" altLang="zh-CN" sz="4800" dirty="0">
              <a:latin typeface="黑体" panose="02010609060101010101" pitchFamily="49" charset="-122"/>
            </a:endParaRPr>
          </a:p>
        </p:txBody>
      </p:sp>
      <p:sp>
        <p:nvSpPr>
          <p:cNvPr id="37890" name="文本占位符 2364418"/>
          <p:cNvSpPr>
            <a:spLocks noGrp="1"/>
          </p:cNvSpPr>
          <p:nvPr>
            <p:ph idx="1"/>
          </p:nvPr>
        </p:nvSpPr>
        <p:spPr>
          <a:xfrm>
            <a:off x="511175" y="1247775"/>
            <a:ext cx="7772400" cy="51276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GB" sz="3600" dirty="0"/>
              <a:t>课程属性：  拓展教育课</a:t>
            </a:r>
            <a:endParaRPr lang="zh-CN" altLang="en-GB" sz="3600" dirty="0"/>
          </a:p>
          <a:p>
            <a:pPr eaLnBrk="1" hangingPunct="1"/>
            <a:r>
              <a:rPr lang="zh-CN" altLang="en-GB" sz="3600" dirty="0"/>
              <a:t>总学时数：   </a:t>
            </a:r>
            <a:r>
              <a:rPr lang="en-US" altLang="zh-CN" sz="3600" dirty="0"/>
              <a:t>32                    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课内学时：   </a:t>
            </a:r>
            <a:r>
              <a:rPr lang="en-US" altLang="zh-CN" sz="3600" dirty="0"/>
              <a:t>32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讲课学时数：</a:t>
            </a:r>
            <a:r>
              <a:rPr lang="en-US" altLang="zh-CN" sz="3600" dirty="0"/>
              <a:t>16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实验学时数：</a:t>
            </a:r>
            <a:r>
              <a:rPr lang="en-US" altLang="zh-CN" sz="3600" dirty="0"/>
              <a:t>16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学分：          </a:t>
            </a:r>
            <a:r>
              <a:rPr lang="en-US" altLang="zh-CN" sz="3600" dirty="0"/>
              <a:t>2</a:t>
            </a:r>
            <a:endParaRPr lang="en-US" altLang="zh-CN" sz="3600" dirty="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455670" y="3322955"/>
            <a:ext cx="5461000" cy="331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8" name="矩形 1575938"/>
          <p:cNvSpPr/>
          <p:nvPr/>
        </p:nvSpPr>
        <p:spPr>
          <a:xfrm>
            <a:off x="887413" y="228600"/>
            <a:ext cx="7723187" cy="6731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p>
            <a:pPr marL="457200" indent="-4572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sz="4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教学实验平台</a:t>
            </a:r>
            <a:endParaRPr lang="zh-CN" altLang="en-US" sz="4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92405" y="1187450"/>
            <a:ext cx="5461000" cy="340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018530" y="1651635"/>
            <a:ext cx="2185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正点原子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i.MX6ULL Linux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阿尔法开发板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9070" y="4512945"/>
            <a:ext cx="140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正面图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3405" y="6474460"/>
            <a:ext cx="1405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背面图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占位符 1575937"/>
          <p:cNvSpPr>
            <a:spLocks noGrp="1"/>
          </p:cNvSpPr>
          <p:nvPr>
            <p:ph idx="1"/>
          </p:nvPr>
        </p:nvSpPr>
        <p:spPr>
          <a:xfrm>
            <a:off x="482600" y="1176338"/>
            <a:ext cx="8280400" cy="5178425"/>
          </a:xfrm>
        </p:spPr>
        <p:txBody>
          <a:bodyPr vert="horz" wrap="square" lIns="91440" tIns="45720" rIns="91440" bIns="45720" anchor="t" anchorCtr="0"/>
          <a:p>
            <a:pPr marL="476250" indent="-476250"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开发板配套光盘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3200" u="sng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http://www.openedv.com/docs/boards/arm-linux/zdyz-i.mx6ull.html</a:t>
            </a:r>
            <a:endParaRPr lang="zh-CN" altLang="en-US" sz="3200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zh-CN" altLang="en-US" sz="3200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zh-CN" altLang="en-US" sz="3200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8" name="矩形 1575938"/>
          <p:cNvSpPr/>
          <p:nvPr/>
        </p:nvSpPr>
        <p:spPr>
          <a:xfrm>
            <a:off x="887413" y="228600"/>
            <a:ext cx="7723187" cy="6731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p>
            <a:pPr marL="457200" indent="-4572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sz="4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学习资源</a:t>
            </a:r>
            <a:endParaRPr lang="zh-CN" altLang="en-US" sz="4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140" y="3194050"/>
            <a:ext cx="7581900" cy="287337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矩形 1575938"/>
          <p:cNvSpPr/>
          <p:nvPr/>
        </p:nvSpPr>
        <p:spPr>
          <a:xfrm>
            <a:off x="887413" y="228600"/>
            <a:ext cx="7723187" cy="6731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p>
            <a:pPr marL="457200" indent="-4572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sz="4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学习资源</a:t>
            </a:r>
            <a:endParaRPr lang="zh-CN" altLang="en-US" sz="4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595" y="1516380"/>
            <a:ext cx="8258175" cy="395541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矩形 1575938"/>
          <p:cNvSpPr/>
          <p:nvPr/>
        </p:nvSpPr>
        <p:spPr>
          <a:xfrm>
            <a:off x="887413" y="228600"/>
            <a:ext cx="7723187" cy="6731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p>
            <a:pPr marL="457200" indent="-457200" algn="ctr" defTabSz="678180" eaLnBrk="0" hangingPunct="0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zh-CN" altLang="en-US" sz="4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学习资源</a:t>
            </a:r>
            <a:endParaRPr lang="zh-CN" altLang="en-US" sz="4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3725" y="1876425"/>
            <a:ext cx="7955915" cy="355981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853441"/>
          <p:cNvSpPr>
            <a:spLocks noGrp="1"/>
          </p:cNvSpPr>
          <p:nvPr>
            <p:ph type="title"/>
          </p:nvPr>
        </p:nvSpPr>
        <p:spPr>
          <a:xfrm>
            <a:off x="360363" y="185738"/>
            <a:ext cx="8097837" cy="682625"/>
          </a:xfrm>
        </p:spPr>
        <p:txBody>
          <a:bodyPr vert="horz" wrap="square" lIns="82550" tIns="41275" rIns="82550" bIns="41275" anchor="t" anchorCtr="0"/>
          <a:p>
            <a:pPr marL="457200" indent="-457200" eaLnBrk="1" hangingPunct="1">
              <a:spcBef>
                <a:spcPct val="50000"/>
              </a:spcBef>
              <a:buSzPct val="75000"/>
            </a:pPr>
            <a:r>
              <a:rPr lang="zh-CN" altLang="en-US" sz="4000" dirty="0">
                <a:latin typeface="Times New Roman" panose="02020603050405020304" pitchFamily="18" charset="0"/>
              </a:rPr>
              <a:t>您的期望合理吗？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8914" name="文本占位符 1853442"/>
          <p:cNvSpPr>
            <a:spLocks noGrp="1"/>
          </p:cNvSpPr>
          <p:nvPr>
            <p:ph idx="1"/>
          </p:nvPr>
        </p:nvSpPr>
        <p:spPr>
          <a:xfrm>
            <a:off x="546100" y="1169988"/>
            <a:ext cx="8366125" cy="53054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通过本门课程的学习，你将获得以下知识：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了解嵌入式软件开发流程（期望值：★）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学会使用实时操作系统，了解多任务（期望值：★★）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掌握基本嵌入式硬件知识（期望值：★★）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语言编程能力（期望值：★★★）</a:t>
            </a:r>
            <a:endParaRPr lang="zh-CN" altLang="en-US" sz="2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独立或合作开发出嵌入式应用软件（期望值：★★★）</a:t>
            </a:r>
            <a:endParaRPr lang="zh-CN" altLang="en-US" sz="2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掌握嵌入式软件编程（期望值：★★★）</a:t>
            </a:r>
            <a:endParaRPr lang="zh-CN" altLang="en-US" sz="2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掌握硬件设计知识（期望值：★★★★）</a:t>
            </a:r>
            <a:endParaRPr lang="zh-CN" altLang="en-US" sz="2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学会操作系统移植（期望值：★★★★）</a:t>
            </a:r>
            <a:endParaRPr lang="zh-CN" altLang="en-US" sz="2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成为嵌入式系统设计高手（期望值：★★★★★）</a:t>
            </a:r>
            <a:endParaRPr lang="zh-CN" altLang="en-US" sz="26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tags/tag1.xml><?xml version="1.0" encoding="utf-8"?>
<p:tagLst xmlns:p="http://schemas.openxmlformats.org/presentationml/2006/main">
  <p:tag name="KSO_WM_UNIT_PLACING_PICTURE_USER_VIEWPORT" val="{&quot;height&quot;:4320,&quot;width&quot;:11400}"/>
</p:tagLst>
</file>

<file path=ppt/tags/tag2.xml><?xml version="1.0" encoding="utf-8"?>
<p:tagLst xmlns:p="http://schemas.openxmlformats.org/presentationml/2006/main">
  <p:tag name="COMMONDATA" val="eyJoZGlkIjoiZjM5MTRlZmRhMmVlNDBjNmYzMDIyNjZlODQxOGFiZmIifQ=="/>
  <p:tag name="commondata" val="eyJoZGlkIjoiOTdhNWNjNzkyNjhlYTk0YzYzZDdhYzA5YzlmNTk1YTU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789</Words>
  <Application>WPS 演示</Application>
  <PresentationFormat>全屏显示(4:3)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Tahoma</vt:lpstr>
      <vt:lpstr>华文新魏</vt:lpstr>
      <vt:lpstr>楷体_GB2312</vt:lpstr>
      <vt:lpstr>新宋体</vt:lpstr>
      <vt:lpstr>Symbol</vt:lpstr>
      <vt:lpstr>黑体</vt:lpstr>
      <vt:lpstr>微软雅黑</vt:lpstr>
      <vt:lpstr>Arial Unicode MS</vt:lpstr>
      <vt:lpstr>Calibri</vt:lpstr>
      <vt:lpstr>Blends</vt:lpstr>
      <vt:lpstr>1_Blends</vt:lpstr>
      <vt:lpstr>2_Blends</vt:lpstr>
      <vt:lpstr>PowerPoint 演示文稿</vt:lpstr>
      <vt:lpstr>课程目的</vt:lpstr>
      <vt:lpstr>需要的基础知识</vt:lpstr>
      <vt:lpstr>学时分配</vt:lpstr>
      <vt:lpstr>PowerPoint 演示文稿</vt:lpstr>
      <vt:lpstr>PowerPoint 演示文稿</vt:lpstr>
      <vt:lpstr>PowerPoint 演示文稿</vt:lpstr>
      <vt:lpstr>PowerPoint 演示文稿</vt:lpstr>
      <vt:lpstr>您的期望合理吗？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2017</cp:lastModifiedBy>
  <cp:revision>540</cp:revision>
  <dcterms:created xsi:type="dcterms:W3CDTF">2001-06-18T05:13:00Z</dcterms:created>
  <dcterms:modified xsi:type="dcterms:W3CDTF">2024-02-19T13:40:16Z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2C00EDDCB26C4D1C80152FA4EAE8C0E2</vt:lpwstr>
  </property>
</Properties>
</file>