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9"/>
  </p:notesMasterIdLst>
  <p:sldIdLst>
    <p:sldId id="324" r:id="rId4"/>
    <p:sldId id="325" r:id="rId5"/>
    <p:sldId id="261" r:id="rId6"/>
    <p:sldId id="289" r:id="rId7"/>
    <p:sldId id="262" r:id="rId8"/>
    <p:sldId id="263" r:id="rId9"/>
    <p:sldId id="288" r:id="rId10"/>
    <p:sldId id="2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5" r:id="rId21"/>
    <p:sldId id="474" r:id="rId22"/>
    <p:sldId id="476" r:id="rId23"/>
    <p:sldId id="477" r:id="rId24"/>
    <p:sldId id="389" r:id="rId25"/>
    <p:sldId id="478" r:id="rId26"/>
    <p:sldId id="265" r:id="rId27"/>
    <p:sldId id="479" r:id="rId28"/>
    <p:sldId id="480" r:id="rId29"/>
    <p:sldId id="481" r:id="rId30"/>
    <p:sldId id="482" r:id="rId31"/>
    <p:sldId id="483" r:id="rId32"/>
    <p:sldId id="484" r:id="rId33"/>
    <p:sldId id="485" r:id="rId34"/>
    <p:sldId id="486" r:id="rId35"/>
    <p:sldId id="487" r:id="rId36"/>
    <p:sldId id="488" r:id="rId37"/>
    <p:sldId id="290" r:id="rId38"/>
    <p:sldId id="266" r:id="rId39"/>
    <p:sldId id="490" r:id="rId40"/>
    <p:sldId id="491" r:id="rId41"/>
    <p:sldId id="267" r:id="rId42"/>
    <p:sldId id="291" r:id="rId43"/>
    <p:sldId id="268" r:id="rId44"/>
    <p:sldId id="269" r:id="rId45"/>
    <p:sldId id="408" r:id="rId46"/>
    <p:sldId id="392" r:id="rId47"/>
    <p:sldId id="391" r:id="rId48"/>
    <p:sldId id="393" r:id="rId49"/>
    <p:sldId id="394" r:id="rId50"/>
    <p:sldId id="395" r:id="rId51"/>
    <p:sldId id="396" r:id="rId52"/>
    <p:sldId id="397" r:id="rId53"/>
    <p:sldId id="398" r:id="rId54"/>
    <p:sldId id="399" r:id="rId55"/>
    <p:sldId id="400" r:id="rId56"/>
    <p:sldId id="401" r:id="rId57"/>
    <p:sldId id="402" r:id="rId58"/>
    <p:sldId id="403" r:id="rId59"/>
    <p:sldId id="404" r:id="rId60"/>
    <p:sldId id="405" r:id="rId61"/>
    <p:sldId id="406" r:id="rId62"/>
    <p:sldId id="407" r:id="rId63"/>
    <p:sldId id="409" r:id="rId64"/>
    <p:sldId id="358" r:id="rId65"/>
    <p:sldId id="326" r:id="rId66"/>
    <p:sldId id="327" r:id="rId67"/>
    <p:sldId id="303" r:id="rId68"/>
    <p:sldId id="312" r:id="rId70"/>
    <p:sldId id="354" r:id="rId71"/>
    <p:sldId id="313" r:id="rId72"/>
    <p:sldId id="314" r:id="rId73"/>
    <p:sldId id="315" r:id="rId74"/>
    <p:sldId id="328" r:id="rId75"/>
    <p:sldId id="330" r:id="rId76"/>
    <p:sldId id="331" r:id="rId77"/>
    <p:sldId id="332" r:id="rId78"/>
    <p:sldId id="333" r:id="rId79"/>
    <p:sldId id="360" r:id="rId80"/>
    <p:sldId id="353" r:id="rId81"/>
    <p:sldId id="316" r:id="rId82"/>
    <p:sldId id="335" r:id="rId83"/>
    <p:sldId id="410" r:id="rId84"/>
    <p:sldId id="336" r:id="rId85"/>
    <p:sldId id="356" r:id="rId86"/>
    <p:sldId id="357" r:id="rId87"/>
    <p:sldId id="337" r:id="rId88"/>
    <p:sldId id="338" r:id="rId89"/>
    <p:sldId id="340" r:id="rId90"/>
    <p:sldId id="341" r:id="rId91"/>
    <p:sldId id="342" r:id="rId92"/>
    <p:sldId id="343" r:id="rId93"/>
    <p:sldId id="344" r:id="rId94"/>
    <p:sldId id="346" r:id="rId95"/>
    <p:sldId id="355" r:id="rId96"/>
    <p:sldId id="347" r:id="rId97"/>
    <p:sldId id="348" r:id="rId98"/>
    <p:sldId id="350" r:id="rId99"/>
    <p:sldId id="351" r:id="rId100"/>
    <p:sldId id="359" r:id="rId101"/>
    <p:sldId id="283" r:id="rId102"/>
  </p:sldIdLst>
  <p:sldSz cx="9144000" cy="6858000" type="screen4x3"/>
  <p:notesSz cx="6858000" cy="9144000"/>
  <p:custDataLst>
    <p:tags r:id="rId10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2" userDrawn="1">
          <p15:clr>
            <a:srgbClr val="A4A3A4"/>
          </p15:clr>
        </p15:guide>
        <p15:guide id="2" pos="29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82" y="274"/>
      </p:cViewPr>
      <p:guideLst>
        <p:guide orient="horz" pos="2102"/>
        <p:guide pos="29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6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notesMaster" Target="notesMasters/notesMaster1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6" Type="http://schemas.openxmlformats.org/officeDocument/2006/relationships/tags" Target="tags/tag1.xml"/><Relationship Id="rId105" Type="http://schemas.openxmlformats.org/officeDocument/2006/relationships/tableStyles" Target="tableStyles.xml"/><Relationship Id="rId104" Type="http://schemas.openxmlformats.org/officeDocument/2006/relationships/viewProps" Target="viewProps.xml"/><Relationship Id="rId103" Type="http://schemas.openxmlformats.org/officeDocument/2006/relationships/presProps" Target="presProps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E5255-5562-4EB3-B719-BCC5A09C0D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42F33-9DD8-486F-88E3-278986FBE8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538163" y="4387850"/>
            <a:ext cx="5780087" cy="3952875"/>
          </a:xfrm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讲一下GNU的历史，以及GPL协议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讲一下GNU的历史，以及GPL协议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讲一下GNU的历史，以及GPL协议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讲一下GNU的历史，以及GPL协议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讲一下GNU的历史，以及GPL协议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讲一下GNU的历史，以及GPL协议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629620C-7744-4A5C-92DB-5C3892337F61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F3676D6-AC49-4F4E-8D46-D415014B0B7C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8EC5EB-C87A-40D5-BEA9-A284D73C8A0D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68776E8-1B12-44FD-AA67-FB34DFB2EDA2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629620C-7744-4A5C-92DB-5C3892337F61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B070FE5-0DC0-451A-B6CD-222E431665C6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47C124-1AA3-4EF2-A0AA-D931EB196BAE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873E468-2A50-4CE5-853B-22169906B6E0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239F14D-3664-4074-9A24-45E624E1994A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7C9771-1A60-4984-A009-CAB4E40E8280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BEAB58-43C3-4EFE-9AB3-E5E2558C246C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B070FE5-0DC0-451A-B6CD-222E431665C6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FE3562-4061-4AA0-9133-D7FD0896F1CF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FB47630-6365-42A6-89BB-757C942C9CBA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F3676D6-AC49-4F4E-8D46-D415014B0B7C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8EC5EB-C87A-40D5-BEA9-A284D73C8A0D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68776E8-1B12-44FD-AA67-FB34DFB2EDA2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47C124-1AA3-4EF2-A0AA-D931EB196BAE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873E468-2A50-4CE5-853B-22169906B6E0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239F14D-3664-4074-9A24-45E624E1994A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7C9771-1A60-4984-A009-CAB4E40E8280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BEAB58-43C3-4EFE-9AB3-E5E2558C246C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FE3562-4061-4AA0-9133-D7FD0896F1CF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FB47630-6365-42A6-89BB-757C942C9CBA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7439A2E-1D0E-421E-9402-ADC15B9C4243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矩形 1983495"/>
          <p:cNvSpPr>
            <a:spLocks noChangeArrowheads="1"/>
          </p:cNvSpPr>
          <p:nvPr/>
        </p:nvSpPr>
        <p:spPr bwMode="auto">
          <a:xfrm>
            <a:off x="442913" y="995363"/>
            <a:ext cx="8226425" cy="428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矩形 1983513"/>
          <p:cNvSpPr>
            <a:spLocks noChangeArrowheads="1"/>
          </p:cNvSpPr>
          <p:nvPr/>
        </p:nvSpPr>
        <p:spPr bwMode="auto">
          <a:xfrm>
            <a:off x="417513" y="296863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矩形 1983514"/>
          <p:cNvSpPr>
            <a:spLocks noChangeArrowheads="1"/>
          </p:cNvSpPr>
          <p:nvPr/>
        </p:nvSpPr>
        <p:spPr bwMode="auto">
          <a:xfrm>
            <a:off x="800100" y="296863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矩形 1983515"/>
          <p:cNvSpPr>
            <a:spLocks noChangeArrowheads="1"/>
          </p:cNvSpPr>
          <p:nvPr/>
        </p:nvSpPr>
        <p:spPr bwMode="auto">
          <a:xfrm>
            <a:off x="541338" y="719138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矩形 1983516"/>
          <p:cNvSpPr>
            <a:spLocks noChangeArrowheads="1"/>
          </p:cNvSpPr>
          <p:nvPr/>
        </p:nvSpPr>
        <p:spPr bwMode="auto">
          <a:xfrm>
            <a:off x="911225" y="719138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矩形 1983517"/>
          <p:cNvSpPr>
            <a:spLocks noChangeArrowheads="1"/>
          </p:cNvSpPr>
          <p:nvPr/>
        </p:nvSpPr>
        <p:spPr bwMode="auto">
          <a:xfrm>
            <a:off x="127000" y="6461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7" name="矩形 1983518"/>
          <p:cNvSpPr>
            <a:spLocks noChangeArrowheads="1"/>
          </p:cNvSpPr>
          <p:nvPr/>
        </p:nvSpPr>
        <p:spPr bwMode="auto">
          <a:xfrm>
            <a:off x="762000" y="188913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noProof="1" dirty="0">
                <a:solidFill>
                  <a:srgbClr val="898989"/>
                </a:solidFill>
                <a:latin typeface="Calibri" panose="020F0502020204030204" pitchFamily="34" charset="0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7439A2E-1D0E-421E-9402-ADC15B9C4243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矩形 1983495"/>
          <p:cNvSpPr>
            <a:spLocks noChangeArrowheads="1"/>
          </p:cNvSpPr>
          <p:nvPr/>
        </p:nvSpPr>
        <p:spPr bwMode="auto">
          <a:xfrm>
            <a:off x="442913" y="995363"/>
            <a:ext cx="8226425" cy="428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矩形 1983513"/>
          <p:cNvSpPr>
            <a:spLocks noChangeArrowheads="1"/>
          </p:cNvSpPr>
          <p:nvPr/>
        </p:nvSpPr>
        <p:spPr bwMode="auto">
          <a:xfrm>
            <a:off x="417513" y="296863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矩形 1983514"/>
          <p:cNvSpPr>
            <a:spLocks noChangeArrowheads="1"/>
          </p:cNvSpPr>
          <p:nvPr/>
        </p:nvSpPr>
        <p:spPr bwMode="auto">
          <a:xfrm>
            <a:off x="800100" y="296863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矩形 1983515"/>
          <p:cNvSpPr>
            <a:spLocks noChangeArrowheads="1"/>
          </p:cNvSpPr>
          <p:nvPr/>
        </p:nvSpPr>
        <p:spPr bwMode="auto">
          <a:xfrm>
            <a:off x="541338" y="719138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矩形 1983516"/>
          <p:cNvSpPr>
            <a:spLocks noChangeArrowheads="1"/>
          </p:cNvSpPr>
          <p:nvPr/>
        </p:nvSpPr>
        <p:spPr bwMode="auto">
          <a:xfrm>
            <a:off x="911225" y="719138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矩形 1983517"/>
          <p:cNvSpPr>
            <a:spLocks noChangeArrowheads="1"/>
          </p:cNvSpPr>
          <p:nvPr/>
        </p:nvSpPr>
        <p:spPr bwMode="auto">
          <a:xfrm>
            <a:off x="127000" y="6461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7" name="矩形 1983518"/>
          <p:cNvSpPr>
            <a:spLocks noChangeArrowheads="1"/>
          </p:cNvSpPr>
          <p:nvPr/>
        </p:nvSpPr>
        <p:spPr bwMode="auto">
          <a:xfrm>
            <a:off x="762000" y="188913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1140743"/>
          <p:cNvSpPr txBox="1"/>
          <p:nvPr/>
        </p:nvSpPr>
        <p:spPr>
          <a:xfrm>
            <a:off x="1444625" y="1700213"/>
            <a:ext cx="1517650" cy="299974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18900" dirty="0">
                <a:solidFill>
                  <a:srgbClr val="66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文本框 1140744"/>
          <p:cNvSpPr txBox="1"/>
          <p:nvPr/>
        </p:nvSpPr>
        <p:spPr>
          <a:xfrm>
            <a:off x="900113" y="1293813"/>
            <a:ext cx="273526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  H  A  P  T  E  R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40746" name="文本框 1140745">
            <a:hlinkClick r:id="" action="ppaction://hlinkshowjump?jump=nextslide"/>
          </p:cNvPr>
          <p:cNvSpPr txBox="1"/>
          <p:nvPr/>
        </p:nvSpPr>
        <p:spPr>
          <a:xfrm>
            <a:off x="3432175" y="3352800"/>
            <a:ext cx="4943475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 eaLnBrk="0" hangingPunct="0"/>
            <a:r>
              <a:rPr lang="zh-CN" altLang="en-US" sz="4800" dirty="0">
                <a:solidFill>
                  <a:srgbClr val="0000FF"/>
                </a:solidFill>
                <a:latin typeface="Arial" panose="020B0604020202020204" pitchFamily="34" charset="0"/>
                <a:ea typeface="华文琥珀" panose="02010800040101010101" pitchFamily="2" charset="-122"/>
              </a:rPr>
              <a:t>嵌入式</a:t>
            </a:r>
            <a:r>
              <a:rPr lang="en-US" altLang="zh-CN" sz="4800" b="1" dirty="0">
                <a:solidFill>
                  <a:srgbClr val="0000FF"/>
                </a:solidFill>
                <a:latin typeface="Arial" panose="020B0604020202020204" pitchFamily="34" charset="0"/>
                <a:ea typeface="华文琥珀" panose="02010800040101010101" pitchFamily="2" charset="-122"/>
              </a:rPr>
              <a:t>Linux</a:t>
            </a:r>
            <a:r>
              <a:rPr lang="zh-CN" altLang="en-US" sz="4800" dirty="0">
                <a:solidFill>
                  <a:srgbClr val="0000FF"/>
                </a:solidFill>
                <a:latin typeface="Arial" panose="020B0604020202020204" pitchFamily="34" charset="0"/>
                <a:ea typeface="华文琥珀" panose="02010800040101010101" pitchFamily="2" charset="-122"/>
              </a:rPr>
              <a:t>基础</a:t>
            </a:r>
            <a:endParaRPr lang="zh-CN" altLang="en-US" sz="4800" dirty="0">
              <a:solidFill>
                <a:srgbClr val="0000FF"/>
              </a:solidFill>
              <a:latin typeface="Arial" panose="020B0604020202020204" pitchFamily="34" charset="0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140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7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1268730"/>
            <a:ext cx="4606290" cy="43884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库函数也就是</a:t>
            </a:r>
            <a:r>
              <a:rPr lang="en-US" altLang="zh-CN"/>
              <a:t>C</a:t>
            </a:r>
            <a:r>
              <a:rPr lang="zh-CN" altLang="en-US"/>
              <a:t>语言库函数，</a:t>
            </a:r>
            <a:r>
              <a:rPr lang="en-US" altLang="zh-CN"/>
              <a:t>C</a:t>
            </a:r>
            <a:r>
              <a:rPr lang="zh-CN" altLang="en-US"/>
              <a:t>语言库是应用层使用的一套函数库，在</a:t>
            </a:r>
            <a:r>
              <a:rPr lang="en-US" altLang="zh-CN"/>
              <a:t>Linux</a:t>
            </a:r>
            <a:r>
              <a:rPr lang="zh-CN" altLang="en-US"/>
              <a:t>下，通常以动态（</a:t>
            </a:r>
            <a:r>
              <a:rPr lang="en-US" altLang="zh-CN"/>
              <a:t>.so</a:t>
            </a:r>
            <a:r>
              <a:rPr lang="zh-CN" altLang="en-US"/>
              <a:t>）库文件的形式提供。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语言库函数的设计是为了提供比底层系统调用更为方便、更为好用、且更具有可移植性的调用接口</a:t>
            </a:r>
            <a:endParaRPr lang="zh-CN" altLang="en-US"/>
          </a:p>
        </p:txBody>
      </p:sp>
      <p:grpSp>
        <p:nvGrpSpPr>
          <p:cNvPr id="21505" name="그룹 31"/>
          <p:cNvGrpSpPr/>
          <p:nvPr/>
        </p:nvGrpSpPr>
        <p:grpSpPr>
          <a:xfrm>
            <a:off x="2051050" y="333375"/>
            <a:ext cx="5500688" cy="701675"/>
            <a:chOff x="1257184" y="1423769"/>
            <a:chExt cx="6753672" cy="766276"/>
          </a:xfrm>
        </p:grpSpPr>
        <p:sp>
          <p:nvSpPr>
            <p:cNvPr id="46" name="AutoShape 864"/>
            <p:cNvSpPr>
              <a:spLocks noChangeArrowheads="1"/>
            </p:cNvSpPr>
            <p:nvPr/>
          </p:nvSpPr>
          <p:spPr bwMode="auto">
            <a:xfrm>
              <a:off x="1257184" y="1461909"/>
              <a:ext cx="6753672" cy="70733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ko-KR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AutoShape 50"/>
            <p:cNvSpPr>
              <a:spLocks noChangeArrowheads="1"/>
            </p:cNvSpPr>
            <p:nvPr/>
          </p:nvSpPr>
          <p:spPr bwMode="auto">
            <a:xfrm>
              <a:off x="2141692" y="1527440"/>
              <a:ext cx="5543273" cy="5599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Linux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库函数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509" name="TextBox 47"/>
            <p:cNvSpPr txBox="1"/>
            <p:nvPr/>
          </p:nvSpPr>
          <p:spPr>
            <a:xfrm>
              <a:off x="1545653" y="1423769"/>
              <a:ext cx="536395" cy="76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196975"/>
            <a:ext cx="8229600" cy="2096135"/>
          </a:xfrm>
        </p:spPr>
        <p:txBody>
          <a:bodyPr/>
          <a:p>
            <a:r>
              <a:rPr lang="zh-CN" altLang="en-US"/>
              <a:t>在</a:t>
            </a:r>
            <a:r>
              <a:rPr lang="en-US" altLang="zh-CN"/>
              <a:t>Linux</a:t>
            </a:r>
            <a:r>
              <a:rPr lang="zh-CN" altLang="en-US"/>
              <a:t>系统下，使用的</a:t>
            </a:r>
            <a:r>
              <a:rPr lang="en-US" altLang="zh-CN"/>
              <a:t>C</a:t>
            </a:r>
            <a:r>
              <a:rPr lang="zh-CN" altLang="en-US"/>
              <a:t>语言库为</a:t>
            </a:r>
            <a:r>
              <a:rPr lang="en-US" altLang="zh-CN"/>
              <a:t>GNUC</a:t>
            </a:r>
            <a:r>
              <a:rPr lang="zh-CN" altLang="en-US"/>
              <a:t>语言函数库（也叫作</a:t>
            </a:r>
            <a:r>
              <a:rPr lang="en-US" altLang="zh-CN"/>
              <a:t>glibc</a:t>
            </a:r>
            <a:r>
              <a:rPr lang="zh-CN" altLang="en-US"/>
              <a:t>，其网址为</a:t>
            </a:r>
            <a:r>
              <a:rPr lang="en-US" altLang="zh-CN"/>
              <a:t>http://www.gnu.org/software/libc/</a:t>
            </a:r>
            <a:r>
              <a:rPr lang="zh-CN" altLang="en-US"/>
              <a:t>），作为</a:t>
            </a:r>
            <a:r>
              <a:rPr lang="en-US" altLang="zh-CN"/>
              <a:t>Linux</a:t>
            </a:r>
            <a:r>
              <a:rPr lang="zh-CN" altLang="en-US"/>
              <a:t>下的标准</a:t>
            </a:r>
            <a:r>
              <a:rPr lang="en-US" altLang="zh-CN"/>
              <a:t>C</a:t>
            </a:r>
            <a:r>
              <a:rPr lang="zh-CN" altLang="en-US"/>
              <a:t>语言函数库。</a:t>
            </a:r>
            <a:endParaRPr lang="zh-CN" altLang="en-US"/>
          </a:p>
        </p:txBody>
      </p:sp>
      <p:grpSp>
        <p:nvGrpSpPr>
          <p:cNvPr id="21505" name="그룹 31"/>
          <p:cNvGrpSpPr/>
          <p:nvPr/>
        </p:nvGrpSpPr>
        <p:grpSpPr>
          <a:xfrm>
            <a:off x="2051050" y="333375"/>
            <a:ext cx="5500688" cy="701675"/>
            <a:chOff x="1257184" y="1423769"/>
            <a:chExt cx="6753672" cy="766276"/>
          </a:xfrm>
        </p:grpSpPr>
        <p:sp>
          <p:nvSpPr>
            <p:cNvPr id="46" name="AutoShape 864"/>
            <p:cNvSpPr>
              <a:spLocks noChangeArrowheads="1"/>
            </p:cNvSpPr>
            <p:nvPr/>
          </p:nvSpPr>
          <p:spPr bwMode="auto">
            <a:xfrm>
              <a:off x="1257184" y="1461909"/>
              <a:ext cx="6753672" cy="70733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ko-KR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AutoShape 50"/>
            <p:cNvSpPr>
              <a:spLocks noChangeArrowheads="1"/>
            </p:cNvSpPr>
            <p:nvPr/>
          </p:nvSpPr>
          <p:spPr bwMode="auto">
            <a:xfrm>
              <a:off x="2141692" y="1527440"/>
              <a:ext cx="5543273" cy="5599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Linux C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语言库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509" name="TextBox 47"/>
            <p:cNvSpPr txBox="1"/>
            <p:nvPr/>
          </p:nvSpPr>
          <p:spPr>
            <a:xfrm>
              <a:off x="1545653" y="1423769"/>
              <a:ext cx="536395" cy="76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3140710"/>
            <a:ext cx="5412740" cy="36163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196975"/>
            <a:ext cx="8229600" cy="2096135"/>
          </a:xfrm>
        </p:spPr>
        <p:txBody>
          <a:bodyPr/>
          <a:p>
            <a:r>
              <a:rPr lang="zh-CN" altLang="en-US"/>
              <a:t>很多编程开发都是以</a:t>
            </a:r>
            <a:r>
              <a:rPr lang="en-US" altLang="zh-CN"/>
              <a:t> main </a:t>
            </a:r>
            <a:r>
              <a:rPr lang="zh-CN" altLang="en-US"/>
              <a:t>函数作为程序的入口函数，同样在</a:t>
            </a:r>
            <a:r>
              <a:rPr lang="en-US" altLang="zh-CN"/>
              <a:t> Linux </a:t>
            </a:r>
            <a:r>
              <a:rPr lang="zh-CN" altLang="en-US"/>
              <a:t>应用程序中，</a:t>
            </a:r>
            <a:r>
              <a:rPr lang="en-US" altLang="zh-CN"/>
              <a:t>main </a:t>
            </a:r>
            <a:r>
              <a:rPr lang="zh-CN" altLang="en-US"/>
              <a:t>函数也是作为应用程序的入口函数存在，</a:t>
            </a:r>
            <a:r>
              <a:rPr lang="en-US" altLang="zh-CN"/>
              <a:t>main </a:t>
            </a:r>
            <a:r>
              <a:rPr lang="zh-CN" altLang="en-US"/>
              <a:t>函数的形参一般会有不传参和传参两种写法。</a:t>
            </a:r>
            <a:endParaRPr lang="zh-CN" altLang="en-US"/>
          </a:p>
        </p:txBody>
      </p:sp>
      <p:grpSp>
        <p:nvGrpSpPr>
          <p:cNvPr id="21505" name="그룹 31"/>
          <p:cNvGrpSpPr/>
          <p:nvPr/>
        </p:nvGrpSpPr>
        <p:grpSpPr>
          <a:xfrm>
            <a:off x="2051050" y="333375"/>
            <a:ext cx="5500688" cy="701675"/>
            <a:chOff x="1257184" y="1423769"/>
            <a:chExt cx="6753672" cy="766276"/>
          </a:xfrm>
        </p:grpSpPr>
        <p:sp>
          <p:nvSpPr>
            <p:cNvPr id="46" name="AutoShape 864"/>
            <p:cNvSpPr>
              <a:spLocks noChangeArrowheads="1"/>
            </p:cNvSpPr>
            <p:nvPr/>
          </p:nvSpPr>
          <p:spPr bwMode="auto">
            <a:xfrm>
              <a:off x="1257184" y="1461909"/>
              <a:ext cx="6753672" cy="70733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ko-KR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AutoShape 50"/>
            <p:cNvSpPr>
              <a:spLocks noChangeArrowheads="1"/>
            </p:cNvSpPr>
            <p:nvPr/>
          </p:nvSpPr>
          <p:spPr bwMode="auto">
            <a:xfrm>
              <a:off x="2141692" y="1527440"/>
              <a:ext cx="5543273" cy="5599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Linux main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函数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509" name="TextBox 47"/>
            <p:cNvSpPr txBox="1"/>
            <p:nvPr/>
          </p:nvSpPr>
          <p:spPr>
            <a:xfrm>
              <a:off x="1545653" y="1423769"/>
              <a:ext cx="536395" cy="76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3644900"/>
            <a:ext cx="2183130" cy="17360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3644900"/>
            <a:ext cx="3923030" cy="1774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" y="5589270"/>
            <a:ext cx="7452360" cy="11582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196975"/>
            <a:ext cx="8229600" cy="2096135"/>
          </a:xfrm>
        </p:spPr>
        <p:txBody>
          <a:bodyPr/>
          <a:p>
            <a:r>
              <a:rPr lang="en-US" altLang="zh-CN"/>
              <a:t>Linux </a:t>
            </a:r>
            <a:r>
              <a:rPr lang="zh-CN" altLang="en-US"/>
              <a:t>下一切皆文件，文件作为</a:t>
            </a:r>
            <a:r>
              <a:rPr lang="en-US" altLang="zh-CN"/>
              <a:t> Linux </a:t>
            </a:r>
            <a:r>
              <a:rPr lang="zh-CN" altLang="en-US"/>
              <a:t>系统设计思想的核心理念，在</a:t>
            </a:r>
            <a:r>
              <a:rPr lang="en-US" altLang="zh-CN"/>
              <a:t> Linux </a:t>
            </a:r>
            <a:r>
              <a:rPr lang="zh-CN" altLang="en-US"/>
              <a:t>系统下显得尤为重要，所以对文件的</a:t>
            </a:r>
            <a:r>
              <a:rPr lang="en-US" altLang="zh-CN"/>
              <a:t> I/O </a:t>
            </a:r>
            <a:r>
              <a:rPr lang="zh-CN" altLang="en-US"/>
              <a:t>操作既是基础也是最重要的部分。</a:t>
            </a:r>
            <a:endParaRPr lang="zh-CN" altLang="en-US"/>
          </a:p>
        </p:txBody>
      </p:sp>
      <p:grpSp>
        <p:nvGrpSpPr>
          <p:cNvPr id="21505" name="그룹 31"/>
          <p:cNvGrpSpPr/>
          <p:nvPr/>
        </p:nvGrpSpPr>
        <p:grpSpPr>
          <a:xfrm>
            <a:off x="2051050" y="333375"/>
            <a:ext cx="5500688" cy="701675"/>
            <a:chOff x="1257184" y="1423769"/>
            <a:chExt cx="6753672" cy="766276"/>
          </a:xfrm>
        </p:grpSpPr>
        <p:sp>
          <p:nvSpPr>
            <p:cNvPr id="46" name="AutoShape 864"/>
            <p:cNvSpPr>
              <a:spLocks noChangeArrowheads="1"/>
            </p:cNvSpPr>
            <p:nvPr/>
          </p:nvSpPr>
          <p:spPr bwMode="auto">
            <a:xfrm>
              <a:off x="1257184" y="1461909"/>
              <a:ext cx="6753672" cy="70733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ko-KR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AutoShape 50"/>
            <p:cNvSpPr>
              <a:spLocks noChangeArrowheads="1"/>
            </p:cNvSpPr>
            <p:nvPr/>
          </p:nvSpPr>
          <p:spPr bwMode="auto">
            <a:xfrm>
              <a:off x="2141692" y="1527440"/>
              <a:ext cx="5543273" cy="5599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Linux 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文件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I/0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基础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509" name="TextBox 47"/>
            <p:cNvSpPr txBox="1"/>
            <p:nvPr/>
          </p:nvSpPr>
          <p:spPr>
            <a:xfrm>
              <a:off x="1545653" y="1423769"/>
              <a:ext cx="536395" cy="76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55650" y="3500755"/>
            <a:ext cx="6211570" cy="23939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/>
              <a:t>⚫</a:t>
            </a:r>
            <a:r>
              <a:rPr lang="en-US" altLang="zh-CN" sz="2800"/>
              <a:t> </a:t>
            </a:r>
            <a:r>
              <a:rPr lang="zh-CN" altLang="en-US" sz="2800"/>
              <a:t>文件描述符的概念；</a:t>
            </a:r>
            <a:endParaRPr lang="zh-CN" altLang="en-US" sz="2800"/>
          </a:p>
          <a:p>
            <a:r>
              <a:rPr lang="zh-CN" altLang="en-US" sz="2800"/>
              <a:t>⚫</a:t>
            </a:r>
            <a:r>
              <a:rPr lang="en-US" altLang="zh-CN" sz="2800"/>
              <a:t> </a:t>
            </a:r>
            <a:r>
              <a:rPr lang="zh-CN" altLang="en-US" sz="2800"/>
              <a:t>打开文件</a:t>
            </a:r>
            <a:r>
              <a:rPr lang="en-US" altLang="zh-CN" sz="2800"/>
              <a:t> open()</a:t>
            </a:r>
            <a:r>
              <a:rPr lang="zh-CN" altLang="en-US" sz="2800"/>
              <a:t>、关闭文件</a:t>
            </a:r>
            <a:r>
              <a:rPr lang="en-US" altLang="zh-CN" sz="2800"/>
              <a:t> close()</a:t>
            </a:r>
            <a:r>
              <a:rPr lang="zh-CN" altLang="en-US" sz="2800"/>
              <a:t>；</a:t>
            </a:r>
            <a:endParaRPr lang="zh-CN" altLang="en-US" sz="2800"/>
          </a:p>
          <a:p>
            <a:r>
              <a:rPr lang="zh-CN" altLang="en-US" sz="2800"/>
              <a:t>⚫</a:t>
            </a:r>
            <a:r>
              <a:rPr lang="en-US" altLang="zh-CN" sz="2800"/>
              <a:t> </a:t>
            </a:r>
            <a:r>
              <a:rPr lang="zh-CN" altLang="en-US" sz="2800"/>
              <a:t>写文件</a:t>
            </a:r>
            <a:r>
              <a:rPr lang="en-US" altLang="zh-CN" sz="2800"/>
              <a:t> write()</a:t>
            </a:r>
            <a:r>
              <a:rPr lang="zh-CN" altLang="en-US" sz="2800"/>
              <a:t>、读文件</a:t>
            </a:r>
            <a:r>
              <a:rPr lang="en-US" altLang="zh-CN" sz="2800"/>
              <a:t> read()</a:t>
            </a:r>
            <a:r>
              <a:rPr lang="zh-CN" altLang="en-US" sz="2800"/>
              <a:t>；</a:t>
            </a:r>
            <a:endParaRPr lang="zh-CN" altLang="en-US" sz="2800"/>
          </a:p>
          <a:p>
            <a:r>
              <a:rPr lang="zh-CN" altLang="en-US" sz="2800"/>
              <a:t>⚫</a:t>
            </a:r>
            <a:r>
              <a:rPr lang="en-US" altLang="zh-CN" sz="2800"/>
              <a:t> </a:t>
            </a:r>
            <a:r>
              <a:rPr lang="zh-CN" altLang="en-US" sz="2800"/>
              <a:t>文件读写位置偏移量。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196975"/>
            <a:ext cx="8229600" cy="2096135"/>
          </a:xfrm>
        </p:spPr>
        <p:txBody>
          <a:bodyPr/>
          <a:p>
            <a:r>
              <a:rPr lang="en-US" altLang="zh-CN"/>
              <a:t>Linux </a:t>
            </a:r>
            <a:r>
              <a:rPr lang="zh-CN" altLang="en-US"/>
              <a:t>下一切皆文件，文件作为</a:t>
            </a:r>
            <a:r>
              <a:rPr lang="en-US" altLang="zh-CN"/>
              <a:t> Linux </a:t>
            </a:r>
            <a:r>
              <a:rPr lang="zh-CN" altLang="en-US"/>
              <a:t>系统设计思想的核心理念，在</a:t>
            </a:r>
            <a:r>
              <a:rPr lang="en-US" altLang="zh-CN"/>
              <a:t> Linux </a:t>
            </a:r>
            <a:r>
              <a:rPr lang="zh-CN" altLang="en-US"/>
              <a:t>系统下显得尤为重要，所以对文件的</a:t>
            </a:r>
            <a:r>
              <a:rPr lang="en-US" altLang="zh-CN"/>
              <a:t> I/O </a:t>
            </a:r>
            <a:r>
              <a:rPr lang="zh-CN" altLang="en-US"/>
              <a:t>操作既是基础也是最重要的部分。</a:t>
            </a:r>
            <a:endParaRPr lang="zh-CN" altLang="en-US"/>
          </a:p>
        </p:txBody>
      </p:sp>
      <p:grpSp>
        <p:nvGrpSpPr>
          <p:cNvPr id="21505" name="그룹 31"/>
          <p:cNvGrpSpPr/>
          <p:nvPr/>
        </p:nvGrpSpPr>
        <p:grpSpPr>
          <a:xfrm>
            <a:off x="2051050" y="333375"/>
            <a:ext cx="5500688" cy="701675"/>
            <a:chOff x="1257184" y="1423769"/>
            <a:chExt cx="6753672" cy="766276"/>
          </a:xfrm>
        </p:grpSpPr>
        <p:sp>
          <p:nvSpPr>
            <p:cNvPr id="46" name="AutoShape 864"/>
            <p:cNvSpPr>
              <a:spLocks noChangeArrowheads="1"/>
            </p:cNvSpPr>
            <p:nvPr/>
          </p:nvSpPr>
          <p:spPr bwMode="auto">
            <a:xfrm>
              <a:off x="1257184" y="1461909"/>
              <a:ext cx="6753672" cy="70733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ko-KR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AutoShape 50"/>
            <p:cNvSpPr>
              <a:spLocks noChangeArrowheads="1"/>
            </p:cNvSpPr>
            <p:nvPr/>
          </p:nvSpPr>
          <p:spPr bwMode="auto">
            <a:xfrm>
              <a:off x="2141692" y="1527440"/>
              <a:ext cx="5543273" cy="5599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Linux 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文件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I/0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基础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509" name="TextBox 47"/>
            <p:cNvSpPr txBox="1"/>
            <p:nvPr/>
          </p:nvSpPr>
          <p:spPr>
            <a:xfrm>
              <a:off x="1545653" y="1423769"/>
              <a:ext cx="536395" cy="76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55650" y="3500755"/>
            <a:ext cx="6211570" cy="23939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/>
              <a:t>⚫</a:t>
            </a:r>
            <a:r>
              <a:rPr lang="en-US" altLang="zh-CN" sz="2800"/>
              <a:t> </a:t>
            </a:r>
            <a:r>
              <a:rPr lang="zh-CN" altLang="en-US" sz="2800"/>
              <a:t>文件描述符的概念；</a:t>
            </a:r>
            <a:endParaRPr lang="zh-CN" altLang="en-US" sz="2800"/>
          </a:p>
          <a:p>
            <a:r>
              <a:rPr lang="zh-CN" altLang="en-US" sz="2800"/>
              <a:t>⚫</a:t>
            </a:r>
            <a:r>
              <a:rPr lang="en-US" altLang="zh-CN" sz="2800"/>
              <a:t> </a:t>
            </a:r>
            <a:r>
              <a:rPr lang="zh-CN" altLang="en-US" sz="2800"/>
              <a:t>打开文件</a:t>
            </a:r>
            <a:r>
              <a:rPr lang="en-US" altLang="zh-CN" sz="2800"/>
              <a:t> open()</a:t>
            </a:r>
            <a:r>
              <a:rPr lang="zh-CN" altLang="en-US" sz="2800"/>
              <a:t>、关闭文件</a:t>
            </a:r>
            <a:r>
              <a:rPr lang="en-US" altLang="zh-CN" sz="2800"/>
              <a:t> close()</a:t>
            </a:r>
            <a:r>
              <a:rPr lang="zh-CN" altLang="en-US" sz="2800"/>
              <a:t>；</a:t>
            </a:r>
            <a:endParaRPr lang="zh-CN" altLang="en-US" sz="2800"/>
          </a:p>
          <a:p>
            <a:r>
              <a:rPr lang="zh-CN" altLang="en-US" sz="2800"/>
              <a:t>⚫</a:t>
            </a:r>
            <a:r>
              <a:rPr lang="en-US" altLang="zh-CN" sz="2800"/>
              <a:t> </a:t>
            </a:r>
            <a:r>
              <a:rPr lang="zh-CN" altLang="en-US" sz="2800"/>
              <a:t>写文件</a:t>
            </a:r>
            <a:r>
              <a:rPr lang="en-US" altLang="zh-CN" sz="2800"/>
              <a:t> write()</a:t>
            </a:r>
            <a:r>
              <a:rPr lang="zh-CN" altLang="en-US" sz="2800"/>
              <a:t>、读文件</a:t>
            </a:r>
            <a:r>
              <a:rPr lang="en-US" altLang="zh-CN" sz="2800"/>
              <a:t> read()</a:t>
            </a:r>
            <a:r>
              <a:rPr lang="zh-CN" altLang="en-US" sz="2800"/>
              <a:t>；</a:t>
            </a:r>
            <a:endParaRPr lang="zh-CN" altLang="en-US" sz="2800"/>
          </a:p>
          <a:p>
            <a:r>
              <a:rPr lang="zh-CN" altLang="en-US" sz="2800"/>
              <a:t>⚫</a:t>
            </a:r>
            <a:r>
              <a:rPr lang="en-US" altLang="zh-CN" sz="2800"/>
              <a:t> </a:t>
            </a:r>
            <a:r>
              <a:rPr lang="zh-CN" altLang="en-US" sz="2800"/>
              <a:t>文件读写位置偏移量。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187450" y="476568"/>
            <a:ext cx="6724650" cy="4410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75965" y="5949315"/>
            <a:ext cx="3048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pitchFamily="34" charset="-122"/>
              </a:rPr>
              <a:t>LS -L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pitchFamily="34" charset="-122"/>
              </a:rPr>
              <a:t>查看文件权限返回信息</a:t>
            </a:r>
            <a:endParaRPr lang="zh-CN" altLang="en-US" sz="1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5013325"/>
            <a:ext cx="5024120" cy="7416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196975"/>
            <a:ext cx="8229600" cy="2096135"/>
          </a:xfrm>
        </p:spPr>
        <p:txBody>
          <a:bodyPr/>
          <a:p>
            <a:r>
              <a:rPr lang="zh-CN" altLang="en-US"/>
              <a:t>文件储存在硬盘上，硬盘的最小存储单位叫做</a:t>
            </a:r>
            <a:r>
              <a:rPr lang="en-US" altLang="zh-CN"/>
              <a:t>“</a:t>
            </a:r>
            <a:r>
              <a:rPr lang="zh-CN" altLang="en-US"/>
              <a:t>扇区</a:t>
            </a:r>
            <a:r>
              <a:rPr lang="en-US" altLang="zh-CN"/>
              <a:t>”</a:t>
            </a:r>
            <a:r>
              <a:rPr lang="zh-CN" altLang="en-US"/>
              <a:t>（</a:t>
            </a:r>
            <a:r>
              <a:rPr lang="en-US" altLang="zh-CN"/>
              <a:t>Sector</a:t>
            </a:r>
            <a:r>
              <a:rPr lang="zh-CN" altLang="en-US"/>
              <a:t>），每个扇区储存</a:t>
            </a:r>
            <a:r>
              <a:rPr lang="en-US" altLang="zh-CN"/>
              <a:t> 512 </a:t>
            </a:r>
            <a:r>
              <a:rPr lang="zh-CN" altLang="en-US"/>
              <a:t>字节（相当于</a:t>
            </a:r>
            <a:r>
              <a:rPr lang="en-US" altLang="zh-CN"/>
              <a:t> 0.5KB</a:t>
            </a:r>
            <a:r>
              <a:rPr lang="zh-CN" altLang="en-US"/>
              <a:t>），</a:t>
            </a:r>
            <a:r>
              <a:rPr lang="en-US" altLang="zh-CN"/>
              <a:t> </a:t>
            </a:r>
            <a:r>
              <a:rPr lang="zh-CN" altLang="en-US"/>
              <a:t>操作系统读取硬盘的时候，不会一个个扇区地读取，这样效率太低，而是一次性连续读取多个扇区，即一次性读取一个</a:t>
            </a:r>
            <a:r>
              <a:rPr lang="en-US" altLang="zh-CN"/>
              <a:t>“</a:t>
            </a:r>
            <a:r>
              <a:rPr lang="zh-CN" altLang="en-US"/>
              <a:t>块</a:t>
            </a:r>
            <a:r>
              <a:rPr lang="en-US" altLang="zh-CN"/>
              <a:t>”</a:t>
            </a:r>
            <a:r>
              <a:rPr lang="zh-CN" altLang="en-US"/>
              <a:t>（</a:t>
            </a:r>
            <a:r>
              <a:rPr lang="en-US" altLang="zh-CN"/>
              <a:t>block</a:t>
            </a:r>
            <a:r>
              <a:rPr lang="zh-CN" altLang="en-US"/>
              <a:t>）。这种由多个扇区组成的</a:t>
            </a:r>
            <a:r>
              <a:rPr lang="en-US" altLang="zh-CN"/>
              <a:t>“</a:t>
            </a:r>
            <a:r>
              <a:rPr lang="zh-CN" altLang="en-US"/>
              <a:t>块</a:t>
            </a:r>
            <a:r>
              <a:rPr lang="en-US" altLang="zh-CN"/>
              <a:t>”</a:t>
            </a:r>
            <a:r>
              <a:rPr lang="zh-CN" altLang="en-US"/>
              <a:t>，是文件存取的最小单位。</a:t>
            </a:r>
            <a:r>
              <a:rPr lang="en-US" altLang="zh-CN"/>
              <a:t>“</a:t>
            </a:r>
            <a:r>
              <a:rPr lang="zh-CN" altLang="en-US"/>
              <a:t>块</a:t>
            </a:r>
            <a:r>
              <a:rPr lang="en-US" altLang="zh-CN"/>
              <a:t>”</a:t>
            </a:r>
            <a:r>
              <a:rPr lang="zh-CN" altLang="en-US"/>
              <a:t>的大小，最常见的是</a:t>
            </a:r>
            <a:r>
              <a:rPr lang="en-US" altLang="zh-CN"/>
              <a:t> 4KB</a:t>
            </a:r>
            <a:r>
              <a:rPr lang="zh-CN" altLang="en-US"/>
              <a:t>，即连续八个</a:t>
            </a:r>
            <a:r>
              <a:rPr lang="en-US" altLang="zh-CN"/>
              <a:t> sector </a:t>
            </a:r>
            <a:r>
              <a:rPr lang="zh-CN" altLang="en-US"/>
              <a:t>组成一个</a:t>
            </a:r>
            <a:r>
              <a:rPr lang="en-US" altLang="zh-CN"/>
              <a:t> block</a:t>
            </a:r>
            <a:r>
              <a:rPr lang="zh-CN" altLang="en-US"/>
              <a:t>。</a:t>
            </a:r>
            <a:endParaRPr lang="zh-CN" altLang="en-US"/>
          </a:p>
        </p:txBody>
      </p:sp>
      <p:grpSp>
        <p:nvGrpSpPr>
          <p:cNvPr id="21505" name="그룹 31"/>
          <p:cNvGrpSpPr/>
          <p:nvPr/>
        </p:nvGrpSpPr>
        <p:grpSpPr>
          <a:xfrm>
            <a:off x="2051050" y="333375"/>
            <a:ext cx="5500688" cy="701675"/>
            <a:chOff x="1257184" y="1423769"/>
            <a:chExt cx="6753672" cy="766276"/>
          </a:xfrm>
        </p:grpSpPr>
        <p:sp>
          <p:nvSpPr>
            <p:cNvPr id="46" name="AutoShape 864"/>
            <p:cNvSpPr>
              <a:spLocks noChangeArrowheads="1"/>
            </p:cNvSpPr>
            <p:nvPr/>
          </p:nvSpPr>
          <p:spPr bwMode="auto">
            <a:xfrm>
              <a:off x="1257184" y="1461909"/>
              <a:ext cx="6753672" cy="70733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ko-KR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AutoShape 50"/>
            <p:cNvSpPr>
              <a:spLocks noChangeArrowheads="1"/>
            </p:cNvSpPr>
            <p:nvPr/>
          </p:nvSpPr>
          <p:spPr bwMode="auto">
            <a:xfrm>
              <a:off x="2141692" y="1527440"/>
              <a:ext cx="5543273" cy="5599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Linux 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文件管理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509" name="TextBox 47"/>
            <p:cNvSpPr txBox="1"/>
            <p:nvPr/>
          </p:nvSpPr>
          <p:spPr>
            <a:xfrm>
              <a:off x="1545653" y="1423769"/>
              <a:ext cx="536395" cy="76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磁盘在进行分区、格式化的时候会将其分为两个区域，一个是数据区，用于存储文件中的数据；另一个是</a:t>
            </a:r>
            <a:r>
              <a:rPr lang="en-US" altLang="zh-CN"/>
              <a:t> inode </a:t>
            </a:r>
            <a:r>
              <a:rPr lang="zh-CN" altLang="en-US"/>
              <a:t>区，用于存放</a:t>
            </a:r>
            <a:r>
              <a:rPr lang="en-US" altLang="zh-CN"/>
              <a:t> inode table</a:t>
            </a:r>
            <a:r>
              <a:rPr lang="zh-CN" altLang="en-US"/>
              <a:t>（</a:t>
            </a:r>
            <a:r>
              <a:rPr lang="en-US" altLang="zh-CN"/>
              <a:t>inode </a:t>
            </a:r>
            <a:r>
              <a:rPr lang="zh-CN" altLang="en-US"/>
              <a:t>表）</a:t>
            </a:r>
            <a:endParaRPr lang="zh-CN" altLang="en-US"/>
          </a:p>
          <a:p>
            <a:r>
              <a:rPr lang="zh-CN" altLang="en-US"/>
              <a:t>每一个文件都有唯一的一个</a:t>
            </a:r>
            <a:r>
              <a:rPr lang="en-US" altLang="zh-CN"/>
              <a:t> inode</a:t>
            </a:r>
            <a:r>
              <a:rPr lang="zh-CN" altLang="en-US"/>
              <a:t>，每一个</a:t>
            </a:r>
            <a:r>
              <a:rPr lang="en-US" altLang="zh-CN"/>
              <a:t> inode </a:t>
            </a:r>
            <a:r>
              <a:rPr lang="zh-CN" altLang="en-US"/>
              <a:t>都有一个与之相对应的数字编号，通过这个数字编号就可以找到</a:t>
            </a:r>
            <a:r>
              <a:rPr lang="en-US" altLang="zh-CN"/>
              <a:t> inode table </a:t>
            </a:r>
            <a:r>
              <a:rPr lang="zh-CN" altLang="en-US"/>
              <a:t>中所对应的</a:t>
            </a:r>
            <a:r>
              <a:rPr lang="en-US" altLang="zh-CN"/>
              <a:t> inode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052830"/>
            <a:ext cx="791718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2213889"/>
          <p:cNvSpPr/>
          <p:nvPr/>
        </p:nvSpPr>
        <p:spPr>
          <a:xfrm>
            <a:off x="1042988" y="228600"/>
            <a:ext cx="7567612" cy="790575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b" anchorCtr="0"/>
          <a:lstStyle/>
          <a:p>
            <a:pPr marL="254000" indent="-254000" algn="ctr" defTabSz="678180" eaLnBrk="0" hangingPunct="0">
              <a:lnSpc>
                <a:spcPct val="90000"/>
              </a:lnSpc>
              <a:buSzPct val="75000"/>
            </a:pPr>
            <a:r>
              <a:rPr lang="zh-CN" altLang="en-US" sz="4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本节提要</a:t>
            </a:r>
            <a:endParaRPr lang="zh-CN" altLang="en-US" sz="4400" b="1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362" name="矩形 221389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矩形 221389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5364" name="图片 2213892" descr="TurbineAgenda"/>
          <p:cNvPicPr>
            <a:picLocks noChangeAspect="1"/>
          </p:cNvPicPr>
          <p:nvPr/>
        </p:nvPicPr>
        <p:blipFill>
          <a:blip r:embed="rId1"/>
          <a:srcRect l="6398"/>
          <a:stretch>
            <a:fillRect/>
          </a:stretch>
        </p:blipFill>
        <p:spPr>
          <a:xfrm>
            <a:off x="38100" y="2066925"/>
            <a:ext cx="3238500" cy="3724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5" name="任意多边形 2213893"/>
          <p:cNvSpPr/>
          <p:nvPr/>
        </p:nvSpPr>
        <p:spPr>
          <a:xfrm>
            <a:off x="1633538" y="1687513"/>
            <a:ext cx="2251075" cy="4478337"/>
          </a:xfrm>
          <a:custGeom>
            <a:avLst/>
            <a:gdLst/>
            <a:ahLst/>
            <a:cxnLst>
              <a:cxn ang="0">
                <a:pos x="172478" y="0"/>
              </a:cxn>
              <a:cxn ang="0">
                <a:pos x="2251075" y="2245319"/>
              </a:cxn>
              <a:cxn ang="0">
                <a:pos x="290764" y="4478546"/>
              </a:cxn>
              <a:cxn ang="0">
                <a:pos x="172478" y="0"/>
              </a:cxn>
              <a:cxn ang="0">
                <a:pos x="2251075" y="2245319"/>
              </a:cxn>
              <a:cxn ang="0">
                <a:pos x="290764" y="4478546"/>
              </a:cxn>
              <a:cxn ang="0">
                <a:pos x="0" y="2245215"/>
              </a:cxn>
            </a:cxnLst>
            <a:rect l="0" t="0" r="0" b="0"/>
            <a:pathLst>
              <a:path w="21600" h="42956" fill="none">
                <a:moveTo>
                  <a:pt x="1655" y="0"/>
                </a:moveTo>
                <a:cubicBezTo>
                  <a:pt x="12815" y="849"/>
                  <a:pt x="21600" y="10167"/>
                  <a:pt x="21600" y="21537"/>
                </a:cubicBezTo>
                <a:cubicBezTo>
                  <a:pt x="21600" y="32523"/>
                  <a:pt x="13398" y="41594"/>
                  <a:pt x="2790" y="42958"/>
                </a:cubicBezTo>
              </a:path>
              <a:path w="21600" h="42956" stroke="0">
                <a:moveTo>
                  <a:pt x="1655" y="0"/>
                </a:moveTo>
                <a:cubicBezTo>
                  <a:pt x="12815" y="849"/>
                  <a:pt x="21600" y="10167"/>
                  <a:pt x="21600" y="21537"/>
                </a:cubicBezTo>
                <a:cubicBezTo>
                  <a:pt x="21600" y="32523"/>
                  <a:pt x="13398" y="41594"/>
                  <a:pt x="2790" y="42958"/>
                </a:cubicBezTo>
                <a:lnTo>
                  <a:pt x="0" y="21536"/>
                </a:lnTo>
                <a:lnTo>
                  <a:pt x="1655" y="0"/>
                </a:lnTo>
                <a:close/>
              </a:path>
            </a:pathLst>
          </a:custGeom>
          <a:noFill/>
          <a:ln w="28575" cap="flat" cmpd="sng">
            <a:solidFill>
              <a:schemeClr val="hlink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3895" name="椭圆 2213894"/>
          <p:cNvSpPr>
            <a:spLocks noChangeAspect="1"/>
          </p:cNvSpPr>
          <p:nvPr/>
        </p:nvSpPr>
        <p:spPr>
          <a:xfrm>
            <a:off x="2925763" y="2201545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rgbClr val="002D86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tx2"/>
            </a:outerShdw>
          </a:effectLst>
        </p:spPr>
        <p:txBody>
          <a:bodyPr wrap="none" lIns="0" tIns="0" rIns="0" bIns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13896" name="椭圆 2213895"/>
          <p:cNvSpPr>
            <a:spLocks noChangeAspect="1"/>
          </p:cNvSpPr>
          <p:nvPr/>
        </p:nvSpPr>
        <p:spPr>
          <a:xfrm>
            <a:off x="3694430" y="3873183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rgbClr val="002D86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tx2"/>
            </a:outerShdw>
          </a:effectLst>
        </p:spPr>
        <p:txBody>
          <a:bodyPr wrap="none" lIns="0" tIns="0" rIns="0" bIns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13897" name="椭圆 2213896"/>
          <p:cNvSpPr>
            <a:spLocks noChangeAspect="1"/>
          </p:cNvSpPr>
          <p:nvPr/>
        </p:nvSpPr>
        <p:spPr>
          <a:xfrm>
            <a:off x="3536950" y="2987358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rgbClr val="002D86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tx2"/>
            </a:outerShdw>
          </a:effectLst>
        </p:spPr>
        <p:txBody>
          <a:bodyPr wrap="none" lIns="0" tIns="0" rIns="0" bIns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70" name="矩形 2213898"/>
          <p:cNvSpPr/>
          <p:nvPr/>
        </p:nvSpPr>
        <p:spPr>
          <a:xfrm>
            <a:off x="3546475" y="2203133"/>
            <a:ext cx="5373688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 anchorCtr="0"/>
          <a:lstStyle/>
          <a:p>
            <a:pPr eaLnBrk="0" hangingPunct="0">
              <a:lnSpc>
                <a:spcPct val="90000"/>
              </a:lnSpc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Linux</a:t>
            </a:r>
            <a:r>
              <a:rPr lang="zh-CN" altLang="en-US" sz="2400" b="1" dirty="0">
                <a:solidFill>
                  <a:schemeClr val="hlink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系统介绍</a:t>
            </a:r>
            <a:endParaRPr lang="zh-CN" altLang="en-US" sz="2400" b="1" dirty="0">
              <a:solidFill>
                <a:schemeClr val="hlink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371" name="矩形 2213899"/>
          <p:cNvSpPr/>
          <p:nvPr/>
        </p:nvSpPr>
        <p:spPr>
          <a:xfrm>
            <a:off x="4165600" y="3033395"/>
            <a:ext cx="4652963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 anchorCtr="0"/>
          <a:lstStyle/>
          <a:p>
            <a:pPr eaLnBrk="0" hangingPunct="0">
              <a:lnSpc>
                <a:spcPct val="9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Linux</a:t>
            </a: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开发环境介绍</a:t>
            </a:r>
            <a:endParaRPr lang="zh-CN" altLang="en-US" sz="24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372" name="矩形 2213900"/>
          <p:cNvSpPr/>
          <p:nvPr/>
        </p:nvSpPr>
        <p:spPr>
          <a:xfrm>
            <a:off x="4272280" y="3908108"/>
            <a:ext cx="3036024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 anchorCtr="0"/>
          <a:lstStyle/>
          <a:p>
            <a:pPr eaLnBrk="0" hangingPunct="0">
              <a:lnSpc>
                <a:spcPct val="9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Linux下</a:t>
            </a: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C</a:t>
            </a: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语言编程</a:t>
            </a:r>
            <a:endParaRPr lang="zh-CN" altLang="en-US" sz="24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403600" y="4738529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rgbClr val="002D86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tx2"/>
            </a:outerShdw>
          </a:effectLst>
        </p:spPr>
        <p:txBody>
          <a:bodyPr wrap="none" lIns="0" tIns="0" rIns="0" bIns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2213900"/>
          <p:cNvSpPr/>
          <p:nvPr/>
        </p:nvSpPr>
        <p:spPr>
          <a:xfrm>
            <a:off x="3981450" y="4773454"/>
            <a:ext cx="3036024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 anchorCtr="0"/>
          <a:lstStyle/>
          <a:p>
            <a:pPr eaLnBrk="0" hangingPunct="0">
              <a:lnSpc>
                <a:spcPct val="90000"/>
              </a:lnSpc>
            </a:pPr>
            <a:r>
              <a:rPr lang="en-US" altLang="zh-CN" sz="2400" b="1" dirty="0" err="1">
                <a:latin typeface="Arial" panose="020B0604020202020204" pitchFamily="34" charset="0"/>
                <a:ea typeface="华文楷体" panose="02010600040101010101" pitchFamily="2" charset="-122"/>
              </a:rPr>
              <a:t>Makefile</a:t>
            </a: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编写</a:t>
            </a:r>
            <a:endParaRPr lang="zh-CN" altLang="en-US" sz="24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908685"/>
            <a:ext cx="2751455" cy="55029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24300" y="980440"/>
            <a:ext cx="4720590" cy="55435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/>
              <a:t>如果勾选了</a:t>
            </a:r>
            <a:r>
              <a:rPr lang="en-US" altLang="zh-CN" sz="2800"/>
              <a:t>“</a:t>
            </a:r>
            <a:r>
              <a:rPr lang="zh-CN" altLang="en-US" sz="2800"/>
              <a:t>快速格式化</a:t>
            </a:r>
            <a:r>
              <a:rPr lang="en-US" altLang="zh-CN" sz="2800"/>
              <a:t>”</a:t>
            </a:r>
            <a:r>
              <a:rPr lang="zh-CN" altLang="en-US" sz="2800"/>
              <a:t>选项，在进行格式化操作的时候非常的快，而如果不勾选此选项，直接使用普通格式化方式，将会比较慢，那说明这两种格式化方式是存在差异的，其实</a:t>
            </a:r>
            <a:r>
              <a:rPr lang="zh-CN" altLang="en-US" sz="2800">
                <a:solidFill>
                  <a:srgbClr val="FF0000"/>
                </a:solidFill>
              </a:rPr>
              <a:t>快速格式化只是删除了</a:t>
            </a:r>
            <a:r>
              <a:rPr lang="en-US" altLang="zh-CN" sz="2800">
                <a:solidFill>
                  <a:srgbClr val="FF0000"/>
                </a:solidFill>
              </a:rPr>
              <a:t> U </a:t>
            </a:r>
            <a:r>
              <a:rPr lang="zh-CN" altLang="en-US" sz="2800">
                <a:solidFill>
                  <a:srgbClr val="FF0000"/>
                </a:solidFill>
              </a:rPr>
              <a:t>盘中的</a:t>
            </a:r>
            <a:r>
              <a:rPr lang="en-US" altLang="zh-CN" sz="2800">
                <a:solidFill>
                  <a:srgbClr val="FF0000"/>
                </a:solidFill>
              </a:rPr>
              <a:t> inode table </a:t>
            </a:r>
            <a:r>
              <a:rPr lang="zh-CN" altLang="en-US" sz="2800">
                <a:solidFill>
                  <a:srgbClr val="FF0000"/>
                </a:solidFill>
              </a:rPr>
              <a:t>表</a:t>
            </a:r>
            <a:r>
              <a:rPr lang="zh-CN" altLang="en-US" sz="2800"/>
              <a:t>，真正存储文件数据的区域并没有动，所以使用快速格式化的</a:t>
            </a:r>
            <a:r>
              <a:rPr lang="en-US" altLang="zh-CN" sz="2800"/>
              <a:t> U </a:t>
            </a:r>
            <a:r>
              <a:rPr lang="zh-CN" altLang="en-US" sz="2800"/>
              <a:t>盘，其中的数据是可以被找回来的</a:t>
            </a:r>
            <a:endParaRPr lang="zh-CN" altLang="en-US"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2780665"/>
            <a:ext cx="8229600" cy="2772410"/>
          </a:xfrm>
        </p:spPr>
        <p:txBody>
          <a:bodyPr/>
          <a:p>
            <a:r>
              <a:rPr lang="zh-CN" altLang="en-US"/>
              <a:t>系统找到这个文件名所对应的</a:t>
            </a:r>
            <a:r>
              <a:rPr lang="en-US" altLang="zh-CN"/>
              <a:t> inode </a:t>
            </a:r>
            <a:r>
              <a:rPr lang="zh-CN" altLang="en-US"/>
              <a:t>编号；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通过</a:t>
            </a:r>
            <a:r>
              <a:rPr lang="en-US" altLang="zh-CN"/>
              <a:t> inode </a:t>
            </a:r>
            <a:r>
              <a:rPr lang="zh-CN" altLang="en-US"/>
              <a:t>编号从</a:t>
            </a:r>
            <a:r>
              <a:rPr lang="en-US" altLang="zh-CN"/>
              <a:t> inode table </a:t>
            </a:r>
            <a:r>
              <a:rPr lang="zh-CN" altLang="en-US"/>
              <a:t>中找到对应的</a:t>
            </a:r>
            <a:r>
              <a:rPr lang="en-US" altLang="zh-CN"/>
              <a:t> inode </a:t>
            </a:r>
            <a:r>
              <a:rPr lang="zh-CN" altLang="en-US"/>
              <a:t>结构体；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根据</a:t>
            </a:r>
            <a:r>
              <a:rPr lang="en-US" altLang="zh-CN"/>
              <a:t> inode </a:t>
            </a:r>
            <a:r>
              <a:rPr lang="zh-CN" altLang="en-US"/>
              <a:t>结构体中记录的信息，确定文件数据所在的</a:t>
            </a:r>
            <a:r>
              <a:rPr lang="en-US" altLang="zh-CN"/>
              <a:t> block</a:t>
            </a:r>
            <a:r>
              <a:rPr lang="zh-CN" altLang="en-US"/>
              <a:t>，并读出数据。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9140" y="1628775"/>
            <a:ext cx="785114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/>
              <a:t>通过以上介绍可知，打开一个文件，系统内部会将这个过程分为三步：</a:t>
            </a:r>
            <a:endParaRPr lang="zh-CN" altLang="en-US" sz="3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2213889"/>
          <p:cNvSpPr/>
          <p:nvPr/>
        </p:nvSpPr>
        <p:spPr>
          <a:xfrm>
            <a:off x="1042988" y="228600"/>
            <a:ext cx="7567612" cy="790575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b" anchorCtr="0"/>
          <a:lstStyle/>
          <a:p>
            <a:pPr marL="254000" indent="-254000" algn="ctr" defTabSz="678180" eaLnBrk="0" hangingPunct="0">
              <a:lnSpc>
                <a:spcPct val="90000"/>
              </a:lnSpc>
              <a:buSzPct val="75000"/>
            </a:pPr>
            <a:r>
              <a:rPr lang="zh-CN" altLang="en-US" sz="4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本节提要</a:t>
            </a:r>
            <a:endParaRPr lang="zh-CN" altLang="en-US" sz="4400" b="1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362" name="矩形 221389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矩形 221389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5364" name="图片 2213892" descr="TurbineAgenda"/>
          <p:cNvPicPr>
            <a:picLocks noChangeAspect="1"/>
          </p:cNvPicPr>
          <p:nvPr/>
        </p:nvPicPr>
        <p:blipFill>
          <a:blip r:embed="rId1"/>
          <a:srcRect l="6398"/>
          <a:stretch>
            <a:fillRect/>
          </a:stretch>
        </p:blipFill>
        <p:spPr>
          <a:xfrm>
            <a:off x="38100" y="2066925"/>
            <a:ext cx="3238500" cy="3724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5" name="任意多边形 2213893"/>
          <p:cNvSpPr/>
          <p:nvPr/>
        </p:nvSpPr>
        <p:spPr>
          <a:xfrm>
            <a:off x="1633538" y="1687513"/>
            <a:ext cx="2251075" cy="4478337"/>
          </a:xfrm>
          <a:custGeom>
            <a:avLst/>
            <a:gdLst/>
            <a:ahLst/>
            <a:cxnLst>
              <a:cxn ang="0">
                <a:pos x="172478" y="0"/>
              </a:cxn>
              <a:cxn ang="0">
                <a:pos x="2251075" y="2245319"/>
              </a:cxn>
              <a:cxn ang="0">
                <a:pos x="290764" y="4478546"/>
              </a:cxn>
              <a:cxn ang="0">
                <a:pos x="172478" y="0"/>
              </a:cxn>
              <a:cxn ang="0">
                <a:pos x="2251075" y="2245319"/>
              </a:cxn>
              <a:cxn ang="0">
                <a:pos x="290764" y="4478546"/>
              </a:cxn>
              <a:cxn ang="0">
                <a:pos x="0" y="2245215"/>
              </a:cxn>
            </a:cxnLst>
            <a:rect l="0" t="0" r="0" b="0"/>
            <a:pathLst>
              <a:path w="21600" h="42956" fill="none">
                <a:moveTo>
                  <a:pt x="1655" y="0"/>
                </a:moveTo>
                <a:cubicBezTo>
                  <a:pt x="12815" y="849"/>
                  <a:pt x="21600" y="10167"/>
                  <a:pt x="21600" y="21537"/>
                </a:cubicBezTo>
                <a:cubicBezTo>
                  <a:pt x="21600" y="32523"/>
                  <a:pt x="13398" y="41594"/>
                  <a:pt x="2790" y="42958"/>
                </a:cubicBezTo>
              </a:path>
              <a:path w="21600" h="42956" stroke="0">
                <a:moveTo>
                  <a:pt x="1655" y="0"/>
                </a:moveTo>
                <a:cubicBezTo>
                  <a:pt x="12815" y="849"/>
                  <a:pt x="21600" y="10167"/>
                  <a:pt x="21600" y="21537"/>
                </a:cubicBezTo>
                <a:cubicBezTo>
                  <a:pt x="21600" y="32523"/>
                  <a:pt x="13398" y="41594"/>
                  <a:pt x="2790" y="42958"/>
                </a:cubicBezTo>
                <a:lnTo>
                  <a:pt x="0" y="21536"/>
                </a:lnTo>
                <a:lnTo>
                  <a:pt x="1655" y="0"/>
                </a:lnTo>
                <a:close/>
              </a:path>
            </a:pathLst>
          </a:custGeom>
          <a:noFill/>
          <a:ln w="28575" cap="flat" cmpd="sng">
            <a:solidFill>
              <a:schemeClr val="hlink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3895" name="椭圆 2213894"/>
          <p:cNvSpPr>
            <a:spLocks noChangeAspect="1"/>
          </p:cNvSpPr>
          <p:nvPr/>
        </p:nvSpPr>
        <p:spPr>
          <a:xfrm>
            <a:off x="2925763" y="2201545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rgbClr val="002D86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tx2"/>
            </a:outerShdw>
          </a:effectLst>
        </p:spPr>
        <p:txBody>
          <a:bodyPr wrap="none" lIns="0" tIns="0" rIns="0" bIns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13896" name="椭圆 2213895"/>
          <p:cNvSpPr>
            <a:spLocks noChangeAspect="1"/>
          </p:cNvSpPr>
          <p:nvPr/>
        </p:nvSpPr>
        <p:spPr>
          <a:xfrm>
            <a:off x="3694430" y="3873183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rgbClr val="002D86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tx2"/>
            </a:outerShdw>
          </a:effectLst>
        </p:spPr>
        <p:txBody>
          <a:bodyPr wrap="none" lIns="0" tIns="0" rIns="0" bIns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13897" name="椭圆 2213896"/>
          <p:cNvSpPr>
            <a:spLocks noChangeAspect="1"/>
          </p:cNvSpPr>
          <p:nvPr/>
        </p:nvSpPr>
        <p:spPr>
          <a:xfrm>
            <a:off x="3536950" y="2987358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rgbClr val="002D86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tx2"/>
            </a:outerShdw>
          </a:effectLst>
        </p:spPr>
        <p:txBody>
          <a:bodyPr wrap="none" lIns="0" tIns="0" rIns="0" bIns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70" name="矩形 2213898"/>
          <p:cNvSpPr/>
          <p:nvPr/>
        </p:nvSpPr>
        <p:spPr>
          <a:xfrm>
            <a:off x="3546475" y="2203133"/>
            <a:ext cx="5373688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 anchorCtr="0"/>
          <a:lstStyle/>
          <a:p>
            <a:pPr eaLnBrk="0" hangingPunct="0">
              <a:lnSpc>
                <a:spcPct val="9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Linux</a:t>
            </a: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系统介绍</a:t>
            </a:r>
            <a:endParaRPr lang="zh-CN" altLang="en-US" sz="24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371" name="矩形 2213899"/>
          <p:cNvSpPr/>
          <p:nvPr/>
        </p:nvSpPr>
        <p:spPr>
          <a:xfrm>
            <a:off x="4165600" y="3033395"/>
            <a:ext cx="4652963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 anchorCtr="0"/>
          <a:lstStyle/>
          <a:p>
            <a:pPr eaLnBrk="0" hangingPunct="0">
              <a:lnSpc>
                <a:spcPct val="90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Linux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开发环境介绍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372" name="矩形 2213900"/>
          <p:cNvSpPr/>
          <p:nvPr/>
        </p:nvSpPr>
        <p:spPr>
          <a:xfrm>
            <a:off x="4272280" y="3908108"/>
            <a:ext cx="4298950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 anchorCtr="0"/>
          <a:lstStyle/>
          <a:p>
            <a:pPr eaLnBrk="0" hangingPunct="0">
              <a:lnSpc>
                <a:spcPct val="9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Linux下</a:t>
            </a: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C</a:t>
            </a: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语言编程</a:t>
            </a:r>
            <a:endParaRPr lang="zh-CN" altLang="en-US" sz="24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图片 286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1800" y="3759200"/>
            <a:ext cx="5321300" cy="28289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3554" name="그룹 31"/>
          <p:cNvGrpSpPr/>
          <p:nvPr/>
        </p:nvGrpSpPr>
        <p:grpSpPr>
          <a:xfrm>
            <a:off x="1835150" y="260350"/>
            <a:ext cx="5500688" cy="701675"/>
            <a:chOff x="1257184" y="1423769"/>
            <a:chExt cx="6753672" cy="766276"/>
          </a:xfrm>
        </p:grpSpPr>
        <p:sp>
          <p:nvSpPr>
            <p:cNvPr id="51" name="AutoShape 864"/>
            <p:cNvSpPr>
              <a:spLocks noChangeArrowheads="1"/>
            </p:cNvSpPr>
            <p:nvPr/>
          </p:nvSpPr>
          <p:spPr bwMode="auto">
            <a:xfrm>
              <a:off x="1257184" y="1461909"/>
              <a:ext cx="6753672" cy="70733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50"/>
            <p:cNvSpPr>
              <a:spLocks noChangeArrowheads="1"/>
            </p:cNvSpPr>
            <p:nvPr/>
          </p:nvSpPr>
          <p:spPr bwMode="auto">
            <a:xfrm>
              <a:off x="2257079" y="1515653"/>
              <a:ext cx="5543273" cy="5599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Linux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开发环境介绍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557" name="AutoShape 51"/>
            <p:cNvSpPr/>
            <p:nvPr/>
          </p:nvSpPr>
          <p:spPr>
            <a:xfrm>
              <a:off x="2438400" y="1545791"/>
              <a:ext cx="5187950" cy="2635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37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lIns="342000" tIns="190800" anchor="ctr" anchorCtr="0"/>
            <a:lstStyle/>
            <a:p>
              <a:endParaRPr lang="ko-KR" altLang="en-US" dirty="0"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558" name="TextBox 47"/>
            <p:cNvSpPr txBox="1"/>
            <p:nvPr/>
          </p:nvSpPr>
          <p:spPr>
            <a:xfrm>
              <a:off x="1541365" y="1423769"/>
              <a:ext cx="536395" cy="76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r"/>
              <a:r>
                <a:rPr lang="en-US" alt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1271" name="矩形 2"/>
          <p:cNvSpPr/>
          <p:nvPr/>
        </p:nvSpPr>
        <p:spPr>
          <a:xfrm>
            <a:off x="827088" y="1268413"/>
            <a:ext cx="7561263" cy="2468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Linux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开发常用的软硬件工具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pitchFamily="34" charset="-122"/>
                <a:cs typeface="+mn-ea"/>
              </a:rPr>
              <a:t>开发环境：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pitchFamily="34" charset="-122"/>
                <a:cs typeface="+mn-ea"/>
              </a:rPr>
              <a:t>Linux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pitchFamily="34" charset="-122"/>
                <a:cs typeface="+mn-ea"/>
              </a:rPr>
              <a:t>服务器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pitchFamily="34" charset="-122"/>
                <a:cs typeface="+mn-ea"/>
              </a:rPr>
              <a:t>/Vmware+Linux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pitchFamily="34" charset="-122"/>
                <a:cs typeface="+mn-ea"/>
              </a:rPr>
              <a:t>。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anose="020B05030201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pitchFamily="34" charset="-122"/>
                <a:cs typeface="+mn-ea"/>
              </a:rPr>
              <a:t>硬件设备：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pitchFamily="34" charset="-122"/>
                <a:cs typeface="+mn-ea"/>
              </a:rPr>
              <a:t>PC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pitchFamily="34" charset="-122"/>
                <a:cs typeface="+mn-ea"/>
              </a:rPr>
              <a:t>机，串口线，网线，目标板。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anose="020B05030201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pitchFamily="34" charset="-122"/>
                <a:cs typeface="+mn-ea"/>
              </a:rPr>
              <a:t>代码管理：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pitchFamily="34" charset="-122"/>
                <a:cs typeface="+mn-ea"/>
              </a:rPr>
              <a:t>svn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pitchFamily="34" charset="-122"/>
                <a:cs typeface="+mn-ea"/>
              </a:rPr>
              <a:t>，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pitchFamily="34" charset="-122"/>
                <a:cs typeface="+mn-ea"/>
              </a:rPr>
              <a:t>sourceInsight/vim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pitchFamily="34" charset="-122"/>
                <a:cs typeface="+mn-ea"/>
              </a:rPr>
              <a:t>。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anose="020B050302010202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pitchFamily="34" charset="-122"/>
                <a:cs typeface="+mn-ea"/>
              </a:rPr>
              <a:t>调试：串口，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pitchFamily="34" charset="-122"/>
                <a:cs typeface="+mn-ea"/>
              </a:rPr>
              <a:t>SecureCRT/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pitchFamily="34" charset="-122"/>
                <a:cs typeface="+mn-ea"/>
              </a:rPr>
              <a:t>超级终端。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anose="020B05030201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그룹 31"/>
          <p:cNvGrpSpPr/>
          <p:nvPr/>
        </p:nvGrpSpPr>
        <p:grpSpPr>
          <a:xfrm>
            <a:off x="1835150" y="260350"/>
            <a:ext cx="5500688" cy="701675"/>
            <a:chOff x="1257184" y="1423769"/>
            <a:chExt cx="6753672" cy="766276"/>
          </a:xfrm>
        </p:grpSpPr>
        <p:sp>
          <p:nvSpPr>
            <p:cNvPr id="51" name="AutoShape 864"/>
            <p:cNvSpPr>
              <a:spLocks noChangeArrowheads="1"/>
            </p:cNvSpPr>
            <p:nvPr/>
          </p:nvSpPr>
          <p:spPr bwMode="auto">
            <a:xfrm>
              <a:off x="1257184" y="1461909"/>
              <a:ext cx="6753672" cy="70733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50"/>
            <p:cNvSpPr>
              <a:spLocks noChangeArrowheads="1"/>
            </p:cNvSpPr>
            <p:nvPr/>
          </p:nvSpPr>
          <p:spPr bwMode="auto">
            <a:xfrm>
              <a:off x="2257079" y="1515653"/>
              <a:ext cx="5543273" cy="5599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Linux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开发环境介绍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3557" name="AutoShape 51"/>
            <p:cNvSpPr/>
            <p:nvPr/>
          </p:nvSpPr>
          <p:spPr>
            <a:xfrm>
              <a:off x="2438400" y="1545791"/>
              <a:ext cx="5187950" cy="2635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37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lIns="342000" tIns="190800" anchor="ctr" anchorCtr="0"/>
            <a:lstStyle/>
            <a:p>
              <a:endParaRPr lang="ko-KR" altLang="en-US" dirty="0"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3558" name="TextBox 47"/>
            <p:cNvSpPr txBox="1"/>
            <p:nvPr/>
          </p:nvSpPr>
          <p:spPr>
            <a:xfrm>
              <a:off x="1541365" y="1423769"/>
              <a:ext cx="536395" cy="76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r"/>
              <a:r>
                <a:rPr lang="en-US" alt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83895" y="1052830"/>
            <a:ext cx="605599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2.1 Ubuntu 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 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Windows 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文件互传</a:t>
            </a:r>
            <a:endParaRPr lang="zh-CN" altLang="en-US" sz="2800" b="1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1557020"/>
            <a:ext cx="75145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en-US" altLang="zh-CN" sz="2800"/>
              <a:t>FTP</a:t>
            </a:r>
            <a:r>
              <a:rPr lang="zh-CN" altLang="en-US" sz="2800"/>
              <a:t>模式（参见驱动开发指南）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240" y="2146300"/>
            <a:ext cx="7797165" cy="45605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124585"/>
            <a:ext cx="8347710" cy="51841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95605" y="1340485"/>
            <a:ext cx="84264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</a:t>
            </a:r>
            <a:r>
              <a:rPr lang="en-US" altLang="zh-CN" sz="2800"/>
              <a:t>samba</a:t>
            </a:r>
            <a:r>
              <a:rPr lang="zh-CN" altLang="en-US" sz="2800"/>
              <a:t>服务器（参见虚拟机参考手册）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2277110"/>
            <a:ext cx="88011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2068830"/>
            <a:ext cx="7288530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95605" y="1340485"/>
            <a:ext cx="84264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</a:t>
            </a:r>
            <a:r>
              <a:rPr lang="zh-CN" sz="2800"/>
              <a:t>虚拟机工具直接复制或者共享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917065"/>
            <a:ext cx="6694170" cy="46932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215" y="1196975"/>
            <a:ext cx="856488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占位符 24578"/>
          <p:cNvSpPr>
            <a:spLocks noGrp="1"/>
          </p:cNvSpPr>
          <p:nvPr>
            <p:ph idx="1"/>
          </p:nvPr>
        </p:nvSpPr>
        <p:spPr>
          <a:xfrm>
            <a:off x="323850" y="1125538"/>
            <a:ext cx="8229600" cy="4525962"/>
          </a:xfrm>
        </p:spPr>
        <p:txBody>
          <a:bodyPr vert="horz" wrap="square" lIns="91440" tIns="45720" rIns="91440" bIns="45720" anchor="t" anchorCtr="0"/>
          <a:lstStyle/>
          <a:p>
            <a:pPr lvl="1">
              <a:buNone/>
            </a:pPr>
            <a:r>
              <a:rPr lang="en-US" altLang="zh-CN" dirty="0"/>
              <a:t>    Linux</a:t>
            </a:r>
            <a:r>
              <a:rPr lang="zh-CN" altLang="en-US" dirty="0"/>
              <a:t>简介</a:t>
            </a:r>
            <a:r>
              <a:rPr lang="en-US" altLang="zh-CN" dirty="0"/>
              <a:t>        </a:t>
            </a:r>
            <a:endParaRPr lang="en-US" altLang="zh-CN" dirty="0"/>
          </a:p>
          <a:p>
            <a:pPr lvl="1">
              <a:buNone/>
            </a:pPr>
            <a:r>
              <a:rPr lang="en-US" altLang="zh-CN" sz="2400" dirty="0"/>
              <a:t>            Linux</a:t>
            </a:r>
            <a:r>
              <a:rPr lang="zh-CN" altLang="en-US" sz="2400" dirty="0"/>
              <a:t>是一套</a:t>
            </a:r>
            <a:r>
              <a:rPr lang="zh-CN" altLang="en-US" sz="2400" dirty="0">
                <a:solidFill>
                  <a:srgbClr val="FF3300"/>
                </a:solidFill>
              </a:rPr>
              <a:t>免费使用和自由传播</a:t>
            </a:r>
            <a:r>
              <a:rPr lang="zh-CN" altLang="en-US" sz="2400" dirty="0"/>
              <a:t>的类</a:t>
            </a:r>
            <a:r>
              <a:rPr lang="en-US" altLang="zh-CN" sz="2400" dirty="0"/>
              <a:t>Unix</a:t>
            </a:r>
            <a:r>
              <a:rPr lang="zh-CN" altLang="en-US" sz="2400" dirty="0"/>
              <a:t>操作系统，它可以用于多种硬件平台上。这个系统是由世界各地的成千上万的程序员设计和实现的，它的内核源代码是</a:t>
            </a:r>
            <a:r>
              <a:rPr lang="zh-CN" altLang="en-US" sz="2400" dirty="0">
                <a:solidFill>
                  <a:srgbClr val="FF3300"/>
                </a:solidFill>
              </a:rPr>
              <a:t>完全公开</a:t>
            </a:r>
            <a:r>
              <a:rPr lang="zh-CN" altLang="en-US" sz="2400" dirty="0"/>
              <a:t>的，其目的是 建立不受任何商品化软件的版权制约的、全世界都能自由使用的</a:t>
            </a:r>
            <a:r>
              <a:rPr lang="en-US" altLang="zh-CN" sz="2400" dirty="0"/>
              <a:t>Unix</a:t>
            </a:r>
            <a:r>
              <a:rPr lang="zh-CN" altLang="en-US" sz="2400" dirty="0"/>
              <a:t>兼容产品。  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2400" dirty="0"/>
              <a:t>            Linux</a:t>
            </a:r>
            <a:r>
              <a:rPr lang="zh-CN" altLang="en-US" sz="2400" dirty="0"/>
              <a:t>和</a:t>
            </a:r>
            <a:r>
              <a:rPr lang="en-US" altLang="zh-CN" sz="2400" dirty="0"/>
              <a:t>UNIX</a:t>
            </a:r>
            <a:r>
              <a:rPr lang="zh-CN" altLang="en-US" sz="2400" dirty="0"/>
              <a:t>的最大的区别是，前者是开发源代码的自由软件，而后者是对源代码实行知识产权保护的传统商业软件。</a:t>
            </a:r>
            <a:endParaRPr lang="en-US" altLang="zh-CN" sz="2400" dirty="0"/>
          </a:p>
          <a:p>
            <a:endParaRPr lang="zh-CN" altLang="en-US" dirty="0"/>
          </a:p>
        </p:txBody>
      </p:sp>
      <p:grpSp>
        <p:nvGrpSpPr>
          <p:cNvPr id="16386" name="그룹 31"/>
          <p:cNvGrpSpPr/>
          <p:nvPr/>
        </p:nvGrpSpPr>
        <p:grpSpPr>
          <a:xfrm>
            <a:off x="2051050" y="333375"/>
            <a:ext cx="5500688" cy="701675"/>
            <a:chOff x="1257184" y="1423769"/>
            <a:chExt cx="6753672" cy="766276"/>
          </a:xfrm>
        </p:grpSpPr>
        <p:sp>
          <p:nvSpPr>
            <p:cNvPr id="46" name="AutoShape 864"/>
            <p:cNvSpPr>
              <a:spLocks noChangeArrowheads="1"/>
            </p:cNvSpPr>
            <p:nvPr/>
          </p:nvSpPr>
          <p:spPr bwMode="auto">
            <a:xfrm>
              <a:off x="1257184" y="1461909"/>
              <a:ext cx="6753672" cy="70733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ko-KR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AutoShape 50"/>
            <p:cNvSpPr>
              <a:spLocks noChangeArrowheads="1"/>
            </p:cNvSpPr>
            <p:nvPr/>
          </p:nvSpPr>
          <p:spPr bwMode="auto">
            <a:xfrm>
              <a:off x="2257079" y="1515653"/>
              <a:ext cx="5543273" cy="5599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Linux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系统介绍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389" name="AutoShape 51"/>
            <p:cNvSpPr/>
            <p:nvPr/>
          </p:nvSpPr>
          <p:spPr>
            <a:xfrm>
              <a:off x="2686039" y="1527314"/>
              <a:ext cx="5187950" cy="2635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37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lIns="342000" tIns="190800" anchor="ctr" anchorCtr="0"/>
            <a:lstStyle/>
            <a:p>
              <a:endParaRPr lang="ko-KR" altLang="en-US" dirty="0"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390" name="TextBox 47"/>
            <p:cNvSpPr txBox="1"/>
            <p:nvPr/>
          </p:nvSpPr>
          <p:spPr>
            <a:xfrm>
              <a:off x="1545653" y="1423769"/>
              <a:ext cx="536395" cy="76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6391" name="Picture 4" descr="Linux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4663" y="4508500"/>
            <a:ext cx="4176712" cy="1779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2005965"/>
            <a:ext cx="8229600" cy="4525963"/>
          </a:xfrm>
        </p:spPr>
        <p:txBody>
          <a:bodyPr/>
          <a:p>
            <a:r>
              <a:rPr lang="zh-CN" altLang="en-US" sz="2800"/>
              <a:t>在嵌入式</a:t>
            </a:r>
            <a:r>
              <a:rPr lang="en-US" altLang="zh-CN" sz="2800"/>
              <a:t>linux</a:t>
            </a:r>
            <a:r>
              <a:rPr lang="zh-CN" altLang="en-US" sz="2800"/>
              <a:t>开发过程中，由于目标平台的资源限制，开发环境一般都不会放到目标板卡上（需要放在开发宿主机上），如果需要宿主机与目标板卡之间进行文件传输，该怎么办来了。这时候</a:t>
            </a:r>
            <a:r>
              <a:rPr lang="en-US" altLang="zh-CN" sz="2800"/>
              <a:t>nfs</a:t>
            </a:r>
            <a:r>
              <a:rPr lang="zh-CN" altLang="en-US" sz="2800"/>
              <a:t>就派上用场啦。</a:t>
            </a:r>
            <a:r>
              <a:rPr lang="en-US" altLang="zh-CN" sz="2800">
                <a:solidFill>
                  <a:srgbClr val="FF0000"/>
                </a:solidFill>
              </a:rPr>
              <a:t>NFS</a:t>
            </a:r>
            <a:r>
              <a:rPr lang="zh-CN" altLang="en-US" sz="2800">
                <a:solidFill>
                  <a:srgbClr val="FF0000"/>
                </a:solidFill>
              </a:rPr>
              <a:t>（</a:t>
            </a:r>
            <a:r>
              <a:rPr lang="en-US" altLang="zh-CN" sz="2800">
                <a:solidFill>
                  <a:srgbClr val="FF0000"/>
                </a:solidFill>
              </a:rPr>
              <a:t>Network File System</a:t>
            </a:r>
            <a:r>
              <a:rPr lang="zh-CN" altLang="en-US" sz="2800">
                <a:solidFill>
                  <a:srgbClr val="FF0000"/>
                </a:solidFill>
              </a:rPr>
              <a:t>）是一个网络文件系统。使用该文件系统，便能在目标板卡上访问开发宿主机上的文件，还能进行互相拷贝和移动，非常方便</a:t>
            </a:r>
            <a:r>
              <a:rPr lang="zh-CN" altLang="en-US" sz="2800"/>
              <a:t>。不用使用</a:t>
            </a:r>
            <a:r>
              <a:rPr lang="en-US" altLang="zh-CN" sz="2800"/>
              <a:t>U</a:t>
            </a:r>
            <a:r>
              <a:rPr lang="zh-CN" altLang="en-US" sz="2800"/>
              <a:t>盘拷贝等低效率的开发方式了。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683895" y="1052830"/>
            <a:ext cx="6221730" cy="9531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2.2 Ubuntu 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 </a:t>
            </a:r>
            <a:r>
              <a:rPr lang="zh-CN" sz="28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嵌入式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Linux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文件传输（参见驱动开发指南）</a:t>
            </a:r>
            <a:endParaRPr lang="zh-CN" altLang="en-US" sz="2800" b="1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开启</a:t>
            </a:r>
            <a:r>
              <a:rPr lang="en-US" altLang="zh-CN"/>
              <a:t> Ubuntu </a:t>
            </a:r>
            <a:r>
              <a:rPr lang="zh-CN" altLang="en-US"/>
              <a:t>的</a:t>
            </a:r>
            <a:r>
              <a:rPr lang="en-US" altLang="zh-CN"/>
              <a:t> SSH </a:t>
            </a:r>
            <a:r>
              <a:rPr lang="zh-CN" altLang="en-US"/>
              <a:t>服务以后我们就可以在</a:t>
            </a:r>
            <a:r>
              <a:rPr lang="en-US" altLang="zh-CN"/>
              <a:t> Windwos </a:t>
            </a:r>
            <a:r>
              <a:rPr lang="zh-CN" altLang="en-US"/>
              <a:t>下使用终端软件登陆到</a:t>
            </a:r>
            <a:r>
              <a:rPr lang="en-US" altLang="zh-CN"/>
              <a:t> Ubuntu</a:t>
            </a:r>
            <a:r>
              <a:rPr lang="zh-CN" altLang="en-US"/>
              <a:t>，比如：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 SecureCRT</a:t>
            </a:r>
            <a:r>
              <a:rPr lang="zh-CN" altLang="en-US"/>
              <a:t>，</a:t>
            </a:r>
            <a:r>
              <a:rPr lang="en-US" altLang="zh-CN"/>
              <a:t>Ubuntu </a:t>
            </a:r>
            <a:r>
              <a:rPr lang="zh-CN" altLang="en-US"/>
              <a:t>下使用如下命令开启</a:t>
            </a:r>
            <a:r>
              <a:rPr lang="en-US" altLang="zh-CN"/>
              <a:t> SSH </a:t>
            </a:r>
            <a:r>
              <a:rPr lang="zh-CN" altLang="en-US"/>
              <a:t>服务：</a:t>
            </a:r>
            <a:endParaRPr lang="zh-CN" altLang="en-US"/>
          </a:p>
          <a:p>
            <a:r>
              <a:rPr lang="en-US" altLang="zh-CN"/>
              <a:t>sudo apt-get install openssh-server</a:t>
            </a:r>
            <a:endParaRPr lang="en-US" altLang="zh-CN"/>
          </a:p>
          <a:p>
            <a:r>
              <a:rPr lang="zh-CN" altLang="en-US"/>
              <a:t>上述命令安装</a:t>
            </a:r>
            <a:r>
              <a:rPr lang="en-US" altLang="zh-CN"/>
              <a:t> ssh </a:t>
            </a:r>
            <a:r>
              <a:rPr lang="zh-CN" altLang="en-US"/>
              <a:t>服务，</a:t>
            </a:r>
            <a:r>
              <a:rPr lang="en-US" altLang="zh-CN"/>
              <a:t>ssh </a:t>
            </a:r>
            <a:r>
              <a:rPr lang="zh-CN" altLang="en-US"/>
              <a:t>的配置文件为</a:t>
            </a:r>
            <a:r>
              <a:rPr lang="en-US" altLang="zh-CN"/>
              <a:t>/etc/ssh/sshd_config</a:t>
            </a:r>
            <a:r>
              <a:rPr lang="zh-CN" altLang="en-US"/>
              <a:t>，使用默认配置即可。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3895" y="1052830"/>
            <a:ext cx="622173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2.3 </a:t>
            </a:r>
            <a:r>
              <a:rPr lang="en-US" sz="28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SSH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服务</a:t>
            </a:r>
            <a:endParaRPr lang="zh-CN" altLang="en-US" sz="2800" b="1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83895" y="1052830"/>
            <a:ext cx="7907655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2.4 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远程登录开发板（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参见驱动开发指南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2800" b="1">
              <a:solidFill>
                <a:srgbClr val="FF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1484630"/>
            <a:ext cx="7716520" cy="431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75965" y="5949315"/>
            <a:ext cx="2293620" cy="643255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</a:rPr>
              <a:t>SecureCRT</a:t>
            </a:r>
            <a:endParaRPr lang="en-US" altLang="zh-CN" sz="2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650" y="908685"/>
            <a:ext cx="5551805" cy="53905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4490" y="3500755"/>
            <a:ext cx="1407160" cy="643255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</a:rPr>
              <a:t>PuTTY</a:t>
            </a:r>
            <a:endParaRPr lang="en-US" altLang="zh-CN" sz="2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052830"/>
            <a:ext cx="7795260" cy="49498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20110" y="6093460"/>
            <a:ext cx="2114550" cy="643255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800">
                <a:latin typeface="Arial" panose="020B0604020202020204" pitchFamily="34" charset="0"/>
                <a:ea typeface="微软雅黑" panose="020B0503020204020204" pitchFamily="34" charset="-122"/>
              </a:rPr>
              <a:t>MobaXterm</a:t>
            </a:r>
            <a:endParaRPr lang="en-US" altLang="zh-CN" sz="2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7" name="그룹 31"/>
          <p:cNvGrpSpPr/>
          <p:nvPr/>
        </p:nvGrpSpPr>
        <p:grpSpPr>
          <a:xfrm>
            <a:off x="1979613" y="333375"/>
            <a:ext cx="5500687" cy="701675"/>
            <a:chOff x="1257184" y="1423769"/>
            <a:chExt cx="6753672" cy="766276"/>
          </a:xfrm>
        </p:grpSpPr>
        <p:sp>
          <p:nvSpPr>
            <p:cNvPr id="51" name="AutoShape 864"/>
            <p:cNvSpPr>
              <a:spLocks noChangeArrowheads="1"/>
            </p:cNvSpPr>
            <p:nvPr/>
          </p:nvSpPr>
          <p:spPr bwMode="auto">
            <a:xfrm>
              <a:off x="1257184" y="1461909"/>
              <a:ext cx="6753672" cy="70733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50"/>
            <p:cNvSpPr>
              <a:spLocks noChangeArrowheads="1"/>
            </p:cNvSpPr>
            <p:nvPr/>
          </p:nvSpPr>
          <p:spPr bwMode="auto">
            <a:xfrm>
              <a:off x="2257078" y="1515653"/>
              <a:ext cx="5543274" cy="5599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Linux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开发环境介绍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4580" name="AutoShape 51"/>
            <p:cNvSpPr/>
            <p:nvPr/>
          </p:nvSpPr>
          <p:spPr>
            <a:xfrm>
              <a:off x="2438400" y="1545791"/>
              <a:ext cx="5187950" cy="2635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37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lIns="342000" tIns="190800" anchor="ctr" anchorCtr="0"/>
            <a:lstStyle/>
            <a:p>
              <a:endParaRPr lang="ko-KR" altLang="en-US" dirty="0"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581" name="TextBox 47"/>
            <p:cNvSpPr txBox="1"/>
            <p:nvPr/>
          </p:nvSpPr>
          <p:spPr>
            <a:xfrm>
              <a:off x="1541364" y="1423769"/>
              <a:ext cx="536396" cy="76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r"/>
              <a:r>
                <a:rPr lang="en-US" alt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4582" name="矩形 31752"/>
          <p:cNvSpPr/>
          <p:nvPr/>
        </p:nvSpPr>
        <p:spPr>
          <a:xfrm>
            <a:off x="611188" y="1196975"/>
            <a:ext cx="8064500" cy="5516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1.vi</a:t>
            </a: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编辑工具 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vi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启动是：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vi filename 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该命名打开或者创建一个文件。首先进入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vi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后，是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cmd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模式（命令模式）。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删除当前光标所在行：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dd 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向下翻页：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ctl+f 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向上翻页：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ctl+b 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cmd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模式下使用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可以进入到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last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命令输入，此模式下几个常用命令： 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w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：保存 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q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：退出 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wq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：保存并退出 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w!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：强制保存 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q!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：强制退出 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그룹 31"/>
          <p:cNvGrpSpPr/>
          <p:nvPr/>
        </p:nvGrpSpPr>
        <p:grpSpPr>
          <a:xfrm>
            <a:off x="1979613" y="333375"/>
            <a:ext cx="5500687" cy="701675"/>
            <a:chOff x="1257184" y="1423769"/>
            <a:chExt cx="6753672" cy="766276"/>
          </a:xfrm>
        </p:grpSpPr>
        <p:sp>
          <p:nvSpPr>
            <p:cNvPr id="51" name="AutoShape 864"/>
            <p:cNvSpPr>
              <a:spLocks noChangeArrowheads="1"/>
            </p:cNvSpPr>
            <p:nvPr/>
          </p:nvSpPr>
          <p:spPr bwMode="auto">
            <a:xfrm>
              <a:off x="1257184" y="1461909"/>
              <a:ext cx="6753672" cy="70733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50"/>
            <p:cNvSpPr>
              <a:spLocks noChangeArrowheads="1"/>
            </p:cNvSpPr>
            <p:nvPr/>
          </p:nvSpPr>
          <p:spPr bwMode="auto">
            <a:xfrm>
              <a:off x="2257078" y="1515653"/>
              <a:ext cx="5543274" cy="5599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Linux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开发环境介绍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604" name="AutoShape 51"/>
            <p:cNvSpPr/>
            <p:nvPr/>
          </p:nvSpPr>
          <p:spPr>
            <a:xfrm>
              <a:off x="2438400" y="1545791"/>
              <a:ext cx="5187950" cy="2635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37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lIns="342000" tIns="190800" anchor="ctr" anchorCtr="0"/>
            <a:lstStyle/>
            <a:p>
              <a:endParaRPr lang="ko-KR" altLang="en-US" dirty="0"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605" name="TextBox 47"/>
            <p:cNvSpPr txBox="1"/>
            <p:nvPr/>
          </p:nvSpPr>
          <p:spPr>
            <a:xfrm>
              <a:off x="1541364" y="1423769"/>
              <a:ext cx="536396" cy="76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5606" name="矩形 31752"/>
          <p:cNvSpPr/>
          <p:nvPr/>
        </p:nvSpPr>
        <p:spPr>
          <a:xfrm>
            <a:off x="611188" y="1196975"/>
            <a:ext cx="8064500" cy="38401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cmd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下可以用下面几个命令进入编辑模式： 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：在当前光标插入 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：在当前光标后插入 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：在当前光标下创建新的一行并插入 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2.gedit </a:t>
            </a: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编辑工具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gedit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启动是：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gedit filename 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操作方式与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windows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下文本编辑相同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그룹 31"/>
          <p:cNvGrpSpPr/>
          <p:nvPr/>
        </p:nvGrpSpPr>
        <p:grpSpPr>
          <a:xfrm>
            <a:off x="1979613" y="333375"/>
            <a:ext cx="5500687" cy="701675"/>
            <a:chOff x="1257184" y="1423769"/>
            <a:chExt cx="6753672" cy="766276"/>
          </a:xfrm>
        </p:grpSpPr>
        <p:sp>
          <p:nvSpPr>
            <p:cNvPr id="51" name="AutoShape 864"/>
            <p:cNvSpPr>
              <a:spLocks noChangeArrowheads="1"/>
            </p:cNvSpPr>
            <p:nvPr/>
          </p:nvSpPr>
          <p:spPr bwMode="auto">
            <a:xfrm>
              <a:off x="1257184" y="1461909"/>
              <a:ext cx="6753672" cy="70733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50"/>
            <p:cNvSpPr>
              <a:spLocks noChangeArrowheads="1"/>
            </p:cNvSpPr>
            <p:nvPr/>
          </p:nvSpPr>
          <p:spPr bwMode="auto">
            <a:xfrm>
              <a:off x="2257078" y="1515653"/>
              <a:ext cx="5543274" cy="5599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Linux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开发环境介绍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604" name="AutoShape 51"/>
            <p:cNvSpPr/>
            <p:nvPr/>
          </p:nvSpPr>
          <p:spPr>
            <a:xfrm>
              <a:off x="2438400" y="1545791"/>
              <a:ext cx="5187950" cy="2635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37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lIns="342000" tIns="190800" anchor="ctr" anchorCtr="0"/>
            <a:lstStyle/>
            <a:p>
              <a:endParaRPr lang="ko-KR" altLang="en-US" dirty="0"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605" name="TextBox 47"/>
            <p:cNvSpPr txBox="1"/>
            <p:nvPr/>
          </p:nvSpPr>
          <p:spPr>
            <a:xfrm>
              <a:off x="1541364" y="1423769"/>
              <a:ext cx="536396" cy="76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5606" name="矩形 31752"/>
          <p:cNvSpPr/>
          <p:nvPr/>
        </p:nvSpPr>
        <p:spPr>
          <a:xfrm>
            <a:off x="611188" y="1196975"/>
            <a:ext cx="80645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Vscode</a:t>
            </a:r>
            <a:r>
              <a:rPr lang="zh-CN" alt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（参见驱动开发指南）</a:t>
            </a:r>
            <a:endParaRPr lang="zh-CN" altLang="en-US" sz="24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772920"/>
            <a:ext cx="7109460" cy="45770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그룹 31"/>
          <p:cNvGrpSpPr/>
          <p:nvPr/>
        </p:nvGrpSpPr>
        <p:grpSpPr>
          <a:xfrm>
            <a:off x="1979613" y="333375"/>
            <a:ext cx="5500687" cy="701675"/>
            <a:chOff x="1257184" y="1423769"/>
            <a:chExt cx="6753672" cy="766276"/>
          </a:xfrm>
        </p:grpSpPr>
        <p:sp>
          <p:nvSpPr>
            <p:cNvPr id="51" name="AutoShape 864"/>
            <p:cNvSpPr>
              <a:spLocks noChangeArrowheads="1"/>
            </p:cNvSpPr>
            <p:nvPr/>
          </p:nvSpPr>
          <p:spPr bwMode="auto">
            <a:xfrm>
              <a:off x="1257184" y="1461909"/>
              <a:ext cx="6753672" cy="70733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50"/>
            <p:cNvSpPr>
              <a:spLocks noChangeArrowheads="1"/>
            </p:cNvSpPr>
            <p:nvPr/>
          </p:nvSpPr>
          <p:spPr bwMode="auto">
            <a:xfrm>
              <a:off x="2257078" y="1515653"/>
              <a:ext cx="5543274" cy="5599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Linux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开发环境介绍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5604" name="AutoShape 51"/>
            <p:cNvSpPr/>
            <p:nvPr/>
          </p:nvSpPr>
          <p:spPr>
            <a:xfrm>
              <a:off x="2438400" y="1545791"/>
              <a:ext cx="5187950" cy="2635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37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lIns="342000" tIns="190800" anchor="ctr" anchorCtr="0"/>
            <a:lstStyle/>
            <a:p>
              <a:endParaRPr lang="ko-KR" altLang="en-US" dirty="0"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605" name="TextBox 47"/>
            <p:cNvSpPr txBox="1"/>
            <p:nvPr/>
          </p:nvSpPr>
          <p:spPr>
            <a:xfrm>
              <a:off x="1541364" y="1423769"/>
              <a:ext cx="536396" cy="76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5606" name="矩形 31752"/>
          <p:cNvSpPr/>
          <p:nvPr/>
        </p:nvSpPr>
        <p:spPr>
          <a:xfrm>
            <a:off x="611188" y="1196975"/>
            <a:ext cx="80645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4.SourceInsignt</a:t>
            </a:r>
            <a:r>
              <a:rPr lang="zh-CN" altLang="en-US" sz="2000" b="1" dirty="0">
                <a:solidFill>
                  <a:schemeClr val="accent1"/>
                </a:solidFill>
                <a:sym typeface="+mn-ea"/>
              </a:rPr>
              <a:t>（参见驱动开发指南）</a:t>
            </a:r>
            <a:endParaRPr lang="zh-CN" altLang="en-US" sz="2000" b="1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5490" y="1842135"/>
            <a:ext cx="6891020" cy="497586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그룹 31"/>
          <p:cNvGrpSpPr/>
          <p:nvPr/>
        </p:nvGrpSpPr>
        <p:grpSpPr>
          <a:xfrm>
            <a:off x="1979613" y="333375"/>
            <a:ext cx="5500687" cy="701675"/>
            <a:chOff x="1257184" y="1423769"/>
            <a:chExt cx="6753672" cy="766276"/>
          </a:xfrm>
        </p:grpSpPr>
        <p:sp>
          <p:nvSpPr>
            <p:cNvPr id="51" name="AutoShape 864"/>
            <p:cNvSpPr>
              <a:spLocks noChangeArrowheads="1"/>
            </p:cNvSpPr>
            <p:nvPr/>
          </p:nvSpPr>
          <p:spPr bwMode="auto">
            <a:xfrm>
              <a:off x="1257184" y="1461909"/>
              <a:ext cx="6753672" cy="70733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50"/>
            <p:cNvSpPr>
              <a:spLocks noChangeArrowheads="1"/>
            </p:cNvSpPr>
            <p:nvPr/>
          </p:nvSpPr>
          <p:spPr bwMode="auto">
            <a:xfrm>
              <a:off x="2257078" y="1515653"/>
              <a:ext cx="5543274" cy="5599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Linux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开发环境介绍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6628" name="AutoShape 51"/>
            <p:cNvSpPr/>
            <p:nvPr/>
          </p:nvSpPr>
          <p:spPr>
            <a:xfrm>
              <a:off x="2438400" y="1545791"/>
              <a:ext cx="5187950" cy="2635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37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lIns="342000" tIns="190800" anchor="ctr" anchorCtr="0"/>
            <a:lstStyle/>
            <a:p>
              <a:endParaRPr lang="ko-KR" altLang="en-US" dirty="0"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629" name="TextBox 47"/>
            <p:cNvSpPr txBox="1"/>
            <p:nvPr/>
          </p:nvSpPr>
          <p:spPr>
            <a:xfrm>
              <a:off x="1541364" y="1423769"/>
              <a:ext cx="536396" cy="76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6630" name="矩形 32776"/>
          <p:cNvSpPr/>
          <p:nvPr/>
        </p:nvSpPr>
        <p:spPr>
          <a:xfrm>
            <a:off x="539750" y="1373188"/>
            <a:ext cx="7848600" cy="49663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linux 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常用的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shell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命令 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初步进入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unbuntu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时，感觉很新奇，可以先熟悉熟悉各种操作。在这里，学习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linux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比较重要的是他的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shell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。进入系统的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terminal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界面，这个相当于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windows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cmd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界面，但是功能可是强大很多哦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~~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可以输入一些简单命令，初步学习的简单命名包括： 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cd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change directory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改变当前目录 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ls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list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当前目录的子目录和文件 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vi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：启动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vi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编辑 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mv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：移动文件 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cp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：拷贝文件 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cat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：显示文件内容 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info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：查看命名信息 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man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：查看帮助手册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占位符 24578"/>
          <p:cNvSpPr>
            <a:spLocks noGrp="1"/>
          </p:cNvSpPr>
          <p:nvPr>
            <p:ph idx="1"/>
          </p:nvPr>
        </p:nvSpPr>
        <p:spPr bwMode="auto">
          <a:xfrm>
            <a:off x="323850" y="1125536"/>
            <a:ext cx="8229600" cy="4525963"/>
          </a:xfrm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Linux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之父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林纳斯·托瓦兹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（Linus Torvalds）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著名的电脑程序员、黑客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Linux内核的发明人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74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Linux标志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企鹅的来源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：1994年发表Linux正式核心1.0的时候，大家要Linus Torvalds想一只吉祥物，他想起曾经在澳大利亚的一个动物园里被企鹅咬过，干脆就以企鹅来当吉祥物了！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企鹅代表南极，而南极又是全世界共有个一块陆地，不属于任何国家。也就是说Linux不属于任何商业公司，是全人类每个人都可以分享的一项技术成果。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410" name="그룹 31"/>
          <p:cNvGrpSpPr/>
          <p:nvPr/>
        </p:nvGrpSpPr>
        <p:grpSpPr>
          <a:xfrm>
            <a:off x="2051050" y="333375"/>
            <a:ext cx="5500688" cy="701675"/>
            <a:chOff x="1257184" y="1423769"/>
            <a:chExt cx="6753672" cy="766276"/>
          </a:xfrm>
        </p:grpSpPr>
        <p:sp>
          <p:nvSpPr>
            <p:cNvPr id="46" name="AutoShape 864"/>
            <p:cNvSpPr>
              <a:spLocks noChangeArrowheads="1"/>
            </p:cNvSpPr>
            <p:nvPr/>
          </p:nvSpPr>
          <p:spPr bwMode="auto">
            <a:xfrm>
              <a:off x="1257184" y="1461909"/>
              <a:ext cx="6753672" cy="70733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ko-KR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AutoShape 50"/>
            <p:cNvSpPr>
              <a:spLocks noChangeArrowheads="1"/>
            </p:cNvSpPr>
            <p:nvPr/>
          </p:nvSpPr>
          <p:spPr bwMode="auto">
            <a:xfrm>
              <a:off x="2257079" y="1515653"/>
              <a:ext cx="5543273" cy="5599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Linux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系统介绍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413" name="AutoShape 51"/>
            <p:cNvSpPr/>
            <p:nvPr/>
          </p:nvSpPr>
          <p:spPr>
            <a:xfrm>
              <a:off x="2686039" y="1527314"/>
              <a:ext cx="5187950" cy="2635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37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lIns="342000" tIns="190800" anchor="ctr" anchorCtr="0"/>
            <a:lstStyle/>
            <a:p>
              <a:endParaRPr lang="ko-KR" altLang="en-US" dirty="0"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7414" name="TextBox 47"/>
            <p:cNvSpPr txBox="1"/>
            <p:nvPr/>
          </p:nvSpPr>
          <p:spPr>
            <a:xfrm>
              <a:off x="1545653" y="1423769"/>
              <a:ext cx="536395" cy="76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ko-KR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lang="ko-KR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17415" name="图片 1" descr="201607091943463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1700" y="1212850"/>
            <a:ext cx="1806575" cy="2581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6" name="图片 2" descr="201607092029126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138" y="1412875"/>
            <a:ext cx="1812925" cy="2184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49" name="그룹 31"/>
          <p:cNvGrpSpPr/>
          <p:nvPr/>
        </p:nvGrpSpPr>
        <p:grpSpPr>
          <a:xfrm>
            <a:off x="1979613" y="333375"/>
            <a:ext cx="5500687" cy="701675"/>
            <a:chOff x="1257184" y="1423769"/>
            <a:chExt cx="6753672" cy="766276"/>
          </a:xfrm>
        </p:grpSpPr>
        <p:sp>
          <p:nvSpPr>
            <p:cNvPr id="51" name="AutoShape 864"/>
            <p:cNvSpPr>
              <a:spLocks noChangeArrowheads="1"/>
            </p:cNvSpPr>
            <p:nvPr/>
          </p:nvSpPr>
          <p:spPr bwMode="auto">
            <a:xfrm>
              <a:off x="1257184" y="1461909"/>
              <a:ext cx="6753672" cy="70733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50"/>
            <p:cNvSpPr>
              <a:spLocks noChangeArrowheads="1"/>
            </p:cNvSpPr>
            <p:nvPr/>
          </p:nvSpPr>
          <p:spPr bwMode="auto">
            <a:xfrm>
              <a:off x="2257078" y="1515653"/>
              <a:ext cx="5543274" cy="5599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Linux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开发环境介绍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652" name="AutoShape 51"/>
            <p:cNvSpPr/>
            <p:nvPr/>
          </p:nvSpPr>
          <p:spPr>
            <a:xfrm>
              <a:off x="2438400" y="1545791"/>
              <a:ext cx="5187950" cy="2635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37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lIns="342000" tIns="190800" anchor="ctr" anchorCtr="0"/>
            <a:lstStyle/>
            <a:p>
              <a:endParaRPr lang="ko-KR" altLang="en-US" dirty="0"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7653" name="TextBox 47"/>
            <p:cNvSpPr txBox="1"/>
            <p:nvPr/>
          </p:nvSpPr>
          <p:spPr>
            <a:xfrm>
              <a:off x="1541364" y="1423769"/>
              <a:ext cx="536396" cy="76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4342" name="矩形 3"/>
          <p:cNvSpPr/>
          <p:nvPr/>
        </p:nvSpPr>
        <p:spPr>
          <a:xfrm>
            <a:off x="539750" y="1412875"/>
            <a:ext cx="7993063" cy="4754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0" i="0" u="none" strike="noStrike" kern="1200" cap="none" spc="0" normalizeH="0" baseline="0" noProof="1">
                <a:solidFill>
                  <a:schemeClr val="accent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Linux</a:t>
            </a:r>
            <a:r>
              <a:rPr kumimoji="0" lang="en-US" altLang="en-US" sz="2400" b="0" i="0" u="none" strike="noStrike" kern="1200" cap="none" spc="0" normalizeH="0" baseline="0" noProof="1">
                <a:solidFill>
                  <a:schemeClr val="accent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开发环境搭建：</a:t>
            </a:r>
            <a:endParaRPr kumimoji="0" lang="en-US" altLang="en-US" sz="2400" b="0" i="0" u="none" strike="noStrike" kern="1200" cap="none" spc="0" normalizeH="0" baseline="0" noProof="1">
              <a:solidFill>
                <a:schemeClr val="accent1"/>
              </a:solidFill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以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CVT-A8-III</a:t>
            </a:r>
            <a:r>
              <a:rPr kumimoji="0" lang="en-US" altLang="en-US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的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Linux</a:t>
            </a:r>
            <a:r>
              <a:rPr kumimoji="0" lang="en-US" altLang="en-US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开发环境为例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Step1</a:t>
            </a:r>
            <a:r>
              <a:rPr kumimoji="0" lang="en-US" altLang="en-US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en-US" altLang="en-US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建立交叉编译工具链，</a:t>
            </a:r>
            <a:r>
              <a:rPr kumimoji="0" lang="en-US" altLang="en-US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将光盘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Linux </a:t>
            </a:r>
            <a:r>
              <a:rPr kumimoji="0" lang="en-US" altLang="en-US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目录中的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4.4.1.tar.gz</a:t>
            </a:r>
            <a:r>
              <a:rPr kumimoji="0" lang="en-US" altLang="en-US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复制到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Linux</a:t>
            </a:r>
            <a:r>
              <a:rPr kumimoji="0" lang="en-US" altLang="en-US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的共享目录下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/mnt/hgfs/share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#tar zxvf /mnt/hgfs/share/4.4.1.tar.gz –C /</a:t>
            </a:r>
            <a:endParaRPr kumimoji="0" lang="en-US" altLang="zh-CN" sz="200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注意：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 </a:t>
            </a:r>
            <a:r>
              <a:rPr kumimoji="0" lang="en-US" altLang="en-US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后面有个空格，并且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 </a:t>
            </a:r>
            <a:r>
              <a:rPr kumimoji="0" lang="en-US" altLang="en-US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是大写的，它是英文单词“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Change</a:t>
            </a:r>
            <a:r>
              <a:rPr kumimoji="0" lang="en-US" altLang="en-US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”的第一个字母，在此是改变目录的意思。</a:t>
            </a:r>
            <a:endParaRPr kumimoji="0" lang="en-US" altLang="en-US" sz="200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00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执行该命令，将把 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arm-linux-gcc </a:t>
            </a:r>
            <a:r>
              <a:rPr kumimoji="0" lang="en-US" altLang="en-US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安装到</a:t>
            </a:r>
            <a:r>
              <a:rPr kumimoji="0" lang="en-US" altLang="zh-CN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/user/local/arm/4.4.1</a:t>
            </a:r>
            <a:r>
              <a:rPr kumimoji="0" lang="en-US" altLang="en-US" sz="200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目录</a:t>
            </a:r>
            <a:endParaRPr kumimoji="0" lang="en-US" altLang="en-US" sz="200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그룹 31"/>
          <p:cNvGrpSpPr/>
          <p:nvPr/>
        </p:nvGrpSpPr>
        <p:grpSpPr>
          <a:xfrm>
            <a:off x="1979613" y="333375"/>
            <a:ext cx="5500687" cy="701675"/>
            <a:chOff x="1257184" y="1423769"/>
            <a:chExt cx="6753672" cy="766276"/>
          </a:xfrm>
        </p:grpSpPr>
        <p:sp>
          <p:nvSpPr>
            <p:cNvPr id="51" name="AutoShape 864"/>
            <p:cNvSpPr>
              <a:spLocks noChangeArrowheads="1"/>
            </p:cNvSpPr>
            <p:nvPr/>
          </p:nvSpPr>
          <p:spPr bwMode="auto">
            <a:xfrm>
              <a:off x="1257184" y="1461909"/>
              <a:ext cx="6753672" cy="70733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50"/>
            <p:cNvSpPr>
              <a:spLocks noChangeArrowheads="1"/>
            </p:cNvSpPr>
            <p:nvPr/>
          </p:nvSpPr>
          <p:spPr bwMode="auto">
            <a:xfrm>
              <a:off x="2257078" y="1515653"/>
              <a:ext cx="5543274" cy="5599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Linux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开发环境介绍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8676" name="AutoShape 51"/>
            <p:cNvSpPr/>
            <p:nvPr/>
          </p:nvSpPr>
          <p:spPr>
            <a:xfrm>
              <a:off x="2438400" y="1545791"/>
              <a:ext cx="5187950" cy="2635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37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lIns="342000" tIns="190800" anchor="ctr" anchorCtr="0"/>
            <a:lstStyle/>
            <a:p>
              <a:endParaRPr lang="ko-KR" altLang="en-US" dirty="0"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677" name="TextBox 47"/>
            <p:cNvSpPr txBox="1"/>
            <p:nvPr/>
          </p:nvSpPr>
          <p:spPr>
            <a:xfrm>
              <a:off x="1541364" y="1423769"/>
              <a:ext cx="536396" cy="76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r"/>
              <a:r>
                <a:rPr lang="en-US" altLang="ko-KR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lang="ko-KR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8678" name="矩形 3"/>
          <p:cNvSpPr/>
          <p:nvPr/>
        </p:nvSpPr>
        <p:spPr>
          <a:xfrm>
            <a:off x="539750" y="1412875"/>
            <a:ext cx="7993063" cy="2835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Step2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把编译器路径加入系统环境变量，运行命令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#gedit /etc/profile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编辑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/etc/profile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文件，添加： 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pathmunge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/user/local/arm/4.4.1/bin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，注意路径一定要写对，否则将不会有效。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#source /etc/profile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使配置生效。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7" name="그룹 31"/>
          <p:cNvGrpSpPr/>
          <p:nvPr/>
        </p:nvGrpSpPr>
        <p:grpSpPr>
          <a:xfrm>
            <a:off x="1979613" y="333375"/>
            <a:ext cx="5500687" cy="701675"/>
            <a:chOff x="1257184" y="1423769"/>
            <a:chExt cx="6753672" cy="766276"/>
          </a:xfrm>
        </p:grpSpPr>
        <p:sp>
          <p:nvSpPr>
            <p:cNvPr id="51" name="AutoShape 864"/>
            <p:cNvSpPr>
              <a:spLocks noChangeArrowheads="1"/>
            </p:cNvSpPr>
            <p:nvPr/>
          </p:nvSpPr>
          <p:spPr bwMode="auto">
            <a:xfrm>
              <a:off x="1257184" y="1461909"/>
              <a:ext cx="6753672" cy="70733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50"/>
            <p:cNvSpPr>
              <a:spLocks noChangeArrowheads="1"/>
            </p:cNvSpPr>
            <p:nvPr/>
          </p:nvSpPr>
          <p:spPr bwMode="auto">
            <a:xfrm>
              <a:off x="2257078" y="1515653"/>
              <a:ext cx="5543274" cy="5599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Linux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开发环境介绍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9700" name="AutoShape 51"/>
            <p:cNvSpPr/>
            <p:nvPr/>
          </p:nvSpPr>
          <p:spPr>
            <a:xfrm>
              <a:off x="2438400" y="1545791"/>
              <a:ext cx="5187950" cy="2635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37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lIns="342000" tIns="190800" anchor="ctr" anchorCtr="0"/>
            <a:lstStyle/>
            <a:p>
              <a:endParaRPr lang="ko-KR" altLang="en-US" dirty="0"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9701" name="TextBox 47"/>
            <p:cNvSpPr txBox="1"/>
            <p:nvPr/>
          </p:nvSpPr>
          <p:spPr>
            <a:xfrm>
              <a:off x="1541364" y="1423769"/>
              <a:ext cx="536396" cy="76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r"/>
              <a:r>
                <a:rPr lang="en-US" alt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endPara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5366" name="矩形 3"/>
          <p:cNvSpPr/>
          <p:nvPr/>
        </p:nvSpPr>
        <p:spPr>
          <a:xfrm>
            <a:off x="1331913" y="1484313"/>
            <a:ext cx="62642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 panose="020B0503020102020204"/>
                <a:ea typeface="微软雅黑" panose="020B0503020204020204" pitchFamily="34" charset="-122"/>
                <a:cs typeface="+mn-ea"/>
              </a:rPr>
              <a:t>Linux BootLoader Rootfs 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Franklin Gothic Book" panose="020B0503020102020204"/>
                <a:ea typeface="微软雅黑" panose="020B0503020204020204" pitchFamily="34" charset="-122"/>
                <a:cs typeface="+mn-ea"/>
              </a:rPr>
              <a:t>之间的关系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Franklin Gothic Book" panose="020B05030201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970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2420938"/>
            <a:ext cx="5476875" cy="30622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2213889"/>
          <p:cNvSpPr/>
          <p:nvPr/>
        </p:nvSpPr>
        <p:spPr>
          <a:xfrm>
            <a:off x="1042988" y="228600"/>
            <a:ext cx="7567612" cy="790575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b" anchorCtr="0"/>
          <a:lstStyle/>
          <a:p>
            <a:pPr marL="254000" indent="-254000" algn="ctr" defTabSz="678180" eaLnBrk="0" hangingPunct="0">
              <a:lnSpc>
                <a:spcPct val="90000"/>
              </a:lnSpc>
              <a:buSzPct val="75000"/>
            </a:pPr>
            <a:r>
              <a:rPr lang="zh-CN" altLang="en-US" sz="4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本节提要</a:t>
            </a:r>
            <a:endParaRPr lang="zh-CN" altLang="en-US" sz="4400" b="1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362" name="矩形 221389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矩形 221389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5364" name="图片 2213892" descr="TurbineAgenda"/>
          <p:cNvPicPr>
            <a:picLocks noChangeAspect="1"/>
          </p:cNvPicPr>
          <p:nvPr/>
        </p:nvPicPr>
        <p:blipFill>
          <a:blip r:embed="rId1"/>
          <a:srcRect l="6398"/>
          <a:stretch>
            <a:fillRect/>
          </a:stretch>
        </p:blipFill>
        <p:spPr>
          <a:xfrm>
            <a:off x="38100" y="2066925"/>
            <a:ext cx="3238500" cy="3724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5" name="任意多边形 2213893"/>
          <p:cNvSpPr/>
          <p:nvPr/>
        </p:nvSpPr>
        <p:spPr>
          <a:xfrm>
            <a:off x="1633538" y="1687513"/>
            <a:ext cx="2251075" cy="4478337"/>
          </a:xfrm>
          <a:custGeom>
            <a:avLst/>
            <a:gdLst/>
            <a:ahLst/>
            <a:cxnLst>
              <a:cxn ang="0">
                <a:pos x="172478" y="0"/>
              </a:cxn>
              <a:cxn ang="0">
                <a:pos x="2251075" y="2245319"/>
              </a:cxn>
              <a:cxn ang="0">
                <a:pos x="290764" y="4478546"/>
              </a:cxn>
              <a:cxn ang="0">
                <a:pos x="172478" y="0"/>
              </a:cxn>
              <a:cxn ang="0">
                <a:pos x="2251075" y="2245319"/>
              </a:cxn>
              <a:cxn ang="0">
                <a:pos x="290764" y="4478546"/>
              </a:cxn>
              <a:cxn ang="0">
                <a:pos x="0" y="2245215"/>
              </a:cxn>
            </a:cxnLst>
            <a:rect l="0" t="0" r="0" b="0"/>
            <a:pathLst>
              <a:path w="21600" h="42956" fill="none">
                <a:moveTo>
                  <a:pt x="1655" y="0"/>
                </a:moveTo>
                <a:cubicBezTo>
                  <a:pt x="12815" y="849"/>
                  <a:pt x="21600" y="10167"/>
                  <a:pt x="21600" y="21537"/>
                </a:cubicBezTo>
                <a:cubicBezTo>
                  <a:pt x="21600" y="32523"/>
                  <a:pt x="13398" y="41594"/>
                  <a:pt x="2790" y="42958"/>
                </a:cubicBezTo>
              </a:path>
              <a:path w="21600" h="42956" stroke="0">
                <a:moveTo>
                  <a:pt x="1655" y="0"/>
                </a:moveTo>
                <a:cubicBezTo>
                  <a:pt x="12815" y="849"/>
                  <a:pt x="21600" y="10167"/>
                  <a:pt x="21600" y="21537"/>
                </a:cubicBezTo>
                <a:cubicBezTo>
                  <a:pt x="21600" y="32523"/>
                  <a:pt x="13398" y="41594"/>
                  <a:pt x="2790" y="42958"/>
                </a:cubicBezTo>
                <a:lnTo>
                  <a:pt x="0" y="21536"/>
                </a:lnTo>
                <a:lnTo>
                  <a:pt x="1655" y="0"/>
                </a:lnTo>
                <a:close/>
              </a:path>
            </a:pathLst>
          </a:custGeom>
          <a:noFill/>
          <a:ln w="28575" cap="flat" cmpd="sng">
            <a:solidFill>
              <a:schemeClr val="hlink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3895" name="椭圆 2213894"/>
          <p:cNvSpPr>
            <a:spLocks noChangeAspect="1"/>
          </p:cNvSpPr>
          <p:nvPr/>
        </p:nvSpPr>
        <p:spPr>
          <a:xfrm>
            <a:off x="2925763" y="2201545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rgbClr val="002D86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tx2"/>
            </a:outerShdw>
          </a:effectLst>
        </p:spPr>
        <p:txBody>
          <a:bodyPr wrap="none" lIns="0" tIns="0" rIns="0" bIns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13896" name="椭圆 2213895"/>
          <p:cNvSpPr>
            <a:spLocks noChangeAspect="1"/>
          </p:cNvSpPr>
          <p:nvPr/>
        </p:nvSpPr>
        <p:spPr>
          <a:xfrm>
            <a:off x="3694430" y="3873183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rgbClr val="002D86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tx2"/>
            </a:outerShdw>
          </a:effectLst>
        </p:spPr>
        <p:txBody>
          <a:bodyPr wrap="none" lIns="0" tIns="0" rIns="0" bIns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13897" name="椭圆 2213896"/>
          <p:cNvSpPr>
            <a:spLocks noChangeAspect="1"/>
          </p:cNvSpPr>
          <p:nvPr/>
        </p:nvSpPr>
        <p:spPr>
          <a:xfrm>
            <a:off x="3536950" y="2987358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rgbClr val="002D86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tx2"/>
            </a:outerShdw>
          </a:effectLst>
        </p:spPr>
        <p:txBody>
          <a:bodyPr wrap="none" lIns="0" tIns="0" rIns="0" bIns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70" name="矩形 2213898"/>
          <p:cNvSpPr/>
          <p:nvPr/>
        </p:nvSpPr>
        <p:spPr>
          <a:xfrm>
            <a:off x="3546475" y="2203133"/>
            <a:ext cx="5373688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 anchorCtr="0"/>
          <a:lstStyle/>
          <a:p>
            <a:pPr eaLnBrk="0" hangingPunct="0">
              <a:lnSpc>
                <a:spcPct val="9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Linux</a:t>
            </a: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系统介绍</a:t>
            </a:r>
            <a:endParaRPr lang="zh-CN" altLang="en-US" sz="24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371" name="矩形 2213899"/>
          <p:cNvSpPr/>
          <p:nvPr/>
        </p:nvSpPr>
        <p:spPr>
          <a:xfrm>
            <a:off x="4165600" y="3033395"/>
            <a:ext cx="4652963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 anchorCtr="0"/>
          <a:lstStyle/>
          <a:p>
            <a:pPr eaLnBrk="0" hangingPunct="0">
              <a:lnSpc>
                <a:spcPct val="9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Linux</a:t>
            </a: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开发环境介绍</a:t>
            </a:r>
            <a:endParaRPr lang="zh-CN" altLang="en-US" sz="24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372" name="矩形 2213900"/>
          <p:cNvSpPr/>
          <p:nvPr/>
        </p:nvSpPr>
        <p:spPr>
          <a:xfrm>
            <a:off x="4272280" y="3908108"/>
            <a:ext cx="3036024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 anchorCtr="0"/>
          <a:lstStyle/>
          <a:p>
            <a:pPr eaLnBrk="0" hangingPunct="0">
              <a:lnSpc>
                <a:spcPct val="90000"/>
              </a:lnSpc>
            </a:pP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Linux下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C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语言编程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403600" y="4738529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rgbClr val="002D86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tx2"/>
            </a:outerShdw>
          </a:effectLst>
        </p:spPr>
        <p:txBody>
          <a:bodyPr wrap="none" lIns="0" tIns="0" rIns="0" bIns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2213900"/>
          <p:cNvSpPr/>
          <p:nvPr/>
        </p:nvSpPr>
        <p:spPr>
          <a:xfrm>
            <a:off x="3981450" y="4773454"/>
            <a:ext cx="3036024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 anchorCtr="0"/>
          <a:lstStyle/>
          <a:p>
            <a:pPr eaLnBrk="0" hangingPunct="0">
              <a:lnSpc>
                <a:spcPct val="90000"/>
              </a:lnSpc>
            </a:pPr>
            <a:r>
              <a:rPr lang="en-US" altLang="zh-CN" sz="2400" b="1" dirty="0" err="1">
                <a:ea typeface="华文楷体" panose="02010600040101010101" pitchFamily="2" charset="-122"/>
              </a:rPr>
              <a:t>Makefile</a:t>
            </a:r>
            <a:r>
              <a:rPr lang="zh-CN" altLang="en-US" sz="2400" b="1" dirty="0">
                <a:ea typeface="华文楷体" panose="02010600040101010101" pitchFamily="2" charset="-122"/>
              </a:rPr>
              <a:t>编写</a:t>
            </a:r>
            <a:endParaRPr lang="zh-CN" altLang="en-US" sz="2400" b="1" dirty="0"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altLang="zh-CN"/>
              <a:t>Linux</a:t>
            </a:r>
            <a:r>
              <a:rPr lang="zh-CN" altLang="en-US" dirty="0"/>
              <a:t>中</a:t>
            </a:r>
            <a:r>
              <a:rPr lang="en-US" altLang="zh-CN"/>
              <a:t>C</a:t>
            </a:r>
            <a:r>
              <a:rPr lang="zh-CN" altLang="en-US" dirty="0"/>
              <a:t>语言的重要性</a:t>
            </a:r>
            <a:endParaRPr lang="zh-CN" altLang="en-US" dirty="0"/>
          </a:p>
        </p:txBody>
      </p:sp>
      <p:sp>
        <p:nvSpPr>
          <p:cNvPr id="425987" name="文本占位符 425986"/>
          <p:cNvSpPr>
            <a:spLocks noGrp="1"/>
          </p:cNvSpPr>
          <p:nvPr>
            <p:ph type="body" idx="1"/>
          </p:nvPr>
        </p:nvSpPr>
        <p:spPr>
          <a:xfrm>
            <a:off x="900113" y="1916113"/>
            <a:ext cx="7939087" cy="4608512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50000"/>
              </a:lnSpc>
            </a:pPr>
            <a:r>
              <a:rPr lang="en-US" altLang="zh-CN" sz="2800"/>
              <a:t>Linux</a:t>
            </a:r>
            <a:r>
              <a:rPr lang="zh-CN" altLang="en-US" sz="2800" dirty="0"/>
              <a:t>和</a:t>
            </a:r>
            <a:r>
              <a:rPr lang="en-US" altLang="zh-CN" sz="2800"/>
              <a:t>C</a:t>
            </a:r>
            <a:r>
              <a:rPr lang="zh-CN" altLang="en-US" sz="2800" dirty="0"/>
              <a:t>天生有不解之缘。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en-US" altLang="zh-CN" sz="2800"/>
              <a:t>Linux</a:t>
            </a:r>
            <a:r>
              <a:rPr lang="zh-CN" altLang="en-US" sz="2800" dirty="0"/>
              <a:t>操作系统的</a:t>
            </a:r>
            <a:r>
              <a:rPr lang="zh-CN" altLang="en-US" sz="2800" dirty="0">
                <a:solidFill>
                  <a:srgbClr val="FF0000"/>
                </a:solidFill>
              </a:rPr>
              <a:t>内核</a:t>
            </a:r>
            <a:r>
              <a:rPr lang="zh-CN" altLang="en-US" sz="2800" dirty="0"/>
              <a:t>主要是用</a:t>
            </a:r>
            <a:r>
              <a:rPr lang="en-US" altLang="zh-CN" sz="2800"/>
              <a:t>C</a:t>
            </a:r>
            <a:r>
              <a:rPr lang="zh-CN" altLang="en-US" sz="2800" dirty="0"/>
              <a:t>写的，另外</a:t>
            </a:r>
            <a:r>
              <a:rPr lang="en-US" altLang="zh-CN" sz="2800"/>
              <a:t>Linux</a:t>
            </a:r>
            <a:r>
              <a:rPr lang="zh-CN" altLang="en-US" sz="2800" dirty="0"/>
              <a:t>下的很多软件也是用</a:t>
            </a:r>
            <a:r>
              <a:rPr lang="en-US" altLang="zh-CN" sz="2800"/>
              <a:t>C</a:t>
            </a:r>
            <a:r>
              <a:rPr lang="zh-CN" altLang="en-US" sz="2800" dirty="0"/>
              <a:t>写的，特别是一些著名的服务软件，比如</a:t>
            </a:r>
            <a:r>
              <a:rPr lang="en-US" altLang="zh-CN" sz="2800" err="1">
                <a:solidFill>
                  <a:srgbClr val="FF0000"/>
                </a:solidFill>
              </a:rPr>
              <a:t>MySQL</a:t>
            </a:r>
            <a:r>
              <a:rPr lang="zh-CN" altLang="en-US" sz="2800" dirty="0"/>
              <a:t>、</a:t>
            </a:r>
            <a:r>
              <a:rPr lang="en-US" altLang="zh-CN" sz="2800">
                <a:solidFill>
                  <a:srgbClr val="FF0000"/>
                </a:solidFill>
              </a:rPr>
              <a:t>Apache</a:t>
            </a:r>
            <a:r>
              <a:rPr lang="zh-CN" altLang="en-US" sz="2800" dirty="0"/>
              <a:t>等。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标题 427009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altLang="zh-CN"/>
              <a:t>C</a:t>
            </a:r>
            <a:r>
              <a:rPr lang="zh-CN" altLang="en-US" dirty="0"/>
              <a:t>语言开发环境的构成</a:t>
            </a:r>
            <a:endParaRPr lang="zh-CN" altLang="en-US" dirty="0"/>
          </a:p>
        </p:txBody>
      </p:sp>
      <p:sp>
        <p:nvSpPr>
          <p:cNvPr id="427011" name="文本占位符 427010"/>
          <p:cNvSpPr>
            <a:spLocks noGrp="1"/>
          </p:cNvSpPr>
          <p:nvPr>
            <p:ph type="body" idx="1"/>
          </p:nvPr>
        </p:nvSpPr>
        <p:spPr>
          <a:xfrm>
            <a:off x="755650" y="1895475"/>
            <a:ext cx="7261225" cy="3621088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0000CC"/>
                </a:solidFill>
              </a:rPr>
              <a:t>编辑器</a:t>
            </a:r>
            <a:r>
              <a:rPr lang="zh-CN" altLang="en-US" sz="2800" dirty="0"/>
              <a:t>：选择</a:t>
            </a:r>
            <a:r>
              <a:rPr lang="en-US" altLang="zh-CN" sz="2800">
                <a:solidFill>
                  <a:srgbClr val="FF0000"/>
                </a:solidFill>
              </a:rPr>
              <a:t>vi</a:t>
            </a:r>
            <a:r>
              <a:rPr lang="zh-CN" altLang="en-US" sz="2800" dirty="0"/>
              <a:t>、</a:t>
            </a:r>
            <a:r>
              <a:rPr lang="en-US" altLang="zh-CN" sz="2800">
                <a:solidFill>
                  <a:srgbClr val="FF0000"/>
                </a:solidFill>
              </a:rPr>
              <a:t>vim</a:t>
            </a:r>
            <a:endParaRPr lang="en-US" altLang="zh-CN" sz="280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0000CC"/>
                </a:solidFill>
              </a:rPr>
              <a:t>编译器</a:t>
            </a:r>
            <a:r>
              <a:rPr lang="zh-CN" altLang="en-US" sz="2800" dirty="0"/>
              <a:t>：选择</a:t>
            </a:r>
            <a:r>
              <a:rPr lang="en-US" altLang="zh-CN" sz="2800"/>
              <a:t>GNU C/C++</a:t>
            </a:r>
            <a:r>
              <a:rPr lang="zh-CN" altLang="en-US" sz="2800" dirty="0"/>
              <a:t>编译器</a:t>
            </a:r>
            <a:r>
              <a:rPr lang="en-US" altLang="zh-CN" sz="2800" err="1">
                <a:solidFill>
                  <a:srgbClr val="FF0000"/>
                </a:solidFill>
              </a:rPr>
              <a:t>gcc</a:t>
            </a:r>
            <a:endParaRPr lang="en-US" altLang="zh-CN" sz="280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0000CC"/>
                </a:solidFill>
              </a:rPr>
              <a:t>调试器</a:t>
            </a:r>
            <a:r>
              <a:rPr lang="zh-CN" altLang="en-US" sz="2800" dirty="0"/>
              <a:t>：应用广泛的</a:t>
            </a:r>
            <a:r>
              <a:rPr lang="en-US" altLang="zh-CN" sz="2800" err="1">
                <a:solidFill>
                  <a:srgbClr val="FF0000"/>
                </a:solidFill>
              </a:rPr>
              <a:t>gdb</a:t>
            </a:r>
            <a:endParaRPr lang="en-US" altLang="zh-CN" sz="280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0000CC"/>
                </a:solidFill>
              </a:rPr>
              <a:t>函数库</a:t>
            </a:r>
            <a:r>
              <a:rPr lang="zh-CN" altLang="en-US" sz="2800" dirty="0"/>
              <a:t>：</a:t>
            </a:r>
            <a:r>
              <a:rPr lang="en-US" altLang="zh-CN" sz="2800" err="1"/>
              <a:t>glibc</a:t>
            </a:r>
            <a:endParaRPr lang="en-US" altLang="zh-CN" sz="2800"/>
          </a:p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0000CC"/>
                </a:solidFill>
              </a:rPr>
              <a:t>函数头文件</a:t>
            </a:r>
            <a:r>
              <a:rPr lang="zh-CN" altLang="en-US" sz="2800" dirty="0"/>
              <a:t>：</a:t>
            </a:r>
            <a:r>
              <a:rPr lang="en-US" altLang="zh-CN" sz="2800" err="1"/>
              <a:t>glibc_header</a:t>
            </a:r>
            <a:endParaRPr lang="en-US" altLang="zh-CN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7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标题 428033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altLang="zh-CN"/>
              <a:t>Linux</a:t>
            </a:r>
            <a:r>
              <a:rPr lang="zh-CN" altLang="en-US" dirty="0"/>
              <a:t>下</a:t>
            </a:r>
            <a:r>
              <a:rPr lang="en-US" altLang="zh-CN"/>
              <a:t>C</a:t>
            </a:r>
            <a:r>
              <a:rPr lang="zh-CN" altLang="en-US" dirty="0"/>
              <a:t>程序开发过程</a:t>
            </a:r>
            <a:endParaRPr lang="zh-CN" altLang="en-US" dirty="0"/>
          </a:p>
        </p:txBody>
      </p:sp>
      <p:sp>
        <p:nvSpPr>
          <p:cNvPr id="428035" name="文本占位符 428034"/>
          <p:cNvSpPr>
            <a:spLocks noGrp="1"/>
          </p:cNvSpPr>
          <p:nvPr>
            <p:ph type="body" idx="1"/>
          </p:nvPr>
        </p:nvSpPr>
        <p:spPr>
          <a:xfrm>
            <a:off x="954088" y="1916113"/>
            <a:ext cx="7939087" cy="4608512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使用</a:t>
            </a:r>
            <a:r>
              <a:rPr lang="en-US" altLang="zh-CN" sz="2800"/>
              <a:t>vi</a:t>
            </a:r>
            <a:r>
              <a:rPr lang="zh-CN" altLang="en-US" sz="2800" dirty="0"/>
              <a:t>等编辑工具编写</a:t>
            </a:r>
            <a:r>
              <a:rPr lang="zh-CN" altLang="en-US" sz="2800" dirty="0">
                <a:solidFill>
                  <a:srgbClr val="FF0000"/>
                </a:solidFill>
              </a:rPr>
              <a:t>源程序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/>
              <a:t>保存为</a:t>
            </a:r>
            <a:r>
              <a:rPr lang="en-US" altLang="zh-CN" sz="2800" dirty="0">
                <a:solidFill>
                  <a:srgbClr val="FF0000"/>
                </a:solidFill>
              </a:rPr>
              <a:t>*</a:t>
            </a:r>
            <a:r>
              <a:rPr lang="en-US" altLang="zh-CN" sz="2800">
                <a:solidFill>
                  <a:srgbClr val="FF0000"/>
                </a:solidFill>
              </a:rPr>
              <a:t>.c</a:t>
            </a:r>
            <a:endParaRPr lang="en-US" altLang="zh-CN" sz="280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/>
              <a:t>使用</a:t>
            </a:r>
            <a:r>
              <a:rPr lang="en-US" altLang="zh-CN" sz="2800" err="1">
                <a:solidFill>
                  <a:srgbClr val="FF0000"/>
                </a:solidFill>
              </a:rPr>
              <a:t>gcc</a:t>
            </a:r>
            <a:r>
              <a:rPr lang="zh-CN" altLang="en-US" sz="2800" dirty="0"/>
              <a:t>编译成二进制</a:t>
            </a:r>
            <a:r>
              <a:rPr lang="zh-CN" altLang="en-US" sz="2800" dirty="0">
                <a:solidFill>
                  <a:srgbClr val="FF0000"/>
                </a:solidFill>
              </a:rPr>
              <a:t>可执行文件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/>
              <a:t>执行</a:t>
            </a:r>
            <a:r>
              <a:rPr lang="zh-CN" altLang="en-US" sz="2800" dirty="0">
                <a:solidFill>
                  <a:srgbClr val="FF0000"/>
                </a:solidFill>
              </a:rPr>
              <a:t>可执行文件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/>
              <a:t>有问题可以使用</a:t>
            </a:r>
            <a:r>
              <a:rPr lang="en-US" altLang="zh-CN" sz="2800" err="1">
                <a:solidFill>
                  <a:srgbClr val="FF0000"/>
                </a:solidFill>
              </a:rPr>
              <a:t>gdb</a:t>
            </a:r>
            <a:r>
              <a:rPr lang="zh-CN" altLang="en-US" sz="2800" dirty="0"/>
              <a:t>进行调试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标题 431105"/>
          <p:cNvSpPr>
            <a:spLocks noGrp="1"/>
          </p:cNvSpPr>
          <p:nvPr>
            <p:ph type="title"/>
          </p:nvPr>
        </p:nvSpPr>
        <p:spPr>
          <a:xfrm>
            <a:off x="684213" y="549275"/>
            <a:ext cx="7772400" cy="9906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编译器</a:t>
            </a:r>
            <a:endParaRPr lang="zh-CN" altLang="en-US" dirty="0"/>
          </a:p>
        </p:txBody>
      </p:sp>
      <p:sp>
        <p:nvSpPr>
          <p:cNvPr id="431107" name="文本占位符 431106"/>
          <p:cNvSpPr>
            <a:spLocks noGrp="1"/>
          </p:cNvSpPr>
          <p:nvPr>
            <p:ph type="body" idx="1"/>
          </p:nvPr>
        </p:nvSpPr>
        <p:spPr>
          <a:xfrm>
            <a:off x="611188" y="1484313"/>
            <a:ext cx="8134350" cy="4267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所谓编译器，是将编写出的</a:t>
            </a:r>
            <a:r>
              <a:rPr lang="zh-CN" altLang="en-US" sz="2800" dirty="0">
                <a:solidFill>
                  <a:srgbClr val="FF0000"/>
                </a:solidFill>
              </a:rPr>
              <a:t>程序代码</a:t>
            </a:r>
            <a:r>
              <a:rPr lang="zh-CN" altLang="en-US" sz="2800" dirty="0"/>
              <a:t>转换成计算机可以运行的程序的软件。</a:t>
            </a:r>
            <a:endParaRPr lang="zh-CN" altLang="en-US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在进行</a:t>
            </a:r>
            <a:r>
              <a:rPr lang="en-US" altLang="zh-CN" sz="2800">
                <a:solidFill>
                  <a:srgbClr val="FF0000"/>
                </a:solidFill>
              </a:rPr>
              <a:t>C</a:t>
            </a:r>
            <a:r>
              <a:rPr lang="zh-CN" altLang="en-US" sz="2800" dirty="0">
                <a:solidFill>
                  <a:srgbClr val="FF0000"/>
                </a:solidFill>
              </a:rPr>
              <a:t>程序开发</a:t>
            </a:r>
            <a:r>
              <a:rPr lang="zh-CN" altLang="en-US" sz="2800" dirty="0"/>
              <a:t>时，编写出的代码是</a:t>
            </a:r>
            <a:r>
              <a:rPr lang="zh-CN" altLang="en-US" sz="2800" dirty="0">
                <a:solidFill>
                  <a:srgbClr val="FF3300"/>
                </a:solidFill>
              </a:rPr>
              <a:t>源程序的代码</a:t>
            </a:r>
            <a:r>
              <a:rPr lang="zh-CN" altLang="en-US" sz="2800" dirty="0"/>
              <a:t>，是不能直接运行的。需要用编译器编译成可以运行的</a:t>
            </a:r>
            <a:r>
              <a:rPr lang="zh-CN" altLang="en-US" sz="2800" dirty="0">
                <a:solidFill>
                  <a:srgbClr val="FF0000"/>
                </a:solidFill>
              </a:rPr>
              <a:t>二进制程序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标题 464897"/>
          <p:cNvSpPr>
            <a:spLocks noGrp="1"/>
          </p:cNvSpPr>
          <p:nvPr>
            <p:ph type="title"/>
          </p:nvPr>
        </p:nvSpPr>
        <p:spPr>
          <a:xfrm>
            <a:off x="685800" y="549275"/>
            <a:ext cx="7772400" cy="9906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注  意</a:t>
            </a:r>
            <a:endParaRPr lang="zh-CN" altLang="en-US" dirty="0"/>
          </a:p>
        </p:txBody>
      </p:sp>
      <p:sp>
        <p:nvSpPr>
          <p:cNvPr id="464899" name="文本占位符 464898"/>
          <p:cNvSpPr>
            <a:spLocks noGrp="1"/>
          </p:cNvSpPr>
          <p:nvPr>
            <p:ph type="body" idx="1"/>
          </p:nvPr>
        </p:nvSpPr>
        <p:spPr>
          <a:xfrm>
            <a:off x="107950" y="1412875"/>
            <a:ext cx="8820150" cy="54451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在</a:t>
            </a:r>
            <a:r>
              <a:rPr lang="zh-CN" altLang="en-US" sz="2800" dirty="0">
                <a:solidFill>
                  <a:srgbClr val="FF3300"/>
                </a:solidFill>
              </a:rPr>
              <a:t>不同的操作系统</a:t>
            </a:r>
            <a:r>
              <a:rPr lang="zh-CN" altLang="en-US" sz="2800" dirty="0"/>
              <a:t>下面有</a:t>
            </a:r>
            <a:r>
              <a:rPr lang="zh-CN" altLang="en-US" sz="2800" dirty="0">
                <a:solidFill>
                  <a:srgbClr val="FF0000"/>
                </a:solidFill>
              </a:rPr>
              <a:t>不同的编译器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en-US" altLang="zh-CN" sz="2800"/>
              <a:t>C</a:t>
            </a:r>
            <a:r>
              <a:rPr lang="zh-CN" altLang="en-US" sz="2800" dirty="0"/>
              <a:t>程序是可以</a:t>
            </a:r>
            <a:r>
              <a:rPr lang="zh-CN" altLang="en-US" sz="2800" dirty="0">
                <a:solidFill>
                  <a:srgbClr val="FF3300"/>
                </a:solidFill>
              </a:rPr>
              <a:t>跨平台</a:t>
            </a:r>
            <a:r>
              <a:rPr lang="zh-CN" altLang="en-US" sz="2800" dirty="0"/>
              <a:t>运行的。但并不是说</a:t>
            </a:r>
            <a:r>
              <a:rPr lang="en-US" altLang="zh-CN" sz="2800"/>
              <a:t>Windows</a:t>
            </a:r>
            <a:r>
              <a:rPr lang="zh-CN" altLang="en-US" sz="2800" dirty="0"/>
              <a:t>系统下</a:t>
            </a:r>
            <a:r>
              <a:rPr lang="en-US" altLang="zh-CN" sz="2800"/>
              <a:t>C</a:t>
            </a:r>
            <a:r>
              <a:rPr lang="zh-CN" altLang="en-US" sz="2800" dirty="0"/>
              <a:t>语言编写的程序可以直接在</a:t>
            </a:r>
            <a:r>
              <a:rPr lang="en-US" altLang="zh-CN" sz="2800"/>
              <a:t>Linux</a:t>
            </a:r>
            <a:r>
              <a:rPr lang="zh-CN" altLang="en-US" sz="2800" dirty="0"/>
              <a:t>下面运行。</a:t>
            </a:r>
            <a:endParaRPr lang="zh-CN" altLang="en-US" sz="2800"/>
          </a:p>
          <a:p>
            <a:pPr lvl="1">
              <a:lnSpc>
                <a:spcPct val="150000"/>
              </a:lnSpc>
            </a:pPr>
            <a:r>
              <a:rPr lang="en-US" altLang="zh-CN" sz="2600" b="1">
                <a:solidFill>
                  <a:srgbClr val="FF0000"/>
                </a:solidFill>
              </a:rPr>
              <a:t>Windows</a:t>
            </a:r>
            <a:r>
              <a:rPr lang="zh-CN" altLang="en-US" sz="2600" b="1" dirty="0">
                <a:solidFill>
                  <a:srgbClr val="000066"/>
                </a:solidFill>
              </a:rPr>
              <a:t>下面</a:t>
            </a:r>
            <a:r>
              <a:rPr lang="en-US" altLang="zh-CN" sz="2600" b="1">
                <a:solidFill>
                  <a:srgbClr val="000066"/>
                </a:solidFill>
              </a:rPr>
              <a:t>C</a:t>
            </a:r>
            <a:r>
              <a:rPr lang="zh-CN" altLang="en-US" sz="2600" b="1" dirty="0">
                <a:solidFill>
                  <a:srgbClr val="000066"/>
                </a:solidFill>
              </a:rPr>
              <a:t>语言编写的程序，被编译成</a:t>
            </a:r>
            <a:r>
              <a:rPr lang="en-US" altLang="zh-CN" sz="2600" b="1">
                <a:solidFill>
                  <a:srgbClr val="FF0000"/>
                </a:solidFill>
              </a:rPr>
              <a:t>exe</a:t>
            </a:r>
            <a:r>
              <a:rPr lang="zh-CN" altLang="en-US" sz="2600" b="1" dirty="0">
                <a:solidFill>
                  <a:srgbClr val="000066"/>
                </a:solidFill>
              </a:rPr>
              <a:t>文件。这样的程序只能在</a:t>
            </a:r>
            <a:r>
              <a:rPr lang="en-US" altLang="zh-CN" sz="2600" b="1">
                <a:solidFill>
                  <a:srgbClr val="FF0000"/>
                </a:solidFill>
              </a:rPr>
              <a:t>Windows</a:t>
            </a:r>
            <a:r>
              <a:rPr lang="zh-CN" altLang="en-US" sz="2600" b="1" dirty="0">
                <a:solidFill>
                  <a:srgbClr val="FF0000"/>
                </a:solidFill>
              </a:rPr>
              <a:t>系统</a:t>
            </a:r>
            <a:r>
              <a:rPr lang="zh-CN" altLang="en-US" sz="2600" b="1" dirty="0">
                <a:solidFill>
                  <a:srgbClr val="000066"/>
                </a:solidFill>
              </a:rPr>
              <a:t>下运行。</a:t>
            </a:r>
            <a:endParaRPr lang="zh-CN" altLang="en-US" sz="2600" b="1" dirty="0">
              <a:solidFill>
                <a:srgbClr val="000066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600" b="1" dirty="0">
                <a:solidFill>
                  <a:srgbClr val="000066"/>
                </a:solidFill>
              </a:rPr>
              <a:t>如果需要在</a:t>
            </a:r>
            <a:r>
              <a:rPr lang="en-US" altLang="zh-CN" sz="2600" b="1">
                <a:solidFill>
                  <a:srgbClr val="000066"/>
                </a:solidFill>
              </a:rPr>
              <a:t>Linux</a:t>
            </a:r>
            <a:r>
              <a:rPr lang="zh-CN" altLang="en-US" sz="2600" b="1" dirty="0">
                <a:solidFill>
                  <a:srgbClr val="000066"/>
                </a:solidFill>
              </a:rPr>
              <a:t>系统下运行，需要将这个程序的</a:t>
            </a:r>
            <a:r>
              <a:rPr lang="zh-CN" altLang="en-US" sz="2600" b="1" dirty="0">
                <a:solidFill>
                  <a:srgbClr val="FF0000"/>
                </a:solidFill>
              </a:rPr>
              <a:t>源代码</a:t>
            </a:r>
            <a:r>
              <a:rPr lang="zh-CN" altLang="en-US" sz="2600" b="1" dirty="0">
                <a:solidFill>
                  <a:srgbClr val="000066"/>
                </a:solidFill>
              </a:rPr>
              <a:t>在</a:t>
            </a:r>
            <a:r>
              <a:rPr lang="en-US" altLang="zh-CN" sz="2600" b="1">
                <a:solidFill>
                  <a:srgbClr val="000066"/>
                </a:solidFill>
              </a:rPr>
              <a:t>Linux</a:t>
            </a:r>
            <a:r>
              <a:rPr lang="zh-CN" altLang="en-US" sz="2600" b="1" dirty="0">
                <a:solidFill>
                  <a:srgbClr val="000066"/>
                </a:solidFill>
              </a:rPr>
              <a:t>系统</a:t>
            </a:r>
            <a:r>
              <a:rPr lang="zh-CN" altLang="en-US" sz="2600" b="1" dirty="0">
                <a:solidFill>
                  <a:srgbClr val="FF0000"/>
                </a:solidFill>
              </a:rPr>
              <a:t>重新编译。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标题 432129"/>
          <p:cNvSpPr>
            <a:spLocks noGrp="1"/>
          </p:cNvSpPr>
          <p:nvPr>
            <p:ph type="title"/>
          </p:nvPr>
        </p:nvSpPr>
        <p:spPr>
          <a:xfrm>
            <a:off x="684213" y="549275"/>
            <a:ext cx="7772400" cy="99060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err="1"/>
              <a:t>gcc</a:t>
            </a:r>
            <a:r>
              <a:rPr lang="zh-CN" altLang="en-US" dirty="0"/>
              <a:t>编译器</a:t>
            </a:r>
            <a:endParaRPr lang="zh-CN" altLang="en-US" dirty="0"/>
          </a:p>
        </p:txBody>
      </p:sp>
      <p:sp>
        <p:nvSpPr>
          <p:cNvPr id="432131" name="文本占位符 432130"/>
          <p:cNvSpPr>
            <a:spLocks noGrp="1"/>
          </p:cNvSpPr>
          <p:nvPr>
            <p:ph type="body" idx="1"/>
          </p:nvPr>
        </p:nvSpPr>
        <p:spPr>
          <a:xfrm>
            <a:off x="323850" y="1484313"/>
            <a:ext cx="8353425" cy="4608512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800"/>
              <a:t>Linux</a:t>
            </a:r>
            <a:r>
              <a:rPr lang="zh-CN" altLang="en-US" sz="2800" dirty="0"/>
              <a:t>系统下的</a:t>
            </a:r>
            <a:r>
              <a:rPr lang="en-US" altLang="zh-CN" sz="2800" err="1">
                <a:solidFill>
                  <a:srgbClr val="FF0000"/>
                </a:solidFill>
              </a:rPr>
              <a:t>gcc</a:t>
            </a:r>
            <a:r>
              <a:rPr lang="zh-CN" altLang="en-US" sz="2800" dirty="0">
                <a:solidFill>
                  <a:srgbClr val="FF0000"/>
                </a:solidFill>
              </a:rPr>
              <a:t>编译器</a:t>
            </a:r>
            <a:r>
              <a:rPr lang="zh-CN" altLang="en-US" sz="2800" dirty="0"/>
              <a:t>（</a:t>
            </a:r>
            <a:r>
              <a:rPr lang="en-US" altLang="zh-CN" sz="2800"/>
              <a:t>GNU C Compiler</a:t>
            </a:r>
            <a:r>
              <a:rPr lang="zh-CN" altLang="en-US" sz="2800" dirty="0"/>
              <a:t>）是一个功能强大、性能优越的编译器，是</a:t>
            </a:r>
            <a:r>
              <a:rPr lang="en-US" altLang="zh-CN" sz="2800"/>
              <a:t>Linux</a:t>
            </a:r>
            <a:r>
              <a:rPr lang="zh-CN" altLang="en-US" sz="2800" dirty="0"/>
              <a:t>系统自由软件的代表作品。</a:t>
            </a:r>
            <a:endParaRPr lang="zh-CN" altLang="en-US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各种硬件平台对</a:t>
            </a:r>
            <a:r>
              <a:rPr lang="en-US" altLang="zh-CN" sz="2800" err="1"/>
              <a:t>gcc</a:t>
            </a:r>
            <a:r>
              <a:rPr lang="zh-CN" altLang="en-US" sz="2800" dirty="0"/>
              <a:t>的支持使得其</a:t>
            </a:r>
            <a:r>
              <a:rPr lang="zh-CN" altLang="en-US" sz="2800" dirty="0">
                <a:solidFill>
                  <a:srgbClr val="FF3300"/>
                </a:solidFill>
              </a:rPr>
              <a:t>执行效率</a:t>
            </a:r>
            <a:r>
              <a:rPr lang="zh-CN" altLang="en-US" sz="2800" dirty="0"/>
              <a:t>与一般的编译器相比平均</a:t>
            </a:r>
            <a:r>
              <a:rPr lang="zh-CN" altLang="en-US" sz="2800" dirty="0">
                <a:solidFill>
                  <a:srgbClr val="FF3300"/>
                </a:solidFill>
              </a:rPr>
              <a:t>效率要高</a:t>
            </a:r>
            <a:r>
              <a:rPr lang="en-US" altLang="zh-CN" sz="2800">
                <a:solidFill>
                  <a:srgbClr val="FF3300"/>
                </a:solidFill>
              </a:rPr>
              <a:t>20%~30%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>
              <a:lnSpc>
                <a:spcPct val="130000"/>
              </a:lnSpc>
            </a:pPr>
            <a:r>
              <a:rPr lang="en-US" altLang="zh-CN" sz="2800" err="1"/>
              <a:t>gcc</a:t>
            </a:r>
            <a:r>
              <a:rPr lang="zh-CN" altLang="en-US" sz="2800" dirty="0"/>
              <a:t>编译器能将</a:t>
            </a:r>
            <a:r>
              <a:rPr lang="en-US" altLang="zh-CN" sz="2800">
                <a:solidFill>
                  <a:srgbClr val="FF0000"/>
                </a:solidFill>
              </a:rPr>
              <a:t>C</a:t>
            </a:r>
            <a:r>
              <a:rPr lang="zh-CN" altLang="en-US" sz="2800" dirty="0"/>
              <a:t>、</a:t>
            </a:r>
            <a:r>
              <a:rPr lang="en-US" altLang="zh-CN" sz="2800"/>
              <a:t>C++</a:t>
            </a:r>
            <a:r>
              <a:rPr lang="zh-CN" altLang="en-US" sz="2800" dirty="0"/>
              <a:t>源程序、</a:t>
            </a:r>
            <a:r>
              <a:rPr lang="zh-CN" altLang="en-US" sz="2800" dirty="0">
                <a:solidFill>
                  <a:srgbClr val="FF0000"/>
                </a:solidFill>
              </a:rPr>
              <a:t>汇编语言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FF0000"/>
                </a:solidFill>
              </a:rPr>
              <a:t>目标程序</a:t>
            </a:r>
            <a:r>
              <a:rPr lang="zh-CN" altLang="en-US" sz="2800" dirty="0"/>
              <a:t>进行编译连接成可执行文件。</a:t>
            </a:r>
            <a:endParaRPr lang="zh-CN" alt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文本占位符 2560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  <a:buNone/>
            </a:pPr>
            <a:r>
              <a:rPr lang="en-US" altLang="zh-CN" sz="2800" dirty="0"/>
              <a:t>Linux</a:t>
            </a:r>
            <a:r>
              <a:rPr lang="zh-CN" altLang="en-US" sz="2800" dirty="0"/>
              <a:t>起源</a:t>
            </a:r>
            <a:endParaRPr lang="en-US" altLang="zh-CN" sz="2800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           1990</a:t>
            </a:r>
            <a:r>
              <a:rPr lang="zh-CN" altLang="en-US" sz="2400" dirty="0"/>
              <a:t>年，</a:t>
            </a:r>
            <a:r>
              <a:rPr lang="en-US" altLang="zh-CN" sz="2400" dirty="0"/>
              <a:t>Linus Torvalds </a:t>
            </a:r>
            <a:r>
              <a:rPr lang="zh-CN" altLang="en-US" sz="2400" dirty="0"/>
              <a:t>首次接触 </a:t>
            </a:r>
            <a:r>
              <a:rPr lang="en-US" altLang="zh-CN" sz="2400" dirty="0"/>
              <a:t>MINIX</a:t>
            </a:r>
            <a:br>
              <a:rPr lang="en-US" altLang="zh-CN" sz="2400" dirty="0"/>
            </a:br>
            <a:r>
              <a:rPr lang="zh-CN" altLang="en-US" sz="2400" dirty="0"/>
              <a:t>　　</a:t>
            </a:r>
            <a:r>
              <a:rPr lang="en-US" altLang="zh-CN" sz="2400" dirty="0"/>
              <a:t>1991</a:t>
            </a:r>
            <a:r>
              <a:rPr lang="zh-CN" altLang="en-US" sz="2400" dirty="0"/>
              <a:t>年，</a:t>
            </a:r>
            <a:r>
              <a:rPr lang="en-US" altLang="zh-CN" sz="2400" dirty="0"/>
              <a:t>Linus Torvalds </a:t>
            </a:r>
            <a:r>
              <a:rPr lang="zh-CN" altLang="en-US" sz="2400" dirty="0"/>
              <a:t>开始在 </a:t>
            </a:r>
            <a:r>
              <a:rPr lang="en-US" altLang="zh-CN" sz="2400" dirty="0"/>
              <a:t>MINIX </a:t>
            </a:r>
            <a:r>
              <a:rPr lang="zh-CN" altLang="en-US" sz="2400" dirty="0"/>
              <a:t>上编写各种驱动程序等操作系统内核组件</a:t>
            </a:r>
            <a:br>
              <a:rPr lang="zh-CN" altLang="en-US" sz="2400" dirty="0"/>
            </a:br>
            <a:r>
              <a:rPr lang="zh-CN" altLang="en-US" sz="2400" dirty="0"/>
              <a:t>　　</a:t>
            </a:r>
            <a:r>
              <a:rPr lang="en-US" altLang="zh-CN" sz="2400" dirty="0"/>
              <a:t>1991</a:t>
            </a:r>
            <a:r>
              <a:rPr lang="zh-CN" altLang="en-US" sz="2400" dirty="0"/>
              <a:t>年，</a:t>
            </a:r>
            <a:r>
              <a:rPr lang="en-US" altLang="zh-CN" sz="2400" dirty="0"/>
              <a:t>Linus Torvalds </a:t>
            </a:r>
            <a:r>
              <a:rPr lang="zh-CN" altLang="en-US" sz="2400" dirty="0"/>
              <a:t>公开了 </a:t>
            </a:r>
            <a:r>
              <a:rPr lang="en-US" altLang="zh-CN" sz="2400" dirty="0"/>
              <a:t>Linux </a:t>
            </a:r>
            <a:r>
              <a:rPr lang="zh-CN" altLang="en-US" sz="2400" dirty="0"/>
              <a:t>内核</a:t>
            </a:r>
            <a:br>
              <a:rPr lang="zh-CN" altLang="en-US" sz="2400" dirty="0"/>
            </a:br>
            <a:r>
              <a:rPr lang="zh-CN" altLang="en-US" sz="2400" dirty="0"/>
              <a:t>　　</a:t>
            </a:r>
            <a:r>
              <a:rPr lang="en-US" altLang="zh-CN" sz="2400" dirty="0"/>
              <a:t>1994</a:t>
            </a:r>
            <a:r>
              <a:rPr lang="zh-CN" altLang="en-US" sz="2400" dirty="0"/>
              <a:t>年，</a:t>
            </a:r>
            <a:r>
              <a:rPr lang="en-US" altLang="zh-CN" sz="2400" dirty="0"/>
              <a:t>Linux 1.0 </a:t>
            </a:r>
            <a:r>
              <a:rPr lang="zh-CN" altLang="en-US" sz="2400" dirty="0"/>
              <a:t>版发行，</a:t>
            </a:r>
            <a:r>
              <a:rPr lang="en-US" altLang="zh-CN" sz="2400" dirty="0"/>
              <a:t>Linux </a:t>
            </a:r>
            <a:r>
              <a:rPr lang="zh-CN" altLang="en-US" sz="2400" dirty="0"/>
              <a:t>转向 </a:t>
            </a:r>
            <a:r>
              <a:rPr lang="en-US" altLang="zh-CN" sz="2400" dirty="0"/>
              <a:t>GPL </a:t>
            </a:r>
            <a:r>
              <a:rPr lang="zh-CN" altLang="en-US" sz="2400" dirty="0"/>
              <a:t>版权协议</a:t>
            </a:r>
            <a:br>
              <a:rPr lang="zh-CN" altLang="en-US" sz="2400" dirty="0"/>
            </a:br>
            <a:r>
              <a:rPr lang="zh-CN" altLang="en-US" sz="2400" dirty="0"/>
              <a:t>　　</a:t>
            </a:r>
            <a:r>
              <a:rPr lang="en-US" altLang="zh-CN" sz="2400" dirty="0"/>
              <a:t>1994</a:t>
            </a:r>
            <a:r>
              <a:rPr lang="zh-CN" altLang="en-US" sz="2400" dirty="0"/>
              <a:t>年，</a:t>
            </a:r>
            <a:r>
              <a:rPr lang="en-US" altLang="zh-CN" sz="2400" dirty="0"/>
              <a:t>Linux </a:t>
            </a:r>
            <a:r>
              <a:rPr lang="zh-CN" altLang="en-US" sz="2400" dirty="0"/>
              <a:t>的第一个商业发行版 </a:t>
            </a:r>
            <a:r>
              <a:rPr lang="en-US" altLang="zh-CN" sz="2400" dirty="0"/>
              <a:t>Slackware </a:t>
            </a:r>
            <a:r>
              <a:rPr lang="zh-CN" altLang="en-US" sz="2400" dirty="0"/>
              <a:t>问世</a:t>
            </a:r>
            <a:br>
              <a:rPr lang="zh-CN" altLang="en-US" sz="2400" dirty="0"/>
            </a:br>
            <a:r>
              <a:rPr lang="zh-CN" altLang="en-US" sz="2400" dirty="0"/>
              <a:t>　　</a:t>
            </a:r>
            <a:r>
              <a:rPr lang="en-US" altLang="zh-CN" sz="2400" dirty="0"/>
              <a:t>1996</a:t>
            </a:r>
            <a:r>
              <a:rPr lang="zh-CN" altLang="en-US" sz="2400" dirty="0"/>
              <a:t>年，美国国家标准技术局的计算机系统实验室确认 </a:t>
            </a:r>
            <a:r>
              <a:rPr lang="en-US" altLang="zh-CN" sz="2400" dirty="0"/>
              <a:t>Linux </a:t>
            </a:r>
            <a:r>
              <a:rPr lang="zh-CN" altLang="en-US" sz="2400" dirty="0"/>
              <a:t>版本 </a:t>
            </a:r>
            <a:r>
              <a:rPr lang="en-US" altLang="zh-CN" sz="2400" dirty="0"/>
              <a:t>1.2.13</a:t>
            </a:r>
            <a:r>
              <a:rPr lang="zh-CN" altLang="en-US" sz="2400" dirty="0"/>
              <a:t>（由 </a:t>
            </a:r>
            <a:r>
              <a:rPr lang="en-US" altLang="zh-CN" sz="2400" dirty="0"/>
              <a:t>Open Linux </a:t>
            </a:r>
            <a:r>
              <a:rPr lang="zh-CN" altLang="en-US" sz="2400" dirty="0"/>
              <a:t>公司打包）符合 </a:t>
            </a:r>
            <a:r>
              <a:rPr lang="en-US" altLang="zh-CN" sz="2400" dirty="0"/>
              <a:t>POSIX </a:t>
            </a:r>
            <a:r>
              <a:rPr lang="zh-CN" altLang="en-US" sz="2400" dirty="0"/>
              <a:t>标准</a:t>
            </a:r>
            <a:br>
              <a:rPr lang="zh-CN" altLang="en-US" sz="2400" dirty="0"/>
            </a:br>
            <a:r>
              <a:rPr lang="zh-CN" altLang="en-US" sz="2400" dirty="0"/>
              <a:t>　　</a:t>
            </a:r>
            <a:r>
              <a:rPr lang="en-US" altLang="zh-CN" sz="2400" dirty="0"/>
              <a:t>1999</a:t>
            </a:r>
            <a:r>
              <a:rPr lang="zh-CN" altLang="en-US" sz="2400" dirty="0"/>
              <a:t>年，</a:t>
            </a:r>
            <a:r>
              <a:rPr lang="en-US" altLang="zh-CN" sz="2400" dirty="0"/>
              <a:t>Linux </a:t>
            </a:r>
            <a:r>
              <a:rPr lang="zh-CN" altLang="en-US" sz="2400" dirty="0"/>
              <a:t>的简体中文发行版相继问世</a:t>
            </a:r>
            <a:br>
              <a:rPr lang="zh-CN" altLang="en-US" sz="2400" dirty="0"/>
            </a:br>
            <a:r>
              <a:rPr lang="zh-CN" altLang="en-US" sz="2400" dirty="0"/>
              <a:t>　　</a:t>
            </a:r>
            <a:r>
              <a:rPr lang="en-US" altLang="zh-CN" sz="2400" dirty="0"/>
              <a:t>2001</a:t>
            </a:r>
            <a:r>
              <a:rPr lang="zh-CN" altLang="en-US" sz="2400" dirty="0"/>
              <a:t>年，</a:t>
            </a:r>
            <a:r>
              <a:rPr lang="en-US" altLang="zh-CN" sz="2400" dirty="0"/>
              <a:t>Linux2.4</a:t>
            </a:r>
            <a:r>
              <a:rPr lang="zh-CN" altLang="en-US" sz="2400" dirty="0"/>
              <a:t>版内核发布</a:t>
            </a:r>
            <a:br>
              <a:rPr lang="zh-CN" altLang="en-US" sz="2400" dirty="0"/>
            </a:br>
            <a:r>
              <a:rPr lang="zh-CN" altLang="en-US" sz="2400" dirty="0"/>
              <a:t>　　</a:t>
            </a:r>
            <a:r>
              <a:rPr lang="en-US" altLang="zh-CN" sz="2400" dirty="0"/>
              <a:t>2003</a:t>
            </a:r>
            <a:r>
              <a:rPr lang="zh-CN" altLang="en-US" sz="2400" dirty="0"/>
              <a:t>年，</a:t>
            </a:r>
            <a:r>
              <a:rPr lang="en-US" altLang="zh-CN" sz="2400" dirty="0"/>
              <a:t>Linux2.6</a:t>
            </a:r>
            <a:r>
              <a:rPr lang="zh-CN" altLang="en-US" sz="2400" dirty="0"/>
              <a:t>版内核发布</a:t>
            </a:r>
            <a:r>
              <a:rPr lang="en-US" altLang="zh-CN" sz="2400" dirty="0"/>
              <a:t>…..</a:t>
            </a:r>
            <a:endParaRPr lang="en-US" altLang="zh-CN" sz="2400" dirty="0"/>
          </a:p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              最新的</a:t>
            </a:r>
            <a:r>
              <a:rPr lang="en-US" altLang="zh-CN" sz="2400" dirty="0"/>
              <a:t>Linux</a:t>
            </a:r>
            <a:r>
              <a:rPr lang="zh-CN" altLang="en-US" sz="2400" dirty="0"/>
              <a:t>版本</a:t>
            </a:r>
            <a:r>
              <a:rPr lang="en-US" altLang="zh-CN" sz="2400" dirty="0"/>
              <a:t>3.0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endParaRPr lang="zh-CN" altLang="en-US" sz="2400" dirty="0"/>
          </a:p>
        </p:txBody>
      </p:sp>
      <p:grpSp>
        <p:nvGrpSpPr>
          <p:cNvPr id="18434" name="그룹 31"/>
          <p:cNvGrpSpPr/>
          <p:nvPr/>
        </p:nvGrpSpPr>
        <p:grpSpPr>
          <a:xfrm>
            <a:off x="2051050" y="333375"/>
            <a:ext cx="5500688" cy="701675"/>
            <a:chOff x="1257184" y="1423769"/>
            <a:chExt cx="6753672" cy="766276"/>
          </a:xfrm>
        </p:grpSpPr>
        <p:sp>
          <p:nvSpPr>
            <p:cNvPr id="46" name="AutoShape 864"/>
            <p:cNvSpPr>
              <a:spLocks noChangeArrowheads="1"/>
            </p:cNvSpPr>
            <p:nvPr/>
          </p:nvSpPr>
          <p:spPr bwMode="auto">
            <a:xfrm>
              <a:off x="1257184" y="1461909"/>
              <a:ext cx="6753672" cy="70733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ko-KR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AutoShape 50"/>
            <p:cNvSpPr>
              <a:spLocks noChangeArrowheads="1"/>
            </p:cNvSpPr>
            <p:nvPr/>
          </p:nvSpPr>
          <p:spPr bwMode="auto">
            <a:xfrm>
              <a:off x="2257079" y="1515653"/>
              <a:ext cx="5543273" cy="5599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Linux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系统介绍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437" name="AutoShape 51"/>
            <p:cNvSpPr/>
            <p:nvPr/>
          </p:nvSpPr>
          <p:spPr>
            <a:xfrm>
              <a:off x="2686039" y="1527314"/>
              <a:ext cx="5187950" cy="2635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37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lIns="342000" tIns="190800" anchor="ctr" anchorCtr="0"/>
            <a:lstStyle/>
            <a:p>
              <a:endParaRPr lang="ko-KR" altLang="en-US" dirty="0"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8438" name="TextBox 47"/>
            <p:cNvSpPr txBox="1"/>
            <p:nvPr/>
          </p:nvSpPr>
          <p:spPr>
            <a:xfrm>
              <a:off x="1545653" y="1423769"/>
              <a:ext cx="536395" cy="76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标题 43315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err="1"/>
              <a:t>gcc</a:t>
            </a:r>
            <a:r>
              <a:rPr lang="zh-CN" altLang="en-US" dirty="0"/>
              <a:t>对</a:t>
            </a:r>
            <a:r>
              <a:rPr lang="zh-CN" altLang="en-US" dirty="0">
                <a:solidFill>
                  <a:srgbClr val="FF0000"/>
                </a:solidFill>
              </a:rPr>
              <a:t>源程序扩展名</a:t>
            </a:r>
            <a:r>
              <a:rPr lang="zh-CN" altLang="en-US" dirty="0"/>
              <a:t>的支持</a:t>
            </a:r>
            <a:endParaRPr lang="zh-CN" altLang="en-US" dirty="0"/>
          </a:p>
        </p:txBody>
      </p:sp>
      <p:sp>
        <p:nvSpPr>
          <p:cNvPr id="433155" name="文本占位符 433154"/>
          <p:cNvSpPr>
            <a:spLocks noGrp="1"/>
          </p:cNvSpPr>
          <p:nvPr>
            <p:ph type="body" idx="1"/>
          </p:nvPr>
        </p:nvSpPr>
        <p:spPr>
          <a:xfrm>
            <a:off x="900113" y="1916113"/>
            <a:ext cx="7704137" cy="4608512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800" dirty="0"/>
              <a:t>通常来说，</a:t>
            </a:r>
            <a:r>
              <a:rPr lang="zh-CN" altLang="en-US" sz="2800" dirty="0">
                <a:solidFill>
                  <a:srgbClr val="FF0000"/>
                </a:solidFill>
              </a:rPr>
              <a:t>源文件的</a:t>
            </a:r>
            <a:r>
              <a:rPr lang="zh-CN" altLang="en-US" sz="2800" dirty="0">
                <a:solidFill>
                  <a:srgbClr val="FF3300"/>
                </a:solidFill>
              </a:rPr>
              <a:t>扩展名</a:t>
            </a:r>
            <a:r>
              <a:rPr lang="zh-CN" altLang="en-US" sz="2800" dirty="0"/>
              <a:t>标识源文件所使用的编程语言。例如</a:t>
            </a:r>
            <a:r>
              <a:rPr lang="en-US" altLang="zh-CN" sz="2800"/>
              <a:t>C</a:t>
            </a:r>
            <a:r>
              <a:rPr lang="zh-CN" altLang="en-US" sz="2800" dirty="0"/>
              <a:t>程序源文件的扩展名一般是“</a:t>
            </a:r>
            <a:r>
              <a:rPr lang="en-US" altLang="zh-CN" sz="2800">
                <a:solidFill>
                  <a:srgbClr val="FF0000"/>
                </a:solidFill>
              </a:rPr>
              <a:t>.c</a:t>
            </a:r>
            <a:r>
              <a:rPr lang="en-US" altLang="zh-CN" sz="2800"/>
              <a:t>”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>
              <a:lnSpc>
                <a:spcPct val="140000"/>
              </a:lnSpc>
            </a:pPr>
            <a:r>
              <a:rPr lang="zh-CN" altLang="en-US" sz="2800" dirty="0"/>
              <a:t>在默认情况下，</a:t>
            </a:r>
            <a:r>
              <a:rPr lang="en-US" altLang="zh-CN" sz="2800" err="1"/>
              <a:t>gcc</a:t>
            </a:r>
            <a:r>
              <a:rPr lang="zh-CN" altLang="en-US" sz="2800" dirty="0"/>
              <a:t>通过</a:t>
            </a:r>
            <a:r>
              <a:rPr lang="zh-CN" altLang="en-US" sz="2800" dirty="0">
                <a:solidFill>
                  <a:srgbClr val="FF0000"/>
                </a:solidFill>
              </a:rPr>
              <a:t>文件扩展名</a:t>
            </a:r>
            <a:r>
              <a:rPr lang="zh-CN" altLang="en-US" sz="2800" dirty="0"/>
              <a:t>来区分源文件的</a:t>
            </a:r>
            <a:r>
              <a:rPr lang="zh-CN" altLang="en-US" sz="2800" dirty="0">
                <a:solidFill>
                  <a:srgbClr val="FF3300"/>
                </a:solidFill>
              </a:rPr>
              <a:t>语言类型</a:t>
            </a:r>
            <a:r>
              <a:rPr lang="zh-CN" altLang="en-US" sz="2800" dirty="0"/>
              <a:t>。然后根据这种语言类型进行不同的编译。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标题 43417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err="1"/>
              <a:t>gcc</a:t>
            </a:r>
            <a:r>
              <a:rPr lang="zh-CN" altLang="en-US" dirty="0"/>
              <a:t>支持的扩展名</a:t>
            </a:r>
            <a:endParaRPr lang="zh-CN" altLang="en-US" dirty="0"/>
          </a:p>
        </p:txBody>
      </p:sp>
      <p:sp>
        <p:nvSpPr>
          <p:cNvPr id="434179" name="文本占位符 434178"/>
          <p:cNvSpPr>
            <a:spLocks noGrp="1"/>
          </p:cNvSpPr>
          <p:nvPr>
            <p:ph type="body" idx="1"/>
          </p:nvPr>
        </p:nvSpPr>
        <p:spPr>
          <a:xfrm>
            <a:off x="954088" y="1844675"/>
            <a:ext cx="7939087" cy="4608513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40000"/>
              </a:lnSpc>
              <a:buClr>
                <a:srgbClr val="0000CC"/>
              </a:buClr>
            </a:pPr>
            <a:r>
              <a:rPr lang="en-US" altLang="zh-CN" sz="2800">
                <a:solidFill>
                  <a:srgbClr val="FF0000"/>
                </a:solidFill>
              </a:rPr>
              <a:t>.c</a:t>
            </a:r>
            <a:r>
              <a:rPr lang="zh-CN" altLang="en-US" sz="2800" dirty="0"/>
              <a:t>：</a:t>
            </a:r>
            <a:r>
              <a:rPr lang="en-US" altLang="zh-CN" sz="2800"/>
              <a:t>C</a:t>
            </a:r>
            <a:r>
              <a:rPr lang="zh-CN" altLang="en-US" sz="2800" dirty="0"/>
              <a:t>语言源代码文件；</a:t>
            </a:r>
            <a:endParaRPr lang="zh-CN" altLang="en-US" sz="2800" dirty="0"/>
          </a:p>
          <a:p>
            <a:pPr>
              <a:lnSpc>
                <a:spcPct val="140000"/>
              </a:lnSpc>
              <a:buClr>
                <a:srgbClr val="0000CC"/>
              </a:buClr>
            </a:pPr>
            <a:r>
              <a:rPr lang="en-US" altLang="zh-CN" sz="2800">
                <a:solidFill>
                  <a:srgbClr val="FF0000"/>
                </a:solidFill>
              </a:rPr>
              <a:t>.C</a:t>
            </a:r>
            <a:r>
              <a:rPr lang="zh-CN" altLang="en-US" sz="2800" dirty="0"/>
              <a:t>、</a:t>
            </a:r>
            <a:r>
              <a:rPr lang="en-US" altLang="zh-CN" sz="2800">
                <a:solidFill>
                  <a:srgbClr val="FF0000"/>
                </a:solidFill>
              </a:rPr>
              <a:t>.cc</a:t>
            </a:r>
            <a:r>
              <a:rPr lang="zh-CN" altLang="en-US" sz="2800" dirty="0"/>
              <a:t>或</a:t>
            </a:r>
            <a:r>
              <a:rPr lang="en-US" altLang="zh-CN" sz="2800">
                <a:solidFill>
                  <a:srgbClr val="FF0000"/>
                </a:solidFill>
              </a:rPr>
              <a:t>.</a:t>
            </a:r>
            <a:r>
              <a:rPr lang="en-US" altLang="zh-CN" sz="2800" err="1">
                <a:solidFill>
                  <a:srgbClr val="FF0000"/>
                </a:solidFill>
              </a:rPr>
              <a:t>cpp</a:t>
            </a:r>
            <a:r>
              <a:rPr lang="zh-CN" altLang="en-US" sz="2800" dirty="0"/>
              <a:t>：</a:t>
            </a:r>
            <a:r>
              <a:rPr lang="en-US" altLang="zh-CN" sz="2800"/>
              <a:t>C++</a:t>
            </a:r>
            <a:r>
              <a:rPr lang="zh-CN" altLang="en-US" sz="2800" dirty="0"/>
              <a:t>源代码文件</a:t>
            </a:r>
            <a:endParaRPr lang="zh-CN" altLang="en-US" sz="2800" dirty="0"/>
          </a:p>
          <a:p>
            <a:pPr>
              <a:lnSpc>
                <a:spcPct val="140000"/>
              </a:lnSpc>
              <a:buClr>
                <a:srgbClr val="0000CC"/>
              </a:buClr>
            </a:pPr>
            <a:r>
              <a:rPr lang="en-US" altLang="zh-CN" sz="2800">
                <a:solidFill>
                  <a:srgbClr val="FF0000"/>
                </a:solidFill>
              </a:rPr>
              <a:t>.h</a:t>
            </a:r>
            <a:r>
              <a:rPr lang="zh-CN" altLang="en-US" sz="2800" dirty="0"/>
              <a:t>：程序所包含的头文件；</a:t>
            </a:r>
            <a:endParaRPr lang="zh-CN" altLang="en-US" sz="2800" dirty="0"/>
          </a:p>
          <a:p>
            <a:pPr>
              <a:lnSpc>
                <a:spcPct val="140000"/>
              </a:lnSpc>
              <a:buClr>
                <a:srgbClr val="0000CC"/>
              </a:buClr>
            </a:pPr>
            <a:r>
              <a:rPr lang="en-US" altLang="zh-CN" sz="2800">
                <a:solidFill>
                  <a:srgbClr val="FF0000"/>
                </a:solidFill>
              </a:rPr>
              <a:t>.o</a:t>
            </a:r>
            <a:r>
              <a:rPr lang="zh-CN" altLang="en-US" sz="2800" dirty="0"/>
              <a:t>：编译后的目标文件；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标题 43520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/>
              <a:t>C</a:t>
            </a:r>
            <a:r>
              <a:rPr lang="zh-CN" altLang="en-US" dirty="0"/>
              <a:t>程序的编译</a:t>
            </a:r>
            <a:endParaRPr lang="zh-CN" altLang="en-US" dirty="0"/>
          </a:p>
        </p:txBody>
      </p:sp>
      <p:sp>
        <p:nvSpPr>
          <p:cNvPr id="435203" name="文本占位符 435202"/>
          <p:cNvSpPr>
            <a:spLocks noGrp="1"/>
          </p:cNvSpPr>
          <p:nvPr>
            <p:ph type="body" idx="1"/>
          </p:nvPr>
        </p:nvSpPr>
        <p:spPr>
          <a:xfrm>
            <a:off x="755650" y="1773238"/>
            <a:ext cx="7775575" cy="46085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本节以一个实例讲述如何用</a:t>
            </a:r>
            <a:r>
              <a:rPr lang="en-US" altLang="zh-CN" err="1"/>
              <a:t>gcc</a:t>
            </a:r>
            <a:r>
              <a:rPr lang="zh-CN" altLang="en-US" dirty="0"/>
              <a:t>编译</a:t>
            </a:r>
            <a:r>
              <a:rPr lang="en-US" altLang="zh-CN"/>
              <a:t>C</a:t>
            </a:r>
            <a:r>
              <a:rPr lang="zh-CN" altLang="en-US" dirty="0"/>
              <a:t>程序。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在编译程序之前，需要用</a:t>
            </a:r>
            <a:r>
              <a:rPr lang="en-US" altLang="zh-CN">
                <a:solidFill>
                  <a:srgbClr val="FF0000"/>
                </a:solidFill>
              </a:rPr>
              <a:t>vi</a:t>
            </a:r>
            <a:r>
              <a:rPr lang="zh-CN" altLang="en-US" dirty="0"/>
              <a:t>或</a:t>
            </a:r>
            <a:r>
              <a:rPr lang="en-US" altLang="zh-CN">
                <a:solidFill>
                  <a:srgbClr val="FF0000"/>
                </a:solidFill>
              </a:rPr>
              <a:t>vim</a:t>
            </a:r>
            <a:r>
              <a:rPr lang="zh-CN" altLang="en-US" dirty="0"/>
              <a:t>编写一个简单的</a:t>
            </a:r>
            <a:r>
              <a:rPr lang="en-US" altLang="zh-CN"/>
              <a:t>C</a:t>
            </a:r>
            <a:r>
              <a:rPr lang="zh-CN" altLang="en-US" dirty="0"/>
              <a:t>程序。在编译程序时，可以对</a:t>
            </a:r>
            <a:r>
              <a:rPr lang="en-US" altLang="zh-CN" err="1"/>
              <a:t>gcc</a:t>
            </a:r>
            <a:r>
              <a:rPr lang="zh-CN" altLang="en-US" dirty="0"/>
              <a:t>命令进行不同的设置。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标题 436225"/>
          <p:cNvSpPr>
            <a:spLocks noGrp="1"/>
          </p:cNvSpPr>
          <p:nvPr>
            <p:ph type="title"/>
          </p:nvPr>
        </p:nvSpPr>
        <p:spPr>
          <a:xfrm>
            <a:off x="685800" y="685800"/>
            <a:ext cx="8207375" cy="9906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编写第一个</a:t>
            </a:r>
            <a:r>
              <a:rPr lang="en-US" altLang="zh-CN"/>
              <a:t>C</a:t>
            </a:r>
            <a:r>
              <a:rPr lang="zh-CN" altLang="en-US" dirty="0"/>
              <a:t>程序</a:t>
            </a:r>
            <a:r>
              <a:rPr lang="en-US" altLang="zh-CN"/>
              <a:t>-- </a:t>
            </a:r>
            <a:r>
              <a:rPr lang="en-US" altLang="zh-CN" err="1"/>
              <a:t>HelloWorld.c</a:t>
            </a:r>
            <a:endParaRPr lang="en-US" altLang="zh-CN"/>
          </a:p>
        </p:txBody>
      </p:sp>
      <p:sp>
        <p:nvSpPr>
          <p:cNvPr id="436227" name="文本占位符 436226"/>
          <p:cNvSpPr>
            <a:spLocks noGrp="1"/>
          </p:cNvSpPr>
          <p:nvPr>
            <p:ph type="body" idx="1"/>
          </p:nvPr>
        </p:nvSpPr>
        <p:spPr>
          <a:xfrm>
            <a:off x="971550" y="1916113"/>
            <a:ext cx="7200900" cy="4608512"/>
          </a:xfrm>
        </p:spPr>
        <p:txBody>
          <a:bodyPr/>
          <a:lstStyle/>
          <a:p>
            <a:pPr lvl="1">
              <a:buNone/>
            </a:pPr>
            <a:r>
              <a:rPr lang="en-US" altLang="zh-CN">
                <a:solidFill>
                  <a:schemeClr val="accent2"/>
                </a:solidFill>
              </a:rPr>
              <a:t>#include &lt;</a:t>
            </a:r>
            <a:r>
              <a:rPr lang="en-US" altLang="zh-CN" err="1">
                <a:solidFill>
                  <a:schemeClr val="accent2"/>
                </a:solidFill>
              </a:rPr>
              <a:t>stdio.h</a:t>
            </a:r>
            <a:r>
              <a:rPr lang="en-US" altLang="zh-CN">
                <a:solidFill>
                  <a:schemeClr val="accent2"/>
                </a:solidFill>
              </a:rPr>
              <a:t>&gt;</a:t>
            </a:r>
            <a:endParaRPr lang="en-US" altLang="zh-CN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en-US" altLang="zh-CN" err="1">
                <a:solidFill>
                  <a:schemeClr val="accent2"/>
                </a:solidFill>
              </a:rPr>
              <a:t>int</a:t>
            </a:r>
            <a:r>
              <a:rPr lang="en-US" altLang="zh-CN">
                <a:solidFill>
                  <a:schemeClr val="accent2"/>
                </a:solidFill>
              </a:rPr>
              <a:t> main()</a:t>
            </a:r>
            <a:endParaRPr lang="en-US" altLang="zh-CN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en-US" altLang="zh-CN">
                <a:solidFill>
                  <a:schemeClr val="accent2"/>
                </a:solidFill>
              </a:rPr>
              <a:t>{</a:t>
            </a:r>
            <a:endParaRPr lang="en-US" altLang="zh-CN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en-US" altLang="zh-CN">
                <a:solidFill>
                  <a:schemeClr val="accent2"/>
                </a:solidFill>
              </a:rPr>
              <a:t>	</a:t>
            </a:r>
            <a:r>
              <a:rPr lang="en-US" altLang="zh-CN" err="1">
                <a:solidFill>
                  <a:schemeClr val="accent2"/>
                </a:solidFill>
              </a:rPr>
              <a:t>printf(“Hello</a:t>
            </a:r>
            <a:r>
              <a:rPr lang="en-US" altLang="zh-CN">
                <a:solidFill>
                  <a:schemeClr val="accent2"/>
                </a:solidFill>
              </a:rPr>
              <a:t> World!!\n”);</a:t>
            </a:r>
            <a:endParaRPr lang="en-US" altLang="zh-CN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en-US" altLang="zh-CN">
                <a:solidFill>
                  <a:schemeClr val="accent2"/>
                </a:solidFill>
              </a:rPr>
              <a:t>	return 0;</a:t>
            </a:r>
            <a:endParaRPr lang="en-US" altLang="zh-CN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en-US" altLang="zh-CN">
                <a:solidFill>
                  <a:schemeClr val="accent2"/>
                </a:solidFill>
              </a:rPr>
              <a:t>}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标题 437249"/>
          <p:cNvSpPr>
            <a:spLocks noGrp="1"/>
          </p:cNvSpPr>
          <p:nvPr>
            <p:ph type="title"/>
          </p:nvPr>
        </p:nvSpPr>
        <p:spPr>
          <a:xfrm>
            <a:off x="685800" y="549275"/>
            <a:ext cx="7772400" cy="9906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用</a:t>
            </a:r>
            <a:r>
              <a:rPr lang="en-US" altLang="zh-CN" err="1"/>
              <a:t>gcc</a:t>
            </a:r>
            <a:r>
              <a:rPr lang="zh-CN" altLang="en-US" dirty="0"/>
              <a:t>编译程序</a:t>
            </a:r>
            <a:endParaRPr lang="zh-CN" altLang="en-US" dirty="0"/>
          </a:p>
        </p:txBody>
      </p:sp>
      <p:sp>
        <p:nvSpPr>
          <p:cNvPr id="437251" name="文本占位符 437250"/>
          <p:cNvSpPr>
            <a:spLocks noGrp="1"/>
          </p:cNvSpPr>
          <p:nvPr>
            <p:ph type="body" idx="1"/>
          </p:nvPr>
        </p:nvSpPr>
        <p:spPr>
          <a:xfrm>
            <a:off x="611188" y="1484313"/>
            <a:ext cx="8281987" cy="51847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600" dirty="0"/>
              <a:t>上面编写的</a:t>
            </a:r>
            <a:r>
              <a:rPr lang="en-US" altLang="zh-CN" sz="2600"/>
              <a:t>C</a:t>
            </a:r>
            <a:r>
              <a:rPr lang="zh-CN" altLang="en-US" sz="2600" dirty="0"/>
              <a:t>程序，只是一个</a:t>
            </a:r>
            <a:r>
              <a:rPr lang="zh-CN" altLang="en-US" sz="2600" dirty="0">
                <a:solidFill>
                  <a:srgbClr val="FF0000"/>
                </a:solidFill>
              </a:rPr>
              <a:t>源代码文件</a:t>
            </a:r>
            <a:r>
              <a:rPr lang="zh-CN" altLang="en-US" sz="2600" dirty="0"/>
              <a:t>，还不能作为程序来执行。需要用</a:t>
            </a:r>
            <a:r>
              <a:rPr lang="en-US" altLang="zh-CN" sz="2600" err="1">
                <a:solidFill>
                  <a:srgbClr val="FF0000"/>
                </a:solidFill>
              </a:rPr>
              <a:t>gcc</a:t>
            </a:r>
            <a:r>
              <a:rPr lang="zh-CN" altLang="en-US" sz="2600" dirty="0"/>
              <a:t>将这个</a:t>
            </a:r>
            <a:r>
              <a:rPr lang="zh-CN" altLang="en-US" sz="2600" dirty="0">
                <a:solidFill>
                  <a:srgbClr val="FF0000"/>
                </a:solidFill>
              </a:rPr>
              <a:t>源代码文件</a:t>
            </a:r>
            <a:r>
              <a:rPr lang="zh-CN" altLang="en-US" sz="2600" dirty="0"/>
              <a:t>编译成</a:t>
            </a:r>
            <a:r>
              <a:rPr lang="zh-CN" altLang="en-US" sz="2600" dirty="0">
                <a:solidFill>
                  <a:srgbClr val="FF0000"/>
                </a:solidFill>
              </a:rPr>
              <a:t>可执行文件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>
              <a:lnSpc>
                <a:spcPct val="125000"/>
              </a:lnSpc>
            </a:pPr>
            <a:r>
              <a:rPr lang="zh-CN" altLang="en-US" sz="2600" dirty="0"/>
              <a:t>编译文件：</a:t>
            </a:r>
            <a:endParaRPr lang="zh-CN" altLang="en-US" sz="2600" dirty="0"/>
          </a:p>
          <a:p>
            <a:pPr lvl="1">
              <a:lnSpc>
                <a:spcPct val="125000"/>
              </a:lnSpc>
              <a:buNone/>
            </a:pPr>
            <a:r>
              <a:rPr lang="en-US" altLang="zh-CN" sz="2600" err="1">
                <a:solidFill>
                  <a:srgbClr val="FF3300"/>
                </a:solidFill>
                <a:ea typeface="黑体" panose="02010609060101010101" pitchFamily="49" charset="-122"/>
              </a:rPr>
              <a:t>gcc</a:t>
            </a:r>
            <a:r>
              <a:rPr lang="en-US" altLang="zh-CN" sz="2600">
                <a:solidFill>
                  <a:srgbClr val="FF3300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600" err="1">
                <a:solidFill>
                  <a:srgbClr val="FF3300"/>
                </a:solidFill>
                <a:ea typeface="黑体" panose="02010609060101010101" pitchFamily="49" charset="-122"/>
              </a:rPr>
              <a:t>HelloWorld.c</a:t>
            </a:r>
            <a:endParaRPr lang="en-US" altLang="zh-CN" sz="2600">
              <a:solidFill>
                <a:srgbClr val="FF3300"/>
              </a:solidFill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600" dirty="0"/>
              <a:t>在默认情况下，</a:t>
            </a:r>
            <a:r>
              <a:rPr lang="en-US" altLang="zh-CN" sz="2600" err="1"/>
              <a:t>gcc</a:t>
            </a:r>
            <a:r>
              <a:rPr lang="zh-CN" altLang="en-US" sz="2600" dirty="0"/>
              <a:t>编译出的程序为当前目录下的文件</a:t>
            </a:r>
            <a:r>
              <a:rPr lang="en-US" altLang="zh-CN" sz="2600" err="1">
                <a:solidFill>
                  <a:srgbClr val="0000CC"/>
                </a:solidFill>
              </a:rPr>
              <a:t>a.out</a:t>
            </a:r>
            <a:r>
              <a:rPr lang="zh-CN" altLang="en-US" sz="2600" dirty="0"/>
              <a:t>。</a:t>
            </a:r>
            <a:endParaRPr lang="zh-CN" altLang="en-US" sz="2600" dirty="0"/>
          </a:p>
          <a:p>
            <a:pPr>
              <a:lnSpc>
                <a:spcPct val="125000"/>
              </a:lnSpc>
            </a:pPr>
            <a:r>
              <a:rPr lang="zh-CN" altLang="en-US" sz="2600" dirty="0"/>
              <a:t>执行</a:t>
            </a:r>
            <a:r>
              <a:rPr lang="en-US" altLang="zh-CN" sz="2600"/>
              <a:t>:</a:t>
            </a:r>
            <a:endParaRPr lang="en-US" altLang="zh-CN" sz="2600"/>
          </a:p>
          <a:p>
            <a:pPr lvl="1">
              <a:lnSpc>
                <a:spcPct val="125000"/>
              </a:lnSpc>
              <a:buNone/>
            </a:pPr>
            <a:r>
              <a:rPr lang="en-US" altLang="zh-CN" sz="2600">
                <a:solidFill>
                  <a:srgbClr val="FF3300"/>
                </a:solidFill>
                <a:ea typeface="黑体" panose="02010609060101010101" pitchFamily="49" charset="-122"/>
              </a:rPr>
              <a:t>./</a:t>
            </a:r>
            <a:r>
              <a:rPr lang="en-US" altLang="zh-CN" sz="2600" err="1">
                <a:solidFill>
                  <a:srgbClr val="FF3300"/>
                </a:solidFill>
                <a:ea typeface="黑体" panose="02010609060101010101" pitchFamily="49" charset="-122"/>
              </a:rPr>
              <a:t>a.out</a:t>
            </a:r>
            <a:endParaRPr lang="en-US" altLang="zh-CN" sz="260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3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标题 43827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查看</a:t>
            </a:r>
            <a:r>
              <a:rPr lang="en-US" altLang="zh-CN" err="1"/>
              <a:t>gcc</a:t>
            </a:r>
            <a:r>
              <a:rPr lang="zh-CN" altLang="en-US" dirty="0"/>
              <a:t>的参数</a:t>
            </a:r>
            <a:endParaRPr lang="zh-CN" altLang="en-US" dirty="0"/>
          </a:p>
        </p:txBody>
      </p:sp>
      <p:sp>
        <p:nvSpPr>
          <p:cNvPr id="438275" name="文本占位符 438274"/>
          <p:cNvSpPr>
            <a:spLocks noGrp="1"/>
          </p:cNvSpPr>
          <p:nvPr>
            <p:ph type="body" idx="1"/>
          </p:nvPr>
        </p:nvSpPr>
        <p:spPr>
          <a:xfrm>
            <a:off x="900113" y="1916113"/>
            <a:ext cx="7939087" cy="46085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err="1"/>
              <a:t>gcc</a:t>
            </a:r>
            <a:r>
              <a:rPr lang="zh-CN" altLang="en-US" dirty="0"/>
              <a:t>在编译程序时可以有很多可选项。在终端中输入下面的命令，可以查看</a:t>
            </a:r>
            <a:r>
              <a:rPr lang="en-US" altLang="zh-CN" err="1"/>
              <a:t>gcc</a:t>
            </a:r>
            <a:r>
              <a:rPr lang="zh-CN" altLang="en-US" dirty="0"/>
              <a:t>的这些可选参数。</a:t>
            </a:r>
            <a:endParaRPr lang="zh-CN" altLang="en-US" dirty="0"/>
          </a:p>
          <a:p>
            <a:pPr lvl="1">
              <a:lnSpc>
                <a:spcPct val="150000"/>
              </a:lnSpc>
              <a:buNone/>
            </a:pPr>
            <a:r>
              <a:rPr lang="en-US" altLang="zh-CN" err="1">
                <a:solidFill>
                  <a:srgbClr val="FF3300"/>
                </a:solidFill>
                <a:ea typeface="黑体" panose="02010609060101010101" pitchFamily="49" charset="-122"/>
              </a:rPr>
              <a:t>gcc</a:t>
            </a:r>
            <a:r>
              <a:rPr lang="en-US" altLang="zh-CN">
                <a:solidFill>
                  <a:srgbClr val="FF3300"/>
                </a:solidFill>
                <a:ea typeface="黑体" panose="02010609060101010101" pitchFamily="49" charset="-122"/>
              </a:rPr>
              <a:t> --help</a:t>
            </a:r>
            <a:endParaRPr lang="en-US" altLang="zh-CN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标题 439297"/>
          <p:cNvSpPr>
            <a:spLocks noGrp="1"/>
          </p:cNvSpPr>
          <p:nvPr>
            <p:ph type="title"/>
          </p:nvPr>
        </p:nvSpPr>
        <p:spPr>
          <a:xfrm>
            <a:off x="685800" y="549275"/>
            <a:ext cx="7772400" cy="9906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设置输出的文件</a:t>
            </a:r>
            <a:endParaRPr lang="zh-CN" altLang="en-US" dirty="0"/>
          </a:p>
        </p:txBody>
      </p:sp>
      <p:sp>
        <p:nvSpPr>
          <p:cNvPr id="439299" name="文本占位符 439298"/>
          <p:cNvSpPr>
            <a:spLocks noGrp="1"/>
          </p:cNvSpPr>
          <p:nvPr>
            <p:ph type="body" idx="1"/>
          </p:nvPr>
        </p:nvSpPr>
        <p:spPr>
          <a:xfrm>
            <a:off x="611188" y="1557338"/>
            <a:ext cx="8243887" cy="460851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在默认情况下，</a:t>
            </a:r>
            <a:r>
              <a:rPr lang="en-US" altLang="zh-CN" sz="2800" err="1"/>
              <a:t>gcc</a:t>
            </a:r>
            <a:r>
              <a:rPr lang="zh-CN" altLang="en-US" sz="2800" dirty="0"/>
              <a:t>编译出的程序为当前目录下的文件</a:t>
            </a:r>
            <a:r>
              <a:rPr lang="en-US" altLang="zh-CN" sz="2800" err="1">
                <a:solidFill>
                  <a:srgbClr val="FF3300"/>
                </a:solidFill>
              </a:rPr>
              <a:t>a.out</a:t>
            </a:r>
            <a:r>
              <a:rPr lang="zh-CN" altLang="en-US" sz="2800" dirty="0"/>
              <a:t>。</a:t>
            </a:r>
            <a:r>
              <a:rPr lang="en-US" altLang="zh-CN" sz="2800">
                <a:solidFill>
                  <a:srgbClr val="FF0000"/>
                </a:solidFill>
              </a:rPr>
              <a:t>-o</a:t>
            </a:r>
            <a:r>
              <a:rPr lang="zh-CN" altLang="en-US" sz="2800" dirty="0"/>
              <a:t>参数可以设置输出的</a:t>
            </a:r>
            <a:r>
              <a:rPr lang="zh-CN" altLang="en-US" sz="2800" dirty="0">
                <a:solidFill>
                  <a:srgbClr val="FF0000"/>
                </a:solidFill>
              </a:rPr>
              <a:t>目标文件</a:t>
            </a:r>
            <a:r>
              <a:rPr lang="zh-CN" altLang="en-US" sz="2800" dirty="0"/>
              <a:t>。例如下面的命令，可以设置将代码编译成可执行程序</a:t>
            </a:r>
            <a:r>
              <a:rPr lang="en-US" altLang="zh-CN" sz="2800" err="1"/>
              <a:t>HelloWorld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lvl="1">
              <a:lnSpc>
                <a:spcPct val="120000"/>
              </a:lnSpc>
              <a:buNone/>
            </a:pPr>
            <a:r>
              <a:rPr lang="en-US" altLang="zh-CN" sz="2400" err="1">
                <a:solidFill>
                  <a:srgbClr val="FF0066"/>
                </a:solidFill>
                <a:ea typeface="黑体" panose="02010609060101010101" pitchFamily="49" charset="-122"/>
              </a:rPr>
              <a:t>gcc</a:t>
            </a:r>
            <a:r>
              <a:rPr lang="en-US" altLang="zh-CN" sz="2400">
                <a:solidFill>
                  <a:srgbClr val="FF0066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err="1">
                <a:solidFill>
                  <a:srgbClr val="FF0066"/>
                </a:solidFill>
                <a:ea typeface="黑体" panose="02010609060101010101" pitchFamily="49" charset="-122"/>
              </a:rPr>
              <a:t>HelloWorld.c</a:t>
            </a:r>
            <a:r>
              <a:rPr lang="en-US" altLang="zh-CN" sz="2400">
                <a:solidFill>
                  <a:srgbClr val="FF0066"/>
                </a:solidFill>
                <a:ea typeface="黑体" panose="02010609060101010101" pitchFamily="49" charset="-122"/>
              </a:rPr>
              <a:t> -o </a:t>
            </a:r>
            <a:r>
              <a:rPr lang="en-US" altLang="zh-CN" sz="2400" err="1">
                <a:solidFill>
                  <a:srgbClr val="FF0066"/>
                </a:solidFill>
                <a:ea typeface="黑体" panose="02010609060101010101" pitchFamily="49" charset="-122"/>
              </a:rPr>
              <a:t>HelloWorld</a:t>
            </a:r>
            <a:endParaRPr lang="en-US" altLang="zh-CN" sz="2400">
              <a:solidFill>
                <a:srgbClr val="FF0066"/>
              </a:solidFill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/>
              <a:t>也可以设置输出目录文件为</a:t>
            </a:r>
            <a:r>
              <a:rPr lang="zh-CN" altLang="en-US" sz="2800" dirty="0">
                <a:solidFill>
                  <a:srgbClr val="FF0000"/>
                </a:solidFill>
              </a:rPr>
              <a:t>不同的目录</a:t>
            </a:r>
            <a:r>
              <a:rPr lang="zh-CN" altLang="en-US" sz="2800" dirty="0"/>
              <a:t>。例如下面的命令，是将目录文件设置成</a:t>
            </a:r>
            <a:r>
              <a:rPr lang="en-US" altLang="zh-CN" sz="2800"/>
              <a:t>/</a:t>
            </a:r>
            <a:r>
              <a:rPr lang="en-US" altLang="zh-CN" sz="2800" err="1"/>
              <a:t>tmp</a:t>
            </a:r>
            <a:r>
              <a:rPr lang="zh-CN" altLang="en-US" sz="2800" dirty="0"/>
              <a:t>目录下的文件</a:t>
            </a:r>
            <a:r>
              <a:rPr lang="en-US" altLang="zh-CN" sz="2800" err="1"/>
              <a:t>HelloWorld</a:t>
            </a:r>
            <a:r>
              <a:rPr lang="en-US" altLang="zh-CN" sz="2800"/>
              <a:t> 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lvl="1">
              <a:lnSpc>
                <a:spcPct val="120000"/>
              </a:lnSpc>
              <a:buNone/>
            </a:pPr>
            <a:r>
              <a:rPr lang="en-US" altLang="zh-CN" sz="2400" err="1">
                <a:solidFill>
                  <a:srgbClr val="FF0066"/>
                </a:solidFill>
                <a:ea typeface="黑体" panose="02010609060101010101" pitchFamily="49" charset="-122"/>
              </a:rPr>
              <a:t>gcc</a:t>
            </a:r>
            <a:r>
              <a:rPr lang="en-US" altLang="zh-CN" sz="2400">
                <a:solidFill>
                  <a:srgbClr val="FF0066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400" err="1">
                <a:solidFill>
                  <a:srgbClr val="FF0066"/>
                </a:solidFill>
                <a:ea typeface="黑体" panose="02010609060101010101" pitchFamily="49" charset="-122"/>
              </a:rPr>
              <a:t>HelloWorld.c</a:t>
            </a:r>
            <a:r>
              <a:rPr lang="en-US" altLang="zh-CN" sz="2400">
                <a:solidFill>
                  <a:srgbClr val="FF0066"/>
                </a:solidFill>
                <a:ea typeface="黑体" panose="02010609060101010101" pitchFamily="49" charset="-122"/>
              </a:rPr>
              <a:t> -o /</a:t>
            </a:r>
            <a:r>
              <a:rPr lang="en-US" altLang="zh-CN" sz="2400" err="1">
                <a:solidFill>
                  <a:srgbClr val="FF0066"/>
                </a:solidFill>
                <a:ea typeface="黑体" panose="02010609060101010101" pitchFamily="49" charset="-122"/>
              </a:rPr>
              <a:t>tmp/HelloWorld</a:t>
            </a:r>
            <a:endParaRPr lang="en-US" altLang="zh-CN" sz="2400">
              <a:solidFill>
                <a:srgbClr val="FF0066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标题 46592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扩展名</a:t>
            </a:r>
            <a:endParaRPr lang="zh-CN" altLang="en-US" dirty="0"/>
          </a:p>
        </p:txBody>
      </p:sp>
      <p:sp>
        <p:nvSpPr>
          <p:cNvPr id="465923" name="文本占位符 465922"/>
          <p:cNvSpPr>
            <a:spLocks noGrp="1"/>
          </p:cNvSpPr>
          <p:nvPr>
            <p:ph type="body" idx="1"/>
          </p:nvPr>
        </p:nvSpPr>
        <p:spPr>
          <a:xfrm>
            <a:off x="611188" y="1628775"/>
            <a:ext cx="8243887" cy="46085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注意：</a:t>
            </a:r>
            <a:r>
              <a:rPr lang="en-US" altLang="zh-CN" sz="2800"/>
              <a:t>Linux</a:t>
            </a:r>
            <a:r>
              <a:rPr lang="zh-CN" altLang="en-US" sz="2800" dirty="0"/>
              <a:t>系统与</a:t>
            </a:r>
            <a:r>
              <a:rPr lang="en-US" altLang="zh-CN" sz="2800"/>
              <a:t>Windows</a:t>
            </a:r>
            <a:r>
              <a:rPr lang="zh-CN" altLang="en-US" sz="2800" dirty="0"/>
              <a:t>系统的扩展名是不同的。</a:t>
            </a:r>
            <a:r>
              <a:rPr lang="en-US" altLang="zh-CN" sz="2800"/>
              <a:t>Linux</a:t>
            </a:r>
            <a:r>
              <a:rPr lang="zh-CN" altLang="en-US" sz="2800" dirty="0"/>
              <a:t>系统下的可执行文件可以是</a:t>
            </a:r>
            <a:r>
              <a:rPr lang="zh-CN" altLang="en-US" sz="2800" dirty="0">
                <a:solidFill>
                  <a:srgbClr val="FF3300"/>
                </a:solidFill>
              </a:rPr>
              <a:t>任何扩展名</a:t>
            </a:r>
            <a:r>
              <a:rPr lang="zh-CN" altLang="en-US" sz="2800" dirty="0"/>
              <a:t>，而</a:t>
            </a:r>
            <a:r>
              <a:rPr lang="en-US" altLang="zh-CN" sz="2800"/>
              <a:t>Windows</a:t>
            </a:r>
            <a:r>
              <a:rPr lang="zh-CN" altLang="en-US" sz="2800" dirty="0"/>
              <a:t>系统下的可执行文件是“</a:t>
            </a:r>
            <a:r>
              <a:rPr lang="en-US" altLang="zh-CN" sz="2800">
                <a:solidFill>
                  <a:srgbClr val="FF3300"/>
                </a:solidFill>
              </a:rPr>
              <a:t>exe</a:t>
            </a:r>
            <a:r>
              <a:rPr lang="en-US" altLang="zh-CN" sz="2800"/>
              <a:t>”</a:t>
            </a:r>
            <a:r>
              <a:rPr lang="zh-CN" altLang="en-US" sz="2800" dirty="0"/>
              <a:t>、“</a:t>
            </a:r>
            <a:r>
              <a:rPr lang="en-US" altLang="zh-CN" sz="2800">
                <a:solidFill>
                  <a:srgbClr val="FF3300"/>
                </a:solidFill>
              </a:rPr>
              <a:t>com</a:t>
            </a:r>
            <a:r>
              <a:rPr lang="en-US" altLang="zh-CN" sz="2800"/>
              <a:t>”</a:t>
            </a:r>
            <a:r>
              <a:rPr lang="zh-CN" altLang="en-US" sz="2800" dirty="0"/>
              <a:t>等扩展名。</a:t>
            </a:r>
            <a:endParaRPr lang="zh-CN" altLang="en-US" sz="280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标题 441345"/>
          <p:cNvSpPr>
            <a:spLocks noGrp="1"/>
          </p:cNvSpPr>
          <p:nvPr>
            <p:ph type="title"/>
          </p:nvPr>
        </p:nvSpPr>
        <p:spPr>
          <a:xfrm>
            <a:off x="685800" y="476250"/>
            <a:ext cx="7772400" cy="9906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设置编译的语言</a:t>
            </a:r>
            <a:endParaRPr lang="zh-CN" altLang="en-US" dirty="0"/>
          </a:p>
        </p:txBody>
      </p:sp>
      <p:sp>
        <p:nvSpPr>
          <p:cNvPr id="441347" name="文本占位符 441346"/>
          <p:cNvSpPr>
            <a:spLocks noGrp="1"/>
          </p:cNvSpPr>
          <p:nvPr>
            <p:ph type="body" idx="1"/>
          </p:nvPr>
        </p:nvSpPr>
        <p:spPr>
          <a:xfrm>
            <a:off x="250825" y="1341438"/>
            <a:ext cx="8675688" cy="50133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如果</a:t>
            </a:r>
            <a:r>
              <a:rPr lang="zh-CN" altLang="en-US" sz="2400" dirty="0">
                <a:solidFill>
                  <a:srgbClr val="FF0000"/>
                </a:solidFill>
              </a:rPr>
              <a:t>源代码的文件扩展名</a:t>
            </a:r>
            <a:r>
              <a:rPr lang="zh-CN" altLang="en-US" sz="2400" dirty="0"/>
              <a:t>不是默认的扩展名，</a:t>
            </a:r>
            <a:r>
              <a:rPr lang="en-US" altLang="zh-CN" sz="2400" err="1"/>
              <a:t>gcc</a:t>
            </a:r>
            <a:r>
              <a:rPr lang="zh-CN" altLang="en-US" sz="2400" dirty="0"/>
              <a:t>就无法编译这个程序。可以用</a:t>
            </a:r>
            <a:r>
              <a:rPr lang="en-US" altLang="zh-CN" sz="2400">
                <a:solidFill>
                  <a:srgbClr val="FF3300"/>
                </a:solidFill>
              </a:rPr>
              <a:t>-x</a:t>
            </a:r>
            <a:r>
              <a:rPr lang="zh-CN" altLang="en-US" sz="2400" dirty="0"/>
              <a:t>选项来设置程序的语言。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/>
              <a:t>1</a:t>
            </a:r>
            <a:r>
              <a:rPr lang="zh-CN" altLang="en-US" sz="2400" dirty="0"/>
              <a:t>）输入下面的命令，将</a:t>
            </a:r>
            <a:r>
              <a:rPr lang="en-US" altLang="zh-CN" sz="2400"/>
              <a:t>C</a:t>
            </a:r>
            <a:r>
              <a:rPr lang="zh-CN" altLang="en-US" sz="2400" dirty="0"/>
              <a:t>程序文件复制一份。</a:t>
            </a:r>
            <a:endParaRPr lang="zh-CN" altLang="en-US" sz="2400" dirty="0"/>
          </a:p>
          <a:p>
            <a:pPr>
              <a:lnSpc>
                <a:spcPct val="120000"/>
              </a:lnSpc>
              <a:buNone/>
            </a:pPr>
            <a:r>
              <a:rPr lang="zh-CN" altLang="en-US" sz="2400">
                <a:solidFill>
                  <a:srgbClr val="FF0066"/>
                </a:solidFill>
              </a:rPr>
              <a:t>		</a:t>
            </a:r>
            <a:r>
              <a:rPr lang="en-US" altLang="zh-CN" sz="2400">
                <a:solidFill>
                  <a:srgbClr val="FF0066"/>
                </a:solidFill>
              </a:rPr>
              <a:t>cp </a:t>
            </a:r>
            <a:r>
              <a:rPr lang="en-US" altLang="zh-CN" sz="2400" err="1">
                <a:solidFill>
                  <a:srgbClr val="FF0066"/>
                </a:solidFill>
              </a:rPr>
              <a:t>HelloWorld.c</a:t>
            </a:r>
            <a:r>
              <a:rPr lang="en-US" altLang="zh-CN" sz="2400">
                <a:solidFill>
                  <a:srgbClr val="FF0066"/>
                </a:solidFill>
              </a:rPr>
              <a:t> </a:t>
            </a:r>
            <a:r>
              <a:rPr lang="en-US" altLang="zh-CN" sz="2400" err="1">
                <a:solidFill>
                  <a:srgbClr val="FF0066"/>
                </a:solidFill>
              </a:rPr>
              <a:t>HelloWorld.u</a:t>
            </a:r>
            <a:endParaRPr lang="en-US" altLang="zh-CN" sz="2400">
              <a:solidFill>
                <a:srgbClr val="FF0066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/>
              <a:t>2</a:t>
            </a:r>
            <a:r>
              <a:rPr lang="zh-CN" altLang="en-US" sz="2400" dirty="0"/>
              <a:t>）复制出的文件</a:t>
            </a:r>
            <a:r>
              <a:rPr lang="en-US" altLang="zh-CN" sz="2400" err="1"/>
              <a:t>HelloWorld.u</a:t>
            </a:r>
            <a:r>
              <a:rPr lang="zh-CN" altLang="en-US" sz="2400" dirty="0"/>
              <a:t>是一个</a:t>
            </a:r>
            <a:r>
              <a:rPr lang="en-US" altLang="zh-CN" sz="2400"/>
              <a:t>C</a:t>
            </a:r>
            <a:r>
              <a:rPr lang="zh-CN" altLang="en-US" sz="2400" dirty="0"/>
              <a:t>程序文件，但扩展名不是默认的扩展名。这时输入下面的命令编译这个程序。</a:t>
            </a:r>
            <a:endParaRPr lang="zh-CN" altLang="en-US" sz="2400" dirty="0"/>
          </a:p>
          <a:p>
            <a:pPr>
              <a:lnSpc>
                <a:spcPct val="120000"/>
              </a:lnSpc>
              <a:buNone/>
            </a:pPr>
            <a:r>
              <a:rPr lang="zh-CN" altLang="en-US" sz="2400">
                <a:solidFill>
                  <a:srgbClr val="FF0066"/>
                </a:solidFill>
              </a:rPr>
              <a:t>		</a:t>
            </a:r>
            <a:r>
              <a:rPr lang="en-US" altLang="zh-CN" sz="2400" err="1">
                <a:solidFill>
                  <a:srgbClr val="FF0066"/>
                </a:solidFill>
              </a:rPr>
              <a:t>gcc</a:t>
            </a:r>
            <a:r>
              <a:rPr lang="en-US" altLang="zh-CN" sz="2400">
                <a:solidFill>
                  <a:srgbClr val="FF0066"/>
                </a:solidFill>
              </a:rPr>
              <a:t> </a:t>
            </a:r>
            <a:r>
              <a:rPr lang="en-US" altLang="zh-CN" sz="2400" err="1">
                <a:solidFill>
                  <a:srgbClr val="FF0066"/>
                </a:solidFill>
              </a:rPr>
              <a:t>HelloWorld.u</a:t>
            </a:r>
            <a:endParaRPr lang="en-US" altLang="zh-CN" sz="2400">
              <a:solidFill>
                <a:srgbClr val="FF0066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/>
              <a:t>3</a:t>
            </a:r>
            <a:r>
              <a:rPr lang="zh-CN" altLang="en-US" sz="2400" dirty="0"/>
              <a:t>）显示的结果表明文件的格式不能识别</a:t>
            </a:r>
            <a:endParaRPr lang="zh-CN" altLang="en-US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/>
              <a:t>4</a:t>
            </a:r>
            <a:r>
              <a:rPr lang="zh-CN" altLang="en-US" sz="2400" dirty="0"/>
              <a:t>）这时，用</a:t>
            </a:r>
            <a:r>
              <a:rPr lang="en-US" altLang="zh-CN" sz="2400"/>
              <a:t>-x</a:t>
            </a:r>
            <a:r>
              <a:rPr lang="zh-CN" altLang="en-US" sz="2400" dirty="0"/>
              <a:t>参数设置编译的语言：</a:t>
            </a:r>
            <a:endParaRPr lang="zh-CN" altLang="en-US" sz="2400" dirty="0"/>
          </a:p>
          <a:p>
            <a:pPr>
              <a:lnSpc>
                <a:spcPct val="120000"/>
              </a:lnSpc>
              <a:buNone/>
            </a:pPr>
            <a:r>
              <a:rPr lang="zh-CN" altLang="en-US" sz="2400"/>
              <a:t>	</a:t>
            </a:r>
            <a:r>
              <a:rPr lang="zh-CN" altLang="en-US" sz="2400">
                <a:solidFill>
                  <a:srgbClr val="FF0066"/>
                </a:solidFill>
              </a:rPr>
              <a:t>	</a:t>
            </a:r>
            <a:r>
              <a:rPr lang="en-US" altLang="zh-CN" sz="2400" err="1">
                <a:solidFill>
                  <a:srgbClr val="FF0066"/>
                </a:solidFill>
              </a:rPr>
              <a:t>gcc</a:t>
            </a:r>
            <a:r>
              <a:rPr lang="en-US" altLang="zh-CN" sz="2400">
                <a:solidFill>
                  <a:srgbClr val="FF0066"/>
                </a:solidFill>
              </a:rPr>
              <a:t> –x c </a:t>
            </a:r>
            <a:r>
              <a:rPr lang="en-US" altLang="zh-CN" sz="2400" err="1">
                <a:solidFill>
                  <a:srgbClr val="FF0066"/>
                </a:solidFill>
              </a:rPr>
              <a:t>HelloWorld.u</a:t>
            </a:r>
            <a:endParaRPr lang="en-US" altLang="zh-CN" sz="2400">
              <a:solidFill>
                <a:srgbClr val="FF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41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标题 44236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/>
              <a:t>g++</a:t>
            </a:r>
            <a:r>
              <a:rPr lang="zh-CN" altLang="en-US" dirty="0"/>
              <a:t>编译</a:t>
            </a:r>
            <a:r>
              <a:rPr lang="en-US" altLang="zh-CN"/>
              <a:t>C++</a:t>
            </a:r>
            <a:r>
              <a:rPr lang="zh-CN" altLang="en-US" dirty="0"/>
              <a:t>程序</a:t>
            </a:r>
            <a:endParaRPr lang="zh-CN" altLang="en-US" dirty="0"/>
          </a:p>
        </p:txBody>
      </p:sp>
      <p:sp>
        <p:nvSpPr>
          <p:cNvPr id="442371" name="文本占位符 44237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err="1"/>
              <a:t>gcc</a:t>
            </a:r>
            <a:r>
              <a:rPr lang="zh-CN" altLang="en-US" dirty="0"/>
              <a:t>可以编译</a:t>
            </a:r>
            <a:r>
              <a:rPr lang="en-US" altLang="zh-CN"/>
              <a:t>C++</a:t>
            </a:r>
            <a:r>
              <a:rPr lang="zh-CN" altLang="en-US" dirty="0"/>
              <a:t>程序。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编译</a:t>
            </a:r>
            <a:r>
              <a:rPr lang="en-US" altLang="zh-CN"/>
              <a:t>C</a:t>
            </a:r>
            <a:r>
              <a:rPr lang="zh-CN" altLang="en-US" dirty="0"/>
              <a:t>程序和</a:t>
            </a:r>
            <a:r>
              <a:rPr lang="en-US" altLang="zh-CN"/>
              <a:t>C++</a:t>
            </a:r>
            <a:r>
              <a:rPr lang="zh-CN" altLang="en-US" dirty="0"/>
              <a:t>程序时，使用的是不同的命令。编译</a:t>
            </a:r>
            <a:r>
              <a:rPr lang="en-US" altLang="zh-CN"/>
              <a:t>C++</a:t>
            </a:r>
            <a:r>
              <a:rPr lang="zh-CN" altLang="en-US" dirty="0"/>
              <a:t>程序时，使用的命令是</a:t>
            </a:r>
            <a:r>
              <a:rPr lang="en-US" altLang="zh-CN">
                <a:solidFill>
                  <a:srgbClr val="FF3300"/>
                </a:solidFill>
              </a:rPr>
              <a:t>g++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该命令的使用方法与</a:t>
            </a:r>
            <a:r>
              <a:rPr lang="en-US" altLang="zh-CN" err="1"/>
              <a:t>gcc</a:t>
            </a:r>
            <a:r>
              <a:rPr lang="zh-CN" altLang="en-US" dirty="0"/>
              <a:t>是相似的。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7" name="그룹 31"/>
          <p:cNvGrpSpPr/>
          <p:nvPr/>
        </p:nvGrpSpPr>
        <p:grpSpPr>
          <a:xfrm>
            <a:off x="2051050" y="333375"/>
            <a:ext cx="5500688" cy="701675"/>
            <a:chOff x="1257184" y="1423769"/>
            <a:chExt cx="6753672" cy="766276"/>
          </a:xfrm>
        </p:grpSpPr>
        <p:sp>
          <p:nvSpPr>
            <p:cNvPr id="46" name="AutoShape 864"/>
            <p:cNvSpPr>
              <a:spLocks noChangeArrowheads="1"/>
            </p:cNvSpPr>
            <p:nvPr/>
          </p:nvSpPr>
          <p:spPr bwMode="auto">
            <a:xfrm>
              <a:off x="1257184" y="1461909"/>
              <a:ext cx="6753672" cy="70733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ko-KR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AutoShape 50"/>
            <p:cNvSpPr>
              <a:spLocks noChangeArrowheads="1"/>
            </p:cNvSpPr>
            <p:nvPr/>
          </p:nvSpPr>
          <p:spPr bwMode="auto">
            <a:xfrm>
              <a:off x="2257079" y="1515653"/>
              <a:ext cx="5543273" cy="5599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Linux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系统介绍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460" name="AutoShape 51"/>
            <p:cNvSpPr/>
            <p:nvPr/>
          </p:nvSpPr>
          <p:spPr>
            <a:xfrm>
              <a:off x="2686039" y="1527314"/>
              <a:ext cx="5187950" cy="2635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37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lIns="342000" tIns="190800" anchor="ctr" anchorCtr="0"/>
            <a:lstStyle/>
            <a:p>
              <a:endParaRPr lang="ko-KR" altLang="en-US" dirty="0"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9461" name="TextBox 47"/>
            <p:cNvSpPr txBox="1"/>
            <p:nvPr/>
          </p:nvSpPr>
          <p:spPr>
            <a:xfrm>
              <a:off x="1545653" y="1423769"/>
              <a:ext cx="536395" cy="76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9222" name="矩形 26632"/>
          <p:cNvSpPr/>
          <p:nvPr/>
        </p:nvSpPr>
        <p:spPr>
          <a:xfrm>
            <a:off x="611186" y="1422400"/>
            <a:ext cx="7993064" cy="496823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Linux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版本：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内核版本和发行版本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1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）</a:t>
            </a:r>
            <a:r>
              <a:rPr kumimoji="0" lang="en-US" altLang="zh-CN" sz="2000" b="0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Linux</a:t>
            </a:r>
            <a:r>
              <a:rPr kumimoji="0" lang="zh-CN" altLang="en-US" sz="2000" b="0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的内核版本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严格控制在由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Linus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领导的开源（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Opening source code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）社区的手里。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内核的版本：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X.YY.ZZ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X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：主版本号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,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表示这个版本是第几次重大修订的版本。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YY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：次版本号，表示在在主板本下的第几次修订，奇数表示不稳定版本，偶数表示稳定版本。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ZZ: 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修订版本号，是在在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X.YY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版本下的第几次小的修订版本。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2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）</a:t>
            </a:r>
            <a:r>
              <a:rPr kumimoji="0" lang="zh-CN" altLang="en-US" sz="2000" b="0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发行版本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，指的是由软件发行公司，把一定的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Linux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内核版本、应用程序和相应的系统管理软件和安装程序，组装成一个发行套件。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发行版本号码，由发行商自己决定，一般与内核版本的数字不一样。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2213889"/>
          <p:cNvSpPr/>
          <p:nvPr/>
        </p:nvSpPr>
        <p:spPr>
          <a:xfrm>
            <a:off x="1042988" y="228600"/>
            <a:ext cx="7567612" cy="790575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b" anchorCtr="0"/>
          <a:lstStyle/>
          <a:p>
            <a:pPr marL="254000" indent="-254000" algn="ctr" defTabSz="678180" eaLnBrk="0" hangingPunct="0">
              <a:lnSpc>
                <a:spcPct val="90000"/>
              </a:lnSpc>
              <a:buSzPct val="75000"/>
            </a:pPr>
            <a:r>
              <a:rPr lang="zh-CN" altLang="en-US" sz="4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本节提要</a:t>
            </a:r>
            <a:endParaRPr lang="zh-CN" altLang="en-US" sz="4400" b="1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5362" name="矩形 221389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矩形 221389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5364" name="图片 2213892" descr="TurbineAgenda"/>
          <p:cNvPicPr>
            <a:picLocks noChangeAspect="1"/>
          </p:cNvPicPr>
          <p:nvPr/>
        </p:nvPicPr>
        <p:blipFill>
          <a:blip r:embed="rId1"/>
          <a:srcRect l="6398"/>
          <a:stretch>
            <a:fillRect/>
          </a:stretch>
        </p:blipFill>
        <p:spPr>
          <a:xfrm>
            <a:off x="38100" y="2066925"/>
            <a:ext cx="3238500" cy="3724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5" name="任意多边形 2213893"/>
          <p:cNvSpPr/>
          <p:nvPr/>
        </p:nvSpPr>
        <p:spPr>
          <a:xfrm>
            <a:off x="1633538" y="1687513"/>
            <a:ext cx="2251075" cy="4478337"/>
          </a:xfrm>
          <a:custGeom>
            <a:avLst/>
            <a:gdLst/>
            <a:ahLst/>
            <a:cxnLst>
              <a:cxn ang="0">
                <a:pos x="172478" y="0"/>
              </a:cxn>
              <a:cxn ang="0">
                <a:pos x="2251075" y="2245319"/>
              </a:cxn>
              <a:cxn ang="0">
                <a:pos x="290764" y="4478546"/>
              </a:cxn>
              <a:cxn ang="0">
                <a:pos x="172478" y="0"/>
              </a:cxn>
              <a:cxn ang="0">
                <a:pos x="2251075" y="2245319"/>
              </a:cxn>
              <a:cxn ang="0">
                <a:pos x="290764" y="4478546"/>
              </a:cxn>
              <a:cxn ang="0">
                <a:pos x="0" y="2245215"/>
              </a:cxn>
            </a:cxnLst>
            <a:rect l="0" t="0" r="0" b="0"/>
            <a:pathLst>
              <a:path w="21600" h="42956" fill="none">
                <a:moveTo>
                  <a:pt x="1655" y="0"/>
                </a:moveTo>
                <a:cubicBezTo>
                  <a:pt x="12815" y="849"/>
                  <a:pt x="21600" y="10167"/>
                  <a:pt x="21600" y="21537"/>
                </a:cubicBezTo>
                <a:cubicBezTo>
                  <a:pt x="21600" y="32523"/>
                  <a:pt x="13398" y="41594"/>
                  <a:pt x="2790" y="42958"/>
                </a:cubicBezTo>
              </a:path>
              <a:path w="21600" h="42956" stroke="0">
                <a:moveTo>
                  <a:pt x="1655" y="0"/>
                </a:moveTo>
                <a:cubicBezTo>
                  <a:pt x="12815" y="849"/>
                  <a:pt x="21600" y="10167"/>
                  <a:pt x="21600" y="21537"/>
                </a:cubicBezTo>
                <a:cubicBezTo>
                  <a:pt x="21600" y="32523"/>
                  <a:pt x="13398" y="41594"/>
                  <a:pt x="2790" y="42958"/>
                </a:cubicBezTo>
                <a:lnTo>
                  <a:pt x="0" y="21536"/>
                </a:lnTo>
                <a:lnTo>
                  <a:pt x="1655" y="0"/>
                </a:lnTo>
                <a:close/>
              </a:path>
            </a:pathLst>
          </a:custGeom>
          <a:noFill/>
          <a:ln w="28575" cap="flat" cmpd="sng">
            <a:solidFill>
              <a:schemeClr val="hlink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3895" name="椭圆 2213894"/>
          <p:cNvSpPr>
            <a:spLocks noChangeAspect="1"/>
          </p:cNvSpPr>
          <p:nvPr/>
        </p:nvSpPr>
        <p:spPr>
          <a:xfrm>
            <a:off x="2925763" y="2201545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rgbClr val="002D86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tx2"/>
            </a:outerShdw>
          </a:effectLst>
        </p:spPr>
        <p:txBody>
          <a:bodyPr wrap="none" lIns="0" tIns="0" rIns="0" bIns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13896" name="椭圆 2213895"/>
          <p:cNvSpPr>
            <a:spLocks noChangeAspect="1"/>
          </p:cNvSpPr>
          <p:nvPr/>
        </p:nvSpPr>
        <p:spPr>
          <a:xfrm>
            <a:off x="3694430" y="3873183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rgbClr val="002D86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tx2"/>
            </a:outerShdw>
          </a:effectLst>
        </p:spPr>
        <p:txBody>
          <a:bodyPr wrap="none" lIns="0" tIns="0" rIns="0" bIns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13897" name="椭圆 2213896"/>
          <p:cNvSpPr>
            <a:spLocks noChangeAspect="1"/>
          </p:cNvSpPr>
          <p:nvPr/>
        </p:nvSpPr>
        <p:spPr>
          <a:xfrm>
            <a:off x="3536950" y="2987358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rgbClr val="002D86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tx2"/>
            </a:outerShdw>
          </a:effectLst>
        </p:spPr>
        <p:txBody>
          <a:bodyPr wrap="none" lIns="0" tIns="0" rIns="0" bIns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70" name="矩形 2213898"/>
          <p:cNvSpPr/>
          <p:nvPr/>
        </p:nvSpPr>
        <p:spPr>
          <a:xfrm>
            <a:off x="3546475" y="2203133"/>
            <a:ext cx="3036024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 anchorCtr="0"/>
          <a:lstStyle/>
          <a:p>
            <a:pPr eaLnBrk="0" hangingPunct="0">
              <a:lnSpc>
                <a:spcPct val="9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Linux</a:t>
            </a: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系统介绍</a:t>
            </a:r>
            <a:endParaRPr lang="zh-CN" altLang="en-US" sz="24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371" name="矩形 2213899"/>
          <p:cNvSpPr/>
          <p:nvPr/>
        </p:nvSpPr>
        <p:spPr>
          <a:xfrm>
            <a:off x="4165600" y="3033395"/>
            <a:ext cx="4652963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 anchorCtr="0"/>
          <a:lstStyle/>
          <a:p>
            <a:pPr eaLnBrk="0" hangingPunct="0">
              <a:lnSpc>
                <a:spcPct val="90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Linux</a:t>
            </a: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开发环境介绍</a:t>
            </a:r>
            <a:endParaRPr lang="zh-CN" altLang="en-US" sz="24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372" name="矩形 2213900"/>
          <p:cNvSpPr/>
          <p:nvPr/>
        </p:nvSpPr>
        <p:spPr>
          <a:xfrm>
            <a:off x="4272280" y="3908108"/>
            <a:ext cx="3036024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 anchorCtr="0"/>
          <a:lstStyle/>
          <a:p>
            <a:pPr eaLnBrk="0" hangingPunct="0">
              <a:lnSpc>
                <a:spcPct val="9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Linux下</a:t>
            </a:r>
            <a:r>
              <a:rPr lang="en-US" altLang="zh-CN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C</a:t>
            </a:r>
            <a:r>
              <a:rPr lang="zh-CN" altLang="en-US" sz="2400" b="1" dirty="0">
                <a:latin typeface="Arial" panose="020B0604020202020204" pitchFamily="34" charset="0"/>
                <a:ea typeface="华文楷体" panose="02010600040101010101" pitchFamily="2" charset="-122"/>
              </a:rPr>
              <a:t>语言编程</a:t>
            </a:r>
            <a:endParaRPr lang="zh-CN" altLang="en-US" sz="2400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3403600" y="4738529"/>
            <a:ext cx="444500" cy="444500"/>
          </a:xfrm>
          <a:prstGeom prst="ellipse">
            <a:avLst/>
          </a:prstGeom>
          <a:gradFill rotWithShape="0">
            <a:gsLst>
              <a:gs pos="0">
                <a:srgbClr val="000066">
                  <a:gamma/>
                  <a:tint val="0"/>
                  <a:invGamma/>
                </a:srgbClr>
              </a:gs>
              <a:gs pos="100000">
                <a:srgbClr val="000066"/>
              </a:gs>
            </a:gsLst>
            <a:path path="shape">
              <a:fillToRect l="50000" t="50000" r="50000" b="50000"/>
            </a:path>
            <a:tileRect/>
          </a:gradFill>
          <a:ln w="12700" cap="flat" cmpd="sng">
            <a:solidFill>
              <a:srgbClr val="002D86"/>
            </a:solidFill>
            <a:prstDash val="solid"/>
            <a:headEnd type="none" w="med" len="med"/>
            <a:tailEnd type="none" w="med" len="med"/>
          </a:ln>
          <a:effectLst>
            <a:outerShdw dist="35921" dir="2699999" algn="ctr" rotWithShape="0">
              <a:schemeClr val="tx2"/>
            </a:outerShdw>
          </a:effectLst>
        </p:spPr>
        <p:txBody>
          <a:bodyPr wrap="none" lIns="0" tIns="0" rIns="0" bIns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24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en-US" altLang="zh-CN" sz="24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2213900"/>
          <p:cNvSpPr/>
          <p:nvPr/>
        </p:nvSpPr>
        <p:spPr>
          <a:xfrm>
            <a:off x="3981450" y="4773454"/>
            <a:ext cx="3036024" cy="450850"/>
          </a:xfrm>
          <a:prstGeom prst="rect">
            <a:avLst/>
          </a:prstGeom>
          <a:noFill/>
          <a:ln w="9525">
            <a:noFill/>
          </a:ln>
        </p:spPr>
        <p:txBody>
          <a:bodyPr lIns="82550" tIns="41275" rIns="82550" bIns="41275" anchor="t" anchorCtr="0"/>
          <a:lstStyle/>
          <a:p>
            <a:pPr eaLnBrk="0" hangingPunct="0">
              <a:lnSpc>
                <a:spcPct val="90000"/>
              </a:lnSpc>
            </a:pPr>
            <a:r>
              <a:rPr lang="en-US" altLang="zh-CN" sz="2400" b="1" dirty="0" err="1">
                <a:solidFill>
                  <a:srgbClr val="0000CC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Makefile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ea typeface="华文楷体" panose="02010600040101010101" pitchFamily="2" charset="-122"/>
              </a:rPr>
              <a:t>编写</a:t>
            </a:r>
            <a:endParaRPr lang="zh-CN" altLang="en-US" sz="2400" b="1" dirty="0">
              <a:solidFill>
                <a:srgbClr val="0000CC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Make 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726718" y="1700808"/>
            <a:ext cx="7958138" cy="4281487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rgbClr val="0000CC"/>
                </a:solidFill>
              </a:rPr>
              <a:t>makefile</a:t>
            </a:r>
            <a:r>
              <a:rPr lang="zh-CN" altLang="en-US" sz="2400" dirty="0">
                <a:solidFill>
                  <a:srgbClr val="0000CC"/>
                </a:solidFill>
              </a:rPr>
              <a:t>定义整个工程的编译规则</a:t>
            </a:r>
            <a:endParaRPr lang="zh-CN" altLang="en-US" sz="2400" dirty="0">
              <a:solidFill>
                <a:srgbClr val="0000CC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200" dirty="0"/>
              <a:t>一个工程中的源文件不计数，其按类型、功能、模块分别放在若干个目录中，</a:t>
            </a:r>
            <a:r>
              <a:rPr lang="en-US" altLang="zh-CN" sz="2200" dirty="0"/>
              <a:t>makefile</a:t>
            </a:r>
            <a:r>
              <a:rPr lang="zh-CN" altLang="en-US" sz="2200" dirty="0"/>
              <a:t>定义了一系列的规则来指定，哪些文件需要先编译，哪些文件需要后编译，哪些文件需要重新编译，甚至于进行更复杂的功能操作。</a:t>
            </a:r>
            <a:endParaRPr lang="en-US" altLang="zh-CN" sz="2200" dirty="0"/>
          </a:p>
          <a:p>
            <a:pPr>
              <a:spcBef>
                <a:spcPts val="600"/>
              </a:spcBef>
            </a:pPr>
            <a:r>
              <a:rPr lang="zh-CN" altLang="en-US" sz="2400" dirty="0">
                <a:solidFill>
                  <a:srgbClr val="0000CC"/>
                </a:solidFill>
              </a:rPr>
              <a:t>自动化编译 </a:t>
            </a:r>
            <a:endParaRPr lang="zh-CN" altLang="en-US" sz="2400" dirty="0">
              <a:solidFill>
                <a:srgbClr val="0000CC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200" dirty="0"/>
              <a:t>只需要一个</a:t>
            </a:r>
            <a:r>
              <a:rPr lang="en-US" altLang="zh-CN" sz="2200" dirty="0"/>
              <a:t>make</a:t>
            </a:r>
            <a:r>
              <a:rPr lang="zh-CN" altLang="en-US" sz="2200" dirty="0"/>
              <a:t>命令，整个工程完全自动编译 ；</a:t>
            </a:r>
            <a:endParaRPr lang="zh-CN" altLang="en-US" sz="2200" dirty="0"/>
          </a:p>
          <a:p>
            <a:pPr>
              <a:spcBef>
                <a:spcPts val="600"/>
              </a:spcBef>
            </a:pPr>
            <a:r>
              <a:rPr lang="en-US" altLang="zh-CN" sz="2200" dirty="0"/>
              <a:t>make</a:t>
            </a:r>
            <a:r>
              <a:rPr lang="zh-CN" altLang="en-US" sz="2200" dirty="0"/>
              <a:t>是一个命令工具，是一个解释</a:t>
            </a:r>
            <a:r>
              <a:rPr lang="en-US" altLang="zh-CN" sz="2200" dirty="0"/>
              <a:t>makefile</a:t>
            </a:r>
            <a:r>
              <a:rPr lang="zh-CN" altLang="en-US" sz="2200" dirty="0"/>
              <a:t>中指令的命令工具；一般来说，大多数的</a:t>
            </a:r>
            <a:r>
              <a:rPr lang="en-US" altLang="zh-CN" sz="2200" dirty="0"/>
              <a:t>IDE</a:t>
            </a:r>
            <a:r>
              <a:rPr lang="zh-CN" altLang="en-US" sz="2200" dirty="0"/>
              <a:t>都有这个命令，比如：</a:t>
            </a:r>
            <a:r>
              <a:rPr lang="en-US" altLang="zh-CN" sz="2200" dirty="0"/>
              <a:t>Delphi</a:t>
            </a:r>
            <a:r>
              <a:rPr lang="zh-CN" altLang="en-US" sz="2200" dirty="0"/>
              <a:t>的</a:t>
            </a:r>
            <a:r>
              <a:rPr lang="en-US" altLang="zh-CN" sz="2200" dirty="0"/>
              <a:t>make</a:t>
            </a:r>
            <a:r>
              <a:rPr lang="zh-CN" altLang="en-US" sz="2200" dirty="0"/>
              <a:t>，</a:t>
            </a:r>
            <a:r>
              <a:rPr lang="en-US" altLang="zh-CN" sz="2200" dirty="0"/>
              <a:t>Visual C++</a:t>
            </a:r>
            <a:r>
              <a:rPr lang="zh-CN" altLang="en-US" sz="2200" dirty="0"/>
              <a:t>的</a:t>
            </a:r>
            <a:r>
              <a:rPr lang="en-US" altLang="zh-CN" sz="2200" dirty="0"/>
              <a:t>nmake</a:t>
            </a:r>
            <a:r>
              <a:rPr lang="zh-CN" altLang="en-US" sz="2200" dirty="0"/>
              <a:t>，</a:t>
            </a:r>
            <a:r>
              <a:rPr lang="en-US" altLang="zh-CN" sz="2200" dirty="0"/>
              <a:t>Linux</a:t>
            </a:r>
            <a:r>
              <a:rPr lang="zh-CN" altLang="en-US" sz="2200" dirty="0"/>
              <a:t>下</a:t>
            </a:r>
            <a:r>
              <a:rPr lang="en-US" altLang="zh-CN" sz="2200" dirty="0"/>
              <a:t>GNU</a:t>
            </a:r>
            <a:r>
              <a:rPr lang="zh-CN" altLang="en-US" sz="2200" dirty="0"/>
              <a:t>的</a:t>
            </a:r>
            <a:r>
              <a:rPr lang="en-US" altLang="zh-CN" sz="2200" dirty="0"/>
              <a:t>make</a:t>
            </a:r>
            <a:r>
              <a:rPr lang="zh-CN" altLang="en-US" sz="2200" dirty="0"/>
              <a:t>。可见，</a:t>
            </a:r>
            <a:r>
              <a:rPr lang="en-US" altLang="zh-CN" sz="2200" dirty="0"/>
              <a:t>makefile</a:t>
            </a:r>
            <a:r>
              <a:rPr lang="zh-CN" altLang="en-US" sz="2200" dirty="0"/>
              <a:t>都成为了一种在工程方面的编译方法。</a:t>
            </a:r>
            <a:endParaRPr lang="zh-CN" altLang="en-US" sz="2200" dirty="0"/>
          </a:p>
        </p:txBody>
      </p:sp>
      <p:sp>
        <p:nvSpPr>
          <p:cNvPr id="4" name="Text Box 3"/>
          <p:cNvSpPr txBox="1"/>
          <p:nvPr/>
        </p:nvSpPr>
        <p:spPr>
          <a:xfrm>
            <a:off x="827584" y="1181794"/>
            <a:ext cx="72088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目的：掌握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make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的基本语法，使用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make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编译程序。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457200" y="126405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Makefile</a:t>
            </a:r>
            <a:r>
              <a:rPr lang="zh-CN" altLang="en-US" dirty="0"/>
              <a:t>里主要有什么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592931" y="1700808"/>
            <a:ext cx="7958138" cy="4459287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00CC"/>
                </a:solidFill>
              </a:rPr>
              <a:t>显式规则、隐晦规则、变量定义、文件指示和注释。</a:t>
            </a:r>
            <a:endParaRPr lang="zh-CN" altLang="en-US" sz="2000" dirty="0">
              <a:solidFill>
                <a:srgbClr val="0000CC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1000" dirty="0"/>
              <a:t> </a:t>
            </a:r>
            <a:endParaRPr lang="zh-CN" altLang="en-US" sz="1000" dirty="0"/>
          </a:p>
          <a:p>
            <a:pPr>
              <a:lnSpc>
                <a:spcPct val="80000"/>
              </a:lnSpc>
            </a:pPr>
            <a:r>
              <a:rPr lang="en-US" altLang="zh-CN" sz="1600" dirty="0">
                <a:solidFill>
                  <a:srgbClr val="0000CC"/>
                </a:solidFill>
              </a:rPr>
              <a:t>1</a:t>
            </a:r>
            <a:r>
              <a:rPr lang="zh-CN" altLang="en-US" sz="1600" dirty="0">
                <a:solidFill>
                  <a:srgbClr val="0000CC"/>
                </a:solidFill>
              </a:rPr>
              <a:t>、显式规则</a:t>
            </a:r>
            <a:r>
              <a:rPr lang="zh-CN" altLang="en-US" sz="1600" dirty="0"/>
              <a:t>。显式规则说明了，如何生成一个或多的的目标文件。这是由</a:t>
            </a:r>
            <a:r>
              <a:rPr lang="en-US" altLang="zh-CN" sz="1600" dirty="0"/>
              <a:t>Makefile</a:t>
            </a:r>
            <a:r>
              <a:rPr lang="zh-CN" altLang="en-US" sz="1600" dirty="0"/>
              <a:t>的书写者明显指出，要生成的文件，文件的依赖文件，生成的命令。</a:t>
            </a:r>
            <a:endParaRPr lang="zh-CN" altLang="en-US" sz="1600" dirty="0"/>
          </a:p>
          <a:p>
            <a:pPr>
              <a:lnSpc>
                <a:spcPct val="80000"/>
              </a:lnSpc>
            </a:pP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en-US" altLang="zh-CN" sz="1600" dirty="0">
                <a:solidFill>
                  <a:srgbClr val="0000CC"/>
                </a:solidFill>
              </a:rPr>
              <a:t>2</a:t>
            </a:r>
            <a:r>
              <a:rPr lang="zh-CN" altLang="en-US" sz="1600" dirty="0">
                <a:solidFill>
                  <a:srgbClr val="0000CC"/>
                </a:solidFill>
              </a:rPr>
              <a:t>、隐晦规则</a:t>
            </a:r>
            <a:r>
              <a:rPr lang="zh-CN" altLang="en-US" sz="1600" dirty="0"/>
              <a:t>。由于我们的</a:t>
            </a:r>
            <a:r>
              <a:rPr lang="en-US" altLang="zh-CN" sz="1600" dirty="0"/>
              <a:t>make</a:t>
            </a:r>
            <a:r>
              <a:rPr lang="zh-CN" altLang="en-US" sz="1600" dirty="0"/>
              <a:t>有自动推导的功能，所以隐晦的规则可以让我们比较粗糙地简略地书写</a:t>
            </a:r>
            <a:r>
              <a:rPr lang="en-US" altLang="zh-CN" sz="1600" dirty="0"/>
              <a:t>Makefile</a:t>
            </a:r>
            <a:r>
              <a:rPr lang="zh-CN" altLang="en-US" sz="1600" dirty="0"/>
              <a:t>，这是由</a:t>
            </a:r>
            <a:r>
              <a:rPr lang="en-US" altLang="zh-CN" sz="1600" dirty="0"/>
              <a:t>make</a:t>
            </a:r>
            <a:r>
              <a:rPr lang="zh-CN" altLang="en-US" sz="1600" dirty="0"/>
              <a:t>所支持的。</a:t>
            </a:r>
            <a:endParaRPr lang="zh-CN" altLang="en-US" sz="1600" dirty="0"/>
          </a:p>
          <a:p>
            <a:pPr>
              <a:lnSpc>
                <a:spcPct val="80000"/>
              </a:lnSpc>
            </a:pP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en-US" altLang="zh-CN" sz="1600" dirty="0">
                <a:solidFill>
                  <a:srgbClr val="0000CC"/>
                </a:solidFill>
              </a:rPr>
              <a:t>3</a:t>
            </a:r>
            <a:r>
              <a:rPr lang="zh-CN" altLang="en-US" sz="1600" dirty="0">
                <a:solidFill>
                  <a:srgbClr val="0000CC"/>
                </a:solidFill>
              </a:rPr>
              <a:t>、变量的定义</a:t>
            </a:r>
            <a:r>
              <a:rPr lang="zh-CN" altLang="en-US" sz="1600" dirty="0"/>
              <a:t>。在</a:t>
            </a:r>
            <a:r>
              <a:rPr lang="en-US" altLang="zh-CN" sz="1600" dirty="0"/>
              <a:t>Makefile</a:t>
            </a:r>
            <a:r>
              <a:rPr lang="zh-CN" altLang="en-US" sz="1600" dirty="0"/>
              <a:t>中我们要定义一系列的变量，变量一般都是字符串，这个有点像</a:t>
            </a:r>
            <a:r>
              <a:rPr lang="en-US" altLang="zh-CN" sz="1600" dirty="0"/>
              <a:t>C</a:t>
            </a:r>
            <a:r>
              <a:rPr lang="zh-CN" altLang="en-US" sz="1600" dirty="0"/>
              <a:t>语言中的宏，当</a:t>
            </a:r>
            <a:r>
              <a:rPr lang="en-US" altLang="zh-CN" sz="1600" dirty="0"/>
              <a:t>Makefile</a:t>
            </a:r>
            <a:r>
              <a:rPr lang="zh-CN" altLang="en-US" sz="1600" dirty="0"/>
              <a:t>被执行时，其中的变量都会被扩展到相应的引用位置上。</a:t>
            </a:r>
            <a:endParaRPr lang="zh-CN" altLang="en-US" sz="1600" dirty="0"/>
          </a:p>
          <a:p>
            <a:pPr>
              <a:lnSpc>
                <a:spcPct val="80000"/>
              </a:lnSpc>
            </a:pP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en-US" altLang="zh-CN" sz="1600" dirty="0">
                <a:solidFill>
                  <a:srgbClr val="0000CC"/>
                </a:solidFill>
              </a:rPr>
              <a:t>4</a:t>
            </a:r>
            <a:r>
              <a:rPr lang="zh-CN" altLang="en-US" sz="1600" dirty="0">
                <a:solidFill>
                  <a:srgbClr val="0000CC"/>
                </a:solidFill>
              </a:rPr>
              <a:t>、文件指示</a:t>
            </a:r>
            <a:r>
              <a:rPr lang="zh-CN" altLang="en-US" sz="1600" dirty="0"/>
              <a:t>。其包括了三个部分，一个是在一个</a:t>
            </a:r>
            <a:r>
              <a:rPr lang="en-US" altLang="zh-CN" sz="1600" dirty="0"/>
              <a:t>Makefile</a:t>
            </a:r>
            <a:r>
              <a:rPr lang="zh-CN" altLang="en-US" sz="1600" dirty="0"/>
              <a:t>中引用另一个</a:t>
            </a:r>
            <a:r>
              <a:rPr lang="en-US" altLang="zh-CN" sz="1600" dirty="0"/>
              <a:t>Makefile</a:t>
            </a:r>
            <a:r>
              <a:rPr lang="zh-CN" altLang="en-US" sz="1600" dirty="0"/>
              <a:t>，就像</a:t>
            </a:r>
            <a:r>
              <a:rPr lang="en-US" altLang="zh-CN" sz="1600" dirty="0"/>
              <a:t>C</a:t>
            </a:r>
            <a:r>
              <a:rPr lang="zh-CN" altLang="en-US" sz="1600" dirty="0"/>
              <a:t>语言中的</a:t>
            </a:r>
            <a:r>
              <a:rPr lang="en-US" altLang="zh-CN" sz="1600" dirty="0"/>
              <a:t>include</a:t>
            </a:r>
            <a:r>
              <a:rPr lang="zh-CN" altLang="en-US" sz="1600" dirty="0"/>
              <a:t>一样；另一个是指根据某些情况指定</a:t>
            </a:r>
            <a:r>
              <a:rPr lang="en-US" altLang="zh-CN" sz="1600" dirty="0"/>
              <a:t>Makefile</a:t>
            </a:r>
            <a:r>
              <a:rPr lang="zh-CN" altLang="en-US" sz="1600" dirty="0"/>
              <a:t>中的有效部分，就像</a:t>
            </a:r>
            <a:r>
              <a:rPr lang="en-US" altLang="zh-CN" sz="1600" dirty="0"/>
              <a:t>C</a:t>
            </a:r>
            <a:r>
              <a:rPr lang="zh-CN" altLang="en-US" sz="1600" dirty="0"/>
              <a:t>语言中的预编译</a:t>
            </a:r>
            <a:r>
              <a:rPr lang="en-US" altLang="zh-CN" sz="1600" dirty="0"/>
              <a:t>#if</a:t>
            </a:r>
            <a:r>
              <a:rPr lang="zh-CN" altLang="en-US" sz="1600" dirty="0"/>
              <a:t>一样；还有就是定义一个多行的命令。</a:t>
            </a:r>
            <a:endParaRPr lang="zh-CN" altLang="en-US" sz="1600" dirty="0"/>
          </a:p>
          <a:p>
            <a:pPr>
              <a:lnSpc>
                <a:spcPct val="80000"/>
              </a:lnSpc>
            </a:pPr>
            <a:endParaRPr lang="zh-CN" altLang="en-US" sz="1600" dirty="0"/>
          </a:p>
          <a:p>
            <a:pPr>
              <a:lnSpc>
                <a:spcPct val="80000"/>
              </a:lnSpc>
            </a:pPr>
            <a:r>
              <a:rPr lang="en-US" altLang="zh-CN" sz="1600" dirty="0">
                <a:solidFill>
                  <a:srgbClr val="0000CC"/>
                </a:solidFill>
              </a:rPr>
              <a:t>5</a:t>
            </a:r>
            <a:r>
              <a:rPr lang="zh-CN" altLang="en-US" sz="1600" dirty="0">
                <a:solidFill>
                  <a:srgbClr val="0000CC"/>
                </a:solidFill>
              </a:rPr>
              <a:t>、注释</a:t>
            </a:r>
            <a:r>
              <a:rPr lang="zh-CN" altLang="en-US" sz="1600" dirty="0"/>
              <a:t>。</a:t>
            </a:r>
            <a:r>
              <a:rPr lang="en-US" altLang="zh-CN" sz="1600" dirty="0"/>
              <a:t>Makefile</a:t>
            </a:r>
            <a:r>
              <a:rPr lang="zh-CN" altLang="en-US" sz="1600" dirty="0"/>
              <a:t>中只有行注释，和</a:t>
            </a:r>
            <a:r>
              <a:rPr lang="en-US" altLang="zh-CN" sz="1600" dirty="0"/>
              <a:t>UNIX</a:t>
            </a:r>
            <a:r>
              <a:rPr lang="zh-CN" altLang="en-US" sz="1600" dirty="0"/>
              <a:t>的</a:t>
            </a:r>
            <a:r>
              <a:rPr lang="en-US" altLang="zh-CN" sz="1600" dirty="0"/>
              <a:t>Shell</a:t>
            </a:r>
            <a:r>
              <a:rPr lang="zh-CN" altLang="en-US" sz="1600" dirty="0"/>
              <a:t>脚本一样，其注释是用“</a:t>
            </a:r>
            <a:r>
              <a:rPr lang="en-US" altLang="zh-CN" sz="1600" dirty="0"/>
              <a:t>#”</a:t>
            </a:r>
            <a:r>
              <a:rPr lang="zh-CN" altLang="en-US" sz="1600" dirty="0"/>
              <a:t>字符。如果你要在你的</a:t>
            </a:r>
            <a:r>
              <a:rPr lang="en-US" altLang="zh-CN" sz="1600" dirty="0"/>
              <a:t>Makefile</a:t>
            </a:r>
            <a:r>
              <a:rPr lang="zh-CN" altLang="en-US" sz="1600" dirty="0"/>
              <a:t>中使用“</a:t>
            </a:r>
            <a:r>
              <a:rPr lang="en-US" altLang="zh-CN" sz="1600" dirty="0"/>
              <a:t>#”</a:t>
            </a:r>
            <a:r>
              <a:rPr lang="zh-CN" altLang="en-US" sz="1600" dirty="0"/>
              <a:t>字符，可以用反斜框进行转义，如：“</a:t>
            </a:r>
            <a:r>
              <a:rPr lang="en-US" altLang="zh-CN" sz="1600" dirty="0"/>
              <a:t>\#”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关于程序的编译和链接 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无论是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C++</a:t>
            </a:r>
            <a:r>
              <a:rPr lang="zh-CN" altLang="en-US" sz="2400" dirty="0"/>
              <a:t>，首先要把源文件编译成中间代码文件，在</a:t>
            </a:r>
            <a:r>
              <a:rPr lang="en-US" altLang="zh-CN" sz="2400" dirty="0"/>
              <a:t>Windows</a:t>
            </a:r>
            <a:r>
              <a:rPr lang="zh-CN" altLang="en-US" sz="2400" dirty="0"/>
              <a:t>下是 </a:t>
            </a:r>
            <a:r>
              <a:rPr lang="en-US" altLang="zh-CN" sz="2400" dirty="0"/>
              <a:t>.obj </a:t>
            </a:r>
            <a:r>
              <a:rPr lang="zh-CN" altLang="en-US" sz="2400" dirty="0"/>
              <a:t>文件，</a:t>
            </a:r>
            <a:r>
              <a:rPr lang="en-US" altLang="zh-CN" sz="2400" dirty="0"/>
              <a:t>UNIX</a:t>
            </a:r>
            <a:r>
              <a:rPr lang="zh-CN" altLang="en-US" sz="2400" dirty="0"/>
              <a:t>下是 </a:t>
            </a:r>
            <a:r>
              <a:rPr lang="en-US" altLang="zh-CN" sz="2400" dirty="0"/>
              <a:t>.o </a:t>
            </a:r>
            <a:r>
              <a:rPr lang="zh-CN" altLang="en-US" sz="2400" dirty="0"/>
              <a:t>文件，即目标文件，这个动作叫做</a:t>
            </a:r>
            <a:r>
              <a:rPr lang="zh-CN" altLang="en-US" sz="2400" dirty="0">
                <a:solidFill>
                  <a:srgbClr val="0000CC"/>
                </a:solidFill>
              </a:rPr>
              <a:t>编译</a:t>
            </a:r>
            <a:r>
              <a:rPr lang="zh-CN" altLang="en-US" sz="2400" dirty="0"/>
              <a:t>（</a:t>
            </a:r>
            <a:r>
              <a:rPr lang="en-US" altLang="zh-CN" sz="2400" dirty="0"/>
              <a:t>compile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然后再把大量的目标文件链接成执行文件，这个动作叫作</a:t>
            </a:r>
            <a:r>
              <a:rPr lang="zh-CN" altLang="en-US" sz="2400" dirty="0">
                <a:solidFill>
                  <a:srgbClr val="0000CC"/>
                </a:solidFill>
              </a:rPr>
              <a:t>链接</a:t>
            </a:r>
            <a:r>
              <a:rPr lang="zh-CN" altLang="en-US" sz="2400" dirty="0"/>
              <a:t>（</a:t>
            </a:r>
            <a:r>
              <a:rPr lang="en-US" altLang="zh-CN" sz="2400" dirty="0"/>
              <a:t>link</a:t>
            </a:r>
            <a:r>
              <a:rPr lang="zh-CN" altLang="en-US" sz="2400" dirty="0"/>
              <a:t>）。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0000CC"/>
                </a:solidFill>
              </a:rPr>
              <a:t>编译</a:t>
            </a:r>
            <a:r>
              <a:rPr lang="zh-CN" altLang="en-US" sz="2400" dirty="0"/>
              <a:t>时，编译器检查语法，函数与变量的声明是否正确。对于声明，通常需要你告诉编译器头文件所在的位置（头文件中应该只是声明，而定义应该放在源文件中），只要所有的语法正确，编译器就可以编译出中间目标文件。一般来说，每个源文件可以生成一个中间目标文件（</a:t>
            </a:r>
            <a:r>
              <a:rPr lang="en-US" altLang="zh-CN" sz="2400" dirty="0"/>
              <a:t>.o</a:t>
            </a:r>
            <a:r>
              <a:rPr lang="zh-CN" altLang="en-US" sz="2400" dirty="0"/>
              <a:t>文件或是</a:t>
            </a:r>
            <a:r>
              <a:rPr lang="en-US" altLang="zh-CN" sz="2400" dirty="0"/>
              <a:t>.obj</a:t>
            </a:r>
            <a:r>
              <a:rPr lang="zh-CN" altLang="en-US" sz="2400" dirty="0"/>
              <a:t>文件）。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关于程序的编译和链接 </a:t>
            </a:r>
            <a:endParaRPr lang="zh-CN" altLang="en-US" dirty="0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592931" y="1700808"/>
            <a:ext cx="7958138" cy="4281487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0000CC"/>
                </a:solidFill>
              </a:rPr>
              <a:t>链接</a:t>
            </a:r>
            <a:r>
              <a:rPr lang="zh-CN" altLang="en-US" sz="2400" dirty="0"/>
              <a:t>时，主要是找到函数和全局变量的定义。</a:t>
            </a:r>
            <a:endParaRPr lang="en-US" altLang="zh-CN" sz="2400" dirty="0"/>
          </a:p>
          <a:p>
            <a:pPr marL="0" indent="0">
              <a:lnSpc>
                <a:spcPct val="80000"/>
              </a:lnSpc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zh-CN" altLang="en-US" sz="2400" dirty="0"/>
              <a:t>链接器并不管函数所在的源文件，只管函数的中间目标文件（</a:t>
            </a:r>
            <a:r>
              <a:rPr lang="en-US" altLang="zh-CN" sz="2400" dirty="0"/>
              <a:t>Object File</a:t>
            </a:r>
            <a:r>
              <a:rPr lang="zh-CN" altLang="en-US" sz="2400" dirty="0"/>
              <a:t>）。在大多数时候，由于源文件太多，编译生成的目标文件太多，而在链接时需要明显地指出中间目标文件名，这对于编译很不方便，所以，我们要给中间目标文件打个包，在</a:t>
            </a:r>
            <a:r>
              <a:rPr lang="en-US" altLang="zh-CN" sz="2400" dirty="0"/>
              <a:t>Windows</a:t>
            </a:r>
            <a:r>
              <a:rPr lang="zh-CN" altLang="en-US" sz="2400" dirty="0"/>
              <a:t>下这种包叫“库文件”（</a:t>
            </a:r>
            <a:r>
              <a:rPr lang="en-US" altLang="zh-CN" sz="2400" dirty="0"/>
              <a:t>Library File)</a:t>
            </a:r>
            <a:r>
              <a:rPr lang="zh-CN" altLang="en-US" sz="2400" dirty="0"/>
              <a:t>，也就是 </a:t>
            </a:r>
            <a:r>
              <a:rPr lang="en-US" altLang="zh-CN" sz="2400" dirty="0"/>
              <a:t>.lib </a:t>
            </a:r>
            <a:r>
              <a:rPr lang="zh-CN" altLang="en-US" sz="2400" dirty="0"/>
              <a:t>文件，在</a:t>
            </a:r>
            <a:r>
              <a:rPr lang="en-US" altLang="zh-CN" sz="2400" dirty="0"/>
              <a:t>UNIX</a:t>
            </a:r>
            <a:r>
              <a:rPr lang="zh-CN" altLang="en-US" sz="2400" dirty="0"/>
              <a:t>下，是</a:t>
            </a:r>
            <a:r>
              <a:rPr lang="en-US" altLang="zh-CN" sz="2400" dirty="0"/>
              <a:t>Archive File</a:t>
            </a:r>
            <a:r>
              <a:rPr lang="zh-CN" altLang="en-US" sz="2400" dirty="0"/>
              <a:t>，也就是 </a:t>
            </a:r>
            <a:r>
              <a:rPr lang="en-US" altLang="zh-CN" sz="2400" dirty="0"/>
              <a:t>.a </a:t>
            </a:r>
            <a:r>
              <a:rPr lang="zh-CN" altLang="en-US" sz="2400" dirty="0"/>
              <a:t>文件 或</a:t>
            </a:r>
            <a:r>
              <a:rPr lang="en-US" altLang="zh-CN" sz="2400" dirty="0"/>
              <a:t>.so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395536" y="1985094"/>
            <a:ext cx="2520280" cy="611337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2000" b="1" dirty="0">
                <a:solidFill>
                  <a:srgbClr val="0000CC"/>
                </a:solidFill>
              </a:rPr>
              <a:t>准备文件</a:t>
            </a:r>
            <a:r>
              <a:rPr lang="en-US" altLang="zh-CN" sz="2000" b="1" dirty="0">
                <a:solidFill>
                  <a:srgbClr val="0000CC"/>
                </a:solidFill>
              </a:rPr>
              <a:t>file1.c</a:t>
            </a:r>
            <a:endParaRPr lang="en-US" altLang="zh-CN" sz="2000" b="1" dirty="0">
              <a:solidFill>
                <a:srgbClr val="0000CC"/>
              </a:solidFill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685800" y="2686050"/>
            <a:ext cx="2520280" cy="230832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#include &lt;stdio.h&gt;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#include "file2.h"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int main()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{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     printf("print file1\n");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     File2Print();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     return 0;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052763" y="22907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AutoShape 5">
            <a:hlinkClick r:id="" action="ppaction://noaction"/>
          </p:cNvPr>
          <p:cNvSpPr/>
          <p:nvPr/>
        </p:nvSpPr>
        <p:spPr>
          <a:xfrm>
            <a:off x="7772400" y="6172200"/>
            <a:ext cx="762000" cy="381000"/>
          </a:xfrm>
          <a:prstGeom prst="actionButtonBlank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华文隶书" panose="02010800040101010101" pitchFamily="2" charset="-122"/>
              </a:rPr>
              <a:t>返回</a:t>
            </a:r>
            <a:endParaRPr lang="zh-CN" altLang="en-US" b="1" dirty="0"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  <p:sp>
        <p:nvSpPr>
          <p:cNvPr id="6" name="Text Box 3"/>
          <p:cNvSpPr txBox="1"/>
          <p:nvPr/>
        </p:nvSpPr>
        <p:spPr>
          <a:xfrm>
            <a:off x="3543672" y="2745723"/>
            <a:ext cx="2590056" cy="14773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#include "file2.h"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void File2Print()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{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     printf("Print file2\n");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Text Box 3"/>
          <p:cNvSpPr txBox="1"/>
          <p:nvPr/>
        </p:nvSpPr>
        <p:spPr>
          <a:xfrm>
            <a:off x="6471320" y="2686050"/>
            <a:ext cx="2302024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#ifndef  FILE2_H_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#define  FILE2_H_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#include&lt;stdio.h&gt;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void File2Print();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#endif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/>
          <p:nvPr/>
        </p:nvSpPr>
        <p:spPr>
          <a:xfrm>
            <a:off x="3206080" y="1985093"/>
            <a:ext cx="2416696" cy="6113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000" b="1" dirty="0">
                <a:solidFill>
                  <a:srgbClr val="0000CC"/>
                </a:solidFill>
              </a:rPr>
              <a:t>准备文件</a:t>
            </a:r>
            <a:r>
              <a:rPr lang="en-US" altLang="zh-CN" sz="2000" b="1" dirty="0">
                <a:solidFill>
                  <a:srgbClr val="0000CC"/>
                </a:solidFill>
              </a:rPr>
              <a:t>file2.c</a:t>
            </a:r>
            <a:endParaRPr lang="en-US" altLang="zh-CN" sz="2000" b="1" dirty="0">
              <a:solidFill>
                <a:srgbClr val="0000CC"/>
              </a:solidFill>
            </a:endParaRPr>
          </a:p>
        </p:txBody>
      </p:sp>
      <p:sp>
        <p:nvSpPr>
          <p:cNvPr id="9" name="Rectangle 2"/>
          <p:cNvSpPr txBox="1"/>
          <p:nvPr/>
        </p:nvSpPr>
        <p:spPr>
          <a:xfrm>
            <a:off x="6137005" y="1985093"/>
            <a:ext cx="2416696" cy="6113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</a:pPr>
            <a:r>
              <a:rPr lang="zh-CN" altLang="en-US" sz="2000" b="1" dirty="0">
                <a:solidFill>
                  <a:srgbClr val="0000CC"/>
                </a:solidFill>
              </a:rPr>
              <a:t>准备文件</a:t>
            </a:r>
            <a:r>
              <a:rPr lang="en-US" altLang="zh-CN" sz="2000" b="1" dirty="0">
                <a:solidFill>
                  <a:srgbClr val="0000CC"/>
                </a:solidFill>
              </a:rPr>
              <a:t>file2.h</a:t>
            </a:r>
            <a:endParaRPr lang="en-US" altLang="zh-CN" sz="2000" b="1" dirty="0">
              <a:solidFill>
                <a:srgbClr val="0000CC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49514" y="522381"/>
            <a:ext cx="4698722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3200" dirty="0"/>
              <a:t>一个包含三个文件的工程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863600" y="116632"/>
            <a:ext cx="76200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 err="1"/>
              <a:t>Makefile</a:t>
            </a:r>
            <a:r>
              <a:rPr lang="zh-CN" altLang="en-US" dirty="0"/>
              <a:t>里的主要规则</a:t>
            </a:r>
            <a:endParaRPr lang="zh-CN" altLang="en-US" dirty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58800" y="1628800"/>
            <a:ext cx="8026400" cy="5048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target ... : prerequisites ...</a:t>
            </a:r>
            <a:endParaRPr kumimoji="0" lang="en-US" altLang="zh-CN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command</a:t>
            </a:r>
            <a:endParaRPr kumimoji="0" lang="en-US" altLang="zh-CN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...</a:t>
            </a:r>
            <a:endParaRPr kumimoji="0" lang="en-US" altLang="zh-CN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target</a:t>
            </a:r>
            <a:r>
              <a:rPr kumimoji="0" lang="zh-CN" altLang="en-US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是一个目标文件，可以是</a:t>
            </a:r>
            <a:r>
              <a:rPr kumimoji="0" lang="en-US" altLang="zh-CN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Object File</a:t>
            </a:r>
            <a:r>
              <a:rPr kumimoji="0" lang="zh-CN" altLang="en-US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，也可以是执行文件。还可以是一个标签</a:t>
            </a:r>
            <a:r>
              <a:rPr kumimoji="0" lang="en-US" altLang="zh-CN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伪目标</a:t>
            </a:r>
            <a:r>
              <a:rPr kumimoji="0" lang="en-US" altLang="zh-CN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0" lang="zh-CN" altLang="en-US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2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prerequisites</a:t>
            </a:r>
            <a:r>
              <a:rPr kumimoji="0" lang="zh-CN" altLang="en-US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是要生成那个</a:t>
            </a:r>
            <a:r>
              <a:rPr kumimoji="0" lang="en-US" altLang="zh-CN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target</a:t>
            </a:r>
            <a:r>
              <a:rPr kumimoji="0" lang="zh-CN" altLang="en-US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所需要的文件或是目标。</a:t>
            </a:r>
            <a:endParaRPr kumimoji="0" lang="zh-CN" altLang="en-US" sz="22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command</a:t>
            </a:r>
            <a:r>
              <a:rPr kumimoji="0" lang="zh-CN" altLang="en-US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也就是</a:t>
            </a:r>
            <a:r>
              <a:rPr kumimoji="0" lang="en-US" altLang="zh-CN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需要执行的命令。</a:t>
            </a:r>
            <a:r>
              <a:rPr kumimoji="0" lang="en-US" altLang="zh-CN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任意的</a:t>
            </a:r>
            <a:r>
              <a:rPr kumimoji="0" lang="en-US" altLang="zh-CN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Shell</a:t>
            </a:r>
            <a:r>
              <a:rPr kumimoji="0" lang="zh-CN" altLang="en-US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命令</a:t>
            </a:r>
            <a:r>
              <a:rPr kumimoji="0" lang="en-US" altLang="zh-CN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2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文件的依赖关系，也就是说，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target……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是需要生成的一个或多个文件，它们依赖于 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prerequisites......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中列出的文件，通过执行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command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来生成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target.....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一个规则可以有多个命令行，每一条命令占一行。 注意：每一个命令行必须以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[Tab]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字符开始，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[Tab]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字符告诉 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make 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此行是一个命令行。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按照命令完成相应的动作。这也是书写 </a:t>
            </a:r>
            <a:r>
              <a:rPr kumimoji="0" lang="en-US" altLang="zh-CN" sz="20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中容易产生，而且比较隐蔽的错误。</a:t>
            </a:r>
            <a:endParaRPr kumimoji="0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这就是</a:t>
            </a:r>
            <a:r>
              <a:rPr kumimoji="0" lang="en-US" altLang="zh-CN" sz="22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zh-CN" altLang="en-US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的规则，</a:t>
            </a:r>
            <a:r>
              <a:rPr kumimoji="0" lang="zh-CN" altLang="en-US" sz="2200" kern="1200" cap="none" spc="0" normalizeH="0" baseline="0" noProof="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也</a:t>
            </a:r>
            <a:r>
              <a:rPr kumimoji="0" lang="zh-CN" altLang="en-US" sz="22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0" lang="en-US" altLang="zh-CN" sz="2200" kern="1200" cap="none" spc="0" normalizeH="0" baseline="0" noProof="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Makefile</a:t>
            </a:r>
            <a:r>
              <a:rPr kumimoji="0" lang="zh-CN" altLang="en-US" sz="2200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中最核心的内容</a:t>
            </a:r>
            <a:r>
              <a:rPr kumimoji="0" lang="zh-CN" altLang="en-US" sz="22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2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052763" y="22907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/>
          <p:nvPr/>
        </p:nvSpPr>
        <p:spPr>
          <a:xfrm>
            <a:off x="1327150" y="2273300"/>
            <a:ext cx="5018088" cy="41544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helloworld:file1.o file2.o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	gcc file1.o file2.o -o helloworld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file1.o:file1.c file2.h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	gcc -c file1.c -o file1.o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file2.o:file2.c file2.h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	gcc -c file2.c -o file2.o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clean: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	rm -rf *.o helloworld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62000" y="116632"/>
            <a:ext cx="76200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>
              <a:lnSpc>
                <a:spcPct val="85000"/>
              </a:lnSpc>
              <a:buClrTx/>
              <a:buSzTx/>
              <a:buFontTx/>
              <a:buNone/>
              <a:defRPr/>
            </a:pPr>
            <a:r>
              <a:rPr kumimoji="0" lang="zh-CN" altLang="en-US" sz="4400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编写</a:t>
            </a:r>
            <a:r>
              <a:rPr kumimoji="0" lang="en-US" altLang="zh-CN" sz="4400" kern="0" cap="none" spc="0" normalizeH="0" baseline="0" noProof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Makefile</a:t>
            </a:r>
            <a:r>
              <a:rPr kumimoji="0" lang="zh-CN" altLang="en-US" sz="4400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文件</a:t>
            </a:r>
            <a:endParaRPr kumimoji="0" lang="zh-CN" altLang="en-US" sz="4400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1028700" y="116632"/>
            <a:ext cx="76200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详细解读</a:t>
            </a:r>
            <a:r>
              <a:rPr lang="en-US" altLang="zh-CN" dirty="0"/>
              <a:t>Makefile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19100" y="1772816"/>
            <a:ext cx="8305800" cy="3786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helloworld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 file1.o file2.o</a:t>
            </a:r>
            <a:endParaRPr kumimoji="0" lang="zh-CN" altLang="en-US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gcc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file1.o file2.o -o </a:t>
            </a:r>
            <a:r>
              <a:rPr kumimoji="0" lang="en-US" altLang="zh-CN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helloworld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 </a:t>
            </a:r>
            <a:endParaRPr kumimoji="0" lang="en-US" altLang="zh-CN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endParaRPr kumimoji="0" lang="en-US" altLang="zh-CN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helloworld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依赖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file1.o file2.o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两个文件编译出</a:t>
            </a:r>
            <a:r>
              <a:rPr kumimoji="0" lang="en-US" altLang="zh-CN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helloworld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可执行文件。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-o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表示指定 的目标文件名。</a:t>
            </a:r>
            <a:endParaRPr kumimoji="0" lang="zh-CN" altLang="en-US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file1.o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file2.o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都存在，但是其中一个比</a:t>
            </a:r>
            <a:r>
              <a:rPr kumimoji="0" lang="en-US" altLang="zh-CN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helloworld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新或</a:t>
            </a:r>
            <a:r>
              <a:rPr kumimoji="0" lang="en-US" altLang="zh-CN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helloworld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不存在时，执行下面的</a:t>
            </a:r>
            <a:r>
              <a:rPr kumimoji="0" lang="en-US" altLang="zh-CN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gcc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命令。</a:t>
            </a:r>
            <a:endParaRPr kumimoji="0" lang="en-US" altLang="zh-CN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file1.o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file2.o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有任意一个不存在，假设是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file1.o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，会先找到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file1.o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的生成关系，生成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file1.o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后，再执行下面的</a:t>
            </a:r>
            <a:r>
              <a:rPr kumimoji="0" lang="en-US" altLang="zh-CN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gcc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命令。</a:t>
            </a:r>
            <a:endParaRPr kumimoji="0" lang="zh-CN" altLang="en-US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052763" y="22907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1047750" y="104775"/>
            <a:ext cx="76200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详细解读</a:t>
            </a:r>
            <a:r>
              <a:rPr lang="en-US" altLang="zh-CN" dirty="0"/>
              <a:t>Makefile</a:t>
            </a:r>
            <a:r>
              <a:rPr lang="zh-CN" altLang="en-US" dirty="0"/>
              <a:t>文件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59346" y="1561964"/>
            <a:ext cx="7825308" cy="46102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file1.o : file1.c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 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file2.h</a:t>
            </a:r>
            <a:endParaRPr kumimoji="0" lang="zh-CN" altLang="en-US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gcc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-c file1.c -o file1.o</a:t>
            </a:r>
            <a:endParaRPr kumimoji="0" lang="zh-CN" altLang="en-US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file1.o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依赖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file1.c 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file2.h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这两个文件，编译出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file1.o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文件。</a:t>
            </a:r>
            <a:endParaRPr kumimoji="0" lang="en-US" altLang="zh-CN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若依赖文件中有任意一个文件不存在或比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file1.o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新，都会重新执行下面的</a:t>
            </a:r>
            <a:r>
              <a:rPr kumimoji="0" lang="en-US" altLang="zh-CN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gcc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命令。</a:t>
            </a:r>
            <a:endParaRPr kumimoji="0" lang="en-US" altLang="zh-CN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indent="-45720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-c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</a:t>
            </a:r>
            <a:r>
              <a:rPr kumimoji="0" lang="en-US" altLang="zh-CN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gcc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只把给它的文件编译成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.o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文件，用源码文件的文件名命名但把其后缀由“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.c”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变成“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.o”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。在这句中，可以省略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-o file1.o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，编译器默认生成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file1.o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文件，这就是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-c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的作用。</a:t>
            </a:r>
            <a:endParaRPr kumimoji="0" lang="zh-CN" altLang="en-US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file2.o : file2.c file2.h</a:t>
            </a:r>
            <a:b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             </a:t>
            </a:r>
            <a:r>
              <a:rPr kumimoji="0" lang="en-US" altLang="zh-CN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gcc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-c file2.c -o file2.o</a:t>
            </a:r>
            <a:endParaRPr kumimoji="0" lang="en-US" altLang="zh-CN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这两句的功能同上。</a:t>
            </a:r>
            <a:endParaRPr kumimoji="0" lang="zh-CN" altLang="en-US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052763" y="22907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1" name="AutoShape 5">
            <a:hlinkClick r:id="" action="ppaction://noaction"/>
          </p:cNvPr>
          <p:cNvSpPr/>
          <p:nvPr/>
        </p:nvSpPr>
        <p:spPr>
          <a:xfrm>
            <a:off x="7772400" y="6172200"/>
            <a:ext cx="762000" cy="381000"/>
          </a:xfrm>
          <a:prstGeom prst="actionButtonBlank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华文隶书" panose="02010800040101010101" pitchFamily="2" charset="-122"/>
              </a:rPr>
              <a:t>返回</a:t>
            </a:r>
            <a:endParaRPr lang="zh-CN" altLang="en-US" b="1" dirty="0"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그룹 31"/>
          <p:cNvGrpSpPr/>
          <p:nvPr/>
        </p:nvGrpSpPr>
        <p:grpSpPr>
          <a:xfrm>
            <a:off x="2051050" y="333375"/>
            <a:ext cx="5500688" cy="701675"/>
            <a:chOff x="1257184" y="1423769"/>
            <a:chExt cx="6753672" cy="766276"/>
          </a:xfrm>
        </p:grpSpPr>
        <p:sp>
          <p:nvSpPr>
            <p:cNvPr id="46" name="AutoShape 864"/>
            <p:cNvSpPr>
              <a:spLocks noChangeArrowheads="1"/>
            </p:cNvSpPr>
            <p:nvPr/>
          </p:nvSpPr>
          <p:spPr bwMode="auto">
            <a:xfrm>
              <a:off x="1257184" y="1461909"/>
              <a:ext cx="6753672" cy="70733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ko-KR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AutoShape 50"/>
            <p:cNvSpPr>
              <a:spLocks noChangeArrowheads="1"/>
            </p:cNvSpPr>
            <p:nvPr/>
          </p:nvSpPr>
          <p:spPr bwMode="auto">
            <a:xfrm>
              <a:off x="2257079" y="1515653"/>
              <a:ext cx="5543273" cy="5599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Linux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系统介绍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484" name="AutoShape 51"/>
            <p:cNvSpPr/>
            <p:nvPr/>
          </p:nvSpPr>
          <p:spPr>
            <a:xfrm>
              <a:off x="2686039" y="1527314"/>
              <a:ext cx="5187950" cy="2635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FFFF">
                    <a:alpha val="37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wrap="none" lIns="342000" tIns="190800" anchor="ctr" anchorCtr="0"/>
            <a:lstStyle/>
            <a:p>
              <a:endParaRPr lang="ko-KR" altLang="en-US" dirty="0">
                <a:latin typeface="Franklin Gothic Book" panose="020B0503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485" name="TextBox 47"/>
            <p:cNvSpPr txBox="1"/>
            <p:nvPr/>
          </p:nvSpPr>
          <p:spPr>
            <a:xfrm>
              <a:off x="1545653" y="1423769"/>
              <a:ext cx="536395" cy="76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0486" name="矩形 27656"/>
          <p:cNvSpPr/>
          <p:nvPr/>
        </p:nvSpPr>
        <p:spPr>
          <a:xfrm>
            <a:off x="395288" y="1125538"/>
            <a:ext cx="8424862" cy="5578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嵌入式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Linux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主要的代码目录介绍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EA718A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arch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目录包括了所有和体系结构相关的核心代码。它下面的每一个子目录都代表一种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Linux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支持的体系结构，例如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i386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就是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Intel CPU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及与之相兼容体系结构的子目录。</a:t>
            </a:r>
            <a:b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EA718A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include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目录包括编译核心所需要的大部分头文件，例如与平台无关的头文件在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include/linux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子目录下。 </a:t>
            </a:r>
            <a:b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EA718A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init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目录包含核心的初始化代码（不是系统的引导代码），有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main.c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Version.c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两个文件。这是研究核心如何工作的好起点。 </a:t>
            </a:r>
            <a:b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EA718A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mm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目录包含了所有的内存管理代码。与具体硬件体系结构相关的内存管理代码位于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arch/*/mm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目录下。 </a:t>
            </a:r>
            <a:b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EA718A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drivers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目录中是系统中所有的设备驱动程序。它又进一步划分成几类设备驱动，每一种有对应的子目录，如声卡的驱动对应于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drivers/sound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。 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1028700" y="44624"/>
            <a:ext cx="76200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详细解读</a:t>
            </a:r>
            <a:r>
              <a:rPr lang="en-US" altLang="zh-CN" dirty="0"/>
              <a:t>Makefile</a:t>
            </a:r>
            <a:r>
              <a:rPr lang="zh-CN" altLang="en-US" dirty="0"/>
              <a:t>文件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15363" name="Text Box 3"/>
          <p:cNvSpPr txBox="1"/>
          <p:nvPr/>
        </p:nvSpPr>
        <p:spPr>
          <a:xfrm>
            <a:off x="827584" y="2060848"/>
            <a:ext cx="7488832" cy="378206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clean: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              rm -rf *.o helloworld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#</a:t>
            </a:r>
            <a:r>
              <a:rPr lang="zh-CN" altLang="en-US" dirty="0">
                <a:latin typeface="Times New Roman" panose="02020603050405020304" pitchFamily="18" charset="0"/>
              </a:rPr>
              <a:t>当用户输入</a:t>
            </a:r>
            <a:r>
              <a:rPr lang="en-US" altLang="zh-CN" dirty="0">
                <a:latin typeface="Times New Roman" panose="02020603050405020304" pitchFamily="18" charset="0"/>
              </a:rPr>
              <a:t>make clean</a:t>
            </a:r>
            <a:r>
              <a:rPr lang="zh-CN" altLang="en-US" dirty="0">
                <a:latin typeface="Times New Roman" panose="02020603050405020304" pitchFamily="18" charset="0"/>
              </a:rPr>
              <a:t>命令时，会执行</a:t>
            </a:r>
            <a:r>
              <a:rPr lang="en-US" altLang="zh-CN" dirty="0">
                <a:latin typeface="Times New Roman" panose="02020603050405020304" pitchFamily="18" charset="0"/>
              </a:rPr>
              <a:t>rm</a:t>
            </a:r>
            <a:r>
              <a:rPr lang="zh-CN" altLang="en-US" dirty="0">
                <a:latin typeface="Times New Roman" panose="02020603050405020304" pitchFamily="18" charset="0"/>
              </a:rPr>
              <a:t>指令，其功能是删除*</a:t>
            </a:r>
            <a:r>
              <a:rPr lang="en-US" altLang="zh-CN" dirty="0">
                <a:latin typeface="Times New Roman" panose="02020603050405020304" pitchFamily="18" charset="0"/>
              </a:rPr>
              <a:t>.o 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helloworld</a:t>
            </a:r>
            <a:r>
              <a:rPr lang="zh-CN" altLang="en-US" dirty="0">
                <a:latin typeface="Times New Roman" panose="02020603050405020304" pitchFamily="18" charset="0"/>
              </a:rPr>
              <a:t>文 件。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写好</a:t>
            </a:r>
            <a:r>
              <a:rPr lang="en-US" altLang="zh-CN" dirty="0">
                <a:latin typeface="Times New Roman" panose="02020603050405020304" pitchFamily="18" charset="0"/>
              </a:rPr>
              <a:t>Makefile</a:t>
            </a:r>
            <a:r>
              <a:rPr lang="zh-CN" altLang="en-US" dirty="0">
                <a:latin typeface="Times New Roman" panose="02020603050405020304" pitchFamily="18" charset="0"/>
              </a:rPr>
              <a:t>文件，在命令行中直接键入</a:t>
            </a:r>
            <a:r>
              <a:rPr lang="en-US" altLang="zh-CN" dirty="0">
                <a:latin typeface="Times New Roman" panose="02020603050405020304" pitchFamily="18" charset="0"/>
              </a:rPr>
              <a:t>make</a:t>
            </a:r>
            <a:r>
              <a:rPr lang="zh-CN" altLang="en-US" dirty="0">
                <a:latin typeface="Times New Roman" panose="02020603050405020304" pitchFamily="18" charset="0"/>
              </a:rPr>
              <a:t>命令，就会执行</a:t>
            </a:r>
            <a:r>
              <a:rPr lang="en-US" altLang="zh-CN" dirty="0">
                <a:latin typeface="Times New Roman" panose="02020603050405020304" pitchFamily="18" charset="0"/>
              </a:rPr>
              <a:t>Makefile</a:t>
            </a:r>
            <a:r>
              <a:rPr lang="zh-CN" altLang="en-US" dirty="0">
                <a:latin typeface="Times New Roman" panose="02020603050405020304" pitchFamily="18" charset="0"/>
              </a:rPr>
              <a:t>中的内容了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052763" y="22907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5" name="AutoShape 5">
            <a:hlinkClick r:id="" action="ppaction://noaction"/>
          </p:cNvPr>
          <p:cNvSpPr/>
          <p:nvPr/>
        </p:nvSpPr>
        <p:spPr>
          <a:xfrm>
            <a:off x="7772400" y="6172200"/>
            <a:ext cx="762000" cy="381000"/>
          </a:xfrm>
          <a:prstGeom prst="actionButtonBlank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华文隶书" panose="02010800040101010101" pitchFamily="2" charset="-122"/>
              </a:rPr>
              <a:t>返回</a:t>
            </a:r>
            <a:endParaRPr lang="zh-CN" altLang="en-US" b="1" dirty="0"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592931" y="1484784"/>
            <a:ext cx="7958138" cy="4824536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假设一个工程有</a:t>
            </a:r>
            <a:r>
              <a:rPr lang="en-US" altLang="zh-CN" sz="2400" dirty="0"/>
              <a:t>3</a:t>
            </a:r>
            <a:r>
              <a:rPr lang="zh-CN" altLang="en-US" sz="2400" dirty="0"/>
              <a:t>个头文件，和</a:t>
            </a:r>
            <a:r>
              <a:rPr lang="en-US" altLang="zh-CN" sz="2400" dirty="0"/>
              <a:t>8</a:t>
            </a:r>
            <a:r>
              <a:rPr lang="zh-CN" altLang="en-US" sz="2400" dirty="0"/>
              <a:t>个源文件，我们按照那三个规则写出的</a:t>
            </a:r>
            <a:r>
              <a:rPr lang="en-US" altLang="zh-CN" sz="2400" dirty="0"/>
              <a:t>makefile</a:t>
            </a:r>
            <a:r>
              <a:rPr lang="zh-CN" altLang="en-US" sz="2400" dirty="0"/>
              <a:t>应该是下面的这个样子的。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edit :</a:t>
            </a:r>
            <a:r>
              <a:rPr lang="en-US" altLang="zh-CN" sz="2000" dirty="0"/>
              <a:t>main.o kbd.o command.o display.o \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insert.o search.o files.o utils.o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	cc -o edit main.o kbd.o command.o display.o \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insert.o search.o files.o utils.o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main.o : main.c defs.h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	cc -c main.c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kbd.o : kbd.c defs.h command.h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	cc -c kbd.c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command.o : command.c defs.h command.h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	cc -c command.c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728662" y="2060848"/>
            <a:ext cx="7958138" cy="4237037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</a:pPr>
            <a:r>
              <a:rPr lang="en-US" altLang="zh-CN" sz="2000" dirty="0"/>
              <a:t>display.o : display.c defs.h buffer.h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	cc -c display.c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insert.o : insert.c defs.h buffer.h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	cc -c insert.c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search.o : search.c defs.h buffer.h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	cc -c search.c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files.o : files.c defs.h buffer.h command.h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	cc -c files.c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utils.o : utils.c defs.h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	cc -c utils.c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clean :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	rm edit main.o kbd.o command.o display.o \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	insert.o search.o files.o utils.o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592931" y="1844824"/>
            <a:ext cx="7958138" cy="4414837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800" dirty="0"/>
              <a:t>在这个</a:t>
            </a:r>
            <a:r>
              <a:rPr lang="en-US" altLang="zh-CN" sz="2800" dirty="0" err="1"/>
              <a:t>makefile</a:t>
            </a:r>
            <a:r>
              <a:rPr lang="zh-CN" altLang="en-US" sz="2800" dirty="0"/>
              <a:t>中</a:t>
            </a:r>
            <a:endParaRPr lang="en-US" altLang="zh-CN" sz="2800" dirty="0"/>
          </a:p>
          <a:p>
            <a:r>
              <a:rPr lang="zh-CN" altLang="en-US" sz="2800" dirty="0"/>
              <a:t>目标文件（</a:t>
            </a:r>
            <a:r>
              <a:rPr lang="en-US" altLang="zh-CN" sz="2800" dirty="0"/>
              <a:t>target</a:t>
            </a:r>
            <a:r>
              <a:rPr lang="zh-CN" altLang="en-US" sz="2800" dirty="0"/>
              <a:t>）包含：执行文件</a:t>
            </a:r>
            <a:r>
              <a:rPr lang="en-US" altLang="zh-CN" sz="2800" dirty="0"/>
              <a:t>edit</a:t>
            </a:r>
            <a:r>
              <a:rPr lang="zh-CN" altLang="en-US" sz="2800" dirty="0"/>
              <a:t>和中间目标文件（*</a:t>
            </a:r>
            <a:r>
              <a:rPr lang="en-US" altLang="zh-CN" sz="2800" dirty="0"/>
              <a:t>.o</a:t>
            </a:r>
            <a:r>
              <a:rPr lang="zh-CN" altLang="en-US" sz="2800" dirty="0"/>
              <a:t>）。依赖文件（</a:t>
            </a:r>
            <a:r>
              <a:rPr lang="en-US" altLang="zh-CN" sz="2800" dirty="0"/>
              <a:t>prerequisites</a:t>
            </a:r>
            <a:r>
              <a:rPr lang="zh-CN" altLang="en-US" sz="2800" dirty="0"/>
              <a:t>）就是冒号后面的那些 </a:t>
            </a:r>
            <a:r>
              <a:rPr lang="en-US" altLang="zh-CN" sz="2800" dirty="0"/>
              <a:t>.c </a:t>
            </a:r>
            <a:r>
              <a:rPr lang="zh-CN" altLang="en-US" sz="2800" dirty="0"/>
              <a:t>文件和 </a:t>
            </a:r>
            <a:r>
              <a:rPr lang="en-US" altLang="zh-CN" sz="2800" dirty="0"/>
              <a:t>.h</a:t>
            </a:r>
            <a:r>
              <a:rPr lang="zh-CN" altLang="en-US" sz="2800" dirty="0"/>
              <a:t>文件。</a:t>
            </a:r>
            <a:endParaRPr lang="en-US" altLang="zh-CN" sz="2800" dirty="0"/>
          </a:p>
          <a:p>
            <a:r>
              <a:rPr lang="zh-CN" altLang="en-US" sz="2800" dirty="0"/>
              <a:t>每一个 </a:t>
            </a:r>
            <a:r>
              <a:rPr lang="en-US" altLang="zh-CN" sz="2800" dirty="0"/>
              <a:t>.o </a:t>
            </a:r>
            <a:r>
              <a:rPr lang="zh-CN" altLang="en-US" sz="2800" dirty="0"/>
              <a:t>文件都有一组依赖文件，而这些 </a:t>
            </a:r>
            <a:r>
              <a:rPr lang="en-US" altLang="zh-CN" sz="2800" dirty="0"/>
              <a:t>.o </a:t>
            </a:r>
            <a:r>
              <a:rPr lang="zh-CN" altLang="en-US" sz="2800" dirty="0"/>
              <a:t>文件又是执行文件 </a:t>
            </a:r>
            <a:r>
              <a:rPr lang="en-US" altLang="zh-CN" sz="2800" dirty="0"/>
              <a:t>edit </a:t>
            </a:r>
            <a:r>
              <a:rPr lang="zh-CN" altLang="en-US" sz="2800" dirty="0"/>
              <a:t>的依赖文件。</a:t>
            </a:r>
            <a:endParaRPr lang="en-US" altLang="zh-CN" sz="2800" dirty="0"/>
          </a:p>
          <a:p>
            <a:r>
              <a:rPr lang="zh-CN" altLang="en-US" sz="2800" dirty="0"/>
              <a:t>依赖关系的实质上就是说明了目标文件是由哪些文件生成的，换言之，目标文件是哪些文件更新的。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457200" y="184150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make</a:t>
            </a:r>
            <a:r>
              <a:rPr lang="zh-CN" altLang="en-US" dirty="0"/>
              <a:t>如何工作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592931" y="1628800"/>
            <a:ext cx="7958138" cy="4459287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zh-CN" altLang="en-US" sz="2200" dirty="0"/>
              <a:t>在默认的方式下，也就是我们只输入</a:t>
            </a:r>
            <a:r>
              <a:rPr lang="en-US" altLang="zh-CN" sz="2200" dirty="0"/>
              <a:t>make</a:t>
            </a:r>
            <a:r>
              <a:rPr lang="zh-CN" altLang="en-US" sz="2200" dirty="0"/>
              <a:t>命令。那么：</a:t>
            </a:r>
            <a:endParaRPr lang="en-US" altLang="zh-CN" sz="2200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sz="2200" dirty="0"/>
              <a:t>1</a:t>
            </a:r>
            <a:r>
              <a:rPr lang="zh-CN" altLang="en-US" sz="2200" dirty="0"/>
              <a:t>、</a:t>
            </a:r>
            <a:r>
              <a:rPr lang="en-US" altLang="zh-CN" sz="2200" dirty="0"/>
              <a:t>make</a:t>
            </a:r>
            <a:r>
              <a:rPr lang="zh-CN" altLang="en-US" sz="2200" dirty="0"/>
              <a:t>会在当前目录下找名字叫“</a:t>
            </a:r>
            <a:r>
              <a:rPr lang="en-US" altLang="zh-CN" sz="2200" dirty="0"/>
              <a:t>Makefile”</a:t>
            </a:r>
            <a:r>
              <a:rPr lang="zh-CN" altLang="en-US" sz="2200" dirty="0"/>
              <a:t>或“</a:t>
            </a:r>
            <a:r>
              <a:rPr lang="en-US" altLang="zh-CN" sz="2200" dirty="0"/>
              <a:t>makefile”</a:t>
            </a:r>
            <a:r>
              <a:rPr lang="zh-CN" altLang="en-US" sz="2200" dirty="0"/>
              <a:t>的文件。</a:t>
            </a:r>
            <a:endParaRPr lang="zh-CN" altLang="en-US" sz="2200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sz="2200" dirty="0"/>
              <a:t>2</a:t>
            </a:r>
            <a:r>
              <a:rPr lang="zh-CN" altLang="en-US" sz="2200" dirty="0"/>
              <a:t>、默认的情况下，</a:t>
            </a:r>
            <a:r>
              <a:rPr lang="en-US" altLang="zh-CN" sz="2200" dirty="0"/>
              <a:t>make</a:t>
            </a:r>
            <a:r>
              <a:rPr lang="zh-CN" altLang="en-US" sz="2200" dirty="0"/>
              <a:t>执行的是</a:t>
            </a:r>
            <a:r>
              <a:rPr lang="en-US" altLang="zh-CN" sz="2200" dirty="0"/>
              <a:t>Makefile</a:t>
            </a:r>
            <a:r>
              <a:rPr lang="zh-CN" altLang="en-US" sz="2200" dirty="0"/>
              <a:t>中的第一个规则。此规则的第一个目标称之为“最终目的”或者“终极目标”。在上面的例子中，它会找文件中的第一个目标文件（</a:t>
            </a:r>
            <a:r>
              <a:rPr lang="en-US" altLang="zh-CN" sz="2200" dirty="0"/>
              <a:t>target</a:t>
            </a:r>
            <a:r>
              <a:rPr lang="zh-CN" altLang="en-US" sz="2200" dirty="0"/>
              <a:t>），即“</a:t>
            </a:r>
            <a:r>
              <a:rPr lang="en-US" altLang="zh-CN" sz="2200" dirty="0"/>
              <a:t>edit”</a:t>
            </a:r>
            <a:r>
              <a:rPr lang="zh-CN" altLang="en-US" sz="2200" dirty="0"/>
              <a:t>这个文件，并把这个文件作为最终的目标文件。</a:t>
            </a:r>
            <a:endParaRPr lang="zh-CN" altLang="en-US" sz="2200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sz="2200" dirty="0"/>
              <a:t>3</a:t>
            </a:r>
            <a:r>
              <a:rPr lang="zh-CN" altLang="en-US" sz="2200" dirty="0"/>
              <a:t>、如果</a:t>
            </a:r>
            <a:r>
              <a:rPr lang="en-US" altLang="zh-CN" sz="2200" dirty="0"/>
              <a:t>edit</a:t>
            </a:r>
            <a:r>
              <a:rPr lang="zh-CN" altLang="en-US" sz="2200" dirty="0"/>
              <a:t>文件不存在，或是</a:t>
            </a:r>
            <a:r>
              <a:rPr lang="en-US" altLang="zh-CN" sz="2200" dirty="0"/>
              <a:t>edit</a:t>
            </a:r>
            <a:r>
              <a:rPr lang="zh-CN" altLang="en-US" sz="2200" dirty="0"/>
              <a:t>所依赖的后面的 </a:t>
            </a:r>
            <a:r>
              <a:rPr lang="en-US" altLang="zh-CN" sz="2200" dirty="0"/>
              <a:t>.o </a:t>
            </a:r>
            <a:r>
              <a:rPr lang="zh-CN" altLang="en-US" sz="2200" dirty="0"/>
              <a:t>文件的文件修改时间要比</a:t>
            </a:r>
            <a:r>
              <a:rPr lang="en-US" altLang="zh-CN" sz="2200" dirty="0"/>
              <a:t>edit</a:t>
            </a:r>
            <a:r>
              <a:rPr lang="zh-CN" altLang="en-US" sz="2200" dirty="0"/>
              <a:t>这个文件新，那么，他就会执行后面所定义的命令来生成</a:t>
            </a:r>
            <a:r>
              <a:rPr lang="en-US" altLang="zh-CN" sz="2200" dirty="0"/>
              <a:t>edit</a:t>
            </a:r>
            <a:r>
              <a:rPr lang="zh-CN" altLang="en-US" sz="2200" dirty="0"/>
              <a:t>这个文件。</a:t>
            </a:r>
            <a:endParaRPr lang="zh-CN" altLang="en-US" sz="2200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sz="2200" dirty="0"/>
              <a:t>4</a:t>
            </a:r>
            <a:r>
              <a:rPr lang="zh-CN" altLang="en-US" sz="2200" dirty="0"/>
              <a:t>、如果</a:t>
            </a:r>
            <a:r>
              <a:rPr lang="en-US" altLang="zh-CN" sz="2200" dirty="0"/>
              <a:t>edit</a:t>
            </a:r>
            <a:r>
              <a:rPr lang="zh-CN" altLang="en-US" sz="2200" dirty="0"/>
              <a:t>所依赖的</a:t>
            </a:r>
            <a:r>
              <a:rPr lang="en-US" altLang="zh-CN" sz="2200" dirty="0"/>
              <a:t>.o</a:t>
            </a:r>
            <a:r>
              <a:rPr lang="zh-CN" altLang="en-US" sz="2200" dirty="0"/>
              <a:t>文件也不存在，那么</a:t>
            </a:r>
            <a:r>
              <a:rPr lang="en-US" altLang="zh-CN" sz="2200" dirty="0"/>
              <a:t>make</a:t>
            </a:r>
            <a:r>
              <a:rPr lang="zh-CN" altLang="en-US" sz="2200" dirty="0"/>
              <a:t>会在当前文件中找目标为该</a:t>
            </a:r>
            <a:r>
              <a:rPr lang="en-US" altLang="zh-CN" sz="2200" dirty="0"/>
              <a:t>.o</a:t>
            </a:r>
            <a:r>
              <a:rPr lang="zh-CN" altLang="en-US" sz="2200" dirty="0"/>
              <a:t>文件的依赖规则，如果找到则再根据那一个规则生成</a:t>
            </a:r>
            <a:r>
              <a:rPr lang="en-US" altLang="zh-CN" sz="2200" dirty="0"/>
              <a:t>.o</a:t>
            </a:r>
            <a:r>
              <a:rPr lang="zh-CN" altLang="en-US" sz="2200" dirty="0"/>
              <a:t>文件。（这有点像一个栈的过程）</a:t>
            </a:r>
            <a:endParaRPr lang="zh-CN" altLang="en-US" sz="2200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sz="2200" dirty="0"/>
              <a:t>5</a:t>
            </a:r>
            <a:r>
              <a:rPr lang="zh-CN" altLang="en-US" sz="2200" dirty="0"/>
              <a:t>、前提你的</a:t>
            </a:r>
            <a:r>
              <a:rPr lang="en-US" altLang="zh-CN" sz="2200" dirty="0"/>
              <a:t>.c</a:t>
            </a:r>
            <a:r>
              <a:rPr lang="zh-CN" altLang="en-US" sz="2200" dirty="0"/>
              <a:t>文件和</a:t>
            </a:r>
            <a:r>
              <a:rPr lang="en-US" altLang="zh-CN" sz="2200" dirty="0"/>
              <a:t>.h</a:t>
            </a:r>
            <a:r>
              <a:rPr lang="zh-CN" altLang="en-US" sz="2200" dirty="0"/>
              <a:t>文件是存在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make</a:t>
            </a:r>
            <a:r>
              <a:rPr lang="zh-CN" altLang="en-US" dirty="0"/>
              <a:t>如何工作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592931" y="1772816"/>
            <a:ext cx="7958138" cy="4281487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这就是整个</a:t>
            </a:r>
            <a:r>
              <a:rPr lang="en-US" altLang="zh-CN" sz="2400" dirty="0"/>
              <a:t>make</a:t>
            </a:r>
            <a:r>
              <a:rPr lang="zh-CN" altLang="en-US" sz="2400" dirty="0"/>
              <a:t>的依赖性，</a:t>
            </a:r>
            <a:r>
              <a:rPr lang="en-US" altLang="zh-CN" sz="2400" dirty="0"/>
              <a:t>make</a:t>
            </a:r>
            <a:r>
              <a:rPr lang="zh-CN" altLang="en-US" sz="2400" dirty="0"/>
              <a:t>会一层又一层地去找文件的依赖关系，直到最终编译出第一个目标文件。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在找寻的过程中，如果出现错误，比如最后被依赖的文件找不到，那么</a:t>
            </a:r>
            <a:r>
              <a:rPr lang="en-US" altLang="zh-CN" sz="2400" dirty="0"/>
              <a:t>make</a:t>
            </a:r>
            <a:r>
              <a:rPr lang="zh-CN" altLang="en-US" sz="2400" dirty="0"/>
              <a:t>就会直接退出，并报错，而对于所定义的命令的错误，或是编译不成功，</a:t>
            </a:r>
            <a:r>
              <a:rPr lang="en-US" altLang="zh-CN" sz="2400" dirty="0"/>
              <a:t>make</a:t>
            </a:r>
            <a:r>
              <a:rPr lang="zh-CN" altLang="en-US" sz="2400" dirty="0"/>
              <a:t>根本不理。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通过上述分析，我们知道，像</a:t>
            </a:r>
            <a:r>
              <a:rPr lang="en-US" altLang="zh-CN" sz="2400" dirty="0"/>
              <a:t>clean</a:t>
            </a:r>
            <a:r>
              <a:rPr lang="zh-CN" altLang="en-US" sz="2400" dirty="0"/>
              <a:t>这种，没有被第一个目标文件直接或间接关联，那么它后面所定义的命令将不会被自动执行，不过，我们可以显示要</a:t>
            </a:r>
            <a:r>
              <a:rPr lang="en-US" altLang="zh-CN" sz="2400" dirty="0"/>
              <a:t>make</a:t>
            </a:r>
            <a:r>
              <a:rPr lang="zh-CN" altLang="en-US" sz="2400" dirty="0"/>
              <a:t>执行。即命令</a:t>
            </a:r>
            <a:r>
              <a:rPr lang="en-US" altLang="zh-CN" sz="2400" dirty="0"/>
              <a:t>——“make clean”</a:t>
            </a:r>
            <a:r>
              <a:rPr lang="zh-CN" altLang="en-US" sz="2400" dirty="0"/>
              <a:t>，以此来清除所有的目标文件，以便重编译。 </a:t>
            </a:r>
            <a:br>
              <a:rPr lang="zh-CN" altLang="en-US" sz="2400" dirty="0"/>
            </a:br>
            <a:endParaRPr lang="zh-CN" altLang="en-US" sz="24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使用变量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728662" y="1628800"/>
            <a:ext cx="7958138" cy="462280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</a:pPr>
            <a:r>
              <a:rPr lang="zh-CN" altLang="en-US" sz="2400" dirty="0"/>
              <a:t>取得变量值的方式：$(变量名)或 ${变量名} 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定义变量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=</a:t>
            </a:r>
            <a:endParaRPr lang="zh-CN" altLang="en-US" sz="20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使用时展开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:=</a:t>
            </a:r>
            <a:endParaRPr lang="zh-CN" altLang="en-US" sz="20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定义时即展开(只能使用已经定义好的变量)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+=</a:t>
            </a:r>
            <a:endParaRPr lang="zh-CN" altLang="en-US" sz="20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变量追加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?=</a:t>
            </a:r>
            <a:endParaRPr lang="zh-CN" altLang="en-US" sz="2000" dirty="0"/>
          </a:p>
          <a:p>
            <a:pPr lvl="1">
              <a:lnSpc>
                <a:spcPct val="80000"/>
              </a:lnSpc>
            </a:pPr>
            <a:r>
              <a:rPr lang="zh-CN" altLang="en-US" sz="2000" dirty="0"/>
              <a:t>若未定义则定义，若已定义则不执行此定义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zh-CN" altLang="en-US" sz="2000" b="1" dirty="0"/>
              <a:t>例如：</a:t>
            </a:r>
            <a:endParaRPr lang="en-US" altLang="zh-CN" sz="2000" b="1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objects = main.o kbd.o command.o display.o \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insert.o search.o files.o utils.o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于是，我们就可以很方便地在我们的</a:t>
            </a:r>
            <a:r>
              <a:rPr lang="en-US" altLang="zh-CN" sz="2000" dirty="0"/>
              <a:t>makefile</a:t>
            </a:r>
            <a:r>
              <a:rPr lang="zh-CN" altLang="en-US" sz="2000" dirty="0"/>
              <a:t>中以“</a:t>
            </a:r>
            <a:r>
              <a:rPr lang="en-US" altLang="zh-CN" sz="2000" dirty="0"/>
              <a:t>$(objects)”</a:t>
            </a:r>
            <a:r>
              <a:rPr lang="zh-CN" altLang="en-US" sz="2000" dirty="0"/>
              <a:t>的方式来使用这个变量了</a:t>
            </a:r>
            <a:endParaRPr lang="zh-CN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变量基础</a:t>
            </a:r>
            <a:endParaRPr lang="zh-CN" altLang="en-US" dirty="0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592931" y="1628800"/>
            <a:ext cx="7958138" cy="4643437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objects = program.o foo.o utils.o</a:t>
            </a:r>
            <a:endParaRPr lang="en-US" altLang="zh-CN" sz="2800" dirty="0"/>
          </a:p>
          <a:p>
            <a:pPr>
              <a:lnSpc>
                <a:spcPct val="80000"/>
              </a:lnSpc>
            </a:pPr>
            <a:r>
              <a:rPr lang="en-US" altLang="zh-CN" sz="2800" dirty="0"/>
              <a:t>program : $(objects)</a:t>
            </a:r>
            <a:endParaRPr lang="en-US" altLang="zh-CN" sz="2800" dirty="0"/>
          </a:p>
          <a:p>
            <a:pPr>
              <a:lnSpc>
                <a:spcPct val="80000"/>
              </a:lnSpc>
            </a:pPr>
            <a:r>
              <a:rPr lang="en-US" altLang="zh-CN" sz="2800" dirty="0"/>
              <a:t>        cc -o program $(objects)</a:t>
            </a:r>
            <a:endParaRPr lang="en-US" altLang="zh-CN" sz="2800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	 </a:t>
            </a:r>
            <a:r>
              <a:rPr lang="zh-CN" altLang="en-US" sz="2400" dirty="0"/>
              <a:t>或者：</a:t>
            </a:r>
            <a:r>
              <a:rPr lang="en-US" altLang="zh-CN" sz="2400" dirty="0"/>
              <a:t>cc $^ -o $@    </a:t>
            </a:r>
            <a:endParaRPr lang="en-US" altLang="zh-CN" sz="2400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 dirty="0"/>
              <a:t>     $^</a:t>
            </a:r>
            <a:r>
              <a:rPr lang="zh-CN" altLang="en-US" sz="2400" dirty="0"/>
              <a:t>和</a:t>
            </a:r>
            <a:r>
              <a:rPr lang="en-US" altLang="zh-CN" sz="2400" dirty="0"/>
              <a:t>$@</a:t>
            </a:r>
            <a:r>
              <a:rPr lang="zh-CN" altLang="en-US" sz="2400" dirty="0"/>
              <a:t>属于自动化变量 </a:t>
            </a:r>
            <a:endParaRPr lang="en-US" altLang="zh-CN" sz="2400" dirty="0"/>
          </a:p>
          <a:p>
            <a:pPr>
              <a:lnSpc>
                <a:spcPct val="80000"/>
              </a:lnSpc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①</a:t>
            </a:r>
            <a:r>
              <a:rPr lang="en-US" altLang="zh-CN" sz="2200" dirty="0"/>
              <a:t>$@</a:t>
            </a:r>
            <a:r>
              <a:rPr lang="zh-CN" altLang="en-US" sz="2200" dirty="0"/>
              <a:t> 表示规则中的目标文件集。在模式规则中，如果有多个目标，那么，</a:t>
            </a:r>
            <a:r>
              <a:rPr lang="en-US" altLang="zh-CN" sz="2200" dirty="0"/>
              <a:t>"$@"</a:t>
            </a:r>
            <a:r>
              <a:rPr lang="zh-CN" altLang="en-US" sz="2200" dirty="0"/>
              <a:t>就是匹配于目标中模式定义的集合。这里是 </a:t>
            </a:r>
            <a:r>
              <a:rPr lang="en-US" altLang="zh-CN" sz="2200" dirty="0"/>
              <a:t>program</a:t>
            </a:r>
            <a:endParaRPr lang="en-US" altLang="zh-CN" sz="2200" dirty="0"/>
          </a:p>
          <a:p>
            <a:pPr>
              <a:lnSpc>
                <a:spcPct val="80000"/>
              </a:lnSpc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②</a:t>
            </a:r>
            <a:r>
              <a:rPr lang="en-US" altLang="zh-CN" sz="2200" dirty="0"/>
              <a:t>$^</a:t>
            </a:r>
            <a:r>
              <a:rPr lang="zh-CN" altLang="en-US" sz="2200" dirty="0"/>
              <a:t>所有的依赖目标的集合。以空格分隔。如果在依赖目标中有多个重复的，那个这个变量会去除重复的依赖目标，只保留一份。 这里是</a:t>
            </a:r>
            <a:r>
              <a:rPr lang="en-US" altLang="zh-CN" sz="2200" dirty="0"/>
              <a:t>$(objects)</a:t>
            </a:r>
            <a:endParaRPr lang="en-US" altLang="zh-CN" sz="2200" dirty="0"/>
          </a:p>
          <a:p>
            <a:pPr>
              <a:lnSpc>
                <a:spcPct val="80000"/>
              </a:lnSpc>
            </a:pPr>
            <a:r>
              <a:rPr lang="en-US" altLang="zh-CN" sz="2800" dirty="0"/>
              <a:t>$(objects) : defs.h </a:t>
            </a:r>
            <a:endParaRPr lang="en-US" altLang="zh-CN" sz="2800" dirty="0"/>
          </a:p>
          <a:p>
            <a:pPr>
              <a:lnSpc>
                <a:spcPct val="80000"/>
              </a:lnSpc>
              <a:buNone/>
            </a:pPr>
            <a:r>
              <a:rPr lang="en-US" altLang="zh-CN" sz="2200" dirty="0"/>
              <a:t>	</a:t>
            </a:r>
            <a:r>
              <a:rPr lang="zh-CN" altLang="en-US" sz="2200" dirty="0"/>
              <a:t>变量会在使用它的地方精确地展开，就像</a:t>
            </a:r>
            <a:r>
              <a:rPr lang="en-US" altLang="zh-CN" sz="2200" dirty="0"/>
              <a:t>C/C++</a:t>
            </a:r>
            <a:r>
              <a:rPr lang="zh-CN" altLang="en-US" sz="2200" dirty="0"/>
              <a:t>中的宏一样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1003300" y="29481"/>
            <a:ext cx="762000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/>
              <a:t>Makefile</a:t>
            </a:r>
            <a:r>
              <a:rPr lang="zh-CN" altLang="en-US" dirty="0"/>
              <a:t>里使用变量</a:t>
            </a:r>
            <a:endParaRPr lang="zh-CN" altLang="en-US" dirty="0"/>
          </a:p>
        </p:txBody>
      </p:sp>
      <p:sp>
        <p:nvSpPr>
          <p:cNvPr id="23555" name="Text Box 3"/>
          <p:cNvSpPr txBox="1"/>
          <p:nvPr/>
        </p:nvSpPr>
        <p:spPr>
          <a:xfrm>
            <a:off x="660400" y="2139950"/>
            <a:ext cx="8305800" cy="4370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OBJS = file1.o file2.o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CC = gcc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CFLAGS = -Wall -O –g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</a:rPr>
              <a:t>-Wall</a:t>
            </a:r>
            <a:r>
              <a:rPr lang="zh-CN" altLang="en-US" sz="1600" dirty="0">
                <a:latin typeface="Times New Roman" panose="02020603050405020304" pitchFamily="18" charset="0"/>
              </a:rPr>
              <a:t>：输出所有的警告信息；</a:t>
            </a:r>
            <a:r>
              <a:rPr lang="en-US" altLang="zh-CN" sz="1600" dirty="0">
                <a:latin typeface="Times New Roman" panose="02020603050405020304" pitchFamily="18" charset="0"/>
              </a:rPr>
              <a:t>-O</a:t>
            </a:r>
            <a:r>
              <a:rPr lang="zh-CN" altLang="en-US" sz="1600" dirty="0">
                <a:latin typeface="Times New Roman" panose="02020603050405020304" pitchFamily="18" charset="0"/>
              </a:rPr>
              <a:t>：在编译时进行优化；</a:t>
            </a:r>
            <a:r>
              <a:rPr lang="en-US" altLang="zh-CN" sz="1600" dirty="0">
                <a:latin typeface="Times New Roman" panose="02020603050405020304" pitchFamily="18" charset="0"/>
              </a:rPr>
              <a:t>-g</a:t>
            </a:r>
            <a:r>
              <a:rPr lang="zh-CN" altLang="en-US" sz="1600" dirty="0">
                <a:latin typeface="Times New Roman" panose="02020603050405020304" pitchFamily="18" charset="0"/>
              </a:rPr>
              <a:t>：表示编译</a:t>
            </a:r>
            <a:r>
              <a:rPr lang="en-US" altLang="zh-CN" sz="1600" dirty="0">
                <a:latin typeface="Times New Roman" panose="02020603050405020304" pitchFamily="18" charset="0"/>
              </a:rPr>
              <a:t>debug</a:t>
            </a:r>
            <a:r>
              <a:rPr lang="zh-CN" altLang="en-US" sz="1600" dirty="0">
                <a:latin typeface="Times New Roman" panose="02020603050405020304" pitchFamily="18" charset="0"/>
              </a:rPr>
              <a:t>版本。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helloworld : $(OBJS)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	$(CC) $(OBJS) -o helloworld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file1.o : file1.c file2.h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	$(CC) $(CFLAGS) -c file1.c -o file1.o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file2.o : file2.c file2.h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	$(CC) $(CFLAGS) -c file2.c -o file2.o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clean: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	rm -rf *.o helloworld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052763" y="2290763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7" name="AutoShape 5">
            <a:hlinkClick r:id="" action="ppaction://noaction"/>
          </p:cNvPr>
          <p:cNvSpPr/>
          <p:nvPr/>
        </p:nvSpPr>
        <p:spPr>
          <a:xfrm>
            <a:off x="7772400" y="6172200"/>
            <a:ext cx="762000" cy="381000"/>
          </a:xfrm>
          <a:prstGeom prst="actionButtonBlank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华文隶书" panose="02010800040101010101" pitchFamily="2" charset="-122"/>
              </a:rPr>
              <a:t>返回</a:t>
            </a:r>
            <a:endParaRPr lang="zh-CN" altLang="en-US" b="1" dirty="0">
              <a:latin typeface="Times New Roman" panose="02020603050405020304" pitchFamily="18" charset="0"/>
              <a:ea typeface="华文隶书" panose="0201080004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自动推导</a:t>
            </a:r>
            <a:r>
              <a:rPr lang="en-US" altLang="zh-CN" dirty="0"/>
              <a:t>-</a:t>
            </a:r>
            <a:r>
              <a:rPr lang="zh-CN" altLang="en-US" dirty="0"/>
              <a:t>隐晦规则？</a:t>
            </a:r>
            <a:endParaRPr lang="zh-CN" altLang="en-US" dirty="0"/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GNU</a:t>
            </a:r>
            <a:r>
              <a:rPr lang="zh-CN" altLang="en-US" sz="2400" dirty="0"/>
              <a:t>的</a:t>
            </a:r>
            <a:r>
              <a:rPr lang="en-US" altLang="zh-CN" sz="2400" dirty="0"/>
              <a:t>make</a:t>
            </a:r>
            <a:r>
              <a:rPr lang="zh-CN" altLang="en-US" sz="2400" dirty="0"/>
              <a:t>很强大，它可以自动推导文件以及文件依赖关系后面的命令，于是我们就没必要去在每一个</a:t>
            </a:r>
            <a:r>
              <a:rPr lang="en-US" altLang="zh-CN" sz="2400" dirty="0"/>
              <a:t>[.o]</a:t>
            </a:r>
            <a:r>
              <a:rPr lang="zh-CN" altLang="en-US" sz="2400" dirty="0"/>
              <a:t>文件后都写上类似的命令，因为，我们的</a:t>
            </a:r>
            <a:r>
              <a:rPr lang="en-US" altLang="zh-CN" sz="2400" dirty="0"/>
              <a:t>make</a:t>
            </a:r>
            <a:r>
              <a:rPr lang="zh-CN" altLang="en-US" sz="2400" dirty="0"/>
              <a:t>会自动识别，并自己推导命令。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只要</a:t>
            </a:r>
            <a:r>
              <a:rPr lang="en-US" altLang="zh-CN" sz="2400" dirty="0"/>
              <a:t>make</a:t>
            </a:r>
            <a:r>
              <a:rPr lang="zh-CN" altLang="en-US" sz="2400" dirty="0"/>
              <a:t>看到一个</a:t>
            </a:r>
            <a:r>
              <a:rPr lang="en-US" altLang="zh-CN" sz="2400" dirty="0"/>
              <a:t>[.o]</a:t>
            </a:r>
            <a:r>
              <a:rPr lang="zh-CN" altLang="en-US" sz="2400" dirty="0"/>
              <a:t>文件，它就会自动的把</a:t>
            </a:r>
            <a:r>
              <a:rPr lang="en-US" altLang="zh-CN" sz="2400" dirty="0"/>
              <a:t>[.c]</a:t>
            </a:r>
            <a:r>
              <a:rPr lang="zh-CN" altLang="en-US" sz="2400" dirty="0"/>
              <a:t>文件加在依赖关系中，如果</a:t>
            </a:r>
            <a:r>
              <a:rPr lang="en-US" altLang="zh-CN" sz="2400" dirty="0"/>
              <a:t>make</a:t>
            </a:r>
            <a:r>
              <a:rPr lang="zh-CN" altLang="en-US" sz="2400" dirty="0"/>
              <a:t>找到一个</a:t>
            </a:r>
            <a:r>
              <a:rPr lang="en-US" altLang="zh-CN" sz="2400" dirty="0"/>
              <a:t>whatever.o</a:t>
            </a:r>
            <a:r>
              <a:rPr lang="zh-CN" altLang="en-US" sz="2400" dirty="0"/>
              <a:t>，那么</a:t>
            </a:r>
            <a:r>
              <a:rPr lang="en-US" altLang="zh-CN" sz="2400" dirty="0"/>
              <a:t>whatever.c</a:t>
            </a:r>
            <a:r>
              <a:rPr lang="zh-CN" altLang="en-US" sz="2400" dirty="0"/>
              <a:t>，就会是</a:t>
            </a:r>
            <a:r>
              <a:rPr lang="en-US" altLang="zh-CN" sz="2400" dirty="0"/>
              <a:t>whatever.o</a:t>
            </a:r>
            <a:r>
              <a:rPr lang="zh-CN" altLang="en-US" sz="2400" dirty="0"/>
              <a:t>的依赖文件。并且 </a:t>
            </a:r>
            <a:r>
              <a:rPr lang="en-US" altLang="zh-CN" sz="2400" dirty="0"/>
              <a:t>gcc -c whatever.c </a:t>
            </a:r>
            <a:r>
              <a:rPr lang="zh-CN" altLang="en-US" sz="2400" dirty="0"/>
              <a:t>也会被推导出来，于是，</a:t>
            </a:r>
            <a:r>
              <a:rPr lang="en-US" altLang="zh-CN" sz="2400" dirty="0" err="1"/>
              <a:t>makefile</a:t>
            </a:r>
            <a:r>
              <a:rPr lang="zh-CN" altLang="en-US" sz="2400" dirty="0"/>
              <a:t>再也不用写得这么复杂。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5" name="그룹 31"/>
          <p:cNvGrpSpPr/>
          <p:nvPr/>
        </p:nvGrpSpPr>
        <p:grpSpPr>
          <a:xfrm>
            <a:off x="2051050" y="333375"/>
            <a:ext cx="5500688" cy="701675"/>
            <a:chOff x="1257184" y="1423769"/>
            <a:chExt cx="6753672" cy="766276"/>
          </a:xfrm>
        </p:grpSpPr>
        <p:sp>
          <p:nvSpPr>
            <p:cNvPr id="46" name="AutoShape 864"/>
            <p:cNvSpPr>
              <a:spLocks noChangeArrowheads="1"/>
            </p:cNvSpPr>
            <p:nvPr/>
          </p:nvSpPr>
          <p:spPr bwMode="auto">
            <a:xfrm>
              <a:off x="1257184" y="1461909"/>
              <a:ext cx="6753672" cy="70733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ko-KR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AutoShape 50"/>
            <p:cNvSpPr>
              <a:spLocks noChangeArrowheads="1"/>
            </p:cNvSpPr>
            <p:nvPr/>
          </p:nvSpPr>
          <p:spPr bwMode="auto">
            <a:xfrm>
              <a:off x="2141692" y="1502476"/>
              <a:ext cx="5543273" cy="5599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Linux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系统介绍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509" name="TextBox 47"/>
            <p:cNvSpPr txBox="1"/>
            <p:nvPr/>
          </p:nvSpPr>
          <p:spPr>
            <a:xfrm>
              <a:off x="1545653" y="1423769"/>
              <a:ext cx="536395" cy="76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1510" name="矩形 27656"/>
          <p:cNvSpPr/>
          <p:nvPr/>
        </p:nvSpPr>
        <p:spPr>
          <a:xfrm>
            <a:off x="395288" y="1125538"/>
            <a:ext cx="8424862" cy="5121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EA718A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ipc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目录包含了核心进程间的通信代码。 </a:t>
            </a:r>
            <a:b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EA718A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modules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目录存放了已建好的、可动态加载的模块。 </a:t>
            </a:r>
            <a:b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EA718A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fs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目录存放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Linux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支持的文件系统代码。不同的文件系统有不同的子目录对应，如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ext3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文件系统对应的就是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ext3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子目录。 </a:t>
            </a:r>
            <a:b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EA718A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Kernel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内核管理的核心代码放在这里。处理器结构相关代码都放在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arch/*/kernel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目录下。 </a:t>
            </a:r>
            <a:b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EA718A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net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目录里是核心的网络部分代码，其每个子目录对应于网络的一个方面。 </a:t>
            </a:r>
            <a:b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EA718A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lib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目录包含了核心的库代码，不过与处理器结构相关的库代码被放在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arch/*/lib/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目录下。 </a:t>
            </a:r>
            <a:b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EA718A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scripts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目录包含用于配置核心的脚本文件。 </a:t>
            </a:r>
            <a:b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EA718A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documentation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目录下是一些文档，是对每个目录作用的具体说明。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GNU</a:t>
            </a:r>
            <a:r>
              <a:rPr lang="zh-CN" altLang="en-US" dirty="0"/>
              <a:t>的</a:t>
            </a:r>
            <a:r>
              <a:rPr lang="en-US" altLang="zh-CN" dirty="0"/>
              <a:t>make</a:t>
            </a:r>
            <a:r>
              <a:rPr lang="zh-CN" altLang="en-US" dirty="0"/>
              <a:t>工作方式总结</a:t>
            </a:r>
            <a:endParaRPr lang="zh-CN" altLang="en-US" dirty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CC"/>
                </a:solidFill>
              </a:rPr>
              <a:t>GNU</a:t>
            </a:r>
            <a:r>
              <a:rPr lang="zh-CN" altLang="en-US" sz="2400" dirty="0">
                <a:solidFill>
                  <a:srgbClr val="0000CC"/>
                </a:solidFill>
              </a:rPr>
              <a:t>的</a:t>
            </a:r>
            <a:r>
              <a:rPr lang="en-US" altLang="zh-CN" sz="2400" dirty="0">
                <a:solidFill>
                  <a:srgbClr val="0000CC"/>
                </a:solidFill>
              </a:rPr>
              <a:t>make</a:t>
            </a:r>
            <a:r>
              <a:rPr lang="zh-CN" altLang="en-US" sz="2400" dirty="0">
                <a:solidFill>
                  <a:srgbClr val="0000CC"/>
                </a:solidFill>
              </a:rPr>
              <a:t>工作时的执行步骤</a:t>
            </a:r>
            <a:r>
              <a:rPr lang="zh-CN" altLang="en-US" sz="2400" dirty="0"/>
              <a:t>如下：</a:t>
            </a:r>
            <a:br>
              <a:rPr lang="zh-CN" altLang="en-US" sz="2400" dirty="0"/>
            </a:br>
            <a:r>
              <a:rPr lang="zh-CN" altLang="en-US" sz="2400" dirty="0"/>
              <a:t>    </a:t>
            </a:r>
            <a:r>
              <a:rPr lang="en-US" altLang="zh-CN" sz="2400" dirty="0"/>
              <a:t>1</a:t>
            </a:r>
            <a:r>
              <a:rPr lang="zh-CN" altLang="en-US" sz="2400" dirty="0"/>
              <a:t>、读入所有的</a:t>
            </a:r>
            <a:r>
              <a:rPr lang="en-US" altLang="zh-CN" sz="2400" dirty="0"/>
              <a:t>Makefile</a:t>
            </a:r>
            <a:r>
              <a:rPr lang="zh-CN" altLang="en-US" sz="2400" dirty="0"/>
              <a:t>。 </a:t>
            </a:r>
            <a:br>
              <a:rPr lang="zh-CN" altLang="en-US" sz="2400" dirty="0"/>
            </a:br>
            <a:r>
              <a:rPr lang="zh-CN" altLang="en-US" sz="2400" dirty="0"/>
              <a:t>    </a:t>
            </a:r>
            <a:r>
              <a:rPr lang="en-US" altLang="zh-CN" sz="2400" dirty="0"/>
              <a:t>2</a:t>
            </a:r>
            <a:r>
              <a:rPr lang="zh-CN" altLang="en-US" sz="2400" dirty="0"/>
              <a:t>、读入被</a:t>
            </a:r>
            <a:r>
              <a:rPr lang="en-US" altLang="zh-CN" sz="2400" dirty="0"/>
              <a:t>include</a:t>
            </a:r>
            <a:r>
              <a:rPr lang="zh-CN" altLang="en-US" sz="2400" dirty="0"/>
              <a:t>的其它</a:t>
            </a:r>
            <a:r>
              <a:rPr lang="en-US" altLang="zh-CN" sz="2400" dirty="0"/>
              <a:t>Makefile</a:t>
            </a:r>
            <a:r>
              <a:rPr lang="zh-CN" altLang="en-US" sz="2400" dirty="0"/>
              <a:t>。 </a:t>
            </a:r>
            <a:br>
              <a:rPr lang="zh-CN" altLang="en-US" sz="2400" dirty="0"/>
            </a:br>
            <a:r>
              <a:rPr lang="zh-CN" altLang="en-US" sz="2400" dirty="0"/>
              <a:t>    </a:t>
            </a:r>
            <a:r>
              <a:rPr lang="en-US" altLang="zh-CN" sz="2400" dirty="0"/>
              <a:t>3</a:t>
            </a:r>
            <a:r>
              <a:rPr lang="zh-CN" altLang="en-US" sz="2400" dirty="0"/>
              <a:t>、初始化文件中的变量。 </a:t>
            </a:r>
            <a:br>
              <a:rPr lang="zh-CN" altLang="en-US" sz="2400" dirty="0"/>
            </a:br>
            <a:r>
              <a:rPr lang="zh-CN" altLang="en-US" sz="2400" dirty="0"/>
              <a:t>    </a:t>
            </a:r>
            <a:r>
              <a:rPr lang="en-US" altLang="zh-CN" sz="2400" dirty="0"/>
              <a:t>4</a:t>
            </a:r>
            <a:r>
              <a:rPr lang="zh-CN" altLang="en-US" sz="2400" dirty="0"/>
              <a:t>、推导隐晦规则，并分析所有规则。 </a:t>
            </a:r>
            <a:br>
              <a:rPr lang="zh-CN" altLang="en-US" sz="2400" dirty="0"/>
            </a:br>
            <a:r>
              <a:rPr lang="zh-CN" altLang="en-US" sz="2400" dirty="0"/>
              <a:t>    </a:t>
            </a:r>
            <a:r>
              <a:rPr lang="en-US" altLang="zh-CN" sz="2400" dirty="0"/>
              <a:t>5</a:t>
            </a:r>
            <a:r>
              <a:rPr lang="zh-CN" altLang="en-US" sz="2400" dirty="0"/>
              <a:t>、为所有的目标文件创建依赖关系链。 </a:t>
            </a:r>
            <a:br>
              <a:rPr lang="zh-CN" altLang="en-US" sz="2400" dirty="0"/>
            </a:br>
            <a:r>
              <a:rPr lang="zh-CN" altLang="en-US" sz="2400" dirty="0"/>
              <a:t>    </a:t>
            </a:r>
            <a:r>
              <a:rPr lang="en-US" altLang="zh-CN" sz="2400" dirty="0"/>
              <a:t>6</a:t>
            </a:r>
            <a:r>
              <a:rPr lang="zh-CN" altLang="en-US" sz="2400" dirty="0"/>
              <a:t>、根据依赖关系，决定哪些目标要重新生成。 </a:t>
            </a:r>
            <a:br>
              <a:rPr lang="zh-CN" altLang="en-US" sz="2400" dirty="0"/>
            </a:br>
            <a:r>
              <a:rPr lang="zh-CN" altLang="en-US" sz="2400" dirty="0"/>
              <a:t>    </a:t>
            </a:r>
            <a:r>
              <a:rPr lang="en-US" altLang="zh-CN" sz="2400" dirty="0"/>
              <a:t>7</a:t>
            </a:r>
            <a:r>
              <a:rPr lang="zh-CN" altLang="en-US" sz="2400" dirty="0"/>
              <a:t>、执行生成命令。 </a:t>
            </a:r>
            <a:br>
              <a:rPr lang="zh-CN" altLang="en-US" sz="2400" dirty="0"/>
            </a:br>
            <a:br>
              <a:rPr lang="zh-CN" altLang="en-US" sz="2400" dirty="0"/>
            </a:br>
            <a:endParaRPr lang="zh-CN" altLang="en-US" sz="24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自动推导</a:t>
            </a:r>
            <a:r>
              <a:rPr lang="en-US" altLang="zh-CN" dirty="0"/>
              <a:t>-</a:t>
            </a:r>
            <a:r>
              <a:rPr lang="zh-CN" altLang="en-US" dirty="0"/>
              <a:t>隐晦规则？</a:t>
            </a:r>
            <a:endParaRPr lang="zh-CN" altLang="en-US" dirty="0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763200" y="1484784"/>
            <a:ext cx="7958138" cy="485140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前面的</a:t>
            </a:r>
            <a:r>
              <a:rPr lang="en-US" altLang="zh-CN" sz="2000" dirty="0"/>
              <a:t>makefile</a:t>
            </a:r>
            <a:r>
              <a:rPr lang="zh-CN" altLang="en-US" sz="2000" dirty="0"/>
              <a:t>可以这么写：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objects = main.o kbd.o command.o display.o \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insert.o search.o files.o utils.o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edit : $(objects)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cc -o edit $(objects)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main.o : defs.h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kbd.o : defs.h command.h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command.o : defs.h command.h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display.o : defs.h buffer.h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insert.o : defs.h buffer.h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search.o : defs.h buffer.h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files.o : defs.h buffer.h command.h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utils.o : defs.h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.PHONY : clean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clean :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rm edit $(objects)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592931" y="1988840"/>
            <a:ext cx="7958138" cy="3703637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sz="2000" dirty="0"/>
              <a:t>Make</a:t>
            </a:r>
            <a:r>
              <a:rPr lang="zh-CN" altLang="en-US" sz="2000" dirty="0"/>
              <a:t>又是如何实现自动推导的呢？在隐含规则中的命令中，基本上都是使用了一些预先设置的变量。你可以在你的</a:t>
            </a:r>
            <a:r>
              <a:rPr lang="en-US" altLang="zh-CN" sz="2000" dirty="0"/>
              <a:t>makefile</a:t>
            </a:r>
            <a:r>
              <a:rPr lang="zh-CN" altLang="en-US" sz="2000" dirty="0"/>
              <a:t>中改变这些变量的值。</a:t>
            </a:r>
            <a:endParaRPr lang="en-US" altLang="zh-CN" sz="2000" dirty="0"/>
          </a:p>
          <a:p>
            <a:r>
              <a:rPr lang="zh-CN" altLang="en-US" sz="2000" dirty="0"/>
              <a:t>比如，编译</a:t>
            </a:r>
            <a:r>
              <a:rPr lang="en-US" altLang="zh-CN" sz="2000" dirty="0"/>
              <a:t>C</a:t>
            </a:r>
            <a:r>
              <a:rPr lang="zh-CN" altLang="en-US" sz="2000" dirty="0"/>
              <a:t>程序的隐含规则的命令是：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	$(CC) –c $(CFLAGS) $(CPPFLAGS)</a:t>
            </a:r>
            <a:endParaRPr lang="en-US" altLang="zh-CN" sz="2000" dirty="0"/>
          </a:p>
          <a:p>
            <a:r>
              <a:rPr lang="en-US" altLang="zh-CN" sz="2000" dirty="0"/>
              <a:t> Make</a:t>
            </a:r>
            <a:r>
              <a:rPr lang="zh-CN" altLang="en-US" sz="2000" dirty="0"/>
              <a:t>默认的编译命令是“</a:t>
            </a:r>
            <a:r>
              <a:rPr lang="en-US" altLang="zh-CN" sz="2000" dirty="0"/>
              <a:t>cc”</a:t>
            </a:r>
            <a:r>
              <a:rPr lang="zh-CN" altLang="en-US" sz="2000" dirty="0"/>
              <a:t>，如果你把变量“</a:t>
            </a:r>
            <a:r>
              <a:rPr lang="en-US" altLang="zh-CN" sz="2000" dirty="0"/>
              <a:t>$(CC)”</a:t>
            </a:r>
            <a:r>
              <a:rPr lang="zh-CN" altLang="en-US" sz="2000" dirty="0"/>
              <a:t>重定义成 “</a:t>
            </a:r>
            <a:r>
              <a:rPr lang="en-US" altLang="zh-CN" sz="2000" dirty="0"/>
              <a:t>gcc”</a:t>
            </a:r>
            <a:r>
              <a:rPr lang="zh-CN" altLang="en-US" sz="2000" dirty="0"/>
              <a:t>，把变量“</a:t>
            </a:r>
            <a:r>
              <a:rPr lang="en-US" altLang="zh-CN" sz="2000" dirty="0"/>
              <a:t>$(CFLAGS)”</a:t>
            </a:r>
            <a:r>
              <a:rPr lang="zh-CN" altLang="en-US" sz="2000" dirty="0"/>
              <a:t>重定义成“</a:t>
            </a:r>
            <a:r>
              <a:rPr lang="en-US" altLang="zh-CN" sz="2000" dirty="0"/>
              <a:t>-g”</a:t>
            </a:r>
            <a:r>
              <a:rPr lang="zh-CN" altLang="en-US" sz="2000" dirty="0"/>
              <a:t>，那么，隐含规则中的命令全部会以“</a:t>
            </a:r>
            <a:r>
              <a:rPr lang="en-US" altLang="zh-CN" sz="2000" dirty="0"/>
              <a:t>gcc –c -g $(CPPFLAGS)”</a:t>
            </a:r>
            <a:r>
              <a:rPr lang="zh-CN" altLang="en-US" sz="2000" dirty="0"/>
              <a:t>的样子来执行了。 </a:t>
            </a:r>
            <a:br>
              <a:rPr lang="zh-CN" altLang="en-US" sz="2000" dirty="0"/>
            </a:br>
            <a:br>
              <a:rPr lang="zh-CN" altLang="en-US" sz="2000" dirty="0"/>
            </a:br>
            <a:r>
              <a:rPr lang="zh-CN" altLang="en-US" sz="2000" dirty="0"/>
              <a:t>我们可以把隐含规则中使用的变量分成两种：一种是命令相关的，如“</a:t>
            </a:r>
            <a:r>
              <a:rPr lang="en-US" altLang="zh-CN" sz="2000" dirty="0"/>
              <a:t>CC”</a:t>
            </a:r>
            <a:r>
              <a:rPr lang="zh-CN" altLang="en-US" sz="2000" dirty="0"/>
              <a:t>；一种是参数相的关，如“</a:t>
            </a:r>
            <a:r>
              <a:rPr lang="en-US" altLang="zh-CN" sz="2000" dirty="0"/>
              <a:t>CFLAGS”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702705" y="1700808"/>
            <a:ext cx="7958138" cy="4622800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000" dirty="0"/>
              <a:t>下面是</a:t>
            </a:r>
            <a:r>
              <a:rPr lang="en-US" altLang="zh-CN" sz="2000" dirty="0"/>
              <a:t>C/C++</a:t>
            </a:r>
            <a:r>
              <a:rPr lang="zh-CN" altLang="en-US" sz="2000" dirty="0"/>
              <a:t>隐含规则中会用到的变量： </a:t>
            </a:r>
            <a:endParaRPr lang="zh-CN" altLang="en-US" sz="2000" dirty="0"/>
          </a:p>
          <a:p>
            <a:r>
              <a:rPr lang="zh-CN" altLang="en-US" sz="2000" dirty="0"/>
              <a:t>关于命令的变量：</a:t>
            </a:r>
            <a:endParaRPr lang="en-US" altLang="zh-CN" sz="2000" dirty="0"/>
          </a:p>
          <a:p>
            <a:pPr>
              <a:buNone/>
            </a:pPr>
            <a:r>
              <a:rPr lang="en-US" altLang="zh-CN" sz="1800" dirty="0"/>
              <a:t>	AR      </a:t>
            </a:r>
            <a:r>
              <a:rPr lang="zh-CN" altLang="en-US" sz="1800" dirty="0"/>
              <a:t>函数库打包程序。默认命令是“</a:t>
            </a:r>
            <a:r>
              <a:rPr lang="en-US" altLang="zh-CN" sz="1800" dirty="0"/>
              <a:t>ar”</a:t>
            </a:r>
            <a:r>
              <a:rPr lang="zh-CN" altLang="en-US" sz="1800" dirty="0"/>
              <a:t>。  </a:t>
            </a:r>
            <a:br>
              <a:rPr lang="zh-CN" altLang="en-US" sz="1800" dirty="0"/>
            </a:br>
            <a:r>
              <a:rPr lang="en-US" altLang="zh-CN" sz="1800" dirty="0"/>
              <a:t>AS      </a:t>
            </a:r>
            <a:r>
              <a:rPr lang="zh-CN" altLang="en-US" sz="1800" dirty="0"/>
              <a:t>汇编语言编译程序。默认命令是“</a:t>
            </a:r>
            <a:r>
              <a:rPr lang="en-US" altLang="zh-CN" sz="1800" dirty="0"/>
              <a:t>as”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	CXX   C++</a:t>
            </a:r>
            <a:r>
              <a:rPr lang="zh-CN" altLang="en-US" sz="1800" dirty="0"/>
              <a:t>语言编译程序。默认命令是“</a:t>
            </a:r>
            <a:r>
              <a:rPr lang="en-US" altLang="zh-CN" sz="1800" dirty="0"/>
              <a:t>g++”</a:t>
            </a:r>
            <a:r>
              <a:rPr lang="zh-CN" altLang="en-US" sz="1800" dirty="0"/>
              <a:t>。</a:t>
            </a:r>
            <a:br>
              <a:rPr lang="zh-CN" altLang="en-US" sz="1800" dirty="0"/>
            </a:br>
            <a:r>
              <a:rPr lang="en-US" altLang="zh-CN" sz="1800" dirty="0"/>
              <a:t>CC      C</a:t>
            </a:r>
            <a:r>
              <a:rPr lang="zh-CN" altLang="en-US" sz="1800" dirty="0"/>
              <a:t>语言编译程序。默认命令是“</a:t>
            </a:r>
            <a:r>
              <a:rPr lang="en-US" altLang="zh-CN" sz="1800" dirty="0"/>
              <a:t>cc”</a:t>
            </a:r>
            <a:r>
              <a:rPr lang="zh-CN" altLang="en-US" sz="1800" dirty="0"/>
              <a:t>。 </a:t>
            </a:r>
            <a:br>
              <a:rPr lang="zh-CN" altLang="en-US" sz="1800" dirty="0"/>
            </a:br>
            <a:r>
              <a:rPr lang="en-US" altLang="zh-CN" sz="1800" dirty="0"/>
              <a:t>CPP    C</a:t>
            </a:r>
            <a:r>
              <a:rPr lang="zh-CN" altLang="en-US" sz="1800" dirty="0"/>
              <a:t>程序的预处理器</a:t>
            </a:r>
            <a:r>
              <a:rPr lang="en-US" altLang="zh-CN" sz="1800" dirty="0"/>
              <a:t>(</a:t>
            </a:r>
            <a:r>
              <a:rPr lang="zh-CN" altLang="en-US" sz="1800" dirty="0"/>
              <a:t>输出是标准输出设备</a:t>
            </a:r>
            <a:r>
              <a:rPr lang="en-US" altLang="zh-CN" sz="1800" dirty="0"/>
              <a:t>)</a:t>
            </a:r>
            <a:r>
              <a:rPr lang="zh-CN" altLang="en-US" sz="1800" dirty="0"/>
              <a:t>。默认命令是</a:t>
            </a:r>
            <a:r>
              <a:rPr lang="en-US" altLang="zh-CN" sz="1800" dirty="0"/>
              <a:t>$(CC)  –E</a:t>
            </a:r>
            <a:endParaRPr lang="en-US" altLang="zh-CN" sz="1800" dirty="0"/>
          </a:p>
          <a:p>
            <a:r>
              <a:rPr lang="zh-CN" altLang="en-US" sz="2000" dirty="0"/>
              <a:t>关于命令参数的变量。下面的这些变量都是相关上面的命令的参数。如果没有指明其默认值，那么其默认值都是空。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	</a:t>
            </a:r>
            <a:r>
              <a:rPr lang="en-US" altLang="zh-CN" sz="1800" dirty="0"/>
              <a:t>ARFLAGS      </a:t>
            </a:r>
            <a:r>
              <a:rPr lang="zh-CN" altLang="en-US" sz="1800" dirty="0"/>
              <a:t>函数库打包程序</a:t>
            </a:r>
            <a:r>
              <a:rPr lang="en-US" altLang="zh-CN" sz="1800" dirty="0"/>
              <a:t>AR</a:t>
            </a:r>
            <a:r>
              <a:rPr lang="zh-CN" altLang="en-US" sz="1800" dirty="0"/>
              <a:t>命令的参数。默认值是“</a:t>
            </a:r>
            <a:r>
              <a:rPr lang="en-US" altLang="zh-CN" sz="1800" dirty="0"/>
              <a:t>rv”</a:t>
            </a:r>
            <a:r>
              <a:rPr lang="zh-CN" altLang="en-US" sz="1800" dirty="0"/>
              <a:t>。 </a:t>
            </a:r>
            <a:br>
              <a:rPr lang="zh-CN" altLang="en-US" sz="1800" dirty="0"/>
            </a:br>
            <a:r>
              <a:rPr lang="en-US" altLang="zh-CN" sz="1800" dirty="0"/>
              <a:t>ASFLAGS      </a:t>
            </a:r>
            <a:r>
              <a:rPr lang="zh-CN" altLang="en-US" sz="1800" dirty="0"/>
              <a:t>汇编语言编译器参数。（当明显地调用“</a:t>
            </a:r>
            <a:r>
              <a:rPr lang="en-US" altLang="zh-CN" sz="1800" dirty="0"/>
              <a:t>.s”</a:t>
            </a:r>
            <a:r>
              <a:rPr lang="zh-CN" altLang="en-US" sz="1800" dirty="0"/>
              <a:t>或“</a:t>
            </a:r>
            <a:r>
              <a:rPr lang="en-US" altLang="zh-CN" sz="1800" dirty="0"/>
              <a:t>.S”</a:t>
            </a:r>
            <a:r>
              <a:rPr lang="zh-CN" altLang="en-US" sz="1800" dirty="0"/>
              <a:t>文件时）</a:t>
            </a:r>
            <a:br>
              <a:rPr lang="zh-CN" altLang="en-US" sz="1800" dirty="0"/>
            </a:br>
            <a:r>
              <a:rPr lang="en-US" altLang="zh-CN" sz="1800" dirty="0"/>
              <a:t>CFLAGS         C</a:t>
            </a:r>
            <a:r>
              <a:rPr lang="zh-CN" altLang="en-US" sz="1800" dirty="0"/>
              <a:t>语言编译器参数。 </a:t>
            </a:r>
            <a:br>
              <a:rPr lang="zh-CN" altLang="en-US" sz="1800" dirty="0"/>
            </a:br>
            <a:r>
              <a:rPr lang="en-US" altLang="zh-CN" sz="1800" dirty="0"/>
              <a:t>CXXFLAGS   C++</a:t>
            </a:r>
            <a:r>
              <a:rPr lang="zh-CN" altLang="en-US" sz="1800" dirty="0"/>
              <a:t>语言编译器参数。 </a:t>
            </a:r>
            <a:br>
              <a:rPr lang="zh-CN" altLang="en-US" sz="1800" dirty="0"/>
            </a:br>
            <a:r>
              <a:rPr lang="en-US" altLang="zh-CN" sz="1800" dirty="0"/>
              <a:t>LDFLAGS      </a:t>
            </a:r>
            <a:r>
              <a:rPr lang="zh-CN" altLang="en-US" sz="1800" dirty="0"/>
              <a:t>链接器参数。 （例如：</a:t>
            </a:r>
            <a:r>
              <a:rPr lang="en-US" altLang="zh-CN" sz="1800" dirty="0"/>
              <a:t>LDFLAGS += -L ./. –ltest </a:t>
            </a:r>
            <a:r>
              <a:rPr lang="zh-CN" altLang="en-US" sz="1800" dirty="0"/>
              <a:t>）</a:t>
            </a:r>
            <a:br>
              <a:rPr lang="zh-CN" altLang="en-US" sz="1800" dirty="0"/>
            </a:br>
            <a:r>
              <a:rPr lang="en-US" altLang="zh-CN" sz="1800" dirty="0"/>
              <a:t>CPPFLAGS     C</a:t>
            </a:r>
            <a:r>
              <a:rPr lang="zh-CN" altLang="en-US" sz="1800" dirty="0"/>
              <a:t>预处理器参数。（ </a:t>
            </a:r>
            <a:r>
              <a:rPr lang="en-US" altLang="zh-CN" sz="1800" dirty="0"/>
              <a:t>C </a:t>
            </a:r>
            <a:r>
              <a:rPr lang="zh-CN" altLang="en-US" sz="1800" dirty="0"/>
              <a:t>和 </a:t>
            </a:r>
            <a:r>
              <a:rPr lang="en-US" altLang="zh-CN" sz="1800" dirty="0"/>
              <a:t>Fortran </a:t>
            </a:r>
            <a:r>
              <a:rPr lang="zh-CN" altLang="en-US" sz="1800" dirty="0"/>
              <a:t>编译器也会用到）。 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另类</a:t>
            </a:r>
            <a:r>
              <a:rPr lang="en-US" altLang="zh-CN" dirty="0"/>
              <a:t>Makefile?</a:t>
            </a:r>
            <a:endParaRPr lang="en-US" altLang="zh-CN" dirty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592931" y="1700808"/>
            <a:ext cx="7958138" cy="4370387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/>
              <a:t>如何把重复的</a:t>
            </a:r>
            <a:r>
              <a:rPr lang="en-US" altLang="zh-CN" dirty="0"/>
              <a:t>buffer.h</a:t>
            </a:r>
            <a:r>
              <a:rPr lang="zh-CN" altLang="en-US" dirty="0"/>
              <a:t>去掉？？？</a:t>
            </a:r>
            <a:endParaRPr lang="en-US" altLang="zh-CN" dirty="0"/>
          </a:p>
          <a:p>
            <a:r>
              <a:rPr lang="zh-CN" altLang="en-US" sz="2000" dirty="0"/>
              <a:t>这个对于</a:t>
            </a:r>
            <a:r>
              <a:rPr lang="en-US" altLang="zh-CN" sz="2000" dirty="0"/>
              <a:t>make</a:t>
            </a:r>
            <a:r>
              <a:rPr lang="zh-CN" altLang="en-US" sz="2000" dirty="0"/>
              <a:t>来说很容易，它提供了自动推导命令和文件的功能呢？来看看最新风格的</a:t>
            </a:r>
            <a:r>
              <a:rPr lang="en-US" altLang="zh-CN" sz="2000" dirty="0"/>
              <a:t>makefile</a:t>
            </a:r>
            <a:r>
              <a:rPr lang="zh-CN" altLang="en-US" sz="2000" dirty="0"/>
              <a:t>吧。 </a:t>
            </a:r>
            <a:br>
              <a:rPr lang="zh-CN" altLang="en-US" sz="2000" dirty="0"/>
            </a:br>
            <a:r>
              <a:rPr lang="zh-CN" altLang="en-US" sz="2000" dirty="0"/>
              <a:t>    </a:t>
            </a:r>
            <a:r>
              <a:rPr lang="en-US" altLang="zh-CN" sz="2000" dirty="0"/>
              <a:t>objects = main.o kbd.o command.o display.o \ </a:t>
            </a:r>
            <a:br>
              <a:rPr lang="en-US" altLang="zh-CN" sz="2000" dirty="0"/>
            </a:br>
            <a:r>
              <a:rPr lang="en-US" altLang="zh-CN" sz="2000" dirty="0"/>
              <a:t>              insert.o search.o files.o utils.o </a:t>
            </a:r>
            <a:br>
              <a:rPr lang="en-US" altLang="zh-CN" sz="2000" dirty="0"/>
            </a:br>
            <a:r>
              <a:rPr lang="en-US" altLang="zh-CN" sz="2000" dirty="0"/>
              <a:t>    edit : $(objects) </a:t>
            </a:r>
            <a:br>
              <a:rPr lang="en-US" altLang="zh-CN" sz="2000" dirty="0"/>
            </a:br>
            <a:r>
              <a:rPr lang="en-US" altLang="zh-CN" sz="2000" dirty="0"/>
              <a:t>            cc -o edit $(objects) </a:t>
            </a:r>
            <a:br>
              <a:rPr lang="en-US" altLang="zh-CN" sz="2000" dirty="0"/>
            </a:br>
            <a:r>
              <a:rPr lang="en-US" altLang="zh-CN" sz="2000" dirty="0"/>
              <a:t>    $(objects) : defs.h </a:t>
            </a:r>
            <a:br>
              <a:rPr lang="en-US" altLang="zh-CN" sz="2000" dirty="0"/>
            </a:br>
            <a:r>
              <a:rPr lang="en-US" altLang="zh-CN" sz="2000" dirty="0"/>
              <a:t>    kbd.o command.o files.o : command.h </a:t>
            </a:r>
            <a:br>
              <a:rPr lang="en-US" altLang="zh-CN" sz="2000" dirty="0"/>
            </a:br>
            <a:r>
              <a:rPr lang="en-US" altLang="zh-CN" sz="2000" dirty="0"/>
              <a:t>    display.o insert.o search.o files.o : buffer.h </a:t>
            </a:r>
            <a:br>
              <a:rPr lang="en-US" altLang="zh-CN" sz="2000" dirty="0"/>
            </a:br>
            <a:r>
              <a:rPr lang="en-US" altLang="zh-CN" sz="2000" dirty="0"/>
              <a:t>    .PHONY : clean </a:t>
            </a:r>
            <a:br>
              <a:rPr lang="en-US" altLang="zh-CN" sz="2000" dirty="0"/>
            </a:br>
            <a:r>
              <a:rPr lang="en-US" altLang="zh-CN" sz="2000" dirty="0"/>
              <a:t>    clean : </a:t>
            </a:r>
            <a:br>
              <a:rPr lang="en-US" altLang="zh-CN" sz="2000" dirty="0"/>
            </a:br>
            <a:r>
              <a:rPr lang="en-US" altLang="zh-CN" sz="2000" dirty="0"/>
              <a:t>            rm edit $(objects) </a:t>
            </a:r>
            <a:endParaRPr lang="zh-CN" altLang="en-US" sz="2000" dirty="0"/>
          </a:p>
        </p:txBody>
      </p:sp>
      <p:sp>
        <p:nvSpPr>
          <p:cNvPr id="28676" name="TextBox 3"/>
          <p:cNvSpPr txBox="1"/>
          <p:nvPr/>
        </p:nvSpPr>
        <p:spPr>
          <a:xfrm flipH="1">
            <a:off x="5994400" y="3784600"/>
            <a:ext cx="2711450" cy="193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不推荐这种风格：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一是文件的依赖关系看不清楚：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</a:rPr>
              <a:t>二是如果文件一多，要加入几个新的</a:t>
            </a:r>
            <a:r>
              <a:rPr lang="en-US" altLang="zh-CN" sz="2000" dirty="0">
                <a:latin typeface="Times New Roman" panose="02020603050405020304" pitchFamily="18" charset="0"/>
              </a:rPr>
              <a:t>.o</a:t>
            </a:r>
            <a:r>
              <a:rPr lang="zh-CN" altLang="en-US" sz="2000" dirty="0">
                <a:latin typeface="Times New Roman" panose="02020603050405020304" pitchFamily="18" charset="0"/>
              </a:rPr>
              <a:t>文件，那就理不清楚了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sz="4000" dirty="0"/>
              <a:t>清空目标文件的规则</a:t>
            </a:r>
            <a:br>
              <a:rPr lang="zh-CN" altLang="en-US" sz="4000" dirty="0"/>
            </a:br>
            <a:endParaRPr lang="zh-CN" altLang="en-US" sz="4000" dirty="0"/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592931" y="1556792"/>
            <a:ext cx="7958138" cy="440055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zh-CN" altLang="en-US" sz="1800" dirty="0"/>
              <a:t>每个</a:t>
            </a:r>
            <a:r>
              <a:rPr lang="en-US" altLang="zh-CN" sz="1800" dirty="0"/>
              <a:t>Makefile</a:t>
            </a:r>
            <a:r>
              <a:rPr lang="zh-CN" altLang="en-US" sz="1800" dirty="0"/>
              <a:t>中都应该写一个清空目标文件（</a:t>
            </a:r>
            <a:r>
              <a:rPr lang="en-US" altLang="zh-CN" sz="1800" dirty="0"/>
              <a:t>.o</a:t>
            </a:r>
            <a:r>
              <a:rPr lang="zh-CN" altLang="en-US" sz="1800" dirty="0"/>
              <a:t>和执行文件）的规则，这不仅便于重编译，也很利于保持文件的清洁。</a:t>
            </a:r>
            <a:endParaRPr lang="zh-CN" altLang="en-US" sz="1800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sz="2000" dirty="0"/>
              <a:t>clean:</a:t>
            </a:r>
            <a:endParaRPr lang="en-US" altLang="zh-CN" sz="2000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sz="2000" dirty="0"/>
              <a:t> 	rm edit $(objects)</a:t>
            </a:r>
            <a:endParaRPr lang="en-US" altLang="zh-CN" sz="2000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sz="1800" dirty="0"/>
              <a:t> </a:t>
            </a:r>
            <a:endParaRPr lang="en-US" altLang="zh-CN" sz="1800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zh-CN" altLang="en-US" sz="1800" dirty="0"/>
              <a:t>更为稳健的做法是：</a:t>
            </a:r>
            <a:endParaRPr lang="zh-CN" altLang="en-US" sz="1800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sz="2000" dirty="0"/>
              <a:t>.PHONY : clean</a:t>
            </a:r>
            <a:endParaRPr lang="en-US" altLang="zh-CN" sz="2000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sz="2000" dirty="0"/>
              <a:t> clean :</a:t>
            </a:r>
            <a:endParaRPr lang="en-US" altLang="zh-CN" sz="2000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sz="2000" dirty="0"/>
              <a:t> 	-rm edit $(objects)</a:t>
            </a:r>
            <a:endParaRPr lang="en-US" altLang="zh-CN" sz="2000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sz="1800" dirty="0"/>
              <a:t> </a:t>
            </a:r>
            <a:endParaRPr lang="en-US" altLang="zh-CN" sz="1800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CN" sz="1800" b="1" dirty="0"/>
              <a:t>.PHONY</a:t>
            </a:r>
            <a:r>
              <a:rPr lang="zh-CN" altLang="en-US" sz="1800" b="1" dirty="0"/>
              <a:t>意思表示</a:t>
            </a:r>
            <a:r>
              <a:rPr lang="en-US" altLang="zh-CN" sz="1800" b="1" dirty="0"/>
              <a:t>clean</a:t>
            </a:r>
            <a:r>
              <a:rPr lang="zh-CN" altLang="en-US" sz="1800" b="1" dirty="0"/>
              <a:t>是一个“伪目标”。</a:t>
            </a:r>
            <a:endParaRPr lang="en-US" altLang="zh-CN" sz="1800" b="1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zh-CN" altLang="en-US" sz="1800" b="1" dirty="0"/>
              <a:t>而在命令前面加了一个小减号的意思就是，即便该命令执行出错，</a:t>
            </a:r>
            <a:r>
              <a:rPr lang="en-US" altLang="zh-CN" sz="1800" b="1" dirty="0"/>
              <a:t>make</a:t>
            </a:r>
            <a:r>
              <a:rPr lang="zh-CN" altLang="en-US" sz="1800" b="1" dirty="0"/>
              <a:t>也不管。对于</a:t>
            </a:r>
            <a:r>
              <a:rPr lang="en-US" altLang="zh-CN" sz="1800" b="1" dirty="0"/>
              <a:t>rm</a:t>
            </a:r>
            <a:r>
              <a:rPr lang="zh-CN" altLang="en-US" sz="1800" b="1" dirty="0"/>
              <a:t>命令，意思是也许某些文件出现问题，但不要管，继续做后面的事。当然，</a:t>
            </a:r>
            <a:r>
              <a:rPr lang="en-US" altLang="zh-CN" sz="1800" b="1" dirty="0"/>
              <a:t>clean</a:t>
            </a:r>
            <a:r>
              <a:rPr lang="zh-CN" altLang="en-US" sz="1800" b="1" dirty="0"/>
              <a:t>的规则不要放在文件的开头，不然，这就会变成</a:t>
            </a:r>
            <a:r>
              <a:rPr lang="en-US" altLang="zh-CN" sz="1800" b="1" dirty="0"/>
              <a:t>make</a:t>
            </a:r>
            <a:r>
              <a:rPr lang="zh-CN" altLang="en-US" sz="1800" b="1" dirty="0"/>
              <a:t>的默认目标。不成文的规矩是</a:t>
            </a:r>
            <a:r>
              <a:rPr lang="en-US" altLang="zh-CN" sz="1800" b="1" dirty="0"/>
              <a:t>——“clean</a:t>
            </a:r>
            <a:r>
              <a:rPr lang="zh-CN" altLang="en-US" sz="1800" b="1" dirty="0"/>
              <a:t>从来都是放在文件的最后”。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文件名</a:t>
            </a:r>
            <a:endParaRPr lang="zh-CN" altLang="en-US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461271" y="1412776"/>
            <a:ext cx="8229600" cy="4752528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二、</a:t>
            </a:r>
            <a:r>
              <a:rPr lang="en-US" altLang="zh-CN" sz="1800" dirty="0"/>
              <a:t>Makefile</a:t>
            </a:r>
            <a:r>
              <a:rPr lang="zh-CN" altLang="en-US" sz="1800" dirty="0"/>
              <a:t>的文件名</a:t>
            </a:r>
            <a:endParaRPr lang="zh-CN" alt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默认的情况下，</a:t>
            </a:r>
            <a:r>
              <a:rPr lang="en-US" altLang="zh-CN" sz="1800" dirty="0"/>
              <a:t>make</a:t>
            </a:r>
            <a:r>
              <a:rPr lang="zh-CN" altLang="en-US" sz="1800" dirty="0"/>
              <a:t>命令会在当前目录下按顺序找寻文件名为“</a:t>
            </a:r>
            <a:r>
              <a:rPr lang="en-US" altLang="zh-CN" sz="1800" dirty="0"/>
              <a:t>GNUmakefile”</a:t>
            </a:r>
            <a:r>
              <a:rPr lang="zh-CN" altLang="en-US" sz="1800" dirty="0"/>
              <a:t>、“</a:t>
            </a:r>
            <a:r>
              <a:rPr lang="en-US" altLang="zh-CN" sz="1800" dirty="0"/>
              <a:t>makefile”</a:t>
            </a:r>
            <a:r>
              <a:rPr lang="zh-CN" altLang="en-US" sz="1800" dirty="0"/>
              <a:t>、“</a:t>
            </a:r>
            <a:r>
              <a:rPr lang="en-US" altLang="zh-CN" sz="1800" dirty="0"/>
              <a:t>Makefile”</a:t>
            </a:r>
            <a:r>
              <a:rPr lang="zh-CN" altLang="en-US" sz="1800" dirty="0"/>
              <a:t>的文件，找到了解释这个文件。在这三个文件名中，最好使用“</a:t>
            </a:r>
            <a:r>
              <a:rPr lang="en-US" altLang="zh-CN" sz="1800" dirty="0"/>
              <a:t>Makefile”</a:t>
            </a:r>
            <a:r>
              <a:rPr lang="zh-CN" altLang="en-US" sz="1800" dirty="0"/>
              <a:t>这个文件名，因为，这个文件名第一个字符为大写，这样有一种显目的感觉。最好不要用“</a:t>
            </a:r>
            <a:r>
              <a:rPr lang="en-US" altLang="zh-CN" sz="1800" dirty="0"/>
              <a:t>GNUmakefile”</a:t>
            </a:r>
            <a:r>
              <a:rPr lang="zh-CN" altLang="en-US" sz="1800" dirty="0"/>
              <a:t>，这个文件是</a:t>
            </a:r>
            <a:r>
              <a:rPr lang="en-US" altLang="zh-CN" sz="1800" dirty="0"/>
              <a:t>GNU</a:t>
            </a:r>
            <a:r>
              <a:rPr lang="zh-CN" altLang="en-US" sz="1800" dirty="0"/>
              <a:t>的</a:t>
            </a:r>
            <a:r>
              <a:rPr lang="en-US" altLang="zh-CN" sz="1800" dirty="0"/>
              <a:t>make</a:t>
            </a:r>
            <a:r>
              <a:rPr lang="zh-CN" altLang="en-US" sz="1800" dirty="0"/>
              <a:t>识别的。有另外一些</a:t>
            </a:r>
            <a:r>
              <a:rPr lang="en-US" altLang="zh-CN" sz="1800" dirty="0"/>
              <a:t>make</a:t>
            </a:r>
            <a:r>
              <a:rPr lang="zh-CN" altLang="en-US" sz="1800" dirty="0"/>
              <a:t>只对全小写的“</a:t>
            </a:r>
            <a:r>
              <a:rPr lang="en-US" altLang="zh-CN" sz="1800" dirty="0"/>
              <a:t>makefile”</a:t>
            </a:r>
            <a:r>
              <a:rPr lang="zh-CN" altLang="en-US" sz="1800" dirty="0"/>
              <a:t>文件名敏感，但是基本上来说，大多数的</a:t>
            </a:r>
            <a:r>
              <a:rPr lang="en-US" altLang="zh-CN" sz="1800" dirty="0"/>
              <a:t>make</a:t>
            </a:r>
            <a:r>
              <a:rPr lang="zh-CN" altLang="en-US" sz="1800" dirty="0"/>
              <a:t>都支持“</a:t>
            </a:r>
            <a:r>
              <a:rPr lang="en-US" altLang="zh-CN" sz="1800" dirty="0"/>
              <a:t>makefile”</a:t>
            </a:r>
            <a:r>
              <a:rPr lang="zh-CN" altLang="en-US" sz="1800" dirty="0"/>
              <a:t>和“</a:t>
            </a:r>
            <a:r>
              <a:rPr lang="en-US" altLang="zh-CN" sz="1800" dirty="0"/>
              <a:t>Makefile”</a:t>
            </a:r>
            <a:r>
              <a:rPr lang="zh-CN" altLang="en-US" sz="1800" dirty="0"/>
              <a:t>这两种默认文件名。</a:t>
            </a:r>
            <a:endParaRPr lang="zh-CN" alt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当然，你可以使用别的文件名来书写</a:t>
            </a:r>
            <a:r>
              <a:rPr lang="en-US" altLang="zh-CN" sz="1800" dirty="0"/>
              <a:t>Makefile</a:t>
            </a:r>
            <a:r>
              <a:rPr lang="zh-CN" altLang="en-US" sz="1800" dirty="0"/>
              <a:t>，比如：“</a:t>
            </a:r>
            <a:r>
              <a:rPr lang="en-US" altLang="zh-CN" sz="1800" dirty="0"/>
              <a:t>Make.Linux”</a:t>
            </a:r>
            <a:r>
              <a:rPr lang="zh-CN" altLang="en-US" sz="1800" dirty="0"/>
              <a:t>，“</a:t>
            </a:r>
            <a:r>
              <a:rPr lang="en-US" altLang="zh-CN" sz="1800" dirty="0"/>
              <a:t>Make.Solaris”</a:t>
            </a:r>
            <a:r>
              <a:rPr lang="zh-CN" altLang="en-US" sz="1800" dirty="0"/>
              <a:t>，“</a:t>
            </a:r>
            <a:r>
              <a:rPr lang="en-US" altLang="zh-CN" sz="1800" dirty="0"/>
              <a:t>Make.AIX”</a:t>
            </a:r>
            <a:r>
              <a:rPr lang="zh-CN" altLang="en-US" sz="1800" dirty="0"/>
              <a:t>等，如果要指定特定的</a:t>
            </a:r>
            <a:r>
              <a:rPr lang="en-US" altLang="zh-CN" sz="1800" dirty="0"/>
              <a:t>Makefile</a:t>
            </a:r>
            <a:r>
              <a:rPr lang="zh-CN" altLang="en-US" sz="1800" dirty="0"/>
              <a:t>，你可以使用</a:t>
            </a:r>
            <a:r>
              <a:rPr lang="en-US" altLang="zh-CN" sz="1800" dirty="0"/>
              <a:t>make</a:t>
            </a:r>
            <a:r>
              <a:rPr lang="zh-CN" altLang="en-US" sz="1800" dirty="0"/>
              <a:t>的“</a:t>
            </a:r>
            <a:r>
              <a:rPr lang="en-US" altLang="zh-CN" sz="1800" dirty="0"/>
              <a:t>-f”</a:t>
            </a:r>
            <a:r>
              <a:rPr lang="zh-CN" altLang="en-US" sz="1800" dirty="0"/>
              <a:t>和“</a:t>
            </a:r>
            <a:r>
              <a:rPr lang="en-US" altLang="zh-CN" sz="1800" dirty="0"/>
              <a:t>--file”</a:t>
            </a:r>
            <a:r>
              <a:rPr lang="zh-CN" altLang="en-US" sz="1800" dirty="0"/>
              <a:t>参数，如：</a:t>
            </a:r>
            <a:r>
              <a:rPr lang="en-US" altLang="zh-CN" sz="1800" dirty="0"/>
              <a:t>make -f Make.Linux</a:t>
            </a:r>
            <a:r>
              <a:rPr lang="zh-CN" altLang="en-US" sz="1800" dirty="0"/>
              <a:t>或</a:t>
            </a:r>
            <a:r>
              <a:rPr lang="en-US" altLang="zh-CN" sz="1800" dirty="0"/>
              <a:t>make --file </a:t>
            </a:r>
            <a:r>
              <a:rPr lang="en-US" altLang="zh-CN" sz="1800" dirty="0" err="1"/>
              <a:t>Make.AIX</a:t>
            </a:r>
            <a:r>
              <a:rPr lang="zh-CN" altLang="en-US" sz="1800" dirty="0"/>
              <a:t>。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sz="4000" dirty="0"/>
              <a:t>引用其它的</a:t>
            </a:r>
            <a:r>
              <a:rPr lang="en-US" altLang="zh-CN" sz="4000" dirty="0"/>
              <a:t>Makefile</a:t>
            </a:r>
            <a:br>
              <a:rPr lang="en-US" altLang="zh-CN" sz="4000" dirty="0"/>
            </a:br>
            <a:endParaRPr lang="zh-CN" altLang="en-US" sz="4000" dirty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在</a:t>
            </a:r>
            <a:r>
              <a:rPr lang="en-US" altLang="zh-CN" sz="1800" dirty="0"/>
              <a:t>Makefile</a:t>
            </a:r>
            <a:r>
              <a:rPr lang="zh-CN" altLang="en-US" sz="1800" dirty="0"/>
              <a:t>使用</a:t>
            </a:r>
            <a:r>
              <a:rPr lang="en-US" altLang="zh-CN" sz="1800" dirty="0"/>
              <a:t>include</a:t>
            </a:r>
            <a:r>
              <a:rPr lang="zh-CN" altLang="en-US" sz="1800" dirty="0"/>
              <a:t>关键字可以把别的</a:t>
            </a:r>
            <a:r>
              <a:rPr lang="en-US" altLang="zh-CN" sz="1800" dirty="0"/>
              <a:t>Makefile</a:t>
            </a:r>
            <a:r>
              <a:rPr lang="zh-CN" altLang="en-US" sz="1800" dirty="0"/>
              <a:t>包含进来，这很像</a:t>
            </a:r>
            <a:r>
              <a:rPr lang="en-US" altLang="zh-CN" sz="1800" dirty="0"/>
              <a:t>C</a:t>
            </a:r>
            <a:r>
              <a:rPr lang="zh-CN" altLang="en-US" sz="1800" dirty="0"/>
              <a:t>语言的</a:t>
            </a:r>
            <a:r>
              <a:rPr lang="en-US" altLang="zh-CN" sz="1800" dirty="0"/>
              <a:t>#include</a:t>
            </a:r>
            <a:r>
              <a:rPr lang="zh-CN" altLang="en-US" sz="1800" dirty="0"/>
              <a:t>，被包含的文件会原模原样的放在当前文件的包含位置。</a:t>
            </a:r>
            <a:r>
              <a:rPr lang="en-US" altLang="zh-CN" sz="1800" dirty="0"/>
              <a:t>include</a:t>
            </a:r>
            <a:r>
              <a:rPr lang="zh-CN" altLang="en-US" sz="1800" dirty="0"/>
              <a:t>的语法是：</a:t>
            </a:r>
            <a:endParaRPr lang="zh-CN" altLang="en-US" sz="18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include &lt;filename&gt;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filename</a:t>
            </a:r>
            <a:r>
              <a:rPr lang="zh-CN" altLang="en-US" sz="1800" dirty="0"/>
              <a:t>可以是当前操作系统</a:t>
            </a:r>
            <a:r>
              <a:rPr lang="en-US" altLang="zh-CN" sz="1800" dirty="0"/>
              <a:t>Shell</a:t>
            </a:r>
            <a:r>
              <a:rPr lang="zh-CN" altLang="en-US" sz="1800" dirty="0"/>
              <a:t>的文件模式（可以保含路径和通配符）</a:t>
            </a:r>
            <a:endParaRPr lang="zh-CN" altLang="en-US" sz="1800" dirty="0"/>
          </a:p>
          <a:p>
            <a:pPr>
              <a:lnSpc>
                <a:spcPct val="150000"/>
              </a:lnSpc>
            </a:pPr>
            <a:r>
              <a:rPr lang="zh-CN" altLang="en-US" sz="1800" b="1" dirty="0"/>
              <a:t>在</a:t>
            </a:r>
            <a:r>
              <a:rPr lang="en-US" altLang="zh-CN" sz="1800" b="1" dirty="0"/>
              <a:t>include</a:t>
            </a:r>
            <a:r>
              <a:rPr lang="zh-CN" altLang="en-US" sz="1800" b="1" dirty="0"/>
              <a:t>前面可以有一些空字符，但是绝不能是</a:t>
            </a:r>
            <a:r>
              <a:rPr lang="en-US" altLang="zh-CN" sz="1800" b="1" dirty="0"/>
              <a:t>[Tab]</a:t>
            </a:r>
            <a:r>
              <a:rPr lang="zh-CN" altLang="en-US" sz="1800" b="1" dirty="0"/>
              <a:t>键开始</a:t>
            </a:r>
            <a:r>
              <a:rPr lang="zh-CN" altLang="en-US" sz="1800" dirty="0"/>
              <a:t>。</a:t>
            </a:r>
            <a:r>
              <a:rPr lang="en-US" altLang="zh-CN" sz="1800" dirty="0"/>
              <a:t>include</a:t>
            </a:r>
            <a:r>
              <a:rPr lang="zh-CN" altLang="en-US" sz="1800" dirty="0"/>
              <a:t>和</a:t>
            </a:r>
            <a:r>
              <a:rPr lang="en-US" altLang="zh-CN" sz="1800" dirty="0"/>
              <a:t>&lt;filename&gt;</a:t>
            </a:r>
            <a:r>
              <a:rPr lang="zh-CN" altLang="en-US" sz="1800" dirty="0"/>
              <a:t>可以用一个或多个空格隔开。举个例子，你有这样几个</a:t>
            </a:r>
            <a:r>
              <a:rPr lang="en-US" altLang="zh-CN" sz="1800" dirty="0"/>
              <a:t>Makefile</a:t>
            </a:r>
            <a:r>
              <a:rPr lang="zh-CN" altLang="en-US" sz="1800" dirty="0"/>
              <a:t>：</a:t>
            </a:r>
            <a:r>
              <a:rPr lang="en-US" altLang="zh-CN" sz="1800" dirty="0"/>
              <a:t>a.mk</a:t>
            </a:r>
            <a:r>
              <a:rPr lang="zh-CN" altLang="en-US" sz="1800" dirty="0"/>
              <a:t>、</a:t>
            </a:r>
            <a:r>
              <a:rPr lang="en-US" altLang="zh-CN" sz="1800" dirty="0"/>
              <a:t>b.mk</a:t>
            </a:r>
            <a:r>
              <a:rPr lang="zh-CN" altLang="en-US" sz="1800" dirty="0"/>
              <a:t>、</a:t>
            </a:r>
            <a:r>
              <a:rPr lang="en-US" altLang="zh-CN" sz="1800" dirty="0"/>
              <a:t>c.mk</a:t>
            </a:r>
            <a:r>
              <a:rPr lang="zh-CN" altLang="en-US" sz="1800" dirty="0"/>
              <a:t>，还有一个文件叫</a:t>
            </a:r>
            <a:r>
              <a:rPr lang="en-US" altLang="zh-CN" sz="1800" dirty="0"/>
              <a:t>foo.make</a:t>
            </a:r>
            <a:r>
              <a:rPr lang="zh-CN" altLang="en-US" sz="1800" dirty="0"/>
              <a:t>，以及一个变量</a:t>
            </a:r>
            <a:r>
              <a:rPr lang="en-US" altLang="zh-CN" sz="1800" dirty="0"/>
              <a:t>$(bar)</a:t>
            </a:r>
            <a:r>
              <a:rPr lang="zh-CN" altLang="en-US" sz="1800" dirty="0"/>
              <a:t>，其包含了</a:t>
            </a:r>
            <a:r>
              <a:rPr lang="en-US" altLang="zh-CN" sz="1800" dirty="0"/>
              <a:t>e.mk</a:t>
            </a:r>
            <a:r>
              <a:rPr lang="zh-CN" altLang="en-US" sz="1800" dirty="0"/>
              <a:t>和</a:t>
            </a:r>
            <a:r>
              <a:rPr lang="en-US" altLang="zh-CN" sz="1800" dirty="0"/>
              <a:t>f.mk</a:t>
            </a:r>
            <a:r>
              <a:rPr lang="zh-CN" altLang="en-US" sz="1800" dirty="0"/>
              <a:t>，那么，下面的语句：</a:t>
            </a:r>
            <a:endParaRPr lang="zh-CN" altLang="en-US" sz="18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include foo.make *.mk $(bar)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书写规则</a:t>
            </a:r>
            <a:endParaRPr lang="zh-CN" altLang="en-US" dirty="0"/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规则包含两个部分，一个是依赖关系，一个是生成目标的方法。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在</a:t>
            </a:r>
            <a:r>
              <a:rPr lang="en-US" altLang="zh-CN" sz="2000" dirty="0"/>
              <a:t>Makefile</a:t>
            </a:r>
            <a:r>
              <a:rPr lang="zh-CN" altLang="en-US" sz="2000" dirty="0"/>
              <a:t>中，规则的顺序是很重要的，因为，</a:t>
            </a:r>
            <a:r>
              <a:rPr lang="en-US" altLang="zh-CN" sz="2000" dirty="0"/>
              <a:t>Makefile</a:t>
            </a:r>
            <a:r>
              <a:rPr lang="zh-CN" altLang="en-US" sz="2000" dirty="0"/>
              <a:t>中只应该有一个最终目标，其它的目标都是被这个目标所连带出来的，所以一定要让</a:t>
            </a:r>
            <a:r>
              <a:rPr lang="en-US" altLang="zh-CN" sz="2000" dirty="0"/>
              <a:t>make</a:t>
            </a:r>
            <a:r>
              <a:rPr lang="zh-CN" altLang="en-US" sz="2000" dirty="0"/>
              <a:t>知道你的最终目标是什么。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一般来说，</a:t>
            </a:r>
            <a:r>
              <a:rPr lang="zh-CN" altLang="en-US" sz="2000" b="1" dirty="0">
                <a:solidFill>
                  <a:srgbClr val="0000CC"/>
                </a:solidFill>
              </a:rPr>
              <a:t>定义在</a:t>
            </a:r>
            <a:r>
              <a:rPr lang="en-US" altLang="zh-CN" sz="2000" b="1" dirty="0">
                <a:solidFill>
                  <a:srgbClr val="0000CC"/>
                </a:solidFill>
              </a:rPr>
              <a:t>Makefile</a:t>
            </a:r>
            <a:r>
              <a:rPr lang="zh-CN" altLang="en-US" sz="2000" b="1" dirty="0">
                <a:solidFill>
                  <a:srgbClr val="0000CC"/>
                </a:solidFill>
              </a:rPr>
              <a:t>中的目标可能会有很多，但是第一条规则中的目标将被确立为最终的目标。</a:t>
            </a:r>
            <a:r>
              <a:rPr lang="zh-CN" altLang="en-US" sz="2000" b="1" u="sng" dirty="0">
                <a:solidFill>
                  <a:srgbClr val="0000CC"/>
                </a:solidFill>
              </a:rPr>
              <a:t>如果第一条规则中的目标有很多个</a:t>
            </a:r>
            <a:r>
              <a:rPr lang="zh-CN" altLang="en-US" sz="2000" dirty="0">
                <a:solidFill>
                  <a:srgbClr val="0000CC"/>
                </a:solidFill>
              </a:rPr>
              <a:t>，那么，第一个目标会成为最终的目标。</a:t>
            </a:r>
            <a:r>
              <a:rPr lang="en-US" altLang="zh-CN" sz="2000" dirty="0"/>
              <a:t>make</a:t>
            </a:r>
            <a:r>
              <a:rPr lang="zh-CN" altLang="en-US" sz="2000" dirty="0"/>
              <a:t>所完成的也就是这个目标。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语法规则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755576" y="1475656"/>
            <a:ext cx="7632848" cy="5107706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targets : prerequisites</a:t>
            </a:r>
            <a:endParaRPr lang="en-US" altLang="zh-CN" sz="1600" dirty="0"/>
          </a:p>
          <a:p>
            <a:pPr lvl="1">
              <a:lnSpc>
                <a:spcPct val="150000"/>
              </a:lnSpc>
              <a:buNone/>
            </a:pPr>
            <a:r>
              <a:rPr lang="en-US" altLang="zh-CN" sz="1200" dirty="0"/>
              <a:t>	command...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targets</a:t>
            </a:r>
            <a:r>
              <a:rPr lang="zh-CN" altLang="en-US" sz="1600" dirty="0"/>
              <a:t>是文件名，以空格分开，可以使用通配符。一般来说，我们的目标基本上是一个文件，但也有可能是多个文件。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command</a:t>
            </a:r>
            <a:r>
              <a:rPr lang="zh-CN" altLang="en-US" sz="1600" dirty="0"/>
              <a:t>是命令行，如果其不与“</a:t>
            </a:r>
            <a:r>
              <a:rPr lang="en-US" altLang="zh-CN" sz="1600" dirty="0"/>
              <a:t>target prerequisites”</a:t>
            </a:r>
            <a:r>
              <a:rPr lang="zh-CN" altLang="en-US" sz="1600" dirty="0"/>
              <a:t>在一行，那么，必须以</a:t>
            </a:r>
            <a:r>
              <a:rPr lang="en-US" altLang="zh-CN" sz="1600" dirty="0"/>
              <a:t>[Tab</a:t>
            </a:r>
            <a:r>
              <a:rPr lang="zh-CN" altLang="en-US" sz="1600" dirty="0"/>
              <a:t>键</a:t>
            </a:r>
            <a:r>
              <a:rPr lang="en-US" altLang="zh-CN" sz="1600" dirty="0"/>
              <a:t>]</a:t>
            </a:r>
            <a:r>
              <a:rPr lang="zh-CN" altLang="en-US" sz="1600" dirty="0"/>
              <a:t>开头，如果和</a:t>
            </a:r>
            <a:r>
              <a:rPr lang="en-US" altLang="zh-CN" sz="1600" dirty="0"/>
              <a:t>prerequisites</a:t>
            </a:r>
            <a:r>
              <a:rPr lang="zh-CN" altLang="en-US" sz="1600" dirty="0"/>
              <a:t>在一行，那么可以用分号做为分隔。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prerequisites</a:t>
            </a:r>
            <a:r>
              <a:rPr lang="zh-CN" altLang="en-US" sz="1600" dirty="0"/>
              <a:t>也就是目标所依赖的文件（或依赖目标）。如果其中的某个文件要比目标文件要新，那么，目标就被认为是“过时的”，被认为是需要重生成的。这个在前面已经讲过了。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如果命令太长，你可以使用反斜框（‘</a:t>
            </a:r>
            <a:r>
              <a:rPr lang="en-US" altLang="zh-CN" sz="1600" dirty="0"/>
              <a:t>\’</a:t>
            </a:r>
            <a:r>
              <a:rPr lang="zh-CN" altLang="en-US" sz="1600" dirty="0"/>
              <a:t>）作为换行符。</a:t>
            </a:r>
            <a:r>
              <a:rPr lang="en-US" altLang="zh-CN" sz="1600" dirty="0"/>
              <a:t>make</a:t>
            </a:r>
            <a:r>
              <a:rPr lang="zh-CN" altLang="en-US" sz="1600" dirty="0"/>
              <a:t>对一行上有多少个字符没有限制。规则告诉</a:t>
            </a:r>
            <a:r>
              <a:rPr lang="en-US" altLang="zh-CN" sz="1600" dirty="0"/>
              <a:t>make</a:t>
            </a:r>
            <a:r>
              <a:rPr lang="zh-CN" altLang="en-US" sz="1600" dirty="0"/>
              <a:t>两件事，文件的依赖关系和如何成成目标文件。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一般来说，</a:t>
            </a:r>
            <a:r>
              <a:rPr lang="en-US" altLang="zh-CN" sz="1600" dirty="0"/>
              <a:t>make</a:t>
            </a:r>
            <a:r>
              <a:rPr lang="zh-CN" altLang="en-US" sz="1600" dirty="0"/>
              <a:t>会以</a:t>
            </a:r>
            <a:r>
              <a:rPr lang="en-US" altLang="zh-CN" sz="1600" dirty="0"/>
              <a:t>Linux</a:t>
            </a:r>
            <a:r>
              <a:rPr lang="zh-CN" altLang="en-US" sz="1600" dirty="0"/>
              <a:t>的标准</a:t>
            </a:r>
            <a:r>
              <a:rPr lang="en-US" altLang="zh-CN" sz="1600" dirty="0"/>
              <a:t>Shell</a:t>
            </a:r>
            <a:r>
              <a:rPr lang="zh-CN" altLang="en-US" sz="1600" dirty="0"/>
              <a:t>，也就是</a:t>
            </a:r>
            <a:r>
              <a:rPr lang="en-US" altLang="zh-CN" sz="1600" dirty="0"/>
              <a:t>/bin/bash</a:t>
            </a:r>
            <a:r>
              <a:rPr lang="zh-CN" altLang="en-US" sz="1600" dirty="0"/>
              <a:t>来执行命令。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5445"/>
          </a:xfrm>
        </p:spPr>
        <p:txBody>
          <a:bodyPr/>
          <a:p>
            <a:pPr latinLnBrk="0">
              <a:lnSpc>
                <a:spcPts val="4540"/>
              </a:lnSpc>
              <a:spcBef>
                <a:spcPts val="0"/>
              </a:spcBef>
            </a:pPr>
            <a:r>
              <a:rPr lang="zh-CN" altLang="en-US"/>
              <a:t>系统调用（</a:t>
            </a:r>
            <a:r>
              <a:rPr lang="en-US" altLang="zh-CN"/>
              <a:t>system call</a:t>
            </a:r>
            <a:r>
              <a:rPr lang="zh-CN" altLang="en-US"/>
              <a:t>）其实是</a:t>
            </a:r>
            <a:r>
              <a:rPr lang="en-US" altLang="zh-CN"/>
              <a:t> Linux </a:t>
            </a:r>
            <a:r>
              <a:rPr lang="zh-CN" altLang="en-US"/>
              <a:t>内核提供给应用层的应用编程接口（</a:t>
            </a:r>
            <a:r>
              <a:rPr lang="en-US" altLang="zh-CN"/>
              <a:t>API</a:t>
            </a:r>
            <a:r>
              <a:rPr lang="zh-CN" altLang="en-US"/>
              <a:t>），是</a:t>
            </a:r>
            <a:r>
              <a:rPr lang="en-US" altLang="zh-CN"/>
              <a:t> Linux </a:t>
            </a:r>
            <a:r>
              <a:rPr lang="zh-CN" altLang="en-US"/>
              <a:t>应用层进入内核的入口。不止</a:t>
            </a:r>
            <a:r>
              <a:rPr lang="en-US" altLang="zh-CN"/>
              <a:t> Linux </a:t>
            </a:r>
            <a:r>
              <a:rPr lang="zh-CN" altLang="en-US"/>
              <a:t>系统，所有的操作系统都会向应用层提供系统调用，应用程序通过系统调用来使用操作系统提供的各种服务。</a:t>
            </a:r>
            <a:endParaRPr lang="zh-CN" altLang="en-US"/>
          </a:p>
        </p:txBody>
      </p:sp>
      <p:grpSp>
        <p:nvGrpSpPr>
          <p:cNvPr id="21505" name="그룹 31"/>
          <p:cNvGrpSpPr/>
          <p:nvPr/>
        </p:nvGrpSpPr>
        <p:grpSpPr>
          <a:xfrm>
            <a:off x="2051050" y="333375"/>
            <a:ext cx="5500688" cy="701675"/>
            <a:chOff x="1257184" y="1423769"/>
            <a:chExt cx="6753672" cy="766276"/>
          </a:xfrm>
        </p:grpSpPr>
        <p:sp>
          <p:nvSpPr>
            <p:cNvPr id="46" name="AutoShape 864"/>
            <p:cNvSpPr>
              <a:spLocks noChangeArrowheads="1"/>
            </p:cNvSpPr>
            <p:nvPr/>
          </p:nvSpPr>
          <p:spPr bwMode="auto">
            <a:xfrm>
              <a:off x="1257184" y="1461909"/>
              <a:ext cx="6753672" cy="707332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72000" tIns="0" rIns="72000" bIns="0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en-US" altLang="ko-KR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AutoShape 50"/>
            <p:cNvSpPr>
              <a:spLocks noChangeArrowheads="1"/>
            </p:cNvSpPr>
            <p:nvPr/>
          </p:nvSpPr>
          <p:spPr bwMode="auto">
            <a:xfrm>
              <a:off x="2141692" y="1527440"/>
              <a:ext cx="5543273" cy="55997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5400000" scaled="1"/>
            </a:gradFill>
            <a:ln w="19050" algn="ctr">
              <a:solidFill>
                <a:srgbClr val="FFFFFF"/>
              </a:solidFill>
              <a:round/>
            </a:ln>
          </p:spPr>
          <p:txBody>
            <a:bodyPr wrap="none" lIns="342000" tIns="36000" bIns="36000" anchor="ctr"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Linux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系统调用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1509" name="TextBox 47"/>
            <p:cNvSpPr txBox="1"/>
            <p:nvPr/>
          </p:nvSpPr>
          <p:spPr>
            <a:xfrm>
              <a:off x="1545653" y="1423769"/>
              <a:ext cx="536395" cy="766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伪目标</a:t>
            </a:r>
            <a:endParaRPr lang="zh-CN" altLang="en-US" dirty="0"/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592931" y="1628800"/>
            <a:ext cx="7958138" cy="4059237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rgbClr val="003366"/>
              </a:buClr>
            </a:pPr>
            <a:r>
              <a:rPr lang="zh-CN" altLang="en-US" sz="1800" dirty="0">
                <a:solidFill>
                  <a:srgbClr val="003366"/>
                </a:solidFill>
              </a:rPr>
              <a:t>前面我们看到如下规则，通过</a:t>
            </a:r>
            <a:r>
              <a:rPr lang="en-US" altLang="zh-CN" sz="1800" dirty="0">
                <a:solidFill>
                  <a:srgbClr val="003366"/>
                </a:solidFill>
              </a:rPr>
              <a:t>.PHONY</a:t>
            </a:r>
            <a:r>
              <a:rPr lang="zh-CN" altLang="en-US" sz="1800" dirty="0">
                <a:solidFill>
                  <a:srgbClr val="003366"/>
                </a:solidFill>
              </a:rPr>
              <a:t>告诉</a:t>
            </a:r>
            <a:r>
              <a:rPr lang="en-US" altLang="zh-CN" sz="1800" dirty="0">
                <a:solidFill>
                  <a:srgbClr val="003366"/>
                </a:solidFill>
              </a:rPr>
              <a:t>make</a:t>
            </a:r>
            <a:r>
              <a:rPr lang="zh-CN" altLang="en-US" sz="1800" dirty="0">
                <a:solidFill>
                  <a:srgbClr val="003366"/>
                </a:solidFill>
              </a:rPr>
              <a:t>，</a:t>
            </a:r>
            <a:r>
              <a:rPr lang="en-US" altLang="zh-CN" sz="1800" dirty="0">
                <a:solidFill>
                  <a:srgbClr val="003366"/>
                </a:solidFill>
              </a:rPr>
              <a:t>clean</a:t>
            </a:r>
            <a:r>
              <a:rPr lang="zh-CN" altLang="en-US" sz="1800" dirty="0">
                <a:solidFill>
                  <a:srgbClr val="003366"/>
                </a:solidFill>
              </a:rPr>
              <a:t>是个伪目标</a:t>
            </a:r>
            <a:endParaRPr lang="en-US" altLang="zh-CN" sz="1800" dirty="0">
              <a:solidFill>
                <a:srgbClr val="003366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3366"/>
              </a:buClr>
            </a:pPr>
            <a:r>
              <a:rPr lang="en-US" altLang="zh-CN" sz="1800" dirty="0">
                <a:solidFill>
                  <a:srgbClr val="003366"/>
                </a:solidFill>
              </a:rPr>
              <a:t>.PHONY : clean</a:t>
            </a:r>
            <a:endParaRPr lang="en-US" altLang="zh-CN" sz="1800" dirty="0">
              <a:solidFill>
                <a:srgbClr val="003366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3366"/>
              </a:buClr>
            </a:pPr>
            <a:r>
              <a:rPr lang="en-US" altLang="zh-CN" sz="1800" dirty="0">
                <a:solidFill>
                  <a:srgbClr val="003366"/>
                </a:solidFill>
              </a:rPr>
              <a:t>clean :</a:t>
            </a:r>
            <a:endParaRPr lang="en-US" altLang="zh-CN" sz="1800" dirty="0">
              <a:solidFill>
                <a:srgbClr val="003366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003366"/>
              </a:buClr>
            </a:pPr>
            <a:r>
              <a:rPr lang="en-US" altLang="zh-CN" sz="1800" dirty="0">
                <a:solidFill>
                  <a:srgbClr val="003366"/>
                </a:solidFill>
              </a:rPr>
              <a:t>-rm edit $(objects)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 </a:t>
            </a:r>
            <a:r>
              <a:rPr lang="zh-CN" altLang="zh-CN" sz="2000" dirty="0"/>
              <a:t>“</a:t>
            </a:r>
            <a:r>
              <a:rPr lang="zh-CN" altLang="x-none" sz="2000" dirty="0"/>
              <a:t>伪目标”并不是一个文件，只是一个标签，所以</a:t>
            </a:r>
            <a:r>
              <a:rPr lang="zh-CN" altLang="en-US" sz="2000" dirty="0"/>
              <a:t>通常，</a:t>
            </a:r>
            <a:r>
              <a:rPr lang="zh-CN" altLang="zh-CN" sz="2000" dirty="0"/>
              <a:t>make</a:t>
            </a:r>
            <a:r>
              <a:rPr lang="zh-CN" altLang="x-none" sz="2000" dirty="0"/>
              <a:t>无法生成它的依赖关系和决定它是否要执行，只能通过显示地指明这个“目标”才能让其生效</a:t>
            </a:r>
            <a:r>
              <a:rPr lang="zh-CN" altLang="en-US" sz="2000" dirty="0"/>
              <a:t>。</a:t>
            </a:r>
            <a:r>
              <a:rPr lang="zh-CN" altLang="x-none" sz="2000" dirty="0"/>
              <a:t>“伪目标”的取名不能和文件名重名</a:t>
            </a:r>
            <a:r>
              <a:rPr lang="zh-CN" altLang="en-US" sz="2000" dirty="0"/>
              <a:t>。</a:t>
            </a:r>
            <a:r>
              <a:rPr lang="zh-CN" altLang="x-none" sz="2000" dirty="0"/>
              <a:t> </a:t>
            </a:r>
            <a:endParaRPr lang="zh-CN" altLang="x-none" sz="2000" dirty="0"/>
          </a:p>
          <a:p>
            <a:pPr>
              <a:lnSpc>
                <a:spcPct val="80000"/>
              </a:lnSpc>
            </a:pPr>
            <a:r>
              <a:rPr lang="zh-CN" altLang="x-none" sz="2000" dirty="0"/>
              <a:t>为了避免和文件重名的这种情况，可以使用一个特殊的标记“</a:t>
            </a:r>
            <a:r>
              <a:rPr lang="zh-CN" altLang="zh-CN" sz="2000" dirty="0"/>
              <a:t>.PHONY”</a:t>
            </a:r>
            <a:r>
              <a:rPr lang="zh-CN" altLang="x-none" sz="2000" dirty="0"/>
              <a:t>来显示地指明一个目标是“伪目标”，向</a:t>
            </a:r>
            <a:r>
              <a:rPr lang="zh-CN" altLang="zh-CN" sz="2000" dirty="0"/>
              <a:t>make</a:t>
            </a:r>
            <a:r>
              <a:rPr lang="zh-CN" altLang="x-none" sz="2000" dirty="0"/>
              <a:t>说明，不管是否有这个文件，这个目标就是“伪目标” </a:t>
            </a:r>
            <a:endParaRPr lang="zh-CN" altLang="x-none" sz="2000" dirty="0"/>
          </a:p>
          <a:p>
            <a:pPr>
              <a:lnSpc>
                <a:spcPct val="80000"/>
              </a:lnSpc>
            </a:pPr>
            <a:r>
              <a:rPr lang="zh-CN" altLang="x-none" sz="2000" dirty="0"/>
              <a:t>伪目标一般没有依赖的文件，但也可以为伪目标指定所依赖的文件。 </a:t>
            </a:r>
            <a:endParaRPr lang="zh-CN" altLang="x-none" sz="2000" dirty="0"/>
          </a:p>
          <a:p>
            <a:pPr>
              <a:lnSpc>
                <a:spcPct val="80000"/>
              </a:lnSpc>
            </a:pPr>
            <a:r>
              <a:rPr lang="zh-CN" altLang="x-none" sz="2000" dirty="0"/>
              <a:t>伪目标同样可以作为“默认目标”，只要将其放在第一个。 </a:t>
            </a:r>
            <a:endParaRPr lang="zh-CN" altLang="x-none" sz="20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728662" y="1628800"/>
            <a:ext cx="7958138" cy="4851400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1800" dirty="0"/>
              <a:t>如果你的</a:t>
            </a:r>
            <a:r>
              <a:rPr lang="en-US" altLang="zh-CN" sz="1800" dirty="0"/>
              <a:t>Makefile</a:t>
            </a:r>
            <a:r>
              <a:rPr lang="zh-CN" altLang="en-US" sz="1800" dirty="0"/>
              <a:t>需要一口气生成若干个可执行文件，但你只想简单地敲一个</a:t>
            </a:r>
            <a:r>
              <a:rPr lang="en-US" altLang="zh-CN" sz="1800" dirty="0"/>
              <a:t>make</a:t>
            </a:r>
            <a:r>
              <a:rPr lang="zh-CN" altLang="en-US" sz="1800" dirty="0"/>
              <a:t>完事，并且，所有的目标文件都写在一个</a:t>
            </a:r>
            <a:r>
              <a:rPr lang="en-US" altLang="zh-CN" sz="1800" dirty="0"/>
              <a:t>Makefile</a:t>
            </a:r>
            <a:r>
              <a:rPr lang="zh-CN" altLang="en-US" sz="1800" dirty="0"/>
              <a:t>中，那么你可以使用“伪目标”这个特性：</a:t>
            </a:r>
            <a:endParaRPr lang="zh-CN" altLang="en-US" sz="18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all : prog1 prog2 prog3</a:t>
            </a: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.PHONY : all</a:t>
            </a:r>
            <a:endParaRPr lang="en-US" altLang="zh-CN" sz="8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 prog1 : prog1.o utils.o</a:t>
            </a: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cc -o prog1 prog1.o utils.o</a:t>
            </a: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 prog2 : prog2.o</a:t>
            </a: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cc -o prog2 prog2.o</a:t>
            </a: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 prog3 : prog3.o sort.o utils.o</a:t>
            </a:r>
            <a:endParaRPr lang="en-US" altLang="zh-CN" sz="1800" dirty="0"/>
          </a:p>
          <a:p>
            <a:pPr>
              <a:lnSpc>
                <a:spcPct val="80000"/>
              </a:lnSpc>
            </a:pPr>
            <a:r>
              <a:rPr lang="en-US" altLang="zh-CN" sz="1800" dirty="0"/>
              <a:t>cc -o prog3 prog3.o sort.o utils.o</a:t>
            </a:r>
            <a:endParaRPr lang="en-US" altLang="zh-CN" sz="8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我们知道</a:t>
            </a:r>
            <a:r>
              <a:rPr lang="zh-CN" altLang="en-US" sz="2000" dirty="0">
                <a:solidFill>
                  <a:srgbClr val="FF0000"/>
                </a:solidFill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</a:rPr>
              <a:t>Makefile</a:t>
            </a:r>
            <a:r>
              <a:rPr lang="zh-CN" altLang="en-US" sz="2000" dirty="0">
                <a:solidFill>
                  <a:srgbClr val="FF0000"/>
                </a:solidFill>
              </a:rPr>
              <a:t>中的第一个目标会被作为其默认目标。我们声明了一个“</a:t>
            </a:r>
            <a:r>
              <a:rPr lang="en-US" altLang="zh-CN" sz="2000" dirty="0">
                <a:solidFill>
                  <a:srgbClr val="FF0000"/>
                </a:solidFill>
              </a:rPr>
              <a:t>all”</a:t>
            </a:r>
            <a:r>
              <a:rPr lang="zh-CN" altLang="en-US" sz="2000" dirty="0">
                <a:solidFill>
                  <a:srgbClr val="FF0000"/>
                </a:solidFill>
              </a:rPr>
              <a:t>的伪目标，其依赖于其它三个目标。执行 </a:t>
            </a:r>
            <a:r>
              <a:rPr lang="en-US" altLang="zh-CN" sz="2000" dirty="0">
                <a:solidFill>
                  <a:srgbClr val="FF0000"/>
                </a:solidFill>
              </a:rPr>
              <a:t>make</a:t>
            </a:r>
            <a:r>
              <a:rPr lang="zh-CN" altLang="en-US" sz="2000" dirty="0">
                <a:solidFill>
                  <a:srgbClr val="FF0000"/>
                </a:solidFill>
              </a:rPr>
              <a:t>时，目标“</a:t>
            </a:r>
            <a:r>
              <a:rPr lang="en-US" altLang="zh-CN" sz="2000" dirty="0">
                <a:solidFill>
                  <a:srgbClr val="FF0000"/>
                </a:solidFill>
              </a:rPr>
              <a:t>all”</a:t>
            </a:r>
            <a:r>
              <a:rPr lang="zh-CN" altLang="en-US" sz="2000" dirty="0">
                <a:solidFill>
                  <a:srgbClr val="FF0000"/>
                </a:solidFill>
              </a:rPr>
              <a:t>被作为终极目标。为了完成对它的更新，</a:t>
            </a:r>
            <a:r>
              <a:rPr lang="en-US" altLang="zh-CN" sz="2000" dirty="0">
                <a:solidFill>
                  <a:srgbClr val="FF0000"/>
                </a:solidFill>
              </a:rPr>
              <a:t>make</a:t>
            </a:r>
            <a:r>
              <a:rPr lang="zh-CN" altLang="en-US" sz="2000" dirty="0">
                <a:solidFill>
                  <a:srgbClr val="FF0000"/>
                </a:solidFill>
              </a:rPr>
              <a:t>会创建（不存在）或者重建（已存在）目标“</a:t>
            </a:r>
            <a:r>
              <a:rPr lang="en-US" altLang="zh-CN" sz="2000" dirty="0">
                <a:solidFill>
                  <a:srgbClr val="FF0000"/>
                </a:solidFill>
              </a:rPr>
              <a:t>all”</a:t>
            </a:r>
            <a:r>
              <a:rPr lang="zh-CN" altLang="en-US" sz="2000" dirty="0">
                <a:solidFill>
                  <a:srgbClr val="FF0000"/>
                </a:solidFill>
              </a:rPr>
              <a:t>的所有依赖文件（</a:t>
            </a:r>
            <a:r>
              <a:rPr lang="en-US" altLang="zh-CN" sz="2000" dirty="0">
                <a:solidFill>
                  <a:srgbClr val="FF0000"/>
                </a:solidFill>
              </a:rPr>
              <a:t>prog1</a:t>
            </a:r>
            <a:r>
              <a:rPr lang="zh-CN" altLang="en-US" sz="2000" dirty="0">
                <a:solidFill>
                  <a:srgbClr val="FF0000"/>
                </a:solidFill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prog2 </a:t>
            </a:r>
            <a:r>
              <a:rPr lang="zh-CN" altLang="en-US" sz="2000" dirty="0">
                <a:solidFill>
                  <a:srgbClr val="FF0000"/>
                </a:solidFill>
              </a:rPr>
              <a:t>和 </a:t>
            </a:r>
            <a:r>
              <a:rPr lang="en-US" altLang="zh-CN" sz="2000" dirty="0">
                <a:solidFill>
                  <a:srgbClr val="FF0000"/>
                </a:solidFill>
              </a:rPr>
              <a:t>prog3</a:t>
            </a:r>
            <a:r>
              <a:rPr lang="zh-CN" altLang="en-US" sz="2000" dirty="0">
                <a:solidFill>
                  <a:srgbClr val="FF0000"/>
                </a:solidFill>
              </a:rPr>
              <a:t>） 。</a:t>
            </a:r>
            <a:r>
              <a:rPr lang="zh-CN" altLang="en-US" sz="2000" dirty="0"/>
              <a:t>这就达到了我们一口气生成多个目标的目的。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FF0000"/>
                </a:solidFill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</a:rPr>
              <a:t>.PHONY : all”</a:t>
            </a:r>
            <a:r>
              <a:rPr lang="zh-CN" altLang="en-US" sz="2000" dirty="0">
                <a:solidFill>
                  <a:srgbClr val="FF0000"/>
                </a:solidFill>
              </a:rPr>
              <a:t>声明了“</a:t>
            </a:r>
            <a:r>
              <a:rPr lang="en-US" altLang="zh-CN" sz="2000" dirty="0">
                <a:solidFill>
                  <a:srgbClr val="FF0000"/>
                </a:solidFill>
              </a:rPr>
              <a:t>all”</a:t>
            </a:r>
            <a:r>
              <a:rPr lang="zh-CN" altLang="en-US" sz="2000" dirty="0">
                <a:solidFill>
                  <a:srgbClr val="FF0000"/>
                </a:solidFill>
              </a:rPr>
              <a:t>这个目标为“伪目标”。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702265" y="1772816"/>
            <a:ext cx="7958138" cy="4281487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000" dirty="0"/>
              <a:t>从前面的例子我们可以看出，目标可以成为依赖。伪目标同样也可成为依赖。看下面的例子： </a:t>
            </a:r>
            <a:br>
              <a:rPr lang="zh-CN" altLang="en-US" sz="2000" dirty="0"/>
            </a:br>
            <a:r>
              <a:rPr lang="zh-CN" altLang="en-US" sz="2000" dirty="0"/>
              <a:t>    </a:t>
            </a:r>
            <a:r>
              <a:rPr lang="en-US" altLang="zh-CN" sz="2000" dirty="0"/>
              <a:t>.PHONY: cleanall cleanobj cleandiff </a:t>
            </a:r>
            <a:br>
              <a:rPr lang="en-US" altLang="zh-CN" sz="2000" dirty="0"/>
            </a:br>
            <a:r>
              <a:rPr lang="en-US" altLang="zh-CN" sz="2000" dirty="0"/>
              <a:t>    cleanall : cleanobj cleandiff </a:t>
            </a:r>
            <a:br>
              <a:rPr lang="en-US" altLang="zh-CN" sz="2000" dirty="0"/>
            </a:br>
            <a:r>
              <a:rPr lang="en-US" altLang="zh-CN" sz="2000" dirty="0"/>
              <a:t>            rm program </a:t>
            </a:r>
            <a:br>
              <a:rPr lang="en-US" altLang="zh-CN" sz="2000" dirty="0"/>
            </a:br>
            <a:r>
              <a:rPr lang="en-US" altLang="zh-CN" sz="2000" dirty="0"/>
              <a:t>    cleanobj : </a:t>
            </a:r>
            <a:br>
              <a:rPr lang="en-US" altLang="zh-CN" sz="2000" dirty="0"/>
            </a:br>
            <a:r>
              <a:rPr lang="en-US" altLang="zh-CN" sz="2000" dirty="0"/>
              <a:t>            rm *.o </a:t>
            </a:r>
            <a:br>
              <a:rPr lang="en-US" altLang="zh-CN" sz="2000" dirty="0"/>
            </a:br>
            <a:r>
              <a:rPr lang="en-US" altLang="zh-CN" sz="2000" dirty="0"/>
              <a:t>    cleandiff : </a:t>
            </a:r>
            <a:br>
              <a:rPr lang="en-US" altLang="zh-CN" sz="2000" dirty="0"/>
            </a:br>
            <a:r>
              <a:rPr lang="en-US" altLang="zh-CN" sz="2000" dirty="0"/>
              <a:t>            rm *.diff </a:t>
            </a:r>
            <a:br>
              <a:rPr lang="en-US" altLang="zh-CN" sz="2000" dirty="0"/>
            </a:br>
            <a:r>
              <a:rPr lang="en-US" altLang="zh-CN" sz="2000" dirty="0"/>
              <a:t>“make clean”</a:t>
            </a:r>
            <a:r>
              <a:rPr lang="zh-CN" altLang="en-US" sz="2000" dirty="0"/>
              <a:t>将清除所有要被清除的文件。“</a:t>
            </a:r>
            <a:r>
              <a:rPr lang="en-US" altLang="zh-CN" sz="2000" dirty="0"/>
              <a:t>cleanobj”</a:t>
            </a:r>
            <a:r>
              <a:rPr lang="zh-CN" altLang="en-US" sz="2000" dirty="0"/>
              <a:t>和“</a:t>
            </a:r>
            <a:r>
              <a:rPr lang="en-US" altLang="zh-CN" sz="2000" dirty="0"/>
              <a:t>cleandiff”</a:t>
            </a:r>
            <a:r>
              <a:rPr lang="zh-CN" altLang="en-US" sz="2000" dirty="0"/>
              <a:t>这两个伪目标有点像“子程序”的意思。我们可以输入“</a:t>
            </a:r>
            <a:r>
              <a:rPr lang="en-US" altLang="zh-CN" sz="2000" dirty="0"/>
              <a:t>make cleanall”</a:t>
            </a:r>
            <a:r>
              <a:rPr lang="zh-CN" altLang="en-US" sz="2000" dirty="0"/>
              <a:t>和“</a:t>
            </a:r>
            <a:r>
              <a:rPr lang="en-US" altLang="zh-CN" sz="2000" dirty="0"/>
              <a:t>make cleanobj”</a:t>
            </a:r>
            <a:r>
              <a:rPr lang="zh-CN" altLang="en-US" sz="2000" dirty="0"/>
              <a:t>和“</a:t>
            </a:r>
            <a:r>
              <a:rPr lang="en-US" altLang="zh-CN" sz="2000" dirty="0"/>
              <a:t>make cleandiff”</a:t>
            </a:r>
            <a:r>
              <a:rPr lang="zh-CN" altLang="en-US" sz="2000" dirty="0"/>
              <a:t>命令来达到清除不同种类文件的目的。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静态模式</a:t>
            </a:r>
            <a:endParaRPr lang="zh-CN" altLang="en-US" dirty="0"/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718030" y="1700808"/>
            <a:ext cx="7958138" cy="4643437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</a:pPr>
            <a:r>
              <a:rPr lang="zh-CN" altLang="en-US" sz="2000" dirty="0"/>
              <a:t>静态模式规则是这样一个规则：规则存在多个目标，并且不同的目标可以根据目标文件的名字来自动构造出依赖文件。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静态模式可以更加容易地定义多目标的规则，可以让我们的规则变得更加的有弹性和灵活。我们还是先来看一下语法：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&lt;targets ...&gt;: &lt;target-pattern&gt;: &lt;prereq-patterns ...&gt;</a:t>
            </a:r>
            <a:endParaRPr lang="en-US" altLang="zh-CN" sz="2000" b="1" dirty="0"/>
          </a:p>
          <a:p>
            <a:pPr>
              <a:lnSpc>
                <a:spcPct val="80000"/>
              </a:lnSpc>
            </a:pPr>
            <a:r>
              <a:rPr lang="en-US" altLang="zh-CN" sz="2000" b="1" dirty="0"/>
              <a:t> 	&lt;commands&gt;</a:t>
            </a:r>
            <a:endParaRPr lang="en-US" altLang="zh-CN" sz="2000" b="1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	...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targets</a:t>
            </a:r>
            <a:r>
              <a:rPr lang="zh-CN" altLang="en-US" sz="2000" dirty="0"/>
              <a:t>定义了一系列的目标文件，可以有通配符。是目标的一个集合。目标中的</a:t>
            </a:r>
            <a:r>
              <a:rPr lang="en-US" altLang="zh-CN" sz="2000" dirty="0"/>
              <a:t>"%"</a:t>
            </a:r>
            <a:r>
              <a:rPr lang="zh-CN" altLang="en-US" sz="2000" dirty="0"/>
              <a:t>定义表示对文件名的匹配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target-parrtern</a:t>
            </a:r>
            <a:r>
              <a:rPr lang="zh-CN" altLang="en-US" sz="2000" dirty="0"/>
              <a:t>是指明了</a:t>
            </a:r>
            <a:r>
              <a:rPr lang="en-US" altLang="zh-CN" sz="2000" dirty="0"/>
              <a:t>targets</a:t>
            </a:r>
            <a:r>
              <a:rPr lang="zh-CN" altLang="en-US" sz="2000" dirty="0"/>
              <a:t>的模式，也就是的目标集模式。如果</a:t>
            </a:r>
            <a:r>
              <a:rPr lang="en-US" altLang="zh-CN" sz="2000" dirty="0"/>
              <a:t>“%”</a:t>
            </a:r>
            <a:r>
              <a:rPr lang="zh-CN" altLang="en-US" sz="2000" dirty="0"/>
              <a:t>定义在目标中，那么，目标中的</a:t>
            </a:r>
            <a:r>
              <a:rPr lang="en-US" altLang="zh-CN" sz="2000" dirty="0"/>
              <a:t>“%”</a:t>
            </a:r>
            <a:r>
              <a:rPr lang="zh-CN" altLang="en-US" sz="2000" dirty="0"/>
              <a:t>的值决定了依赖目标中的</a:t>
            </a:r>
            <a:r>
              <a:rPr lang="en-US" altLang="zh-CN" sz="2000" dirty="0"/>
              <a:t>“%”</a:t>
            </a:r>
            <a:r>
              <a:rPr lang="zh-CN" altLang="en-US" sz="2000" dirty="0"/>
              <a:t>的值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prereq-parrterns</a:t>
            </a:r>
            <a:r>
              <a:rPr lang="zh-CN" altLang="en-US" sz="2000" dirty="0"/>
              <a:t>是目标的依赖模式，它对</a:t>
            </a:r>
            <a:r>
              <a:rPr lang="en-US" altLang="zh-CN" sz="2000" dirty="0"/>
              <a:t>target-parrtern</a:t>
            </a:r>
            <a:r>
              <a:rPr lang="zh-CN" altLang="en-US" sz="2000" dirty="0"/>
              <a:t>形成的模式再进行一次依赖目标的定义。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静态模式</a:t>
            </a:r>
            <a:endParaRPr lang="zh-CN" altLang="en-US" dirty="0"/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592931" y="1484784"/>
            <a:ext cx="7958138" cy="4192587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举个例子：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如果我们的</a:t>
            </a:r>
            <a:r>
              <a:rPr lang="en-US" altLang="zh-CN" sz="2000" dirty="0"/>
              <a:t>&lt;target-parrtern&gt;</a:t>
            </a:r>
            <a:r>
              <a:rPr lang="zh-CN" altLang="en-US" sz="2000" dirty="0"/>
              <a:t>定义成“</a:t>
            </a:r>
            <a:r>
              <a:rPr lang="en-US" altLang="zh-CN" sz="2000" dirty="0"/>
              <a:t>%.o”</a:t>
            </a:r>
            <a:r>
              <a:rPr lang="zh-CN" altLang="en-US" sz="2000" dirty="0"/>
              <a:t>，意思是我们的</a:t>
            </a:r>
            <a:r>
              <a:rPr lang="en-US" altLang="zh-CN" sz="2000" dirty="0"/>
              <a:t>&lt;target&gt;</a:t>
            </a:r>
            <a:r>
              <a:rPr lang="zh-CN" altLang="en-US" sz="2000" dirty="0"/>
              <a:t>集合中都是以“</a:t>
            </a:r>
            <a:r>
              <a:rPr lang="en-US" altLang="zh-CN" sz="2000" dirty="0"/>
              <a:t>.o”</a:t>
            </a:r>
            <a:r>
              <a:rPr lang="zh-CN" altLang="en-US" sz="2000" dirty="0"/>
              <a:t>结尾的，而如果我们的</a:t>
            </a:r>
            <a:r>
              <a:rPr lang="en-US" altLang="zh-CN" sz="2000" dirty="0"/>
              <a:t>&lt;prereq-parrterns&gt;</a:t>
            </a:r>
            <a:r>
              <a:rPr lang="zh-CN" altLang="en-US" sz="2000" dirty="0"/>
              <a:t>定义成“</a:t>
            </a:r>
            <a:r>
              <a:rPr lang="en-US" altLang="zh-CN" sz="2000" dirty="0"/>
              <a:t>%.c”</a:t>
            </a:r>
            <a:r>
              <a:rPr lang="zh-CN" altLang="en-US" sz="2000" dirty="0"/>
              <a:t>，意思是对</a:t>
            </a:r>
            <a:r>
              <a:rPr lang="en-US" altLang="zh-CN" sz="2000" dirty="0"/>
              <a:t>&lt;target-parrtern&gt;</a:t>
            </a:r>
            <a:r>
              <a:rPr lang="zh-CN" altLang="en-US" sz="2000" dirty="0"/>
              <a:t>所形成的目标集进行二次定义，其计算方法是，取</a:t>
            </a:r>
            <a:r>
              <a:rPr lang="en-US" altLang="zh-CN" sz="2000" dirty="0"/>
              <a:t>&lt;target-parrtern&gt;</a:t>
            </a:r>
            <a:r>
              <a:rPr lang="zh-CN" altLang="en-US" sz="2000" dirty="0"/>
              <a:t>模式中的“</a:t>
            </a:r>
            <a:r>
              <a:rPr lang="en-US" altLang="zh-CN" sz="2000" dirty="0"/>
              <a:t>%”</a:t>
            </a:r>
            <a:r>
              <a:rPr lang="zh-CN" altLang="en-US" sz="2000" dirty="0"/>
              <a:t>（也就是去掉了</a:t>
            </a:r>
            <a:r>
              <a:rPr lang="en-US" altLang="zh-CN" sz="2000" dirty="0"/>
              <a:t>[.o]</a:t>
            </a:r>
            <a:r>
              <a:rPr lang="zh-CN" altLang="en-US" sz="2000" dirty="0"/>
              <a:t>这个结尾），并为其加上</a:t>
            </a:r>
            <a:r>
              <a:rPr lang="en-US" altLang="zh-CN" sz="2000" dirty="0"/>
              <a:t>[.c]</a:t>
            </a:r>
            <a:r>
              <a:rPr lang="zh-CN" altLang="en-US" sz="2000" dirty="0"/>
              <a:t>这个结尾，形成的新集合。</a:t>
            </a:r>
            <a:endParaRPr lang="zh-CN" altLang="en-US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所以，我们的“目标模式”或是“依赖模式”中都应该有“</a:t>
            </a:r>
            <a:r>
              <a:rPr lang="en-US" altLang="zh-CN" sz="2000" dirty="0"/>
              <a:t>%”</a:t>
            </a:r>
            <a:r>
              <a:rPr lang="zh-CN" altLang="en-US" sz="2000" dirty="0"/>
              <a:t>这个字符，如果你的文件名中有“</a:t>
            </a:r>
            <a:r>
              <a:rPr lang="en-US" altLang="zh-CN" sz="2000" dirty="0"/>
              <a:t>%”</a:t>
            </a:r>
            <a:r>
              <a:rPr lang="zh-CN" altLang="en-US" sz="2000" dirty="0"/>
              <a:t>那么你可以使用反斜杠“</a:t>
            </a:r>
            <a:r>
              <a:rPr lang="en-US" altLang="zh-CN" sz="2000" dirty="0"/>
              <a:t>\”</a:t>
            </a:r>
            <a:r>
              <a:rPr lang="zh-CN" altLang="en-US" sz="2000" dirty="0"/>
              <a:t>进行转义，来标明真实的“</a:t>
            </a:r>
            <a:r>
              <a:rPr lang="en-US" altLang="zh-CN" sz="2000" dirty="0"/>
              <a:t>%”</a:t>
            </a:r>
            <a:r>
              <a:rPr lang="zh-CN" altLang="en-US" sz="2000" dirty="0"/>
              <a:t>字符。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809625" y="2214563"/>
            <a:ext cx="7958138" cy="4325937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  <a:buNone/>
            </a:pPr>
            <a:r>
              <a:rPr lang="zh-CN" altLang="en-US" sz="2000" dirty="0"/>
              <a:t>看一个例子： 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objects = foo.o bar.o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all: $(objects)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$(objects): %.o: %.c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$(CC) -c $(CFLAGS) $&lt; -o $@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例子中，指明了我们的目标从</a:t>
            </a:r>
            <a:r>
              <a:rPr lang="en-US" altLang="zh-CN" sz="2000" dirty="0"/>
              <a:t>$(object)</a:t>
            </a:r>
            <a:r>
              <a:rPr lang="zh-CN" altLang="en-US" sz="2000" dirty="0"/>
              <a:t>中获取，“</a:t>
            </a:r>
            <a:r>
              <a:rPr lang="en-US" altLang="zh-CN" sz="2000" dirty="0"/>
              <a:t>%.o”</a:t>
            </a:r>
            <a:r>
              <a:rPr lang="zh-CN" altLang="en-US" sz="2000" dirty="0"/>
              <a:t>表明要所有以“</a:t>
            </a:r>
            <a:r>
              <a:rPr lang="en-US" altLang="zh-CN" sz="2000" dirty="0"/>
              <a:t>.o”</a:t>
            </a:r>
            <a:r>
              <a:rPr lang="zh-CN" altLang="en-US" sz="2000" dirty="0"/>
              <a:t>结尾的目标，也就是“</a:t>
            </a:r>
            <a:r>
              <a:rPr lang="en-US" altLang="zh-CN" sz="2000" dirty="0"/>
              <a:t>foo.o bar.o”</a:t>
            </a:r>
            <a:r>
              <a:rPr lang="zh-CN" altLang="en-US" sz="2000" dirty="0"/>
              <a:t>，也就是变量</a:t>
            </a:r>
            <a:r>
              <a:rPr lang="en-US" altLang="zh-CN" sz="2000" dirty="0"/>
              <a:t>$object</a:t>
            </a:r>
            <a:r>
              <a:rPr lang="zh-CN" altLang="en-US" sz="2000" dirty="0"/>
              <a:t>集合的模式，而依赖模式“</a:t>
            </a:r>
            <a:r>
              <a:rPr lang="en-US" altLang="zh-CN" sz="2000" dirty="0"/>
              <a:t>%.c”</a:t>
            </a:r>
            <a:r>
              <a:rPr lang="zh-CN" altLang="en-US" sz="2000" dirty="0"/>
              <a:t>则取模式“</a:t>
            </a:r>
            <a:r>
              <a:rPr lang="en-US" altLang="zh-CN" sz="2000" dirty="0"/>
              <a:t>%.o”</a:t>
            </a:r>
            <a:r>
              <a:rPr lang="zh-CN" altLang="en-US" sz="2000" dirty="0"/>
              <a:t>的“</a:t>
            </a:r>
            <a:r>
              <a:rPr lang="en-US" altLang="zh-CN" sz="2000" dirty="0"/>
              <a:t>%”</a:t>
            </a:r>
            <a:r>
              <a:rPr lang="zh-CN" altLang="en-US" sz="2000" dirty="0"/>
              <a:t>，也就是“</a:t>
            </a:r>
            <a:r>
              <a:rPr lang="en-US" altLang="zh-CN" sz="2000" dirty="0"/>
              <a:t>foo bar”</a:t>
            </a:r>
            <a:r>
              <a:rPr lang="zh-CN" altLang="en-US" sz="2000" dirty="0"/>
              <a:t>，并为其加下“</a:t>
            </a:r>
            <a:r>
              <a:rPr lang="en-US" altLang="zh-CN" sz="2000" dirty="0"/>
              <a:t>.c”</a:t>
            </a:r>
            <a:r>
              <a:rPr lang="zh-CN" altLang="en-US" sz="2000" dirty="0"/>
              <a:t>的后缀，于是，我们的依赖目标就是“</a:t>
            </a:r>
            <a:r>
              <a:rPr lang="en-US" altLang="zh-CN" sz="2000" dirty="0"/>
              <a:t>foo.c bar.c”</a:t>
            </a:r>
            <a:r>
              <a:rPr lang="zh-CN" altLang="en-US" sz="2000" dirty="0"/>
              <a:t>。而命令中的 “</a:t>
            </a:r>
            <a:r>
              <a:rPr lang="en-US" altLang="zh-CN" sz="2000" dirty="0"/>
              <a:t>$&lt;”</a:t>
            </a:r>
            <a:r>
              <a:rPr lang="zh-CN" altLang="en-US" sz="2000" dirty="0"/>
              <a:t>表示所有的依赖目标集（也就是“</a:t>
            </a:r>
            <a:r>
              <a:rPr lang="en-US" altLang="zh-CN" sz="2000" dirty="0"/>
              <a:t>foo.c bar.c”</a:t>
            </a:r>
            <a:r>
              <a:rPr lang="zh-CN" altLang="en-US" sz="2000" dirty="0"/>
              <a:t>），“</a:t>
            </a:r>
            <a:r>
              <a:rPr lang="en-US" altLang="zh-CN" sz="2000" dirty="0"/>
              <a:t>$@”</a:t>
            </a:r>
            <a:r>
              <a:rPr lang="zh-CN" altLang="en-US" sz="2000" dirty="0"/>
              <a:t>表示目标集（也就是“</a:t>
            </a:r>
            <a:r>
              <a:rPr lang="en-US" altLang="zh-CN" sz="2000" dirty="0"/>
              <a:t>foo.o bar.o”</a:t>
            </a:r>
            <a:r>
              <a:rPr lang="zh-CN" altLang="en-US" sz="2000" dirty="0"/>
              <a:t>）。</a:t>
            </a:r>
            <a:endParaRPr lang="zh-CN" altLang="en-US" sz="2000" dirty="0"/>
          </a:p>
        </p:txBody>
      </p:sp>
      <p:sp>
        <p:nvSpPr>
          <p:cNvPr id="39940" name="TextBox 3"/>
          <p:cNvSpPr txBox="1"/>
          <p:nvPr/>
        </p:nvSpPr>
        <p:spPr>
          <a:xfrm>
            <a:off x="4705350" y="2495550"/>
            <a:ext cx="4044950" cy="1836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800" dirty="0">
                <a:latin typeface="Times New Roman" panose="02020603050405020304" pitchFamily="18" charset="0"/>
              </a:rPr>
              <a:t>左边的规则展开后等价于下面的规则：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latin typeface="Times New Roman" panose="02020603050405020304" pitchFamily="18" charset="0"/>
              </a:rPr>
              <a:t>foo.o : foo.c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latin typeface="Times New Roman" panose="02020603050405020304" pitchFamily="18" charset="0"/>
              </a:rPr>
              <a:t>$(CC) -c $(CFLAGS) foo.c -o foo.o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zh-CN" sz="1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latin typeface="Times New Roman" panose="02020603050405020304" pitchFamily="18" charset="0"/>
              </a:rPr>
              <a:t>bar.o : bar.c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latin typeface="Times New Roman" panose="02020603050405020304" pitchFamily="18" charset="0"/>
              </a:rPr>
              <a:t>$(CC) -c $(CFLAGS) bar.c -o bar.o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endParaRPr lang="zh-CN" altLang="en-US" dirty="0"/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809625" y="2214563"/>
            <a:ext cx="7958138" cy="4459287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sz="2200" dirty="0"/>
              <a:t>如果我们的“</a:t>
            </a:r>
            <a:r>
              <a:rPr lang="en-US" altLang="zh-CN" sz="2200" dirty="0"/>
              <a:t>%.o”</a:t>
            </a:r>
            <a:r>
              <a:rPr lang="zh-CN" altLang="en-US" sz="2200" dirty="0"/>
              <a:t>有几百个，那种我们只要用这种很简单的“静态模式规则”就可以写完一堆规则。“静态模式规则”的用法很灵活，如果用得好，那会一个很强大的功能。</a:t>
            </a:r>
            <a:endParaRPr lang="en-US" altLang="zh-CN" sz="22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再看一个例子： </a:t>
            </a:r>
            <a:br>
              <a:rPr lang="zh-CN" altLang="en-US" sz="2400" dirty="0"/>
            </a:br>
            <a:r>
              <a:rPr lang="zh-CN" altLang="en-US" sz="2000" dirty="0"/>
              <a:t>    </a:t>
            </a:r>
            <a:r>
              <a:rPr lang="en-US" altLang="zh-CN" sz="2000" dirty="0"/>
              <a:t>files = foo.elc bar.o lose.o 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    $(filter %.o,$(files)): %.o: %.c </a:t>
            </a:r>
            <a:br>
              <a:rPr lang="en-US" altLang="zh-CN" sz="2000" dirty="0"/>
            </a:br>
            <a:r>
              <a:rPr lang="en-US" altLang="zh-CN" sz="2000" dirty="0"/>
              <a:t>            $(CC) -c $(CFLAGS) $&lt; -o $@ </a:t>
            </a:r>
            <a:br>
              <a:rPr lang="en-US" altLang="zh-CN" sz="2000" dirty="0"/>
            </a:br>
            <a:r>
              <a:rPr lang="en-US" altLang="zh-CN" sz="2000" dirty="0"/>
              <a:t>    $(filter %.elc,$(files)): %.elc: %.el </a:t>
            </a:r>
            <a:br>
              <a:rPr lang="en-US" altLang="zh-CN" sz="2000" dirty="0"/>
            </a:br>
            <a:r>
              <a:rPr lang="en-US" altLang="zh-CN" sz="2000" dirty="0"/>
              <a:t>            emacs -f batch-byte-compile $&lt; </a:t>
            </a:r>
            <a:br>
              <a:rPr lang="en-US" altLang="zh-CN" sz="2000" dirty="0"/>
            </a:br>
            <a:br>
              <a:rPr lang="en-US" altLang="zh-CN" sz="2000" dirty="0"/>
            </a:br>
            <a:r>
              <a:rPr lang="en-US" altLang="zh-CN" sz="2000" dirty="0"/>
              <a:t>$(filter %.o,$(files))</a:t>
            </a:r>
            <a:r>
              <a:rPr lang="zh-CN" altLang="en-US" sz="2000" dirty="0"/>
              <a:t>表示调用</a:t>
            </a:r>
            <a:r>
              <a:rPr lang="en-US" altLang="zh-CN" sz="2000" dirty="0"/>
              <a:t>Makefile</a:t>
            </a:r>
            <a:r>
              <a:rPr lang="zh-CN" altLang="en-US" sz="2000" dirty="0"/>
              <a:t>的</a:t>
            </a:r>
            <a:r>
              <a:rPr lang="en-US" altLang="zh-CN" sz="2000" dirty="0"/>
              <a:t>filter</a:t>
            </a:r>
            <a:r>
              <a:rPr lang="zh-CN" altLang="en-US" sz="2000" dirty="0"/>
              <a:t>函数，过滤“</a:t>
            </a:r>
            <a:r>
              <a:rPr lang="en-US" altLang="zh-CN" sz="2000" dirty="0"/>
              <a:t>$filter”</a:t>
            </a:r>
            <a:r>
              <a:rPr lang="zh-CN" altLang="en-US" sz="2000" dirty="0"/>
              <a:t>集，只要其中模式为“</a:t>
            </a:r>
            <a:r>
              <a:rPr lang="en-US" altLang="zh-CN" sz="2000" dirty="0"/>
              <a:t>%.o”</a:t>
            </a:r>
            <a:r>
              <a:rPr lang="zh-CN" altLang="en-US" sz="2000" dirty="0"/>
              <a:t>的内容。这个例子展示了</a:t>
            </a:r>
            <a:r>
              <a:rPr lang="en-US" altLang="zh-CN" sz="2000" dirty="0"/>
              <a:t>Makefile</a:t>
            </a:r>
            <a:r>
              <a:rPr lang="zh-CN" altLang="en-US" sz="2000" dirty="0"/>
              <a:t>中更大的弹性。 （函数这里不讲了，</a:t>
            </a:r>
            <a:r>
              <a:rPr lang="en-US" altLang="zh-CN" sz="2000" dirty="0"/>
              <a:t>make</a:t>
            </a:r>
            <a:r>
              <a:rPr lang="zh-CN" altLang="en-US" sz="2000" dirty="0"/>
              <a:t>有一些自带的函数可供调用，如需要可查看相关教程）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GNU</a:t>
            </a:r>
            <a:r>
              <a:rPr lang="zh-CN" altLang="en-US" dirty="0"/>
              <a:t>的</a:t>
            </a:r>
            <a:r>
              <a:rPr lang="en-US" altLang="zh-CN" dirty="0"/>
              <a:t>make</a:t>
            </a:r>
            <a:r>
              <a:rPr lang="zh-CN" altLang="en-US" dirty="0"/>
              <a:t>工作方式总结</a:t>
            </a:r>
            <a:endParaRPr lang="zh-CN" altLang="en-US" dirty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GNU</a:t>
            </a:r>
            <a:r>
              <a:rPr lang="zh-CN" altLang="en-US" sz="2400" dirty="0"/>
              <a:t>的</a:t>
            </a:r>
            <a:r>
              <a:rPr lang="en-US" altLang="zh-CN" sz="2400" dirty="0"/>
              <a:t>make</a:t>
            </a:r>
            <a:r>
              <a:rPr lang="zh-CN" altLang="en-US" sz="2400" dirty="0"/>
              <a:t>工作时的执行步骤如下：</a:t>
            </a:r>
            <a:br>
              <a:rPr lang="zh-CN" altLang="en-US" sz="2400" dirty="0"/>
            </a:br>
            <a:r>
              <a:rPr lang="zh-CN" altLang="en-US" sz="2400" dirty="0"/>
              <a:t>    </a:t>
            </a:r>
            <a:r>
              <a:rPr lang="en-US" altLang="zh-CN" sz="2400" dirty="0"/>
              <a:t>1</a:t>
            </a:r>
            <a:r>
              <a:rPr lang="zh-CN" altLang="en-US" sz="2400" dirty="0"/>
              <a:t>、读入所有的</a:t>
            </a:r>
            <a:r>
              <a:rPr lang="en-US" altLang="zh-CN" sz="2400" dirty="0"/>
              <a:t>Makefile</a:t>
            </a:r>
            <a:r>
              <a:rPr lang="zh-CN" altLang="en-US" sz="2400" dirty="0"/>
              <a:t>。 </a:t>
            </a:r>
            <a:br>
              <a:rPr lang="zh-CN" altLang="en-US" sz="2400" dirty="0"/>
            </a:br>
            <a:r>
              <a:rPr lang="zh-CN" altLang="en-US" sz="2400" dirty="0"/>
              <a:t>    </a:t>
            </a:r>
            <a:r>
              <a:rPr lang="en-US" altLang="zh-CN" sz="2400" dirty="0"/>
              <a:t>2</a:t>
            </a:r>
            <a:r>
              <a:rPr lang="zh-CN" altLang="en-US" sz="2400" dirty="0"/>
              <a:t>、读入被</a:t>
            </a:r>
            <a:r>
              <a:rPr lang="en-US" altLang="zh-CN" sz="2400" dirty="0"/>
              <a:t>include</a:t>
            </a:r>
            <a:r>
              <a:rPr lang="zh-CN" altLang="en-US" sz="2400" dirty="0"/>
              <a:t>的其它</a:t>
            </a:r>
            <a:r>
              <a:rPr lang="en-US" altLang="zh-CN" sz="2400" dirty="0"/>
              <a:t>Makefile</a:t>
            </a:r>
            <a:r>
              <a:rPr lang="zh-CN" altLang="en-US" sz="2400" dirty="0"/>
              <a:t>。 </a:t>
            </a:r>
            <a:br>
              <a:rPr lang="zh-CN" altLang="en-US" sz="2400" dirty="0"/>
            </a:br>
            <a:r>
              <a:rPr lang="zh-CN" altLang="en-US" sz="2400" dirty="0"/>
              <a:t>    </a:t>
            </a:r>
            <a:r>
              <a:rPr lang="en-US" altLang="zh-CN" sz="2400" dirty="0"/>
              <a:t>3</a:t>
            </a:r>
            <a:r>
              <a:rPr lang="zh-CN" altLang="en-US" sz="2400" dirty="0"/>
              <a:t>、初始化文件中的变量。 </a:t>
            </a:r>
            <a:br>
              <a:rPr lang="zh-CN" altLang="en-US" sz="2400" dirty="0"/>
            </a:br>
            <a:r>
              <a:rPr lang="zh-CN" altLang="en-US" sz="2400" dirty="0"/>
              <a:t>    </a:t>
            </a:r>
            <a:r>
              <a:rPr lang="en-US" altLang="zh-CN" sz="2400" dirty="0"/>
              <a:t>4</a:t>
            </a:r>
            <a:r>
              <a:rPr lang="zh-CN" altLang="en-US" sz="2400" dirty="0"/>
              <a:t>、推导隐晦规则，并分析所有规则。 </a:t>
            </a:r>
            <a:br>
              <a:rPr lang="zh-CN" altLang="en-US" sz="2400" dirty="0"/>
            </a:br>
            <a:r>
              <a:rPr lang="zh-CN" altLang="en-US" sz="2400" dirty="0"/>
              <a:t>    </a:t>
            </a:r>
            <a:r>
              <a:rPr lang="en-US" altLang="zh-CN" sz="2400" dirty="0"/>
              <a:t>5</a:t>
            </a:r>
            <a:r>
              <a:rPr lang="zh-CN" altLang="en-US" sz="2400" dirty="0"/>
              <a:t>、为所有的目标文件创建依赖关系链。 </a:t>
            </a:r>
            <a:br>
              <a:rPr lang="zh-CN" altLang="en-US" sz="2400" dirty="0"/>
            </a:br>
            <a:r>
              <a:rPr lang="zh-CN" altLang="en-US" sz="2400" dirty="0"/>
              <a:t>    </a:t>
            </a:r>
            <a:r>
              <a:rPr lang="en-US" altLang="zh-CN" sz="2400" dirty="0"/>
              <a:t>6</a:t>
            </a:r>
            <a:r>
              <a:rPr lang="zh-CN" altLang="en-US" sz="2400" dirty="0"/>
              <a:t>、根据依赖关系，决定哪些目标要重新生成。 </a:t>
            </a:r>
            <a:br>
              <a:rPr lang="zh-CN" altLang="en-US" sz="2400" dirty="0"/>
            </a:br>
            <a:r>
              <a:rPr lang="zh-CN" altLang="en-US" sz="2400" dirty="0"/>
              <a:t>    </a:t>
            </a:r>
            <a:r>
              <a:rPr lang="en-US" altLang="zh-CN" sz="2400" dirty="0"/>
              <a:t>7</a:t>
            </a:r>
            <a:r>
              <a:rPr lang="zh-CN" altLang="en-US" sz="2400" dirty="0"/>
              <a:t>、执行生成命令。 </a:t>
            </a:r>
            <a:br>
              <a:rPr lang="zh-CN" altLang="en-US" sz="2400" dirty="0"/>
            </a:br>
            <a:br>
              <a:rPr lang="zh-CN" altLang="en-US" sz="2400" dirty="0"/>
            </a:br>
            <a:endParaRPr lang="zh-CN" altLang="en-US" sz="24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/>
          <p:nvPr/>
        </p:nvSpPr>
        <p:spPr>
          <a:xfrm>
            <a:off x="1547813" y="2357438"/>
            <a:ext cx="5929312" cy="15763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ctr"/>
            <a:r>
              <a:rPr lang="en-US" altLang="zh-CN" sz="5400" dirty="0">
                <a:latin typeface="微软雅黑" panose="020B0503020204020204" pitchFamily="34" charset="-122"/>
                <a:ea typeface="宋体" panose="02010600030101010101" pitchFamily="2" charset="-122"/>
              </a:rPr>
              <a:t>The end</a:t>
            </a:r>
            <a:r>
              <a:rPr lang="zh-CN" altLang="en-US" sz="5400" dirty="0">
                <a:latin typeface="微软雅黑" panose="020B0503020204020204" pitchFamily="34" charset="-122"/>
                <a:ea typeface="宋体" panose="02010600030101010101" pitchFamily="2" charset="-122"/>
              </a:rPr>
              <a:t>，</a:t>
            </a:r>
            <a:r>
              <a:rPr lang="en-US" altLang="zh-CN" sz="5400" dirty="0">
                <a:latin typeface="微软雅黑" panose="020B0503020204020204" pitchFamily="34" charset="-122"/>
                <a:ea typeface="宋体" panose="02010600030101010101" pitchFamily="2" charset="-122"/>
              </a:rPr>
              <a:t>Thanks</a:t>
            </a:r>
            <a:r>
              <a:rPr lang="zh-CN" altLang="en-US" sz="5400" dirty="0">
                <a:latin typeface="微软雅黑" panose="020B0503020204020204" pitchFamily="34" charset="-122"/>
                <a:ea typeface="宋体" panose="02010600030101010101" pitchFamily="2" charset="-122"/>
              </a:rPr>
              <a:t>！</a:t>
            </a:r>
            <a:endParaRPr lang="zh-CN" altLang="en-US" sz="5400" dirty="0"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M5MTRlZmRhMmVlNDBjNmYzMDIyNjZlODQxOGFiZmIifQ=="/>
  <p:tag name="commondata" val="eyJoZGlkIjoiOTdhNWNjNzkyNjhlYTk0YzYzZDdhYzA5YzlmNTk1YT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18949</Words>
  <Application>WPS 演示</Application>
  <PresentationFormat>全屏显示(4:3)</PresentationFormat>
  <Paragraphs>813</Paragraphs>
  <Slides>98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98</vt:i4>
      </vt:variant>
    </vt:vector>
  </HeadingPairs>
  <TitlesOfParts>
    <vt:vector size="120" baseType="lpstr">
      <vt:lpstr>Arial</vt:lpstr>
      <vt:lpstr>宋体</vt:lpstr>
      <vt:lpstr>Wingdings</vt:lpstr>
      <vt:lpstr>Calibri</vt:lpstr>
      <vt:lpstr>Tahoma</vt:lpstr>
      <vt:lpstr>Times New Roman</vt:lpstr>
      <vt:lpstr>华文琥珀</vt:lpstr>
      <vt:lpstr>黑体</vt:lpstr>
      <vt:lpstr>Symbol</vt:lpstr>
      <vt:lpstr>华文楷体</vt:lpstr>
      <vt:lpstr>微软雅黑</vt:lpstr>
      <vt:lpstr>Franklin Gothic Book</vt:lpstr>
      <vt:lpstr>Franklin Gothic Book</vt:lpstr>
      <vt:lpstr>Arial Unicode MS</vt:lpstr>
      <vt:lpstr>等线</vt:lpstr>
      <vt:lpstr>华文隶书</vt:lpstr>
      <vt:lpstr>TimesNewRomanPS-BoldMT</vt:lpstr>
      <vt:lpstr>Segoe Print</vt:lpstr>
      <vt:lpstr>Malgun Gothic</vt:lpstr>
      <vt:lpstr>Times New Roman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Linux中C语言的重要性</vt:lpstr>
      <vt:lpstr>C语言开发环境的构成</vt:lpstr>
      <vt:lpstr>Linux下C程序开发过程</vt:lpstr>
      <vt:lpstr>编译器</vt:lpstr>
      <vt:lpstr>注  意</vt:lpstr>
      <vt:lpstr>gcc编译器</vt:lpstr>
      <vt:lpstr>gcc对源程序扩展名的支持</vt:lpstr>
      <vt:lpstr>gcc支持的扩展名</vt:lpstr>
      <vt:lpstr>C程序的编译</vt:lpstr>
      <vt:lpstr>编写第一个C程序-- HelloWorld.c</vt:lpstr>
      <vt:lpstr>用gcc编译程序</vt:lpstr>
      <vt:lpstr>查看gcc的参数</vt:lpstr>
      <vt:lpstr>设置输出的文件</vt:lpstr>
      <vt:lpstr>扩展名</vt:lpstr>
      <vt:lpstr>设置编译的语言</vt:lpstr>
      <vt:lpstr>g++编译C++程序</vt:lpstr>
      <vt:lpstr>PowerPoint 演示文稿</vt:lpstr>
      <vt:lpstr>Make 概述</vt:lpstr>
      <vt:lpstr>Makefile里主要有什么</vt:lpstr>
      <vt:lpstr>关于程序的编译和链接 </vt:lpstr>
      <vt:lpstr>关于程序的编译和链接 </vt:lpstr>
      <vt:lpstr>准备文件file1.c</vt:lpstr>
      <vt:lpstr>Makefile里的主要规则</vt:lpstr>
      <vt:lpstr>PowerPoint 演示文稿</vt:lpstr>
      <vt:lpstr>详细解读Makefile文件</vt:lpstr>
      <vt:lpstr>详细解读Makefile文件(续)</vt:lpstr>
      <vt:lpstr>详细解读Makefile文件(续)</vt:lpstr>
      <vt:lpstr>PowerPoint 演示文稿</vt:lpstr>
      <vt:lpstr>PowerPoint 演示文稿</vt:lpstr>
      <vt:lpstr>PowerPoint 演示文稿</vt:lpstr>
      <vt:lpstr>make如何工作</vt:lpstr>
      <vt:lpstr>make如何工作</vt:lpstr>
      <vt:lpstr>使用变量</vt:lpstr>
      <vt:lpstr>变量基础</vt:lpstr>
      <vt:lpstr>Makefile里使用变量</vt:lpstr>
      <vt:lpstr>自动推导-隐晦规则？</vt:lpstr>
      <vt:lpstr>GNU的make工作方式总结</vt:lpstr>
      <vt:lpstr>自动推导-隐晦规则？</vt:lpstr>
      <vt:lpstr>PowerPoint 演示文稿</vt:lpstr>
      <vt:lpstr>PowerPoint 演示文稿</vt:lpstr>
      <vt:lpstr>另类Makefile?</vt:lpstr>
      <vt:lpstr>清空目标文件的规则 </vt:lpstr>
      <vt:lpstr>文件名</vt:lpstr>
      <vt:lpstr>引用其它的Makefile </vt:lpstr>
      <vt:lpstr>书写规则</vt:lpstr>
      <vt:lpstr>语法规则</vt:lpstr>
      <vt:lpstr>伪目标</vt:lpstr>
      <vt:lpstr>PowerPoint 演示文稿</vt:lpstr>
      <vt:lpstr>PowerPoint 演示文稿</vt:lpstr>
      <vt:lpstr>静态模式</vt:lpstr>
      <vt:lpstr>静态模式</vt:lpstr>
      <vt:lpstr>PowerPoint 演示文稿</vt:lpstr>
      <vt:lpstr>PowerPoint 演示文稿</vt:lpstr>
      <vt:lpstr>GNU的make工作方式总结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2017</cp:lastModifiedBy>
  <cp:revision>131</cp:revision>
  <dcterms:created xsi:type="dcterms:W3CDTF">2013-10-30T09:04:00Z</dcterms:created>
  <dcterms:modified xsi:type="dcterms:W3CDTF">2025-03-02T02:46:44Z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2052-12.1.0.18912</vt:lpwstr>
  </property>
  <property fmtid="{D5CDD505-2E9C-101B-9397-08002B2CF9AE}" pid="3" name="ICV">
    <vt:lpwstr>D64822750D9841218578CF2501C92CFF</vt:lpwstr>
  </property>
</Properties>
</file>