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4" r:id="rId3"/>
    <p:sldMasterId id="2147483676" r:id="rId4"/>
  </p:sldMasterIdLst>
  <p:notesMasterIdLst>
    <p:notesMasterId r:id="rId18"/>
  </p:notesMasterIdLst>
  <p:handoutMasterIdLst>
    <p:handoutMasterId r:id="rId74"/>
  </p:handoutMasterIdLst>
  <p:sldIdLst>
    <p:sldId id="1117" r:id="rId5"/>
    <p:sldId id="1893" r:id="rId6"/>
    <p:sldId id="1729" r:id="rId7"/>
    <p:sldId id="1434" r:id="rId8"/>
    <p:sldId id="2122" r:id="rId9"/>
    <p:sldId id="2123" r:id="rId10"/>
    <p:sldId id="2124" r:id="rId11"/>
    <p:sldId id="2125" r:id="rId12"/>
    <p:sldId id="2126" r:id="rId13"/>
    <p:sldId id="2127" r:id="rId14"/>
    <p:sldId id="1749" r:id="rId15"/>
    <p:sldId id="1750" r:id="rId16"/>
    <p:sldId id="2128" r:id="rId17"/>
    <p:sldId id="1435" r:id="rId19"/>
    <p:sldId id="1895" r:id="rId20"/>
    <p:sldId id="1438" r:id="rId21"/>
    <p:sldId id="1460" r:id="rId22"/>
    <p:sldId id="1664" r:id="rId23"/>
    <p:sldId id="1665" r:id="rId24"/>
    <p:sldId id="1677" r:id="rId25"/>
    <p:sldId id="1785" r:id="rId26"/>
    <p:sldId id="1898" r:id="rId27"/>
    <p:sldId id="2121" r:id="rId28"/>
    <p:sldId id="1787" r:id="rId29"/>
    <p:sldId id="1788" r:id="rId30"/>
    <p:sldId id="1790" r:id="rId31"/>
    <p:sldId id="1897" r:id="rId32"/>
    <p:sldId id="1888" r:id="rId33"/>
    <p:sldId id="1889" r:id="rId34"/>
    <p:sldId id="1806" r:id="rId35"/>
    <p:sldId id="1810" r:id="rId36"/>
    <p:sldId id="1675" r:id="rId37"/>
    <p:sldId id="1442" r:id="rId38"/>
    <p:sldId id="2185" r:id="rId39"/>
    <p:sldId id="1830" r:id="rId40"/>
    <p:sldId id="2130" r:id="rId41"/>
    <p:sldId id="2131" r:id="rId42"/>
    <p:sldId id="2132" r:id="rId43"/>
    <p:sldId id="2133" r:id="rId44"/>
    <p:sldId id="2134" r:id="rId45"/>
    <p:sldId id="2135" r:id="rId46"/>
    <p:sldId id="2136" r:id="rId47"/>
    <p:sldId id="2137" r:id="rId48"/>
    <p:sldId id="1831" r:id="rId49"/>
    <p:sldId id="1835" r:id="rId50"/>
    <p:sldId id="1836" r:id="rId51"/>
    <p:sldId id="1837" r:id="rId52"/>
    <p:sldId id="1838" r:id="rId53"/>
    <p:sldId id="1839" r:id="rId54"/>
    <p:sldId id="1842" r:id="rId55"/>
    <p:sldId id="2186" r:id="rId56"/>
    <p:sldId id="1846" r:id="rId57"/>
    <p:sldId id="1847" r:id="rId58"/>
    <p:sldId id="1848" r:id="rId59"/>
    <p:sldId id="1864" r:id="rId60"/>
    <p:sldId id="1865" r:id="rId61"/>
    <p:sldId id="1882" r:id="rId62"/>
    <p:sldId id="2187" r:id="rId63"/>
    <p:sldId id="2188" r:id="rId64"/>
    <p:sldId id="2189" r:id="rId65"/>
    <p:sldId id="2190" r:id="rId66"/>
    <p:sldId id="2191" r:id="rId67"/>
    <p:sldId id="2192" r:id="rId68"/>
    <p:sldId id="2193" r:id="rId69"/>
    <p:sldId id="2194" r:id="rId70"/>
    <p:sldId id="2195" r:id="rId71"/>
    <p:sldId id="2196" r:id="rId72"/>
    <p:sldId id="2197" r:id="rId73"/>
  </p:sldIdLst>
  <p:sldSz cx="9144000" cy="6858000" type="screen4x3"/>
  <p:notesSz cx="6760845" cy="9931400"/>
  <p:custDataLst>
    <p:tags r:id="rId78"/>
  </p:custData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ECFF"/>
    <a:srgbClr val="FFCC99"/>
    <a:srgbClr val="990000"/>
    <a:srgbClr val="CCFFCC"/>
    <a:srgbClr val="EAEAEA"/>
    <a:srgbClr val="0000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87"/>
    <p:restoredTop sz="79526"/>
  </p:normalViewPr>
  <p:slideViewPr>
    <p:cSldViewPr snapToGrid="0" showGuides="1">
      <p:cViewPr varScale="1">
        <p:scale>
          <a:sx n="69" d="100"/>
          <a:sy n="69" d="100"/>
        </p:scale>
        <p:origin x="1528" y="60"/>
      </p:cViewPr>
      <p:guideLst>
        <p:guide orient="horz" pos="2160"/>
        <p:guide pos="286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59670"/>
    </p:cViewPr>
  </p:sorter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8" Type="http://schemas.openxmlformats.org/officeDocument/2006/relationships/tags" Target="tags/tag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3.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notesMaster" Target="notesMasters/notesMaster1.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44514" name="页眉占位符 1344513"/>
          <p:cNvSpPr>
            <a:spLocks noGrp="1"/>
          </p:cNvSpPr>
          <p:nvPr>
            <p:ph type="hdr" sz="quarter"/>
          </p:nvPr>
        </p:nvSpPr>
        <p:spPr>
          <a:xfrm>
            <a:off x="0" y="0"/>
            <a:ext cx="2930525" cy="496888"/>
          </a:xfrm>
          <a:prstGeom prst="rect">
            <a:avLst/>
          </a:prstGeom>
          <a:noFill/>
          <a:ln w="9525">
            <a:noFill/>
            <a:miter/>
          </a:ln>
        </p:spPr>
        <p:txBody>
          <a:bodyPr/>
          <a:lstStyle>
            <a:lvl1pPr eaLnBrk="1" hangingPunct="1">
              <a:spcBef>
                <a:spcPct val="50000"/>
              </a:spcBef>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44515" name="日期占位符 1344514"/>
          <p:cNvSpPr>
            <a:spLocks noGrp="1"/>
          </p:cNvSpPr>
          <p:nvPr>
            <p:ph type="dt" sz="quarter" idx="1"/>
          </p:nvPr>
        </p:nvSpPr>
        <p:spPr>
          <a:xfrm>
            <a:off x="3830638" y="0"/>
            <a:ext cx="2930525" cy="496888"/>
          </a:xfrm>
          <a:prstGeom prst="rect">
            <a:avLst/>
          </a:prstGeom>
          <a:noFill/>
          <a:ln w="9525">
            <a:noFill/>
            <a:miter/>
          </a:ln>
        </p:spPr>
        <p:txBody>
          <a:bodyPr/>
          <a:lstStyle>
            <a:lvl1pPr algn="r" eaLnBrk="1" hangingPunct="1">
              <a:spcBef>
                <a:spcPct val="50000"/>
              </a:spcBef>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44516" name="页脚占位符 1344515"/>
          <p:cNvSpPr>
            <a:spLocks noGrp="1"/>
          </p:cNvSpPr>
          <p:nvPr>
            <p:ph type="ftr" sz="quarter" idx="2"/>
          </p:nvPr>
        </p:nvSpPr>
        <p:spPr>
          <a:xfrm>
            <a:off x="0" y="9434513"/>
            <a:ext cx="2930525" cy="496888"/>
          </a:xfrm>
          <a:prstGeom prst="rect">
            <a:avLst/>
          </a:prstGeom>
          <a:noFill/>
          <a:ln w="9525">
            <a:noFill/>
            <a:miter/>
          </a:ln>
        </p:spPr>
        <p:txBody>
          <a:bodyPr anchor="b"/>
          <a:lstStyle>
            <a:lvl1pPr eaLnBrk="1" hangingPunct="1">
              <a:spcBef>
                <a:spcPct val="50000"/>
              </a:spcBef>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44517" name="灯片编号占位符 1344516"/>
          <p:cNvSpPr>
            <a:spLocks noGrp="1"/>
          </p:cNvSpPr>
          <p:nvPr>
            <p:ph type="sldNum" sz="quarter" idx="3"/>
          </p:nvPr>
        </p:nvSpPr>
        <p:spPr>
          <a:xfrm>
            <a:off x="3830638" y="9434513"/>
            <a:ext cx="2930525" cy="496888"/>
          </a:xfrm>
          <a:prstGeom prst="rect">
            <a:avLst/>
          </a:prstGeom>
          <a:noFill/>
          <a:ln w="9525">
            <a:noFill/>
            <a:miter/>
          </a:ln>
        </p:spPr>
        <p:txBody>
          <a:bodyPr anchor="b"/>
          <a:lstStyle>
            <a:lvl1pPr algn="r" eaLnBrk="1" hangingPunct="1">
              <a:spcBef>
                <a:spcPct val="50000"/>
              </a:spcBef>
              <a:buFont typeface="Arial" panose="020B0604020202020204" pitchFamily="34" charset="0"/>
              <a:buNone/>
              <a:defRPr sz="1200" noProof="1" dirty="0">
                <a:cs typeface="+mn-ea"/>
              </a:defRPr>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28CDD055-2406-4499-B5F3-52B7D8997ACA}" type="slidenum">
              <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页眉占位符 33793"/>
          <p:cNvSpPr>
            <a:spLocks noGrp="1"/>
          </p:cNvSpPr>
          <p:nvPr>
            <p:ph type="hdr" sz="quarter"/>
          </p:nvPr>
        </p:nvSpPr>
        <p:spPr>
          <a:xfrm>
            <a:off x="0" y="0"/>
            <a:ext cx="2930525" cy="496888"/>
          </a:xfrm>
          <a:prstGeom prst="rect">
            <a:avLst/>
          </a:prstGeom>
          <a:noFill/>
          <a:ln w="9525">
            <a:noFill/>
            <a:miter/>
          </a:ln>
        </p:spPr>
        <p:txBody>
          <a:bodyPr/>
          <a:lstStyle>
            <a:lvl1pPr eaLnBrk="1" hangingPunct="1">
              <a:spcBef>
                <a:spcPct val="50000"/>
              </a:spcBef>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5" name="日期占位符 33794"/>
          <p:cNvSpPr>
            <a:spLocks noGrp="1"/>
          </p:cNvSpPr>
          <p:nvPr>
            <p:ph type="dt" idx="1"/>
          </p:nvPr>
        </p:nvSpPr>
        <p:spPr>
          <a:xfrm>
            <a:off x="3830638" y="0"/>
            <a:ext cx="2930525" cy="496888"/>
          </a:xfrm>
          <a:prstGeom prst="rect">
            <a:avLst/>
          </a:prstGeom>
          <a:noFill/>
          <a:ln w="9525">
            <a:noFill/>
            <a:miter/>
          </a:ln>
        </p:spPr>
        <p:txBody>
          <a:bodyPr/>
          <a:lstStyle>
            <a:lvl1pPr algn="r" eaLnBrk="1" hangingPunct="1">
              <a:spcBef>
                <a:spcPct val="50000"/>
              </a:spcBef>
              <a:buFont typeface="Arial" panose="020B0604020202020204" pitchFamily="34" charset="0"/>
              <a:buNone/>
              <a:defRPr sz="1200" noProof="1"/>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700" name="幻灯片图像占位符 33795"/>
          <p:cNvSpPr>
            <a:spLocks noGrp="1" noRot="1" noChangeAspect="1" noTextEdit="1"/>
          </p:cNvSpPr>
          <p:nvPr>
            <p:ph type="sldImg"/>
          </p:nvPr>
        </p:nvSpPr>
        <p:spPr>
          <a:xfrm>
            <a:off x="898525" y="744538"/>
            <a:ext cx="4965700" cy="3724275"/>
          </a:xfrm>
          <a:prstGeom prst="rect">
            <a:avLst/>
          </a:prstGeom>
          <a:noFill/>
          <a:ln w="9525" cap="flat" cmpd="sng">
            <a:solidFill>
              <a:srgbClr val="000000"/>
            </a:solidFill>
            <a:prstDash val="solid"/>
            <a:miter/>
            <a:headEnd type="none" w="med" len="med"/>
            <a:tailEnd type="none" w="med" len="med"/>
          </a:ln>
        </p:spPr>
      </p:sp>
      <p:sp>
        <p:nvSpPr>
          <p:cNvPr id="4101" name="文本占位符 33796"/>
          <p:cNvSpPr>
            <a:spLocks noGrp="1" noChangeArrowheads="1"/>
          </p:cNvSpPr>
          <p:nvPr>
            <p:ph type="body" sz="quarter" idx="4294967295"/>
          </p:nvPr>
        </p:nvSpPr>
        <p:spPr bwMode="auto">
          <a:xfrm>
            <a:off x="901700" y="4718050"/>
            <a:ext cx="4957763" cy="446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3798" name="页脚占位符 33797"/>
          <p:cNvSpPr>
            <a:spLocks noGrp="1"/>
          </p:cNvSpPr>
          <p:nvPr>
            <p:ph type="ftr" sz="quarter" idx="4"/>
          </p:nvPr>
        </p:nvSpPr>
        <p:spPr>
          <a:xfrm>
            <a:off x="0" y="9434513"/>
            <a:ext cx="2930525" cy="496888"/>
          </a:xfrm>
          <a:prstGeom prst="rect">
            <a:avLst/>
          </a:prstGeom>
          <a:noFill/>
          <a:ln w="9525">
            <a:noFill/>
            <a:miter/>
          </a:ln>
        </p:spPr>
        <p:txBody>
          <a:bodyPr anchor="b"/>
          <a:lstStyle>
            <a:lvl1pPr eaLnBrk="1" hangingPunct="1">
              <a:spcBef>
                <a:spcPct val="50000"/>
              </a:spcBef>
              <a:buFont typeface="Arial" panose="020B0604020202020204" pitchFamily="34" charset="0"/>
              <a:buNone/>
              <a:defRPr sz="1200" noProof="1"/>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9" name="灯片编号占位符 33798"/>
          <p:cNvSpPr>
            <a:spLocks noGrp="1"/>
          </p:cNvSpPr>
          <p:nvPr>
            <p:ph type="sldNum" sz="quarter" idx="5"/>
          </p:nvPr>
        </p:nvSpPr>
        <p:spPr>
          <a:xfrm>
            <a:off x="3830638" y="9434513"/>
            <a:ext cx="2930525" cy="496888"/>
          </a:xfrm>
          <a:prstGeom prst="rect">
            <a:avLst/>
          </a:prstGeom>
          <a:noFill/>
          <a:ln w="9525">
            <a:noFill/>
            <a:miter/>
          </a:ln>
        </p:spPr>
        <p:txBody>
          <a:bodyPr anchor="b"/>
          <a:lstStyle>
            <a:lvl1pPr algn="r" eaLnBrk="1" hangingPunct="1">
              <a:spcBef>
                <a:spcPct val="50000"/>
              </a:spcBef>
              <a:buFont typeface="Arial" panose="020B0604020202020204" pitchFamily="34" charset="0"/>
              <a:buNone/>
              <a:defRPr sz="1200" noProof="1" dirty="0">
                <a:cs typeface="+mn-ea"/>
              </a:defRPr>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717372EA-6B3E-45D4-A7FD-85CA1C3C2B3E}" type="slidenum">
              <a:rPr kumimoji="0" lang="en-US" alt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lvl="1" algn="l" rtl="0" eaLnBrk="0" fontAlgn="base" hangingPunct="0">
      <a:spcBef>
        <a:spcPct val="30000"/>
      </a:spcBef>
      <a:spcAft>
        <a:spcPct val="0"/>
      </a:spcAft>
      <a:defRPr sz="1200" kern="1200">
        <a:solidFill>
          <a:schemeClr val="tx1"/>
        </a:solidFill>
        <a:latin typeface="+mn-lt"/>
        <a:ea typeface="+mn-ea"/>
        <a:cs typeface="+mn-cs"/>
      </a:defRPr>
    </a:lvl2pPr>
    <a:lvl3pPr marL="914400" lvl="2" algn="l" rtl="0" eaLnBrk="0" fontAlgn="base" hangingPunct="0">
      <a:spcBef>
        <a:spcPct val="30000"/>
      </a:spcBef>
      <a:spcAft>
        <a:spcPct val="0"/>
      </a:spcAft>
      <a:defRPr sz="1200" kern="1200">
        <a:solidFill>
          <a:schemeClr val="tx1"/>
        </a:solidFill>
        <a:latin typeface="+mn-lt"/>
        <a:ea typeface="+mn-ea"/>
        <a:cs typeface="+mn-cs"/>
      </a:defRPr>
    </a:lvl3pPr>
    <a:lvl4pPr marL="1371600" lvl="3" algn="l" rtl="0" eaLnBrk="0" fontAlgn="base" hangingPunct="0">
      <a:spcBef>
        <a:spcPct val="30000"/>
      </a:spcBef>
      <a:spcAft>
        <a:spcPct val="0"/>
      </a:spcAft>
      <a:defRPr sz="1200" kern="1200">
        <a:solidFill>
          <a:schemeClr val="tx1"/>
        </a:solidFill>
        <a:latin typeface="+mn-lt"/>
        <a:ea typeface="+mn-ea"/>
        <a:cs typeface="+mn-cs"/>
      </a:defRPr>
    </a:lvl4pPr>
    <a:lvl5pPr marL="1828800" lvl="4" algn="l" rtl="0" eaLnBrk="0" fontAlgn="base" hangingPunct="0">
      <a:spcBef>
        <a:spcPct val="30000"/>
      </a:spcBef>
      <a:spcAft>
        <a:spcPct val="0"/>
      </a:spcAft>
      <a:defRPr sz="1200" kern="1200">
        <a:solidFill>
          <a:schemeClr val="tx1"/>
        </a:solidFill>
        <a:latin typeface="+mn-lt"/>
        <a:ea typeface="+mn-ea"/>
        <a:cs typeface="+mn-cs"/>
      </a:defRPr>
    </a:lvl5pPr>
    <a:lvl6pPr marL="2286000" lvl="5"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6pPr>
    <a:lvl7pPr marL="2743200" lvl="6"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7pPr>
    <a:lvl8pPr marL="3200400" lvl="7"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8pPr>
    <a:lvl9pPr marL="3657600" lvl="8" indent="0" algn="l" defTabSz="914400" eaLnBrk="1" fontAlgn="base" latinLnBrk="0" hangingPunct="1">
      <a:spcBef>
        <a:spcPct val="30000"/>
      </a:spcBef>
      <a:spcAft>
        <a:spcPct val="0"/>
      </a:spcAft>
      <a:buNone/>
      <a:defRPr sz="1200" b="0" i="0" u="none"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2055169"/>
          <p:cNvSpPr>
            <a:spLocks noGrp="1" noRot="1" noChangeAspect="1" noTextEdit="1"/>
          </p:cNvSpPr>
          <p:nvPr>
            <p:ph type="sldImg"/>
          </p:nvPr>
        </p:nvSpPr>
        <p:spPr/>
      </p:sp>
      <p:sp>
        <p:nvSpPr>
          <p:cNvPr id="48131" name="文本占位符 2055170"/>
          <p:cNvSpPr>
            <a:spLocks noGrp="1"/>
          </p:cNvSpPr>
          <p:nvPr>
            <p:ph type="body"/>
          </p:nvPr>
        </p:nvSpPr>
        <p:spPr>
          <a:xfrm>
            <a:off x="676275" y="4718050"/>
            <a:ext cx="5408613" cy="4468813"/>
          </a:xfrm>
        </p:spPr>
        <p:txBody>
          <a:bodyPr wrap="square" lIns="91440" tIns="45720" rIns="91440" bIns="45720" anchor="t" anchorCtr="0"/>
          <a:lstStyle/>
          <a:p>
            <a:pPr lvl="0" eaLnBrk="1" hangingPunct="1"/>
            <a:r>
              <a:rPr lang="en-US" altLang="zh-CN" dirty="0"/>
              <a:t>HP54X</a:t>
            </a:r>
            <a:r>
              <a:rPr lang="zh-CN" altLang="en-US" dirty="0"/>
              <a:t>的</a:t>
            </a:r>
            <a:r>
              <a:rPr lang="en-US" altLang="zh-CN" dirty="0"/>
              <a:t>CPU</a:t>
            </a:r>
            <a:r>
              <a:rPr lang="zh-CN" altLang="en-US" dirty="0"/>
              <a:t>都是</a:t>
            </a:r>
            <a:r>
              <a:rPr lang="en-US" altLang="zh-CN" dirty="0"/>
              <a:t>SH3 </a:t>
            </a:r>
            <a:endParaRPr lang="en-US" altLang="zh-CN" dirty="0"/>
          </a:p>
        </p:txBody>
      </p:sp>
      <p:sp>
        <p:nvSpPr>
          <p:cNvPr id="31747" name="灯片编号占位符 1"/>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78B587C1-511B-4263-B07E-834DBA145643}" type="slidenum">
              <a:rPr kumimoji="0" lang="zh-CN" altLang="en-US" sz="1200" b="0"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2226177"/>
          <p:cNvSpPr>
            <a:spLocks noGrp="1" noRot="1" noChangeAspect="1" noTextEdit="1"/>
          </p:cNvSpPr>
          <p:nvPr>
            <p:ph type="sldImg"/>
          </p:nvPr>
        </p:nvSpPr>
        <p:spPr/>
      </p:sp>
      <p:sp>
        <p:nvSpPr>
          <p:cNvPr id="72707" name="文本占位符 2226178"/>
          <p:cNvSpPr>
            <a:spLocks noGrp="1"/>
          </p:cNvSpPr>
          <p:nvPr>
            <p:ph type="body"/>
          </p:nvPr>
        </p:nvSpPr>
        <p:spPr/>
        <p:txBody>
          <a:bodyPr wrap="square" lIns="91440" tIns="45720" rIns="91440" bIns="45720" anchor="t" anchorCtr="0"/>
          <a:lstStyle/>
          <a:p>
            <a:pPr lvl="0" eaLnBrk="1" hangingPunct="1"/>
            <a:r>
              <a:rPr lang="en-US" altLang="zh-CN" dirty="0"/>
              <a:t>USB</a:t>
            </a:r>
            <a:r>
              <a:rPr lang="zh-CN" altLang="en-US" dirty="0"/>
              <a:t>数据线由两对线组成，一对数据线，一对电力线，通过电力线可以为</a:t>
            </a:r>
            <a:r>
              <a:rPr lang="en-US" altLang="zh-CN" dirty="0"/>
              <a:t>USB</a:t>
            </a:r>
            <a:r>
              <a:rPr lang="zh-CN" altLang="en-US" dirty="0"/>
              <a:t>设备提供 </a:t>
            </a:r>
            <a:r>
              <a:rPr lang="en-US" altLang="zh-CN" dirty="0"/>
              <a:t>5V </a:t>
            </a:r>
            <a:r>
              <a:rPr lang="zh-CN" altLang="en-US" dirty="0"/>
              <a:t>电压，允许通过最大电流为</a:t>
            </a:r>
            <a:r>
              <a:rPr lang="en-US" altLang="zh-CN" dirty="0"/>
              <a:t>500mA </a:t>
            </a:r>
            <a:r>
              <a:rPr lang="zh-CN" altLang="en-US" dirty="0"/>
              <a:t>，这个数字不算很大，但好在聊胜于无，可以满足一些耗电量较少的设备的需求，通过特殊的</a:t>
            </a:r>
            <a:r>
              <a:rPr lang="en-US" altLang="zh-CN" dirty="0"/>
              <a:t>USB</a:t>
            </a:r>
            <a:r>
              <a:rPr lang="zh-CN" altLang="en-US" dirty="0"/>
              <a:t>互联设备，我们还可以用</a:t>
            </a:r>
            <a:r>
              <a:rPr lang="en-US" altLang="zh-CN" dirty="0"/>
              <a:t>USB</a:t>
            </a:r>
            <a:r>
              <a:rPr lang="zh-CN" altLang="en-US" dirty="0"/>
              <a:t>口实现双机联网，速度是</a:t>
            </a:r>
            <a:r>
              <a:rPr lang="en-US" altLang="zh-CN" dirty="0"/>
              <a:t>USB1.1</a:t>
            </a:r>
            <a:r>
              <a:rPr lang="zh-CN" altLang="en-US" dirty="0"/>
              <a:t>的标准达</a:t>
            </a:r>
            <a:r>
              <a:rPr lang="en-US" altLang="zh-CN" dirty="0"/>
              <a:t>12Mbps</a:t>
            </a:r>
            <a:r>
              <a:rPr lang="zh-CN" altLang="en-US" dirty="0"/>
              <a:t>（</a:t>
            </a:r>
            <a:r>
              <a:rPr lang="en-US" altLang="zh-CN" dirty="0"/>
              <a:t>1.5MB/S</a:t>
            </a:r>
            <a:r>
              <a:rPr lang="zh-CN" altLang="en-US" dirty="0"/>
              <a:t>），可惜仅能进行简单的数据交换，不能称做真正的网络。</a:t>
            </a:r>
            <a:br>
              <a:rPr lang="zh-CN" altLang="en-US" dirty="0"/>
            </a:br>
            <a:endParaRPr lang="zh-CN" altLang="en-US" dirty="0"/>
          </a:p>
        </p:txBody>
      </p:sp>
      <p:sp>
        <p:nvSpPr>
          <p:cNvPr id="47107" name="灯片编号占位符 1"/>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4CA002EC-AEE8-4379-ACC8-90EC0AC72393}" type="slidenum">
              <a:rPr kumimoji="0" lang="zh-CN" altLang="en-US" sz="1200" b="0"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2220033"/>
          <p:cNvSpPr>
            <a:spLocks noGrp="1" noRot="1" noChangeAspect="1" noTextEdit="1"/>
          </p:cNvSpPr>
          <p:nvPr>
            <p:ph type="sldImg"/>
          </p:nvPr>
        </p:nvSpPr>
        <p:spPr/>
      </p:sp>
      <p:sp>
        <p:nvSpPr>
          <p:cNvPr id="50179" name="文本占位符 2220034"/>
          <p:cNvSpPr>
            <a:spLocks noGrp="1"/>
          </p:cNvSpPr>
          <p:nvPr>
            <p:ph type="body"/>
          </p:nvPr>
        </p:nvSpPr>
        <p:spPr/>
        <p:txBody>
          <a:bodyPr wrap="square" lIns="91440" tIns="45720" rIns="91440" bIns="45720" anchor="t" anchorCtr="0"/>
          <a:lstStyle/>
          <a:p>
            <a:pPr lvl="0" eaLnBrk="1" hangingPunct="1"/>
            <a:r>
              <a:rPr lang="en-US" altLang="zh-CN" dirty="0"/>
              <a:t>1945</a:t>
            </a:r>
            <a:r>
              <a:rPr lang="zh-CN" altLang="en-US" dirty="0"/>
              <a:t>年，冯</a:t>
            </a:r>
            <a:r>
              <a:rPr lang="en-US" altLang="zh-CN" dirty="0"/>
              <a:t>.</a:t>
            </a:r>
            <a:r>
              <a:rPr lang="zh-CN" altLang="en-US" dirty="0"/>
              <a:t>诺曼首先提出了“存储程序”的概念和二进制原理，后来，人们把利用这种概念和原理设计的电子计算机系统统称为“冯</a:t>
            </a:r>
            <a:r>
              <a:rPr lang="en-US" altLang="zh-CN" dirty="0"/>
              <a:t>.</a:t>
            </a:r>
            <a:r>
              <a:rPr lang="zh-CN" altLang="en-US" dirty="0"/>
              <a:t>诺曼型结构”计算机。冯</a:t>
            </a:r>
            <a:r>
              <a:rPr lang="en-US" altLang="zh-CN" dirty="0"/>
              <a:t>.</a:t>
            </a:r>
            <a:r>
              <a:rPr lang="zh-CN" altLang="en-US" dirty="0"/>
              <a:t>诺曼结构的处理器使用同一个存储器，经由同一个总线传输</a:t>
            </a:r>
            <a:r>
              <a:rPr lang="en-US" altLang="zh-CN" dirty="0"/>
              <a:t>.</a:t>
            </a:r>
            <a:endParaRPr lang="en-US" altLang="zh-CN" dirty="0"/>
          </a:p>
          <a:p>
            <a:pPr lvl="0" eaLnBrk="1" hangingPunct="1"/>
            <a:r>
              <a:rPr lang="zh-CN" altLang="en-US" dirty="0"/>
              <a:t>冯</a:t>
            </a:r>
            <a:r>
              <a:rPr lang="en-US" altLang="zh-CN" dirty="0"/>
              <a:t>.</a:t>
            </a:r>
            <a:r>
              <a:rPr lang="zh-CN" altLang="en-US" dirty="0"/>
              <a:t>诺曼结构处理器具有以下几个特点：</a:t>
            </a:r>
            <a:endParaRPr lang="zh-CN" altLang="en-US" dirty="0"/>
          </a:p>
          <a:p>
            <a:pPr lvl="0" eaLnBrk="1" hangingPunct="1"/>
            <a:r>
              <a:rPr lang="zh-CN" altLang="en-US" dirty="0"/>
              <a:t>必须有一个存储器； </a:t>
            </a:r>
            <a:endParaRPr lang="zh-CN" altLang="en-US" dirty="0"/>
          </a:p>
          <a:p>
            <a:pPr lvl="0" eaLnBrk="1" hangingPunct="1"/>
            <a:r>
              <a:rPr lang="zh-CN" altLang="en-US" dirty="0"/>
              <a:t>必须有一个控制器； </a:t>
            </a:r>
            <a:endParaRPr lang="zh-CN" altLang="en-US" dirty="0"/>
          </a:p>
          <a:p>
            <a:pPr lvl="0" eaLnBrk="1" hangingPunct="1"/>
            <a:r>
              <a:rPr lang="zh-CN" altLang="en-US" dirty="0"/>
              <a:t>必须有一个运算器，用于完成算术运算和逻辑运算； </a:t>
            </a:r>
            <a:endParaRPr lang="zh-CN" altLang="en-US" dirty="0"/>
          </a:p>
          <a:p>
            <a:pPr lvl="0" eaLnBrk="1" hangingPunct="1"/>
            <a:r>
              <a:rPr lang="zh-CN" altLang="en-US" dirty="0"/>
              <a:t>必须有输入和输出设备，用于进行人机通信。 </a:t>
            </a:r>
            <a:endParaRPr lang="zh-CN" altLang="en-US" dirty="0"/>
          </a:p>
          <a:p>
            <a:pPr lvl="0" eaLnBrk="1" hangingPunct="1"/>
            <a:r>
              <a:rPr lang="en-US" altLang="zh-CN" dirty="0"/>
              <a:t>    </a:t>
            </a:r>
            <a:r>
              <a:rPr lang="zh-CN" altLang="en-US" dirty="0"/>
              <a:t>冯</a:t>
            </a:r>
            <a:r>
              <a:rPr lang="en-US" altLang="zh-CN" dirty="0"/>
              <a:t>.</a:t>
            </a:r>
            <a:r>
              <a:rPr lang="zh-CN" altLang="en-US" dirty="0"/>
              <a:t>诺曼的主要贡献就是提出并实现了“存储程序”的概念。由于指令和数据都是二进制码，指令和操作数的地址又密切相关，因此，当初选择这种结构是自然的。但是，这种指令和数据共享同一总线的结构，使得信息流的传输成为限制计算机性能的瓶颈，影响了数据处理速度的提高。 </a:t>
            </a:r>
            <a:r>
              <a:rPr lang="en-US" altLang="zh-CN" dirty="0"/>
              <a:t>  </a:t>
            </a:r>
            <a:endParaRPr lang="en-US" altLang="zh-CN" dirty="0"/>
          </a:p>
          <a:p>
            <a:pPr lvl="0" eaLnBrk="1" hangingPunct="1"/>
            <a:r>
              <a:rPr lang="en-US" altLang="zh-CN" dirty="0"/>
              <a:t>    </a:t>
            </a:r>
            <a:r>
              <a:rPr lang="zh-CN" altLang="en-US" dirty="0"/>
              <a:t>在典型情况下，完成一条指令需要</a:t>
            </a:r>
            <a:r>
              <a:rPr lang="en-US" altLang="zh-CN" dirty="0"/>
              <a:t>3</a:t>
            </a:r>
            <a:r>
              <a:rPr lang="zh-CN" altLang="en-US" dirty="0"/>
              <a:t>个步骤，即：取指令、指令译码和执行指令。从指令流的定时关系也可看出冯</a:t>
            </a:r>
            <a:r>
              <a:rPr lang="en-US" altLang="zh-CN" dirty="0"/>
              <a:t>.</a:t>
            </a:r>
            <a:r>
              <a:rPr lang="zh-CN" altLang="en-US" dirty="0"/>
              <a:t>诺曼结构与哈佛结构处理方式的差别。举一个最简单的对存储器进行读写操作的指令，如下图所示，指令</a:t>
            </a:r>
            <a:r>
              <a:rPr lang="en-US" altLang="zh-CN" dirty="0"/>
              <a:t>1</a:t>
            </a:r>
            <a:r>
              <a:rPr lang="zh-CN" altLang="en-US" dirty="0"/>
              <a:t>至指令</a:t>
            </a:r>
            <a:r>
              <a:rPr lang="en-US" altLang="zh-CN" dirty="0"/>
              <a:t>3</a:t>
            </a:r>
            <a:r>
              <a:rPr lang="zh-CN" altLang="en-US" dirty="0"/>
              <a:t>均为存、取数指令，对冯</a:t>
            </a:r>
            <a:r>
              <a:rPr lang="en-US" altLang="zh-CN" dirty="0"/>
              <a:t>.</a:t>
            </a:r>
            <a:r>
              <a:rPr lang="zh-CN" altLang="en-US" dirty="0"/>
              <a:t>诺曼结构处理器，由于取指令和存取数据要从同一个存储空间存取，经由同一总线传输，因而它们无法重叠执行，只有一个完成后再进行下一个。</a:t>
            </a:r>
            <a:endParaRPr lang="zh-CN" altLang="en-US" dirty="0"/>
          </a:p>
        </p:txBody>
      </p:sp>
      <p:sp>
        <p:nvSpPr>
          <p:cNvPr id="16387" name="灯片编号占位符 1"/>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C814322D-3CD4-45A8-AAF4-A9180731FBD6}" type="slidenum">
              <a:rPr kumimoji="0" lang="zh-CN" altLang="en-US" sz="1200" b="0"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p:sp>
      <p:sp>
        <p:nvSpPr>
          <p:cNvPr id="53251" name="备注占位符 2"/>
          <p:cNvSpPr>
            <a:spLocks noGrp="1"/>
          </p:cNvSpPr>
          <p:nvPr>
            <p:ph type="body" idx="1"/>
          </p:nvPr>
        </p:nvSpPr>
        <p:spPr/>
        <p:txBody>
          <a:bodyPr wrap="square" lIns="91440" tIns="45720" rIns="91440" bIns="45720" anchor="t" anchorCtr="0"/>
          <a:lstStyle/>
          <a:p>
            <a:pPr lvl="0" eaLnBrk="1" hangingPunct="1"/>
            <a:endParaRPr lang="zh-CN" altLang="en-US" dirty="0"/>
          </a:p>
        </p:txBody>
      </p:sp>
      <p:sp>
        <p:nvSpPr>
          <p:cNvPr id="4" name="灯片编号占位符 3"/>
          <p:cNvSpPr txBox="1">
            <a:spLocks noGrp="1"/>
          </p:cNvSpPr>
          <p:nvPr>
            <p:ph type="sldNum" sz="quarter"/>
          </p:nvPr>
        </p:nvSpPr>
        <p:spPr/>
        <p:txBody>
          <a:bodyPr anchor="b"/>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862595EF-31A2-4A86-8C8E-F06182F78BB4}" type="slidenum">
              <a:rPr kumimoji="0" lang="en-US" altLang="zh-CN" sz="12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p:sp>
      <p:sp>
        <p:nvSpPr>
          <p:cNvPr id="55299" name="备注占位符 2"/>
          <p:cNvSpPr>
            <a:spLocks noGrp="1"/>
          </p:cNvSpPr>
          <p:nvPr>
            <p:ph type="body" idx="1"/>
          </p:nvPr>
        </p:nvSpPr>
        <p:spPr/>
        <p:txBody>
          <a:bodyPr wrap="square" lIns="91440" tIns="45720" rIns="91440" bIns="45720" anchor="t" anchorCtr="0"/>
          <a:lstStyle/>
          <a:p>
            <a:pPr lvl="0" eaLnBrk="1" hangingPunct="1"/>
            <a:endParaRPr lang="zh-CN" altLang="en-US" dirty="0"/>
          </a:p>
        </p:txBody>
      </p:sp>
      <p:sp>
        <p:nvSpPr>
          <p:cNvPr id="4" name="灯片编号占位符 3"/>
          <p:cNvSpPr txBox="1">
            <a:spLocks noGrp="1"/>
          </p:cNvSpPr>
          <p:nvPr>
            <p:ph type="sldNum" sz="quarter"/>
          </p:nvPr>
        </p:nvSpPr>
        <p:spPr/>
        <p:txBody>
          <a:bodyPr anchor="b"/>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6DD75EA4-5B4C-4AA9-A0F1-1BD9E52C962D}" type="slidenum">
              <a:rPr kumimoji="0" lang="en-US" altLang="zh-CN" sz="12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864705"/>
          <p:cNvSpPr>
            <a:spLocks noGrp="1" noRot="1" noChangeAspect="1" noTextEdit="1"/>
          </p:cNvSpPr>
          <p:nvPr>
            <p:ph type="sldImg"/>
          </p:nvPr>
        </p:nvSpPr>
        <p:spPr>
          <a:xfrm>
            <a:off x="1049338" y="917575"/>
            <a:ext cx="4651375" cy="3487738"/>
          </a:xfrm>
          <a:ln>
            <a:noFill/>
          </a:ln>
        </p:spPr>
      </p:sp>
      <p:sp>
        <p:nvSpPr>
          <p:cNvPr id="57347" name="文本占位符 1864706"/>
          <p:cNvSpPr>
            <a:spLocks noGrp="1"/>
          </p:cNvSpPr>
          <p:nvPr>
            <p:ph type="body"/>
          </p:nvPr>
        </p:nvSpPr>
        <p:spPr>
          <a:xfrm>
            <a:off x="900113" y="4733925"/>
            <a:ext cx="4960937" cy="4487863"/>
          </a:xfrm>
        </p:spPr>
        <p:txBody>
          <a:bodyPr wrap="square" lIns="91440" tIns="45720" rIns="91440" bIns="45720" anchor="t" anchorCtr="0"/>
          <a:lstStyle/>
          <a:p>
            <a:pPr lvl="0" defTabSz="981075" eaLnBrk="1" hangingPunct="1"/>
            <a:r>
              <a:rPr lang="en-US" altLang="zh-CN" dirty="0"/>
              <a:t> PC:Program Counter </a:t>
            </a:r>
            <a:r>
              <a:rPr lang="zh-CN" altLang="en-US" dirty="0"/>
              <a:t>程序计数器</a:t>
            </a:r>
            <a:endParaRPr lang="zh-CN" altLang="en-US" dirty="0"/>
          </a:p>
        </p:txBody>
      </p:sp>
      <p:sp>
        <p:nvSpPr>
          <p:cNvPr id="21507" name="灯片编号占位符 1"/>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9F09FA4E-619F-4F0C-B377-D25339A2A652}" type="slidenum">
              <a:rPr kumimoji="0" lang="zh-CN" altLang="en-US" sz="1200" b="0"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866753"/>
          <p:cNvSpPr>
            <a:spLocks noGrp="1" noRot="1" noChangeAspect="1" noTextEdit="1"/>
          </p:cNvSpPr>
          <p:nvPr>
            <p:ph type="sldImg"/>
          </p:nvPr>
        </p:nvSpPr>
        <p:spPr>
          <a:xfrm>
            <a:off x="1049338" y="917575"/>
            <a:ext cx="4651375" cy="3487738"/>
          </a:xfrm>
          <a:ln>
            <a:noFill/>
          </a:ln>
        </p:spPr>
      </p:sp>
      <p:sp>
        <p:nvSpPr>
          <p:cNvPr id="59395" name="文本占位符 1866754"/>
          <p:cNvSpPr>
            <a:spLocks noGrp="1"/>
          </p:cNvSpPr>
          <p:nvPr>
            <p:ph type="body"/>
          </p:nvPr>
        </p:nvSpPr>
        <p:spPr>
          <a:xfrm>
            <a:off x="900113" y="4733925"/>
            <a:ext cx="4960937" cy="4487863"/>
          </a:xfrm>
        </p:spPr>
        <p:txBody>
          <a:bodyPr wrap="square" lIns="91440" tIns="45720" rIns="91440" bIns="45720" anchor="t" anchorCtr="0"/>
          <a:lstStyle/>
          <a:p>
            <a:pPr lvl="0" defTabSz="981075" eaLnBrk="1" hangingPunct="1"/>
            <a:r>
              <a:rPr lang="en-US" altLang="zh-CN" dirty="0"/>
              <a:t> </a:t>
            </a:r>
            <a:endParaRPr lang="en-US" altLang="zh-CN" dirty="0"/>
          </a:p>
        </p:txBody>
      </p:sp>
      <p:sp>
        <p:nvSpPr>
          <p:cNvPr id="23555" name="灯片编号占位符 1"/>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9F2892B9-2126-4D4E-ABDF-5F0B2DCD65CB}" type="slidenum">
              <a:rPr kumimoji="0" lang="zh-CN" altLang="en-US" sz="1200" b="0"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p:txBody>
          <a:bodyPr wrap="square" lIns="91440" tIns="45720" rIns="91440" bIns="45720" anchor="t" anchorCtr="0"/>
          <a:lstStyle/>
          <a:p>
            <a:pPr lvl="0"/>
            <a:endParaRPr lang="zh-CN" altLang="en-US" dirty="0"/>
          </a:p>
        </p:txBody>
      </p:sp>
      <p:sp>
        <p:nvSpPr>
          <p:cNvPr id="4" name="灯片编号占位符 3"/>
          <p:cNvSpPr txBox="1">
            <a:spLocks noGrp="1"/>
          </p:cNvSpPr>
          <p:nvPr>
            <p:ph type="sldNum" sz="quarter"/>
          </p:nvPr>
        </p:nvSpPr>
        <p:spPr/>
        <p:txBody>
          <a:bodyPr anchor="b"/>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717372EA-6B3E-45D4-A7FD-85CA1C3C2B3E}" type="slidenum">
              <a:rPr kumimoji="0" lang="en-US" altLang="zh-CN" sz="1200" b="0" i="0" u="none" strike="noStrike" kern="1200" cap="none" spc="0" normalizeH="0" baseline="0" noProof="1"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2222081"/>
          <p:cNvSpPr>
            <a:spLocks noGrp="1" noRot="1" noChangeAspect="1" noTextEdit="1"/>
          </p:cNvSpPr>
          <p:nvPr>
            <p:ph type="sldImg"/>
          </p:nvPr>
        </p:nvSpPr>
        <p:spPr/>
      </p:sp>
      <p:sp>
        <p:nvSpPr>
          <p:cNvPr id="67587" name="文本占位符 2222082"/>
          <p:cNvSpPr>
            <a:spLocks noGrp="1"/>
          </p:cNvSpPr>
          <p:nvPr>
            <p:ph type="body"/>
          </p:nvPr>
        </p:nvSpPr>
        <p:spPr/>
        <p:txBody>
          <a:bodyPr wrap="square" lIns="91440" tIns="45720" rIns="91440" bIns="45720" anchor="t" anchorCtr="0"/>
          <a:lstStyle/>
          <a:p>
            <a:pPr lvl="0" eaLnBrk="1" hangingPunct="1"/>
            <a:r>
              <a:rPr lang="en-US" altLang="zh-CN" dirty="0"/>
              <a:t>SDA </a:t>
            </a:r>
            <a:r>
              <a:rPr lang="zh-CN" altLang="en-US" dirty="0"/>
              <a:t>线上的数据必须在时钟的高电平周期保持稳定数据线的高或低电平状态只有在</a:t>
            </a:r>
            <a:r>
              <a:rPr lang="en-US" altLang="zh-CN" dirty="0"/>
              <a:t>SCL </a:t>
            </a:r>
            <a:r>
              <a:rPr lang="zh-CN" altLang="en-US" dirty="0"/>
              <a:t>线的时钟信号是低电平时才能改变 </a:t>
            </a:r>
            <a:endParaRPr lang="zh-CN" altLang="en-US" dirty="0"/>
          </a:p>
        </p:txBody>
      </p:sp>
      <p:sp>
        <p:nvSpPr>
          <p:cNvPr id="41987" name="灯片编号占位符 1"/>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4F45F77C-CF69-4ED2-960A-7745068C5B20}" type="slidenum">
              <a:rPr kumimoji="0" lang="zh-CN" altLang="en-US" sz="1200" b="0"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2225153"/>
          <p:cNvSpPr>
            <a:spLocks noGrp="1" noRot="1" noChangeAspect="1" noTextEdit="1"/>
          </p:cNvSpPr>
          <p:nvPr>
            <p:ph type="sldImg"/>
          </p:nvPr>
        </p:nvSpPr>
        <p:spPr>
          <a:xfrm>
            <a:off x="849313" y="708025"/>
            <a:ext cx="5033962" cy="3775075"/>
          </a:xfrm>
        </p:spPr>
      </p:sp>
      <p:sp>
        <p:nvSpPr>
          <p:cNvPr id="70659" name="文本占位符 2225154"/>
          <p:cNvSpPr>
            <a:spLocks noGrp="1"/>
          </p:cNvSpPr>
          <p:nvPr>
            <p:ph type="body"/>
          </p:nvPr>
        </p:nvSpPr>
        <p:spPr>
          <a:xfrm>
            <a:off x="898525" y="4718050"/>
            <a:ext cx="4935538" cy="4481513"/>
          </a:xfrm>
        </p:spPr>
        <p:txBody>
          <a:bodyPr wrap="square" lIns="95376" tIns="47690" rIns="95376" bIns="47690" anchor="t" anchorCtr="0"/>
          <a:lstStyle/>
          <a:p>
            <a:pPr lvl="0" eaLnBrk="1" hangingPunct="1"/>
            <a:r>
              <a:rPr lang="zh-CN" altLang="en-US" dirty="0"/>
              <a:t>同步： </a:t>
            </a:r>
            <a:r>
              <a:rPr lang="en-US" altLang="zh-CN" dirty="0"/>
              <a:t>432.6kbps </a:t>
            </a:r>
            <a:endParaRPr lang="en-US" altLang="zh-CN" dirty="0"/>
          </a:p>
          <a:p>
            <a:pPr lvl="0" eaLnBrk="1" hangingPunct="1"/>
            <a:r>
              <a:rPr lang="zh-CN" altLang="en-US" dirty="0"/>
              <a:t>异步：</a:t>
            </a:r>
            <a:r>
              <a:rPr lang="en-US" altLang="zh-CN" dirty="0"/>
              <a:t>721/56kbps</a:t>
            </a:r>
            <a:endParaRPr lang="en-US" altLang="zh-CN" dirty="0"/>
          </a:p>
          <a:p>
            <a:pPr lvl="0" eaLnBrk="1" hangingPunct="1"/>
            <a:r>
              <a:rPr lang="zh-CN" altLang="en-US" dirty="0"/>
              <a:t>但功率提高到</a:t>
            </a:r>
            <a:r>
              <a:rPr lang="en-US" altLang="zh-CN" dirty="0"/>
              <a:t>2.5mW</a:t>
            </a:r>
            <a:r>
              <a:rPr lang="zh-CN" altLang="en-US" dirty="0"/>
              <a:t>（</a:t>
            </a:r>
            <a:r>
              <a:rPr lang="en-US" altLang="zh-CN" dirty="0"/>
              <a:t>4dBm</a:t>
            </a:r>
            <a:r>
              <a:rPr lang="zh-CN" altLang="en-US" dirty="0"/>
              <a:t>）以上时，就必须采用功率限制装置，按实际通信距离传送适当的无线功率。</a:t>
            </a:r>
            <a:br>
              <a:rPr lang="zh-CN" altLang="en-US" dirty="0"/>
            </a:br>
            <a:endParaRPr lang="zh-CN" altLang="en-US" dirty="0"/>
          </a:p>
        </p:txBody>
      </p:sp>
      <p:sp>
        <p:nvSpPr>
          <p:cNvPr id="45059" name="灯片编号占位符 1"/>
          <p:cNvSpPr txBox="1">
            <a:spLocks noGrp="1" noChangeArrowheads="1"/>
          </p:cNvSpPr>
          <p:nvPr>
            <p:ph type="sldNum" sz="quarter"/>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DE239E71-BD86-4DCD-9CAA-7CCF800F3B20}" type="slidenum">
              <a:rPr kumimoji="0" lang="zh-CN" altLang="en-US" sz="1200" b="0" i="0" u="none" strike="noStrike" kern="1200" cap="none" spc="0" normalizeH="0" baseline="0" noProof="1" dirty="0" smtClean="0">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altLang="en-US" sz="12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4F5ECD18-8AF4-4494-BA73-83715D1A7793}"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768D1F97-688F-43A0-AE64-3441F7A2B737}"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6888" y="0"/>
            <a:ext cx="2108200" cy="644525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522288" y="0"/>
            <a:ext cx="6202386" cy="644525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C6D8A133-588F-4748-B112-FF1289840C58}"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AF9C502C-B774-4927-87FD-606A3C92196B}"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834F1F58-BCF5-47AE-9CB6-49FE90AB7F1A}"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1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D86D8483-C98A-43FF-B56F-7338FAE076AA}"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图表占位符 2"/>
          <p:cNvSpPr>
            <a:spLocks noGrp="1"/>
          </p:cNvSpPr>
          <p:nvPr>
            <p:ph type="chart"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14" name="日期占位符 2192394"/>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2192395"/>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2192396"/>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F683E075-112F-4D77-A558-D4C996F62370}"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7" name="日期占位符 1991683"/>
          <p:cNvSpPr>
            <a:spLocks noGrp="1"/>
          </p:cNvSpPr>
          <p:nvPr>
            <p:ph type="dt" sz="half" idx="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B2769177-87B9-4990-B95C-8376A8824307}"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991683"/>
          <p:cNvSpPr>
            <a:spLocks noGrp="1"/>
          </p:cNvSpPr>
          <p:nvPr>
            <p:ph type="dt" sz="half" idx="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6C79D86D-17C9-4A08-8588-3F473754E4B3}"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7" name="日期占位符 1991683"/>
          <p:cNvSpPr>
            <a:spLocks noGrp="1"/>
          </p:cNvSpPr>
          <p:nvPr>
            <p:ph type="dt" sz="half" idx="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BD6B0B45-3754-4C8A-B15A-2B20E2C83581}"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991683"/>
          <p:cNvSpPr>
            <a:spLocks noGrp="1"/>
          </p:cNvSpPr>
          <p:nvPr>
            <p:ph type="dt" sz="half" idx="1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EC26D91F-5EE3-4FDE-92D0-EA360F472C8B}"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41CE6C7F-FAB5-40FD-8293-FF16B7621891}"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991683"/>
          <p:cNvSpPr>
            <a:spLocks noGrp="1"/>
          </p:cNvSpPr>
          <p:nvPr>
            <p:ph type="dt" sz="half" idx="1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1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1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89DEF1CE-7CAD-47E6-9609-EBA56E9482CE}"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7" name="日期占位符 1991683"/>
          <p:cNvSpPr>
            <a:spLocks noGrp="1"/>
          </p:cNvSpPr>
          <p:nvPr>
            <p:ph type="dt" sz="half" idx="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45B5660B-CA61-4C37-AD15-14BCFC4518AB}"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日期占位符 1991683"/>
          <p:cNvSpPr>
            <a:spLocks noGrp="1"/>
          </p:cNvSpPr>
          <p:nvPr>
            <p:ph type="dt" sz="half" idx="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D1C6012E-686B-4BD3-AA7C-DD02B52052C2}"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7" name="日期占位符 1991683"/>
          <p:cNvSpPr>
            <a:spLocks noGrp="1"/>
          </p:cNvSpPr>
          <p:nvPr>
            <p:ph type="dt" sz="half" idx="1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65151AEF-3F9A-4113-A25A-A4A7E803AFFC}"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7" name="日期占位符 1991683"/>
          <p:cNvSpPr>
            <a:spLocks noGrp="1"/>
          </p:cNvSpPr>
          <p:nvPr>
            <p:ph type="dt" sz="half" idx="1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5865FACE-E68D-45F5-8972-CC8EF5B9C4FB}"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991683"/>
          <p:cNvSpPr>
            <a:spLocks noGrp="1"/>
          </p:cNvSpPr>
          <p:nvPr>
            <p:ph type="dt" sz="half" idx="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324CB5A7-30ED-43F8-BADB-D1435CD11AEA}"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1991683"/>
          <p:cNvSpPr>
            <a:spLocks noGrp="1"/>
          </p:cNvSpPr>
          <p:nvPr>
            <p:ph type="dt" sz="half" idx="2"/>
          </p:nvPr>
        </p:nvSpPr>
        <p:spPr>
          <a:xfrm>
            <a:off x="457200" y="6245225"/>
            <a:ext cx="2133600" cy="476250"/>
          </a:xfrm>
          <a:prstGeom prst="rect">
            <a:avLst/>
          </a:prstGeom>
          <a:ln>
            <a:miter/>
          </a:ln>
        </p:spPr>
        <p:txBody>
          <a:bodyPr/>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1991684"/>
          <p:cNvSpPr>
            <a:spLocks noGrp="1"/>
          </p:cNvSpPr>
          <p:nvPr>
            <p:ph type="ftr" sz="quarter" idx="3"/>
          </p:nvPr>
        </p:nvSpPr>
        <p:spPr>
          <a:xfrm>
            <a:off x="3124200" y="6245225"/>
            <a:ext cx="2895600" cy="476250"/>
          </a:xfrm>
          <a:prstGeom prst="rect">
            <a:avLst/>
          </a:prstGeom>
          <a:ln>
            <a:miter/>
          </a:ln>
        </p:spPr>
        <p:txBody>
          <a:bodyPr/>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1991685"/>
          <p:cNvSpPr>
            <a:spLocks noGrp="1"/>
          </p:cNvSpPr>
          <p:nvPr>
            <p:ph type="sldNum" sz="quarter" idx="4"/>
          </p:nvPr>
        </p:nvSpPr>
        <p:spPr>
          <a:xfrm>
            <a:off x="6553200" y="6245225"/>
            <a:ext cx="2133600" cy="476250"/>
          </a:xfrm>
          <a:prstGeom prst="rect">
            <a:avLst/>
          </a:prstGeom>
          <a:ln>
            <a:miter/>
          </a:ln>
        </p:spPr>
        <p:txBody>
          <a:bodyPr/>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7CC27F15-AC23-4C6E-A2A3-06875404A502}"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lstStyle>
            <a:lvl1pPr algn="ctr">
              <a:defRPr sz="4500"/>
            </a:lvl1p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4F5ECD18-8AF4-4494-BA73-83715D1A7793}"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41CE6C7F-FAB5-40FD-8293-FF16B7621891}"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8CFF32D0-2282-450B-9FFC-80D36C997C19}"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45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8CFF32D0-2282-450B-9FFC-80D36C997C19}"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522288" y="1223963"/>
            <a:ext cx="4132072" cy="522128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823016" y="1223963"/>
            <a:ext cx="4132072" cy="522128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2AEA8300-E4BF-4C6A-926B-A1C85B2833BF}"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1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1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9B185A4F-0F6A-4FF5-8ECA-F7FE610FB96C}"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34F0A843-537F-4D41-AE9D-9AB26DCE72E3}"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2BA16577-CCEE-4E42-BF0A-6EB13D144071}"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7F1CA87D-30E2-4D2C-AC05-0E58D14D09BC}"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BB4E13B3-C36F-40C9-A47C-C4D613FF55E3}"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768D1F97-688F-43A0-AE64-3441F7A2B737}"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竖版">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6888" y="0"/>
            <a:ext cx="2108200" cy="644525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522288" y="0"/>
            <a:ext cx="6202386" cy="644525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C6D8A133-588F-4748-B112-FF1289840C58}"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表格占位符 2"/>
          <p:cNvSpPr>
            <a:spLocks noGrp="1"/>
          </p:cNvSpPr>
          <p:nvPr>
            <p:ph type="tbl"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AF9C502C-B774-4927-87FD-606A3C92196B}"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6286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291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834F1F58-BCF5-47AE-9CB6-49FE90AB7F1A}"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522288" y="1223963"/>
            <a:ext cx="4132072" cy="522128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823016" y="1223963"/>
            <a:ext cx="4132072" cy="522128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2AEA8300-E4BF-4C6A-926B-A1C85B2833BF}"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86200" cy="4351338"/>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内容占位符 4"/>
          <p:cNvSpPr>
            <a:spLocks noGrp="1"/>
          </p:cNvSpPr>
          <p:nvPr>
            <p:ph sz="quarter" idx="3"/>
          </p:nvPr>
        </p:nvSpPr>
        <p:spPr>
          <a:xfrm>
            <a:off x="4629150" y="4076700"/>
            <a:ext cx="3886200" cy="2100263"/>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1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D86D8483-C98A-43FF-B56F-7338FAE076AA}"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chart">
  <p:cSld name="标题和图表">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图表占位符 2"/>
          <p:cNvSpPr>
            <a:spLocks noGrp="1"/>
          </p:cNvSpPr>
          <p:nvPr>
            <p:ph type="chart"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
        <p:nvSpPr>
          <p:cNvPr id="14" name="日期占位符 2192394"/>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2192395"/>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2192396"/>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F683E075-112F-4D77-A558-D4C996F62370}"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890081" y="2665379"/>
            <a:ext cx="3655181"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1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1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9B185A4F-0F6A-4FF5-8ECA-F7FE610FB96C}"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34F0A843-537F-4D41-AE9D-9AB26DCE72E3}"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14" name="日期占位符 1983498"/>
          <p:cNvSpPr>
            <a:spLocks noGrp="1"/>
          </p:cNvSpPr>
          <p:nvPr>
            <p:ph type="dt" sz="half" idx="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2BA16577-CCEE-4E42-BF0A-6EB13D144071}"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lstStyle>
            <a:lvl1pPr>
              <a:defRPr sz="24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7F1CA87D-30E2-4D2C-AC05-0E58D14D09BC}"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lstStyle>
            <a:lvl1pPr>
              <a:defRPr sz="24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endParaRPr lang="zh-CN" altLang="en-US" noProof="1"/>
          </a:p>
        </p:txBody>
      </p:sp>
      <p:sp>
        <p:nvSpPr>
          <p:cNvPr id="14" name="日期占位符 1983498"/>
          <p:cNvSpPr>
            <a:spLocks noGrp="1"/>
          </p:cNvSpPr>
          <p:nvPr>
            <p:ph type="dt" sz="half" idx="12"/>
          </p:nvPr>
        </p:nvSpPr>
        <p:spPr>
          <a:xfrm>
            <a:off x="1162050" y="6243638"/>
            <a:ext cx="1905000" cy="457200"/>
          </a:xfrm>
          <a:prstGeom prst="rect">
            <a:avLst/>
          </a:prstGeom>
          <a:ln>
            <a:miter/>
          </a:ln>
        </p:spPr>
        <p:txBody>
          <a:bodyPr anchor="b"/>
          <a:lstStyle>
            <a:lvl1pPr>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5" name="页脚占位符 1983499"/>
          <p:cNvSpPr>
            <a:spLocks noGrp="1"/>
          </p:cNvSpPr>
          <p:nvPr>
            <p:ph type="ftr" sz="quarter" idx="3"/>
          </p:nvPr>
        </p:nvSpPr>
        <p:spPr>
          <a:xfrm>
            <a:off x="3657600" y="6243638"/>
            <a:ext cx="2895600" cy="457200"/>
          </a:xfrm>
          <a:prstGeom prst="rect">
            <a:avLst/>
          </a:prstGeom>
          <a:ln>
            <a:miter/>
          </a:ln>
        </p:spPr>
        <p:txBody>
          <a:bodyPr anchor="b"/>
          <a:lstStyle>
            <a:lvl1pPr>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6" name="灯片编号占位符 1983500"/>
          <p:cNvSpPr>
            <a:spLocks noGrp="1"/>
          </p:cNvSpPr>
          <p:nvPr>
            <p:ph type="sldNum" sz="quarter" idx="4"/>
          </p:nvPr>
        </p:nvSpPr>
        <p:spPr>
          <a:xfrm>
            <a:off x="7042150" y="6243638"/>
            <a:ext cx="1905000" cy="457200"/>
          </a:xfrm>
          <a:prstGeom prst="rect">
            <a:avLst/>
          </a:prstGeom>
          <a:ln>
            <a:miter/>
          </a:ln>
        </p:spPr>
        <p:txBody>
          <a:bodyPr anchor="b"/>
          <a:lstStyle>
            <a:lvl1pPr>
              <a:defRPr dirty="0"/>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BB4E13B3-C36F-40C9-A47C-C4D613FF55E3}"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endParaRP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slideLayout" Target="../slideLayouts/slideLayout23.xml"/><Relationship Id="rId7" Type="http://schemas.openxmlformats.org/officeDocument/2006/relationships/slideLayout" Target="../slideLayouts/slideLayout22.xml"/><Relationship Id="rId6" Type="http://schemas.openxmlformats.org/officeDocument/2006/relationships/slideLayout" Target="../slideLayouts/slideLayout21.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2" Type="http://schemas.openxmlformats.org/officeDocument/2006/relationships/theme" Target="../theme/theme2.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5.xml"/><Relationship Id="rId8" Type="http://schemas.openxmlformats.org/officeDocument/2006/relationships/slideLayout" Target="../slideLayouts/slideLayout34.xml"/><Relationship Id="rId7" Type="http://schemas.openxmlformats.org/officeDocument/2006/relationships/slideLayout" Target="../slideLayouts/slideLayout33.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 Id="rId3" Type="http://schemas.openxmlformats.org/officeDocument/2006/relationships/slideLayout" Target="../slideLayouts/slideLayout29.xml"/><Relationship Id="rId2" Type="http://schemas.openxmlformats.org/officeDocument/2006/relationships/slideLayout" Target="../slideLayouts/slideLayout28.xml"/><Relationship Id="rId16" Type="http://schemas.openxmlformats.org/officeDocument/2006/relationships/theme" Target="../theme/theme3.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983495"/>
          <p:cNvSpPr>
            <a:spLocks noChangeArrowheads="1"/>
          </p:cNvSpPr>
          <p:nvPr/>
        </p:nvSpPr>
        <p:spPr bwMode="auto">
          <a:xfrm>
            <a:off x="442913" y="995363"/>
            <a:ext cx="8226425" cy="4286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标题 1983496"/>
          <p:cNvSpPr>
            <a:spLocks noGrp="1"/>
          </p:cNvSpPr>
          <p:nvPr>
            <p:ph type="title"/>
          </p:nvPr>
        </p:nvSpPr>
        <p:spPr>
          <a:xfrm>
            <a:off x="1150938" y="0"/>
            <a:ext cx="7793037" cy="901700"/>
          </a:xfrm>
          <a:prstGeom prst="rect">
            <a:avLst/>
          </a:prstGeom>
          <a:noFill/>
          <a:ln w="9525">
            <a:noFill/>
          </a:ln>
        </p:spPr>
        <p:txBody>
          <a:bodyPr anchor="b" anchorCtr="0"/>
          <a:lstStyle/>
          <a:p>
            <a:pPr lvl="0"/>
            <a:r>
              <a:rPr lang="zh-CN" altLang="en-US" dirty="0"/>
              <a:t>单击此处编辑母版标题样式</a:t>
            </a:r>
            <a:endParaRPr lang="zh-CN" altLang="en-US" dirty="0"/>
          </a:p>
        </p:txBody>
      </p:sp>
      <p:sp>
        <p:nvSpPr>
          <p:cNvPr id="1028" name="文本占位符 1983497"/>
          <p:cNvSpPr>
            <a:spLocks noGrp="1"/>
          </p:cNvSpPr>
          <p:nvPr>
            <p:ph type="body"/>
          </p:nvPr>
        </p:nvSpPr>
        <p:spPr>
          <a:xfrm>
            <a:off x="522288" y="1223963"/>
            <a:ext cx="8432800" cy="5221287"/>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83499" name="日期占位符 1983498"/>
          <p:cNvSpPr>
            <a:spLocks noGrp="1"/>
          </p:cNvSpPr>
          <p:nvPr>
            <p:ph type="dt" sz="half" idx="2"/>
          </p:nvPr>
        </p:nvSpPr>
        <p:spPr>
          <a:xfrm>
            <a:off x="1162050" y="6243638"/>
            <a:ext cx="1905000" cy="457200"/>
          </a:xfrm>
          <a:prstGeom prst="rect">
            <a:avLst/>
          </a:prstGeom>
          <a:noFill/>
          <a:ln w="9525">
            <a:noFill/>
            <a:miter/>
          </a:ln>
        </p:spPr>
        <p:txBody>
          <a:bodyPr anchor="b"/>
          <a:lstStyle>
            <a:lvl1pPr eaLnBrk="1" hangingPunct="1">
              <a:spcBef>
                <a:spcPct val="50000"/>
              </a:spcBef>
              <a:buFont typeface="Arial" panose="020B0604020202020204" pitchFamily="34" charset="0"/>
              <a:buNone/>
              <a:defRPr sz="1400" noProof="1">
                <a:latin typeface="Tahoma" panose="020B0604030504040204" pitchFamily="34" charset="0"/>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83500" name="页脚占位符 1983499"/>
          <p:cNvSpPr>
            <a:spLocks noGrp="1"/>
          </p:cNvSpPr>
          <p:nvPr>
            <p:ph type="ftr" sz="quarter" idx="3"/>
          </p:nvPr>
        </p:nvSpPr>
        <p:spPr>
          <a:xfrm>
            <a:off x="3657600" y="6243638"/>
            <a:ext cx="2895600" cy="457200"/>
          </a:xfrm>
          <a:prstGeom prst="rect">
            <a:avLst/>
          </a:prstGeom>
          <a:noFill/>
          <a:ln w="9525">
            <a:noFill/>
            <a:miter/>
          </a:ln>
        </p:spPr>
        <p:txBody>
          <a:bodyPr anchor="b"/>
          <a:lstStyle>
            <a:lvl1pPr algn="ctr" eaLnBrk="1" hangingPunct="1">
              <a:spcBef>
                <a:spcPct val="50000"/>
              </a:spcBef>
              <a:buFont typeface="Arial" panose="020B0604020202020204" pitchFamily="34" charset="0"/>
              <a:buNone/>
              <a:defRPr sz="1400" noProof="1">
                <a:latin typeface="Tahoma" panose="020B0604030504040204" pitchFamily="34" charset="0"/>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83501" name="灯片编号占位符 1983500"/>
          <p:cNvSpPr>
            <a:spLocks noGrp="1"/>
          </p:cNvSpPr>
          <p:nvPr>
            <p:ph type="sldNum" sz="quarter" idx="4"/>
          </p:nvPr>
        </p:nvSpPr>
        <p:spPr>
          <a:xfrm>
            <a:off x="7042150" y="6243638"/>
            <a:ext cx="1905000" cy="457200"/>
          </a:xfrm>
          <a:prstGeom prst="rect">
            <a:avLst/>
          </a:prstGeom>
          <a:noFill/>
          <a:ln w="9525">
            <a:noFill/>
            <a:miter/>
          </a:ln>
        </p:spPr>
        <p:txBody>
          <a:bodyPr anchor="b"/>
          <a:lstStyle>
            <a:lvl1pPr algn="r" eaLnBrk="1" hangingPunct="1">
              <a:spcBef>
                <a:spcPct val="50000"/>
              </a:spcBef>
              <a:buFont typeface="Arial" panose="020B0604020202020204" pitchFamily="34" charset="0"/>
              <a:buNone/>
              <a:defRPr sz="1400" noProof="1" dirty="0">
                <a:latin typeface="Tahoma" panose="020B0604030504040204" pitchFamily="34" charset="0"/>
                <a:cs typeface="+mn-ea"/>
              </a:defRPr>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2C61CBE2-AC17-45B7-A989-DB626C317091}"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矩形 1983513"/>
          <p:cNvSpPr>
            <a:spLocks noChangeArrowheads="1"/>
          </p:cNvSpPr>
          <p:nvPr/>
        </p:nvSpPr>
        <p:spPr bwMode="auto">
          <a:xfrm>
            <a:off x="417513" y="296863"/>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矩形 1983514"/>
          <p:cNvSpPr>
            <a:spLocks noChangeArrowheads="1"/>
          </p:cNvSpPr>
          <p:nvPr/>
        </p:nvSpPr>
        <p:spPr bwMode="auto">
          <a:xfrm>
            <a:off x="800100" y="296863"/>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4" name="矩形 1983515"/>
          <p:cNvSpPr>
            <a:spLocks noChangeArrowheads="1"/>
          </p:cNvSpPr>
          <p:nvPr/>
        </p:nvSpPr>
        <p:spPr bwMode="auto">
          <a:xfrm>
            <a:off x="541338" y="719138"/>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5" name="矩形 1983516"/>
          <p:cNvSpPr>
            <a:spLocks noChangeArrowheads="1"/>
          </p:cNvSpPr>
          <p:nvPr/>
        </p:nvSpPr>
        <p:spPr bwMode="auto">
          <a:xfrm>
            <a:off x="911225" y="719138"/>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6" name="矩形 1983517"/>
          <p:cNvSpPr>
            <a:spLocks noChangeArrowheads="1"/>
          </p:cNvSpPr>
          <p:nvPr/>
        </p:nvSpPr>
        <p:spPr bwMode="auto">
          <a:xfrm>
            <a:off x="127000" y="646113"/>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7" name="矩形 1983518"/>
          <p:cNvSpPr>
            <a:spLocks noChangeArrowheads="1"/>
          </p:cNvSpPr>
          <p:nvPr/>
        </p:nvSpPr>
        <p:spPr bwMode="auto">
          <a:xfrm>
            <a:off x="762000" y="188913"/>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random/>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 1991681"/>
          <p:cNvSpPr>
            <a:spLocks noGrp="1"/>
          </p:cNvSpPr>
          <p:nvPr>
            <p:ph type="title"/>
          </p:nvPr>
        </p:nvSpPr>
        <p:spPr>
          <a:xfrm>
            <a:off x="457200" y="274638"/>
            <a:ext cx="8229600" cy="114300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2051" name="文本占位符 1991682"/>
          <p:cNvSpPr>
            <a:spLocks noGrp="1"/>
          </p:cNvSpPr>
          <p:nvPr>
            <p:ph type="body"/>
          </p:nvPr>
        </p:nvSpPr>
        <p:spPr>
          <a:xfrm>
            <a:off x="457200" y="1600200"/>
            <a:ext cx="8229600" cy="4525963"/>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91684" name="日期占位符 1991683"/>
          <p:cNvSpPr>
            <a:spLocks noGrp="1"/>
          </p:cNvSpPr>
          <p:nvPr>
            <p:ph type="dt" sz="half" idx="2"/>
          </p:nvPr>
        </p:nvSpPr>
        <p:spPr>
          <a:xfrm>
            <a:off x="457200" y="6245225"/>
            <a:ext cx="2133600" cy="476250"/>
          </a:xfrm>
          <a:prstGeom prst="rect">
            <a:avLst/>
          </a:prstGeom>
          <a:noFill/>
          <a:ln w="9525">
            <a:noFill/>
            <a:miter/>
          </a:ln>
        </p:spPr>
        <p:txBody>
          <a:bodyPr/>
          <a:lstStyle>
            <a:lvl1pPr eaLnBrk="1" hangingPunct="1">
              <a:spcBef>
                <a:spcPct val="50000"/>
              </a:spcBef>
              <a:buFont typeface="Arial" panose="020B0604020202020204" pitchFamily="34" charset="0"/>
              <a:buNone/>
              <a:defRPr sz="1400" noProof="1"/>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91685" name="页脚占位符 1991684"/>
          <p:cNvSpPr>
            <a:spLocks noGrp="1"/>
          </p:cNvSpPr>
          <p:nvPr>
            <p:ph type="ftr" sz="quarter" idx="3"/>
          </p:nvPr>
        </p:nvSpPr>
        <p:spPr>
          <a:xfrm>
            <a:off x="3124200" y="6245225"/>
            <a:ext cx="2895600" cy="476250"/>
          </a:xfrm>
          <a:prstGeom prst="rect">
            <a:avLst/>
          </a:prstGeom>
          <a:noFill/>
          <a:ln w="9525">
            <a:noFill/>
            <a:miter/>
          </a:ln>
        </p:spPr>
        <p:txBody>
          <a:bodyPr/>
          <a:lstStyle>
            <a:lvl1pPr algn="ctr" eaLnBrk="1" hangingPunct="1">
              <a:spcBef>
                <a:spcPct val="50000"/>
              </a:spcBef>
              <a:buFont typeface="Arial" panose="020B0604020202020204" pitchFamily="34" charset="0"/>
              <a:buNone/>
              <a:defRPr sz="1400" noProof="1"/>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91686" name="灯片编号占位符 1991685"/>
          <p:cNvSpPr>
            <a:spLocks noGrp="1"/>
          </p:cNvSpPr>
          <p:nvPr>
            <p:ph type="sldNum" sz="quarter" idx="4"/>
          </p:nvPr>
        </p:nvSpPr>
        <p:spPr>
          <a:xfrm>
            <a:off x="6553200" y="6245225"/>
            <a:ext cx="2133600" cy="476250"/>
          </a:xfrm>
          <a:prstGeom prst="rect">
            <a:avLst/>
          </a:prstGeom>
          <a:noFill/>
          <a:ln w="9525">
            <a:noFill/>
            <a:miter/>
          </a:ln>
        </p:spPr>
        <p:txBody>
          <a:bodyPr/>
          <a:lstStyle>
            <a:lvl1pPr algn="r" eaLnBrk="1" hangingPunct="1">
              <a:spcBef>
                <a:spcPct val="50000"/>
              </a:spcBef>
              <a:buFont typeface="Arial" panose="020B0604020202020204" pitchFamily="34" charset="0"/>
              <a:buNone/>
              <a:defRPr sz="1400" noProof="1" dirty="0">
                <a:cs typeface="+mn-ea"/>
              </a:defRPr>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B21AC8BF-2B60-4959-89A0-A481C8801CBF}" type="slidenum">
              <a:rPr kumimoji="0" lang="en-US" alt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矩形 1983495"/>
          <p:cNvSpPr>
            <a:spLocks noChangeArrowheads="1"/>
          </p:cNvSpPr>
          <p:nvPr/>
        </p:nvSpPr>
        <p:spPr bwMode="auto">
          <a:xfrm>
            <a:off x="442913" y="995363"/>
            <a:ext cx="8226425" cy="4286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标题 1983496"/>
          <p:cNvSpPr>
            <a:spLocks noGrp="1"/>
          </p:cNvSpPr>
          <p:nvPr>
            <p:ph type="title"/>
          </p:nvPr>
        </p:nvSpPr>
        <p:spPr>
          <a:xfrm>
            <a:off x="1150938" y="0"/>
            <a:ext cx="7793037" cy="901700"/>
          </a:xfrm>
          <a:prstGeom prst="rect">
            <a:avLst/>
          </a:prstGeom>
          <a:noFill/>
          <a:ln w="9525">
            <a:noFill/>
          </a:ln>
        </p:spPr>
        <p:txBody>
          <a:bodyPr anchor="b" anchorCtr="0"/>
          <a:lstStyle/>
          <a:p>
            <a:pPr lvl="0"/>
            <a:r>
              <a:rPr lang="zh-CN" altLang="en-US" dirty="0"/>
              <a:t>单击此处编辑母版标题样式</a:t>
            </a:r>
            <a:endParaRPr lang="zh-CN" altLang="en-US" dirty="0"/>
          </a:p>
        </p:txBody>
      </p:sp>
      <p:sp>
        <p:nvSpPr>
          <p:cNvPr id="1028" name="文本占位符 1983497"/>
          <p:cNvSpPr>
            <a:spLocks noGrp="1"/>
          </p:cNvSpPr>
          <p:nvPr>
            <p:ph type="body"/>
          </p:nvPr>
        </p:nvSpPr>
        <p:spPr>
          <a:xfrm>
            <a:off x="522288" y="1223963"/>
            <a:ext cx="8432800" cy="5221287"/>
          </a:xfrm>
          <a:prstGeom prst="rect">
            <a:avLst/>
          </a:prstGeom>
          <a:noFill/>
          <a:ln w="9525">
            <a:noFill/>
          </a:ln>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83499" name="日期占位符 1983498"/>
          <p:cNvSpPr>
            <a:spLocks noGrp="1"/>
          </p:cNvSpPr>
          <p:nvPr>
            <p:ph type="dt" sz="half" idx="2"/>
          </p:nvPr>
        </p:nvSpPr>
        <p:spPr>
          <a:xfrm>
            <a:off x="1162050" y="6243638"/>
            <a:ext cx="1905000" cy="457200"/>
          </a:xfrm>
          <a:prstGeom prst="rect">
            <a:avLst/>
          </a:prstGeom>
          <a:noFill/>
          <a:ln w="9525">
            <a:noFill/>
            <a:miter/>
          </a:ln>
        </p:spPr>
        <p:txBody>
          <a:bodyPr anchor="b"/>
          <a:lstStyle>
            <a:lvl1pPr eaLnBrk="1" hangingPunct="1">
              <a:spcBef>
                <a:spcPct val="50000"/>
              </a:spcBef>
              <a:buFont typeface="Arial" panose="020B0604020202020204" pitchFamily="34" charset="0"/>
              <a:buNone/>
              <a:defRPr sz="1400" noProof="1">
                <a:latin typeface="Tahoma" panose="020B0604030504040204" pitchFamily="34" charset="0"/>
              </a:defRPr>
            </a:lvl1pPr>
          </a:lstStyle>
          <a:p>
            <a:pPr marL="0" marR="0" lvl="0" indent="0" algn="l"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altLang="en-US"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83500" name="页脚占位符 1983499"/>
          <p:cNvSpPr>
            <a:spLocks noGrp="1"/>
          </p:cNvSpPr>
          <p:nvPr>
            <p:ph type="ftr" sz="quarter" idx="3"/>
          </p:nvPr>
        </p:nvSpPr>
        <p:spPr>
          <a:xfrm>
            <a:off x="3657600" y="6243638"/>
            <a:ext cx="2895600" cy="457200"/>
          </a:xfrm>
          <a:prstGeom prst="rect">
            <a:avLst/>
          </a:prstGeom>
          <a:noFill/>
          <a:ln w="9525">
            <a:noFill/>
            <a:miter/>
          </a:ln>
        </p:spPr>
        <p:txBody>
          <a:bodyPr anchor="b"/>
          <a:lstStyle>
            <a:lvl1pPr algn="ctr" eaLnBrk="1" hangingPunct="1">
              <a:spcBef>
                <a:spcPct val="50000"/>
              </a:spcBef>
              <a:buFont typeface="Arial" panose="020B0604020202020204" pitchFamily="34" charset="0"/>
              <a:buNone/>
              <a:defRPr sz="1400" noProof="1">
                <a:latin typeface="Tahoma" panose="020B0604030504040204" pitchFamily="34" charset="0"/>
              </a:defRPr>
            </a:lvl1pPr>
          </a:lstStyle>
          <a:p>
            <a:pPr marL="0" marR="0" lvl="0" indent="0" algn="ctr" defTabSz="914400" rtl="0" eaLnBrk="1" fontAlgn="base" latinLnBrk="0" hangingPunct="1">
              <a:lnSpc>
                <a:spcPct val="100000"/>
              </a:lnSpc>
              <a:spcBef>
                <a:spcPct val="50000"/>
              </a:spcBef>
              <a:spcAft>
                <a:spcPct val="0"/>
              </a:spcAft>
              <a:buClrTx/>
              <a:buSzTx/>
              <a:buFont typeface="Arial" panose="020B0604020202020204" pitchFamily="34" charset="0"/>
              <a:buNone/>
              <a:defRPr/>
            </a:pPr>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83501" name="灯片编号占位符 1983500"/>
          <p:cNvSpPr>
            <a:spLocks noGrp="1"/>
          </p:cNvSpPr>
          <p:nvPr>
            <p:ph type="sldNum" sz="quarter" idx="4"/>
          </p:nvPr>
        </p:nvSpPr>
        <p:spPr>
          <a:xfrm>
            <a:off x="7042150" y="6243638"/>
            <a:ext cx="1905000" cy="457200"/>
          </a:xfrm>
          <a:prstGeom prst="rect">
            <a:avLst/>
          </a:prstGeom>
          <a:noFill/>
          <a:ln w="9525">
            <a:noFill/>
            <a:miter/>
          </a:ln>
        </p:spPr>
        <p:txBody>
          <a:bodyPr anchor="b"/>
          <a:lstStyle>
            <a:lvl1pPr algn="r" eaLnBrk="1" hangingPunct="1">
              <a:spcBef>
                <a:spcPct val="50000"/>
              </a:spcBef>
              <a:buFont typeface="Arial" panose="020B0604020202020204" pitchFamily="34" charset="0"/>
              <a:buNone/>
              <a:defRPr sz="1400" noProof="1" dirty="0">
                <a:latin typeface="Tahoma" panose="020B0604030504040204" pitchFamily="34" charset="0"/>
                <a:cs typeface="+mn-ea"/>
              </a:defRPr>
            </a:lvl1pPr>
          </a:lstStyle>
          <a:p>
            <a:pPr marL="0" marR="0" lvl="0" indent="0" algn="r" defTabSz="914400" rtl="0" eaLnBrk="1" fontAlgn="base" latinLnBrk="0" hangingPunct="1">
              <a:lnSpc>
                <a:spcPct val="100000"/>
              </a:lnSpc>
              <a:spcBef>
                <a:spcPct val="50000"/>
              </a:spcBef>
              <a:spcAft>
                <a:spcPct val="0"/>
              </a:spcAft>
              <a:buClrTx/>
              <a:buSzTx/>
              <a:buFont typeface="Arial" panose="020B0604020202020204" pitchFamily="34" charset="0"/>
              <a:buNone/>
              <a:defRPr/>
            </a:pPr>
            <a:fld id="{2C61CBE2-AC17-45B7-A989-DB626C317091}" type="slidenum">
              <a:rPr kumimoji="0" lang="en-US" alt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ea"/>
              </a:rPr>
            </a:fld>
            <a:endParaRPr kumimoji="0" lang="zh-CN" sz="14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矩形 1983513"/>
          <p:cNvSpPr>
            <a:spLocks noChangeArrowheads="1"/>
          </p:cNvSpPr>
          <p:nvPr/>
        </p:nvSpPr>
        <p:spPr bwMode="auto">
          <a:xfrm>
            <a:off x="417513" y="296863"/>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矩形 1983514"/>
          <p:cNvSpPr>
            <a:spLocks noChangeArrowheads="1"/>
          </p:cNvSpPr>
          <p:nvPr/>
        </p:nvSpPr>
        <p:spPr bwMode="auto">
          <a:xfrm>
            <a:off x="800100" y="296863"/>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4" name="矩形 1983515"/>
          <p:cNvSpPr>
            <a:spLocks noChangeArrowheads="1"/>
          </p:cNvSpPr>
          <p:nvPr/>
        </p:nvSpPr>
        <p:spPr bwMode="auto">
          <a:xfrm>
            <a:off x="541338" y="719138"/>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5" name="矩形 1983516"/>
          <p:cNvSpPr>
            <a:spLocks noChangeArrowheads="1"/>
          </p:cNvSpPr>
          <p:nvPr/>
        </p:nvSpPr>
        <p:spPr bwMode="auto">
          <a:xfrm>
            <a:off x="911225" y="719138"/>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6" name="矩形 1983517"/>
          <p:cNvSpPr>
            <a:spLocks noChangeArrowheads="1"/>
          </p:cNvSpPr>
          <p:nvPr/>
        </p:nvSpPr>
        <p:spPr bwMode="auto">
          <a:xfrm>
            <a:off x="127000" y="646113"/>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7" name="矩形 1983518"/>
          <p:cNvSpPr>
            <a:spLocks noChangeArrowheads="1"/>
          </p:cNvSpPr>
          <p:nvPr/>
        </p:nvSpPr>
        <p:spPr bwMode="auto">
          <a:xfrm>
            <a:off x="762000" y="188913"/>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a:defRPr>
                <a:solidFill>
                  <a:schemeClr val="tx1"/>
                </a:solidFill>
                <a:latin typeface="Times New Roman" panose="02020603050405020304" pitchFamily="18" charset="0"/>
                <a:ea typeface="宋体" panose="02010600030101010101" pitchFamily="2" charset="-122"/>
              </a:defRPr>
            </a:lvl2pPr>
            <a:lvl3pPr>
              <a:defRPr>
                <a:solidFill>
                  <a:schemeClr val="tx1"/>
                </a:solidFill>
                <a:latin typeface="Times New Roman" panose="02020603050405020304" pitchFamily="18" charset="0"/>
                <a:ea typeface="宋体" panose="02010600030101010101" pitchFamily="2" charset="-122"/>
              </a:defRPr>
            </a:lvl3pPr>
            <a:lvl4pPr>
              <a:defRPr>
                <a:solidFill>
                  <a:schemeClr val="tx1"/>
                </a:solidFill>
                <a:latin typeface="Times New Roman" panose="02020603050405020304" pitchFamily="18" charset="0"/>
                <a:ea typeface="宋体" panose="02010600030101010101" pitchFamily="2" charset="-122"/>
              </a:defRPr>
            </a:lvl4pPr>
            <a:lvl5pPr>
              <a:defRPr>
                <a:solidFill>
                  <a:schemeClr val="tx1"/>
                </a:solidFill>
                <a:latin typeface="Times New Roman" panose="02020603050405020304" pitchFamily="18" charset="0"/>
                <a:ea typeface="宋体" panose="02010600030101010101" pitchFamily="2" charset="-122"/>
              </a:defRPr>
            </a:lvl5pPr>
            <a:lvl6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fontAlgn="base">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Lst>
  <p:transition spd="med">
    <p:random/>
  </p:transition>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lr>
          <a:schemeClr val="accent1"/>
        </a:buClr>
        <a:buSzPct val="5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5000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vmlDrawing" Target="../drawings/vmlDrawing1.vml"/><Relationship Id="rId4" Type="http://schemas.openxmlformats.org/officeDocument/2006/relationships/slideLayout" Target="../slideLayouts/slideLayout13.xml"/><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1.jpe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oleObject" Target="../embeddings/oleObject4.bin"/><Relationship Id="rId4" Type="http://schemas.openxmlformats.org/officeDocument/2006/relationships/image" Target="../media/image8.png"/><Relationship Id="rId3" Type="http://schemas.openxmlformats.org/officeDocument/2006/relationships/oleObject" Target="../embeddings/oleObject3.bin"/><Relationship Id="rId2" Type="http://schemas.openxmlformats.org/officeDocument/2006/relationships/image" Target="../media/image7.png"/><Relationship Id="rId10" Type="http://schemas.openxmlformats.org/officeDocument/2006/relationships/vmlDrawing" Target="../drawings/vmlDrawing2.vml"/><Relationship Id="rId1"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3.wmf"/><Relationship Id="rId1" Type="http://schemas.openxmlformats.org/officeDocument/2006/relationships/oleObject" Target="../embeddings/oleObject6.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oleObject" Target="../embeddings/oleObject8.bin"/></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8.xml"/><Relationship Id="rId1" Type="http://schemas.openxmlformats.org/officeDocument/2006/relationships/image" Target="../media/image16.png"/></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8.xml"/><Relationship Id="rId1" Type="http://schemas.openxmlformats.org/officeDocument/2006/relationships/image" Target="../media/image17.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8.xml"/><Relationship Id="rId1"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8.xml"/><Relationship Id="rId1" Type="http://schemas.openxmlformats.org/officeDocument/2006/relationships/image" Target="../media/image19.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8.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8.xml"/><Relationship Id="rId1"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8.xml"/><Relationship Id="rId1" Type="http://schemas.openxmlformats.org/officeDocument/2006/relationships/image" Target="../media/image21.pn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8.xml"/><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文本框 1140743"/>
          <p:cNvSpPr txBox="1"/>
          <p:nvPr/>
        </p:nvSpPr>
        <p:spPr>
          <a:xfrm>
            <a:off x="1444625" y="1700213"/>
            <a:ext cx="1519238" cy="29718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spcBef>
                <a:spcPct val="0"/>
              </a:spcBef>
              <a:buClrTx/>
              <a:buSzTx/>
              <a:buFont typeface="Arial" panose="020B0604020202020204" pitchFamily="34" charset="0"/>
              <a:buNone/>
            </a:pPr>
            <a:r>
              <a:rPr lang="en-US" altLang="zh-CN" sz="18900">
                <a:solidFill>
                  <a:srgbClr val="660066"/>
                </a:solidFill>
              </a:rPr>
              <a:t>3</a:t>
            </a:r>
            <a:endParaRPr lang="en-US" altLang="zh-CN" sz="2400" b="1" dirty="0">
              <a:latin typeface="Times New Roman" panose="02020603050405020304" pitchFamily="18" charset="0"/>
            </a:endParaRPr>
          </a:p>
        </p:txBody>
      </p:sp>
      <p:sp>
        <p:nvSpPr>
          <p:cNvPr id="31747" name="文本框 1140744"/>
          <p:cNvSpPr txBox="1"/>
          <p:nvPr/>
        </p:nvSpPr>
        <p:spPr>
          <a:xfrm>
            <a:off x="900113" y="1293813"/>
            <a:ext cx="2735262"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spcBef>
                <a:spcPct val="0"/>
              </a:spcBef>
              <a:buClrTx/>
              <a:buSzTx/>
              <a:buFont typeface="Arial" panose="020B0604020202020204" pitchFamily="34" charset="0"/>
              <a:buNone/>
            </a:pPr>
            <a:r>
              <a:rPr lang="en-US" altLang="zh-CN" sz="2400" b="1" dirty="0">
                <a:solidFill>
                  <a:schemeClr val="accent2"/>
                </a:solidFill>
              </a:rPr>
              <a:t>C  H  A  P  T  E  R</a:t>
            </a:r>
            <a:endParaRPr lang="en-US" altLang="zh-CN" sz="2400" b="1" dirty="0">
              <a:latin typeface="Times New Roman" panose="02020603050405020304" pitchFamily="18" charset="0"/>
            </a:endParaRPr>
          </a:p>
        </p:txBody>
      </p:sp>
      <p:sp>
        <p:nvSpPr>
          <p:cNvPr id="1140746" name="文本框 1140745">
            <a:hlinkClick r:id="" action="ppaction://hlinkshowjump?jump=nextslide"/>
          </p:cNvPr>
          <p:cNvSpPr txBox="1"/>
          <p:nvPr/>
        </p:nvSpPr>
        <p:spPr>
          <a:xfrm>
            <a:off x="3813175" y="3352800"/>
            <a:ext cx="45624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zh-CN" altLang="en-US" sz="4800" b="1" dirty="0">
                <a:solidFill>
                  <a:srgbClr val="0000FF"/>
                </a:solidFill>
                <a:ea typeface="华文琥珀" panose="02010800040101010101" pitchFamily="2" charset="-122"/>
              </a:rPr>
              <a:t>嵌入式硬件系统</a:t>
            </a:r>
            <a:endParaRPr lang="zh-CN" altLang="en-US" sz="4800" b="1" dirty="0">
              <a:latin typeface="Times New Roman" panose="02020603050405020304" pitchFamily="18" charset="0"/>
              <a:ea typeface="华文琥珀" panose="02010800040101010101" pitchFamily="2" charset="-122"/>
            </a:endParaRP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1140746"/>
                                        </p:tgtEl>
                                      </p:cBhvr>
                                    </p:animEffect>
                                    <p:set>
                                      <p:cBhvr>
                                        <p:cTn id="7" dur="1" fill="hold">
                                          <p:stCondLst>
                                            <p:cond delay="499"/>
                                          </p:stCondLst>
                                        </p:cTn>
                                        <p:tgtEl>
                                          <p:spTgt spid="11407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074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2424833"/>
          <p:cNvSpPr>
            <a:spLocks noGrp="1"/>
          </p:cNvSpPr>
          <p:nvPr>
            <p:ph type="title"/>
          </p:nvPr>
        </p:nvSpPr>
        <p:spPr>
          <a:xfrm>
            <a:off x="1176338" y="223838"/>
            <a:ext cx="7572375" cy="685800"/>
          </a:xfrm>
        </p:spPr>
        <p:txBody>
          <a:bodyPr vert="horz" wrap="square" lIns="82550" tIns="41275" rIns="82550" bIns="41275" anchor="t" anchorCtr="0"/>
          <a:lstStyle/>
          <a:p>
            <a:pPr eaLnBrk="1" hangingPunct="1"/>
            <a:r>
              <a:rPr lang="zh-CN" altLang="en-US" dirty="0"/>
              <a:t>嵌入式片上系统（</a:t>
            </a:r>
            <a:r>
              <a:rPr lang="en-US" altLang="zh-CN" dirty="0"/>
              <a:t>SOC</a:t>
            </a:r>
            <a:r>
              <a:rPr lang="zh-CN" altLang="en-US" dirty="0"/>
              <a:t>）</a:t>
            </a:r>
            <a:endParaRPr lang="zh-CN" altLang="en-US" dirty="0"/>
          </a:p>
        </p:txBody>
      </p:sp>
      <p:sp>
        <p:nvSpPr>
          <p:cNvPr id="57346" name="矩形 2424835"/>
          <p:cNvSpPr/>
          <p:nvPr/>
        </p:nvSpPr>
        <p:spPr>
          <a:xfrm>
            <a:off x="622300" y="1249363"/>
            <a:ext cx="8332788" cy="5056188"/>
          </a:xfrm>
          <a:prstGeom prst="rect">
            <a:avLst/>
          </a:prstGeom>
          <a:noFill/>
          <a:ln w="9525">
            <a:noFill/>
          </a:ln>
        </p:spPr>
        <p:txBody>
          <a:bodyPr lIns="82550" tIns="41275" rIns="82550" bIns="41275"/>
          <a:lstStyle/>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利用</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大规模集成电路技术</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将微处理器和某一类应用需要的大多数模块集成在一个芯片上，从而在芯片上实现一个嵌入式系统大部分核心功能，这种处理器就是</a:t>
            </a:r>
            <a:r>
              <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SOC</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a:t>
            </a:r>
            <a:endPar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应用时往往只需要</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在</a:t>
            </a:r>
            <a:r>
              <a:rPr kumimoji="0" lang="en-US" altLang="zh-CN"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SOC</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外部扩充内存、接口驱动、一些分立元件及供电电路</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就可以构成一套实用的系统，极大地简化了系统设计的难度，同时还有利于减小电路板面积、降低系统成本、提高系统可靠性。</a:t>
            </a:r>
            <a:endPar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将</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内部集成了</a:t>
            </a:r>
            <a:r>
              <a:rPr kumimoji="0" lang="en-US" altLang="zh-CN"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RAM</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和</a:t>
            </a:r>
            <a:r>
              <a:rPr kumimoji="0" lang="en-US" altLang="zh-CN"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ROM</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存储器</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、主要</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用于控制</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的单片机称为</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微控制器</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，而所说的</a:t>
            </a:r>
            <a:r>
              <a:rPr kumimoji="0" lang="en-US" altLang="zh-CN"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SOC</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则没有内置的存储器，以嵌入式微处理器为核心、</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集成各种应用需要的外部设备控制器，</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具有较强的计算性能</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矩形 2043905"/>
          <p:cNvSpPr/>
          <p:nvPr/>
        </p:nvSpPr>
        <p:spPr>
          <a:xfrm>
            <a:off x="1184275" y="228600"/>
            <a:ext cx="7426325" cy="817563"/>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en-US" altLang="zh-CN" sz="4400" dirty="0">
                <a:latin typeface="Times New Roman" panose="02020603050405020304" pitchFamily="18" charset="0"/>
                <a:ea typeface="黑体" panose="02010609060101010101" pitchFamily="49" charset="-122"/>
              </a:rPr>
              <a:t>CISC</a:t>
            </a:r>
            <a:r>
              <a:rPr lang="zh-CN" altLang="en-US" sz="4400" dirty="0">
                <a:latin typeface="Times New Roman" panose="02020603050405020304" pitchFamily="18" charset="0"/>
                <a:ea typeface="黑体" panose="02010609060101010101" pitchFamily="49" charset="-122"/>
              </a:rPr>
              <a:t>和</a:t>
            </a:r>
            <a:r>
              <a:rPr lang="en-US" altLang="zh-CN" sz="4400" dirty="0">
                <a:latin typeface="Times New Roman" panose="02020603050405020304" pitchFamily="18" charset="0"/>
                <a:ea typeface="黑体" panose="02010609060101010101" pitchFamily="49" charset="-122"/>
              </a:rPr>
              <a:t>RISC</a:t>
            </a:r>
            <a:endParaRPr lang="en-US" altLang="zh-CN" sz="4400" dirty="0">
              <a:latin typeface="Times New Roman" panose="02020603050405020304" pitchFamily="18" charset="0"/>
              <a:ea typeface="黑体" panose="02010609060101010101" pitchFamily="49" charset="-122"/>
            </a:endParaRPr>
          </a:p>
        </p:txBody>
      </p:sp>
      <p:sp>
        <p:nvSpPr>
          <p:cNvPr id="41987" name="矩形 2043906"/>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41988" name="矩形 2043907"/>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41989" name="文本框 2043908"/>
          <p:cNvSpPr txBox="1"/>
          <p:nvPr/>
        </p:nvSpPr>
        <p:spPr>
          <a:xfrm>
            <a:off x="647700" y="1106488"/>
            <a:ext cx="8261350" cy="2170112"/>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defTabSz="678180">
              <a:spcBef>
                <a:spcPct val="50000"/>
              </a:spcBef>
              <a:buClrTx/>
              <a:buSzPct val="75000"/>
              <a:buNone/>
            </a:pPr>
            <a:r>
              <a:rPr lang="en-US" altLang="zh-CN" sz="2400" b="1" dirty="0">
                <a:solidFill>
                  <a:srgbClr val="FF0000"/>
                </a:solidFill>
                <a:latin typeface="楷体_GB2312" pitchFamily="49" charset="-122"/>
                <a:ea typeface="楷体_GB2312" pitchFamily="49" charset="-122"/>
              </a:rPr>
              <a:t>CISC</a:t>
            </a:r>
            <a:r>
              <a:rPr lang="zh-CN" altLang="en-US" sz="2400" b="1" dirty="0">
                <a:solidFill>
                  <a:srgbClr val="FF0000"/>
                </a:solidFill>
                <a:latin typeface="楷体_GB2312" pitchFamily="49" charset="-122"/>
                <a:ea typeface="楷体_GB2312" pitchFamily="49" charset="-122"/>
              </a:rPr>
              <a:t>：复杂指令集（</a:t>
            </a:r>
            <a:r>
              <a:rPr lang="en-US" altLang="zh-CN" sz="2400" b="1" dirty="0">
                <a:solidFill>
                  <a:srgbClr val="FF0000"/>
                </a:solidFill>
                <a:latin typeface="楷体_GB2312" pitchFamily="49" charset="-122"/>
                <a:ea typeface="楷体_GB2312" pitchFamily="49" charset="-122"/>
              </a:rPr>
              <a:t>Complex Instruction Set Computer</a:t>
            </a:r>
            <a:r>
              <a:rPr lang="zh-CN" altLang="en-US" sz="2400" b="1" dirty="0">
                <a:solidFill>
                  <a:srgbClr val="FF0000"/>
                </a:solidFill>
                <a:latin typeface="楷体_GB2312" pitchFamily="49" charset="-122"/>
                <a:ea typeface="楷体_GB2312" pitchFamily="49" charset="-122"/>
              </a:rPr>
              <a:t>）</a:t>
            </a:r>
            <a:endParaRPr lang="zh-CN" altLang="en-US" sz="2400" b="1" dirty="0">
              <a:solidFill>
                <a:srgbClr val="FF0000"/>
              </a:solidFill>
              <a:latin typeface="楷体_GB2312" pitchFamily="49" charset="-122"/>
              <a:ea typeface="楷体_GB2312" pitchFamily="49" charset="-122"/>
            </a:endParaRPr>
          </a:p>
          <a:p>
            <a:pPr marL="254000" lvl="0" indent="-254000" defTabSz="678180">
              <a:spcBef>
                <a:spcPct val="50000"/>
              </a:spcBef>
              <a:buClrTx/>
              <a:buSzPct val="75000"/>
              <a:buNone/>
            </a:pPr>
            <a:r>
              <a:rPr lang="zh-CN" altLang="en-US" sz="2400" b="1" dirty="0">
                <a:solidFill>
                  <a:srgbClr val="000066"/>
                </a:solidFill>
                <a:latin typeface="楷体_GB2312" pitchFamily="49" charset="-122"/>
                <a:ea typeface="楷体_GB2312" pitchFamily="49" charset="-122"/>
              </a:rPr>
              <a:t>具有大量的指令和寻址方式，指令长度可变</a:t>
            </a:r>
            <a:endParaRPr lang="zh-CN" altLang="en-US" sz="2400" b="1" dirty="0">
              <a:solidFill>
                <a:srgbClr val="000066"/>
              </a:solidFill>
              <a:latin typeface="楷体_GB2312" pitchFamily="49" charset="-122"/>
              <a:ea typeface="楷体_GB2312" pitchFamily="49" charset="-122"/>
            </a:endParaRPr>
          </a:p>
          <a:p>
            <a:pPr marL="254000" lvl="0" indent="-254000" defTabSz="678180">
              <a:spcBef>
                <a:spcPct val="50000"/>
              </a:spcBef>
              <a:buClrTx/>
              <a:buSzPct val="75000"/>
              <a:buNone/>
            </a:pPr>
            <a:r>
              <a:rPr lang="en-US" altLang="zh-CN" sz="2400" b="1" dirty="0">
                <a:solidFill>
                  <a:srgbClr val="000066"/>
                </a:solidFill>
                <a:latin typeface="楷体_GB2312" pitchFamily="49" charset="-122"/>
                <a:ea typeface="楷体_GB2312" pitchFamily="49" charset="-122"/>
              </a:rPr>
              <a:t>8/2</a:t>
            </a:r>
            <a:r>
              <a:rPr lang="zh-CN" altLang="en-US" sz="2400" b="1" dirty="0">
                <a:solidFill>
                  <a:srgbClr val="000066"/>
                </a:solidFill>
                <a:latin typeface="楷体_GB2312" pitchFamily="49" charset="-122"/>
                <a:ea typeface="楷体_GB2312" pitchFamily="49" charset="-122"/>
              </a:rPr>
              <a:t>原则：</a:t>
            </a:r>
            <a:r>
              <a:rPr lang="en-US" altLang="zh-CN" sz="2400" b="1" dirty="0">
                <a:solidFill>
                  <a:srgbClr val="000066"/>
                </a:solidFill>
                <a:latin typeface="楷体_GB2312" pitchFamily="49" charset="-122"/>
                <a:ea typeface="楷体_GB2312" pitchFamily="49" charset="-122"/>
              </a:rPr>
              <a:t>80%</a:t>
            </a:r>
            <a:r>
              <a:rPr lang="zh-CN" altLang="en-US" sz="2400" b="1" dirty="0">
                <a:solidFill>
                  <a:srgbClr val="000066"/>
                </a:solidFill>
                <a:latin typeface="楷体_GB2312" pitchFamily="49" charset="-122"/>
                <a:ea typeface="楷体_GB2312" pitchFamily="49" charset="-122"/>
              </a:rPr>
              <a:t>的程序只使用</a:t>
            </a:r>
            <a:r>
              <a:rPr lang="en-US" altLang="zh-CN" sz="2400" b="1" dirty="0">
                <a:solidFill>
                  <a:srgbClr val="000066"/>
                </a:solidFill>
                <a:latin typeface="楷体_GB2312" pitchFamily="49" charset="-122"/>
                <a:ea typeface="楷体_GB2312" pitchFamily="49" charset="-122"/>
              </a:rPr>
              <a:t>20%</a:t>
            </a:r>
            <a:r>
              <a:rPr lang="zh-CN" altLang="en-US" sz="2400" b="1" dirty="0">
                <a:solidFill>
                  <a:srgbClr val="000066"/>
                </a:solidFill>
                <a:latin typeface="楷体_GB2312" pitchFamily="49" charset="-122"/>
                <a:ea typeface="楷体_GB2312" pitchFamily="49" charset="-122"/>
              </a:rPr>
              <a:t>的指令</a:t>
            </a:r>
            <a:endParaRPr lang="zh-CN" altLang="en-US" sz="2400" b="1" dirty="0">
              <a:solidFill>
                <a:srgbClr val="000066"/>
              </a:solidFill>
              <a:latin typeface="楷体_GB2312" pitchFamily="49" charset="-122"/>
              <a:ea typeface="楷体_GB2312" pitchFamily="49" charset="-122"/>
            </a:endParaRPr>
          </a:p>
          <a:p>
            <a:pPr marL="254000" lvl="0" indent="-254000" defTabSz="678180">
              <a:spcBef>
                <a:spcPct val="50000"/>
              </a:spcBef>
              <a:buClrTx/>
              <a:buSzPct val="75000"/>
              <a:buNone/>
            </a:pPr>
            <a:r>
              <a:rPr lang="zh-CN" altLang="en-US" sz="2400" b="1" dirty="0">
                <a:solidFill>
                  <a:srgbClr val="000066"/>
                </a:solidFill>
                <a:latin typeface="楷体_GB2312" pitchFamily="49" charset="-122"/>
                <a:ea typeface="楷体_GB2312" pitchFamily="49" charset="-122"/>
              </a:rPr>
              <a:t>大多数程序只使用少量的指令就能够运行。</a:t>
            </a:r>
            <a:endParaRPr lang="zh-CN" altLang="en-US" sz="2400" b="1" dirty="0">
              <a:solidFill>
                <a:srgbClr val="000066"/>
              </a:solidFill>
              <a:latin typeface="楷体_GB2312" pitchFamily="49" charset="-122"/>
              <a:ea typeface="楷体_GB2312" pitchFamily="49" charset="-122"/>
            </a:endParaRPr>
          </a:p>
        </p:txBody>
      </p:sp>
      <p:sp>
        <p:nvSpPr>
          <p:cNvPr id="41990" name="文本框 2043909"/>
          <p:cNvSpPr txBox="1"/>
          <p:nvPr/>
        </p:nvSpPr>
        <p:spPr>
          <a:xfrm>
            <a:off x="679450" y="3698875"/>
            <a:ext cx="8229600" cy="2225675"/>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defTabSz="678180">
              <a:spcBef>
                <a:spcPct val="50000"/>
              </a:spcBef>
              <a:buClrTx/>
              <a:buSzPct val="75000"/>
              <a:buNone/>
            </a:pPr>
            <a:r>
              <a:rPr lang="en-US" altLang="zh-CN" sz="2400" b="1" dirty="0">
                <a:solidFill>
                  <a:srgbClr val="FF0000"/>
                </a:solidFill>
                <a:latin typeface="楷体_GB2312" pitchFamily="49" charset="-122"/>
                <a:ea typeface="楷体_GB2312" pitchFamily="49" charset="-122"/>
              </a:rPr>
              <a:t>RISC</a:t>
            </a:r>
            <a:r>
              <a:rPr lang="zh-CN" altLang="en-US" sz="2400" b="1" dirty="0">
                <a:solidFill>
                  <a:srgbClr val="FF0000"/>
                </a:solidFill>
                <a:latin typeface="楷体_GB2312" pitchFamily="49" charset="-122"/>
                <a:ea typeface="楷体_GB2312" pitchFamily="49" charset="-122"/>
              </a:rPr>
              <a:t>：精简指令集（</a:t>
            </a:r>
            <a:r>
              <a:rPr lang="en-US" altLang="zh-CN" sz="2400" b="1" dirty="0">
                <a:solidFill>
                  <a:srgbClr val="FF0000"/>
                </a:solidFill>
                <a:latin typeface="楷体_GB2312" pitchFamily="49" charset="-122"/>
                <a:ea typeface="楷体_GB2312" pitchFamily="49" charset="-122"/>
              </a:rPr>
              <a:t>Reduced Instruction Set Computer)</a:t>
            </a:r>
            <a:endParaRPr lang="en-US" altLang="zh-CN" sz="2400" b="1" dirty="0">
              <a:solidFill>
                <a:srgbClr val="FF0000"/>
              </a:solidFill>
              <a:latin typeface="楷体_GB2312" pitchFamily="49" charset="-122"/>
              <a:ea typeface="楷体_GB2312" pitchFamily="49" charset="-122"/>
            </a:endParaRPr>
          </a:p>
          <a:p>
            <a:pPr marL="254000" lvl="0" indent="-254000" defTabSz="678180">
              <a:spcBef>
                <a:spcPct val="50000"/>
              </a:spcBef>
              <a:buClrTx/>
              <a:buSzPct val="75000"/>
              <a:buNone/>
            </a:pPr>
            <a:r>
              <a:rPr lang="zh-CN" altLang="en-US" sz="2400" b="1" dirty="0">
                <a:solidFill>
                  <a:srgbClr val="000066"/>
                </a:solidFill>
                <a:latin typeface="楷体_GB2312" pitchFamily="49" charset="-122"/>
                <a:ea typeface="楷体_GB2312" pitchFamily="49" charset="-122"/>
              </a:rPr>
              <a:t>只包含最有用的指令，指令长度固定</a:t>
            </a:r>
            <a:endParaRPr lang="zh-CN" altLang="en-US" sz="2400" b="1" dirty="0">
              <a:solidFill>
                <a:srgbClr val="000066"/>
              </a:solidFill>
              <a:latin typeface="楷体_GB2312" pitchFamily="49" charset="-122"/>
              <a:ea typeface="楷体_GB2312" pitchFamily="49" charset="-122"/>
            </a:endParaRPr>
          </a:p>
          <a:p>
            <a:pPr marL="254000" lvl="0" indent="-254000" defTabSz="678180">
              <a:spcBef>
                <a:spcPct val="50000"/>
              </a:spcBef>
              <a:buClrTx/>
              <a:buSzPct val="75000"/>
              <a:buNone/>
            </a:pPr>
            <a:r>
              <a:rPr lang="zh-CN" altLang="en-US" sz="2400" b="1" dirty="0">
                <a:solidFill>
                  <a:srgbClr val="000066"/>
                </a:solidFill>
                <a:latin typeface="楷体_GB2312" pitchFamily="49" charset="-122"/>
                <a:ea typeface="楷体_GB2312" pitchFamily="49" charset="-122"/>
              </a:rPr>
              <a:t>确保数据通道快速执行每一条指令</a:t>
            </a:r>
            <a:endParaRPr lang="zh-CN" altLang="en-US" sz="2400" b="1" dirty="0">
              <a:solidFill>
                <a:srgbClr val="000066"/>
              </a:solidFill>
              <a:latin typeface="楷体_GB2312" pitchFamily="49" charset="-122"/>
              <a:ea typeface="楷体_GB2312" pitchFamily="49" charset="-122"/>
            </a:endParaRPr>
          </a:p>
          <a:p>
            <a:pPr marL="254000" lvl="0" indent="-254000" defTabSz="678180">
              <a:spcBef>
                <a:spcPct val="50000"/>
              </a:spcBef>
              <a:buClrTx/>
              <a:buSzPct val="75000"/>
              <a:buNone/>
            </a:pPr>
            <a:r>
              <a:rPr lang="zh-CN" altLang="en-US" sz="2400" b="1" dirty="0">
                <a:solidFill>
                  <a:srgbClr val="000066"/>
                </a:solidFill>
                <a:latin typeface="楷体_GB2312" pitchFamily="49" charset="-122"/>
                <a:ea typeface="楷体_GB2312" pitchFamily="49" charset="-122"/>
              </a:rPr>
              <a:t>使</a:t>
            </a:r>
            <a:r>
              <a:rPr lang="en-US" altLang="zh-CN" sz="2400" b="1" dirty="0">
                <a:solidFill>
                  <a:srgbClr val="000066"/>
                </a:solidFill>
                <a:latin typeface="楷体_GB2312" pitchFamily="49" charset="-122"/>
                <a:ea typeface="楷体_GB2312" pitchFamily="49" charset="-122"/>
              </a:rPr>
              <a:t>CPU</a:t>
            </a:r>
            <a:r>
              <a:rPr lang="zh-CN" altLang="en-US" sz="2400" b="1" dirty="0">
                <a:solidFill>
                  <a:srgbClr val="000066"/>
                </a:solidFill>
                <a:latin typeface="楷体_GB2312" pitchFamily="49" charset="-122"/>
                <a:ea typeface="楷体_GB2312" pitchFamily="49" charset="-122"/>
              </a:rPr>
              <a:t>硬件结构设计变得更为简单</a:t>
            </a:r>
            <a:endParaRPr lang="zh-CN" altLang="en-US" sz="2400" b="1" dirty="0">
              <a:solidFill>
                <a:srgbClr val="000066"/>
              </a:solidFill>
              <a:latin typeface="楷体_GB2312" pitchFamily="49" charset="-122"/>
              <a:ea typeface="楷体_GB2312" pitchFamily="49" charset="-122"/>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2044929"/>
          <p:cNvSpPr>
            <a:spLocks noGrp="1"/>
          </p:cNvSpPr>
          <p:nvPr>
            <p:ph type="title"/>
          </p:nvPr>
        </p:nvSpPr>
        <p:spPr>
          <a:xfrm>
            <a:off x="1014413" y="228600"/>
            <a:ext cx="7443787" cy="855663"/>
          </a:xfrm>
        </p:spPr>
        <p:txBody>
          <a:bodyPr vert="horz" wrap="square" lIns="82550" tIns="41275" rIns="82550" bIns="41275" anchor="t" anchorCtr="0"/>
          <a:lstStyle/>
          <a:p>
            <a:pPr marL="254000" indent="-254000" eaLnBrk="1" hangingPunct="1">
              <a:spcBef>
                <a:spcPct val="50000"/>
              </a:spcBef>
              <a:buSzPct val="75000"/>
            </a:pPr>
            <a:r>
              <a:rPr lang="en-US" altLang="zh-CN" dirty="0"/>
              <a:t>CISC</a:t>
            </a:r>
            <a:r>
              <a:rPr lang="zh-CN" altLang="en-US" dirty="0"/>
              <a:t>与</a:t>
            </a:r>
            <a:r>
              <a:rPr lang="en-US" altLang="zh-CN" dirty="0"/>
              <a:t>RISC</a:t>
            </a:r>
            <a:r>
              <a:rPr lang="zh-CN" altLang="en-US" dirty="0"/>
              <a:t>的数据通道</a:t>
            </a:r>
            <a:endParaRPr lang="zh-CN" altLang="en-US" dirty="0"/>
          </a:p>
        </p:txBody>
      </p:sp>
      <p:sp>
        <p:nvSpPr>
          <p:cNvPr id="43011" name="文本框 2044930"/>
          <p:cNvSpPr txBox="1"/>
          <p:nvPr/>
        </p:nvSpPr>
        <p:spPr>
          <a:xfrm>
            <a:off x="1841500" y="4937125"/>
            <a:ext cx="579438" cy="422275"/>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IF</a:t>
            </a:r>
            <a:endParaRPr lang="en-US" altLang="zh-CN" sz="2000" dirty="0">
              <a:latin typeface="Times New Roman" panose="02020603050405020304" pitchFamily="18" charset="0"/>
            </a:endParaRPr>
          </a:p>
        </p:txBody>
      </p:sp>
      <p:sp>
        <p:nvSpPr>
          <p:cNvPr id="43012" name="文本框 2044931"/>
          <p:cNvSpPr txBox="1"/>
          <p:nvPr/>
        </p:nvSpPr>
        <p:spPr>
          <a:xfrm>
            <a:off x="2767013" y="4937125"/>
            <a:ext cx="579437" cy="422275"/>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ID</a:t>
            </a:r>
            <a:endParaRPr lang="en-US" altLang="zh-CN" sz="2000" dirty="0">
              <a:latin typeface="Times New Roman" panose="02020603050405020304" pitchFamily="18" charset="0"/>
            </a:endParaRPr>
          </a:p>
        </p:txBody>
      </p:sp>
      <p:sp>
        <p:nvSpPr>
          <p:cNvPr id="43013" name="文本框 2044932"/>
          <p:cNvSpPr txBox="1"/>
          <p:nvPr/>
        </p:nvSpPr>
        <p:spPr>
          <a:xfrm>
            <a:off x="3783013" y="4937125"/>
            <a:ext cx="579437" cy="392113"/>
          </a:xfrm>
          <a:prstGeom prst="rect">
            <a:avLst/>
          </a:prstGeom>
          <a:noFill/>
          <a:ln w="2540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1800" dirty="0">
                <a:latin typeface="Times New Roman" panose="02020603050405020304" pitchFamily="18" charset="0"/>
              </a:rPr>
              <a:t>REG</a:t>
            </a:r>
            <a:endParaRPr lang="en-US" altLang="zh-CN" sz="1800" dirty="0">
              <a:latin typeface="Times New Roman" panose="02020603050405020304" pitchFamily="18" charset="0"/>
            </a:endParaRPr>
          </a:p>
        </p:txBody>
      </p:sp>
      <p:sp>
        <p:nvSpPr>
          <p:cNvPr id="43014" name="文本框 2044933"/>
          <p:cNvSpPr txBox="1"/>
          <p:nvPr/>
        </p:nvSpPr>
        <p:spPr>
          <a:xfrm>
            <a:off x="4721225" y="4937125"/>
            <a:ext cx="579438" cy="392113"/>
          </a:xfrm>
          <a:prstGeom prst="rect">
            <a:avLst/>
          </a:prstGeom>
          <a:noFill/>
          <a:ln w="2540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1800" dirty="0">
                <a:latin typeface="Times New Roman" panose="02020603050405020304" pitchFamily="18" charset="0"/>
              </a:rPr>
              <a:t>ALU</a:t>
            </a:r>
            <a:endParaRPr lang="en-US" altLang="zh-CN" sz="1800" dirty="0">
              <a:latin typeface="Times New Roman" panose="02020603050405020304" pitchFamily="18" charset="0"/>
            </a:endParaRPr>
          </a:p>
        </p:txBody>
      </p:sp>
      <p:sp>
        <p:nvSpPr>
          <p:cNvPr id="43015" name="文本框 2044934"/>
          <p:cNvSpPr txBox="1"/>
          <p:nvPr/>
        </p:nvSpPr>
        <p:spPr>
          <a:xfrm>
            <a:off x="5726113" y="4937125"/>
            <a:ext cx="579437" cy="392113"/>
          </a:xfrm>
          <a:prstGeom prst="rect">
            <a:avLst/>
          </a:prstGeom>
          <a:noFill/>
          <a:ln w="2540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1800" dirty="0">
                <a:latin typeface="Times New Roman" panose="02020603050405020304" pitchFamily="18" charset="0"/>
              </a:rPr>
              <a:t>MEM</a:t>
            </a:r>
            <a:endParaRPr lang="en-US" altLang="zh-CN" sz="1800" dirty="0">
              <a:latin typeface="Times New Roman" panose="02020603050405020304" pitchFamily="18" charset="0"/>
            </a:endParaRPr>
          </a:p>
        </p:txBody>
      </p:sp>
      <p:sp>
        <p:nvSpPr>
          <p:cNvPr id="43016" name="流程图: 可选过程 2044935"/>
          <p:cNvSpPr/>
          <p:nvPr/>
        </p:nvSpPr>
        <p:spPr>
          <a:xfrm>
            <a:off x="3608388" y="4243388"/>
            <a:ext cx="2952750" cy="1825625"/>
          </a:xfrm>
          <a:prstGeom prst="flowChartAlternateProcess">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43017" name="文本框 2044936"/>
          <p:cNvSpPr txBox="1"/>
          <p:nvPr/>
        </p:nvSpPr>
        <p:spPr>
          <a:xfrm>
            <a:off x="782638" y="5006975"/>
            <a:ext cx="650875"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开始</a:t>
            </a:r>
            <a:endParaRPr lang="zh-CN" altLang="en-US" sz="1600" dirty="0">
              <a:latin typeface="Times New Roman" panose="02020603050405020304" pitchFamily="18" charset="0"/>
            </a:endParaRPr>
          </a:p>
        </p:txBody>
      </p:sp>
      <p:sp>
        <p:nvSpPr>
          <p:cNvPr id="43018" name="文本框 2044937"/>
          <p:cNvSpPr txBox="1"/>
          <p:nvPr/>
        </p:nvSpPr>
        <p:spPr>
          <a:xfrm>
            <a:off x="7196138" y="4953000"/>
            <a:ext cx="650875" cy="366713"/>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退出</a:t>
            </a:r>
            <a:endParaRPr lang="zh-CN" altLang="en-US" sz="1800" dirty="0">
              <a:latin typeface="Times New Roman" panose="02020603050405020304" pitchFamily="18" charset="0"/>
            </a:endParaRPr>
          </a:p>
        </p:txBody>
      </p:sp>
      <p:sp>
        <p:nvSpPr>
          <p:cNvPr id="43019" name="直接连接符 2044938"/>
          <p:cNvSpPr/>
          <p:nvPr/>
        </p:nvSpPr>
        <p:spPr>
          <a:xfrm>
            <a:off x="1433513" y="5121275"/>
            <a:ext cx="407987" cy="0"/>
          </a:xfrm>
          <a:prstGeom prst="line">
            <a:avLst/>
          </a:prstGeom>
          <a:ln w="25400" cap="flat" cmpd="sng">
            <a:solidFill>
              <a:schemeClr val="tx1"/>
            </a:solidFill>
            <a:prstDash val="solid"/>
            <a:headEnd type="none" w="med" len="med"/>
            <a:tailEnd type="triangle" w="med" len="med"/>
          </a:ln>
        </p:spPr>
      </p:sp>
      <p:sp>
        <p:nvSpPr>
          <p:cNvPr id="43020" name="直接连接符 2044939"/>
          <p:cNvSpPr/>
          <p:nvPr/>
        </p:nvSpPr>
        <p:spPr>
          <a:xfrm>
            <a:off x="2420938" y="5121275"/>
            <a:ext cx="346075" cy="0"/>
          </a:xfrm>
          <a:prstGeom prst="line">
            <a:avLst/>
          </a:prstGeom>
          <a:ln w="25400" cap="flat" cmpd="sng">
            <a:solidFill>
              <a:schemeClr val="tx1"/>
            </a:solidFill>
            <a:prstDash val="solid"/>
            <a:headEnd type="none" w="med" len="med"/>
            <a:tailEnd type="triangle" w="med" len="med"/>
          </a:ln>
        </p:spPr>
      </p:sp>
      <p:sp>
        <p:nvSpPr>
          <p:cNvPr id="43021" name="直接连接符 2044940"/>
          <p:cNvSpPr/>
          <p:nvPr/>
        </p:nvSpPr>
        <p:spPr>
          <a:xfrm>
            <a:off x="3346450" y="5121275"/>
            <a:ext cx="261938" cy="0"/>
          </a:xfrm>
          <a:prstGeom prst="line">
            <a:avLst/>
          </a:prstGeom>
          <a:ln w="25400" cap="flat" cmpd="sng">
            <a:solidFill>
              <a:schemeClr val="tx1"/>
            </a:solidFill>
            <a:prstDash val="solid"/>
            <a:headEnd type="none" w="med" len="med"/>
            <a:tailEnd type="triangle" w="med" len="med"/>
          </a:ln>
        </p:spPr>
      </p:sp>
      <p:sp>
        <p:nvSpPr>
          <p:cNvPr id="43022" name="直接连接符 2044941"/>
          <p:cNvSpPr/>
          <p:nvPr/>
        </p:nvSpPr>
        <p:spPr>
          <a:xfrm>
            <a:off x="6561138" y="5121275"/>
            <a:ext cx="635000" cy="0"/>
          </a:xfrm>
          <a:prstGeom prst="line">
            <a:avLst/>
          </a:prstGeom>
          <a:ln w="25400" cap="flat" cmpd="sng">
            <a:solidFill>
              <a:schemeClr val="tx1"/>
            </a:solidFill>
            <a:prstDash val="solid"/>
            <a:headEnd type="none" w="med" len="med"/>
            <a:tailEnd type="triangle" w="med" len="med"/>
          </a:ln>
        </p:spPr>
      </p:sp>
      <p:sp>
        <p:nvSpPr>
          <p:cNvPr id="43023" name="直接连接符 2044942"/>
          <p:cNvSpPr/>
          <p:nvPr/>
        </p:nvSpPr>
        <p:spPr>
          <a:xfrm>
            <a:off x="4362450" y="5121275"/>
            <a:ext cx="358775" cy="0"/>
          </a:xfrm>
          <a:prstGeom prst="line">
            <a:avLst/>
          </a:prstGeom>
          <a:ln w="25400" cap="flat" cmpd="sng">
            <a:solidFill>
              <a:schemeClr val="tx1"/>
            </a:solidFill>
            <a:prstDash val="solid"/>
            <a:headEnd type="none" w="med" len="med"/>
            <a:tailEnd type="triangle" w="med" len="med"/>
          </a:ln>
        </p:spPr>
      </p:sp>
      <p:sp>
        <p:nvSpPr>
          <p:cNvPr id="43024" name="直接连接符 2044943"/>
          <p:cNvSpPr/>
          <p:nvPr/>
        </p:nvSpPr>
        <p:spPr>
          <a:xfrm>
            <a:off x="5300663" y="5121275"/>
            <a:ext cx="239712" cy="14288"/>
          </a:xfrm>
          <a:prstGeom prst="line">
            <a:avLst/>
          </a:prstGeom>
          <a:ln w="25400" cap="flat" cmpd="sng">
            <a:solidFill>
              <a:schemeClr val="tx1"/>
            </a:solidFill>
            <a:prstDash val="solid"/>
            <a:headEnd type="none" w="med" len="med"/>
            <a:tailEnd type="none" w="med" len="med"/>
          </a:ln>
        </p:spPr>
      </p:sp>
      <p:sp>
        <p:nvSpPr>
          <p:cNvPr id="43025" name="直接连接符 2044944"/>
          <p:cNvSpPr/>
          <p:nvPr/>
        </p:nvSpPr>
        <p:spPr>
          <a:xfrm flipH="1">
            <a:off x="4070350" y="5589588"/>
            <a:ext cx="1931988" cy="0"/>
          </a:xfrm>
          <a:prstGeom prst="line">
            <a:avLst/>
          </a:prstGeom>
          <a:ln w="25400" cap="flat" cmpd="sng">
            <a:solidFill>
              <a:schemeClr val="tx1"/>
            </a:solidFill>
            <a:prstDash val="solid"/>
            <a:headEnd type="none" w="med" len="med"/>
            <a:tailEnd type="none" w="med" len="med"/>
          </a:ln>
        </p:spPr>
      </p:sp>
      <p:sp>
        <p:nvSpPr>
          <p:cNvPr id="43026" name="直接连接符 2044945"/>
          <p:cNvSpPr/>
          <p:nvPr/>
        </p:nvSpPr>
        <p:spPr>
          <a:xfrm flipV="1">
            <a:off x="4070350" y="5359400"/>
            <a:ext cx="0" cy="230188"/>
          </a:xfrm>
          <a:prstGeom prst="line">
            <a:avLst/>
          </a:prstGeom>
          <a:ln w="25400" cap="flat" cmpd="sng">
            <a:solidFill>
              <a:schemeClr val="tx1"/>
            </a:solidFill>
            <a:prstDash val="solid"/>
            <a:headEnd type="none" w="med" len="med"/>
            <a:tailEnd type="triangle" w="med" len="med"/>
          </a:ln>
        </p:spPr>
      </p:sp>
      <p:sp>
        <p:nvSpPr>
          <p:cNvPr id="43027" name="直接连接符 2044946"/>
          <p:cNvSpPr/>
          <p:nvPr/>
        </p:nvSpPr>
        <p:spPr>
          <a:xfrm>
            <a:off x="6002338" y="5359400"/>
            <a:ext cx="0" cy="230188"/>
          </a:xfrm>
          <a:prstGeom prst="line">
            <a:avLst/>
          </a:prstGeom>
          <a:ln w="25400" cap="flat" cmpd="sng">
            <a:solidFill>
              <a:schemeClr val="tx1"/>
            </a:solidFill>
            <a:prstDash val="solid"/>
            <a:headEnd type="none" w="med" len="med"/>
            <a:tailEnd type="none" w="med" len="med"/>
          </a:ln>
        </p:spPr>
      </p:sp>
      <p:sp>
        <p:nvSpPr>
          <p:cNvPr id="43028" name="直接连接符 2044947"/>
          <p:cNvSpPr/>
          <p:nvPr/>
        </p:nvSpPr>
        <p:spPr>
          <a:xfrm>
            <a:off x="5534025" y="5121275"/>
            <a:ext cx="0" cy="468313"/>
          </a:xfrm>
          <a:prstGeom prst="line">
            <a:avLst/>
          </a:prstGeom>
          <a:ln w="25400" cap="flat" cmpd="sng">
            <a:solidFill>
              <a:schemeClr val="tx1"/>
            </a:solidFill>
            <a:prstDash val="solid"/>
            <a:headEnd type="none" w="med" len="med"/>
            <a:tailEnd type="triangle" w="med" len="med"/>
          </a:ln>
        </p:spPr>
      </p:sp>
      <p:sp>
        <p:nvSpPr>
          <p:cNvPr id="43029" name="文本框 2044948"/>
          <p:cNvSpPr txBox="1"/>
          <p:nvPr/>
        </p:nvSpPr>
        <p:spPr>
          <a:xfrm>
            <a:off x="1854200" y="2119313"/>
            <a:ext cx="579438" cy="422275"/>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IF</a:t>
            </a:r>
            <a:endParaRPr lang="en-US" altLang="zh-CN" sz="2000" dirty="0">
              <a:latin typeface="Times New Roman" panose="02020603050405020304" pitchFamily="18" charset="0"/>
            </a:endParaRPr>
          </a:p>
        </p:txBody>
      </p:sp>
      <p:sp>
        <p:nvSpPr>
          <p:cNvPr id="43030" name="文本框 2044949"/>
          <p:cNvSpPr txBox="1"/>
          <p:nvPr/>
        </p:nvSpPr>
        <p:spPr>
          <a:xfrm>
            <a:off x="2779713" y="2119313"/>
            <a:ext cx="579437" cy="422275"/>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ID</a:t>
            </a:r>
            <a:endParaRPr lang="en-US" altLang="zh-CN" sz="2000" dirty="0">
              <a:latin typeface="Times New Roman" panose="02020603050405020304" pitchFamily="18" charset="0"/>
            </a:endParaRPr>
          </a:p>
        </p:txBody>
      </p:sp>
      <p:sp>
        <p:nvSpPr>
          <p:cNvPr id="43031" name="文本框 2044950"/>
          <p:cNvSpPr txBox="1"/>
          <p:nvPr/>
        </p:nvSpPr>
        <p:spPr>
          <a:xfrm>
            <a:off x="3795713" y="2119313"/>
            <a:ext cx="579437" cy="392112"/>
          </a:xfrm>
          <a:prstGeom prst="rect">
            <a:avLst/>
          </a:prstGeom>
          <a:noFill/>
          <a:ln w="2540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1800" dirty="0">
                <a:latin typeface="Times New Roman" panose="02020603050405020304" pitchFamily="18" charset="0"/>
              </a:rPr>
              <a:t>ALU</a:t>
            </a:r>
            <a:endParaRPr lang="en-US" altLang="zh-CN" sz="1800" dirty="0">
              <a:latin typeface="Times New Roman" panose="02020603050405020304" pitchFamily="18" charset="0"/>
            </a:endParaRPr>
          </a:p>
        </p:txBody>
      </p:sp>
      <p:sp>
        <p:nvSpPr>
          <p:cNvPr id="43032" name="文本框 2044951"/>
          <p:cNvSpPr txBox="1"/>
          <p:nvPr/>
        </p:nvSpPr>
        <p:spPr>
          <a:xfrm>
            <a:off x="4733925" y="2119313"/>
            <a:ext cx="579438" cy="392112"/>
          </a:xfrm>
          <a:prstGeom prst="rect">
            <a:avLst/>
          </a:prstGeom>
          <a:noFill/>
          <a:ln w="2540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1800" dirty="0">
                <a:latin typeface="Times New Roman" panose="02020603050405020304" pitchFamily="18" charset="0"/>
              </a:rPr>
              <a:t>MEM</a:t>
            </a:r>
            <a:endParaRPr lang="en-US" altLang="zh-CN" sz="1800" dirty="0">
              <a:latin typeface="Times New Roman" panose="02020603050405020304" pitchFamily="18" charset="0"/>
            </a:endParaRPr>
          </a:p>
        </p:txBody>
      </p:sp>
      <p:sp>
        <p:nvSpPr>
          <p:cNvPr id="43033" name="文本框 2044952"/>
          <p:cNvSpPr txBox="1"/>
          <p:nvPr/>
        </p:nvSpPr>
        <p:spPr>
          <a:xfrm>
            <a:off x="5738813" y="2119313"/>
            <a:ext cx="579437" cy="392112"/>
          </a:xfrm>
          <a:prstGeom prst="rect">
            <a:avLst/>
          </a:prstGeom>
          <a:noFill/>
          <a:ln w="25400" cap="flat" cmpd="sng">
            <a:solidFill>
              <a:schemeClr val="tx1"/>
            </a:solidFill>
            <a:prstDash val="solid"/>
            <a:miter/>
            <a:headEnd type="none" w="med" len="med"/>
            <a:tailEnd type="none" w="med" len="med"/>
          </a:ln>
        </p:spPr>
        <p:txBody>
          <a:bodyPr lIns="0" r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1800" dirty="0">
                <a:latin typeface="Times New Roman" panose="02020603050405020304" pitchFamily="18" charset="0"/>
              </a:rPr>
              <a:t>REG</a:t>
            </a:r>
            <a:endParaRPr lang="en-US" altLang="zh-CN" sz="1800" dirty="0">
              <a:latin typeface="Times New Roman" panose="02020603050405020304" pitchFamily="18" charset="0"/>
            </a:endParaRPr>
          </a:p>
        </p:txBody>
      </p:sp>
      <p:sp>
        <p:nvSpPr>
          <p:cNvPr id="43034" name="直接连接符 2044953"/>
          <p:cNvSpPr/>
          <p:nvPr/>
        </p:nvSpPr>
        <p:spPr>
          <a:xfrm flipV="1">
            <a:off x="4133850" y="1938338"/>
            <a:ext cx="0" cy="180975"/>
          </a:xfrm>
          <a:prstGeom prst="line">
            <a:avLst/>
          </a:prstGeom>
          <a:ln w="25400" cap="flat" cmpd="sng">
            <a:solidFill>
              <a:schemeClr val="tx1"/>
            </a:solidFill>
            <a:prstDash val="solid"/>
            <a:headEnd type="none" w="med" len="med"/>
            <a:tailEnd type="none" w="med" len="med"/>
          </a:ln>
        </p:spPr>
      </p:sp>
      <p:sp>
        <p:nvSpPr>
          <p:cNvPr id="43035" name="直接连接符 2044954"/>
          <p:cNvSpPr/>
          <p:nvPr/>
        </p:nvSpPr>
        <p:spPr>
          <a:xfrm>
            <a:off x="4945063" y="1938338"/>
            <a:ext cx="0" cy="180975"/>
          </a:xfrm>
          <a:prstGeom prst="line">
            <a:avLst/>
          </a:prstGeom>
          <a:ln w="25400" cap="flat" cmpd="sng">
            <a:solidFill>
              <a:schemeClr val="tx1"/>
            </a:solidFill>
            <a:prstDash val="solid"/>
            <a:headEnd type="none" w="med" len="med"/>
            <a:tailEnd type="triangle" w="med" len="med"/>
          </a:ln>
        </p:spPr>
      </p:sp>
      <p:sp>
        <p:nvSpPr>
          <p:cNvPr id="43036" name="直接连接符 2044955"/>
          <p:cNvSpPr/>
          <p:nvPr/>
        </p:nvSpPr>
        <p:spPr>
          <a:xfrm>
            <a:off x="4133850" y="1938338"/>
            <a:ext cx="811213" cy="0"/>
          </a:xfrm>
          <a:prstGeom prst="line">
            <a:avLst/>
          </a:prstGeom>
          <a:ln w="25400" cap="flat" cmpd="sng">
            <a:solidFill>
              <a:schemeClr val="tx1"/>
            </a:solidFill>
            <a:prstDash val="solid"/>
            <a:headEnd type="none" w="med" len="med"/>
            <a:tailEnd type="none" w="med" len="med"/>
          </a:ln>
        </p:spPr>
      </p:sp>
      <p:sp>
        <p:nvSpPr>
          <p:cNvPr id="43037" name="直接连接符 2044956"/>
          <p:cNvSpPr/>
          <p:nvPr/>
        </p:nvSpPr>
        <p:spPr>
          <a:xfrm flipV="1">
            <a:off x="5173663" y="1938338"/>
            <a:ext cx="0" cy="180975"/>
          </a:xfrm>
          <a:prstGeom prst="line">
            <a:avLst/>
          </a:prstGeom>
          <a:ln w="25400" cap="flat" cmpd="sng">
            <a:solidFill>
              <a:schemeClr val="tx1"/>
            </a:solidFill>
            <a:prstDash val="solid"/>
            <a:headEnd type="none" w="med" len="med"/>
            <a:tailEnd type="none" w="med" len="med"/>
          </a:ln>
        </p:spPr>
      </p:sp>
      <p:sp>
        <p:nvSpPr>
          <p:cNvPr id="43038" name="直接连接符 2044957"/>
          <p:cNvSpPr/>
          <p:nvPr/>
        </p:nvSpPr>
        <p:spPr>
          <a:xfrm>
            <a:off x="5984875" y="1938338"/>
            <a:ext cx="0" cy="180975"/>
          </a:xfrm>
          <a:prstGeom prst="line">
            <a:avLst/>
          </a:prstGeom>
          <a:ln w="25400" cap="flat" cmpd="sng">
            <a:solidFill>
              <a:schemeClr val="tx1"/>
            </a:solidFill>
            <a:prstDash val="solid"/>
            <a:headEnd type="none" w="med" len="med"/>
            <a:tailEnd type="triangle" w="med" len="med"/>
          </a:ln>
        </p:spPr>
      </p:sp>
      <p:sp>
        <p:nvSpPr>
          <p:cNvPr id="43039" name="直接连接符 2044958"/>
          <p:cNvSpPr/>
          <p:nvPr/>
        </p:nvSpPr>
        <p:spPr>
          <a:xfrm>
            <a:off x="5173663" y="1938338"/>
            <a:ext cx="811212" cy="0"/>
          </a:xfrm>
          <a:prstGeom prst="line">
            <a:avLst/>
          </a:prstGeom>
          <a:ln w="25400" cap="flat" cmpd="sng">
            <a:solidFill>
              <a:schemeClr val="tx1"/>
            </a:solidFill>
            <a:prstDash val="solid"/>
            <a:headEnd type="none" w="med" len="med"/>
            <a:tailEnd type="none" w="med" len="med"/>
          </a:ln>
        </p:spPr>
      </p:sp>
      <p:sp>
        <p:nvSpPr>
          <p:cNvPr id="43040" name="直接连接符 2044959"/>
          <p:cNvSpPr/>
          <p:nvPr/>
        </p:nvSpPr>
        <p:spPr>
          <a:xfrm flipH="1">
            <a:off x="4945063" y="2525713"/>
            <a:ext cx="0" cy="180975"/>
          </a:xfrm>
          <a:prstGeom prst="line">
            <a:avLst/>
          </a:prstGeom>
          <a:ln w="25400" cap="flat" cmpd="sng">
            <a:solidFill>
              <a:schemeClr val="tx1"/>
            </a:solidFill>
            <a:prstDash val="solid"/>
            <a:headEnd type="none" w="med" len="med"/>
            <a:tailEnd type="none" w="med" len="med"/>
          </a:ln>
        </p:spPr>
      </p:sp>
      <p:sp>
        <p:nvSpPr>
          <p:cNvPr id="43041" name="直接连接符 2044960"/>
          <p:cNvSpPr/>
          <p:nvPr/>
        </p:nvSpPr>
        <p:spPr>
          <a:xfrm flipH="1" flipV="1">
            <a:off x="4133850" y="2525713"/>
            <a:ext cx="0" cy="180975"/>
          </a:xfrm>
          <a:prstGeom prst="line">
            <a:avLst/>
          </a:prstGeom>
          <a:ln w="25400" cap="flat" cmpd="sng">
            <a:solidFill>
              <a:schemeClr val="tx1"/>
            </a:solidFill>
            <a:prstDash val="solid"/>
            <a:headEnd type="none" w="med" len="med"/>
            <a:tailEnd type="triangle" w="med" len="med"/>
          </a:ln>
        </p:spPr>
      </p:sp>
      <p:sp>
        <p:nvSpPr>
          <p:cNvPr id="43042" name="直接连接符 2044961"/>
          <p:cNvSpPr/>
          <p:nvPr/>
        </p:nvSpPr>
        <p:spPr>
          <a:xfrm flipH="1" flipV="1">
            <a:off x="4133850" y="2716213"/>
            <a:ext cx="811213" cy="0"/>
          </a:xfrm>
          <a:prstGeom prst="line">
            <a:avLst/>
          </a:prstGeom>
          <a:ln w="25400" cap="flat" cmpd="sng">
            <a:solidFill>
              <a:schemeClr val="tx1"/>
            </a:solidFill>
            <a:prstDash val="solid"/>
            <a:headEnd type="none" w="med" len="med"/>
            <a:tailEnd type="none" w="med" len="med"/>
          </a:ln>
        </p:spPr>
      </p:sp>
      <p:sp>
        <p:nvSpPr>
          <p:cNvPr id="43043" name="直接连接符 2044962"/>
          <p:cNvSpPr/>
          <p:nvPr/>
        </p:nvSpPr>
        <p:spPr>
          <a:xfrm flipH="1">
            <a:off x="5984875" y="2538413"/>
            <a:ext cx="0" cy="180975"/>
          </a:xfrm>
          <a:prstGeom prst="line">
            <a:avLst/>
          </a:prstGeom>
          <a:ln w="25400" cap="flat" cmpd="sng">
            <a:solidFill>
              <a:schemeClr val="tx1"/>
            </a:solidFill>
            <a:prstDash val="solid"/>
            <a:headEnd type="none" w="med" len="med"/>
            <a:tailEnd type="none" w="med" len="med"/>
          </a:ln>
        </p:spPr>
      </p:sp>
      <p:sp>
        <p:nvSpPr>
          <p:cNvPr id="43044" name="直接连接符 2044963"/>
          <p:cNvSpPr/>
          <p:nvPr/>
        </p:nvSpPr>
        <p:spPr>
          <a:xfrm flipH="1" flipV="1">
            <a:off x="5181600" y="2535238"/>
            <a:ext cx="0" cy="180975"/>
          </a:xfrm>
          <a:prstGeom prst="line">
            <a:avLst/>
          </a:prstGeom>
          <a:ln w="25400" cap="flat" cmpd="sng">
            <a:solidFill>
              <a:schemeClr val="tx1"/>
            </a:solidFill>
            <a:prstDash val="solid"/>
            <a:headEnd type="none" w="med" len="med"/>
            <a:tailEnd type="triangle" w="med" len="med"/>
          </a:ln>
        </p:spPr>
      </p:sp>
      <p:sp>
        <p:nvSpPr>
          <p:cNvPr id="43045" name="直接连接符 2044964"/>
          <p:cNvSpPr/>
          <p:nvPr/>
        </p:nvSpPr>
        <p:spPr>
          <a:xfrm flipH="1" flipV="1">
            <a:off x="5186363" y="2724150"/>
            <a:ext cx="811212" cy="0"/>
          </a:xfrm>
          <a:prstGeom prst="line">
            <a:avLst/>
          </a:prstGeom>
          <a:ln w="25400" cap="flat" cmpd="sng">
            <a:solidFill>
              <a:schemeClr val="tx1"/>
            </a:solidFill>
            <a:prstDash val="solid"/>
            <a:headEnd type="none" w="med" len="med"/>
            <a:tailEnd type="none" w="med" len="med"/>
          </a:ln>
        </p:spPr>
      </p:sp>
      <p:sp>
        <p:nvSpPr>
          <p:cNvPr id="43046" name="直接连接符 2044965"/>
          <p:cNvSpPr/>
          <p:nvPr/>
        </p:nvSpPr>
        <p:spPr>
          <a:xfrm flipV="1">
            <a:off x="3973513" y="1719263"/>
            <a:ext cx="0" cy="400050"/>
          </a:xfrm>
          <a:prstGeom prst="line">
            <a:avLst/>
          </a:prstGeom>
          <a:ln w="25400" cap="flat" cmpd="sng">
            <a:solidFill>
              <a:schemeClr val="tx1"/>
            </a:solidFill>
            <a:prstDash val="solid"/>
            <a:headEnd type="none" w="med" len="med"/>
            <a:tailEnd type="none" w="med" len="med"/>
          </a:ln>
        </p:spPr>
      </p:sp>
      <p:sp>
        <p:nvSpPr>
          <p:cNvPr id="43047" name="直接连接符 2044966"/>
          <p:cNvSpPr/>
          <p:nvPr/>
        </p:nvSpPr>
        <p:spPr>
          <a:xfrm>
            <a:off x="3973513" y="1719263"/>
            <a:ext cx="2201862" cy="0"/>
          </a:xfrm>
          <a:prstGeom prst="line">
            <a:avLst/>
          </a:prstGeom>
          <a:ln w="25400" cap="flat" cmpd="sng">
            <a:solidFill>
              <a:schemeClr val="tx1"/>
            </a:solidFill>
            <a:prstDash val="solid"/>
            <a:headEnd type="none" w="med" len="med"/>
            <a:tailEnd type="none" w="med" len="med"/>
          </a:ln>
        </p:spPr>
      </p:sp>
      <p:sp>
        <p:nvSpPr>
          <p:cNvPr id="43048" name="直接连接符 2044967"/>
          <p:cNvSpPr/>
          <p:nvPr/>
        </p:nvSpPr>
        <p:spPr>
          <a:xfrm>
            <a:off x="6175375" y="1719263"/>
            <a:ext cx="0" cy="400050"/>
          </a:xfrm>
          <a:prstGeom prst="line">
            <a:avLst/>
          </a:prstGeom>
          <a:ln w="25400" cap="flat" cmpd="sng">
            <a:solidFill>
              <a:schemeClr val="tx1"/>
            </a:solidFill>
            <a:prstDash val="solid"/>
            <a:headEnd type="none" w="med" len="med"/>
            <a:tailEnd type="triangle" w="med" len="med"/>
          </a:ln>
        </p:spPr>
      </p:sp>
      <p:sp>
        <p:nvSpPr>
          <p:cNvPr id="43049" name="直接连接符 2044968"/>
          <p:cNvSpPr/>
          <p:nvPr/>
        </p:nvSpPr>
        <p:spPr>
          <a:xfrm flipV="1">
            <a:off x="6175375" y="2528888"/>
            <a:ext cx="0" cy="400050"/>
          </a:xfrm>
          <a:prstGeom prst="line">
            <a:avLst/>
          </a:prstGeom>
          <a:ln w="25400" cap="flat" cmpd="sng">
            <a:solidFill>
              <a:schemeClr val="tx1"/>
            </a:solidFill>
            <a:prstDash val="solid"/>
            <a:headEnd type="none" w="med" len="med"/>
            <a:tailEnd type="none" w="med" len="med"/>
          </a:ln>
        </p:spPr>
      </p:sp>
      <p:sp>
        <p:nvSpPr>
          <p:cNvPr id="43050" name="直接连接符 2044969"/>
          <p:cNvSpPr/>
          <p:nvPr/>
        </p:nvSpPr>
        <p:spPr>
          <a:xfrm>
            <a:off x="3973513" y="2935288"/>
            <a:ext cx="2201862" cy="0"/>
          </a:xfrm>
          <a:prstGeom prst="line">
            <a:avLst/>
          </a:prstGeom>
          <a:ln w="25400" cap="flat" cmpd="sng">
            <a:solidFill>
              <a:schemeClr val="tx1"/>
            </a:solidFill>
            <a:prstDash val="solid"/>
            <a:headEnd type="none" w="med" len="med"/>
            <a:tailEnd type="none" w="med" len="med"/>
          </a:ln>
        </p:spPr>
      </p:sp>
      <p:sp>
        <p:nvSpPr>
          <p:cNvPr id="43051" name="直接连接符 2044970"/>
          <p:cNvSpPr/>
          <p:nvPr/>
        </p:nvSpPr>
        <p:spPr>
          <a:xfrm flipV="1">
            <a:off x="3973513" y="2535238"/>
            <a:ext cx="0" cy="400050"/>
          </a:xfrm>
          <a:prstGeom prst="line">
            <a:avLst/>
          </a:prstGeom>
          <a:ln w="25400" cap="flat" cmpd="sng">
            <a:solidFill>
              <a:schemeClr val="tx1"/>
            </a:solidFill>
            <a:prstDash val="solid"/>
            <a:headEnd type="none" w="med" len="med"/>
            <a:tailEnd type="triangle" w="med" len="med"/>
          </a:ln>
        </p:spPr>
      </p:sp>
      <p:sp>
        <p:nvSpPr>
          <p:cNvPr id="43052" name="流程图: 可选过程 2044971"/>
          <p:cNvSpPr/>
          <p:nvPr/>
        </p:nvSpPr>
        <p:spPr>
          <a:xfrm>
            <a:off x="3621088" y="1425575"/>
            <a:ext cx="2952750" cy="1825625"/>
          </a:xfrm>
          <a:prstGeom prst="flowChartAlternateProcess">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43053" name="文本框 2044972"/>
          <p:cNvSpPr txBox="1"/>
          <p:nvPr/>
        </p:nvSpPr>
        <p:spPr>
          <a:xfrm>
            <a:off x="3903663" y="2914650"/>
            <a:ext cx="2670175"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微操作通道</a:t>
            </a:r>
            <a:endParaRPr lang="zh-CN" altLang="en-US" sz="1600" dirty="0">
              <a:latin typeface="Times New Roman" panose="02020603050405020304" pitchFamily="18" charset="0"/>
            </a:endParaRPr>
          </a:p>
        </p:txBody>
      </p:sp>
      <p:sp>
        <p:nvSpPr>
          <p:cNvPr id="43054" name="文本框 2044973"/>
          <p:cNvSpPr txBox="1"/>
          <p:nvPr/>
        </p:nvSpPr>
        <p:spPr>
          <a:xfrm>
            <a:off x="795338" y="2189163"/>
            <a:ext cx="650875"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开始</a:t>
            </a:r>
            <a:endParaRPr lang="zh-CN" altLang="en-US" sz="1600" dirty="0">
              <a:latin typeface="Times New Roman" panose="02020603050405020304" pitchFamily="18" charset="0"/>
            </a:endParaRPr>
          </a:p>
        </p:txBody>
      </p:sp>
      <p:sp>
        <p:nvSpPr>
          <p:cNvPr id="43055" name="文本框 2044974"/>
          <p:cNvSpPr txBox="1"/>
          <p:nvPr/>
        </p:nvSpPr>
        <p:spPr>
          <a:xfrm>
            <a:off x="7208838" y="2135188"/>
            <a:ext cx="650875" cy="36671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退出</a:t>
            </a:r>
            <a:endParaRPr lang="zh-CN" altLang="en-US" sz="1800" dirty="0">
              <a:latin typeface="Times New Roman" panose="02020603050405020304" pitchFamily="18" charset="0"/>
            </a:endParaRPr>
          </a:p>
        </p:txBody>
      </p:sp>
      <p:sp>
        <p:nvSpPr>
          <p:cNvPr id="43056" name="直接连接符 2044975"/>
          <p:cNvSpPr/>
          <p:nvPr/>
        </p:nvSpPr>
        <p:spPr>
          <a:xfrm>
            <a:off x="1446213" y="2303463"/>
            <a:ext cx="407987" cy="0"/>
          </a:xfrm>
          <a:prstGeom prst="line">
            <a:avLst/>
          </a:prstGeom>
          <a:ln w="25400" cap="flat" cmpd="sng">
            <a:solidFill>
              <a:schemeClr val="tx1"/>
            </a:solidFill>
            <a:prstDash val="solid"/>
            <a:headEnd type="none" w="med" len="med"/>
            <a:tailEnd type="triangle" w="med" len="med"/>
          </a:ln>
        </p:spPr>
      </p:sp>
      <p:sp>
        <p:nvSpPr>
          <p:cNvPr id="43057" name="直接连接符 2044976"/>
          <p:cNvSpPr/>
          <p:nvPr/>
        </p:nvSpPr>
        <p:spPr>
          <a:xfrm>
            <a:off x="2433638" y="2303463"/>
            <a:ext cx="346075" cy="0"/>
          </a:xfrm>
          <a:prstGeom prst="line">
            <a:avLst/>
          </a:prstGeom>
          <a:ln w="25400" cap="flat" cmpd="sng">
            <a:solidFill>
              <a:schemeClr val="tx1"/>
            </a:solidFill>
            <a:prstDash val="solid"/>
            <a:headEnd type="none" w="med" len="med"/>
            <a:tailEnd type="triangle" w="med" len="med"/>
          </a:ln>
        </p:spPr>
      </p:sp>
      <p:sp>
        <p:nvSpPr>
          <p:cNvPr id="43058" name="直接连接符 2044977"/>
          <p:cNvSpPr/>
          <p:nvPr/>
        </p:nvSpPr>
        <p:spPr>
          <a:xfrm>
            <a:off x="3359150" y="2303463"/>
            <a:ext cx="261938" cy="0"/>
          </a:xfrm>
          <a:prstGeom prst="line">
            <a:avLst/>
          </a:prstGeom>
          <a:ln w="25400" cap="flat" cmpd="sng">
            <a:solidFill>
              <a:schemeClr val="tx1"/>
            </a:solidFill>
            <a:prstDash val="solid"/>
            <a:headEnd type="none" w="med" len="med"/>
            <a:tailEnd type="triangle" w="med" len="med"/>
          </a:ln>
        </p:spPr>
      </p:sp>
      <p:sp>
        <p:nvSpPr>
          <p:cNvPr id="43059" name="直接连接符 2044978"/>
          <p:cNvSpPr/>
          <p:nvPr/>
        </p:nvSpPr>
        <p:spPr>
          <a:xfrm>
            <a:off x="6573838" y="2303463"/>
            <a:ext cx="635000" cy="0"/>
          </a:xfrm>
          <a:prstGeom prst="line">
            <a:avLst/>
          </a:prstGeom>
          <a:ln w="25400" cap="flat" cmpd="sng">
            <a:solidFill>
              <a:schemeClr val="tx1"/>
            </a:solidFill>
            <a:prstDash val="solid"/>
            <a:headEnd type="none" w="med" len="med"/>
            <a:tailEnd type="triangle" w="med" len="med"/>
          </a:ln>
        </p:spPr>
      </p:sp>
      <p:sp>
        <p:nvSpPr>
          <p:cNvPr id="43060" name="文本框 2044979"/>
          <p:cNvSpPr txBox="1"/>
          <p:nvPr/>
        </p:nvSpPr>
        <p:spPr>
          <a:xfrm>
            <a:off x="3865563" y="5659438"/>
            <a:ext cx="2670175"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单通数据通道</a:t>
            </a:r>
            <a:endParaRPr lang="zh-CN" altLang="en-US" sz="1600" dirty="0">
              <a:latin typeface="Times New Roman" panose="02020603050405020304" pitchFamily="18" charset="0"/>
            </a:endParaRPr>
          </a:p>
        </p:txBody>
      </p:sp>
      <p:sp>
        <p:nvSpPr>
          <p:cNvPr id="43061" name="文本框 2044980"/>
          <p:cNvSpPr txBox="1"/>
          <p:nvPr/>
        </p:nvSpPr>
        <p:spPr>
          <a:xfrm>
            <a:off x="2617788" y="6199188"/>
            <a:ext cx="4324350" cy="447675"/>
          </a:xfrm>
          <a:prstGeom prst="rect">
            <a:avLst/>
          </a:prstGeom>
          <a:noFill/>
          <a:ln w="9525">
            <a:noFill/>
          </a:ln>
        </p:spPr>
        <p:txBody>
          <a:bodyPr lIns="82550" tIns="41275" rIns="82550" bIns="41275">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RISC</a:t>
            </a:r>
            <a:r>
              <a:rPr lang="zh-CN" altLang="en-US" sz="2400" dirty="0">
                <a:latin typeface="Times New Roman" panose="02020603050405020304" pitchFamily="18" charset="0"/>
              </a:rPr>
              <a:t>：</a:t>
            </a:r>
            <a:r>
              <a:rPr lang="en-US" altLang="zh-CN" sz="2400" dirty="0">
                <a:latin typeface="Times New Roman" panose="02020603050405020304" pitchFamily="18" charset="0"/>
              </a:rPr>
              <a:t>Load/Store</a:t>
            </a:r>
            <a:r>
              <a:rPr lang="zh-CN" altLang="en-US" sz="2400" dirty="0">
                <a:latin typeface="Times New Roman" panose="02020603050405020304" pitchFamily="18" charset="0"/>
              </a:rPr>
              <a:t>结构</a:t>
            </a:r>
            <a:endParaRPr lang="zh-CN" altLang="en-US" sz="2400" dirty="0">
              <a:latin typeface="Times New Roman" panose="02020603050405020304" pitchFamily="18" charset="0"/>
            </a:endParaRPr>
          </a:p>
        </p:txBody>
      </p:sp>
      <p:sp>
        <p:nvSpPr>
          <p:cNvPr id="43062" name="文本框 2044981"/>
          <p:cNvSpPr txBox="1"/>
          <p:nvPr/>
        </p:nvSpPr>
        <p:spPr>
          <a:xfrm>
            <a:off x="2843213" y="3465513"/>
            <a:ext cx="4324350" cy="447675"/>
          </a:xfrm>
          <a:prstGeom prst="rect">
            <a:avLst/>
          </a:prstGeom>
          <a:noFill/>
          <a:ln w="9525">
            <a:noFill/>
          </a:ln>
        </p:spPr>
        <p:txBody>
          <a:bodyPr lIns="82550" tIns="41275" rIns="82550" bIns="41275">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rPr>
              <a:t>CISC</a:t>
            </a:r>
            <a:r>
              <a:rPr lang="zh-CN" altLang="en-US" sz="2400" dirty="0">
                <a:latin typeface="Times New Roman" panose="02020603050405020304" pitchFamily="18" charset="0"/>
              </a:rPr>
              <a:t>：寻址方式复杂</a:t>
            </a:r>
            <a:endParaRPr lang="zh-CN" altLang="en-US" sz="2400" dirty="0">
              <a:latin typeface="Times New Roman" panose="02020603050405020304" pitchFamily="18" charset="0"/>
            </a:endParaRPr>
          </a:p>
        </p:txBody>
      </p:sp>
      <p:sp>
        <p:nvSpPr>
          <p:cNvPr id="43063" name="直接连接符 2044982"/>
          <p:cNvSpPr/>
          <p:nvPr/>
        </p:nvSpPr>
        <p:spPr>
          <a:xfrm flipH="1">
            <a:off x="4048125" y="4654550"/>
            <a:ext cx="1931988" cy="0"/>
          </a:xfrm>
          <a:prstGeom prst="line">
            <a:avLst/>
          </a:prstGeom>
          <a:ln w="25400" cap="flat" cmpd="sng">
            <a:solidFill>
              <a:schemeClr val="tx1"/>
            </a:solidFill>
            <a:prstDash val="solid"/>
            <a:headEnd type="none" w="med" len="med"/>
            <a:tailEnd type="none" w="med" len="med"/>
          </a:ln>
        </p:spPr>
      </p:sp>
      <p:sp>
        <p:nvSpPr>
          <p:cNvPr id="43064" name="直接连接符 2044983"/>
          <p:cNvSpPr/>
          <p:nvPr/>
        </p:nvSpPr>
        <p:spPr>
          <a:xfrm>
            <a:off x="4057650" y="4686300"/>
            <a:ext cx="0" cy="230188"/>
          </a:xfrm>
          <a:prstGeom prst="line">
            <a:avLst/>
          </a:prstGeom>
          <a:ln w="25400" cap="flat" cmpd="sng">
            <a:solidFill>
              <a:schemeClr val="tx1"/>
            </a:solidFill>
            <a:prstDash val="solid"/>
            <a:headEnd type="none" w="med" len="med"/>
            <a:tailEnd type="none" w="med" len="med"/>
          </a:ln>
        </p:spPr>
      </p:sp>
      <p:sp>
        <p:nvSpPr>
          <p:cNvPr id="43065" name="直接连接符 2044984"/>
          <p:cNvSpPr/>
          <p:nvPr/>
        </p:nvSpPr>
        <p:spPr>
          <a:xfrm flipV="1">
            <a:off x="5980113" y="4665663"/>
            <a:ext cx="0" cy="230187"/>
          </a:xfrm>
          <a:prstGeom prst="line">
            <a:avLst/>
          </a:prstGeom>
          <a:ln w="25400" cap="flat" cmpd="sng">
            <a:solidFill>
              <a:schemeClr val="tx1"/>
            </a:solidFill>
            <a:prstDash val="solid"/>
            <a:headEnd type="arrow" w="med" len="med"/>
            <a:tailEnd type="none" w="med" len="med"/>
          </a:ln>
        </p:spPr>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2054145"/>
          <p:cNvSpPr>
            <a:spLocks noGrp="1"/>
          </p:cNvSpPr>
          <p:nvPr>
            <p:ph type="title"/>
          </p:nvPr>
        </p:nvSpPr>
        <p:spPr/>
        <p:txBody>
          <a:bodyPr vert="horz" wrap="square" lIns="91440" tIns="45720" rIns="91440" bIns="45720" anchor="b" anchorCtr="0"/>
          <a:lstStyle/>
          <a:p>
            <a:pPr eaLnBrk="1" hangingPunct="1"/>
            <a:r>
              <a:rPr lang="zh-CN" altLang="en-US" dirty="0"/>
              <a:t>嵌入式处理器体系结构</a:t>
            </a:r>
            <a:endParaRPr lang="zh-CN" altLang="en-US" dirty="0"/>
          </a:p>
        </p:txBody>
      </p:sp>
      <p:sp>
        <p:nvSpPr>
          <p:cNvPr id="47107" name="文本占位符 2054146"/>
          <p:cNvSpPr>
            <a:spLocks noGrp="1"/>
          </p:cNvSpPr>
          <p:nvPr>
            <p:ph idx="1"/>
          </p:nvPr>
        </p:nvSpPr>
        <p:spPr/>
        <p:txBody>
          <a:bodyPr vert="horz" wrap="square" lIns="91440" tIns="45720" rIns="91440" bIns="45720" anchor="t" anchorCtr="0"/>
          <a:lstStyle/>
          <a:p>
            <a:pPr eaLnBrk="1" hangingPunct="1"/>
            <a:r>
              <a:rPr lang="zh-CN" altLang="en-US" dirty="0"/>
              <a:t>按体系结构的不同可分为五大类</a:t>
            </a:r>
            <a:endParaRPr lang="zh-CN" altLang="en-US" dirty="0"/>
          </a:p>
          <a:p>
            <a:pPr lvl="1" eaLnBrk="1" hangingPunct="1"/>
            <a:r>
              <a:rPr lang="en-US" altLang="zh-CN" dirty="0"/>
              <a:t>ARM</a:t>
            </a:r>
            <a:endParaRPr lang="en-US" altLang="zh-CN" dirty="0"/>
          </a:p>
          <a:p>
            <a:pPr lvl="1" eaLnBrk="1" hangingPunct="1"/>
            <a:r>
              <a:rPr lang="en-US" altLang="zh-CN" dirty="0"/>
              <a:t>MIPS</a:t>
            </a:r>
            <a:endParaRPr lang="en-US" altLang="zh-CN" dirty="0"/>
          </a:p>
          <a:p>
            <a:pPr lvl="1" eaLnBrk="1" hangingPunct="1"/>
            <a:r>
              <a:rPr lang="en-US" altLang="zh-CN" dirty="0"/>
              <a:t>POWER PC</a:t>
            </a:r>
            <a:endParaRPr lang="en-US" altLang="zh-CN" dirty="0"/>
          </a:p>
          <a:p>
            <a:pPr lvl="1" eaLnBrk="1" hangingPunct="1"/>
            <a:r>
              <a:rPr lang="en-US" altLang="zh-CN" dirty="0"/>
              <a:t>X86</a:t>
            </a:r>
            <a:endParaRPr lang="en-US" altLang="zh-CN" dirty="0"/>
          </a:p>
          <a:p>
            <a:pPr lvl="1" eaLnBrk="1" hangingPunct="1"/>
            <a:r>
              <a:rPr lang="en-US" altLang="zh-CN" dirty="0"/>
              <a:t>SH</a:t>
            </a:r>
            <a:r>
              <a:rPr lang="zh-CN" altLang="en-US" dirty="0"/>
              <a:t>系列 </a:t>
            </a:r>
            <a:endParaRPr lang="zh-CN" altLang="en-US" dirty="0"/>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1585153"/>
          <p:cNvSpPr/>
          <p:nvPr/>
        </p:nvSpPr>
        <p:spPr>
          <a:xfrm>
            <a:off x="1157288" y="228600"/>
            <a:ext cx="7453312" cy="663575"/>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dirty="0">
                <a:latin typeface="Times New Roman" panose="02020603050405020304" pitchFamily="18" charset="0"/>
                <a:ea typeface="黑体" panose="02010609060101010101" pitchFamily="49" charset="-122"/>
              </a:rPr>
              <a:t>冯</a:t>
            </a:r>
            <a:r>
              <a:rPr lang="en-US" altLang="zh-CN" sz="4400" dirty="0">
                <a:latin typeface="Times New Roman" panose="02020603050405020304" pitchFamily="18" charset="0"/>
                <a:ea typeface="黑体" panose="02010609060101010101" pitchFamily="49" charset="-122"/>
              </a:rPr>
              <a:t>·</a:t>
            </a:r>
            <a:r>
              <a:rPr lang="zh-CN" altLang="en-US" sz="4400" dirty="0">
                <a:latin typeface="Times New Roman" panose="02020603050405020304" pitchFamily="18" charset="0"/>
                <a:ea typeface="黑体" panose="02010609060101010101" pitchFamily="49" charset="-122"/>
              </a:rPr>
              <a:t>诺依曼体系结构</a:t>
            </a:r>
            <a:endParaRPr lang="zh-CN" altLang="en-US" sz="4400" dirty="0">
              <a:latin typeface="Times New Roman" panose="02020603050405020304" pitchFamily="18" charset="0"/>
              <a:ea typeface="黑体" panose="02010609060101010101" pitchFamily="49" charset="-122"/>
            </a:endParaRPr>
          </a:p>
        </p:txBody>
      </p:sp>
      <p:sp>
        <p:nvSpPr>
          <p:cNvPr id="49155" name="矩形 1585154"/>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49156" name="矩形 1585155"/>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pic>
        <p:nvPicPr>
          <p:cNvPr id="49157" name="图片 1585191" descr="feng"/>
          <p:cNvPicPr>
            <a:picLocks noChangeAspect="1"/>
          </p:cNvPicPr>
          <p:nvPr/>
        </p:nvPicPr>
        <p:blipFill>
          <a:blip r:embed="rId1"/>
          <a:stretch>
            <a:fillRect/>
          </a:stretch>
        </p:blipFill>
        <p:spPr>
          <a:xfrm>
            <a:off x="788988" y="2963863"/>
            <a:ext cx="7073900" cy="2962275"/>
          </a:xfrm>
          <a:prstGeom prst="rect">
            <a:avLst/>
          </a:prstGeom>
          <a:noFill/>
          <a:ln w="9525">
            <a:noFill/>
          </a:ln>
        </p:spPr>
      </p:pic>
      <p:sp>
        <p:nvSpPr>
          <p:cNvPr id="49158" name="矩形 1"/>
          <p:cNvSpPr/>
          <p:nvPr/>
        </p:nvSpPr>
        <p:spPr>
          <a:xfrm>
            <a:off x="788988" y="1420813"/>
            <a:ext cx="7702550" cy="13223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342900" lvl="0" indent="-342900" eaLnBrk="1" hangingPunct="1">
              <a:spcBef>
                <a:spcPct val="50000"/>
              </a:spcBef>
              <a:buClrTx/>
              <a:buSzTx/>
              <a:buFont typeface="Arial" panose="020B0604020202020204" pitchFamily="34" charset="0"/>
              <a:buChar char="•"/>
            </a:pPr>
            <a:r>
              <a:rPr lang="zh-CN" altLang="en-US" sz="2000" dirty="0">
                <a:latin typeface="Times New Roman" panose="02020603050405020304" pitchFamily="18" charset="0"/>
              </a:rPr>
              <a:t>冯</a:t>
            </a:r>
            <a:r>
              <a:rPr lang="en-US" altLang="zh-CN" sz="2000" dirty="0">
                <a:latin typeface="Times New Roman" panose="02020603050405020304" pitchFamily="18" charset="0"/>
              </a:rPr>
              <a:t>·</a:t>
            </a:r>
            <a:r>
              <a:rPr lang="zh-CN" altLang="en-US" sz="2000" dirty="0">
                <a:latin typeface="Times New Roman" panose="02020603050405020304" pitchFamily="18" charset="0"/>
              </a:rPr>
              <a:t>诺依曼结构</a:t>
            </a:r>
            <a:r>
              <a:rPr lang="zh-CN" altLang="en-US" sz="2000" dirty="0">
                <a:solidFill>
                  <a:srgbClr val="FF0000"/>
                </a:solidFill>
                <a:latin typeface="Times New Roman" panose="02020603050405020304" pitchFamily="18" charset="0"/>
              </a:rPr>
              <a:t>数据空间和地址空间是不分开的</a:t>
            </a:r>
            <a:r>
              <a:rPr lang="zh-CN" altLang="en-US" sz="2000" dirty="0">
                <a:latin typeface="Times New Roman" panose="02020603050405020304" pitchFamily="18" charset="0"/>
              </a:rPr>
              <a:t>，</a:t>
            </a:r>
            <a:r>
              <a:rPr lang="zh-CN" altLang="en-US" sz="2000" dirty="0">
                <a:solidFill>
                  <a:srgbClr val="FF0000"/>
                </a:solidFill>
                <a:latin typeface="Times New Roman" panose="02020603050405020304" pitchFamily="18" charset="0"/>
              </a:rPr>
              <a:t>取指令和取操作数都是在同一总线上</a:t>
            </a:r>
            <a:r>
              <a:rPr lang="zh-CN" altLang="en-US" sz="2000" dirty="0">
                <a:latin typeface="Times New Roman" panose="02020603050405020304" pitchFamily="18" charset="0"/>
              </a:rPr>
              <a:t>，通过分时复用的方式进行，优点是硬件简单，但是缺点是在告诉运行时，不能达到同时取指令和取操作数，从而会形成传输过程的瓶颈。</a:t>
            </a:r>
            <a:endParaRPr lang="zh-CN" altLang="en-US" sz="2000" dirty="0">
              <a:latin typeface="Times New Roman" panose="02020603050405020304" pitchFamily="18" charset="0"/>
            </a:endParaRP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矩形 2219009"/>
          <p:cNvSpPr/>
          <p:nvPr/>
        </p:nvSpPr>
        <p:spPr>
          <a:xfrm>
            <a:off x="1157288" y="228600"/>
            <a:ext cx="7453312" cy="663575"/>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dirty="0">
                <a:latin typeface="Times New Roman" panose="02020603050405020304" pitchFamily="18" charset="0"/>
                <a:ea typeface="黑体" panose="02010609060101010101" pitchFamily="49" charset="-122"/>
              </a:rPr>
              <a:t>冯</a:t>
            </a:r>
            <a:r>
              <a:rPr lang="en-US" altLang="zh-CN" sz="4400" dirty="0">
                <a:latin typeface="Times New Roman" panose="02020603050405020304" pitchFamily="18" charset="0"/>
                <a:ea typeface="黑体" panose="02010609060101010101" pitchFamily="49" charset="-122"/>
              </a:rPr>
              <a:t>·</a:t>
            </a:r>
            <a:r>
              <a:rPr lang="zh-CN" altLang="en-US" sz="4400" dirty="0">
                <a:latin typeface="Times New Roman" panose="02020603050405020304" pitchFamily="18" charset="0"/>
                <a:ea typeface="黑体" panose="02010609060101010101" pitchFamily="49" charset="-122"/>
              </a:rPr>
              <a:t>诺依曼体系结构</a:t>
            </a:r>
            <a:endParaRPr lang="zh-CN" altLang="en-US" sz="4400" dirty="0">
              <a:latin typeface="Times New Roman" panose="02020603050405020304" pitchFamily="18" charset="0"/>
              <a:ea typeface="黑体" panose="02010609060101010101" pitchFamily="49" charset="-122"/>
            </a:endParaRPr>
          </a:p>
        </p:txBody>
      </p:sp>
      <p:sp>
        <p:nvSpPr>
          <p:cNvPr id="51203" name="矩形 2219010"/>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1204" name="矩形 2219011"/>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grpSp>
        <p:nvGrpSpPr>
          <p:cNvPr id="51205" name="组合 2"/>
          <p:cNvGrpSpPr/>
          <p:nvPr/>
        </p:nvGrpSpPr>
        <p:grpSpPr>
          <a:xfrm>
            <a:off x="1377950" y="1282700"/>
            <a:ext cx="5783263" cy="4114800"/>
            <a:chOff x="1377950" y="1460500"/>
            <a:chExt cx="5783263" cy="4114800"/>
          </a:xfrm>
        </p:grpSpPr>
        <p:sp>
          <p:nvSpPr>
            <p:cNvPr id="51207" name="矩形 2219012"/>
            <p:cNvSpPr/>
            <p:nvPr/>
          </p:nvSpPr>
          <p:spPr>
            <a:xfrm>
              <a:off x="1377950" y="1712913"/>
              <a:ext cx="2033588" cy="3348037"/>
            </a:xfrm>
            <a:prstGeom prst="rect">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1208" name="文本框 2219013"/>
            <p:cNvSpPr txBox="1"/>
            <p:nvPr/>
          </p:nvSpPr>
          <p:spPr>
            <a:xfrm>
              <a:off x="1677988" y="1987550"/>
              <a:ext cx="1414462" cy="392113"/>
            </a:xfrm>
            <a:prstGeom prst="rect">
              <a:avLst/>
            </a:prstGeom>
            <a:solidFill>
              <a:srgbClr val="FF0000"/>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solidFill>
                    <a:schemeClr val="bg1"/>
                  </a:solidFill>
                  <a:latin typeface="楷体_GB2312" pitchFamily="49" charset="-122"/>
                  <a:ea typeface="楷体_GB2312" pitchFamily="49" charset="-122"/>
                </a:rPr>
                <a:t>指令寄存器</a:t>
              </a:r>
              <a:endParaRPr lang="zh-CN" altLang="en-US" sz="1800" dirty="0">
                <a:solidFill>
                  <a:schemeClr val="bg1"/>
                </a:solidFill>
                <a:latin typeface="楷体_GB2312" pitchFamily="49" charset="-122"/>
                <a:ea typeface="楷体_GB2312" pitchFamily="49" charset="-122"/>
              </a:endParaRPr>
            </a:p>
          </p:txBody>
        </p:sp>
        <p:sp>
          <p:nvSpPr>
            <p:cNvPr id="51209" name="文本框 2219014"/>
            <p:cNvSpPr txBox="1"/>
            <p:nvPr/>
          </p:nvSpPr>
          <p:spPr>
            <a:xfrm>
              <a:off x="1546225" y="2401888"/>
              <a:ext cx="1647825" cy="36671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楷体_GB2312" pitchFamily="49" charset="-122"/>
                  <a:ea typeface="楷体_GB2312" pitchFamily="49" charset="-122"/>
                </a:rPr>
                <a:t>控制器</a:t>
              </a:r>
              <a:endParaRPr lang="zh-CN" altLang="en-US" sz="1800" dirty="0">
                <a:latin typeface="楷体_GB2312" pitchFamily="49" charset="-122"/>
                <a:ea typeface="楷体_GB2312" pitchFamily="49" charset="-122"/>
              </a:endParaRPr>
            </a:p>
          </p:txBody>
        </p:sp>
        <p:sp>
          <p:nvSpPr>
            <p:cNvPr id="51210" name="矩形 2219015"/>
            <p:cNvSpPr/>
            <p:nvPr/>
          </p:nvSpPr>
          <p:spPr>
            <a:xfrm>
              <a:off x="1546225" y="1898650"/>
              <a:ext cx="1647825" cy="1000125"/>
            </a:xfrm>
            <a:prstGeom prst="rect">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1211" name="文本框 2219016"/>
            <p:cNvSpPr txBox="1"/>
            <p:nvPr/>
          </p:nvSpPr>
          <p:spPr>
            <a:xfrm>
              <a:off x="1873250" y="3978275"/>
              <a:ext cx="1054100" cy="361950"/>
            </a:xfrm>
            <a:prstGeom prst="rect">
              <a:avLst/>
            </a:prstGeom>
            <a:solidFill>
              <a:schemeClr val="accent2"/>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solidFill>
                    <a:schemeClr val="bg1"/>
                  </a:solidFill>
                  <a:latin typeface="楷体_GB2312" pitchFamily="49" charset="-122"/>
                  <a:ea typeface="楷体_GB2312" pitchFamily="49" charset="-122"/>
                </a:rPr>
                <a:t>数据通道</a:t>
              </a:r>
              <a:endParaRPr lang="zh-CN" altLang="en-US" sz="1600" dirty="0">
                <a:solidFill>
                  <a:schemeClr val="bg1"/>
                </a:solidFill>
                <a:latin typeface="楷体_GB2312" pitchFamily="49" charset="-122"/>
                <a:ea typeface="楷体_GB2312" pitchFamily="49" charset="-122"/>
              </a:endParaRPr>
            </a:p>
          </p:txBody>
        </p:sp>
        <p:sp>
          <p:nvSpPr>
            <p:cNvPr id="51212" name="文本框 2219017"/>
            <p:cNvSpPr txBox="1"/>
            <p:nvPr/>
          </p:nvSpPr>
          <p:spPr>
            <a:xfrm>
              <a:off x="1406525" y="4184650"/>
              <a:ext cx="693738"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输入</a:t>
              </a:r>
              <a:endParaRPr lang="zh-CN" altLang="en-US" sz="1600" dirty="0">
                <a:latin typeface="楷体_GB2312" pitchFamily="49" charset="-122"/>
                <a:ea typeface="楷体_GB2312" pitchFamily="49" charset="-122"/>
              </a:endParaRPr>
            </a:p>
          </p:txBody>
        </p:sp>
        <p:sp>
          <p:nvSpPr>
            <p:cNvPr id="51213" name="文本框 2219018"/>
            <p:cNvSpPr txBox="1"/>
            <p:nvPr/>
          </p:nvSpPr>
          <p:spPr>
            <a:xfrm>
              <a:off x="2859088" y="4170363"/>
              <a:ext cx="693737"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输出</a:t>
              </a:r>
              <a:endParaRPr lang="zh-CN" altLang="en-US" sz="1600" dirty="0">
                <a:latin typeface="楷体_GB2312" pitchFamily="49" charset="-122"/>
                <a:ea typeface="楷体_GB2312" pitchFamily="49" charset="-122"/>
              </a:endParaRPr>
            </a:p>
          </p:txBody>
        </p:sp>
        <p:sp>
          <p:nvSpPr>
            <p:cNvPr id="51214" name="直接连接符 2219019"/>
            <p:cNvSpPr/>
            <p:nvPr/>
          </p:nvSpPr>
          <p:spPr>
            <a:xfrm>
              <a:off x="1546225" y="4133850"/>
              <a:ext cx="327025" cy="0"/>
            </a:xfrm>
            <a:prstGeom prst="line">
              <a:avLst/>
            </a:prstGeom>
            <a:ln w="25400" cap="flat" cmpd="sng">
              <a:solidFill>
                <a:schemeClr val="tx1"/>
              </a:solidFill>
              <a:prstDash val="solid"/>
              <a:headEnd type="none" w="med" len="med"/>
              <a:tailEnd type="triangle" w="lg" len="med"/>
            </a:ln>
          </p:spPr>
        </p:sp>
        <p:sp>
          <p:nvSpPr>
            <p:cNvPr id="51215" name="直接连接符 2219020"/>
            <p:cNvSpPr/>
            <p:nvPr/>
          </p:nvSpPr>
          <p:spPr>
            <a:xfrm>
              <a:off x="2927350" y="4133850"/>
              <a:ext cx="266700" cy="0"/>
            </a:xfrm>
            <a:prstGeom prst="line">
              <a:avLst/>
            </a:prstGeom>
            <a:ln w="25400" cap="flat" cmpd="sng">
              <a:solidFill>
                <a:schemeClr val="tx1"/>
              </a:solidFill>
              <a:prstDash val="solid"/>
              <a:headEnd type="none" w="med" len="med"/>
              <a:tailEnd type="triangle" w="lg" len="med"/>
            </a:ln>
          </p:spPr>
        </p:sp>
        <p:sp>
          <p:nvSpPr>
            <p:cNvPr id="51216" name="文本框 2219021"/>
            <p:cNvSpPr txBox="1"/>
            <p:nvPr/>
          </p:nvSpPr>
          <p:spPr>
            <a:xfrm>
              <a:off x="1779588" y="4506913"/>
              <a:ext cx="1211262"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中央处理器</a:t>
              </a:r>
              <a:endParaRPr lang="zh-CN" altLang="en-US" sz="1600" dirty="0">
                <a:latin typeface="楷体_GB2312" pitchFamily="49" charset="-122"/>
                <a:ea typeface="楷体_GB2312" pitchFamily="49" charset="-122"/>
              </a:endParaRPr>
            </a:p>
          </p:txBody>
        </p:sp>
        <p:sp>
          <p:nvSpPr>
            <p:cNvPr id="51217" name="直接连接符 2219022"/>
            <p:cNvSpPr/>
            <p:nvPr/>
          </p:nvSpPr>
          <p:spPr>
            <a:xfrm>
              <a:off x="2100263" y="2898775"/>
              <a:ext cx="0" cy="1079500"/>
            </a:xfrm>
            <a:prstGeom prst="line">
              <a:avLst/>
            </a:prstGeom>
            <a:ln w="25400" cap="flat" cmpd="sng">
              <a:solidFill>
                <a:schemeClr val="tx1"/>
              </a:solidFill>
              <a:prstDash val="solid"/>
              <a:headEnd type="none" w="med" len="med"/>
              <a:tailEnd type="none" w="med" len="med"/>
            </a:ln>
          </p:spPr>
        </p:sp>
        <p:sp>
          <p:nvSpPr>
            <p:cNvPr id="51218" name="直接连接符 2219023"/>
            <p:cNvSpPr/>
            <p:nvPr/>
          </p:nvSpPr>
          <p:spPr>
            <a:xfrm>
              <a:off x="2305050" y="2898775"/>
              <a:ext cx="0" cy="1079500"/>
            </a:xfrm>
            <a:prstGeom prst="line">
              <a:avLst/>
            </a:prstGeom>
            <a:ln w="25400" cap="flat" cmpd="sng">
              <a:solidFill>
                <a:schemeClr val="tx1"/>
              </a:solidFill>
              <a:prstDash val="solid"/>
              <a:headEnd type="none" w="med" len="med"/>
              <a:tailEnd type="none" w="med" len="med"/>
            </a:ln>
          </p:spPr>
        </p:sp>
        <p:sp>
          <p:nvSpPr>
            <p:cNvPr id="51219" name="直接连接符 2219024"/>
            <p:cNvSpPr/>
            <p:nvPr/>
          </p:nvSpPr>
          <p:spPr>
            <a:xfrm>
              <a:off x="2498725" y="2898775"/>
              <a:ext cx="0" cy="1079500"/>
            </a:xfrm>
            <a:prstGeom prst="line">
              <a:avLst/>
            </a:prstGeom>
            <a:ln w="25400" cap="flat" cmpd="sng">
              <a:solidFill>
                <a:schemeClr val="tx1"/>
              </a:solidFill>
              <a:prstDash val="solid"/>
              <a:headEnd type="none" w="med" len="med"/>
              <a:tailEnd type="none" w="med" len="med"/>
            </a:ln>
          </p:spPr>
        </p:sp>
        <p:sp>
          <p:nvSpPr>
            <p:cNvPr id="51220" name="直接连接符 2219025"/>
            <p:cNvSpPr/>
            <p:nvPr/>
          </p:nvSpPr>
          <p:spPr>
            <a:xfrm>
              <a:off x="2692400" y="2898775"/>
              <a:ext cx="0" cy="1079500"/>
            </a:xfrm>
            <a:prstGeom prst="line">
              <a:avLst/>
            </a:prstGeom>
            <a:ln w="25400" cap="flat" cmpd="sng">
              <a:solidFill>
                <a:schemeClr val="tx1"/>
              </a:solidFill>
              <a:prstDash val="solid"/>
              <a:headEnd type="none" w="med" len="med"/>
              <a:tailEnd type="none" w="med" len="med"/>
            </a:ln>
          </p:spPr>
        </p:sp>
        <p:sp>
          <p:nvSpPr>
            <p:cNvPr id="51221" name="矩形 2219026"/>
            <p:cNvSpPr/>
            <p:nvPr/>
          </p:nvSpPr>
          <p:spPr>
            <a:xfrm>
              <a:off x="5357813" y="1460500"/>
              <a:ext cx="1803400" cy="4114800"/>
            </a:xfrm>
            <a:prstGeom prst="rect">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1222" name="文本框 2219027"/>
            <p:cNvSpPr txBox="1"/>
            <p:nvPr/>
          </p:nvSpPr>
          <p:spPr>
            <a:xfrm>
              <a:off x="5654675" y="1582738"/>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存储器</a:t>
              </a:r>
              <a:endParaRPr lang="zh-CN" altLang="en-US" sz="1600" dirty="0">
                <a:latin typeface="楷体_GB2312" pitchFamily="49" charset="-122"/>
                <a:ea typeface="楷体_GB2312" pitchFamily="49" charset="-122"/>
              </a:endParaRPr>
            </a:p>
          </p:txBody>
        </p:sp>
        <p:sp>
          <p:nvSpPr>
            <p:cNvPr id="51223" name="文本框 2219028"/>
            <p:cNvSpPr txBox="1"/>
            <p:nvPr/>
          </p:nvSpPr>
          <p:spPr>
            <a:xfrm>
              <a:off x="5654675" y="2025650"/>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程序</a:t>
              </a:r>
              <a:endParaRPr lang="zh-CN" altLang="en-US" sz="1600" dirty="0">
                <a:latin typeface="楷体_GB2312" pitchFamily="49" charset="-122"/>
                <a:ea typeface="楷体_GB2312" pitchFamily="49" charset="-122"/>
              </a:endParaRPr>
            </a:p>
          </p:txBody>
        </p:sp>
        <p:sp>
          <p:nvSpPr>
            <p:cNvPr id="51224" name="文本框 2219029"/>
            <p:cNvSpPr txBox="1"/>
            <p:nvPr/>
          </p:nvSpPr>
          <p:spPr>
            <a:xfrm>
              <a:off x="5654675" y="2490788"/>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指令</a:t>
              </a:r>
              <a:r>
                <a:rPr lang="en-US" altLang="zh-CN" sz="1600"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51225" name="文本框 2219030"/>
            <p:cNvSpPr txBox="1"/>
            <p:nvPr/>
          </p:nvSpPr>
          <p:spPr>
            <a:xfrm>
              <a:off x="5654675" y="2717800"/>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指令</a:t>
              </a:r>
              <a:r>
                <a:rPr lang="en-US" altLang="zh-CN" sz="1600"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51226" name="文本框 2219031"/>
            <p:cNvSpPr txBox="1"/>
            <p:nvPr/>
          </p:nvSpPr>
          <p:spPr>
            <a:xfrm>
              <a:off x="5654675" y="2979738"/>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指令</a:t>
              </a:r>
              <a:r>
                <a:rPr lang="en-US" altLang="zh-CN" sz="1600"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51227" name="文本框 2219032"/>
            <p:cNvSpPr txBox="1"/>
            <p:nvPr/>
          </p:nvSpPr>
          <p:spPr>
            <a:xfrm>
              <a:off x="5654675" y="3206750"/>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指令</a:t>
              </a:r>
              <a:r>
                <a:rPr lang="en-US" altLang="zh-CN" sz="1600" dirty="0">
                  <a:latin typeface="楷体_GB2312" pitchFamily="49" charset="-122"/>
                  <a:ea typeface="楷体_GB2312" pitchFamily="49" charset="-122"/>
                </a:rPr>
                <a:t>3</a:t>
              </a:r>
              <a:endParaRPr lang="en-US" altLang="zh-CN" sz="1600" dirty="0">
                <a:latin typeface="楷体_GB2312" pitchFamily="49" charset="-122"/>
                <a:ea typeface="楷体_GB2312" pitchFamily="49" charset="-122"/>
              </a:endParaRPr>
            </a:p>
          </p:txBody>
        </p:sp>
        <p:sp>
          <p:nvSpPr>
            <p:cNvPr id="51228" name="文本框 2219033"/>
            <p:cNvSpPr txBox="1"/>
            <p:nvPr/>
          </p:nvSpPr>
          <p:spPr>
            <a:xfrm>
              <a:off x="5654675" y="3467100"/>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指令</a:t>
              </a:r>
              <a:r>
                <a:rPr lang="en-US" altLang="zh-CN" sz="1600" dirty="0">
                  <a:latin typeface="楷体_GB2312" pitchFamily="49" charset="-122"/>
                  <a:ea typeface="楷体_GB2312" pitchFamily="49" charset="-122"/>
                </a:rPr>
                <a:t>4</a:t>
              </a:r>
              <a:endParaRPr lang="en-US" altLang="zh-CN" sz="1600" dirty="0">
                <a:latin typeface="楷体_GB2312" pitchFamily="49" charset="-122"/>
                <a:ea typeface="楷体_GB2312" pitchFamily="49" charset="-122"/>
              </a:endParaRPr>
            </a:p>
          </p:txBody>
        </p:sp>
        <p:sp>
          <p:nvSpPr>
            <p:cNvPr id="51229" name="文本框 2219034"/>
            <p:cNvSpPr txBox="1"/>
            <p:nvPr/>
          </p:nvSpPr>
          <p:spPr>
            <a:xfrm>
              <a:off x="5654675" y="4024313"/>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数据</a:t>
              </a:r>
              <a:endParaRPr lang="zh-CN" altLang="en-US" sz="1600" dirty="0">
                <a:latin typeface="楷体_GB2312" pitchFamily="49" charset="-122"/>
                <a:ea typeface="楷体_GB2312" pitchFamily="49" charset="-122"/>
              </a:endParaRPr>
            </a:p>
          </p:txBody>
        </p:sp>
        <p:sp>
          <p:nvSpPr>
            <p:cNvPr id="51230" name="直接连接符 2219035"/>
            <p:cNvSpPr/>
            <p:nvPr/>
          </p:nvSpPr>
          <p:spPr>
            <a:xfrm>
              <a:off x="5357813" y="1957388"/>
              <a:ext cx="1803400" cy="0"/>
            </a:xfrm>
            <a:prstGeom prst="line">
              <a:avLst/>
            </a:prstGeom>
            <a:ln w="25400" cap="flat" cmpd="sng">
              <a:solidFill>
                <a:schemeClr val="tx1"/>
              </a:solidFill>
              <a:prstDash val="solid"/>
              <a:headEnd type="none" w="med" len="med"/>
              <a:tailEnd type="none" w="med" len="med"/>
            </a:ln>
          </p:spPr>
        </p:sp>
        <p:sp>
          <p:nvSpPr>
            <p:cNvPr id="51231" name="直接连接符 2219036"/>
            <p:cNvSpPr/>
            <p:nvPr/>
          </p:nvSpPr>
          <p:spPr>
            <a:xfrm>
              <a:off x="5357813" y="2417763"/>
              <a:ext cx="1803400" cy="0"/>
            </a:xfrm>
            <a:prstGeom prst="line">
              <a:avLst/>
            </a:prstGeom>
            <a:ln w="25400" cap="flat" cmpd="sng">
              <a:solidFill>
                <a:schemeClr val="tx1"/>
              </a:solidFill>
              <a:prstDash val="dash"/>
              <a:headEnd type="none" w="med" len="med"/>
              <a:tailEnd type="none" w="med" len="med"/>
            </a:ln>
          </p:spPr>
        </p:sp>
        <p:sp>
          <p:nvSpPr>
            <p:cNvPr id="51232" name="直接连接符 2219037"/>
            <p:cNvSpPr/>
            <p:nvPr/>
          </p:nvSpPr>
          <p:spPr>
            <a:xfrm>
              <a:off x="5357813" y="4024313"/>
              <a:ext cx="1803400" cy="0"/>
            </a:xfrm>
            <a:prstGeom prst="line">
              <a:avLst/>
            </a:prstGeom>
            <a:ln w="25400" cap="flat" cmpd="sng">
              <a:solidFill>
                <a:schemeClr val="tx1"/>
              </a:solidFill>
              <a:prstDash val="solid"/>
              <a:headEnd type="none" w="med" len="med"/>
              <a:tailEnd type="none" w="med" len="med"/>
            </a:ln>
          </p:spPr>
        </p:sp>
        <p:sp>
          <p:nvSpPr>
            <p:cNvPr id="51233" name="直接连接符 2219038"/>
            <p:cNvSpPr/>
            <p:nvPr/>
          </p:nvSpPr>
          <p:spPr>
            <a:xfrm>
              <a:off x="5357813" y="4429125"/>
              <a:ext cx="1803400" cy="0"/>
            </a:xfrm>
            <a:prstGeom prst="line">
              <a:avLst/>
            </a:prstGeom>
            <a:ln w="25400" cap="flat" cmpd="sng">
              <a:solidFill>
                <a:schemeClr val="tx1"/>
              </a:solidFill>
              <a:prstDash val="dash"/>
              <a:headEnd type="none" w="med" len="med"/>
              <a:tailEnd type="none" w="med" len="med"/>
            </a:ln>
          </p:spPr>
        </p:sp>
        <p:sp>
          <p:nvSpPr>
            <p:cNvPr id="51234" name="文本框 2219039"/>
            <p:cNvSpPr txBox="1"/>
            <p:nvPr/>
          </p:nvSpPr>
          <p:spPr>
            <a:xfrm>
              <a:off x="5654675" y="4595813"/>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数据</a:t>
              </a:r>
              <a:r>
                <a:rPr lang="en-US" altLang="zh-CN" sz="1600"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51235" name="文本框 2219040"/>
            <p:cNvSpPr txBox="1"/>
            <p:nvPr/>
          </p:nvSpPr>
          <p:spPr>
            <a:xfrm>
              <a:off x="5654675" y="4857750"/>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数据</a:t>
              </a:r>
              <a:r>
                <a:rPr lang="en-US" altLang="zh-CN" sz="1600"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51236" name="文本框 2219041"/>
            <p:cNvSpPr txBox="1"/>
            <p:nvPr/>
          </p:nvSpPr>
          <p:spPr>
            <a:xfrm>
              <a:off x="5654675" y="5084763"/>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楷体_GB2312" pitchFamily="49" charset="-122"/>
                  <a:ea typeface="楷体_GB2312" pitchFamily="49" charset="-122"/>
                </a:rPr>
                <a:t>数据</a:t>
              </a:r>
              <a:r>
                <a:rPr lang="en-US" altLang="zh-CN" sz="1600"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51237" name="直接连接符 2219042"/>
            <p:cNvSpPr/>
            <p:nvPr/>
          </p:nvSpPr>
          <p:spPr>
            <a:xfrm>
              <a:off x="3411538" y="3105150"/>
              <a:ext cx="1946275" cy="0"/>
            </a:xfrm>
            <a:prstGeom prst="line">
              <a:avLst/>
            </a:prstGeom>
            <a:ln w="25400" cap="flat" cmpd="sng">
              <a:solidFill>
                <a:schemeClr val="tx1"/>
              </a:solidFill>
              <a:prstDash val="solid"/>
              <a:headEnd type="none" w="med" len="med"/>
              <a:tailEnd type="triangle" w="lg" len="lg"/>
            </a:ln>
          </p:spPr>
        </p:sp>
        <p:sp>
          <p:nvSpPr>
            <p:cNvPr id="51238" name="直接连接符 2219043"/>
            <p:cNvSpPr/>
            <p:nvPr/>
          </p:nvSpPr>
          <p:spPr>
            <a:xfrm flipH="1">
              <a:off x="3411538" y="3506788"/>
              <a:ext cx="1946275" cy="0"/>
            </a:xfrm>
            <a:prstGeom prst="line">
              <a:avLst/>
            </a:prstGeom>
            <a:ln w="25400" cap="flat" cmpd="sng">
              <a:solidFill>
                <a:schemeClr val="tx1"/>
              </a:solidFill>
              <a:prstDash val="solid"/>
              <a:headEnd type="none" w="med" len="med"/>
              <a:tailEnd type="triangle" w="lg" len="lg"/>
            </a:ln>
          </p:spPr>
        </p:sp>
      </p:grpSp>
      <p:sp>
        <p:nvSpPr>
          <p:cNvPr id="51206" name="矩形 1"/>
          <p:cNvSpPr/>
          <p:nvPr/>
        </p:nvSpPr>
        <p:spPr>
          <a:xfrm>
            <a:off x="719138" y="5527675"/>
            <a:ext cx="7705725" cy="9223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    指令</a:t>
            </a:r>
            <a:r>
              <a:rPr lang="en-US" altLang="zh-CN" sz="1800" dirty="0">
                <a:latin typeface="Times New Roman" panose="02020603050405020304" pitchFamily="18" charset="0"/>
              </a:rPr>
              <a:t>1</a:t>
            </a:r>
            <a:r>
              <a:rPr lang="zh-CN" altLang="en-US" sz="1800" dirty="0">
                <a:latin typeface="Times New Roman" panose="02020603050405020304" pitchFamily="18" charset="0"/>
              </a:rPr>
              <a:t>至指令</a:t>
            </a:r>
            <a:r>
              <a:rPr lang="en-US" altLang="zh-CN" sz="1800" dirty="0">
                <a:latin typeface="Times New Roman" panose="02020603050405020304" pitchFamily="18" charset="0"/>
              </a:rPr>
              <a:t>3</a:t>
            </a:r>
            <a:r>
              <a:rPr lang="zh-CN" altLang="en-US" sz="1800" dirty="0">
                <a:latin typeface="Times New Roman" panose="02020603050405020304" pitchFamily="18" charset="0"/>
              </a:rPr>
              <a:t>均为存、取数指令，对冯</a:t>
            </a:r>
            <a:r>
              <a:rPr lang="en-US" altLang="zh-CN" sz="1800" dirty="0">
                <a:latin typeface="Times New Roman" panose="02020603050405020304" pitchFamily="18" charset="0"/>
              </a:rPr>
              <a:t>.</a:t>
            </a:r>
            <a:r>
              <a:rPr lang="zh-CN" altLang="en-US" sz="1800" dirty="0">
                <a:latin typeface="Times New Roman" panose="02020603050405020304" pitchFamily="18" charset="0"/>
              </a:rPr>
              <a:t>诺曼结构处理器，由于取指令和存取数据要从同一个存储空间存取，经由同一总线传输，因而它们无法重叠执行，只有一个完成后再进行下一个。</a:t>
            </a:r>
            <a:endParaRPr lang="zh-CN" altLang="en-US" sz="1800" dirty="0">
              <a:latin typeface="Times New Roman" panose="02020603050405020304" pitchFamily="18" charset="0"/>
            </a:endParaRPr>
          </a:p>
        </p:txBody>
      </p:sp>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矩形 1588225"/>
          <p:cNvSpPr/>
          <p:nvPr/>
        </p:nvSpPr>
        <p:spPr>
          <a:xfrm>
            <a:off x="1236663" y="228600"/>
            <a:ext cx="7373937" cy="790575"/>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dirty="0">
                <a:latin typeface="Times New Roman" panose="02020603050405020304" pitchFamily="18" charset="0"/>
                <a:ea typeface="黑体" panose="02010609060101010101" pitchFamily="49" charset="-122"/>
              </a:rPr>
              <a:t>哈佛体系结构</a:t>
            </a:r>
            <a:endParaRPr lang="zh-CN" altLang="en-US" sz="4400" dirty="0">
              <a:latin typeface="Times New Roman" panose="02020603050405020304" pitchFamily="18" charset="0"/>
              <a:ea typeface="黑体" panose="02010609060101010101" pitchFamily="49" charset="-122"/>
            </a:endParaRPr>
          </a:p>
        </p:txBody>
      </p:sp>
      <p:sp>
        <p:nvSpPr>
          <p:cNvPr id="52227" name="矩形 1588226"/>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2228" name="矩形 1588227"/>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grpSp>
        <p:nvGrpSpPr>
          <p:cNvPr id="52229" name="组合 2"/>
          <p:cNvGrpSpPr/>
          <p:nvPr/>
        </p:nvGrpSpPr>
        <p:grpSpPr>
          <a:xfrm>
            <a:off x="1377950" y="2470150"/>
            <a:ext cx="5783263" cy="4017963"/>
            <a:chOff x="1377950" y="1460500"/>
            <a:chExt cx="5783263" cy="4017963"/>
          </a:xfrm>
        </p:grpSpPr>
        <p:sp>
          <p:nvSpPr>
            <p:cNvPr id="52231" name="矩形 1588228"/>
            <p:cNvSpPr/>
            <p:nvPr/>
          </p:nvSpPr>
          <p:spPr>
            <a:xfrm>
              <a:off x="1377950" y="1712913"/>
              <a:ext cx="2033588" cy="3348037"/>
            </a:xfrm>
            <a:prstGeom prst="rect">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2232" name="文本框 1588229"/>
            <p:cNvSpPr txBox="1"/>
            <p:nvPr/>
          </p:nvSpPr>
          <p:spPr>
            <a:xfrm>
              <a:off x="1677988" y="1987550"/>
              <a:ext cx="1414462" cy="392113"/>
            </a:xfrm>
            <a:prstGeom prst="rect">
              <a:avLst/>
            </a:prstGeom>
            <a:solidFill>
              <a:srgbClr val="FF0000"/>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solidFill>
                    <a:schemeClr val="bg1"/>
                  </a:solidFill>
                  <a:latin typeface="Times New Roman" panose="02020603050405020304" pitchFamily="18" charset="0"/>
                </a:rPr>
                <a:t>指令寄存器</a:t>
              </a:r>
              <a:endParaRPr lang="zh-CN" altLang="en-US" sz="1800" dirty="0">
                <a:solidFill>
                  <a:schemeClr val="bg1"/>
                </a:solidFill>
                <a:latin typeface="Times New Roman" panose="02020603050405020304" pitchFamily="18" charset="0"/>
              </a:endParaRPr>
            </a:p>
          </p:txBody>
        </p:sp>
        <p:sp>
          <p:nvSpPr>
            <p:cNvPr id="52233" name="文本框 1588230"/>
            <p:cNvSpPr txBox="1"/>
            <p:nvPr/>
          </p:nvSpPr>
          <p:spPr>
            <a:xfrm>
              <a:off x="1546225" y="2401888"/>
              <a:ext cx="1647825" cy="366712"/>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控制器</a:t>
              </a:r>
              <a:endParaRPr lang="zh-CN" altLang="en-US" sz="1800" dirty="0">
                <a:latin typeface="Times New Roman" panose="02020603050405020304" pitchFamily="18" charset="0"/>
              </a:endParaRPr>
            </a:p>
          </p:txBody>
        </p:sp>
        <p:sp>
          <p:nvSpPr>
            <p:cNvPr id="52234" name="矩形 1588231"/>
            <p:cNvSpPr/>
            <p:nvPr/>
          </p:nvSpPr>
          <p:spPr>
            <a:xfrm>
              <a:off x="1546225" y="1898650"/>
              <a:ext cx="1647825" cy="1000125"/>
            </a:xfrm>
            <a:prstGeom prst="rect">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2235" name="文本框 1588232"/>
            <p:cNvSpPr txBox="1"/>
            <p:nvPr/>
          </p:nvSpPr>
          <p:spPr>
            <a:xfrm>
              <a:off x="1873250" y="3978275"/>
              <a:ext cx="1054100" cy="361950"/>
            </a:xfrm>
            <a:prstGeom prst="rect">
              <a:avLst/>
            </a:prstGeom>
            <a:solidFill>
              <a:schemeClr val="accent2"/>
            </a:solid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solidFill>
                    <a:schemeClr val="bg1"/>
                  </a:solidFill>
                  <a:latin typeface="Times New Roman" panose="02020603050405020304" pitchFamily="18" charset="0"/>
                </a:rPr>
                <a:t>数据通道</a:t>
              </a:r>
              <a:endParaRPr lang="zh-CN" altLang="en-US" sz="1600" dirty="0">
                <a:solidFill>
                  <a:schemeClr val="bg1"/>
                </a:solidFill>
                <a:latin typeface="Times New Roman" panose="02020603050405020304" pitchFamily="18" charset="0"/>
              </a:endParaRPr>
            </a:p>
          </p:txBody>
        </p:sp>
        <p:sp>
          <p:nvSpPr>
            <p:cNvPr id="52236" name="文本框 1588233"/>
            <p:cNvSpPr txBox="1"/>
            <p:nvPr/>
          </p:nvSpPr>
          <p:spPr>
            <a:xfrm>
              <a:off x="1406525" y="4184650"/>
              <a:ext cx="693738"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输入</a:t>
              </a:r>
              <a:endParaRPr lang="zh-CN" altLang="en-US" sz="1600" dirty="0">
                <a:latin typeface="Times New Roman" panose="02020603050405020304" pitchFamily="18" charset="0"/>
              </a:endParaRPr>
            </a:p>
          </p:txBody>
        </p:sp>
        <p:sp>
          <p:nvSpPr>
            <p:cNvPr id="52237" name="文本框 1588234"/>
            <p:cNvSpPr txBox="1"/>
            <p:nvPr/>
          </p:nvSpPr>
          <p:spPr>
            <a:xfrm>
              <a:off x="2859088" y="4170363"/>
              <a:ext cx="693737"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输出</a:t>
              </a:r>
              <a:endParaRPr lang="zh-CN" altLang="en-US" sz="1600" dirty="0">
                <a:latin typeface="Times New Roman" panose="02020603050405020304" pitchFamily="18" charset="0"/>
              </a:endParaRPr>
            </a:p>
          </p:txBody>
        </p:sp>
        <p:sp>
          <p:nvSpPr>
            <p:cNvPr id="52238" name="直接连接符 1588235"/>
            <p:cNvSpPr/>
            <p:nvPr/>
          </p:nvSpPr>
          <p:spPr>
            <a:xfrm>
              <a:off x="1546225" y="4133850"/>
              <a:ext cx="327025" cy="0"/>
            </a:xfrm>
            <a:prstGeom prst="line">
              <a:avLst/>
            </a:prstGeom>
            <a:ln w="25400" cap="flat" cmpd="sng">
              <a:solidFill>
                <a:schemeClr val="tx1"/>
              </a:solidFill>
              <a:prstDash val="solid"/>
              <a:headEnd type="none" w="med" len="med"/>
              <a:tailEnd type="triangle" w="lg" len="med"/>
            </a:ln>
          </p:spPr>
        </p:sp>
        <p:sp>
          <p:nvSpPr>
            <p:cNvPr id="52239" name="直接连接符 1588236"/>
            <p:cNvSpPr/>
            <p:nvPr/>
          </p:nvSpPr>
          <p:spPr>
            <a:xfrm>
              <a:off x="2927350" y="4133850"/>
              <a:ext cx="266700" cy="0"/>
            </a:xfrm>
            <a:prstGeom prst="line">
              <a:avLst/>
            </a:prstGeom>
            <a:ln w="25400" cap="flat" cmpd="sng">
              <a:solidFill>
                <a:schemeClr val="tx1"/>
              </a:solidFill>
              <a:prstDash val="solid"/>
              <a:headEnd type="none" w="med" len="med"/>
              <a:tailEnd type="triangle" w="lg" len="med"/>
            </a:ln>
          </p:spPr>
        </p:sp>
        <p:sp>
          <p:nvSpPr>
            <p:cNvPr id="52240" name="文本框 1588237"/>
            <p:cNvSpPr txBox="1"/>
            <p:nvPr/>
          </p:nvSpPr>
          <p:spPr>
            <a:xfrm>
              <a:off x="1779588" y="4506913"/>
              <a:ext cx="1211262" cy="45720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400" b="1" dirty="0">
                  <a:latin typeface="Times New Roman" panose="02020603050405020304" pitchFamily="18" charset="0"/>
                </a:rPr>
                <a:t>CPU</a:t>
              </a:r>
              <a:endParaRPr lang="en-US" altLang="zh-CN" sz="2400" b="1" dirty="0">
                <a:latin typeface="Times New Roman" panose="02020603050405020304" pitchFamily="18" charset="0"/>
              </a:endParaRPr>
            </a:p>
          </p:txBody>
        </p:sp>
        <p:sp>
          <p:nvSpPr>
            <p:cNvPr id="52241" name="直接连接符 1588238"/>
            <p:cNvSpPr/>
            <p:nvPr/>
          </p:nvSpPr>
          <p:spPr>
            <a:xfrm>
              <a:off x="2100263" y="2898775"/>
              <a:ext cx="0" cy="1079500"/>
            </a:xfrm>
            <a:prstGeom prst="line">
              <a:avLst/>
            </a:prstGeom>
            <a:ln w="25400" cap="flat" cmpd="sng">
              <a:solidFill>
                <a:schemeClr val="tx1"/>
              </a:solidFill>
              <a:prstDash val="solid"/>
              <a:headEnd type="none" w="med" len="med"/>
              <a:tailEnd type="none" w="med" len="med"/>
            </a:ln>
          </p:spPr>
        </p:sp>
        <p:sp>
          <p:nvSpPr>
            <p:cNvPr id="52242" name="直接连接符 1588239"/>
            <p:cNvSpPr/>
            <p:nvPr/>
          </p:nvSpPr>
          <p:spPr>
            <a:xfrm>
              <a:off x="2305050" y="2898775"/>
              <a:ext cx="0" cy="1079500"/>
            </a:xfrm>
            <a:prstGeom prst="line">
              <a:avLst/>
            </a:prstGeom>
            <a:ln w="25400" cap="flat" cmpd="sng">
              <a:solidFill>
                <a:schemeClr val="tx1"/>
              </a:solidFill>
              <a:prstDash val="solid"/>
              <a:headEnd type="none" w="med" len="med"/>
              <a:tailEnd type="none" w="med" len="med"/>
            </a:ln>
          </p:spPr>
        </p:sp>
        <p:sp>
          <p:nvSpPr>
            <p:cNvPr id="52243" name="直接连接符 1588240"/>
            <p:cNvSpPr/>
            <p:nvPr/>
          </p:nvSpPr>
          <p:spPr>
            <a:xfrm>
              <a:off x="2498725" y="2898775"/>
              <a:ext cx="0" cy="1079500"/>
            </a:xfrm>
            <a:prstGeom prst="line">
              <a:avLst/>
            </a:prstGeom>
            <a:ln w="25400" cap="flat" cmpd="sng">
              <a:solidFill>
                <a:schemeClr val="tx1"/>
              </a:solidFill>
              <a:prstDash val="solid"/>
              <a:headEnd type="none" w="med" len="med"/>
              <a:tailEnd type="none" w="med" len="med"/>
            </a:ln>
          </p:spPr>
        </p:sp>
        <p:sp>
          <p:nvSpPr>
            <p:cNvPr id="52244" name="直接连接符 1588241"/>
            <p:cNvSpPr/>
            <p:nvPr/>
          </p:nvSpPr>
          <p:spPr>
            <a:xfrm>
              <a:off x="2692400" y="2898775"/>
              <a:ext cx="0" cy="1079500"/>
            </a:xfrm>
            <a:prstGeom prst="line">
              <a:avLst/>
            </a:prstGeom>
            <a:ln w="25400" cap="flat" cmpd="sng">
              <a:solidFill>
                <a:schemeClr val="tx1"/>
              </a:solidFill>
              <a:prstDash val="solid"/>
              <a:headEnd type="none" w="med" len="med"/>
              <a:tailEnd type="none" w="med" len="med"/>
            </a:ln>
          </p:spPr>
        </p:sp>
        <p:sp>
          <p:nvSpPr>
            <p:cNvPr id="52245" name="矩形 1588242"/>
            <p:cNvSpPr/>
            <p:nvPr/>
          </p:nvSpPr>
          <p:spPr>
            <a:xfrm>
              <a:off x="5357813" y="1460500"/>
              <a:ext cx="1803400" cy="1746250"/>
            </a:xfrm>
            <a:prstGeom prst="rect">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2246" name="文本框 1588243"/>
            <p:cNvSpPr txBox="1"/>
            <p:nvPr/>
          </p:nvSpPr>
          <p:spPr>
            <a:xfrm>
              <a:off x="5654675" y="1582738"/>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程序存储器</a:t>
              </a:r>
              <a:endParaRPr lang="zh-CN" altLang="en-US" sz="1600" dirty="0">
                <a:latin typeface="Times New Roman" panose="02020603050405020304" pitchFamily="18" charset="0"/>
              </a:endParaRPr>
            </a:p>
          </p:txBody>
        </p:sp>
        <p:sp>
          <p:nvSpPr>
            <p:cNvPr id="52247" name="文本框 1588244"/>
            <p:cNvSpPr txBox="1"/>
            <p:nvPr/>
          </p:nvSpPr>
          <p:spPr>
            <a:xfrm>
              <a:off x="5654675" y="2211388"/>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指令</a:t>
              </a: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52248" name="文本框 1588245"/>
            <p:cNvSpPr txBox="1"/>
            <p:nvPr/>
          </p:nvSpPr>
          <p:spPr>
            <a:xfrm>
              <a:off x="5654675" y="2438400"/>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指令</a:t>
              </a: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52249" name="文本框 1588246"/>
            <p:cNvSpPr txBox="1"/>
            <p:nvPr/>
          </p:nvSpPr>
          <p:spPr>
            <a:xfrm>
              <a:off x="5654675" y="2700338"/>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指令</a:t>
              </a:r>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52250" name="文本框 1588247"/>
            <p:cNvSpPr txBox="1"/>
            <p:nvPr/>
          </p:nvSpPr>
          <p:spPr>
            <a:xfrm>
              <a:off x="5654675" y="3732213"/>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数据存储器</a:t>
              </a:r>
              <a:endParaRPr lang="zh-CN" altLang="en-US" sz="1600" dirty="0">
                <a:latin typeface="Times New Roman" panose="02020603050405020304" pitchFamily="18" charset="0"/>
              </a:endParaRPr>
            </a:p>
          </p:txBody>
        </p:sp>
        <p:sp>
          <p:nvSpPr>
            <p:cNvPr id="52251" name="直接连接符 1588248"/>
            <p:cNvSpPr/>
            <p:nvPr/>
          </p:nvSpPr>
          <p:spPr>
            <a:xfrm>
              <a:off x="5357813" y="1957388"/>
              <a:ext cx="1803400" cy="0"/>
            </a:xfrm>
            <a:prstGeom prst="line">
              <a:avLst/>
            </a:prstGeom>
            <a:ln w="25400" cap="flat" cmpd="sng">
              <a:solidFill>
                <a:schemeClr val="tx1"/>
              </a:solidFill>
              <a:prstDash val="solid"/>
              <a:headEnd type="none" w="med" len="med"/>
              <a:tailEnd type="none" w="med" len="med"/>
            </a:ln>
          </p:spPr>
        </p:sp>
        <p:sp>
          <p:nvSpPr>
            <p:cNvPr id="52252" name="直接连接符 1588249"/>
            <p:cNvSpPr/>
            <p:nvPr/>
          </p:nvSpPr>
          <p:spPr>
            <a:xfrm>
              <a:off x="5357813" y="4164013"/>
              <a:ext cx="1803400" cy="0"/>
            </a:xfrm>
            <a:prstGeom prst="line">
              <a:avLst/>
            </a:prstGeom>
            <a:ln w="25400" cap="flat" cmpd="sng">
              <a:solidFill>
                <a:schemeClr val="tx1"/>
              </a:solidFill>
              <a:prstDash val="solid"/>
              <a:headEnd type="none" w="med" len="med"/>
              <a:tailEnd type="none" w="med" len="med"/>
            </a:ln>
          </p:spPr>
        </p:sp>
        <p:sp>
          <p:nvSpPr>
            <p:cNvPr id="52253" name="文本框 1588250"/>
            <p:cNvSpPr txBox="1"/>
            <p:nvPr/>
          </p:nvSpPr>
          <p:spPr>
            <a:xfrm>
              <a:off x="5654675" y="4303713"/>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数据</a:t>
              </a:r>
              <a:r>
                <a:rPr lang="en-US" altLang="zh-CN" sz="1600" dirty="0">
                  <a:latin typeface="Times New Roman" panose="02020603050405020304" pitchFamily="18" charset="0"/>
                </a:rPr>
                <a:t>0</a:t>
              </a:r>
              <a:endParaRPr lang="en-US" altLang="zh-CN" sz="1600" dirty="0">
                <a:latin typeface="Times New Roman" panose="02020603050405020304" pitchFamily="18" charset="0"/>
              </a:endParaRPr>
            </a:p>
          </p:txBody>
        </p:sp>
        <p:sp>
          <p:nvSpPr>
            <p:cNvPr id="52254" name="文本框 1588251"/>
            <p:cNvSpPr txBox="1"/>
            <p:nvPr/>
          </p:nvSpPr>
          <p:spPr>
            <a:xfrm>
              <a:off x="5654675" y="4565650"/>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数据</a:t>
              </a:r>
              <a:r>
                <a:rPr lang="en-US" altLang="zh-CN" sz="1600" dirty="0">
                  <a:latin typeface="Times New Roman" panose="02020603050405020304" pitchFamily="18" charset="0"/>
                </a:rPr>
                <a:t>1</a:t>
              </a:r>
              <a:endParaRPr lang="en-US" altLang="zh-CN" sz="1600" dirty="0">
                <a:latin typeface="Times New Roman" panose="02020603050405020304" pitchFamily="18" charset="0"/>
              </a:endParaRPr>
            </a:p>
          </p:txBody>
        </p:sp>
        <p:sp>
          <p:nvSpPr>
            <p:cNvPr id="52255" name="文本框 1588252"/>
            <p:cNvSpPr txBox="1"/>
            <p:nvPr/>
          </p:nvSpPr>
          <p:spPr>
            <a:xfrm>
              <a:off x="5654675" y="4792663"/>
              <a:ext cx="1211263"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数据</a:t>
              </a:r>
              <a:r>
                <a:rPr lang="en-US" altLang="zh-CN" sz="1600" dirty="0">
                  <a:latin typeface="Times New Roman" panose="02020603050405020304" pitchFamily="18" charset="0"/>
                </a:rPr>
                <a:t>2</a:t>
              </a:r>
              <a:endParaRPr lang="en-US" altLang="zh-CN" sz="1600" dirty="0">
                <a:latin typeface="Times New Roman" panose="02020603050405020304" pitchFamily="18" charset="0"/>
              </a:endParaRPr>
            </a:p>
          </p:txBody>
        </p:sp>
        <p:sp>
          <p:nvSpPr>
            <p:cNvPr id="52256" name="直接连接符 1588253"/>
            <p:cNvSpPr/>
            <p:nvPr/>
          </p:nvSpPr>
          <p:spPr>
            <a:xfrm>
              <a:off x="3411538" y="2089150"/>
              <a:ext cx="1946275" cy="0"/>
            </a:xfrm>
            <a:prstGeom prst="line">
              <a:avLst/>
            </a:prstGeom>
            <a:ln w="25400" cap="flat" cmpd="sng">
              <a:solidFill>
                <a:schemeClr val="tx1"/>
              </a:solidFill>
              <a:prstDash val="solid"/>
              <a:headEnd type="none" w="med" len="med"/>
              <a:tailEnd type="triangle" w="lg" len="lg"/>
            </a:ln>
          </p:spPr>
        </p:sp>
        <p:sp>
          <p:nvSpPr>
            <p:cNvPr id="52257" name="直接连接符 1588254"/>
            <p:cNvSpPr/>
            <p:nvPr/>
          </p:nvSpPr>
          <p:spPr>
            <a:xfrm flipH="1">
              <a:off x="3411538" y="2490788"/>
              <a:ext cx="1946275" cy="0"/>
            </a:xfrm>
            <a:prstGeom prst="line">
              <a:avLst/>
            </a:prstGeom>
            <a:ln w="25400" cap="flat" cmpd="sng">
              <a:solidFill>
                <a:schemeClr val="tx1"/>
              </a:solidFill>
              <a:prstDash val="solid"/>
              <a:headEnd type="none" w="med" len="med"/>
              <a:tailEnd type="triangle" w="lg" len="lg"/>
            </a:ln>
          </p:spPr>
        </p:sp>
        <p:sp>
          <p:nvSpPr>
            <p:cNvPr id="52258" name="直接连接符 1588255"/>
            <p:cNvSpPr/>
            <p:nvPr/>
          </p:nvSpPr>
          <p:spPr>
            <a:xfrm>
              <a:off x="3411538" y="4238625"/>
              <a:ext cx="1946275" cy="0"/>
            </a:xfrm>
            <a:prstGeom prst="line">
              <a:avLst/>
            </a:prstGeom>
            <a:ln w="25400" cap="flat" cmpd="sng">
              <a:solidFill>
                <a:schemeClr val="tx1"/>
              </a:solidFill>
              <a:prstDash val="solid"/>
              <a:headEnd type="none" w="med" len="med"/>
              <a:tailEnd type="triangle" w="lg" len="lg"/>
            </a:ln>
          </p:spPr>
        </p:sp>
        <p:sp>
          <p:nvSpPr>
            <p:cNvPr id="52259" name="直接连接符 1588256"/>
            <p:cNvSpPr/>
            <p:nvPr/>
          </p:nvSpPr>
          <p:spPr>
            <a:xfrm flipH="1">
              <a:off x="3411538" y="4595813"/>
              <a:ext cx="1946275" cy="0"/>
            </a:xfrm>
            <a:prstGeom prst="line">
              <a:avLst/>
            </a:prstGeom>
            <a:ln w="25400" cap="flat" cmpd="sng">
              <a:solidFill>
                <a:schemeClr val="tx1"/>
              </a:solidFill>
              <a:prstDash val="solid"/>
              <a:headEnd type="triangle" w="lg" len="med"/>
              <a:tailEnd type="triangle" w="lg" len="lg"/>
            </a:ln>
          </p:spPr>
        </p:sp>
        <p:sp>
          <p:nvSpPr>
            <p:cNvPr id="52260" name="矩形 1588257"/>
            <p:cNvSpPr/>
            <p:nvPr/>
          </p:nvSpPr>
          <p:spPr>
            <a:xfrm>
              <a:off x="5357813" y="3732213"/>
              <a:ext cx="1803400" cy="1746250"/>
            </a:xfrm>
            <a:prstGeom prst="rect">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2261" name="文本框 1588258"/>
            <p:cNvSpPr txBox="1"/>
            <p:nvPr/>
          </p:nvSpPr>
          <p:spPr>
            <a:xfrm>
              <a:off x="4057650" y="1620838"/>
              <a:ext cx="693738"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地址</a:t>
              </a:r>
              <a:endParaRPr lang="zh-CN" altLang="en-US" sz="1600" dirty="0">
                <a:latin typeface="Times New Roman" panose="02020603050405020304" pitchFamily="18" charset="0"/>
              </a:endParaRPr>
            </a:p>
          </p:txBody>
        </p:sp>
        <p:sp>
          <p:nvSpPr>
            <p:cNvPr id="52262" name="文本框 1588259"/>
            <p:cNvSpPr txBox="1"/>
            <p:nvPr/>
          </p:nvSpPr>
          <p:spPr>
            <a:xfrm>
              <a:off x="4046538" y="2562225"/>
              <a:ext cx="693737"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指令</a:t>
              </a:r>
              <a:endParaRPr lang="zh-CN" altLang="en-US" sz="1600" dirty="0">
                <a:latin typeface="Times New Roman" panose="02020603050405020304" pitchFamily="18" charset="0"/>
              </a:endParaRPr>
            </a:p>
          </p:txBody>
        </p:sp>
        <p:sp>
          <p:nvSpPr>
            <p:cNvPr id="52263" name="文本框 1588260"/>
            <p:cNvSpPr txBox="1"/>
            <p:nvPr/>
          </p:nvSpPr>
          <p:spPr>
            <a:xfrm>
              <a:off x="4068763" y="3756025"/>
              <a:ext cx="693737"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地址</a:t>
              </a:r>
              <a:endParaRPr lang="zh-CN" altLang="en-US" sz="1600" dirty="0">
                <a:latin typeface="Times New Roman" panose="02020603050405020304" pitchFamily="18" charset="0"/>
              </a:endParaRPr>
            </a:p>
          </p:txBody>
        </p:sp>
        <p:sp>
          <p:nvSpPr>
            <p:cNvPr id="52264" name="文本框 1588261"/>
            <p:cNvSpPr txBox="1"/>
            <p:nvPr/>
          </p:nvSpPr>
          <p:spPr>
            <a:xfrm>
              <a:off x="4057650" y="4697413"/>
              <a:ext cx="693738" cy="336550"/>
            </a:xfrm>
            <a:prstGeom prst="rect">
              <a:avLst/>
            </a:prstGeom>
            <a:noFill/>
            <a:ln w="25400">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数据</a:t>
              </a:r>
              <a:endParaRPr lang="zh-CN" altLang="en-US" sz="1600" dirty="0">
                <a:latin typeface="Times New Roman" panose="02020603050405020304" pitchFamily="18" charset="0"/>
              </a:endParaRPr>
            </a:p>
          </p:txBody>
        </p:sp>
      </p:grpSp>
      <p:sp>
        <p:nvSpPr>
          <p:cNvPr id="52230" name="矩形 1"/>
          <p:cNvSpPr/>
          <p:nvPr/>
        </p:nvSpPr>
        <p:spPr>
          <a:xfrm>
            <a:off x="390525" y="1346200"/>
            <a:ext cx="7988300" cy="9239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        哈佛总线技术的应用是以</a:t>
            </a:r>
            <a:r>
              <a:rPr lang="en-US" altLang="zh-CN" sz="1800" dirty="0">
                <a:latin typeface="Times New Roman" panose="02020603050405020304" pitchFamily="18" charset="0"/>
              </a:rPr>
              <a:t>DSP</a:t>
            </a:r>
            <a:r>
              <a:rPr lang="zh-CN" altLang="en-US" sz="1800" dirty="0">
                <a:latin typeface="Times New Roman" panose="02020603050405020304" pitchFamily="18" charset="0"/>
              </a:rPr>
              <a:t>和</a:t>
            </a:r>
            <a:r>
              <a:rPr lang="en-US" altLang="zh-CN" sz="1800" dirty="0">
                <a:latin typeface="Times New Roman" panose="02020603050405020304" pitchFamily="18" charset="0"/>
              </a:rPr>
              <a:t>ARM</a:t>
            </a:r>
            <a:r>
              <a:rPr lang="zh-CN" altLang="en-US" sz="1800" dirty="0">
                <a:latin typeface="Times New Roman" panose="02020603050405020304" pitchFamily="18" charset="0"/>
              </a:rPr>
              <a:t>为代表的，采用</a:t>
            </a:r>
            <a:r>
              <a:rPr lang="zh-CN" altLang="en-US" sz="1800" dirty="0">
                <a:solidFill>
                  <a:srgbClr val="FF0000"/>
                </a:solidFill>
                <a:latin typeface="Times New Roman" panose="02020603050405020304" pitchFamily="18" charset="0"/>
              </a:rPr>
              <a:t>哈佛总线体系结构的芯片内部程序空间和数据空间是分开的，在硬件上也是分开的</a:t>
            </a:r>
            <a:r>
              <a:rPr lang="zh-CN" altLang="en-US" sz="1800" dirty="0">
                <a:latin typeface="Times New Roman" panose="02020603050405020304" pitchFamily="18" charset="0"/>
              </a:rPr>
              <a:t>，这就允许同时取指令和取操作数，也就是比冯结构快一步，从而大大提高运算能力。</a:t>
            </a:r>
            <a:endParaRPr lang="zh-CN" altLang="en-US" sz="1800" dirty="0">
              <a:latin typeface="Times New Roman" panose="02020603050405020304" pitchFamily="18" charset="0"/>
            </a:endParaRPr>
          </a:p>
        </p:txBody>
      </p:sp>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矩形 1611777"/>
          <p:cNvSpPr/>
          <p:nvPr/>
        </p:nvSpPr>
        <p:spPr>
          <a:xfrm>
            <a:off x="1157288" y="228600"/>
            <a:ext cx="7453312" cy="777875"/>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b="1" dirty="0">
                <a:latin typeface="Times New Roman" panose="02020603050405020304" pitchFamily="18" charset="0"/>
                <a:ea typeface="黑体" panose="02010609060101010101" pitchFamily="49" charset="-122"/>
              </a:rPr>
              <a:t>流水线技术</a:t>
            </a:r>
            <a:endParaRPr lang="zh-CN" altLang="en-US" sz="4400" b="1" dirty="0">
              <a:latin typeface="Times New Roman" panose="02020603050405020304" pitchFamily="18" charset="0"/>
              <a:ea typeface="黑体" panose="02010609060101010101" pitchFamily="49" charset="-122"/>
            </a:endParaRPr>
          </a:p>
        </p:txBody>
      </p:sp>
      <p:sp>
        <p:nvSpPr>
          <p:cNvPr id="54275" name="矩形 1611778"/>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4276" name="矩形 1611779"/>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4277" name="文本框 1611780"/>
          <p:cNvSpPr txBox="1"/>
          <p:nvPr/>
        </p:nvSpPr>
        <p:spPr>
          <a:xfrm>
            <a:off x="450850" y="1262063"/>
            <a:ext cx="7804150" cy="1552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2400" b="1" dirty="0">
                <a:solidFill>
                  <a:srgbClr val="FF0000"/>
                </a:solidFill>
                <a:latin typeface="楷体_GB2312" pitchFamily="49" charset="-122"/>
                <a:ea typeface="楷体_GB2312" pitchFamily="49" charset="-122"/>
              </a:rPr>
              <a:t>流水线</a:t>
            </a:r>
            <a:r>
              <a:rPr lang="en-US" altLang="zh-CN" sz="2400" b="1" dirty="0">
                <a:solidFill>
                  <a:srgbClr val="FF0000"/>
                </a:solidFill>
                <a:latin typeface="楷体_GB2312" pitchFamily="49" charset="-122"/>
                <a:ea typeface="楷体_GB2312" pitchFamily="49" charset="-122"/>
              </a:rPr>
              <a:t>(Pipeline)</a:t>
            </a:r>
            <a:r>
              <a:rPr lang="zh-CN" altLang="en-US" sz="2400" b="1" dirty="0">
                <a:solidFill>
                  <a:srgbClr val="FF0000"/>
                </a:solidFill>
                <a:latin typeface="楷体_GB2312" pitchFamily="49" charset="-122"/>
                <a:ea typeface="楷体_GB2312" pitchFamily="49" charset="-122"/>
              </a:rPr>
              <a:t>技术：几个指令可以并行执行</a:t>
            </a:r>
            <a:endParaRPr lang="zh-CN" altLang="en-US" sz="2400" b="1" dirty="0">
              <a:solidFill>
                <a:srgbClr val="FF0000"/>
              </a:solidFill>
              <a:latin typeface="楷体_GB2312" pitchFamily="49" charset="-122"/>
              <a:ea typeface="楷体_GB2312" pitchFamily="49" charset="-122"/>
            </a:endParaRPr>
          </a:p>
          <a:p>
            <a:pPr marL="457200" lvl="1" indent="0" eaLnBrk="1" hangingPunct="1">
              <a:spcBef>
                <a:spcPct val="50000"/>
              </a:spcBef>
              <a:buClrTx/>
              <a:buSzTx/>
              <a:buFont typeface="Arial" panose="020B0604020202020204" pitchFamily="34" charset="0"/>
              <a:buChar char="•"/>
            </a:pPr>
            <a:r>
              <a:rPr lang="zh-CN" altLang="en-US" sz="2400" b="1" dirty="0">
                <a:solidFill>
                  <a:srgbClr val="000066"/>
                </a:solidFill>
                <a:latin typeface="楷体_GB2312" pitchFamily="49" charset="-122"/>
                <a:ea typeface="楷体_GB2312" pitchFamily="49" charset="-122"/>
              </a:rPr>
              <a:t> 提高了</a:t>
            </a:r>
            <a:r>
              <a:rPr lang="en-US" altLang="zh-CN" sz="2400" b="1" dirty="0">
                <a:solidFill>
                  <a:srgbClr val="000066"/>
                </a:solidFill>
                <a:latin typeface="楷体_GB2312" pitchFamily="49" charset="-122"/>
                <a:ea typeface="楷体_GB2312" pitchFamily="49" charset="-122"/>
              </a:rPr>
              <a:t>CPU</a:t>
            </a:r>
            <a:r>
              <a:rPr lang="zh-CN" altLang="en-US" sz="2400" b="1" dirty="0">
                <a:solidFill>
                  <a:srgbClr val="000066"/>
                </a:solidFill>
                <a:latin typeface="楷体_GB2312" pitchFamily="49" charset="-122"/>
                <a:ea typeface="楷体_GB2312" pitchFamily="49" charset="-122"/>
              </a:rPr>
              <a:t>的运行效率</a:t>
            </a:r>
            <a:endParaRPr lang="zh-CN" altLang="en-US" sz="2400" b="1" dirty="0">
              <a:solidFill>
                <a:srgbClr val="000066"/>
              </a:solidFill>
              <a:latin typeface="楷体_GB2312" pitchFamily="49" charset="-122"/>
              <a:ea typeface="楷体_GB2312" pitchFamily="49" charset="-122"/>
            </a:endParaRPr>
          </a:p>
          <a:p>
            <a:pPr marL="457200" lvl="1" indent="0" eaLnBrk="1" hangingPunct="1">
              <a:spcBef>
                <a:spcPct val="50000"/>
              </a:spcBef>
              <a:buClrTx/>
              <a:buSzTx/>
              <a:buFont typeface="Arial" panose="020B0604020202020204" pitchFamily="34" charset="0"/>
              <a:buChar char="•"/>
            </a:pPr>
            <a:r>
              <a:rPr lang="zh-CN" altLang="en-US" sz="2400" b="1" dirty="0">
                <a:solidFill>
                  <a:srgbClr val="000066"/>
                </a:solidFill>
                <a:latin typeface="楷体_GB2312" pitchFamily="49" charset="-122"/>
                <a:ea typeface="楷体_GB2312" pitchFamily="49" charset="-122"/>
              </a:rPr>
              <a:t> 内部信息流要求通畅流动</a:t>
            </a:r>
            <a:endParaRPr lang="zh-CN" altLang="en-US" sz="2400" b="1" dirty="0">
              <a:solidFill>
                <a:srgbClr val="000066"/>
              </a:solidFill>
              <a:latin typeface="楷体_GB2312" pitchFamily="49" charset="-122"/>
              <a:ea typeface="楷体_GB2312" pitchFamily="49" charset="-122"/>
            </a:endParaRPr>
          </a:p>
        </p:txBody>
      </p:sp>
      <p:grpSp>
        <p:nvGrpSpPr>
          <p:cNvPr id="54278" name="组合 1"/>
          <p:cNvGrpSpPr/>
          <p:nvPr/>
        </p:nvGrpSpPr>
        <p:grpSpPr>
          <a:xfrm>
            <a:off x="1268413" y="3656013"/>
            <a:ext cx="6607175" cy="1925637"/>
            <a:chOff x="322263" y="3775075"/>
            <a:chExt cx="6607175" cy="1925638"/>
          </a:xfrm>
        </p:grpSpPr>
        <p:sp>
          <p:nvSpPr>
            <p:cNvPr id="54279" name="文本框 1611781"/>
            <p:cNvSpPr txBox="1"/>
            <p:nvPr/>
          </p:nvSpPr>
          <p:spPr>
            <a:xfrm>
              <a:off x="2605088" y="3775075"/>
              <a:ext cx="1022350" cy="36195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译码</a:t>
              </a:r>
              <a:endParaRPr lang="zh-CN" altLang="en-US" sz="1600" dirty="0">
                <a:latin typeface="Times New Roman" panose="02020603050405020304" pitchFamily="18" charset="0"/>
              </a:endParaRPr>
            </a:p>
          </p:txBody>
        </p:sp>
        <p:sp>
          <p:nvSpPr>
            <p:cNvPr id="54280" name="文本框 1611782"/>
            <p:cNvSpPr txBox="1"/>
            <p:nvPr/>
          </p:nvSpPr>
          <p:spPr>
            <a:xfrm>
              <a:off x="1582738" y="3775075"/>
              <a:ext cx="1022350" cy="36195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取指</a:t>
              </a:r>
              <a:endParaRPr lang="zh-CN" altLang="en-US" sz="1600" dirty="0">
                <a:latin typeface="Times New Roman" panose="02020603050405020304" pitchFamily="18" charset="0"/>
              </a:endParaRPr>
            </a:p>
          </p:txBody>
        </p:sp>
        <p:sp>
          <p:nvSpPr>
            <p:cNvPr id="54281" name="文本框 1611783"/>
            <p:cNvSpPr txBox="1"/>
            <p:nvPr/>
          </p:nvSpPr>
          <p:spPr>
            <a:xfrm>
              <a:off x="3627438" y="3775075"/>
              <a:ext cx="1022350" cy="36195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执行</a:t>
              </a:r>
              <a:r>
                <a:rPr lang="en-US" altLang="zh-CN" sz="1600" dirty="0">
                  <a:latin typeface="Times New Roman" panose="02020603050405020304" pitchFamily="18" charset="0"/>
                </a:rPr>
                <a:t>add</a:t>
              </a:r>
              <a:endParaRPr lang="en-US" altLang="zh-CN" sz="1600" dirty="0">
                <a:latin typeface="Times New Roman" panose="02020603050405020304" pitchFamily="18" charset="0"/>
              </a:endParaRPr>
            </a:p>
          </p:txBody>
        </p:sp>
        <p:sp>
          <p:nvSpPr>
            <p:cNvPr id="54282" name="文本框 1611784"/>
            <p:cNvSpPr txBox="1"/>
            <p:nvPr/>
          </p:nvSpPr>
          <p:spPr>
            <a:xfrm>
              <a:off x="3627438" y="4222750"/>
              <a:ext cx="1022350" cy="36195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译码</a:t>
              </a:r>
              <a:endParaRPr lang="zh-CN" altLang="en-US" sz="1600" dirty="0">
                <a:latin typeface="Times New Roman" panose="02020603050405020304" pitchFamily="18" charset="0"/>
              </a:endParaRPr>
            </a:p>
          </p:txBody>
        </p:sp>
        <p:sp>
          <p:nvSpPr>
            <p:cNvPr id="54283" name="文本框 1611785"/>
            <p:cNvSpPr txBox="1"/>
            <p:nvPr/>
          </p:nvSpPr>
          <p:spPr>
            <a:xfrm>
              <a:off x="2605088" y="4222750"/>
              <a:ext cx="1022350" cy="36195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取指</a:t>
              </a:r>
              <a:endParaRPr lang="zh-CN" altLang="en-US" sz="1600" dirty="0">
                <a:latin typeface="Times New Roman" panose="02020603050405020304" pitchFamily="18" charset="0"/>
              </a:endParaRPr>
            </a:p>
          </p:txBody>
        </p:sp>
        <p:sp>
          <p:nvSpPr>
            <p:cNvPr id="54284" name="文本框 1611786"/>
            <p:cNvSpPr txBox="1"/>
            <p:nvPr/>
          </p:nvSpPr>
          <p:spPr>
            <a:xfrm>
              <a:off x="4649788" y="4222750"/>
              <a:ext cx="1022350" cy="36195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执行</a:t>
              </a:r>
              <a:r>
                <a:rPr lang="en-US" altLang="zh-CN" sz="1600" dirty="0">
                  <a:latin typeface="Times New Roman" panose="02020603050405020304" pitchFamily="18" charset="0"/>
                </a:rPr>
                <a:t>sub</a:t>
              </a:r>
              <a:endParaRPr lang="en-US" altLang="zh-CN" sz="1600" dirty="0">
                <a:latin typeface="Times New Roman" panose="02020603050405020304" pitchFamily="18" charset="0"/>
              </a:endParaRPr>
            </a:p>
          </p:txBody>
        </p:sp>
        <p:sp>
          <p:nvSpPr>
            <p:cNvPr id="54285" name="文本框 1611787"/>
            <p:cNvSpPr txBox="1"/>
            <p:nvPr/>
          </p:nvSpPr>
          <p:spPr>
            <a:xfrm>
              <a:off x="4649788" y="4694238"/>
              <a:ext cx="1022350" cy="36195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译码</a:t>
              </a:r>
              <a:endParaRPr lang="zh-CN" altLang="en-US" sz="1600" dirty="0">
                <a:latin typeface="Times New Roman" panose="02020603050405020304" pitchFamily="18" charset="0"/>
              </a:endParaRPr>
            </a:p>
          </p:txBody>
        </p:sp>
        <p:sp>
          <p:nvSpPr>
            <p:cNvPr id="54286" name="文本框 1611788"/>
            <p:cNvSpPr txBox="1"/>
            <p:nvPr/>
          </p:nvSpPr>
          <p:spPr>
            <a:xfrm>
              <a:off x="3627438" y="4694238"/>
              <a:ext cx="1022350" cy="36195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取指</a:t>
              </a:r>
              <a:endParaRPr lang="zh-CN" altLang="en-US" sz="1600" dirty="0">
                <a:latin typeface="Times New Roman" panose="02020603050405020304" pitchFamily="18" charset="0"/>
              </a:endParaRPr>
            </a:p>
          </p:txBody>
        </p:sp>
        <p:sp>
          <p:nvSpPr>
            <p:cNvPr id="54287" name="文本框 1611789"/>
            <p:cNvSpPr txBox="1"/>
            <p:nvPr/>
          </p:nvSpPr>
          <p:spPr>
            <a:xfrm>
              <a:off x="5672138" y="4694238"/>
              <a:ext cx="1022350" cy="36195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执行</a:t>
              </a:r>
              <a:r>
                <a:rPr lang="en-US" altLang="zh-CN" sz="1600" dirty="0">
                  <a:latin typeface="Times New Roman" panose="02020603050405020304" pitchFamily="18" charset="0"/>
                </a:rPr>
                <a:t>cmp</a:t>
              </a:r>
              <a:endParaRPr lang="en-US" altLang="zh-CN" sz="1600" dirty="0">
                <a:latin typeface="Times New Roman" panose="02020603050405020304" pitchFamily="18" charset="0"/>
              </a:endParaRPr>
            </a:p>
          </p:txBody>
        </p:sp>
        <p:sp>
          <p:nvSpPr>
            <p:cNvPr id="54288" name="直接连接符 1611790"/>
            <p:cNvSpPr/>
            <p:nvPr/>
          </p:nvSpPr>
          <p:spPr>
            <a:xfrm>
              <a:off x="1582738" y="5364163"/>
              <a:ext cx="5346700" cy="0"/>
            </a:xfrm>
            <a:prstGeom prst="line">
              <a:avLst/>
            </a:prstGeom>
            <a:ln w="9525" cap="flat" cmpd="sng">
              <a:solidFill>
                <a:schemeClr val="tx1"/>
              </a:solidFill>
              <a:prstDash val="solid"/>
              <a:headEnd type="none" w="med" len="med"/>
              <a:tailEnd type="triangle" w="med" len="med"/>
            </a:ln>
          </p:spPr>
        </p:sp>
        <p:sp>
          <p:nvSpPr>
            <p:cNvPr id="54289" name="直接连接符 1611791"/>
            <p:cNvSpPr/>
            <p:nvPr/>
          </p:nvSpPr>
          <p:spPr>
            <a:xfrm>
              <a:off x="1582738" y="4089400"/>
              <a:ext cx="0" cy="1274763"/>
            </a:xfrm>
            <a:prstGeom prst="line">
              <a:avLst/>
            </a:prstGeom>
            <a:ln w="9525" cap="flat" cmpd="sng">
              <a:solidFill>
                <a:schemeClr val="tx1"/>
              </a:solidFill>
              <a:prstDash val="solid"/>
              <a:headEnd type="none" w="med" len="med"/>
              <a:tailEnd type="none" w="med" len="med"/>
            </a:ln>
          </p:spPr>
        </p:sp>
        <p:sp>
          <p:nvSpPr>
            <p:cNvPr id="54290" name="直接连接符 1611792"/>
            <p:cNvSpPr/>
            <p:nvPr/>
          </p:nvSpPr>
          <p:spPr>
            <a:xfrm>
              <a:off x="2605088" y="4537075"/>
              <a:ext cx="0" cy="827088"/>
            </a:xfrm>
            <a:prstGeom prst="line">
              <a:avLst/>
            </a:prstGeom>
            <a:ln w="9525" cap="flat" cmpd="sng">
              <a:solidFill>
                <a:schemeClr val="tx1"/>
              </a:solidFill>
              <a:prstDash val="solid"/>
              <a:headEnd type="none" w="med" len="med"/>
              <a:tailEnd type="none" w="med" len="med"/>
            </a:ln>
          </p:spPr>
        </p:sp>
        <p:sp>
          <p:nvSpPr>
            <p:cNvPr id="54291" name="直接连接符 1611793"/>
            <p:cNvSpPr/>
            <p:nvPr/>
          </p:nvSpPr>
          <p:spPr>
            <a:xfrm>
              <a:off x="3627438" y="5008563"/>
              <a:ext cx="0" cy="355600"/>
            </a:xfrm>
            <a:prstGeom prst="line">
              <a:avLst/>
            </a:prstGeom>
            <a:ln w="9525" cap="flat" cmpd="sng">
              <a:solidFill>
                <a:schemeClr val="tx1"/>
              </a:solidFill>
              <a:prstDash val="solid"/>
              <a:headEnd type="none" w="med" len="med"/>
              <a:tailEnd type="none" w="med" len="med"/>
            </a:ln>
          </p:spPr>
        </p:sp>
        <p:sp>
          <p:nvSpPr>
            <p:cNvPr id="54292" name="直接连接符 1611794"/>
            <p:cNvSpPr/>
            <p:nvPr/>
          </p:nvSpPr>
          <p:spPr>
            <a:xfrm>
              <a:off x="4649788" y="5008563"/>
              <a:ext cx="0" cy="355600"/>
            </a:xfrm>
            <a:prstGeom prst="line">
              <a:avLst/>
            </a:prstGeom>
            <a:ln w="9525" cap="flat" cmpd="sng">
              <a:solidFill>
                <a:schemeClr val="tx1"/>
              </a:solidFill>
              <a:prstDash val="solid"/>
              <a:headEnd type="none" w="med" len="med"/>
              <a:tailEnd type="none" w="med" len="med"/>
            </a:ln>
          </p:spPr>
        </p:sp>
        <p:sp>
          <p:nvSpPr>
            <p:cNvPr id="54293" name="直接连接符 1611795"/>
            <p:cNvSpPr/>
            <p:nvPr/>
          </p:nvSpPr>
          <p:spPr>
            <a:xfrm>
              <a:off x="5672138" y="5008563"/>
              <a:ext cx="0" cy="355600"/>
            </a:xfrm>
            <a:prstGeom prst="line">
              <a:avLst/>
            </a:prstGeom>
            <a:ln w="9525" cap="flat" cmpd="sng">
              <a:solidFill>
                <a:schemeClr val="tx1"/>
              </a:solidFill>
              <a:prstDash val="solid"/>
              <a:headEnd type="none" w="med" len="med"/>
              <a:tailEnd type="none" w="med" len="med"/>
            </a:ln>
          </p:spPr>
        </p:sp>
        <p:sp>
          <p:nvSpPr>
            <p:cNvPr id="54294" name="直接连接符 1611796"/>
            <p:cNvSpPr/>
            <p:nvPr/>
          </p:nvSpPr>
          <p:spPr>
            <a:xfrm>
              <a:off x="6694488" y="5008563"/>
              <a:ext cx="0" cy="355600"/>
            </a:xfrm>
            <a:prstGeom prst="line">
              <a:avLst/>
            </a:prstGeom>
            <a:ln w="9525" cap="flat" cmpd="sng">
              <a:solidFill>
                <a:schemeClr val="tx1"/>
              </a:solidFill>
              <a:prstDash val="solid"/>
              <a:headEnd type="none" w="med" len="med"/>
              <a:tailEnd type="none" w="med" len="med"/>
            </a:ln>
          </p:spPr>
        </p:sp>
        <p:sp>
          <p:nvSpPr>
            <p:cNvPr id="54295" name="文本框 1611797"/>
            <p:cNvSpPr txBox="1"/>
            <p:nvPr/>
          </p:nvSpPr>
          <p:spPr>
            <a:xfrm>
              <a:off x="1171575" y="5364163"/>
              <a:ext cx="815975"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时间</a:t>
              </a:r>
              <a:endParaRPr lang="zh-CN" altLang="en-US" sz="1600" dirty="0">
                <a:latin typeface="Times New Roman" panose="02020603050405020304" pitchFamily="18" charset="0"/>
              </a:endParaRPr>
            </a:p>
          </p:txBody>
        </p:sp>
        <p:sp>
          <p:nvSpPr>
            <p:cNvPr id="54296" name="文本框 1611798"/>
            <p:cNvSpPr txBox="1"/>
            <p:nvPr/>
          </p:nvSpPr>
          <p:spPr>
            <a:xfrm>
              <a:off x="355600" y="3800475"/>
              <a:ext cx="815975"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en-US" altLang="zh-CN" sz="1600" dirty="0">
                  <a:latin typeface="Times New Roman" panose="02020603050405020304" pitchFamily="18" charset="0"/>
                </a:rPr>
                <a:t>Add</a:t>
              </a:r>
              <a:endParaRPr lang="en-US" altLang="zh-CN" sz="1600" dirty="0">
                <a:latin typeface="Times New Roman" panose="02020603050405020304" pitchFamily="18" charset="0"/>
              </a:endParaRPr>
            </a:p>
          </p:txBody>
        </p:sp>
        <p:sp>
          <p:nvSpPr>
            <p:cNvPr id="54297" name="文本框 1611799"/>
            <p:cNvSpPr txBox="1"/>
            <p:nvPr/>
          </p:nvSpPr>
          <p:spPr>
            <a:xfrm>
              <a:off x="355600" y="4316413"/>
              <a:ext cx="815975"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en-US" altLang="zh-CN" sz="1600" dirty="0">
                  <a:latin typeface="Times New Roman" panose="02020603050405020304" pitchFamily="18" charset="0"/>
                </a:rPr>
                <a:t>Sub</a:t>
              </a:r>
              <a:endParaRPr lang="en-US" altLang="zh-CN" sz="1600" dirty="0">
                <a:latin typeface="Times New Roman" panose="02020603050405020304" pitchFamily="18" charset="0"/>
              </a:endParaRPr>
            </a:p>
          </p:txBody>
        </p:sp>
        <p:sp>
          <p:nvSpPr>
            <p:cNvPr id="54298" name="文本框 1611800"/>
            <p:cNvSpPr txBox="1"/>
            <p:nvPr/>
          </p:nvSpPr>
          <p:spPr>
            <a:xfrm>
              <a:off x="322263" y="4719638"/>
              <a:ext cx="815975" cy="3365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en-US" altLang="zh-CN" sz="1600" dirty="0">
                  <a:latin typeface="Times New Roman" panose="02020603050405020304" pitchFamily="18" charset="0"/>
                </a:rPr>
                <a:t>Cmp</a:t>
              </a:r>
              <a:endParaRPr lang="en-US" altLang="zh-CN" sz="1600" dirty="0">
                <a:latin typeface="Times New Roman" panose="02020603050405020304" pitchFamily="18" charset="0"/>
              </a:endParaRPr>
            </a:p>
          </p:txBody>
        </p:sp>
      </p:grpSp>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矩形 1863681"/>
          <p:cNvSpPr/>
          <p:nvPr/>
        </p:nvSpPr>
        <p:spPr>
          <a:xfrm>
            <a:off x="690563" y="6243638"/>
            <a:ext cx="1903412" cy="455612"/>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6323" name="矩形 1863682"/>
          <p:cNvSpPr/>
          <p:nvPr/>
        </p:nvSpPr>
        <p:spPr>
          <a:xfrm>
            <a:off x="3125788" y="6243638"/>
            <a:ext cx="2892425" cy="455612"/>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6324" name="标题 1863683"/>
          <p:cNvSpPr>
            <a:spLocks noGrp="1"/>
          </p:cNvSpPr>
          <p:nvPr>
            <p:ph type="title"/>
          </p:nvPr>
        </p:nvSpPr>
        <p:spPr>
          <a:xfrm>
            <a:off x="1127125" y="228600"/>
            <a:ext cx="7331075" cy="790575"/>
          </a:xfrm>
        </p:spPr>
        <p:txBody>
          <a:bodyPr vert="horz" wrap="square" lIns="82550" tIns="41275" rIns="82550" bIns="41275" anchor="t" anchorCtr="0"/>
          <a:lstStyle/>
          <a:p>
            <a:pPr marL="254000" indent="-254000" eaLnBrk="1" hangingPunct="1">
              <a:spcBef>
                <a:spcPct val="50000"/>
              </a:spcBef>
              <a:buSzPct val="75000"/>
            </a:pPr>
            <a:r>
              <a:rPr lang="zh-CN" altLang="en-US" dirty="0"/>
              <a:t>指令流水线</a:t>
            </a:r>
            <a:r>
              <a:rPr lang="en-US" altLang="zh-CN" dirty="0"/>
              <a:t>—</a:t>
            </a:r>
            <a:r>
              <a:rPr lang="zh-CN" altLang="en-US" dirty="0"/>
              <a:t>以</a:t>
            </a:r>
            <a:r>
              <a:rPr lang="en-US" altLang="zh-CN" dirty="0"/>
              <a:t>ARM</a:t>
            </a:r>
            <a:r>
              <a:rPr lang="zh-CN" altLang="en-US" dirty="0"/>
              <a:t>为例</a:t>
            </a:r>
            <a:endParaRPr lang="zh-CN" altLang="en-US" dirty="0"/>
          </a:p>
        </p:txBody>
      </p:sp>
      <p:sp>
        <p:nvSpPr>
          <p:cNvPr id="56325" name="文本占位符 1863684"/>
          <p:cNvSpPr>
            <a:spLocks noGrp="1"/>
          </p:cNvSpPr>
          <p:nvPr>
            <p:ph idx="1"/>
          </p:nvPr>
        </p:nvSpPr>
        <p:spPr>
          <a:xfrm>
            <a:off x="488950" y="1192213"/>
            <a:ext cx="8229600" cy="4876800"/>
          </a:xfrm>
        </p:spPr>
        <p:txBody>
          <a:bodyPr vert="horz" wrap="square" lIns="92075" tIns="46038" rIns="92075" bIns="46038" anchor="ctr" anchorCtr="0"/>
          <a:lstStyle/>
          <a:p>
            <a:pPr defTabSz="938530" eaLnBrk="1" hangingPunct="1">
              <a:spcBef>
                <a:spcPct val="0"/>
              </a:spcBef>
            </a:pPr>
            <a:r>
              <a:rPr lang="zh-CN" altLang="en-US" sz="2400" dirty="0">
                <a:solidFill>
                  <a:srgbClr val="FF0000"/>
                </a:solidFill>
                <a:latin typeface="楷体_GB2312" pitchFamily="49" charset="-122"/>
                <a:ea typeface="楷体_GB2312" pitchFamily="49" charset="-122"/>
              </a:rPr>
              <a:t>为增加处理器指令流的速度，</a:t>
            </a:r>
            <a:r>
              <a:rPr lang="en-US" altLang="zh-CN" sz="2400" dirty="0">
                <a:solidFill>
                  <a:srgbClr val="FF0000"/>
                </a:solidFill>
                <a:latin typeface="楷体_GB2312" pitchFamily="49" charset="-122"/>
                <a:ea typeface="楷体_GB2312" pitchFamily="49" charset="-122"/>
              </a:rPr>
              <a:t>ARM7 </a:t>
            </a:r>
            <a:r>
              <a:rPr lang="zh-CN" altLang="en-US" sz="2400" dirty="0">
                <a:solidFill>
                  <a:srgbClr val="FF0000"/>
                </a:solidFill>
                <a:latin typeface="楷体_GB2312" pitchFamily="49" charset="-122"/>
                <a:ea typeface="楷体_GB2312" pitchFamily="49" charset="-122"/>
              </a:rPr>
              <a:t>系列使用</a:t>
            </a:r>
            <a:r>
              <a:rPr lang="en-US" altLang="zh-CN" sz="2400" dirty="0">
                <a:solidFill>
                  <a:srgbClr val="FF0000"/>
                </a:solidFill>
                <a:latin typeface="楷体_GB2312" pitchFamily="49" charset="-122"/>
                <a:ea typeface="楷体_GB2312" pitchFamily="49" charset="-122"/>
              </a:rPr>
              <a:t>3</a:t>
            </a:r>
            <a:r>
              <a:rPr lang="zh-CN" altLang="en-US" sz="2400" dirty="0">
                <a:solidFill>
                  <a:srgbClr val="FF0000"/>
                </a:solidFill>
                <a:latin typeface="楷体_GB2312" pitchFamily="49" charset="-122"/>
                <a:ea typeface="楷体_GB2312" pitchFamily="49" charset="-122"/>
              </a:rPr>
              <a:t>级流水线</a:t>
            </a:r>
            <a:r>
              <a:rPr lang="en-US" altLang="zh-CN" sz="2400" dirty="0">
                <a:solidFill>
                  <a:srgbClr val="FF0000"/>
                </a:solidFill>
                <a:latin typeface="楷体_GB2312" pitchFamily="49" charset="-122"/>
                <a:ea typeface="楷体_GB2312" pitchFamily="49" charset="-122"/>
              </a:rPr>
              <a:t>.</a:t>
            </a:r>
            <a:endParaRPr lang="en-US" altLang="zh-CN" sz="2400" dirty="0">
              <a:solidFill>
                <a:srgbClr val="FF0000"/>
              </a:solidFill>
              <a:latin typeface="楷体_GB2312" pitchFamily="49" charset="-122"/>
              <a:ea typeface="楷体_GB2312" pitchFamily="49" charset="-122"/>
            </a:endParaRPr>
          </a:p>
          <a:p>
            <a:pPr marL="717550" lvl="1" indent="-233045" defTabSz="938530" eaLnBrk="1" hangingPunct="1"/>
            <a:r>
              <a:rPr lang="zh-CN" altLang="en-US" sz="2400" dirty="0">
                <a:latin typeface="楷体_GB2312" pitchFamily="49" charset="-122"/>
                <a:ea typeface="楷体_GB2312" pitchFamily="49" charset="-122"/>
              </a:rPr>
              <a:t>允许多个操作同时处理，比逐条指令执行要快。</a:t>
            </a:r>
            <a:endParaRPr lang="zh-CN" altLang="en-US" sz="2400" dirty="0">
              <a:latin typeface="楷体_GB2312" pitchFamily="49" charset="-122"/>
              <a:ea typeface="楷体_GB2312" pitchFamily="49" charset="-122"/>
            </a:endParaRPr>
          </a:p>
          <a:p>
            <a:pPr defTabSz="938530" eaLnBrk="1" hangingPunct="1">
              <a:buNone/>
            </a:pPr>
            <a:endParaRPr lang="zh-CN" altLang="en-US" sz="2400" dirty="0">
              <a:solidFill>
                <a:srgbClr val="FF0000"/>
              </a:solidFill>
              <a:latin typeface="楷体_GB2312" pitchFamily="49" charset="-122"/>
              <a:ea typeface="楷体_GB2312" pitchFamily="49" charset="-122"/>
            </a:endParaRPr>
          </a:p>
          <a:p>
            <a:pPr defTabSz="938530" eaLnBrk="1" hangingPunct="1">
              <a:buNone/>
            </a:pPr>
            <a:endParaRPr lang="zh-CN" altLang="en-US" sz="2400" dirty="0">
              <a:solidFill>
                <a:srgbClr val="FF0000"/>
              </a:solidFill>
              <a:latin typeface="楷体_GB2312" pitchFamily="49" charset="-122"/>
              <a:ea typeface="楷体_GB2312" pitchFamily="49" charset="-122"/>
            </a:endParaRPr>
          </a:p>
          <a:p>
            <a:pPr defTabSz="938530" eaLnBrk="1" hangingPunct="1">
              <a:buNone/>
            </a:pPr>
            <a:endParaRPr lang="zh-CN" altLang="en-US" sz="2400" dirty="0">
              <a:solidFill>
                <a:srgbClr val="FF0000"/>
              </a:solidFill>
              <a:latin typeface="楷体_GB2312" pitchFamily="49" charset="-122"/>
              <a:ea typeface="楷体_GB2312" pitchFamily="49" charset="-122"/>
            </a:endParaRPr>
          </a:p>
          <a:p>
            <a:pPr defTabSz="938530" eaLnBrk="1" hangingPunct="1">
              <a:buNone/>
            </a:pPr>
            <a:endParaRPr lang="zh-CN" altLang="en-US" sz="2400" dirty="0">
              <a:solidFill>
                <a:srgbClr val="FF0000"/>
              </a:solidFill>
              <a:latin typeface="楷体_GB2312" pitchFamily="49" charset="-122"/>
              <a:ea typeface="楷体_GB2312" pitchFamily="49" charset="-122"/>
            </a:endParaRPr>
          </a:p>
          <a:p>
            <a:pPr defTabSz="938530" eaLnBrk="1" hangingPunct="1">
              <a:buNone/>
            </a:pPr>
            <a:endParaRPr lang="zh-CN" altLang="en-US" sz="2400" dirty="0">
              <a:solidFill>
                <a:srgbClr val="FF0000"/>
              </a:solidFill>
              <a:latin typeface="楷体_GB2312" pitchFamily="49" charset="-122"/>
              <a:ea typeface="楷体_GB2312" pitchFamily="49" charset="-122"/>
            </a:endParaRPr>
          </a:p>
          <a:p>
            <a:pPr defTabSz="938530" eaLnBrk="1" hangingPunct="1">
              <a:buNone/>
            </a:pPr>
            <a:endParaRPr lang="zh-CN" altLang="en-US" sz="2400" dirty="0">
              <a:solidFill>
                <a:srgbClr val="FF0000"/>
              </a:solidFill>
              <a:latin typeface="楷体_GB2312" pitchFamily="49" charset="-122"/>
              <a:ea typeface="楷体_GB2312" pitchFamily="49" charset="-122"/>
            </a:endParaRPr>
          </a:p>
          <a:p>
            <a:pPr defTabSz="938530" eaLnBrk="1" hangingPunct="1">
              <a:buNone/>
            </a:pPr>
            <a:endParaRPr lang="zh-CN" altLang="en-US" sz="2400" dirty="0">
              <a:solidFill>
                <a:srgbClr val="FF0000"/>
              </a:solidFill>
              <a:latin typeface="楷体_GB2312" pitchFamily="49" charset="-122"/>
              <a:ea typeface="楷体_GB2312" pitchFamily="49" charset="-122"/>
            </a:endParaRPr>
          </a:p>
          <a:p>
            <a:pPr defTabSz="938530" eaLnBrk="1" hangingPunct="1"/>
            <a:r>
              <a:rPr lang="zh-CN" altLang="en-US" sz="2400" dirty="0">
                <a:solidFill>
                  <a:srgbClr val="FF0000"/>
                </a:solidFill>
                <a:latin typeface="楷体_GB2312" pitchFamily="49" charset="-122"/>
                <a:ea typeface="楷体_GB2312" pitchFamily="49" charset="-122"/>
              </a:rPr>
              <a:t> </a:t>
            </a:r>
            <a:r>
              <a:rPr lang="en-US" altLang="zh-CN" sz="2400" dirty="0">
                <a:solidFill>
                  <a:srgbClr val="FF0000"/>
                </a:solidFill>
                <a:latin typeface="楷体_GB2312" pitchFamily="49" charset="-122"/>
                <a:ea typeface="楷体_GB2312" pitchFamily="49" charset="-122"/>
              </a:rPr>
              <a:t>PC</a:t>
            </a:r>
            <a:r>
              <a:rPr lang="zh-CN" altLang="en-US" sz="2400" dirty="0">
                <a:solidFill>
                  <a:srgbClr val="FF0000"/>
                </a:solidFill>
                <a:latin typeface="楷体_GB2312" pitchFamily="49" charset="-122"/>
                <a:ea typeface="楷体_GB2312" pitchFamily="49" charset="-122"/>
              </a:rPr>
              <a:t>指向正被取指的指令，而非正在执行的指令</a:t>
            </a:r>
            <a:endParaRPr lang="zh-CN" altLang="en-US" sz="2400" dirty="0">
              <a:solidFill>
                <a:srgbClr val="FF0000"/>
              </a:solidFill>
              <a:latin typeface="楷体_GB2312" pitchFamily="49" charset="-122"/>
              <a:ea typeface="楷体_GB2312" pitchFamily="49" charset="-122"/>
            </a:endParaRPr>
          </a:p>
        </p:txBody>
      </p:sp>
      <p:sp>
        <p:nvSpPr>
          <p:cNvPr id="56326" name="矩形 1863685"/>
          <p:cNvSpPr/>
          <p:nvPr/>
        </p:nvSpPr>
        <p:spPr>
          <a:xfrm>
            <a:off x="2994025" y="2735263"/>
            <a:ext cx="1393825" cy="541337"/>
          </a:xfrm>
          <a:prstGeom prst="rect">
            <a:avLst/>
          </a:prstGeom>
          <a:solidFill>
            <a:schemeClr val="bg2"/>
          </a:solidFill>
          <a:ln w="158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endParaRPr lang="en-GB" altLang="zh-CN" sz="1400" b="1" dirty="0">
              <a:solidFill>
                <a:schemeClr val="hlink"/>
              </a:solidFill>
            </a:endParaRPr>
          </a:p>
        </p:txBody>
      </p:sp>
      <p:sp>
        <p:nvSpPr>
          <p:cNvPr id="56327" name="矩形 1863686"/>
          <p:cNvSpPr/>
          <p:nvPr/>
        </p:nvSpPr>
        <p:spPr>
          <a:xfrm>
            <a:off x="2971800" y="3581400"/>
            <a:ext cx="1393825" cy="533400"/>
          </a:xfrm>
          <a:prstGeom prst="rect">
            <a:avLst/>
          </a:prstGeom>
          <a:solidFill>
            <a:schemeClr val="folHlink"/>
          </a:solidFill>
          <a:ln w="1587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6328" name="矩形 1863687"/>
          <p:cNvSpPr/>
          <p:nvPr/>
        </p:nvSpPr>
        <p:spPr>
          <a:xfrm>
            <a:off x="2971800" y="4419600"/>
            <a:ext cx="1393825" cy="533400"/>
          </a:xfrm>
          <a:prstGeom prst="rect">
            <a:avLst/>
          </a:prstGeom>
          <a:solidFill>
            <a:schemeClr val="tx2"/>
          </a:solidFill>
          <a:ln w="1587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6329" name="矩形 1863688"/>
          <p:cNvSpPr/>
          <p:nvPr/>
        </p:nvSpPr>
        <p:spPr>
          <a:xfrm>
            <a:off x="2994025" y="2868613"/>
            <a:ext cx="1389063" cy="284162"/>
          </a:xfrm>
          <a:prstGeom prst="rect">
            <a:avLst/>
          </a:prstGeom>
          <a:noFill/>
          <a:ln w="19050">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defTabSz="911225">
              <a:lnSpc>
                <a:spcPct val="90000"/>
              </a:lnSpc>
              <a:spcBef>
                <a:spcPct val="0"/>
              </a:spcBef>
              <a:buClrTx/>
              <a:buSzTx/>
              <a:buFont typeface="Arial" panose="020B0604020202020204" pitchFamily="34" charset="0"/>
              <a:buNone/>
            </a:pPr>
            <a:r>
              <a:rPr lang="en-US" altLang="zh-CN" sz="1400" b="1" dirty="0">
                <a:solidFill>
                  <a:schemeClr val="bg1"/>
                </a:solidFill>
              </a:rPr>
              <a:t>Fetch</a:t>
            </a:r>
            <a:endParaRPr lang="en-US" altLang="zh-CN" sz="1400" b="1" dirty="0">
              <a:solidFill>
                <a:schemeClr val="bg1"/>
              </a:solidFill>
            </a:endParaRPr>
          </a:p>
        </p:txBody>
      </p:sp>
      <p:sp>
        <p:nvSpPr>
          <p:cNvPr id="56330" name="矩形 1863689"/>
          <p:cNvSpPr/>
          <p:nvPr/>
        </p:nvSpPr>
        <p:spPr>
          <a:xfrm>
            <a:off x="3013075" y="3714750"/>
            <a:ext cx="1330325" cy="284163"/>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defTabSz="911225">
              <a:lnSpc>
                <a:spcPct val="90000"/>
              </a:lnSpc>
              <a:spcBef>
                <a:spcPct val="0"/>
              </a:spcBef>
              <a:buClrTx/>
              <a:buSzTx/>
              <a:buFont typeface="Arial" panose="020B0604020202020204" pitchFamily="34" charset="0"/>
              <a:buNone/>
            </a:pPr>
            <a:r>
              <a:rPr lang="en-US" altLang="zh-CN" sz="1400" b="1" dirty="0">
                <a:solidFill>
                  <a:schemeClr val="bg1"/>
                </a:solidFill>
              </a:rPr>
              <a:t>Decode</a:t>
            </a:r>
            <a:endParaRPr lang="en-US" altLang="zh-CN" sz="1400" b="1" dirty="0">
              <a:solidFill>
                <a:schemeClr val="bg1"/>
              </a:solidFill>
            </a:endParaRPr>
          </a:p>
        </p:txBody>
      </p:sp>
      <p:sp>
        <p:nvSpPr>
          <p:cNvPr id="56331" name="矩形 1863690"/>
          <p:cNvSpPr/>
          <p:nvPr/>
        </p:nvSpPr>
        <p:spPr>
          <a:xfrm>
            <a:off x="2971800" y="4546600"/>
            <a:ext cx="1371600" cy="284163"/>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defTabSz="911225">
              <a:lnSpc>
                <a:spcPct val="90000"/>
              </a:lnSpc>
              <a:spcBef>
                <a:spcPct val="0"/>
              </a:spcBef>
              <a:buClrTx/>
              <a:buSzTx/>
              <a:buFont typeface="Arial" panose="020B0604020202020204" pitchFamily="34" charset="0"/>
              <a:buNone/>
            </a:pPr>
            <a:r>
              <a:rPr lang="en-US" altLang="zh-CN" sz="1400" b="1" dirty="0">
                <a:solidFill>
                  <a:schemeClr val="bg1"/>
                </a:solidFill>
              </a:rPr>
              <a:t>Execute</a:t>
            </a:r>
            <a:endParaRPr lang="en-US" altLang="zh-CN" sz="1400" b="1" dirty="0">
              <a:solidFill>
                <a:schemeClr val="bg1"/>
              </a:solidFill>
            </a:endParaRPr>
          </a:p>
        </p:txBody>
      </p:sp>
      <p:sp>
        <p:nvSpPr>
          <p:cNvPr id="56332" name="直接连接符 1863691"/>
          <p:cNvSpPr/>
          <p:nvPr/>
        </p:nvSpPr>
        <p:spPr>
          <a:xfrm flipH="1">
            <a:off x="3683000" y="3267075"/>
            <a:ext cx="0" cy="322263"/>
          </a:xfrm>
          <a:prstGeom prst="line">
            <a:avLst/>
          </a:prstGeom>
          <a:ln w="25400" cap="flat" cmpd="sng">
            <a:solidFill>
              <a:schemeClr val="tx1"/>
            </a:solidFill>
            <a:prstDash val="solid"/>
            <a:headEnd type="none" w="sm" len="sm"/>
            <a:tailEnd type="triangle" w="med" len="med"/>
          </a:ln>
        </p:spPr>
      </p:sp>
      <p:sp>
        <p:nvSpPr>
          <p:cNvPr id="56333" name="直接连接符 1863692"/>
          <p:cNvSpPr/>
          <p:nvPr/>
        </p:nvSpPr>
        <p:spPr>
          <a:xfrm>
            <a:off x="3657600" y="4114800"/>
            <a:ext cx="0" cy="304800"/>
          </a:xfrm>
          <a:prstGeom prst="line">
            <a:avLst/>
          </a:prstGeom>
          <a:ln w="25400" cap="flat" cmpd="sng">
            <a:solidFill>
              <a:schemeClr val="tx1"/>
            </a:solidFill>
            <a:prstDash val="solid"/>
            <a:headEnd type="none" w="sm" len="sm"/>
            <a:tailEnd type="triangle" w="med" len="med"/>
          </a:ln>
        </p:spPr>
      </p:sp>
      <p:sp>
        <p:nvSpPr>
          <p:cNvPr id="56334" name="矩形 1863693"/>
          <p:cNvSpPr/>
          <p:nvPr/>
        </p:nvSpPr>
        <p:spPr>
          <a:xfrm>
            <a:off x="4570413" y="2827338"/>
            <a:ext cx="2012950" cy="312737"/>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11225">
              <a:lnSpc>
                <a:spcPct val="90000"/>
              </a:lnSpc>
              <a:spcBef>
                <a:spcPct val="0"/>
              </a:spcBef>
              <a:buClrTx/>
              <a:buSzTx/>
              <a:buFont typeface="Arial" panose="020B0604020202020204" pitchFamily="34" charset="0"/>
              <a:buNone/>
            </a:pPr>
            <a:r>
              <a:rPr lang="zh-CN" altLang="en-US" sz="1600" dirty="0"/>
              <a:t>从存储器中读取指令</a:t>
            </a:r>
            <a:endParaRPr lang="zh-CN" altLang="en-US" sz="1600" dirty="0"/>
          </a:p>
        </p:txBody>
      </p:sp>
      <p:sp>
        <p:nvSpPr>
          <p:cNvPr id="56335" name="矩形 1863694"/>
          <p:cNvSpPr/>
          <p:nvPr/>
        </p:nvSpPr>
        <p:spPr>
          <a:xfrm>
            <a:off x="4535488" y="3721100"/>
            <a:ext cx="996950" cy="31273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11225">
              <a:lnSpc>
                <a:spcPct val="90000"/>
              </a:lnSpc>
              <a:spcBef>
                <a:spcPct val="0"/>
              </a:spcBef>
              <a:buClrTx/>
              <a:buSzTx/>
              <a:buFont typeface="Arial" panose="020B0604020202020204" pitchFamily="34" charset="0"/>
              <a:buNone/>
            </a:pPr>
            <a:r>
              <a:rPr lang="zh-CN" altLang="en-US" sz="1600" dirty="0"/>
              <a:t>解码指令</a:t>
            </a:r>
            <a:endParaRPr lang="zh-CN" altLang="en-US" sz="1600" dirty="0"/>
          </a:p>
        </p:txBody>
      </p:sp>
      <p:sp>
        <p:nvSpPr>
          <p:cNvPr id="56336" name="矩形 1863695"/>
          <p:cNvSpPr/>
          <p:nvPr/>
        </p:nvSpPr>
        <p:spPr>
          <a:xfrm>
            <a:off x="4535488" y="4311650"/>
            <a:ext cx="2735262" cy="754063"/>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11225">
              <a:lnSpc>
                <a:spcPct val="90000"/>
              </a:lnSpc>
              <a:spcBef>
                <a:spcPct val="0"/>
              </a:spcBef>
              <a:buClrTx/>
              <a:buSzTx/>
              <a:buFont typeface="Arial" panose="020B0604020202020204" pitchFamily="34" charset="0"/>
              <a:buNone/>
            </a:pPr>
            <a:r>
              <a:rPr lang="zh-CN" altLang="en-US" sz="1600" dirty="0"/>
              <a:t>寄存器读（从寄存器</a:t>
            </a:r>
            <a:r>
              <a:rPr lang="en-US" altLang="zh-CN" sz="1600" dirty="0"/>
              <a:t>Bank</a:t>
            </a:r>
            <a:r>
              <a:rPr lang="zh-CN" altLang="en-US" sz="1600" dirty="0"/>
              <a:t>）</a:t>
            </a:r>
            <a:endParaRPr lang="zh-CN" altLang="en-US" sz="1600" dirty="0"/>
          </a:p>
          <a:p>
            <a:pPr marL="0" lvl="0" indent="0" defTabSz="911225">
              <a:lnSpc>
                <a:spcPct val="90000"/>
              </a:lnSpc>
              <a:spcBef>
                <a:spcPct val="0"/>
              </a:spcBef>
              <a:buClrTx/>
              <a:buSzTx/>
              <a:buFont typeface="Arial" panose="020B0604020202020204" pitchFamily="34" charset="0"/>
              <a:buNone/>
            </a:pPr>
            <a:r>
              <a:rPr lang="zh-CN" altLang="en-US" sz="1600" dirty="0"/>
              <a:t>移位及</a:t>
            </a:r>
            <a:r>
              <a:rPr lang="en-US" altLang="zh-CN" sz="1600" dirty="0"/>
              <a:t>ALU</a:t>
            </a:r>
            <a:r>
              <a:rPr lang="zh-CN" altLang="en-US" sz="1600" dirty="0"/>
              <a:t>操作</a:t>
            </a:r>
            <a:endParaRPr lang="zh-CN" altLang="en-US" sz="1600" dirty="0"/>
          </a:p>
          <a:p>
            <a:pPr marL="0" lvl="0" indent="0" defTabSz="911225">
              <a:lnSpc>
                <a:spcPct val="90000"/>
              </a:lnSpc>
              <a:spcBef>
                <a:spcPct val="0"/>
              </a:spcBef>
              <a:buClrTx/>
              <a:buSzTx/>
              <a:buFont typeface="Arial" panose="020B0604020202020204" pitchFamily="34" charset="0"/>
              <a:buNone/>
            </a:pPr>
            <a:r>
              <a:rPr lang="zh-CN" altLang="en-US" sz="1600" dirty="0"/>
              <a:t>寄存器写（到寄存器</a:t>
            </a:r>
            <a:r>
              <a:rPr lang="en-US" altLang="zh-CN" sz="1600" dirty="0"/>
              <a:t>Bank </a:t>
            </a:r>
            <a:r>
              <a:rPr lang="zh-CN" altLang="en-US" sz="1600" dirty="0"/>
              <a:t>）</a:t>
            </a:r>
            <a:endParaRPr lang="zh-CN" altLang="en-US" sz="1600" dirty="0"/>
          </a:p>
        </p:txBody>
      </p:sp>
      <p:sp>
        <p:nvSpPr>
          <p:cNvPr id="56337" name="矩形 1863696"/>
          <p:cNvSpPr/>
          <p:nvPr/>
        </p:nvSpPr>
        <p:spPr>
          <a:xfrm>
            <a:off x="1219200" y="2819400"/>
            <a:ext cx="1376363" cy="31273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11225">
              <a:lnSpc>
                <a:spcPct val="90000"/>
              </a:lnSpc>
              <a:spcBef>
                <a:spcPct val="0"/>
              </a:spcBef>
              <a:buClrTx/>
              <a:buSzTx/>
              <a:buFont typeface="Arial" panose="020B0604020202020204" pitchFamily="34" charset="0"/>
              <a:buNone/>
            </a:pPr>
            <a:r>
              <a:rPr lang="en-US" altLang="zh-CN" sz="1600" dirty="0"/>
              <a:t>PC	PC</a:t>
            </a:r>
            <a:endParaRPr lang="en-US" altLang="zh-CN" sz="1600" dirty="0"/>
          </a:p>
        </p:txBody>
      </p:sp>
      <p:sp>
        <p:nvSpPr>
          <p:cNvPr id="56338" name="矩形 1863697"/>
          <p:cNvSpPr/>
          <p:nvPr/>
        </p:nvSpPr>
        <p:spPr>
          <a:xfrm>
            <a:off x="1219200" y="3657600"/>
            <a:ext cx="1557338" cy="31273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11225">
              <a:lnSpc>
                <a:spcPct val="90000"/>
              </a:lnSpc>
              <a:spcBef>
                <a:spcPct val="0"/>
              </a:spcBef>
              <a:buClrTx/>
              <a:buSzTx/>
              <a:buFont typeface="Arial" panose="020B0604020202020204" pitchFamily="34" charset="0"/>
              <a:buNone/>
            </a:pPr>
            <a:r>
              <a:rPr lang="en-US" altLang="zh-CN" sz="1600" dirty="0"/>
              <a:t>PC - 4	PC-2</a:t>
            </a:r>
            <a:endParaRPr lang="en-US" altLang="zh-CN" sz="1600" dirty="0"/>
          </a:p>
        </p:txBody>
      </p:sp>
      <p:sp>
        <p:nvSpPr>
          <p:cNvPr id="56339" name="矩形 1863698"/>
          <p:cNvSpPr/>
          <p:nvPr/>
        </p:nvSpPr>
        <p:spPr>
          <a:xfrm>
            <a:off x="1219200" y="4495800"/>
            <a:ext cx="1671638" cy="312738"/>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11225">
              <a:lnSpc>
                <a:spcPct val="90000"/>
              </a:lnSpc>
              <a:spcBef>
                <a:spcPct val="0"/>
              </a:spcBef>
              <a:buClrTx/>
              <a:buSzTx/>
              <a:buFont typeface="Arial" panose="020B0604020202020204" pitchFamily="34" charset="0"/>
              <a:buNone/>
            </a:pPr>
            <a:r>
              <a:rPr lang="en-US" altLang="zh-CN" sz="1600" dirty="0"/>
              <a:t>PC - 8	PC - 4</a:t>
            </a:r>
            <a:endParaRPr lang="en-US" altLang="zh-CN" sz="1600" dirty="0"/>
          </a:p>
        </p:txBody>
      </p:sp>
      <p:sp>
        <p:nvSpPr>
          <p:cNvPr id="56340" name="矩形 1863699"/>
          <p:cNvSpPr/>
          <p:nvPr/>
        </p:nvSpPr>
        <p:spPr>
          <a:xfrm>
            <a:off x="1184275" y="2366963"/>
            <a:ext cx="1730375" cy="33655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spcBef>
                <a:spcPct val="0"/>
              </a:spcBef>
              <a:buClrTx/>
              <a:buSzTx/>
              <a:buFont typeface="Arial" panose="020B0604020202020204" pitchFamily="34" charset="0"/>
              <a:buNone/>
            </a:pPr>
            <a:r>
              <a:rPr lang="en-US" altLang="zh-CN" sz="1600" u="sng" dirty="0"/>
              <a:t>ARM	Thumb</a:t>
            </a:r>
            <a:endParaRPr lang="en-US" altLang="zh-CN" sz="1600" u="sng" dirty="0"/>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865729"/>
          <p:cNvSpPr>
            <a:spLocks noGrp="1"/>
          </p:cNvSpPr>
          <p:nvPr>
            <p:ph type="title"/>
          </p:nvPr>
        </p:nvSpPr>
        <p:spPr>
          <a:xfrm>
            <a:off x="339725" y="228600"/>
            <a:ext cx="8059738" cy="752475"/>
          </a:xfrm>
        </p:spPr>
        <p:txBody>
          <a:bodyPr vert="horz" wrap="square" lIns="82550" tIns="41275" rIns="82550" bIns="41275" anchor="t" anchorCtr="0"/>
          <a:lstStyle/>
          <a:p>
            <a:pPr marL="254000" indent="-254000" eaLnBrk="1" hangingPunct="1">
              <a:spcBef>
                <a:spcPct val="50000"/>
              </a:spcBef>
              <a:buSzPct val="75000"/>
            </a:pPr>
            <a:r>
              <a:rPr lang="en-US" altLang="zh-CN" dirty="0"/>
              <a:t> </a:t>
            </a:r>
            <a:r>
              <a:rPr lang="zh-CN" altLang="en-US" dirty="0"/>
              <a:t>最佳流水线</a:t>
            </a:r>
            <a:endParaRPr lang="zh-CN" altLang="en-US" dirty="0"/>
          </a:p>
        </p:txBody>
      </p:sp>
      <p:sp>
        <p:nvSpPr>
          <p:cNvPr id="58371" name="矩形 1865730"/>
          <p:cNvSpPr/>
          <p:nvPr/>
        </p:nvSpPr>
        <p:spPr>
          <a:xfrm>
            <a:off x="3997325" y="5186363"/>
            <a:ext cx="309563" cy="655637"/>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72" name="文本占位符 1865731"/>
          <p:cNvSpPr>
            <a:spLocks noGrp="1"/>
          </p:cNvSpPr>
          <p:nvPr>
            <p:ph idx="1"/>
          </p:nvPr>
        </p:nvSpPr>
        <p:spPr>
          <a:xfrm>
            <a:off x="598488" y="4792663"/>
            <a:ext cx="6315075" cy="1292225"/>
          </a:xfrm>
        </p:spPr>
        <p:txBody>
          <a:bodyPr vert="horz" wrap="square" lIns="65088" tIns="25400" rIns="65088" bIns="25400" anchor="ctr" anchorCtr="1">
            <a:spAutoFit/>
          </a:bodyPr>
          <a:lstStyle/>
          <a:p>
            <a:pPr marL="352425" indent="-352425" defTabSz="938530" eaLnBrk="1" hangingPunct="1"/>
            <a:r>
              <a:rPr lang="zh-CN" altLang="en-US" sz="2400" dirty="0">
                <a:latin typeface="楷体_GB2312" pitchFamily="49" charset="-122"/>
                <a:ea typeface="楷体_GB2312" pitchFamily="49" charset="-122"/>
              </a:rPr>
              <a:t>该例中用</a:t>
            </a:r>
            <a:r>
              <a:rPr lang="en-US" altLang="zh-CN" sz="24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个时钟周期执行了</a:t>
            </a:r>
            <a:r>
              <a:rPr lang="en-US" altLang="zh-CN" sz="24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条指令</a:t>
            </a:r>
            <a:endParaRPr lang="zh-CN" altLang="en-US" sz="2400" dirty="0">
              <a:latin typeface="楷体_GB2312" pitchFamily="49" charset="-122"/>
              <a:ea typeface="楷体_GB2312" pitchFamily="49" charset="-122"/>
            </a:endParaRPr>
          </a:p>
          <a:p>
            <a:pPr marL="352425" indent="-352425" defTabSz="938530" eaLnBrk="1" hangingPunct="1"/>
            <a:r>
              <a:rPr lang="zh-CN" altLang="en-US" sz="2400" dirty="0">
                <a:latin typeface="楷体_GB2312" pitchFamily="49" charset="-122"/>
                <a:ea typeface="楷体_GB2312" pitchFamily="49" charset="-122"/>
              </a:rPr>
              <a:t>所有的操作都在寄存器中（单周期执行）</a:t>
            </a:r>
            <a:endParaRPr lang="zh-CN" altLang="en-US" sz="2400" dirty="0">
              <a:latin typeface="楷体_GB2312" pitchFamily="49" charset="-122"/>
              <a:ea typeface="楷体_GB2312" pitchFamily="49" charset="-122"/>
            </a:endParaRPr>
          </a:p>
          <a:p>
            <a:pPr marL="352425" indent="-352425" defTabSz="938530" eaLnBrk="1" hangingPunct="1"/>
            <a:r>
              <a:rPr lang="zh-CN" altLang="en-US" sz="2400" dirty="0">
                <a:latin typeface="楷体_GB2312" pitchFamily="49" charset="-122"/>
                <a:ea typeface="楷体_GB2312" pitchFamily="49" charset="-122"/>
              </a:rPr>
              <a:t>指令周期数 </a:t>
            </a:r>
            <a:r>
              <a:rPr lang="en-US" altLang="zh-CN" sz="2400" dirty="0">
                <a:latin typeface="楷体_GB2312" pitchFamily="49" charset="-122"/>
                <a:ea typeface="楷体_GB2312" pitchFamily="49" charset="-122"/>
              </a:rPr>
              <a:t>(CPI) = 1</a:t>
            </a:r>
            <a:endParaRPr lang="en-US" altLang="zh-CN" sz="2400" dirty="0">
              <a:latin typeface="楷体_GB2312" pitchFamily="49" charset="-122"/>
              <a:ea typeface="楷体_GB2312" pitchFamily="49" charset="-122"/>
            </a:endParaRPr>
          </a:p>
        </p:txBody>
      </p:sp>
      <p:sp>
        <p:nvSpPr>
          <p:cNvPr id="58373" name="矩形 1865732"/>
          <p:cNvSpPr/>
          <p:nvPr/>
        </p:nvSpPr>
        <p:spPr>
          <a:xfrm>
            <a:off x="363538" y="1752600"/>
            <a:ext cx="708025" cy="266700"/>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en-US" altLang="zh-CN" sz="1600" b="1" dirty="0"/>
              <a:t>   </a:t>
            </a:r>
            <a:r>
              <a:rPr lang="zh-CN" altLang="en-US" sz="1600" b="1" u="sng" dirty="0"/>
              <a:t>操作</a:t>
            </a:r>
            <a:endParaRPr lang="zh-CN" altLang="en-US" sz="1700" b="1" dirty="0"/>
          </a:p>
        </p:txBody>
      </p:sp>
      <p:sp>
        <p:nvSpPr>
          <p:cNvPr id="58374" name="矩形 1865733"/>
          <p:cNvSpPr/>
          <p:nvPr/>
        </p:nvSpPr>
        <p:spPr>
          <a:xfrm>
            <a:off x="228600" y="1295400"/>
            <a:ext cx="612775" cy="304800"/>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zh-CN" altLang="en-US" sz="1900" b="1" dirty="0"/>
              <a:t>周期</a:t>
            </a:r>
            <a:endParaRPr lang="zh-CN" altLang="en-US" sz="1900" b="1" dirty="0"/>
          </a:p>
        </p:txBody>
      </p:sp>
      <p:sp>
        <p:nvSpPr>
          <p:cNvPr id="58375" name="矩形 1865734"/>
          <p:cNvSpPr/>
          <p:nvPr/>
        </p:nvSpPr>
        <p:spPr>
          <a:xfrm>
            <a:off x="3733800" y="1295400"/>
            <a:ext cx="4779963" cy="355600"/>
          </a:xfrm>
          <a:prstGeom prst="rect">
            <a:avLst/>
          </a:prstGeom>
          <a:noFill/>
          <a:ln w="9525">
            <a:noFill/>
          </a:ln>
        </p:spPr>
        <p:txBody>
          <a:bodyPr wrap="none" lIns="95250" tIns="47625" rIns="95250" bIns="47625">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90000"/>
              </a:lnSpc>
              <a:spcBef>
                <a:spcPct val="0"/>
              </a:spcBef>
              <a:buClrTx/>
              <a:buSzTx/>
              <a:buFont typeface="Arial" panose="020B0604020202020204" pitchFamily="34" charset="0"/>
              <a:buNone/>
              <a:tabLst>
                <a:tab pos="234950" algn="l"/>
                <a:tab pos="1057275" algn="l"/>
                <a:tab pos="1881505" algn="l"/>
                <a:tab pos="2705100" algn="l"/>
                <a:tab pos="3586480" algn="l"/>
                <a:tab pos="4467225" algn="l"/>
                <a:tab pos="5289550" algn="l"/>
                <a:tab pos="6113780" algn="l"/>
              </a:tabLst>
            </a:pPr>
            <a:r>
              <a:rPr lang="en-US" altLang="zh-CN" sz="1900" b="1" dirty="0"/>
              <a:t> 	 1	 2	 3	 4	5           6</a:t>
            </a:r>
            <a:endParaRPr lang="en-US" altLang="zh-CN" sz="1900" b="1" dirty="0"/>
          </a:p>
        </p:txBody>
      </p:sp>
      <p:sp>
        <p:nvSpPr>
          <p:cNvPr id="58376" name="直接连接符 1865735"/>
          <p:cNvSpPr/>
          <p:nvPr/>
        </p:nvSpPr>
        <p:spPr>
          <a:xfrm>
            <a:off x="304800" y="1676400"/>
            <a:ext cx="8382000" cy="0"/>
          </a:xfrm>
          <a:prstGeom prst="line">
            <a:avLst/>
          </a:prstGeom>
          <a:ln w="12700" cap="flat" cmpd="sng">
            <a:solidFill>
              <a:schemeClr val="tx1"/>
            </a:solidFill>
            <a:prstDash val="solid"/>
            <a:headEnd type="none" w="sm" len="sm"/>
            <a:tailEnd type="none" w="sm" len="sm"/>
          </a:ln>
        </p:spPr>
      </p:sp>
      <p:grpSp>
        <p:nvGrpSpPr>
          <p:cNvPr id="58377" name="组合 1865736"/>
          <p:cNvGrpSpPr/>
          <p:nvPr/>
        </p:nvGrpSpPr>
        <p:grpSpPr>
          <a:xfrm>
            <a:off x="363538" y="2124075"/>
            <a:ext cx="682625" cy="2439988"/>
            <a:chOff x="144" y="1344"/>
            <a:chExt cx="430" cy="1489"/>
          </a:xfrm>
        </p:grpSpPr>
        <p:sp>
          <p:nvSpPr>
            <p:cNvPr id="58449" name="矩形 1865737"/>
            <p:cNvSpPr/>
            <p:nvPr/>
          </p:nvSpPr>
          <p:spPr>
            <a:xfrm>
              <a:off x="144" y="1344"/>
              <a:ext cx="418" cy="145"/>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en-US" altLang="zh-CN" sz="1400" b="1" dirty="0"/>
                <a:t>   ADD</a:t>
              </a:r>
              <a:endParaRPr lang="en-US" altLang="zh-CN" sz="1400" b="1" dirty="0"/>
            </a:p>
          </p:txBody>
        </p:sp>
        <p:sp>
          <p:nvSpPr>
            <p:cNvPr id="58450" name="矩形 1865738"/>
            <p:cNvSpPr/>
            <p:nvPr/>
          </p:nvSpPr>
          <p:spPr>
            <a:xfrm>
              <a:off x="144" y="1536"/>
              <a:ext cx="412" cy="145"/>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en-US" altLang="zh-CN" sz="1400" b="1" dirty="0"/>
                <a:t>   SUB</a:t>
              </a:r>
              <a:endParaRPr lang="en-US" altLang="zh-CN" sz="1400" b="1" dirty="0"/>
            </a:p>
          </p:txBody>
        </p:sp>
        <p:sp>
          <p:nvSpPr>
            <p:cNvPr id="58451" name="矩形 1865739"/>
            <p:cNvSpPr/>
            <p:nvPr/>
          </p:nvSpPr>
          <p:spPr>
            <a:xfrm>
              <a:off x="144" y="1728"/>
              <a:ext cx="430" cy="145"/>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en-US" altLang="zh-CN" sz="1400" b="1" dirty="0"/>
                <a:t>   MOV</a:t>
              </a:r>
              <a:endParaRPr lang="en-US" altLang="zh-CN" sz="1400" b="1" dirty="0"/>
            </a:p>
          </p:txBody>
        </p:sp>
        <p:sp>
          <p:nvSpPr>
            <p:cNvPr id="58452" name="矩形 1865740"/>
            <p:cNvSpPr/>
            <p:nvPr/>
          </p:nvSpPr>
          <p:spPr>
            <a:xfrm>
              <a:off x="144" y="1920"/>
              <a:ext cx="418" cy="146"/>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en-US" altLang="zh-CN" sz="1400" b="1" dirty="0"/>
                <a:t>   AND</a:t>
              </a:r>
              <a:endParaRPr lang="en-US" altLang="zh-CN" sz="1400" b="1" dirty="0"/>
            </a:p>
          </p:txBody>
        </p:sp>
        <p:sp>
          <p:nvSpPr>
            <p:cNvPr id="58453" name="矩形 1865741"/>
            <p:cNvSpPr/>
            <p:nvPr/>
          </p:nvSpPr>
          <p:spPr>
            <a:xfrm>
              <a:off x="144" y="2112"/>
              <a:ext cx="424" cy="146"/>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en-US" altLang="zh-CN" sz="1400" b="1" dirty="0"/>
                <a:t>   ORR</a:t>
              </a:r>
              <a:endParaRPr lang="en-US" altLang="zh-CN" sz="1400" b="1" dirty="0"/>
            </a:p>
          </p:txBody>
        </p:sp>
        <p:sp>
          <p:nvSpPr>
            <p:cNvPr id="58454" name="矩形 1865742"/>
            <p:cNvSpPr/>
            <p:nvPr/>
          </p:nvSpPr>
          <p:spPr>
            <a:xfrm>
              <a:off x="144" y="2304"/>
              <a:ext cx="418" cy="145"/>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en-US" altLang="zh-CN" sz="1400" b="1" dirty="0"/>
                <a:t>   EOR</a:t>
              </a:r>
              <a:endParaRPr lang="en-US" altLang="zh-CN" sz="1400" b="1" dirty="0"/>
            </a:p>
          </p:txBody>
        </p:sp>
        <p:sp>
          <p:nvSpPr>
            <p:cNvPr id="58455" name="矩形 1865743"/>
            <p:cNvSpPr/>
            <p:nvPr/>
          </p:nvSpPr>
          <p:spPr>
            <a:xfrm>
              <a:off x="144" y="2496"/>
              <a:ext cx="424" cy="145"/>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en-US" altLang="zh-CN" sz="1400" b="1" dirty="0"/>
                <a:t>   CMP</a:t>
              </a:r>
              <a:endParaRPr lang="en-US" altLang="zh-CN" sz="1400" b="1" dirty="0"/>
            </a:p>
          </p:txBody>
        </p:sp>
        <p:sp>
          <p:nvSpPr>
            <p:cNvPr id="58456" name="矩形 1865744"/>
            <p:cNvSpPr/>
            <p:nvPr/>
          </p:nvSpPr>
          <p:spPr>
            <a:xfrm>
              <a:off x="144" y="2688"/>
              <a:ext cx="412" cy="145"/>
            </a:xfrm>
            <a:prstGeom prst="rect">
              <a:avLst/>
            </a:prstGeom>
            <a:noFill/>
            <a:ln w="9525">
              <a:noFill/>
            </a:ln>
          </p:spPr>
          <p:txBody>
            <a:bodyPr wrap="none" lIns="65088" tIns="25400" rIns="65088" bIns="2540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38530">
                <a:lnSpc>
                  <a:spcPct val="88000"/>
                </a:lnSpc>
                <a:spcBef>
                  <a:spcPct val="0"/>
                </a:spcBef>
                <a:buClrTx/>
                <a:buSzTx/>
                <a:buFont typeface="Arial" panose="020B0604020202020204" pitchFamily="34" charset="0"/>
                <a:buNone/>
              </a:pPr>
              <a:r>
                <a:rPr lang="en-US" altLang="zh-CN" sz="1400" b="1" dirty="0"/>
                <a:t>   RSB</a:t>
              </a:r>
              <a:endParaRPr lang="en-US" altLang="zh-CN" sz="1400" b="1" dirty="0"/>
            </a:p>
          </p:txBody>
        </p:sp>
      </p:grpSp>
      <p:sp>
        <p:nvSpPr>
          <p:cNvPr id="58378" name="矩形 1865745"/>
          <p:cNvSpPr/>
          <p:nvPr/>
        </p:nvSpPr>
        <p:spPr>
          <a:xfrm>
            <a:off x="7205663" y="2867025"/>
            <a:ext cx="954087" cy="26035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79" name="矩形 1865746"/>
          <p:cNvSpPr/>
          <p:nvPr/>
        </p:nvSpPr>
        <p:spPr>
          <a:xfrm>
            <a:off x="2051050" y="2103438"/>
            <a:ext cx="823913" cy="290512"/>
          </a:xfrm>
          <a:prstGeom prst="rect">
            <a:avLst/>
          </a:prstGeom>
          <a:solidFill>
            <a:schemeClr val="bg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80" name="矩形 1865747"/>
          <p:cNvSpPr/>
          <p:nvPr/>
        </p:nvSpPr>
        <p:spPr>
          <a:xfrm>
            <a:off x="1968500" y="2078038"/>
            <a:ext cx="989013"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Fetch</a:t>
            </a:r>
            <a:endParaRPr lang="en-US" altLang="zh-CN" sz="1400" b="1" dirty="0">
              <a:solidFill>
                <a:schemeClr val="bg1"/>
              </a:solidFill>
            </a:endParaRPr>
          </a:p>
        </p:txBody>
      </p:sp>
      <p:sp>
        <p:nvSpPr>
          <p:cNvPr id="58381" name="矩形 1865748"/>
          <p:cNvSpPr/>
          <p:nvPr/>
        </p:nvSpPr>
        <p:spPr>
          <a:xfrm>
            <a:off x="2874963" y="2103438"/>
            <a:ext cx="823912" cy="290512"/>
          </a:xfrm>
          <a:prstGeom prst="rect">
            <a:avLst/>
          </a:prstGeom>
          <a:solidFill>
            <a:schemeClr val="folHlink"/>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82" name="矩形 1865749"/>
          <p:cNvSpPr/>
          <p:nvPr/>
        </p:nvSpPr>
        <p:spPr>
          <a:xfrm>
            <a:off x="2805113" y="2076450"/>
            <a:ext cx="989012"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Decode</a:t>
            </a:r>
            <a:endParaRPr lang="en-US" altLang="zh-CN" sz="1400" b="1" dirty="0">
              <a:solidFill>
                <a:schemeClr val="bg1"/>
              </a:solidFill>
            </a:endParaRPr>
          </a:p>
        </p:txBody>
      </p:sp>
      <p:sp>
        <p:nvSpPr>
          <p:cNvPr id="58383" name="矩形 1865750"/>
          <p:cNvSpPr/>
          <p:nvPr/>
        </p:nvSpPr>
        <p:spPr>
          <a:xfrm>
            <a:off x="3698875" y="2103438"/>
            <a:ext cx="825500" cy="290512"/>
          </a:xfrm>
          <a:prstGeom prst="rect">
            <a:avLst/>
          </a:prstGeom>
          <a:solidFill>
            <a:schemeClr val="tx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84" name="矩形 1865751"/>
          <p:cNvSpPr/>
          <p:nvPr/>
        </p:nvSpPr>
        <p:spPr>
          <a:xfrm>
            <a:off x="3632200" y="2076450"/>
            <a:ext cx="960438"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Execute</a:t>
            </a:r>
            <a:endParaRPr lang="en-US" altLang="zh-CN" sz="1400" b="1" dirty="0">
              <a:solidFill>
                <a:schemeClr val="bg1"/>
              </a:solidFill>
            </a:endParaRPr>
          </a:p>
        </p:txBody>
      </p:sp>
      <p:sp>
        <p:nvSpPr>
          <p:cNvPr id="58385" name="矩形 1865752"/>
          <p:cNvSpPr/>
          <p:nvPr/>
        </p:nvSpPr>
        <p:spPr>
          <a:xfrm>
            <a:off x="2874963" y="2393950"/>
            <a:ext cx="823912" cy="292100"/>
          </a:xfrm>
          <a:prstGeom prst="rect">
            <a:avLst/>
          </a:prstGeom>
          <a:solidFill>
            <a:schemeClr val="bg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86" name="矩形 1865753"/>
          <p:cNvSpPr/>
          <p:nvPr/>
        </p:nvSpPr>
        <p:spPr>
          <a:xfrm>
            <a:off x="2805113" y="2376488"/>
            <a:ext cx="989012"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Fetch</a:t>
            </a:r>
            <a:endParaRPr lang="en-US" altLang="zh-CN" sz="1400" b="1" dirty="0">
              <a:solidFill>
                <a:schemeClr val="bg1"/>
              </a:solidFill>
            </a:endParaRPr>
          </a:p>
        </p:txBody>
      </p:sp>
      <p:sp>
        <p:nvSpPr>
          <p:cNvPr id="58387" name="矩形 1865754"/>
          <p:cNvSpPr/>
          <p:nvPr/>
        </p:nvSpPr>
        <p:spPr>
          <a:xfrm>
            <a:off x="3698875" y="2393950"/>
            <a:ext cx="825500" cy="292100"/>
          </a:xfrm>
          <a:prstGeom prst="rect">
            <a:avLst/>
          </a:prstGeom>
          <a:solidFill>
            <a:schemeClr val="folHlink"/>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88" name="矩形 1865755"/>
          <p:cNvSpPr/>
          <p:nvPr/>
        </p:nvSpPr>
        <p:spPr>
          <a:xfrm>
            <a:off x="3616325" y="2376488"/>
            <a:ext cx="990600"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Decode</a:t>
            </a:r>
            <a:endParaRPr lang="en-US" altLang="zh-CN" sz="1400" b="1" dirty="0">
              <a:solidFill>
                <a:schemeClr val="bg1"/>
              </a:solidFill>
            </a:endParaRPr>
          </a:p>
        </p:txBody>
      </p:sp>
      <p:sp>
        <p:nvSpPr>
          <p:cNvPr id="58389" name="矩形 1865756"/>
          <p:cNvSpPr/>
          <p:nvPr/>
        </p:nvSpPr>
        <p:spPr>
          <a:xfrm>
            <a:off x="4524375" y="2393950"/>
            <a:ext cx="823913" cy="292100"/>
          </a:xfrm>
          <a:prstGeom prst="rect">
            <a:avLst/>
          </a:prstGeom>
          <a:solidFill>
            <a:schemeClr val="tx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90" name="矩形 1865757"/>
          <p:cNvSpPr/>
          <p:nvPr/>
        </p:nvSpPr>
        <p:spPr>
          <a:xfrm>
            <a:off x="4457700" y="2376488"/>
            <a:ext cx="958850"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Execute</a:t>
            </a:r>
            <a:endParaRPr lang="en-US" altLang="zh-CN" sz="1400" b="1" dirty="0">
              <a:solidFill>
                <a:schemeClr val="bg1"/>
              </a:solidFill>
            </a:endParaRPr>
          </a:p>
        </p:txBody>
      </p:sp>
      <p:sp>
        <p:nvSpPr>
          <p:cNvPr id="58391" name="矩形 1865758"/>
          <p:cNvSpPr/>
          <p:nvPr/>
        </p:nvSpPr>
        <p:spPr>
          <a:xfrm>
            <a:off x="3698875" y="2686050"/>
            <a:ext cx="825500" cy="287338"/>
          </a:xfrm>
          <a:prstGeom prst="rect">
            <a:avLst/>
          </a:prstGeom>
          <a:solidFill>
            <a:schemeClr val="bg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92" name="矩形 1865759"/>
          <p:cNvSpPr/>
          <p:nvPr/>
        </p:nvSpPr>
        <p:spPr>
          <a:xfrm>
            <a:off x="3616325" y="2678113"/>
            <a:ext cx="990600"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Fetch</a:t>
            </a:r>
            <a:endParaRPr lang="en-US" altLang="zh-CN" sz="1400" b="1" dirty="0">
              <a:solidFill>
                <a:schemeClr val="bg1"/>
              </a:solidFill>
            </a:endParaRPr>
          </a:p>
        </p:txBody>
      </p:sp>
      <p:sp>
        <p:nvSpPr>
          <p:cNvPr id="58393" name="矩形 1865760"/>
          <p:cNvSpPr/>
          <p:nvPr/>
        </p:nvSpPr>
        <p:spPr>
          <a:xfrm>
            <a:off x="4524375" y="2686050"/>
            <a:ext cx="823913" cy="292100"/>
          </a:xfrm>
          <a:prstGeom prst="rect">
            <a:avLst/>
          </a:prstGeom>
          <a:solidFill>
            <a:schemeClr val="folHlink"/>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94" name="矩形 1865761"/>
          <p:cNvSpPr/>
          <p:nvPr/>
        </p:nvSpPr>
        <p:spPr>
          <a:xfrm>
            <a:off x="4441825" y="2678113"/>
            <a:ext cx="989013"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Decode</a:t>
            </a:r>
            <a:endParaRPr lang="en-US" altLang="zh-CN" sz="1400" b="1" dirty="0">
              <a:solidFill>
                <a:schemeClr val="bg1"/>
              </a:solidFill>
            </a:endParaRPr>
          </a:p>
        </p:txBody>
      </p:sp>
      <p:sp>
        <p:nvSpPr>
          <p:cNvPr id="58395" name="矩形 1865762"/>
          <p:cNvSpPr/>
          <p:nvPr/>
        </p:nvSpPr>
        <p:spPr>
          <a:xfrm>
            <a:off x="5348288" y="2686050"/>
            <a:ext cx="823912" cy="292100"/>
          </a:xfrm>
          <a:prstGeom prst="rect">
            <a:avLst/>
          </a:prstGeom>
          <a:solidFill>
            <a:schemeClr val="tx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96" name="矩形 1865763"/>
          <p:cNvSpPr/>
          <p:nvPr/>
        </p:nvSpPr>
        <p:spPr>
          <a:xfrm>
            <a:off x="5292725" y="2676525"/>
            <a:ext cx="958850"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Execute</a:t>
            </a:r>
            <a:endParaRPr lang="en-US" altLang="zh-CN" sz="1400" b="1" dirty="0">
              <a:solidFill>
                <a:schemeClr val="bg1"/>
              </a:solidFill>
            </a:endParaRPr>
          </a:p>
        </p:txBody>
      </p:sp>
      <p:sp>
        <p:nvSpPr>
          <p:cNvPr id="58397" name="矩形 1865764"/>
          <p:cNvSpPr/>
          <p:nvPr/>
        </p:nvSpPr>
        <p:spPr>
          <a:xfrm>
            <a:off x="4524375" y="2973388"/>
            <a:ext cx="823913" cy="295275"/>
          </a:xfrm>
          <a:prstGeom prst="rect">
            <a:avLst/>
          </a:prstGeom>
          <a:solidFill>
            <a:schemeClr val="bg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398" name="矩形 1865765"/>
          <p:cNvSpPr/>
          <p:nvPr/>
        </p:nvSpPr>
        <p:spPr>
          <a:xfrm>
            <a:off x="4441825" y="2962275"/>
            <a:ext cx="989013"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Fetch</a:t>
            </a:r>
            <a:endParaRPr lang="en-US" altLang="zh-CN" sz="1400" b="1" dirty="0">
              <a:solidFill>
                <a:schemeClr val="bg1"/>
              </a:solidFill>
            </a:endParaRPr>
          </a:p>
        </p:txBody>
      </p:sp>
      <p:sp>
        <p:nvSpPr>
          <p:cNvPr id="58399" name="矩形 1865766"/>
          <p:cNvSpPr/>
          <p:nvPr/>
        </p:nvSpPr>
        <p:spPr>
          <a:xfrm>
            <a:off x="5348288" y="2973388"/>
            <a:ext cx="823912" cy="295275"/>
          </a:xfrm>
          <a:prstGeom prst="rect">
            <a:avLst/>
          </a:prstGeom>
          <a:solidFill>
            <a:schemeClr val="folHlink"/>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00" name="矩形 1865767"/>
          <p:cNvSpPr/>
          <p:nvPr/>
        </p:nvSpPr>
        <p:spPr>
          <a:xfrm>
            <a:off x="5262563" y="2962275"/>
            <a:ext cx="989012"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Decode</a:t>
            </a:r>
            <a:endParaRPr lang="en-US" altLang="zh-CN" sz="1400" b="1" dirty="0">
              <a:solidFill>
                <a:schemeClr val="bg1"/>
              </a:solidFill>
            </a:endParaRPr>
          </a:p>
        </p:txBody>
      </p:sp>
      <p:sp>
        <p:nvSpPr>
          <p:cNvPr id="58401" name="矩形 1865768"/>
          <p:cNvSpPr/>
          <p:nvPr/>
        </p:nvSpPr>
        <p:spPr>
          <a:xfrm>
            <a:off x="6170613" y="2976563"/>
            <a:ext cx="823912" cy="293687"/>
          </a:xfrm>
          <a:prstGeom prst="rect">
            <a:avLst/>
          </a:prstGeom>
          <a:solidFill>
            <a:schemeClr val="tx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02" name="矩形 1865769"/>
          <p:cNvSpPr/>
          <p:nvPr/>
        </p:nvSpPr>
        <p:spPr>
          <a:xfrm>
            <a:off x="6103938" y="2960688"/>
            <a:ext cx="958850"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Execute</a:t>
            </a:r>
            <a:endParaRPr lang="en-US" altLang="zh-CN" sz="1400" b="1" dirty="0">
              <a:solidFill>
                <a:schemeClr val="bg1"/>
              </a:solidFill>
            </a:endParaRPr>
          </a:p>
        </p:txBody>
      </p:sp>
      <p:sp>
        <p:nvSpPr>
          <p:cNvPr id="58403" name="矩形 1865770"/>
          <p:cNvSpPr/>
          <p:nvPr/>
        </p:nvSpPr>
        <p:spPr>
          <a:xfrm>
            <a:off x="5348288" y="3268663"/>
            <a:ext cx="823912" cy="292100"/>
          </a:xfrm>
          <a:prstGeom prst="rect">
            <a:avLst/>
          </a:prstGeom>
          <a:solidFill>
            <a:schemeClr val="bg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04" name="矩形 1865771"/>
          <p:cNvSpPr/>
          <p:nvPr/>
        </p:nvSpPr>
        <p:spPr>
          <a:xfrm>
            <a:off x="5262563" y="3270250"/>
            <a:ext cx="989012"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Fetch</a:t>
            </a:r>
            <a:endParaRPr lang="en-US" altLang="zh-CN" sz="1400" b="1" dirty="0">
              <a:solidFill>
                <a:schemeClr val="bg1"/>
              </a:solidFill>
            </a:endParaRPr>
          </a:p>
        </p:txBody>
      </p:sp>
      <p:sp>
        <p:nvSpPr>
          <p:cNvPr id="58405" name="矩形 1865772"/>
          <p:cNvSpPr/>
          <p:nvPr/>
        </p:nvSpPr>
        <p:spPr>
          <a:xfrm>
            <a:off x="6170613" y="3270250"/>
            <a:ext cx="823912" cy="288925"/>
          </a:xfrm>
          <a:prstGeom prst="rect">
            <a:avLst/>
          </a:prstGeom>
          <a:solidFill>
            <a:schemeClr val="folHlink"/>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06" name="矩形 1865773"/>
          <p:cNvSpPr/>
          <p:nvPr/>
        </p:nvSpPr>
        <p:spPr>
          <a:xfrm>
            <a:off x="6088063" y="3268663"/>
            <a:ext cx="989012"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Decode</a:t>
            </a:r>
            <a:endParaRPr lang="en-US" altLang="zh-CN" sz="1400" b="1" dirty="0">
              <a:solidFill>
                <a:schemeClr val="bg1"/>
              </a:solidFill>
            </a:endParaRPr>
          </a:p>
        </p:txBody>
      </p:sp>
      <p:sp>
        <p:nvSpPr>
          <p:cNvPr id="58407" name="矩形 1865774"/>
          <p:cNvSpPr/>
          <p:nvPr/>
        </p:nvSpPr>
        <p:spPr>
          <a:xfrm>
            <a:off x="6992938" y="3268663"/>
            <a:ext cx="825500" cy="290512"/>
          </a:xfrm>
          <a:prstGeom prst="rect">
            <a:avLst/>
          </a:prstGeom>
          <a:solidFill>
            <a:schemeClr val="tx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08" name="矩形 1865775"/>
          <p:cNvSpPr/>
          <p:nvPr/>
        </p:nvSpPr>
        <p:spPr>
          <a:xfrm>
            <a:off x="6926263" y="3268663"/>
            <a:ext cx="960437"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Execute</a:t>
            </a:r>
            <a:endParaRPr lang="en-US" altLang="zh-CN" sz="1400" b="1" dirty="0">
              <a:solidFill>
                <a:schemeClr val="bg1"/>
              </a:solidFill>
            </a:endParaRPr>
          </a:p>
        </p:txBody>
      </p:sp>
      <p:sp>
        <p:nvSpPr>
          <p:cNvPr id="58409" name="矩形 1865776"/>
          <p:cNvSpPr/>
          <p:nvPr/>
        </p:nvSpPr>
        <p:spPr>
          <a:xfrm>
            <a:off x="6992938" y="3559175"/>
            <a:ext cx="825500" cy="292100"/>
          </a:xfrm>
          <a:prstGeom prst="rect">
            <a:avLst/>
          </a:prstGeom>
          <a:solidFill>
            <a:schemeClr val="folHlink"/>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10" name="矩形 1865777"/>
          <p:cNvSpPr/>
          <p:nvPr/>
        </p:nvSpPr>
        <p:spPr>
          <a:xfrm>
            <a:off x="6910388" y="3544888"/>
            <a:ext cx="990600"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Decode</a:t>
            </a:r>
            <a:endParaRPr lang="en-US" altLang="zh-CN" sz="1400" b="1" dirty="0">
              <a:solidFill>
                <a:schemeClr val="bg1"/>
              </a:solidFill>
            </a:endParaRPr>
          </a:p>
        </p:txBody>
      </p:sp>
      <p:sp>
        <p:nvSpPr>
          <p:cNvPr id="58411" name="矩形 1865778"/>
          <p:cNvSpPr/>
          <p:nvPr/>
        </p:nvSpPr>
        <p:spPr>
          <a:xfrm>
            <a:off x="7818438" y="3559175"/>
            <a:ext cx="823912" cy="290513"/>
          </a:xfrm>
          <a:prstGeom prst="rect">
            <a:avLst/>
          </a:prstGeom>
          <a:solidFill>
            <a:schemeClr val="tx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12" name="矩形 1865779"/>
          <p:cNvSpPr/>
          <p:nvPr/>
        </p:nvSpPr>
        <p:spPr>
          <a:xfrm>
            <a:off x="7751763" y="3544888"/>
            <a:ext cx="958850"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Execute</a:t>
            </a:r>
            <a:endParaRPr lang="en-US" altLang="zh-CN" sz="1400" b="1" dirty="0">
              <a:solidFill>
                <a:schemeClr val="bg1"/>
              </a:solidFill>
            </a:endParaRPr>
          </a:p>
        </p:txBody>
      </p:sp>
      <p:sp>
        <p:nvSpPr>
          <p:cNvPr id="58413" name="矩形 1865780"/>
          <p:cNvSpPr/>
          <p:nvPr/>
        </p:nvSpPr>
        <p:spPr>
          <a:xfrm>
            <a:off x="6992938" y="3851275"/>
            <a:ext cx="825500" cy="292100"/>
          </a:xfrm>
          <a:prstGeom prst="rect">
            <a:avLst/>
          </a:prstGeom>
          <a:solidFill>
            <a:schemeClr val="bg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14" name="矩形 1865781"/>
          <p:cNvSpPr/>
          <p:nvPr/>
        </p:nvSpPr>
        <p:spPr>
          <a:xfrm>
            <a:off x="6926263" y="3835400"/>
            <a:ext cx="990600"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Fetch</a:t>
            </a:r>
            <a:endParaRPr lang="en-US" altLang="zh-CN" sz="1400" b="1" dirty="0">
              <a:solidFill>
                <a:schemeClr val="bg1"/>
              </a:solidFill>
            </a:endParaRPr>
          </a:p>
        </p:txBody>
      </p:sp>
      <p:sp>
        <p:nvSpPr>
          <p:cNvPr id="58415" name="矩形 1865782"/>
          <p:cNvSpPr/>
          <p:nvPr/>
        </p:nvSpPr>
        <p:spPr>
          <a:xfrm>
            <a:off x="7818438" y="3849688"/>
            <a:ext cx="823912" cy="292100"/>
          </a:xfrm>
          <a:prstGeom prst="rect">
            <a:avLst/>
          </a:prstGeom>
          <a:solidFill>
            <a:schemeClr val="folHlink"/>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16" name="矩形 1865783"/>
          <p:cNvSpPr/>
          <p:nvPr/>
        </p:nvSpPr>
        <p:spPr>
          <a:xfrm>
            <a:off x="7753350" y="3833813"/>
            <a:ext cx="989013"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Decode</a:t>
            </a:r>
            <a:endParaRPr lang="en-US" altLang="zh-CN" sz="1400" b="1" dirty="0">
              <a:solidFill>
                <a:schemeClr val="bg1"/>
              </a:solidFill>
            </a:endParaRPr>
          </a:p>
        </p:txBody>
      </p:sp>
      <p:sp>
        <p:nvSpPr>
          <p:cNvPr id="58417" name="矩形 1865784"/>
          <p:cNvSpPr/>
          <p:nvPr/>
        </p:nvSpPr>
        <p:spPr>
          <a:xfrm>
            <a:off x="7818438" y="4143375"/>
            <a:ext cx="823912" cy="292100"/>
          </a:xfrm>
          <a:prstGeom prst="rect">
            <a:avLst/>
          </a:prstGeom>
          <a:solidFill>
            <a:schemeClr val="bg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18" name="矩形 1865785"/>
          <p:cNvSpPr/>
          <p:nvPr/>
        </p:nvSpPr>
        <p:spPr>
          <a:xfrm>
            <a:off x="7737475" y="4143375"/>
            <a:ext cx="989013"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Fetch</a:t>
            </a:r>
            <a:endParaRPr lang="en-US" altLang="zh-CN" sz="1400" b="1" dirty="0">
              <a:solidFill>
                <a:schemeClr val="bg1"/>
              </a:solidFill>
            </a:endParaRPr>
          </a:p>
        </p:txBody>
      </p:sp>
      <p:sp>
        <p:nvSpPr>
          <p:cNvPr id="58419" name="直接连接符 1865786"/>
          <p:cNvSpPr/>
          <p:nvPr/>
        </p:nvSpPr>
        <p:spPr>
          <a:xfrm>
            <a:off x="2198688" y="2705100"/>
            <a:ext cx="454025" cy="0"/>
          </a:xfrm>
          <a:prstGeom prst="line">
            <a:avLst/>
          </a:prstGeom>
          <a:ln w="12700" cap="flat" cmpd="sng">
            <a:solidFill>
              <a:schemeClr val="tx1"/>
            </a:solidFill>
            <a:prstDash val="solid"/>
            <a:headEnd type="none" w="sm" len="sm"/>
            <a:tailEnd type="none" w="sm" len="sm"/>
          </a:ln>
        </p:spPr>
      </p:sp>
      <p:sp>
        <p:nvSpPr>
          <p:cNvPr id="58420" name="直接连接符 1865787"/>
          <p:cNvSpPr/>
          <p:nvPr/>
        </p:nvSpPr>
        <p:spPr>
          <a:xfrm>
            <a:off x="2198688" y="3009900"/>
            <a:ext cx="454025" cy="0"/>
          </a:xfrm>
          <a:prstGeom prst="line">
            <a:avLst/>
          </a:prstGeom>
          <a:ln w="12700" cap="flat" cmpd="sng">
            <a:solidFill>
              <a:schemeClr val="tx1"/>
            </a:solidFill>
            <a:prstDash val="solid"/>
            <a:headEnd type="none" w="sm" len="sm"/>
            <a:tailEnd type="none" w="sm" len="sm"/>
          </a:ln>
        </p:spPr>
      </p:sp>
      <p:sp>
        <p:nvSpPr>
          <p:cNvPr id="58421" name="直接连接符 1865788"/>
          <p:cNvSpPr/>
          <p:nvPr/>
        </p:nvSpPr>
        <p:spPr>
          <a:xfrm>
            <a:off x="2198688" y="3313113"/>
            <a:ext cx="454025" cy="0"/>
          </a:xfrm>
          <a:prstGeom prst="line">
            <a:avLst/>
          </a:prstGeom>
          <a:ln w="12700" cap="flat" cmpd="sng">
            <a:solidFill>
              <a:schemeClr val="tx1"/>
            </a:solidFill>
            <a:prstDash val="solid"/>
            <a:headEnd type="none" w="sm" len="sm"/>
            <a:tailEnd type="none" w="sm" len="sm"/>
          </a:ln>
        </p:spPr>
      </p:sp>
      <p:sp>
        <p:nvSpPr>
          <p:cNvPr id="58422" name="直接连接符 1865789"/>
          <p:cNvSpPr/>
          <p:nvPr/>
        </p:nvSpPr>
        <p:spPr>
          <a:xfrm>
            <a:off x="2198688" y="3617913"/>
            <a:ext cx="454025" cy="0"/>
          </a:xfrm>
          <a:prstGeom prst="line">
            <a:avLst/>
          </a:prstGeom>
          <a:ln w="12700" cap="flat" cmpd="sng">
            <a:solidFill>
              <a:schemeClr val="tx1"/>
            </a:solidFill>
            <a:prstDash val="solid"/>
            <a:headEnd type="none" w="sm" len="sm"/>
            <a:tailEnd type="none" w="sm" len="sm"/>
          </a:ln>
        </p:spPr>
      </p:sp>
      <p:sp>
        <p:nvSpPr>
          <p:cNvPr id="58423" name="直接连接符 1865790"/>
          <p:cNvSpPr/>
          <p:nvPr/>
        </p:nvSpPr>
        <p:spPr>
          <a:xfrm>
            <a:off x="2198688" y="3921125"/>
            <a:ext cx="454025" cy="0"/>
          </a:xfrm>
          <a:prstGeom prst="line">
            <a:avLst/>
          </a:prstGeom>
          <a:ln w="12700" cap="flat" cmpd="sng">
            <a:solidFill>
              <a:schemeClr val="tx1"/>
            </a:solidFill>
            <a:prstDash val="solid"/>
            <a:headEnd type="none" w="sm" len="sm"/>
            <a:tailEnd type="none" w="sm" len="sm"/>
          </a:ln>
        </p:spPr>
      </p:sp>
      <p:sp>
        <p:nvSpPr>
          <p:cNvPr id="58424" name="直接连接符 1865791"/>
          <p:cNvSpPr/>
          <p:nvPr/>
        </p:nvSpPr>
        <p:spPr>
          <a:xfrm>
            <a:off x="3035300" y="3009900"/>
            <a:ext cx="455613" cy="0"/>
          </a:xfrm>
          <a:prstGeom prst="line">
            <a:avLst/>
          </a:prstGeom>
          <a:ln w="12700" cap="flat" cmpd="sng">
            <a:solidFill>
              <a:schemeClr val="tx1"/>
            </a:solidFill>
            <a:prstDash val="solid"/>
            <a:headEnd type="none" w="sm" len="sm"/>
            <a:tailEnd type="none" w="sm" len="sm"/>
          </a:ln>
        </p:spPr>
      </p:sp>
      <p:sp>
        <p:nvSpPr>
          <p:cNvPr id="58425" name="直接连接符 1865792"/>
          <p:cNvSpPr/>
          <p:nvPr/>
        </p:nvSpPr>
        <p:spPr>
          <a:xfrm>
            <a:off x="3035300" y="3313113"/>
            <a:ext cx="455613" cy="0"/>
          </a:xfrm>
          <a:prstGeom prst="line">
            <a:avLst/>
          </a:prstGeom>
          <a:ln w="12700" cap="flat" cmpd="sng">
            <a:solidFill>
              <a:schemeClr val="tx1"/>
            </a:solidFill>
            <a:prstDash val="solid"/>
            <a:headEnd type="none" w="sm" len="sm"/>
            <a:tailEnd type="none" w="sm" len="sm"/>
          </a:ln>
        </p:spPr>
      </p:sp>
      <p:sp>
        <p:nvSpPr>
          <p:cNvPr id="58426" name="直接连接符 1865793"/>
          <p:cNvSpPr/>
          <p:nvPr/>
        </p:nvSpPr>
        <p:spPr>
          <a:xfrm>
            <a:off x="3035300" y="3617913"/>
            <a:ext cx="455613" cy="0"/>
          </a:xfrm>
          <a:prstGeom prst="line">
            <a:avLst/>
          </a:prstGeom>
          <a:ln w="12700" cap="flat" cmpd="sng">
            <a:solidFill>
              <a:schemeClr val="tx1"/>
            </a:solidFill>
            <a:prstDash val="solid"/>
            <a:headEnd type="none" w="sm" len="sm"/>
            <a:tailEnd type="none" w="sm" len="sm"/>
          </a:ln>
        </p:spPr>
      </p:sp>
      <p:sp>
        <p:nvSpPr>
          <p:cNvPr id="58427" name="直接连接符 1865794"/>
          <p:cNvSpPr/>
          <p:nvPr/>
        </p:nvSpPr>
        <p:spPr>
          <a:xfrm>
            <a:off x="3035300" y="3921125"/>
            <a:ext cx="455613" cy="0"/>
          </a:xfrm>
          <a:prstGeom prst="line">
            <a:avLst/>
          </a:prstGeom>
          <a:ln w="12700" cap="flat" cmpd="sng">
            <a:solidFill>
              <a:schemeClr val="tx1"/>
            </a:solidFill>
            <a:prstDash val="solid"/>
            <a:headEnd type="none" w="sm" len="sm"/>
            <a:tailEnd type="none" w="sm" len="sm"/>
          </a:ln>
        </p:spPr>
      </p:sp>
      <p:sp>
        <p:nvSpPr>
          <p:cNvPr id="58428" name="直接连接符 1865795"/>
          <p:cNvSpPr/>
          <p:nvPr/>
        </p:nvSpPr>
        <p:spPr>
          <a:xfrm>
            <a:off x="3871913" y="3313113"/>
            <a:ext cx="455612" cy="0"/>
          </a:xfrm>
          <a:prstGeom prst="line">
            <a:avLst/>
          </a:prstGeom>
          <a:ln w="12700" cap="flat" cmpd="sng">
            <a:solidFill>
              <a:schemeClr val="tx1"/>
            </a:solidFill>
            <a:prstDash val="solid"/>
            <a:headEnd type="none" w="sm" len="sm"/>
            <a:tailEnd type="none" w="sm" len="sm"/>
          </a:ln>
        </p:spPr>
      </p:sp>
      <p:sp>
        <p:nvSpPr>
          <p:cNvPr id="58429" name="直接连接符 1865796"/>
          <p:cNvSpPr/>
          <p:nvPr/>
        </p:nvSpPr>
        <p:spPr>
          <a:xfrm>
            <a:off x="3871913" y="3617913"/>
            <a:ext cx="455612" cy="0"/>
          </a:xfrm>
          <a:prstGeom prst="line">
            <a:avLst/>
          </a:prstGeom>
          <a:ln w="12700" cap="flat" cmpd="sng">
            <a:solidFill>
              <a:schemeClr val="tx1"/>
            </a:solidFill>
            <a:prstDash val="solid"/>
            <a:headEnd type="none" w="sm" len="sm"/>
            <a:tailEnd type="none" w="sm" len="sm"/>
          </a:ln>
        </p:spPr>
      </p:sp>
      <p:sp>
        <p:nvSpPr>
          <p:cNvPr id="58430" name="直接连接符 1865797"/>
          <p:cNvSpPr/>
          <p:nvPr/>
        </p:nvSpPr>
        <p:spPr>
          <a:xfrm>
            <a:off x="3871913" y="3921125"/>
            <a:ext cx="455612" cy="0"/>
          </a:xfrm>
          <a:prstGeom prst="line">
            <a:avLst/>
          </a:prstGeom>
          <a:ln w="12700" cap="flat" cmpd="sng">
            <a:solidFill>
              <a:schemeClr val="tx1"/>
            </a:solidFill>
            <a:prstDash val="solid"/>
            <a:headEnd type="none" w="sm" len="sm"/>
            <a:tailEnd type="none" w="sm" len="sm"/>
          </a:ln>
        </p:spPr>
      </p:sp>
      <p:sp>
        <p:nvSpPr>
          <p:cNvPr id="58431" name="直接连接符 1865798"/>
          <p:cNvSpPr/>
          <p:nvPr/>
        </p:nvSpPr>
        <p:spPr>
          <a:xfrm>
            <a:off x="4708525" y="3617913"/>
            <a:ext cx="455613" cy="0"/>
          </a:xfrm>
          <a:prstGeom prst="line">
            <a:avLst/>
          </a:prstGeom>
          <a:ln w="12700" cap="flat" cmpd="sng">
            <a:solidFill>
              <a:schemeClr val="tx1"/>
            </a:solidFill>
            <a:prstDash val="solid"/>
            <a:headEnd type="none" w="sm" len="sm"/>
            <a:tailEnd type="none" w="sm" len="sm"/>
          </a:ln>
        </p:spPr>
      </p:sp>
      <p:sp>
        <p:nvSpPr>
          <p:cNvPr id="58432" name="直接连接符 1865799"/>
          <p:cNvSpPr/>
          <p:nvPr/>
        </p:nvSpPr>
        <p:spPr>
          <a:xfrm>
            <a:off x="5546725" y="3921125"/>
            <a:ext cx="454025" cy="0"/>
          </a:xfrm>
          <a:prstGeom prst="line">
            <a:avLst/>
          </a:prstGeom>
          <a:ln w="12700" cap="flat" cmpd="sng">
            <a:solidFill>
              <a:schemeClr val="tx1"/>
            </a:solidFill>
            <a:prstDash val="solid"/>
            <a:headEnd type="none" w="sm" len="sm"/>
            <a:tailEnd type="none" w="sm" len="sm"/>
          </a:ln>
        </p:spPr>
      </p:sp>
      <p:sp>
        <p:nvSpPr>
          <p:cNvPr id="58433" name="直接连接符 1865800"/>
          <p:cNvSpPr/>
          <p:nvPr/>
        </p:nvSpPr>
        <p:spPr>
          <a:xfrm>
            <a:off x="4708525" y="3921125"/>
            <a:ext cx="455613" cy="0"/>
          </a:xfrm>
          <a:prstGeom prst="line">
            <a:avLst/>
          </a:prstGeom>
          <a:ln w="12700" cap="flat" cmpd="sng">
            <a:solidFill>
              <a:schemeClr val="tx1"/>
            </a:solidFill>
            <a:prstDash val="solid"/>
            <a:headEnd type="none" w="sm" len="sm"/>
            <a:tailEnd type="none" w="sm" len="sm"/>
          </a:ln>
        </p:spPr>
      </p:sp>
      <p:sp>
        <p:nvSpPr>
          <p:cNvPr id="58434" name="直接连接符 1865801"/>
          <p:cNvSpPr/>
          <p:nvPr/>
        </p:nvSpPr>
        <p:spPr>
          <a:xfrm>
            <a:off x="2198688" y="4225925"/>
            <a:ext cx="454025" cy="0"/>
          </a:xfrm>
          <a:prstGeom prst="line">
            <a:avLst/>
          </a:prstGeom>
          <a:ln w="12700" cap="flat" cmpd="sng">
            <a:solidFill>
              <a:schemeClr val="tx1"/>
            </a:solidFill>
            <a:prstDash val="solid"/>
            <a:headEnd type="none" w="sm" len="sm"/>
            <a:tailEnd type="none" w="sm" len="sm"/>
          </a:ln>
        </p:spPr>
      </p:sp>
      <p:sp>
        <p:nvSpPr>
          <p:cNvPr id="58435" name="直接连接符 1865802"/>
          <p:cNvSpPr/>
          <p:nvPr/>
        </p:nvSpPr>
        <p:spPr>
          <a:xfrm>
            <a:off x="3871913" y="4225925"/>
            <a:ext cx="455612" cy="0"/>
          </a:xfrm>
          <a:prstGeom prst="line">
            <a:avLst/>
          </a:prstGeom>
          <a:ln w="12700" cap="flat" cmpd="sng">
            <a:solidFill>
              <a:schemeClr val="tx1"/>
            </a:solidFill>
            <a:prstDash val="solid"/>
            <a:headEnd type="none" w="sm" len="sm"/>
            <a:tailEnd type="none" w="sm" len="sm"/>
          </a:ln>
        </p:spPr>
      </p:sp>
      <p:sp>
        <p:nvSpPr>
          <p:cNvPr id="58436" name="直接连接符 1865803"/>
          <p:cNvSpPr/>
          <p:nvPr/>
        </p:nvSpPr>
        <p:spPr>
          <a:xfrm>
            <a:off x="3035300" y="4225925"/>
            <a:ext cx="455613" cy="0"/>
          </a:xfrm>
          <a:prstGeom prst="line">
            <a:avLst/>
          </a:prstGeom>
          <a:ln w="12700" cap="flat" cmpd="sng">
            <a:solidFill>
              <a:schemeClr val="tx1"/>
            </a:solidFill>
            <a:prstDash val="solid"/>
            <a:headEnd type="none" w="sm" len="sm"/>
            <a:tailEnd type="none" w="sm" len="sm"/>
          </a:ln>
        </p:spPr>
      </p:sp>
      <p:sp>
        <p:nvSpPr>
          <p:cNvPr id="58437" name="直接连接符 1865804"/>
          <p:cNvSpPr/>
          <p:nvPr/>
        </p:nvSpPr>
        <p:spPr>
          <a:xfrm>
            <a:off x="6383338" y="4225925"/>
            <a:ext cx="455612" cy="0"/>
          </a:xfrm>
          <a:prstGeom prst="line">
            <a:avLst/>
          </a:prstGeom>
          <a:ln w="12700" cap="flat" cmpd="sng">
            <a:solidFill>
              <a:schemeClr val="tx1"/>
            </a:solidFill>
            <a:prstDash val="solid"/>
            <a:headEnd type="none" w="sm" len="sm"/>
            <a:tailEnd type="none" w="sm" len="sm"/>
          </a:ln>
        </p:spPr>
      </p:sp>
      <p:sp>
        <p:nvSpPr>
          <p:cNvPr id="58438" name="直接连接符 1865805"/>
          <p:cNvSpPr/>
          <p:nvPr/>
        </p:nvSpPr>
        <p:spPr>
          <a:xfrm>
            <a:off x="4708525" y="4225925"/>
            <a:ext cx="455613" cy="0"/>
          </a:xfrm>
          <a:prstGeom prst="line">
            <a:avLst/>
          </a:prstGeom>
          <a:ln w="12700" cap="flat" cmpd="sng">
            <a:solidFill>
              <a:schemeClr val="tx1"/>
            </a:solidFill>
            <a:prstDash val="solid"/>
            <a:headEnd type="none" w="sm" len="sm"/>
            <a:tailEnd type="none" w="sm" len="sm"/>
          </a:ln>
        </p:spPr>
      </p:sp>
      <p:sp>
        <p:nvSpPr>
          <p:cNvPr id="58439" name="直接连接符 1865806"/>
          <p:cNvSpPr/>
          <p:nvPr/>
        </p:nvSpPr>
        <p:spPr>
          <a:xfrm>
            <a:off x="5546725" y="4225925"/>
            <a:ext cx="454025" cy="0"/>
          </a:xfrm>
          <a:prstGeom prst="line">
            <a:avLst/>
          </a:prstGeom>
          <a:ln w="12700" cap="flat" cmpd="sng">
            <a:solidFill>
              <a:schemeClr val="tx1"/>
            </a:solidFill>
            <a:prstDash val="solid"/>
            <a:headEnd type="none" w="sm" len="sm"/>
            <a:tailEnd type="none" w="sm" len="sm"/>
          </a:ln>
        </p:spPr>
      </p:sp>
      <p:sp>
        <p:nvSpPr>
          <p:cNvPr id="58440" name="直接连接符 1865807"/>
          <p:cNvSpPr/>
          <p:nvPr/>
        </p:nvSpPr>
        <p:spPr>
          <a:xfrm>
            <a:off x="2195513" y="4530725"/>
            <a:ext cx="454025" cy="0"/>
          </a:xfrm>
          <a:prstGeom prst="line">
            <a:avLst/>
          </a:prstGeom>
          <a:ln w="12700" cap="flat" cmpd="sng">
            <a:solidFill>
              <a:schemeClr val="tx1"/>
            </a:solidFill>
            <a:prstDash val="solid"/>
            <a:headEnd type="none" w="sm" len="sm"/>
            <a:tailEnd type="none" w="sm" len="sm"/>
          </a:ln>
        </p:spPr>
      </p:sp>
      <p:sp>
        <p:nvSpPr>
          <p:cNvPr id="58441" name="直接连接符 1865808"/>
          <p:cNvSpPr/>
          <p:nvPr/>
        </p:nvSpPr>
        <p:spPr>
          <a:xfrm>
            <a:off x="3868738" y="4530725"/>
            <a:ext cx="455612" cy="0"/>
          </a:xfrm>
          <a:prstGeom prst="line">
            <a:avLst/>
          </a:prstGeom>
          <a:ln w="12700" cap="flat" cmpd="sng">
            <a:solidFill>
              <a:schemeClr val="tx1"/>
            </a:solidFill>
            <a:prstDash val="solid"/>
            <a:headEnd type="none" w="sm" len="sm"/>
            <a:tailEnd type="none" w="sm" len="sm"/>
          </a:ln>
        </p:spPr>
      </p:sp>
      <p:sp>
        <p:nvSpPr>
          <p:cNvPr id="58442" name="直接连接符 1865809"/>
          <p:cNvSpPr/>
          <p:nvPr/>
        </p:nvSpPr>
        <p:spPr>
          <a:xfrm>
            <a:off x="3032125" y="4530725"/>
            <a:ext cx="455613" cy="0"/>
          </a:xfrm>
          <a:prstGeom prst="line">
            <a:avLst/>
          </a:prstGeom>
          <a:ln w="12700" cap="flat" cmpd="sng">
            <a:solidFill>
              <a:schemeClr val="tx1"/>
            </a:solidFill>
            <a:prstDash val="solid"/>
            <a:headEnd type="none" w="sm" len="sm"/>
            <a:tailEnd type="none" w="sm" len="sm"/>
          </a:ln>
        </p:spPr>
      </p:sp>
      <p:sp>
        <p:nvSpPr>
          <p:cNvPr id="58443" name="直接连接符 1865810"/>
          <p:cNvSpPr/>
          <p:nvPr/>
        </p:nvSpPr>
        <p:spPr>
          <a:xfrm>
            <a:off x="6380163" y="4530725"/>
            <a:ext cx="455612" cy="0"/>
          </a:xfrm>
          <a:prstGeom prst="line">
            <a:avLst/>
          </a:prstGeom>
          <a:ln w="12700" cap="flat" cmpd="sng">
            <a:solidFill>
              <a:schemeClr val="tx1"/>
            </a:solidFill>
            <a:prstDash val="solid"/>
            <a:headEnd type="none" w="sm" len="sm"/>
            <a:tailEnd type="none" w="sm" len="sm"/>
          </a:ln>
        </p:spPr>
      </p:sp>
      <p:sp>
        <p:nvSpPr>
          <p:cNvPr id="58444" name="直接连接符 1865811"/>
          <p:cNvSpPr/>
          <p:nvPr/>
        </p:nvSpPr>
        <p:spPr>
          <a:xfrm>
            <a:off x="4705350" y="4530725"/>
            <a:ext cx="455613" cy="0"/>
          </a:xfrm>
          <a:prstGeom prst="line">
            <a:avLst/>
          </a:prstGeom>
          <a:ln w="12700" cap="flat" cmpd="sng">
            <a:solidFill>
              <a:schemeClr val="tx1"/>
            </a:solidFill>
            <a:prstDash val="solid"/>
            <a:headEnd type="none" w="sm" len="sm"/>
            <a:tailEnd type="none" w="sm" len="sm"/>
          </a:ln>
        </p:spPr>
      </p:sp>
      <p:sp>
        <p:nvSpPr>
          <p:cNvPr id="58445" name="直接连接符 1865812"/>
          <p:cNvSpPr/>
          <p:nvPr/>
        </p:nvSpPr>
        <p:spPr>
          <a:xfrm>
            <a:off x="5543550" y="4530725"/>
            <a:ext cx="454025" cy="0"/>
          </a:xfrm>
          <a:prstGeom prst="line">
            <a:avLst/>
          </a:prstGeom>
          <a:ln w="12700" cap="flat" cmpd="sng">
            <a:solidFill>
              <a:schemeClr val="tx1"/>
            </a:solidFill>
            <a:prstDash val="solid"/>
            <a:headEnd type="none" w="sm" len="sm"/>
            <a:tailEnd type="none" w="sm" len="sm"/>
          </a:ln>
        </p:spPr>
      </p:sp>
      <p:sp>
        <p:nvSpPr>
          <p:cNvPr id="58446" name="直接连接符 1865813"/>
          <p:cNvSpPr/>
          <p:nvPr/>
        </p:nvSpPr>
        <p:spPr>
          <a:xfrm>
            <a:off x="7237413" y="4525963"/>
            <a:ext cx="454025" cy="0"/>
          </a:xfrm>
          <a:prstGeom prst="line">
            <a:avLst/>
          </a:prstGeom>
          <a:ln w="12700" cap="flat" cmpd="sng">
            <a:solidFill>
              <a:schemeClr val="tx1"/>
            </a:solidFill>
            <a:prstDash val="solid"/>
            <a:headEnd type="none" w="sm" len="sm"/>
            <a:tailEnd type="none" w="sm" len="sm"/>
          </a:ln>
        </p:spPr>
      </p:sp>
      <p:sp>
        <p:nvSpPr>
          <p:cNvPr id="58447" name="矩形 1865814"/>
          <p:cNvSpPr/>
          <p:nvPr/>
        </p:nvSpPr>
        <p:spPr>
          <a:xfrm>
            <a:off x="6170613" y="3559175"/>
            <a:ext cx="823912" cy="292100"/>
          </a:xfrm>
          <a:prstGeom prst="rect">
            <a:avLst/>
          </a:prstGeom>
          <a:solidFill>
            <a:schemeClr val="bg2"/>
          </a:solidFill>
          <a:ln w="127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58448" name="矩形 1865815"/>
          <p:cNvSpPr/>
          <p:nvPr/>
        </p:nvSpPr>
        <p:spPr>
          <a:xfrm>
            <a:off x="6088063" y="3544888"/>
            <a:ext cx="989012" cy="304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0"/>
              </a:spcBef>
              <a:buClrTx/>
              <a:buSzTx/>
              <a:buFont typeface="Arial" panose="020B0604020202020204" pitchFamily="34" charset="0"/>
              <a:buNone/>
            </a:pPr>
            <a:r>
              <a:rPr lang="en-US" altLang="zh-CN" sz="1400" b="1" dirty="0">
                <a:solidFill>
                  <a:schemeClr val="bg1"/>
                </a:solidFill>
              </a:rPr>
              <a:t>Fetch</a:t>
            </a:r>
            <a:endParaRPr lang="en-US" altLang="zh-CN" sz="1400" b="1" dirty="0">
              <a:solidFill>
                <a:schemeClr val="bg1"/>
              </a:solidFill>
            </a:endParaRP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213889"/>
          <p:cNvSpPr/>
          <p:nvPr/>
        </p:nvSpPr>
        <p:spPr>
          <a:xfrm>
            <a:off x="1042988" y="228600"/>
            <a:ext cx="7567612" cy="790575"/>
          </a:xfrm>
          <a:prstGeom prst="rect">
            <a:avLst/>
          </a:prstGeom>
          <a:noFill/>
          <a:ln w="9525">
            <a:noFill/>
          </a:ln>
        </p:spPr>
        <p:txBody>
          <a:bodyPr lIns="82550" tIns="41275" rIns="82550" bIns="41275"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b="1" dirty="0">
                <a:latin typeface="Times New Roman" panose="02020603050405020304" pitchFamily="18" charset="0"/>
                <a:ea typeface="黑体" panose="02010609060101010101" pitchFamily="49" charset="-122"/>
              </a:rPr>
              <a:t>本节提要</a:t>
            </a:r>
            <a:endParaRPr lang="zh-CN" altLang="en-US" sz="4400" b="1" dirty="0">
              <a:latin typeface="黑体" panose="02010609060101010101" pitchFamily="49" charset="-122"/>
              <a:ea typeface="黑体" panose="02010609060101010101" pitchFamily="49" charset="-122"/>
              <a:sym typeface="Symbol" panose="05050102010706020507" pitchFamily="18" charset="2"/>
            </a:endParaRPr>
          </a:p>
        </p:txBody>
      </p:sp>
      <p:sp>
        <p:nvSpPr>
          <p:cNvPr id="32771" name="矩形 2213890"/>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32772" name="矩形 2213891"/>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pic>
        <p:nvPicPr>
          <p:cNvPr id="32773" name="图片 2213892" descr="TurbineAgenda"/>
          <p:cNvPicPr>
            <a:picLocks noChangeAspect="1"/>
          </p:cNvPicPr>
          <p:nvPr/>
        </p:nvPicPr>
        <p:blipFill>
          <a:blip r:embed="rId1"/>
          <a:srcRect l="6398"/>
          <a:stretch>
            <a:fillRect/>
          </a:stretch>
        </p:blipFill>
        <p:spPr>
          <a:xfrm>
            <a:off x="38100" y="2066925"/>
            <a:ext cx="3238500" cy="3724275"/>
          </a:xfrm>
          <a:prstGeom prst="rect">
            <a:avLst/>
          </a:prstGeom>
          <a:noFill/>
          <a:ln w="9525">
            <a:noFill/>
          </a:ln>
        </p:spPr>
      </p:pic>
      <p:sp>
        <p:nvSpPr>
          <p:cNvPr id="32774" name="任意多边形 2213893"/>
          <p:cNvSpPr/>
          <p:nvPr/>
        </p:nvSpPr>
        <p:spPr>
          <a:xfrm>
            <a:off x="1633538" y="1687513"/>
            <a:ext cx="2251075" cy="4478337"/>
          </a:xfrm>
          <a:custGeom>
            <a:avLst/>
            <a:gdLst/>
            <a:ahLst/>
            <a:cxnLst>
              <a:cxn ang="0">
                <a:pos x="17975042" y="0"/>
              </a:cxn>
              <a:cxn ang="0">
                <a:pos x="234599012" y="234083601"/>
              </a:cxn>
              <a:cxn ang="0">
                <a:pos x="30302388" y="466906562"/>
              </a:cxn>
              <a:cxn ang="0">
                <a:pos x="17975042" y="0"/>
              </a:cxn>
              <a:cxn ang="0">
                <a:pos x="234599012" y="234083601"/>
              </a:cxn>
              <a:cxn ang="0">
                <a:pos x="30302388" y="466906562"/>
              </a:cxn>
              <a:cxn ang="0">
                <a:pos x="0" y="234072758"/>
              </a:cxn>
            </a:cxnLst>
            <a:rect l="0" t="0" r="0" b="0"/>
            <a:pathLst>
              <a:path w="21600" h="42956" fill="none">
                <a:moveTo>
                  <a:pt x="1655" y="0"/>
                </a:moveTo>
                <a:cubicBezTo>
                  <a:pt x="12815" y="849"/>
                  <a:pt x="21600" y="10167"/>
                  <a:pt x="21600" y="21537"/>
                </a:cubicBezTo>
                <a:cubicBezTo>
                  <a:pt x="21600" y="32523"/>
                  <a:pt x="13398" y="41594"/>
                  <a:pt x="2790" y="42958"/>
                </a:cubicBezTo>
              </a:path>
              <a:path w="21600" h="42956" stroke="0">
                <a:moveTo>
                  <a:pt x="1655" y="0"/>
                </a:moveTo>
                <a:cubicBezTo>
                  <a:pt x="12815" y="849"/>
                  <a:pt x="21600" y="10167"/>
                  <a:pt x="21600" y="21537"/>
                </a:cubicBezTo>
                <a:cubicBezTo>
                  <a:pt x="21600" y="32523"/>
                  <a:pt x="13398" y="41594"/>
                  <a:pt x="2790" y="42958"/>
                </a:cubicBezTo>
                <a:lnTo>
                  <a:pt x="0" y="21536"/>
                </a:lnTo>
                <a:lnTo>
                  <a:pt x="1655" y="0"/>
                </a:lnTo>
                <a:close/>
              </a:path>
            </a:pathLst>
          </a:custGeom>
          <a:noFill/>
          <a:ln w="28575"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2213895" name="椭圆 2213894"/>
          <p:cNvSpPr>
            <a:spLocks noChangeAspect="1"/>
          </p:cNvSpPr>
          <p:nvPr/>
        </p:nvSpPr>
        <p:spPr>
          <a:xfrm>
            <a:off x="3071178" y="2180590"/>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213896" name="椭圆 2213895"/>
          <p:cNvSpPr>
            <a:spLocks noChangeAspect="1"/>
          </p:cNvSpPr>
          <p:nvPr/>
        </p:nvSpPr>
        <p:spPr>
          <a:xfrm>
            <a:off x="3622675" y="3953193"/>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213897" name="椭圆 2213896"/>
          <p:cNvSpPr>
            <a:spLocks noChangeAspect="1"/>
          </p:cNvSpPr>
          <p:nvPr/>
        </p:nvSpPr>
        <p:spPr>
          <a:xfrm>
            <a:off x="3609340" y="3039428"/>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2778" name="矩形 2213898"/>
          <p:cNvSpPr/>
          <p:nvPr/>
        </p:nvSpPr>
        <p:spPr>
          <a:xfrm>
            <a:off x="3691890" y="2182495"/>
            <a:ext cx="327914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solidFill>
                  <a:schemeClr val="hlink"/>
                </a:solidFill>
                <a:ea typeface="华文楷体" panose="02010600040101010101" pitchFamily="2" charset="-122"/>
              </a:rPr>
              <a:t>嵌入式系统硬件基础</a:t>
            </a:r>
            <a:endParaRPr lang="zh-CN" altLang="en-US" sz="2400" b="1" dirty="0">
              <a:solidFill>
                <a:schemeClr val="hlink"/>
              </a:solidFill>
              <a:ea typeface="华文楷体" panose="02010600040101010101" pitchFamily="2" charset="-122"/>
            </a:endParaRPr>
          </a:p>
        </p:txBody>
      </p:sp>
      <p:sp>
        <p:nvSpPr>
          <p:cNvPr id="32779" name="矩形 2213899"/>
          <p:cNvSpPr/>
          <p:nvPr/>
        </p:nvSpPr>
        <p:spPr>
          <a:xfrm>
            <a:off x="4237990" y="3085465"/>
            <a:ext cx="4652963"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ea typeface="华文楷体" panose="02010600040101010101" pitchFamily="2" charset="-122"/>
              </a:rPr>
              <a:t>嵌入式系统开发流程</a:t>
            </a:r>
            <a:endParaRPr lang="zh-CN" altLang="en-US" sz="2400" b="1" dirty="0">
              <a:ea typeface="华文楷体" panose="02010600040101010101" pitchFamily="2" charset="-122"/>
            </a:endParaRPr>
          </a:p>
        </p:txBody>
      </p:sp>
      <p:sp>
        <p:nvSpPr>
          <p:cNvPr id="32780" name="矩形 2213900"/>
          <p:cNvSpPr/>
          <p:nvPr/>
        </p:nvSpPr>
        <p:spPr>
          <a:xfrm>
            <a:off x="4200525" y="3988118"/>
            <a:ext cx="429895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ea typeface="华文楷体" panose="02010600040101010101" pitchFamily="2" charset="-122"/>
              </a:rPr>
              <a:t>嵌入式系统硬件开发流程</a:t>
            </a:r>
            <a:endParaRPr lang="zh-CN" altLang="en-US" sz="2400" b="1" dirty="0">
              <a:ea typeface="华文楷体" panose="02010600040101010101" pitchFamily="2" charset="-122"/>
            </a:endParaRPr>
          </a:p>
        </p:txBody>
      </p:sp>
      <p:sp>
        <p:nvSpPr>
          <p:cNvPr id="2" name="椭圆 1"/>
          <p:cNvSpPr>
            <a:spLocks noChangeAspect="1"/>
          </p:cNvSpPr>
          <p:nvPr/>
        </p:nvSpPr>
        <p:spPr>
          <a:xfrm>
            <a:off x="3326130" y="4856163"/>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r>
            <a:endParaRPr kumimoji="0" lang="en-US"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矩形 2213900"/>
          <p:cNvSpPr/>
          <p:nvPr/>
        </p:nvSpPr>
        <p:spPr>
          <a:xfrm>
            <a:off x="3903980" y="4891088"/>
            <a:ext cx="429895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ea typeface="华文楷体" panose="02010600040101010101" pitchFamily="2" charset="-122"/>
              </a:rPr>
              <a:t>嵌入式裸机开发环境搭建</a:t>
            </a:r>
            <a:endParaRPr lang="zh-CN" altLang="en-US" sz="2400" b="1" dirty="0">
              <a:ea typeface="华文楷体" panose="02010600040101010101" pitchFamily="2" charset="-122"/>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889281"/>
          <p:cNvSpPr>
            <a:spLocks noGrp="1"/>
          </p:cNvSpPr>
          <p:nvPr>
            <p:ph type="title"/>
          </p:nvPr>
        </p:nvSpPr>
        <p:spPr>
          <a:xfrm>
            <a:off x="1144588" y="228600"/>
            <a:ext cx="7313612" cy="765175"/>
          </a:xfrm>
        </p:spPr>
        <p:txBody>
          <a:bodyPr vert="horz" wrap="square" lIns="82550" tIns="41275" rIns="82550" bIns="41275" anchor="t" anchorCtr="0"/>
          <a:lstStyle/>
          <a:p>
            <a:pPr marL="254000" indent="-254000" eaLnBrk="1" hangingPunct="1">
              <a:spcBef>
                <a:spcPct val="50000"/>
              </a:spcBef>
              <a:buSzPct val="75000"/>
            </a:pPr>
            <a:r>
              <a:rPr lang="zh-CN" altLang="en-US" dirty="0"/>
              <a:t>高速缓存（</a:t>
            </a:r>
            <a:r>
              <a:rPr lang="en-US" altLang="zh-CN" dirty="0"/>
              <a:t>CACHE</a:t>
            </a:r>
            <a:r>
              <a:rPr lang="zh-CN" altLang="en-US" dirty="0"/>
              <a:t>）</a:t>
            </a:r>
            <a:endParaRPr lang="zh-CN" altLang="en-US" dirty="0"/>
          </a:p>
        </p:txBody>
      </p:sp>
      <p:sp>
        <p:nvSpPr>
          <p:cNvPr id="60419" name="文本框 1889282"/>
          <p:cNvSpPr txBox="1"/>
          <p:nvPr/>
        </p:nvSpPr>
        <p:spPr>
          <a:xfrm>
            <a:off x="528638" y="1136650"/>
            <a:ext cx="7804150" cy="2378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457200" lvl="0" indent="-457200" eaLnBrk="1" hangingPunct="1">
              <a:spcBef>
                <a:spcPct val="50000"/>
              </a:spcBef>
              <a:buClrTx/>
              <a:buSzTx/>
              <a:buFont typeface="Arial" panose="020B0604020202020204" pitchFamily="34" charset="0"/>
              <a:buNone/>
            </a:pPr>
            <a:r>
              <a:rPr lang="en-US" altLang="zh-CN" sz="2000" b="1" dirty="0">
                <a:solidFill>
                  <a:srgbClr val="FF0000"/>
                </a:solidFill>
                <a:latin typeface="楷体_GB2312" pitchFamily="49" charset="-122"/>
                <a:ea typeface="楷体_GB2312" pitchFamily="49" charset="-122"/>
              </a:rPr>
              <a:t>1</a:t>
            </a:r>
            <a:r>
              <a:rPr lang="zh-CN" altLang="en-US" sz="2000" b="1" dirty="0">
                <a:solidFill>
                  <a:srgbClr val="FF0000"/>
                </a:solidFill>
                <a:latin typeface="楷体_GB2312" pitchFamily="49" charset="-122"/>
                <a:ea typeface="楷体_GB2312" pitchFamily="49" charset="-122"/>
              </a:rPr>
              <a:t>、为什么采用高速缓存</a:t>
            </a:r>
            <a:endParaRPr lang="zh-CN" altLang="en-US" sz="2000" b="1" dirty="0">
              <a:solidFill>
                <a:srgbClr val="FF0000"/>
              </a:solidFill>
              <a:latin typeface="楷体_GB2312" pitchFamily="49" charset="-122"/>
              <a:ea typeface="楷体_GB2312" pitchFamily="49" charset="-122"/>
            </a:endParaRPr>
          </a:p>
          <a:p>
            <a:pPr marL="457200" lvl="0" indent="-457200" eaLnBrk="1" hangingPunct="1">
              <a:spcBef>
                <a:spcPct val="50000"/>
              </a:spcBef>
              <a:buClrTx/>
              <a:buSzTx/>
              <a:buFont typeface="Arial" panose="020B0604020202020204" pitchFamily="34" charset="0"/>
              <a:buNone/>
            </a:pPr>
            <a:r>
              <a:rPr lang="zh-CN" altLang="en-US" sz="2000" b="1" dirty="0">
                <a:latin typeface="楷体_GB2312" pitchFamily="49" charset="-122"/>
                <a:ea typeface="楷体_GB2312" pitchFamily="49" charset="-122"/>
              </a:rPr>
              <a:t>       微处理器的时钟频率比内存速度提高快得多，高速缓存可以提高内存的平均性能。</a:t>
            </a:r>
            <a:endParaRPr lang="zh-CN" altLang="en-US" sz="2000" b="1" dirty="0">
              <a:latin typeface="楷体_GB2312" pitchFamily="49" charset="-122"/>
              <a:ea typeface="楷体_GB2312" pitchFamily="49" charset="-122"/>
            </a:endParaRPr>
          </a:p>
          <a:p>
            <a:pPr marL="457200" lvl="0" indent="-457200" eaLnBrk="1" hangingPunct="1">
              <a:spcBef>
                <a:spcPct val="50000"/>
              </a:spcBef>
              <a:buClrTx/>
              <a:buSzTx/>
              <a:buFont typeface="Arial" panose="020B0604020202020204" pitchFamily="34" charset="0"/>
              <a:buNone/>
            </a:pPr>
            <a:r>
              <a:rPr lang="en-US" altLang="zh-CN" sz="2000" b="1" dirty="0">
                <a:solidFill>
                  <a:srgbClr val="FF0000"/>
                </a:solidFill>
                <a:latin typeface="楷体_GB2312" pitchFamily="49" charset="-122"/>
                <a:ea typeface="楷体_GB2312" pitchFamily="49" charset="-122"/>
              </a:rPr>
              <a:t>2</a:t>
            </a:r>
            <a:r>
              <a:rPr lang="zh-CN" altLang="en-US" sz="2000" b="1" dirty="0">
                <a:solidFill>
                  <a:srgbClr val="FF0000"/>
                </a:solidFill>
                <a:latin typeface="楷体_GB2312" pitchFamily="49" charset="-122"/>
                <a:ea typeface="楷体_GB2312" pitchFamily="49" charset="-122"/>
              </a:rPr>
              <a:t>、高速缓存的工作原理</a:t>
            </a:r>
            <a:endParaRPr lang="zh-CN" altLang="en-US" sz="2000" b="1" dirty="0">
              <a:solidFill>
                <a:srgbClr val="FF0000"/>
              </a:solidFill>
              <a:latin typeface="楷体_GB2312" pitchFamily="49" charset="-122"/>
              <a:ea typeface="楷体_GB2312" pitchFamily="49" charset="-122"/>
            </a:endParaRPr>
          </a:p>
          <a:p>
            <a:pPr marL="457200" lvl="0" indent="-457200" eaLnBrk="1" hangingPunct="1">
              <a:spcBef>
                <a:spcPct val="50000"/>
              </a:spcBef>
              <a:buClrTx/>
              <a:buSzTx/>
              <a:buFont typeface="Arial" panose="020B0604020202020204" pitchFamily="34" charset="0"/>
              <a:buNone/>
            </a:pPr>
            <a:r>
              <a:rPr lang="zh-CN" altLang="en-US" sz="2000" b="1" dirty="0">
                <a:latin typeface="楷体_GB2312" pitchFamily="49" charset="-122"/>
                <a:ea typeface="楷体_GB2312" pitchFamily="49" charset="-122"/>
              </a:rPr>
              <a:t>        高速缓存是一种小型、快速的存储器，它保存部分主存内容的拷贝。    </a:t>
            </a:r>
            <a:endParaRPr lang="zh-CN" altLang="en-US" sz="2000" b="1" dirty="0">
              <a:latin typeface="楷体_GB2312" pitchFamily="49" charset="-122"/>
              <a:ea typeface="楷体_GB2312" pitchFamily="49" charset="-122"/>
            </a:endParaRPr>
          </a:p>
        </p:txBody>
      </p:sp>
      <p:sp>
        <p:nvSpPr>
          <p:cNvPr id="60420" name="文本框 1889283"/>
          <p:cNvSpPr txBox="1"/>
          <p:nvPr/>
        </p:nvSpPr>
        <p:spPr>
          <a:xfrm>
            <a:off x="1703388" y="4232275"/>
            <a:ext cx="1022350" cy="1095375"/>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r>
              <a:rPr lang="en-US" altLang="zh-CN" sz="1600" dirty="0">
                <a:latin typeface="Times New Roman" panose="02020603050405020304" pitchFamily="18" charset="0"/>
              </a:rPr>
              <a:t>CPU</a:t>
            </a: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p:txBody>
      </p:sp>
      <p:sp>
        <p:nvSpPr>
          <p:cNvPr id="60421" name="文本框 1889284"/>
          <p:cNvSpPr txBox="1"/>
          <p:nvPr/>
        </p:nvSpPr>
        <p:spPr>
          <a:xfrm>
            <a:off x="3152775" y="3860800"/>
            <a:ext cx="512763" cy="182880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高速缓存控制器</a:t>
            </a:r>
            <a:endParaRPr lang="zh-CN" altLang="en-US" sz="1600" dirty="0">
              <a:latin typeface="Times New Roman" panose="02020603050405020304" pitchFamily="18" charset="0"/>
            </a:endParaRPr>
          </a:p>
        </p:txBody>
      </p:sp>
      <p:sp>
        <p:nvSpPr>
          <p:cNvPr id="60422" name="文本框 1889285"/>
          <p:cNvSpPr txBox="1"/>
          <p:nvPr/>
        </p:nvSpPr>
        <p:spPr>
          <a:xfrm>
            <a:off x="4276725" y="3860800"/>
            <a:ext cx="1022350" cy="1095375"/>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r>
              <a:rPr lang="en-US" altLang="zh-CN" sz="1600" dirty="0">
                <a:latin typeface="Times New Roman" panose="02020603050405020304" pitchFamily="18" charset="0"/>
              </a:rPr>
              <a:t>CACHE</a:t>
            </a: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p:txBody>
      </p:sp>
      <p:sp>
        <p:nvSpPr>
          <p:cNvPr id="60423" name="文本框 1889286"/>
          <p:cNvSpPr txBox="1"/>
          <p:nvPr/>
        </p:nvSpPr>
        <p:spPr>
          <a:xfrm>
            <a:off x="5783263" y="3860800"/>
            <a:ext cx="1022350" cy="182880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主存</a:t>
            </a:r>
            <a:endParaRPr lang="zh-CN" altLang="en-US"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zh-CN" altLang="en-US"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zh-CN" altLang="en-US" sz="1600" dirty="0">
              <a:latin typeface="Times New Roman" panose="02020603050405020304" pitchFamily="18" charset="0"/>
            </a:endParaRPr>
          </a:p>
        </p:txBody>
      </p:sp>
      <p:sp>
        <p:nvSpPr>
          <p:cNvPr id="60424" name="文本框 1889287"/>
          <p:cNvSpPr txBox="1"/>
          <p:nvPr/>
        </p:nvSpPr>
        <p:spPr>
          <a:xfrm>
            <a:off x="4276725" y="5543550"/>
            <a:ext cx="8302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数据</a:t>
            </a:r>
            <a:endParaRPr lang="zh-CN" altLang="en-US" sz="1800" dirty="0">
              <a:latin typeface="Times New Roman" panose="02020603050405020304" pitchFamily="18" charset="0"/>
            </a:endParaRPr>
          </a:p>
        </p:txBody>
      </p:sp>
      <p:sp>
        <p:nvSpPr>
          <p:cNvPr id="60425" name="直接连接符 1889288"/>
          <p:cNvSpPr/>
          <p:nvPr/>
        </p:nvSpPr>
        <p:spPr>
          <a:xfrm>
            <a:off x="2725738" y="4498975"/>
            <a:ext cx="427037" cy="0"/>
          </a:xfrm>
          <a:prstGeom prst="line">
            <a:avLst/>
          </a:prstGeom>
          <a:ln w="9525" cap="flat" cmpd="sng">
            <a:solidFill>
              <a:schemeClr val="tx1"/>
            </a:solidFill>
            <a:prstDash val="solid"/>
            <a:headEnd type="none" w="med" len="med"/>
            <a:tailEnd type="triangle" w="med" len="med"/>
          </a:ln>
        </p:spPr>
      </p:sp>
      <p:sp>
        <p:nvSpPr>
          <p:cNvPr id="60426" name="直接连接符 1889289"/>
          <p:cNvSpPr/>
          <p:nvPr/>
        </p:nvSpPr>
        <p:spPr>
          <a:xfrm flipH="1">
            <a:off x="2725738" y="5116513"/>
            <a:ext cx="427037" cy="0"/>
          </a:xfrm>
          <a:prstGeom prst="line">
            <a:avLst/>
          </a:prstGeom>
          <a:ln w="9525" cap="flat" cmpd="sng">
            <a:solidFill>
              <a:schemeClr val="tx1"/>
            </a:solidFill>
            <a:prstDash val="solid"/>
            <a:headEnd type="none" w="med" len="med"/>
            <a:tailEnd type="triangle" w="med" len="med"/>
          </a:ln>
        </p:spPr>
      </p:sp>
      <p:sp>
        <p:nvSpPr>
          <p:cNvPr id="60427" name="直接连接符 1889290"/>
          <p:cNvSpPr/>
          <p:nvPr/>
        </p:nvSpPr>
        <p:spPr>
          <a:xfrm flipH="1">
            <a:off x="3665538" y="4232275"/>
            <a:ext cx="611187" cy="0"/>
          </a:xfrm>
          <a:prstGeom prst="line">
            <a:avLst/>
          </a:prstGeom>
          <a:ln w="9525" cap="flat" cmpd="sng">
            <a:solidFill>
              <a:schemeClr val="tx1"/>
            </a:solidFill>
            <a:prstDash val="solid"/>
            <a:headEnd type="none" w="med" len="med"/>
            <a:tailEnd type="triangle" w="med" len="med"/>
          </a:ln>
        </p:spPr>
      </p:sp>
      <p:sp>
        <p:nvSpPr>
          <p:cNvPr id="60428" name="直接连接符 1889291"/>
          <p:cNvSpPr/>
          <p:nvPr/>
        </p:nvSpPr>
        <p:spPr>
          <a:xfrm>
            <a:off x="3665538" y="4768850"/>
            <a:ext cx="611187" cy="0"/>
          </a:xfrm>
          <a:prstGeom prst="line">
            <a:avLst/>
          </a:prstGeom>
          <a:ln w="9525" cap="flat" cmpd="sng">
            <a:solidFill>
              <a:schemeClr val="tx1"/>
            </a:solidFill>
            <a:prstDash val="solid"/>
            <a:headEnd type="none" w="med" len="med"/>
            <a:tailEnd type="triangle" w="med" len="med"/>
          </a:ln>
        </p:spPr>
      </p:sp>
      <p:sp>
        <p:nvSpPr>
          <p:cNvPr id="60429" name="直接连接符 1889292"/>
          <p:cNvSpPr/>
          <p:nvPr/>
        </p:nvSpPr>
        <p:spPr>
          <a:xfrm>
            <a:off x="3976688" y="4768850"/>
            <a:ext cx="0" cy="347663"/>
          </a:xfrm>
          <a:prstGeom prst="line">
            <a:avLst/>
          </a:prstGeom>
          <a:ln w="9525" cap="flat" cmpd="sng">
            <a:solidFill>
              <a:schemeClr val="tx1"/>
            </a:solidFill>
            <a:prstDash val="solid"/>
            <a:headEnd type="none" w="med" len="med"/>
            <a:tailEnd type="none" w="med" len="med"/>
          </a:ln>
        </p:spPr>
      </p:sp>
      <p:sp>
        <p:nvSpPr>
          <p:cNvPr id="60430" name="直接连接符 1889293"/>
          <p:cNvSpPr/>
          <p:nvPr/>
        </p:nvSpPr>
        <p:spPr>
          <a:xfrm>
            <a:off x="3976688" y="5116513"/>
            <a:ext cx="1806575" cy="0"/>
          </a:xfrm>
          <a:prstGeom prst="line">
            <a:avLst/>
          </a:prstGeom>
          <a:ln w="9525" cap="flat" cmpd="sng">
            <a:solidFill>
              <a:schemeClr val="tx1"/>
            </a:solidFill>
            <a:prstDash val="solid"/>
            <a:headEnd type="none" w="med" len="med"/>
            <a:tailEnd type="triangle" w="med" len="med"/>
          </a:ln>
        </p:spPr>
      </p:sp>
      <p:sp>
        <p:nvSpPr>
          <p:cNvPr id="60431" name="直接连接符 1889294"/>
          <p:cNvSpPr/>
          <p:nvPr/>
        </p:nvSpPr>
        <p:spPr>
          <a:xfrm flipH="1">
            <a:off x="3665538" y="5543550"/>
            <a:ext cx="2117725" cy="0"/>
          </a:xfrm>
          <a:prstGeom prst="line">
            <a:avLst/>
          </a:prstGeom>
          <a:ln w="9525" cap="flat" cmpd="sng">
            <a:solidFill>
              <a:schemeClr val="tx1"/>
            </a:solidFill>
            <a:prstDash val="solid"/>
            <a:headEnd type="none" w="med" len="med"/>
            <a:tailEnd type="triangle" w="med" len="med"/>
          </a:ln>
        </p:spPr>
      </p:sp>
      <p:sp>
        <p:nvSpPr>
          <p:cNvPr id="60432" name="文本框 1889295"/>
          <p:cNvSpPr txBox="1"/>
          <p:nvPr/>
        </p:nvSpPr>
        <p:spPr>
          <a:xfrm>
            <a:off x="3560763" y="3740150"/>
            <a:ext cx="830262"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数据</a:t>
            </a:r>
            <a:endParaRPr lang="zh-CN" altLang="en-US" sz="1800" dirty="0">
              <a:latin typeface="Times New Roman" panose="02020603050405020304" pitchFamily="18" charset="0"/>
            </a:endParaRPr>
          </a:p>
        </p:txBody>
      </p:sp>
      <p:sp>
        <p:nvSpPr>
          <p:cNvPr id="60433" name="文本框 1889296"/>
          <p:cNvSpPr txBox="1"/>
          <p:nvPr/>
        </p:nvSpPr>
        <p:spPr>
          <a:xfrm>
            <a:off x="4264025" y="5143500"/>
            <a:ext cx="830263" cy="366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地址</a:t>
            </a:r>
            <a:endParaRPr lang="zh-CN" altLang="en-US" sz="1800" dirty="0">
              <a:latin typeface="Times New Roman" panose="02020603050405020304" pitchFamily="18" charset="0"/>
            </a:endParaRP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2083841"/>
          <p:cNvSpPr>
            <a:spLocks noGrp="1"/>
          </p:cNvSpPr>
          <p:nvPr>
            <p:ph type="title"/>
          </p:nvPr>
        </p:nvSpPr>
        <p:spPr/>
        <p:txBody>
          <a:bodyPr vert="horz" wrap="square" lIns="91440" tIns="45720" rIns="91440" bIns="45720" anchor="b" anchorCtr="0"/>
          <a:lstStyle/>
          <a:p>
            <a:pPr eaLnBrk="1" hangingPunct="1"/>
            <a:r>
              <a:rPr lang="zh-CN" altLang="en-US" dirty="0"/>
              <a:t>总线</a:t>
            </a:r>
            <a:endParaRPr lang="zh-CN" altLang="en-US" dirty="0"/>
          </a:p>
        </p:txBody>
      </p:sp>
      <p:sp>
        <p:nvSpPr>
          <p:cNvPr id="61443" name="文本占位符 2083842"/>
          <p:cNvSpPr>
            <a:spLocks noGrp="1"/>
          </p:cNvSpPr>
          <p:nvPr>
            <p:ph idx="1"/>
          </p:nvPr>
        </p:nvSpPr>
        <p:spPr/>
        <p:txBody>
          <a:bodyPr vert="horz" wrap="square" lIns="91440" tIns="45720" rIns="91440" bIns="45720" anchor="t" anchorCtr="0"/>
          <a:lstStyle/>
          <a:p>
            <a:pPr eaLnBrk="1" hangingPunct="1"/>
            <a:r>
              <a:rPr lang="zh-CN" altLang="en-US" b="1" dirty="0"/>
              <a:t>总线的主要参数有</a:t>
            </a:r>
            <a:endParaRPr lang="zh-CN" altLang="en-US" b="1" dirty="0"/>
          </a:p>
          <a:p>
            <a:pPr lvl="1" eaLnBrk="1" hangingPunct="1"/>
            <a:r>
              <a:rPr lang="zh-CN" altLang="en-US" b="1" dirty="0"/>
              <a:t>总线的带宽</a:t>
            </a:r>
            <a:endParaRPr lang="zh-CN" altLang="en-US" b="1" dirty="0"/>
          </a:p>
          <a:p>
            <a:pPr lvl="1" eaLnBrk="1" hangingPunct="1"/>
            <a:r>
              <a:rPr lang="zh-CN" altLang="en-US" b="1" dirty="0"/>
              <a:t>总线的位宽</a:t>
            </a:r>
            <a:endParaRPr lang="zh-CN" altLang="en-US" b="1" dirty="0"/>
          </a:p>
          <a:p>
            <a:pPr lvl="1" eaLnBrk="1" hangingPunct="1"/>
            <a:r>
              <a:rPr lang="zh-CN" altLang="en-US" b="1" dirty="0"/>
              <a:t>总线的工作时钟频率</a:t>
            </a:r>
            <a:endParaRPr lang="zh-CN" altLang="en-US" b="1" dirty="0"/>
          </a:p>
          <a:p>
            <a:pPr eaLnBrk="1" hangingPunct="1"/>
            <a:endParaRPr lang="zh-CN" altLang="en-US" dirty="0">
              <a:solidFill>
                <a:schemeClr val="accent2"/>
              </a:solidFill>
            </a:endParaRP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2231297"/>
          <p:cNvSpPr>
            <a:spLocks noGrp="1"/>
          </p:cNvSpPr>
          <p:nvPr>
            <p:ph type="title"/>
          </p:nvPr>
        </p:nvSpPr>
        <p:spPr/>
        <p:txBody>
          <a:bodyPr vert="horz" wrap="square" lIns="91440" tIns="45720" rIns="91440" bIns="45720" anchor="b" anchorCtr="0"/>
          <a:lstStyle/>
          <a:p>
            <a:pPr eaLnBrk="1" hangingPunct="1"/>
            <a:r>
              <a:rPr lang="zh-CN" altLang="en-US" dirty="0"/>
              <a:t>总线机制</a:t>
            </a:r>
            <a:endParaRPr lang="zh-CN" altLang="en-US" dirty="0"/>
          </a:p>
        </p:txBody>
      </p:sp>
      <p:sp>
        <p:nvSpPr>
          <p:cNvPr id="62467" name="文本占位符 2231298"/>
          <p:cNvSpPr>
            <a:spLocks noGrp="1"/>
          </p:cNvSpPr>
          <p:nvPr>
            <p:ph idx="1"/>
          </p:nvPr>
        </p:nvSpPr>
        <p:spPr/>
        <p:txBody>
          <a:bodyPr vert="horz" wrap="square" lIns="91440" tIns="45720" rIns="91440" bIns="45720" anchor="t" anchorCtr="0"/>
          <a:lstStyle/>
          <a:p>
            <a:pPr eaLnBrk="1" hangingPunct="1">
              <a:lnSpc>
                <a:spcPct val="120000"/>
              </a:lnSpc>
              <a:spcBef>
                <a:spcPts val="25"/>
              </a:spcBef>
            </a:pPr>
            <a:r>
              <a:rPr lang="zh-CN" altLang="en-US" dirty="0"/>
              <a:t>按照冯</a:t>
            </a:r>
            <a:r>
              <a:rPr lang="en-US" altLang="zh-CN" dirty="0"/>
              <a:t>·</a:t>
            </a:r>
            <a:r>
              <a:rPr lang="zh-CN" altLang="en-US" dirty="0"/>
              <a:t>诺依曼体系结构思想，计算机的硬件是由</a:t>
            </a:r>
            <a:r>
              <a:rPr lang="en-US" altLang="zh-CN" dirty="0"/>
              <a:t>CPU</a:t>
            </a:r>
            <a:r>
              <a:rPr lang="zh-CN" altLang="en-US" dirty="0"/>
              <a:t>、存储器和</a:t>
            </a:r>
            <a:r>
              <a:rPr lang="en-US" altLang="zh-CN" dirty="0"/>
              <a:t>I/O</a:t>
            </a:r>
            <a:r>
              <a:rPr lang="zh-CN" altLang="en-US" dirty="0"/>
              <a:t>设备三部分组成的。</a:t>
            </a:r>
            <a:endParaRPr lang="zh-CN" altLang="en-US" dirty="0"/>
          </a:p>
          <a:p>
            <a:pPr eaLnBrk="1" hangingPunct="1">
              <a:lnSpc>
                <a:spcPct val="120000"/>
              </a:lnSpc>
              <a:spcBef>
                <a:spcPts val="25"/>
              </a:spcBef>
            </a:pPr>
            <a:r>
              <a:rPr lang="zh-CN" altLang="en-US" dirty="0"/>
              <a:t>总线是把</a:t>
            </a:r>
            <a:r>
              <a:rPr lang="en-US" altLang="zh-CN" dirty="0"/>
              <a:t>CPU</a:t>
            </a:r>
            <a:r>
              <a:rPr lang="zh-CN" altLang="en-US" dirty="0"/>
              <a:t>与存储器、</a:t>
            </a:r>
            <a:r>
              <a:rPr lang="en-US" altLang="zh-CN" dirty="0"/>
              <a:t>I/O</a:t>
            </a:r>
            <a:r>
              <a:rPr lang="zh-CN" altLang="en-US" dirty="0"/>
              <a:t>设备相连接的信息通道，但总线并不仅仅指的是一束信号线，而应包含相应的通信协议。</a:t>
            </a:r>
            <a:endParaRPr lang="zh-CN" altLang="en-US" dirty="0"/>
          </a:p>
          <a:p>
            <a:pPr eaLnBrk="1" hangingPunct="1">
              <a:lnSpc>
                <a:spcPct val="120000"/>
              </a:lnSpc>
              <a:spcBef>
                <a:spcPts val="25"/>
              </a:spcBef>
            </a:pPr>
            <a:r>
              <a:rPr lang="zh-CN" altLang="en-US" dirty="0"/>
              <a:t>按照使用场合的不同，总线分成芯片级总线（</a:t>
            </a:r>
            <a:r>
              <a:rPr lang="en-US" altLang="zh-CN" dirty="0"/>
              <a:t>CPU</a:t>
            </a:r>
            <a:r>
              <a:rPr lang="zh-CN" altLang="en-US" dirty="0"/>
              <a:t>总线）、板卡级总线（内总线）和系统级总线（外总线）。</a:t>
            </a:r>
            <a:endParaRPr lang="zh-CN" altLang="en-US" dirty="0"/>
          </a:p>
        </p:txBody>
      </p:sp>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890305"/>
          <p:cNvSpPr>
            <a:spLocks noGrp="1"/>
          </p:cNvSpPr>
          <p:nvPr>
            <p:ph type="title"/>
          </p:nvPr>
        </p:nvSpPr>
        <p:spPr>
          <a:xfrm>
            <a:off x="1120775" y="228600"/>
            <a:ext cx="7337425" cy="750888"/>
          </a:xfrm>
        </p:spPr>
        <p:txBody>
          <a:bodyPr vert="horz" wrap="square" lIns="82550" tIns="41275" rIns="82550" bIns="41275" anchor="t" anchorCtr="0"/>
          <a:lstStyle/>
          <a:p>
            <a:pPr marL="254000" indent="-254000" eaLnBrk="1" hangingPunct="1">
              <a:spcBef>
                <a:spcPct val="50000"/>
              </a:spcBef>
              <a:buSzPct val="75000"/>
            </a:pPr>
            <a:r>
              <a:rPr lang="zh-CN" altLang="en-US" dirty="0"/>
              <a:t>总线和总线桥</a:t>
            </a:r>
            <a:endParaRPr lang="zh-CN" altLang="en-US" dirty="0"/>
          </a:p>
        </p:txBody>
      </p:sp>
      <p:grpSp>
        <p:nvGrpSpPr>
          <p:cNvPr id="63491" name="组合 1890306"/>
          <p:cNvGrpSpPr/>
          <p:nvPr/>
        </p:nvGrpSpPr>
        <p:grpSpPr>
          <a:xfrm>
            <a:off x="1268413" y="1795463"/>
            <a:ext cx="7035800" cy="3692525"/>
            <a:chOff x="831" y="1275"/>
            <a:chExt cx="4432" cy="2326"/>
          </a:xfrm>
        </p:grpSpPr>
        <p:sp>
          <p:nvSpPr>
            <p:cNvPr id="63493" name="文本框 1890307"/>
            <p:cNvSpPr txBox="1"/>
            <p:nvPr/>
          </p:nvSpPr>
          <p:spPr>
            <a:xfrm>
              <a:off x="1484" y="1275"/>
              <a:ext cx="644" cy="69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r>
                <a:rPr lang="en-US" altLang="zh-CN" sz="1600" dirty="0">
                  <a:latin typeface="Times New Roman" panose="02020603050405020304" pitchFamily="18" charset="0"/>
                </a:rPr>
                <a:t>CPU</a:t>
              </a: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p:txBody>
        </p:sp>
        <p:sp>
          <p:nvSpPr>
            <p:cNvPr id="63494" name="文本框 1890308"/>
            <p:cNvSpPr txBox="1"/>
            <p:nvPr/>
          </p:nvSpPr>
          <p:spPr>
            <a:xfrm>
              <a:off x="3620" y="1275"/>
              <a:ext cx="644" cy="69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低速设备</a:t>
              </a:r>
              <a:endParaRPr lang="zh-CN" altLang="en-US"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zh-CN" altLang="en-US" sz="1600" dirty="0">
                <a:latin typeface="Times New Roman" panose="02020603050405020304" pitchFamily="18" charset="0"/>
              </a:endParaRPr>
            </a:p>
          </p:txBody>
        </p:sp>
        <p:sp>
          <p:nvSpPr>
            <p:cNvPr id="63495" name="文本框 1890309"/>
            <p:cNvSpPr txBox="1"/>
            <p:nvPr/>
          </p:nvSpPr>
          <p:spPr>
            <a:xfrm>
              <a:off x="2782" y="2049"/>
              <a:ext cx="395" cy="69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桥</a:t>
              </a:r>
              <a:endParaRPr lang="zh-CN" altLang="en-US"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zh-CN" altLang="en-US" sz="1600" dirty="0">
                <a:latin typeface="Times New Roman" panose="02020603050405020304" pitchFamily="18" charset="0"/>
              </a:endParaRPr>
            </a:p>
          </p:txBody>
        </p:sp>
        <p:sp>
          <p:nvSpPr>
            <p:cNvPr id="63496" name="文本框 1890310"/>
            <p:cNvSpPr txBox="1"/>
            <p:nvPr/>
          </p:nvSpPr>
          <p:spPr>
            <a:xfrm>
              <a:off x="3105" y="3025"/>
              <a:ext cx="52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数据</a:t>
              </a:r>
              <a:endParaRPr lang="zh-CN" altLang="en-US" sz="1800" dirty="0">
                <a:latin typeface="Times New Roman" panose="02020603050405020304" pitchFamily="18" charset="0"/>
              </a:endParaRPr>
            </a:p>
          </p:txBody>
        </p:sp>
        <p:sp>
          <p:nvSpPr>
            <p:cNvPr id="63497" name="文本框 1890311"/>
            <p:cNvSpPr txBox="1"/>
            <p:nvPr/>
          </p:nvSpPr>
          <p:spPr>
            <a:xfrm>
              <a:off x="831" y="2058"/>
              <a:ext cx="85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高速总线</a:t>
              </a:r>
              <a:endParaRPr lang="zh-CN" altLang="en-US" sz="1800" dirty="0">
                <a:latin typeface="Times New Roman" panose="02020603050405020304" pitchFamily="18" charset="0"/>
              </a:endParaRPr>
            </a:p>
          </p:txBody>
        </p:sp>
        <p:sp>
          <p:nvSpPr>
            <p:cNvPr id="63498" name="文本框 1890312"/>
            <p:cNvSpPr txBox="1"/>
            <p:nvPr/>
          </p:nvSpPr>
          <p:spPr>
            <a:xfrm>
              <a:off x="893" y="2911"/>
              <a:ext cx="644" cy="69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存储器</a:t>
              </a:r>
              <a:endParaRPr lang="zh-CN" altLang="en-US"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zh-CN" altLang="en-US" sz="1600" dirty="0">
                <a:latin typeface="Times New Roman" panose="02020603050405020304" pitchFamily="18" charset="0"/>
              </a:endParaRPr>
            </a:p>
          </p:txBody>
        </p:sp>
        <p:sp>
          <p:nvSpPr>
            <p:cNvPr id="63499" name="文本框 1890313"/>
            <p:cNvSpPr txBox="1"/>
            <p:nvPr/>
          </p:nvSpPr>
          <p:spPr>
            <a:xfrm>
              <a:off x="2010" y="2911"/>
              <a:ext cx="644" cy="69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高速设备</a:t>
              </a:r>
              <a:endParaRPr lang="zh-CN" altLang="en-US"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zh-CN" altLang="en-US" sz="1600" dirty="0">
                <a:latin typeface="Times New Roman" panose="02020603050405020304" pitchFamily="18" charset="0"/>
              </a:endParaRPr>
            </a:p>
          </p:txBody>
        </p:sp>
        <p:sp>
          <p:nvSpPr>
            <p:cNvPr id="63500" name="文本框 1890314"/>
            <p:cNvSpPr txBox="1"/>
            <p:nvPr/>
          </p:nvSpPr>
          <p:spPr>
            <a:xfrm>
              <a:off x="3620" y="2908"/>
              <a:ext cx="644" cy="690"/>
            </a:xfrm>
            <a:prstGeom prst="rect">
              <a:avLst/>
            </a:prstGeom>
            <a:noFill/>
            <a:ln w="25400"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endParaRPr lang="en-US" altLang="zh-CN"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r>
                <a:rPr lang="zh-CN" altLang="en-US" sz="1600" dirty="0">
                  <a:latin typeface="Times New Roman" panose="02020603050405020304" pitchFamily="18" charset="0"/>
                </a:rPr>
                <a:t>键盘</a:t>
              </a:r>
              <a:endParaRPr lang="zh-CN" altLang="en-US" sz="1600" dirty="0">
                <a:latin typeface="Times New Roman" panose="02020603050405020304" pitchFamily="18" charset="0"/>
              </a:endParaRPr>
            </a:p>
            <a:p>
              <a:pPr marL="0" lvl="0" indent="0" algn="ctr" eaLnBrk="1" hangingPunct="1">
                <a:spcBef>
                  <a:spcPct val="50000"/>
                </a:spcBef>
                <a:buClrTx/>
                <a:buSzTx/>
                <a:buFont typeface="Arial" panose="020B0604020202020204" pitchFamily="34" charset="0"/>
                <a:buNone/>
              </a:pPr>
              <a:endParaRPr lang="zh-CN" altLang="en-US" sz="1600" dirty="0">
                <a:latin typeface="Times New Roman" panose="02020603050405020304" pitchFamily="18" charset="0"/>
              </a:endParaRPr>
            </a:p>
          </p:txBody>
        </p:sp>
        <p:sp>
          <p:nvSpPr>
            <p:cNvPr id="63501" name="左右箭头 1890315"/>
            <p:cNvSpPr/>
            <p:nvPr/>
          </p:nvSpPr>
          <p:spPr>
            <a:xfrm>
              <a:off x="3177" y="2259"/>
              <a:ext cx="1504" cy="210"/>
            </a:xfrm>
            <a:prstGeom prst="leftRightArrow">
              <a:avLst>
                <a:gd name="adj1" fmla="val 40000"/>
                <a:gd name="adj2" fmla="val 104179"/>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63502" name="左右箭头 1890316"/>
            <p:cNvSpPr/>
            <p:nvPr/>
          </p:nvSpPr>
          <p:spPr>
            <a:xfrm>
              <a:off x="856" y="2289"/>
              <a:ext cx="1906" cy="210"/>
            </a:xfrm>
            <a:prstGeom prst="leftRightArrow">
              <a:avLst>
                <a:gd name="adj1" fmla="val 40000"/>
                <a:gd name="adj2" fmla="val 132024"/>
              </a:avLst>
            </a:prstGeom>
            <a:solidFill>
              <a:schemeClr val="accent1"/>
            </a:solidFill>
            <a:ln w="9525"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63503" name="文本框 1890317"/>
            <p:cNvSpPr txBox="1"/>
            <p:nvPr/>
          </p:nvSpPr>
          <p:spPr>
            <a:xfrm>
              <a:off x="4410" y="2028"/>
              <a:ext cx="853" cy="231"/>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低速总线</a:t>
              </a:r>
              <a:endParaRPr lang="zh-CN" altLang="en-US" sz="1800" dirty="0">
                <a:latin typeface="Times New Roman" panose="02020603050405020304" pitchFamily="18" charset="0"/>
              </a:endParaRPr>
            </a:p>
          </p:txBody>
        </p:sp>
        <p:sp>
          <p:nvSpPr>
            <p:cNvPr id="63504" name="直接连接符 1890318"/>
            <p:cNvSpPr/>
            <p:nvPr/>
          </p:nvSpPr>
          <p:spPr>
            <a:xfrm>
              <a:off x="1821" y="1965"/>
              <a:ext cx="0" cy="388"/>
            </a:xfrm>
            <a:prstGeom prst="line">
              <a:avLst/>
            </a:prstGeom>
            <a:ln w="9525" cap="flat" cmpd="sng">
              <a:solidFill>
                <a:schemeClr val="tx1"/>
              </a:solidFill>
              <a:prstDash val="solid"/>
              <a:headEnd type="none" w="med" len="med"/>
              <a:tailEnd type="none" w="med" len="med"/>
            </a:ln>
          </p:spPr>
        </p:sp>
        <p:sp>
          <p:nvSpPr>
            <p:cNvPr id="63505" name="直接连接符 1890319"/>
            <p:cNvSpPr/>
            <p:nvPr/>
          </p:nvSpPr>
          <p:spPr>
            <a:xfrm flipV="1">
              <a:off x="1225" y="2441"/>
              <a:ext cx="0" cy="466"/>
            </a:xfrm>
            <a:prstGeom prst="line">
              <a:avLst/>
            </a:prstGeom>
            <a:ln w="9525" cap="flat" cmpd="sng">
              <a:solidFill>
                <a:schemeClr val="tx1"/>
              </a:solidFill>
              <a:prstDash val="solid"/>
              <a:headEnd type="none" w="med" len="med"/>
              <a:tailEnd type="none" w="med" len="med"/>
            </a:ln>
          </p:spPr>
        </p:sp>
        <p:sp>
          <p:nvSpPr>
            <p:cNvPr id="63506" name="直接连接符 1890320"/>
            <p:cNvSpPr/>
            <p:nvPr/>
          </p:nvSpPr>
          <p:spPr>
            <a:xfrm flipV="1">
              <a:off x="2322" y="2441"/>
              <a:ext cx="0" cy="466"/>
            </a:xfrm>
            <a:prstGeom prst="line">
              <a:avLst/>
            </a:prstGeom>
            <a:ln w="9525" cap="flat" cmpd="sng">
              <a:solidFill>
                <a:schemeClr val="tx1"/>
              </a:solidFill>
              <a:prstDash val="solid"/>
              <a:headEnd type="none" w="med" len="med"/>
              <a:tailEnd type="none" w="med" len="med"/>
            </a:ln>
          </p:spPr>
        </p:sp>
        <p:sp>
          <p:nvSpPr>
            <p:cNvPr id="63507" name="直接连接符 1890321"/>
            <p:cNvSpPr/>
            <p:nvPr/>
          </p:nvSpPr>
          <p:spPr>
            <a:xfrm>
              <a:off x="3931" y="1965"/>
              <a:ext cx="0" cy="942"/>
            </a:xfrm>
            <a:prstGeom prst="line">
              <a:avLst/>
            </a:prstGeom>
            <a:ln w="9525" cap="flat" cmpd="sng">
              <a:solidFill>
                <a:schemeClr val="tx1"/>
              </a:solidFill>
              <a:prstDash val="solid"/>
              <a:headEnd type="none" w="med" len="med"/>
              <a:tailEnd type="none" w="med" len="med"/>
            </a:ln>
          </p:spPr>
        </p:sp>
      </p:grpSp>
      <p:sp>
        <p:nvSpPr>
          <p:cNvPr id="63492" name="文本框 1890322"/>
          <p:cNvSpPr txBox="1"/>
          <p:nvPr/>
        </p:nvSpPr>
        <p:spPr>
          <a:xfrm>
            <a:off x="2344738" y="5984875"/>
            <a:ext cx="5335587" cy="509588"/>
          </a:xfrm>
          <a:prstGeom prst="rect">
            <a:avLst/>
          </a:prstGeom>
          <a:noFill/>
          <a:ln w="9525">
            <a:noFill/>
          </a:ln>
        </p:spPr>
        <p:txBody>
          <a:bodyPr lIns="82550" tIns="41275" rIns="82550" bIns="41275">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en-US" altLang="zh-CN" sz="2800" dirty="0">
                <a:solidFill>
                  <a:schemeClr val="folHlink"/>
                </a:solidFill>
                <a:latin typeface="Times New Roman" panose="02020603050405020304" pitchFamily="18" charset="0"/>
              </a:rPr>
              <a:t>ARM</a:t>
            </a:r>
            <a:r>
              <a:rPr lang="zh-CN" altLang="en-US" sz="2800" dirty="0">
                <a:solidFill>
                  <a:schemeClr val="folHlink"/>
                </a:solidFill>
                <a:latin typeface="Times New Roman" panose="02020603050405020304" pitchFamily="18" charset="0"/>
              </a:rPr>
              <a:t>公司提出的</a:t>
            </a:r>
            <a:r>
              <a:rPr lang="en-US" altLang="zh-CN" sz="2800" dirty="0">
                <a:solidFill>
                  <a:schemeClr val="folHlink"/>
                </a:solidFill>
                <a:latin typeface="Times New Roman" panose="02020603050405020304" pitchFamily="18" charset="0"/>
              </a:rPr>
              <a:t>AMBA</a:t>
            </a:r>
            <a:r>
              <a:rPr lang="zh-CN" altLang="en-US" sz="2800" dirty="0">
                <a:solidFill>
                  <a:schemeClr val="folHlink"/>
                </a:solidFill>
                <a:latin typeface="Times New Roman" panose="02020603050405020304" pitchFamily="18" charset="0"/>
              </a:rPr>
              <a:t>总线标准</a:t>
            </a:r>
            <a:endParaRPr lang="zh-CN" altLang="en-US" sz="2800" dirty="0">
              <a:solidFill>
                <a:schemeClr val="folHlink"/>
              </a:solidFill>
              <a:latin typeface="Times New Roman" panose="02020603050405020304" pitchFamily="18" charset="0"/>
            </a:endParaRPr>
          </a:p>
        </p:txBody>
      </p:sp>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2085889"/>
          <p:cNvSpPr>
            <a:spLocks noGrp="1"/>
          </p:cNvSpPr>
          <p:nvPr>
            <p:ph type="title"/>
          </p:nvPr>
        </p:nvSpPr>
        <p:spPr/>
        <p:txBody>
          <a:bodyPr vert="horz" wrap="square" lIns="91440" tIns="45720" rIns="91440" bIns="45720" anchor="b" anchorCtr="0"/>
          <a:lstStyle/>
          <a:p>
            <a:pPr eaLnBrk="1" hangingPunct="1"/>
            <a:r>
              <a:rPr lang="en-US" altLang="zh-CN" dirty="0"/>
              <a:t>PCI</a:t>
            </a:r>
            <a:endParaRPr lang="en-US" altLang="zh-CN" dirty="0"/>
          </a:p>
        </p:txBody>
      </p:sp>
      <p:sp>
        <p:nvSpPr>
          <p:cNvPr id="64515" name="文本占位符 2085890"/>
          <p:cNvSpPr>
            <a:spLocks noGrp="1"/>
          </p:cNvSpPr>
          <p:nvPr>
            <p:ph idx="1"/>
          </p:nvPr>
        </p:nvSpPr>
        <p:spPr>
          <a:xfrm>
            <a:off x="522288" y="1223963"/>
            <a:ext cx="4560887" cy="5221287"/>
          </a:xfrm>
        </p:spPr>
        <p:txBody>
          <a:bodyPr vert="horz" wrap="square" lIns="91440" tIns="45720" rIns="91440" bIns="45720" anchor="t" anchorCtr="0"/>
          <a:lstStyle/>
          <a:p>
            <a:pPr eaLnBrk="1" hangingPunct="1">
              <a:lnSpc>
                <a:spcPct val="150000"/>
              </a:lnSpc>
            </a:pPr>
            <a:r>
              <a:rPr lang="en-US" altLang="zh-CN" sz="2400" dirty="0"/>
              <a:t>1991 </a:t>
            </a:r>
            <a:r>
              <a:rPr lang="zh-CN" altLang="en-US" sz="2400" dirty="0"/>
              <a:t>年下半年，</a:t>
            </a:r>
            <a:r>
              <a:rPr lang="en-US" altLang="zh-CN" sz="2400" dirty="0"/>
              <a:t>Intel </a:t>
            </a:r>
            <a:r>
              <a:rPr lang="zh-CN" altLang="en-US" sz="2400" dirty="0"/>
              <a:t>公司首先提出了</a:t>
            </a:r>
            <a:r>
              <a:rPr lang="en-US" altLang="zh-CN" sz="2400" dirty="0"/>
              <a:t>PCI </a:t>
            </a:r>
            <a:r>
              <a:rPr lang="zh-CN" altLang="en-US" sz="2400" dirty="0"/>
              <a:t>的概念。</a:t>
            </a:r>
            <a:endParaRPr lang="zh-CN" altLang="en-US" sz="2400" dirty="0"/>
          </a:p>
          <a:p>
            <a:pPr eaLnBrk="1" hangingPunct="1">
              <a:lnSpc>
                <a:spcPct val="150000"/>
              </a:lnSpc>
            </a:pPr>
            <a:r>
              <a:rPr lang="en-US" altLang="zh-CN" sz="2400" dirty="0"/>
              <a:t>Intel</a:t>
            </a:r>
            <a:r>
              <a:rPr lang="zh-CN" altLang="en-US" sz="2400" dirty="0"/>
              <a:t>联合</a:t>
            </a:r>
            <a:r>
              <a:rPr lang="en-US" altLang="zh-CN" sz="2400" dirty="0"/>
              <a:t>IBM</a:t>
            </a:r>
            <a:r>
              <a:rPr lang="zh-CN" altLang="en-US" sz="2400" dirty="0"/>
              <a:t>、</a:t>
            </a:r>
            <a:r>
              <a:rPr lang="en-US" altLang="zh-CN" sz="2400" dirty="0"/>
              <a:t>Compaq</a:t>
            </a:r>
            <a:r>
              <a:rPr lang="zh-CN" altLang="en-US" sz="2400" dirty="0"/>
              <a:t>、</a:t>
            </a:r>
            <a:r>
              <a:rPr lang="en-US" altLang="zh-CN" sz="2400" dirty="0"/>
              <a:t>AST</a:t>
            </a:r>
            <a:r>
              <a:rPr lang="zh-CN" altLang="en-US" sz="2400" dirty="0"/>
              <a:t>、</a:t>
            </a:r>
            <a:r>
              <a:rPr lang="en-US" altLang="zh-CN" sz="2400" dirty="0"/>
              <a:t>HP</a:t>
            </a:r>
            <a:r>
              <a:rPr lang="zh-CN" altLang="en-US" sz="2400" dirty="0"/>
              <a:t>、</a:t>
            </a:r>
            <a:r>
              <a:rPr lang="en-US" altLang="zh-CN" sz="2400" dirty="0"/>
              <a:t>DEC </a:t>
            </a:r>
            <a:r>
              <a:rPr lang="zh-CN" altLang="en-US" sz="2400" dirty="0"/>
              <a:t>等</a:t>
            </a:r>
            <a:r>
              <a:rPr lang="en-US" altLang="zh-CN" sz="2400" dirty="0"/>
              <a:t>100 </a:t>
            </a:r>
            <a:r>
              <a:rPr lang="zh-CN" altLang="en-US" sz="2400" dirty="0"/>
              <a:t>多家公司成立了</a:t>
            </a:r>
            <a:r>
              <a:rPr lang="en-US" altLang="zh-CN" sz="2400" dirty="0"/>
              <a:t>PCI </a:t>
            </a:r>
            <a:r>
              <a:rPr lang="zh-CN" altLang="en-US" sz="2400" dirty="0"/>
              <a:t>集团，其英文全称为：</a:t>
            </a:r>
            <a:r>
              <a:rPr lang="en-US" altLang="zh-CN" sz="2400" dirty="0"/>
              <a:t>Peripheral Component Interconnect Special Interest Group(</a:t>
            </a:r>
            <a:r>
              <a:rPr lang="zh-CN" altLang="en-US" sz="2400" dirty="0"/>
              <a:t>外围部件互连专业组</a:t>
            </a:r>
            <a:r>
              <a:rPr lang="en-US" altLang="zh-CN" sz="2400" dirty="0"/>
              <a:t>)</a:t>
            </a:r>
            <a:r>
              <a:rPr lang="zh-CN" altLang="en-US" sz="2400" dirty="0"/>
              <a:t>。</a:t>
            </a:r>
            <a:endParaRPr lang="en-US" altLang="zh-CN" sz="2400" dirty="0"/>
          </a:p>
        </p:txBody>
      </p:sp>
      <p:pic>
        <p:nvPicPr>
          <p:cNvPr id="64516" name="图片 1"/>
          <p:cNvPicPr>
            <a:picLocks noChangeAspect="1"/>
          </p:cNvPicPr>
          <p:nvPr/>
        </p:nvPicPr>
        <p:blipFill>
          <a:blip r:embed="rId1"/>
          <a:stretch>
            <a:fillRect/>
          </a:stretch>
        </p:blipFill>
        <p:spPr>
          <a:xfrm>
            <a:off x="5046663" y="1223963"/>
            <a:ext cx="3028950" cy="3170237"/>
          </a:xfrm>
          <a:prstGeom prst="rect">
            <a:avLst/>
          </a:prstGeom>
          <a:noFill/>
          <a:ln w="9525">
            <a:noFill/>
          </a:ln>
        </p:spPr>
      </p:pic>
      <p:pic>
        <p:nvPicPr>
          <p:cNvPr id="64517" name="图片 1"/>
          <p:cNvPicPr>
            <a:picLocks noChangeAspect="1"/>
          </p:cNvPicPr>
          <p:nvPr/>
        </p:nvPicPr>
        <p:blipFill>
          <a:blip r:embed="rId2"/>
          <a:srcRect l="5663"/>
          <a:stretch>
            <a:fillRect/>
          </a:stretch>
        </p:blipFill>
        <p:spPr>
          <a:xfrm>
            <a:off x="4975225" y="4667250"/>
            <a:ext cx="3719513" cy="1778000"/>
          </a:xfrm>
          <a:prstGeom prst="rect">
            <a:avLst/>
          </a:prstGeom>
          <a:noFill/>
          <a:ln w="9525">
            <a:noFill/>
          </a:ln>
        </p:spPr>
      </p:pic>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内容占位符 2086915"/>
          <p:cNvPicPr>
            <a:picLocks noGrp="1" noChangeAspect="1"/>
          </p:cNvPicPr>
          <p:nvPr>
            <p:ph sz="half" idx="2"/>
          </p:nvPr>
        </p:nvPicPr>
        <p:blipFill>
          <a:blip r:embed="rId1"/>
          <a:srcRect/>
          <a:stretch>
            <a:fillRect/>
          </a:stretch>
        </p:blipFill>
        <p:spPr>
          <a:xfrm>
            <a:off x="1177925" y="2332038"/>
            <a:ext cx="6423025" cy="2544762"/>
          </a:xfrm>
          <a:ln w="12700"/>
        </p:spPr>
      </p:pic>
      <p:sp>
        <p:nvSpPr>
          <p:cNvPr id="66563" name="标题 2086913"/>
          <p:cNvSpPr>
            <a:spLocks noGrp="1"/>
          </p:cNvSpPr>
          <p:nvPr>
            <p:ph type="title"/>
          </p:nvPr>
        </p:nvSpPr>
        <p:spPr/>
        <p:txBody>
          <a:bodyPr vert="horz" wrap="square" lIns="91440" tIns="45720" rIns="91440" bIns="45720" anchor="b" anchorCtr="0"/>
          <a:lstStyle/>
          <a:p>
            <a:pPr eaLnBrk="1" hangingPunct="1"/>
            <a:r>
              <a:rPr lang="en-US" altLang="zh-CN" dirty="0"/>
              <a:t>I</a:t>
            </a:r>
            <a:r>
              <a:rPr lang="en-US" altLang="zh-CN" baseline="30000" dirty="0"/>
              <a:t>2</a:t>
            </a:r>
            <a:r>
              <a:rPr lang="en-US" altLang="zh-CN" dirty="0"/>
              <a:t>C</a:t>
            </a:r>
            <a:endParaRPr lang="en-US" altLang="zh-CN" dirty="0"/>
          </a:p>
        </p:txBody>
      </p:sp>
      <p:sp>
        <p:nvSpPr>
          <p:cNvPr id="66564" name="文本占位符 2086914"/>
          <p:cNvSpPr>
            <a:spLocks noGrp="1"/>
          </p:cNvSpPr>
          <p:nvPr>
            <p:ph type="body" sz="half" idx="1"/>
          </p:nvPr>
        </p:nvSpPr>
        <p:spPr>
          <a:xfrm>
            <a:off x="522288" y="1223963"/>
            <a:ext cx="8086725" cy="1298575"/>
          </a:xfrm>
        </p:spPr>
        <p:txBody>
          <a:bodyPr vert="horz" wrap="square" lIns="91440" tIns="45720" rIns="91440" bIns="45720" anchor="t" anchorCtr="0"/>
          <a:lstStyle/>
          <a:p>
            <a:pPr eaLnBrk="1" hangingPunct="1">
              <a:buClr>
                <a:schemeClr val="folHlink"/>
              </a:buClr>
              <a:buSzPct val="60000"/>
              <a:buFont typeface="Wingdings" panose="05000000000000000000" pitchFamily="2" charset="2"/>
            </a:pPr>
            <a:r>
              <a:rPr lang="en-US" altLang="zh-CN" sz="2400" dirty="0"/>
              <a:t>PHILIPS </a:t>
            </a:r>
            <a:r>
              <a:rPr lang="zh-CN" altLang="en-US" sz="2400" dirty="0"/>
              <a:t>开发了一种用于内部</a:t>
            </a:r>
            <a:r>
              <a:rPr lang="en-US" altLang="zh-CN" sz="2400" dirty="0"/>
              <a:t>IC</a:t>
            </a:r>
            <a:r>
              <a:rPr lang="zh-CN" altLang="en-US" sz="2400" dirty="0"/>
              <a:t>控制的简单的</a:t>
            </a:r>
            <a:r>
              <a:rPr lang="zh-CN" altLang="en-US" sz="2400" dirty="0">
                <a:solidFill>
                  <a:srgbClr val="FF0000"/>
                </a:solidFill>
              </a:rPr>
              <a:t>双向两线串行总线</a:t>
            </a:r>
            <a:r>
              <a:rPr lang="en-US" altLang="zh-CN" sz="2400" dirty="0">
                <a:solidFill>
                  <a:srgbClr val="FF0000"/>
                </a:solidFill>
              </a:rPr>
              <a:t>I</a:t>
            </a:r>
            <a:r>
              <a:rPr lang="en-US" altLang="zh-CN" sz="2400" baseline="30000" dirty="0">
                <a:solidFill>
                  <a:srgbClr val="FF0000"/>
                </a:solidFill>
              </a:rPr>
              <a:t>2</a:t>
            </a:r>
            <a:r>
              <a:rPr lang="en-US" altLang="zh-CN" sz="2400" dirty="0">
                <a:solidFill>
                  <a:srgbClr val="FF0000"/>
                </a:solidFill>
              </a:rPr>
              <a:t>C</a:t>
            </a:r>
            <a:r>
              <a:rPr lang="en-US" altLang="zh-CN" sz="2400" dirty="0"/>
              <a:t>(Inter-Integrated Circuit )</a:t>
            </a:r>
            <a:endParaRPr lang="en-US" altLang="zh-CN" sz="2400" dirty="0"/>
          </a:p>
          <a:p>
            <a:pPr eaLnBrk="1" hangingPunct="1">
              <a:buClr>
                <a:schemeClr val="folHlink"/>
              </a:buClr>
              <a:buSzPct val="60000"/>
              <a:buFont typeface="Wingdings" panose="05000000000000000000" pitchFamily="2" charset="2"/>
            </a:pPr>
            <a:r>
              <a:rPr lang="zh-CN" altLang="en-US" sz="2400" dirty="0"/>
              <a:t>最高速率</a:t>
            </a:r>
            <a:r>
              <a:rPr lang="en-US" altLang="zh-CN" sz="2400" dirty="0"/>
              <a:t>100Kbps</a:t>
            </a:r>
            <a:r>
              <a:rPr lang="zh-CN" altLang="en-US" sz="2400" dirty="0"/>
              <a:t>，</a:t>
            </a:r>
            <a:r>
              <a:rPr lang="en-US" altLang="zh-CN" sz="2400" dirty="0"/>
              <a:t>25</a:t>
            </a:r>
            <a:r>
              <a:rPr lang="zh-CN" altLang="en-US" sz="2400" dirty="0"/>
              <a:t>英尺，最多可支持</a:t>
            </a:r>
            <a:r>
              <a:rPr lang="en-US" altLang="zh-CN" sz="2400" dirty="0"/>
              <a:t>40</a:t>
            </a:r>
            <a:r>
              <a:rPr lang="zh-CN" altLang="en-US" sz="2400" dirty="0"/>
              <a:t>个设备</a:t>
            </a:r>
            <a:endParaRPr lang="zh-CN" altLang="en-US" sz="2400" dirty="0"/>
          </a:p>
        </p:txBody>
      </p:sp>
      <p:graphicFrame>
        <p:nvGraphicFramePr>
          <p:cNvPr id="66565" name="对象 2086918"/>
          <p:cNvGraphicFramePr/>
          <p:nvPr/>
        </p:nvGraphicFramePr>
        <p:xfrm>
          <a:off x="2373313" y="5140325"/>
          <a:ext cx="4121150" cy="1517650"/>
        </p:xfrm>
        <a:graphic>
          <a:graphicData uri="http://schemas.openxmlformats.org/presentationml/2006/ole">
            <mc:AlternateContent xmlns:mc="http://schemas.openxmlformats.org/markup-compatibility/2006">
              <mc:Choice xmlns:v="urn:schemas-microsoft-com:vml" Requires="v">
                <p:oleObj spid="_x0000_s2" name="" r:id="rId2" imgW="3000375" imgH="1104900" progId="Paint.Picture">
                  <p:embed/>
                </p:oleObj>
              </mc:Choice>
              <mc:Fallback>
                <p:oleObj name="" r:id="rId2" imgW="3000375" imgH="1104900" progId="Paint.Picture">
                  <p:embed/>
                  <p:pic>
                    <p:nvPicPr>
                      <p:cNvPr id="0" name="图片 3075"/>
                      <p:cNvPicPr/>
                      <p:nvPr/>
                    </p:nvPicPr>
                    <p:blipFill>
                      <a:blip r:embed="rId3"/>
                      <a:stretch>
                        <a:fillRect/>
                      </a:stretch>
                    </p:blipFill>
                    <p:spPr>
                      <a:xfrm>
                        <a:off x="2373313" y="5140325"/>
                        <a:ext cx="4121150" cy="1517650"/>
                      </a:xfrm>
                      <a:prstGeom prst="rect">
                        <a:avLst/>
                      </a:prstGeom>
                      <a:noFill/>
                      <a:ln w="38100">
                        <a:noFill/>
                        <a:miter/>
                      </a:ln>
                    </p:spPr>
                  </p:pic>
                </p:oleObj>
              </mc:Fallback>
            </mc:AlternateContent>
          </a:graphicData>
        </a:graphic>
      </p:graphicFrame>
      <p:sp>
        <p:nvSpPr>
          <p:cNvPr id="66566" name="文本框 2086919"/>
          <p:cNvSpPr txBox="1"/>
          <p:nvPr/>
        </p:nvSpPr>
        <p:spPr>
          <a:xfrm>
            <a:off x="6678613" y="5270500"/>
            <a:ext cx="1457325" cy="357188"/>
          </a:xfrm>
          <a:prstGeom prst="rect">
            <a:avLst/>
          </a:prstGeom>
          <a:noFill/>
          <a:ln w="9525">
            <a:noFill/>
          </a:ln>
        </p:spPr>
        <p:txBody>
          <a:bodyPr lIns="82550" tIns="41275" rIns="82550" bIns="41275">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66567" name="文本框 2086920"/>
          <p:cNvSpPr txBox="1"/>
          <p:nvPr/>
        </p:nvSpPr>
        <p:spPr>
          <a:xfrm>
            <a:off x="6494463" y="5191125"/>
            <a:ext cx="1595437" cy="447675"/>
          </a:xfrm>
          <a:prstGeom prst="rect">
            <a:avLst/>
          </a:prstGeom>
          <a:noFill/>
          <a:ln w="9525">
            <a:noFill/>
          </a:ln>
        </p:spPr>
        <p:txBody>
          <a:bodyPr lIns="82550" tIns="41275" rIns="82550" bIns="41275">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2400" dirty="0">
                <a:latin typeface="Times New Roman" panose="02020603050405020304" pitchFamily="18" charset="0"/>
              </a:rPr>
              <a:t>数据线</a:t>
            </a:r>
            <a:endParaRPr lang="zh-CN" altLang="en-US" sz="2400" dirty="0">
              <a:latin typeface="Times New Roman" panose="02020603050405020304" pitchFamily="18" charset="0"/>
            </a:endParaRPr>
          </a:p>
        </p:txBody>
      </p:sp>
      <p:sp>
        <p:nvSpPr>
          <p:cNvPr id="66568" name="文本框 2086921"/>
          <p:cNvSpPr txBox="1"/>
          <p:nvPr/>
        </p:nvSpPr>
        <p:spPr>
          <a:xfrm>
            <a:off x="6534150" y="5819775"/>
            <a:ext cx="1595438" cy="447675"/>
          </a:xfrm>
          <a:prstGeom prst="rect">
            <a:avLst/>
          </a:prstGeom>
          <a:noFill/>
          <a:ln w="9525">
            <a:noFill/>
          </a:ln>
        </p:spPr>
        <p:txBody>
          <a:bodyPr lIns="82550" tIns="41275" rIns="82550" bIns="41275">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2400" dirty="0">
                <a:latin typeface="Times New Roman" panose="02020603050405020304" pitchFamily="18" charset="0"/>
              </a:rPr>
              <a:t>时钟线</a:t>
            </a:r>
            <a:endParaRPr lang="zh-CN" altLang="en-US" sz="2400" dirty="0">
              <a:latin typeface="Times New Roman" panose="02020603050405020304" pitchFamily="18" charset="0"/>
            </a:endParaRPr>
          </a:p>
        </p:txBody>
      </p:sp>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2089985"/>
          <p:cNvSpPr>
            <a:spLocks noGrp="1"/>
          </p:cNvSpPr>
          <p:nvPr>
            <p:ph type="title"/>
          </p:nvPr>
        </p:nvSpPr>
        <p:spPr/>
        <p:txBody>
          <a:bodyPr vert="horz" wrap="square" lIns="91440" tIns="45720" rIns="91440" bIns="45720" anchor="b" anchorCtr="0"/>
          <a:lstStyle/>
          <a:p>
            <a:pPr eaLnBrk="1" hangingPunct="1"/>
            <a:r>
              <a:rPr lang="en-US" altLang="zh-CN" dirty="0"/>
              <a:t>CAN</a:t>
            </a:r>
            <a:r>
              <a:rPr lang="zh-CN" altLang="en-US" dirty="0"/>
              <a:t>（</a:t>
            </a:r>
            <a:r>
              <a:rPr lang="en-US" altLang="zh-CN" sz="4000" dirty="0"/>
              <a:t>Controller Area Network</a:t>
            </a:r>
            <a:r>
              <a:rPr lang="zh-CN" altLang="en-US" dirty="0"/>
              <a:t>）</a:t>
            </a:r>
            <a:endParaRPr lang="zh-CN" altLang="en-US" dirty="0"/>
          </a:p>
        </p:txBody>
      </p:sp>
      <p:sp>
        <p:nvSpPr>
          <p:cNvPr id="68611" name="文本占位符 2089986"/>
          <p:cNvSpPr>
            <a:spLocks noGrp="1"/>
          </p:cNvSpPr>
          <p:nvPr>
            <p:ph idx="1"/>
          </p:nvPr>
        </p:nvSpPr>
        <p:spPr/>
        <p:txBody>
          <a:bodyPr vert="horz" wrap="square" lIns="91440" tIns="45720" rIns="91440" bIns="45720" anchor="t" anchorCtr="0"/>
          <a:lstStyle/>
          <a:p>
            <a:pPr eaLnBrk="1" hangingPunct="1">
              <a:lnSpc>
                <a:spcPct val="125000"/>
              </a:lnSpc>
              <a:spcBef>
                <a:spcPts val="25"/>
              </a:spcBef>
            </a:pPr>
            <a:r>
              <a:rPr lang="en-US" altLang="zh-CN" sz="2800" dirty="0"/>
              <a:t>80</a:t>
            </a:r>
            <a:r>
              <a:rPr lang="zh-CN" altLang="en-US" sz="2800" dirty="0"/>
              <a:t>年代末，由德国</a:t>
            </a:r>
            <a:r>
              <a:rPr lang="en-US" altLang="zh-CN" sz="2800" dirty="0"/>
              <a:t>Bosch</a:t>
            </a:r>
            <a:r>
              <a:rPr lang="zh-CN" altLang="en-US" sz="2800" dirty="0"/>
              <a:t>公司最先提出。</a:t>
            </a:r>
            <a:endParaRPr lang="zh-CN" altLang="en-US" sz="2800" dirty="0"/>
          </a:p>
          <a:p>
            <a:pPr eaLnBrk="1" hangingPunct="1">
              <a:lnSpc>
                <a:spcPct val="125000"/>
              </a:lnSpc>
              <a:spcBef>
                <a:spcPts val="25"/>
              </a:spcBef>
            </a:pPr>
            <a:r>
              <a:rPr lang="zh-CN" altLang="en-US" sz="2800" dirty="0"/>
              <a:t>被设计作为汽车环境中的微控制器通讯，在车载各电子控制装置</a:t>
            </a:r>
            <a:r>
              <a:rPr lang="en-US" altLang="zh-CN" sz="2800" dirty="0"/>
              <a:t>ECU </a:t>
            </a:r>
            <a:r>
              <a:rPr lang="zh-CN" altLang="en-US" sz="2800" dirty="0"/>
              <a:t>之间交换信息，形成汽车电子控制网络。</a:t>
            </a:r>
            <a:endParaRPr lang="zh-CN" altLang="en-US" sz="2800" dirty="0"/>
          </a:p>
          <a:p>
            <a:pPr eaLnBrk="1" hangingPunct="1">
              <a:lnSpc>
                <a:spcPct val="125000"/>
              </a:lnSpc>
              <a:spcBef>
                <a:spcPts val="25"/>
              </a:spcBef>
            </a:pPr>
            <a:r>
              <a:rPr lang="zh-CN" altLang="en-US" sz="2800" dirty="0"/>
              <a:t>使用</a:t>
            </a:r>
            <a:r>
              <a:rPr lang="en-US" altLang="zh-CN" sz="2800" dirty="0"/>
              <a:t>CSMA/CD</a:t>
            </a:r>
            <a:r>
              <a:rPr lang="zh-CN" altLang="en-US" sz="2800" dirty="0"/>
              <a:t>协议</a:t>
            </a:r>
            <a:endParaRPr lang="zh-CN" altLang="en-US" sz="2800" dirty="0"/>
          </a:p>
          <a:p>
            <a:pPr eaLnBrk="1" hangingPunct="1">
              <a:lnSpc>
                <a:spcPct val="125000"/>
              </a:lnSpc>
              <a:spcBef>
                <a:spcPts val="25"/>
              </a:spcBef>
            </a:pPr>
            <a:r>
              <a:rPr lang="en-US" altLang="zh-CN" sz="2800" dirty="0"/>
              <a:t>40</a:t>
            </a:r>
            <a:r>
              <a:rPr lang="zh-CN" altLang="en-US" sz="2800" dirty="0"/>
              <a:t>米以内，</a:t>
            </a:r>
            <a:r>
              <a:rPr lang="en-US" altLang="zh-CN" sz="2800" dirty="0"/>
              <a:t>1Mbps</a:t>
            </a:r>
            <a:r>
              <a:rPr lang="zh-CN" altLang="en-US" sz="2800" dirty="0"/>
              <a:t>；</a:t>
            </a:r>
            <a:r>
              <a:rPr lang="en-US" altLang="zh-CN" sz="2800" dirty="0"/>
              <a:t>10Km</a:t>
            </a:r>
            <a:r>
              <a:rPr lang="zh-CN" altLang="en-US" sz="2800" dirty="0"/>
              <a:t>，</a:t>
            </a:r>
            <a:r>
              <a:rPr lang="en-US" altLang="zh-CN" sz="2800" dirty="0"/>
              <a:t>5Kbps</a:t>
            </a:r>
            <a:r>
              <a:rPr lang="zh-CN" altLang="en-US" sz="2800" dirty="0"/>
              <a:t>；理论上可以支持无限多个设备</a:t>
            </a:r>
            <a:endParaRPr lang="zh-CN" altLang="en-US" sz="2800" dirty="0"/>
          </a:p>
          <a:p>
            <a:pPr eaLnBrk="1" hangingPunct="1">
              <a:lnSpc>
                <a:spcPct val="125000"/>
              </a:lnSpc>
              <a:spcBef>
                <a:spcPts val="25"/>
              </a:spcBef>
            </a:pPr>
            <a:r>
              <a:rPr lang="zh-CN" altLang="en-US" sz="2800" dirty="0"/>
              <a:t>可靠性高，误码率为</a:t>
            </a:r>
            <a:r>
              <a:rPr lang="en-US" altLang="zh-CN" sz="2800" dirty="0"/>
              <a:t>10</a:t>
            </a:r>
            <a:r>
              <a:rPr lang="en-US" altLang="zh-CN" sz="2800" baseline="30000" dirty="0"/>
              <a:t>-11</a:t>
            </a:r>
            <a:endParaRPr lang="en-US" altLang="zh-CN" sz="2800" baseline="30000" dirty="0"/>
          </a:p>
          <a:p>
            <a:pPr eaLnBrk="1" hangingPunct="1">
              <a:lnSpc>
                <a:spcPct val="125000"/>
              </a:lnSpc>
              <a:spcBef>
                <a:spcPts val="25"/>
              </a:spcBef>
            </a:pPr>
            <a:r>
              <a:rPr lang="zh-CN" altLang="en-US" sz="2800" dirty="0"/>
              <a:t>抗电磁干扰性强</a:t>
            </a:r>
            <a:endParaRPr lang="zh-CN" altLang="en-US" sz="2800" dirty="0"/>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2224129"/>
          <p:cNvSpPr>
            <a:spLocks noGrp="1"/>
          </p:cNvSpPr>
          <p:nvPr>
            <p:ph type="title"/>
          </p:nvPr>
        </p:nvSpPr>
        <p:spPr/>
        <p:txBody>
          <a:bodyPr vert="horz" wrap="square" lIns="91440" tIns="45720" rIns="91440" bIns="45720" anchor="b" anchorCtr="0"/>
          <a:lstStyle/>
          <a:p>
            <a:pPr eaLnBrk="1" hangingPunct="1"/>
            <a:r>
              <a:rPr lang="zh-CN" altLang="en-US" dirty="0">
                <a:latin typeface="楷体_GB2312" pitchFamily="49" charset="-122"/>
                <a:ea typeface="楷体_GB2312" pitchFamily="49" charset="-122"/>
              </a:rPr>
              <a:t>输入输出设备</a:t>
            </a:r>
            <a:endParaRPr lang="zh-CN" altLang="en-US" dirty="0"/>
          </a:p>
        </p:txBody>
      </p:sp>
      <p:sp>
        <p:nvSpPr>
          <p:cNvPr id="50178" name="文本占位符 2224130"/>
          <p:cNvSpPr>
            <a:spLocks noGrp="1"/>
          </p:cNvSpPr>
          <p:nvPr>
            <p:ph idx="1"/>
          </p:nvPr>
        </p:nvSpPr>
        <p:spPr>
          <a:xfrm>
            <a:off x="827088" y="1196975"/>
            <a:ext cx="7859713" cy="5256213"/>
          </a:xfrm>
        </p:spPr>
        <p:txBody>
          <a:bodyPr vert="horz" wrap="square" lIns="91440" tIns="45720" rIns="91440" bIns="45720" numCol="1" anchor="t" anchorCtr="0" compatLnSpc="1"/>
          <a:lstStyle/>
          <a:p>
            <a:pPr marL="0" marR="0" lvl="0" indent="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None/>
              <a:defRPr/>
            </a:pPr>
            <a:r>
              <a:rPr kumimoji="0" lang="en-US" altLang="zh-TW" sz="3200" b="0" i="0" u="none" strike="noStrike" kern="1200" cap="none" spc="0" normalizeH="0" baseline="0" noProof="1">
                <a:ln>
                  <a:noFill/>
                </a:ln>
                <a:solidFill>
                  <a:srgbClr val="FF0000"/>
                </a:solidFill>
                <a:effectLst/>
                <a:uLnTx/>
                <a:uFillTx/>
                <a:latin typeface="+mn-lt"/>
                <a:ea typeface="+mn-ea"/>
                <a:cs typeface="+mn-cs"/>
                <a:sym typeface="+mn-ea"/>
              </a:rPr>
              <a:t>Bluetooth </a:t>
            </a:r>
            <a:r>
              <a:rPr kumimoji="0" lang="zh-CN" altLang="en-US" sz="3200" b="0" i="0" u="none" strike="noStrike" kern="1200" cap="none" spc="0" normalizeH="0" baseline="0" noProof="1">
                <a:ln>
                  <a:noFill/>
                </a:ln>
                <a:solidFill>
                  <a:srgbClr val="FF0000"/>
                </a:solidFill>
                <a:effectLst/>
                <a:uLnTx/>
                <a:uFillTx/>
                <a:latin typeface="+mn-lt"/>
                <a:ea typeface="+mn-ea"/>
                <a:cs typeface="+mn-cs"/>
                <a:sym typeface="+mn-ea"/>
              </a:rPr>
              <a:t>接口</a:t>
            </a:r>
            <a:endParaRPr kumimoji="0" lang="zh-CN" altLang="en-US" sz="3200" b="0" i="0" u="none" strike="noStrike" kern="1200" cap="none" spc="0" normalizeH="0" baseline="0" noProof="1">
              <a:ln>
                <a:noFill/>
              </a:ln>
              <a:solidFill>
                <a:srgbClr val="FF0000"/>
              </a:solidFill>
              <a:effectLst/>
              <a:uLnTx/>
              <a:uFillTx/>
              <a:latin typeface="+mn-lt"/>
              <a:ea typeface="+mn-ea"/>
              <a:cs typeface="+mn-cs"/>
              <a:sym typeface="+mn-ea"/>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1">
                <a:ln>
                  <a:noFill/>
                </a:ln>
                <a:solidFill>
                  <a:schemeClr val="tx1"/>
                </a:solidFill>
                <a:effectLst/>
                <a:uLnTx/>
                <a:uFillTx/>
                <a:latin typeface="+mn-lt"/>
                <a:ea typeface="+mn-ea"/>
                <a:cs typeface="+mn-cs"/>
              </a:rPr>
              <a:t>功耗低</a:t>
            </a: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1200" cap="none" spc="0" normalizeH="0" baseline="0" noProof="1">
                <a:ln>
                  <a:noFill/>
                </a:ln>
                <a:solidFill>
                  <a:schemeClr val="tx1"/>
                </a:solidFill>
                <a:effectLst/>
                <a:uLnTx/>
                <a:uFillTx/>
                <a:latin typeface="+mn-lt"/>
                <a:ea typeface="+mn-ea"/>
                <a:cs typeface="+mn-cs"/>
              </a:rPr>
              <a:t>100M</a:t>
            </a:r>
            <a:r>
              <a:rPr kumimoji="0" lang="zh-CN" altLang="en-US" sz="2800" b="0" i="0" u="none" strike="noStrike" kern="1200" cap="none" spc="0" normalizeH="0" baseline="0" noProof="1">
                <a:ln>
                  <a:noFill/>
                </a:ln>
                <a:solidFill>
                  <a:schemeClr val="tx1"/>
                </a:solidFill>
                <a:effectLst/>
                <a:uLnTx/>
                <a:uFillTx/>
                <a:latin typeface="+mn-lt"/>
                <a:ea typeface="+mn-ea"/>
                <a:cs typeface="+mn-cs"/>
              </a:rPr>
              <a:t>，</a:t>
            </a:r>
            <a:r>
              <a:rPr kumimoji="0" lang="en-US" altLang="zh-CN" sz="2800" b="0" i="0" u="none" strike="noStrike" kern="1200" cap="none" spc="0" normalizeH="0" baseline="0" noProof="1">
                <a:ln>
                  <a:noFill/>
                </a:ln>
                <a:solidFill>
                  <a:schemeClr val="tx1"/>
                </a:solidFill>
                <a:effectLst/>
                <a:uLnTx/>
                <a:uFillTx/>
                <a:latin typeface="+mn-lt"/>
                <a:ea typeface="+mn-ea"/>
                <a:cs typeface="+mn-cs"/>
              </a:rPr>
              <a:t>100mW</a:t>
            </a:r>
            <a:endParaRPr kumimoji="0" lang="en-US" altLang="zh-CN" sz="2800" b="0" i="0" u="none" strike="noStrike" kern="1200" cap="none" spc="0" normalizeH="0" baseline="0" noProof="1">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1200" cap="none" spc="0" normalizeH="0" baseline="0" noProof="1">
                <a:ln>
                  <a:noFill/>
                </a:ln>
                <a:solidFill>
                  <a:schemeClr val="tx1"/>
                </a:solidFill>
                <a:effectLst/>
                <a:uLnTx/>
                <a:uFillTx/>
                <a:latin typeface="+mn-lt"/>
                <a:ea typeface="+mn-ea"/>
                <a:cs typeface="+mn-cs"/>
              </a:rPr>
              <a:t>10M</a:t>
            </a:r>
            <a:r>
              <a:rPr kumimoji="0" lang="zh-CN" altLang="en-US" sz="2800" b="0" i="0" u="none" strike="noStrike" kern="1200" cap="none" spc="0" normalizeH="0" baseline="0" noProof="1">
                <a:ln>
                  <a:noFill/>
                </a:ln>
                <a:solidFill>
                  <a:schemeClr val="tx1"/>
                </a:solidFill>
                <a:effectLst/>
                <a:uLnTx/>
                <a:uFillTx/>
                <a:latin typeface="+mn-lt"/>
                <a:ea typeface="+mn-ea"/>
                <a:cs typeface="+mn-cs"/>
              </a:rPr>
              <a:t>，</a:t>
            </a:r>
            <a:r>
              <a:rPr kumimoji="0" lang="en-US" altLang="zh-CN" sz="2800" b="0" i="0" u="none" strike="noStrike" kern="1200" cap="none" spc="0" normalizeH="0" baseline="0" noProof="1">
                <a:ln>
                  <a:noFill/>
                </a:ln>
                <a:solidFill>
                  <a:schemeClr val="tx1"/>
                </a:solidFill>
                <a:effectLst/>
                <a:uLnTx/>
                <a:uFillTx/>
                <a:latin typeface="+mn-lt"/>
                <a:ea typeface="+mn-ea"/>
                <a:cs typeface="+mn-cs"/>
              </a:rPr>
              <a:t>2.5mW</a:t>
            </a:r>
            <a:endParaRPr kumimoji="0" lang="en-US" altLang="zh-CN" sz="2800" b="0" i="0" u="none" strike="noStrike" kern="1200" cap="none" spc="0" normalizeH="0" baseline="0" noProof="1">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en-US" altLang="zh-CN" sz="2800" b="0" i="0" u="none" strike="noStrike" kern="1200" cap="none" spc="0" normalizeH="0" baseline="0" noProof="1">
                <a:ln>
                  <a:noFill/>
                </a:ln>
                <a:solidFill>
                  <a:schemeClr val="tx1"/>
                </a:solidFill>
                <a:effectLst/>
                <a:uLnTx/>
                <a:uFillTx/>
                <a:latin typeface="+mn-lt"/>
                <a:ea typeface="+mn-ea"/>
                <a:cs typeface="+mn-cs"/>
              </a:rPr>
              <a:t>1M</a:t>
            </a:r>
            <a:r>
              <a:rPr kumimoji="0" lang="zh-CN" altLang="en-US" sz="2800" b="0" i="0" u="none" strike="noStrike" kern="1200" cap="none" spc="0" normalizeH="0" baseline="0" noProof="1">
                <a:ln>
                  <a:noFill/>
                </a:ln>
                <a:solidFill>
                  <a:schemeClr val="tx1"/>
                </a:solidFill>
                <a:effectLst/>
                <a:uLnTx/>
                <a:uFillTx/>
                <a:latin typeface="+mn-lt"/>
                <a:ea typeface="+mn-ea"/>
                <a:cs typeface="+mn-cs"/>
              </a:rPr>
              <a:t>，</a:t>
            </a:r>
            <a:r>
              <a:rPr kumimoji="0" lang="en-US" altLang="zh-CN" sz="2800" b="0" i="0" u="none" strike="noStrike" kern="1200" cap="none" spc="0" normalizeH="0" baseline="0" noProof="1">
                <a:ln>
                  <a:noFill/>
                </a:ln>
                <a:solidFill>
                  <a:schemeClr val="tx1"/>
                </a:solidFill>
                <a:effectLst/>
                <a:uLnTx/>
                <a:uFillTx/>
                <a:latin typeface="+mn-lt"/>
                <a:ea typeface="+mn-ea"/>
                <a:cs typeface="+mn-cs"/>
              </a:rPr>
              <a:t>1mW</a:t>
            </a:r>
            <a:endParaRPr kumimoji="0" lang="en-US" altLang="zh-CN" sz="28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en-US" altLang="zh-TW" sz="3200" b="0" i="0" u="none" strike="noStrike" kern="1200" cap="none" spc="0" normalizeH="0" baseline="0" noProof="1">
                <a:ln>
                  <a:noFill/>
                </a:ln>
                <a:solidFill>
                  <a:schemeClr val="tx1"/>
                </a:solidFill>
                <a:effectLst/>
                <a:uLnTx/>
                <a:uFillTx/>
                <a:latin typeface="+mn-lt"/>
                <a:ea typeface="+mn-ea"/>
                <a:cs typeface="+mn-cs"/>
              </a:rPr>
              <a:t>2.4-2.4835 GHz (</a:t>
            </a:r>
            <a:r>
              <a:rPr kumimoji="0" lang="zh-CN" altLang="en-US" sz="3200" b="0" i="0" u="none" strike="noStrike" kern="1200" cap="none" spc="0" normalizeH="0" baseline="0" noProof="1">
                <a:ln>
                  <a:noFill/>
                </a:ln>
                <a:solidFill>
                  <a:schemeClr val="tx1"/>
                </a:solidFill>
                <a:effectLst/>
                <a:uLnTx/>
                <a:uFillTx/>
                <a:latin typeface="+mn-lt"/>
                <a:ea typeface="+mn-ea"/>
                <a:cs typeface="+mn-cs"/>
              </a:rPr>
              <a:t>使用</a:t>
            </a:r>
            <a:r>
              <a:rPr kumimoji="0" lang="en-US" altLang="zh-TW" sz="3200" b="0" i="0" u="none" strike="noStrike" kern="1200" cap="none" spc="0" normalizeH="0" baseline="0" noProof="1">
                <a:ln>
                  <a:noFill/>
                </a:ln>
                <a:solidFill>
                  <a:schemeClr val="tx1"/>
                </a:solidFill>
                <a:effectLst/>
                <a:uLnTx/>
                <a:uFillTx/>
                <a:latin typeface="+mn-lt"/>
                <a:ea typeface="+mn-ea"/>
                <a:cs typeface="+mn-cs"/>
              </a:rPr>
              <a:t>ISM</a:t>
            </a:r>
            <a:r>
              <a:rPr kumimoji="0" lang="zh-CN" altLang="en-US" sz="3200" b="0" i="0" u="none" strike="noStrike" kern="1200" cap="none" spc="0" normalizeH="0" baseline="0" noProof="1">
                <a:ln>
                  <a:noFill/>
                </a:ln>
                <a:solidFill>
                  <a:schemeClr val="tx1"/>
                </a:solidFill>
                <a:effectLst/>
                <a:uLnTx/>
                <a:uFillTx/>
                <a:latin typeface="+mn-lt"/>
                <a:ea typeface="+mn-ea"/>
                <a:cs typeface="+mn-cs"/>
              </a:rPr>
              <a:t>频段</a:t>
            </a:r>
            <a:r>
              <a:rPr kumimoji="0" lang="en-US" altLang="zh-TW" sz="3200" b="0" i="0" u="none" strike="noStrike" kern="1200" cap="none" spc="0" normalizeH="0" baseline="0" noProof="1">
                <a:ln>
                  <a:noFill/>
                </a:ln>
                <a:solidFill>
                  <a:schemeClr val="tx1"/>
                </a:solidFill>
                <a:effectLst/>
                <a:uLnTx/>
                <a:uFillTx/>
                <a:latin typeface="+mn-lt"/>
                <a:ea typeface="+mn-ea"/>
                <a:cs typeface="+mn-cs"/>
              </a:rPr>
              <a:t>)</a:t>
            </a:r>
            <a:endParaRPr kumimoji="0" lang="en-US" altLang="zh-TW" sz="3200" b="0" i="0" u="none" strike="noStrike" kern="1200" cap="none" spc="0" normalizeH="0" baseline="0" noProof="1">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1">
                <a:ln>
                  <a:noFill/>
                </a:ln>
                <a:solidFill>
                  <a:schemeClr val="tx1"/>
                </a:solidFill>
                <a:effectLst/>
                <a:uLnTx/>
                <a:uFillTx/>
                <a:latin typeface="+mn-lt"/>
                <a:ea typeface="+mn-ea"/>
                <a:cs typeface="+mn-cs"/>
              </a:rPr>
              <a:t>优势</a:t>
            </a:r>
            <a:r>
              <a:rPr kumimoji="0" lang="en-US" altLang="zh-TW" sz="2800" b="0" i="0" u="none" strike="noStrike" kern="1200" cap="none" spc="0" normalizeH="0" baseline="0" noProof="1">
                <a:ln>
                  <a:noFill/>
                </a:ln>
                <a:solidFill>
                  <a:schemeClr val="tx1"/>
                </a:solidFill>
                <a:effectLst/>
                <a:uLnTx/>
                <a:uFillTx/>
                <a:latin typeface="+mn-lt"/>
                <a:ea typeface="+mn-ea"/>
                <a:cs typeface="+mn-cs"/>
              </a:rPr>
              <a:t>: </a:t>
            </a:r>
            <a:r>
              <a:rPr kumimoji="0" lang="zh-CN" altLang="en-US" sz="2800" b="0" i="0" u="none" strike="noStrike" kern="1200" cap="none" spc="0" normalizeH="0" baseline="0" noProof="1">
                <a:ln>
                  <a:noFill/>
                </a:ln>
                <a:solidFill>
                  <a:schemeClr val="tx1"/>
                </a:solidFill>
                <a:effectLst/>
                <a:uLnTx/>
                <a:uFillTx/>
                <a:latin typeface="+mn-lt"/>
                <a:ea typeface="+mn-ea"/>
                <a:cs typeface="+mn-cs"/>
              </a:rPr>
              <a:t>世界范围内可用</a:t>
            </a:r>
            <a:endParaRPr kumimoji="0" lang="zh-CN" altLang="en-US" sz="2800" b="0" i="0" u="none" strike="noStrike" kern="1200" cap="none" spc="0" normalizeH="0" baseline="0" noProof="1">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1">
                <a:ln>
                  <a:noFill/>
                </a:ln>
                <a:solidFill>
                  <a:schemeClr val="tx1"/>
                </a:solidFill>
                <a:effectLst/>
                <a:uLnTx/>
                <a:uFillTx/>
                <a:latin typeface="+mn-lt"/>
                <a:ea typeface="+mn-ea"/>
                <a:cs typeface="+mn-cs"/>
              </a:rPr>
              <a:t>劣势</a:t>
            </a:r>
            <a:r>
              <a:rPr kumimoji="0" lang="en-US" altLang="zh-TW" sz="2800" b="0" i="0" u="none" strike="noStrike" kern="1200" cap="none" spc="0" normalizeH="0" baseline="0" noProof="1">
                <a:ln>
                  <a:noFill/>
                </a:ln>
                <a:solidFill>
                  <a:schemeClr val="tx1"/>
                </a:solidFill>
                <a:effectLst/>
                <a:uLnTx/>
                <a:uFillTx/>
                <a:latin typeface="+mn-lt"/>
                <a:ea typeface="+mn-ea"/>
                <a:cs typeface="+mn-cs"/>
              </a:rPr>
              <a:t>: </a:t>
            </a:r>
            <a:r>
              <a:rPr kumimoji="0" lang="zh-CN" altLang="en-US" sz="2800" b="0" i="0" u="none" strike="noStrike" kern="1200" cap="none" spc="0" normalizeH="0" baseline="0" noProof="1">
                <a:ln>
                  <a:noFill/>
                </a:ln>
                <a:solidFill>
                  <a:schemeClr val="tx1"/>
                </a:solidFill>
                <a:effectLst/>
                <a:uLnTx/>
                <a:uFillTx/>
                <a:latin typeface="+mn-lt"/>
                <a:ea typeface="+mn-ea"/>
                <a:cs typeface="+mn-cs"/>
              </a:rPr>
              <a:t>与</a:t>
            </a:r>
            <a:r>
              <a:rPr kumimoji="0" lang="en-US" altLang="zh-TW" sz="2800" b="0" i="0" u="none" strike="noStrike" kern="1200" cap="none" spc="0" normalizeH="0" baseline="0" noProof="1">
                <a:ln>
                  <a:noFill/>
                </a:ln>
                <a:solidFill>
                  <a:schemeClr val="tx1"/>
                </a:solidFill>
                <a:effectLst/>
                <a:uLnTx/>
                <a:uFillTx/>
                <a:latin typeface="+mn-lt"/>
                <a:ea typeface="+mn-ea"/>
                <a:cs typeface="+mn-cs"/>
              </a:rPr>
              <a:t>IEEE 802.11b</a:t>
            </a:r>
            <a:r>
              <a:rPr kumimoji="0" lang="zh-CN" altLang="en-US" sz="2800" b="0" i="0" u="none" strike="noStrike" kern="1200" cap="none" spc="0" normalizeH="0" baseline="0" noProof="1">
                <a:ln>
                  <a:noFill/>
                </a:ln>
                <a:solidFill>
                  <a:schemeClr val="tx1"/>
                </a:solidFill>
                <a:effectLst/>
                <a:uLnTx/>
                <a:uFillTx/>
                <a:latin typeface="+mn-lt"/>
                <a:ea typeface="+mn-ea"/>
                <a:cs typeface="+mn-cs"/>
              </a:rPr>
              <a:t>产品相互干扰</a:t>
            </a:r>
            <a:endParaRPr kumimoji="0" lang="zh-TW" altLang="en-US" sz="28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1">
                <a:ln>
                  <a:noFill/>
                </a:ln>
                <a:solidFill>
                  <a:schemeClr val="tx1"/>
                </a:solidFill>
                <a:effectLst/>
                <a:uLnTx/>
                <a:uFillTx/>
                <a:latin typeface="+mn-lt"/>
                <a:ea typeface="+mn-ea"/>
                <a:cs typeface="+mn-cs"/>
              </a:rPr>
              <a:t>声音和数据传输，总带宽为</a:t>
            </a:r>
            <a:r>
              <a:rPr kumimoji="0" lang="en-US" altLang="zh-TW" sz="3200" b="0" i="0" u="none" strike="noStrike" kern="1200" cap="none" spc="0" normalizeH="0" baseline="0" noProof="1">
                <a:ln>
                  <a:noFill/>
                </a:ln>
                <a:solidFill>
                  <a:schemeClr val="tx1"/>
                </a:solidFill>
                <a:effectLst/>
                <a:uLnTx/>
                <a:uFillTx/>
                <a:latin typeface="+mn-lt"/>
                <a:ea typeface="+mn-ea"/>
                <a:cs typeface="+mn-cs"/>
              </a:rPr>
              <a:t>1Mbps</a:t>
            </a:r>
            <a:endParaRPr kumimoji="0" lang="en-US" altLang="zh-TW" sz="32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9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1">
                <a:ln>
                  <a:noFill/>
                </a:ln>
                <a:solidFill>
                  <a:schemeClr val="tx1"/>
                </a:solidFill>
                <a:effectLst/>
                <a:uLnTx/>
                <a:uFillTx/>
                <a:latin typeface="+mn-lt"/>
                <a:ea typeface="+mn-ea"/>
                <a:cs typeface="+mn-cs"/>
              </a:rPr>
              <a:t>成本低</a:t>
            </a: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Char char="n"/>
              <a:defRPr/>
            </a:pPr>
            <a:r>
              <a:rPr kumimoji="0" lang="zh-CN" altLang="en-US" sz="2800" b="0" i="0" u="none" strike="noStrike" kern="1200" cap="none" spc="0" normalizeH="0" baseline="0" noProof="1">
                <a:ln>
                  <a:noFill/>
                </a:ln>
                <a:solidFill>
                  <a:schemeClr val="tx1"/>
                </a:solidFill>
                <a:effectLst/>
                <a:uLnTx/>
                <a:uFillTx/>
                <a:latin typeface="+mn-lt"/>
                <a:ea typeface="+mn-ea"/>
                <a:cs typeface="+mn-cs"/>
              </a:rPr>
              <a:t>低于</a:t>
            </a:r>
            <a:r>
              <a:rPr kumimoji="0" lang="en-US" altLang="zh-TW" sz="2800" b="0" i="0" u="none" strike="noStrike" kern="1200" cap="none" spc="0" normalizeH="0" baseline="0" noProof="1">
                <a:ln>
                  <a:noFill/>
                </a:ln>
                <a:solidFill>
                  <a:schemeClr val="tx1"/>
                </a:solidFill>
                <a:effectLst/>
                <a:uLnTx/>
                <a:uFillTx/>
                <a:latin typeface="+mn-lt"/>
                <a:ea typeface="+mn-ea"/>
                <a:cs typeface="+mn-cs"/>
              </a:rPr>
              <a:t>US$5</a:t>
            </a:r>
            <a:r>
              <a:rPr kumimoji="0" lang="en-US" altLang="zh-CN" sz="2800" b="0" i="0" u="none" strike="noStrike" kern="1200" cap="none" spc="0" normalizeH="0" baseline="0" noProof="1">
                <a:ln>
                  <a:noFill/>
                </a:ln>
                <a:solidFill>
                  <a:schemeClr val="tx1"/>
                </a:solidFill>
                <a:effectLst/>
                <a:uLnTx/>
                <a:uFillTx/>
                <a:latin typeface="+mn-lt"/>
                <a:ea typeface="+mn-ea"/>
                <a:cs typeface="+mn-cs"/>
              </a:rPr>
              <a:t>/</a:t>
            </a:r>
            <a:r>
              <a:rPr kumimoji="0" lang="zh-CN" altLang="en-US" sz="2800" b="0" i="0" u="none" strike="noStrike" kern="1200" cap="none" spc="0" normalizeH="0" baseline="0" noProof="1">
                <a:ln>
                  <a:noFill/>
                </a:ln>
                <a:solidFill>
                  <a:schemeClr val="tx1"/>
                </a:solidFill>
                <a:effectLst/>
                <a:uLnTx/>
                <a:uFillTx/>
                <a:latin typeface="+mn-lt"/>
                <a:ea typeface="+mn-ea"/>
                <a:cs typeface="+mn-cs"/>
              </a:rPr>
              <a:t>蓝牙芯片</a:t>
            </a:r>
            <a:endParaRPr kumimoji="0" lang="zh-TW" altLang="en-US" sz="28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2208769"/>
          <p:cNvSpPr>
            <a:spLocks noGrp="1"/>
          </p:cNvSpPr>
          <p:nvPr>
            <p:ph type="title"/>
          </p:nvPr>
        </p:nvSpPr>
        <p:spPr/>
        <p:txBody>
          <a:bodyPr vert="horz" wrap="square" lIns="91440" tIns="45720" rIns="91440" bIns="45720" anchor="b" anchorCtr="0"/>
          <a:lstStyle/>
          <a:p>
            <a:pPr eaLnBrk="1" hangingPunct="1"/>
            <a:r>
              <a:rPr lang="en-US" altLang="zh-CN" dirty="0"/>
              <a:t>USB</a:t>
            </a:r>
            <a:r>
              <a:rPr lang="zh-CN" altLang="en-US" dirty="0"/>
              <a:t>（</a:t>
            </a:r>
            <a:r>
              <a:rPr lang="en-US" altLang="zh-CN" dirty="0"/>
              <a:t>Universal Serial Bus </a:t>
            </a:r>
            <a:r>
              <a:rPr lang="zh-CN" altLang="en-US" dirty="0"/>
              <a:t>）</a:t>
            </a:r>
            <a:endParaRPr lang="zh-CN" altLang="en-US" dirty="0"/>
          </a:p>
        </p:txBody>
      </p:sp>
      <p:sp>
        <p:nvSpPr>
          <p:cNvPr id="71683" name="文本占位符 2208770"/>
          <p:cNvSpPr>
            <a:spLocks noGrp="1"/>
          </p:cNvSpPr>
          <p:nvPr>
            <p:ph idx="1"/>
          </p:nvPr>
        </p:nvSpPr>
        <p:spPr/>
        <p:txBody>
          <a:bodyPr vert="horz" wrap="square" lIns="91440" tIns="45720" rIns="91440" bIns="45720" anchor="t" anchorCtr="0"/>
          <a:lstStyle/>
          <a:p>
            <a:pPr eaLnBrk="1" hangingPunct="1">
              <a:lnSpc>
                <a:spcPct val="150000"/>
              </a:lnSpc>
            </a:pPr>
            <a:r>
              <a:rPr lang="zh-CN" altLang="en-US" dirty="0"/>
              <a:t>距离</a:t>
            </a:r>
            <a:r>
              <a:rPr lang="en-US" altLang="zh-CN" dirty="0"/>
              <a:t>&lt;5 </a:t>
            </a:r>
            <a:r>
              <a:rPr lang="zh-CN" altLang="en-US" dirty="0"/>
              <a:t>米，</a:t>
            </a:r>
            <a:r>
              <a:rPr lang="en-US" altLang="zh-CN" dirty="0"/>
              <a:t>Hub&lt;30</a:t>
            </a:r>
            <a:r>
              <a:rPr lang="zh-CN" altLang="en-US" dirty="0"/>
              <a:t>米</a:t>
            </a:r>
            <a:endParaRPr lang="zh-CN" altLang="en-US" dirty="0"/>
          </a:p>
          <a:p>
            <a:pPr eaLnBrk="1" hangingPunct="1">
              <a:lnSpc>
                <a:spcPct val="150000"/>
              </a:lnSpc>
            </a:pPr>
            <a:r>
              <a:rPr lang="zh-CN" altLang="en-US" dirty="0"/>
              <a:t>树拓扑结构，</a:t>
            </a:r>
            <a:r>
              <a:rPr lang="en-US" altLang="zh-CN" dirty="0"/>
              <a:t>127</a:t>
            </a:r>
            <a:r>
              <a:rPr lang="zh-CN" altLang="en-US" dirty="0"/>
              <a:t>个点，</a:t>
            </a:r>
            <a:r>
              <a:rPr lang="en-US" altLang="zh-CN" dirty="0"/>
              <a:t>4</a:t>
            </a:r>
            <a:r>
              <a:rPr lang="zh-CN" altLang="en-US" dirty="0"/>
              <a:t>线（</a:t>
            </a:r>
            <a:r>
              <a:rPr lang="en-US" altLang="zh-CN" dirty="0"/>
              <a:t>2</a:t>
            </a:r>
            <a:r>
              <a:rPr lang="zh-CN" altLang="en-US" dirty="0"/>
              <a:t>根电源线，</a:t>
            </a:r>
            <a:r>
              <a:rPr lang="en-US" altLang="zh-CN" dirty="0"/>
              <a:t>2</a:t>
            </a:r>
            <a:r>
              <a:rPr lang="zh-CN" altLang="en-US" dirty="0"/>
              <a:t>根数据线）。</a:t>
            </a:r>
            <a:endParaRPr lang="zh-CN" altLang="en-US" dirty="0"/>
          </a:p>
          <a:p>
            <a:pPr eaLnBrk="1" hangingPunct="1">
              <a:lnSpc>
                <a:spcPct val="150000"/>
              </a:lnSpc>
            </a:pPr>
            <a:r>
              <a:rPr lang="zh-CN" altLang="en-US" dirty="0"/>
              <a:t>USB2.0的最大传输带宽为480Mbps（即60MB/s），而USB3.0的最大传输带宽高达5.0Gbps（500MB/s）。</a:t>
            </a:r>
            <a:endParaRPr lang="zh-CN" altLang="en-US" dirty="0"/>
          </a:p>
          <a:p>
            <a:pPr eaLnBrk="1" hangingPunct="1">
              <a:lnSpc>
                <a:spcPct val="150000"/>
              </a:lnSpc>
            </a:pPr>
            <a:r>
              <a:rPr lang="zh-CN" altLang="en-US" dirty="0"/>
              <a:t>支持热插拔和即插即用。</a:t>
            </a:r>
            <a:endParaRPr lang="zh-CN" altLang="en-US" dirty="0"/>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2209793"/>
          <p:cNvSpPr>
            <a:spLocks noGrp="1"/>
          </p:cNvSpPr>
          <p:nvPr>
            <p:ph type="title"/>
          </p:nvPr>
        </p:nvSpPr>
        <p:spPr/>
        <p:txBody>
          <a:bodyPr vert="horz" wrap="square" lIns="91440" tIns="45720" rIns="91440" bIns="45720" anchor="b" anchorCtr="0"/>
          <a:lstStyle/>
          <a:p>
            <a:pPr eaLnBrk="1" hangingPunct="1"/>
            <a:r>
              <a:rPr lang="en-US" altLang="zh-CN" dirty="0"/>
              <a:t>以太网</a:t>
            </a:r>
            <a:endParaRPr lang="en-US" altLang="zh-CN" dirty="0"/>
          </a:p>
        </p:txBody>
      </p:sp>
      <p:sp>
        <p:nvSpPr>
          <p:cNvPr id="73731" name="文本占位符 2209794"/>
          <p:cNvSpPr>
            <a:spLocks noGrp="1"/>
          </p:cNvSpPr>
          <p:nvPr>
            <p:ph idx="1"/>
          </p:nvPr>
        </p:nvSpPr>
        <p:spPr/>
        <p:txBody>
          <a:bodyPr vert="horz" wrap="square" lIns="91440" tIns="45720" rIns="91440" bIns="45720" anchor="t" anchorCtr="0"/>
          <a:lstStyle/>
          <a:p>
            <a:pPr eaLnBrk="1" hangingPunct="1">
              <a:lnSpc>
                <a:spcPct val="150000"/>
              </a:lnSpc>
            </a:pPr>
            <a:r>
              <a:rPr lang="en-US" altLang="zh-CN" dirty="0"/>
              <a:t>标准的以太网（10Mbit/s)、快速以太网（100Mbit/s）和10G（10Gbit/s）以太网。它们都符合IEEE802.3</a:t>
            </a:r>
            <a:r>
              <a:rPr lang="zh-CN" altLang="en-US" dirty="0"/>
              <a:t>。</a:t>
            </a:r>
            <a:endParaRPr lang="zh-CN" altLang="en-US" dirty="0"/>
          </a:p>
          <a:p>
            <a:pPr eaLnBrk="1" hangingPunct="1">
              <a:lnSpc>
                <a:spcPct val="150000"/>
              </a:lnSpc>
            </a:pPr>
            <a:r>
              <a:rPr lang="en-US" altLang="zh-CN" dirty="0"/>
              <a:t>100m</a:t>
            </a:r>
            <a:r>
              <a:rPr lang="zh-CN" altLang="en-US" dirty="0"/>
              <a:t>，</a:t>
            </a:r>
            <a:r>
              <a:rPr lang="en-US" altLang="zh-CN" dirty="0"/>
              <a:t>RJ45</a:t>
            </a:r>
            <a:r>
              <a:rPr lang="zh-CN" altLang="en-US" dirty="0"/>
              <a:t>接口</a:t>
            </a:r>
            <a:endParaRPr lang="zh-CN" altLang="en-US" dirty="0"/>
          </a:p>
          <a:p>
            <a:pPr eaLnBrk="1" hangingPunct="1">
              <a:lnSpc>
                <a:spcPct val="150000"/>
              </a:lnSpc>
            </a:pPr>
            <a:r>
              <a:rPr lang="en-US" altLang="zh-CN" dirty="0"/>
              <a:t>MAC</a:t>
            </a:r>
            <a:r>
              <a:rPr lang="zh-CN" altLang="en-US" dirty="0"/>
              <a:t>层协议</a:t>
            </a:r>
            <a:endParaRPr lang="zh-CN" altLang="en-US" dirty="0"/>
          </a:p>
          <a:p>
            <a:pPr lvl="1" eaLnBrk="1" hangingPunct="1">
              <a:lnSpc>
                <a:spcPct val="150000"/>
              </a:lnSpc>
            </a:pPr>
            <a:r>
              <a:rPr lang="zh-CN" altLang="en-US" dirty="0">
                <a:solidFill>
                  <a:schemeClr val="tx2"/>
                </a:solidFill>
              </a:rPr>
              <a:t> </a:t>
            </a:r>
            <a:r>
              <a:rPr lang="en-US" altLang="zh-CN" dirty="0">
                <a:solidFill>
                  <a:schemeClr val="tx2"/>
                </a:solidFill>
              </a:rPr>
              <a:t>CSMA/CD</a:t>
            </a:r>
            <a:endParaRPr lang="en-US" altLang="zh-CN" dirty="0"/>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2019329"/>
          <p:cNvSpPr>
            <a:spLocks noGrp="1"/>
          </p:cNvSpPr>
          <p:nvPr>
            <p:ph type="title"/>
          </p:nvPr>
        </p:nvSpPr>
        <p:spPr/>
        <p:txBody>
          <a:bodyPr vert="horz" wrap="square" lIns="91440" tIns="45720" rIns="91440" bIns="45720" anchor="b" anchorCtr="0"/>
          <a:lstStyle/>
          <a:p>
            <a:pPr eaLnBrk="1" hangingPunct="1"/>
            <a:endParaRPr lang="zh-CN" altLang="en-US" dirty="0"/>
          </a:p>
        </p:txBody>
      </p:sp>
      <p:sp>
        <p:nvSpPr>
          <p:cNvPr id="33795" name="文本框 2019330"/>
          <p:cNvSpPr txBox="1"/>
          <p:nvPr/>
        </p:nvSpPr>
        <p:spPr>
          <a:xfrm>
            <a:off x="900113" y="4292600"/>
            <a:ext cx="3887787" cy="617538"/>
          </a:xfrm>
          <a:prstGeom prst="rect">
            <a:avLst/>
          </a:prstGeom>
          <a:no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defTabSz="916305">
              <a:spcBef>
                <a:spcPct val="0"/>
              </a:spcBef>
              <a:buClrTx/>
              <a:buSzTx/>
              <a:buFont typeface="Arial" panose="020B0604020202020204" pitchFamily="34" charset="0"/>
              <a:buNone/>
            </a:pPr>
            <a:r>
              <a:rPr lang="zh-CN" altLang="en-US" dirty="0">
                <a:solidFill>
                  <a:srgbClr val="FF0000"/>
                </a:solidFill>
              </a:rPr>
              <a:t>嵌入式系统硬件部分</a:t>
            </a:r>
            <a:endParaRPr lang="zh-CN" altLang="en-US" dirty="0">
              <a:solidFill>
                <a:srgbClr val="FF0000"/>
              </a:solidFill>
            </a:endParaRPr>
          </a:p>
        </p:txBody>
      </p:sp>
      <p:sp>
        <p:nvSpPr>
          <p:cNvPr id="33796" name="文本框 2019331"/>
          <p:cNvSpPr txBox="1"/>
          <p:nvPr/>
        </p:nvSpPr>
        <p:spPr>
          <a:xfrm>
            <a:off x="879475" y="2905125"/>
            <a:ext cx="3908425" cy="617538"/>
          </a:xfrm>
          <a:prstGeom prst="rect">
            <a:avLst/>
          </a:prstGeom>
          <a:noFill/>
          <a:ln w="38100" cap="flat" cmpd="sng">
            <a:solidFill>
              <a:schemeClr val="tx1"/>
            </a:solidFill>
            <a:prstDash val="solid"/>
            <a:miter/>
            <a:headEnd type="none" w="sm" len="sm"/>
            <a:tailEnd type="none" w="sm" len="sm"/>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defTabSz="916305">
              <a:spcBef>
                <a:spcPct val="0"/>
              </a:spcBef>
              <a:buClrTx/>
              <a:buSzTx/>
              <a:buFont typeface="Arial" panose="020B0604020202020204" pitchFamily="34" charset="0"/>
              <a:buNone/>
            </a:pPr>
            <a:r>
              <a:rPr lang="zh-CN" altLang="en-US" dirty="0">
                <a:solidFill>
                  <a:schemeClr val="tx2"/>
                </a:solidFill>
              </a:rPr>
              <a:t>嵌入式系统软件部分</a:t>
            </a:r>
            <a:endParaRPr lang="zh-CN" altLang="en-US" dirty="0">
              <a:solidFill>
                <a:schemeClr val="tx2"/>
              </a:solidFill>
            </a:endParaRPr>
          </a:p>
        </p:txBody>
      </p:sp>
      <p:sp>
        <p:nvSpPr>
          <p:cNvPr id="33797" name="上箭头 2019332"/>
          <p:cNvSpPr/>
          <p:nvPr/>
        </p:nvSpPr>
        <p:spPr>
          <a:xfrm>
            <a:off x="2700338" y="3500438"/>
            <a:ext cx="215900" cy="792162"/>
          </a:xfrm>
          <a:prstGeom prst="upArrow">
            <a:avLst>
              <a:gd name="adj1" fmla="val 50000"/>
              <a:gd name="adj2" fmla="val 91676"/>
            </a:avLst>
          </a:prstGeom>
          <a:solidFill>
            <a:schemeClr val="bg1"/>
          </a:solidFill>
          <a:ln w="12700" cap="flat" cmpd="sng">
            <a:solidFill>
              <a:schemeClr val="tx1"/>
            </a:solidFill>
            <a:prstDash val="solid"/>
            <a:miter/>
            <a:headEnd type="none" w="sm" len="sm"/>
            <a:tailEnd type="none" w="sm" len="sm"/>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33798" name="圆角矩形标注 2019333"/>
          <p:cNvSpPr/>
          <p:nvPr/>
        </p:nvSpPr>
        <p:spPr>
          <a:xfrm>
            <a:off x="4716463" y="1557338"/>
            <a:ext cx="4211637" cy="1296987"/>
          </a:xfrm>
          <a:prstGeom prst="wedgeRoundRectCallout">
            <a:avLst>
              <a:gd name="adj1" fmla="val -43741"/>
              <a:gd name="adj2" fmla="val 63343"/>
              <a:gd name="adj3" fmla="val 16667"/>
            </a:avLst>
          </a:prstGeom>
          <a:solidFill>
            <a:schemeClr val="bg1"/>
          </a:solidFill>
          <a:ln w="12700" cap="flat" cmpd="sng">
            <a:solidFill>
              <a:schemeClr val="tx1"/>
            </a:solidFill>
            <a:prstDash val="solid"/>
            <a:miter/>
            <a:headEnd type="none" w="sm" len="sm"/>
            <a:tailEnd type="none" w="sm" len="sm"/>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16305">
              <a:spcBef>
                <a:spcPct val="0"/>
              </a:spcBef>
              <a:buClrTx/>
              <a:buSzTx/>
              <a:buFont typeface="Arial" panose="020B0604020202020204" pitchFamily="34" charset="0"/>
              <a:buNone/>
            </a:pPr>
            <a:r>
              <a:rPr lang="zh-CN" altLang="en-US" sz="2000" dirty="0"/>
              <a:t>如人的大脑，决定了硬件的操作模式。通过良好的操作系统以及应用程序，把硬件功能发挥到极至。</a:t>
            </a:r>
            <a:endParaRPr lang="zh-CN" altLang="en-US" sz="2000" dirty="0"/>
          </a:p>
        </p:txBody>
      </p:sp>
      <p:sp>
        <p:nvSpPr>
          <p:cNvPr id="33799" name="圆角矩形标注 2019334"/>
          <p:cNvSpPr/>
          <p:nvPr/>
        </p:nvSpPr>
        <p:spPr>
          <a:xfrm>
            <a:off x="4932363" y="3284538"/>
            <a:ext cx="4211637" cy="1296987"/>
          </a:xfrm>
          <a:prstGeom prst="wedgeRoundRectCallout">
            <a:avLst>
              <a:gd name="adj1" fmla="val -43741"/>
              <a:gd name="adj2" fmla="val 63343"/>
              <a:gd name="adj3" fmla="val 16667"/>
            </a:avLst>
          </a:prstGeom>
          <a:solidFill>
            <a:schemeClr val="bg1"/>
          </a:solidFill>
          <a:ln w="12700" cap="flat" cmpd="sng">
            <a:solidFill>
              <a:schemeClr val="tx1"/>
            </a:solidFill>
            <a:prstDash val="solid"/>
            <a:miter/>
            <a:headEnd type="none" w="sm" len="sm"/>
            <a:tailEnd type="none" w="sm" len="sm"/>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defTabSz="916305">
              <a:spcBef>
                <a:spcPct val="0"/>
              </a:spcBef>
              <a:buClrTx/>
              <a:buSzTx/>
              <a:buFont typeface="Arial" panose="020B0604020202020204" pitchFamily="34" charset="0"/>
              <a:buNone/>
            </a:pPr>
            <a:r>
              <a:rPr lang="zh-CN" altLang="en-US" sz="2000" dirty="0"/>
              <a:t>如人的手、脚、神经等部位，决定了嵌入式系统的先天功能。如运算能力和</a:t>
            </a:r>
            <a:r>
              <a:rPr lang="en-US" altLang="zh-CN" sz="2000" dirty="0"/>
              <a:t>I/O</a:t>
            </a:r>
            <a:r>
              <a:rPr lang="zh-CN" altLang="en-US" sz="2000" dirty="0"/>
              <a:t>接口等。</a:t>
            </a:r>
            <a:endParaRPr lang="zh-CN" altLang="en-US" sz="20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2106369"/>
          <p:cNvSpPr>
            <a:spLocks noGrp="1"/>
          </p:cNvSpPr>
          <p:nvPr>
            <p:ph type="title"/>
          </p:nvPr>
        </p:nvSpPr>
        <p:spPr/>
        <p:txBody>
          <a:bodyPr vert="horz" wrap="square" lIns="91440" tIns="45720" rIns="91440" bIns="45720" anchor="b" anchorCtr="0"/>
          <a:lstStyle/>
          <a:p>
            <a:pPr eaLnBrk="1" hangingPunct="1"/>
            <a:r>
              <a:rPr lang="en-US" altLang="zh-CN" dirty="0"/>
              <a:t>LCD</a:t>
            </a:r>
            <a:r>
              <a:rPr lang="zh-CN" altLang="en-US" dirty="0"/>
              <a:t>显示器</a:t>
            </a:r>
            <a:endParaRPr lang="zh-CN" altLang="en-US" dirty="0"/>
          </a:p>
        </p:txBody>
      </p:sp>
      <p:sp>
        <p:nvSpPr>
          <p:cNvPr id="74755" name="文本占位符 2106370"/>
          <p:cNvSpPr>
            <a:spLocks noGrp="1"/>
          </p:cNvSpPr>
          <p:nvPr>
            <p:ph idx="1"/>
          </p:nvPr>
        </p:nvSpPr>
        <p:spPr/>
        <p:txBody>
          <a:bodyPr vert="horz" wrap="square" lIns="91440" tIns="45720" rIns="91440" bIns="45720" anchor="t" anchorCtr="0"/>
          <a:lstStyle/>
          <a:p>
            <a:pPr eaLnBrk="1" hangingPunct="1"/>
            <a:r>
              <a:rPr lang="en-US" altLang="zh-CN" dirty="0"/>
              <a:t>Liquid Crystal Display</a:t>
            </a:r>
            <a:r>
              <a:rPr lang="zh-CN" altLang="en-US" dirty="0"/>
              <a:t>，液晶显示器</a:t>
            </a:r>
            <a:endParaRPr lang="zh-CN" altLang="en-US" dirty="0"/>
          </a:p>
          <a:p>
            <a:pPr eaLnBrk="1" hangingPunct="1"/>
            <a:r>
              <a:rPr lang="zh-CN" altLang="en-US" dirty="0"/>
              <a:t>液晶介于固态和液态</a:t>
            </a:r>
            <a:endParaRPr lang="zh-CN" altLang="en-US" dirty="0"/>
          </a:p>
          <a:p>
            <a:pPr eaLnBrk="1" hangingPunct="1"/>
            <a:r>
              <a:rPr lang="zh-CN" altLang="en-US" dirty="0"/>
              <a:t>液晶棒状分子在外加电场的作用下排列状态发生变化，使得通过液晶显示器件的光被调制，从而在显示屏上呈现出不同颜色。每个显示象素都可以单独被电场控制。</a:t>
            </a:r>
            <a:endParaRPr lang="zh-CN" altLang="en-US" dirty="0"/>
          </a:p>
          <a:p>
            <a:pPr eaLnBrk="1" hangingPunct="1"/>
            <a:r>
              <a:rPr lang="zh-CN" altLang="en-US" dirty="0"/>
              <a:t>适用于低压、微功耗电路</a:t>
            </a:r>
            <a:endParaRPr lang="zh-CN" altLang="en-US" dirty="0"/>
          </a:p>
          <a:p>
            <a:pPr eaLnBrk="1" hangingPunct="1"/>
            <a:endParaRPr lang="zh-CN" altLang="en-US" dirty="0"/>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2110465"/>
          <p:cNvSpPr>
            <a:spLocks noGrp="1"/>
          </p:cNvSpPr>
          <p:nvPr>
            <p:ph type="title"/>
          </p:nvPr>
        </p:nvSpPr>
        <p:spPr/>
        <p:txBody>
          <a:bodyPr vert="horz" wrap="square" lIns="91440" tIns="45720" rIns="91440" bIns="45720" anchor="b" anchorCtr="0"/>
          <a:lstStyle/>
          <a:p>
            <a:pPr eaLnBrk="1" hangingPunct="1"/>
            <a:r>
              <a:rPr lang="zh-CN" altLang="en-US" dirty="0"/>
              <a:t>触摸屏 </a:t>
            </a:r>
            <a:endParaRPr lang="zh-CN" altLang="en-US" dirty="0"/>
          </a:p>
        </p:txBody>
      </p:sp>
      <p:sp>
        <p:nvSpPr>
          <p:cNvPr id="75779" name="文本占位符 2110466"/>
          <p:cNvSpPr>
            <a:spLocks noGrp="1"/>
          </p:cNvSpPr>
          <p:nvPr>
            <p:ph idx="1"/>
          </p:nvPr>
        </p:nvSpPr>
        <p:spPr/>
        <p:txBody>
          <a:bodyPr vert="horz" wrap="square" lIns="91440" tIns="45720" rIns="91440" bIns="45720" anchor="t" anchorCtr="0"/>
          <a:lstStyle/>
          <a:p>
            <a:pPr eaLnBrk="1" hangingPunct="1">
              <a:lnSpc>
                <a:spcPct val="150000"/>
              </a:lnSpc>
            </a:pPr>
            <a:r>
              <a:rPr lang="zh-CN" altLang="en-US" sz="2800" dirty="0"/>
              <a:t>触摸屏分为电阻式、电容式和电感式三种 。</a:t>
            </a:r>
            <a:endParaRPr lang="zh-CN" altLang="en-US" sz="2800" dirty="0"/>
          </a:p>
          <a:p>
            <a:pPr eaLnBrk="1" hangingPunct="1">
              <a:lnSpc>
                <a:spcPct val="150000"/>
              </a:lnSpc>
            </a:pPr>
            <a:r>
              <a:rPr lang="zh-CN" altLang="en-US" sz="2800" dirty="0"/>
              <a:t>其中电阻式触摸屏最为常用 。</a:t>
            </a:r>
            <a:endParaRPr lang="zh-CN" altLang="en-US" sz="2800" dirty="0"/>
          </a:p>
          <a:p>
            <a:pPr eaLnBrk="1" hangingPunct="1">
              <a:lnSpc>
                <a:spcPct val="150000"/>
              </a:lnSpc>
            </a:pPr>
            <a:r>
              <a:rPr lang="zh-CN" altLang="en-US" sz="2800" dirty="0"/>
              <a:t>电容式触摸屏是一块四层复合玻璃屏，玻璃屏的内表面和夹层各涂一层</a:t>
            </a:r>
            <a:r>
              <a:rPr lang="en-US" altLang="zh-CN" sz="2800" dirty="0"/>
              <a:t>ITO </a:t>
            </a:r>
            <a:r>
              <a:rPr lang="zh-CN" altLang="en-US" sz="2800" dirty="0"/>
              <a:t>（氧化铟锡） ，四个角引出四个电极 。</a:t>
            </a:r>
            <a:endParaRPr lang="zh-CN" altLang="en-US" sz="2800" dirty="0"/>
          </a:p>
          <a:p>
            <a:pPr eaLnBrk="1" hangingPunct="1">
              <a:lnSpc>
                <a:spcPct val="150000"/>
              </a:lnSpc>
            </a:pPr>
            <a:r>
              <a:rPr lang="zh-CN" altLang="en-US" sz="2800" dirty="0"/>
              <a:t>电感式触摸屏的工作原理是在触摸笔中安装</a:t>
            </a:r>
            <a:r>
              <a:rPr lang="en-US" altLang="zh-CN" sz="2800" dirty="0"/>
              <a:t>LC </a:t>
            </a:r>
            <a:r>
              <a:rPr lang="zh-CN" altLang="en-US" sz="2800" dirty="0"/>
              <a:t>谐振线圈。</a:t>
            </a:r>
            <a:endParaRPr lang="zh-CN" altLang="en-US" sz="2800" dirty="0"/>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矩形 1887233"/>
          <p:cNvSpPr/>
          <p:nvPr/>
        </p:nvSpPr>
        <p:spPr>
          <a:xfrm>
            <a:off x="533400" y="228600"/>
            <a:ext cx="8077200" cy="790575"/>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dirty="0">
                <a:latin typeface="Times New Roman" panose="02020603050405020304" pitchFamily="18" charset="0"/>
                <a:ea typeface="黑体" panose="02010609060101010101" pitchFamily="49" charset="-122"/>
              </a:rPr>
              <a:t>存储器系统</a:t>
            </a:r>
            <a:endParaRPr lang="zh-CN" altLang="en-US" sz="4400" dirty="0">
              <a:latin typeface="Times New Roman" panose="02020603050405020304" pitchFamily="18" charset="0"/>
              <a:ea typeface="黑体" panose="02010609060101010101" pitchFamily="49" charset="-122"/>
            </a:endParaRPr>
          </a:p>
        </p:txBody>
      </p:sp>
      <p:sp>
        <p:nvSpPr>
          <p:cNvPr id="76803" name="矩形 1887234"/>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76804" name="矩形 1887235"/>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grpSp>
        <p:nvGrpSpPr>
          <p:cNvPr id="76805" name="组合 1887246"/>
          <p:cNvGrpSpPr/>
          <p:nvPr/>
        </p:nvGrpSpPr>
        <p:grpSpPr>
          <a:xfrm>
            <a:off x="976313" y="1225550"/>
            <a:ext cx="5824537" cy="5207000"/>
            <a:chOff x="939" y="772"/>
            <a:chExt cx="3669" cy="3280"/>
          </a:xfrm>
        </p:grpSpPr>
        <p:sp>
          <p:nvSpPr>
            <p:cNvPr id="76818" name="流程图: 摘录 1887237"/>
            <p:cNvSpPr/>
            <p:nvPr/>
          </p:nvSpPr>
          <p:spPr>
            <a:xfrm>
              <a:off x="1542" y="1471"/>
              <a:ext cx="2995" cy="2428"/>
            </a:xfrm>
            <a:prstGeom prst="flowChartExtra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76819" name="等腰三角形 1887238"/>
            <p:cNvSpPr/>
            <p:nvPr/>
          </p:nvSpPr>
          <p:spPr>
            <a:xfrm>
              <a:off x="939" y="772"/>
              <a:ext cx="3669" cy="3280"/>
            </a:xfrm>
            <a:prstGeom prst="triangle">
              <a:avLst>
                <a:gd name="adj" fmla="val 50000"/>
              </a:avLst>
            </a:prstGeom>
            <a:solidFill>
              <a:schemeClr val="accent5">
                <a:lumMod val="50000"/>
              </a:schemeClr>
            </a:solidFill>
            <a:ln w="1905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76820" name="直接连接符 1887240"/>
            <p:cNvSpPr/>
            <p:nvPr/>
          </p:nvSpPr>
          <p:spPr>
            <a:xfrm>
              <a:off x="2269" y="1666"/>
              <a:ext cx="1001" cy="0"/>
            </a:xfrm>
            <a:prstGeom prst="line">
              <a:avLst/>
            </a:prstGeom>
            <a:ln w="22225" cap="flat" cmpd="sng">
              <a:solidFill>
                <a:schemeClr val="tx2"/>
              </a:solidFill>
              <a:prstDash val="solid"/>
              <a:headEnd type="none" w="med" len="med"/>
              <a:tailEnd type="none" w="med" len="med"/>
            </a:ln>
          </p:spPr>
        </p:sp>
        <p:sp>
          <p:nvSpPr>
            <p:cNvPr id="76821" name="直接连接符 1887241"/>
            <p:cNvSpPr/>
            <p:nvPr/>
          </p:nvSpPr>
          <p:spPr>
            <a:xfrm>
              <a:off x="1968" y="2193"/>
              <a:ext cx="1612" cy="0"/>
            </a:xfrm>
            <a:prstGeom prst="line">
              <a:avLst/>
            </a:prstGeom>
            <a:ln w="22225" cap="flat" cmpd="sng">
              <a:solidFill>
                <a:schemeClr val="tx2"/>
              </a:solidFill>
              <a:prstDash val="solid"/>
              <a:headEnd type="none" w="med" len="med"/>
              <a:tailEnd type="none" w="med" len="med"/>
            </a:ln>
          </p:spPr>
        </p:sp>
        <p:sp>
          <p:nvSpPr>
            <p:cNvPr id="76822" name="直接连接符 1887244"/>
            <p:cNvSpPr/>
            <p:nvPr/>
          </p:nvSpPr>
          <p:spPr>
            <a:xfrm>
              <a:off x="1611" y="2860"/>
              <a:ext cx="2322" cy="0"/>
            </a:xfrm>
            <a:prstGeom prst="line">
              <a:avLst/>
            </a:prstGeom>
            <a:ln w="22225" cap="flat" cmpd="sng">
              <a:solidFill>
                <a:schemeClr val="tx2"/>
              </a:solidFill>
              <a:prstDash val="solid"/>
              <a:headEnd type="none" w="med" len="med"/>
              <a:tailEnd type="none" w="med" len="med"/>
            </a:ln>
          </p:spPr>
        </p:sp>
        <p:sp>
          <p:nvSpPr>
            <p:cNvPr id="76823" name="直接连接符 1887245"/>
            <p:cNvSpPr/>
            <p:nvPr/>
          </p:nvSpPr>
          <p:spPr>
            <a:xfrm>
              <a:off x="1265" y="3481"/>
              <a:ext cx="3022" cy="0"/>
            </a:xfrm>
            <a:prstGeom prst="line">
              <a:avLst/>
            </a:prstGeom>
            <a:ln w="22225" cap="flat" cmpd="sng">
              <a:solidFill>
                <a:schemeClr val="tx2"/>
              </a:solidFill>
              <a:prstDash val="solid"/>
              <a:headEnd type="none" w="med" len="med"/>
              <a:tailEnd type="none" w="med" len="med"/>
            </a:ln>
          </p:spPr>
        </p:sp>
      </p:grpSp>
      <p:sp>
        <p:nvSpPr>
          <p:cNvPr id="76806" name="文本框 1887247"/>
          <p:cNvSpPr txBox="1"/>
          <p:nvPr/>
        </p:nvSpPr>
        <p:spPr>
          <a:xfrm>
            <a:off x="3057525" y="2095500"/>
            <a:ext cx="1603375" cy="3651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2400" dirty="0">
                <a:latin typeface="Times New Roman" panose="02020603050405020304" pitchFamily="18" charset="0"/>
                <a:ea typeface="黑体" panose="02010609060101010101" pitchFamily="49" charset="-122"/>
              </a:rPr>
              <a:t>寄存器</a:t>
            </a:r>
            <a:endParaRPr lang="zh-CN" altLang="en-US" sz="2400" dirty="0">
              <a:latin typeface="Times New Roman" panose="02020603050405020304" pitchFamily="18" charset="0"/>
              <a:ea typeface="黑体" panose="02010609060101010101" pitchFamily="49" charset="-122"/>
            </a:endParaRPr>
          </a:p>
        </p:txBody>
      </p:sp>
      <p:sp>
        <p:nvSpPr>
          <p:cNvPr id="76807" name="文本框 1887249"/>
          <p:cNvSpPr txBox="1"/>
          <p:nvPr/>
        </p:nvSpPr>
        <p:spPr>
          <a:xfrm>
            <a:off x="3081338" y="2697163"/>
            <a:ext cx="1589087" cy="7302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2400" dirty="0">
                <a:latin typeface="Times New Roman" panose="02020603050405020304" pitchFamily="18" charset="0"/>
                <a:ea typeface="黑体" panose="02010609060101010101" pitchFamily="49" charset="-122"/>
              </a:rPr>
              <a:t>高速缓存</a:t>
            </a:r>
            <a:r>
              <a:rPr lang="en-US" altLang="zh-CN" sz="2400" dirty="0">
                <a:latin typeface="Times New Roman" panose="02020603050405020304" pitchFamily="18" charset="0"/>
                <a:ea typeface="黑体" panose="02010609060101010101" pitchFamily="49" charset="-122"/>
              </a:rPr>
              <a:t>SRAM</a:t>
            </a:r>
            <a:endParaRPr lang="en-US" altLang="zh-CN" sz="2400" dirty="0">
              <a:latin typeface="Times New Roman" panose="02020603050405020304" pitchFamily="18" charset="0"/>
              <a:ea typeface="黑体" panose="02010609060101010101" pitchFamily="49" charset="-122"/>
            </a:endParaRPr>
          </a:p>
        </p:txBody>
      </p:sp>
      <p:sp>
        <p:nvSpPr>
          <p:cNvPr id="76808" name="文本框 1887250"/>
          <p:cNvSpPr txBox="1"/>
          <p:nvPr/>
        </p:nvSpPr>
        <p:spPr>
          <a:xfrm>
            <a:off x="3038475" y="3641725"/>
            <a:ext cx="1603375" cy="7302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2400" dirty="0">
                <a:latin typeface="Times New Roman" panose="02020603050405020304" pitchFamily="18" charset="0"/>
                <a:ea typeface="黑体" panose="02010609060101010101" pitchFamily="49" charset="-122"/>
              </a:rPr>
              <a:t>主存储器</a:t>
            </a:r>
            <a:r>
              <a:rPr lang="en-US" altLang="zh-CN" sz="2400" dirty="0">
                <a:latin typeface="Times New Roman" panose="02020603050405020304" pitchFamily="18" charset="0"/>
                <a:ea typeface="黑体" panose="02010609060101010101" pitchFamily="49" charset="-122"/>
              </a:rPr>
              <a:t>DRAM</a:t>
            </a:r>
            <a:endParaRPr lang="en-US" altLang="zh-CN" sz="2400" dirty="0">
              <a:latin typeface="Times New Roman" panose="02020603050405020304" pitchFamily="18" charset="0"/>
              <a:ea typeface="黑体" panose="02010609060101010101" pitchFamily="49" charset="-122"/>
            </a:endParaRPr>
          </a:p>
        </p:txBody>
      </p:sp>
      <p:sp>
        <p:nvSpPr>
          <p:cNvPr id="76809" name="文本框 1887251"/>
          <p:cNvSpPr txBox="1"/>
          <p:nvPr/>
        </p:nvSpPr>
        <p:spPr>
          <a:xfrm>
            <a:off x="2435225" y="4665663"/>
            <a:ext cx="2767013" cy="7302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2400" dirty="0">
                <a:latin typeface="Times New Roman" panose="02020603050405020304" pitchFamily="18" charset="0"/>
                <a:ea typeface="黑体" panose="02010609060101010101" pitchFamily="49" charset="-122"/>
              </a:rPr>
              <a:t>本地存储器     </a:t>
            </a:r>
            <a:r>
              <a:rPr lang="en-US" altLang="zh-CN" sz="2400" dirty="0">
                <a:latin typeface="Times New Roman" panose="02020603050405020304" pitchFamily="18" charset="0"/>
                <a:ea typeface="黑体" panose="02010609060101010101" pitchFamily="49" charset="-122"/>
              </a:rPr>
              <a:t>Flash</a:t>
            </a:r>
            <a:r>
              <a:rPr lang="zh-CN" altLang="en-US" sz="2400" dirty="0">
                <a:latin typeface="Times New Roman" panose="02020603050405020304" pitchFamily="18" charset="0"/>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rPr>
              <a:t>ROM</a:t>
            </a:r>
            <a:r>
              <a:rPr lang="zh-CN" altLang="en-US" sz="2400" dirty="0">
                <a:latin typeface="Times New Roman" panose="02020603050405020304" pitchFamily="18" charset="0"/>
                <a:ea typeface="黑体" panose="02010609060101010101" pitchFamily="49" charset="-122"/>
              </a:rPr>
              <a:t>、磁盘</a:t>
            </a:r>
            <a:endParaRPr lang="zh-CN" altLang="en-US" sz="2400" dirty="0">
              <a:latin typeface="Times New Roman" panose="02020603050405020304" pitchFamily="18" charset="0"/>
              <a:ea typeface="黑体" panose="02010609060101010101" pitchFamily="49" charset="-122"/>
            </a:endParaRPr>
          </a:p>
        </p:txBody>
      </p:sp>
      <p:sp>
        <p:nvSpPr>
          <p:cNvPr id="76810" name="文本框 1887252"/>
          <p:cNvSpPr txBox="1"/>
          <p:nvPr/>
        </p:nvSpPr>
        <p:spPr>
          <a:xfrm>
            <a:off x="2573338" y="5634038"/>
            <a:ext cx="2767012" cy="7302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2400" dirty="0">
                <a:latin typeface="Times New Roman" panose="02020603050405020304" pitchFamily="18" charset="0"/>
                <a:ea typeface="黑体" panose="02010609060101010101" pitchFamily="49" charset="-122"/>
              </a:rPr>
              <a:t>网络存储器     </a:t>
            </a:r>
            <a:r>
              <a:rPr lang="en-US" altLang="zh-CN" sz="2400" dirty="0">
                <a:latin typeface="Times New Roman" panose="02020603050405020304" pitchFamily="18" charset="0"/>
                <a:ea typeface="黑体" panose="02010609060101010101" pitchFamily="49" charset="-122"/>
              </a:rPr>
              <a:t>Flash</a:t>
            </a:r>
            <a:r>
              <a:rPr lang="zh-CN" altLang="en-US" sz="2400" dirty="0">
                <a:latin typeface="Times New Roman" panose="02020603050405020304" pitchFamily="18" charset="0"/>
                <a:ea typeface="黑体" panose="02010609060101010101" pitchFamily="49" charset="-122"/>
              </a:rPr>
              <a:t>、</a:t>
            </a:r>
            <a:r>
              <a:rPr lang="en-US" altLang="zh-CN" sz="2400" dirty="0">
                <a:latin typeface="Times New Roman" panose="02020603050405020304" pitchFamily="18" charset="0"/>
                <a:ea typeface="黑体" panose="02010609060101010101" pitchFamily="49" charset="-122"/>
              </a:rPr>
              <a:t>ROM</a:t>
            </a:r>
            <a:r>
              <a:rPr lang="zh-CN" altLang="en-US" sz="2400" dirty="0">
                <a:latin typeface="Times New Roman" panose="02020603050405020304" pitchFamily="18" charset="0"/>
                <a:ea typeface="黑体" panose="02010609060101010101" pitchFamily="49" charset="-122"/>
              </a:rPr>
              <a:t>、磁盘</a:t>
            </a:r>
            <a:endParaRPr lang="zh-CN" altLang="en-US" sz="2400" dirty="0">
              <a:latin typeface="Times New Roman" panose="02020603050405020304" pitchFamily="18" charset="0"/>
              <a:ea typeface="黑体" panose="02010609060101010101" pitchFamily="49" charset="-122"/>
            </a:endParaRPr>
          </a:p>
        </p:txBody>
      </p:sp>
      <p:sp>
        <p:nvSpPr>
          <p:cNvPr id="76811" name="文本框 1887253"/>
          <p:cNvSpPr txBox="1"/>
          <p:nvPr/>
        </p:nvSpPr>
        <p:spPr>
          <a:xfrm>
            <a:off x="6165850" y="2271713"/>
            <a:ext cx="406400" cy="14605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2400" dirty="0">
                <a:latin typeface="Times New Roman" panose="02020603050405020304" pitchFamily="18" charset="0"/>
                <a:ea typeface="黑体" panose="02010609060101010101" pitchFamily="49" charset="-122"/>
              </a:rPr>
              <a:t>时钟周期</a:t>
            </a:r>
            <a:endParaRPr lang="zh-CN" altLang="en-US" sz="2400" dirty="0">
              <a:latin typeface="Times New Roman" panose="02020603050405020304" pitchFamily="18" charset="0"/>
              <a:ea typeface="黑体" panose="02010609060101010101" pitchFamily="49" charset="-122"/>
            </a:endParaRPr>
          </a:p>
        </p:txBody>
      </p:sp>
      <p:sp>
        <p:nvSpPr>
          <p:cNvPr id="76812" name="下箭头 1887255"/>
          <p:cNvSpPr/>
          <p:nvPr/>
        </p:nvSpPr>
        <p:spPr>
          <a:xfrm>
            <a:off x="6634163" y="969963"/>
            <a:ext cx="336550" cy="5430837"/>
          </a:xfrm>
          <a:prstGeom prst="downArrow">
            <a:avLst>
              <a:gd name="adj1" fmla="val 31129"/>
              <a:gd name="adj2" fmla="val 161069"/>
            </a:avLst>
          </a:prstGeom>
          <a:noFill/>
          <a:ln w="25400" cap="flat" cmpd="sng">
            <a:solidFill>
              <a:schemeClr val="tx1"/>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76813" name="文本框 1887256"/>
          <p:cNvSpPr txBox="1"/>
          <p:nvPr/>
        </p:nvSpPr>
        <p:spPr>
          <a:xfrm>
            <a:off x="7273925" y="1838325"/>
            <a:ext cx="406400" cy="3651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ea typeface="黑体" panose="02010609060101010101" pitchFamily="49" charset="-122"/>
              </a:rPr>
              <a:t>0</a:t>
            </a:r>
            <a:endParaRPr lang="en-US" altLang="zh-CN" sz="2400" dirty="0">
              <a:latin typeface="Times New Roman" panose="02020603050405020304" pitchFamily="18" charset="0"/>
              <a:ea typeface="黑体" panose="02010609060101010101" pitchFamily="49" charset="-122"/>
            </a:endParaRPr>
          </a:p>
        </p:txBody>
      </p:sp>
      <p:sp>
        <p:nvSpPr>
          <p:cNvPr id="76814" name="文本框 1887257"/>
          <p:cNvSpPr txBox="1"/>
          <p:nvPr/>
        </p:nvSpPr>
        <p:spPr>
          <a:xfrm>
            <a:off x="7286625" y="2782888"/>
            <a:ext cx="828675" cy="3651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ea typeface="黑体" panose="02010609060101010101" pitchFamily="49" charset="-122"/>
              </a:rPr>
              <a:t>1—10</a:t>
            </a:r>
            <a:endParaRPr lang="en-US" altLang="zh-CN" sz="2400" dirty="0">
              <a:latin typeface="Times New Roman" panose="02020603050405020304" pitchFamily="18" charset="0"/>
              <a:ea typeface="黑体" panose="02010609060101010101" pitchFamily="49" charset="-122"/>
            </a:endParaRPr>
          </a:p>
        </p:txBody>
      </p:sp>
      <p:sp>
        <p:nvSpPr>
          <p:cNvPr id="76815" name="文本框 1887258"/>
          <p:cNvSpPr txBox="1"/>
          <p:nvPr/>
        </p:nvSpPr>
        <p:spPr>
          <a:xfrm>
            <a:off x="7173913" y="3790950"/>
            <a:ext cx="1209675" cy="3651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ea typeface="黑体" panose="02010609060101010101" pitchFamily="49" charset="-122"/>
              </a:rPr>
              <a:t>50—100</a:t>
            </a:r>
            <a:endParaRPr lang="en-US" altLang="zh-CN" sz="2400" dirty="0">
              <a:latin typeface="Times New Roman" panose="02020603050405020304" pitchFamily="18" charset="0"/>
              <a:ea typeface="黑体" panose="02010609060101010101" pitchFamily="49" charset="-122"/>
            </a:endParaRPr>
          </a:p>
        </p:txBody>
      </p:sp>
      <p:sp>
        <p:nvSpPr>
          <p:cNvPr id="76816" name="文本框 1887259"/>
          <p:cNvSpPr txBox="1"/>
          <p:nvPr/>
        </p:nvSpPr>
        <p:spPr>
          <a:xfrm>
            <a:off x="7004050" y="4822825"/>
            <a:ext cx="1685925" cy="36512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en-US" altLang="zh-CN" sz="2400" dirty="0">
                <a:latin typeface="Times New Roman" panose="02020603050405020304" pitchFamily="18" charset="0"/>
                <a:ea typeface="黑体" panose="02010609060101010101" pitchFamily="49" charset="-122"/>
              </a:rPr>
              <a:t>20000000</a:t>
            </a:r>
            <a:endParaRPr lang="en-US" altLang="zh-CN" sz="2400" dirty="0">
              <a:latin typeface="Times New Roman" panose="02020603050405020304" pitchFamily="18" charset="0"/>
              <a:ea typeface="黑体" panose="02010609060101010101" pitchFamily="49" charset="-122"/>
            </a:endParaRPr>
          </a:p>
        </p:txBody>
      </p:sp>
      <p:sp>
        <p:nvSpPr>
          <p:cNvPr id="76817" name="文本框 1887260"/>
          <p:cNvSpPr txBox="1"/>
          <p:nvPr/>
        </p:nvSpPr>
        <p:spPr>
          <a:xfrm>
            <a:off x="449263" y="1349375"/>
            <a:ext cx="2309812" cy="509588"/>
          </a:xfrm>
          <a:prstGeom prst="rect">
            <a:avLst/>
          </a:prstGeom>
          <a:noFill/>
          <a:ln w="9525">
            <a:noFill/>
          </a:ln>
        </p:spPr>
        <p:txBody>
          <a:bodyPr lIns="82550" tIns="41275" rIns="82550" bIns="41275">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zh-CN" altLang="en-US" sz="2800" dirty="0">
                <a:latin typeface="Times New Roman" panose="02020603050405020304" pitchFamily="18" charset="0"/>
              </a:rPr>
              <a:t>分层结构</a:t>
            </a:r>
            <a:endParaRPr lang="zh-CN" altLang="en-US" sz="2800" dirty="0">
              <a:latin typeface="Times New Roman" panose="02020603050405020304" pitchFamily="18" charset="0"/>
            </a:endParaRP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矩形 1592321"/>
          <p:cNvSpPr/>
          <p:nvPr/>
        </p:nvSpPr>
        <p:spPr>
          <a:xfrm>
            <a:off x="296863" y="228600"/>
            <a:ext cx="8313737" cy="790575"/>
          </a:xfrm>
          <a:prstGeom prst="rect">
            <a:avLst/>
          </a:prstGeom>
          <a:noFill/>
          <a:ln w="9525">
            <a:noFill/>
          </a:ln>
        </p:spPr>
        <p:txBody>
          <a:bodyPr lIns="82550" tIns="41275" rIns="82550" bIns="41275"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dirty="0">
                <a:latin typeface="Times New Roman" panose="02020603050405020304" pitchFamily="18" charset="0"/>
                <a:ea typeface="黑体" panose="02010609060101010101" pitchFamily="49" charset="-122"/>
              </a:rPr>
              <a:t>存储器种类</a:t>
            </a:r>
            <a:endParaRPr lang="zh-CN" altLang="en-US" sz="4400" dirty="0">
              <a:latin typeface="Times New Roman" panose="02020603050405020304" pitchFamily="18" charset="0"/>
              <a:ea typeface="黑体" panose="02010609060101010101" pitchFamily="49" charset="-122"/>
            </a:endParaRPr>
          </a:p>
        </p:txBody>
      </p:sp>
      <p:sp>
        <p:nvSpPr>
          <p:cNvPr id="77827" name="矩形 1592322"/>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77828" name="矩形 1592323"/>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77829" name="文本框 1592324"/>
          <p:cNvSpPr txBox="1"/>
          <p:nvPr/>
        </p:nvSpPr>
        <p:spPr>
          <a:xfrm>
            <a:off x="533400" y="1371600"/>
            <a:ext cx="7734300" cy="5203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en-US" altLang="zh-CN" sz="2400" b="1" dirty="0">
                <a:latin typeface="楷体_GB2312" pitchFamily="49" charset="-122"/>
                <a:ea typeface="楷体_GB2312" pitchFamily="49" charset="-122"/>
              </a:rPr>
              <a:t>RAM</a:t>
            </a:r>
            <a:r>
              <a:rPr lang="zh-CN" altLang="en-US" sz="2400" b="1" dirty="0">
                <a:latin typeface="楷体_GB2312" pitchFamily="49" charset="-122"/>
                <a:ea typeface="楷体_GB2312" pitchFamily="49" charset="-122"/>
              </a:rPr>
              <a:t>：随机存取存储器， </a:t>
            </a:r>
            <a:r>
              <a:rPr lang="en-US" altLang="zh-CN" sz="2400" b="1" dirty="0">
                <a:latin typeface="楷体_GB2312" pitchFamily="49" charset="-122"/>
                <a:ea typeface="楷体_GB2312" pitchFamily="49" charset="-122"/>
              </a:rPr>
              <a:t>SRAM</a:t>
            </a:r>
            <a:r>
              <a:rPr lang="zh-CN" altLang="en-US" sz="2400" b="1" dirty="0">
                <a:latin typeface="楷体_GB2312" pitchFamily="49" charset="-122"/>
                <a:ea typeface="楷体_GB2312" pitchFamily="49" charset="-122"/>
              </a:rPr>
              <a:t>：静态随机存储器， </a:t>
            </a:r>
            <a:r>
              <a:rPr lang="en-US" altLang="zh-CN" sz="2400" b="1" dirty="0">
                <a:latin typeface="楷体_GB2312" pitchFamily="49" charset="-122"/>
                <a:ea typeface="楷体_GB2312" pitchFamily="49" charset="-122"/>
              </a:rPr>
              <a:t>DRAM</a:t>
            </a:r>
            <a:r>
              <a:rPr lang="zh-CN" altLang="en-US" sz="2400" b="1" dirty="0">
                <a:latin typeface="楷体_GB2312" pitchFamily="49" charset="-122"/>
                <a:ea typeface="楷体_GB2312" pitchFamily="49" charset="-122"/>
              </a:rPr>
              <a:t>：动态随机存储器</a:t>
            </a:r>
            <a:endParaRPr lang="zh-CN" altLang="en-US" sz="2400" b="1" dirty="0">
              <a:latin typeface="楷体_GB2312" pitchFamily="49" charset="-122"/>
              <a:ea typeface="楷体_GB2312" pitchFamily="49" charset="-122"/>
            </a:endParaRPr>
          </a:p>
          <a:p>
            <a:pPr marL="0" lvl="0" indent="0" eaLnBrk="1" hangingPunct="1">
              <a:spcBef>
                <a:spcPct val="50000"/>
              </a:spcBef>
              <a:buClrTx/>
              <a:buSzTx/>
              <a:buFont typeface="Arial" panose="020B0604020202020204" pitchFamily="34" charset="0"/>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1</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SRAM</a:t>
            </a:r>
            <a:r>
              <a:rPr lang="zh-CN" altLang="en-US" sz="2400" b="1" dirty="0">
                <a:latin typeface="楷体_GB2312" pitchFamily="49" charset="-122"/>
                <a:ea typeface="楷体_GB2312" pitchFamily="49" charset="-122"/>
              </a:rPr>
              <a:t>比</a:t>
            </a:r>
            <a:r>
              <a:rPr lang="en-US" altLang="zh-CN" sz="2400" b="1" dirty="0">
                <a:latin typeface="楷体_GB2312" pitchFamily="49" charset="-122"/>
                <a:ea typeface="楷体_GB2312" pitchFamily="49" charset="-122"/>
              </a:rPr>
              <a:t>DRAM</a:t>
            </a:r>
            <a:r>
              <a:rPr lang="zh-CN" altLang="en-US" sz="2400" b="1" dirty="0">
                <a:latin typeface="楷体_GB2312" pitchFamily="49" charset="-122"/>
                <a:ea typeface="楷体_GB2312" pitchFamily="49" charset="-122"/>
              </a:rPr>
              <a:t>快</a:t>
            </a:r>
            <a:endParaRPr lang="zh-CN" altLang="en-US" sz="2400" b="1" dirty="0">
              <a:latin typeface="楷体_GB2312" pitchFamily="49" charset="-122"/>
              <a:ea typeface="楷体_GB2312" pitchFamily="49" charset="-122"/>
            </a:endParaRPr>
          </a:p>
          <a:p>
            <a:pPr marL="0" lvl="0" indent="0" eaLnBrk="1" hangingPunct="1">
              <a:spcBef>
                <a:spcPct val="50000"/>
              </a:spcBef>
              <a:buClrTx/>
              <a:buSzTx/>
              <a:buFont typeface="Arial" panose="020B0604020202020204" pitchFamily="34" charset="0"/>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2</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SRAM</a:t>
            </a:r>
            <a:r>
              <a:rPr lang="zh-CN" altLang="en-US" sz="2400" b="1" dirty="0">
                <a:latin typeface="楷体_GB2312" pitchFamily="49" charset="-122"/>
                <a:ea typeface="楷体_GB2312" pitchFamily="49" charset="-122"/>
              </a:rPr>
              <a:t>比</a:t>
            </a:r>
            <a:r>
              <a:rPr lang="en-US" altLang="zh-CN" sz="2400" b="1" dirty="0">
                <a:latin typeface="楷体_GB2312" pitchFamily="49" charset="-122"/>
                <a:ea typeface="楷体_GB2312" pitchFamily="49" charset="-122"/>
              </a:rPr>
              <a:t>DRAM</a:t>
            </a:r>
            <a:r>
              <a:rPr lang="zh-CN" altLang="en-US" sz="2400" b="1" dirty="0">
                <a:latin typeface="楷体_GB2312" pitchFamily="49" charset="-122"/>
                <a:ea typeface="楷体_GB2312" pitchFamily="49" charset="-122"/>
              </a:rPr>
              <a:t>耗电多</a:t>
            </a:r>
            <a:endParaRPr lang="zh-CN" altLang="en-US" sz="2400" b="1" dirty="0">
              <a:latin typeface="楷体_GB2312" pitchFamily="49" charset="-122"/>
              <a:ea typeface="楷体_GB2312" pitchFamily="49" charset="-122"/>
            </a:endParaRPr>
          </a:p>
          <a:p>
            <a:pPr marL="0" lvl="0" indent="0" eaLnBrk="1" hangingPunct="1">
              <a:spcBef>
                <a:spcPct val="50000"/>
              </a:spcBef>
              <a:buClrTx/>
              <a:buSzTx/>
              <a:buFont typeface="Arial" panose="020B0604020202020204" pitchFamily="34" charset="0"/>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3</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DRAM</a:t>
            </a:r>
            <a:r>
              <a:rPr lang="zh-CN" altLang="en-US" sz="2400" b="1" dirty="0">
                <a:latin typeface="楷体_GB2312" pitchFamily="49" charset="-122"/>
                <a:ea typeface="楷体_GB2312" pitchFamily="49" charset="-122"/>
              </a:rPr>
              <a:t>存储密度比</a:t>
            </a:r>
            <a:r>
              <a:rPr lang="en-US" altLang="zh-CN" sz="2400" b="1" dirty="0">
                <a:latin typeface="楷体_GB2312" pitchFamily="49" charset="-122"/>
                <a:ea typeface="楷体_GB2312" pitchFamily="49" charset="-122"/>
              </a:rPr>
              <a:t>SRAM</a:t>
            </a:r>
            <a:r>
              <a:rPr lang="zh-CN" altLang="en-US" sz="2400" b="1" dirty="0">
                <a:latin typeface="楷体_GB2312" pitchFamily="49" charset="-122"/>
                <a:ea typeface="楷体_GB2312" pitchFamily="49" charset="-122"/>
              </a:rPr>
              <a:t>高得多</a:t>
            </a:r>
            <a:endParaRPr lang="zh-CN" altLang="en-US" sz="2400" b="1" dirty="0">
              <a:latin typeface="楷体_GB2312" pitchFamily="49" charset="-122"/>
              <a:ea typeface="楷体_GB2312" pitchFamily="49" charset="-122"/>
            </a:endParaRPr>
          </a:p>
          <a:p>
            <a:pPr marL="0" lvl="0" indent="0" eaLnBrk="1" hangingPunct="1">
              <a:spcBef>
                <a:spcPct val="50000"/>
              </a:spcBef>
              <a:buClrTx/>
              <a:buSzTx/>
              <a:buFont typeface="Arial" panose="020B0604020202020204" pitchFamily="34" charset="0"/>
              <a:buNone/>
            </a:pPr>
            <a:r>
              <a:rPr lang="zh-CN" altLang="en-US" sz="2400" b="1" dirty="0">
                <a:latin typeface="楷体_GB2312" pitchFamily="49" charset="-122"/>
                <a:ea typeface="楷体_GB2312" pitchFamily="49" charset="-122"/>
              </a:rPr>
              <a:t>   </a:t>
            </a:r>
            <a:r>
              <a:rPr lang="en-US" altLang="zh-CN" sz="2400" b="1" dirty="0">
                <a:latin typeface="楷体_GB2312" pitchFamily="49" charset="-122"/>
                <a:ea typeface="楷体_GB2312" pitchFamily="49" charset="-122"/>
              </a:rPr>
              <a:t>4</a:t>
            </a:r>
            <a:r>
              <a:rPr lang="zh-CN" altLang="en-US" sz="2400" b="1" dirty="0">
                <a:latin typeface="楷体_GB2312" pitchFamily="49" charset="-122"/>
                <a:ea typeface="楷体_GB2312" pitchFamily="49" charset="-122"/>
              </a:rPr>
              <a:t>）</a:t>
            </a:r>
            <a:r>
              <a:rPr lang="en-US" altLang="zh-CN" sz="2400" b="1" dirty="0">
                <a:latin typeface="楷体_GB2312" pitchFamily="49" charset="-122"/>
                <a:ea typeface="楷体_GB2312" pitchFamily="49" charset="-122"/>
              </a:rPr>
              <a:t>DRM</a:t>
            </a:r>
            <a:r>
              <a:rPr lang="zh-CN" altLang="en-US" sz="2400" b="1" dirty="0">
                <a:latin typeface="楷体_GB2312" pitchFamily="49" charset="-122"/>
                <a:ea typeface="楷体_GB2312" pitchFamily="49" charset="-122"/>
              </a:rPr>
              <a:t>需要周期性刷新</a:t>
            </a:r>
            <a:endParaRPr lang="zh-CN" altLang="en-US" sz="2400" b="1" dirty="0">
              <a:latin typeface="楷体_GB2312" pitchFamily="49" charset="-122"/>
              <a:ea typeface="楷体_GB2312" pitchFamily="49" charset="-122"/>
            </a:endParaRPr>
          </a:p>
          <a:p>
            <a:pPr marL="0" lvl="0" indent="0" eaLnBrk="1" hangingPunct="1">
              <a:spcBef>
                <a:spcPct val="50000"/>
              </a:spcBef>
              <a:buClrTx/>
              <a:buSzTx/>
              <a:buFont typeface="Arial" panose="020B0604020202020204" pitchFamily="34" charset="0"/>
              <a:buNone/>
            </a:pPr>
            <a:r>
              <a:rPr lang="en-US" altLang="zh-CN" sz="2400" b="1" dirty="0">
                <a:latin typeface="楷体_GB2312" pitchFamily="49" charset="-122"/>
                <a:ea typeface="楷体_GB2312" pitchFamily="49" charset="-122"/>
              </a:rPr>
              <a:t>ROM</a:t>
            </a:r>
            <a:r>
              <a:rPr lang="zh-CN" altLang="en-US" sz="2400" b="1" dirty="0">
                <a:latin typeface="楷体_GB2312" pitchFamily="49" charset="-122"/>
                <a:ea typeface="楷体_GB2312" pitchFamily="49" charset="-122"/>
              </a:rPr>
              <a:t>：只读存储器</a:t>
            </a:r>
            <a:endParaRPr lang="zh-CN" altLang="en-US" sz="2400" b="1" dirty="0">
              <a:latin typeface="楷体_GB2312" pitchFamily="49" charset="-122"/>
              <a:ea typeface="楷体_GB2312" pitchFamily="49" charset="-122"/>
            </a:endParaRPr>
          </a:p>
          <a:p>
            <a:pPr marL="0" lvl="0" indent="0" eaLnBrk="1" hangingPunct="1">
              <a:spcBef>
                <a:spcPct val="50000"/>
              </a:spcBef>
              <a:buClrTx/>
              <a:buSzTx/>
              <a:buFont typeface="Arial" panose="020B0604020202020204" pitchFamily="34" charset="0"/>
              <a:buNone/>
            </a:pPr>
            <a:r>
              <a:rPr lang="en-US" altLang="zh-CN" sz="2400" b="1" dirty="0">
                <a:latin typeface="楷体_GB2312" pitchFamily="49" charset="-122"/>
                <a:ea typeface="楷体_GB2312" pitchFamily="49" charset="-122"/>
              </a:rPr>
              <a:t>EPROM</a:t>
            </a:r>
            <a:endParaRPr lang="en-US" altLang="zh-CN" sz="2400" b="1" dirty="0">
              <a:latin typeface="楷体_GB2312" pitchFamily="49" charset="-122"/>
              <a:ea typeface="楷体_GB2312" pitchFamily="49" charset="-122"/>
            </a:endParaRPr>
          </a:p>
          <a:p>
            <a:pPr marL="0" lvl="0" indent="0" eaLnBrk="1" hangingPunct="1">
              <a:spcBef>
                <a:spcPct val="50000"/>
              </a:spcBef>
              <a:buClrTx/>
              <a:buSzTx/>
              <a:buFont typeface="Arial" panose="020B0604020202020204" pitchFamily="34" charset="0"/>
              <a:buNone/>
            </a:pPr>
            <a:r>
              <a:rPr lang="en-US" altLang="zh-CN" sz="2400" b="1" dirty="0">
                <a:latin typeface="楷体_GB2312" pitchFamily="49" charset="-122"/>
                <a:ea typeface="楷体_GB2312" pitchFamily="49" charset="-122"/>
              </a:rPr>
              <a:t>EEPROM</a:t>
            </a:r>
            <a:endParaRPr lang="en-US" altLang="zh-CN" sz="2400" b="1" dirty="0">
              <a:latin typeface="楷体_GB2312" pitchFamily="49" charset="-122"/>
              <a:ea typeface="楷体_GB2312" pitchFamily="49" charset="-122"/>
            </a:endParaRPr>
          </a:p>
          <a:p>
            <a:pPr marL="0" lvl="0" indent="0" eaLnBrk="1" hangingPunct="1">
              <a:spcBef>
                <a:spcPct val="50000"/>
              </a:spcBef>
              <a:buClrTx/>
              <a:buSzTx/>
              <a:buFont typeface="Arial" panose="020B0604020202020204" pitchFamily="34" charset="0"/>
              <a:buNone/>
            </a:pPr>
            <a:r>
              <a:rPr lang="en-US" altLang="zh-CN" sz="2400" b="1" dirty="0">
                <a:latin typeface="楷体_GB2312" pitchFamily="49" charset="-122"/>
                <a:ea typeface="楷体_GB2312" pitchFamily="49" charset="-122"/>
              </a:rPr>
              <a:t>FLASH</a:t>
            </a:r>
            <a:r>
              <a:rPr lang="zh-CN" altLang="en-US" sz="2400" b="1" dirty="0">
                <a:latin typeface="楷体_GB2312" pitchFamily="49" charset="-122"/>
                <a:ea typeface="楷体_GB2312" pitchFamily="49" charset="-122"/>
              </a:rPr>
              <a:t>：闪存</a:t>
            </a:r>
            <a:endParaRPr lang="zh-CN" altLang="en-US" sz="2400" b="1" dirty="0">
              <a:latin typeface="楷体_GB2312" pitchFamily="49" charset="-122"/>
              <a:ea typeface="楷体_GB2312" pitchFamily="49" charset="-122"/>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213889"/>
          <p:cNvSpPr/>
          <p:nvPr/>
        </p:nvSpPr>
        <p:spPr>
          <a:xfrm>
            <a:off x="1042988" y="228600"/>
            <a:ext cx="7567612" cy="790575"/>
          </a:xfrm>
          <a:prstGeom prst="rect">
            <a:avLst/>
          </a:prstGeom>
          <a:noFill/>
          <a:ln w="9525">
            <a:noFill/>
          </a:ln>
        </p:spPr>
        <p:txBody>
          <a:bodyPr lIns="82550" tIns="41275" rIns="82550" bIns="41275"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b="1" dirty="0">
                <a:latin typeface="Times New Roman" panose="02020603050405020304" pitchFamily="18" charset="0"/>
                <a:ea typeface="黑体" panose="02010609060101010101" pitchFamily="49" charset="-122"/>
              </a:rPr>
              <a:t>本节提要</a:t>
            </a:r>
            <a:endParaRPr lang="zh-CN" altLang="en-US" sz="4400" b="1" dirty="0">
              <a:latin typeface="黑体" panose="02010609060101010101" pitchFamily="49" charset="-122"/>
              <a:ea typeface="黑体" panose="02010609060101010101" pitchFamily="49" charset="-122"/>
              <a:sym typeface="Symbol" panose="05050102010706020507" pitchFamily="18" charset="2"/>
            </a:endParaRPr>
          </a:p>
        </p:txBody>
      </p:sp>
      <p:sp>
        <p:nvSpPr>
          <p:cNvPr id="32771" name="矩形 2213890"/>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32772" name="矩形 2213891"/>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pic>
        <p:nvPicPr>
          <p:cNvPr id="32773" name="图片 2213892" descr="TurbineAgenda"/>
          <p:cNvPicPr>
            <a:picLocks noChangeAspect="1"/>
          </p:cNvPicPr>
          <p:nvPr/>
        </p:nvPicPr>
        <p:blipFill>
          <a:blip r:embed="rId1"/>
          <a:srcRect l="6398"/>
          <a:stretch>
            <a:fillRect/>
          </a:stretch>
        </p:blipFill>
        <p:spPr>
          <a:xfrm>
            <a:off x="38100" y="2066925"/>
            <a:ext cx="3238500" cy="3724275"/>
          </a:xfrm>
          <a:prstGeom prst="rect">
            <a:avLst/>
          </a:prstGeom>
          <a:noFill/>
          <a:ln w="9525">
            <a:noFill/>
          </a:ln>
        </p:spPr>
      </p:pic>
      <p:sp>
        <p:nvSpPr>
          <p:cNvPr id="32774" name="任意多边形 2213893"/>
          <p:cNvSpPr/>
          <p:nvPr/>
        </p:nvSpPr>
        <p:spPr>
          <a:xfrm>
            <a:off x="1633538" y="1687513"/>
            <a:ext cx="2251075" cy="4478337"/>
          </a:xfrm>
          <a:custGeom>
            <a:avLst/>
            <a:gdLst/>
            <a:ahLst/>
            <a:cxnLst>
              <a:cxn ang="0">
                <a:pos x="17975042" y="0"/>
              </a:cxn>
              <a:cxn ang="0">
                <a:pos x="234599012" y="234083601"/>
              </a:cxn>
              <a:cxn ang="0">
                <a:pos x="30302388" y="466906562"/>
              </a:cxn>
              <a:cxn ang="0">
                <a:pos x="17975042" y="0"/>
              </a:cxn>
              <a:cxn ang="0">
                <a:pos x="234599012" y="234083601"/>
              </a:cxn>
              <a:cxn ang="0">
                <a:pos x="30302388" y="466906562"/>
              </a:cxn>
              <a:cxn ang="0">
                <a:pos x="0" y="234072758"/>
              </a:cxn>
            </a:cxnLst>
            <a:rect l="0" t="0" r="0" b="0"/>
            <a:pathLst>
              <a:path w="21600" h="42956" fill="none">
                <a:moveTo>
                  <a:pt x="1655" y="0"/>
                </a:moveTo>
                <a:cubicBezTo>
                  <a:pt x="12815" y="849"/>
                  <a:pt x="21600" y="10167"/>
                  <a:pt x="21600" y="21537"/>
                </a:cubicBezTo>
                <a:cubicBezTo>
                  <a:pt x="21600" y="32523"/>
                  <a:pt x="13398" y="41594"/>
                  <a:pt x="2790" y="42958"/>
                </a:cubicBezTo>
              </a:path>
              <a:path w="21600" h="42956" stroke="0">
                <a:moveTo>
                  <a:pt x="1655" y="0"/>
                </a:moveTo>
                <a:cubicBezTo>
                  <a:pt x="12815" y="849"/>
                  <a:pt x="21600" y="10167"/>
                  <a:pt x="21600" y="21537"/>
                </a:cubicBezTo>
                <a:cubicBezTo>
                  <a:pt x="21600" y="32523"/>
                  <a:pt x="13398" y="41594"/>
                  <a:pt x="2790" y="42958"/>
                </a:cubicBezTo>
                <a:lnTo>
                  <a:pt x="0" y="21536"/>
                </a:lnTo>
                <a:lnTo>
                  <a:pt x="1655" y="0"/>
                </a:lnTo>
                <a:close/>
              </a:path>
            </a:pathLst>
          </a:custGeom>
          <a:noFill/>
          <a:ln w="28575"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2213895" name="椭圆 2213894"/>
          <p:cNvSpPr>
            <a:spLocks noChangeAspect="1"/>
          </p:cNvSpPr>
          <p:nvPr/>
        </p:nvSpPr>
        <p:spPr>
          <a:xfrm>
            <a:off x="3071178" y="2180590"/>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213896" name="椭圆 2213895"/>
          <p:cNvSpPr>
            <a:spLocks noChangeAspect="1"/>
          </p:cNvSpPr>
          <p:nvPr/>
        </p:nvSpPr>
        <p:spPr>
          <a:xfrm>
            <a:off x="3622675" y="3953193"/>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213897" name="椭圆 2213896"/>
          <p:cNvSpPr>
            <a:spLocks noChangeAspect="1"/>
          </p:cNvSpPr>
          <p:nvPr/>
        </p:nvSpPr>
        <p:spPr>
          <a:xfrm>
            <a:off x="3609340" y="3039428"/>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2778" name="矩形 2213898"/>
          <p:cNvSpPr/>
          <p:nvPr/>
        </p:nvSpPr>
        <p:spPr>
          <a:xfrm>
            <a:off x="3691890" y="2182495"/>
            <a:ext cx="327914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solidFill>
                  <a:schemeClr val="tx1"/>
                </a:solidFill>
                <a:ea typeface="华文楷体" panose="02010600040101010101" pitchFamily="2" charset="-122"/>
              </a:rPr>
              <a:t>嵌入式系统硬件基础</a:t>
            </a:r>
            <a:endParaRPr lang="zh-CN" altLang="en-US" sz="2400" b="1" dirty="0">
              <a:solidFill>
                <a:schemeClr val="tx1"/>
              </a:solidFill>
              <a:ea typeface="华文楷体" panose="02010600040101010101" pitchFamily="2" charset="-122"/>
            </a:endParaRPr>
          </a:p>
        </p:txBody>
      </p:sp>
      <p:sp>
        <p:nvSpPr>
          <p:cNvPr id="32779" name="矩形 2213899"/>
          <p:cNvSpPr/>
          <p:nvPr/>
        </p:nvSpPr>
        <p:spPr>
          <a:xfrm>
            <a:off x="4237990" y="3085465"/>
            <a:ext cx="4652963"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solidFill>
                  <a:srgbClr val="FF0000"/>
                </a:solidFill>
                <a:ea typeface="华文楷体" panose="02010600040101010101" pitchFamily="2" charset="-122"/>
              </a:rPr>
              <a:t>嵌入式系统开发流程</a:t>
            </a:r>
            <a:endParaRPr lang="zh-CN" altLang="en-US" sz="2400" b="1" dirty="0">
              <a:solidFill>
                <a:srgbClr val="FF0000"/>
              </a:solidFill>
              <a:ea typeface="华文楷体" panose="02010600040101010101" pitchFamily="2" charset="-122"/>
            </a:endParaRPr>
          </a:p>
        </p:txBody>
      </p:sp>
      <p:sp>
        <p:nvSpPr>
          <p:cNvPr id="32780" name="矩形 2213900"/>
          <p:cNvSpPr/>
          <p:nvPr/>
        </p:nvSpPr>
        <p:spPr>
          <a:xfrm>
            <a:off x="4200525" y="3988118"/>
            <a:ext cx="429895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ea typeface="华文楷体" panose="02010600040101010101" pitchFamily="2" charset="-122"/>
              </a:rPr>
              <a:t>嵌入式系统硬件开发流程</a:t>
            </a:r>
            <a:endParaRPr lang="zh-CN" altLang="en-US" sz="2400" b="1" dirty="0">
              <a:ea typeface="华文楷体" panose="02010600040101010101" pitchFamily="2" charset="-122"/>
            </a:endParaRPr>
          </a:p>
        </p:txBody>
      </p:sp>
      <p:sp>
        <p:nvSpPr>
          <p:cNvPr id="2" name="椭圆 1"/>
          <p:cNvSpPr>
            <a:spLocks noChangeAspect="1"/>
          </p:cNvSpPr>
          <p:nvPr/>
        </p:nvSpPr>
        <p:spPr>
          <a:xfrm>
            <a:off x="3326130" y="4856163"/>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r>
            <a:endParaRPr kumimoji="0" lang="en-US"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矩形 2213900"/>
          <p:cNvSpPr/>
          <p:nvPr/>
        </p:nvSpPr>
        <p:spPr>
          <a:xfrm>
            <a:off x="3903980" y="4891088"/>
            <a:ext cx="429895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ea typeface="华文楷体" panose="02010600040101010101" pitchFamily="2" charset="-122"/>
              </a:rPr>
              <a:t>嵌入式裸机开发环境搭建</a:t>
            </a:r>
            <a:endParaRPr lang="zh-CN" altLang="en-US" sz="2400" b="1" dirty="0">
              <a:ea typeface="华文楷体" panose="02010600040101010101" pitchFamily="2" charset="-122"/>
            </a:endParaRPr>
          </a:p>
        </p:txBody>
      </p:sp>
    </p:spTree>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2144257"/>
          <p:cNvSpPr>
            <a:spLocks noGrp="1"/>
          </p:cNvSpPr>
          <p:nvPr>
            <p:ph type="title"/>
          </p:nvPr>
        </p:nvSpPr>
        <p:spPr/>
        <p:txBody>
          <a:bodyPr vert="horz" wrap="square" lIns="82550" tIns="41275" rIns="82550" bIns="41275" anchor="b" anchorCtr="0"/>
          <a:lstStyle/>
          <a:p>
            <a:pPr marL="254000" indent="-254000" eaLnBrk="1" hangingPunct="1">
              <a:spcBef>
                <a:spcPct val="50000"/>
              </a:spcBef>
              <a:buSzPct val="75000"/>
            </a:pPr>
            <a:r>
              <a:rPr lang="zh-CN" altLang="en-US" dirty="0"/>
              <a:t>嵌入式系统的开发</a:t>
            </a:r>
            <a:r>
              <a:rPr lang="en-US" altLang="zh-CN" dirty="0"/>
              <a:t>——</a:t>
            </a:r>
            <a:r>
              <a:rPr lang="zh-CN" altLang="en-US" dirty="0"/>
              <a:t>流程</a:t>
            </a:r>
            <a:endParaRPr lang="zh-CN" altLang="en-US" dirty="0"/>
          </a:p>
        </p:txBody>
      </p:sp>
      <p:sp>
        <p:nvSpPr>
          <p:cNvPr id="79875" name="文本框 2144258"/>
          <p:cNvSpPr txBox="1"/>
          <p:nvPr/>
        </p:nvSpPr>
        <p:spPr>
          <a:xfrm>
            <a:off x="1371600" y="1581150"/>
            <a:ext cx="3429000" cy="528638"/>
          </a:xfrm>
          <a:prstGeom prst="rect">
            <a:avLst/>
          </a:prstGeom>
          <a:solidFill>
            <a:srgbClr val="99CCFF"/>
          </a:solidFill>
          <a:ln w="9525" cap="flat" cmpd="sng">
            <a:solidFill>
              <a:srgbClr val="0000FF"/>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800" dirty="0">
                <a:solidFill>
                  <a:srgbClr val="FF3300"/>
                </a:solidFill>
              </a:rPr>
              <a:t>需求分析及规格说明</a:t>
            </a:r>
            <a:endParaRPr lang="zh-CN" altLang="en-US" sz="2800" dirty="0">
              <a:solidFill>
                <a:srgbClr val="FF3300"/>
              </a:solidFill>
            </a:endParaRPr>
          </a:p>
        </p:txBody>
      </p:sp>
      <p:sp>
        <p:nvSpPr>
          <p:cNvPr id="79876" name="文本框 2144259"/>
          <p:cNvSpPr txBox="1"/>
          <p:nvPr/>
        </p:nvSpPr>
        <p:spPr>
          <a:xfrm>
            <a:off x="5715000" y="1219200"/>
            <a:ext cx="2743200" cy="498475"/>
          </a:xfrm>
          <a:prstGeom prst="rect">
            <a:avLst/>
          </a:prstGeom>
          <a:solidFill>
            <a:srgbClr val="FFFF99"/>
          </a:solidFill>
          <a:ln w="9525" cap="flat" cmpd="sng">
            <a:solidFill>
              <a:srgbClr val="FF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600" dirty="0">
                <a:solidFill>
                  <a:srgbClr val="FF3300"/>
                </a:solidFill>
              </a:rPr>
              <a:t>选择主要芯片</a:t>
            </a:r>
            <a:endParaRPr lang="zh-CN" altLang="en-US" sz="2600" dirty="0">
              <a:solidFill>
                <a:srgbClr val="FF3300"/>
              </a:solidFill>
            </a:endParaRPr>
          </a:p>
        </p:txBody>
      </p:sp>
      <p:sp>
        <p:nvSpPr>
          <p:cNvPr id="79877" name="文本框 2144260"/>
          <p:cNvSpPr txBox="1"/>
          <p:nvPr/>
        </p:nvSpPr>
        <p:spPr>
          <a:xfrm>
            <a:off x="5715000" y="1905000"/>
            <a:ext cx="2743200" cy="498475"/>
          </a:xfrm>
          <a:prstGeom prst="rect">
            <a:avLst/>
          </a:prstGeom>
          <a:solidFill>
            <a:srgbClr val="FFFF99"/>
          </a:solidFill>
          <a:ln w="9525" cap="flat" cmpd="sng">
            <a:solidFill>
              <a:srgbClr val="FF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600" dirty="0">
                <a:solidFill>
                  <a:srgbClr val="FF3300"/>
                </a:solidFill>
              </a:rPr>
              <a:t>确定编程语言</a:t>
            </a:r>
            <a:endParaRPr lang="zh-CN" altLang="en-US" sz="2600" dirty="0">
              <a:solidFill>
                <a:srgbClr val="FF3300"/>
              </a:solidFill>
            </a:endParaRPr>
          </a:p>
        </p:txBody>
      </p:sp>
      <p:sp>
        <p:nvSpPr>
          <p:cNvPr id="79878" name="文本框 2144261"/>
          <p:cNvSpPr txBox="1"/>
          <p:nvPr/>
        </p:nvSpPr>
        <p:spPr>
          <a:xfrm>
            <a:off x="5715000" y="2590800"/>
            <a:ext cx="2743200" cy="498475"/>
          </a:xfrm>
          <a:prstGeom prst="rect">
            <a:avLst/>
          </a:prstGeom>
          <a:solidFill>
            <a:srgbClr val="FFFF99"/>
          </a:solidFill>
          <a:ln w="9525" cap="flat" cmpd="sng">
            <a:solidFill>
              <a:srgbClr val="FF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600" dirty="0">
                <a:solidFill>
                  <a:srgbClr val="FF3300"/>
                </a:solidFill>
              </a:rPr>
              <a:t>选择开发环境</a:t>
            </a:r>
            <a:endParaRPr lang="zh-CN" altLang="en-US" sz="2600" dirty="0">
              <a:solidFill>
                <a:srgbClr val="FF3300"/>
              </a:solidFill>
            </a:endParaRPr>
          </a:p>
        </p:txBody>
      </p:sp>
      <p:sp>
        <p:nvSpPr>
          <p:cNvPr id="79879" name="文本框 2144262"/>
          <p:cNvSpPr txBox="1"/>
          <p:nvPr/>
        </p:nvSpPr>
        <p:spPr>
          <a:xfrm>
            <a:off x="5715000" y="3276600"/>
            <a:ext cx="2743200" cy="498475"/>
          </a:xfrm>
          <a:prstGeom prst="rect">
            <a:avLst/>
          </a:prstGeom>
          <a:solidFill>
            <a:srgbClr val="FFFF99"/>
          </a:solidFill>
          <a:ln w="9525" cap="flat" cmpd="sng">
            <a:solidFill>
              <a:srgbClr val="0000FF"/>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en-US" altLang="zh-CN" sz="2600" dirty="0">
                <a:solidFill>
                  <a:srgbClr val="FF3300"/>
                </a:solidFill>
              </a:rPr>
              <a:t>RTOS</a:t>
            </a:r>
            <a:r>
              <a:rPr lang="zh-CN" altLang="en-US" sz="2600" dirty="0">
                <a:solidFill>
                  <a:srgbClr val="FF3300"/>
                </a:solidFill>
              </a:rPr>
              <a:t>的使用</a:t>
            </a:r>
            <a:endParaRPr lang="zh-CN" altLang="en-US" sz="2600" dirty="0">
              <a:solidFill>
                <a:srgbClr val="FF3300"/>
              </a:solidFill>
            </a:endParaRPr>
          </a:p>
        </p:txBody>
      </p:sp>
      <p:sp>
        <p:nvSpPr>
          <p:cNvPr id="79880" name="矩形 2144263"/>
          <p:cNvSpPr/>
          <p:nvPr/>
        </p:nvSpPr>
        <p:spPr>
          <a:xfrm>
            <a:off x="1371600" y="2590800"/>
            <a:ext cx="3429000" cy="685800"/>
          </a:xfrm>
          <a:prstGeom prst="rect">
            <a:avLst/>
          </a:prstGeom>
          <a:solidFill>
            <a:srgbClr val="99CCFF"/>
          </a:solidFill>
          <a:ln w="9525" cap="flat" cmpd="sng">
            <a:solidFill>
              <a:srgbClr val="0000FF"/>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79881" name="文本框 2144264"/>
          <p:cNvSpPr txBox="1"/>
          <p:nvPr/>
        </p:nvSpPr>
        <p:spPr>
          <a:xfrm>
            <a:off x="1752600" y="2686050"/>
            <a:ext cx="2743200" cy="519113"/>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800" b="1" dirty="0">
                <a:solidFill>
                  <a:srgbClr val="003399"/>
                </a:solidFill>
              </a:rPr>
              <a:t>选择开发方案</a:t>
            </a:r>
            <a:endParaRPr lang="zh-CN" altLang="en-US" sz="2800" b="1" dirty="0">
              <a:solidFill>
                <a:srgbClr val="003399"/>
              </a:solidFill>
            </a:endParaRPr>
          </a:p>
        </p:txBody>
      </p:sp>
      <p:sp>
        <p:nvSpPr>
          <p:cNvPr id="79882" name="直接连接符 2144265"/>
          <p:cNvSpPr/>
          <p:nvPr/>
        </p:nvSpPr>
        <p:spPr>
          <a:xfrm>
            <a:off x="2971800" y="2109788"/>
            <a:ext cx="0" cy="454025"/>
          </a:xfrm>
          <a:prstGeom prst="line">
            <a:avLst/>
          </a:prstGeom>
          <a:ln w="9525" cap="flat" cmpd="sng">
            <a:solidFill>
              <a:schemeClr val="bg2"/>
            </a:solidFill>
            <a:prstDash val="solid"/>
            <a:headEnd type="none" w="med" len="med"/>
            <a:tailEnd type="triangle" w="med" len="med"/>
          </a:ln>
        </p:spPr>
      </p:sp>
      <p:grpSp>
        <p:nvGrpSpPr>
          <p:cNvPr id="79883" name="组合 2144266"/>
          <p:cNvGrpSpPr/>
          <p:nvPr/>
        </p:nvGrpSpPr>
        <p:grpSpPr>
          <a:xfrm>
            <a:off x="1371600" y="3348038"/>
            <a:ext cx="3429000" cy="1028700"/>
            <a:chOff x="864" y="2400"/>
            <a:chExt cx="2160" cy="698"/>
          </a:xfrm>
        </p:grpSpPr>
        <p:sp>
          <p:nvSpPr>
            <p:cNvPr id="79892" name="文本框 2144267"/>
            <p:cNvSpPr txBox="1"/>
            <p:nvPr/>
          </p:nvSpPr>
          <p:spPr>
            <a:xfrm>
              <a:off x="864" y="2739"/>
              <a:ext cx="2160" cy="359"/>
            </a:xfrm>
            <a:prstGeom prst="rect">
              <a:avLst/>
            </a:prstGeom>
            <a:solidFill>
              <a:srgbClr val="99CCFF"/>
            </a:solidFill>
            <a:ln w="9525" cap="flat" cmpd="sng">
              <a:solidFill>
                <a:srgbClr val="0000FF"/>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800" dirty="0">
                  <a:solidFill>
                    <a:srgbClr val="FF3300"/>
                  </a:solidFill>
                </a:rPr>
                <a:t>设计与调试</a:t>
              </a:r>
              <a:endParaRPr lang="zh-CN" altLang="en-US" sz="2800" dirty="0">
                <a:solidFill>
                  <a:srgbClr val="FF3300"/>
                </a:solidFill>
              </a:endParaRPr>
            </a:p>
          </p:txBody>
        </p:sp>
        <p:sp>
          <p:nvSpPr>
            <p:cNvPr id="79893" name="直接连接符 2144268"/>
            <p:cNvSpPr/>
            <p:nvPr/>
          </p:nvSpPr>
          <p:spPr>
            <a:xfrm>
              <a:off x="1872" y="2400"/>
              <a:ext cx="0" cy="336"/>
            </a:xfrm>
            <a:prstGeom prst="line">
              <a:avLst/>
            </a:prstGeom>
            <a:ln w="9525" cap="flat" cmpd="sng">
              <a:solidFill>
                <a:schemeClr val="bg2"/>
              </a:solidFill>
              <a:prstDash val="solid"/>
              <a:headEnd type="none" w="med" len="med"/>
              <a:tailEnd type="triangle" w="med" len="med"/>
            </a:ln>
          </p:spPr>
        </p:sp>
      </p:grpSp>
      <p:grpSp>
        <p:nvGrpSpPr>
          <p:cNvPr id="79884" name="组合 2144269"/>
          <p:cNvGrpSpPr/>
          <p:nvPr/>
        </p:nvGrpSpPr>
        <p:grpSpPr>
          <a:xfrm>
            <a:off x="1371600" y="4338638"/>
            <a:ext cx="3429000" cy="1028700"/>
            <a:chOff x="864" y="3072"/>
            <a:chExt cx="2160" cy="698"/>
          </a:xfrm>
        </p:grpSpPr>
        <p:sp>
          <p:nvSpPr>
            <p:cNvPr id="79890" name="文本框 2144270"/>
            <p:cNvSpPr txBox="1"/>
            <p:nvPr/>
          </p:nvSpPr>
          <p:spPr>
            <a:xfrm>
              <a:off x="864" y="3411"/>
              <a:ext cx="2160" cy="359"/>
            </a:xfrm>
            <a:prstGeom prst="rect">
              <a:avLst/>
            </a:prstGeom>
            <a:solidFill>
              <a:srgbClr val="99CCFF"/>
            </a:solidFill>
            <a:ln w="9525" cap="flat" cmpd="sng">
              <a:solidFill>
                <a:srgbClr val="0000FF"/>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800" dirty="0">
                  <a:solidFill>
                    <a:srgbClr val="FF3300"/>
                  </a:solidFill>
                </a:rPr>
                <a:t>测试与集成</a:t>
              </a:r>
              <a:endParaRPr lang="zh-CN" altLang="en-US" sz="2800" dirty="0">
                <a:solidFill>
                  <a:srgbClr val="FF3300"/>
                </a:solidFill>
              </a:endParaRPr>
            </a:p>
          </p:txBody>
        </p:sp>
        <p:sp>
          <p:nvSpPr>
            <p:cNvPr id="79891" name="直接连接符 2144271"/>
            <p:cNvSpPr/>
            <p:nvPr/>
          </p:nvSpPr>
          <p:spPr>
            <a:xfrm>
              <a:off x="1872" y="3072"/>
              <a:ext cx="0" cy="336"/>
            </a:xfrm>
            <a:prstGeom prst="line">
              <a:avLst/>
            </a:prstGeom>
            <a:ln w="9525" cap="flat" cmpd="sng">
              <a:solidFill>
                <a:schemeClr val="bg2"/>
              </a:solidFill>
              <a:prstDash val="solid"/>
              <a:headEnd type="none" w="med" len="med"/>
              <a:tailEnd type="triangle" w="med" len="med"/>
            </a:ln>
          </p:spPr>
        </p:sp>
      </p:grpSp>
      <p:sp>
        <p:nvSpPr>
          <p:cNvPr id="79885" name="左大括号 2144272"/>
          <p:cNvSpPr/>
          <p:nvPr/>
        </p:nvSpPr>
        <p:spPr>
          <a:xfrm>
            <a:off x="5257800" y="1219200"/>
            <a:ext cx="304800" cy="3581400"/>
          </a:xfrm>
          <a:prstGeom prst="leftBrace">
            <a:avLst>
              <a:gd name="adj1" fmla="val 97753"/>
              <a:gd name="adj2" fmla="val 48889"/>
            </a:avLst>
          </a:prstGeom>
          <a:noFill/>
          <a:ln w="9525" cap="flat" cmpd="sng">
            <a:solidFill>
              <a:schemeClr val="bg2"/>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79886" name="文本框 2144273"/>
          <p:cNvSpPr txBox="1"/>
          <p:nvPr/>
        </p:nvSpPr>
        <p:spPr>
          <a:xfrm>
            <a:off x="5715000" y="3962400"/>
            <a:ext cx="2743200" cy="895350"/>
          </a:xfrm>
          <a:prstGeom prst="rect">
            <a:avLst/>
          </a:prstGeom>
          <a:solidFill>
            <a:srgbClr val="FFFF99"/>
          </a:solidFill>
          <a:ln w="9525" cap="flat" cmpd="sng">
            <a:solidFill>
              <a:srgbClr val="0000FF"/>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600" dirty="0">
                <a:solidFill>
                  <a:srgbClr val="FF3300"/>
                </a:solidFill>
              </a:rPr>
              <a:t>测试工具与其他辅助设备</a:t>
            </a:r>
            <a:endParaRPr lang="zh-CN" altLang="en-US" sz="2600" dirty="0">
              <a:solidFill>
                <a:srgbClr val="FF3300"/>
              </a:solidFill>
            </a:endParaRPr>
          </a:p>
        </p:txBody>
      </p:sp>
      <p:grpSp>
        <p:nvGrpSpPr>
          <p:cNvPr id="79887" name="组合 2144274"/>
          <p:cNvGrpSpPr/>
          <p:nvPr/>
        </p:nvGrpSpPr>
        <p:grpSpPr>
          <a:xfrm>
            <a:off x="1752600" y="5367338"/>
            <a:ext cx="2667000" cy="1028700"/>
            <a:chOff x="864" y="3072"/>
            <a:chExt cx="2160" cy="698"/>
          </a:xfrm>
        </p:grpSpPr>
        <p:sp>
          <p:nvSpPr>
            <p:cNvPr id="79888" name="文本框 2144275"/>
            <p:cNvSpPr txBox="1"/>
            <p:nvPr/>
          </p:nvSpPr>
          <p:spPr>
            <a:xfrm>
              <a:off x="864" y="3411"/>
              <a:ext cx="2160" cy="359"/>
            </a:xfrm>
            <a:prstGeom prst="rect">
              <a:avLst/>
            </a:prstGeom>
            <a:solidFill>
              <a:srgbClr val="99CCFF"/>
            </a:solidFill>
            <a:ln w="9525" cap="flat" cmpd="sng">
              <a:solidFill>
                <a:srgbClr val="0000FF"/>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800" dirty="0">
                  <a:solidFill>
                    <a:srgbClr val="FF3300"/>
                  </a:solidFill>
                </a:rPr>
                <a:t>产品</a:t>
              </a:r>
              <a:endParaRPr lang="zh-CN" altLang="en-US" sz="2800" dirty="0">
                <a:solidFill>
                  <a:srgbClr val="FF3300"/>
                </a:solidFill>
              </a:endParaRPr>
            </a:p>
          </p:txBody>
        </p:sp>
        <p:sp>
          <p:nvSpPr>
            <p:cNvPr id="79889" name="直接连接符 2144276"/>
            <p:cNvSpPr/>
            <p:nvPr/>
          </p:nvSpPr>
          <p:spPr>
            <a:xfrm>
              <a:off x="1872" y="3072"/>
              <a:ext cx="0" cy="336"/>
            </a:xfrm>
            <a:prstGeom prst="line">
              <a:avLst/>
            </a:prstGeom>
            <a:ln w="9525" cap="flat" cmpd="sng">
              <a:solidFill>
                <a:schemeClr val="bg2"/>
              </a:solidFill>
              <a:prstDash val="solid"/>
              <a:headEnd type="none" w="med" len="med"/>
              <a:tailEnd type="triangle" w="med" len="med"/>
            </a:ln>
          </p:spPr>
        </p:sp>
      </p:grpSp>
    </p:spTree>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2536449"/>
          <p:cNvSpPr>
            <a:spLocks noGrp="1"/>
          </p:cNvSpPr>
          <p:nvPr>
            <p:ph type="title"/>
          </p:nvPr>
        </p:nvSpPr>
        <p:spPr>
          <a:xfrm>
            <a:off x="1258888" y="0"/>
            <a:ext cx="7678737" cy="1050925"/>
          </a:xfrm>
        </p:spPr>
        <p:txBody>
          <a:bodyPr vert="horz" wrap="square" lIns="91440" tIns="45720" rIns="91440" bIns="45720" anchor="ctr" anchorCtr="0"/>
          <a:lstStyle/>
          <a:p>
            <a:pPr eaLnBrk="1" hangingPunct="1"/>
            <a:r>
              <a:rPr lang="zh-CN" altLang="en-US" dirty="0"/>
              <a:t>用户需求的格式</a:t>
            </a:r>
            <a:endParaRPr lang="zh-CN" altLang="en-US" dirty="0"/>
          </a:p>
        </p:txBody>
      </p:sp>
      <p:sp>
        <p:nvSpPr>
          <p:cNvPr id="80899" name="矩形 2536451"/>
          <p:cNvSpPr/>
          <p:nvPr/>
        </p:nvSpPr>
        <p:spPr>
          <a:xfrm>
            <a:off x="631825" y="1308100"/>
            <a:ext cx="2300288" cy="5040313"/>
          </a:xfrm>
          <a:prstGeom prst="rect">
            <a:avLst/>
          </a:prstGeom>
          <a:noFill/>
          <a:ln w="12700">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lnSpc>
                <a:spcPct val="150000"/>
              </a:lnSpc>
              <a:buNone/>
            </a:pPr>
            <a:r>
              <a:rPr lang="zh-CN" altLang="en-US" sz="2000" dirty="0">
                <a:latin typeface="楷体_GB2312" pitchFamily="49" charset="-122"/>
                <a:ea typeface="楷体_GB2312" pitchFamily="49" charset="-122"/>
              </a:rPr>
              <a:t>用户需求通常包括功能部分和非功能部分。非功能部分需求主要指：性能、价格、尺寸和重量、功耗等。右边表是一个在系统设计的初始阶段使用的需求说明表格样本</a:t>
            </a:r>
            <a:r>
              <a:rPr lang="zh-CN" altLang="en-US" sz="2400" dirty="0">
                <a:latin typeface="楷体_GB2312" pitchFamily="49" charset="-122"/>
                <a:ea typeface="楷体_GB2312" pitchFamily="49" charset="-122"/>
              </a:rPr>
              <a:t>。 </a:t>
            </a:r>
            <a:r>
              <a:rPr lang="zh-CN" altLang="en-US" sz="2000" dirty="0">
                <a:latin typeface="楷体_GB2312" pitchFamily="49" charset="-122"/>
                <a:ea typeface="楷体_GB2312" pitchFamily="49" charset="-122"/>
              </a:rPr>
              <a:t> </a:t>
            </a:r>
            <a:endParaRPr lang="zh-CN" altLang="en-US" sz="2000" dirty="0">
              <a:latin typeface="楷体_GB2312" pitchFamily="49" charset="-122"/>
              <a:ea typeface="楷体_GB2312" pitchFamily="49" charset="-122"/>
            </a:endParaRPr>
          </a:p>
        </p:txBody>
      </p:sp>
      <p:graphicFrame>
        <p:nvGraphicFramePr>
          <p:cNvPr id="2536453" name="表格 2536452"/>
          <p:cNvGraphicFramePr>
            <a:graphicFrameLocks noGrp="1"/>
          </p:cNvGraphicFramePr>
          <p:nvPr/>
        </p:nvGraphicFramePr>
        <p:xfrm>
          <a:off x="3200400" y="1241425"/>
          <a:ext cx="5257800" cy="5105405"/>
        </p:xfrm>
        <a:graphic>
          <a:graphicData uri="http://schemas.openxmlformats.org/drawingml/2006/table">
            <a:tbl>
              <a:tblPr/>
              <a:tblGrid>
                <a:gridCol w="1655763"/>
                <a:gridCol w="3602037"/>
              </a:tblGrid>
              <a:tr h="433388">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项目</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说明</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名称</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目的</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输入</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输出</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功能</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性能</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生产成本</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功耗</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51911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尺寸和重量</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marT="45825" marB="45825"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2537473"/>
          <p:cNvSpPr>
            <a:spLocks noGrp="1"/>
          </p:cNvSpPr>
          <p:nvPr>
            <p:ph type="title"/>
          </p:nvPr>
        </p:nvSpPr>
        <p:spPr>
          <a:xfrm>
            <a:off x="1258888" y="0"/>
            <a:ext cx="7678737" cy="1050925"/>
          </a:xfrm>
        </p:spPr>
        <p:txBody>
          <a:bodyPr vert="horz" wrap="square" lIns="91440" tIns="45720" rIns="91440" bIns="45720" anchor="ctr" anchorCtr="0"/>
          <a:lstStyle/>
          <a:p>
            <a:pPr eaLnBrk="1" hangingPunct="1"/>
            <a:r>
              <a:rPr lang="en-US" altLang="zh-CN" b="1" dirty="0"/>
              <a:t>GPS</a:t>
            </a:r>
            <a:r>
              <a:rPr lang="zh-CN" altLang="en-US" b="1" dirty="0"/>
              <a:t>移动地图系统</a:t>
            </a:r>
            <a:r>
              <a:rPr lang="en-US" altLang="zh-CN" b="1" dirty="0"/>
              <a:t>:</a:t>
            </a:r>
            <a:r>
              <a:rPr lang="zh-CN" altLang="en-US" b="1" dirty="0"/>
              <a:t>示例</a:t>
            </a:r>
            <a:endParaRPr lang="zh-CN" altLang="en-US" b="1" dirty="0"/>
          </a:p>
        </p:txBody>
      </p:sp>
      <p:sp>
        <p:nvSpPr>
          <p:cNvPr id="81923" name="矩形 2537510"/>
          <p:cNvSpPr/>
          <p:nvPr/>
        </p:nvSpPr>
        <p:spPr>
          <a:xfrm>
            <a:off x="522288" y="1287463"/>
            <a:ext cx="2424112" cy="5040312"/>
          </a:xfrm>
          <a:prstGeom prst="rect">
            <a:avLst/>
          </a:prstGeom>
          <a:noFill/>
          <a:ln w="12700">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342900" lvl="0" indent="-342900" eaLnBrk="1" hangingPunct="1">
              <a:lnSpc>
                <a:spcPct val="80000"/>
              </a:lnSpc>
              <a:buNone/>
            </a:pPr>
            <a:endParaRPr lang="zh-CN" altLang="en-US" sz="2000" dirty="0">
              <a:latin typeface="Tahoma" panose="020B0604030504040204" pitchFamily="34" charset="0"/>
            </a:endParaRPr>
          </a:p>
        </p:txBody>
      </p:sp>
      <p:graphicFrame>
        <p:nvGraphicFramePr>
          <p:cNvPr id="2537512" name="表格 2537511"/>
          <p:cNvGraphicFramePr>
            <a:graphicFrameLocks noGrp="1"/>
          </p:cNvGraphicFramePr>
          <p:nvPr/>
        </p:nvGraphicFramePr>
        <p:xfrm>
          <a:off x="1462088" y="1182688"/>
          <a:ext cx="6470650" cy="5245102"/>
        </p:xfrm>
        <a:graphic>
          <a:graphicData uri="http://schemas.openxmlformats.org/drawingml/2006/table">
            <a:tbl>
              <a:tblPr/>
              <a:tblGrid>
                <a:gridCol w="1392237"/>
                <a:gridCol w="5078413"/>
              </a:tblGrid>
              <a:tr h="43180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项目</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1"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说明</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085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名称</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GPS</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移动地图</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085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目的</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为司机等用户提供图形状的移动地图</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3976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输入</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一个电源开关、两个操作按钮、</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GPS</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信号输入</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085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输出</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LCD</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显示器，分辨率为</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400×600</a:t>
                      </a:r>
                      <a:endParaRPr kumimoji="0" lang="en-US" altLang="zh-CN"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3976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功能</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可接</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5</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种</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GPS</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接收器；三种用户可选的地图比例；总是显示当前经纬度</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085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性能</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0.25</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秒内即可更新一次屏幕，常温下工作</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450850">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生产成本</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1500</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元（人民币）</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3976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功耗</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四节电池供电应连续工作</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8</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小时，功耗约</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100mW</a:t>
                      </a:r>
                      <a:endParaRPr kumimoji="0" lang="en-US" altLang="zh-CN"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r h="639763">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尺寸和重量</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
                          <a:srgbClr val="000000"/>
                        </a:buClr>
                        <a:buSzPct val="60000"/>
                        <a:buFont typeface="Wingdings" panose="05000000000000000000" pitchFamily="2" charset="2"/>
                        <a:buNone/>
                      </a:pP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尺寸不大于</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20cm×30cm</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，重量不大于</a:t>
                      </a:r>
                      <a:r>
                        <a:rPr kumimoji="0" lang="en-US" altLang="zh-CN"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0.25</a:t>
                      </a:r>
                      <a:r>
                        <a:rPr kumimoji="0" lang="zh-CN" altLang="en-US" sz="1800" b="0" i="0" u="none" strike="noStrike" cap="none" normalizeH="0" baseline="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rPr>
                        <a:t>公斤</a:t>
                      </a:r>
                      <a:endParaRPr kumimoji="0" lang="zh-CN" altLang="en-US" sz="1800" b="0" i="0" u="none" strike="noStrike" cap="none" normalizeH="0" baseline="0">
                        <a:ln>
                          <a:noFill/>
                        </a:ln>
                        <a:solidFill>
                          <a:schemeClr val="tx1"/>
                        </a:solidFill>
                        <a:effectLst/>
                        <a:latin typeface="Arial" panose="020B0604020202020204" pitchFamily="34" charset="0"/>
                        <a:ea typeface="PMingLiU" pitchFamily="18" charset="-120"/>
                      </a:endParaRPr>
                    </a:p>
                  </a:txBody>
                  <a:tcPr marT="45731" marB="45731"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2538536"/>
          <p:cNvSpPr>
            <a:spLocks noGrp="1"/>
          </p:cNvSpPr>
          <p:nvPr>
            <p:ph type="title"/>
          </p:nvPr>
        </p:nvSpPr>
        <p:spPr>
          <a:xfrm>
            <a:off x="1238250" y="42863"/>
            <a:ext cx="7543800" cy="914400"/>
          </a:xfrm>
        </p:spPr>
        <p:txBody>
          <a:bodyPr vert="horz" wrap="square" lIns="92075" tIns="46038" rIns="92075" bIns="46038" anchor="ctr" anchorCtr="0"/>
          <a:lstStyle/>
          <a:p>
            <a:pPr eaLnBrk="1" hangingPunct="1"/>
            <a:r>
              <a:rPr lang="zh-CN" altLang="en-US" dirty="0"/>
              <a:t>描述规格说明的工具</a:t>
            </a:r>
            <a:endParaRPr lang="zh-CN" altLang="en-US" dirty="0"/>
          </a:p>
        </p:txBody>
      </p:sp>
      <p:sp>
        <p:nvSpPr>
          <p:cNvPr id="82947" name="矩形 2538537"/>
          <p:cNvSpPr/>
          <p:nvPr/>
        </p:nvSpPr>
        <p:spPr>
          <a:xfrm>
            <a:off x="569913" y="1143000"/>
            <a:ext cx="7950200" cy="5214938"/>
          </a:xfrm>
          <a:prstGeom prst="rect">
            <a:avLst/>
          </a:prstGeom>
          <a:noFill/>
          <a:ln w="12700">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342900" lvl="0" indent="-342900" eaLnBrk="1" hangingPunct="1">
              <a:lnSpc>
                <a:spcPct val="150000"/>
              </a:lnSpc>
            </a:pPr>
            <a:r>
              <a:rPr lang="zh-CN" altLang="en-US" sz="2400" dirty="0">
                <a:latin typeface="楷体_GB2312" pitchFamily="49" charset="-122"/>
                <a:ea typeface="楷体_GB2312" pitchFamily="49" charset="-122"/>
              </a:rPr>
              <a:t>规格说明应更精确地反映用户的需求，它是设计者在设计时必须明确遵循的要求。规格说明描述应足够清晰，不能有歧义，以便别人可以通过它来验证设计是否达到要求。规格说明中通常只描述系统应做什么，而不描述系统该怎么做。</a:t>
            </a:r>
            <a:endParaRPr lang="zh-CN" altLang="en-US" sz="2400" dirty="0">
              <a:latin typeface="楷体_GB2312" pitchFamily="49" charset="-122"/>
              <a:ea typeface="楷体_GB2312" pitchFamily="49" charset="-122"/>
            </a:endParaRPr>
          </a:p>
          <a:p>
            <a:pPr marL="342900" lvl="0" indent="-342900" eaLnBrk="1" hangingPunct="1">
              <a:lnSpc>
                <a:spcPct val="150000"/>
              </a:lnSpc>
            </a:pPr>
            <a:r>
              <a:rPr lang="zh-CN" altLang="en-US" sz="2400" dirty="0">
                <a:latin typeface="楷体_GB2312" pitchFamily="49" charset="-122"/>
                <a:ea typeface="楷体_GB2312" pitchFamily="49" charset="-122"/>
              </a:rPr>
              <a:t>描述规格说明的工具可采用统一建模语言（</a:t>
            </a:r>
            <a:r>
              <a:rPr lang="en-US" altLang="zh-CN" sz="2400" dirty="0">
                <a:latin typeface="楷体_GB2312" pitchFamily="49" charset="-122"/>
                <a:ea typeface="楷体_GB2312" pitchFamily="49" charset="-122"/>
              </a:rPr>
              <a:t>UML</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UML</a:t>
            </a:r>
            <a:r>
              <a:rPr lang="zh-CN" altLang="en-US" sz="2400" dirty="0">
                <a:latin typeface="楷体_GB2312" pitchFamily="49" charset="-122"/>
                <a:ea typeface="楷体_GB2312" pitchFamily="49" charset="-122"/>
              </a:rPr>
              <a:t>语言是一种面向对象的建模语言，它是软件工程课程中详细讲解的内容。</a:t>
            </a:r>
            <a:endParaRPr lang="zh-CN" altLang="en-US" sz="2400" dirty="0">
              <a:latin typeface="楷体_GB2312" pitchFamily="49" charset="-122"/>
              <a:ea typeface="楷体_GB2312" pitchFamily="49" charset="-122"/>
            </a:endParaRP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2539524"/>
          <p:cNvSpPr>
            <a:spLocks noGrp="1"/>
          </p:cNvSpPr>
          <p:nvPr>
            <p:ph type="title"/>
          </p:nvPr>
        </p:nvSpPr>
        <p:spPr>
          <a:xfrm>
            <a:off x="1371600" y="0"/>
            <a:ext cx="7543800" cy="914400"/>
          </a:xfrm>
        </p:spPr>
        <p:txBody>
          <a:bodyPr vert="horz" wrap="square" lIns="92075" tIns="46038" rIns="92075" bIns="46038" anchor="ctr" anchorCtr="0"/>
          <a:lstStyle/>
          <a:p>
            <a:pPr eaLnBrk="1" hangingPunct="1"/>
            <a:r>
              <a:rPr lang="zh-CN" altLang="en-US" dirty="0"/>
              <a:t>体系结构设计 </a:t>
            </a:r>
            <a:endParaRPr lang="zh-CN" altLang="en-US" dirty="0"/>
          </a:p>
        </p:txBody>
      </p:sp>
      <p:sp>
        <p:nvSpPr>
          <p:cNvPr id="83971" name="矩形 2539525"/>
          <p:cNvSpPr/>
          <p:nvPr/>
        </p:nvSpPr>
        <p:spPr>
          <a:xfrm>
            <a:off x="587375" y="1193800"/>
            <a:ext cx="2984500" cy="5302250"/>
          </a:xfrm>
          <a:prstGeom prst="rect">
            <a:avLst/>
          </a:prstGeom>
          <a:noFill/>
          <a:ln w="12700">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lnSpc>
                <a:spcPct val="150000"/>
              </a:lnSpc>
              <a:buNone/>
            </a:pPr>
            <a:r>
              <a:rPr lang="zh-CN" altLang="en-US" sz="2000" dirty="0">
                <a:latin typeface="楷体_GB2312" pitchFamily="49" charset="-122"/>
                <a:ea typeface="楷体_GB2312" pitchFamily="49" charset="-122"/>
              </a:rPr>
              <a:t>  系统结构设计的目的是描述系统如何实现系统的功能。</a:t>
            </a:r>
            <a:endParaRPr lang="zh-CN" altLang="en-US" sz="2000" dirty="0">
              <a:latin typeface="楷体_GB2312" pitchFamily="49" charset="-122"/>
              <a:ea typeface="楷体_GB2312" pitchFamily="49" charset="-122"/>
            </a:endParaRPr>
          </a:p>
          <a:p>
            <a:pPr marL="0" lvl="0" indent="0" eaLnBrk="1" hangingPunct="1">
              <a:lnSpc>
                <a:spcPct val="150000"/>
              </a:lnSpc>
              <a:buNone/>
            </a:pPr>
            <a:r>
              <a:rPr lang="zh-CN" altLang="en-US" sz="2000" dirty="0">
                <a:latin typeface="楷体_GB2312" pitchFamily="49" charset="-122"/>
                <a:ea typeface="楷体_GB2312" pitchFamily="49" charset="-122"/>
              </a:rPr>
              <a:t>  右图以框图的形式描述了</a:t>
            </a:r>
            <a:r>
              <a:rPr lang="en-US" altLang="zh-CN" sz="2000" dirty="0">
                <a:latin typeface="楷体_GB2312" pitchFamily="49" charset="-122"/>
                <a:ea typeface="楷体_GB2312" pitchFamily="49" charset="-122"/>
              </a:rPr>
              <a:t>GPS</a:t>
            </a:r>
            <a:r>
              <a:rPr lang="zh-CN" altLang="en-US" sz="2000" dirty="0">
                <a:latin typeface="楷体_GB2312" pitchFamily="49" charset="-122"/>
                <a:ea typeface="楷体_GB2312" pitchFamily="49" charset="-122"/>
              </a:rPr>
              <a:t>移动地图的体系结构，图中展示了移动地图的主要操作和其间的数据流。清楚地描述了搜索地形图数据库、需显示地图、需接收</a:t>
            </a:r>
            <a:r>
              <a:rPr lang="en-US" altLang="zh-CN" sz="2000" dirty="0">
                <a:latin typeface="楷体_GB2312" pitchFamily="49" charset="-122"/>
                <a:ea typeface="楷体_GB2312" pitchFamily="49" charset="-122"/>
              </a:rPr>
              <a:t>GPS</a:t>
            </a:r>
            <a:r>
              <a:rPr lang="zh-CN" altLang="en-US" sz="2000" dirty="0">
                <a:latin typeface="楷体_GB2312" pitchFamily="49" charset="-122"/>
                <a:ea typeface="楷体_GB2312" pitchFamily="49" charset="-122"/>
              </a:rPr>
              <a:t>信号等功能。 </a:t>
            </a:r>
            <a:endParaRPr lang="zh-CN" altLang="en-US" sz="2000" dirty="0">
              <a:latin typeface="楷体_GB2312" pitchFamily="49" charset="-122"/>
              <a:ea typeface="楷体_GB2312" pitchFamily="49" charset="-122"/>
            </a:endParaRPr>
          </a:p>
        </p:txBody>
      </p:sp>
      <p:grpSp>
        <p:nvGrpSpPr>
          <p:cNvPr id="83972" name="组合 2539526"/>
          <p:cNvGrpSpPr/>
          <p:nvPr/>
        </p:nvGrpSpPr>
        <p:grpSpPr>
          <a:xfrm>
            <a:off x="3740150" y="1793875"/>
            <a:ext cx="5003800" cy="2879725"/>
            <a:chOff x="1944" y="1338"/>
            <a:chExt cx="7290" cy="2190"/>
          </a:xfrm>
        </p:grpSpPr>
        <p:sp>
          <p:nvSpPr>
            <p:cNvPr id="83973" name="矩形 2539527"/>
            <p:cNvSpPr/>
            <p:nvPr/>
          </p:nvSpPr>
          <p:spPr>
            <a:xfrm>
              <a:off x="2574" y="1500"/>
              <a:ext cx="1260" cy="78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just" eaLnBrk="1" hangingPunct="1">
                <a:spcBef>
                  <a:spcPct val="50000"/>
                </a:spcBef>
                <a:buClrTx/>
                <a:buSzTx/>
                <a:buFont typeface="Arial" panose="020B0604020202020204" pitchFamily="34" charset="0"/>
                <a:buNone/>
              </a:pPr>
              <a:r>
                <a:rPr lang="en-US" altLang="zh-CN" sz="1800" dirty="0">
                  <a:latin typeface="Times New Roman" panose="02020603050405020304" pitchFamily="18" charset="0"/>
                </a:rPr>
                <a:t>GPS</a:t>
              </a:r>
              <a:r>
                <a:rPr lang="zh-CN" altLang="en-US" sz="1800" dirty="0">
                  <a:latin typeface="Times New Roman" panose="02020603050405020304" pitchFamily="18" charset="0"/>
                </a:rPr>
                <a:t>接收器信号</a:t>
              </a:r>
              <a:endParaRPr lang="zh-CN" altLang="en-US" sz="1800" dirty="0">
                <a:latin typeface="Times New Roman" panose="02020603050405020304" pitchFamily="18" charset="0"/>
              </a:endParaRPr>
            </a:p>
          </p:txBody>
        </p:sp>
        <p:sp>
          <p:nvSpPr>
            <p:cNvPr id="83974" name="矩形 2539528"/>
            <p:cNvSpPr/>
            <p:nvPr/>
          </p:nvSpPr>
          <p:spPr>
            <a:xfrm>
              <a:off x="4374" y="1500"/>
              <a:ext cx="1260" cy="78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just"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搜索引擎</a:t>
              </a:r>
              <a:endParaRPr lang="zh-CN" altLang="en-US" sz="1800" dirty="0">
                <a:latin typeface="Times New Roman" panose="02020603050405020304" pitchFamily="18" charset="0"/>
              </a:endParaRPr>
            </a:p>
          </p:txBody>
        </p:sp>
        <p:sp>
          <p:nvSpPr>
            <p:cNvPr id="83975" name="矩形 2539529"/>
            <p:cNvSpPr/>
            <p:nvPr/>
          </p:nvSpPr>
          <p:spPr>
            <a:xfrm>
              <a:off x="6174" y="1500"/>
              <a:ext cx="1260" cy="78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just"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显示控制</a:t>
              </a:r>
              <a:endParaRPr lang="zh-CN" altLang="en-US" sz="1800" dirty="0">
                <a:latin typeface="Times New Roman" panose="02020603050405020304" pitchFamily="18" charset="0"/>
              </a:endParaRPr>
            </a:p>
          </p:txBody>
        </p:sp>
        <p:sp>
          <p:nvSpPr>
            <p:cNvPr id="83976" name="椭圆 2539530"/>
            <p:cNvSpPr/>
            <p:nvPr/>
          </p:nvSpPr>
          <p:spPr>
            <a:xfrm>
              <a:off x="7974" y="1500"/>
              <a:ext cx="1260" cy="780"/>
            </a:xfrm>
            <a:prstGeom prst="ellipse">
              <a:avLst/>
            </a:prstGeom>
            <a:solidFill>
              <a:srgbClr val="FFFFFF"/>
            </a:solidFill>
            <a:ln w="9525" cap="flat" cmpd="sng">
              <a:solidFill>
                <a:srgbClr val="000000"/>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just"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显示器</a:t>
              </a:r>
              <a:endParaRPr lang="zh-CN" altLang="en-US" sz="1800" dirty="0">
                <a:latin typeface="Times New Roman" panose="02020603050405020304" pitchFamily="18" charset="0"/>
              </a:endParaRPr>
            </a:p>
          </p:txBody>
        </p:sp>
        <p:sp>
          <p:nvSpPr>
            <p:cNvPr id="83977" name="流程图: 磁盘 2539531"/>
            <p:cNvSpPr/>
            <p:nvPr/>
          </p:nvSpPr>
          <p:spPr>
            <a:xfrm>
              <a:off x="2574" y="2748"/>
              <a:ext cx="1260" cy="780"/>
            </a:xfrm>
            <a:prstGeom prst="flowChartMagneticDisk">
              <a:avLst/>
            </a:prstGeom>
            <a:solidFill>
              <a:srgbClr val="FFFFFF"/>
            </a:solidFill>
            <a:ln w="9525" cap="flat" cmpd="sng">
              <a:solidFill>
                <a:srgbClr val="000000"/>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just"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数据库</a:t>
              </a:r>
              <a:endParaRPr lang="zh-CN" altLang="en-US" sz="1800" dirty="0">
                <a:latin typeface="Times New Roman" panose="02020603050405020304" pitchFamily="18" charset="0"/>
              </a:endParaRPr>
            </a:p>
          </p:txBody>
        </p:sp>
        <p:sp>
          <p:nvSpPr>
            <p:cNvPr id="83978" name="矩形 2539532"/>
            <p:cNvSpPr/>
            <p:nvPr/>
          </p:nvSpPr>
          <p:spPr>
            <a:xfrm>
              <a:off x="6174" y="2748"/>
              <a:ext cx="1260" cy="624"/>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just" eaLnBrk="1" hangingPunct="1">
                <a:spcBef>
                  <a:spcPct val="50000"/>
                </a:spcBef>
                <a:buClrTx/>
                <a:buSzTx/>
                <a:buFont typeface="Arial" panose="020B0604020202020204" pitchFamily="34" charset="0"/>
                <a:buNone/>
              </a:pPr>
              <a:r>
                <a:rPr lang="zh-CN" altLang="en-US" sz="1800" dirty="0">
                  <a:latin typeface="Times New Roman" panose="02020603050405020304" pitchFamily="18" charset="0"/>
                </a:rPr>
                <a:t>用户接口</a:t>
              </a:r>
              <a:endParaRPr lang="zh-CN" altLang="en-US" sz="1800" dirty="0">
                <a:latin typeface="Times New Roman" panose="02020603050405020304" pitchFamily="18" charset="0"/>
              </a:endParaRPr>
            </a:p>
          </p:txBody>
        </p:sp>
        <p:sp>
          <p:nvSpPr>
            <p:cNvPr id="83979" name="直接连接符 2539533"/>
            <p:cNvSpPr/>
            <p:nvPr/>
          </p:nvSpPr>
          <p:spPr>
            <a:xfrm>
              <a:off x="3834" y="1902"/>
              <a:ext cx="540" cy="0"/>
            </a:xfrm>
            <a:prstGeom prst="line">
              <a:avLst/>
            </a:prstGeom>
            <a:ln w="9525" cap="flat" cmpd="sng">
              <a:solidFill>
                <a:srgbClr val="000000"/>
              </a:solidFill>
              <a:prstDash val="solid"/>
              <a:headEnd type="none" w="med" len="med"/>
              <a:tailEnd type="none" w="med" len="med"/>
            </a:ln>
          </p:spPr>
        </p:sp>
        <p:sp>
          <p:nvSpPr>
            <p:cNvPr id="83980" name="直接连接符 2539534"/>
            <p:cNvSpPr/>
            <p:nvPr/>
          </p:nvSpPr>
          <p:spPr>
            <a:xfrm>
              <a:off x="5634" y="1908"/>
              <a:ext cx="540" cy="0"/>
            </a:xfrm>
            <a:prstGeom prst="line">
              <a:avLst/>
            </a:prstGeom>
            <a:ln w="9525" cap="flat" cmpd="sng">
              <a:solidFill>
                <a:srgbClr val="000000"/>
              </a:solidFill>
              <a:prstDash val="solid"/>
              <a:headEnd type="none" w="med" len="med"/>
              <a:tailEnd type="none" w="med" len="med"/>
            </a:ln>
          </p:spPr>
        </p:sp>
        <p:sp>
          <p:nvSpPr>
            <p:cNvPr id="83981" name="直接连接符 2539535"/>
            <p:cNvSpPr/>
            <p:nvPr/>
          </p:nvSpPr>
          <p:spPr>
            <a:xfrm>
              <a:off x="7434" y="1872"/>
              <a:ext cx="540" cy="0"/>
            </a:xfrm>
            <a:prstGeom prst="line">
              <a:avLst/>
            </a:prstGeom>
            <a:ln w="9525" cap="flat" cmpd="sng">
              <a:solidFill>
                <a:srgbClr val="000000"/>
              </a:solidFill>
              <a:prstDash val="solid"/>
              <a:headEnd type="none" w="med" len="med"/>
              <a:tailEnd type="none" w="med" len="med"/>
            </a:ln>
          </p:spPr>
        </p:sp>
        <p:sp>
          <p:nvSpPr>
            <p:cNvPr id="83982" name="直接连接符 2539536"/>
            <p:cNvSpPr/>
            <p:nvPr/>
          </p:nvSpPr>
          <p:spPr>
            <a:xfrm>
              <a:off x="6804" y="2280"/>
              <a:ext cx="0" cy="468"/>
            </a:xfrm>
            <a:prstGeom prst="line">
              <a:avLst/>
            </a:prstGeom>
            <a:ln w="9525" cap="flat" cmpd="sng">
              <a:solidFill>
                <a:srgbClr val="000000"/>
              </a:solidFill>
              <a:prstDash val="solid"/>
              <a:headEnd type="none" w="med" len="med"/>
              <a:tailEnd type="none" w="med" len="med"/>
            </a:ln>
          </p:spPr>
        </p:sp>
        <p:sp>
          <p:nvSpPr>
            <p:cNvPr id="83983" name="直接连接符 2539537"/>
            <p:cNvSpPr/>
            <p:nvPr/>
          </p:nvSpPr>
          <p:spPr>
            <a:xfrm flipH="1">
              <a:off x="3834" y="2280"/>
              <a:ext cx="1080" cy="624"/>
            </a:xfrm>
            <a:prstGeom prst="line">
              <a:avLst/>
            </a:prstGeom>
            <a:ln w="9525" cap="flat" cmpd="sng">
              <a:solidFill>
                <a:srgbClr val="000000"/>
              </a:solidFill>
              <a:prstDash val="solid"/>
              <a:headEnd type="none" w="med" len="med"/>
              <a:tailEnd type="none" w="med" len="med"/>
            </a:ln>
          </p:spPr>
        </p:sp>
        <p:sp>
          <p:nvSpPr>
            <p:cNvPr id="83984" name="直接连接符 2539538"/>
            <p:cNvSpPr/>
            <p:nvPr/>
          </p:nvSpPr>
          <p:spPr>
            <a:xfrm>
              <a:off x="2034" y="1923"/>
              <a:ext cx="540" cy="0"/>
            </a:xfrm>
            <a:prstGeom prst="line">
              <a:avLst/>
            </a:prstGeom>
            <a:ln w="9525" cap="flat" cmpd="sng">
              <a:solidFill>
                <a:srgbClr val="000000"/>
              </a:solidFill>
              <a:prstDash val="solid"/>
              <a:headEnd type="none" w="med" len="med"/>
              <a:tailEnd type="none" w="med" len="med"/>
            </a:ln>
          </p:spPr>
        </p:sp>
        <p:sp>
          <p:nvSpPr>
            <p:cNvPr id="83985" name="直接连接符 2539539"/>
            <p:cNvSpPr/>
            <p:nvPr/>
          </p:nvSpPr>
          <p:spPr>
            <a:xfrm>
              <a:off x="2034" y="1500"/>
              <a:ext cx="0" cy="468"/>
            </a:xfrm>
            <a:prstGeom prst="line">
              <a:avLst/>
            </a:prstGeom>
            <a:ln w="9525" cap="flat" cmpd="sng">
              <a:solidFill>
                <a:srgbClr val="000000"/>
              </a:solidFill>
              <a:prstDash val="solid"/>
              <a:headEnd type="none" w="med" len="med"/>
              <a:tailEnd type="none" w="med" len="med"/>
            </a:ln>
          </p:spPr>
        </p:sp>
        <p:sp>
          <p:nvSpPr>
            <p:cNvPr id="83986" name="流程图: 合并 2539540"/>
            <p:cNvSpPr/>
            <p:nvPr/>
          </p:nvSpPr>
          <p:spPr>
            <a:xfrm>
              <a:off x="1944" y="1338"/>
              <a:ext cx="180" cy="156"/>
            </a:xfrm>
            <a:prstGeom prst="flowChartMerge">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b="1" dirty="0">
                <a:latin typeface="Times New Roman" panose="02020603050405020304" pitchFamily="18" charset="0"/>
              </a:endParaRPr>
            </a:p>
          </p:txBody>
        </p:sp>
      </p:gr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文本占位符 1584130"/>
          <p:cNvSpPr>
            <a:spLocks noGrp="1"/>
          </p:cNvSpPr>
          <p:nvPr>
            <p:ph idx="1"/>
          </p:nvPr>
        </p:nvSpPr>
        <p:spPr>
          <a:xfrm>
            <a:off x="669925" y="1231900"/>
            <a:ext cx="7772400" cy="5156200"/>
          </a:xfrm>
        </p:spPr>
        <p:txBody>
          <a:bodyPr vert="horz" wrap="square" lIns="91440" tIns="45720" rIns="91440" bIns="45720" anchor="t" anchorCtr="0"/>
          <a:lstStyle/>
          <a:p>
            <a:pPr eaLnBrk="1" hangingPunct="1"/>
            <a:r>
              <a:rPr lang="zh-CN" altLang="en-US" dirty="0">
                <a:latin typeface="楷体_GB2312" pitchFamily="49" charset="-122"/>
                <a:ea typeface="楷体_GB2312" pitchFamily="49" charset="-122"/>
              </a:rPr>
              <a:t>嵌入式处理器</a:t>
            </a:r>
            <a:endParaRPr lang="en-US" altLang="zh-CN" dirty="0">
              <a:latin typeface="楷体_GB2312" pitchFamily="49" charset="-122"/>
              <a:ea typeface="楷体_GB2312" pitchFamily="49" charset="-122"/>
            </a:endParaRPr>
          </a:p>
          <a:p>
            <a:pPr eaLnBrk="1" hangingPunct="1"/>
            <a:r>
              <a:rPr lang="en-US" altLang="zh-CN" dirty="0">
                <a:latin typeface="楷体_GB2312" pitchFamily="49" charset="-122"/>
                <a:ea typeface="楷体_GB2312" pitchFamily="49" charset="-122"/>
              </a:rPr>
              <a:t>RISC</a:t>
            </a:r>
            <a:r>
              <a:rPr lang="zh-CN" altLang="en-US" dirty="0">
                <a:latin typeface="楷体_GB2312" pitchFamily="49" charset="-122"/>
                <a:ea typeface="楷体_GB2312" pitchFamily="49" charset="-122"/>
              </a:rPr>
              <a:t>和</a:t>
            </a:r>
            <a:r>
              <a:rPr lang="en-US" altLang="zh-CN" dirty="0">
                <a:latin typeface="楷体_GB2312" pitchFamily="49" charset="-122"/>
                <a:ea typeface="楷体_GB2312" pitchFamily="49" charset="-122"/>
              </a:rPr>
              <a:t>CISC</a:t>
            </a:r>
            <a:endParaRPr lang="en-US" altLang="zh-CN"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冯</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诺依曼体系结构和哈佛体系结构</a:t>
            </a:r>
            <a:endParaRPr lang="zh-CN" altLang="en-US"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流水线</a:t>
            </a:r>
            <a:endParaRPr lang="zh-CN" altLang="en-US"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总线</a:t>
            </a:r>
            <a:endParaRPr lang="zh-CN" altLang="en-US"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输入输出设备</a:t>
            </a:r>
            <a:endParaRPr lang="zh-CN" altLang="en-US" dirty="0">
              <a:latin typeface="楷体_GB2312" pitchFamily="49" charset="-122"/>
              <a:ea typeface="楷体_GB2312" pitchFamily="49" charset="-122"/>
            </a:endParaRPr>
          </a:p>
          <a:p>
            <a:pPr eaLnBrk="1" hangingPunct="1"/>
            <a:r>
              <a:rPr lang="zh-CN" altLang="en-US" dirty="0">
                <a:latin typeface="楷体_GB2312" pitchFamily="49" charset="-122"/>
                <a:ea typeface="楷体_GB2312" pitchFamily="49" charset="-122"/>
              </a:rPr>
              <a:t>存储器</a:t>
            </a:r>
            <a:endParaRPr lang="zh-CN" altLang="en-US" dirty="0">
              <a:latin typeface="楷体_GB2312" pitchFamily="49" charset="-122"/>
              <a:ea typeface="楷体_GB2312" pitchFamily="49" charset="-122"/>
            </a:endParaRPr>
          </a:p>
        </p:txBody>
      </p:sp>
      <p:sp>
        <p:nvSpPr>
          <p:cNvPr id="34819" name="标题 1584131"/>
          <p:cNvSpPr>
            <a:spLocks noGrp="1"/>
          </p:cNvSpPr>
          <p:nvPr>
            <p:ph type="title"/>
          </p:nvPr>
        </p:nvSpPr>
        <p:spPr/>
        <p:txBody>
          <a:bodyPr vert="horz" wrap="square" lIns="82550" tIns="41275" rIns="82550" bIns="41275" anchor="b" anchorCtr="0"/>
          <a:lstStyle/>
          <a:p>
            <a:pPr eaLnBrk="1" hangingPunct="1"/>
            <a:r>
              <a:rPr lang="zh-CN" altLang="en-US" dirty="0"/>
              <a:t>嵌入式系统硬件基础</a:t>
            </a:r>
            <a:endParaRPr lang="zh-CN" altLang="en-US" dirty="0"/>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2540563"/>
          <p:cNvSpPr>
            <a:spLocks noGrp="1"/>
          </p:cNvSpPr>
          <p:nvPr>
            <p:ph type="title"/>
          </p:nvPr>
        </p:nvSpPr>
        <p:spPr>
          <a:xfrm>
            <a:off x="1371600" y="0"/>
            <a:ext cx="7543800" cy="900113"/>
          </a:xfrm>
        </p:spPr>
        <p:txBody>
          <a:bodyPr vert="horz" wrap="square" lIns="92075" tIns="46038" rIns="92075" bIns="46038" anchor="ctr" anchorCtr="0"/>
          <a:lstStyle/>
          <a:p>
            <a:pPr eaLnBrk="1" hangingPunct="1"/>
            <a:r>
              <a:rPr lang="zh-CN" altLang="en-US" dirty="0"/>
              <a:t>系统硬件体系结构 </a:t>
            </a:r>
            <a:endParaRPr lang="zh-CN" altLang="en-US" dirty="0"/>
          </a:p>
        </p:txBody>
      </p:sp>
      <p:grpSp>
        <p:nvGrpSpPr>
          <p:cNvPr id="84995" name="组合 2540564"/>
          <p:cNvGrpSpPr/>
          <p:nvPr/>
        </p:nvGrpSpPr>
        <p:grpSpPr>
          <a:xfrm>
            <a:off x="936625" y="1423988"/>
            <a:ext cx="7010400" cy="4191000"/>
            <a:chOff x="2754" y="5208"/>
            <a:chExt cx="5760" cy="3276"/>
          </a:xfrm>
        </p:grpSpPr>
        <p:sp>
          <p:nvSpPr>
            <p:cNvPr id="84996" name="矩形 2540565"/>
            <p:cNvSpPr/>
            <p:nvPr/>
          </p:nvSpPr>
          <p:spPr>
            <a:xfrm>
              <a:off x="2754" y="5712"/>
              <a:ext cx="1080" cy="1248"/>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endParaRPr lang="en-US" altLang="zh-CN" sz="1000" dirty="0">
                <a:latin typeface="Times New Roman" panose="02020603050405020304" pitchFamily="18" charset="0"/>
              </a:endParaRPr>
            </a:p>
            <a:p>
              <a:pPr marL="0" lvl="0" indent="0" algn="ctr">
                <a:spcBef>
                  <a:spcPct val="50000"/>
                </a:spcBef>
                <a:buClrTx/>
                <a:buSzTx/>
                <a:buFont typeface="Arial" panose="020B0604020202020204" pitchFamily="34" charset="0"/>
                <a:buNone/>
              </a:pPr>
              <a:r>
                <a:rPr lang="zh-CN" altLang="en-US" sz="1800" dirty="0">
                  <a:latin typeface="Times New Roman" panose="02020603050405020304" pitchFamily="18" charset="0"/>
                </a:rPr>
                <a:t>显示器</a:t>
              </a:r>
              <a:endParaRPr lang="zh-CN" altLang="en-US" sz="1800" dirty="0">
                <a:latin typeface="Times New Roman" panose="02020603050405020304" pitchFamily="18" charset="0"/>
              </a:endParaRPr>
            </a:p>
          </p:txBody>
        </p:sp>
        <p:sp>
          <p:nvSpPr>
            <p:cNvPr id="84997" name="矩形 2540566"/>
            <p:cNvSpPr/>
            <p:nvPr/>
          </p:nvSpPr>
          <p:spPr>
            <a:xfrm>
              <a:off x="4374" y="5712"/>
              <a:ext cx="1440" cy="936"/>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1800" dirty="0">
                  <a:latin typeface="Times New Roman" panose="02020603050405020304" pitchFamily="18" charset="0"/>
                </a:rPr>
                <a:t>显示控制器</a:t>
              </a:r>
              <a:endParaRPr lang="zh-CN" altLang="en-US" sz="1800" dirty="0">
                <a:latin typeface="Times New Roman" panose="02020603050405020304" pitchFamily="18" charset="0"/>
              </a:endParaRPr>
            </a:p>
            <a:p>
              <a:pPr marL="0" lvl="0" indent="0" algn="ctr">
                <a:spcBef>
                  <a:spcPct val="50000"/>
                </a:spcBef>
                <a:buClrTx/>
                <a:buSzTx/>
                <a:buFont typeface="Arial" panose="020B0604020202020204" pitchFamily="34" charset="0"/>
                <a:buNone/>
              </a:pPr>
              <a:r>
                <a:rPr lang="en-US" altLang="zh-CN" sz="1800" dirty="0">
                  <a:latin typeface="Times New Roman" panose="02020603050405020304" pitchFamily="18" charset="0"/>
                </a:rPr>
                <a:t>(</a:t>
              </a:r>
              <a:r>
                <a:rPr lang="zh-CN" altLang="en-US" sz="1800" dirty="0">
                  <a:latin typeface="Times New Roman" panose="02020603050405020304" pitchFamily="18" charset="0"/>
                </a:rPr>
                <a:t>含显缓</a:t>
              </a:r>
              <a:r>
                <a:rPr lang="en-US" altLang="zh-CN" sz="1800" dirty="0">
                  <a:latin typeface="Times New Roman" panose="02020603050405020304" pitchFamily="18" charset="0"/>
                </a:rPr>
                <a:t>)</a:t>
              </a:r>
              <a:endParaRPr lang="en-US" altLang="zh-CN" sz="1800" dirty="0">
                <a:latin typeface="Times New Roman" panose="02020603050405020304" pitchFamily="18" charset="0"/>
              </a:endParaRPr>
            </a:p>
          </p:txBody>
        </p:sp>
        <p:sp>
          <p:nvSpPr>
            <p:cNvPr id="84998" name="矩形 2540567"/>
            <p:cNvSpPr/>
            <p:nvPr/>
          </p:nvSpPr>
          <p:spPr>
            <a:xfrm>
              <a:off x="4374" y="6960"/>
              <a:ext cx="1440" cy="936"/>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endParaRPr lang="en-US" altLang="zh-CN" sz="1000" dirty="0">
                <a:latin typeface="Times New Roman" panose="02020603050405020304" pitchFamily="18" charset="0"/>
              </a:endParaRPr>
            </a:p>
            <a:p>
              <a:pPr marL="0" lvl="0" indent="0" algn="ctr">
                <a:spcBef>
                  <a:spcPct val="50000"/>
                </a:spcBef>
                <a:buClrTx/>
                <a:buSzTx/>
                <a:buFont typeface="Arial" panose="020B0604020202020204" pitchFamily="34" charset="0"/>
                <a:buNone/>
              </a:pPr>
              <a:r>
                <a:rPr lang="zh-CN" altLang="en-US" sz="1800" dirty="0">
                  <a:latin typeface="Times New Roman" panose="02020603050405020304" pitchFamily="18" charset="0"/>
                </a:rPr>
                <a:t>存储器</a:t>
              </a:r>
              <a:endParaRPr lang="zh-CN" altLang="en-US" sz="1800" dirty="0">
                <a:latin typeface="Times New Roman" panose="02020603050405020304" pitchFamily="18" charset="0"/>
              </a:endParaRPr>
            </a:p>
          </p:txBody>
        </p:sp>
        <p:sp>
          <p:nvSpPr>
            <p:cNvPr id="84999" name="上下箭头 2540568"/>
            <p:cNvSpPr/>
            <p:nvPr/>
          </p:nvSpPr>
          <p:spPr>
            <a:xfrm>
              <a:off x="6354" y="5208"/>
              <a:ext cx="180" cy="3276"/>
            </a:xfrm>
            <a:prstGeom prst="upDownArrow">
              <a:avLst>
                <a:gd name="adj1" fmla="val 50000"/>
                <a:gd name="adj2" fmla="val 364000"/>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b="1" dirty="0">
                <a:latin typeface="Times New Roman" panose="02020603050405020304" pitchFamily="18" charset="0"/>
              </a:endParaRPr>
            </a:p>
          </p:txBody>
        </p:sp>
        <p:sp>
          <p:nvSpPr>
            <p:cNvPr id="85000" name="矩形 2540569"/>
            <p:cNvSpPr/>
            <p:nvPr/>
          </p:nvSpPr>
          <p:spPr>
            <a:xfrm>
              <a:off x="7074" y="5400"/>
              <a:ext cx="1440" cy="78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en-US" altLang="zh-CN" sz="1800" dirty="0">
                  <a:latin typeface="Times New Roman" panose="02020603050405020304" pitchFamily="18" charset="0"/>
                </a:rPr>
                <a:t>GPS</a:t>
              </a:r>
              <a:r>
                <a:rPr lang="zh-CN" altLang="en-US" sz="1800" dirty="0">
                  <a:latin typeface="Times New Roman" panose="02020603050405020304" pitchFamily="18" charset="0"/>
                </a:rPr>
                <a:t>信号接收器</a:t>
              </a:r>
              <a:endParaRPr lang="zh-CN" altLang="en-US" sz="1800" dirty="0">
                <a:latin typeface="Times New Roman" panose="02020603050405020304" pitchFamily="18" charset="0"/>
              </a:endParaRPr>
            </a:p>
          </p:txBody>
        </p:sp>
        <p:sp>
          <p:nvSpPr>
            <p:cNvPr id="85001" name="矩形 2540570"/>
            <p:cNvSpPr/>
            <p:nvPr/>
          </p:nvSpPr>
          <p:spPr>
            <a:xfrm>
              <a:off x="7074" y="6492"/>
              <a:ext cx="1440" cy="624"/>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en-US" altLang="zh-CN" sz="1800" dirty="0">
                  <a:latin typeface="Times New Roman" panose="02020603050405020304" pitchFamily="18" charset="0"/>
                </a:rPr>
                <a:t>CPU</a:t>
              </a:r>
              <a:endParaRPr lang="en-US" altLang="zh-CN" sz="1800" dirty="0">
                <a:latin typeface="Times New Roman" panose="02020603050405020304" pitchFamily="18" charset="0"/>
              </a:endParaRPr>
            </a:p>
          </p:txBody>
        </p:sp>
        <p:sp>
          <p:nvSpPr>
            <p:cNvPr id="85002" name="矩形 2540571"/>
            <p:cNvSpPr/>
            <p:nvPr/>
          </p:nvSpPr>
          <p:spPr>
            <a:xfrm>
              <a:off x="7074" y="7428"/>
              <a:ext cx="1440" cy="78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en-US" altLang="zh-CN" sz="1800" dirty="0">
                  <a:latin typeface="Times New Roman" panose="02020603050405020304" pitchFamily="18" charset="0"/>
                </a:rPr>
                <a:t>I/O</a:t>
              </a:r>
              <a:r>
                <a:rPr lang="zh-CN" altLang="en-US" sz="1800" dirty="0">
                  <a:latin typeface="Times New Roman" panose="02020603050405020304" pitchFamily="18" charset="0"/>
                </a:rPr>
                <a:t>接口</a:t>
              </a:r>
              <a:endParaRPr lang="zh-CN" altLang="en-US" sz="1800" dirty="0">
                <a:latin typeface="Times New Roman" panose="02020603050405020304" pitchFamily="18" charset="0"/>
              </a:endParaRPr>
            </a:p>
          </p:txBody>
        </p:sp>
        <p:sp>
          <p:nvSpPr>
            <p:cNvPr id="85003" name="直接连接符 2540572"/>
            <p:cNvSpPr/>
            <p:nvPr/>
          </p:nvSpPr>
          <p:spPr>
            <a:xfrm>
              <a:off x="3834" y="6180"/>
              <a:ext cx="540" cy="0"/>
            </a:xfrm>
            <a:prstGeom prst="line">
              <a:avLst/>
            </a:prstGeom>
            <a:ln w="9525" cap="flat" cmpd="sng">
              <a:solidFill>
                <a:srgbClr val="000000"/>
              </a:solidFill>
              <a:prstDash val="solid"/>
              <a:headEnd type="none" w="med" len="med"/>
              <a:tailEnd type="none" w="med" len="med"/>
            </a:ln>
          </p:spPr>
        </p:sp>
        <p:sp>
          <p:nvSpPr>
            <p:cNvPr id="85004" name="直接连接符 2540573"/>
            <p:cNvSpPr/>
            <p:nvPr/>
          </p:nvSpPr>
          <p:spPr>
            <a:xfrm>
              <a:off x="5814" y="6180"/>
              <a:ext cx="540" cy="0"/>
            </a:xfrm>
            <a:prstGeom prst="line">
              <a:avLst/>
            </a:prstGeom>
            <a:ln w="9525" cap="flat" cmpd="sng">
              <a:solidFill>
                <a:srgbClr val="000000"/>
              </a:solidFill>
              <a:prstDash val="solid"/>
              <a:headEnd type="none" w="med" len="med"/>
              <a:tailEnd type="none" w="med" len="med"/>
            </a:ln>
          </p:spPr>
        </p:sp>
        <p:sp>
          <p:nvSpPr>
            <p:cNvPr id="85005" name="直接连接符 2540574"/>
            <p:cNvSpPr/>
            <p:nvPr/>
          </p:nvSpPr>
          <p:spPr>
            <a:xfrm>
              <a:off x="5814" y="7428"/>
              <a:ext cx="540" cy="0"/>
            </a:xfrm>
            <a:prstGeom prst="line">
              <a:avLst/>
            </a:prstGeom>
            <a:ln w="9525" cap="flat" cmpd="sng">
              <a:solidFill>
                <a:srgbClr val="000000"/>
              </a:solidFill>
              <a:prstDash val="solid"/>
              <a:headEnd type="none" w="med" len="med"/>
              <a:tailEnd type="none" w="med" len="med"/>
            </a:ln>
          </p:spPr>
        </p:sp>
        <p:sp>
          <p:nvSpPr>
            <p:cNvPr id="85006" name="直接连接符 2540575"/>
            <p:cNvSpPr/>
            <p:nvPr/>
          </p:nvSpPr>
          <p:spPr>
            <a:xfrm>
              <a:off x="6534" y="5868"/>
              <a:ext cx="540" cy="0"/>
            </a:xfrm>
            <a:prstGeom prst="line">
              <a:avLst/>
            </a:prstGeom>
            <a:ln w="9525" cap="flat" cmpd="sng">
              <a:solidFill>
                <a:srgbClr val="000000"/>
              </a:solidFill>
              <a:prstDash val="solid"/>
              <a:headEnd type="none" w="med" len="med"/>
              <a:tailEnd type="none" w="med" len="med"/>
            </a:ln>
          </p:spPr>
        </p:sp>
        <p:sp>
          <p:nvSpPr>
            <p:cNvPr id="85007" name="直接连接符 2540576"/>
            <p:cNvSpPr/>
            <p:nvPr/>
          </p:nvSpPr>
          <p:spPr>
            <a:xfrm flipV="1">
              <a:off x="6534" y="6804"/>
              <a:ext cx="540" cy="0"/>
            </a:xfrm>
            <a:prstGeom prst="line">
              <a:avLst/>
            </a:prstGeom>
            <a:ln w="9525" cap="flat" cmpd="sng">
              <a:solidFill>
                <a:srgbClr val="000000"/>
              </a:solidFill>
              <a:prstDash val="solid"/>
              <a:headEnd type="none" w="med" len="med"/>
              <a:tailEnd type="none" w="med" len="med"/>
            </a:ln>
          </p:spPr>
        </p:sp>
        <p:sp>
          <p:nvSpPr>
            <p:cNvPr id="85008" name="直接连接符 2540577"/>
            <p:cNvSpPr/>
            <p:nvPr/>
          </p:nvSpPr>
          <p:spPr>
            <a:xfrm>
              <a:off x="6534" y="7740"/>
              <a:ext cx="540" cy="0"/>
            </a:xfrm>
            <a:prstGeom prst="line">
              <a:avLst/>
            </a:prstGeom>
            <a:ln w="9525" cap="flat" cmpd="sng">
              <a:solidFill>
                <a:srgbClr val="000000"/>
              </a:solidFill>
              <a:prstDash val="solid"/>
              <a:headEnd type="none" w="med" len="med"/>
              <a:tailEnd type="none" w="med" len="med"/>
            </a:ln>
          </p:spPr>
        </p:sp>
      </p:gr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2541585"/>
          <p:cNvSpPr>
            <a:spLocks noGrp="1"/>
          </p:cNvSpPr>
          <p:nvPr>
            <p:ph type="title"/>
          </p:nvPr>
        </p:nvSpPr>
        <p:spPr>
          <a:xfrm>
            <a:off x="1123950" y="0"/>
            <a:ext cx="7543800" cy="957263"/>
          </a:xfrm>
        </p:spPr>
        <p:txBody>
          <a:bodyPr vert="horz" wrap="square" lIns="92075" tIns="46038" rIns="92075" bIns="46038" anchor="ctr" anchorCtr="0"/>
          <a:lstStyle/>
          <a:p>
            <a:pPr eaLnBrk="1" hangingPunct="1"/>
            <a:r>
              <a:rPr lang="zh-CN" altLang="en-US" dirty="0"/>
              <a:t>系统软件体系结构</a:t>
            </a:r>
            <a:endParaRPr lang="zh-CN" altLang="en-US" dirty="0"/>
          </a:p>
        </p:txBody>
      </p:sp>
      <p:grpSp>
        <p:nvGrpSpPr>
          <p:cNvPr id="86019" name="组合 2541586"/>
          <p:cNvGrpSpPr/>
          <p:nvPr/>
        </p:nvGrpSpPr>
        <p:grpSpPr>
          <a:xfrm>
            <a:off x="701675" y="1638300"/>
            <a:ext cx="6781800" cy="3048000"/>
            <a:chOff x="1854" y="9870"/>
            <a:chExt cx="5940" cy="2496"/>
          </a:xfrm>
        </p:grpSpPr>
        <p:sp>
          <p:nvSpPr>
            <p:cNvPr id="86020" name="椭圆 2541587"/>
            <p:cNvSpPr/>
            <p:nvPr/>
          </p:nvSpPr>
          <p:spPr>
            <a:xfrm>
              <a:off x="1854" y="11430"/>
              <a:ext cx="1620" cy="936"/>
            </a:xfrm>
            <a:prstGeom prst="ellipse">
              <a:avLst/>
            </a:prstGeom>
            <a:solidFill>
              <a:srgbClr val="FFFFFF"/>
            </a:solidFill>
            <a:ln w="9525" cap="flat" cmpd="sng">
              <a:solidFill>
                <a:srgbClr val="000000"/>
              </a:solidFill>
              <a:prstDash val="solid"/>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en-US" altLang="zh-CN" sz="1800" dirty="0">
                  <a:latin typeface="Times New Roman" panose="02020603050405020304" pitchFamily="18" charset="0"/>
                </a:rPr>
                <a:t>GPS</a:t>
              </a:r>
              <a:r>
                <a:rPr lang="zh-CN" altLang="en-US" sz="1800" dirty="0">
                  <a:latin typeface="Times New Roman" panose="02020603050405020304" pitchFamily="18" charset="0"/>
                </a:rPr>
                <a:t>接口</a:t>
              </a:r>
              <a:endParaRPr lang="zh-CN" altLang="en-US" sz="1800" dirty="0">
                <a:latin typeface="Times New Roman" panose="02020603050405020304" pitchFamily="18" charset="0"/>
              </a:endParaRPr>
            </a:p>
            <a:p>
              <a:pPr marL="0" lvl="0" indent="0" algn="ctr">
                <a:spcBef>
                  <a:spcPct val="50000"/>
                </a:spcBef>
                <a:buClrTx/>
                <a:buSzTx/>
                <a:buFont typeface="Arial" panose="020B0604020202020204" pitchFamily="34" charset="0"/>
                <a:buNone/>
              </a:pPr>
              <a:r>
                <a:rPr lang="zh-CN" altLang="en-US" sz="1800" dirty="0">
                  <a:latin typeface="Times New Roman" panose="02020603050405020304" pitchFamily="18" charset="0"/>
                </a:rPr>
                <a:t>程序</a:t>
              </a:r>
              <a:endParaRPr lang="zh-CN" altLang="en-US" sz="1800" dirty="0">
                <a:latin typeface="Times New Roman" panose="02020603050405020304" pitchFamily="18" charset="0"/>
              </a:endParaRPr>
            </a:p>
          </p:txBody>
        </p:sp>
        <p:sp>
          <p:nvSpPr>
            <p:cNvPr id="86021" name="矩形 2541588"/>
            <p:cNvSpPr/>
            <p:nvPr/>
          </p:nvSpPr>
          <p:spPr>
            <a:xfrm>
              <a:off x="3834" y="9870"/>
              <a:ext cx="1440" cy="78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1800" dirty="0">
                  <a:latin typeface="Times New Roman" panose="02020603050405020304" pitchFamily="18" charset="0"/>
                </a:rPr>
                <a:t>数据库查询</a:t>
              </a:r>
              <a:endParaRPr lang="zh-CN" altLang="en-US" sz="1800" dirty="0">
                <a:latin typeface="Times New Roman" panose="02020603050405020304" pitchFamily="18" charset="0"/>
              </a:endParaRPr>
            </a:p>
          </p:txBody>
        </p:sp>
        <p:sp>
          <p:nvSpPr>
            <p:cNvPr id="86022" name="矩形 2541589"/>
            <p:cNvSpPr/>
            <p:nvPr/>
          </p:nvSpPr>
          <p:spPr>
            <a:xfrm>
              <a:off x="3834" y="11490"/>
              <a:ext cx="1440" cy="78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1800" dirty="0">
                  <a:latin typeface="Times New Roman" panose="02020603050405020304" pitchFamily="18" charset="0"/>
                </a:rPr>
                <a:t>输入</a:t>
              </a:r>
              <a:r>
                <a:rPr lang="en-US" altLang="zh-CN" sz="1800" dirty="0">
                  <a:latin typeface="Times New Roman" panose="02020603050405020304" pitchFamily="18" charset="0"/>
                </a:rPr>
                <a:t>/</a:t>
              </a:r>
              <a:r>
                <a:rPr lang="zh-CN" altLang="en-US" sz="1800" dirty="0">
                  <a:latin typeface="Times New Roman" panose="02020603050405020304" pitchFamily="18" charset="0"/>
                </a:rPr>
                <a:t>输出控制程序</a:t>
              </a:r>
              <a:endParaRPr lang="zh-CN" altLang="en-US" sz="1800" dirty="0">
                <a:latin typeface="Times New Roman" panose="02020603050405020304" pitchFamily="18" charset="0"/>
              </a:endParaRPr>
            </a:p>
          </p:txBody>
        </p:sp>
        <p:sp>
          <p:nvSpPr>
            <p:cNvPr id="86023" name="直接连接符 2541590"/>
            <p:cNvSpPr/>
            <p:nvPr/>
          </p:nvSpPr>
          <p:spPr>
            <a:xfrm>
              <a:off x="4554" y="10650"/>
              <a:ext cx="0" cy="780"/>
            </a:xfrm>
            <a:prstGeom prst="line">
              <a:avLst/>
            </a:prstGeom>
            <a:ln w="9525" cap="flat" cmpd="sng">
              <a:solidFill>
                <a:srgbClr val="000000"/>
              </a:solidFill>
              <a:prstDash val="solid"/>
              <a:headEnd type="none" w="med" len="med"/>
              <a:tailEnd type="none" w="med" len="med"/>
            </a:ln>
          </p:spPr>
        </p:sp>
        <p:sp>
          <p:nvSpPr>
            <p:cNvPr id="86024" name="矩形 2541591"/>
            <p:cNvSpPr/>
            <p:nvPr/>
          </p:nvSpPr>
          <p:spPr>
            <a:xfrm>
              <a:off x="6354" y="9870"/>
              <a:ext cx="1440" cy="78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1800" dirty="0">
                  <a:latin typeface="Times New Roman" panose="02020603050405020304" pitchFamily="18" charset="0"/>
                </a:rPr>
                <a:t>显示控制</a:t>
              </a:r>
              <a:endParaRPr lang="zh-CN" altLang="en-US" sz="1800" dirty="0">
                <a:latin typeface="Times New Roman" panose="02020603050405020304" pitchFamily="18" charset="0"/>
              </a:endParaRPr>
            </a:p>
          </p:txBody>
        </p:sp>
        <p:sp>
          <p:nvSpPr>
            <p:cNvPr id="86025" name="矩形 2541592"/>
            <p:cNvSpPr/>
            <p:nvPr/>
          </p:nvSpPr>
          <p:spPr>
            <a:xfrm>
              <a:off x="6354" y="11430"/>
              <a:ext cx="1440" cy="780"/>
            </a:xfrm>
            <a:prstGeom prst="rect">
              <a:avLst/>
            </a:prstGeom>
            <a:solidFill>
              <a:srgbClr val="FFFFFF"/>
            </a:solidFill>
            <a:ln w="9525" cap="flat" cmpd="sng">
              <a:solidFill>
                <a:srgbClr val="000000"/>
              </a:solidFill>
              <a:prstDash val="solid"/>
              <a:miter/>
              <a:headEnd type="none" w="med" len="med"/>
              <a:tailEnd type="none" w="med" len="med"/>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1800" dirty="0">
                  <a:latin typeface="Times New Roman" panose="02020603050405020304" pitchFamily="18" charset="0"/>
                </a:rPr>
                <a:t>定时器</a:t>
              </a:r>
              <a:endParaRPr lang="zh-CN" altLang="en-US" sz="1800" dirty="0">
                <a:latin typeface="Times New Roman" panose="02020603050405020304" pitchFamily="18" charset="0"/>
              </a:endParaRPr>
            </a:p>
          </p:txBody>
        </p:sp>
        <p:sp>
          <p:nvSpPr>
            <p:cNvPr id="86026" name="直接连接符 2541593"/>
            <p:cNvSpPr/>
            <p:nvPr/>
          </p:nvSpPr>
          <p:spPr>
            <a:xfrm>
              <a:off x="5274" y="11898"/>
              <a:ext cx="1080" cy="0"/>
            </a:xfrm>
            <a:prstGeom prst="line">
              <a:avLst/>
            </a:prstGeom>
            <a:ln w="9525" cap="flat" cmpd="sng">
              <a:solidFill>
                <a:srgbClr val="000000"/>
              </a:solidFill>
              <a:prstDash val="solid"/>
              <a:headEnd type="none" w="med" len="med"/>
              <a:tailEnd type="none" w="med" len="med"/>
            </a:ln>
          </p:spPr>
        </p:sp>
        <p:sp>
          <p:nvSpPr>
            <p:cNvPr id="86027" name="直接连接符 2541594"/>
            <p:cNvSpPr/>
            <p:nvPr/>
          </p:nvSpPr>
          <p:spPr>
            <a:xfrm flipV="1">
              <a:off x="5274" y="10338"/>
              <a:ext cx="1080" cy="0"/>
            </a:xfrm>
            <a:prstGeom prst="line">
              <a:avLst/>
            </a:prstGeom>
            <a:ln w="9525" cap="flat" cmpd="sng">
              <a:solidFill>
                <a:srgbClr val="000000"/>
              </a:solidFill>
              <a:prstDash val="solid"/>
              <a:headEnd type="none" w="med" len="med"/>
              <a:tailEnd type="none" w="med" len="med"/>
            </a:ln>
          </p:spPr>
        </p:sp>
        <p:sp>
          <p:nvSpPr>
            <p:cNvPr id="86028" name="直接连接符 2541595"/>
            <p:cNvSpPr/>
            <p:nvPr/>
          </p:nvSpPr>
          <p:spPr>
            <a:xfrm>
              <a:off x="7074" y="10650"/>
              <a:ext cx="0" cy="780"/>
            </a:xfrm>
            <a:prstGeom prst="line">
              <a:avLst/>
            </a:prstGeom>
            <a:ln w="9525" cap="flat" cmpd="sng">
              <a:solidFill>
                <a:srgbClr val="000000"/>
              </a:solidFill>
              <a:prstDash val="solid"/>
              <a:headEnd type="none" w="med" len="med"/>
              <a:tailEnd type="none" w="med" len="med"/>
            </a:ln>
          </p:spPr>
        </p:sp>
        <p:sp>
          <p:nvSpPr>
            <p:cNvPr id="86029" name="直接连接符 2541596"/>
            <p:cNvSpPr/>
            <p:nvPr/>
          </p:nvSpPr>
          <p:spPr>
            <a:xfrm>
              <a:off x="3474" y="11898"/>
              <a:ext cx="360" cy="0"/>
            </a:xfrm>
            <a:prstGeom prst="line">
              <a:avLst/>
            </a:prstGeom>
            <a:ln w="9525" cap="flat" cmpd="sng">
              <a:solidFill>
                <a:srgbClr val="000000"/>
              </a:solidFill>
              <a:prstDash val="solid"/>
              <a:headEnd type="none" w="med" len="med"/>
              <a:tailEnd type="triangle" w="med" len="med"/>
            </a:ln>
          </p:spPr>
        </p:sp>
      </p:grpSp>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标题 2542593"/>
          <p:cNvSpPr>
            <a:spLocks noGrp="1"/>
          </p:cNvSpPr>
          <p:nvPr>
            <p:ph type="title"/>
          </p:nvPr>
        </p:nvSpPr>
        <p:spPr>
          <a:xfrm>
            <a:off x="1150938" y="101600"/>
            <a:ext cx="7793037" cy="754063"/>
          </a:xfrm>
        </p:spPr>
        <p:txBody>
          <a:bodyPr vert="horz" wrap="square" lIns="91440" tIns="45720" rIns="91440" bIns="45720" anchor="b" anchorCtr="0"/>
          <a:lstStyle/>
          <a:p>
            <a:pPr eaLnBrk="1" hangingPunct="1"/>
            <a:r>
              <a:rPr lang="zh-CN" altLang="en-US" dirty="0"/>
              <a:t>构件设计</a:t>
            </a:r>
            <a:r>
              <a:rPr lang="zh-CN" altLang="en-US" sz="4000" dirty="0"/>
              <a:t> </a:t>
            </a:r>
            <a:endParaRPr lang="zh-CN" altLang="en-US" sz="4000" dirty="0"/>
          </a:p>
        </p:txBody>
      </p:sp>
      <p:sp>
        <p:nvSpPr>
          <p:cNvPr id="87043" name="文本占位符 2542594"/>
          <p:cNvSpPr>
            <a:spLocks noGrp="1"/>
          </p:cNvSpPr>
          <p:nvPr>
            <p:ph idx="1"/>
          </p:nvPr>
        </p:nvSpPr>
        <p:spPr>
          <a:xfrm>
            <a:off x="504825" y="1223963"/>
            <a:ext cx="7956550" cy="5300662"/>
          </a:xfrm>
        </p:spPr>
        <p:txBody>
          <a:bodyPr vert="horz" wrap="square" lIns="91440" tIns="45720" rIns="91440" bIns="45720" anchor="t" anchorCtr="0"/>
          <a:lstStyle/>
          <a:p>
            <a:pPr eaLnBrk="1" hangingPunct="1">
              <a:lnSpc>
                <a:spcPct val="150000"/>
              </a:lnSpc>
            </a:pPr>
            <a:r>
              <a:rPr lang="zh-CN" altLang="en-US" sz="2400" dirty="0">
                <a:latin typeface="楷体_GB2312" pitchFamily="49" charset="-122"/>
                <a:ea typeface="楷体_GB2312" pitchFamily="49" charset="-122"/>
              </a:rPr>
              <a:t>体系结构设计中告诉我们需要什么样的构件，而构件设计中就是设计或选择符合体系结构和规格说明中所需求的构件。构件通常既包括硬件，如</a:t>
            </a:r>
            <a:r>
              <a:rPr lang="en-US" altLang="zh-CN" sz="2400" dirty="0">
                <a:latin typeface="楷体_GB2312" pitchFamily="49" charset="-122"/>
                <a:ea typeface="楷体_GB2312" pitchFamily="49" charset="-122"/>
              </a:rPr>
              <a:t>ARM</a:t>
            </a:r>
            <a:r>
              <a:rPr lang="zh-CN" altLang="en-US" sz="2400" dirty="0">
                <a:latin typeface="楷体_GB2312" pitchFamily="49" charset="-122"/>
                <a:ea typeface="楷体_GB2312" pitchFamily="49" charset="-122"/>
              </a:rPr>
              <a:t>、电路板等，也包括软件模块。</a:t>
            </a:r>
            <a:endParaRPr lang="zh-CN" altLang="en-US" sz="2400" dirty="0">
              <a:latin typeface="楷体_GB2312" pitchFamily="49" charset="-122"/>
              <a:ea typeface="楷体_GB2312" pitchFamily="49" charset="-122"/>
            </a:endParaRPr>
          </a:p>
          <a:p>
            <a:pPr eaLnBrk="1" hangingPunct="1">
              <a:lnSpc>
                <a:spcPct val="150000"/>
              </a:lnSpc>
            </a:pPr>
            <a:r>
              <a:rPr lang="zh-CN" altLang="en-US" sz="2400" dirty="0">
                <a:latin typeface="楷体_GB2312" pitchFamily="49" charset="-122"/>
                <a:ea typeface="楷体_GB2312" pitchFamily="49" charset="-122"/>
              </a:rPr>
              <a:t>标准构件（例如</a:t>
            </a:r>
            <a:r>
              <a:rPr lang="en-US" altLang="zh-CN" sz="2400" dirty="0">
                <a:latin typeface="楷体_GB2312" pitchFamily="49" charset="-122"/>
                <a:ea typeface="楷体_GB2312" pitchFamily="49" charset="-122"/>
              </a:rPr>
              <a:t>CPU</a:t>
            </a:r>
            <a:r>
              <a:rPr lang="zh-CN" altLang="en-US" sz="2400" dirty="0">
                <a:latin typeface="楷体_GB2312" pitchFamily="49" charset="-122"/>
                <a:ea typeface="楷体_GB2312" pitchFamily="49" charset="-122"/>
              </a:rPr>
              <a:t>芯片，存储器芯片等），专用构件（</a:t>
            </a:r>
            <a:r>
              <a:rPr lang="en-US" altLang="zh-CN" sz="2400" dirty="0">
                <a:latin typeface="楷体_GB2312" pitchFamily="49" charset="-122"/>
                <a:ea typeface="楷体_GB2312" pitchFamily="49" charset="-122"/>
              </a:rPr>
              <a:t>GPS</a:t>
            </a:r>
            <a:r>
              <a:rPr lang="zh-CN" altLang="en-US" sz="2400" dirty="0">
                <a:latin typeface="楷体_GB2312" pitchFamily="49" charset="-122"/>
                <a:ea typeface="楷体_GB2312" pitchFamily="49" charset="-122"/>
              </a:rPr>
              <a:t>接收器）。软件构件也可利用标准软件模块（地图数据库及数据库标准访问例程及函数）。 </a:t>
            </a:r>
            <a:endParaRPr lang="zh-CN" altLang="en-US" sz="2400" dirty="0">
              <a:latin typeface="楷体_GB2312" pitchFamily="49" charset="-122"/>
              <a:ea typeface="楷体_GB2312" pitchFamily="49" charset="-122"/>
            </a:endParaRPr>
          </a:p>
        </p:txBody>
      </p:sp>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2543617"/>
          <p:cNvSpPr>
            <a:spLocks noGrp="1"/>
          </p:cNvSpPr>
          <p:nvPr>
            <p:ph type="title"/>
          </p:nvPr>
        </p:nvSpPr>
        <p:spPr>
          <a:xfrm>
            <a:off x="1150938" y="101600"/>
            <a:ext cx="7793037" cy="725488"/>
          </a:xfrm>
        </p:spPr>
        <p:txBody>
          <a:bodyPr vert="horz" wrap="square" lIns="91440" tIns="45720" rIns="91440" bIns="45720" anchor="b" anchorCtr="0"/>
          <a:lstStyle/>
          <a:p>
            <a:pPr eaLnBrk="1" hangingPunct="1"/>
            <a:r>
              <a:rPr lang="zh-CN" altLang="en-US" dirty="0"/>
              <a:t>系统调试与集成</a:t>
            </a:r>
            <a:r>
              <a:rPr lang="zh-CN" altLang="en-US" sz="4000" dirty="0"/>
              <a:t> </a:t>
            </a:r>
            <a:endParaRPr lang="zh-CN" altLang="en-US" sz="4000" dirty="0"/>
          </a:p>
        </p:txBody>
      </p:sp>
      <p:sp>
        <p:nvSpPr>
          <p:cNvPr id="88067" name="文本占位符 2543618"/>
          <p:cNvSpPr>
            <a:spLocks noGrp="1"/>
          </p:cNvSpPr>
          <p:nvPr>
            <p:ph idx="1"/>
          </p:nvPr>
        </p:nvSpPr>
        <p:spPr>
          <a:xfrm>
            <a:off x="565150" y="1255713"/>
            <a:ext cx="8113713" cy="5086350"/>
          </a:xfrm>
        </p:spPr>
        <p:txBody>
          <a:bodyPr vert="horz" wrap="square" lIns="91440" tIns="45720" rIns="91440" bIns="45720" anchor="t" anchorCtr="0"/>
          <a:lstStyle/>
          <a:p>
            <a:pPr algn="just" eaLnBrk="1" hangingPunct="1">
              <a:lnSpc>
                <a:spcPct val="150000"/>
              </a:lnSpc>
            </a:pPr>
            <a:r>
              <a:rPr lang="zh-CN" altLang="en-US" sz="2800" dirty="0">
                <a:latin typeface="楷体_GB2312" pitchFamily="49" charset="-122"/>
                <a:ea typeface="楷体_GB2312" pitchFamily="49" charset="-122"/>
              </a:rPr>
              <a:t>在系统集成时按阶段构架系统，并每次只对一部分模块排错，能够更容易地发现并定位错误。</a:t>
            </a:r>
            <a:endParaRPr lang="zh-CN" altLang="en-US" sz="2800" dirty="0">
              <a:latin typeface="楷体_GB2312" pitchFamily="49" charset="-122"/>
              <a:ea typeface="楷体_GB2312" pitchFamily="49" charset="-122"/>
            </a:endParaRPr>
          </a:p>
          <a:p>
            <a:pPr algn="just" eaLnBrk="1" hangingPunct="1">
              <a:lnSpc>
                <a:spcPct val="150000"/>
              </a:lnSpc>
            </a:pPr>
            <a:r>
              <a:rPr lang="zh-CN" altLang="en-US" sz="2800" dirty="0">
                <a:latin typeface="楷体_GB2312" pitchFamily="49" charset="-122"/>
                <a:ea typeface="楷体_GB2312" pitchFamily="49" charset="-122"/>
              </a:rPr>
              <a:t>我们必须确保在体系结构和各构件设计阶段尽可能按阶段集成系统，并相对独立地测试系统功能。</a:t>
            </a:r>
            <a:endParaRPr lang="zh-CN" altLang="en-US" sz="2800" dirty="0">
              <a:latin typeface="楷体_GB2312" pitchFamily="49" charset="-122"/>
              <a:ea typeface="楷体_GB2312" pitchFamily="49" charset="-122"/>
            </a:endParaRPr>
          </a:p>
          <a:p>
            <a:pPr algn="just" eaLnBrk="1" hangingPunct="1">
              <a:lnSpc>
                <a:spcPct val="150000"/>
              </a:lnSpc>
            </a:pPr>
            <a:r>
              <a:rPr lang="zh-CN" altLang="en-US" sz="2800" dirty="0">
                <a:latin typeface="楷体_GB2312" pitchFamily="49" charset="-122"/>
                <a:ea typeface="楷体_GB2312" pitchFamily="49" charset="-122"/>
              </a:rPr>
              <a:t>系统集成时要准确定位出现的错误是非常困难的，在这一阶段，设计者的专业知识和经验将起很大的作用。 </a:t>
            </a:r>
            <a:endParaRPr lang="zh-CN" altLang="en-US" sz="2800" dirty="0">
              <a:latin typeface="楷体_GB2312" pitchFamily="49" charset="-122"/>
              <a:ea typeface="楷体_GB2312" pitchFamily="49" charset="-122"/>
            </a:endParaRPr>
          </a:p>
        </p:txBody>
      </p:sp>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2145281"/>
          <p:cNvSpPr>
            <a:spLocks noGrp="1"/>
          </p:cNvSpPr>
          <p:nvPr>
            <p:ph type="title"/>
          </p:nvPr>
        </p:nvSpPr>
        <p:spPr>
          <a:xfrm>
            <a:off x="995363" y="152400"/>
            <a:ext cx="7920037" cy="836613"/>
          </a:xfrm>
        </p:spPr>
        <p:txBody>
          <a:bodyPr vert="horz" wrap="square" lIns="82550" tIns="41275" rIns="82550" bIns="41275" anchor="b" anchorCtr="0"/>
          <a:lstStyle/>
          <a:p>
            <a:pPr marL="254000" indent="-254000" eaLnBrk="1" hangingPunct="1">
              <a:spcBef>
                <a:spcPct val="50000"/>
              </a:spcBef>
              <a:buSzPct val="75000"/>
            </a:pPr>
            <a:r>
              <a:rPr lang="zh-CN" altLang="en-US" sz="4000" dirty="0"/>
              <a:t>嵌入式系统的开发</a:t>
            </a:r>
            <a:r>
              <a:rPr lang="en-US" altLang="zh-CN" sz="4000" dirty="0"/>
              <a:t>—</a:t>
            </a:r>
            <a:r>
              <a:rPr lang="zh-CN" altLang="en-US" sz="4000" dirty="0"/>
              <a:t>设计与调试</a:t>
            </a:r>
            <a:endParaRPr lang="zh-CN" altLang="en-US" sz="4000" dirty="0"/>
          </a:p>
        </p:txBody>
      </p:sp>
      <p:sp>
        <p:nvSpPr>
          <p:cNvPr id="89091" name="直接连接符 2145282"/>
          <p:cNvSpPr/>
          <p:nvPr/>
        </p:nvSpPr>
        <p:spPr>
          <a:xfrm>
            <a:off x="685800" y="3276600"/>
            <a:ext cx="7772400" cy="0"/>
          </a:xfrm>
          <a:prstGeom prst="line">
            <a:avLst/>
          </a:prstGeom>
          <a:ln w="38100" cap="flat" cmpd="sng">
            <a:solidFill>
              <a:srgbClr val="FF6600"/>
            </a:solidFill>
            <a:prstDash val="solid"/>
            <a:headEnd type="none" w="med" len="med"/>
            <a:tailEnd type="triangle" w="med" len="med"/>
          </a:ln>
        </p:spPr>
      </p:sp>
      <p:sp>
        <p:nvSpPr>
          <p:cNvPr id="89092" name="直接连接符 2145283"/>
          <p:cNvSpPr/>
          <p:nvPr/>
        </p:nvSpPr>
        <p:spPr>
          <a:xfrm>
            <a:off x="685800" y="3429000"/>
            <a:ext cx="7772400" cy="0"/>
          </a:xfrm>
          <a:prstGeom prst="line">
            <a:avLst/>
          </a:prstGeom>
          <a:ln w="38100" cap="flat" cmpd="sng">
            <a:solidFill>
              <a:srgbClr val="0000FF"/>
            </a:solidFill>
            <a:prstDash val="solid"/>
            <a:headEnd type="none" w="med" len="med"/>
            <a:tailEnd type="triangle" w="med" len="med"/>
          </a:ln>
        </p:spPr>
      </p:sp>
      <p:sp>
        <p:nvSpPr>
          <p:cNvPr id="89093" name="文本框 2145284"/>
          <p:cNvSpPr txBox="1"/>
          <p:nvPr/>
        </p:nvSpPr>
        <p:spPr>
          <a:xfrm>
            <a:off x="228600" y="2911475"/>
            <a:ext cx="457200" cy="8223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spcBef>
                <a:spcPct val="50000"/>
              </a:spcBef>
              <a:buClrTx/>
              <a:buSzTx/>
              <a:buFont typeface="Arial" panose="020B0604020202020204" pitchFamily="34" charset="0"/>
              <a:buNone/>
            </a:pPr>
            <a:r>
              <a:rPr lang="zh-CN" altLang="en-US" sz="2400" dirty="0">
                <a:solidFill>
                  <a:srgbClr val="003399"/>
                </a:solidFill>
                <a:ea typeface="黑体" panose="02010609060101010101" pitchFamily="49" charset="-122"/>
              </a:rPr>
              <a:t>设计</a:t>
            </a:r>
            <a:endParaRPr lang="zh-CN" altLang="en-US" sz="2400" dirty="0">
              <a:solidFill>
                <a:srgbClr val="003399"/>
              </a:solidFill>
              <a:ea typeface="黑体" panose="02010609060101010101" pitchFamily="49" charset="-122"/>
            </a:endParaRPr>
          </a:p>
        </p:txBody>
      </p:sp>
      <p:sp>
        <p:nvSpPr>
          <p:cNvPr id="89094" name="文本框 2145285"/>
          <p:cNvSpPr txBox="1"/>
          <p:nvPr/>
        </p:nvSpPr>
        <p:spPr>
          <a:xfrm>
            <a:off x="8382000" y="2895600"/>
            <a:ext cx="457200" cy="82232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spcBef>
                <a:spcPct val="50000"/>
              </a:spcBef>
              <a:buClrTx/>
              <a:buSzTx/>
              <a:buFont typeface="Arial" panose="020B0604020202020204" pitchFamily="34" charset="0"/>
              <a:buNone/>
            </a:pPr>
            <a:r>
              <a:rPr lang="zh-CN" altLang="en-US" sz="2400" dirty="0">
                <a:solidFill>
                  <a:srgbClr val="003399"/>
                </a:solidFill>
                <a:ea typeface="黑体" panose="02010609060101010101" pitchFamily="49" charset="-122"/>
              </a:rPr>
              <a:t>生产</a:t>
            </a:r>
            <a:endParaRPr lang="zh-CN" altLang="en-US" sz="2400" dirty="0">
              <a:solidFill>
                <a:srgbClr val="003399"/>
              </a:solidFill>
              <a:ea typeface="黑体" panose="02010609060101010101" pitchFamily="49" charset="-122"/>
            </a:endParaRPr>
          </a:p>
        </p:txBody>
      </p:sp>
      <p:sp>
        <p:nvSpPr>
          <p:cNvPr id="89095" name="直接连接符 2145286"/>
          <p:cNvSpPr/>
          <p:nvPr/>
        </p:nvSpPr>
        <p:spPr>
          <a:xfrm>
            <a:off x="1447800" y="2362200"/>
            <a:ext cx="0" cy="914400"/>
          </a:xfrm>
          <a:prstGeom prst="line">
            <a:avLst/>
          </a:prstGeom>
          <a:ln w="22225" cap="flat" cmpd="sng">
            <a:solidFill>
              <a:srgbClr val="333300"/>
            </a:solidFill>
            <a:prstDash val="solid"/>
            <a:headEnd type="none" w="med" len="med"/>
            <a:tailEnd type="oval" w="med" len="med"/>
          </a:ln>
        </p:spPr>
      </p:sp>
      <p:sp>
        <p:nvSpPr>
          <p:cNvPr id="89096" name="直接连接符 2145287"/>
          <p:cNvSpPr/>
          <p:nvPr/>
        </p:nvSpPr>
        <p:spPr>
          <a:xfrm>
            <a:off x="2667000" y="2895600"/>
            <a:ext cx="0" cy="381000"/>
          </a:xfrm>
          <a:prstGeom prst="line">
            <a:avLst/>
          </a:prstGeom>
          <a:ln w="22225" cap="flat" cmpd="sng">
            <a:solidFill>
              <a:srgbClr val="333300"/>
            </a:solidFill>
            <a:prstDash val="solid"/>
            <a:headEnd type="none" w="med" len="med"/>
            <a:tailEnd type="oval" w="med" len="med"/>
          </a:ln>
        </p:spPr>
      </p:sp>
      <p:sp>
        <p:nvSpPr>
          <p:cNvPr id="89097" name="直接连接符 2145288"/>
          <p:cNvSpPr/>
          <p:nvPr/>
        </p:nvSpPr>
        <p:spPr>
          <a:xfrm flipH="1">
            <a:off x="3733800" y="2286000"/>
            <a:ext cx="0" cy="990600"/>
          </a:xfrm>
          <a:prstGeom prst="line">
            <a:avLst/>
          </a:prstGeom>
          <a:ln w="22225" cap="flat" cmpd="sng">
            <a:solidFill>
              <a:schemeClr val="bg2"/>
            </a:solidFill>
            <a:prstDash val="solid"/>
            <a:headEnd type="none" w="med" len="med"/>
            <a:tailEnd type="oval" w="med" len="med"/>
          </a:ln>
        </p:spPr>
      </p:sp>
      <p:sp>
        <p:nvSpPr>
          <p:cNvPr id="89098" name="直接连接符 2145289"/>
          <p:cNvSpPr/>
          <p:nvPr/>
        </p:nvSpPr>
        <p:spPr>
          <a:xfrm>
            <a:off x="3733800" y="3276600"/>
            <a:ext cx="0" cy="152400"/>
          </a:xfrm>
          <a:prstGeom prst="line">
            <a:avLst/>
          </a:prstGeom>
          <a:ln w="22225" cap="flat" cmpd="sng">
            <a:solidFill>
              <a:srgbClr val="333300"/>
            </a:solidFill>
            <a:prstDash val="solid"/>
            <a:headEnd type="none" w="med" len="med"/>
            <a:tailEnd type="oval" w="med" len="med"/>
          </a:ln>
        </p:spPr>
      </p:sp>
      <p:sp>
        <p:nvSpPr>
          <p:cNvPr id="89099" name="直接连接符 2145290"/>
          <p:cNvSpPr/>
          <p:nvPr/>
        </p:nvSpPr>
        <p:spPr>
          <a:xfrm>
            <a:off x="2971800" y="3429000"/>
            <a:ext cx="0" cy="990600"/>
          </a:xfrm>
          <a:prstGeom prst="line">
            <a:avLst/>
          </a:prstGeom>
          <a:ln w="22225" cap="flat" cmpd="sng">
            <a:solidFill>
              <a:schemeClr val="bg2"/>
            </a:solidFill>
            <a:prstDash val="solid"/>
            <a:headEnd type="oval" w="med" len="med"/>
            <a:tailEnd type="none" w="med" len="med"/>
          </a:ln>
        </p:spPr>
      </p:sp>
      <p:sp>
        <p:nvSpPr>
          <p:cNvPr id="89100" name="直接连接符 2145291"/>
          <p:cNvSpPr/>
          <p:nvPr/>
        </p:nvSpPr>
        <p:spPr>
          <a:xfrm>
            <a:off x="2971800" y="3276600"/>
            <a:ext cx="0" cy="152400"/>
          </a:xfrm>
          <a:prstGeom prst="line">
            <a:avLst/>
          </a:prstGeom>
          <a:ln w="22225" cap="flat" cmpd="sng">
            <a:solidFill>
              <a:srgbClr val="333300"/>
            </a:solidFill>
            <a:prstDash val="solid"/>
            <a:headEnd type="oval" w="med" len="med"/>
            <a:tailEnd type="none" w="med" len="med"/>
          </a:ln>
        </p:spPr>
      </p:sp>
      <p:sp>
        <p:nvSpPr>
          <p:cNvPr id="89101" name="直接连接符 2145292"/>
          <p:cNvSpPr/>
          <p:nvPr/>
        </p:nvSpPr>
        <p:spPr>
          <a:xfrm>
            <a:off x="1524000" y="3429000"/>
            <a:ext cx="0" cy="533400"/>
          </a:xfrm>
          <a:prstGeom prst="line">
            <a:avLst/>
          </a:prstGeom>
          <a:ln w="22225" cap="flat" cmpd="sng">
            <a:solidFill>
              <a:schemeClr val="bg2"/>
            </a:solidFill>
            <a:prstDash val="solid"/>
            <a:headEnd type="oval" w="med" len="med"/>
            <a:tailEnd type="none" w="med" len="med"/>
          </a:ln>
        </p:spPr>
      </p:sp>
      <p:grpSp>
        <p:nvGrpSpPr>
          <p:cNvPr id="89102" name="组合 2145293"/>
          <p:cNvGrpSpPr/>
          <p:nvPr/>
        </p:nvGrpSpPr>
        <p:grpSpPr>
          <a:xfrm>
            <a:off x="762000" y="1752600"/>
            <a:ext cx="1447800" cy="609600"/>
            <a:chOff x="2208" y="1104"/>
            <a:chExt cx="912" cy="384"/>
          </a:xfrm>
        </p:grpSpPr>
        <p:sp>
          <p:nvSpPr>
            <p:cNvPr id="89135" name="椭圆 2145294"/>
            <p:cNvSpPr/>
            <p:nvPr/>
          </p:nvSpPr>
          <p:spPr>
            <a:xfrm>
              <a:off x="2208" y="1104"/>
              <a:ext cx="912" cy="384"/>
            </a:xfrm>
            <a:prstGeom prst="ellipse">
              <a:avLst/>
            </a:prstGeom>
            <a:solidFill>
              <a:srgbClr val="993300"/>
            </a:solidFill>
            <a:ln w="9525" cap="flat" cmpd="sng">
              <a:solidFill>
                <a:srgbClr val="99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89136" name="文本框 2145295"/>
            <p:cNvSpPr txBox="1"/>
            <p:nvPr/>
          </p:nvSpPr>
          <p:spPr>
            <a:xfrm>
              <a:off x="2304" y="1152"/>
              <a:ext cx="720"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000" dirty="0">
                  <a:solidFill>
                    <a:srgbClr val="FFFF66"/>
                  </a:solidFill>
                </a:rPr>
                <a:t>编译器</a:t>
              </a:r>
              <a:endParaRPr lang="zh-CN" altLang="en-US" sz="2000" dirty="0">
                <a:solidFill>
                  <a:srgbClr val="FFFF66"/>
                </a:solidFill>
              </a:endParaRPr>
            </a:p>
          </p:txBody>
        </p:sp>
      </p:grpSp>
      <p:grpSp>
        <p:nvGrpSpPr>
          <p:cNvPr id="89103" name="组合 2145296"/>
          <p:cNvGrpSpPr/>
          <p:nvPr/>
        </p:nvGrpSpPr>
        <p:grpSpPr>
          <a:xfrm>
            <a:off x="1905000" y="2286000"/>
            <a:ext cx="1447800" cy="609600"/>
            <a:chOff x="2208" y="1104"/>
            <a:chExt cx="912" cy="384"/>
          </a:xfrm>
        </p:grpSpPr>
        <p:sp>
          <p:nvSpPr>
            <p:cNvPr id="89133" name="椭圆 2145297"/>
            <p:cNvSpPr/>
            <p:nvPr/>
          </p:nvSpPr>
          <p:spPr>
            <a:xfrm>
              <a:off x="2208" y="1104"/>
              <a:ext cx="912" cy="384"/>
            </a:xfrm>
            <a:prstGeom prst="ellipse">
              <a:avLst/>
            </a:prstGeom>
            <a:solidFill>
              <a:srgbClr val="993300"/>
            </a:solidFill>
            <a:ln w="9525" cap="flat" cmpd="sng">
              <a:solidFill>
                <a:srgbClr val="99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89134" name="文本框 2145298"/>
            <p:cNvSpPr txBox="1"/>
            <p:nvPr/>
          </p:nvSpPr>
          <p:spPr>
            <a:xfrm>
              <a:off x="2304" y="1152"/>
              <a:ext cx="720"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000" dirty="0">
                  <a:solidFill>
                    <a:srgbClr val="FFFF66"/>
                  </a:solidFill>
                </a:rPr>
                <a:t>链接器</a:t>
              </a:r>
              <a:endParaRPr lang="zh-CN" altLang="en-US" sz="2000" dirty="0">
                <a:solidFill>
                  <a:srgbClr val="FFFF66"/>
                </a:solidFill>
              </a:endParaRPr>
            </a:p>
          </p:txBody>
        </p:sp>
      </p:grpSp>
      <p:grpSp>
        <p:nvGrpSpPr>
          <p:cNvPr id="89104" name="组合 2145299"/>
          <p:cNvGrpSpPr/>
          <p:nvPr/>
        </p:nvGrpSpPr>
        <p:grpSpPr>
          <a:xfrm>
            <a:off x="2971800" y="1676400"/>
            <a:ext cx="1447800" cy="609600"/>
            <a:chOff x="2208" y="1104"/>
            <a:chExt cx="912" cy="384"/>
          </a:xfrm>
        </p:grpSpPr>
        <p:sp>
          <p:nvSpPr>
            <p:cNvPr id="89131" name="椭圆 2145300"/>
            <p:cNvSpPr/>
            <p:nvPr/>
          </p:nvSpPr>
          <p:spPr>
            <a:xfrm>
              <a:off x="2208" y="1104"/>
              <a:ext cx="912" cy="384"/>
            </a:xfrm>
            <a:prstGeom prst="ellipse">
              <a:avLst/>
            </a:prstGeom>
            <a:solidFill>
              <a:srgbClr val="993300"/>
            </a:solidFill>
            <a:ln w="9525" cap="flat" cmpd="sng">
              <a:solidFill>
                <a:srgbClr val="9933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89132" name="文本框 2145301"/>
            <p:cNvSpPr txBox="1"/>
            <p:nvPr/>
          </p:nvSpPr>
          <p:spPr>
            <a:xfrm>
              <a:off x="2304" y="1152"/>
              <a:ext cx="720"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000" dirty="0">
                  <a:solidFill>
                    <a:srgbClr val="FFFF66"/>
                  </a:solidFill>
                </a:rPr>
                <a:t>调试器</a:t>
              </a:r>
              <a:endParaRPr lang="zh-CN" altLang="en-US" sz="2000" dirty="0">
                <a:solidFill>
                  <a:srgbClr val="FFFF66"/>
                </a:solidFill>
              </a:endParaRPr>
            </a:p>
          </p:txBody>
        </p:sp>
      </p:grpSp>
      <p:sp>
        <p:nvSpPr>
          <p:cNvPr id="89105" name="椭圆 2145302"/>
          <p:cNvSpPr/>
          <p:nvPr/>
        </p:nvSpPr>
        <p:spPr>
          <a:xfrm>
            <a:off x="457200" y="1295400"/>
            <a:ext cx="4191000" cy="1676400"/>
          </a:xfrm>
          <a:prstGeom prst="ellipse">
            <a:avLst/>
          </a:prstGeom>
          <a:noFill/>
          <a:ln w="19050" cap="flat" cmpd="sng">
            <a:solidFill>
              <a:srgbClr val="FF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89106" name="文本框 2145303"/>
          <p:cNvSpPr txBox="1"/>
          <p:nvPr/>
        </p:nvSpPr>
        <p:spPr>
          <a:xfrm>
            <a:off x="2209800" y="1295400"/>
            <a:ext cx="685800" cy="3968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en-US" altLang="zh-CN" sz="2000" b="1" dirty="0">
                <a:solidFill>
                  <a:srgbClr val="000000"/>
                </a:solidFill>
              </a:rPr>
              <a:t>IDE</a:t>
            </a:r>
            <a:endParaRPr lang="en-US" altLang="zh-CN" sz="2000" b="1" dirty="0">
              <a:solidFill>
                <a:srgbClr val="000000"/>
              </a:solidFill>
            </a:endParaRPr>
          </a:p>
        </p:txBody>
      </p:sp>
      <p:grpSp>
        <p:nvGrpSpPr>
          <p:cNvPr id="89107" name="组合 2145304"/>
          <p:cNvGrpSpPr/>
          <p:nvPr/>
        </p:nvGrpSpPr>
        <p:grpSpPr>
          <a:xfrm>
            <a:off x="4800600" y="2057400"/>
            <a:ext cx="1752600" cy="762000"/>
            <a:chOff x="3216" y="1152"/>
            <a:chExt cx="1104" cy="480"/>
          </a:xfrm>
        </p:grpSpPr>
        <p:sp>
          <p:nvSpPr>
            <p:cNvPr id="89129" name="椭圆 2145305"/>
            <p:cNvSpPr/>
            <p:nvPr/>
          </p:nvSpPr>
          <p:spPr>
            <a:xfrm>
              <a:off x="3216" y="1152"/>
              <a:ext cx="1104" cy="480"/>
            </a:xfrm>
            <a:prstGeom prst="ellipse">
              <a:avLst/>
            </a:prstGeom>
            <a:solidFill>
              <a:srgbClr val="0000FF"/>
            </a:solidFill>
            <a:ln w="9525" cap="flat" cmpd="sng">
              <a:solidFill>
                <a:srgbClr val="0000FF"/>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89130" name="文本框 2145306"/>
            <p:cNvSpPr txBox="1"/>
            <p:nvPr/>
          </p:nvSpPr>
          <p:spPr>
            <a:xfrm>
              <a:off x="3312" y="1248"/>
              <a:ext cx="960"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000" dirty="0">
                  <a:solidFill>
                    <a:srgbClr val="FFFF66"/>
                  </a:solidFill>
                </a:rPr>
                <a:t>操作系统</a:t>
              </a:r>
              <a:endParaRPr lang="zh-CN" altLang="en-US" sz="2000" dirty="0">
                <a:solidFill>
                  <a:srgbClr val="FFFF66"/>
                </a:solidFill>
              </a:endParaRPr>
            </a:p>
          </p:txBody>
        </p:sp>
      </p:grpSp>
      <p:sp>
        <p:nvSpPr>
          <p:cNvPr id="89108" name="直接连接符 2145307"/>
          <p:cNvSpPr/>
          <p:nvPr/>
        </p:nvSpPr>
        <p:spPr>
          <a:xfrm>
            <a:off x="5715000" y="2819400"/>
            <a:ext cx="0" cy="457200"/>
          </a:xfrm>
          <a:prstGeom prst="line">
            <a:avLst/>
          </a:prstGeom>
          <a:ln w="22225" cap="flat" cmpd="sng">
            <a:solidFill>
              <a:srgbClr val="333300"/>
            </a:solidFill>
            <a:prstDash val="solid"/>
            <a:headEnd type="none" w="med" len="med"/>
            <a:tailEnd type="oval" w="med" len="med"/>
          </a:ln>
        </p:spPr>
      </p:sp>
      <p:sp>
        <p:nvSpPr>
          <p:cNvPr id="89109" name="椭圆 2145308"/>
          <p:cNvSpPr/>
          <p:nvPr/>
        </p:nvSpPr>
        <p:spPr>
          <a:xfrm>
            <a:off x="6629400" y="1509713"/>
            <a:ext cx="1752600" cy="762000"/>
          </a:xfrm>
          <a:prstGeom prst="ellipse">
            <a:avLst/>
          </a:prstGeom>
          <a:solidFill>
            <a:srgbClr val="800080"/>
          </a:solidFill>
          <a:ln w="9525" cap="flat" cmpd="sng">
            <a:solidFill>
              <a:srgbClr val="80008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89110" name="文本框 2145309"/>
          <p:cNvSpPr txBox="1"/>
          <p:nvPr/>
        </p:nvSpPr>
        <p:spPr>
          <a:xfrm>
            <a:off x="6781800" y="1570038"/>
            <a:ext cx="1524000" cy="7016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000" dirty="0">
                <a:solidFill>
                  <a:srgbClr val="FFFF66"/>
                </a:solidFill>
              </a:rPr>
              <a:t>软件开发与测试</a:t>
            </a:r>
            <a:endParaRPr lang="zh-CN" altLang="en-US" sz="2000" dirty="0">
              <a:solidFill>
                <a:srgbClr val="FFFF66"/>
              </a:solidFill>
            </a:endParaRPr>
          </a:p>
        </p:txBody>
      </p:sp>
      <p:sp>
        <p:nvSpPr>
          <p:cNvPr id="89111" name="直接连接符 2145310"/>
          <p:cNvSpPr/>
          <p:nvPr/>
        </p:nvSpPr>
        <p:spPr>
          <a:xfrm>
            <a:off x="7467600" y="2286000"/>
            <a:ext cx="0" cy="990600"/>
          </a:xfrm>
          <a:prstGeom prst="line">
            <a:avLst/>
          </a:prstGeom>
          <a:ln w="22225" cap="flat" cmpd="sng">
            <a:solidFill>
              <a:srgbClr val="333300"/>
            </a:solidFill>
            <a:prstDash val="solid"/>
            <a:headEnd type="none" w="med" len="med"/>
            <a:tailEnd type="oval" w="med" len="med"/>
          </a:ln>
        </p:spPr>
      </p:sp>
      <p:grpSp>
        <p:nvGrpSpPr>
          <p:cNvPr id="89112" name="组合 2145311"/>
          <p:cNvGrpSpPr/>
          <p:nvPr/>
        </p:nvGrpSpPr>
        <p:grpSpPr>
          <a:xfrm>
            <a:off x="838200" y="3962400"/>
            <a:ext cx="1295400" cy="1235075"/>
            <a:chOff x="528" y="2496"/>
            <a:chExt cx="816" cy="778"/>
          </a:xfrm>
        </p:grpSpPr>
        <p:sp>
          <p:nvSpPr>
            <p:cNvPr id="89127" name="文本框 2145312"/>
            <p:cNvSpPr txBox="1"/>
            <p:nvPr/>
          </p:nvSpPr>
          <p:spPr>
            <a:xfrm>
              <a:off x="576" y="3024"/>
              <a:ext cx="672"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000" dirty="0">
                  <a:solidFill>
                    <a:srgbClr val="006600"/>
                  </a:solidFill>
                </a:rPr>
                <a:t>评估板</a:t>
              </a:r>
              <a:endParaRPr lang="zh-CN" altLang="en-US" sz="2000" dirty="0">
                <a:solidFill>
                  <a:srgbClr val="006600"/>
                </a:solidFill>
              </a:endParaRPr>
            </a:p>
          </p:txBody>
        </p:sp>
        <p:graphicFrame>
          <p:nvGraphicFramePr>
            <p:cNvPr id="89128" name="对象 2145313"/>
            <p:cNvGraphicFramePr/>
            <p:nvPr/>
          </p:nvGraphicFramePr>
          <p:xfrm>
            <a:off x="528" y="2496"/>
            <a:ext cx="816" cy="534"/>
          </p:xfrm>
          <a:graphic>
            <a:graphicData uri="http://schemas.openxmlformats.org/presentationml/2006/ole">
              <mc:AlternateContent xmlns:mc="http://schemas.openxmlformats.org/markup-compatibility/2006">
                <mc:Choice xmlns:v="urn:schemas-microsoft-com:vml" Requires="v">
                  <p:oleObj spid="_x0000_s2" name="" r:id="rId1" imgW="3581400" imgH="2343150" progId="Paint.Picture">
                    <p:embed/>
                  </p:oleObj>
                </mc:Choice>
                <mc:Fallback>
                  <p:oleObj name="" r:id="rId1" imgW="3581400" imgH="2343150" progId="Paint.Picture">
                    <p:embed/>
                    <p:pic>
                      <p:nvPicPr>
                        <p:cNvPr id="0" name="图片 3077"/>
                        <p:cNvPicPr/>
                        <p:nvPr/>
                      </p:nvPicPr>
                      <p:blipFill>
                        <a:blip r:embed="rId2"/>
                        <a:stretch>
                          <a:fillRect/>
                        </a:stretch>
                      </p:blipFill>
                      <p:spPr>
                        <a:xfrm>
                          <a:off x="528" y="2496"/>
                          <a:ext cx="816" cy="534"/>
                        </a:xfrm>
                        <a:prstGeom prst="rect">
                          <a:avLst/>
                        </a:prstGeom>
                        <a:noFill/>
                        <a:ln w="38100">
                          <a:noFill/>
                          <a:miter/>
                        </a:ln>
                      </p:spPr>
                    </p:pic>
                  </p:oleObj>
                </mc:Fallback>
              </mc:AlternateContent>
            </a:graphicData>
          </a:graphic>
        </p:graphicFrame>
      </p:grpSp>
      <p:grpSp>
        <p:nvGrpSpPr>
          <p:cNvPr id="89113" name="组合 2145314"/>
          <p:cNvGrpSpPr/>
          <p:nvPr/>
        </p:nvGrpSpPr>
        <p:grpSpPr>
          <a:xfrm>
            <a:off x="2209800" y="4414838"/>
            <a:ext cx="1600200" cy="1452562"/>
            <a:chOff x="1392" y="2781"/>
            <a:chExt cx="1008" cy="915"/>
          </a:xfrm>
        </p:grpSpPr>
        <p:sp>
          <p:nvSpPr>
            <p:cNvPr id="89125" name="文本框 2145315"/>
            <p:cNvSpPr txBox="1"/>
            <p:nvPr/>
          </p:nvSpPr>
          <p:spPr>
            <a:xfrm>
              <a:off x="1536" y="3446"/>
              <a:ext cx="720"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000" dirty="0">
                  <a:solidFill>
                    <a:srgbClr val="006600"/>
                  </a:solidFill>
                </a:rPr>
                <a:t>仿真器</a:t>
              </a:r>
              <a:endParaRPr lang="zh-CN" altLang="en-US" sz="2000" dirty="0">
                <a:solidFill>
                  <a:srgbClr val="006600"/>
                </a:solidFill>
              </a:endParaRPr>
            </a:p>
          </p:txBody>
        </p:sp>
        <p:graphicFrame>
          <p:nvGraphicFramePr>
            <p:cNvPr id="89126" name="对象 2145316"/>
            <p:cNvGraphicFramePr/>
            <p:nvPr/>
          </p:nvGraphicFramePr>
          <p:xfrm>
            <a:off x="1392" y="2781"/>
            <a:ext cx="1008" cy="675"/>
          </p:xfrm>
          <a:graphic>
            <a:graphicData uri="http://schemas.openxmlformats.org/presentationml/2006/ole">
              <mc:AlternateContent xmlns:mc="http://schemas.openxmlformats.org/markup-compatibility/2006">
                <mc:Choice xmlns:v="urn:schemas-microsoft-com:vml" Requires="v">
                  <p:oleObj spid="_x0000_s3" name="" r:id="rId3" imgW="3514725" imgH="2352675" progId="Paint.Picture">
                    <p:embed/>
                  </p:oleObj>
                </mc:Choice>
                <mc:Fallback>
                  <p:oleObj name="" r:id="rId3" imgW="3514725" imgH="2352675" progId="Paint.Picture">
                    <p:embed/>
                    <p:pic>
                      <p:nvPicPr>
                        <p:cNvPr id="0" name="图片 3079"/>
                        <p:cNvPicPr/>
                        <p:nvPr/>
                      </p:nvPicPr>
                      <p:blipFill>
                        <a:blip r:embed="rId4"/>
                        <a:stretch>
                          <a:fillRect/>
                        </a:stretch>
                      </p:blipFill>
                      <p:spPr>
                        <a:xfrm>
                          <a:off x="1392" y="2781"/>
                          <a:ext cx="1008" cy="675"/>
                        </a:xfrm>
                        <a:prstGeom prst="rect">
                          <a:avLst/>
                        </a:prstGeom>
                        <a:noFill/>
                        <a:ln w="38100">
                          <a:noFill/>
                          <a:miter/>
                        </a:ln>
                      </p:spPr>
                    </p:pic>
                  </p:oleObj>
                </mc:Fallback>
              </mc:AlternateContent>
            </a:graphicData>
          </a:graphic>
        </p:graphicFrame>
      </p:grpSp>
      <p:grpSp>
        <p:nvGrpSpPr>
          <p:cNvPr id="89114" name="组合 2145317"/>
          <p:cNvGrpSpPr/>
          <p:nvPr/>
        </p:nvGrpSpPr>
        <p:grpSpPr>
          <a:xfrm>
            <a:off x="3886200" y="3886200"/>
            <a:ext cx="1524000" cy="1311275"/>
            <a:chOff x="2496" y="2448"/>
            <a:chExt cx="960" cy="826"/>
          </a:xfrm>
        </p:grpSpPr>
        <p:graphicFrame>
          <p:nvGraphicFramePr>
            <p:cNvPr id="89123" name="对象 2145318"/>
            <p:cNvGraphicFramePr/>
            <p:nvPr/>
          </p:nvGraphicFramePr>
          <p:xfrm>
            <a:off x="2544" y="2448"/>
            <a:ext cx="816" cy="597"/>
          </p:xfrm>
          <a:graphic>
            <a:graphicData uri="http://schemas.openxmlformats.org/presentationml/2006/ole">
              <mc:AlternateContent xmlns:mc="http://schemas.openxmlformats.org/markup-compatibility/2006">
                <mc:Choice xmlns:v="urn:schemas-microsoft-com:vml" Requires="v">
                  <p:oleObj spid="_x0000_s4" name="" r:id="rId5" imgW="1809750" imgH="1323975" progId="Paint.Picture">
                    <p:embed/>
                  </p:oleObj>
                </mc:Choice>
                <mc:Fallback>
                  <p:oleObj name="" r:id="rId5" imgW="1809750" imgH="1323975" progId="Paint.Picture">
                    <p:embed/>
                    <p:pic>
                      <p:nvPicPr>
                        <p:cNvPr id="0" name="图片 3078"/>
                        <p:cNvPicPr/>
                        <p:nvPr/>
                      </p:nvPicPr>
                      <p:blipFill>
                        <a:blip r:embed="rId6"/>
                        <a:stretch>
                          <a:fillRect/>
                        </a:stretch>
                      </p:blipFill>
                      <p:spPr>
                        <a:xfrm>
                          <a:off x="2544" y="2448"/>
                          <a:ext cx="816" cy="597"/>
                        </a:xfrm>
                        <a:prstGeom prst="rect">
                          <a:avLst/>
                        </a:prstGeom>
                        <a:noFill/>
                        <a:ln w="38100">
                          <a:noFill/>
                          <a:miter/>
                        </a:ln>
                      </p:spPr>
                    </p:pic>
                  </p:oleObj>
                </mc:Fallback>
              </mc:AlternateContent>
            </a:graphicData>
          </a:graphic>
        </p:graphicFrame>
        <p:sp>
          <p:nvSpPr>
            <p:cNvPr id="89124" name="文本框 2145319"/>
            <p:cNvSpPr txBox="1"/>
            <p:nvPr/>
          </p:nvSpPr>
          <p:spPr>
            <a:xfrm>
              <a:off x="2496" y="3024"/>
              <a:ext cx="960"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000" dirty="0">
                  <a:solidFill>
                    <a:srgbClr val="006600"/>
                  </a:solidFill>
                </a:rPr>
                <a:t>逻辑分析仪</a:t>
              </a:r>
              <a:endParaRPr lang="zh-CN" altLang="en-US" sz="2000" dirty="0">
                <a:solidFill>
                  <a:srgbClr val="006600"/>
                </a:solidFill>
              </a:endParaRPr>
            </a:p>
          </p:txBody>
        </p:sp>
      </p:grpSp>
      <p:grpSp>
        <p:nvGrpSpPr>
          <p:cNvPr id="89115" name="组合 2145320"/>
          <p:cNvGrpSpPr/>
          <p:nvPr/>
        </p:nvGrpSpPr>
        <p:grpSpPr>
          <a:xfrm>
            <a:off x="6629400" y="3962400"/>
            <a:ext cx="2066925" cy="1235075"/>
            <a:chOff x="4176" y="2496"/>
            <a:chExt cx="1302" cy="778"/>
          </a:xfrm>
        </p:grpSpPr>
        <p:pic>
          <p:nvPicPr>
            <p:cNvPr id="89121" name="图片 2145321"/>
            <p:cNvPicPr>
              <a:picLocks noChangeAspect="1"/>
            </p:cNvPicPr>
            <p:nvPr/>
          </p:nvPicPr>
          <p:blipFill>
            <a:blip r:embed="rId7"/>
            <a:stretch>
              <a:fillRect/>
            </a:stretch>
          </p:blipFill>
          <p:spPr>
            <a:xfrm>
              <a:off x="4176" y="2496"/>
              <a:ext cx="1302" cy="526"/>
            </a:xfrm>
            <a:prstGeom prst="rect">
              <a:avLst/>
            </a:prstGeom>
            <a:noFill/>
            <a:ln w="12700" cap="sq" cmpd="sng">
              <a:solidFill>
                <a:schemeClr val="tx1"/>
              </a:solidFill>
              <a:prstDash val="solid"/>
              <a:miter/>
              <a:headEnd type="none" w="sm" len="sm"/>
              <a:tailEnd type="none" w="sm" len="sm"/>
            </a:ln>
          </p:spPr>
        </p:pic>
        <p:sp>
          <p:nvSpPr>
            <p:cNvPr id="89122" name="文本框 2145322"/>
            <p:cNvSpPr txBox="1"/>
            <p:nvPr/>
          </p:nvSpPr>
          <p:spPr>
            <a:xfrm>
              <a:off x="4224" y="3024"/>
              <a:ext cx="1248" cy="25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a:spcBef>
                  <a:spcPct val="50000"/>
                </a:spcBef>
                <a:buClrTx/>
                <a:buSzTx/>
                <a:buFont typeface="Arial" panose="020B0604020202020204" pitchFamily="34" charset="0"/>
                <a:buNone/>
              </a:pPr>
              <a:r>
                <a:rPr lang="zh-CN" altLang="en-US" sz="2000" dirty="0">
                  <a:solidFill>
                    <a:srgbClr val="006600"/>
                  </a:solidFill>
                </a:rPr>
                <a:t>边界扫描测试仪</a:t>
              </a:r>
              <a:endParaRPr lang="zh-CN" altLang="en-US" sz="2000" dirty="0">
                <a:solidFill>
                  <a:srgbClr val="006600"/>
                </a:solidFill>
              </a:endParaRPr>
            </a:p>
          </p:txBody>
        </p:sp>
      </p:grpSp>
      <p:sp>
        <p:nvSpPr>
          <p:cNvPr id="89116" name="直接连接符 2145323"/>
          <p:cNvSpPr/>
          <p:nvPr/>
        </p:nvSpPr>
        <p:spPr>
          <a:xfrm>
            <a:off x="4576763" y="3429000"/>
            <a:ext cx="0" cy="457200"/>
          </a:xfrm>
          <a:prstGeom prst="line">
            <a:avLst/>
          </a:prstGeom>
          <a:ln w="22225" cap="flat" cmpd="sng">
            <a:solidFill>
              <a:schemeClr val="bg2"/>
            </a:solidFill>
            <a:prstDash val="solid"/>
            <a:headEnd type="oval" w="med" len="med"/>
            <a:tailEnd type="none" w="med" len="med"/>
          </a:ln>
        </p:spPr>
      </p:sp>
      <p:sp>
        <p:nvSpPr>
          <p:cNvPr id="89117" name="直接连接符 2145324"/>
          <p:cNvSpPr/>
          <p:nvPr/>
        </p:nvSpPr>
        <p:spPr>
          <a:xfrm>
            <a:off x="5867400" y="3429000"/>
            <a:ext cx="0" cy="1590675"/>
          </a:xfrm>
          <a:prstGeom prst="line">
            <a:avLst/>
          </a:prstGeom>
          <a:ln w="22225" cap="flat" cmpd="sng">
            <a:solidFill>
              <a:schemeClr val="bg2"/>
            </a:solidFill>
            <a:prstDash val="solid"/>
            <a:headEnd type="oval" w="med" len="med"/>
            <a:tailEnd type="none" w="med" len="med"/>
          </a:ln>
        </p:spPr>
      </p:sp>
      <p:sp>
        <p:nvSpPr>
          <p:cNvPr id="89118" name="直接连接符 2145325"/>
          <p:cNvSpPr/>
          <p:nvPr/>
        </p:nvSpPr>
        <p:spPr>
          <a:xfrm>
            <a:off x="7620000" y="3429000"/>
            <a:ext cx="0" cy="533400"/>
          </a:xfrm>
          <a:prstGeom prst="line">
            <a:avLst/>
          </a:prstGeom>
          <a:ln w="22225" cap="flat" cmpd="sng">
            <a:solidFill>
              <a:schemeClr val="bg2"/>
            </a:solidFill>
            <a:prstDash val="solid"/>
            <a:headEnd type="oval" w="med" len="med"/>
            <a:tailEnd type="none" w="med" len="med"/>
          </a:ln>
        </p:spPr>
      </p:sp>
      <p:sp>
        <p:nvSpPr>
          <p:cNvPr id="89119" name="文本框 2145326"/>
          <p:cNvSpPr txBox="1"/>
          <p:nvPr/>
        </p:nvSpPr>
        <p:spPr>
          <a:xfrm>
            <a:off x="5143500" y="5937250"/>
            <a:ext cx="1749425"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50000"/>
              </a:spcBef>
              <a:buClrTx/>
              <a:buSzTx/>
              <a:buFont typeface="Arial" panose="020B0604020202020204" pitchFamily="34" charset="0"/>
              <a:buNone/>
            </a:pPr>
            <a:r>
              <a:rPr lang="zh-CN" altLang="en-US" sz="2000" dirty="0">
                <a:solidFill>
                  <a:srgbClr val="006600"/>
                </a:solidFill>
              </a:rPr>
              <a:t>示波器</a:t>
            </a:r>
            <a:endParaRPr lang="zh-CN" altLang="en-US" sz="2000" dirty="0">
              <a:solidFill>
                <a:srgbClr val="006600"/>
              </a:solidFill>
            </a:endParaRPr>
          </a:p>
        </p:txBody>
      </p:sp>
      <p:pic>
        <p:nvPicPr>
          <p:cNvPr id="89120" name="图片 2145327" descr="1082192116"/>
          <p:cNvPicPr>
            <a:picLocks noChangeAspect="1"/>
          </p:cNvPicPr>
          <p:nvPr/>
        </p:nvPicPr>
        <p:blipFill>
          <a:blip r:embed="rId8"/>
          <a:stretch>
            <a:fillRect/>
          </a:stretch>
        </p:blipFill>
        <p:spPr>
          <a:xfrm>
            <a:off x="5257800" y="5019675"/>
            <a:ext cx="1447800" cy="917575"/>
          </a:xfrm>
          <a:prstGeom prst="rect">
            <a:avLst/>
          </a:prstGeom>
          <a:noFill/>
          <a:ln w="9525">
            <a:noFill/>
          </a:ln>
        </p:spPr>
      </p:pic>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2149377"/>
          <p:cNvSpPr>
            <a:spLocks noGrp="1"/>
          </p:cNvSpPr>
          <p:nvPr>
            <p:ph type="title"/>
          </p:nvPr>
        </p:nvSpPr>
        <p:spPr/>
        <p:txBody>
          <a:bodyPr vert="horz" wrap="square" lIns="82550" tIns="41275" rIns="82550" bIns="41275" anchor="b" anchorCtr="0"/>
          <a:lstStyle/>
          <a:p>
            <a:pPr marL="254000" indent="-254000" eaLnBrk="1" hangingPunct="1">
              <a:spcBef>
                <a:spcPct val="50000"/>
              </a:spcBef>
              <a:buSzPct val="75000"/>
            </a:pPr>
            <a:r>
              <a:rPr lang="zh-CN" altLang="en-US" b="1" dirty="0">
                <a:latin typeface="黑体" panose="02010609060101010101" pitchFamily="49" charset="-122"/>
              </a:rPr>
              <a:t>嵌入式系统的调试（</a:t>
            </a:r>
            <a:r>
              <a:rPr lang="en-US" altLang="zh-CN" b="1" dirty="0">
                <a:latin typeface="黑体" panose="02010609060101010101" pitchFamily="49" charset="-122"/>
              </a:rPr>
              <a:t>1</a:t>
            </a:r>
            <a:r>
              <a:rPr lang="zh-CN" altLang="en-US" b="1" dirty="0">
                <a:latin typeface="黑体" panose="02010609060101010101" pitchFamily="49" charset="-122"/>
              </a:rPr>
              <a:t>）</a:t>
            </a:r>
            <a:endParaRPr lang="zh-CN" altLang="en-US" b="1" dirty="0">
              <a:latin typeface="黑体" panose="02010609060101010101" pitchFamily="49" charset="-122"/>
            </a:endParaRPr>
          </a:p>
        </p:txBody>
      </p:sp>
      <p:sp>
        <p:nvSpPr>
          <p:cNvPr id="91139" name="文本占位符 2149378"/>
          <p:cNvSpPr>
            <a:spLocks noGrp="1"/>
          </p:cNvSpPr>
          <p:nvPr>
            <p:ph idx="1"/>
          </p:nvPr>
        </p:nvSpPr>
        <p:spPr>
          <a:xfrm>
            <a:off x="506413" y="1281113"/>
            <a:ext cx="8382000" cy="3322637"/>
          </a:xfrm>
        </p:spPr>
        <p:txBody>
          <a:bodyPr vert="horz" wrap="square" lIns="92075" tIns="46038" rIns="92075" bIns="46038" anchor="t" anchorCtr="0"/>
          <a:lstStyle/>
          <a:p>
            <a:pPr eaLnBrk="1" hangingPunct="1"/>
            <a:r>
              <a:rPr lang="zh-CN" altLang="en-US" sz="4000" dirty="0">
                <a:ea typeface="楷体_GB2312" pitchFamily="49" charset="-122"/>
              </a:rPr>
              <a:t>嵌入式系统的调试有四种基本方法</a:t>
            </a:r>
            <a:endParaRPr lang="zh-CN" altLang="en-US" sz="4000" dirty="0"/>
          </a:p>
          <a:p>
            <a:pPr lvl="1" eaLnBrk="1" hangingPunct="1"/>
            <a:r>
              <a:rPr lang="zh-CN" altLang="en-US" dirty="0">
                <a:ea typeface="楷体_GB2312" pitchFamily="49" charset="-122"/>
              </a:rPr>
              <a:t>模拟调试（</a:t>
            </a:r>
            <a:r>
              <a:rPr lang="en-US" altLang="en-US" dirty="0">
                <a:ea typeface="楷体_GB2312" pitchFamily="49" charset="-122"/>
              </a:rPr>
              <a:t>Simulator</a:t>
            </a:r>
            <a:r>
              <a:rPr lang="zh-CN" altLang="en-US" dirty="0">
                <a:ea typeface="楷体_GB2312" pitchFamily="49" charset="-122"/>
              </a:rPr>
              <a:t>）</a:t>
            </a:r>
            <a:endParaRPr lang="zh-CN" altLang="en-US" dirty="0">
              <a:ea typeface="楷体_GB2312" pitchFamily="49" charset="-122"/>
            </a:endParaRPr>
          </a:p>
          <a:p>
            <a:pPr lvl="1" eaLnBrk="1" hangingPunct="1"/>
            <a:r>
              <a:rPr lang="zh-CN" altLang="en-US" dirty="0">
                <a:ea typeface="楷体_GB2312" pitchFamily="49" charset="-122"/>
              </a:rPr>
              <a:t>软件调试（</a:t>
            </a:r>
            <a:r>
              <a:rPr lang="en-US" altLang="zh-CN" dirty="0">
                <a:ea typeface="楷体_GB2312" pitchFamily="49" charset="-122"/>
              </a:rPr>
              <a:t>Debugger</a:t>
            </a:r>
            <a:r>
              <a:rPr lang="zh-CN" altLang="en-US" dirty="0">
                <a:ea typeface="楷体_GB2312" pitchFamily="49" charset="-122"/>
              </a:rPr>
              <a:t>）</a:t>
            </a:r>
            <a:endParaRPr lang="zh-CN" altLang="en-US" dirty="0">
              <a:ea typeface="楷体_GB2312" pitchFamily="49" charset="-122"/>
            </a:endParaRPr>
          </a:p>
          <a:p>
            <a:pPr lvl="1" eaLnBrk="1" hangingPunct="1"/>
            <a:r>
              <a:rPr lang="en-US" altLang="zh-CN" dirty="0">
                <a:ea typeface="楷体_GB2312" pitchFamily="49" charset="-122"/>
              </a:rPr>
              <a:t>BDM/JTAG</a:t>
            </a:r>
            <a:r>
              <a:rPr lang="zh-CN" altLang="en-US" dirty="0">
                <a:ea typeface="楷体_GB2312" pitchFamily="49" charset="-122"/>
              </a:rPr>
              <a:t>调试（</a:t>
            </a:r>
            <a:r>
              <a:rPr lang="en-US" altLang="zh-CN" dirty="0">
                <a:ea typeface="楷体_GB2312" pitchFamily="49" charset="-122"/>
              </a:rPr>
              <a:t>BDM/JTAG Debugger</a:t>
            </a:r>
            <a:r>
              <a:rPr lang="zh-CN" altLang="en-US" dirty="0">
                <a:ea typeface="楷体_GB2312" pitchFamily="49" charset="-122"/>
              </a:rPr>
              <a:t>）</a:t>
            </a:r>
            <a:endParaRPr lang="zh-CN" altLang="en-US" dirty="0">
              <a:ea typeface="楷体_GB2312" pitchFamily="49" charset="-122"/>
            </a:endParaRPr>
          </a:p>
          <a:p>
            <a:pPr lvl="1" eaLnBrk="1" hangingPunct="1"/>
            <a:r>
              <a:rPr lang="zh-CN" altLang="en-US" dirty="0">
                <a:ea typeface="楷体_GB2312" pitchFamily="49" charset="-122"/>
              </a:rPr>
              <a:t>全仿真调试（</a:t>
            </a:r>
            <a:r>
              <a:rPr lang="en-US" altLang="zh-CN" dirty="0">
                <a:ea typeface="楷体_GB2312" pitchFamily="49" charset="-122"/>
              </a:rPr>
              <a:t>Emulator</a:t>
            </a:r>
            <a:r>
              <a:rPr lang="zh-CN" altLang="en-US" dirty="0">
                <a:ea typeface="楷体_GB2312" pitchFamily="49" charset="-122"/>
              </a:rPr>
              <a:t>）</a:t>
            </a:r>
            <a:endParaRPr lang="zh-CN" altLang="en-US" dirty="0">
              <a:ea typeface="楷体_GB2312" pitchFamily="49" charset="-122"/>
            </a:endParaRPr>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2150401"/>
          <p:cNvSpPr>
            <a:spLocks noGrp="1"/>
          </p:cNvSpPr>
          <p:nvPr>
            <p:ph type="title"/>
          </p:nvPr>
        </p:nvSpPr>
        <p:spPr/>
        <p:txBody>
          <a:bodyPr vert="horz" wrap="square" lIns="82550" tIns="41275" rIns="82550" bIns="41275" anchor="b" anchorCtr="0"/>
          <a:lstStyle/>
          <a:p>
            <a:pPr marL="254000" indent="-254000" eaLnBrk="1" hangingPunct="1">
              <a:spcBef>
                <a:spcPct val="50000"/>
              </a:spcBef>
              <a:buSzPct val="75000"/>
            </a:pPr>
            <a:r>
              <a:rPr lang="zh-CN" altLang="en-US" b="1" dirty="0">
                <a:latin typeface="黑体" panose="02010609060101010101" pitchFamily="49" charset="-122"/>
              </a:rPr>
              <a:t>嵌入式系统的调试（</a:t>
            </a:r>
            <a:r>
              <a:rPr lang="en-US" altLang="zh-CN" b="1" dirty="0">
                <a:latin typeface="黑体" panose="02010609060101010101" pitchFamily="49" charset="-122"/>
              </a:rPr>
              <a:t>2</a:t>
            </a:r>
            <a:r>
              <a:rPr lang="zh-CN" altLang="en-US" b="1" dirty="0">
                <a:latin typeface="黑体" panose="02010609060101010101" pitchFamily="49" charset="-122"/>
              </a:rPr>
              <a:t>）</a:t>
            </a:r>
            <a:endParaRPr lang="zh-CN" altLang="en-US" b="1" dirty="0">
              <a:latin typeface="黑体" panose="02010609060101010101" pitchFamily="49" charset="-122"/>
            </a:endParaRPr>
          </a:p>
        </p:txBody>
      </p:sp>
      <p:sp>
        <p:nvSpPr>
          <p:cNvPr id="92163" name="文本占位符 2150402"/>
          <p:cNvSpPr>
            <a:spLocks noGrp="1"/>
          </p:cNvSpPr>
          <p:nvPr>
            <p:ph idx="1"/>
          </p:nvPr>
        </p:nvSpPr>
        <p:spPr>
          <a:xfrm>
            <a:off x="482600" y="1300163"/>
            <a:ext cx="8305800" cy="4419600"/>
          </a:xfrm>
        </p:spPr>
        <p:txBody>
          <a:bodyPr vert="horz" wrap="square" lIns="92075" tIns="46038" rIns="92075" bIns="46038" anchor="t" anchorCtr="0"/>
          <a:lstStyle/>
          <a:p>
            <a:pPr eaLnBrk="1" hangingPunct="1"/>
            <a:r>
              <a:rPr lang="zh-CN" altLang="en-US" sz="3600" dirty="0">
                <a:latin typeface="楷体_GB2312" pitchFamily="49" charset="-122"/>
                <a:ea typeface="楷体_GB2312" pitchFamily="49" charset="-122"/>
              </a:rPr>
              <a:t>模拟调试（</a:t>
            </a:r>
            <a:r>
              <a:rPr lang="en-US" altLang="en-US" sz="3600" dirty="0">
                <a:latin typeface="楷体_GB2312" pitchFamily="49" charset="-122"/>
                <a:ea typeface="楷体_GB2312" pitchFamily="49" charset="-122"/>
              </a:rPr>
              <a:t>Simulator</a:t>
            </a:r>
            <a:r>
              <a:rPr lang="zh-CN" altLang="en-US" sz="3600" dirty="0">
                <a:latin typeface="楷体_GB2312" pitchFamily="49" charset="-122"/>
                <a:ea typeface="楷体_GB2312" pitchFamily="49" charset="-122"/>
              </a:rPr>
              <a:t>）</a:t>
            </a:r>
            <a:endParaRPr lang="zh-CN" altLang="en-US" sz="3600" dirty="0">
              <a:latin typeface="楷体_GB2312" pitchFamily="49" charset="-122"/>
              <a:ea typeface="楷体_GB2312" pitchFamily="49" charset="-122"/>
            </a:endParaRPr>
          </a:p>
          <a:p>
            <a:pPr eaLnBrk="1" hangingPunct="1">
              <a:buNone/>
            </a:pPr>
            <a:r>
              <a:rPr lang="zh-CN" altLang="en-US" dirty="0"/>
              <a:t>    </a:t>
            </a:r>
            <a:r>
              <a:rPr lang="zh-CN" altLang="en-US" dirty="0">
                <a:ea typeface="楷体_GB2312" pitchFamily="49" charset="-122"/>
              </a:rPr>
              <a:t>调试工具和待调试的嵌入式软件都在主机上运行，由主机提供一个模拟的目标运行环境，可以进行语法和逻辑上的调试。</a:t>
            </a:r>
            <a:endParaRPr lang="zh-CN" altLang="en-US" dirty="0">
              <a:ea typeface="楷体_GB2312" pitchFamily="49" charset="-122"/>
            </a:endParaRPr>
          </a:p>
          <a:p>
            <a:pPr lvl="1" eaLnBrk="1" hangingPunct="1"/>
            <a:r>
              <a:rPr lang="zh-CN" altLang="en-US" dirty="0">
                <a:ea typeface="楷体_GB2312" pitchFamily="49" charset="-122"/>
              </a:rPr>
              <a:t>优点：简单方便，不需要目标板，成本低</a:t>
            </a:r>
            <a:endParaRPr lang="zh-CN" altLang="en-US" dirty="0">
              <a:ea typeface="楷体_GB2312" pitchFamily="49" charset="-122"/>
            </a:endParaRPr>
          </a:p>
          <a:p>
            <a:pPr lvl="1" eaLnBrk="1" hangingPunct="1"/>
            <a:r>
              <a:rPr lang="zh-CN" altLang="en-US" dirty="0">
                <a:ea typeface="楷体_GB2312" pitchFamily="49" charset="-122"/>
              </a:rPr>
              <a:t>缺点：功能非常有限，无法实时调试</a:t>
            </a:r>
            <a:endParaRPr lang="zh-CN" altLang="en-US" dirty="0">
              <a:ea typeface="楷体_GB2312" pitchFamily="49" charset="-122"/>
            </a:endParaRPr>
          </a:p>
          <a:p>
            <a:pPr lvl="1" eaLnBrk="1" hangingPunct="1"/>
            <a:endParaRPr lang="zh-CN" altLang="en-US" dirty="0">
              <a:ea typeface="楷体_GB2312" pitchFamily="49" charset="-122"/>
            </a:endParaRPr>
          </a:p>
          <a:p>
            <a:pPr lvl="1" eaLnBrk="1" hangingPunct="1">
              <a:buNone/>
            </a:pPr>
            <a:r>
              <a:rPr lang="zh-CN" altLang="en-US" dirty="0">
                <a:ea typeface="楷体_GB2312" pitchFamily="49" charset="-122"/>
              </a:rPr>
              <a:t>大多数调试工具都提供</a:t>
            </a:r>
            <a:r>
              <a:rPr lang="en-US" altLang="zh-CN" dirty="0">
                <a:ea typeface="楷体_GB2312" pitchFamily="49" charset="-122"/>
              </a:rPr>
              <a:t>Simulator</a:t>
            </a:r>
            <a:r>
              <a:rPr lang="zh-CN" altLang="en-US" dirty="0">
                <a:ea typeface="楷体_GB2312" pitchFamily="49" charset="-122"/>
              </a:rPr>
              <a:t>功能</a:t>
            </a:r>
            <a:endParaRPr lang="zh-CN" altLang="en-US" sz="2400" dirty="0">
              <a:ea typeface="楷体_GB2312" pitchFamily="49" charset="-122"/>
            </a:endParaRPr>
          </a:p>
        </p:txBody>
      </p:sp>
      <p:graphicFrame>
        <p:nvGraphicFramePr>
          <p:cNvPr id="92164" name="对象 2150403"/>
          <p:cNvGraphicFramePr/>
          <p:nvPr/>
        </p:nvGraphicFramePr>
        <p:xfrm>
          <a:off x="6781800" y="4713288"/>
          <a:ext cx="2362200" cy="1743075"/>
        </p:xfrm>
        <a:graphic>
          <a:graphicData uri="http://schemas.openxmlformats.org/presentationml/2006/ole">
            <mc:AlternateContent xmlns:mc="http://schemas.openxmlformats.org/markup-compatibility/2006">
              <mc:Choice xmlns:v="urn:schemas-microsoft-com:vml" Requires="v">
                <p:oleObj spid="_x0000_s2" name="" r:id="rId1" imgW="1485900" imgH="1097280" progId="Paint.Picture">
                  <p:embed/>
                </p:oleObj>
              </mc:Choice>
              <mc:Fallback>
                <p:oleObj name="" r:id="rId1" imgW="1485900" imgH="1097280" progId="Paint.Picture">
                  <p:embed/>
                  <p:pic>
                    <p:nvPicPr>
                      <p:cNvPr id="0" name="图片 3076"/>
                      <p:cNvPicPr/>
                      <p:nvPr/>
                    </p:nvPicPr>
                    <p:blipFill>
                      <a:blip r:embed="rId2"/>
                      <a:stretch>
                        <a:fillRect/>
                      </a:stretch>
                    </p:blipFill>
                    <p:spPr>
                      <a:xfrm>
                        <a:off x="6781800" y="4713288"/>
                        <a:ext cx="2362200" cy="1743075"/>
                      </a:xfrm>
                      <a:prstGeom prst="rect">
                        <a:avLst/>
                      </a:prstGeom>
                      <a:noFill/>
                      <a:ln w="38100">
                        <a:noFill/>
                        <a:miter/>
                      </a:ln>
                    </p:spPr>
                  </p:pic>
                </p:oleObj>
              </mc:Fallback>
            </mc:AlternateContent>
          </a:graphicData>
        </a:graphic>
      </p:graphicFrame>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2151425"/>
          <p:cNvSpPr>
            <a:spLocks noGrp="1"/>
          </p:cNvSpPr>
          <p:nvPr>
            <p:ph type="title"/>
          </p:nvPr>
        </p:nvSpPr>
        <p:spPr/>
        <p:txBody>
          <a:bodyPr vert="horz" wrap="square" lIns="82550" tIns="41275" rIns="82550" bIns="41275" anchor="b" anchorCtr="0"/>
          <a:lstStyle/>
          <a:p>
            <a:pPr marL="254000" indent="-254000" eaLnBrk="1" hangingPunct="1">
              <a:spcBef>
                <a:spcPct val="50000"/>
              </a:spcBef>
              <a:buSzPct val="75000"/>
            </a:pPr>
            <a:r>
              <a:rPr lang="zh-CN" altLang="en-US" dirty="0">
                <a:latin typeface="黑体" panose="02010609060101010101" pitchFamily="49" charset="-122"/>
              </a:rPr>
              <a:t>嵌入式系统的调试（</a:t>
            </a:r>
            <a:r>
              <a:rPr lang="en-US" altLang="zh-CN" dirty="0">
                <a:latin typeface="黑体" panose="02010609060101010101" pitchFamily="49" charset="-122"/>
              </a:rPr>
              <a:t>3</a:t>
            </a:r>
            <a:r>
              <a:rPr lang="zh-CN" altLang="en-US" dirty="0">
                <a:latin typeface="黑体" panose="02010609060101010101" pitchFamily="49" charset="-122"/>
              </a:rPr>
              <a:t>）</a:t>
            </a:r>
            <a:endParaRPr lang="zh-CN" altLang="en-US" dirty="0">
              <a:latin typeface="黑体" panose="02010609060101010101" pitchFamily="49" charset="-122"/>
            </a:endParaRPr>
          </a:p>
        </p:txBody>
      </p:sp>
      <p:sp>
        <p:nvSpPr>
          <p:cNvPr id="93187" name="文本占位符 2151426"/>
          <p:cNvSpPr>
            <a:spLocks noGrp="1"/>
          </p:cNvSpPr>
          <p:nvPr>
            <p:ph idx="1"/>
          </p:nvPr>
        </p:nvSpPr>
        <p:spPr>
          <a:xfrm>
            <a:off x="239713" y="1249363"/>
            <a:ext cx="8534400" cy="4495800"/>
          </a:xfrm>
        </p:spPr>
        <p:txBody>
          <a:bodyPr vert="horz" wrap="square" lIns="92075" tIns="46038" rIns="92075" bIns="46038" anchor="t" anchorCtr="0"/>
          <a:lstStyle/>
          <a:p>
            <a:pPr eaLnBrk="1" hangingPunct="1"/>
            <a:r>
              <a:rPr lang="zh-CN" altLang="en-US" dirty="0">
                <a:solidFill>
                  <a:srgbClr val="FF0000"/>
                </a:solidFill>
                <a:latin typeface="楷体_GB2312" pitchFamily="49" charset="-122"/>
                <a:ea typeface="楷体_GB2312" pitchFamily="49" charset="-122"/>
              </a:rPr>
              <a:t>软件调试（</a:t>
            </a:r>
            <a:r>
              <a:rPr lang="en-US" altLang="en-US" dirty="0">
                <a:solidFill>
                  <a:srgbClr val="FF0000"/>
                </a:solidFill>
                <a:latin typeface="楷体_GB2312" pitchFamily="49" charset="-122"/>
                <a:ea typeface="楷体_GB2312" pitchFamily="49" charset="-122"/>
              </a:rPr>
              <a:t>Debugger</a:t>
            </a:r>
            <a:r>
              <a:rPr lang="zh-CN" altLang="en-US" dirty="0">
                <a:solidFill>
                  <a:srgbClr val="FF0000"/>
                </a:solidFill>
                <a:latin typeface="楷体_GB2312" pitchFamily="49" charset="-122"/>
                <a:ea typeface="楷体_GB2312" pitchFamily="49" charset="-122"/>
              </a:rPr>
              <a:t>）</a:t>
            </a:r>
            <a:endParaRPr lang="zh-CN" altLang="en-US" dirty="0">
              <a:solidFill>
                <a:srgbClr val="FF0000"/>
              </a:solidFill>
              <a:latin typeface="楷体_GB2312" pitchFamily="49" charset="-122"/>
              <a:ea typeface="楷体_GB2312" pitchFamily="49" charset="-122"/>
            </a:endParaRPr>
          </a:p>
          <a:p>
            <a:pPr eaLnBrk="1" hangingPunct="1">
              <a:buNone/>
            </a:pPr>
            <a:r>
              <a:rPr lang="zh-CN" altLang="en-US" dirty="0">
                <a:ea typeface="楷体_GB2312" pitchFamily="49" charset="-122"/>
              </a:rPr>
              <a:t>    </a:t>
            </a:r>
            <a:r>
              <a:rPr lang="zh-CN" altLang="en-US" sz="2400" dirty="0">
                <a:ea typeface="楷体_GB2312" pitchFamily="49" charset="-122"/>
              </a:rPr>
              <a:t>主机和目标板通过某种接口（通常是串口）连接，主机上提供调试界面，待调试软件下载到目标板上运行。</a:t>
            </a:r>
            <a:endParaRPr lang="zh-CN" altLang="en-US" sz="2400" dirty="0">
              <a:ea typeface="楷体_GB2312" pitchFamily="49" charset="-122"/>
            </a:endParaRPr>
          </a:p>
          <a:p>
            <a:pPr eaLnBrk="1" hangingPunct="1">
              <a:buNone/>
            </a:pPr>
            <a:r>
              <a:rPr lang="zh-CN" altLang="en-US" sz="2400" dirty="0">
                <a:ea typeface="楷体_GB2312" pitchFamily="49" charset="-122"/>
              </a:rPr>
              <a:t>    这种方式的先决条件是要在</a:t>
            </a:r>
            <a:r>
              <a:rPr lang="en-US" altLang="en-US" sz="2400" dirty="0">
                <a:ea typeface="楷体_GB2312" pitchFamily="49" charset="-122"/>
              </a:rPr>
              <a:t>Host和Target</a:t>
            </a:r>
            <a:r>
              <a:rPr lang="zh-CN" altLang="en-US" sz="2400" dirty="0">
                <a:ea typeface="楷体_GB2312" pitchFamily="49" charset="-122"/>
              </a:rPr>
              <a:t>之间建立起通信联系（目标板上称为监控程序</a:t>
            </a:r>
            <a:r>
              <a:rPr lang="en-US" altLang="en-US" sz="2400" dirty="0">
                <a:ea typeface="楷体_GB2312" pitchFamily="49" charset="-122"/>
              </a:rPr>
              <a:t>Monitor</a:t>
            </a:r>
            <a:r>
              <a:rPr lang="zh-CN" altLang="en-US" sz="2400" dirty="0">
                <a:ea typeface="楷体_GB2312" pitchFamily="49" charset="-122"/>
              </a:rPr>
              <a:t>）</a:t>
            </a:r>
            <a:endParaRPr lang="zh-CN" altLang="en-US" sz="2400" dirty="0">
              <a:ea typeface="楷体_GB2312" pitchFamily="49" charset="-122"/>
            </a:endParaRPr>
          </a:p>
          <a:p>
            <a:pPr lvl="1" eaLnBrk="1" hangingPunct="1"/>
            <a:r>
              <a:rPr lang="zh-CN" altLang="en-US" sz="2400" dirty="0">
                <a:solidFill>
                  <a:srgbClr val="FF3300"/>
                </a:solidFill>
                <a:ea typeface="楷体_GB2312" pitchFamily="49" charset="-122"/>
              </a:rPr>
              <a:t>优点：</a:t>
            </a:r>
            <a:r>
              <a:rPr lang="zh-CN" altLang="en-US" sz="2400" dirty="0">
                <a:ea typeface="楷体_GB2312" pitchFamily="49" charset="-122"/>
              </a:rPr>
              <a:t>纯软件，价格较低，简单，软件调试能力较强</a:t>
            </a:r>
            <a:endParaRPr lang="zh-CN" altLang="en-US" sz="2400" dirty="0">
              <a:ea typeface="楷体_GB2312" pitchFamily="49" charset="-122"/>
            </a:endParaRPr>
          </a:p>
          <a:p>
            <a:pPr lvl="1" eaLnBrk="1" hangingPunct="1"/>
            <a:r>
              <a:rPr lang="zh-CN" altLang="en-US" sz="2400" dirty="0">
                <a:solidFill>
                  <a:srgbClr val="FF3300"/>
                </a:solidFill>
                <a:ea typeface="楷体_GB2312" pitchFamily="49" charset="-122"/>
              </a:rPr>
              <a:t>缺点：</a:t>
            </a:r>
            <a:r>
              <a:rPr lang="zh-CN" altLang="en-US" sz="2400" dirty="0">
                <a:ea typeface="楷体_GB2312" pitchFamily="49" charset="-122"/>
              </a:rPr>
              <a:t>需要事先烧制</a:t>
            </a:r>
            <a:r>
              <a:rPr lang="en-US" altLang="en-US" sz="2400" dirty="0">
                <a:ea typeface="楷体_GB2312" pitchFamily="49" charset="-122"/>
              </a:rPr>
              <a:t>Monitor</a:t>
            </a:r>
            <a:r>
              <a:rPr lang="zh-CN" altLang="en-US" sz="2400" dirty="0">
                <a:ea typeface="楷体_GB2312" pitchFamily="49" charset="-122"/>
              </a:rPr>
              <a:t>（往往需多次试验才能成功）且目标板工作正常，功能有限，特别是硬件调试能力较差。</a:t>
            </a:r>
            <a:endParaRPr lang="zh-CN" altLang="en-US" sz="2400" dirty="0">
              <a:ea typeface="楷体_GB2312" pitchFamily="49" charset="-122"/>
            </a:endParaRPr>
          </a:p>
          <a:p>
            <a:pPr lvl="1" eaLnBrk="1" hangingPunct="1">
              <a:buNone/>
            </a:pPr>
            <a:r>
              <a:rPr lang="zh-CN" altLang="en-US" dirty="0">
                <a:ea typeface="楷体_GB2312" pitchFamily="49" charset="-122"/>
              </a:rPr>
              <a:t>	</a:t>
            </a:r>
            <a:endParaRPr lang="zh-CN" altLang="en-US" dirty="0">
              <a:ea typeface="楷体_GB2312" pitchFamily="49" charset="-122"/>
            </a:endParaRPr>
          </a:p>
        </p:txBody>
      </p:sp>
      <p:sp>
        <p:nvSpPr>
          <p:cNvPr id="93188" name="矩形 2151427"/>
          <p:cNvSpPr/>
          <p:nvPr/>
        </p:nvSpPr>
        <p:spPr>
          <a:xfrm>
            <a:off x="1576388" y="5283200"/>
            <a:ext cx="1447800" cy="1066800"/>
          </a:xfrm>
          <a:prstGeom prst="rect">
            <a:avLst/>
          </a:prstGeom>
          <a:solidFill>
            <a:schemeClr val="accent1"/>
          </a:solidFill>
          <a:ln w="9525" cap="flat" cmpd="sng">
            <a:solidFill>
              <a:srgbClr val="0033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0"/>
              </a:spcBef>
              <a:buClrTx/>
              <a:buSzTx/>
              <a:buFont typeface="Arial" panose="020B0604020202020204" pitchFamily="34" charset="0"/>
              <a:buNone/>
            </a:pPr>
            <a:r>
              <a:rPr lang="en-US" altLang="en-US" sz="2000" dirty="0">
                <a:latin typeface="Times New Roman" panose="02020603050405020304" pitchFamily="18" charset="0"/>
              </a:rPr>
              <a:t>PC</a:t>
            </a:r>
            <a:endParaRPr lang="en-US" altLang="zh-CN" sz="2000" dirty="0">
              <a:latin typeface="Times New Roman" panose="02020603050405020304" pitchFamily="18" charset="0"/>
            </a:endParaRPr>
          </a:p>
        </p:txBody>
      </p:sp>
      <p:sp>
        <p:nvSpPr>
          <p:cNvPr id="93189" name="矩形 2151428"/>
          <p:cNvSpPr/>
          <p:nvPr/>
        </p:nvSpPr>
        <p:spPr>
          <a:xfrm>
            <a:off x="6072188" y="5435600"/>
            <a:ext cx="16764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0"/>
              </a:spcBef>
              <a:buClrTx/>
              <a:buSzTx/>
              <a:buFont typeface="Arial" panose="020B0604020202020204" pitchFamily="34" charset="0"/>
              <a:buNone/>
            </a:pPr>
            <a:r>
              <a:rPr lang="en-US" altLang="zh-CN" sz="2000" dirty="0">
                <a:latin typeface="Times New Roman" panose="02020603050405020304" pitchFamily="18" charset="0"/>
              </a:rPr>
              <a:t>Target</a:t>
            </a:r>
            <a:endParaRPr lang="en-US" altLang="zh-CN" sz="2000" dirty="0">
              <a:latin typeface="Times New Roman" panose="02020603050405020304" pitchFamily="18" charset="0"/>
            </a:endParaRPr>
          </a:p>
        </p:txBody>
      </p:sp>
      <p:sp>
        <p:nvSpPr>
          <p:cNvPr id="93190" name="直接连接符 2151429"/>
          <p:cNvSpPr/>
          <p:nvPr/>
        </p:nvSpPr>
        <p:spPr>
          <a:xfrm>
            <a:off x="3024188" y="5816600"/>
            <a:ext cx="3048000" cy="0"/>
          </a:xfrm>
          <a:prstGeom prst="line">
            <a:avLst/>
          </a:prstGeom>
          <a:ln w="9525" cap="flat" cmpd="sng">
            <a:solidFill>
              <a:schemeClr val="tx1"/>
            </a:solidFill>
            <a:prstDash val="solid"/>
            <a:headEnd type="none" w="med" len="med"/>
            <a:tailEnd type="triangle" w="med" len="med"/>
          </a:ln>
        </p:spPr>
      </p:sp>
      <p:sp>
        <p:nvSpPr>
          <p:cNvPr id="93191" name="文本框 2151430"/>
          <p:cNvSpPr txBox="1"/>
          <p:nvPr/>
        </p:nvSpPr>
        <p:spPr>
          <a:xfrm>
            <a:off x="3938588" y="5435600"/>
            <a:ext cx="1219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r>
              <a:rPr lang="en-US" altLang="zh-CN" sz="2000" dirty="0">
                <a:latin typeface="Times New Roman" panose="02020603050405020304" pitchFamily="18" charset="0"/>
              </a:rPr>
              <a:t>Monitor</a:t>
            </a:r>
            <a:endParaRPr lang="en-US" altLang="zh-CN" sz="2000" dirty="0">
              <a:latin typeface="Times New Roman" panose="02020603050405020304" pitchFamily="18" charset="0"/>
            </a:endParaRPr>
          </a:p>
        </p:txBody>
      </p:sp>
      <p:sp>
        <p:nvSpPr>
          <p:cNvPr id="93192" name="矩形 2151431"/>
          <p:cNvSpPr/>
          <p:nvPr/>
        </p:nvSpPr>
        <p:spPr>
          <a:xfrm>
            <a:off x="2643188" y="5435600"/>
            <a:ext cx="381000" cy="685800"/>
          </a:xfrm>
          <a:prstGeom prst="rect">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0"/>
              </a:spcBef>
              <a:buClrTx/>
              <a:buSzTx/>
              <a:buFont typeface="Arial" panose="020B0604020202020204" pitchFamily="34" charset="0"/>
              <a:buNone/>
            </a:pPr>
            <a:r>
              <a:rPr lang="zh-CN" altLang="en-US" sz="2000" dirty="0">
                <a:latin typeface="Times New Roman" panose="02020603050405020304" pitchFamily="18" charset="0"/>
              </a:rPr>
              <a:t>串口</a:t>
            </a:r>
            <a:endParaRPr lang="zh-CN" altLang="en-US" sz="2000" dirty="0">
              <a:latin typeface="Times New Roman" panose="02020603050405020304" pitchFamily="18" charset="0"/>
            </a:endParaRPr>
          </a:p>
        </p:txBody>
      </p:sp>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2152449"/>
          <p:cNvSpPr>
            <a:spLocks noGrp="1"/>
          </p:cNvSpPr>
          <p:nvPr>
            <p:ph type="title"/>
          </p:nvPr>
        </p:nvSpPr>
        <p:spPr/>
        <p:txBody>
          <a:bodyPr vert="horz" wrap="square" lIns="82550" tIns="41275" rIns="82550" bIns="41275" anchor="b" anchorCtr="0"/>
          <a:lstStyle/>
          <a:p>
            <a:pPr marL="254000" indent="-254000" eaLnBrk="1" hangingPunct="1">
              <a:spcBef>
                <a:spcPct val="50000"/>
              </a:spcBef>
              <a:buSzPct val="75000"/>
            </a:pPr>
            <a:r>
              <a:rPr lang="zh-CN" altLang="en-US" b="1" dirty="0">
                <a:latin typeface="黑体" panose="02010609060101010101" pitchFamily="49" charset="-122"/>
              </a:rPr>
              <a:t>嵌入式系统的调试（</a:t>
            </a:r>
            <a:r>
              <a:rPr lang="en-US" altLang="zh-CN" b="1" dirty="0">
                <a:latin typeface="黑体" panose="02010609060101010101" pitchFamily="49" charset="-122"/>
              </a:rPr>
              <a:t>4</a:t>
            </a:r>
            <a:r>
              <a:rPr lang="zh-CN" altLang="en-US" b="1" dirty="0">
                <a:latin typeface="黑体" panose="02010609060101010101" pitchFamily="49" charset="-122"/>
              </a:rPr>
              <a:t>）</a:t>
            </a:r>
            <a:endParaRPr lang="zh-CN" altLang="en-US" b="1" dirty="0">
              <a:latin typeface="黑体" panose="02010609060101010101" pitchFamily="49" charset="-122"/>
            </a:endParaRPr>
          </a:p>
        </p:txBody>
      </p:sp>
      <p:sp>
        <p:nvSpPr>
          <p:cNvPr id="94211" name="文本占位符 2152450"/>
          <p:cNvSpPr>
            <a:spLocks noGrp="1"/>
          </p:cNvSpPr>
          <p:nvPr>
            <p:ph idx="1"/>
          </p:nvPr>
        </p:nvSpPr>
        <p:spPr>
          <a:xfrm>
            <a:off x="304800" y="1239838"/>
            <a:ext cx="8610600" cy="4246562"/>
          </a:xfrm>
        </p:spPr>
        <p:txBody>
          <a:bodyPr vert="horz" wrap="square" lIns="92075" tIns="46038" rIns="92075" bIns="46038" anchor="t" anchorCtr="0"/>
          <a:lstStyle/>
          <a:p>
            <a:pPr eaLnBrk="1" hangingPunct="1">
              <a:lnSpc>
                <a:spcPct val="90000"/>
              </a:lnSpc>
            </a:pPr>
            <a:r>
              <a:rPr lang="en-US" altLang="zh-CN" dirty="0">
                <a:solidFill>
                  <a:srgbClr val="FF0000"/>
                </a:solidFill>
                <a:latin typeface="楷体_GB2312" pitchFamily="49" charset="-122"/>
                <a:ea typeface="楷体_GB2312" pitchFamily="49" charset="-122"/>
              </a:rPr>
              <a:t>BDM/JTAG</a:t>
            </a:r>
            <a:r>
              <a:rPr lang="zh-CN" altLang="en-US" dirty="0">
                <a:solidFill>
                  <a:srgbClr val="FF0000"/>
                </a:solidFill>
                <a:latin typeface="楷体_GB2312" pitchFamily="49" charset="-122"/>
                <a:ea typeface="楷体_GB2312" pitchFamily="49" charset="-122"/>
              </a:rPr>
              <a:t>调试</a:t>
            </a:r>
            <a:endParaRPr lang="zh-CN" altLang="en-US" dirty="0">
              <a:solidFill>
                <a:srgbClr val="FF0000"/>
              </a:solidFill>
              <a:latin typeface="楷体_GB2312" pitchFamily="49" charset="-122"/>
              <a:ea typeface="楷体_GB2312" pitchFamily="49" charset="-122"/>
            </a:endParaRPr>
          </a:p>
          <a:p>
            <a:pPr eaLnBrk="1" hangingPunct="1">
              <a:lnSpc>
                <a:spcPct val="90000"/>
              </a:lnSpc>
              <a:buNone/>
            </a:pPr>
            <a:r>
              <a:rPr lang="zh-CN" altLang="en-US" sz="2400" dirty="0">
                <a:solidFill>
                  <a:srgbClr val="003399"/>
                </a:solidFill>
                <a:ea typeface="楷体_GB2312" pitchFamily="49" charset="-122"/>
              </a:rPr>
              <a:t>    </a:t>
            </a:r>
            <a:r>
              <a:rPr lang="zh-CN" altLang="en-US" sz="2400" dirty="0">
                <a:ea typeface="楷体_GB2312" pitchFamily="49" charset="-122"/>
              </a:rPr>
              <a:t>这种方式有一个硬件调试体。该硬件调试体与目标板通过</a:t>
            </a:r>
            <a:r>
              <a:rPr lang="en-US" altLang="zh-CN" sz="2400" dirty="0">
                <a:ea typeface="楷体_GB2312" pitchFamily="49" charset="-122"/>
              </a:rPr>
              <a:t>BDM</a:t>
            </a:r>
            <a:r>
              <a:rPr lang="zh-CN" altLang="en-US" sz="2400" dirty="0">
                <a:ea typeface="楷体_GB2312" pitchFamily="49" charset="-122"/>
              </a:rPr>
              <a:t>、</a:t>
            </a:r>
            <a:r>
              <a:rPr lang="en-US" altLang="zh-CN" sz="2400" dirty="0">
                <a:ea typeface="楷体_GB2312" pitchFamily="49" charset="-122"/>
              </a:rPr>
              <a:t>JTAG</a:t>
            </a:r>
            <a:r>
              <a:rPr lang="zh-CN" altLang="en-US" sz="2400" dirty="0">
                <a:ea typeface="楷体_GB2312" pitchFamily="49" charset="-122"/>
              </a:rPr>
              <a:t>等调试接口相连，与主机通过串口、并口、网口或</a:t>
            </a:r>
            <a:r>
              <a:rPr lang="en-US" altLang="zh-CN" sz="2400" dirty="0">
                <a:ea typeface="楷体_GB2312" pitchFamily="49" charset="-122"/>
              </a:rPr>
              <a:t>USB</a:t>
            </a:r>
            <a:r>
              <a:rPr lang="zh-CN" altLang="en-US" sz="2400" dirty="0">
                <a:ea typeface="楷体_GB2312" pitchFamily="49" charset="-122"/>
              </a:rPr>
              <a:t>口相连。待调试软件通过</a:t>
            </a:r>
            <a:r>
              <a:rPr lang="en-US" altLang="zh-CN" sz="2400" dirty="0">
                <a:ea typeface="楷体_GB2312" pitchFamily="49" charset="-122"/>
              </a:rPr>
              <a:t>BDM/JTAG</a:t>
            </a:r>
            <a:r>
              <a:rPr lang="zh-CN" altLang="en-US" sz="2400" dirty="0">
                <a:ea typeface="楷体_GB2312" pitchFamily="49" charset="-122"/>
              </a:rPr>
              <a:t>调试器下载到目标板上运行。</a:t>
            </a:r>
            <a:endParaRPr lang="zh-CN" altLang="en-US" sz="2400" dirty="0">
              <a:ea typeface="楷体_GB2312" pitchFamily="49" charset="-122"/>
            </a:endParaRPr>
          </a:p>
          <a:p>
            <a:pPr lvl="1" eaLnBrk="1" hangingPunct="1">
              <a:lnSpc>
                <a:spcPct val="90000"/>
              </a:lnSpc>
            </a:pPr>
            <a:r>
              <a:rPr lang="zh-CN" altLang="en-US" sz="2400" dirty="0">
                <a:solidFill>
                  <a:srgbClr val="FF3300"/>
                </a:solidFill>
                <a:ea typeface="楷体_GB2312" pitchFamily="49" charset="-122"/>
              </a:rPr>
              <a:t>优点：</a:t>
            </a:r>
            <a:r>
              <a:rPr lang="zh-CN" altLang="en-US" sz="2400" dirty="0">
                <a:ea typeface="楷体_GB2312" pitchFamily="49" charset="-122"/>
              </a:rPr>
              <a:t>方便、简单，无须制作</a:t>
            </a:r>
            <a:r>
              <a:rPr lang="en-US" altLang="en-US" sz="2400" dirty="0">
                <a:ea typeface="楷体_GB2312" pitchFamily="49" charset="-122"/>
              </a:rPr>
              <a:t>Monitor</a:t>
            </a:r>
            <a:r>
              <a:rPr lang="zh-CN" altLang="en-US" sz="2400" dirty="0">
                <a:ea typeface="楷体_GB2312" pitchFamily="49" charset="-122"/>
              </a:rPr>
              <a:t>，软硬件均可调试</a:t>
            </a:r>
            <a:endParaRPr lang="zh-CN" altLang="en-US" sz="2400" dirty="0">
              <a:ea typeface="楷体_GB2312" pitchFamily="49" charset="-122"/>
            </a:endParaRPr>
          </a:p>
          <a:p>
            <a:pPr lvl="1" eaLnBrk="1" hangingPunct="1">
              <a:lnSpc>
                <a:spcPct val="90000"/>
              </a:lnSpc>
            </a:pPr>
            <a:r>
              <a:rPr lang="zh-CN" altLang="en-US" sz="2400" dirty="0">
                <a:solidFill>
                  <a:srgbClr val="FF3300"/>
                </a:solidFill>
                <a:ea typeface="楷体_GB2312" pitchFamily="49" charset="-122"/>
              </a:rPr>
              <a:t>缺点：</a:t>
            </a:r>
            <a:r>
              <a:rPr lang="zh-CN" altLang="en-US" sz="2400" dirty="0">
                <a:ea typeface="楷体_GB2312" pitchFamily="49" charset="-122"/>
              </a:rPr>
              <a:t>需要目标板，且目标板工作基本正常（至少</a:t>
            </a:r>
            <a:r>
              <a:rPr lang="en-US" altLang="zh-CN" sz="2400" dirty="0">
                <a:ea typeface="楷体_GB2312" pitchFamily="49" charset="-122"/>
              </a:rPr>
              <a:t>MCU</a:t>
            </a:r>
            <a:r>
              <a:rPr lang="zh-CN" altLang="en-US" sz="2400" dirty="0">
                <a:ea typeface="楷体_GB2312" pitchFamily="49" charset="-122"/>
              </a:rPr>
              <a:t>工作正常），仅适用于有调试接口的芯片</a:t>
            </a:r>
            <a:endParaRPr lang="zh-CN" altLang="en-US" sz="2400" dirty="0">
              <a:ea typeface="楷体_GB2312" pitchFamily="49" charset="-122"/>
            </a:endParaRPr>
          </a:p>
          <a:p>
            <a:pPr lvl="1" eaLnBrk="1" hangingPunct="1">
              <a:lnSpc>
                <a:spcPct val="90000"/>
              </a:lnSpc>
              <a:buNone/>
            </a:pPr>
            <a:r>
              <a:rPr lang="zh-CN" altLang="en-US" dirty="0">
                <a:ea typeface="楷体_GB2312" pitchFamily="49" charset="-122"/>
              </a:rPr>
              <a:t>	</a:t>
            </a:r>
            <a:endParaRPr lang="zh-CN" altLang="en-US" dirty="0">
              <a:ea typeface="楷体_GB2312" pitchFamily="49" charset="-122"/>
            </a:endParaRPr>
          </a:p>
        </p:txBody>
      </p:sp>
      <p:sp>
        <p:nvSpPr>
          <p:cNvPr id="94212" name="矩形 2152451"/>
          <p:cNvSpPr/>
          <p:nvPr/>
        </p:nvSpPr>
        <p:spPr>
          <a:xfrm>
            <a:off x="6300788" y="4891088"/>
            <a:ext cx="1676400" cy="838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0"/>
              </a:spcBef>
              <a:buClrTx/>
              <a:buSzTx/>
              <a:buFont typeface="Arial" panose="020B0604020202020204" pitchFamily="34" charset="0"/>
              <a:buNone/>
            </a:pPr>
            <a:r>
              <a:rPr lang="en-US" altLang="zh-CN" sz="2000" dirty="0">
                <a:latin typeface="Times New Roman" panose="02020603050405020304" pitchFamily="18" charset="0"/>
              </a:rPr>
              <a:t>Target</a:t>
            </a:r>
            <a:endParaRPr lang="en-US" altLang="zh-CN" sz="2000" dirty="0">
              <a:latin typeface="Times New Roman" panose="02020603050405020304" pitchFamily="18" charset="0"/>
            </a:endParaRPr>
          </a:p>
        </p:txBody>
      </p:sp>
      <p:sp>
        <p:nvSpPr>
          <p:cNvPr id="94213" name="直接连接符 2152452"/>
          <p:cNvSpPr/>
          <p:nvPr/>
        </p:nvSpPr>
        <p:spPr>
          <a:xfrm>
            <a:off x="3252788" y="5272088"/>
            <a:ext cx="3048000" cy="0"/>
          </a:xfrm>
          <a:prstGeom prst="line">
            <a:avLst/>
          </a:prstGeom>
          <a:ln w="9525" cap="flat" cmpd="sng">
            <a:solidFill>
              <a:schemeClr val="tx1"/>
            </a:solidFill>
            <a:prstDash val="solid"/>
            <a:headEnd type="none" w="med" len="med"/>
            <a:tailEnd type="triangle" w="med" len="med"/>
          </a:ln>
        </p:spPr>
      </p:sp>
      <p:sp>
        <p:nvSpPr>
          <p:cNvPr id="94214" name="矩形 2152453"/>
          <p:cNvSpPr/>
          <p:nvPr/>
        </p:nvSpPr>
        <p:spPr>
          <a:xfrm>
            <a:off x="1804988" y="4738688"/>
            <a:ext cx="1447800" cy="1066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0"/>
              </a:spcBef>
              <a:buClrTx/>
              <a:buSzTx/>
              <a:buFont typeface="Arial" panose="020B0604020202020204" pitchFamily="34" charset="0"/>
              <a:buNone/>
            </a:pPr>
            <a:r>
              <a:rPr lang="en-US" altLang="en-US" sz="2000" dirty="0">
                <a:latin typeface="Times New Roman" panose="02020603050405020304" pitchFamily="18" charset="0"/>
              </a:rPr>
              <a:t>PC</a:t>
            </a:r>
            <a:endParaRPr lang="en-US" altLang="zh-CN" sz="2000" dirty="0">
              <a:latin typeface="Times New Roman" panose="02020603050405020304" pitchFamily="18" charset="0"/>
            </a:endParaRPr>
          </a:p>
        </p:txBody>
      </p:sp>
      <p:sp>
        <p:nvSpPr>
          <p:cNvPr id="94215" name="矩形 2152454"/>
          <p:cNvSpPr/>
          <p:nvPr/>
        </p:nvSpPr>
        <p:spPr>
          <a:xfrm>
            <a:off x="2871788" y="4891088"/>
            <a:ext cx="381000" cy="762000"/>
          </a:xfrm>
          <a:prstGeom prst="rect">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0"/>
              </a:spcBef>
              <a:buClrTx/>
              <a:buSzTx/>
              <a:buFont typeface="Arial" panose="020B0604020202020204" pitchFamily="34" charset="0"/>
              <a:buNone/>
            </a:pPr>
            <a:r>
              <a:rPr lang="zh-CN" altLang="en-US" sz="2000" dirty="0">
                <a:latin typeface="Times New Roman" panose="02020603050405020304" pitchFamily="18" charset="0"/>
              </a:rPr>
              <a:t>接口</a:t>
            </a:r>
            <a:endParaRPr lang="zh-CN" altLang="en-US" sz="2000" dirty="0">
              <a:latin typeface="Times New Roman" panose="02020603050405020304" pitchFamily="18" charset="0"/>
            </a:endParaRPr>
          </a:p>
        </p:txBody>
      </p:sp>
      <p:sp>
        <p:nvSpPr>
          <p:cNvPr id="94216" name="矩形 2152455"/>
          <p:cNvSpPr/>
          <p:nvPr/>
        </p:nvSpPr>
        <p:spPr>
          <a:xfrm>
            <a:off x="4090988" y="4967288"/>
            <a:ext cx="1371600" cy="609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0"/>
              </a:spcBef>
              <a:buClrTx/>
              <a:buSzTx/>
              <a:buFont typeface="Arial" panose="020B0604020202020204" pitchFamily="34" charset="0"/>
              <a:buNone/>
            </a:pPr>
            <a:r>
              <a:rPr lang="en-US" altLang="en-US" sz="2000" dirty="0">
                <a:latin typeface="Times New Roman" panose="02020603050405020304" pitchFamily="18" charset="0"/>
              </a:rPr>
              <a:t>BDM/JTAG</a:t>
            </a:r>
            <a:endParaRPr lang="en-US" altLang="en-US" sz="2000" dirty="0">
              <a:latin typeface="Times New Roman" panose="02020603050405020304" pitchFamily="18" charset="0"/>
            </a:endParaRPr>
          </a:p>
          <a:p>
            <a:pPr marL="0" lvl="0" indent="0" algn="ctr" eaLnBrk="1" hangingPunct="1">
              <a:spcBef>
                <a:spcPct val="0"/>
              </a:spcBef>
              <a:buClrTx/>
              <a:buSzTx/>
              <a:buFont typeface="Arial" panose="020B0604020202020204" pitchFamily="34" charset="0"/>
              <a:buNone/>
            </a:pPr>
            <a:r>
              <a:rPr lang="en-US" altLang="en-US" sz="2000" dirty="0">
                <a:latin typeface="Times New Roman" panose="02020603050405020304" pitchFamily="18" charset="0"/>
              </a:rPr>
              <a:t> Debugger</a:t>
            </a:r>
            <a:endParaRPr lang="en-US" altLang="zh-CN" sz="2000" dirty="0">
              <a:latin typeface="Times New Roman" panose="02020603050405020304" pitchFamily="18" charset="0"/>
            </a:endParaRPr>
          </a:p>
        </p:txBody>
      </p:sp>
    </p:spTree>
  </p:cSld>
  <p:clrMapOvr>
    <a:masterClrMapping/>
  </p:clrMapOvr>
  <p:transition spd="med">
    <p:random/>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标题 2153473"/>
          <p:cNvSpPr>
            <a:spLocks noGrp="1"/>
          </p:cNvSpPr>
          <p:nvPr>
            <p:ph type="title"/>
          </p:nvPr>
        </p:nvSpPr>
        <p:spPr/>
        <p:txBody>
          <a:bodyPr vert="horz" wrap="square" lIns="82550" tIns="41275" rIns="82550" bIns="41275" anchor="b" anchorCtr="0"/>
          <a:lstStyle/>
          <a:p>
            <a:pPr marL="254000" indent="-254000" eaLnBrk="1" hangingPunct="1">
              <a:spcBef>
                <a:spcPct val="50000"/>
              </a:spcBef>
              <a:buSzPct val="75000"/>
            </a:pPr>
            <a:r>
              <a:rPr lang="zh-CN" altLang="en-US" b="1" dirty="0">
                <a:latin typeface="黑体" panose="02010609060101010101" pitchFamily="49" charset="-122"/>
              </a:rPr>
              <a:t>嵌入式系统的调试（</a:t>
            </a:r>
            <a:r>
              <a:rPr lang="en-US" altLang="zh-CN" b="1" dirty="0">
                <a:latin typeface="黑体" panose="02010609060101010101" pitchFamily="49" charset="-122"/>
              </a:rPr>
              <a:t>5</a:t>
            </a:r>
            <a:r>
              <a:rPr lang="zh-CN" altLang="en-US" b="1" dirty="0">
                <a:latin typeface="黑体" panose="02010609060101010101" pitchFamily="49" charset="-122"/>
              </a:rPr>
              <a:t>）</a:t>
            </a:r>
            <a:endParaRPr lang="zh-CN" altLang="en-US" b="1" dirty="0">
              <a:latin typeface="黑体" panose="02010609060101010101" pitchFamily="49" charset="-122"/>
            </a:endParaRPr>
          </a:p>
        </p:txBody>
      </p:sp>
      <p:sp>
        <p:nvSpPr>
          <p:cNvPr id="95235" name="文本占位符 2153474"/>
          <p:cNvSpPr>
            <a:spLocks noGrp="1"/>
          </p:cNvSpPr>
          <p:nvPr>
            <p:ph idx="1"/>
          </p:nvPr>
        </p:nvSpPr>
        <p:spPr>
          <a:xfrm>
            <a:off x="304800" y="1260475"/>
            <a:ext cx="8534400" cy="4849813"/>
          </a:xfrm>
        </p:spPr>
        <p:txBody>
          <a:bodyPr vert="horz" wrap="square" lIns="92075" tIns="46038" rIns="92075" bIns="46038" anchor="t" anchorCtr="0"/>
          <a:lstStyle/>
          <a:p>
            <a:pPr eaLnBrk="1" hangingPunct="1"/>
            <a:r>
              <a:rPr lang="zh-CN" altLang="en-US" sz="2800" dirty="0">
                <a:solidFill>
                  <a:srgbClr val="003399"/>
                </a:solidFill>
              </a:rPr>
              <a:t>全仿真调试</a:t>
            </a:r>
            <a:r>
              <a:rPr lang="zh-CN" altLang="en-US" sz="2800" dirty="0">
                <a:solidFill>
                  <a:srgbClr val="003399"/>
                </a:solidFill>
                <a:ea typeface="楷体_GB2312" pitchFamily="49" charset="-122"/>
              </a:rPr>
              <a:t>（</a:t>
            </a:r>
            <a:r>
              <a:rPr lang="en-US" altLang="zh-CN" sz="2800" dirty="0">
                <a:solidFill>
                  <a:srgbClr val="003399"/>
                </a:solidFill>
                <a:ea typeface="楷体_GB2312" pitchFamily="49" charset="-122"/>
              </a:rPr>
              <a:t>Emulator</a:t>
            </a:r>
            <a:r>
              <a:rPr lang="zh-CN" altLang="en-US" sz="2800" dirty="0">
                <a:solidFill>
                  <a:srgbClr val="003399"/>
                </a:solidFill>
                <a:ea typeface="楷体_GB2312" pitchFamily="49" charset="-122"/>
              </a:rPr>
              <a:t>）</a:t>
            </a:r>
            <a:endParaRPr lang="zh-CN" altLang="en-US" sz="2800" dirty="0">
              <a:solidFill>
                <a:srgbClr val="003399"/>
              </a:solidFill>
              <a:ea typeface="楷体_GB2312" pitchFamily="49" charset="-122"/>
            </a:endParaRPr>
          </a:p>
          <a:p>
            <a:pPr eaLnBrk="1" hangingPunct="1">
              <a:buNone/>
            </a:pPr>
            <a:r>
              <a:rPr lang="zh-CN" altLang="en-US" sz="2800" dirty="0">
                <a:solidFill>
                  <a:srgbClr val="003399"/>
                </a:solidFill>
                <a:ea typeface="楷体_GB2312" pitchFamily="49" charset="-122"/>
              </a:rPr>
              <a:t>    </a:t>
            </a:r>
            <a:r>
              <a:rPr lang="zh-CN" altLang="en-US" sz="2400" dirty="0">
                <a:ea typeface="楷体_GB2312" pitchFamily="49" charset="-122"/>
              </a:rPr>
              <a:t>这种方式用仿真器完全取代目标板上的</a:t>
            </a:r>
            <a:r>
              <a:rPr lang="en-US" altLang="zh-CN" sz="2400" dirty="0">
                <a:ea typeface="楷体_GB2312" pitchFamily="49" charset="-122"/>
              </a:rPr>
              <a:t>MCU</a:t>
            </a:r>
            <a:r>
              <a:rPr lang="zh-CN" altLang="en-US" sz="2400" dirty="0">
                <a:ea typeface="楷体_GB2312" pitchFamily="49" charset="-122"/>
              </a:rPr>
              <a:t>，因而目标系统对开发者来说完全是透明的、可控的。仿真器与目标板通过仿真头连接，与主机有串口、并口、网口或</a:t>
            </a:r>
            <a:r>
              <a:rPr lang="en-US" altLang="zh-CN" sz="2400" dirty="0">
                <a:ea typeface="楷体_GB2312" pitchFamily="49" charset="-122"/>
              </a:rPr>
              <a:t>USB</a:t>
            </a:r>
            <a:r>
              <a:rPr lang="zh-CN" altLang="en-US" sz="2400" dirty="0">
                <a:ea typeface="楷体_GB2312" pitchFamily="49" charset="-122"/>
              </a:rPr>
              <a:t>口等连接方式。由于仿真器自成体系，调试时既可以连接目标板，也可以不连接目标板（</a:t>
            </a:r>
            <a:r>
              <a:rPr lang="en-US" altLang="en-US" sz="2400" dirty="0">
                <a:ea typeface="楷体_GB2312" pitchFamily="49" charset="-122"/>
              </a:rPr>
              <a:t>Stand alone</a:t>
            </a:r>
            <a:r>
              <a:rPr lang="zh-CN" altLang="en-US" sz="2400" dirty="0">
                <a:ea typeface="楷体_GB2312" pitchFamily="49" charset="-122"/>
              </a:rPr>
              <a:t>）。</a:t>
            </a:r>
            <a:endParaRPr lang="zh-CN" altLang="en-US" sz="2400" dirty="0">
              <a:ea typeface="楷体_GB2312" pitchFamily="49" charset="-122"/>
            </a:endParaRPr>
          </a:p>
          <a:p>
            <a:pPr lvl="1" eaLnBrk="1" hangingPunct="1"/>
            <a:r>
              <a:rPr lang="zh-CN" altLang="en-US" sz="2400" dirty="0">
                <a:solidFill>
                  <a:srgbClr val="FF3300"/>
                </a:solidFill>
                <a:ea typeface="楷体_GB2312" pitchFamily="49" charset="-122"/>
              </a:rPr>
              <a:t>优点：</a:t>
            </a:r>
            <a:r>
              <a:rPr lang="zh-CN" altLang="en-US" sz="2400" dirty="0">
                <a:ea typeface="楷体_GB2312" pitchFamily="49" charset="-122"/>
              </a:rPr>
              <a:t>功能非常强大，软硬件均可做到完全实时在线调试</a:t>
            </a:r>
            <a:endParaRPr lang="zh-CN" altLang="en-US" sz="2400" dirty="0">
              <a:ea typeface="楷体_GB2312" pitchFamily="49" charset="-122"/>
            </a:endParaRPr>
          </a:p>
          <a:p>
            <a:pPr lvl="1" eaLnBrk="1" hangingPunct="1"/>
            <a:r>
              <a:rPr lang="zh-CN" altLang="en-US" sz="2400" dirty="0">
                <a:solidFill>
                  <a:srgbClr val="FF3300"/>
                </a:solidFill>
                <a:ea typeface="楷体_GB2312" pitchFamily="49" charset="-122"/>
              </a:rPr>
              <a:t>缺点：</a:t>
            </a:r>
            <a:r>
              <a:rPr lang="zh-CN" altLang="en-US" sz="2400" dirty="0">
                <a:ea typeface="楷体_GB2312" pitchFamily="49" charset="-122"/>
              </a:rPr>
              <a:t>价格昂贵。</a:t>
            </a:r>
            <a:endParaRPr lang="zh-CN" altLang="en-US" sz="2400" dirty="0">
              <a:ea typeface="楷体_GB2312" pitchFamily="49" charset="-122"/>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2424833"/>
          <p:cNvSpPr>
            <a:spLocks noGrp="1"/>
          </p:cNvSpPr>
          <p:nvPr>
            <p:ph type="title"/>
          </p:nvPr>
        </p:nvSpPr>
        <p:spPr>
          <a:xfrm>
            <a:off x="1176338" y="223838"/>
            <a:ext cx="7572375" cy="685800"/>
          </a:xfrm>
        </p:spPr>
        <p:txBody>
          <a:bodyPr vert="horz" wrap="square" lIns="82550" tIns="41275" rIns="82550" bIns="41275" anchor="t" anchorCtr="0"/>
          <a:lstStyle/>
          <a:p>
            <a:pPr eaLnBrk="1" hangingPunct="1"/>
            <a:r>
              <a:rPr lang="zh-CN" altLang="en-US" dirty="0"/>
              <a:t>嵌入式处理器</a:t>
            </a:r>
            <a:endParaRPr lang="zh-CN" altLang="en-US" dirty="0"/>
          </a:p>
        </p:txBody>
      </p:sp>
      <p:sp>
        <p:nvSpPr>
          <p:cNvPr id="57346" name="矩形 2424835"/>
          <p:cNvSpPr/>
          <p:nvPr/>
        </p:nvSpPr>
        <p:spPr>
          <a:xfrm>
            <a:off x="622300" y="1249363"/>
            <a:ext cx="8332788" cy="5056188"/>
          </a:xfrm>
          <a:prstGeom prst="rect">
            <a:avLst/>
          </a:prstGeom>
          <a:noFill/>
          <a:ln w="9525">
            <a:noFill/>
          </a:ln>
        </p:spPr>
        <p:txBody>
          <a:bodyPr lIns="82550" tIns="41275" rIns="82550" bIns="41275"/>
          <a:lstStyle/>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根据通用计算机与嵌入式系统的分类，可以把微处理器分为</a:t>
            </a:r>
            <a:r>
              <a:rPr kumimoji="0" lang="zh-CN" altLang="en-US" sz="28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通用处理器</a:t>
            </a:r>
            <a:r>
              <a:rPr kumimoji="0" lang="zh-CN" altLang="en-US"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与</a:t>
            </a:r>
            <a:r>
              <a:rPr kumimoji="0" lang="zh-CN" altLang="en-US" sz="28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嵌入式处理器</a:t>
            </a:r>
            <a:r>
              <a:rPr kumimoji="0" lang="zh-CN" altLang="en-US"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两类。</a:t>
            </a:r>
            <a:endParaRPr kumimoji="0" lang="en-US" altLang="zh-CN"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通用处理器以</a:t>
            </a:r>
            <a:r>
              <a:rPr kumimoji="0" lang="en-US" altLang="zh-CN" sz="28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x86</a:t>
            </a:r>
            <a:r>
              <a:rPr kumimoji="0" lang="zh-CN" altLang="en-US" sz="28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体系结构</a:t>
            </a:r>
            <a:r>
              <a:rPr kumimoji="0" lang="zh-CN" altLang="en-US"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的产品为代表，嵌入式处理器的种类已经超过</a:t>
            </a:r>
            <a:r>
              <a:rPr kumimoji="0" lang="en-US" altLang="zh-CN"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1000</a:t>
            </a:r>
            <a:r>
              <a:rPr kumimoji="0" lang="zh-CN" altLang="en-US"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种，流行的</a:t>
            </a:r>
            <a:r>
              <a:rPr kumimoji="0" lang="zh-CN" altLang="en-US" sz="28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体系结构有</a:t>
            </a:r>
            <a:r>
              <a:rPr kumimoji="0" lang="en-US" altLang="zh-CN" sz="28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30</a:t>
            </a:r>
            <a:r>
              <a:rPr kumimoji="0" lang="zh-CN" altLang="en-US" sz="28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多个</a:t>
            </a:r>
            <a:r>
              <a:rPr kumimoji="0" lang="zh-CN" altLang="en-US"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，其中</a:t>
            </a:r>
            <a:r>
              <a:rPr kumimoji="0" lang="en-US" altLang="zh-CN"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8051</a:t>
            </a:r>
            <a:r>
              <a:rPr kumimoji="0" lang="zh-CN" altLang="en-US"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体系的占有多半。</a:t>
            </a:r>
            <a:endParaRPr kumimoji="0" lang="en-US" altLang="zh-CN"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a:p>
            <a:pPr marL="0" marR="0" lvl="0" indent="0"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defRPr/>
            </a:pPr>
            <a:r>
              <a:rPr kumimoji="0" lang="zh-CN" altLang="en-US" sz="24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ea"/>
              </a:rPr>
              <a:t>    </a:t>
            </a:r>
            <a:endParaRPr kumimoji="0" lang="en-US" altLang="zh-CN" sz="28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2156545"/>
          <p:cNvSpPr>
            <a:spLocks noGrp="1"/>
          </p:cNvSpPr>
          <p:nvPr>
            <p:ph type="title"/>
          </p:nvPr>
        </p:nvSpPr>
        <p:spPr/>
        <p:txBody>
          <a:bodyPr vert="horz" wrap="square" lIns="82550" tIns="41275" rIns="82550" bIns="41275" anchor="b" anchorCtr="0"/>
          <a:lstStyle/>
          <a:p>
            <a:pPr marL="254000" indent="-254000" eaLnBrk="1" hangingPunct="1">
              <a:spcBef>
                <a:spcPct val="50000"/>
              </a:spcBef>
              <a:buSzPct val="75000"/>
            </a:pPr>
            <a:r>
              <a:rPr lang="zh-CN" altLang="en-US" dirty="0">
                <a:latin typeface="黑体" panose="02010609060101010101" pitchFamily="49" charset="-122"/>
              </a:rPr>
              <a:t>选择实时操作系统</a:t>
            </a:r>
            <a:r>
              <a:rPr lang="en-US" altLang="zh-CN" dirty="0">
                <a:latin typeface="黑体" panose="02010609060101010101" pitchFamily="49" charset="-122"/>
              </a:rPr>
              <a:t>RTOS</a:t>
            </a:r>
            <a:endParaRPr lang="en-US" altLang="zh-CN" dirty="0">
              <a:latin typeface="黑体" panose="02010609060101010101" pitchFamily="49" charset="-122"/>
            </a:endParaRPr>
          </a:p>
        </p:txBody>
      </p:sp>
      <p:sp>
        <p:nvSpPr>
          <p:cNvPr id="96259" name="文本占位符 2156546"/>
          <p:cNvSpPr>
            <a:spLocks noGrp="1"/>
          </p:cNvSpPr>
          <p:nvPr>
            <p:ph idx="1"/>
          </p:nvPr>
        </p:nvSpPr>
        <p:spPr>
          <a:xfrm>
            <a:off x="381000" y="1219200"/>
            <a:ext cx="8534400" cy="4876800"/>
          </a:xfrm>
        </p:spPr>
        <p:txBody>
          <a:bodyPr vert="horz" wrap="square" lIns="91440" tIns="45720" rIns="91440" bIns="45720" anchor="t" anchorCtr="0"/>
          <a:lstStyle/>
          <a:p>
            <a:pPr eaLnBrk="1" hangingPunct="1"/>
            <a:r>
              <a:rPr lang="zh-CN" altLang="en-US" dirty="0">
                <a:solidFill>
                  <a:srgbClr val="003399"/>
                </a:solidFill>
              </a:rPr>
              <a:t>对于复杂的嵌入式系统应考虑使用</a:t>
            </a:r>
            <a:r>
              <a:rPr lang="en-US" altLang="zh-CN" dirty="0">
                <a:solidFill>
                  <a:srgbClr val="FF3300"/>
                </a:solidFill>
              </a:rPr>
              <a:t>RTOS</a:t>
            </a:r>
            <a:endParaRPr lang="en-US" altLang="zh-CN" dirty="0">
              <a:solidFill>
                <a:srgbClr val="FF3300"/>
              </a:solidFill>
            </a:endParaRPr>
          </a:p>
          <a:p>
            <a:pPr eaLnBrk="1" hangingPunct="1"/>
            <a:r>
              <a:rPr lang="en-US" altLang="zh-CN" dirty="0">
                <a:solidFill>
                  <a:srgbClr val="003399"/>
                </a:solidFill>
              </a:rPr>
              <a:t>RTOS</a:t>
            </a:r>
            <a:r>
              <a:rPr lang="zh-CN" altLang="en-US" dirty="0">
                <a:solidFill>
                  <a:srgbClr val="003399"/>
                </a:solidFill>
              </a:rPr>
              <a:t>的作用：</a:t>
            </a:r>
            <a:endParaRPr lang="zh-CN" altLang="en-US" dirty="0"/>
          </a:p>
          <a:p>
            <a:pPr lvl="1" eaLnBrk="1" hangingPunct="1"/>
            <a:r>
              <a:rPr lang="zh-CN" altLang="zh-CN" sz="2400" dirty="0">
                <a:solidFill>
                  <a:srgbClr val="FF3300"/>
                </a:solidFill>
                <a:latin typeface="楷体_GB2312" pitchFamily="49" charset="-122"/>
                <a:ea typeface="楷体_GB2312" pitchFamily="49" charset="-122"/>
              </a:rPr>
              <a:t>提供</a:t>
            </a:r>
            <a:r>
              <a:rPr lang="en-US" altLang="en-US" sz="2400" dirty="0">
                <a:solidFill>
                  <a:srgbClr val="FF3300"/>
                </a:solidFill>
                <a:ea typeface="楷体_GB2312" pitchFamily="49" charset="-122"/>
              </a:rPr>
              <a:t>API（</a:t>
            </a:r>
            <a:r>
              <a:rPr lang="zh-CN" altLang="zh-CN" sz="2400" dirty="0">
                <a:solidFill>
                  <a:srgbClr val="FF3300"/>
                </a:solidFill>
                <a:ea typeface="楷体_GB2312" pitchFamily="49" charset="-122"/>
              </a:rPr>
              <a:t>应用</a:t>
            </a:r>
            <a:r>
              <a:rPr lang="zh-CN" altLang="en-US" sz="2400" dirty="0">
                <a:solidFill>
                  <a:srgbClr val="FF3300"/>
                </a:solidFill>
                <a:ea typeface="楷体_GB2312" pitchFamily="49" charset="-122"/>
              </a:rPr>
              <a:t>编程接口）</a:t>
            </a:r>
            <a:r>
              <a:rPr lang="zh-CN" altLang="en-US" sz="2400" dirty="0">
                <a:solidFill>
                  <a:srgbClr val="006600"/>
                </a:solidFill>
                <a:latin typeface="楷体_GB2312" pitchFamily="49" charset="-122"/>
                <a:ea typeface="楷体_GB2312" pitchFamily="49" charset="-122"/>
              </a:rPr>
              <a:t>：操作系统为应用程序员提供可供调用的</a:t>
            </a:r>
            <a:r>
              <a:rPr lang="en-US" altLang="en-US" sz="2400" dirty="0">
                <a:solidFill>
                  <a:srgbClr val="006600"/>
                </a:solidFill>
                <a:latin typeface="楷体_GB2312" pitchFamily="49" charset="-122"/>
                <a:ea typeface="楷体_GB2312" pitchFamily="49" charset="-122"/>
              </a:rPr>
              <a:t>API</a:t>
            </a:r>
            <a:r>
              <a:rPr lang="zh-CN" altLang="en-US" sz="2400" dirty="0">
                <a:solidFill>
                  <a:srgbClr val="006600"/>
                </a:solidFill>
                <a:latin typeface="楷体_GB2312" pitchFamily="49" charset="-122"/>
                <a:ea typeface="楷体_GB2312" pitchFamily="49" charset="-122"/>
              </a:rPr>
              <a:t>，允许程序员致力于应用程序的开发</a:t>
            </a:r>
            <a:r>
              <a:rPr lang="zh-CN" altLang="zh-CN" sz="2400" dirty="0">
                <a:solidFill>
                  <a:srgbClr val="006600"/>
                </a:solidFill>
                <a:latin typeface="楷体_GB2312" pitchFamily="49" charset="-122"/>
                <a:ea typeface="楷体_GB2312" pitchFamily="49" charset="-122"/>
              </a:rPr>
              <a:t> </a:t>
            </a:r>
            <a:endParaRPr lang="zh-CN" altLang="zh-CN" sz="2400" dirty="0">
              <a:solidFill>
                <a:srgbClr val="006600"/>
              </a:solidFill>
              <a:latin typeface="楷体_GB2312" pitchFamily="49" charset="-122"/>
              <a:ea typeface="楷体_GB2312" pitchFamily="49" charset="-122"/>
            </a:endParaRPr>
          </a:p>
          <a:p>
            <a:pPr lvl="1" eaLnBrk="1" hangingPunct="1"/>
            <a:r>
              <a:rPr lang="zh-CN" altLang="en-US" sz="2400" dirty="0">
                <a:solidFill>
                  <a:srgbClr val="FF3300"/>
                </a:solidFill>
                <a:latin typeface="楷体_GB2312" pitchFamily="49" charset="-122"/>
                <a:ea typeface="楷体_GB2312" pitchFamily="49" charset="-122"/>
              </a:rPr>
              <a:t>简化系统设计</a:t>
            </a:r>
            <a:r>
              <a:rPr lang="zh-CN" altLang="en-US" sz="2400" dirty="0">
                <a:solidFill>
                  <a:srgbClr val="006600"/>
                </a:solidFill>
                <a:latin typeface="楷体_GB2312" pitchFamily="49" charset="-122"/>
                <a:ea typeface="楷体_GB2312" pitchFamily="49" charset="-122"/>
              </a:rPr>
              <a:t>：实时嵌入式系统比非实时系统更难设计</a:t>
            </a:r>
            <a:r>
              <a:rPr lang="zh-CN" altLang="zh-CN" sz="2400" dirty="0">
                <a:solidFill>
                  <a:srgbClr val="006600"/>
                </a:solidFill>
                <a:latin typeface="楷体_GB2312" pitchFamily="49" charset="-122"/>
                <a:ea typeface="楷体_GB2312" pitchFamily="49" charset="-122"/>
              </a:rPr>
              <a:t>. </a:t>
            </a:r>
            <a:r>
              <a:rPr lang="zh-CN" altLang="en-US" sz="2400" dirty="0">
                <a:solidFill>
                  <a:srgbClr val="006600"/>
                </a:solidFill>
                <a:latin typeface="楷体_GB2312" pitchFamily="49" charset="-122"/>
                <a:ea typeface="楷体_GB2312" pitchFamily="49" charset="-122"/>
              </a:rPr>
              <a:t>使用实时多任务的内核能简化系统设计，可将复杂的应用程序分为几个不同的任务，由内核去对他们协调处理</a:t>
            </a:r>
            <a:endParaRPr lang="zh-CN" altLang="en-US" sz="2400" b="1" dirty="0">
              <a:solidFill>
                <a:srgbClr val="006600"/>
              </a:solidFill>
            </a:endParaRPr>
          </a:p>
          <a:p>
            <a:pPr eaLnBrk="1" hangingPunct="1"/>
            <a:r>
              <a:rPr lang="zh-CN" altLang="en-US" dirty="0">
                <a:solidFill>
                  <a:srgbClr val="003399"/>
                </a:solidFill>
                <a:latin typeface="宋体" panose="02010600030101010101" pitchFamily="2" charset="-122"/>
              </a:rPr>
              <a:t>实验平台</a:t>
            </a:r>
            <a:r>
              <a:rPr lang="zh-CN" altLang="zh-CN" dirty="0">
                <a:solidFill>
                  <a:srgbClr val="003399"/>
                </a:solidFill>
                <a:latin typeface="宋体" panose="02010600030101010101" pitchFamily="2" charset="-122"/>
              </a:rPr>
              <a:t>如下支持</a:t>
            </a:r>
            <a:r>
              <a:rPr lang="en-US" altLang="zh-CN" dirty="0">
                <a:solidFill>
                  <a:srgbClr val="003399"/>
                </a:solidFill>
              </a:rPr>
              <a:t>ARM</a:t>
            </a:r>
            <a:r>
              <a:rPr lang="zh-CN" altLang="en-US" dirty="0">
                <a:solidFill>
                  <a:srgbClr val="003399"/>
                </a:solidFill>
                <a:latin typeface="宋体" panose="02010600030101010101" pitchFamily="2" charset="-122"/>
              </a:rPr>
              <a:t>的实时操作系统：</a:t>
            </a:r>
            <a:endParaRPr lang="zh-CN" altLang="en-US" dirty="0">
              <a:solidFill>
                <a:srgbClr val="003399"/>
              </a:solidFill>
              <a:latin typeface="宋体" panose="02010600030101010101" pitchFamily="2" charset="-122"/>
            </a:endParaRPr>
          </a:p>
          <a:p>
            <a:pPr lvl="1" eaLnBrk="1" hangingPunct="1"/>
            <a:r>
              <a:rPr lang="en-US" altLang="zh-CN" sz="2500" dirty="0">
                <a:solidFill>
                  <a:srgbClr val="FF3300"/>
                </a:solidFill>
                <a:ea typeface="楷体_GB2312" pitchFamily="49" charset="-122"/>
              </a:rPr>
              <a:t>uC/OS</a:t>
            </a:r>
            <a:endParaRPr lang="en-US" altLang="zh-CN" sz="2500" dirty="0">
              <a:solidFill>
                <a:srgbClr val="FF3300"/>
              </a:solidFill>
              <a:ea typeface="楷体_GB2312" pitchFamily="49" charset="-122"/>
            </a:endParaRPr>
          </a:p>
          <a:p>
            <a:pPr lvl="1" eaLnBrk="1" hangingPunct="1"/>
            <a:r>
              <a:rPr lang="en-US" altLang="zh-CN" sz="2500" dirty="0">
                <a:solidFill>
                  <a:srgbClr val="FF3300"/>
                </a:solidFill>
                <a:ea typeface="楷体_GB2312" pitchFamily="49" charset="-122"/>
              </a:rPr>
              <a:t>Linux</a:t>
            </a:r>
            <a:endParaRPr lang="en-US" altLang="zh-CN" sz="2500" dirty="0">
              <a:solidFill>
                <a:srgbClr val="FF3300"/>
              </a:solidFill>
              <a:ea typeface="楷体_GB2312" pitchFamily="49" charset="-122"/>
            </a:endParaRPr>
          </a:p>
        </p:txBody>
      </p:sp>
    </p:spTree>
  </p:cSld>
  <p:clrMapOvr>
    <a:masterClrMapping/>
  </p:clrMapOvr>
  <p:transition spd="med">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213889"/>
          <p:cNvSpPr/>
          <p:nvPr/>
        </p:nvSpPr>
        <p:spPr>
          <a:xfrm>
            <a:off x="1042988" y="228600"/>
            <a:ext cx="7567612" cy="790575"/>
          </a:xfrm>
          <a:prstGeom prst="rect">
            <a:avLst/>
          </a:prstGeom>
          <a:noFill/>
          <a:ln w="9525">
            <a:noFill/>
          </a:ln>
        </p:spPr>
        <p:txBody>
          <a:bodyPr lIns="82550" tIns="41275" rIns="82550" bIns="41275"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b="1" dirty="0">
                <a:latin typeface="Times New Roman" panose="02020603050405020304" pitchFamily="18" charset="0"/>
                <a:ea typeface="黑体" panose="02010609060101010101" pitchFamily="49" charset="-122"/>
              </a:rPr>
              <a:t>本节提要</a:t>
            </a:r>
            <a:endParaRPr lang="zh-CN" altLang="en-US" sz="4400" b="1" dirty="0">
              <a:latin typeface="黑体" panose="02010609060101010101" pitchFamily="49" charset="-122"/>
              <a:ea typeface="黑体" panose="02010609060101010101" pitchFamily="49" charset="-122"/>
              <a:sym typeface="Symbol" panose="05050102010706020507" pitchFamily="18" charset="2"/>
            </a:endParaRPr>
          </a:p>
        </p:txBody>
      </p:sp>
      <p:sp>
        <p:nvSpPr>
          <p:cNvPr id="32771" name="矩形 2213890"/>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32772" name="矩形 2213891"/>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pic>
        <p:nvPicPr>
          <p:cNvPr id="32773" name="图片 2213892" descr="TurbineAgenda"/>
          <p:cNvPicPr>
            <a:picLocks noChangeAspect="1"/>
          </p:cNvPicPr>
          <p:nvPr/>
        </p:nvPicPr>
        <p:blipFill>
          <a:blip r:embed="rId1"/>
          <a:srcRect l="6398"/>
          <a:stretch>
            <a:fillRect/>
          </a:stretch>
        </p:blipFill>
        <p:spPr>
          <a:xfrm>
            <a:off x="38100" y="2066925"/>
            <a:ext cx="3238500" cy="3724275"/>
          </a:xfrm>
          <a:prstGeom prst="rect">
            <a:avLst/>
          </a:prstGeom>
          <a:noFill/>
          <a:ln w="9525">
            <a:noFill/>
          </a:ln>
        </p:spPr>
      </p:pic>
      <p:sp>
        <p:nvSpPr>
          <p:cNvPr id="32774" name="任意多边形 2213893"/>
          <p:cNvSpPr/>
          <p:nvPr/>
        </p:nvSpPr>
        <p:spPr>
          <a:xfrm>
            <a:off x="1633538" y="1687513"/>
            <a:ext cx="2251075" cy="4478337"/>
          </a:xfrm>
          <a:custGeom>
            <a:avLst/>
            <a:gdLst/>
            <a:ahLst/>
            <a:cxnLst>
              <a:cxn ang="0">
                <a:pos x="17975042" y="0"/>
              </a:cxn>
              <a:cxn ang="0">
                <a:pos x="234599012" y="234083601"/>
              </a:cxn>
              <a:cxn ang="0">
                <a:pos x="30302388" y="466906562"/>
              </a:cxn>
              <a:cxn ang="0">
                <a:pos x="17975042" y="0"/>
              </a:cxn>
              <a:cxn ang="0">
                <a:pos x="234599012" y="234083601"/>
              </a:cxn>
              <a:cxn ang="0">
                <a:pos x="30302388" y="466906562"/>
              </a:cxn>
              <a:cxn ang="0">
                <a:pos x="0" y="234072758"/>
              </a:cxn>
            </a:cxnLst>
            <a:rect l="0" t="0" r="0" b="0"/>
            <a:pathLst>
              <a:path w="21600" h="42956" fill="none">
                <a:moveTo>
                  <a:pt x="1655" y="0"/>
                </a:moveTo>
                <a:cubicBezTo>
                  <a:pt x="12815" y="849"/>
                  <a:pt x="21600" y="10167"/>
                  <a:pt x="21600" y="21537"/>
                </a:cubicBezTo>
                <a:cubicBezTo>
                  <a:pt x="21600" y="32523"/>
                  <a:pt x="13398" y="41594"/>
                  <a:pt x="2790" y="42958"/>
                </a:cubicBezTo>
              </a:path>
              <a:path w="21600" h="42956" stroke="0">
                <a:moveTo>
                  <a:pt x="1655" y="0"/>
                </a:moveTo>
                <a:cubicBezTo>
                  <a:pt x="12815" y="849"/>
                  <a:pt x="21600" y="10167"/>
                  <a:pt x="21600" y="21537"/>
                </a:cubicBezTo>
                <a:cubicBezTo>
                  <a:pt x="21600" y="32523"/>
                  <a:pt x="13398" y="41594"/>
                  <a:pt x="2790" y="42958"/>
                </a:cubicBezTo>
                <a:lnTo>
                  <a:pt x="0" y="21536"/>
                </a:lnTo>
                <a:lnTo>
                  <a:pt x="1655" y="0"/>
                </a:lnTo>
                <a:close/>
              </a:path>
            </a:pathLst>
          </a:custGeom>
          <a:noFill/>
          <a:ln w="28575"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2213895" name="椭圆 2213894"/>
          <p:cNvSpPr>
            <a:spLocks noChangeAspect="1"/>
          </p:cNvSpPr>
          <p:nvPr/>
        </p:nvSpPr>
        <p:spPr>
          <a:xfrm>
            <a:off x="3071178" y="2180590"/>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213896" name="椭圆 2213895"/>
          <p:cNvSpPr>
            <a:spLocks noChangeAspect="1"/>
          </p:cNvSpPr>
          <p:nvPr/>
        </p:nvSpPr>
        <p:spPr>
          <a:xfrm>
            <a:off x="3622675" y="3953193"/>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213897" name="椭圆 2213896"/>
          <p:cNvSpPr>
            <a:spLocks noChangeAspect="1"/>
          </p:cNvSpPr>
          <p:nvPr/>
        </p:nvSpPr>
        <p:spPr>
          <a:xfrm>
            <a:off x="3609340" y="3039428"/>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2778" name="矩形 2213898"/>
          <p:cNvSpPr/>
          <p:nvPr/>
        </p:nvSpPr>
        <p:spPr>
          <a:xfrm>
            <a:off x="3691890" y="2182495"/>
            <a:ext cx="327914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solidFill>
                  <a:schemeClr val="tx1"/>
                </a:solidFill>
                <a:ea typeface="华文楷体" panose="02010600040101010101" pitchFamily="2" charset="-122"/>
              </a:rPr>
              <a:t>嵌入式系统硬件基础</a:t>
            </a:r>
            <a:endParaRPr lang="zh-CN" altLang="en-US" sz="2400" b="1" dirty="0">
              <a:solidFill>
                <a:schemeClr val="tx1"/>
              </a:solidFill>
              <a:ea typeface="华文楷体" panose="02010600040101010101" pitchFamily="2" charset="-122"/>
            </a:endParaRPr>
          </a:p>
        </p:txBody>
      </p:sp>
      <p:sp>
        <p:nvSpPr>
          <p:cNvPr id="32779" name="矩形 2213899"/>
          <p:cNvSpPr/>
          <p:nvPr/>
        </p:nvSpPr>
        <p:spPr>
          <a:xfrm>
            <a:off x="4237990" y="3085465"/>
            <a:ext cx="4652963"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solidFill>
                  <a:schemeClr val="tx1"/>
                </a:solidFill>
                <a:ea typeface="华文楷体" panose="02010600040101010101" pitchFamily="2" charset="-122"/>
              </a:rPr>
              <a:t>嵌入式系统开发流程</a:t>
            </a:r>
            <a:endParaRPr lang="zh-CN" altLang="en-US" sz="2400" b="1" dirty="0">
              <a:solidFill>
                <a:schemeClr val="tx1"/>
              </a:solidFill>
              <a:ea typeface="华文楷体" panose="02010600040101010101" pitchFamily="2" charset="-122"/>
            </a:endParaRPr>
          </a:p>
        </p:txBody>
      </p:sp>
      <p:sp>
        <p:nvSpPr>
          <p:cNvPr id="32780" name="矩形 2213900"/>
          <p:cNvSpPr/>
          <p:nvPr/>
        </p:nvSpPr>
        <p:spPr>
          <a:xfrm>
            <a:off x="4200525" y="3988118"/>
            <a:ext cx="429895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algn="l">
              <a:lnSpc>
                <a:spcPct val="90000"/>
              </a:lnSpc>
              <a:buClrTx/>
              <a:buSzTx/>
              <a:buFont typeface="Arial" panose="020B0604020202020204" pitchFamily="34" charset="0"/>
              <a:buNone/>
            </a:pPr>
            <a:r>
              <a:rPr lang="zh-CN" altLang="en-US" sz="2400" b="1" dirty="0">
                <a:solidFill>
                  <a:srgbClr val="FF0000"/>
                </a:solidFill>
                <a:ea typeface="华文楷体" panose="02010600040101010101" pitchFamily="2" charset="-122"/>
              </a:rPr>
              <a:t>嵌入式系统硬件开发流程</a:t>
            </a:r>
            <a:endParaRPr lang="zh-CN" altLang="en-US" sz="2400" b="1" dirty="0">
              <a:solidFill>
                <a:srgbClr val="FF0000"/>
              </a:solidFill>
              <a:ea typeface="华文楷体" panose="02010600040101010101" pitchFamily="2" charset="-122"/>
            </a:endParaRPr>
          </a:p>
        </p:txBody>
      </p:sp>
      <p:sp>
        <p:nvSpPr>
          <p:cNvPr id="2" name="椭圆 1"/>
          <p:cNvSpPr>
            <a:spLocks noChangeAspect="1"/>
          </p:cNvSpPr>
          <p:nvPr/>
        </p:nvSpPr>
        <p:spPr>
          <a:xfrm>
            <a:off x="3326130" y="4856163"/>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r>
            <a:endParaRPr kumimoji="0" lang="en-US"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矩形 2213900"/>
          <p:cNvSpPr/>
          <p:nvPr/>
        </p:nvSpPr>
        <p:spPr>
          <a:xfrm>
            <a:off x="3903980" y="4891088"/>
            <a:ext cx="429895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ea typeface="华文楷体" panose="02010600040101010101" pitchFamily="2" charset="-122"/>
              </a:rPr>
              <a:t>嵌入式裸机开发环境搭建</a:t>
            </a:r>
            <a:endParaRPr lang="zh-CN" altLang="en-US" sz="2400" b="1" dirty="0">
              <a:ea typeface="华文楷体" panose="02010600040101010101" pitchFamily="2" charset="-122"/>
            </a:endParaRPr>
          </a:p>
        </p:txBody>
      </p:sp>
    </p:spTree>
  </p:cSld>
  <p:clrMapOvr>
    <a:masterClrMapping/>
  </p:clrMapOvr>
  <p:transition spd="med">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2161665"/>
          <p:cNvSpPr>
            <a:spLocks noGrp="1"/>
          </p:cNvSpPr>
          <p:nvPr>
            <p:ph type="title"/>
          </p:nvPr>
        </p:nvSpPr>
        <p:spPr>
          <a:xfrm>
            <a:off x="900113" y="0"/>
            <a:ext cx="8080375" cy="981075"/>
          </a:xfrm>
        </p:spPr>
        <p:txBody>
          <a:bodyPr vert="horz" wrap="square" lIns="91440" tIns="45720" rIns="91440" bIns="45720" anchor="b" anchorCtr="0"/>
          <a:lstStyle/>
          <a:p>
            <a:pPr eaLnBrk="1" hangingPunct="1"/>
            <a:r>
              <a:rPr lang="zh-CN" altLang="en-US" dirty="0"/>
              <a:t>嵌入式系统硬件方案分析与设计</a:t>
            </a:r>
            <a:endParaRPr lang="zh-CN" altLang="en-US" dirty="0"/>
          </a:p>
        </p:txBody>
      </p:sp>
      <p:sp>
        <p:nvSpPr>
          <p:cNvPr id="98307" name="文本占位符 2161666"/>
          <p:cNvSpPr>
            <a:spLocks noGrp="1"/>
          </p:cNvSpPr>
          <p:nvPr>
            <p:ph idx="1"/>
          </p:nvPr>
        </p:nvSpPr>
        <p:spPr/>
        <p:txBody>
          <a:bodyPr vert="horz" wrap="square" lIns="91440" tIns="45720" rIns="91440" bIns="45720" anchor="t" anchorCtr="0"/>
          <a:lstStyle/>
          <a:p>
            <a:pPr eaLnBrk="1" hangingPunct="1"/>
            <a:r>
              <a:rPr lang="zh-CN" altLang="en-US" dirty="0"/>
              <a:t>三个阶段：</a:t>
            </a:r>
            <a:endParaRPr lang="zh-CN" altLang="en-US" dirty="0"/>
          </a:p>
          <a:p>
            <a:pPr lvl="1" eaLnBrk="1" hangingPunct="1"/>
            <a:r>
              <a:rPr lang="zh-CN" altLang="en-US" dirty="0"/>
              <a:t>系统方案分析与设计</a:t>
            </a:r>
            <a:endParaRPr lang="zh-CN" altLang="en-US" dirty="0"/>
          </a:p>
          <a:p>
            <a:pPr lvl="1" eaLnBrk="1" hangingPunct="1"/>
            <a:r>
              <a:rPr lang="en-US" altLang="zh-CN" dirty="0"/>
              <a:t>PCB</a:t>
            </a:r>
            <a:r>
              <a:rPr lang="zh-CN" altLang="en-US" dirty="0"/>
              <a:t>的仿真设计</a:t>
            </a:r>
            <a:endParaRPr lang="zh-CN" altLang="en-US" dirty="0"/>
          </a:p>
          <a:p>
            <a:pPr lvl="1" eaLnBrk="1" hangingPunct="1"/>
            <a:r>
              <a:rPr lang="en-US" altLang="zh-CN" dirty="0"/>
              <a:t>PCB</a:t>
            </a:r>
            <a:r>
              <a:rPr lang="zh-CN" altLang="en-US" dirty="0"/>
              <a:t>的调试与测试 </a:t>
            </a:r>
            <a:endParaRPr lang="zh-CN" altLang="en-US" dirty="0"/>
          </a:p>
        </p:txBody>
      </p:sp>
    </p:spTree>
  </p:cSld>
  <p:clrMapOvr>
    <a:masterClrMapping/>
  </p:clrMapOvr>
  <p:transition spd="med">
    <p:random/>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p:txBody>
          <a:bodyPr vert="horz" wrap="square" lIns="91440" tIns="45720" rIns="91440" bIns="45720" anchor="b" anchorCtr="0"/>
          <a:lstStyle/>
          <a:p>
            <a:pPr eaLnBrk="1" hangingPunct="1"/>
            <a:r>
              <a:rPr lang="zh-CN" altLang="en-US" dirty="0"/>
              <a:t>系统方案分析与设计阶段 </a:t>
            </a:r>
            <a:endParaRPr lang="zh-CN" altLang="en-US" dirty="0"/>
          </a:p>
        </p:txBody>
      </p:sp>
      <p:sp>
        <p:nvSpPr>
          <p:cNvPr id="99331" name="文本占位符 2162690"/>
          <p:cNvSpPr>
            <a:spLocks noGrp="1"/>
          </p:cNvSpPr>
          <p:nvPr>
            <p:ph idx="1"/>
          </p:nvPr>
        </p:nvSpPr>
        <p:spPr/>
        <p:txBody>
          <a:bodyPr vert="horz" wrap="square" lIns="91440" tIns="45720" rIns="91440" bIns="45720" anchor="t" anchorCtr="0"/>
          <a:lstStyle/>
          <a:p>
            <a:pPr eaLnBrk="1" hangingPunct="1"/>
            <a:r>
              <a:rPr lang="zh-CN" altLang="en-US" dirty="0"/>
              <a:t>根据系统所要完成的功能，选择合适的处理器和外围器件，完成系统的功能框图设计和原理图设计 。</a:t>
            </a:r>
            <a:endParaRPr lang="zh-CN" altLang="en-US" dirty="0"/>
          </a:p>
        </p:txBody>
      </p:sp>
    </p:spTree>
  </p:cSld>
  <p:clrMapOvr>
    <a:masterClrMapping/>
  </p:clrMapOvr>
  <p:transition spd="med">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2163713"/>
          <p:cNvSpPr>
            <a:spLocks noGrp="1"/>
          </p:cNvSpPr>
          <p:nvPr>
            <p:ph type="title"/>
          </p:nvPr>
        </p:nvSpPr>
        <p:spPr/>
        <p:txBody>
          <a:bodyPr vert="horz" wrap="square" lIns="91440" tIns="45720" rIns="91440" bIns="45720" anchor="b" anchorCtr="0"/>
          <a:lstStyle/>
          <a:p>
            <a:pPr eaLnBrk="1" hangingPunct="1"/>
            <a:endParaRPr lang="zh-CN" altLang="en-US" dirty="0"/>
          </a:p>
        </p:txBody>
      </p:sp>
      <p:sp>
        <p:nvSpPr>
          <p:cNvPr id="91138" name="文本占位符 2163714"/>
          <p:cNvSpPr>
            <a:spLocks noGrp="1"/>
          </p:cNvSpPr>
          <p:nvPr>
            <p:ph idx="1"/>
          </p:nvPr>
        </p:nvSpPr>
        <p:spPr>
          <a:xfrm>
            <a:off x="522288" y="1223963"/>
            <a:ext cx="8432800" cy="5221288"/>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1200" cap="none" spc="0" normalizeH="0" baseline="0" noProof="1">
                <a:ln>
                  <a:noFill/>
                </a:ln>
                <a:solidFill>
                  <a:srgbClr val="FF0000"/>
                </a:solidFill>
                <a:effectLst/>
                <a:uLnTx/>
                <a:uFillTx/>
                <a:latin typeface="+mn-lt"/>
                <a:ea typeface="+mn-ea"/>
                <a:cs typeface="+mn-cs"/>
                <a:sym typeface="+mn-ea"/>
              </a:rPr>
              <a:t>PCB</a:t>
            </a:r>
            <a:r>
              <a:rPr kumimoji="0" lang="zh-CN" altLang="en-US" sz="3200" b="0" i="0" u="none" strike="noStrike" kern="1200" cap="none" spc="0" normalizeH="0" baseline="0" noProof="1">
                <a:ln>
                  <a:noFill/>
                </a:ln>
                <a:solidFill>
                  <a:srgbClr val="FF0000"/>
                </a:solidFill>
                <a:effectLst/>
                <a:uLnTx/>
                <a:uFillTx/>
                <a:latin typeface="+mn-lt"/>
                <a:ea typeface="+mn-ea"/>
                <a:cs typeface="+mn-cs"/>
                <a:sym typeface="+mn-ea"/>
              </a:rPr>
              <a:t>仿真设计阶段</a:t>
            </a:r>
            <a:endParaRPr kumimoji="0" lang="zh-CN" altLang="en-US" sz="3200" b="0" i="0" u="none" strike="noStrike" kern="1200" cap="none" spc="0" normalizeH="0" baseline="0" noProof="1">
              <a:ln>
                <a:noFill/>
              </a:ln>
              <a:solidFill>
                <a:srgbClr val="FF0000"/>
              </a:solidFill>
              <a:effectLst/>
              <a:uLnTx/>
              <a:uFillTx/>
              <a:latin typeface="+mn-lt"/>
              <a:ea typeface="+mn-ea"/>
              <a:cs typeface="+mn-cs"/>
              <a:sym typeface="+mn-ea"/>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1">
                <a:ln>
                  <a:noFill/>
                </a:ln>
                <a:solidFill>
                  <a:schemeClr val="tx1"/>
                </a:solidFill>
                <a:effectLst/>
                <a:uLnTx/>
                <a:uFillTx/>
                <a:latin typeface="+mn-lt"/>
                <a:ea typeface="+mn-ea"/>
                <a:cs typeface="+mn-cs"/>
              </a:rPr>
              <a:t>需要在</a:t>
            </a:r>
            <a:r>
              <a:rPr kumimoji="0" lang="en-US" altLang="zh-CN" sz="3200" b="0" i="0" u="none" strike="noStrike" kern="1200" cap="none" spc="0" normalizeH="0" baseline="0" noProof="1">
                <a:ln>
                  <a:noFill/>
                </a:ln>
                <a:solidFill>
                  <a:schemeClr val="tx1"/>
                </a:solidFill>
                <a:effectLst/>
                <a:uLnTx/>
                <a:uFillTx/>
                <a:latin typeface="+mn-lt"/>
                <a:ea typeface="+mn-ea"/>
                <a:cs typeface="+mn-cs"/>
              </a:rPr>
              <a:t>EDA</a:t>
            </a:r>
            <a:r>
              <a:rPr kumimoji="0" lang="zh-CN" altLang="en-US" sz="3200" b="0" i="0" u="none" strike="noStrike" kern="1200" cap="none" spc="0" normalizeH="0" baseline="0" noProof="1">
                <a:ln>
                  <a:noFill/>
                </a:ln>
                <a:solidFill>
                  <a:schemeClr val="tx1"/>
                </a:solidFill>
                <a:effectLst/>
                <a:uLnTx/>
                <a:uFillTx/>
                <a:latin typeface="+mn-lt"/>
                <a:ea typeface="+mn-ea"/>
                <a:cs typeface="+mn-cs"/>
              </a:rPr>
              <a:t>仿真设计平台下，对</a:t>
            </a:r>
            <a:r>
              <a:rPr kumimoji="0" lang="en-US" altLang="zh-CN" sz="3200" b="0" i="0" u="none" strike="noStrike" kern="1200" cap="none" spc="0" normalizeH="0" baseline="0" noProof="1">
                <a:ln>
                  <a:noFill/>
                </a:ln>
                <a:solidFill>
                  <a:schemeClr val="tx1"/>
                </a:solidFill>
                <a:effectLst/>
                <a:uLnTx/>
                <a:uFillTx/>
                <a:latin typeface="+mn-lt"/>
                <a:ea typeface="+mn-ea"/>
                <a:cs typeface="+mn-cs"/>
              </a:rPr>
              <a:t>PCB</a:t>
            </a:r>
            <a:r>
              <a:rPr kumimoji="0" lang="zh-CN" altLang="en-US" sz="3200" b="0" i="0" u="none" strike="noStrike" kern="1200" cap="none" spc="0" normalizeH="0" baseline="0" noProof="1">
                <a:ln>
                  <a:noFill/>
                </a:ln>
                <a:solidFill>
                  <a:schemeClr val="tx1"/>
                </a:solidFill>
                <a:effectLst/>
                <a:uLnTx/>
                <a:uFillTx/>
                <a:latin typeface="+mn-lt"/>
                <a:ea typeface="+mn-ea"/>
                <a:cs typeface="+mn-cs"/>
              </a:rPr>
              <a:t>板上的信号完整性、</a:t>
            </a:r>
            <a:r>
              <a:rPr kumimoji="0" lang="en-US" altLang="zh-CN" sz="3200" b="0" i="0" u="none" strike="noStrike" kern="1200" cap="none" spc="0" normalizeH="0" baseline="0" noProof="1">
                <a:ln>
                  <a:noFill/>
                </a:ln>
                <a:solidFill>
                  <a:schemeClr val="tx1"/>
                </a:solidFill>
                <a:effectLst/>
                <a:uLnTx/>
                <a:uFillTx/>
                <a:latin typeface="+mn-lt"/>
                <a:ea typeface="+mn-ea"/>
                <a:cs typeface="+mn-cs"/>
              </a:rPr>
              <a:t>EMI</a:t>
            </a:r>
            <a:r>
              <a:rPr kumimoji="0" lang="zh-CN" altLang="en-US" sz="3200" b="0" i="0" u="none" strike="noStrike" kern="1200" cap="none" spc="0" normalizeH="0" baseline="0" noProof="1">
                <a:ln>
                  <a:noFill/>
                </a:ln>
                <a:solidFill>
                  <a:schemeClr val="tx1"/>
                </a:solidFill>
                <a:effectLst/>
                <a:uLnTx/>
                <a:uFillTx/>
                <a:latin typeface="+mn-lt"/>
                <a:ea typeface="+mn-ea"/>
                <a:cs typeface="+mn-cs"/>
              </a:rPr>
              <a:t>等进行仿真，根据仿真结果来对</a:t>
            </a:r>
            <a:r>
              <a:rPr kumimoji="0" lang="en-US" altLang="zh-CN" sz="3200" b="0" i="0" u="none" strike="noStrike" kern="1200" cap="none" spc="0" normalizeH="0" baseline="0" noProof="1">
                <a:ln>
                  <a:noFill/>
                </a:ln>
                <a:solidFill>
                  <a:schemeClr val="tx1"/>
                </a:solidFill>
                <a:effectLst/>
                <a:uLnTx/>
                <a:uFillTx/>
                <a:latin typeface="+mn-lt"/>
                <a:ea typeface="+mn-ea"/>
                <a:cs typeface="+mn-cs"/>
              </a:rPr>
              <a:t>PCB</a:t>
            </a:r>
            <a:r>
              <a:rPr kumimoji="0" lang="zh-CN" altLang="en-US" sz="3200" b="0" i="0" u="none" strike="noStrike" kern="1200" cap="none" spc="0" normalizeH="0" baseline="0" noProof="1">
                <a:ln>
                  <a:noFill/>
                </a:ln>
                <a:solidFill>
                  <a:schemeClr val="tx1"/>
                </a:solidFill>
                <a:effectLst/>
                <a:uLnTx/>
                <a:uFillTx/>
                <a:latin typeface="+mn-lt"/>
                <a:ea typeface="+mn-ea"/>
                <a:cs typeface="+mn-cs"/>
              </a:rPr>
              <a:t>进行合理的布局布线，完成</a:t>
            </a:r>
            <a:r>
              <a:rPr kumimoji="0" lang="en-US" altLang="zh-CN" sz="3200" b="0" i="0" u="none" strike="noStrike" kern="1200" cap="none" spc="0" normalizeH="0" baseline="0" noProof="1">
                <a:ln>
                  <a:noFill/>
                </a:ln>
                <a:solidFill>
                  <a:schemeClr val="tx1"/>
                </a:solidFill>
                <a:effectLst/>
                <a:uLnTx/>
                <a:uFillTx/>
                <a:latin typeface="+mn-lt"/>
                <a:ea typeface="+mn-ea"/>
                <a:cs typeface="+mn-cs"/>
              </a:rPr>
              <a:t>PCB</a:t>
            </a:r>
            <a:r>
              <a:rPr kumimoji="0" lang="zh-CN" altLang="en-US" sz="3200" b="0" i="0" u="none" strike="noStrike" kern="1200" cap="none" spc="0" normalizeH="0" baseline="0" noProof="1">
                <a:ln>
                  <a:noFill/>
                </a:ln>
                <a:solidFill>
                  <a:schemeClr val="tx1"/>
                </a:solidFill>
                <a:effectLst/>
                <a:uLnTx/>
                <a:uFillTx/>
                <a:latin typeface="+mn-lt"/>
                <a:ea typeface="+mn-ea"/>
                <a:cs typeface="+mn-cs"/>
              </a:rPr>
              <a:t>的设计。</a:t>
            </a: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defRPr/>
            </a:pPr>
            <a:r>
              <a:rPr kumimoji="0" lang="en-US" altLang="zh-CN" sz="3200" b="0" i="0" u="none" strike="noStrike" kern="1200" cap="none" spc="0" normalizeH="0" baseline="0" noProof="1">
                <a:ln>
                  <a:noFill/>
                </a:ln>
                <a:solidFill>
                  <a:srgbClr val="FF0000"/>
                </a:solidFill>
                <a:effectLst/>
                <a:uLnTx/>
                <a:uFillTx/>
                <a:latin typeface="+mn-lt"/>
                <a:ea typeface="+mn-ea"/>
                <a:cs typeface="+mn-cs"/>
              </a:rPr>
              <a:t>PCB</a:t>
            </a:r>
            <a:r>
              <a:rPr kumimoji="0" lang="zh-CN" altLang="en-US" sz="3200" b="0" i="0" u="none" strike="noStrike" kern="1200" cap="none" spc="0" normalizeH="0" baseline="0" noProof="1">
                <a:ln>
                  <a:noFill/>
                </a:ln>
                <a:solidFill>
                  <a:srgbClr val="FF0000"/>
                </a:solidFill>
                <a:effectLst/>
                <a:uLnTx/>
                <a:uFillTx/>
                <a:latin typeface="+mn-lt"/>
                <a:ea typeface="+mn-ea"/>
                <a:cs typeface="+mn-cs"/>
              </a:rPr>
              <a:t>的加工</a:t>
            </a:r>
            <a:endParaRPr kumimoji="0" lang="zh-CN" altLang="en-US" sz="3200" b="0" i="0" u="none" strike="noStrike" kern="1200" cap="none" spc="0" normalizeH="0" baseline="0" noProof="1">
              <a:ln>
                <a:noFill/>
              </a:ln>
              <a:solidFill>
                <a:srgbClr val="FF0000"/>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r>
              <a:rPr kumimoji="0" lang="zh-CN" altLang="en-US" sz="3200" b="0" i="0" u="none" strike="noStrike" kern="1200" cap="none" spc="0" normalizeH="0" baseline="0" noProof="1">
                <a:ln>
                  <a:noFill/>
                </a:ln>
                <a:solidFill>
                  <a:schemeClr val="tx1"/>
                </a:solidFill>
                <a:effectLst/>
                <a:uLnTx/>
                <a:uFillTx/>
                <a:latin typeface="+mn-lt"/>
                <a:ea typeface="+mn-ea"/>
                <a:cs typeface="+mn-cs"/>
                <a:sym typeface="+mn-ea"/>
              </a:rPr>
              <a:t>对加工完成的</a:t>
            </a:r>
            <a:r>
              <a:rPr kumimoji="0" lang="en-US" altLang="zh-CN" sz="3200" b="0" i="0" u="none" strike="noStrike" kern="1200" cap="none" spc="0" normalizeH="0" baseline="0" noProof="1">
                <a:ln>
                  <a:noFill/>
                </a:ln>
                <a:solidFill>
                  <a:schemeClr val="tx1"/>
                </a:solidFill>
                <a:effectLst/>
                <a:uLnTx/>
                <a:uFillTx/>
                <a:latin typeface="+mn-lt"/>
                <a:ea typeface="+mn-ea"/>
                <a:cs typeface="+mn-cs"/>
                <a:sym typeface="+mn-ea"/>
              </a:rPr>
              <a:t>PCB</a:t>
            </a:r>
            <a:r>
              <a:rPr kumimoji="0" lang="zh-CN" altLang="en-US" sz="3200" b="0" i="0" u="none" strike="noStrike" kern="1200" cap="none" spc="0" normalizeH="0" baseline="0" noProof="1">
                <a:ln>
                  <a:noFill/>
                </a:ln>
                <a:solidFill>
                  <a:schemeClr val="tx1"/>
                </a:solidFill>
                <a:effectLst/>
                <a:uLnTx/>
                <a:uFillTx/>
                <a:latin typeface="+mn-lt"/>
                <a:ea typeface="+mn-ea"/>
                <a:cs typeface="+mn-cs"/>
                <a:sym typeface="+mn-ea"/>
              </a:rPr>
              <a:t>进行调试和测试，完成整个系统硬件的设计 。</a:t>
            </a: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a:pPr>
            <a:endParaRPr kumimoji="0" lang="zh-CN" altLang="en-US" sz="3200" b="0" i="0" u="none" strike="noStrike" kern="1200" cap="none" spc="0" normalizeH="0" baseline="0" noProof="1">
              <a:ln>
                <a:noFill/>
              </a:ln>
              <a:solidFill>
                <a:schemeClr val="tx1"/>
              </a:solidFill>
              <a:effectLst/>
              <a:uLnTx/>
              <a:uFillTx/>
              <a:latin typeface="+mn-lt"/>
              <a:ea typeface="+mn-ea"/>
              <a:cs typeface="+mn-cs"/>
            </a:endParaRPr>
          </a:p>
        </p:txBody>
      </p:sp>
    </p:spTree>
  </p:cSld>
  <p:clrMapOvr>
    <a:masterClrMapping/>
  </p:clrMapOvr>
  <p:transition spd="med">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标题 2181121"/>
          <p:cNvSpPr>
            <a:spLocks noGrp="1"/>
          </p:cNvSpPr>
          <p:nvPr>
            <p:ph type="title"/>
          </p:nvPr>
        </p:nvSpPr>
        <p:spPr/>
        <p:txBody>
          <a:bodyPr vert="horz" wrap="square" lIns="91440" tIns="45720" rIns="91440" bIns="45720" anchor="b" anchorCtr="0"/>
          <a:lstStyle/>
          <a:p>
            <a:pPr eaLnBrk="1" hangingPunct="1"/>
            <a:endParaRPr lang="zh-CN" altLang="en-US" dirty="0"/>
          </a:p>
        </p:txBody>
      </p:sp>
      <p:sp>
        <p:nvSpPr>
          <p:cNvPr id="101379" name="文本占位符 2181122"/>
          <p:cNvSpPr>
            <a:spLocks noGrp="1"/>
          </p:cNvSpPr>
          <p:nvPr>
            <p:ph idx="1"/>
          </p:nvPr>
        </p:nvSpPr>
        <p:spPr/>
        <p:txBody>
          <a:bodyPr vert="horz" wrap="square" lIns="91440" tIns="45720" rIns="91440" bIns="45720" anchor="t" anchorCtr="0"/>
          <a:lstStyle/>
          <a:p>
            <a:pPr eaLnBrk="1" hangingPunct="1"/>
            <a:endParaRPr lang="zh-CN" altLang="en-US" dirty="0"/>
          </a:p>
        </p:txBody>
      </p:sp>
      <p:sp>
        <p:nvSpPr>
          <p:cNvPr id="101380" name="矩形 2181123"/>
          <p:cNvSpPr/>
          <p:nvPr/>
        </p:nvSpPr>
        <p:spPr>
          <a:xfrm>
            <a:off x="0" y="1490663"/>
            <a:ext cx="9144000" cy="0"/>
          </a:xfrm>
          <a:prstGeom prst="rect">
            <a:avLst/>
          </a:prstGeom>
          <a:noFill/>
          <a:ln w="12700">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graphicFrame>
        <p:nvGraphicFramePr>
          <p:cNvPr id="101381" name="对象 2181124"/>
          <p:cNvGraphicFramePr/>
          <p:nvPr/>
        </p:nvGraphicFramePr>
        <p:xfrm>
          <a:off x="611188" y="549275"/>
          <a:ext cx="8208962" cy="6030913"/>
        </p:xfrm>
        <a:graphic>
          <a:graphicData uri="http://schemas.openxmlformats.org/presentationml/2006/ole">
            <mc:AlternateContent xmlns:mc="http://schemas.openxmlformats.org/markup-compatibility/2006">
              <mc:Choice xmlns:v="urn:schemas-microsoft-com:vml" Requires="v">
                <p:oleObj spid="_x0000_s2" name="" r:id="rId1" imgW="6911340" imgH="4980305" progId="Visio.Drawing.11">
                  <p:embed/>
                </p:oleObj>
              </mc:Choice>
              <mc:Fallback>
                <p:oleObj name="" r:id="rId1" imgW="6911340" imgH="4980305" progId="Visio.Drawing.11">
                  <p:embed/>
                  <p:pic>
                    <p:nvPicPr>
                      <p:cNvPr id="0" name="图片 3082"/>
                      <p:cNvPicPr/>
                      <p:nvPr/>
                    </p:nvPicPr>
                    <p:blipFill>
                      <a:blip r:embed="rId2"/>
                      <a:stretch>
                        <a:fillRect/>
                      </a:stretch>
                    </p:blipFill>
                    <p:spPr>
                      <a:xfrm>
                        <a:off x="611188" y="549275"/>
                        <a:ext cx="8208962" cy="6030913"/>
                      </a:xfrm>
                      <a:prstGeom prst="rect">
                        <a:avLst/>
                      </a:prstGeom>
                      <a:noFill/>
                      <a:ln w="38100">
                        <a:noFill/>
                        <a:miter/>
                      </a:ln>
                    </p:spPr>
                  </p:pic>
                </p:oleObj>
              </mc:Fallback>
            </mc:AlternateContent>
          </a:graphicData>
        </a:graphic>
      </p:graphicFrame>
    </p:spTree>
  </p:cSld>
  <p:clrMapOvr>
    <a:masterClrMapping/>
  </p:clrMapOvr>
  <p:transition spd="med">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标题 2182145"/>
          <p:cNvSpPr>
            <a:spLocks noGrp="1"/>
          </p:cNvSpPr>
          <p:nvPr>
            <p:ph type="title"/>
          </p:nvPr>
        </p:nvSpPr>
        <p:spPr/>
        <p:txBody>
          <a:bodyPr vert="horz" wrap="square" lIns="91440" tIns="45720" rIns="91440" bIns="45720" anchor="b" anchorCtr="0"/>
          <a:lstStyle/>
          <a:p>
            <a:pPr eaLnBrk="1" hangingPunct="1"/>
            <a:r>
              <a:rPr lang="zh-CN" altLang="en-US" dirty="0"/>
              <a:t>整体框架图</a:t>
            </a:r>
            <a:endParaRPr lang="zh-CN" altLang="en-US" dirty="0"/>
          </a:p>
        </p:txBody>
      </p:sp>
      <p:sp>
        <p:nvSpPr>
          <p:cNvPr id="102403" name="文本占位符 2182146"/>
          <p:cNvSpPr>
            <a:spLocks noGrp="1"/>
          </p:cNvSpPr>
          <p:nvPr>
            <p:ph idx="1"/>
          </p:nvPr>
        </p:nvSpPr>
        <p:spPr/>
        <p:txBody>
          <a:bodyPr vert="horz" wrap="square" lIns="91440" tIns="45720" rIns="91440" bIns="45720" anchor="t" anchorCtr="0"/>
          <a:lstStyle/>
          <a:p>
            <a:pPr eaLnBrk="1" hangingPunct="1"/>
            <a:endParaRPr lang="zh-CN" altLang="en-US" dirty="0"/>
          </a:p>
        </p:txBody>
      </p:sp>
      <p:sp>
        <p:nvSpPr>
          <p:cNvPr id="102404" name="矩形 2182147"/>
          <p:cNvSpPr/>
          <p:nvPr/>
        </p:nvSpPr>
        <p:spPr>
          <a:xfrm>
            <a:off x="0" y="0"/>
            <a:ext cx="9144000" cy="0"/>
          </a:xfrm>
          <a:prstGeom prst="rect">
            <a:avLst/>
          </a:prstGeom>
          <a:noFill/>
          <a:ln w="12700">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graphicFrame>
        <p:nvGraphicFramePr>
          <p:cNvPr id="102405" name="对象 2182148"/>
          <p:cNvGraphicFramePr/>
          <p:nvPr/>
        </p:nvGraphicFramePr>
        <p:xfrm>
          <a:off x="1263650" y="1028700"/>
          <a:ext cx="6873875" cy="6710363"/>
        </p:xfrm>
        <a:graphic>
          <a:graphicData uri="http://schemas.openxmlformats.org/presentationml/2006/ole">
            <mc:AlternateContent xmlns:mc="http://schemas.openxmlformats.org/markup-compatibility/2006">
              <mc:Choice xmlns:v="urn:schemas-microsoft-com:vml" Requires="v">
                <p:oleObj spid="_x0000_s2" name="" r:id="rId1" imgW="6144895" imgH="6005830" progId="Visio.Drawing.11">
                  <p:embed/>
                </p:oleObj>
              </mc:Choice>
              <mc:Fallback>
                <p:oleObj name="" r:id="rId1" imgW="6144895" imgH="6005830" progId="Visio.Drawing.11">
                  <p:embed/>
                  <p:pic>
                    <p:nvPicPr>
                      <p:cNvPr id="0" name="图片 3083"/>
                      <p:cNvPicPr/>
                      <p:nvPr/>
                    </p:nvPicPr>
                    <p:blipFill>
                      <a:blip r:embed="rId2"/>
                      <a:stretch>
                        <a:fillRect/>
                      </a:stretch>
                    </p:blipFill>
                    <p:spPr>
                      <a:xfrm>
                        <a:off x="1263650" y="1028700"/>
                        <a:ext cx="6873875" cy="6710363"/>
                      </a:xfrm>
                      <a:prstGeom prst="rect">
                        <a:avLst/>
                      </a:prstGeom>
                      <a:noFill/>
                      <a:ln w="38100">
                        <a:noFill/>
                        <a:miter/>
                      </a:ln>
                    </p:spPr>
                  </p:pic>
                </p:oleObj>
              </mc:Fallback>
            </mc:AlternateContent>
          </a:graphicData>
        </a:graphic>
      </p:graphicFrame>
    </p:spTree>
  </p:cSld>
  <p:clrMapOvr>
    <a:masterClrMapping/>
  </p:clrMapOvr>
  <p:transition spd="med">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矩形 2199553"/>
          <p:cNvSpPr/>
          <p:nvPr/>
        </p:nvSpPr>
        <p:spPr>
          <a:xfrm>
            <a:off x="0" y="919163"/>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graphicFrame>
        <p:nvGraphicFramePr>
          <p:cNvPr id="109571" name="对象 2199554"/>
          <p:cNvGraphicFramePr/>
          <p:nvPr/>
        </p:nvGraphicFramePr>
        <p:xfrm>
          <a:off x="1346200" y="1031875"/>
          <a:ext cx="6011863" cy="5597525"/>
        </p:xfrm>
        <a:graphic>
          <a:graphicData uri="http://schemas.openxmlformats.org/presentationml/2006/ole">
            <mc:AlternateContent xmlns:mc="http://schemas.openxmlformats.org/markup-compatibility/2006">
              <mc:Choice xmlns:v="urn:schemas-microsoft-com:vml" Requires="v">
                <p:oleObj spid="_x0000_s2" name="" r:id="rId1" imgW="6838950" imgH="6372225" progId="Visio.Drawing.11">
                  <p:embed/>
                </p:oleObj>
              </mc:Choice>
              <mc:Fallback>
                <p:oleObj name="" r:id="rId1" imgW="6838950" imgH="6372225" progId="Visio.Drawing.11">
                  <p:embed/>
                  <p:pic>
                    <p:nvPicPr>
                      <p:cNvPr id="0" name="图片 3085"/>
                      <p:cNvPicPr/>
                      <p:nvPr/>
                    </p:nvPicPr>
                    <p:blipFill>
                      <a:blip r:embed="rId2"/>
                      <a:stretch>
                        <a:fillRect/>
                      </a:stretch>
                    </p:blipFill>
                    <p:spPr>
                      <a:xfrm>
                        <a:off x="1346200" y="1031875"/>
                        <a:ext cx="6011863" cy="5597525"/>
                      </a:xfrm>
                      <a:prstGeom prst="rect">
                        <a:avLst/>
                      </a:prstGeom>
                      <a:noFill/>
                      <a:ln w="38100">
                        <a:noFill/>
                        <a:miter/>
                      </a:ln>
                    </p:spPr>
                  </p:pic>
                </p:oleObj>
              </mc:Fallback>
            </mc:AlternateContent>
          </a:graphicData>
        </a:graphic>
      </p:graphicFrame>
      <p:sp>
        <p:nvSpPr>
          <p:cNvPr id="109572" name="矩形 2199555"/>
          <p:cNvSpPr/>
          <p:nvPr/>
        </p:nvSpPr>
        <p:spPr>
          <a:xfrm>
            <a:off x="1073150" y="274638"/>
            <a:ext cx="6935788" cy="647700"/>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gn="ctr" eaLnBrk="1" hangingPunct="1">
              <a:spcBef>
                <a:spcPct val="0"/>
              </a:spcBef>
              <a:buClrTx/>
              <a:buSzTx/>
              <a:buFont typeface="Arial" panose="020B0604020202020204" pitchFamily="34" charset="0"/>
              <a:buNone/>
            </a:pPr>
            <a:r>
              <a:rPr lang="zh-CN" altLang="en-US" sz="4400" dirty="0">
                <a:latin typeface="Times New Roman" panose="02020603050405020304" pitchFamily="18" charset="0"/>
                <a:ea typeface="黑体" panose="02010609060101010101" pitchFamily="49" charset="-122"/>
              </a:rPr>
              <a:t>嵌入式软件开发流程</a:t>
            </a:r>
            <a:endParaRPr lang="zh-CN" altLang="en-US" sz="4400" dirty="0">
              <a:latin typeface="Times New Roman" panose="02020603050405020304" pitchFamily="18" charset="0"/>
              <a:ea typeface="黑体" panose="02010609060101010101" pitchFamily="49" charset="-122"/>
            </a:endParaRPr>
          </a:p>
        </p:txBody>
      </p:sp>
    </p:spTree>
  </p:cSld>
  <p:clrMapOvr>
    <a:masterClrMapping/>
  </p:clrMapOvr>
  <p:transition spd="med">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2213889"/>
          <p:cNvSpPr/>
          <p:nvPr/>
        </p:nvSpPr>
        <p:spPr>
          <a:xfrm>
            <a:off x="1042988" y="228600"/>
            <a:ext cx="7567612" cy="790575"/>
          </a:xfrm>
          <a:prstGeom prst="rect">
            <a:avLst/>
          </a:prstGeom>
          <a:noFill/>
          <a:ln w="9525">
            <a:noFill/>
          </a:ln>
        </p:spPr>
        <p:txBody>
          <a:bodyPr lIns="82550" tIns="41275" rIns="82550" bIns="41275" anchor="b"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254000" lvl="0" indent="-254000" algn="ctr" defTabSz="678180">
              <a:lnSpc>
                <a:spcPct val="90000"/>
              </a:lnSpc>
              <a:spcBef>
                <a:spcPct val="50000"/>
              </a:spcBef>
              <a:buClrTx/>
              <a:buSzPct val="75000"/>
              <a:buFont typeface="Arial" panose="020B0604020202020204" pitchFamily="34" charset="0"/>
              <a:buNone/>
            </a:pPr>
            <a:r>
              <a:rPr lang="zh-CN" altLang="en-US" sz="4400" b="1" dirty="0">
                <a:latin typeface="Times New Roman" panose="02020603050405020304" pitchFamily="18" charset="0"/>
                <a:ea typeface="黑体" panose="02010609060101010101" pitchFamily="49" charset="-122"/>
              </a:rPr>
              <a:t>本节提要</a:t>
            </a:r>
            <a:endParaRPr lang="zh-CN" altLang="en-US" sz="4400" b="1" dirty="0">
              <a:latin typeface="黑体" panose="02010609060101010101" pitchFamily="49" charset="-122"/>
              <a:ea typeface="黑体" panose="02010609060101010101" pitchFamily="49" charset="-122"/>
              <a:sym typeface="Symbol" panose="05050102010706020507" pitchFamily="18" charset="2"/>
            </a:endParaRPr>
          </a:p>
        </p:txBody>
      </p:sp>
      <p:sp>
        <p:nvSpPr>
          <p:cNvPr id="32771" name="矩形 2213890"/>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sp>
        <p:nvSpPr>
          <p:cNvPr id="32772" name="矩形 2213891"/>
          <p:cNvSpPr/>
          <p:nvPr/>
        </p:nvSpPr>
        <p:spPr>
          <a:xfrm>
            <a:off x="0" y="0"/>
            <a:ext cx="9144000" cy="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eaLnBrk="1" hangingPunct="1">
              <a:spcBef>
                <a:spcPct val="50000"/>
              </a:spcBef>
              <a:buClrTx/>
              <a:buSzTx/>
              <a:buFont typeface="Arial" panose="020B0604020202020204" pitchFamily="34" charset="0"/>
              <a:buNone/>
            </a:pPr>
            <a:endParaRPr lang="zh-CN" altLang="en-US" sz="1800" dirty="0">
              <a:latin typeface="Times New Roman" panose="02020603050405020304" pitchFamily="18" charset="0"/>
            </a:endParaRPr>
          </a:p>
        </p:txBody>
      </p:sp>
      <p:pic>
        <p:nvPicPr>
          <p:cNvPr id="32773" name="图片 2213892" descr="TurbineAgenda"/>
          <p:cNvPicPr>
            <a:picLocks noChangeAspect="1"/>
          </p:cNvPicPr>
          <p:nvPr/>
        </p:nvPicPr>
        <p:blipFill>
          <a:blip r:embed="rId1"/>
          <a:srcRect l="6398"/>
          <a:stretch>
            <a:fillRect/>
          </a:stretch>
        </p:blipFill>
        <p:spPr>
          <a:xfrm>
            <a:off x="38100" y="2066925"/>
            <a:ext cx="3238500" cy="3724275"/>
          </a:xfrm>
          <a:prstGeom prst="rect">
            <a:avLst/>
          </a:prstGeom>
          <a:noFill/>
          <a:ln w="9525">
            <a:noFill/>
          </a:ln>
        </p:spPr>
      </p:pic>
      <p:sp>
        <p:nvSpPr>
          <p:cNvPr id="32774" name="任意多边形 2213893"/>
          <p:cNvSpPr/>
          <p:nvPr/>
        </p:nvSpPr>
        <p:spPr>
          <a:xfrm>
            <a:off x="1633538" y="1687513"/>
            <a:ext cx="2251075" cy="4478337"/>
          </a:xfrm>
          <a:custGeom>
            <a:avLst/>
            <a:gdLst/>
            <a:ahLst/>
            <a:cxnLst>
              <a:cxn ang="0">
                <a:pos x="17975042" y="0"/>
              </a:cxn>
              <a:cxn ang="0">
                <a:pos x="234599012" y="234083601"/>
              </a:cxn>
              <a:cxn ang="0">
                <a:pos x="30302388" y="466906562"/>
              </a:cxn>
              <a:cxn ang="0">
                <a:pos x="17975042" y="0"/>
              </a:cxn>
              <a:cxn ang="0">
                <a:pos x="234599012" y="234083601"/>
              </a:cxn>
              <a:cxn ang="0">
                <a:pos x="30302388" y="466906562"/>
              </a:cxn>
              <a:cxn ang="0">
                <a:pos x="0" y="234072758"/>
              </a:cxn>
            </a:cxnLst>
            <a:rect l="0" t="0" r="0" b="0"/>
            <a:pathLst>
              <a:path w="21600" h="42956" fill="none">
                <a:moveTo>
                  <a:pt x="1655" y="0"/>
                </a:moveTo>
                <a:cubicBezTo>
                  <a:pt x="12815" y="849"/>
                  <a:pt x="21600" y="10167"/>
                  <a:pt x="21600" y="21537"/>
                </a:cubicBezTo>
                <a:cubicBezTo>
                  <a:pt x="21600" y="32523"/>
                  <a:pt x="13398" y="41594"/>
                  <a:pt x="2790" y="42958"/>
                </a:cubicBezTo>
              </a:path>
              <a:path w="21600" h="42956" stroke="0">
                <a:moveTo>
                  <a:pt x="1655" y="0"/>
                </a:moveTo>
                <a:cubicBezTo>
                  <a:pt x="12815" y="849"/>
                  <a:pt x="21600" y="10167"/>
                  <a:pt x="21600" y="21537"/>
                </a:cubicBezTo>
                <a:cubicBezTo>
                  <a:pt x="21600" y="32523"/>
                  <a:pt x="13398" y="41594"/>
                  <a:pt x="2790" y="42958"/>
                </a:cubicBezTo>
                <a:lnTo>
                  <a:pt x="0" y="21536"/>
                </a:lnTo>
                <a:lnTo>
                  <a:pt x="1655" y="0"/>
                </a:lnTo>
                <a:close/>
              </a:path>
            </a:pathLst>
          </a:custGeom>
          <a:noFill/>
          <a:ln w="28575" cap="flat" cmpd="sng">
            <a:solidFill>
              <a:schemeClr val="hlink">
                <a:alpha val="100000"/>
              </a:schemeClr>
            </a:solidFill>
            <a:prstDash val="sysDot"/>
            <a:round/>
            <a:headEnd type="none" w="med" len="med"/>
            <a:tailEnd type="none" w="med" len="med"/>
          </a:ln>
        </p:spPr>
        <p:txBody>
          <a:bodyPr/>
          <a:lstStyle/>
          <a:p>
            <a:endParaRPr lang="zh-CN" altLang="en-US"/>
          </a:p>
        </p:txBody>
      </p:sp>
      <p:sp>
        <p:nvSpPr>
          <p:cNvPr id="2213895" name="椭圆 2213894"/>
          <p:cNvSpPr>
            <a:spLocks noChangeAspect="1"/>
          </p:cNvSpPr>
          <p:nvPr/>
        </p:nvSpPr>
        <p:spPr>
          <a:xfrm>
            <a:off x="3071178" y="2180590"/>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1</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213896" name="椭圆 2213895"/>
          <p:cNvSpPr>
            <a:spLocks noChangeAspect="1"/>
          </p:cNvSpPr>
          <p:nvPr/>
        </p:nvSpPr>
        <p:spPr>
          <a:xfrm>
            <a:off x="3622675" y="3953193"/>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3</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2213897" name="椭圆 2213896"/>
          <p:cNvSpPr>
            <a:spLocks noChangeAspect="1"/>
          </p:cNvSpPr>
          <p:nvPr/>
        </p:nvSpPr>
        <p:spPr>
          <a:xfrm>
            <a:off x="3609340" y="3039428"/>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2</a:t>
            </a:r>
            <a:endParaRPr kumimoji="0" lang="zh-CN"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2778" name="矩形 2213898"/>
          <p:cNvSpPr/>
          <p:nvPr/>
        </p:nvSpPr>
        <p:spPr>
          <a:xfrm>
            <a:off x="3691890" y="2182495"/>
            <a:ext cx="327914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solidFill>
                  <a:schemeClr val="tx1"/>
                </a:solidFill>
                <a:ea typeface="华文楷体" panose="02010600040101010101" pitchFamily="2" charset="-122"/>
              </a:rPr>
              <a:t>嵌入式系统硬件基础</a:t>
            </a:r>
            <a:endParaRPr lang="zh-CN" altLang="en-US" sz="2400" b="1" dirty="0">
              <a:solidFill>
                <a:schemeClr val="tx1"/>
              </a:solidFill>
              <a:ea typeface="华文楷体" panose="02010600040101010101" pitchFamily="2" charset="-122"/>
            </a:endParaRPr>
          </a:p>
        </p:txBody>
      </p:sp>
      <p:sp>
        <p:nvSpPr>
          <p:cNvPr id="32779" name="矩形 2213899"/>
          <p:cNvSpPr/>
          <p:nvPr/>
        </p:nvSpPr>
        <p:spPr>
          <a:xfrm>
            <a:off x="4237990" y="3085465"/>
            <a:ext cx="4652963"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indent="0">
              <a:lnSpc>
                <a:spcPct val="90000"/>
              </a:lnSpc>
              <a:spcBef>
                <a:spcPct val="0"/>
              </a:spcBef>
              <a:buClrTx/>
              <a:buSzTx/>
              <a:buFont typeface="Arial" panose="020B0604020202020204" pitchFamily="34" charset="0"/>
              <a:buNone/>
            </a:pPr>
            <a:r>
              <a:rPr lang="zh-CN" altLang="en-US" sz="2400" b="1" dirty="0">
                <a:solidFill>
                  <a:schemeClr val="tx1"/>
                </a:solidFill>
                <a:ea typeface="华文楷体" panose="02010600040101010101" pitchFamily="2" charset="-122"/>
              </a:rPr>
              <a:t>嵌入式系统开发流程</a:t>
            </a:r>
            <a:endParaRPr lang="zh-CN" altLang="en-US" sz="2400" b="1" dirty="0">
              <a:solidFill>
                <a:schemeClr val="tx1"/>
              </a:solidFill>
              <a:ea typeface="华文楷体" panose="02010600040101010101" pitchFamily="2" charset="-122"/>
            </a:endParaRPr>
          </a:p>
        </p:txBody>
      </p:sp>
      <p:sp>
        <p:nvSpPr>
          <p:cNvPr id="32780" name="矩形 2213900"/>
          <p:cNvSpPr/>
          <p:nvPr/>
        </p:nvSpPr>
        <p:spPr>
          <a:xfrm>
            <a:off x="4200525" y="3988118"/>
            <a:ext cx="429895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algn="l">
              <a:lnSpc>
                <a:spcPct val="90000"/>
              </a:lnSpc>
              <a:buClrTx/>
              <a:buSzTx/>
              <a:buFont typeface="Arial" panose="020B0604020202020204" pitchFamily="34" charset="0"/>
              <a:buNone/>
            </a:pPr>
            <a:r>
              <a:rPr lang="zh-CN" altLang="en-US" sz="2400" b="1" dirty="0">
                <a:solidFill>
                  <a:schemeClr val="tx1"/>
                </a:solidFill>
                <a:ea typeface="华文楷体" panose="02010600040101010101" pitchFamily="2" charset="-122"/>
              </a:rPr>
              <a:t>嵌入式系统硬件开发流程</a:t>
            </a:r>
            <a:endParaRPr lang="zh-CN" altLang="en-US" sz="2400" b="1" dirty="0">
              <a:solidFill>
                <a:schemeClr val="tx1"/>
              </a:solidFill>
              <a:ea typeface="华文楷体" panose="02010600040101010101" pitchFamily="2" charset="-122"/>
            </a:endParaRPr>
          </a:p>
        </p:txBody>
      </p:sp>
      <p:sp>
        <p:nvSpPr>
          <p:cNvPr id="2" name="椭圆 1"/>
          <p:cNvSpPr>
            <a:spLocks noChangeAspect="1"/>
          </p:cNvSpPr>
          <p:nvPr/>
        </p:nvSpPr>
        <p:spPr>
          <a:xfrm>
            <a:off x="3326130" y="4856163"/>
            <a:ext cx="444500" cy="444500"/>
          </a:xfrm>
          <a:prstGeom prst="ellipse">
            <a:avLst/>
          </a:prstGeom>
          <a:gradFill rotWithShape="0">
            <a:gsLst>
              <a:gs pos="0">
                <a:srgbClr val="000066">
                  <a:gamma/>
                  <a:tint val="0"/>
                  <a:invGamma/>
                </a:srgbClr>
              </a:gs>
              <a:gs pos="100000">
                <a:srgbClr val="000066"/>
              </a:gs>
            </a:gsLst>
            <a:path path="shape">
              <a:fillToRect l="50000" t="50000" r="50000" b="50000"/>
            </a:path>
            <a:tileRect/>
          </a:gradFill>
          <a:ln w="12700" cap="flat" cmpd="sng">
            <a:solidFill>
              <a:srgbClr val="002D86"/>
            </a:solidFill>
            <a:prstDash val="solid"/>
            <a:headEnd type="none" w="med" len="med"/>
            <a:tailEnd type="none" w="med" len="med"/>
          </a:ln>
          <a:effectLst>
            <a:outerShdw dist="35921" dir="2699999" algn="ctr" rotWithShape="0">
              <a:schemeClr val="tx2"/>
            </a:outerShdw>
          </a:effectLst>
        </p:spPr>
        <p:txBody>
          <a:bodyPr wrap="none" lIns="0" tIns="0" rIns="0" bIns="0" anchor="ctr"/>
          <a:lstStyle>
            <a:lvl1pPr>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1pPr>
            <a:lvl2pPr marL="742950" indent="-28575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2pPr>
            <a:lvl3pPr marL="11430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3pPr>
            <a:lvl4pPr marL="16002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4pPr>
            <a:lvl5pPr marL="2057400" indent="-228600">
              <a:spcBef>
                <a:spcPct val="50000"/>
              </a:spcBef>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50000"/>
              </a:spcBef>
              <a:spcAft>
                <a:spcPct val="0"/>
              </a:spcAft>
              <a:buFont typeface="Arial" panose="020B0604020202020204" pitchFamily="34" charset="0"/>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en-US"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4</a:t>
            </a:r>
            <a:endParaRPr kumimoji="0" lang="en-US" altLang="zh-CN" sz="2400" b="1" i="0" u="none" strike="noStrike" kern="1200" cap="none" spc="0" normalizeH="0" baseline="0" noProof="1">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endParaRPr>
          </a:p>
        </p:txBody>
      </p:sp>
      <p:sp>
        <p:nvSpPr>
          <p:cNvPr id="3" name="矩形 2213900"/>
          <p:cNvSpPr/>
          <p:nvPr/>
        </p:nvSpPr>
        <p:spPr>
          <a:xfrm>
            <a:off x="3903980" y="4891088"/>
            <a:ext cx="4298950" cy="450850"/>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0" lvl="0" algn="l">
              <a:lnSpc>
                <a:spcPct val="90000"/>
              </a:lnSpc>
              <a:spcBef>
                <a:spcPct val="20000"/>
              </a:spcBef>
              <a:buClrTx/>
              <a:buSzTx/>
              <a:buFont typeface="Arial" panose="020B0604020202020204" pitchFamily="34" charset="0"/>
              <a:buNone/>
            </a:pPr>
            <a:r>
              <a:rPr lang="zh-CN" altLang="en-US" sz="2400" b="1" dirty="0">
                <a:solidFill>
                  <a:srgbClr val="FF0000"/>
                </a:solidFill>
                <a:ea typeface="华文楷体" panose="02010600040101010101" pitchFamily="2" charset="-122"/>
              </a:rPr>
              <a:t>嵌入式裸机开发环境搭建</a:t>
            </a:r>
            <a:endParaRPr lang="zh-CN" altLang="en-US" sz="2400" b="1" dirty="0">
              <a:solidFill>
                <a:srgbClr val="FF0000"/>
              </a:solidFill>
              <a:ea typeface="华文楷体" panose="02010600040101010101" pitchFamily="2" charset="-122"/>
            </a:endParaRPr>
          </a:p>
        </p:txBody>
      </p:sp>
    </p:spTree>
  </p:cSld>
  <p:clrMapOvr>
    <a:masterClrMapping/>
  </p:clrMapOvr>
  <p:transition spd="med">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4000" dirty="0"/>
              <a:t>Ubuntu </a:t>
            </a:r>
            <a:r>
              <a:rPr lang="zh-CN" altLang="en-US" sz="4000" dirty="0"/>
              <a:t>和 </a:t>
            </a:r>
            <a:r>
              <a:rPr lang="en-US" altLang="zh-CN" sz="4000" dirty="0"/>
              <a:t>Windows </a:t>
            </a:r>
            <a:r>
              <a:rPr lang="zh-CN" altLang="en-US" sz="4000" dirty="0"/>
              <a:t>文件互传</a:t>
            </a:r>
            <a:endParaRPr lang="zh-CN" altLang="en-US" sz="4000" dirty="0"/>
          </a:p>
        </p:txBody>
      </p:sp>
      <p:sp>
        <p:nvSpPr>
          <p:cNvPr id="99331" name="文本占位符 2162690"/>
          <p:cNvSpPr>
            <a:spLocks noGrp="1"/>
          </p:cNvSpPr>
          <p:nvPr>
            <p:ph idx="1"/>
          </p:nvPr>
        </p:nvSpPr>
        <p:spPr/>
        <p:txBody>
          <a:bodyPr vert="horz" wrap="square" lIns="91440" tIns="45720" rIns="91440" bIns="45720" anchor="t" anchorCtr="0"/>
          <a:lstStyle/>
          <a:p>
            <a:pPr eaLnBrk="1" hangingPunct="1"/>
            <a:r>
              <a:rPr lang="zh-CN" altLang="en-US" dirty="0"/>
              <a:t>在开发的过程中会频繁的在 </a:t>
            </a:r>
            <a:r>
              <a:rPr lang="en-US" altLang="zh-CN" dirty="0"/>
              <a:t>Windows </a:t>
            </a:r>
            <a:r>
              <a:rPr lang="zh-CN" altLang="en-US" dirty="0"/>
              <a:t>和 </a:t>
            </a:r>
            <a:r>
              <a:rPr lang="en-US" altLang="zh-CN" dirty="0"/>
              <a:t>Ubuntu </a:t>
            </a:r>
            <a:r>
              <a:rPr lang="zh-CN" altLang="en-US" dirty="0"/>
              <a:t>下进行文件传输，比如在 </a:t>
            </a:r>
            <a:r>
              <a:rPr lang="en-US" altLang="zh-CN" dirty="0" err="1"/>
              <a:t>Windwos</a:t>
            </a:r>
            <a:r>
              <a:rPr lang="en-US" altLang="zh-CN" dirty="0"/>
              <a:t> </a:t>
            </a:r>
            <a:r>
              <a:rPr lang="zh-CN" altLang="en-US" dirty="0"/>
              <a:t>下进行代码编写，然后将编写好的代码拿到 </a:t>
            </a:r>
            <a:r>
              <a:rPr lang="en-US" altLang="zh-CN" dirty="0"/>
              <a:t>Ubuntu </a:t>
            </a:r>
            <a:r>
              <a:rPr lang="zh-CN" altLang="en-US" dirty="0"/>
              <a:t>下进行编译。</a:t>
            </a:r>
            <a:endParaRPr lang="en-US" altLang="zh-CN" dirty="0"/>
          </a:p>
          <a:p>
            <a:pPr eaLnBrk="1" hangingPunct="1"/>
            <a:r>
              <a:rPr lang="en-US" altLang="zh-CN" dirty="0"/>
              <a:t>Windows </a:t>
            </a:r>
            <a:r>
              <a:rPr lang="zh-CN" altLang="en-US" dirty="0"/>
              <a:t>和 </a:t>
            </a:r>
            <a:r>
              <a:rPr lang="en-US" altLang="zh-CN" dirty="0"/>
              <a:t>Ubuntu </a:t>
            </a:r>
            <a:r>
              <a:rPr lang="zh-CN" altLang="en-US" dirty="0"/>
              <a:t>下的文件互传我们需要使用 </a:t>
            </a:r>
            <a:r>
              <a:rPr lang="en-US" altLang="zh-CN" dirty="0"/>
              <a:t>FTP </a:t>
            </a:r>
            <a:r>
              <a:rPr lang="zh-CN" altLang="en-US" dirty="0"/>
              <a:t>服务，设置方法如下：</a:t>
            </a:r>
            <a:endParaRPr lang="zh-CN" altLang="en-US" dirty="0"/>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2424833"/>
          <p:cNvSpPr>
            <a:spLocks noGrp="1"/>
          </p:cNvSpPr>
          <p:nvPr>
            <p:ph type="title"/>
          </p:nvPr>
        </p:nvSpPr>
        <p:spPr>
          <a:xfrm>
            <a:off x="1176338" y="223838"/>
            <a:ext cx="7572375" cy="685800"/>
          </a:xfrm>
        </p:spPr>
        <p:txBody>
          <a:bodyPr vert="horz" wrap="square" lIns="82550" tIns="41275" rIns="82550" bIns="41275" anchor="t" anchorCtr="0"/>
          <a:lstStyle/>
          <a:p>
            <a:pPr eaLnBrk="1" hangingPunct="1"/>
            <a:r>
              <a:rPr lang="zh-CN" altLang="en-US" dirty="0"/>
              <a:t>嵌入式处理器分类</a:t>
            </a:r>
            <a:endParaRPr lang="zh-CN" altLang="en-US" dirty="0"/>
          </a:p>
        </p:txBody>
      </p:sp>
      <p:sp>
        <p:nvSpPr>
          <p:cNvPr id="36867" name="矩形 2424835"/>
          <p:cNvSpPr/>
          <p:nvPr/>
        </p:nvSpPr>
        <p:spPr>
          <a:xfrm>
            <a:off x="622300" y="1249363"/>
            <a:ext cx="8332788" cy="5056187"/>
          </a:xfrm>
          <a:prstGeom prst="rect">
            <a:avLst/>
          </a:prstGeom>
          <a:noFill/>
          <a:ln w="9525">
            <a:noFill/>
          </a:ln>
        </p:spPr>
        <p:txBody>
          <a:bodyPr lIns="82550" tIns="41275" rIns="82550" bIns="41275"/>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lvl="1"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lvl="2"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lvl="3"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lvl="4"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stStyle>
          <a:p>
            <a:pPr marL="342900" lvl="0" indent="-342900" eaLnBrk="1" hangingPunct="1">
              <a:lnSpc>
                <a:spcPct val="120000"/>
              </a:lnSpc>
            </a:pPr>
            <a:r>
              <a:rPr lang="en-US" altLang="en-US" sz="2400" dirty="0">
                <a:latin typeface="Times New Roman" panose="02020603050405020304" pitchFamily="18" charset="0"/>
              </a:rPr>
              <a:t>嵌入式微处理器</a:t>
            </a:r>
            <a:r>
              <a:rPr lang="en-US" altLang="zh-CN" sz="2400" dirty="0">
                <a:latin typeface="Times New Roman" panose="02020603050405020304" pitchFamily="18" charset="0"/>
              </a:rPr>
              <a:t>(MPU) </a:t>
            </a:r>
            <a:endParaRPr lang="en-US" altLang="zh-CN" sz="2400" dirty="0">
              <a:latin typeface="Times New Roman" panose="02020603050405020304" pitchFamily="18" charset="0"/>
            </a:endParaRPr>
          </a:p>
          <a:p>
            <a:pPr marL="342900" lvl="0" indent="-342900" eaLnBrk="1" hangingPunct="1">
              <a:lnSpc>
                <a:spcPct val="120000"/>
              </a:lnSpc>
              <a:buNone/>
            </a:pPr>
            <a:r>
              <a:rPr lang="en-US" altLang="zh-CN" sz="2400" dirty="0">
                <a:solidFill>
                  <a:schemeClr val="tx2"/>
                </a:solidFill>
                <a:latin typeface="Times New Roman" panose="02020603050405020304" pitchFamily="18" charset="0"/>
              </a:rPr>
              <a:t>    Aml186/88</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SC-400</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PowerPC</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MIPS</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ARM</a:t>
            </a:r>
            <a:r>
              <a:rPr lang="en-US" altLang="en-US" sz="2400" dirty="0">
                <a:solidFill>
                  <a:schemeClr val="tx2"/>
                </a:solidFill>
                <a:latin typeface="Times New Roman" panose="02020603050405020304" pitchFamily="18" charset="0"/>
              </a:rPr>
              <a:t>系列等</a:t>
            </a:r>
            <a:endParaRPr lang="en-US" altLang="zh-CN" sz="2400" dirty="0">
              <a:solidFill>
                <a:schemeClr val="tx2"/>
              </a:solidFill>
              <a:latin typeface="Times New Roman" panose="02020603050405020304" pitchFamily="18" charset="0"/>
            </a:endParaRPr>
          </a:p>
          <a:p>
            <a:pPr marL="342900" lvl="0" indent="-342900" eaLnBrk="1" hangingPunct="1">
              <a:lnSpc>
                <a:spcPct val="120000"/>
              </a:lnSpc>
              <a:buNone/>
            </a:pPr>
            <a:r>
              <a:rPr lang="en-US" altLang="zh-CN" sz="2400" dirty="0">
                <a:solidFill>
                  <a:schemeClr val="tx2"/>
                </a:solidFill>
                <a:latin typeface="Times New Roman" panose="02020603050405020304" pitchFamily="18" charset="0"/>
              </a:rPr>
              <a:t>    </a:t>
            </a:r>
            <a:r>
              <a:rPr lang="en-US" altLang="zh-CN" sz="2400" dirty="0">
                <a:solidFill>
                  <a:srgbClr val="FF0000"/>
                </a:solidFill>
                <a:latin typeface="Times New Roman" panose="02020603050405020304" pitchFamily="18" charset="0"/>
              </a:rPr>
              <a:t>MPU</a:t>
            </a:r>
            <a:r>
              <a:rPr lang="en-US" altLang="en-US" sz="2400" dirty="0">
                <a:solidFill>
                  <a:srgbClr val="FF0000"/>
                </a:solidFill>
                <a:latin typeface="Times New Roman" panose="02020603050405020304" pitchFamily="18" charset="0"/>
              </a:rPr>
              <a:t>分为：复杂指令集计算机</a:t>
            </a:r>
            <a:r>
              <a:rPr lang="en-US" altLang="zh-CN" sz="2400" dirty="0">
                <a:solidFill>
                  <a:srgbClr val="FF0000"/>
                </a:solidFill>
                <a:latin typeface="Times New Roman" panose="02020603050405020304" pitchFamily="18" charset="0"/>
              </a:rPr>
              <a:t>CISC</a:t>
            </a:r>
            <a:r>
              <a:rPr lang="en-US" altLang="en-US" sz="2400" dirty="0">
                <a:solidFill>
                  <a:srgbClr val="FF0000"/>
                </a:solidFill>
                <a:latin typeface="Times New Roman" panose="02020603050405020304" pitchFamily="18" charset="0"/>
              </a:rPr>
              <a:t>和精简指令集计算机</a:t>
            </a:r>
            <a:r>
              <a:rPr lang="en-US" altLang="zh-CN" sz="2400" dirty="0">
                <a:solidFill>
                  <a:srgbClr val="FF0000"/>
                </a:solidFill>
                <a:latin typeface="Times New Roman" panose="02020603050405020304" pitchFamily="18" charset="0"/>
              </a:rPr>
              <a:t>RISC</a:t>
            </a:r>
            <a:r>
              <a:rPr lang="en-US" altLang="en-US" sz="2400" dirty="0">
                <a:solidFill>
                  <a:srgbClr val="FF0000"/>
                </a:solidFill>
                <a:latin typeface="Times New Roman" panose="02020603050405020304" pitchFamily="18" charset="0"/>
              </a:rPr>
              <a:t>两类。</a:t>
            </a:r>
            <a:endParaRPr lang="en-US" altLang="zh-CN" sz="2400" dirty="0">
              <a:solidFill>
                <a:srgbClr val="FF0000"/>
              </a:solidFill>
              <a:latin typeface="Times New Roman" panose="02020603050405020304" pitchFamily="18" charset="0"/>
            </a:endParaRPr>
          </a:p>
          <a:p>
            <a:pPr marL="342900" lvl="0" indent="-342900" eaLnBrk="1" hangingPunct="1">
              <a:lnSpc>
                <a:spcPct val="120000"/>
              </a:lnSpc>
            </a:pPr>
            <a:r>
              <a:rPr lang="en-US" altLang="en-US" sz="2400" dirty="0">
                <a:latin typeface="Times New Roman" panose="02020603050405020304" pitchFamily="18" charset="0"/>
              </a:rPr>
              <a:t>嵌入式微控制器</a:t>
            </a:r>
            <a:r>
              <a:rPr lang="en-US" altLang="zh-CN" sz="2400" dirty="0">
                <a:latin typeface="Times New Roman" panose="02020603050405020304" pitchFamily="18" charset="0"/>
              </a:rPr>
              <a:t>(MCU)</a:t>
            </a:r>
            <a:endParaRPr lang="en-US" altLang="zh-CN" sz="2400" dirty="0">
              <a:latin typeface="Times New Roman" panose="02020603050405020304" pitchFamily="18" charset="0"/>
            </a:endParaRPr>
          </a:p>
          <a:p>
            <a:pPr marL="342900" lvl="0" indent="-342900" eaLnBrk="1" hangingPunct="1">
              <a:lnSpc>
                <a:spcPct val="120000"/>
              </a:lnSpc>
              <a:buNone/>
            </a:pPr>
            <a:r>
              <a:rPr lang="en-US" altLang="zh-CN" sz="2400" dirty="0">
                <a:solidFill>
                  <a:schemeClr val="tx2"/>
                </a:solidFill>
                <a:latin typeface="Times New Roman" panose="02020603050405020304" pitchFamily="18" charset="0"/>
              </a:rPr>
              <a:t>    8051</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P51XA</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MCS-251</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C166/167</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68300</a:t>
            </a:r>
            <a:r>
              <a:rPr lang="en-US" altLang="en-US" sz="2400" dirty="0">
                <a:solidFill>
                  <a:schemeClr val="tx2"/>
                </a:solidFill>
                <a:latin typeface="Times New Roman" panose="02020603050405020304" pitchFamily="18" charset="0"/>
              </a:rPr>
              <a:t>等。</a:t>
            </a:r>
            <a:endParaRPr lang="en-US" altLang="zh-CN" sz="2400" dirty="0">
              <a:solidFill>
                <a:schemeClr val="tx2"/>
              </a:solidFill>
              <a:latin typeface="Times New Roman" panose="02020603050405020304" pitchFamily="18" charset="0"/>
            </a:endParaRPr>
          </a:p>
          <a:p>
            <a:pPr marL="342900" lvl="0" indent="-342900" eaLnBrk="1" hangingPunct="1">
              <a:lnSpc>
                <a:spcPct val="120000"/>
              </a:lnSpc>
            </a:pPr>
            <a:r>
              <a:rPr lang="en-US" altLang="en-US" sz="2400" dirty="0">
                <a:latin typeface="Times New Roman" panose="02020603050405020304" pitchFamily="18" charset="0"/>
              </a:rPr>
              <a:t>嵌入式</a:t>
            </a:r>
            <a:r>
              <a:rPr lang="en-US" altLang="zh-CN" sz="2400" dirty="0">
                <a:latin typeface="Times New Roman" panose="02020603050405020304" pitchFamily="18" charset="0"/>
              </a:rPr>
              <a:t>DSP (EDSP) </a:t>
            </a:r>
            <a:endParaRPr lang="en-US" altLang="zh-CN" sz="2400" dirty="0">
              <a:latin typeface="Times New Roman" panose="02020603050405020304" pitchFamily="18" charset="0"/>
            </a:endParaRPr>
          </a:p>
          <a:p>
            <a:pPr marL="342900" lvl="0" indent="-342900" eaLnBrk="1" hangingPunct="1">
              <a:lnSpc>
                <a:spcPct val="120000"/>
              </a:lnSpc>
              <a:buNone/>
            </a:pPr>
            <a:r>
              <a:rPr lang="en-US" altLang="en-US" sz="2400" dirty="0">
                <a:solidFill>
                  <a:schemeClr val="tx2"/>
                </a:solidFill>
                <a:latin typeface="Times New Roman" panose="02020603050405020304" pitchFamily="18" charset="0"/>
              </a:rPr>
              <a:t>    TI（</a:t>
            </a:r>
            <a:r>
              <a:rPr lang="en-US" altLang="zh-CN" sz="2400" dirty="0">
                <a:solidFill>
                  <a:schemeClr val="tx2"/>
                </a:solidFill>
                <a:latin typeface="Times New Roman" panose="02020603050405020304" pitchFamily="18" charset="0"/>
              </a:rPr>
              <a:t>STM32C5000</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6000</a:t>
            </a:r>
            <a:r>
              <a:rPr lang="en-US" altLang="en-US" sz="2400" dirty="0">
                <a:solidFill>
                  <a:schemeClr val="tx2"/>
                </a:solidFill>
                <a:latin typeface="Times New Roman" panose="02020603050405020304" pitchFamily="18" charset="0"/>
              </a:rPr>
              <a:t>、</a:t>
            </a:r>
            <a:r>
              <a:rPr lang="en-US" altLang="zh-CN" sz="2400" dirty="0">
                <a:solidFill>
                  <a:schemeClr val="tx2"/>
                </a:solidFill>
                <a:latin typeface="Times New Roman" panose="02020603050405020304" pitchFamily="18" charset="0"/>
              </a:rPr>
              <a:t>28335</a:t>
            </a:r>
            <a:r>
              <a:rPr lang="en-US" altLang="en-US" sz="2400" dirty="0">
                <a:solidFill>
                  <a:schemeClr val="tx2"/>
                </a:solidFill>
                <a:latin typeface="Times New Roman" panose="02020603050405020304" pitchFamily="18" charset="0"/>
              </a:rPr>
              <a:t>等）</a:t>
            </a:r>
            <a:endParaRPr lang="en-US" altLang="en-US" sz="2400" dirty="0">
              <a:latin typeface="Times New Roman" panose="02020603050405020304" pitchFamily="18" charset="0"/>
            </a:endParaRPr>
          </a:p>
          <a:p>
            <a:pPr marL="342900" lvl="0" indent="-342900" eaLnBrk="1" hangingPunct="1">
              <a:lnSpc>
                <a:spcPct val="120000"/>
              </a:lnSpc>
            </a:pPr>
            <a:r>
              <a:rPr lang="en-US" altLang="en-US" sz="2400" dirty="0">
                <a:latin typeface="Times New Roman" panose="02020603050405020304" pitchFamily="18" charset="0"/>
              </a:rPr>
              <a:t>嵌入式片上系统</a:t>
            </a:r>
            <a:r>
              <a:rPr lang="en-US" altLang="zh-CN" sz="2400" dirty="0">
                <a:latin typeface="Times New Roman" panose="02020603050405020304" pitchFamily="18" charset="0"/>
              </a:rPr>
              <a:t>(SOC) </a:t>
            </a:r>
            <a:endParaRPr lang="en-US" altLang="zh-CN" sz="2400" dirty="0">
              <a:latin typeface="Times New Roman" panose="02020603050405020304" pitchFamily="18" charset="0"/>
            </a:endParaRPr>
          </a:p>
          <a:p>
            <a:pPr marL="342900" lvl="0" indent="-342900" eaLnBrk="1" hangingPunct="1">
              <a:lnSpc>
                <a:spcPct val="120000"/>
              </a:lnSpc>
              <a:buFont typeface="Arial" panose="020B0604020202020204" pitchFamily="34" charset="0"/>
              <a:buNone/>
            </a:pPr>
            <a:r>
              <a:rPr lang="en-US" altLang="zh-CN" sz="2400" dirty="0">
                <a:solidFill>
                  <a:schemeClr val="tx2"/>
                </a:solidFill>
                <a:latin typeface="Times New Roman" panose="02020603050405020304" pitchFamily="18" charset="0"/>
              </a:rPr>
              <a:t>    M-Core</a:t>
            </a:r>
            <a:r>
              <a:rPr lang="en-US" altLang="en-US" sz="2400" dirty="0">
                <a:solidFill>
                  <a:schemeClr val="tx2"/>
                </a:solidFill>
                <a:latin typeface="Times New Roman" panose="02020603050405020304" pitchFamily="18" charset="0"/>
              </a:rPr>
              <a:t>、某些</a:t>
            </a:r>
            <a:r>
              <a:rPr lang="en-US" altLang="zh-CN" sz="2400" dirty="0">
                <a:solidFill>
                  <a:schemeClr val="tx2"/>
                </a:solidFill>
                <a:latin typeface="Times New Roman" panose="02020603050405020304" pitchFamily="18" charset="0"/>
              </a:rPr>
              <a:t>ARM</a:t>
            </a:r>
            <a:r>
              <a:rPr lang="en-US" altLang="en-US" sz="2400" dirty="0">
                <a:solidFill>
                  <a:schemeClr val="tx2"/>
                </a:solidFill>
                <a:latin typeface="Times New Roman" panose="02020603050405020304" pitchFamily="18" charset="0"/>
              </a:rPr>
              <a:t>系列、</a:t>
            </a:r>
            <a:r>
              <a:rPr lang="en-US" altLang="zh-CN" sz="2400" dirty="0">
                <a:solidFill>
                  <a:schemeClr val="tx2"/>
                </a:solidFill>
                <a:latin typeface="Times New Roman" panose="02020603050405020304" pitchFamily="18" charset="0"/>
              </a:rPr>
              <a:t>Neuron</a:t>
            </a:r>
            <a:r>
              <a:rPr lang="en-US" altLang="en-US" sz="2400" dirty="0">
                <a:solidFill>
                  <a:schemeClr val="tx2"/>
                </a:solidFill>
                <a:latin typeface="Times New Roman" panose="02020603050405020304" pitchFamily="18" charset="0"/>
              </a:rPr>
              <a:t>芯片等。</a:t>
            </a:r>
            <a:endParaRPr lang="en-US" altLang="zh-CN" sz="2400" dirty="0">
              <a:solidFill>
                <a:schemeClr val="tx2"/>
              </a:solidFill>
              <a:latin typeface="Times New Roman" panose="02020603050405020304" pitchFamily="18" charset="0"/>
            </a:endParaRPr>
          </a:p>
          <a:p>
            <a:pPr marL="342900" lvl="0" indent="-342900" eaLnBrk="1" hangingPunct="1">
              <a:lnSpc>
                <a:spcPct val="90000"/>
              </a:lnSpc>
              <a:buNone/>
            </a:pPr>
            <a:endParaRPr lang="en-US" altLang="zh-CN" sz="2800" dirty="0">
              <a:latin typeface="Times New Roman" panose="02020603050405020304" pitchFamily="18" charset="0"/>
            </a:endParaRPr>
          </a:p>
        </p:txBody>
      </p:sp>
    </p:spTree>
  </p:cSld>
  <p:clrMapOvr>
    <a:masterClrMapping/>
  </p:clrMapOvr>
  <p:transition spd="med">
    <p:rand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4000" dirty="0"/>
              <a:t>Ubuntu </a:t>
            </a:r>
            <a:r>
              <a:rPr lang="zh-CN" altLang="en-US" sz="4000" dirty="0"/>
              <a:t>和 </a:t>
            </a:r>
            <a:r>
              <a:rPr lang="en-US" altLang="zh-CN" sz="4000" dirty="0"/>
              <a:t>Windows </a:t>
            </a:r>
            <a:r>
              <a:rPr lang="zh-CN" altLang="en-US" sz="4000" dirty="0"/>
              <a:t>文件互传</a:t>
            </a:r>
            <a:endParaRPr lang="zh-CN" altLang="en-US" sz="4000"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1"/>
          <a:stretch>
            <a:fillRect/>
          </a:stretch>
        </p:blipFill>
        <p:spPr>
          <a:xfrm>
            <a:off x="522287" y="1223963"/>
            <a:ext cx="8476491" cy="4943924"/>
          </a:xfrm>
          <a:prstGeom prst="rect">
            <a:avLst/>
          </a:prstGeom>
        </p:spPr>
      </p:pic>
    </p:spTree>
  </p:cSld>
  <p:clrMapOvr>
    <a:masterClrMapping/>
  </p:clrMapOvr>
  <p:transition spd="med">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4000" dirty="0"/>
              <a:t>Ubuntu </a:t>
            </a:r>
            <a:r>
              <a:rPr lang="zh-CN" altLang="en-US" sz="4000" dirty="0"/>
              <a:t>和 </a:t>
            </a:r>
            <a:r>
              <a:rPr lang="en-US" altLang="zh-CN" sz="4000" dirty="0"/>
              <a:t>Windows </a:t>
            </a:r>
            <a:r>
              <a:rPr lang="zh-CN" altLang="en-US" sz="4000" dirty="0"/>
              <a:t>文件互传</a:t>
            </a:r>
            <a:endParaRPr lang="zh-CN" altLang="en-US" sz="4000" dirty="0"/>
          </a:p>
        </p:txBody>
      </p:sp>
      <p:sp>
        <p:nvSpPr>
          <p:cNvPr id="3" name="内容占位符 2"/>
          <p:cNvSpPr>
            <a:spLocks noGrp="1"/>
          </p:cNvSpPr>
          <p:nvPr>
            <p:ph idx="1"/>
          </p:nvPr>
        </p:nvSpPr>
        <p:spPr/>
        <p:txBody>
          <a:bodyPr/>
          <a:lstStyle/>
          <a:p>
            <a:endParaRPr lang="zh-CN" altLang="en-US"/>
          </a:p>
        </p:txBody>
      </p:sp>
      <p:pic>
        <p:nvPicPr>
          <p:cNvPr id="2" name="图片 1"/>
          <p:cNvPicPr>
            <a:picLocks noChangeAspect="1"/>
          </p:cNvPicPr>
          <p:nvPr/>
        </p:nvPicPr>
        <p:blipFill>
          <a:blip r:embed="rId1"/>
          <a:stretch>
            <a:fillRect/>
          </a:stretch>
        </p:blipFill>
        <p:spPr>
          <a:xfrm>
            <a:off x="522288" y="1223963"/>
            <a:ext cx="8099424" cy="5238473"/>
          </a:xfrm>
          <a:prstGeom prst="rect">
            <a:avLst/>
          </a:prstGeom>
        </p:spPr>
      </p:pic>
    </p:spTree>
  </p:cSld>
  <p:clrMapOvr>
    <a:masterClrMapping/>
  </p:clrMapOvr>
  <p:transition spd="med">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4000" dirty="0"/>
              <a:t>Ubuntu </a:t>
            </a:r>
            <a:r>
              <a:rPr lang="zh-CN" altLang="en-US" sz="4000" dirty="0"/>
              <a:t>和 </a:t>
            </a:r>
            <a:r>
              <a:rPr lang="en-US" altLang="zh-CN" sz="4000" dirty="0"/>
              <a:t>Windows </a:t>
            </a:r>
            <a:r>
              <a:rPr lang="zh-CN" altLang="en-US" sz="4000" dirty="0"/>
              <a:t>文件互传</a:t>
            </a:r>
            <a:endParaRPr lang="zh-CN" altLang="en-US" sz="4000" dirty="0"/>
          </a:p>
        </p:txBody>
      </p:sp>
      <p:sp>
        <p:nvSpPr>
          <p:cNvPr id="3" name="内容占位符 2"/>
          <p:cNvSpPr>
            <a:spLocks noGrp="1"/>
          </p:cNvSpPr>
          <p:nvPr>
            <p:ph idx="1"/>
          </p:nvPr>
        </p:nvSpPr>
        <p:spPr/>
        <p:txBody>
          <a:bodyPr/>
          <a:lstStyle/>
          <a:p>
            <a:r>
              <a:rPr lang="en-US" altLang="zh-CN" b="1" dirty="0"/>
              <a:t>3</a:t>
            </a:r>
            <a:r>
              <a:rPr lang="zh-CN" altLang="en-US" b="1" dirty="0"/>
              <a:t>、</a:t>
            </a:r>
            <a:r>
              <a:rPr lang="en-US" altLang="zh-CN" b="1" dirty="0"/>
              <a:t>FileZilla </a:t>
            </a:r>
            <a:r>
              <a:rPr lang="zh-CN" altLang="en-US" b="1" dirty="0"/>
              <a:t>软件设置 </a:t>
            </a:r>
            <a:endParaRPr lang="zh-CN" altLang="en-US" dirty="0"/>
          </a:p>
        </p:txBody>
      </p:sp>
      <p:pic>
        <p:nvPicPr>
          <p:cNvPr id="6" name="图片 5"/>
          <p:cNvPicPr>
            <a:picLocks noChangeAspect="1"/>
          </p:cNvPicPr>
          <p:nvPr/>
        </p:nvPicPr>
        <p:blipFill>
          <a:blip r:embed="rId1"/>
          <a:stretch>
            <a:fillRect/>
          </a:stretch>
        </p:blipFill>
        <p:spPr>
          <a:xfrm>
            <a:off x="1871402" y="1849866"/>
            <a:ext cx="5219511" cy="4917647"/>
          </a:xfrm>
          <a:prstGeom prst="rect">
            <a:avLst/>
          </a:prstGeom>
        </p:spPr>
      </p:pic>
    </p:spTree>
  </p:cSld>
  <p:clrMapOvr>
    <a:masterClrMapping/>
  </p:clrMapOvr>
  <p:transition spd="med">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4000" dirty="0"/>
              <a:t>Ubuntu </a:t>
            </a:r>
            <a:r>
              <a:rPr lang="zh-CN" altLang="en-US" sz="4000" dirty="0"/>
              <a:t>和 </a:t>
            </a:r>
            <a:r>
              <a:rPr lang="en-US" altLang="zh-CN" sz="4000" dirty="0"/>
              <a:t>Windows </a:t>
            </a:r>
            <a:r>
              <a:rPr lang="zh-CN" altLang="en-US" sz="4000" dirty="0"/>
              <a:t>文件互传</a:t>
            </a:r>
            <a:endParaRPr lang="zh-CN" altLang="en-US" sz="4000" dirty="0"/>
          </a:p>
        </p:txBody>
      </p:sp>
      <p:sp>
        <p:nvSpPr>
          <p:cNvPr id="4" name="内容占位符 3"/>
          <p:cNvSpPr>
            <a:spLocks noGrp="1"/>
          </p:cNvSpPr>
          <p:nvPr>
            <p:ph idx="1"/>
          </p:nvPr>
        </p:nvSpPr>
        <p:spPr/>
        <p:txBody>
          <a:bodyPr/>
          <a:lstStyle/>
          <a:p>
            <a:endParaRPr lang="zh-CN" altLang="en-US" dirty="0"/>
          </a:p>
        </p:txBody>
      </p:sp>
      <p:pic>
        <p:nvPicPr>
          <p:cNvPr id="5" name="图片 4"/>
          <p:cNvPicPr>
            <a:picLocks noChangeAspect="1"/>
          </p:cNvPicPr>
          <p:nvPr/>
        </p:nvPicPr>
        <p:blipFill>
          <a:blip r:embed="rId1"/>
          <a:stretch>
            <a:fillRect/>
          </a:stretch>
        </p:blipFill>
        <p:spPr>
          <a:xfrm>
            <a:off x="734997" y="811303"/>
            <a:ext cx="7674005" cy="5235394"/>
          </a:xfrm>
          <a:prstGeom prst="rect">
            <a:avLst/>
          </a:prstGeom>
        </p:spPr>
      </p:pic>
    </p:spTree>
  </p:cSld>
  <p:clrMapOvr>
    <a:masterClrMapping/>
  </p:clrMapOvr>
  <p:transition spd="med">
    <p:random/>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4000" b="1" dirty="0"/>
              <a:t>Ubuntu</a:t>
            </a:r>
            <a:r>
              <a:rPr lang="zh-CN" altLang="en-US" sz="4000" b="1" dirty="0"/>
              <a:t>交叉编译工具链安装</a:t>
            </a:r>
            <a:endParaRPr lang="zh-CN" altLang="en-US" sz="4000" dirty="0"/>
          </a:p>
        </p:txBody>
      </p:sp>
      <p:sp>
        <p:nvSpPr>
          <p:cNvPr id="99331" name="文本占位符 2162690"/>
          <p:cNvSpPr>
            <a:spLocks noGrp="1"/>
          </p:cNvSpPr>
          <p:nvPr>
            <p:ph idx="1"/>
          </p:nvPr>
        </p:nvSpPr>
        <p:spPr/>
        <p:txBody>
          <a:bodyPr vert="horz" wrap="square" lIns="91440" tIns="45720" rIns="91440" bIns="45720" anchor="t" anchorCtr="0"/>
          <a:lstStyle/>
          <a:p>
            <a:pPr eaLnBrk="1" hangingPunct="1">
              <a:lnSpc>
                <a:spcPct val="150000"/>
              </a:lnSpc>
            </a:pPr>
            <a:r>
              <a:rPr lang="zh-CN" altLang="en-US" sz="2400" dirty="0"/>
              <a:t>在</a:t>
            </a:r>
            <a:r>
              <a:rPr lang="en-US" altLang="zh-CN" sz="2400" dirty="0" err="1"/>
              <a:t>Liux</a:t>
            </a:r>
            <a:r>
              <a:rPr lang="zh-CN" altLang="en-US" sz="2400" dirty="0"/>
              <a:t>进行</a:t>
            </a:r>
            <a:r>
              <a:rPr lang="en-US" altLang="zh-CN" sz="2400" dirty="0"/>
              <a:t>C</a:t>
            </a:r>
            <a:r>
              <a:rPr lang="zh-CN" altLang="en-US" sz="2400" dirty="0"/>
              <a:t>语言开发，里面使用</a:t>
            </a:r>
            <a:r>
              <a:rPr lang="en-US" altLang="zh-CN" sz="2400" dirty="0"/>
              <a:t>GCC</a:t>
            </a:r>
            <a:r>
              <a:rPr lang="zh-CN" altLang="en-US" sz="2400" dirty="0"/>
              <a:t>编译器进行代码编译，但是</a:t>
            </a:r>
            <a:r>
              <a:rPr lang="en-US" altLang="zh-CN" sz="2400" dirty="0"/>
              <a:t>Ubuntu</a:t>
            </a:r>
            <a:r>
              <a:rPr lang="zh-CN" altLang="en-US" sz="2400" dirty="0"/>
              <a:t>自带的</a:t>
            </a:r>
            <a:r>
              <a:rPr lang="en-US" altLang="zh-CN" sz="2400" dirty="0" err="1"/>
              <a:t>gcc</a:t>
            </a:r>
            <a:r>
              <a:rPr lang="zh-CN" altLang="en-US" sz="2400" dirty="0"/>
              <a:t>编译器是针对</a:t>
            </a:r>
            <a:r>
              <a:rPr lang="en-US" altLang="zh-CN" sz="2400" dirty="0"/>
              <a:t>X86</a:t>
            </a:r>
            <a:r>
              <a:rPr lang="zh-CN" altLang="en-US" sz="2400" dirty="0"/>
              <a:t>架构的！而我们现在要编译的是</a:t>
            </a:r>
            <a:r>
              <a:rPr lang="en-US" altLang="zh-CN" sz="2400" dirty="0"/>
              <a:t>ARM</a:t>
            </a:r>
            <a:r>
              <a:rPr lang="zh-CN" altLang="en-US" sz="2400" dirty="0"/>
              <a:t>架构的代码，所以我们需要一个在</a:t>
            </a:r>
            <a:r>
              <a:rPr lang="en-US" altLang="zh-CN" sz="2400" dirty="0"/>
              <a:t>X86</a:t>
            </a:r>
            <a:r>
              <a:rPr lang="zh-CN" altLang="en-US" sz="2400" dirty="0"/>
              <a:t>架构的</a:t>
            </a:r>
            <a:r>
              <a:rPr lang="en-US" altLang="zh-CN" sz="2400" dirty="0"/>
              <a:t>PC</a:t>
            </a:r>
            <a:r>
              <a:rPr lang="zh-CN" altLang="en-US" sz="2400" dirty="0"/>
              <a:t>上运行，可以编译</a:t>
            </a:r>
            <a:r>
              <a:rPr lang="en-US" altLang="zh-CN" sz="2400" dirty="0"/>
              <a:t>ARM</a:t>
            </a:r>
            <a:r>
              <a:rPr lang="zh-CN" altLang="en-US" sz="2400" dirty="0"/>
              <a:t>架构代码的</a:t>
            </a:r>
            <a:r>
              <a:rPr lang="en-US" altLang="zh-CN" sz="2400" dirty="0"/>
              <a:t>GCC</a:t>
            </a:r>
            <a:r>
              <a:rPr lang="zh-CN" altLang="en-US" sz="2400" dirty="0"/>
              <a:t>编译器，这个编译器就叫做交叉编译器。</a:t>
            </a:r>
            <a:endParaRPr lang="en-US" altLang="zh-CN" sz="2400" dirty="0"/>
          </a:p>
          <a:p>
            <a:pPr eaLnBrk="1" hangingPunct="1">
              <a:lnSpc>
                <a:spcPct val="150000"/>
              </a:lnSpc>
            </a:pPr>
            <a:r>
              <a:rPr lang="en-US" altLang="zh-CN" sz="2400" dirty="0"/>
              <a:t>1</a:t>
            </a:r>
            <a:r>
              <a:rPr lang="zh-CN" altLang="en-US" sz="2400" dirty="0"/>
              <a:t>、它肯定是一个</a:t>
            </a:r>
            <a:r>
              <a:rPr lang="en-US" altLang="zh-CN" sz="2400" dirty="0"/>
              <a:t>GCC</a:t>
            </a:r>
            <a:r>
              <a:rPr lang="zh-CN" altLang="en-US" sz="2400" dirty="0"/>
              <a:t>编译器。</a:t>
            </a:r>
            <a:endParaRPr lang="en-US" altLang="zh-CN" sz="2400" dirty="0"/>
          </a:p>
          <a:p>
            <a:pPr eaLnBrk="1" hangingPunct="1">
              <a:lnSpc>
                <a:spcPct val="150000"/>
              </a:lnSpc>
            </a:pPr>
            <a:r>
              <a:rPr lang="en-US" altLang="zh-CN" sz="2400" dirty="0"/>
              <a:t>2</a:t>
            </a:r>
            <a:r>
              <a:rPr lang="zh-CN" altLang="en-US" sz="2400" dirty="0"/>
              <a:t>、这个</a:t>
            </a:r>
            <a:r>
              <a:rPr lang="en-US" altLang="zh-CN" sz="2400" dirty="0"/>
              <a:t>GCC</a:t>
            </a:r>
            <a:r>
              <a:rPr lang="zh-CN" altLang="en-US" sz="2400" dirty="0"/>
              <a:t>编译器是运行在</a:t>
            </a:r>
            <a:r>
              <a:rPr lang="en-US" altLang="zh-CN" sz="2400" dirty="0"/>
              <a:t>X86</a:t>
            </a:r>
            <a:r>
              <a:rPr lang="zh-CN" altLang="en-US" sz="2400" dirty="0"/>
              <a:t>架构的</a:t>
            </a:r>
            <a:r>
              <a:rPr lang="en-US" altLang="zh-CN" sz="2400" dirty="0"/>
              <a:t>PC</a:t>
            </a:r>
            <a:r>
              <a:rPr lang="zh-CN" altLang="en-US" sz="2400" dirty="0"/>
              <a:t>上的。</a:t>
            </a:r>
            <a:endParaRPr lang="en-US" altLang="zh-CN" sz="2400" dirty="0"/>
          </a:p>
          <a:p>
            <a:pPr>
              <a:lnSpc>
                <a:spcPct val="150000"/>
              </a:lnSpc>
            </a:pPr>
            <a:r>
              <a:rPr lang="en-US" altLang="zh-CN" sz="2400" dirty="0"/>
              <a:t>3</a:t>
            </a:r>
            <a:r>
              <a:rPr lang="zh-CN" altLang="en-US" sz="2400" dirty="0"/>
              <a:t>、这个</a:t>
            </a:r>
            <a:r>
              <a:rPr lang="en-US" altLang="zh-CN" sz="2400" dirty="0"/>
              <a:t>GCC</a:t>
            </a:r>
            <a:r>
              <a:rPr lang="zh-CN" altLang="en-US" sz="2400" dirty="0"/>
              <a:t>编译器是编译</a:t>
            </a:r>
            <a:r>
              <a:rPr lang="en-US" altLang="zh-CN" sz="2400" dirty="0"/>
              <a:t>ARM</a:t>
            </a:r>
            <a:r>
              <a:rPr lang="zh-CN" altLang="en-US" sz="2400" dirty="0"/>
              <a:t>架构代码的，也就是编译出来的可执行文件是在</a:t>
            </a:r>
            <a:r>
              <a:rPr lang="en-US" altLang="zh-CN" sz="2400" dirty="0"/>
              <a:t>ARM</a:t>
            </a:r>
            <a:r>
              <a:rPr lang="zh-CN" altLang="en-US" sz="2400" dirty="0"/>
              <a:t>芯片上运行的。</a:t>
            </a:r>
            <a:endParaRPr lang="zh-CN" altLang="en-US" sz="2400" dirty="0"/>
          </a:p>
        </p:txBody>
      </p:sp>
    </p:spTree>
  </p:cSld>
  <p:clrMapOvr>
    <a:masterClrMapping/>
  </p:clrMapOvr>
  <p:transition spd="med">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4000" b="1" dirty="0"/>
              <a:t>Ubuntu</a:t>
            </a:r>
            <a:r>
              <a:rPr lang="zh-CN" altLang="en-US" sz="4000" b="1" dirty="0"/>
              <a:t>交叉编译工具链安装</a:t>
            </a:r>
            <a:endParaRPr lang="zh-CN" altLang="en-US" sz="4000" dirty="0"/>
          </a:p>
        </p:txBody>
      </p:sp>
      <p:sp>
        <p:nvSpPr>
          <p:cNvPr id="99331" name="文本占位符 2162690"/>
          <p:cNvSpPr>
            <a:spLocks noGrp="1"/>
          </p:cNvSpPr>
          <p:nvPr>
            <p:ph idx="1"/>
          </p:nvPr>
        </p:nvSpPr>
        <p:spPr/>
        <p:txBody>
          <a:bodyPr vert="horz" wrap="square" lIns="91440" tIns="45720" rIns="91440" bIns="45720" anchor="t" anchorCtr="0"/>
          <a:lstStyle/>
          <a:p>
            <a:pPr eaLnBrk="1" hangingPunct="1">
              <a:lnSpc>
                <a:spcPct val="150000"/>
              </a:lnSpc>
            </a:pPr>
            <a:r>
              <a:rPr lang="zh-CN" altLang="en-US" sz="2400" dirty="0"/>
              <a:t>交叉编译器中“交叉”的意思就是在一个架构上编译另外一个架构的代码，相当于两种架构“交叉”起来了。</a:t>
            </a:r>
            <a:endParaRPr lang="en-US" altLang="zh-CN" sz="2400" dirty="0"/>
          </a:p>
          <a:p>
            <a:pPr eaLnBrk="1" hangingPunct="1">
              <a:lnSpc>
                <a:spcPct val="150000"/>
              </a:lnSpc>
            </a:pPr>
            <a:r>
              <a:rPr lang="zh-CN" altLang="en-US" sz="2400" dirty="0"/>
              <a:t>交叉编译器有很多种，我们使用</a:t>
            </a:r>
            <a:r>
              <a:rPr lang="en-US" altLang="zh-CN" sz="2400" dirty="0" err="1"/>
              <a:t>Linaro</a:t>
            </a:r>
            <a:r>
              <a:rPr lang="zh-CN" altLang="en-US" sz="2400" dirty="0"/>
              <a:t>出品的交叉编译器，</a:t>
            </a:r>
            <a:r>
              <a:rPr lang="en-US" altLang="zh-CN" sz="2400" dirty="0" err="1"/>
              <a:t>Linaro</a:t>
            </a:r>
            <a:r>
              <a:rPr lang="zh-CN" altLang="en-US" sz="2400" dirty="0"/>
              <a:t>是一间非营利性质的开放源代码软件工程公司。</a:t>
            </a:r>
            <a:endParaRPr lang="en-US" altLang="zh-CN" sz="2400" dirty="0"/>
          </a:p>
          <a:p>
            <a:pPr eaLnBrk="1" hangingPunct="1">
              <a:lnSpc>
                <a:spcPct val="150000"/>
              </a:lnSpc>
            </a:pPr>
            <a:r>
              <a:rPr lang="zh-CN" altLang="en-US" sz="2400" dirty="0"/>
              <a:t>我们所使用的</a:t>
            </a:r>
            <a:r>
              <a:rPr lang="en-US" altLang="zh-CN" sz="2400" dirty="0"/>
              <a:t>I.MX6U-ALPHA</a:t>
            </a:r>
            <a:r>
              <a:rPr lang="zh-CN" altLang="en-US" sz="2400" dirty="0"/>
              <a:t>开发板是一个</a:t>
            </a:r>
            <a:r>
              <a:rPr lang="en-US" altLang="zh-CN" sz="2400" dirty="0"/>
              <a:t>Cortex-A7</a:t>
            </a:r>
            <a:r>
              <a:rPr lang="zh-CN" altLang="en-US" sz="2400" dirty="0"/>
              <a:t>内核的开发板，因此选择</a:t>
            </a:r>
            <a:r>
              <a:rPr lang="en-US" altLang="zh-CN" sz="2400" dirty="0"/>
              <a:t>arm-</a:t>
            </a:r>
            <a:r>
              <a:rPr lang="en-US" altLang="zh-CN" sz="2400" dirty="0" err="1"/>
              <a:t>linux</a:t>
            </a:r>
            <a:r>
              <a:rPr lang="en-US" altLang="zh-CN" sz="2400" dirty="0"/>
              <a:t>-</a:t>
            </a:r>
            <a:r>
              <a:rPr lang="en-US" altLang="zh-CN" sz="2400" dirty="0" err="1"/>
              <a:t>gnueabihf</a:t>
            </a:r>
            <a:r>
              <a:rPr lang="zh-CN" altLang="en-US" sz="2400" dirty="0"/>
              <a:t>。</a:t>
            </a:r>
            <a:endParaRPr lang="en-US" altLang="zh-CN" sz="2400" dirty="0"/>
          </a:p>
          <a:p>
            <a:pPr eaLnBrk="1" hangingPunct="1">
              <a:lnSpc>
                <a:spcPct val="150000"/>
              </a:lnSpc>
            </a:pPr>
            <a:endParaRPr lang="zh-CN" altLang="en-US" sz="2400" dirty="0"/>
          </a:p>
        </p:txBody>
      </p:sp>
    </p:spTree>
  </p:cSld>
  <p:clrMapOvr>
    <a:masterClrMapping/>
  </p:clrMapOvr>
  <p:transition spd="med">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4000" b="1" dirty="0" err="1"/>
              <a:t>SourceInsight</a:t>
            </a:r>
            <a:r>
              <a:rPr lang="zh-CN" altLang="en-US" sz="4000" b="1" dirty="0"/>
              <a:t>软件安装和使用</a:t>
            </a:r>
            <a:endParaRPr lang="zh-CN" altLang="en-US" sz="4000" dirty="0"/>
          </a:p>
        </p:txBody>
      </p:sp>
      <p:pic>
        <p:nvPicPr>
          <p:cNvPr id="2" name="内容占位符 1"/>
          <p:cNvPicPr>
            <a:picLocks noGrp="1" noChangeAspect="1"/>
          </p:cNvPicPr>
          <p:nvPr>
            <p:ph idx="1"/>
          </p:nvPr>
        </p:nvPicPr>
        <p:blipFill>
          <a:blip r:embed="rId1"/>
          <a:stretch>
            <a:fillRect/>
          </a:stretch>
        </p:blipFill>
        <p:spPr>
          <a:xfrm>
            <a:off x="813574" y="1232590"/>
            <a:ext cx="7516852" cy="5221287"/>
          </a:xfrm>
          <a:prstGeom prst="rect">
            <a:avLst/>
          </a:prstGeom>
        </p:spPr>
      </p:pic>
    </p:spTree>
  </p:cSld>
  <p:clrMapOvr>
    <a:masterClrMapping/>
  </p:clrMapOvr>
  <p:transition spd="med">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3200" b="1" dirty="0"/>
              <a:t>Visual Studio Code</a:t>
            </a:r>
            <a:r>
              <a:rPr lang="zh-CN" altLang="en-US" sz="3200" b="1" dirty="0"/>
              <a:t>软件的安装和使用</a:t>
            </a:r>
            <a:endParaRPr lang="zh-CN" altLang="en-US" sz="3200" dirty="0"/>
          </a:p>
        </p:txBody>
      </p:sp>
      <p:sp>
        <p:nvSpPr>
          <p:cNvPr id="4" name="内容占位符 3"/>
          <p:cNvSpPr>
            <a:spLocks noGrp="1"/>
          </p:cNvSpPr>
          <p:nvPr>
            <p:ph idx="1"/>
          </p:nvPr>
        </p:nvSpPr>
        <p:spPr/>
        <p:txBody>
          <a:bodyPr/>
          <a:lstStyle/>
          <a:p>
            <a:r>
              <a:rPr lang="en-US" altLang="zh-CN" dirty="0"/>
              <a:t>Windows</a:t>
            </a:r>
            <a:r>
              <a:rPr lang="zh-CN" altLang="en-US" dirty="0"/>
              <a:t>和</a:t>
            </a:r>
            <a:r>
              <a:rPr lang="en-US" altLang="zh-CN" dirty="0"/>
              <a:t>Linux</a:t>
            </a:r>
            <a:r>
              <a:rPr lang="zh-CN" altLang="en-US" dirty="0"/>
              <a:t>版本</a:t>
            </a:r>
            <a:endParaRPr lang="zh-CN" altLang="en-US" dirty="0"/>
          </a:p>
        </p:txBody>
      </p:sp>
      <p:pic>
        <p:nvPicPr>
          <p:cNvPr id="5" name="图片 4"/>
          <p:cNvPicPr>
            <a:picLocks noChangeAspect="1"/>
          </p:cNvPicPr>
          <p:nvPr/>
        </p:nvPicPr>
        <p:blipFill>
          <a:blip r:embed="rId1"/>
          <a:stretch>
            <a:fillRect/>
          </a:stretch>
        </p:blipFill>
        <p:spPr>
          <a:xfrm>
            <a:off x="913116" y="1790571"/>
            <a:ext cx="7651143" cy="4808637"/>
          </a:xfrm>
          <a:prstGeom prst="rect">
            <a:avLst/>
          </a:prstGeom>
        </p:spPr>
      </p:pic>
    </p:spTree>
  </p:cSld>
  <p:clrMapOvr>
    <a:masterClrMapping/>
  </p:clrMapOvr>
  <p:transition spd="med">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标题 2162689"/>
          <p:cNvSpPr>
            <a:spLocks noGrp="1"/>
          </p:cNvSpPr>
          <p:nvPr>
            <p:ph type="title"/>
          </p:nvPr>
        </p:nvSpPr>
        <p:spPr>
          <a:xfrm>
            <a:off x="1150938" y="258792"/>
            <a:ext cx="7225311" cy="642908"/>
          </a:xfrm>
        </p:spPr>
        <p:txBody>
          <a:bodyPr vert="horz" wrap="square" lIns="91440" tIns="45720" rIns="91440" bIns="45720" anchor="b" anchorCtr="0"/>
          <a:lstStyle/>
          <a:p>
            <a:pPr eaLnBrk="1" hangingPunct="1"/>
            <a:r>
              <a:rPr lang="en-US" altLang="zh-CN" sz="3200" b="1" dirty="0" err="1"/>
              <a:t>VisualStudio</a:t>
            </a:r>
            <a:r>
              <a:rPr lang="en-US" altLang="zh-CN" sz="3200" b="1" dirty="0"/>
              <a:t> Code</a:t>
            </a:r>
            <a:r>
              <a:rPr lang="zh-CN" altLang="en-US" sz="3200" b="1" dirty="0"/>
              <a:t>插件的安装</a:t>
            </a:r>
            <a:endParaRPr lang="zh-CN" altLang="en-US" sz="3200" dirty="0"/>
          </a:p>
        </p:txBody>
      </p:sp>
      <p:sp>
        <p:nvSpPr>
          <p:cNvPr id="4" name="内容占位符 3"/>
          <p:cNvSpPr>
            <a:spLocks noGrp="1"/>
          </p:cNvSpPr>
          <p:nvPr>
            <p:ph idx="1"/>
          </p:nvPr>
        </p:nvSpPr>
        <p:spPr/>
        <p:txBody>
          <a:bodyPr/>
          <a:lstStyle/>
          <a:p>
            <a:endParaRPr lang="zh-CN" altLang="en-US" dirty="0"/>
          </a:p>
        </p:txBody>
      </p:sp>
      <p:pic>
        <p:nvPicPr>
          <p:cNvPr id="2" name="图片 1"/>
          <p:cNvPicPr>
            <a:picLocks noChangeAspect="1"/>
          </p:cNvPicPr>
          <p:nvPr/>
        </p:nvPicPr>
        <p:blipFill>
          <a:blip r:embed="rId1"/>
          <a:stretch>
            <a:fillRect/>
          </a:stretch>
        </p:blipFill>
        <p:spPr>
          <a:xfrm>
            <a:off x="522287" y="1223963"/>
            <a:ext cx="8280883" cy="4538482"/>
          </a:xfrm>
          <a:prstGeom prst="rect">
            <a:avLst/>
          </a:prstGeom>
        </p:spPr>
      </p:pic>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2424833"/>
          <p:cNvSpPr>
            <a:spLocks noGrp="1"/>
          </p:cNvSpPr>
          <p:nvPr>
            <p:ph type="title"/>
          </p:nvPr>
        </p:nvSpPr>
        <p:spPr>
          <a:xfrm>
            <a:off x="1176338" y="223838"/>
            <a:ext cx="7572375" cy="685800"/>
          </a:xfrm>
        </p:spPr>
        <p:txBody>
          <a:bodyPr vert="horz" wrap="square" lIns="82550" tIns="41275" rIns="82550" bIns="41275" anchor="t" anchorCtr="0"/>
          <a:lstStyle/>
          <a:p>
            <a:pPr eaLnBrk="1" hangingPunct="1"/>
            <a:r>
              <a:rPr lang="zh-CN" altLang="en-US" dirty="0"/>
              <a:t>嵌入式微处理器（</a:t>
            </a:r>
            <a:r>
              <a:rPr lang="en-US" altLang="zh-CN" dirty="0"/>
              <a:t>MPU</a:t>
            </a:r>
            <a:r>
              <a:rPr lang="zh-CN" altLang="en-US" dirty="0"/>
              <a:t>）</a:t>
            </a:r>
            <a:endParaRPr lang="zh-CN" altLang="en-US" dirty="0"/>
          </a:p>
        </p:txBody>
      </p:sp>
      <p:sp>
        <p:nvSpPr>
          <p:cNvPr id="57346" name="矩形 2424835"/>
          <p:cNvSpPr/>
          <p:nvPr/>
        </p:nvSpPr>
        <p:spPr>
          <a:xfrm>
            <a:off x="622300" y="1249363"/>
            <a:ext cx="8332788" cy="5056188"/>
          </a:xfrm>
          <a:prstGeom prst="rect">
            <a:avLst/>
          </a:prstGeom>
          <a:noFill/>
          <a:ln w="9525">
            <a:noFill/>
          </a:ln>
        </p:spPr>
        <p:txBody>
          <a:bodyPr lIns="82550" tIns="41275" rIns="82550" bIns="41275"/>
          <a:lstStyle/>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嵌入式微处理器字长一般为</a:t>
            </a:r>
            <a:r>
              <a:rPr kumimoji="0" lang="en-US" altLang="zh-CN"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16</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位或</a:t>
            </a:r>
            <a:r>
              <a:rPr kumimoji="0" lang="en-US" altLang="zh-CN"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32</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位</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，通用性比较好、处理能力较强、可扩展性好、寻址范围大、支持各种灵活的设计，且不限于某个具体的应用领域。</a:t>
            </a:r>
            <a:r>
              <a:rPr kumimoji="0" lang="zh-CN" altLang="en-US" sz="20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ea"/>
              </a:rPr>
              <a:t>    </a:t>
            </a:r>
            <a:endParaRPr kumimoji="0" lang="en-US" altLang="zh-CN" sz="2000" b="0" i="0" u="none" strike="noStrike" kern="1200" cap="none" spc="0" normalizeH="0" baseline="0" noProof="1">
              <a:ln>
                <a:noFill/>
              </a:ln>
              <a:solidFill>
                <a:schemeClr val="tx2"/>
              </a:solidFill>
              <a:effectLst/>
              <a:uLnTx/>
              <a:uFillTx/>
              <a:latin typeface="Times New Roman" panose="02020603050405020304" pitchFamily="18" charset="0"/>
              <a:ea typeface="宋体" panose="02010600030101010101" pitchFamily="2" charset="-122"/>
              <a:cs typeface="+mn-ea"/>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在实践应用中，嵌入式微处理器</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需要在芯片外配置</a:t>
            </a:r>
            <a:r>
              <a:rPr kumimoji="0" lang="en-US" altLang="zh-CN"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RAM</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和</a:t>
            </a:r>
            <a:r>
              <a:rPr kumimoji="0" lang="en-US" altLang="zh-CN"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ROM</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，根据应用要求往往要扩展一些外部接口设备，如网络接口、</a:t>
            </a:r>
            <a:r>
              <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GPS</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A/D</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接口等。嵌入式微处理器及其存储器、总线、外设等安装在一块电路板上，称之为</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单板计算机</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嵌入式微处理器在通用性上有点类似通用处理器，但前者</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cs"/>
              </a:rPr>
              <a:t>在功能、价格、功耗、芯片封装、温度适应性、电磁兼容</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rPr>
              <a:t>方面更适合嵌入式系统应用要求。</a:t>
            </a:r>
            <a:endPar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2424833"/>
          <p:cNvSpPr>
            <a:spLocks noGrp="1"/>
          </p:cNvSpPr>
          <p:nvPr>
            <p:ph type="title"/>
          </p:nvPr>
        </p:nvSpPr>
        <p:spPr>
          <a:xfrm>
            <a:off x="1176338" y="223838"/>
            <a:ext cx="7572375" cy="685800"/>
          </a:xfrm>
        </p:spPr>
        <p:txBody>
          <a:bodyPr vert="horz" wrap="square" lIns="82550" tIns="41275" rIns="82550" bIns="41275" anchor="t" anchorCtr="0"/>
          <a:lstStyle/>
          <a:p>
            <a:pPr eaLnBrk="1" hangingPunct="1"/>
            <a:r>
              <a:rPr lang="zh-CN" altLang="en-US" dirty="0"/>
              <a:t>嵌入式微控制器（</a:t>
            </a:r>
            <a:r>
              <a:rPr lang="en-US" altLang="zh-CN" dirty="0"/>
              <a:t>MCU</a:t>
            </a:r>
            <a:r>
              <a:rPr lang="zh-CN" altLang="en-US" dirty="0"/>
              <a:t>）</a:t>
            </a:r>
            <a:endParaRPr lang="zh-CN" altLang="en-US" dirty="0"/>
          </a:p>
        </p:txBody>
      </p:sp>
      <p:sp>
        <p:nvSpPr>
          <p:cNvPr id="57346" name="矩形 2424835"/>
          <p:cNvSpPr/>
          <p:nvPr/>
        </p:nvSpPr>
        <p:spPr>
          <a:xfrm>
            <a:off x="622300" y="1249363"/>
            <a:ext cx="8332788" cy="5056188"/>
          </a:xfrm>
          <a:prstGeom prst="rect">
            <a:avLst/>
          </a:prstGeom>
          <a:noFill/>
          <a:ln w="9525">
            <a:noFill/>
          </a:ln>
        </p:spPr>
        <p:txBody>
          <a:bodyPr lIns="82550" tIns="41275" rIns="82550" bIns="41275"/>
          <a:lstStyle/>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嵌入式微控制器又称</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单片机</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处理器内部集成</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RAM</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、各种非易失性存储器、总线控制器、定时</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计数器、看门狗、</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I/O</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、串行口、脉宽调制输出、</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A/D</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D/A</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等各种必要功能和外设。</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跟嵌入式微处理器相比，微控制器的最大特点是</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将计算机最小系统所需要的部件及一些应用需要的控制器</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外部设备集成在一个芯片上</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，实现单片化，使得芯片尺寸大大减小，从而使系统总功耗和成本下降、可靠性提高。</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微控制器的片上外设资源一般比较丰富，适合于控制，因此称微控制器。</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MCU</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品种丰富、价格低廉，目前</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占嵌入式系统约</a:t>
            </a:r>
            <a:r>
              <a:rPr kumimoji="0" lang="en-US" altLang="zh-CN"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70%</a:t>
            </a:r>
            <a:r>
              <a:rPr kumimoji="0" lang="zh-CN" alt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以上的市场</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份额。</a:t>
            </a:r>
            <a:endPar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endPar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2424833"/>
          <p:cNvSpPr>
            <a:spLocks noGrp="1"/>
          </p:cNvSpPr>
          <p:nvPr>
            <p:ph type="title"/>
          </p:nvPr>
        </p:nvSpPr>
        <p:spPr>
          <a:xfrm>
            <a:off x="1176338" y="223838"/>
            <a:ext cx="7572375" cy="685800"/>
          </a:xfrm>
        </p:spPr>
        <p:txBody>
          <a:bodyPr vert="horz" wrap="square" lIns="82550" tIns="41275" rIns="82550" bIns="41275" anchor="t" anchorCtr="0"/>
          <a:lstStyle/>
          <a:p>
            <a:pPr eaLnBrk="1" hangingPunct="1"/>
            <a:r>
              <a:rPr lang="zh-CN" altLang="en-US" dirty="0"/>
              <a:t>嵌入式</a:t>
            </a:r>
            <a:r>
              <a:rPr lang="en-US" altLang="zh-CN" dirty="0"/>
              <a:t>DSP</a:t>
            </a:r>
            <a:r>
              <a:rPr lang="zh-CN" altLang="en-US" dirty="0"/>
              <a:t>（</a:t>
            </a:r>
            <a:r>
              <a:rPr lang="en-US" altLang="zh-CN" dirty="0"/>
              <a:t>EDSP</a:t>
            </a:r>
            <a:r>
              <a:rPr lang="zh-CN" altLang="en-US" dirty="0"/>
              <a:t>）</a:t>
            </a:r>
            <a:endParaRPr lang="zh-CN" altLang="en-US" dirty="0"/>
          </a:p>
        </p:txBody>
      </p:sp>
      <p:sp>
        <p:nvSpPr>
          <p:cNvPr id="57346" name="矩形 2424835"/>
          <p:cNvSpPr/>
          <p:nvPr/>
        </p:nvSpPr>
        <p:spPr>
          <a:xfrm>
            <a:off x="622300" y="1249363"/>
            <a:ext cx="8332788" cy="5056188"/>
          </a:xfrm>
          <a:prstGeom prst="rect">
            <a:avLst/>
          </a:prstGeom>
          <a:noFill/>
          <a:ln w="9525">
            <a:noFill/>
          </a:ln>
        </p:spPr>
        <p:txBody>
          <a:bodyPr lIns="82550" tIns="41275" rIns="82550" bIns="41275"/>
          <a:lstStyle/>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在数字化时代</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数字信号处理</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是一门应用广泛的技术，如</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数字滤波、</a:t>
            </a:r>
            <a:r>
              <a:rPr kumimoji="0" lang="en-US" altLang="zh-CN"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FFT</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、谱分析、语音编码、视频编码等、数据编码、雷达目标提取</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等等，传统微处理器在进行这类计算操作时的性能较低，专门的数字信号处理芯片</a:t>
            </a:r>
            <a:r>
              <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——DSP</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也就应运而生。</a:t>
            </a:r>
            <a:endPar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endParaRPr>
          </a:p>
          <a:p>
            <a:pPr marL="342900" marR="0" lvl="0" indent="-342900" algn="l" defTabSz="914400" rtl="0" eaLnBrk="1" fontAlgn="base" latinLnBrk="0" hangingPunct="1">
              <a:lnSpc>
                <a:spcPct val="150000"/>
              </a:lnSpc>
              <a:spcBef>
                <a:spcPct val="20000"/>
              </a:spcBef>
              <a:spcAft>
                <a:spcPct val="0"/>
              </a:spcAft>
              <a:buClr>
                <a:schemeClr val="folHlink"/>
              </a:buClr>
              <a:buSzPct val="60000"/>
              <a:buFont typeface="Wingdings" panose="05000000000000000000" pitchFamily="2" charset="2"/>
              <a:buChar char="n"/>
              <a:defRPr/>
            </a:pPr>
            <a:r>
              <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DSP</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的系统结构和指令系统</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针对数字信号处理进行了特殊设计</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，因而在执行相关操作时具有很高的效率。在应用中，</a:t>
            </a:r>
            <a:r>
              <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DSP</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总是</a:t>
            </a:r>
            <a:r>
              <a:rPr kumimoji="0" lang="zh-CN" altLang="en-US" sz="2000" b="0" i="0" u="none" strike="noStrike" kern="1200" cap="none" spc="0" normalizeH="0" baseline="0" noProof="1">
                <a:ln>
                  <a:noFill/>
                </a:ln>
                <a:solidFill>
                  <a:srgbClr val="FF0000"/>
                </a:solidFill>
                <a:effectLst/>
                <a:uLnTx/>
                <a:uFillTx/>
                <a:latin typeface="Times New Roman" panose="02020603050405020304" pitchFamily="18" charset="0"/>
                <a:ea typeface="宋体" panose="02010600030101010101" pitchFamily="2" charset="-122"/>
                <a:cs typeface="+mn-ea"/>
              </a:rPr>
              <a:t>完成某些特定的任务</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，硬件和软件需要为应用进行专门定制，因此</a:t>
            </a:r>
            <a:r>
              <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DSP</a:t>
            </a:r>
            <a:r>
              <a:rPr kumimoji="0" lang="zh-CN" altLang="en-US"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ea"/>
              </a:rPr>
              <a:t>是一种嵌入式处理器。</a:t>
            </a:r>
            <a:endParaRPr kumimoji="0" lang="en-US" altLang="zh-CN" sz="20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p:random/>
  </p:transition>
</p:sld>
</file>

<file path=ppt/tags/tag1.xml><?xml version="1.0" encoding="utf-8"?>
<p:tagLst xmlns:p="http://schemas.openxmlformats.org/presentationml/2006/main">
  <p:tag name="COMMONDATA" val="eyJoZGlkIjoiZjM5MTRlZmRhMmVlNDBjNmYzMDIyNjZlODQxOGFiZmIifQ=="/>
  <p:tag name="commondata" val="eyJoZGlkIjoiOTdhNWNjNzkyNjhlYTk0YzYzZDdhYzA5YzlmNTk1YTUifQ=="/>
</p:tagLst>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0</TotalTime>
  <Words>7864</Words>
  <Application>WPS 演示</Application>
  <PresentationFormat>全屏显示(4:3)</PresentationFormat>
  <Paragraphs>892</Paragraphs>
  <Slides>68</Slides>
  <Notes>21</Notes>
  <HiddenSlides>0</HiddenSlides>
  <MMClips>0</MMClips>
  <ScaleCrop>false</ScaleCrop>
  <HeadingPairs>
    <vt:vector size="8" baseType="variant">
      <vt:variant>
        <vt:lpstr>已用的字体</vt:lpstr>
      </vt:variant>
      <vt:variant>
        <vt:i4>16</vt:i4>
      </vt:variant>
      <vt:variant>
        <vt:lpstr>主题</vt:lpstr>
      </vt:variant>
      <vt:variant>
        <vt:i4>3</vt:i4>
      </vt:variant>
      <vt:variant>
        <vt:lpstr>嵌入 OLE 服务器</vt:lpstr>
      </vt:variant>
      <vt:variant>
        <vt:i4>8</vt:i4>
      </vt:variant>
      <vt:variant>
        <vt:lpstr>幻灯片标题</vt:lpstr>
      </vt:variant>
      <vt:variant>
        <vt:i4>68</vt:i4>
      </vt:variant>
    </vt:vector>
  </HeadingPairs>
  <TitlesOfParts>
    <vt:vector size="95" baseType="lpstr">
      <vt:lpstr>Arial</vt:lpstr>
      <vt:lpstr>宋体</vt:lpstr>
      <vt:lpstr>Wingdings</vt:lpstr>
      <vt:lpstr>Times New Roman</vt:lpstr>
      <vt:lpstr>Tahoma</vt:lpstr>
      <vt:lpstr>华文琥珀</vt:lpstr>
      <vt:lpstr>黑体</vt:lpstr>
      <vt:lpstr>Symbol</vt:lpstr>
      <vt:lpstr>华文楷体</vt:lpstr>
      <vt:lpstr>楷体_GB2312</vt:lpstr>
      <vt:lpstr>新宋体</vt:lpstr>
      <vt:lpstr>微软雅黑</vt:lpstr>
      <vt:lpstr>Arial Unicode MS</vt:lpstr>
      <vt:lpstr>Calibri</vt:lpstr>
      <vt:lpstr>PMingLiU</vt:lpstr>
      <vt:lpstr>MingLiU-ExtB</vt:lpstr>
      <vt:lpstr>Blends</vt:lpstr>
      <vt:lpstr>自定义设计方案</vt:lpstr>
      <vt:lpstr>1_Blends</vt:lpstr>
      <vt:lpstr>Paint.Picture</vt:lpstr>
      <vt:lpstr>Paint.Picture</vt:lpstr>
      <vt:lpstr>Paint.Picture</vt:lpstr>
      <vt:lpstr>Paint.Picture</vt:lpstr>
      <vt:lpstr>Paint.Picture</vt:lpstr>
      <vt:lpstr>Visio.Drawing.11</vt:lpstr>
      <vt:lpstr>Visio.Drawing.11</vt:lpstr>
      <vt:lpstr>Visio.Drawing.11</vt:lpstr>
      <vt:lpstr>PowerPoint 演示文稿</vt:lpstr>
      <vt:lpstr>PowerPoint 演示文稿</vt:lpstr>
      <vt:lpstr>PowerPoint 演示文稿</vt:lpstr>
      <vt:lpstr>嵌入式系统硬件基础</vt:lpstr>
      <vt:lpstr>嵌入式处理器</vt:lpstr>
      <vt:lpstr>嵌入式处理器分类</vt:lpstr>
      <vt:lpstr>嵌入式微处理器（MPU）</vt:lpstr>
      <vt:lpstr>嵌入式微控制器（MCU）</vt:lpstr>
      <vt:lpstr>嵌入式DSP（EDSP）</vt:lpstr>
      <vt:lpstr>嵌入式片上系统（SOC）</vt:lpstr>
      <vt:lpstr>PowerPoint 演示文稿</vt:lpstr>
      <vt:lpstr>CISC与RISC的数据通道</vt:lpstr>
      <vt:lpstr>嵌入式处理器体系结构</vt:lpstr>
      <vt:lpstr>PowerPoint 演示文稿</vt:lpstr>
      <vt:lpstr>PowerPoint 演示文稿</vt:lpstr>
      <vt:lpstr>PowerPoint 演示文稿</vt:lpstr>
      <vt:lpstr>PowerPoint 演示文稿</vt:lpstr>
      <vt:lpstr>指令流水线—以ARM为例</vt:lpstr>
      <vt:lpstr> 最佳流水线</vt:lpstr>
      <vt:lpstr>高速缓存（CACHE）</vt:lpstr>
      <vt:lpstr>总线</vt:lpstr>
      <vt:lpstr>总线机制</vt:lpstr>
      <vt:lpstr>总线和总线桥</vt:lpstr>
      <vt:lpstr>PCI</vt:lpstr>
      <vt:lpstr>I2C</vt:lpstr>
      <vt:lpstr>CAN（Controller Area Network）</vt:lpstr>
      <vt:lpstr>输入输出设备</vt:lpstr>
      <vt:lpstr>USB（Universal Serial Bus ）</vt:lpstr>
      <vt:lpstr>以太网</vt:lpstr>
      <vt:lpstr>LCD显示器</vt:lpstr>
      <vt:lpstr>触摸屏 </vt:lpstr>
      <vt:lpstr>PowerPoint 演示文稿</vt:lpstr>
      <vt:lpstr>PowerPoint 演示文稿</vt:lpstr>
      <vt:lpstr>PowerPoint 演示文稿</vt:lpstr>
      <vt:lpstr>嵌入式系统的开发——流程</vt:lpstr>
      <vt:lpstr>用户需求的格式</vt:lpstr>
      <vt:lpstr>GPS移动地图系统:示例</vt:lpstr>
      <vt:lpstr>描述规格说明的工具</vt:lpstr>
      <vt:lpstr>体系结构设计 </vt:lpstr>
      <vt:lpstr>系统硬件体系结构 </vt:lpstr>
      <vt:lpstr>系统软件体系结构</vt:lpstr>
      <vt:lpstr>构件设计 </vt:lpstr>
      <vt:lpstr>系统调试与集成 </vt:lpstr>
      <vt:lpstr>嵌入式系统的开发—设计与调试</vt:lpstr>
      <vt:lpstr>嵌入式系统的调试（1）</vt:lpstr>
      <vt:lpstr>嵌入式系统的调试（2）</vt:lpstr>
      <vt:lpstr>嵌入式系统的调试（3）</vt:lpstr>
      <vt:lpstr>嵌入式系统的调试（4）</vt:lpstr>
      <vt:lpstr>嵌入式系统的调试（5）</vt:lpstr>
      <vt:lpstr>选择实时操作系统RTOS</vt:lpstr>
      <vt:lpstr>PowerPoint 演示文稿</vt:lpstr>
      <vt:lpstr>嵌入式系统硬件方案分析与设计</vt:lpstr>
      <vt:lpstr>系统方案分析与设计阶段 </vt:lpstr>
      <vt:lpstr>PowerPoint 演示文稿</vt:lpstr>
      <vt:lpstr>PowerPoint 演示文稿</vt:lpstr>
      <vt:lpstr>整体框架图</vt:lpstr>
      <vt:lpstr>PowerPoint 演示文稿</vt:lpstr>
      <vt:lpstr>PowerPoint 演示文稿</vt:lpstr>
      <vt:lpstr>Ubuntu 和 Windows 文件互传</vt:lpstr>
      <vt:lpstr>Ubuntu 和 Windows 文件互传</vt:lpstr>
      <vt:lpstr>Ubuntu 和 Windows 文件互传</vt:lpstr>
      <vt:lpstr>Ubuntu 和 Windows 文件互传</vt:lpstr>
      <vt:lpstr>Ubuntu 和 Windows 文件互传</vt:lpstr>
      <vt:lpstr>Ubuntu交叉编译工具链安装</vt:lpstr>
      <vt:lpstr>Ubuntu交叉编译工具链安装</vt:lpstr>
      <vt:lpstr>SourceInsight软件安装和使用</vt:lpstr>
      <vt:lpstr>Visual Studio Code软件的安装和使用</vt:lpstr>
      <vt:lpstr>VisualStudio Code插件的安装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2017</cp:lastModifiedBy>
  <cp:revision>475</cp:revision>
  <dcterms:created xsi:type="dcterms:W3CDTF">2001-06-18T05:13:00Z</dcterms:created>
  <dcterms:modified xsi:type="dcterms:W3CDTF">2024-02-20T13:51:51Z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1B1B81FEDD124276BB1656D1DB5517F9</vt:lpwstr>
  </property>
</Properties>
</file>