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sldIdLst>
    <p:sldId id="256" r:id="rId2"/>
    <p:sldId id="359" r:id="rId3"/>
    <p:sldId id="360" r:id="rId4"/>
    <p:sldId id="361" r:id="rId5"/>
    <p:sldId id="362" r:id="rId6"/>
    <p:sldId id="363" r:id="rId7"/>
    <p:sldId id="321" r:id="rId8"/>
    <p:sldId id="342" r:id="rId9"/>
    <p:sldId id="341" r:id="rId10"/>
    <p:sldId id="364" r:id="rId11"/>
    <p:sldId id="323" r:id="rId12"/>
    <p:sldId id="324" r:id="rId13"/>
    <p:sldId id="367" r:id="rId14"/>
    <p:sldId id="325" r:id="rId15"/>
    <p:sldId id="326" r:id="rId16"/>
    <p:sldId id="327" r:id="rId17"/>
    <p:sldId id="365" r:id="rId18"/>
    <p:sldId id="366" r:id="rId19"/>
    <p:sldId id="368" r:id="rId20"/>
    <p:sldId id="369"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 id="400" r:id="rId46"/>
    <p:sldId id="401" r:id="rId47"/>
    <p:sldId id="402" r:id="rId48"/>
    <p:sldId id="403" r:id="rId49"/>
    <p:sldId id="404" r:id="rId50"/>
    <p:sldId id="405" r:id="rId51"/>
    <p:sldId id="406" r:id="rId52"/>
    <p:sldId id="407" r:id="rId53"/>
    <p:sldId id="408" r:id="rId54"/>
    <p:sldId id="409" r:id="rId55"/>
    <p:sldId id="410"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p15:clr>
            <a:srgbClr val="A4A3A4"/>
          </p15:clr>
        </p15:guide>
        <p15:guide id="2" pos="38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3833"/>
    <a:srgbClr val="5A327D"/>
    <a:srgbClr val="285A32"/>
    <a:srgbClr val="404040"/>
    <a:srgbClr val="B42D2D"/>
    <a:srgbClr val="6C6DAE"/>
    <a:srgbClr val="6B3C96"/>
    <a:srgbClr val="547D7D"/>
    <a:srgbClr val="48B3C2"/>
    <a:srgbClr val="5155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0"/>
    <p:restoredTop sz="92788" autoAdjust="0"/>
  </p:normalViewPr>
  <p:slideViewPr>
    <p:cSldViewPr snapToGrid="0">
      <p:cViewPr varScale="1">
        <p:scale>
          <a:sx n="90" d="100"/>
          <a:sy n="90" d="100"/>
        </p:scale>
        <p:origin x="72" y="164"/>
      </p:cViewPr>
      <p:guideLst>
        <p:guide orient="horz" pos="2128"/>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FB564-F609-4D6A-B7A1-3D4272BF8A56}" type="datetimeFigureOut">
              <a:rPr lang="zh-CN" altLang="en-US" smtClean="0"/>
              <a:t>2022/12/7</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9BF65F-D44F-4528-A462-40F60C357A5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6" y="0"/>
            <a:ext cx="12190954" cy="6858588"/>
          </a:xfrm>
          <a:prstGeom prst="rect">
            <a:avLst/>
          </a:prstGeom>
        </p:spPr>
      </p:pic>
      <p:sp>
        <p:nvSpPr>
          <p:cNvPr id="8" name="Rectangle 4"/>
          <p:cNvSpPr/>
          <p:nvPr userDrawn="1"/>
        </p:nvSpPr>
        <p:spPr>
          <a:xfrm>
            <a:off x="319020" y="734291"/>
            <a:ext cx="11520000" cy="5760000"/>
          </a:xfrm>
          <a:prstGeom prst="rect">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userDrawn="1"/>
        </p:nvSpPr>
        <p:spPr>
          <a:xfrm>
            <a:off x="11057481" y="6403427"/>
            <a:ext cx="648000" cy="180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bg1"/>
              </a:solidFill>
            </a:endParaRPr>
          </a:p>
        </p:txBody>
      </p:sp>
      <p:sp>
        <p:nvSpPr>
          <p:cNvPr id="10" name="Slide Number Placeholder 5"/>
          <p:cNvSpPr txBox="1"/>
          <p:nvPr userDrawn="1"/>
        </p:nvSpPr>
        <p:spPr>
          <a:xfrm>
            <a:off x="11388439" y="6311241"/>
            <a:ext cx="374479" cy="365125"/>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6F9FB9-CEB1-457A-B993-A1A76D83EC0F}" type="slidenum">
              <a:rPr lang="zh-CN" altLang="en-US" sz="1200" smtClean="0">
                <a:solidFill>
                  <a:schemeClr val="bg1"/>
                </a:solidFill>
                <a:latin typeface="Times New Roman" panose="02020603050405020304" pitchFamily="18" charset="0"/>
                <a:cs typeface="Times New Roman" panose="02020603050405020304" pitchFamily="18" charset="0"/>
              </a:rPr>
              <a:t>‹#›</a:t>
            </a:fld>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userDrawn="1"/>
        </p:nvSpPr>
        <p:spPr>
          <a:xfrm>
            <a:off x="11031234" y="6341723"/>
            <a:ext cx="481903" cy="280751"/>
          </a:xfrm>
          <a:prstGeom prst="rect">
            <a:avLst/>
          </a:prstGeom>
          <a:noFill/>
        </p:spPr>
        <p:txBody>
          <a:bodyPr wrap="square" rtlCol="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Rectangle 4"/>
          <p:cNvSpPr/>
          <p:nvPr userDrawn="1"/>
        </p:nvSpPr>
        <p:spPr>
          <a:xfrm>
            <a:off x="0" y="269523"/>
            <a:ext cx="480767"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5"/>
          <p:cNvSpPr/>
          <p:nvPr userDrawn="1"/>
        </p:nvSpPr>
        <p:spPr>
          <a:xfrm>
            <a:off x="522433" y="269523"/>
            <a:ext cx="177538"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6"/>
          <p:cNvSpPr/>
          <p:nvPr userDrawn="1"/>
        </p:nvSpPr>
        <p:spPr>
          <a:xfrm>
            <a:off x="734601" y="269523"/>
            <a:ext cx="72000" cy="301004"/>
          </a:xfrm>
          <a:prstGeom prst="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ounded Rectangle 7"/>
          <p:cNvSpPr/>
          <p:nvPr userDrawn="1"/>
        </p:nvSpPr>
        <p:spPr>
          <a:xfrm>
            <a:off x="11752608" y="2205568"/>
            <a:ext cx="180000" cy="2664000"/>
          </a:xfrm>
          <a:prstGeom prst="roundRect">
            <a:avLst/>
          </a:prstGeom>
          <a:solidFill>
            <a:srgbClr val="5A327D"/>
          </a:solidFill>
          <a:ln w="254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2"/>
          <p:cNvSpPr txBox="1"/>
          <p:nvPr userDrawn="1"/>
        </p:nvSpPr>
        <p:spPr>
          <a:xfrm>
            <a:off x="11762279" y="2105891"/>
            <a:ext cx="153670" cy="2870133"/>
          </a:xfrm>
          <a:prstGeom prst="rect">
            <a:avLst/>
          </a:prstGeom>
          <a:noFill/>
        </p:spPr>
        <p:txBody>
          <a:bodyPr vert="eaVert" wrap="square" lIns="0" tIns="0" rIns="0" bIns="0" rtlCol="0">
            <a:spAutoFit/>
          </a:bodyPr>
          <a:lstStyle/>
          <a:p>
            <a:pPr algn="ctr"/>
            <a:r>
              <a:rPr lang="zh-CN" altLang="en-US" sz="1000" kern="1200" dirty="0">
                <a:solidFill>
                  <a:schemeClr val="bg1"/>
                </a:solidFill>
                <a:latin typeface="微软雅黑" panose="020B0503020204020204" pitchFamily="34" charset="-122"/>
                <a:ea typeface="微软雅黑" panose="020B0503020204020204" pitchFamily="34" charset="-122"/>
                <a:cs typeface="+mn-cs"/>
              </a:rPr>
              <a:t>算法设计与分析（第 </a:t>
            </a:r>
            <a:r>
              <a:rPr lang="en-US" altLang="zh-CN" sz="1000" kern="1200" dirty="0">
                <a:solidFill>
                  <a:schemeClr val="bg1"/>
                </a:solidFill>
                <a:latin typeface="微软雅黑" panose="020B0503020204020204" pitchFamily="34" charset="-122"/>
                <a:ea typeface="微软雅黑" panose="020B0503020204020204" pitchFamily="34" charset="-122"/>
                <a:cs typeface="+mn-cs"/>
              </a:rPr>
              <a:t>3</a:t>
            </a:r>
            <a:r>
              <a:rPr lang="zh-CN" altLang="en-US" sz="1000" kern="1200" dirty="0">
                <a:solidFill>
                  <a:schemeClr val="bg1"/>
                </a:solidFill>
                <a:latin typeface="微软雅黑" panose="020B0503020204020204" pitchFamily="34" charset="-122"/>
                <a:ea typeface="微软雅黑" panose="020B0503020204020204" pitchFamily="34" charset="-122"/>
                <a:cs typeface="+mn-cs"/>
              </a:rPr>
              <a:t> 版）    清华大学出版社</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CBB96C3F-8C63-432F-9AD1-2207182A8732}" type="datetimeFigureOut">
              <a:rPr lang="zh-CN" altLang="en-US" smtClean="0"/>
              <a:t>2022/12/7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F6F9FB9-CEB1-457A-B993-A1A76D83EC0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96C3F-8C63-432F-9AD1-2207182A8732}" type="datetimeFigureOut">
              <a:rPr lang="zh-CN" altLang="en-US" smtClean="0"/>
              <a:t>2022/12/7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F9FB9-CEB1-457A-B993-A1A76D83EC0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file:///C:\Users\wang\AppData\Local\Temp\wps\INetCache\200ef108b5eb6cfc4ce2fdeb4af42ff1" TargetMode="External"/><Relationship Id="rId7" Type="http://schemas.openxmlformats.org/officeDocument/2006/relationships/image" Target="file:///C:\Users\wang\AppData\Local\Temp\wps\INetCache\09b0939f514beb4f26d6b78e9a6e67d9" TargetMode="Externa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file:///C:\Users\wang\AppData\Local\Temp\wps\INetCache\99f823b3d6c8808eac0a930541257495" TargetMode="External"/><Relationship Id="rId4" Type="http://schemas.openxmlformats.org/officeDocument/2006/relationships/image" Target="../media/image21.jpeg"/></Relationships>
</file>

<file path=ppt/slides/_rels/slide51.xml.rels><?xml version="1.0" encoding="UTF-8" standalone="yes"?>
<Relationships xmlns="http://schemas.openxmlformats.org/package/2006/relationships"><Relationship Id="rId3" Type="http://schemas.openxmlformats.org/officeDocument/2006/relationships/image" Target="file:///C:\Users\wang\AppData\Local\Temp\wps\INetCache\e8856a117989df0dcc5e3889511083e7" TargetMode="External"/><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file:///C:\Users\wang\AppData\Local\Temp\wps\INetCache\d632103459e68b0c53278907431ade42" TargetMode="External"/><Relationship Id="rId4" Type="http://schemas.openxmlformats.org/officeDocument/2006/relationships/image" Target="../media/image24.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算法设计基础</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1-1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什么是算法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7224" y="1014728"/>
            <a:ext cx="427348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如何描述算法</a:t>
            </a:r>
            <a:r>
              <a:rPr lang="en-US" altLang="zh-CN"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endPar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36" name="矩形 35"/>
          <p:cNvSpPr/>
          <p:nvPr/>
        </p:nvSpPr>
        <p:spPr>
          <a:xfrm>
            <a:off x="1087184" y="1649127"/>
            <a:ext cx="10312336" cy="1065530"/>
          </a:xfrm>
          <a:prstGeom prst="rect">
            <a:avLst/>
          </a:prstGeom>
        </p:spPr>
        <p:txBody>
          <a:bodyPr wrap="square">
            <a:spAutoFit/>
          </a:bodyPr>
          <a:lstStyle/>
          <a:p>
            <a:pPr>
              <a:lnSpc>
                <a:spcPts val="3500"/>
              </a:lnSpc>
              <a:spcBef>
                <a:spcPts val="600"/>
              </a:spcBef>
              <a:buClr>
                <a:schemeClr val="bg2"/>
              </a:buClr>
              <a:buSzPct val="75000"/>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       描述算法</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：算法设计者清楚准确地将所设计的求解步骤记录下来。</a:t>
            </a:r>
          </a:p>
          <a:p>
            <a:pPr>
              <a:lnSpc>
                <a:spcPts val="3500"/>
              </a:lnSpc>
              <a:spcBef>
                <a:spcPts val="600"/>
              </a:spcBef>
              <a:buClr>
                <a:schemeClr val="bg2"/>
              </a:buClr>
              <a:buSzPct val="75000"/>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       使用算法</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：算法使用者知道如何调用算法。</a:t>
            </a:r>
          </a:p>
        </p:txBody>
      </p:sp>
      <p:sp>
        <p:nvSpPr>
          <p:cNvPr id="37" name="矩形 36"/>
          <p:cNvSpPr/>
          <p:nvPr/>
        </p:nvSpPr>
        <p:spPr>
          <a:xfrm>
            <a:off x="956052" y="2818303"/>
            <a:ext cx="9280783" cy="460375"/>
          </a:xfrm>
          <a:prstGeom prst="rect">
            <a:avLst/>
          </a:prstGeom>
          <a:ln w="31750">
            <a:noFill/>
            <a:prstDash val="sysDash"/>
          </a:ln>
        </p:spPr>
        <p:txBody>
          <a:bodyPr wrap="square">
            <a:spAutoFit/>
          </a:bodyPr>
          <a:lstStyle/>
          <a:p>
            <a:pPr>
              <a:spcBef>
                <a:spcPct val="50000"/>
              </a:spcBef>
              <a:defRPr/>
            </a:pPr>
            <a:r>
              <a:rPr lang="zh-CN" altLang="en-US" sz="2400" b="1" dirty="0">
                <a:solidFill>
                  <a:srgbClr val="5A327D"/>
                </a:solidFill>
                <a:latin typeface="Microsoft YaHei UI" panose="020B0503020204020204" pitchFamily="34" charset="-122"/>
                <a:ea typeface="Microsoft YaHei UI" panose="020B0503020204020204" pitchFamily="34" charset="-122"/>
                <a:cs typeface="Microsoft YaHei UI" panose="020B0503020204020204" pitchFamily="34" charset="-122"/>
              </a:rPr>
              <a:t>例</a:t>
            </a:r>
            <a:r>
              <a:rPr lang="en-US" altLang="zh-CN" sz="2400" b="1" dirty="0">
                <a:solidFill>
                  <a:srgbClr val="5A327D"/>
                </a:solidFill>
                <a:latin typeface="Microsoft YaHei UI" panose="020B0503020204020204" pitchFamily="34" charset="-122"/>
                <a:ea typeface="Microsoft YaHei UI" panose="020B0503020204020204" pitchFamily="34" charset="-122"/>
                <a:cs typeface="Microsoft YaHei UI" panose="020B0503020204020204" pitchFamily="34" charset="-122"/>
              </a:rPr>
              <a:t>1.2   </a:t>
            </a:r>
            <a:r>
              <a:rPr lang="zh-CN" altLang="en-US" sz="2400" b="1" dirty="0">
                <a:solidFill>
                  <a:srgbClr val="5A327D"/>
                </a:solidFill>
                <a:latin typeface="Microsoft YaHei UI" panose="020B0503020204020204" pitchFamily="34" charset="-122"/>
                <a:ea typeface="Microsoft YaHei UI" panose="020B0503020204020204" pitchFamily="34" charset="-122"/>
                <a:cs typeface="Microsoft YaHei UI" panose="020B0503020204020204" pitchFamily="34" charset="-122"/>
              </a:rPr>
              <a:t>欧几里得算法</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辗转相除法求两个自然数的最大公约数</a:t>
            </a:r>
          </a:p>
        </p:txBody>
      </p:sp>
      <p:grpSp>
        <p:nvGrpSpPr>
          <p:cNvPr id="31" name="Group 31"/>
          <p:cNvGrpSpPr/>
          <p:nvPr/>
        </p:nvGrpSpPr>
        <p:grpSpPr>
          <a:xfrm>
            <a:off x="821322" y="1060210"/>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Freeform 84"/>
          <p:cNvSpPr/>
          <p:nvPr/>
        </p:nvSpPr>
        <p:spPr bwMode="auto">
          <a:xfrm>
            <a:off x="1248805" y="1728784"/>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0" name="Freeform 84"/>
          <p:cNvSpPr/>
          <p:nvPr/>
        </p:nvSpPr>
        <p:spPr bwMode="auto">
          <a:xfrm>
            <a:off x="1233565" y="2293934"/>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
        <p:nvSpPr>
          <p:cNvPr id="10" name="Rectangle 13"/>
          <p:cNvSpPr>
            <a:spLocks noChangeArrowheads="1"/>
          </p:cNvSpPr>
          <p:nvPr/>
        </p:nvSpPr>
        <p:spPr bwMode="auto">
          <a:xfrm>
            <a:off x="4067037" y="3964277"/>
            <a:ext cx="305855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endParaRPr lang="zh-CN" altLang="en-US"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Rectangle 13"/>
          <p:cNvSpPr>
            <a:spLocks noChangeArrowheads="1"/>
          </p:cNvSpPr>
          <p:nvPr/>
        </p:nvSpPr>
        <p:spPr bwMode="auto">
          <a:xfrm>
            <a:off x="4067037" y="4570270"/>
            <a:ext cx="187656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35        25</a:t>
            </a:r>
            <a:endPar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Rectangle 13"/>
          <p:cNvSpPr>
            <a:spLocks noChangeArrowheads="1"/>
          </p:cNvSpPr>
          <p:nvPr/>
        </p:nvSpPr>
        <p:spPr bwMode="auto">
          <a:xfrm>
            <a:off x="4067037" y="5221527"/>
            <a:ext cx="187656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25        10</a:t>
            </a:r>
            <a:endParaRPr lang="zh-CN" altLang="en-US"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Rectangle 13"/>
          <p:cNvSpPr>
            <a:spLocks noChangeArrowheads="1"/>
          </p:cNvSpPr>
          <p:nvPr/>
        </p:nvSpPr>
        <p:spPr bwMode="auto">
          <a:xfrm>
            <a:off x="4067037" y="5850153"/>
            <a:ext cx="173940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10         5</a:t>
            </a:r>
            <a:endPar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椭圆 4"/>
          <p:cNvSpPr/>
          <p:nvPr/>
        </p:nvSpPr>
        <p:spPr>
          <a:xfrm>
            <a:off x="4968240" y="5910580"/>
            <a:ext cx="539750" cy="432000"/>
          </a:xfrm>
          <a:prstGeom prst="ellipse">
            <a:avLst/>
          </a:prstGeom>
          <a:noFill/>
          <a:ln w="25400">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2" name="Rectangle 39"/>
          <p:cNvSpPr>
            <a:spLocks noChangeArrowheads="1"/>
          </p:cNvSpPr>
          <p:nvPr/>
        </p:nvSpPr>
        <p:spPr bwMode="auto">
          <a:xfrm>
            <a:off x="815340" y="3311530"/>
            <a:ext cx="1069483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pPr>
              <a:lnSpc>
                <a:spcPts val="3500"/>
              </a:lnSpc>
            </a:pPr>
            <a:r>
              <a:rPr lang="en-US" altLang="zh-CN" sz="24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想法</a:t>
            </a:r>
            <a:r>
              <a:rPr lang="en-US" altLang="zh-CN" sz="24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设两个自然数</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为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将</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辗转相除直到余数为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0</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Rectangle 13"/>
          <p:cNvSpPr>
            <a:spLocks noChangeArrowheads="1"/>
          </p:cNvSpPr>
          <p:nvPr/>
        </p:nvSpPr>
        <p:spPr bwMode="auto">
          <a:xfrm>
            <a:off x="5859642" y="4570270"/>
            <a:ext cx="71832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10</a:t>
            </a:r>
            <a:endPar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Rectangle 13"/>
          <p:cNvSpPr>
            <a:spLocks noChangeArrowheads="1"/>
          </p:cNvSpPr>
          <p:nvPr/>
        </p:nvSpPr>
        <p:spPr bwMode="auto">
          <a:xfrm>
            <a:off x="6012042" y="5221527"/>
            <a:ext cx="61904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5</a:t>
            </a:r>
            <a:endPar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Rectangle 13"/>
          <p:cNvSpPr>
            <a:spLocks noChangeArrowheads="1"/>
          </p:cNvSpPr>
          <p:nvPr/>
        </p:nvSpPr>
        <p:spPr bwMode="auto">
          <a:xfrm>
            <a:off x="6012042" y="5850153"/>
            <a:ext cx="413523" cy="534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26"/>
          <p:cNvSpPr txBox="1"/>
          <p:nvPr/>
        </p:nvSpPr>
        <p:spPr>
          <a:xfrm>
            <a:off x="11105867" y="820579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12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9" restart="whenNotActive" fill="hold" evtFilter="cancelBubble" nodeType="interactiveSeq">
                <p:stCondLst>
                  <p:cond evt="onClick" delay="0">
                    <p:tgtEl>
                      <p:spTgt spid="24"/>
                    </p:tgtEl>
                  </p:cond>
                </p:stCondLst>
                <p:endSync evt="end" delay="0">
                  <p:rtn val="all"/>
                </p:endSync>
                <p:childTnLst>
                  <p:par>
                    <p:cTn id="40" fill="hold">
                      <p:stCondLst>
                        <p:cond delay="0"/>
                      </p:stCondLst>
                      <p:childTnLst>
                        <p:par>
                          <p:cTn id="41" fill="hold">
                            <p:stCondLst>
                              <p:cond delay="0"/>
                            </p:stCondLst>
                            <p:childTnLst>
                              <p:par>
                                <p:cTn id="42" presetID="35" presetClass="emph" presetSubtype="0" repeatCount="2000" fill="hold" grpId="0" nodeType="clickEffect">
                                  <p:stCondLst>
                                    <p:cond delay="0"/>
                                  </p:stCondLst>
                                  <p:childTnLst>
                                    <p:anim calcmode="discrete" valueType="str">
                                      <p:cBhvr>
                                        <p:cTn id="43"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4"/>
                  </p:tgtEl>
                </p:cond>
              </p:nextCondLst>
            </p:seq>
            <p:seq concurrent="1" nextAc="seek">
              <p:cTn id="44" restart="whenNotActive" fill="hold" evtFilter="cancelBubble" nodeType="interactiveSeq">
                <p:stCondLst>
                  <p:cond evt="onClick" delay="0">
                    <p:tgtEl>
                      <p:spTgt spid="25"/>
                    </p:tgtEl>
                  </p:cond>
                </p:stCondLst>
                <p:endSync evt="end" delay="0">
                  <p:rtn val="all"/>
                </p:endSync>
                <p:childTnLst>
                  <p:par>
                    <p:cTn id="45" fill="hold">
                      <p:stCondLst>
                        <p:cond delay="0"/>
                      </p:stCondLst>
                      <p:childTnLst>
                        <p:par>
                          <p:cTn id="46" fill="hold">
                            <p:stCondLst>
                              <p:cond delay="0"/>
                            </p:stCondLst>
                            <p:childTnLst>
                              <p:par>
                                <p:cTn id="47" presetID="35" presetClass="emph" presetSubtype="0" repeatCount="2000" fill="hold" grpId="0" nodeType="clickEffect">
                                  <p:stCondLst>
                                    <p:cond delay="0"/>
                                  </p:stCondLst>
                                  <p:childTnLst>
                                    <p:anim calcmode="discrete" valueType="str">
                                      <p:cBhvr>
                                        <p:cTn id="48" dur="5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5"/>
                  </p:tgtEl>
                </p:cond>
              </p:nextCondLst>
            </p:seq>
            <p:seq concurrent="1" nextAc="seek">
              <p:cTn id="49" restart="whenNotActive" fill="hold" evtFilter="cancelBubble" nodeType="interactiveSeq">
                <p:stCondLst>
                  <p:cond evt="onClick" delay="0">
                    <p:tgtEl>
                      <p:spTgt spid="26"/>
                    </p:tgtEl>
                  </p:cond>
                </p:stCondLst>
                <p:endSync evt="end" delay="0">
                  <p:rtn val="all"/>
                </p:endSync>
                <p:childTnLst>
                  <p:par>
                    <p:cTn id="50" fill="hold">
                      <p:stCondLst>
                        <p:cond delay="0"/>
                      </p:stCondLst>
                      <p:childTnLst>
                        <p:par>
                          <p:cTn id="51" fill="hold">
                            <p:stCondLst>
                              <p:cond delay="0"/>
                            </p:stCondLst>
                            <p:childTnLst>
                              <p:par>
                                <p:cTn id="52" presetID="35" presetClass="emph" presetSubtype="0" repeatCount="2000" fill="hold" grpId="0" nodeType="clickEffect">
                                  <p:stCondLst>
                                    <p:cond delay="0"/>
                                  </p:stCondLst>
                                  <p:childTnLst>
                                    <p:anim calcmode="discrete" valueType="str">
                                      <p:cBhvr>
                                        <p:cTn id="53" dur="5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6"/>
                  </p:tgtEl>
                </p:cond>
              </p:nextCondLst>
            </p:seq>
            <p:seq concurrent="1" nextAc="seek">
              <p:cTn id="54" restart="whenNotActive" fill="hold" evtFilter="cancelBubble" nodeType="interactiveSeq">
                <p:stCondLst>
                  <p:cond evt="onClick" delay="0">
                    <p:tgtEl>
                      <p:spTgt spid="5"/>
                    </p:tgtEl>
                  </p:cond>
                </p:stCondLst>
                <p:endSync evt="end" delay="0">
                  <p:rtn val="all"/>
                </p:endSync>
                <p:childTnLst>
                  <p:par>
                    <p:cTn id="55" fill="hold">
                      <p:stCondLst>
                        <p:cond delay="0"/>
                      </p:stCondLst>
                      <p:childTnLst>
                        <p:par>
                          <p:cTn id="56" fill="hold">
                            <p:stCondLst>
                              <p:cond delay="0"/>
                            </p:stCondLst>
                            <p:childTnLst>
                              <p:par>
                                <p:cTn id="57" presetID="35" presetClass="emph" presetSubtype="0" repeatCount="2000" fill="hold" grpId="1" nodeType="clickEffect">
                                  <p:stCondLst>
                                    <p:cond delay="0"/>
                                  </p:stCondLst>
                                  <p:childTnLst>
                                    <p:anim calcmode="discrete" valueType="str">
                                      <p:cBhvr>
                                        <p:cTn id="58"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childTnLst>
        </p:cTn>
      </p:par>
    </p:tnLst>
    <p:bldLst>
      <p:bldP spid="10" grpId="0" bldLvl="0" animBg="1"/>
      <p:bldP spid="19" grpId="0" bldLvl="0" animBg="1"/>
      <p:bldP spid="20" grpId="0" bldLvl="0" animBg="1"/>
      <p:bldP spid="21" grpId="0" bldLvl="0" animBg="1"/>
      <p:bldP spid="5" grpId="0" bldLvl="0" animBg="1"/>
      <p:bldP spid="5" grpId="1" bldLvl="0" animBg="1"/>
      <p:bldP spid="22" grpId="0" bldLvl="0" animBg="1"/>
      <p:bldP spid="24" grpId="0" bldLvl="0" animBg="1"/>
      <p:bldP spid="24" grpId="1" bldLvl="0" animBg="1"/>
      <p:bldP spid="25" grpId="0" bldLvl="0" animBg="1"/>
      <p:bldP spid="25" grpId="1" bldLvl="0" animBg="1"/>
      <p:bldP spid="26" grpId="0" bldLvl="0" animBg="1"/>
      <p:bldP spid="26"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1984" y="953768"/>
            <a:ext cx="697477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描述算法的方法</a:t>
            </a:r>
            <a:r>
              <a:rPr lang="en-US" altLang="zh-CN"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自然语言</a:t>
            </a:r>
          </a:p>
        </p:txBody>
      </p:sp>
      <p:sp>
        <p:nvSpPr>
          <p:cNvPr id="36" name="矩形 35"/>
          <p:cNvSpPr/>
          <p:nvPr/>
        </p:nvSpPr>
        <p:spPr>
          <a:xfrm>
            <a:off x="1757744" y="1784382"/>
            <a:ext cx="9184575" cy="2118529"/>
          </a:xfrm>
          <a:prstGeom prst="rect">
            <a:avLst/>
          </a:prstGeom>
          <a:ln>
            <a:solidFill>
              <a:srgbClr val="5A327D"/>
            </a:solidFill>
            <a:prstDash val="dash"/>
          </a:ln>
        </p:spPr>
        <p:txBody>
          <a:bodyPr wrap="square">
            <a:spAutoFit/>
          </a:bodyPr>
          <a:lstStyle/>
          <a:p>
            <a:pPr>
              <a:lnSpc>
                <a:spcPts val="3500"/>
              </a:lnSpc>
              <a:spcBef>
                <a:spcPts val="600"/>
              </a:spcBef>
              <a:buClr>
                <a:schemeClr val="bg2"/>
              </a:buClr>
              <a:buSzPct val="75000"/>
            </a:pP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：将</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m</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除以</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得到余数</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a:t>
            </a:r>
          </a:p>
          <a:p>
            <a:pPr>
              <a:lnSpc>
                <a:spcPts val="3500"/>
              </a:lnSpc>
              <a:spcBef>
                <a:spcPts val="600"/>
              </a:spcBef>
              <a:buClr>
                <a:schemeClr val="bg2"/>
              </a:buClr>
              <a:buSzPct val="75000"/>
            </a:pP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2</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：若</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等于</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0</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，则</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为最大公约数，算法结束；否则执行步骤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3</a:t>
            </a:r>
          </a:p>
          <a:p>
            <a:pPr>
              <a:lnSpc>
                <a:spcPts val="3500"/>
              </a:lnSpc>
              <a:spcBef>
                <a:spcPts val="600"/>
              </a:spcBef>
              <a:buClr>
                <a:schemeClr val="bg2"/>
              </a:buClr>
              <a:buSzPct val="75000"/>
            </a:pP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：将</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的值放在</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m</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中，将</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r</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的值放在</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中；</a:t>
            </a:r>
          </a:p>
          <a:p>
            <a:pPr>
              <a:lnSpc>
                <a:spcPts val="3500"/>
              </a:lnSpc>
              <a:spcBef>
                <a:spcPts val="600"/>
              </a:spcBef>
              <a:buClr>
                <a:schemeClr val="bg2"/>
              </a:buClr>
              <a:buSzPct val="75000"/>
            </a:pP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4</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：重新执行步骤</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p>
        </p:txBody>
      </p:sp>
      <p:sp>
        <p:nvSpPr>
          <p:cNvPr id="16" name="Freeform 84"/>
          <p:cNvSpPr/>
          <p:nvPr/>
        </p:nvSpPr>
        <p:spPr bwMode="auto">
          <a:xfrm>
            <a:off x="837325" y="102583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39" name="组合 38"/>
          <p:cNvGrpSpPr/>
          <p:nvPr/>
        </p:nvGrpSpPr>
        <p:grpSpPr>
          <a:xfrm>
            <a:off x="1785997" y="4360825"/>
            <a:ext cx="8230268" cy="1569660"/>
            <a:chOff x="1785997" y="4360825"/>
            <a:chExt cx="8230268" cy="1569660"/>
          </a:xfrm>
        </p:grpSpPr>
        <p:sp>
          <p:nvSpPr>
            <p:cNvPr id="37" name="矩形 36"/>
            <p:cNvSpPr/>
            <p:nvPr/>
          </p:nvSpPr>
          <p:spPr>
            <a:xfrm>
              <a:off x="2621941" y="4360825"/>
              <a:ext cx="7394324" cy="1569660"/>
            </a:xfrm>
            <a:prstGeom prst="rect">
              <a:avLst/>
            </a:prstGeom>
            <a:ln w="28575">
              <a:solidFill>
                <a:srgbClr val="7030A0"/>
              </a:solidFill>
              <a:prstDash val="solid"/>
            </a:ln>
          </p:spPr>
          <p:txBody>
            <a:bodyPr wrap="square">
              <a:spAutoFit/>
            </a:bodyPr>
            <a:lstStyle/>
            <a:p>
              <a:pPr>
                <a:spcBef>
                  <a:spcPct val="50000"/>
                </a:spcBef>
                <a:defRPr/>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优点：容易理解，缺点：冗长、二义性</a:t>
              </a:r>
            </a:p>
            <a:p>
              <a:pPr>
                <a:spcBef>
                  <a:spcPct val="50000"/>
                </a:spcBef>
                <a:defRPr/>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使用方法：粗线条描述算法思想 </a:t>
              </a:r>
            </a:p>
            <a:p>
              <a:pPr>
                <a:spcBef>
                  <a:spcPct val="50000"/>
                </a:spcBef>
                <a:defRPr/>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注意事项：避免写成自然段</a:t>
              </a:r>
            </a:p>
          </p:txBody>
        </p:sp>
        <p:grpSp>
          <p:nvGrpSpPr>
            <p:cNvPr id="17" name="Group 70"/>
            <p:cNvGrpSpPr/>
            <p:nvPr/>
          </p:nvGrpSpPr>
          <p:grpSpPr>
            <a:xfrm>
              <a:off x="1785997" y="4885360"/>
              <a:ext cx="546100" cy="547688"/>
              <a:chOff x="6384753" y="4236566"/>
              <a:chExt cx="546100" cy="547688"/>
            </a:xfrm>
            <a:solidFill>
              <a:srgbClr val="5A327D"/>
            </a:solidFill>
          </p:grpSpPr>
          <p:sp>
            <p:nvSpPr>
              <p:cNvPr id="18"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nvGraphicFramePr>
        <p:xfrm>
          <a:off x="929931" y="1820162"/>
          <a:ext cx="6441142" cy="4121881"/>
        </p:xfrm>
        <a:graphic>
          <a:graphicData uri="http://schemas.openxmlformats.org/drawingml/2006/table">
            <a:tbl>
              <a:tblPr firstRow="1" bandRow="1">
                <a:tableStyleId>{F5AB1C69-6EDB-4FF4-983F-18BD219EF322}</a:tableStyleId>
              </a:tblPr>
              <a:tblGrid>
                <a:gridCol w="1327957">
                  <a:extLst>
                    <a:ext uri="{9D8B030D-6E8A-4147-A177-3AD203B41FA5}">
                      <a16:colId xmlns:a16="http://schemas.microsoft.com/office/drawing/2014/main" val="20000"/>
                    </a:ext>
                  </a:extLst>
                </a:gridCol>
                <a:gridCol w="1265422">
                  <a:extLst>
                    <a:ext uri="{9D8B030D-6E8A-4147-A177-3AD203B41FA5}">
                      <a16:colId xmlns:a16="http://schemas.microsoft.com/office/drawing/2014/main" val="20001"/>
                    </a:ext>
                  </a:extLst>
                </a:gridCol>
                <a:gridCol w="3847763">
                  <a:extLst>
                    <a:ext uri="{9D8B030D-6E8A-4147-A177-3AD203B41FA5}">
                      <a16:colId xmlns:a16="http://schemas.microsoft.com/office/drawing/2014/main" val="20002"/>
                    </a:ext>
                  </a:extLst>
                </a:gridCol>
              </a:tblGrid>
              <a:tr h="663865">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319395" algn="l"/>
                        </a:tabLst>
                      </a:pPr>
                      <a:r>
                        <a:rPr lang="zh-CN" altLang="en-US" sz="1800" b="1" kern="1200" dirty="0">
                          <a:solidFill>
                            <a:schemeClr val="lt1"/>
                          </a:solidFill>
                          <a:latin typeface="Microsoft YaHei UI" panose="020B0503020204020204" pitchFamily="34" charset="-122"/>
                          <a:ea typeface="Microsoft YaHei UI" panose="020B0503020204020204" pitchFamily="34" charset="-122"/>
                          <a:cs typeface="Microsoft YaHei UI" panose="020B0503020204020204" pitchFamily="34" charset="-122"/>
                        </a:rPr>
                        <a:t>图形符号</a:t>
                      </a:r>
                    </a:p>
                  </a:txBody>
                  <a:tcPr marT="45713" marB="45713" anchor="ctr" horzOverflow="overflow">
                    <a:solidFill>
                      <a:srgbClr val="6B70AD"/>
                    </a:solidFill>
                  </a:tcPr>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319395" algn="l"/>
                        </a:tabLst>
                      </a:pPr>
                      <a:r>
                        <a:rPr lang="zh-CN" altLang="en-US" sz="1800" b="1" kern="1200" dirty="0">
                          <a:solidFill>
                            <a:schemeClr val="lt1"/>
                          </a:solidFill>
                          <a:latin typeface="Microsoft YaHei UI" panose="020B0503020204020204" pitchFamily="34" charset="-122"/>
                          <a:ea typeface="Microsoft YaHei UI" panose="020B0503020204020204" pitchFamily="34" charset="-122"/>
                          <a:cs typeface="Microsoft YaHei UI" panose="020B0503020204020204" pitchFamily="34" charset="-122"/>
                        </a:rPr>
                        <a:t>名  称</a:t>
                      </a:r>
                    </a:p>
                  </a:txBody>
                  <a:tcPr marT="45713" marB="45713" anchor="ctr" horzOverflow="overflow">
                    <a:solidFill>
                      <a:srgbClr val="6B70AD"/>
                    </a:solidFill>
                  </a:tcPr>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319395" algn="l"/>
                        </a:tabLst>
                      </a:pPr>
                      <a:r>
                        <a:rPr lang="zh-CN" altLang="en-US" sz="1800" b="1" kern="1200" dirty="0">
                          <a:solidFill>
                            <a:schemeClr val="lt1"/>
                          </a:solidFill>
                          <a:latin typeface="Microsoft YaHei UI" panose="020B0503020204020204" pitchFamily="34" charset="-122"/>
                          <a:ea typeface="Microsoft YaHei UI" panose="020B0503020204020204" pitchFamily="34" charset="-122"/>
                          <a:cs typeface="Microsoft YaHei UI" panose="020B0503020204020204" pitchFamily="34" charset="-122"/>
                        </a:rPr>
                        <a:t>含    义</a:t>
                      </a:r>
                    </a:p>
                  </a:txBody>
                  <a:tcPr marT="45713" marB="45713" anchor="ctr" horzOverflow="overflow">
                    <a:solidFill>
                      <a:srgbClr val="6B70AD"/>
                    </a:solidFill>
                  </a:tcPr>
                </a:tc>
                <a:extLst>
                  <a:ext uri="{0D108BD9-81ED-4DB2-BD59-A6C34878D82A}">
                    <a16:rowId xmlns:a16="http://schemas.microsoft.com/office/drawing/2014/main" val="10000"/>
                  </a:ext>
                </a:extLst>
              </a:tr>
              <a:tr h="690216">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endParaRP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tab pos="5319395" algn="l"/>
                        </a:tabLst>
                      </a:pPr>
                      <a:r>
                        <a:rPr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起止框</a:t>
                      </a: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Tx/>
                        <a:buNone/>
                        <a:tabLst>
                          <a:tab pos="5319395" algn="l"/>
                        </a:tabLst>
                      </a:pPr>
                      <a:r>
                        <a:rPr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表示算法的开始或结束</a:t>
                      </a:r>
                    </a:p>
                  </a:txBody>
                  <a:tcPr marT="45713" marB="45713" anchor="ctr" horzOverflow="overflow"/>
                </a:tc>
                <a:extLst>
                  <a:ext uri="{0D108BD9-81ED-4DB2-BD59-A6C34878D82A}">
                    <a16:rowId xmlns:a16="http://schemas.microsoft.com/office/drawing/2014/main" val="10001"/>
                  </a:ext>
                </a:extLst>
              </a:tr>
              <a:tr h="690216">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cs typeface="Microsoft YaHei UI" panose="020B0503020204020204" pitchFamily="34" charset="-122"/>
                      </a:endParaRP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5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处理框</a:t>
                      </a: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表示处理或运算等功能</a:t>
                      </a:r>
                    </a:p>
                  </a:txBody>
                  <a:tcPr marT="45713" marB="45713" anchor="ctr" horzOverflow="overflow"/>
                </a:tc>
                <a:extLst>
                  <a:ext uri="{0D108BD9-81ED-4DB2-BD59-A6C34878D82A}">
                    <a16:rowId xmlns:a16="http://schemas.microsoft.com/office/drawing/2014/main" val="10002"/>
                  </a:ext>
                </a:extLst>
              </a:tr>
              <a:tr h="690216">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cs typeface="Microsoft YaHei UI" panose="020B0503020204020204" pitchFamily="34" charset="-122"/>
                      </a:endParaRP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输入</a:t>
                      </a:r>
                      <a:r>
                        <a:rPr kumimoji="1" lang="en-US" altLang="zh-CN"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a:t>
                      </a:r>
                    </a:p>
                    <a:p>
                      <a:pPr marL="0" marR="0" lvl="0" indent="0" algn="ctr" defTabSz="914400" rtl="0" eaLnBrk="0" fontAlgn="base" latinLnBrk="0" hangingPunct="0">
                        <a:lnSpc>
                          <a:spcPct val="10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输出框</a:t>
                      </a: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表示进行输入</a:t>
                      </a:r>
                      <a:r>
                        <a:rPr kumimoji="1" lang="en-US" altLang="zh-CN"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输出操作</a:t>
                      </a:r>
                    </a:p>
                  </a:txBody>
                  <a:tcPr marT="45713" marB="45713" anchor="ctr" horzOverflow="overflow"/>
                </a:tc>
                <a:extLst>
                  <a:ext uri="{0D108BD9-81ED-4DB2-BD59-A6C34878D82A}">
                    <a16:rowId xmlns:a16="http://schemas.microsoft.com/office/drawing/2014/main" val="10003"/>
                  </a:ext>
                </a:extLst>
              </a:tr>
              <a:tr h="690216">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a:ln>
                          <a:noFill/>
                        </a:ln>
                        <a:solidFill>
                          <a:schemeClr val="tx1"/>
                        </a:solidFill>
                        <a:effectLst/>
                        <a:latin typeface="Microsoft YaHei UI" panose="020B0503020204020204" pitchFamily="34" charset="-122"/>
                        <a:ea typeface="Microsoft YaHei UI" panose="020B0503020204020204" pitchFamily="34" charset="-122"/>
                        <a:cs typeface="Microsoft YaHei UI" panose="020B0503020204020204" pitchFamily="34" charset="-122"/>
                      </a:endParaRP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5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判断框</a:t>
                      </a: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根据条件是否满足决定执行两条路径中的某一条路径</a:t>
                      </a:r>
                    </a:p>
                  </a:txBody>
                  <a:tcPr marT="45713" marB="45713" anchor="ctr" horzOverflow="overflow"/>
                </a:tc>
                <a:extLst>
                  <a:ext uri="{0D108BD9-81ED-4DB2-BD59-A6C34878D82A}">
                    <a16:rowId xmlns:a16="http://schemas.microsoft.com/office/drawing/2014/main" val="10004"/>
                  </a:ext>
                </a:extLst>
              </a:tr>
              <a:tr h="697152">
                <a:tc>
                  <a:txBody>
                    <a:bodyPr/>
                    <a:lstStyle>
                      <a:lvl1pPr algn="l"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0" lang="zh-CN" altLang="en-US" sz="1800" b="1" i="0" u="none" strike="noStrike" cap="none" normalizeH="0" baseline="0" dirty="0">
                        <a:ln>
                          <a:noFill/>
                        </a:ln>
                        <a:solidFill>
                          <a:schemeClr val="tx1"/>
                        </a:solidFill>
                        <a:effectLst/>
                        <a:latin typeface="Microsoft YaHei UI" panose="020B0503020204020204" pitchFamily="34" charset="-122"/>
                        <a:ea typeface="Microsoft YaHei UI" panose="020B0503020204020204" pitchFamily="34" charset="-122"/>
                        <a:cs typeface="Microsoft YaHei UI" panose="020B0503020204020204" pitchFamily="34" charset="-122"/>
                      </a:endParaRP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5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控制流</a:t>
                      </a:r>
                    </a:p>
                  </a:txBody>
                  <a:tcPr marT="45713" marB="45713" anchor="ctr" horzOverflow="overflow"/>
                </a:tc>
                <a:tc>
                  <a:txBody>
                    <a:bodyPr/>
                    <a:lstStyle>
                      <a:lvl1pPr algn="l" eaLnBrk="0" hangingPunct="0">
                        <a:spcBef>
                          <a:spcPct val="20000"/>
                        </a:spcBef>
                        <a:tabLst>
                          <a:tab pos="5319395" algn="l"/>
                        </a:tabLst>
                        <a:defRPr kumimoji="1" sz="2800">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tabLst>
                          <a:tab pos="5319395" algn="l"/>
                        </a:tabLst>
                        <a:defRPr kumimoji="1" sz="2400">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tabLst>
                          <a:tab pos="5319395" algn="l"/>
                        </a:tabLst>
                        <a:defRPr kumimoji="1" sz="2000">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tabLst>
                          <a:tab pos="5319395" algn="l"/>
                        </a:tabLst>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5319395" algn="l"/>
                        </a:tabLs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tab pos="5319395" algn="l"/>
                        </a:tabLst>
                      </a:pPr>
                      <a:r>
                        <a:rPr kumimoji="1" lang="zh-CN" altLang="en-US" sz="1800" kern="1200" dirty="0">
                          <a:solidFill>
                            <a:schemeClr val="tx1">
                              <a:lumMod val="65000"/>
                              <a:lumOff val="35000"/>
                            </a:schemeClr>
                          </a:solidFill>
                          <a:latin typeface="Microsoft YaHei UI" panose="020B0503020204020204" pitchFamily="34" charset="-122"/>
                          <a:ea typeface="Microsoft YaHei UI" panose="020B0503020204020204" pitchFamily="34" charset="-122"/>
                          <a:cs typeface="Microsoft YaHei UI" panose="020B0503020204020204" pitchFamily="34" charset="-122"/>
                        </a:rPr>
                        <a:t>表示算法执行的路径，箭头代表方向</a:t>
                      </a:r>
                    </a:p>
                  </a:txBody>
                  <a:tcPr marT="45713" marB="45713" anchor="ctr" horzOverflow="overflow"/>
                </a:tc>
                <a:extLst>
                  <a:ext uri="{0D108BD9-81ED-4DB2-BD59-A6C34878D82A}">
                    <a16:rowId xmlns:a16="http://schemas.microsoft.com/office/drawing/2014/main" val="10005"/>
                  </a:ext>
                </a:extLst>
              </a:tr>
            </a:tbl>
          </a:graphicData>
        </a:graphic>
      </p:graphicFrame>
      <p:sp>
        <p:nvSpPr>
          <p:cNvPr id="38" name="AutoShape 37"/>
          <p:cNvSpPr>
            <a:spLocks noChangeArrowheads="1"/>
          </p:cNvSpPr>
          <p:nvPr/>
        </p:nvSpPr>
        <p:spPr bwMode="auto">
          <a:xfrm>
            <a:off x="1329563" y="3394589"/>
            <a:ext cx="577850" cy="280987"/>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accent2"/>
              </a:solidFill>
              <a:latin typeface="Arial" panose="020B0604020202020204" pitchFamily="34" charset="0"/>
              <a:ea typeface="华文行楷" panose="02010800040101010101" charset="-122"/>
            </a:endParaRPr>
          </a:p>
        </p:txBody>
      </p:sp>
      <p:sp>
        <p:nvSpPr>
          <p:cNvPr id="39" name="AutoShape 38"/>
          <p:cNvSpPr>
            <a:spLocks noChangeArrowheads="1"/>
          </p:cNvSpPr>
          <p:nvPr/>
        </p:nvSpPr>
        <p:spPr bwMode="auto">
          <a:xfrm>
            <a:off x="1303370" y="4777150"/>
            <a:ext cx="630237" cy="327025"/>
          </a:xfrm>
          <a:prstGeom prst="flowChartDecision">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accent2"/>
              </a:solidFill>
              <a:latin typeface="Arial" panose="020B0604020202020204" pitchFamily="34" charset="0"/>
              <a:ea typeface="华文行楷" panose="02010800040101010101" charset="-122"/>
            </a:endParaRPr>
          </a:p>
        </p:txBody>
      </p:sp>
      <p:sp>
        <p:nvSpPr>
          <p:cNvPr id="40" name="AutoShape 39"/>
          <p:cNvSpPr>
            <a:spLocks noChangeArrowheads="1"/>
          </p:cNvSpPr>
          <p:nvPr/>
        </p:nvSpPr>
        <p:spPr bwMode="auto">
          <a:xfrm>
            <a:off x="1325595" y="4097435"/>
            <a:ext cx="585787" cy="288925"/>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accent2"/>
              </a:solidFill>
              <a:latin typeface="Arial" panose="020B0604020202020204" pitchFamily="34" charset="0"/>
              <a:ea typeface="华文行楷" panose="02010800040101010101" charset="-122"/>
            </a:endParaRPr>
          </a:p>
        </p:txBody>
      </p:sp>
      <p:sp>
        <p:nvSpPr>
          <p:cNvPr id="41" name="AutoShape 40"/>
          <p:cNvSpPr>
            <a:spLocks noChangeArrowheads="1"/>
          </p:cNvSpPr>
          <p:nvPr/>
        </p:nvSpPr>
        <p:spPr bwMode="auto">
          <a:xfrm>
            <a:off x="1348613" y="2715583"/>
            <a:ext cx="539750" cy="284163"/>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kumimoji="0" lang="zh-CN" altLang="en-US" sz="2400">
              <a:solidFill>
                <a:schemeClr val="accent2"/>
              </a:solidFill>
              <a:latin typeface="Arial" panose="020B0604020202020204" pitchFamily="34" charset="0"/>
              <a:ea typeface="华文行楷" panose="02010800040101010101" charset="-122"/>
            </a:endParaRPr>
          </a:p>
        </p:txBody>
      </p:sp>
      <p:sp>
        <p:nvSpPr>
          <p:cNvPr id="42" name="Line 41"/>
          <p:cNvSpPr>
            <a:spLocks noChangeShapeType="1"/>
          </p:cNvSpPr>
          <p:nvPr/>
        </p:nvSpPr>
        <p:spPr bwMode="auto">
          <a:xfrm>
            <a:off x="1375601" y="5626746"/>
            <a:ext cx="485775" cy="0"/>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nvGrpSpPr>
          <p:cNvPr id="43" name="Group 12"/>
          <p:cNvGrpSpPr/>
          <p:nvPr/>
        </p:nvGrpSpPr>
        <p:grpSpPr bwMode="auto">
          <a:xfrm>
            <a:off x="8304905" y="1166008"/>
            <a:ext cx="3065462" cy="4859338"/>
            <a:chOff x="0" y="0"/>
            <a:chExt cx="3084" cy="3694"/>
          </a:xfrm>
        </p:grpSpPr>
        <p:sp>
          <p:nvSpPr>
            <p:cNvPr id="44" name="Text Box 13"/>
            <p:cNvSpPr txBox="1">
              <a:spLocks noChangeArrowheads="1"/>
            </p:cNvSpPr>
            <p:nvPr/>
          </p:nvSpPr>
          <p:spPr bwMode="auto">
            <a:xfrm>
              <a:off x="1783" y="1928"/>
              <a:ext cx="1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N</a:t>
              </a:r>
            </a:p>
          </p:txBody>
        </p:sp>
        <p:sp>
          <p:nvSpPr>
            <p:cNvPr id="45" name="AutoShape 14"/>
            <p:cNvSpPr>
              <a:spLocks noChangeArrowheads="1"/>
            </p:cNvSpPr>
            <p:nvPr/>
          </p:nvSpPr>
          <p:spPr bwMode="auto">
            <a:xfrm>
              <a:off x="1083" y="0"/>
              <a:ext cx="857" cy="264"/>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5000"/>
                </a:lnSpc>
                <a:spcBef>
                  <a:spcPct val="0"/>
                </a:spcBef>
                <a:buFontTx/>
                <a:buNone/>
              </a:pPr>
              <a:r>
                <a:rPr kumimoji="0" lang="zh-CN" altLang="en-US" sz="2000" b="1"/>
                <a:t>开始</a:t>
              </a:r>
            </a:p>
          </p:txBody>
        </p:sp>
        <p:sp>
          <p:nvSpPr>
            <p:cNvPr id="46" name="AutoShape 15"/>
            <p:cNvSpPr>
              <a:spLocks noChangeArrowheads="1"/>
            </p:cNvSpPr>
            <p:nvPr/>
          </p:nvSpPr>
          <p:spPr bwMode="auto">
            <a:xfrm>
              <a:off x="471" y="519"/>
              <a:ext cx="2143" cy="274"/>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100000"/>
                </a:lnSpc>
                <a:spcBef>
                  <a:spcPct val="0"/>
                </a:spcBef>
                <a:buFontTx/>
                <a:buNone/>
              </a:pPr>
              <a:r>
                <a:rPr kumimoji="0" lang="zh-CN" altLang="en-US" sz="2000" b="1"/>
                <a:t>输入</a:t>
              </a:r>
              <a:r>
                <a:rPr kumimoji="0" lang="en-US" altLang="zh-CN" sz="2000" b="1"/>
                <a:t>m</a:t>
              </a:r>
              <a:r>
                <a:rPr kumimoji="0" lang="zh-CN" altLang="en-US" sz="2000" b="1"/>
                <a:t>和</a:t>
              </a:r>
              <a:r>
                <a:rPr kumimoji="0" lang="en-US" altLang="zh-CN" sz="2000" b="1"/>
                <a:t>n</a:t>
              </a:r>
            </a:p>
          </p:txBody>
        </p:sp>
        <p:sp>
          <p:nvSpPr>
            <p:cNvPr id="47" name="AutoShape 16"/>
            <p:cNvSpPr>
              <a:spLocks noChangeArrowheads="1"/>
            </p:cNvSpPr>
            <p:nvPr/>
          </p:nvSpPr>
          <p:spPr bwMode="auto">
            <a:xfrm>
              <a:off x="590" y="1043"/>
              <a:ext cx="1851" cy="287"/>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zh-CN" altLang="en-US" sz="2000" b="1" dirty="0"/>
                <a:t>    </a:t>
              </a:r>
              <a:r>
                <a:rPr kumimoji="0" lang="en-US" altLang="zh-CN" sz="2000" b="1" dirty="0"/>
                <a:t>r=m % n</a:t>
              </a:r>
            </a:p>
          </p:txBody>
        </p:sp>
        <p:sp>
          <p:nvSpPr>
            <p:cNvPr id="48" name="AutoShape 17"/>
            <p:cNvSpPr>
              <a:spLocks noChangeArrowheads="1"/>
            </p:cNvSpPr>
            <p:nvPr/>
          </p:nvSpPr>
          <p:spPr bwMode="auto">
            <a:xfrm>
              <a:off x="532" y="1599"/>
              <a:ext cx="2000" cy="396"/>
            </a:xfrm>
            <a:prstGeom prst="flowChartDecision">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endParaRPr kumimoji="0" lang="zh-CN" altLang="en-US" sz="2000" b="1"/>
            </a:p>
          </p:txBody>
        </p:sp>
        <p:sp>
          <p:nvSpPr>
            <p:cNvPr id="49" name="Rectangle 18"/>
            <p:cNvSpPr>
              <a:spLocks noChangeArrowheads="1"/>
            </p:cNvSpPr>
            <p:nvPr/>
          </p:nvSpPr>
          <p:spPr bwMode="auto">
            <a:xfrm>
              <a:off x="1229" y="1666"/>
              <a:ext cx="616"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r=0</a:t>
              </a:r>
            </a:p>
          </p:txBody>
        </p:sp>
        <p:sp>
          <p:nvSpPr>
            <p:cNvPr id="50" name="AutoShape 19"/>
            <p:cNvSpPr>
              <a:spLocks noChangeArrowheads="1"/>
            </p:cNvSpPr>
            <p:nvPr/>
          </p:nvSpPr>
          <p:spPr bwMode="auto">
            <a:xfrm>
              <a:off x="777" y="2234"/>
              <a:ext cx="1572" cy="328"/>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tIns="10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0000"/>
                </a:lnSpc>
                <a:spcBef>
                  <a:spcPct val="0"/>
                </a:spcBef>
                <a:buFontTx/>
                <a:buNone/>
              </a:pPr>
              <a:r>
                <a:rPr kumimoji="0" lang="en-US" altLang="zh-CN" sz="2000" b="1"/>
                <a:t>m=n</a:t>
              </a:r>
              <a:r>
                <a:rPr kumimoji="0" lang="zh-CN" altLang="en-US" sz="2000" b="1"/>
                <a:t>；</a:t>
              </a:r>
              <a:r>
                <a:rPr kumimoji="0" lang="en-US" altLang="zh-CN" sz="2000" b="1"/>
                <a:t>n=r</a:t>
              </a:r>
            </a:p>
          </p:txBody>
        </p:sp>
        <p:sp>
          <p:nvSpPr>
            <p:cNvPr id="51" name="AutoShape 20"/>
            <p:cNvSpPr>
              <a:spLocks noChangeArrowheads="1"/>
            </p:cNvSpPr>
            <p:nvPr/>
          </p:nvSpPr>
          <p:spPr bwMode="auto">
            <a:xfrm>
              <a:off x="430" y="2882"/>
              <a:ext cx="2144" cy="274"/>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zh-CN" altLang="en-US" sz="2000" b="1"/>
                <a:t> 输出</a:t>
              </a:r>
              <a:r>
                <a:rPr kumimoji="0" lang="en-US" altLang="zh-CN" sz="2000" b="1"/>
                <a:t>n</a:t>
              </a:r>
            </a:p>
          </p:txBody>
        </p:sp>
        <p:sp>
          <p:nvSpPr>
            <p:cNvPr id="52" name="AutoShape 21"/>
            <p:cNvSpPr>
              <a:spLocks noChangeArrowheads="1"/>
            </p:cNvSpPr>
            <p:nvPr/>
          </p:nvSpPr>
          <p:spPr bwMode="auto">
            <a:xfrm>
              <a:off x="1083" y="3431"/>
              <a:ext cx="857" cy="263"/>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5000"/>
                </a:lnSpc>
                <a:spcBef>
                  <a:spcPct val="0"/>
                </a:spcBef>
                <a:buFontTx/>
                <a:buNone/>
              </a:pPr>
              <a:r>
                <a:rPr kumimoji="0" lang="zh-CN" altLang="en-US" sz="2000" b="1"/>
                <a:t>结束</a:t>
              </a:r>
            </a:p>
          </p:txBody>
        </p:sp>
        <p:sp>
          <p:nvSpPr>
            <p:cNvPr id="53" name="Line 22"/>
            <p:cNvSpPr>
              <a:spLocks noChangeShapeType="1"/>
            </p:cNvSpPr>
            <p:nvPr/>
          </p:nvSpPr>
          <p:spPr bwMode="auto">
            <a:xfrm>
              <a:off x="1511" y="267"/>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Line 23"/>
            <p:cNvSpPr>
              <a:spLocks noChangeShapeType="1"/>
            </p:cNvSpPr>
            <p:nvPr/>
          </p:nvSpPr>
          <p:spPr bwMode="auto">
            <a:xfrm>
              <a:off x="1511" y="786"/>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 name="Line 24"/>
            <p:cNvSpPr>
              <a:spLocks noChangeShapeType="1"/>
            </p:cNvSpPr>
            <p:nvPr/>
          </p:nvSpPr>
          <p:spPr bwMode="auto">
            <a:xfrm>
              <a:off x="1511" y="1339"/>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6" name="Line 25"/>
            <p:cNvSpPr>
              <a:spLocks noChangeShapeType="1"/>
            </p:cNvSpPr>
            <p:nvPr/>
          </p:nvSpPr>
          <p:spPr bwMode="auto">
            <a:xfrm>
              <a:off x="1532" y="1985"/>
              <a:ext cx="0" cy="249"/>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7" name="Line 26"/>
            <p:cNvSpPr>
              <a:spLocks noChangeShapeType="1"/>
            </p:cNvSpPr>
            <p:nvPr/>
          </p:nvSpPr>
          <p:spPr bwMode="auto">
            <a:xfrm>
              <a:off x="1511" y="3167"/>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 name="Line 27"/>
            <p:cNvSpPr>
              <a:spLocks noChangeShapeType="1"/>
            </p:cNvSpPr>
            <p:nvPr/>
          </p:nvSpPr>
          <p:spPr bwMode="auto">
            <a:xfrm>
              <a:off x="2523" y="1800"/>
              <a:ext cx="549"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28"/>
            <p:cNvSpPr>
              <a:spLocks noChangeShapeType="1"/>
            </p:cNvSpPr>
            <p:nvPr/>
          </p:nvSpPr>
          <p:spPr bwMode="auto">
            <a:xfrm>
              <a:off x="3084" y="1800"/>
              <a:ext cx="0" cy="91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Line 29"/>
            <p:cNvSpPr>
              <a:spLocks noChangeShapeType="1"/>
            </p:cNvSpPr>
            <p:nvPr/>
          </p:nvSpPr>
          <p:spPr bwMode="auto">
            <a:xfrm>
              <a:off x="1757" y="2724"/>
              <a:ext cx="1" cy="158"/>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 name="Line 30"/>
            <p:cNvSpPr>
              <a:spLocks noChangeShapeType="1"/>
            </p:cNvSpPr>
            <p:nvPr/>
          </p:nvSpPr>
          <p:spPr bwMode="auto">
            <a:xfrm>
              <a:off x="1757" y="2712"/>
              <a:ext cx="1327"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 name="Line 31"/>
            <p:cNvSpPr>
              <a:spLocks noChangeShapeType="1"/>
            </p:cNvSpPr>
            <p:nvPr/>
          </p:nvSpPr>
          <p:spPr bwMode="auto">
            <a:xfrm>
              <a:off x="1511" y="2630"/>
              <a:ext cx="0" cy="1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32"/>
            <p:cNvSpPr>
              <a:spLocks noChangeShapeType="1"/>
            </p:cNvSpPr>
            <p:nvPr/>
          </p:nvSpPr>
          <p:spPr bwMode="auto">
            <a:xfrm flipH="1">
              <a:off x="1" y="2763"/>
              <a:ext cx="1491"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33"/>
            <p:cNvSpPr>
              <a:spLocks noChangeShapeType="1"/>
            </p:cNvSpPr>
            <p:nvPr/>
          </p:nvSpPr>
          <p:spPr bwMode="auto">
            <a:xfrm flipV="1">
              <a:off x="0" y="887"/>
              <a:ext cx="1" cy="186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34"/>
            <p:cNvSpPr>
              <a:spLocks noChangeShapeType="1"/>
            </p:cNvSpPr>
            <p:nvPr/>
          </p:nvSpPr>
          <p:spPr bwMode="auto">
            <a:xfrm>
              <a:off x="5" y="879"/>
              <a:ext cx="1470" cy="0"/>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 name="Text Box 35"/>
            <p:cNvSpPr txBox="1">
              <a:spLocks noChangeArrowheads="1"/>
            </p:cNvSpPr>
            <p:nvPr/>
          </p:nvSpPr>
          <p:spPr bwMode="auto">
            <a:xfrm>
              <a:off x="2680" y="1525"/>
              <a:ext cx="3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Y</a:t>
              </a:r>
            </a:p>
          </p:txBody>
        </p:sp>
      </p:grpSp>
      <p:sp>
        <p:nvSpPr>
          <p:cNvPr id="68" name="矩形 67"/>
          <p:cNvSpPr/>
          <p:nvPr/>
        </p:nvSpPr>
        <p:spPr>
          <a:xfrm>
            <a:off x="1391984" y="953768"/>
            <a:ext cx="697477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描述算法的方法</a:t>
            </a:r>
            <a:r>
              <a:rPr lang="en-US" altLang="zh-CN"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程序流程图</a:t>
            </a:r>
          </a:p>
        </p:txBody>
      </p:sp>
      <p:sp>
        <p:nvSpPr>
          <p:cNvPr id="69" name="Freeform 84"/>
          <p:cNvSpPr/>
          <p:nvPr/>
        </p:nvSpPr>
        <p:spPr bwMode="auto">
          <a:xfrm>
            <a:off x="837325" y="102583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Group 12"/>
          <p:cNvGrpSpPr/>
          <p:nvPr/>
        </p:nvGrpSpPr>
        <p:grpSpPr bwMode="auto">
          <a:xfrm>
            <a:off x="8304905" y="1166008"/>
            <a:ext cx="3065462" cy="4859338"/>
            <a:chOff x="0" y="0"/>
            <a:chExt cx="3084" cy="3694"/>
          </a:xfrm>
        </p:grpSpPr>
        <p:sp>
          <p:nvSpPr>
            <p:cNvPr id="44" name="Text Box 13"/>
            <p:cNvSpPr txBox="1">
              <a:spLocks noChangeArrowheads="1"/>
            </p:cNvSpPr>
            <p:nvPr/>
          </p:nvSpPr>
          <p:spPr bwMode="auto">
            <a:xfrm>
              <a:off x="1783" y="1928"/>
              <a:ext cx="184"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N</a:t>
              </a:r>
            </a:p>
          </p:txBody>
        </p:sp>
        <p:sp>
          <p:nvSpPr>
            <p:cNvPr id="45" name="AutoShape 14"/>
            <p:cNvSpPr>
              <a:spLocks noChangeArrowheads="1"/>
            </p:cNvSpPr>
            <p:nvPr/>
          </p:nvSpPr>
          <p:spPr bwMode="auto">
            <a:xfrm>
              <a:off x="1083" y="0"/>
              <a:ext cx="857" cy="264"/>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5000"/>
                </a:lnSpc>
                <a:spcBef>
                  <a:spcPct val="0"/>
                </a:spcBef>
                <a:buFontTx/>
                <a:buNone/>
              </a:pPr>
              <a:r>
                <a:rPr kumimoji="0" lang="zh-CN" altLang="en-US" sz="2000" b="1"/>
                <a:t>开始</a:t>
              </a:r>
            </a:p>
          </p:txBody>
        </p:sp>
        <p:sp>
          <p:nvSpPr>
            <p:cNvPr id="46" name="AutoShape 15"/>
            <p:cNvSpPr>
              <a:spLocks noChangeArrowheads="1"/>
            </p:cNvSpPr>
            <p:nvPr/>
          </p:nvSpPr>
          <p:spPr bwMode="auto">
            <a:xfrm>
              <a:off x="471" y="519"/>
              <a:ext cx="2143" cy="274"/>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100000"/>
                </a:lnSpc>
                <a:spcBef>
                  <a:spcPct val="0"/>
                </a:spcBef>
                <a:buFontTx/>
                <a:buNone/>
              </a:pPr>
              <a:r>
                <a:rPr kumimoji="0" lang="zh-CN" altLang="en-US" sz="2000" b="1"/>
                <a:t>输入</a:t>
              </a:r>
              <a:r>
                <a:rPr kumimoji="0" lang="en-US" altLang="zh-CN" sz="2000" b="1"/>
                <a:t>m</a:t>
              </a:r>
              <a:r>
                <a:rPr kumimoji="0" lang="zh-CN" altLang="en-US" sz="2000" b="1"/>
                <a:t>和</a:t>
              </a:r>
              <a:r>
                <a:rPr kumimoji="0" lang="en-US" altLang="zh-CN" sz="2000" b="1"/>
                <a:t>n</a:t>
              </a:r>
            </a:p>
          </p:txBody>
        </p:sp>
        <p:sp>
          <p:nvSpPr>
            <p:cNvPr id="47" name="AutoShape 16"/>
            <p:cNvSpPr>
              <a:spLocks noChangeArrowheads="1"/>
            </p:cNvSpPr>
            <p:nvPr/>
          </p:nvSpPr>
          <p:spPr bwMode="auto">
            <a:xfrm>
              <a:off x="590" y="1043"/>
              <a:ext cx="1851" cy="287"/>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18000" tIns="0" rIns="1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zh-CN" altLang="en-US" sz="2000" b="1" dirty="0"/>
                <a:t>    </a:t>
              </a:r>
              <a:r>
                <a:rPr kumimoji="0" lang="en-US" altLang="zh-CN" sz="2000" b="1" dirty="0"/>
                <a:t>r=m % n</a:t>
              </a:r>
            </a:p>
          </p:txBody>
        </p:sp>
        <p:sp>
          <p:nvSpPr>
            <p:cNvPr id="48" name="AutoShape 17"/>
            <p:cNvSpPr>
              <a:spLocks noChangeArrowheads="1"/>
            </p:cNvSpPr>
            <p:nvPr/>
          </p:nvSpPr>
          <p:spPr bwMode="auto">
            <a:xfrm>
              <a:off x="532" y="1599"/>
              <a:ext cx="2000" cy="396"/>
            </a:xfrm>
            <a:prstGeom prst="flowChartDecision">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endParaRPr kumimoji="0" lang="zh-CN" altLang="en-US" sz="2000" b="1"/>
            </a:p>
          </p:txBody>
        </p:sp>
        <p:sp>
          <p:nvSpPr>
            <p:cNvPr id="49" name="Rectangle 18"/>
            <p:cNvSpPr>
              <a:spLocks noChangeArrowheads="1"/>
            </p:cNvSpPr>
            <p:nvPr/>
          </p:nvSpPr>
          <p:spPr bwMode="auto">
            <a:xfrm>
              <a:off x="1229" y="1666"/>
              <a:ext cx="6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r=0</a:t>
              </a:r>
            </a:p>
          </p:txBody>
        </p:sp>
        <p:sp>
          <p:nvSpPr>
            <p:cNvPr id="50" name="AutoShape 19"/>
            <p:cNvSpPr>
              <a:spLocks noChangeArrowheads="1"/>
            </p:cNvSpPr>
            <p:nvPr/>
          </p:nvSpPr>
          <p:spPr bwMode="auto">
            <a:xfrm>
              <a:off x="777" y="2234"/>
              <a:ext cx="1572" cy="328"/>
            </a:xfrm>
            <a:prstGeom prst="flowChart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tIns="108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0000"/>
                </a:lnSpc>
                <a:spcBef>
                  <a:spcPct val="0"/>
                </a:spcBef>
                <a:buFontTx/>
                <a:buNone/>
              </a:pPr>
              <a:r>
                <a:rPr kumimoji="0" lang="en-US" altLang="zh-CN" sz="2000" b="1"/>
                <a:t>m=n</a:t>
              </a:r>
              <a:r>
                <a:rPr kumimoji="0" lang="zh-CN" altLang="en-US" sz="2000" b="1"/>
                <a:t>；</a:t>
              </a:r>
              <a:r>
                <a:rPr kumimoji="0" lang="en-US" altLang="zh-CN" sz="2000" b="1"/>
                <a:t>n=r</a:t>
              </a:r>
            </a:p>
          </p:txBody>
        </p:sp>
        <p:sp>
          <p:nvSpPr>
            <p:cNvPr id="51" name="AutoShape 20"/>
            <p:cNvSpPr>
              <a:spLocks noChangeArrowheads="1"/>
            </p:cNvSpPr>
            <p:nvPr/>
          </p:nvSpPr>
          <p:spPr bwMode="auto">
            <a:xfrm>
              <a:off x="430" y="2882"/>
              <a:ext cx="2144" cy="274"/>
            </a:xfrm>
            <a:prstGeom prst="flowChartInputOutput">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zh-CN" altLang="en-US" sz="2000" b="1"/>
                <a:t> 输出</a:t>
              </a:r>
              <a:r>
                <a:rPr kumimoji="0" lang="en-US" altLang="zh-CN" sz="2000" b="1"/>
                <a:t>n</a:t>
              </a:r>
            </a:p>
          </p:txBody>
        </p:sp>
        <p:sp>
          <p:nvSpPr>
            <p:cNvPr id="52" name="AutoShape 21"/>
            <p:cNvSpPr>
              <a:spLocks noChangeArrowheads="1"/>
            </p:cNvSpPr>
            <p:nvPr/>
          </p:nvSpPr>
          <p:spPr bwMode="auto">
            <a:xfrm>
              <a:off x="1083" y="3431"/>
              <a:ext cx="857" cy="263"/>
            </a:xfrm>
            <a:prstGeom prst="flowChartAlternateProcess">
              <a:avLst/>
            </a:prstGeom>
            <a:noFill/>
            <a:ln w="25400">
              <a:solidFill>
                <a:srgbClr val="000000"/>
              </a:solidFill>
              <a:miter lim="800000"/>
            </a:ln>
            <a:extLst>
              <a:ext uri="{909E8E84-426E-40DD-AFC4-6F175D3DCCD1}">
                <a14:hiddenFill xmlns:a14="http://schemas.microsoft.com/office/drawing/2010/main">
                  <a:solidFill>
                    <a:srgbClr val="FFFFFF"/>
                  </a:solidFill>
                </a14:hiddenFill>
              </a:ext>
            </a:extLst>
          </p:spPr>
          <p:txBody>
            <a:bodyPr lIns="54000" tIns="0" rIns="5400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lnSpc>
                  <a:spcPct val="85000"/>
                </a:lnSpc>
                <a:spcBef>
                  <a:spcPct val="0"/>
                </a:spcBef>
                <a:buFontTx/>
                <a:buNone/>
              </a:pPr>
              <a:r>
                <a:rPr kumimoji="0" lang="zh-CN" altLang="en-US" sz="2000" b="1"/>
                <a:t>结束</a:t>
              </a:r>
            </a:p>
          </p:txBody>
        </p:sp>
        <p:sp>
          <p:nvSpPr>
            <p:cNvPr id="53" name="Line 22"/>
            <p:cNvSpPr>
              <a:spLocks noChangeShapeType="1"/>
            </p:cNvSpPr>
            <p:nvPr/>
          </p:nvSpPr>
          <p:spPr bwMode="auto">
            <a:xfrm>
              <a:off x="1511" y="267"/>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 name="Line 23"/>
            <p:cNvSpPr>
              <a:spLocks noChangeShapeType="1"/>
            </p:cNvSpPr>
            <p:nvPr/>
          </p:nvSpPr>
          <p:spPr bwMode="auto">
            <a:xfrm>
              <a:off x="1511" y="786"/>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 name="Line 24"/>
            <p:cNvSpPr>
              <a:spLocks noChangeShapeType="1"/>
            </p:cNvSpPr>
            <p:nvPr/>
          </p:nvSpPr>
          <p:spPr bwMode="auto">
            <a:xfrm>
              <a:off x="1511" y="1339"/>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6" name="Line 25"/>
            <p:cNvSpPr>
              <a:spLocks noChangeShapeType="1"/>
            </p:cNvSpPr>
            <p:nvPr/>
          </p:nvSpPr>
          <p:spPr bwMode="auto">
            <a:xfrm>
              <a:off x="1532" y="1985"/>
              <a:ext cx="0" cy="249"/>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7" name="Line 26"/>
            <p:cNvSpPr>
              <a:spLocks noChangeShapeType="1"/>
            </p:cNvSpPr>
            <p:nvPr/>
          </p:nvSpPr>
          <p:spPr bwMode="auto">
            <a:xfrm>
              <a:off x="1511" y="3167"/>
              <a:ext cx="0" cy="264"/>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8" name="Line 27"/>
            <p:cNvSpPr>
              <a:spLocks noChangeShapeType="1"/>
            </p:cNvSpPr>
            <p:nvPr/>
          </p:nvSpPr>
          <p:spPr bwMode="auto">
            <a:xfrm>
              <a:off x="2523" y="1800"/>
              <a:ext cx="549"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 name="Line 28"/>
            <p:cNvSpPr>
              <a:spLocks noChangeShapeType="1"/>
            </p:cNvSpPr>
            <p:nvPr/>
          </p:nvSpPr>
          <p:spPr bwMode="auto">
            <a:xfrm>
              <a:off x="3084" y="1800"/>
              <a:ext cx="0" cy="91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0" name="Line 29"/>
            <p:cNvSpPr>
              <a:spLocks noChangeShapeType="1"/>
            </p:cNvSpPr>
            <p:nvPr/>
          </p:nvSpPr>
          <p:spPr bwMode="auto">
            <a:xfrm>
              <a:off x="1757" y="2724"/>
              <a:ext cx="1" cy="158"/>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1" name="Line 30"/>
            <p:cNvSpPr>
              <a:spLocks noChangeShapeType="1"/>
            </p:cNvSpPr>
            <p:nvPr/>
          </p:nvSpPr>
          <p:spPr bwMode="auto">
            <a:xfrm>
              <a:off x="1757" y="2712"/>
              <a:ext cx="1327"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 name="Line 31"/>
            <p:cNvSpPr>
              <a:spLocks noChangeShapeType="1"/>
            </p:cNvSpPr>
            <p:nvPr/>
          </p:nvSpPr>
          <p:spPr bwMode="auto">
            <a:xfrm>
              <a:off x="1511" y="2630"/>
              <a:ext cx="0" cy="133"/>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3" name="Line 32"/>
            <p:cNvSpPr>
              <a:spLocks noChangeShapeType="1"/>
            </p:cNvSpPr>
            <p:nvPr/>
          </p:nvSpPr>
          <p:spPr bwMode="auto">
            <a:xfrm flipH="1">
              <a:off x="1" y="2763"/>
              <a:ext cx="1491" cy="0"/>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Line 33"/>
            <p:cNvSpPr>
              <a:spLocks noChangeShapeType="1"/>
            </p:cNvSpPr>
            <p:nvPr/>
          </p:nvSpPr>
          <p:spPr bwMode="auto">
            <a:xfrm flipV="1">
              <a:off x="0" y="887"/>
              <a:ext cx="1" cy="1862"/>
            </a:xfrm>
            <a:prstGeom prst="line">
              <a:avLst/>
            </a:prstGeom>
            <a:noFill/>
            <a:ln w="2540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 name="Line 34"/>
            <p:cNvSpPr>
              <a:spLocks noChangeShapeType="1"/>
            </p:cNvSpPr>
            <p:nvPr/>
          </p:nvSpPr>
          <p:spPr bwMode="auto">
            <a:xfrm>
              <a:off x="5" y="879"/>
              <a:ext cx="1470" cy="0"/>
            </a:xfrm>
            <a:prstGeom prst="line">
              <a:avLst/>
            </a:prstGeom>
            <a:noFill/>
            <a:ln w="25400">
              <a:solidFill>
                <a:srgbClr val="000000"/>
              </a:solidFill>
              <a:rou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66" name="Text Box 35"/>
            <p:cNvSpPr txBox="1">
              <a:spLocks noChangeArrowheads="1"/>
            </p:cNvSpPr>
            <p:nvPr/>
          </p:nvSpPr>
          <p:spPr bwMode="auto">
            <a:xfrm>
              <a:off x="2680" y="1525"/>
              <a:ext cx="305"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fontAlgn="ctr">
                <a:spcBef>
                  <a:spcPct val="0"/>
                </a:spcBef>
                <a:buFontTx/>
                <a:buNone/>
              </a:pPr>
              <a:r>
                <a:rPr kumimoji="0" lang="en-US" altLang="zh-CN" sz="2000" b="1"/>
                <a:t>Y</a:t>
              </a:r>
            </a:p>
          </p:txBody>
        </p:sp>
      </p:grpSp>
      <p:sp>
        <p:nvSpPr>
          <p:cNvPr id="68" name="矩形 67"/>
          <p:cNvSpPr/>
          <p:nvPr/>
        </p:nvSpPr>
        <p:spPr>
          <a:xfrm>
            <a:off x="1391984" y="953768"/>
            <a:ext cx="697477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描述算法的方法</a:t>
            </a:r>
            <a:r>
              <a:rPr lang="en-US" altLang="zh-CN"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程序流程图</a:t>
            </a:r>
          </a:p>
        </p:txBody>
      </p:sp>
      <p:sp>
        <p:nvSpPr>
          <p:cNvPr id="69" name="Freeform 84"/>
          <p:cNvSpPr/>
          <p:nvPr/>
        </p:nvSpPr>
        <p:spPr bwMode="auto">
          <a:xfrm>
            <a:off x="837325" y="102583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
        <p:nvSpPr>
          <p:cNvPr id="24" name="Text Box 3"/>
          <p:cNvSpPr txBox="1">
            <a:spLocks noChangeArrowheads="1"/>
          </p:cNvSpPr>
          <p:nvPr/>
        </p:nvSpPr>
        <p:spPr bwMode="auto">
          <a:xfrm>
            <a:off x="2158316" y="2338224"/>
            <a:ext cx="4946064" cy="2462213"/>
          </a:xfrm>
          <a:prstGeom prst="rect">
            <a:avLst/>
          </a:prstGeom>
          <a:noFill/>
          <a:ln w="38100">
            <a:solidFill>
              <a:srgbClr val="5C30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chorCtr="0">
            <a:spAutoFit/>
          </a:bodyPr>
          <a:lstStyle/>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优点</a:t>
            </a:r>
            <a:r>
              <a:rPr lang="zh-CN" altLang="en-US" sz="2800" dirty="0">
                <a:solidFill>
                  <a:srgbClr val="404040"/>
                </a:solidFill>
                <a:latin typeface="微软雅黑" panose="020B0503020204020204" pitchFamily="34" charset="-122"/>
                <a:ea typeface="微软雅黑" panose="020B0503020204020204" pitchFamily="34" charset="-122"/>
              </a:rPr>
              <a:t>：流程直观 </a:t>
            </a:r>
          </a:p>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缺点</a:t>
            </a:r>
            <a:r>
              <a:rPr lang="zh-CN" altLang="en-US" sz="2800" dirty="0">
                <a:solidFill>
                  <a:srgbClr val="404040"/>
                </a:solidFill>
                <a:latin typeface="微软雅黑" panose="020B0503020204020204" pitchFamily="34" charset="-122"/>
                <a:ea typeface="微软雅黑" panose="020B0503020204020204" pitchFamily="34" charset="-122"/>
              </a:rPr>
              <a:t>：缺少严密性、灵活性</a:t>
            </a:r>
          </a:p>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使用方法</a:t>
            </a:r>
            <a:r>
              <a:rPr lang="zh-CN" altLang="en-US" sz="2800" dirty="0">
                <a:solidFill>
                  <a:srgbClr val="404040"/>
                </a:solidFill>
                <a:latin typeface="微软雅黑" panose="020B0503020204020204" pitchFamily="34" charset="-122"/>
                <a:ea typeface="微软雅黑" panose="020B0503020204020204" pitchFamily="34" charset="-122"/>
              </a:rPr>
              <a:t>：描述简单算法</a:t>
            </a:r>
          </a:p>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注意事项</a:t>
            </a:r>
            <a:r>
              <a:rPr lang="zh-CN" altLang="en-US" sz="2800" dirty="0">
                <a:solidFill>
                  <a:srgbClr val="404040"/>
                </a:solidFill>
                <a:latin typeface="微软雅黑" panose="020B0503020204020204" pitchFamily="34" charset="-122"/>
                <a:ea typeface="微软雅黑" panose="020B0503020204020204" pitchFamily="34" charset="-122"/>
              </a:rPr>
              <a:t>：注意</a:t>
            </a:r>
            <a:r>
              <a:rPr lang="zh-CN" altLang="en-US" sz="2800" dirty="0">
                <a:solidFill>
                  <a:srgbClr val="B42D2D"/>
                </a:solidFill>
                <a:latin typeface="微软雅黑" panose="020B0503020204020204" pitchFamily="34" charset="-122"/>
                <a:ea typeface="微软雅黑" panose="020B0503020204020204" pitchFamily="34" charset="-122"/>
              </a:rPr>
              <a:t>抽象层次</a:t>
            </a:r>
          </a:p>
        </p:txBody>
      </p:sp>
      <p:grpSp>
        <p:nvGrpSpPr>
          <p:cNvPr id="17" name="Group 70"/>
          <p:cNvGrpSpPr/>
          <p:nvPr/>
        </p:nvGrpSpPr>
        <p:grpSpPr>
          <a:xfrm>
            <a:off x="1274445" y="3276600"/>
            <a:ext cx="546100" cy="548005"/>
            <a:chOff x="6384753" y="4236566"/>
            <a:chExt cx="546100" cy="547688"/>
          </a:xfrm>
          <a:solidFill>
            <a:srgbClr val="5A327D"/>
          </a:solidFill>
        </p:grpSpPr>
        <p:sp>
          <p:nvSpPr>
            <p:cNvPr id="18"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1833945" y="1555782"/>
            <a:ext cx="8326654" cy="646331"/>
          </a:xfrm>
          <a:prstGeom prst="rect">
            <a:avLst/>
          </a:prstGeom>
        </p:spPr>
        <p:txBody>
          <a:bodyPr wrap="square">
            <a:spAutoFit/>
          </a:bodyPr>
          <a:lstStyle/>
          <a:p>
            <a:pPr>
              <a:lnSpc>
                <a:spcPct val="150000"/>
              </a:lnSpc>
              <a:buClr>
                <a:schemeClr val="bg2"/>
              </a:buClr>
              <a:buSzPct val="75000"/>
            </a:pPr>
            <a:r>
              <a:rPr lang="zh-CN" altLang="en-US" sz="2400" dirty="0">
                <a:solidFill>
                  <a:srgbClr val="285A32"/>
                </a:solidFill>
                <a:latin typeface="Microsoft YaHei UI" panose="020B0503020204020204" pitchFamily="34" charset="-122"/>
                <a:ea typeface="Microsoft YaHei UI" panose="020B0503020204020204" pitchFamily="34" charset="-122"/>
                <a:cs typeface="Microsoft YaHei UI" panose="020B0503020204020204" pitchFamily="34" charset="-122"/>
              </a:rPr>
              <a:t>伪代码</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：介于自然语言和程序设计语言之间 。</a:t>
            </a:r>
          </a:p>
        </p:txBody>
      </p:sp>
      <p:sp>
        <p:nvSpPr>
          <p:cNvPr id="70" name="AutoShape 13"/>
          <p:cNvSpPr>
            <a:spLocks noChangeArrowheads="1"/>
          </p:cNvSpPr>
          <p:nvPr/>
        </p:nvSpPr>
        <p:spPr bwMode="auto">
          <a:xfrm>
            <a:off x="2438400" y="2352667"/>
            <a:ext cx="1985757" cy="404813"/>
          </a:xfrm>
          <a:prstGeom prst="wedgeRoundRectCallout">
            <a:avLst>
              <a:gd name="adj1" fmla="val 55398"/>
              <a:gd name="adj2" fmla="val -110782"/>
              <a:gd name="adj3" fmla="val 16667"/>
            </a:avLst>
          </a:prstGeom>
          <a:noFill/>
          <a:ln w="28575">
            <a:solidFill>
              <a:srgbClr val="0033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algn="ctr" eaLnBrk="1" hangingPunct="1">
              <a:defRPr/>
            </a:pPr>
            <a:r>
              <a:rPr lang="zh-CN" altLang="en-US" b="1">
                <a:solidFill>
                  <a:srgbClr val="003366"/>
                </a:solidFill>
                <a:ea typeface="宋体" panose="02010600030101010101" pitchFamily="2" charset="-122"/>
              </a:rPr>
              <a:t> 处理和条件</a:t>
            </a:r>
            <a:r>
              <a:rPr lang="zh-CN" altLang="en-US">
                <a:solidFill>
                  <a:srgbClr val="003366"/>
                </a:solidFill>
              </a:rPr>
              <a:t> </a:t>
            </a:r>
          </a:p>
        </p:txBody>
      </p:sp>
      <p:sp>
        <p:nvSpPr>
          <p:cNvPr id="71" name="AutoShape 12"/>
          <p:cNvSpPr>
            <a:spLocks noChangeArrowheads="1"/>
          </p:cNvSpPr>
          <p:nvPr/>
        </p:nvSpPr>
        <p:spPr bwMode="auto">
          <a:xfrm>
            <a:off x="6461760" y="2423160"/>
            <a:ext cx="3380429" cy="411481"/>
          </a:xfrm>
          <a:prstGeom prst="wedgeRoundRectCallout">
            <a:avLst>
              <a:gd name="adj1" fmla="val -51588"/>
              <a:gd name="adj2" fmla="val -126551"/>
              <a:gd name="adj3" fmla="val 16667"/>
            </a:avLst>
          </a:prstGeom>
          <a:noFill/>
          <a:ln w="28575">
            <a:solidFill>
              <a:srgbClr val="0033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nchor="ct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algn="ctr" eaLnBrk="1" hangingPunct="1">
              <a:defRPr/>
            </a:pPr>
            <a:r>
              <a:rPr lang="zh-CN" altLang="en-US" b="1">
                <a:solidFill>
                  <a:srgbClr val="003366"/>
                </a:solidFill>
                <a:ea typeface="宋体" panose="02010600030101010101" pitchFamily="2" charset="-122"/>
              </a:rPr>
              <a:t>结构、语句和控制成分</a:t>
            </a:r>
            <a:r>
              <a:rPr lang="zh-CN" altLang="en-US" b="1">
                <a:solidFill>
                  <a:srgbClr val="003366"/>
                </a:solidFill>
              </a:rPr>
              <a:t> </a:t>
            </a:r>
          </a:p>
        </p:txBody>
      </p:sp>
      <p:sp>
        <p:nvSpPr>
          <p:cNvPr id="19" name="矩形 18"/>
          <p:cNvSpPr/>
          <p:nvPr/>
        </p:nvSpPr>
        <p:spPr>
          <a:xfrm>
            <a:off x="1391984" y="953768"/>
            <a:ext cx="697477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描述算法的方法</a:t>
            </a:r>
            <a:r>
              <a:rPr lang="en-US" altLang="zh-CN"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伪代码</a:t>
            </a:r>
          </a:p>
        </p:txBody>
      </p:sp>
      <p:sp>
        <p:nvSpPr>
          <p:cNvPr id="20" name="Freeform 84"/>
          <p:cNvSpPr/>
          <p:nvPr/>
        </p:nvSpPr>
        <p:spPr bwMode="auto">
          <a:xfrm>
            <a:off x="837325" y="102583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21" name="Group 67"/>
          <p:cNvGrpSpPr/>
          <p:nvPr/>
        </p:nvGrpSpPr>
        <p:grpSpPr>
          <a:xfrm>
            <a:off x="1294990" y="1672622"/>
            <a:ext cx="432000" cy="432000"/>
            <a:chOff x="10115551" y="5634038"/>
            <a:chExt cx="577850" cy="576263"/>
          </a:xfrm>
          <a:solidFill>
            <a:srgbClr val="5A327D"/>
          </a:solidFill>
        </p:grpSpPr>
        <p:sp>
          <p:nvSpPr>
            <p:cNvPr id="3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5" name="矩形 34"/>
          <p:cNvSpPr/>
          <p:nvPr/>
        </p:nvSpPr>
        <p:spPr>
          <a:xfrm>
            <a:off x="1082040" y="3480138"/>
            <a:ext cx="4892040" cy="2675890"/>
          </a:xfrm>
          <a:prstGeom prst="rect">
            <a:avLst/>
          </a:prstGeom>
          <a:ln>
            <a:solidFill>
              <a:srgbClr val="5A327D"/>
            </a:solidFill>
            <a:prstDash val="dash"/>
          </a:ln>
        </p:spPr>
        <p:txBody>
          <a:bodyPr wrap="square">
            <a:spAutoFit/>
          </a:bodyPr>
          <a:lstStyle/>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r = m % n;</a:t>
            </a:r>
          </a:p>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循环直到</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r = 0</a:t>
            </a:r>
          </a:p>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2.1</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m = n;</a:t>
            </a:r>
          </a:p>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2.2</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n = r;</a:t>
            </a:r>
          </a:p>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2.3</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 r = m % n;</a:t>
            </a:r>
          </a:p>
          <a:p>
            <a:pPr lvl="0" algn="just" fontAlgn="base">
              <a:spcBef>
                <a:spcPct val="20000"/>
              </a:spcBef>
              <a:spcAft>
                <a:spcPct val="0"/>
              </a:spcAft>
            </a:pP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3. </a:t>
            </a:r>
            <a:r>
              <a:rPr lang="zh-CN" altLang="en-US" sz="2400" dirty="0">
                <a:latin typeface="Times New Roman" panose="02020603050405020304" pitchFamily="18" charset="0"/>
                <a:ea typeface="Microsoft YaHei UI" panose="020B0503020204020204" pitchFamily="34" charset="-122"/>
                <a:cs typeface="Times New Roman" panose="02020603050405020304" pitchFamily="18" charset="0"/>
              </a:rPr>
              <a:t> 输出</a:t>
            </a:r>
            <a:r>
              <a:rPr lang="en-US" altLang="zh-CN" sz="2400" dirty="0">
                <a:latin typeface="Times New Roman" panose="02020603050405020304" pitchFamily="18" charset="0"/>
                <a:ea typeface="Microsoft YaHei UI" panose="020B0503020204020204" pitchFamily="34" charset="-122"/>
                <a:cs typeface="Times New Roman" panose="02020603050405020304" pitchFamily="18" charset="0"/>
              </a:rPr>
              <a:t>n;</a:t>
            </a:r>
          </a:p>
        </p:txBody>
      </p:sp>
      <p:grpSp>
        <p:nvGrpSpPr>
          <p:cNvPr id="46" name="组合 45"/>
          <p:cNvGrpSpPr/>
          <p:nvPr/>
        </p:nvGrpSpPr>
        <p:grpSpPr>
          <a:xfrm>
            <a:off x="6466394" y="3696111"/>
            <a:ext cx="4460686" cy="2308324"/>
            <a:chOff x="6466394" y="3696111"/>
            <a:chExt cx="4460686" cy="2308324"/>
          </a:xfrm>
        </p:grpSpPr>
        <p:sp>
          <p:nvSpPr>
            <p:cNvPr id="68" name="矩形 67"/>
            <p:cNvSpPr/>
            <p:nvPr/>
          </p:nvSpPr>
          <p:spPr>
            <a:xfrm>
              <a:off x="7303546" y="3696111"/>
              <a:ext cx="3623534" cy="2308324"/>
            </a:xfrm>
            <a:prstGeom prst="rect">
              <a:avLst/>
            </a:prstGeom>
            <a:ln w="38100" cmpd="sng">
              <a:solidFill>
                <a:srgbClr val="7030A0"/>
              </a:solidFill>
            </a:ln>
          </p:spPr>
          <p:txBody>
            <a:bodyPr wrap="square">
              <a:spAutoFit/>
            </a:bodyP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eaLnBrk="1" hangingPunct="1">
                <a:lnSpc>
                  <a:spcPct val="120000"/>
                </a:lnSpc>
                <a:defRPr/>
              </a:pP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r>
                <a:rPr kumimoji="1" lang="zh-CN" altLang="en-US"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优点：表达能力强，</a:t>
              </a:r>
              <a:endPar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endParaRPr>
            </a:p>
            <a:p>
              <a:pPr eaLnBrk="1" hangingPunct="1">
                <a:lnSpc>
                  <a:spcPct val="120000"/>
                </a:lnSpc>
                <a:defRPr/>
              </a:pP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r>
                <a:rPr kumimoji="1" lang="zh-CN" altLang="en-US"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抽象性强，</a:t>
              </a: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p>
            <a:p>
              <a:pPr eaLnBrk="1" hangingPunct="1">
                <a:lnSpc>
                  <a:spcPct val="120000"/>
                </a:lnSpc>
                <a:defRPr/>
              </a:pP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r>
                <a:rPr kumimoji="1" lang="zh-CN" altLang="en-US"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容易理解，</a:t>
              </a:r>
              <a:endPar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endParaRPr>
            </a:p>
            <a:p>
              <a:pPr eaLnBrk="1" hangingPunct="1">
                <a:lnSpc>
                  <a:spcPct val="120000"/>
                </a:lnSpc>
                <a:defRPr/>
              </a:pP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r>
                <a:rPr kumimoji="1" lang="zh-CN" altLang="en-US"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被称为算法语言</a:t>
              </a:r>
              <a:endPar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endParaRPr>
            </a:p>
            <a:p>
              <a:pPr eaLnBrk="1" hangingPunct="1">
                <a:lnSpc>
                  <a:spcPct val="120000"/>
                </a:lnSpc>
                <a:defRPr/>
              </a:pP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 </a:t>
              </a:r>
              <a:r>
                <a:rPr kumimoji="1" lang="zh-CN" altLang="en-US"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使用方法：</a:t>
              </a:r>
              <a:r>
                <a:rPr kumimoji="1" lang="en-US" altLang="zh-CN"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7 ± 2</a:t>
              </a:r>
            </a:p>
          </p:txBody>
        </p:sp>
        <p:grpSp>
          <p:nvGrpSpPr>
            <p:cNvPr id="37" name="Group 70"/>
            <p:cNvGrpSpPr/>
            <p:nvPr/>
          </p:nvGrpSpPr>
          <p:grpSpPr>
            <a:xfrm>
              <a:off x="6466394" y="4553394"/>
              <a:ext cx="546100" cy="547688"/>
              <a:chOff x="6384753" y="4236566"/>
              <a:chExt cx="546100" cy="547688"/>
            </a:xfrm>
            <a:solidFill>
              <a:srgbClr val="5A327D"/>
            </a:solidFill>
          </p:grpSpPr>
          <p:sp>
            <p:nvSpPr>
              <p:cNvPr id="38"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7600" y="908050"/>
            <a:ext cx="10356215" cy="1430020"/>
          </a:xfrm>
          <a:prstGeom prst="rect">
            <a:avLst/>
          </a:prstGeom>
        </p:spPr>
        <p:txBody>
          <a:bodyPr wrap="square">
            <a:spAutoFit/>
          </a:bodyPr>
          <a:lstStyle/>
          <a:p>
            <a:pPr>
              <a:spcAft>
                <a:spcPts val="600"/>
              </a:spcAft>
              <a:buClr>
                <a:schemeClr val="bg2"/>
              </a:buClr>
              <a:buSzPct val="75000"/>
            </a:pPr>
            <a:r>
              <a:rPr lang="zh-CN" altLang="en-US"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rPr>
              <a:t>例：</a:t>
            </a:r>
            <a:r>
              <a:rPr lang="en-US" altLang="zh-CN"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zh-CN" altLang="en-US"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rPr>
              <a:t>用伪代码描述求解下列问题的算法：</a:t>
            </a:r>
          </a:p>
          <a:p>
            <a:pPr>
              <a:spcBef>
                <a:spcPts val="1200"/>
              </a:spcBef>
              <a:buClr>
                <a:schemeClr val="bg2"/>
              </a:buClr>
              <a:buSzPct val="75000"/>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1</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）两个瓶子</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和</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B</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分别盛放酱油和醋，要求将</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瓶和</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B</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瓶的液体互换，即</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瓶盛放醋</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B</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瓶盛放酱油。</a:t>
            </a:r>
          </a:p>
        </p:txBody>
      </p:sp>
      <p:sp>
        <p:nvSpPr>
          <p:cNvPr id="42" name="AutoShape 14"/>
          <p:cNvSpPr>
            <a:spLocks noChangeArrowheads="1"/>
          </p:cNvSpPr>
          <p:nvPr/>
        </p:nvSpPr>
        <p:spPr bwMode="auto">
          <a:xfrm>
            <a:off x="1876425" y="2522855"/>
            <a:ext cx="7649845" cy="1368412"/>
          </a:xfrm>
          <a:prstGeom prst="foldedCorner">
            <a:avLst>
              <a:gd name="adj" fmla="val 12500"/>
            </a:avLst>
          </a:prstGeom>
          <a:ln>
            <a:solidFill>
              <a:srgbClr val="5A327D"/>
            </a:solidFill>
            <a:prstDash val="dash"/>
          </a:ln>
        </p:spPr>
        <p:txBody>
          <a:bodyPr wrap="square" bIns="0">
            <a:spAutoFit/>
          </a:bodyPr>
          <a:lstStyle/>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1. 将A瓶的酱油倒入C瓶，即C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A；</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2. 将B瓶的醋倒入A瓶，即A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B；</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3. 将C瓶暂存的酱油倒入B瓶，即B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C；</a:t>
            </a:r>
          </a:p>
        </p:txBody>
      </p:sp>
      <p:sp>
        <p:nvSpPr>
          <p:cNvPr id="3" name="矩形 2"/>
          <p:cNvSpPr/>
          <p:nvPr/>
        </p:nvSpPr>
        <p:spPr>
          <a:xfrm>
            <a:off x="1117663" y="4034289"/>
            <a:ext cx="8635937" cy="461665"/>
          </a:xfrm>
          <a:prstGeom prst="rect">
            <a:avLst/>
          </a:prstGeom>
        </p:spPr>
        <p:txBody>
          <a:bodyPr wrap="square">
            <a:spAutoFit/>
          </a:bodyPr>
          <a:lstStyle/>
          <a:p>
            <a:pPr>
              <a:defRPr/>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2</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）将三个数由小到大排序。</a:t>
            </a:r>
          </a:p>
        </p:txBody>
      </p:sp>
      <p:sp>
        <p:nvSpPr>
          <p:cNvPr id="47" name="AutoShape 21"/>
          <p:cNvSpPr>
            <a:spLocks noChangeArrowheads="1"/>
          </p:cNvSpPr>
          <p:nvPr/>
        </p:nvSpPr>
        <p:spPr bwMode="auto">
          <a:xfrm>
            <a:off x="1884045" y="4648200"/>
            <a:ext cx="7606030" cy="1830291"/>
          </a:xfrm>
          <a:prstGeom prst="foldedCorner">
            <a:avLst>
              <a:gd name="adj" fmla="val 12500"/>
            </a:avLst>
          </a:prstGeom>
          <a:ln>
            <a:solidFill>
              <a:srgbClr val="5A327D"/>
            </a:solidFill>
            <a:prstDash val="dash"/>
          </a:ln>
        </p:spPr>
        <p:txBody>
          <a:bodyPr wrap="square" bIns="0">
            <a:spAutoFit/>
          </a:bodyPr>
          <a:lstStyle/>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1. 如果x＞y，则将x和y交换；</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2. 如果z＜x，则temp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z；z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y；y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x；x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temp；</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否则，如果z＜y，则将y和z交换；</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3. 依次输出x, y, z；</a:t>
            </a:r>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17663" y="2005328"/>
            <a:ext cx="8326655" cy="461665"/>
          </a:xfrm>
          <a:prstGeom prst="rect">
            <a:avLst/>
          </a:prstGeom>
        </p:spPr>
        <p:txBody>
          <a:bodyPr wrap="square">
            <a:spAutoFit/>
          </a:bodyPr>
          <a:lstStyle/>
          <a:p>
            <a:pPr>
              <a:spcAft>
                <a:spcPts val="600"/>
              </a:spcAft>
              <a:buClr>
                <a:schemeClr val="bg2"/>
              </a:buClr>
              <a:buSzPct val="75000"/>
            </a:pP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3</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）在一个含有</a:t>
            </a:r>
            <a:r>
              <a:rPr lang="en-US" altLang="zh-CN"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n</a:t>
            </a:r>
            <a:r>
              <a:rPr lang="zh-CN" altLang="en-US" sz="2400" dirty="0">
                <a:solidFill>
                  <a:srgbClr val="404040"/>
                </a:solidFill>
                <a:latin typeface="Times New Roman" panose="02020603050405020304" pitchFamily="18" charset="0"/>
                <a:ea typeface="Microsoft YaHei UI" panose="020B0503020204020204" pitchFamily="34" charset="-122"/>
                <a:cs typeface="Times New Roman" panose="02020603050405020304" pitchFamily="18" charset="0"/>
              </a:rPr>
              <a:t>个元素的集合中查找最大值元素。</a:t>
            </a:r>
          </a:p>
        </p:txBody>
      </p:sp>
      <p:sp>
        <p:nvSpPr>
          <p:cNvPr id="23" name="AutoShape 5"/>
          <p:cNvSpPr>
            <a:spLocks noChangeArrowheads="1"/>
          </p:cNvSpPr>
          <p:nvPr/>
        </p:nvSpPr>
        <p:spPr bwMode="auto">
          <a:xfrm>
            <a:off x="2050415" y="2749550"/>
            <a:ext cx="7650480" cy="2814557"/>
          </a:xfrm>
          <a:prstGeom prst="foldedCorner">
            <a:avLst>
              <a:gd name="adj" fmla="val 12500"/>
            </a:avLst>
          </a:prstGeom>
          <a:ln>
            <a:solidFill>
              <a:srgbClr val="5A327D"/>
            </a:solidFill>
            <a:prstDash val="dash"/>
          </a:ln>
        </p:spPr>
        <p:txBody>
          <a:bodyPr wrap="square" bIns="45720">
            <a:spAutoFit/>
          </a:bodyPr>
          <a:lstStyle/>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1. max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第1个元素；</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2. 初始化被比较元素的序号i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2；</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3. 当i小于等于n时重复执行下述操作：</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3.1: 如果第i个元素大于max，则max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第i个元素；</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3.2: i </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i + 1；</a:t>
            </a:r>
          </a:p>
          <a:p>
            <a:pPr lvl="0" algn="just" fontAlgn="base">
              <a:spcBef>
                <a:spcPct val="20000"/>
              </a:spcBef>
              <a:buClrTx/>
              <a:buSzTx/>
              <a:buFontTx/>
            </a:pPr>
            <a:r>
              <a:rPr lang="en-US" altLang="zh-CN" sz="2200" dirty="0">
                <a:latin typeface="Times New Roman" panose="02020603050405020304" pitchFamily="18" charset="0"/>
                <a:ea typeface="Microsoft YaHei UI" panose="020B0503020204020204" pitchFamily="34" charset="-122"/>
                <a:cs typeface="Times New Roman" panose="02020603050405020304" pitchFamily="18" charset="0"/>
                <a:sym typeface="+mn-ea"/>
              </a:rPr>
              <a:t> 4. 输出max；</a:t>
            </a:r>
          </a:p>
        </p:txBody>
      </p:sp>
      <p:sp>
        <p:nvSpPr>
          <p:cNvPr id="13" name="矩形 12"/>
          <p:cNvSpPr/>
          <p:nvPr/>
        </p:nvSpPr>
        <p:spPr>
          <a:xfrm>
            <a:off x="1117663" y="908048"/>
            <a:ext cx="9778937" cy="460375"/>
          </a:xfrm>
          <a:prstGeom prst="rect">
            <a:avLst/>
          </a:prstGeom>
        </p:spPr>
        <p:txBody>
          <a:bodyPr wrap="square">
            <a:spAutoFit/>
          </a:bodyPr>
          <a:lstStyle/>
          <a:p>
            <a:pPr>
              <a:spcAft>
                <a:spcPts val="600"/>
              </a:spcAft>
              <a:buClr>
                <a:schemeClr val="bg2"/>
              </a:buClr>
              <a:buSzPct val="75000"/>
            </a:pPr>
            <a:r>
              <a:rPr lang="zh-CN" altLang="en-US"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sym typeface="+mn-ea"/>
              </a:rPr>
              <a:t>例：</a:t>
            </a:r>
            <a:r>
              <a:rPr lang="en-US" altLang="zh-CN"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sym typeface="+mn-ea"/>
              </a:rPr>
              <a:t>   </a:t>
            </a:r>
            <a:r>
              <a:rPr lang="zh-CN" altLang="en-US" sz="2400" dirty="0">
                <a:solidFill>
                  <a:srgbClr val="002060"/>
                </a:solidFill>
                <a:latin typeface="Times New Roman" panose="02020603050405020304" pitchFamily="18" charset="0"/>
                <a:ea typeface="Microsoft YaHei UI" panose="020B0503020204020204" pitchFamily="34" charset="-122"/>
                <a:cs typeface="Times New Roman" panose="02020603050405020304" pitchFamily="18" charset="0"/>
                <a:sym typeface="+mn-ea"/>
              </a:rPr>
              <a:t>用伪代码描述求解下列问题的算法：</a:t>
            </a:r>
            <a:endPar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endParaRPr>
          </a:p>
        </p:txBody>
      </p:sp>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1.1.2  算法的描述方法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1.1.3  算法在问题求解中的地位</a:t>
            </a:r>
          </a:p>
        </p:txBody>
      </p:sp>
      <p:grpSp>
        <p:nvGrpSpPr>
          <p:cNvPr id="30" name="组合 29"/>
          <p:cNvGrpSpPr/>
          <p:nvPr/>
        </p:nvGrpSpPr>
        <p:grpSpPr>
          <a:xfrm>
            <a:off x="818714" y="957106"/>
            <a:ext cx="7197526" cy="523220"/>
            <a:chOff x="1826091" y="4148024"/>
            <a:chExt cx="7197526" cy="523220"/>
          </a:xfrm>
        </p:grpSpPr>
        <p:sp>
          <p:nvSpPr>
            <p:cNvPr id="31"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利用计算机求解问题的一般过程？</a:t>
              </a:r>
            </a:p>
          </p:txBody>
        </p:sp>
        <p:grpSp>
          <p:nvGrpSpPr>
            <p:cNvPr id="32" name="Group 31"/>
            <p:cNvGrpSpPr/>
            <p:nvPr/>
          </p:nvGrpSpPr>
          <p:grpSpPr>
            <a:xfrm>
              <a:off x="1826091" y="4213620"/>
              <a:ext cx="465732"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 name="Rectangle 11"/>
          <p:cNvSpPr/>
          <p:nvPr/>
        </p:nvSpPr>
        <p:spPr>
          <a:xfrm>
            <a:off x="605790" y="5120640"/>
            <a:ext cx="10946130" cy="100536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288000" rtlCol="0" anchor="ctr"/>
          <a:lstStyle/>
          <a:p>
            <a:pPr algn="ctr">
              <a:lnSpc>
                <a:spcPts val="3800"/>
              </a:lnSpc>
            </a:pPr>
            <a:r>
              <a:rPr lang="zh-CN" altLang="en-US" sz="2800" dirty="0">
                <a:solidFill>
                  <a:srgbClr val="404040"/>
                </a:solidFill>
                <a:latin typeface="微软雅黑" panose="020B0503020204020204" pitchFamily="34" charset="-122"/>
                <a:ea typeface="微软雅黑" panose="020B0503020204020204" pitchFamily="34" charset="-122"/>
              </a:rPr>
              <a:t> 计算机不能分析问题并产生问题的解决方案，必须由</a:t>
            </a:r>
            <a:r>
              <a:rPr lang="zh-CN" altLang="en-US" sz="2800" dirty="0">
                <a:solidFill>
                  <a:srgbClr val="B42D2D"/>
                </a:solidFill>
                <a:latin typeface="微软雅黑" panose="020B0503020204020204" pitchFamily="34" charset="-122"/>
                <a:ea typeface="微软雅黑" panose="020B0503020204020204" pitchFamily="34" charset="-122"/>
              </a:rPr>
              <a:t>人</a:t>
            </a:r>
            <a:r>
              <a:rPr lang="zh-CN" altLang="en-US" sz="2800" dirty="0">
                <a:solidFill>
                  <a:srgbClr val="404040"/>
                </a:solidFill>
                <a:latin typeface="微软雅黑" panose="020B0503020204020204" pitchFamily="34" charset="-122"/>
                <a:ea typeface="微软雅黑" panose="020B0503020204020204" pitchFamily="34" charset="-122"/>
              </a:rPr>
              <a:t>来分析问题、确定解决方案、编写程序，再让</a:t>
            </a:r>
            <a:r>
              <a:rPr lang="zh-CN" altLang="en-US" sz="2800" dirty="0">
                <a:solidFill>
                  <a:srgbClr val="B42D2D"/>
                </a:solidFill>
                <a:latin typeface="微软雅黑" panose="020B0503020204020204" pitchFamily="34" charset="-122"/>
                <a:ea typeface="微软雅黑" panose="020B0503020204020204" pitchFamily="34" charset="-122"/>
              </a:rPr>
              <a:t>计算机</a:t>
            </a:r>
            <a:r>
              <a:rPr lang="zh-CN" altLang="en-US" sz="2800" dirty="0">
                <a:solidFill>
                  <a:srgbClr val="404040"/>
                </a:solidFill>
                <a:latin typeface="微软雅黑" panose="020B0503020204020204" pitchFamily="34" charset="-122"/>
                <a:ea typeface="微软雅黑" panose="020B0503020204020204" pitchFamily="34" charset="-122"/>
              </a:rPr>
              <a:t>执行程序最终获得问题的解</a:t>
            </a:r>
          </a:p>
        </p:txBody>
      </p:sp>
      <p:grpSp>
        <p:nvGrpSpPr>
          <p:cNvPr id="18" name="Group 5"/>
          <p:cNvGrpSpPr/>
          <p:nvPr/>
        </p:nvGrpSpPr>
        <p:grpSpPr bwMode="auto">
          <a:xfrm>
            <a:off x="1822769" y="2614945"/>
            <a:ext cx="3244850" cy="393700"/>
            <a:chOff x="276" y="2337"/>
            <a:chExt cx="2044" cy="248"/>
          </a:xfrm>
        </p:grpSpPr>
        <p:sp>
          <p:nvSpPr>
            <p:cNvPr id="19" name="Text Box 6"/>
            <p:cNvSpPr txBox="1">
              <a:spLocks noChangeArrowheads="1"/>
            </p:cNvSpPr>
            <p:nvPr/>
          </p:nvSpPr>
          <p:spPr bwMode="auto">
            <a:xfrm>
              <a:off x="276" y="2338"/>
              <a:ext cx="567"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solidFill>
                    <a:srgbClr val="404040"/>
                  </a:solidFill>
                </a:rPr>
                <a:t> 问 </a:t>
              </a:r>
              <a:r>
                <a:rPr lang="en-US" altLang="zh-CN" dirty="0">
                  <a:solidFill>
                    <a:srgbClr val="404040"/>
                  </a:solidFill>
                </a:rPr>
                <a:t> </a:t>
              </a:r>
              <a:r>
                <a:rPr lang="zh-CN" altLang="en-US" dirty="0">
                  <a:solidFill>
                    <a:srgbClr val="404040"/>
                  </a:solidFill>
                </a:rPr>
                <a:t>题</a:t>
              </a:r>
            </a:p>
          </p:txBody>
        </p:sp>
        <p:sp>
          <p:nvSpPr>
            <p:cNvPr id="20" name="Text Box 9"/>
            <p:cNvSpPr txBox="1">
              <a:spLocks noChangeArrowheads="1"/>
            </p:cNvSpPr>
            <p:nvPr/>
          </p:nvSpPr>
          <p:spPr bwMode="auto">
            <a:xfrm>
              <a:off x="1753" y="2337"/>
              <a:ext cx="567"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 想  法</a:t>
              </a:r>
            </a:p>
          </p:txBody>
        </p:sp>
        <p:sp>
          <p:nvSpPr>
            <p:cNvPr id="21" name="AutoShape 10"/>
            <p:cNvSpPr>
              <a:spLocks noChangeArrowheads="1"/>
            </p:cNvSpPr>
            <p:nvPr/>
          </p:nvSpPr>
          <p:spPr bwMode="auto">
            <a:xfrm>
              <a:off x="889" y="2418"/>
              <a:ext cx="821" cy="107"/>
            </a:xfrm>
            <a:prstGeom prst="rightArrow">
              <a:avLst>
                <a:gd name="adj1" fmla="val 50000"/>
                <a:gd name="adj2" fmla="val 191822"/>
              </a:avLst>
            </a:prstGeom>
            <a:noFill/>
            <a:ln w="28575">
              <a:solidFill>
                <a:srgbClr val="507D7D"/>
              </a:solidFill>
              <a:miter lim="800000"/>
            </a:ln>
          </p:spPr>
          <p:txBody>
            <a:bodyPr anchor="ctr"/>
            <a:lstStyle/>
            <a:p>
              <a:pPr eaLnBrk="0" hangingPunct="0"/>
              <a:endParaRPr kumimoji="0" lang="zh-CN" altLang="en-US" sz="1800">
                <a:solidFill>
                  <a:srgbClr val="404040"/>
                </a:solidFill>
              </a:endParaRPr>
            </a:p>
          </p:txBody>
        </p:sp>
      </p:grpSp>
      <p:grpSp>
        <p:nvGrpSpPr>
          <p:cNvPr id="5" name="Group 13"/>
          <p:cNvGrpSpPr/>
          <p:nvPr/>
        </p:nvGrpSpPr>
        <p:grpSpPr bwMode="auto">
          <a:xfrm>
            <a:off x="2254569" y="3032456"/>
            <a:ext cx="2182813" cy="1646238"/>
            <a:chOff x="548" y="2600"/>
            <a:chExt cx="1375" cy="1037"/>
          </a:xfrm>
        </p:grpSpPr>
        <p:sp>
          <p:nvSpPr>
            <p:cNvPr id="6" name="Text Box 14"/>
            <p:cNvSpPr txBox="1">
              <a:spLocks noChangeArrowheads="1"/>
            </p:cNvSpPr>
            <p:nvPr/>
          </p:nvSpPr>
          <p:spPr bwMode="auto">
            <a:xfrm>
              <a:off x="948" y="3009"/>
              <a:ext cx="730"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抽象模型</a:t>
              </a:r>
            </a:p>
          </p:txBody>
        </p:sp>
        <p:sp>
          <p:nvSpPr>
            <p:cNvPr id="7" name="Line 15"/>
            <p:cNvSpPr>
              <a:spLocks noChangeShapeType="1"/>
            </p:cNvSpPr>
            <p:nvPr/>
          </p:nvSpPr>
          <p:spPr bwMode="auto">
            <a:xfrm flipH="1">
              <a:off x="548" y="2600"/>
              <a:ext cx="0" cy="912"/>
            </a:xfrm>
            <a:prstGeom prst="line">
              <a:avLst/>
            </a:prstGeom>
            <a:noFill/>
            <a:ln w="28575">
              <a:solidFill>
                <a:srgbClr val="507D7D"/>
              </a:solidFill>
              <a:round/>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sp>
          <p:nvSpPr>
            <p:cNvPr id="27" name="Text Box 16"/>
            <p:cNvSpPr txBox="1">
              <a:spLocks noChangeArrowheads="1"/>
            </p:cNvSpPr>
            <p:nvPr/>
          </p:nvSpPr>
          <p:spPr bwMode="auto">
            <a:xfrm>
              <a:off x="948" y="3390"/>
              <a:ext cx="730"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基本思路</a:t>
              </a:r>
            </a:p>
          </p:txBody>
        </p:sp>
        <p:sp>
          <p:nvSpPr>
            <p:cNvPr id="28" name="Line 17"/>
            <p:cNvSpPr>
              <a:spLocks noChangeShapeType="1"/>
            </p:cNvSpPr>
            <p:nvPr/>
          </p:nvSpPr>
          <p:spPr bwMode="auto">
            <a:xfrm>
              <a:off x="557" y="3122"/>
              <a:ext cx="374" cy="0"/>
            </a:xfrm>
            <a:prstGeom prst="line">
              <a:avLst/>
            </a:prstGeom>
            <a:noFill/>
            <a:ln w="28575">
              <a:solidFill>
                <a:srgbClr val="507D7D"/>
              </a:solidFill>
              <a:round/>
              <a:headEnd type="none" w="med" len="med"/>
              <a:tailEnd type="none" w="med" len="med"/>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sp>
          <p:nvSpPr>
            <p:cNvPr id="29" name="Line 18"/>
            <p:cNvSpPr>
              <a:spLocks noChangeShapeType="1"/>
            </p:cNvSpPr>
            <p:nvPr/>
          </p:nvSpPr>
          <p:spPr bwMode="auto">
            <a:xfrm>
              <a:off x="557" y="3512"/>
              <a:ext cx="374" cy="0"/>
            </a:xfrm>
            <a:prstGeom prst="line">
              <a:avLst/>
            </a:prstGeom>
            <a:noFill/>
            <a:ln w="28575">
              <a:solidFill>
                <a:srgbClr val="507D7D"/>
              </a:solidFill>
              <a:round/>
              <a:headEnd type="none" w="med" len="med"/>
              <a:tailEnd type="none" w="med" len="med"/>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sp>
          <p:nvSpPr>
            <p:cNvPr id="39" name="Line 19"/>
            <p:cNvSpPr>
              <a:spLocks noChangeShapeType="1"/>
            </p:cNvSpPr>
            <p:nvPr/>
          </p:nvSpPr>
          <p:spPr bwMode="auto">
            <a:xfrm flipH="1" flipV="1">
              <a:off x="1923" y="2608"/>
              <a:ext cx="0" cy="912"/>
            </a:xfrm>
            <a:prstGeom prst="line">
              <a:avLst/>
            </a:prstGeom>
            <a:noFill/>
            <a:ln w="28575">
              <a:solidFill>
                <a:srgbClr val="507D7D"/>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sp>
          <p:nvSpPr>
            <p:cNvPr id="40" name="Line 20"/>
            <p:cNvSpPr>
              <a:spLocks noChangeShapeType="1"/>
            </p:cNvSpPr>
            <p:nvPr/>
          </p:nvSpPr>
          <p:spPr bwMode="auto">
            <a:xfrm>
              <a:off x="1682" y="3139"/>
              <a:ext cx="232" cy="0"/>
            </a:xfrm>
            <a:prstGeom prst="line">
              <a:avLst/>
            </a:prstGeom>
            <a:noFill/>
            <a:ln w="28575">
              <a:solidFill>
                <a:srgbClr val="507D7D"/>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sp>
          <p:nvSpPr>
            <p:cNvPr id="41" name="Line 21"/>
            <p:cNvSpPr>
              <a:spLocks noChangeShapeType="1"/>
            </p:cNvSpPr>
            <p:nvPr/>
          </p:nvSpPr>
          <p:spPr bwMode="auto">
            <a:xfrm>
              <a:off x="1691" y="3529"/>
              <a:ext cx="231" cy="0"/>
            </a:xfrm>
            <a:prstGeom prst="line">
              <a:avLst/>
            </a:prstGeom>
            <a:noFill/>
            <a:ln w="28575">
              <a:solidFill>
                <a:srgbClr val="507D7D"/>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grpSp>
      <p:grpSp>
        <p:nvGrpSpPr>
          <p:cNvPr id="42" name="Group 5"/>
          <p:cNvGrpSpPr/>
          <p:nvPr/>
        </p:nvGrpSpPr>
        <p:grpSpPr bwMode="auto">
          <a:xfrm>
            <a:off x="5196367" y="2625103"/>
            <a:ext cx="2303462" cy="392113"/>
            <a:chOff x="2377" y="2336"/>
            <a:chExt cx="1451" cy="247"/>
          </a:xfrm>
        </p:grpSpPr>
        <p:sp>
          <p:nvSpPr>
            <p:cNvPr id="48" name="Text Box 7"/>
            <p:cNvSpPr txBox="1">
              <a:spLocks noChangeArrowheads="1"/>
            </p:cNvSpPr>
            <p:nvPr/>
          </p:nvSpPr>
          <p:spPr bwMode="auto">
            <a:xfrm>
              <a:off x="3261" y="2336"/>
              <a:ext cx="567"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solidFill>
                    <a:srgbClr val="404040"/>
                  </a:solidFill>
                </a:rPr>
                <a:t> 算 </a:t>
              </a:r>
              <a:r>
                <a:rPr lang="en-US" altLang="zh-CN" dirty="0">
                  <a:solidFill>
                    <a:srgbClr val="404040"/>
                  </a:solidFill>
                </a:rPr>
                <a:t> </a:t>
              </a:r>
              <a:r>
                <a:rPr lang="zh-CN" altLang="en-US" dirty="0">
                  <a:solidFill>
                    <a:srgbClr val="404040"/>
                  </a:solidFill>
                </a:rPr>
                <a:t>法</a:t>
              </a:r>
            </a:p>
          </p:txBody>
        </p:sp>
        <p:sp>
          <p:nvSpPr>
            <p:cNvPr id="50" name="AutoShape 11"/>
            <p:cNvSpPr>
              <a:spLocks noChangeArrowheads="1"/>
            </p:cNvSpPr>
            <p:nvPr/>
          </p:nvSpPr>
          <p:spPr bwMode="auto">
            <a:xfrm>
              <a:off x="2377" y="2418"/>
              <a:ext cx="822" cy="107"/>
            </a:xfrm>
            <a:prstGeom prst="rightArrow">
              <a:avLst>
                <a:gd name="adj1" fmla="val 50000"/>
                <a:gd name="adj2" fmla="val 192056"/>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p:cNvGrpSpPr/>
          <p:nvPr/>
        </p:nvGrpSpPr>
        <p:grpSpPr>
          <a:xfrm>
            <a:off x="4855053" y="3074678"/>
            <a:ext cx="2012950" cy="1646238"/>
            <a:chOff x="4855053" y="3074678"/>
            <a:chExt cx="2012950" cy="1646238"/>
          </a:xfrm>
        </p:grpSpPr>
        <p:grpSp>
          <p:nvGrpSpPr>
            <p:cNvPr id="51" name="Group 22"/>
            <p:cNvGrpSpPr/>
            <p:nvPr/>
          </p:nvGrpSpPr>
          <p:grpSpPr bwMode="auto">
            <a:xfrm>
              <a:off x="4855053" y="3074678"/>
              <a:ext cx="2012950" cy="1646238"/>
              <a:chOff x="2162" y="2600"/>
              <a:chExt cx="1268" cy="1037"/>
            </a:xfrm>
          </p:grpSpPr>
          <p:sp>
            <p:nvSpPr>
              <p:cNvPr id="52" name="Text Box 23"/>
              <p:cNvSpPr txBox="1">
                <a:spLocks noChangeArrowheads="1"/>
              </p:cNvSpPr>
              <p:nvPr/>
            </p:nvSpPr>
            <p:spPr bwMode="auto">
              <a:xfrm>
                <a:off x="2455" y="3009"/>
                <a:ext cx="731"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solidFill>
                      <a:srgbClr val="404040"/>
                    </a:solidFill>
                  </a:rPr>
                  <a:t>数据表示</a:t>
                </a:r>
              </a:p>
            </p:txBody>
          </p:sp>
          <p:sp>
            <p:nvSpPr>
              <p:cNvPr id="53" name="Line 24"/>
              <p:cNvSpPr>
                <a:spLocks noChangeShapeType="1"/>
              </p:cNvSpPr>
              <p:nvPr/>
            </p:nvSpPr>
            <p:spPr bwMode="auto">
              <a:xfrm flipH="1">
                <a:off x="2162" y="2600"/>
                <a:ext cx="0" cy="912"/>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Text Box 25"/>
              <p:cNvSpPr txBox="1">
                <a:spLocks noChangeArrowheads="1"/>
              </p:cNvSpPr>
              <p:nvPr/>
            </p:nvSpPr>
            <p:spPr bwMode="auto">
              <a:xfrm>
                <a:off x="2455" y="3390"/>
                <a:ext cx="731"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solidFill>
                      <a:srgbClr val="404040"/>
                    </a:solidFill>
                  </a:rPr>
                  <a:t>数据处理</a:t>
                </a:r>
              </a:p>
            </p:txBody>
          </p:sp>
          <p:sp>
            <p:nvSpPr>
              <p:cNvPr id="55" name="Line 26"/>
              <p:cNvSpPr>
                <a:spLocks noChangeShapeType="1"/>
              </p:cNvSpPr>
              <p:nvPr/>
            </p:nvSpPr>
            <p:spPr bwMode="auto">
              <a:xfrm>
                <a:off x="2171" y="3122"/>
                <a:ext cx="277"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Line 27"/>
              <p:cNvSpPr>
                <a:spLocks noChangeShapeType="1"/>
              </p:cNvSpPr>
              <p:nvPr/>
            </p:nvSpPr>
            <p:spPr bwMode="auto">
              <a:xfrm>
                <a:off x="2171" y="3512"/>
                <a:ext cx="268"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Line 29"/>
              <p:cNvSpPr>
                <a:spLocks noChangeShapeType="1"/>
              </p:cNvSpPr>
              <p:nvPr/>
            </p:nvSpPr>
            <p:spPr bwMode="auto">
              <a:xfrm>
                <a:off x="3189" y="3139"/>
                <a:ext cx="233"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9" name="Line 30"/>
              <p:cNvSpPr>
                <a:spLocks noChangeShapeType="1"/>
              </p:cNvSpPr>
              <p:nvPr/>
            </p:nvSpPr>
            <p:spPr bwMode="auto">
              <a:xfrm>
                <a:off x="3199" y="3529"/>
                <a:ext cx="231"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60" name="Line 19"/>
            <p:cNvSpPr>
              <a:spLocks noChangeShapeType="1"/>
            </p:cNvSpPr>
            <p:nvPr/>
          </p:nvSpPr>
          <p:spPr bwMode="auto">
            <a:xfrm flipH="1" flipV="1">
              <a:off x="6845462" y="3086426"/>
              <a:ext cx="0" cy="1447800"/>
            </a:xfrm>
            <a:prstGeom prst="line">
              <a:avLst/>
            </a:prstGeom>
            <a:noFill/>
            <a:ln w="28575">
              <a:solidFill>
                <a:srgbClr val="507D7D"/>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grpSp>
      <p:grpSp>
        <p:nvGrpSpPr>
          <p:cNvPr id="61" name="Group 5"/>
          <p:cNvGrpSpPr/>
          <p:nvPr/>
        </p:nvGrpSpPr>
        <p:grpSpPr bwMode="auto">
          <a:xfrm>
            <a:off x="7582151" y="2648598"/>
            <a:ext cx="2180659" cy="392113"/>
            <a:chOff x="3877" y="2337"/>
            <a:chExt cx="1453" cy="247"/>
          </a:xfrm>
        </p:grpSpPr>
        <p:sp>
          <p:nvSpPr>
            <p:cNvPr id="63" name="Text Box 8"/>
            <p:cNvSpPr txBox="1">
              <a:spLocks noChangeArrowheads="1"/>
            </p:cNvSpPr>
            <p:nvPr/>
          </p:nvSpPr>
          <p:spPr bwMode="auto">
            <a:xfrm>
              <a:off x="4763" y="2337"/>
              <a:ext cx="567"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solidFill>
                    <a:srgbClr val="404040"/>
                  </a:solidFill>
                </a:rPr>
                <a:t> 程 </a:t>
              </a:r>
              <a:r>
                <a:rPr lang="en-US" altLang="zh-CN" dirty="0">
                  <a:solidFill>
                    <a:srgbClr val="404040"/>
                  </a:solidFill>
                </a:rPr>
                <a:t> </a:t>
              </a:r>
              <a:r>
                <a:rPr lang="zh-CN" altLang="en-US" dirty="0">
                  <a:solidFill>
                    <a:srgbClr val="404040"/>
                  </a:solidFill>
                </a:rPr>
                <a:t>序</a:t>
              </a:r>
            </a:p>
          </p:txBody>
        </p:sp>
        <p:sp>
          <p:nvSpPr>
            <p:cNvPr id="64" name="AutoShape 12"/>
            <p:cNvSpPr>
              <a:spLocks noChangeArrowheads="1"/>
            </p:cNvSpPr>
            <p:nvPr/>
          </p:nvSpPr>
          <p:spPr bwMode="auto">
            <a:xfrm>
              <a:off x="3877" y="2418"/>
              <a:ext cx="821" cy="107"/>
            </a:xfrm>
            <a:prstGeom prst="rightArrow">
              <a:avLst>
                <a:gd name="adj1" fmla="val 50000"/>
                <a:gd name="adj2" fmla="val 191822"/>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9" name="组合 8"/>
          <p:cNvGrpSpPr/>
          <p:nvPr/>
        </p:nvGrpSpPr>
        <p:grpSpPr>
          <a:xfrm>
            <a:off x="7362509" y="3066106"/>
            <a:ext cx="2027873" cy="1614488"/>
            <a:chOff x="7362509" y="3066106"/>
            <a:chExt cx="2027873" cy="1614488"/>
          </a:xfrm>
        </p:grpSpPr>
        <p:grpSp>
          <p:nvGrpSpPr>
            <p:cNvPr id="65" name="Group 31"/>
            <p:cNvGrpSpPr/>
            <p:nvPr/>
          </p:nvGrpSpPr>
          <p:grpSpPr bwMode="auto">
            <a:xfrm>
              <a:off x="7362509" y="3066106"/>
              <a:ext cx="2014538" cy="1614488"/>
              <a:chOff x="3705" y="2226"/>
              <a:chExt cx="1269" cy="1017"/>
            </a:xfrm>
          </p:grpSpPr>
          <p:sp>
            <p:nvSpPr>
              <p:cNvPr id="66" name="Text Box 32"/>
              <p:cNvSpPr txBox="1">
                <a:spLocks noChangeArrowheads="1"/>
              </p:cNvSpPr>
              <p:nvPr/>
            </p:nvSpPr>
            <p:spPr bwMode="auto">
              <a:xfrm>
                <a:off x="3990" y="2650"/>
                <a:ext cx="730" cy="248"/>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solidFill>
                      <a:srgbClr val="404040"/>
                    </a:solidFill>
                  </a:rPr>
                  <a:t>程序语言</a:t>
                </a:r>
              </a:p>
            </p:txBody>
          </p:sp>
          <p:sp>
            <p:nvSpPr>
              <p:cNvPr id="67" name="Line 33"/>
              <p:cNvSpPr>
                <a:spLocks noChangeShapeType="1"/>
              </p:cNvSpPr>
              <p:nvPr/>
            </p:nvSpPr>
            <p:spPr bwMode="auto">
              <a:xfrm flipH="1">
                <a:off x="3706" y="2226"/>
                <a:ext cx="0" cy="912"/>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 name="Line 34"/>
              <p:cNvSpPr>
                <a:spLocks noChangeShapeType="1"/>
              </p:cNvSpPr>
              <p:nvPr/>
            </p:nvSpPr>
            <p:spPr bwMode="auto">
              <a:xfrm>
                <a:off x="3714" y="3138"/>
                <a:ext cx="269"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9" name="Line 36"/>
              <p:cNvSpPr>
                <a:spLocks noChangeShapeType="1"/>
              </p:cNvSpPr>
              <p:nvPr/>
            </p:nvSpPr>
            <p:spPr bwMode="auto">
              <a:xfrm>
                <a:off x="4741" y="3155"/>
                <a:ext cx="232"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0" name="Text Box 37"/>
              <p:cNvSpPr txBox="1">
                <a:spLocks noChangeArrowheads="1"/>
              </p:cNvSpPr>
              <p:nvPr/>
            </p:nvSpPr>
            <p:spPr bwMode="auto">
              <a:xfrm>
                <a:off x="3999" y="2996"/>
                <a:ext cx="730" cy="247"/>
              </a:xfrm>
              <a:prstGeom prst="rect">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solidFill>
                      <a:srgbClr val="404040"/>
                    </a:solidFill>
                  </a:rPr>
                  <a:t>编程环境</a:t>
                </a:r>
              </a:p>
            </p:txBody>
          </p:sp>
          <p:sp>
            <p:nvSpPr>
              <p:cNvPr id="71" name="Line 38"/>
              <p:cNvSpPr>
                <a:spLocks noChangeShapeType="1"/>
              </p:cNvSpPr>
              <p:nvPr/>
            </p:nvSpPr>
            <p:spPr bwMode="auto">
              <a:xfrm>
                <a:off x="3705" y="2773"/>
                <a:ext cx="277"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2" name="Line 39"/>
              <p:cNvSpPr>
                <a:spLocks noChangeShapeType="1"/>
              </p:cNvSpPr>
              <p:nvPr/>
            </p:nvSpPr>
            <p:spPr bwMode="auto">
              <a:xfrm>
                <a:off x="4743" y="2773"/>
                <a:ext cx="231" cy="0"/>
              </a:xfrm>
              <a:prstGeom prst="line">
                <a:avLst/>
              </a:prstGeom>
              <a:noFill/>
              <a:ln w="28575">
                <a:solidFill>
                  <a:srgbClr val="507D7D"/>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73" name="Line 19"/>
            <p:cNvSpPr>
              <a:spLocks noChangeShapeType="1"/>
            </p:cNvSpPr>
            <p:nvPr/>
          </p:nvSpPr>
          <p:spPr bwMode="auto">
            <a:xfrm flipH="1" flipV="1">
              <a:off x="9390382" y="3077219"/>
              <a:ext cx="0" cy="1447800"/>
            </a:xfrm>
            <a:prstGeom prst="line">
              <a:avLst/>
            </a:prstGeom>
            <a:noFill/>
            <a:ln w="28575">
              <a:solidFill>
                <a:srgbClr val="507D7D"/>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solidFill>
                  <a:srgbClr val="404040"/>
                </a:solidFill>
              </a:endParaRPr>
            </a:p>
          </p:txBody>
        </p:sp>
      </p:grpSp>
      <p:grpSp>
        <p:nvGrpSpPr>
          <p:cNvPr id="10" name="组合 9"/>
          <p:cNvGrpSpPr/>
          <p:nvPr/>
        </p:nvGrpSpPr>
        <p:grpSpPr>
          <a:xfrm>
            <a:off x="1832946" y="1737360"/>
            <a:ext cx="7078913" cy="868683"/>
            <a:chOff x="1832946" y="1737360"/>
            <a:chExt cx="7078913" cy="868683"/>
          </a:xfrm>
        </p:grpSpPr>
        <p:sp>
          <p:nvSpPr>
            <p:cNvPr id="11" name="左大括号 10"/>
            <p:cNvSpPr/>
            <p:nvPr/>
          </p:nvSpPr>
          <p:spPr>
            <a:xfrm rot="5400000">
              <a:off x="5191002" y="-1114815"/>
              <a:ext cx="362802" cy="7078913"/>
            </a:xfrm>
            <a:prstGeom prst="leftBrace">
              <a:avLst>
                <a:gd name="adj1" fmla="val 35385"/>
                <a:gd name="adj2" fmla="val 50000"/>
              </a:avLst>
            </a:prstGeom>
            <a:ln w="28575">
              <a:solidFill>
                <a:srgbClr val="B42D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TextBox 4"/>
            <p:cNvSpPr txBox="1"/>
            <p:nvPr/>
          </p:nvSpPr>
          <p:spPr>
            <a:xfrm>
              <a:off x="4510391" y="1737360"/>
              <a:ext cx="172402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人（设计方案）</a:t>
              </a:r>
            </a:p>
          </p:txBody>
        </p:sp>
      </p:grpSp>
      <p:grpSp>
        <p:nvGrpSpPr>
          <p:cNvPr id="14" name="组合 13"/>
          <p:cNvGrpSpPr/>
          <p:nvPr/>
        </p:nvGrpSpPr>
        <p:grpSpPr>
          <a:xfrm>
            <a:off x="8198228" y="1737360"/>
            <a:ext cx="2437344" cy="877585"/>
            <a:chOff x="8198228" y="1737360"/>
            <a:chExt cx="2437344" cy="877585"/>
          </a:xfrm>
        </p:grpSpPr>
        <p:sp>
          <p:nvSpPr>
            <p:cNvPr id="74" name="TextBox 73"/>
            <p:cNvSpPr txBox="1"/>
            <p:nvPr/>
          </p:nvSpPr>
          <p:spPr>
            <a:xfrm>
              <a:off x="8198228" y="1737360"/>
              <a:ext cx="2437344"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计算机（执行方案）</a:t>
              </a:r>
            </a:p>
          </p:txBody>
        </p:sp>
        <p:sp>
          <p:nvSpPr>
            <p:cNvPr id="75" name="左大括号 74"/>
            <p:cNvSpPr/>
            <p:nvPr/>
          </p:nvSpPr>
          <p:spPr>
            <a:xfrm rot="5400000">
              <a:off x="9149382" y="2045099"/>
              <a:ext cx="362804" cy="776888"/>
            </a:xfrm>
            <a:prstGeom prst="leftBrace">
              <a:avLst>
                <a:gd name="adj1" fmla="val 35385"/>
                <a:gd name="adj2" fmla="val 50000"/>
              </a:avLst>
            </a:prstGeom>
            <a:ln w="28575">
              <a:solidFill>
                <a:srgbClr val="B42D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22" presetClass="entr" presetSubtype="8"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left)">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nodeType="with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wipe(left)">
                                      <p:cBhvr>
                                        <p:cTn id="30" dur="5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down)">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down)">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5" restart="whenNotActive" fill="hold" evtFilter="cancelBubble" nodeType="interactiveSeq">
                <p:stCondLst>
                  <p:cond evt="onClick" delay="0">
                    <p:tgtEl>
                      <p:spTgt spid="18"/>
                    </p:tgtEl>
                  </p:cond>
                </p:stCondLst>
                <p:endSync evt="end" delay="0">
                  <p:rtn val="all"/>
                </p:endSync>
                <p:childTnLst>
                  <p:par>
                    <p:cTn id="46" fill="hold">
                      <p:stCondLst>
                        <p:cond delay="0"/>
                      </p:stCondLst>
                      <p:childTnLst>
                        <p:par>
                          <p:cTn id="47" fill="hold">
                            <p:stCondLst>
                              <p:cond delay="0"/>
                            </p:stCondLst>
                            <p:childTnLst>
                              <p:par>
                                <p:cTn id="48" presetID="35" presetClass="emph" presetSubtype="0" repeatCount="2000" fill="hold" nodeType="clickEffect">
                                  <p:stCondLst>
                                    <p:cond delay="0"/>
                                  </p:stCondLst>
                                  <p:childTnLst>
                                    <p:anim calcmode="discrete" valueType="str">
                                      <p:cBhvr>
                                        <p:cTn id="49" dur="5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8"/>
                  </p:tgtEl>
                </p:cond>
              </p:nextCondLst>
            </p:seq>
            <p:seq concurrent="1" nextAc="seek">
              <p:cTn id="50" restart="whenNotActive" fill="hold" evtFilter="cancelBubble" nodeType="interactiveSeq">
                <p:stCondLst>
                  <p:cond evt="onClick" delay="0">
                    <p:tgtEl>
                      <p:spTgt spid="5"/>
                    </p:tgtEl>
                  </p:cond>
                </p:stCondLst>
                <p:endSync evt="end" delay="0">
                  <p:rtn val="all"/>
                </p:endSync>
                <p:childTnLst>
                  <p:par>
                    <p:cTn id="51" fill="hold">
                      <p:stCondLst>
                        <p:cond delay="0"/>
                      </p:stCondLst>
                      <p:childTnLst>
                        <p:par>
                          <p:cTn id="52" fill="hold">
                            <p:stCondLst>
                              <p:cond delay="0"/>
                            </p:stCondLst>
                            <p:childTnLst>
                              <p:par>
                                <p:cTn id="53" presetID="35" presetClass="emph" presetSubtype="0" repeatCount="2000" fill="hold" nodeType="clickEffect">
                                  <p:stCondLst>
                                    <p:cond delay="0"/>
                                  </p:stCondLst>
                                  <p:childTnLst>
                                    <p:anim calcmode="discrete" valueType="str">
                                      <p:cBhvr>
                                        <p:cTn id="54" dur="5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
                  </p:tgtEl>
                </p:cond>
              </p:nextCondLst>
            </p:seq>
            <p:seq concurrent="1" nextAc="seek">
              <p:cTn id="55" restart="whenNotActive" fill="hold" evtFilter="cancelBubble" nodeType="interactiveSeq">
                <p:stCondLst>
                  <p:cond evt="onClick" delay="0">
                    <p:tgtEl>
                      <p:spTgt spid="8"/>
                    </p:tgtEl>
                  </p:cond>
                </p:stCondLst>
                <p:endSync evt="end" delay="0">
                  <p:rtn val="all"/>
                </p:endSync>
                <p:childTnLst>
                  <p:par>
                    <p:cTn id="56" fill="hold">
                      <p:stCondLst>
                        <p:cond delay="0"/>
                      </p:stCondLst>
                      <p:childTnLst>
                        <p:par>
                          <p:cTn id="57" fill="hold">
                            <p:stCondLst>
                              <p:cond delay="0"/>
                            </p:stCondLst>
                            <p:childTnLst>
                              <p:par>
                                <p:cTn id="58" presetID="35" presetClass="emph" presetSubtype="0" repeatCount="2000" fill="hold" nodeType="clickEffect">
                                  <p:stCondLst>
                                    <p:cond delay="0"/>
                                  </p:stCondLst>
                                  <p:childTnLst>
                                    <p:anim calcmode="discrete" valueType="str">
                                      <p:cBhvr>
                                        <p:cTn id="59"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seq concurrent="1" nextAc="seek">
              <p:cTn id="60" restart="whenNotActive" fill="hold" evtFilter="cancelBubble" nodeType="interactiveSeq">
                <p:stCondLst>
                  <p:cond evt="onClick" delay="0">
                    <p:tgtEl>
                      <p:spTgt spid="9"/>
                    </p:tgtEl>
                  </p:cond>
                </p:stCondLst>
                <p:endSync evt="end" delay="0">
                  <p:rtn val="all"/>
                </p:endSync>
                <p:childTnLst>
                  <p:par>
                    <p:cTn id="61" fill="hold">
                      <p:stCondLst>
                        <p:cond delay="0"/>
                      </p:stCondLst>
                      <p:childTnLst>
                        <p:par>
                          <p:cTn id="62" fill="hold">
                            <p:stCondLst>
                              <p:cond delay="0"/>
                            </p:stCondLst>
                            <p:childTnLst>
                              <p:par>
                                <p:cTn id="63" presetID="35" presetClass="emph" presetSubtype="0" repeatCount="2000" fill="hold" nodeType="clickEffect">
                                  <p:stCondLst>
                                    <p:cond delay="0"/>
                                  </p:stCondLst>
                                  <p:childTnLst>
                                    <p:anim calcmode="discrete" valueType="str">
                                      <p:cBhvr>
                                        <p:cTn id="64" dur="5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
                  </p:tgtEl>
                </p:cond>
              </p:nextCondLst>
            </p:seq>
            <p:seq concurrent="1" nextAc="seek">
              <p:cTn id="65" restart="whenNotActive" fill="hold" evtFilter="cancelBubble" nodeType="interactiveSeq">
                <p:stCondLst>
                  <p:cond evt="onClick" delay="0">
                    <p:tgtEl>
                      <p:spTgt spid="42"/>
                    </p:tgtEl>
                  </p:cond>
                </p:stCondLst>
                <p:endSync evt="end" delay="0">
                  <p:rtn val="all"/>
                </p:endSync>
                <p:childTnLst>
                  <p:par>
                    <p:cTn id="66" fill="hold">
                      <p:stCondLst>
                        <p:cond delay="0"/>
                      </p:stCondLst>
                      <p:childTnLst>
                        <p:par>
                          <p:cTn id="67" fill="hold">
                            <p:stCondLst>
                              <p:cond delay="0"/>
                            </p:stCondLst>
                            <p:childTnLst>
                              <p:par>
                                <p:cTn id="68" presetID="35" presetClass="emph" presetSubtype="0" repeatCount="2000" fill="hold" nodeType="clickEffect">
                                  <p:stCondLst>
                                    <p:cond delay="0"/>
                                  </p:stCondLst>
                                  <p:childTnLst>
                                    <p:anim calcmode="discrete" valueType="str">
                                      <p:cBhvr>
                                        <p:cTn id="69"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seq concurrent="1" nextAc="seek">
              <p:cTn id="70" restart="whenNotActive" fill="hold" evtFilter="cancelBubble" nodeType="interactiveSeq">
                <p:stCondLst>
                  <p:cond evt="onClick" delay="0">
                    <p:tgtEl>
                      <p:spTgt spid="61"/>
                    </p:tgtEl>
                  </p:cond>
                </p:stCondLst>
                <p:endSync evt="end" delay="0">
                  <p:rtn val="all"/>
                </p:endSync>
                <p:childTnLst>
                  <p:par>
                    <p:cTn id="71" fill="hold">
                      <p:stCondLst>
                        <p:cond delay="0"/>
                      </p:stCondLst>
                      <p:childTnLst>
                        <p:par>
                          <p:cTn id="72" fill="hold">
                            <p:stCondLst>
                              <p:cond delay="0"/>
                            </p:stCondLst>
                            <p:childTnLst>
                              <p:par>
                                <p:cTn id="73" presetID="35" presetClass="emph" presetSubtype="0" repeatCount="2000" fill="hold" nodeType="clickEffect">
                                  <p:stCondLst>
                                    <p:cond delay="0"/>
                                  </p:stCondLst>
                                  <p:childTnLst>
                                    <p:anim calcmode="discrete" valueType="str">
                                      <p:cBhvr>
                                        <p:cTn id="74" dur="5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1"/>
                  </p:tgtEl>
                </p:cond>
              </p:nextCondLst>
            </p:seq>
          </p:childTnLst>
        </p:cTn>
      </p:par>
    </p:tnLst>
    <p:bldLst>
      <p:bldP spid="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1.1.3  算法在问题求解中的地位</a:t>
            </a:r>
          </a:p>
        </p:txBody>
      </p:sp>
      <p:grpSp>
        <p:nvGrpSpPr>
          <p:cNvPr id="2" name="组合 1"/>
          <p:cNvGrpSpPr/>
          <p:nvPr/>
        </p:nvGrpSpPr>
        <p:grpSpPr>
          <a:xfrm>
            <a:off x="818714" y="957106"/>
            <a:ext cx="7197526" cy="523220"/>
            <a:chOff x="1826091" y="4148024"/>
            <a:chExt cx="7197526" cy="523220"/>
          </a:xfrm>
        </p:grpSpPr>
        <p:sp>
          <p:nvSpPr>
            <p:cNvPr id="13"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程序设计的关键是什么？</a:t>
              </a:r>
            </a:p>
          </p:txBody>
        </p:sp>
        <p:grpSp>
          <p:nvGrpSpPr>
            <p:cNvPr id="15" name="Group 31"/>
            <p:cNvGrpSpPr/>
            <p:nvPr/>
          </p:nvGrpSpPr>
          <p:grpSpPr>
            <a:xfrm>
              <a:off x="1826091" y="4213620"/>
              <a:ext cx="465732" cy="432000"/>
              <a:chOff x="8686801" y="2019300"/>
              <a:chExt cx="528638" cy="565150"/>
            </a:xfrm>
            <a:solidFill>
              <a:srgbClr val="5A327D"/>
            </a:solidFill>
          </p:grpSpPr>
          <p:sp>
            <p:nvSpPr>
              <p:cNvPr id="16"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4" name="组合 23"/>
          <p:cNvGrpSpPr/>
          <p:nvPr/>
        </p:nvGrpSpPr>
        <p:grpSpPr>
          <a:xfrm>
            <a:off x="1162940" y="1714476"/>
            <a:ext cx="10892535" cy="565604"/>
            <a:chOff x="651937" y="5356836"/>
            <a:chExt cx="10892535" cy="565604"/>
          </a:xfrm>
        </p:grpSpPr>
        <p:sp>
          <p:nvSpPr>
            <p:cNvPr id="25" name="Rectangle 13"/>
            <p:cNvSpPr>
              <a:spLocks noChangeArrowheads="1"/>
            </p:cNvSpPr>
            <p:nvPr/>
          </p:nvSpPr>
          <p:spPr bwMode="auto">
            <a:xfrm>
              <a:off x="1100496" y="5356836"/>
              <a:ext cx="10443976"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285A32"/>
                  </a:solidFill>
                  <a:latin typeface="微软雅黑" panose="020B0503020204020204" pitchFamily="34" charset="-122"/>
                  <a:ea typeface="微软雅黑" panose="020B0503020204020204" pitchFamily="34" charset="-122"/>
                </a:rPr>
                <a:t>数据表示</a:t>
              </a:r>
              <a:r>
                <a:rPr lang="zh-CN" altLang="en-US" sz="2800" dirty="0">
                  <a:solidFill>
                    <a:srgbClr val="404040"/>
                  </a:solidFill>
                  <a:latin typeface="微软雅黑" panose="020B0503020204020204" pitchFamily="34" charset="-122"/>
                  <a:ea typeface="微软雅黑" panose="020B0503020204020204" pitchFamily="34" charset="-122"/>
                </a:rPr>
                <a:t>：从问题抽象出</a:t>
              </a:r>
              <a:r>
                <a:rPr lang="zh-CN" altLang="en-US" sz="2800" dirty="0">
                  <a:solidFill>
                    <a:srgbClr val="B42D2D"/>
                  </a:solidFill>
                  <a:latin typeface="微软雅黑" panose="020B0503020204020204" pitchFamily="34" charset="-122"/>
                  <a:ea typeface="微软雅黑" panose="020B0503020204020204" pitchFamily="34" charset="-122"/>
                </a:rPr>
                <a:t>数据模型</a:t>
              </a:r>
              <a:r>
                <a:rPr lang="zh-CN" altLang="en-US" sz="2800" dirty="0">
                  <a:solidFill>
                    <a:srgbClr val="404040"/>
                  </a:solidFill>
                  <a:latin typeface="微软雅黑" panose="020B0503020204020204" pitchFamily="34" charset="-122"/>
                  <a:ea typeface="微软雅黑" panose="020B0503020204020204" pitchFamily="34" charset="-122"/>
                </a:rPr>
                <a:t>，从机外表示转换为</a:t>
              </a:r>
              <a:r>
                <a:rPr lang="zh-CN" altLang="en-US" sz="2800" dirty="0">
                  <a:solidFill>
                    <a:srgbClr val="B42D2D"/>
                  </a:solidFill>
                  <a:latin typeface="微软雅黑" panose="020B0503020204020204" pitchFamily="34" charset="-122"/>
                  <a:ea typeface="微软雅黑" panose="020B0503020204020204" pitchFamily="34" charset="-122"/>
                </a:rPr>
                <a:t>机内表示</a:t>
              </a:r>
            </a:p>
          </p:txBody>
        </p:sp>
        <p:grpSp>
          <p:nvGrpSpPr>
            <p:cNvPr id="26" name="Group 67"/>
            <p:cNvGrpSpPr/>
            <p:nvPr/>
          </p:nvGrpSpPr>
          <p:grpSpPr>
            <a:xfrm>
              <a:off x="651937" y="5480365"/>
              <a:ext cx="359992" cy="360001"/>
              <a:chOff x="10115551" y="5634036"/>
              <a:chExt cx="577837" cy="576265"/>
            </a:xfrm>
            <a:solidFill>
              <a:srgbClr val="5A327D"/>
            </a:solidFill>
          </p:grpSpPr>
          <p:sp>
            <p:nvSpPr>
              <p:cNvPr id="37"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3" name="组合 42"/>
          <p:cNvGrpSpPr/>
          <p:nvPr/>
        </p:nvGrpSpPr>
        <p:grpSpPr>
          <a:xfrm>
            <a:off x="1162940" y="3983075"/>
            <a:ext cx="10862055" cy="565604"/>
            <a:chOff x="651937" y="5372076"/>
            <a:chExt cx="10862055" cy="565604"/>
          </a:xfrm>
        </p:grpSpPr>
        <p:sp>
          <p:nvSpPr>
            <p:cNvPr id="44" name="Rectangle 13"/>
            <p:cNvSpPr>
              <a:spLocks noChangeArrowheads="1"/>
            </p:cNvSpPr>
            <p:nvPr/>
          </p:nvSpPr>
          <p:spPr bwMode="auto">
            <a:xfrm>
              <a:off x="1070016" y="5372076"/>
              <a:ext cx="10443976"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285A32"/>
                  </a:solidFill>
                  <a:latin typeface="微软雅黑" panose="020B0503020204020204" pitchFamily="34" charset="-122"/>
                  <a:ea typeface="微软雅黑" panose="020B0503020204020204" pitchFamily="34" charset="-122"/>
                </a:rPr>
                <a:t>数据处理</a:t>
              </a:r>
              <a:r>
                <a:rPr lang="zh-CN" altLang="en-US" sz="2800" dirty="0">
                  <a:solidFill>
                    <a:srgbClr val="404040"/>
                  </a:solidFill>
                  <a:latin typeface="微软雅黑" panose="020B0503020204020204" pitchFamily="34" charset="-122"/>
                  <a:ea typeface="微软雅黑" panose="020B0503020204020204" pitchFamily="34" charset="-122"/>
                </a:rPr>
                <a:t>：设计</a:t>
              </a:r>
              <a:r>
                <a:rPr lang="zh-CN" altLang="en-US" sz="2800" dirty="0">
                  <a:solidFill>
                    <a:srgbClr val="B42D2D"/>
                  </a:solidFill>
                  <a:latin typeface="微软雅黑" panose="020B0503020204020204" pitchFamily="34" charset="-122"/>
                  <a:ea typeface="微软雅黑" panose="020B0503020204020204" pitchFamily="34" charset="-122"/>
                </a:rPr>
                <a:t>算法</a:t>
              </a:r>
              <a:r>
                <a:rPr lang="zh-CN" altLang="en-US" sz="2800" dirty="0">
                  <a:solidFill>
                    <a:srgbClr val="404040"/>
                  </a:solidFill>
                  <a:latin typeface="微软雅黑" panose="020B0503020204020204" pitchFamily="34" charset="-122"/>
                  <a:ea typeface="微软雅黑" panose="020B0503020204020204" pitchFamily="34" charset="-122"/>
                </a:rPr>
                <a:t>，再将算法转换为程序设计语言对应的</a:t>
              </a:r>
              <a:r>
                <a:rPr lang="zh-CN" altLang="en-US" sz="2800" dirty="0">
                  <a:solidFill>
                    <a:srgbClr val="B42D2D"/>
                  </a:solidFill>
                  <a:latin typeface="微软雅黑" panose="020B0503020204020204" pitchFamily="34" charset="-122"/>
                  <a:ea typeface="微软雅黑" panose="020B0503020204020204" pitchFamily="34" charset="-122"/>
                </a:rPr>
                <a:t>程序</a:t>
              </a:r>
            </a:p>
          </p:txBody>
        </p:sp>
        <p:grpSp>
          <p:nvGrpSpPr>
            <p:cNvPr id="45" name="Group 67"/>
            <p:cNvGrpSpPr/>
            <p:nvPr/>
          </p:nvGrpSpPr>
          <p:grpSpPr>
            <a:xfrm>
              <a:off x="651937" y="5480365"/>
              <a:ext cx="359992" cy="360001"/>
              <a:chOff x="10115551" y="5634036"/>
              <a:chExt cx="577837" cy="576265"/>
            </a:xfrm>
            <a:solidFill>
              <a:srgbClr val="5A327D"/>
            </a:solidFill>
          </p:grpSpPr>
          <p:sp>
            <p:nvSpPr>
              <p:cNvPr id="46"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9" name="组合 48"/>
          <p:cNvGrpSpPr/>
          <p:nvPr/>
        </p:nvGrpSpPr>
        <p:grpSpPr>
          <a:xfrm>
            <a:off x="929764" y="2549237"/>
            <a:ext cx="1800000" cy="1129785"/>
            <a:chOff x="1021204" y="2494895"/>
            <a:chExt cx="1800000" cy="1129785"/>
          </a:xfrm>
        </p:grpSpPr>
        <p:sp>
          <p:nvSpPr>
            <p:cNvPr id="57" name="立方体 56"/>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8"/>
            <p:cNvSpPr txBox="1"/>
            <p:nvPr/>
          </p:nvSpPr>
          <p:spPr>
            <a:xfrm>
              <a:off x="1284446" y="2494895"/>
              <a:ext cx="1517355"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现实世界</a:t>
              </a:r>
            </a:p>
          </p:txBody>
        </p:sp>
        <p:sp>
          <p:nvSpPr>
            <p:cNvPr id="76" name="TextBox 41"/>
            <p:cNvSpPr txBox="1"/>
            <p:nvPr/>
          </p:nvSpPr>
          <p:spPr>
            <a:xfrm>
              <a:off x="1326005" y="3030280"/>
              <a:ext cx="900000"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问题</a:t>
              </a:r>
            </a:p>
          </p:txBody>
        </p:sp>
      </p:grpSp>
      <p:grpSp>
        <p:nvGrpSpPr>
          <p:cNvPr id="77" name="组合 76"/>
          <p:cNvGrpSpPr/>
          <p:nvPr/>
        </p:nvGrpSpPr>
        <p:grpSpPr>
          <a:xfrm>
            <a:off x="2883359" y="2549237"/>
            <a:ext cx="2645485" cy="1129785"/>
            <a:chOff x="2883359" y="2549237"/>
            <a:chExt cx="2645485" cy="1129785"/>
          </a:xfrm>
        </p:grpSpPr>
        <p:grpSp>
          <p:nvGrpSpPr>
            <p:cNvPr id="78" name="组合 77"/>
            <p:cNvGrpSpPr/>
            <p:nvPr/>
          </p:nvGrpSpPr>
          <p:grpSpPr>
            <a:xfrm>
              <a:off x="3728844" y="2549237"/>
              <a:ext cx="1800000" cy="1129785"/>
              <a:chOff x="3141923" y="2494895"/>
              <a:chExt cx="1800000" cy="1129785"/>
            </a:xfrm>
          </p:grpSpPr>
          <p:sp>
            <p:nvSpPr>
              <p:cNvPr id="79" name="立方体 78"/>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2"/>
              <p:cNvSpPr txBox="1"/>
              <p:nvPr/>
            </p:nvSpPr>
            <p:spPr>
              <a:xfrm>
                <a:off x="3542325" y="2494895"/>
                <a:ext cx="1121115" cy="400110"/>
              </a:xfrm>
              <a:prstGeom prst="rect">
                <a:avLst/>
              </a:prstGeom>
              <a:noFill/>
            </p:spPr>
            <p:txBody>
              <a:bodyPr wrap="square" rtlCol="0">
                <a:spAutoFit/>
              </a:bodyPr>
              <a:lstStyle/>
              <a:p>
                <a:r>
                  <a:rPr lang="zh-CN" altLang="en-US" sz="2000" dirty="0">
                    <a:solidFill>
                      <a:srgbClr val="B42D2D"/>
                    </a:solidFill>
                    <a:latin typeface="微软雅黑" panose="020B0503020204020204" pitchFamily="34" charset="-122"/>
                    <a:ea typeface="微软雅黑" panose="020B0503020204020204" pitchFamily="34" charset="-122"/>
                  </a:rPr>
                  <a:t>模型化</a:t>
                </a:r>
              </a:p>
            </p:txBody>
          </p:sp>
          <p:sp>
            <p:nvSpPr>
              <p:cNvPr id="81" name="TextBox 25"/>
              <p:cNvSpPr txBox="1"/>
              <p:nvPr/>
            </p:nvSpPr>
            <p:spPr>
              <a:xfrm>
                <a:off x="3263843" y="3030280"/>
                <a:ext cx="1250237"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数据模型</a:t>
                </a:r>
              </a:p>
            </p:txBody>
          </p:sp>
        </p:grpSp>
        <p:sp>
          <p:nvSpPr>
            <p:cNvPr id="82" name="右箭头 81"/>
            <p:cNvSpPr/>
            <p:nvPr/>
          </p:nvSpPr>
          <p:spPr>
            <a:xfrm>
              <a:off x="2883359"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抽象</a:t>
              </a:r>
            </a:p>
          </p:txBody>
        </p:sp>
      </p:grpSp>
      <p:grpSp>
        <p:nvGrpSpPr>
          <p:cNvPr id="83" name="组合 82"/>
          <p:cNvGrpSpPr/>
          <p:nvPr/>
        </p:nvGrpSpPr>
        <p:grpSpPr>
          <a:xfrm>
            <a:off x="5650764" y="2542431"/>
            <a:ext cx="2692400" cy="1136591"/>
            <a:chOff x="5650764" y="2542431"/>
            <a:chExt cx="2692400" cy="1136591"/>
          </a:xfrm>
        </p:grpSpPr>
        <p:grpSp>
          <p:nvGrpSpPr>
            <p:cNvPr id="84" name="组合 83"/>
            <p:cNvGrpSpPr/>
            <p:nvPr/>
          </p:nvGrpSpPr>
          <p:grpSpPr>
            <a:xfrm>
              <a:off x="6527924" y="2542431"/>
              <a:ext cx="1815240" cy="1136591"/>
              <a:chOff x="5196964" y="2508680"/>
              <a:chExt cx="1815240" cy="1136591"/>
            </a:xfrm>
          </p:grpSpPr>
          <p:sp>
            <p:nvSpPr>
              <p:cNvPr id="85" name="立方体 84"/>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Box 44"/>
              <p:cNvSpPr txBox="1"/>
              <p:nvPr/>
            </p:nvSpPr>
            <p:spPr>
              <a:xfrm>
                <a:off x="5643087" y="2508680"/>
                <a:ext cx="1049078"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语言层</a:t>
                </a:r>
              </a:p>
            </p:txBody>
          </p:sp>
          <p:sp>
            <p:nvSpPr>
              <p:cNvPr id="87" name="TextBox 45"/>
              <p:cNvSpPr txBox="1"/>
              <p:nvPr/>
            </p:nvSpPr>
            <p:spPr>
              <a:xfrm>
                <a:off x="5196964" y="2937385"/>
                <a:ext cx="1495200" cy="707886"/>
              </a:xfrm>
              <a:prstGeom prst="rect">
                <a:avLst/>
              </a:prstGeom>
              <a:noFill/>
            </p:spPr>
            <p:txBody>
              <a:bodyPr wrap="square" rtlCol="0">
                <a:spAutoFit/>
              </a:bodyPr>
              <a:lstStyle/>
              <a:p>
                <a:pPr algn="ctr"/>
                <a:r>
                  <a:rPr lang="zh-CN" altLang="en-US" sz="2000" dirty="0">
                    <a:solidFill>
                      <a:srgbClr val="404040"/>
                    </a:solidFill>
                    <a:latin typeface="微软雅黑" panose="020B0503020204020204" pitchFamily="34" charset="-122"/>
                    <a:ea typeface="微软雅黑" panose="020B0503020204020204" pitchFamily="34" charset="-122"/>
                  </a:rPr>
                  <a:t>常量、变量</a:t>
                </a:r>
                <a:endParaRPr lang="en-US" altLang="zh-CN" sz="2000" dirty="0">
                  <a:solidFill>
                    <a:srgbClr val="404040"/>
                  </a:solidFill>
                  <a:latin typeface="微软雅黑" panose="020B0503020204020204" pitchFamily="34" charset="-122"/>
                  <a:ea typeface="微软雅黑" panose="020B0503020204020204" pitchFamily="34" charset="-122"/>
                </a:endParaRPr>
              </a:p>
              <a:p>
                <a:pPr algn="ctr"/>
                <a:r>
                  <a:rPr lang="zh-CN" altLang="en-US" sz="2000" dirty="0">
                    <a:solidFill>
                      <a:srgbClr val="404040"/>
                    </a:solidFill>
                    <a:latin typeface="微软雅黑" panose="020B0503020204020204" pitchFamily="34" charset="-122"/>
                    <a:ea typeface="微软雅黑" panose="020B0503020204020204" pitchFamily="34" charset="-122"/>
                  </a:rPr>
                  <a:t>数据类型</a:t>
                </a:r>
              </a:p>
            </p:txBody>
          </p:sp>
        </p:grpSp>
        <p:sp>
          <p:nvSpPr>
            <p:cNvPr id="88" name="右箭头 87"/>
            <p:cNvSpPr/>
            <p:nvPr/>
          </p:nvSpPr>
          <p:spPr>
            <a:xfrm>
              <a:off x="5650764"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表示</a:t>
              </a:r>
            </a:p>
          </p:txBody>
        </p:sp>
      </p:grpSp>
      <p:grpSp>
        <p:nvGrpSpPr>
          <p:cNvPr id="89" name="组合 88"/>
          <p:cNvGrpSpPr/>
          <p:nvPr/>
        </p:nvGrpSpPr>
        <p:grpSpPr>
          <a:xfrm>
            <a:off x="8434604" y="2540615"/>
            <a:ext cx="2707640" cy="1138407"/>
            <a:chOff x="8434604" y="2540615"/>
            <a:chExt cx="2707640" cy="1138407"/>
          </a:xfrm>
        </p:grpSpPr>
        <p:grpSp>
          <p:nvGrpSpPr>
            <p:cNvPr id="90" name="组合 89"/>
            <p:cNvGrpSpPr/>
            <p:nvPr/>
          </p:nvGrpSpPr>
          <p:grpSpPr>
            <a:xfrm>
              <a:off x="9342244" y="2540615"/>
              <a:ext cx="1800000" cy="1138407"/>
              <a:chOff x="9022204" y="2567590"/>
              <a:chExt cx="1800000" cy="1138407"/>
            </a:xfrm>
          </p:grpSpPr>
          <p:sp>
            <p:nvSpPr>
              <p:cNvPr id="91" name="立方体 90"/>
              <p:cNvSpPr/>
              <p:nvPr/>
            </p:nvSpPr>
            <p:spPr>
              <a:xfrm>
                <a:off x="9022204" y="258137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TextBox 47"/>
              <p:cNvSpPr txBox="1"/>
              <p:nvPr/>
            </p:nvSpPr>
            <p:spPr>
              <a:xfrm>
                <a:off x="9437847" y="2567590"/>
                <a:ext cx="1077754"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机器层</a:t>
                </a:r>
              </a:p>
            </p:txBody>
          </p:sp>
          <p:sp>
            <p:nvSpPr>
              <p:cNvPr id="93" name="TextBox 48"/>
              <p:cNvSpPr txBox="1"/>
              <p:nvPr/>
            </p:nvSpPr>
            <p:spPr>
              <a:xfrm>
                <a:off x="9022204" y="2969320"/>
                <a:ext cx="1493397" cy="736677"/>
              </a:xfrm>
              <a:prstGeom prst="rect">
                <a:avLst/>
              </a:prstGeom>
              <a:noFill/>
            </p:spPr>
            <p:txBody>
              <a:bodyPr wrap="square" rtlCol="0">
                <a:spAutoFit/>
              </a:bodyPr>
              <a:lstStyle/>
              <a:p>
                <a:pPr algn="ctr">
                  <a:lnSpc>
                    <a:spcPts val="2600"/>
                  </a:lnSpc>
                </a:pPr>
                <a:r>
                  <a:rPr lang="zh-CN" altLang="en-US"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内存</a:t>
                </a:r>
                <a:endPar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2600"/>
                  </a:lnSpc>
                </a:pP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编码</a:t>
                </a:r>
              </a:p>
            </p:txBody>
          </p:sp>
        </p:grpSp>
        <p:sp>
          <p:nvSpPr>
            <p:cNvPr id="94" name="右箭头 93"/>
            <p:cNvSpPr/>
            <p:nvPr/>
          </p:nvSpPr>
          <p:spPr>
            <a:xfrm>
              <a:off x="8434604"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翻译</a:t>
              </a:r>
            </a:p>
          </p:txBody>
        </p:sp>
      </p:grpSp>
      <p:grpSp>
        <p:nvGrpSpPr>
          <p:cNvPr id="95" name="组合 94"/>
          <p:cNvGrpSpPr/>
          <p:nvPr/>
        </p:nvGrpSpPr>
        <p:grpSpPr>
          <a:xfrm>
            <a:off x="880991" y="4705236"/>
            <a:ext cx="1800000" cy="1129785"/>
            <a:chOff x="1021204" y="2494895"/>
            <a:chExt cx="1800000" cy="1129785"/>
          </a:xfrm>
        </p:grpSpPr>
        <p:sp>
          <p:nvSpPr>
            <p:cNvPr id="96" name="立方体 95"/>
            <p:cNvSpPr/>
            <p:nvPr/>
          </p:nvSpPr>
          <p:spPr>
            <a:xfrm>
              <a:off x="1021204"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TextBox 54"/>
            <p:cNvSpPr txBox="1"/>
            <p:nvPr/>
          </p:nvSpPr>
          <p:spPr>
            <a:xfrm>
              <a:off x="1284446" y="2494895"/>
              <a:ext cx="1517355"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现实世界</a:t>
              </a:r>
            </a:p>
          </p:txBody>
        </p:sp>
        <p:sp>
          <p:nvSpPr>
            <p:cNvPr id="98" name="TextBox 55"/>
            <p:cNvSpPr txBox="1"/>
            <p:nvPr/>
          </p:nvSpPr>
          <p:spPr>
            <a:xfrm>
              <a:off x="1326005" y="3030280"/>
              <a:ext cx="900000"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问题</a:t>
              </a:r>
            </a:p>
          </p:txBody>
        </p:sp>
      </p:grpSp>
      <p:grpSp>
        <p:nvGrpSpPr>
          <p:cNvPr id="99" name="组合 98"/>
          <p:cNvGrpSpPr/>
          <p:nvPr/>
        </p:nvGrpSpPr>
        <p:grpSpPr>
          <a:xfrm>
            <a:off x="2834586" y="4705236"/>
            <a:ext cx="2645485" cy="1129785"/>
            <a:chOff x="2883359" y="2549237"/>
            <a:chExt cx="2645485" cy="1129785"/>
          </a:xfrm>
        </p:grpSpPr>
        <p:grpSp>
          <p:nvGrpSpPr>
            <p:cNvPr id="100" name="组合 99"/>
            <p:cNvGrpSpPr/>
            <p:nvPr/>
          </p:nvGrpSpPr>
          <p:grpSpPr>
            <a:xfrm>
              <a:off x="3728844" y="2549237"/>
              <a:ext cx="1800000" cy="1129785"/>
              <a:chOff x="3141923" y="2494895"/>
              <a:chExt cx="1800000" cy="1129785"/>
            </a:xfrm>
          </p:grpSpPr>
          <p:sp>
            <p:nvSpPr>
              <p:cNvPr id="101" name="立方体 100"/>
              <p:cNvSpPr/>
              <p:nvPr/>
            </p:nvSpPr>
            <p:spPr>
              <a:xfrm>
                <a:off x="3141923" y="2508680"/>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TextBox 60"/>
              <p:cNvSpPr txBox="1"/>
              <p:nvPr/>
            </p:nvSpPr>
            <p:spPr>
              <a:xfrm>
                <a:off x="3542325" y="2494895"/>
                <a:ext cx="1121115" cy="400110"/>
              </a:xfrm>
              <a:prstGeom prst="rect">
                <a:avLst/>
              </a:prstGeom>
              <a:noFill/>
            </p:spPr>
            <p:txBody>
              <a:bodyPr wrap="square" rtlCol="0">
                <a:spAutoFit/>
              </a:bodyPr>
              <a:lstStyle/>
              <a:p>
                <a:r>
                  <a:rPr lang="zh-CN" altLang="en-US" sz="2000" dirty="0">
                    <a:solidFill>
                      <a:srgbClr val="B42D2D"/>
                    </a:solidFill>
                    <a:latin typeface="微软雅黑" panose="020B0503020204020204" pitchFamily="34" charset="-122"/>
                    <a:ea typeface="微软雅黑" panose="020B0503020204020204" pitchFamily="34" charset="-122"/>
                  </a:rPr>
                  <a:t>形式化</a:t>
                </a:r>
              </a:p>
            </p:txBody>
          </p:sp>
          <p:sp>
            <p:nvSpPr>
              <p:cNvPr id="103" name="TextBox 61"/>
              <p:cNvSpPr txBox="1"/>
              <p:nvPr/>
            </p:nvSpPr>
            <p:spPr>
              <a:xfrm>
                <a:off x="3492443" y="3030280"/>
                <a:ext cx="826853"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算法</a:t>
                </a:r>
              </a:p>
            </p:txBody>
          </p:sp>
        </p:grpSp>
        <p:sp>
          <p:nvSpPr>
            <p:cNvPr id="104" name="右箭头 103"/>
            <p:cNvSpPr/>
            <p:nvPr/>
          </p:nvSpPr>
          <p:spPr>
            <a:xfrm>
              <a:off x="2883359"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抽象</a:t>
              </a:r>
            </a:p>
          </p:txBody>
        </p:sp>
      </p:grpSp>
      <p:grpSp>
        <p:nvGrpSpPr>
          <p:cNvPr id="105" name="组合 104"/>
          <p:cNvGrpSpPr/>
          <p:nvPr/>
        </p:nvGrpSpPr>
        <p:grpSpPr>
          <a:xfrm>
            <a:off x="5601991" y="4698430"/>
            <a:ext cx="2692400" cy="1129785"/>
            <a:chOff x="5650764" y="2542431"/>
            <a:chExt cx="2692400" cy="1129785"/>
          </a:xfrm>
        </p:grpSpPr>
        <p:grpSp>
          <p:nvGrpSpPr>
            <p:cNvPr id="106" name="组合 105"/>
            <p:cNvGrpSpPr/>
            <p:nvPr/>
          </p:nvGrpSpPr>
          <p:grpSpPr>
            <a:xfrm>
              <a:off x="6527924" y="2542431"/>
              <a:ext cx="1815240" cy="1129785"/>
              <a:chOff x="5196964" y="2508680"/>
              <a:chExt cx="1815240" cy="1129785"/>
            </a:xfrm>
          </p:grpSpPr>
          <p:sp>
            <p:nvSpPr>
              <p:cNvPr id="107" name="立方体 106"/>
              <p:cNvSpPr/>
              <p:nvPr/>
            </p:nvSpPr>
            <p:spPr>
              <a:xfrm>
                <a:off x="5212204" y="252246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TextBox 66"/>
              <p:cNvSpPr txBox="1"/>
              <p:nvPr/>
            </p:nvSpPr>
            <p:spPr>
              <a:xfrm>
                <a:off x="5643087" y="2508680"/>
                <a:ext cx="1049078"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语言层</a:t>
                </a:r>
              </a:p>
            </p:txBody>
          </p:sp>
          <p:sp>
            <p:nvSpPr>
              <p:cNvPr id="109" name="TextBox 67"/>
              <p:cNvSpPr txBox="1"/>
              <p:nvPr/>
            </p:nvSpPr>
            <p:spPr>
              <a:xfrm>
                <a:off x="5196964" y="3074545"/>
                <a:ext cx="1495200" cy="400110"/>
              </a:xfrm>
              <a:prstGeom prst="rect">
                <a:avLst/>
              </a:prstGeom>
              <a:noFill/>
            </p:spPr>
            <p:txBody>
              <a:bodyPr wrap="square" rtlCol="0">
                <a:spAutoFit/>
              </a:bodyPr>
              <a:lstStyle/>
              <a:p>
                <a:pPr algn="ctr"/>
                <a:r>
                  <a:rPr lang="zh-CN" altLang="en-US" sz="2000" dirty="0">
                    <a:solidFill>
                      <a:srgbClr val="404040"/>
                    </a:solidFill>
                    <a:latin typeface="微软雅黑" panose="020B0503020204020204" pitchFamily="34" charset="-122"/>
                    <a:ea typeface="微软雅黑" panose="020B0503020204020204" pitchFamily="34" charset="-122"/>
                  </a:rPr>
                  <a:t>程序</a:t>
                </a:r>
              </a:p>
            </p:txBody>
          </p:sp>
        </p:grpSp>
        <p:sp>
          <p:nvSpPr>
            <p:cNvPr id="110" name="右箭头 109"/>
            <p:cNvSpPr/>
            <p:nvPr/>
          </p:nvSpPr>
          <p:spPr>
            <a:xfrm>
              <a:off x="5650764"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表示</a:t>
              </a:r>
            </a:p>
          </p:txBody>
        </p:sp>
      </p:grpSp>
      <p:grpSp>
        <p:nvGrpSpPr>
          <p:cNvPr id="111" name="组合 110"/>
          <p:cNvGrpSpPr/>
          <p:nvPr/>
        </p:nvGrpSpPr>
        <p:grpSpPr>
          <a:xfrm>
            <a:off x="8385831" y="4696614"/>
            <a:ext cx="2707640" cy="1129785"/>
            <a:chOff x="8434604" y="2540615"/>
            <a:chExt cx="2707640" cy="1129785"/>
          </a:xfrm>
        </p:grpSpPr>
        <p:grpSp>
          <p:nvGrpSpPr>
            <p:cNvPr id="112" name="组合 111"/>
            <p:cNvGrpSpPr/>
            <p:nvPr/>
          </p:nvGrpSpPr>
          <p:grpSpPr>
            <a:xfrm>
              <a:off x="9342244" y="2540615"/>
              <a:ext cx="1800000" cy="1129785"/>
              <a:chOff x="9022204" y="2567590"/>
              <a:chExt cx="1800000" cy="1129785"/>
            </a:xfrm>
          </p:grpSpPr>
          <p:sp>
            <p:nvSpPr>
              <p:cNvPr id="113" name="立方体 112"/>
              <p:cNvSpPr/>
              <p:nvPr/>
            </p:nvSpPr>
            <p:spPr>
              <a:xfrm>
                <a:off x="9022204" y="2581375"/>
                <a:ext cx="1800000" cy="1116000"/>
              </a:xfrm>
              <a:prstGeom prst="cube">
                <a:avLst>
                  <a:gd name="adj" fmla="val 31828"/>
                </a:avLst>
              </a:prstGeom>
              <a:solidFill>
                <a:srgbClr val="B4B4C8"/>
              </a:solid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TextBox 72"/>
              <p:cNvSpPr txBox="1"/>
              <p:nvPr/>
            </p:nvSpPr>
            <p:spPr>
              <a:xfrm>
                <a:off x="9437847" y="2567590"/>
                <a:ext cx="1077754" cy="400110"/>
              </a:xfrm>
              <a:prstGeom prst="rect">
                <a:avLst/>
              </a:prstGeom>
              <a:noFill/>
            </p:spPr>
            <p:txBody>
              <a:bodyPr wrap="square" rtlCol="0">
                <a:spAutoFit/>
              </a:bodyPr>
              <a:lstStyle/>
              <a:p>
                <a:r>
                  <a:rPr lang="zh-CN" altLang="en-US" sz="2000" dirty="0">
                    <a:solidFill>
                      <a:srgbClr val="404040"/>
                    </a:solidFill>
                    <a:latin typeface="微软雅黑" panose="020B0503020204020204" pitchFamily="34" charset="-122"/>
                    <a:ea typeface="微软雅黑" panose="020B0503020204020204" pitchFamily="34" charset="-122"/>
                  </a:rPr>
                  <a:t>机器层</a:t>
                </a:r>
              </a:p>
            </p:txBody>
          </p:sp>
          <p:sp>
            <p:nvSpPr>
              <p:cNvPr id="115" name="TextBox 73"/>
              <p:cNvSpPr txBox="1"/>
              <p:nvPr/>
            </p:nvSpPr>
            <p:spPr>
              <a:xfrm>
                <a:off x="9022204" y="3136960"/>
                <a:ext cx="1493397" cy="402482"/>
              </a:xfrm>
              <a:prstGeom prst="rect">
                <a:avLst/>
              </a:prstGeom>
              <a:noFill/>
            </p:spPr>
            <p:txBody>
              <a:bodyPr wrap="square" rtlCol="0">
                <a:spAutoFit/>
              </a:bodyPr>
              <a:lstStyle/>
              <a:p>
                <a:pPr algn="ctr">
                  <a:lnSpc>
                    <a:spcPts val="2600"/>
                  </a:lnSpc>
                </a:pPr>
                <a:r>
                  <a:rPr lang="zh-CN" altLang="en-US" sz="2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机器指令</a:t>
                </a:r>
              </a:p>
            </p:txBody>
          </p:sp>
        </p:grpSp>
        <p:sp>
          <p:nvSpPr>
            <p:cNvPr id="116" name="右箭头 115"/>
            <p:cNvSpPr/>
            <p:nvPr/>
          </p:nvSpPr>
          <p:spPr>
            <a:xfrm>
              <a:off x="8434604" y="2831515"/>
              <a:ext cx="720000" cy="504000"/>
            </a:xfrm>
            <a:prstGeom prst="rightArrow">
              <a:avLst>
                <a:gd name="adj1" fmla="val 61572"/>
                <a:gd name="adj2" fmla="val 50000"/>
              </a:avLst>
            </a:prstGeom>
            <a:noFill/>
            <a:ln w="28575">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36000" tIns="0" rIns="0" bIns="0" rtlCol="0" anchor="ctr"/>
            <a:lstStyle/>
            <a:p>
              <a:pPr algn="ctr">
                <a:lnSpc>
                  <a:spcPts val="2400"/>
                </a:lnSpc>
              </a:pPr>
              <a:r>
                <a:rPr lang="zh-CN" altLang="en-US" dirty="0">
                  <a:solidFill>
                    <a:srgbClr val="5A327D"/>
                  </a:solidFill>
                  <a:latin typeface="微软雅黑" panose="020B0503020204020204" pitchFamily="34" charset="-122"/>
                  <a:ea typeface="微软雅黑" panose="020B0503020204020204" pitchFamily="34" charset="-122"/>
                </a:rPr>
                <a:t>翻译</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wipe(left)">
                                      <p:cBhvr>
                                        <p:cTn id="25" dur="500"/>
                                        <p:tgtEl>
                                          <p:spTgt spid="7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wipe(left)">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left)">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wipe(left)">
                                      <p:cBhvr>
                                        <p:cTn id="40" dur="500"/>
                                        <p:tgtEl>
                                          <p:spTgt spid="10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wipe(left)">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11"/>
                                        </p:tgtEl>
                                        <p:attrNameLst>
                                          <p:attrName>style.visibility</p:attrName>
                                        </p:attrNameLst>
                                      </p:cBhvr>
                                      <p:to>
                                        <p:strVal val="visible"/>
                                      </p:to>
                                    </p:set>
                                    <p:animEffect transition="in" filter="wipe(left)">
                                      <p:cBhvr>
                                        <p:cTn id="50" dur="5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1" restart="whenNotActive" fill="hold" evtFilter="cancelBubble" nodeType="interactiveSeq">
                <p:stCondLst>
                  <p:cond evt="onClick" delay="0">
                    <p:tgtEl>
                      <p:spTgt spid="49"/>
                    </p:tgtEl>
                  </p:cond>
                </p:stCondLst>
                <p:endSync evt="end" delay="0">
                  <p:rtn val="all"/>
                </p:endSync>
                <p:childTnLst>
                  <p:par>
                    <p:cTn id="52" fill="hold">
                      <p:stCondLst>
                        <p:cond delay="0"/>
                      </p:stCondLst>
                      <p:childTnLst>
                        <p:par>
                          <p:cTn id="53" fill="hold">
                            <p:stCondLst>
                              <p:cond delay="0"/>
                            </p:stCondLst>
                            <p:childTnLst>
                              <p:par>
                                <p:cTn id="54" presetID="35" presetClass="emph" presetSubtype="0" repeatCount="2000" fill="hold" nodeType="clickEffect">
                                  <p:stCondLst>
                                    <p:cond delay="0"/>
                                  </p:stCondLst>
                                  <p:childTnLst>
                                    <p:anim calcmode="discrete" valueType="str">
                                      <p:cBhvr>
                                        <p:cTn id="55" dur="500" fill="hold"/>
                                        <p:tgtEl>
                                          <p:spTgt spid="4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9"/>
                  </p:tgtEl>
                </p:cond>
              </p:nextCondLst>
            </p:seq>
            <p:seq concurrent="1" nextAc="seek">
              <p:cTn id="56" restart="whenNotActive" fill="hold" evtFilter="cancelBubble" nodeType="interactiveSeq">
                <p:stCondLst>
                  <p:cond evt="onClick" delay="0">
                    <p:tgtEl>
                      <p:spTgt spid="77"/>
                    </p:tgtEl>
                  </p:cond>
                </p:stCondLst>
                <p:endSync evt="end" delay="0">
                  <p:rtn val="all"/>
                </p:endSync>
                <p:childTnLst>
                  <p:par>
                    <p:cTn id="57" fill="hold">
                      <p:stCondLst>
                        <p:cond delay="0"/>
                      </p:stCondLst>
                      <p:childTnLst>
                        <p:par>
                          <p:cTn id="58" fill="hold">
                            <p:stCondLst>
                              <p:cond delay="0"/>
                            </p:stCondLst>
                            <p:childTnLst>
                              <p:par>
                                <p:cTn id="59" presetID="35" presetClass="emph" presetSubtype="0" repeatCount="2000" fill="hold" nodeType="clickEffect">
                                  <p:stCondLst>
                                    <p:cond delay="0"/>
                                  </p:stCondLst>
                                  <p:childTnLst>
                                    <p:anim calcmode="discrete" valueType="str">
                                      <p:cBhvr>
                                        <p:cTn id="60" dur="500" fill="hold"/>
                                        <p:tgtEl>
                                          <p:spTgt spid="7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7"/>
                  </p:tgtEl>
                </p:cond>
              </p:nextCondLst>
            </p:seq>
            <p:seq concurrent="1" nextAc="seek">
              <p:cTn id="61" restart="whenNotActive" fill="hold" evtFilter="cancelBubble" nodeType="interactiveSeq">
                <p:stCondLst>
                  <p:cond evt="onClick" delay="0">
                    <p:tgtEl>
                      <p:spTgt spid="95"/>
                    </p:tgtEl>
                  </p:cond>
                </p:stCondLst>
                <p:endSync evt="end" delay="0">
                  <p:rtn val="all"/>
                </p:endSync>
                <p:childTnLst>
                  <p:par>
                    <p:cTn id="62" fill="hold">
                      <p:stCondLst>
                        <p:cond delay="0"/>
                      </p:stCondLst>
                      <p:childTnLst>
                        <p:par>
                          <p:cTn id="63" fill="hold">
                            <p:stCondLst>
                              <p:cond delay="0"/>
                            </p:stCondLst>
                            <p:childTnLst>
                              <p:par>
                                <p:cTn id="64" presetID="35" presetClass="emph" presetSubtype="0" repeatCount="2000" fill="hold" nodeType="clickEffect">
                                  <p:stCondLst>
                                    <p:cond delay="0"/>
                                  </p:stCondLst>
                                  <p:childTnLst>
                                    <p:anim calcmode="discrete" valueType="str">
                                      <p:cBhvr>
                                        <p:cTn id="65"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5"/>
                  </p:tgtEl>
                </p:cond>
              </p:nextCondLst>
            </p:seq>
            <p:seq concurrent="1" nextAc="seek">
              <p:cTn id="66" restart="whenNotActive" fill="hold" evtFilter="cancelBubble" nodeType="interactiveSeq">
                <p:stCondLst>
                  <p:cond evt="onClick" delay="0">
                    <p:tgtEl>
                      <p:spTgt spid="99"/>
                    </p:tgtEl>
                  </p:cond>
                </p:stCondLst>
                <p:endSync evt="end" delay="0">
                  <p:rtn val="all"/>
                </p:endSync>
                <p:childTnLst>
                  <p:par>
                    <p:cTn id="67" fill="hold">
                      <p:stCondLst>
                        <p:cond delay="0"/>
                      </p:stCondLst>
                      <p:childTnLst>
                        <p:par>
                          <p:cTn id="68" fill="hold">
                            <p:stCondLst>
                              <p:cond delay="0"/>
                            </p:stCondLst>
                            <p:childTnLst>
                              <p:par>
                                <p:cTn id="69" presetID="35" presetClass="emph" presetSubtype="0" repeatCount="2000" fill="hold" nodeType="clickEffect">
                                  <p:stCondLst>
                                    <p:cond delay="0"/>
                                  </p:stCondLst>
                                  <p:childTnLst>
                                    <p:anim calcmode="discrete" valueType="str">
                                      <p:cBhvr>
                                        <p:cTn id="70" dur="500" fill="hold"/>
                                        <p:tgtEl>
                                          <p:spTgt spid="9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9"/>
                  </p:tgtEl>
                </p:cond>
              </p:nextCondLst>
            </p:seq>
            <p:seq concurrent="1" nextAc="seek">
              <p:cTn id="71" restart="whenNotActive" fill="hold" evtFilter="cancelBubble" nodeType="interactiveSeq">
                <p:stCondLst>
                  <p:cond evt="onClick" delay="0">
                    <p:tgtEl>
                      <p:spTgt spid="83"/>
                    </p:tgtEl>
                  </p:cond>
                </p:stCondLst>
                <p:endSync evt="end" delay="0">
                  <p:rtn val="all"/>
                </p:endSync>
                <p:childTnLst>
                  <p:par>
                    <p:cTn id="72" fill="hold">
                      <p:stCondLst>
                        <p:cond delay="0"/>
                      </p:stCondLst>
                      <p:childTnLst>
                        <p:par>
                          <p:cTn id="73" fill="hold">
                            <p:stCondLst>
                              <p:cond delay="0"/>
                            </p:stCondLst>
                            <p:childTnLst>
                              <p:par>
                                <p:cTn id="74" presetID="35" presetClass="emph" presetSubtype="0" repeatCount="2000" fill="hold" nodeType="clickEffect">
                                  <p:stCondLst>
                                    <p:cond delay="0"/>
                                  </p:stCondLst>
                                  <p:childTnLst>
                                    <p:anim calcmode="discrete" valueType="str">
                                      <p:cBhvr>
                                        <p:cTn id="75" dur="500" fill="hold"/>
                                        <p:tgtEl>
                                          <p:spTgt spid="8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3"/>
                  </p:tgtEl>
                </p:cond>
              </p:nextCondLst>
            </p:seq>
            <p:seq concurrent="1" nextAc="seek">
              <p:cTn id="76" restart="whenNotActive" fill="hold" evtFilter="cancelBubble" nodeType="interactiveSeq">
                <p:stCondLst>
                  <p:cond evt="onClick" delay="0">
                    <p:tgtEl>
                      <p:spTgt spid="105"/>
                    </p:tgtEl>
                  </p:cond>
                </p:stCondLst>
                <p:endSync evt="end" delay="0">
                  <p:rtn val="all"/>
                </p:endSync>
                <p:childTnLst>
                  <p:par>
                    <p:cTn id="77" fill="hold">
                      <p:stCondLst>
                        <p:cond delay="0"/>
                      </p:stCondLst>
                      <p:childTnLst>
                        <p:par>
                          <p:cTn id="78" fill="hold">
                            <p:stCondLst>
                              <p:cond delay="0"/>
                            </p:stCondLst>
                            <p:childTnLst>
                              <p:par>
                                <p:cTn id="79" presetID="35" presetClass="emph" presetSubtype="0" repeatCount="2000" fill="hold" nodeType="clickEffect">
                                  <p:stCondLst>
                                    <p:cond delay="0"/>
                                  </p:stCondLst>
                                  <p:childTnLst>
                                    <p:anim calcmode="discrete" valueType="str">
                                      <p:cBhvr>
                                        <p:cTn id="80" dur="500" fill="hold"/>
                                        <p:tgtEl>
                                          <p:spTgt spid="10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5"/>
                  </p:tgtEl>
                </p:cond>
              </p:nextCondLst>
            </p:seq>
            <p:seq concurrent="1" nextAc="seek">
              <p:cTn id="81" restart="whenNotActive" fill="hold" evtFilter="cancelBubble" nodeType="interactiveSeq">
                <p:stCondLst>
                  <p:cond evt="onClick" delay="0">
                    <p:tgtEl>
                      <p:spTgt spid="89"/>
                    </p:tgtEl>
                  </p:cond>
                </p:stCondLst>
                <p:endSync evt="end" delay="0">
                  <p:rtn val="all"/>
                </p:endSync>
                <p:childTnLst>
                  <p:par>
                    <p:cTn id="82" fill="hold">
                      <p:stCondLst>
                        <p:cond delay="0"/>
                      </p:stCondLst>
                      <p:childTnLst>
                        <p:par>
                          <p:cTn id="83" fill="hold">
                            <p:stCondLst>
                              <p:cond delay="0"/>
                            </p:stCondLst>
                            <p:childTnLst>
                              <p:par>
                                <p:cTn id="84" presetID="35" presetClass="emph" presetSubtype="0" repeatCount="2000" fill="hold" nodeType="clickEffect">
                                  <p:stCondLst>
                                    <p:cond delay="0"/>
                                  </p:stCondLst>
                                  <p:childTnLst>
                                    <p:anim calcmode="discrete" valueType="str">
                                      <p:cBhvr>
                                        <p:cTn id="85" dur="500" fill="hold"/>
                                        <p:tgtEl>
                                          <p:spTgt spid="8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9"/>
                  </p:tgtEl>
                </p:cond>
              </p:nextCondLst>
            </p:seq>
            <p:seq concurrent="1" nextAc="seek">
              <p:cTn id="86" restart="whenNotActive" fill="hold" evtFilter="cancelBubble" nodeType="interactiveSeq">
                <p:stCondLst>
                  <p:cond evt="onClick" delay="0">
                    <p:tgtEl>
                      <p:spTgt spid="111"/>
                    </p:tgtEl>
                  </p:cond>
                </p:stCondLst>
                <p:endSync evt="end" delay="0">
                  <p:rtn val="all"/>
                </p:endSync>
                <p:childTnLst>
                  <p:par>
                    <p:cTn id="87" fill="hold">
                      <p:stCondLst>
                        <p:cond delay="0"/>
                      </p:stCondLst>
                      <p:childTnLst>
                        <p:par>
                          <p:cTn id="88" fill="hold">
                            <p:stCondLst>
                              <p:cond delay="0"/>
                            </p:stCondLst>
                            <p:childTnLst>
                              <p:par>
                                <p:cTn id="89" presetID="35" presetClass="emph" presetSubtype="0" repeatCount="2000" fill="hold" nodeType="clickEffect">
                                  <p:stCondLst>
                                    <p:cond delay="0"/>
                                  </p:stCondLst>
                                  <p:childTnLst>
                                    <p:anim calcmode="discrete" valueType="str">
                                      <p:cBhvr>
                                        <p:cTn id="90" dur="500" fill="hold"/>
                                        <p:tgtEl>
                                          <p:spTgt spid="11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11"/>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v</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算法设计基础</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1-2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什么是好算法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见识算法</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21" name="组合 20"/>
          <p:cNvGrpSpPr/>
          <p:nvPr/>
        </p:nvGrpSpPr>
        <p:grpSpPr>
          <a:xfrm>
            <a:off x="4246690" y="739284"/>
            <a:ext cx="2946591" cy="609398"/>
            <a:chOff x="651937" y="5314291"/>
            <a:chExt cx="2946591" cy="609398"/>
          </a:xfrm>
        </p:grpSpPr>
        <p:sp>
          <p:nvSpPr>
            <p:cNvPr id="22" name="Rectangle 13"/>
            <p:cNvSpPr>
              <a:spLocks noChangeArrowheads="1"/>
            </p:cNvSpPr>
            <p:nvPr/>
          </p:nvSpPr>
          <p:spPr bwMode="auto">
            <a:xfrm>
              <a:off x="1130976" y="5314291"/>
              <a:ext cx="2467552"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285A32"/>
                  </a:solidFill>
                  <a:latin typeface="微软雅黑" panose="020B0503020204020204" pitchFamily="34" charset="-122"/>
                  <a:ea typeface="微软雅黑" panose="020B0503020204020204" pitchFamily="34" charset="-122"/>
                </a:rPr>
                <a:t>图灵奖</a:t>
              </a:r>
              <a:r>
                <a:rPr lang="zh-CN" altLang="en-US" sz="2800" dirty="0">
                  <a:solidFill>
                    <a:srgbClr val="404040"/>
                  </a:solidFill>
                  <a:latin typeface="微软雅黑" panose="020B0503020204020204" pitchFamily="34" charset="-122"/>
                  <a:ea typeface="微软雅黑" panose="020B0503020204020204" pitchFamily="34" charset="-122"/>
                </a:rPr>
                <a:t>与算法</a:t>
              </a:r>
            </a:p>
          </p:txBody>
        </p:sp>
        <p:grpSp>
          <p:nvGrpSpPr>
            <p:cNvPr id="23" name="Group 67"/>
            <p:cNvGrpSpPr/>
            <p:nvPr/>
          </p:nvGrpSpPr>
          <p:grpSpPr>
            <a:xfrm>
              <a:off x="651937" y="5480365"/>
              <a:ext cx="359992" cy="360001"/>
              <a:chOff x="10115551" y="5634036"/>
              <a:chExt cx="577837" cy="576265"/>
            </a:xfrm>
            <a:solidFill>
              <a:srgbClr val="5A327D"/>
            </a:solidFill>
          </p:grpSpPr>
          <p:sp>
            <p:nvSpPr>
              <p:cNvPr id="2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660750" y="1416778"/>
            <a:ext cx="10933997" cy="4990405"/>
            <a:chOff x="660750" y="1124678"/>
            <a:chExt cx="10933997" cy="4990405"/>
          </a:xfrm>
        </p:grpSpPr>
        <p:sp>
          <p:nvSpPr>
            <p:cNvPr id="4" name="矩形 3"/>
            <p:cNvSpPr/>
            <p:nvPr/>
          </p:nvSpPr>
          <p:spPr>
            <a:xfrm>
              <a:off x="1094387" y="1124678"/>
              <a:ext cx="10500360" cy="4990405"/>
            </a:xfrm>
            <a:prstGeom prst="rect">
              <a:avLst/>
            </a:prstGeom>
          </p:spPr>
          <p:txBody>
            <a:bodyPr wrap="square">
              <a:spAutoFit/>
            </a:bodyPr>
            <a:lstStyle/>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Hoare</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26</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岁发明了闻名于世的快速排序算法；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Ronald</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Shamir</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Adleman</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发明了国际上最具影响力的公钥密码算法</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RSA</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Knuth</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编著的《程序设计的艺术》</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奠定了</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数据结构与算法领域的主要内容；</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Floyd</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发明了求解多源点最短路径的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Floyd</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以及堆结构</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Karp</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在网络流和组合优化问题领域都发明了许多高效算法；</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a:lnSpc>
                  <a:spcPts val="3500"/>
                </a:lnSpc>
              </a:pP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Hopcroft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他的学生</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Tarjan</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在数据结构和算法方面</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众多创造性贡献；</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姚期智（</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Chi-</a:t>
              </a: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Chih</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 Yao</a:t>
              </a:r>
              <a:r>
                <a:rPr lang="zh-CN"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发明了伪随机数的生成算法</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以及</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加密</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解密算法；</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Sutherland</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发明的图形图像算法改善了屏幕刷新的文件显示</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err="1">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Dijkstra</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发明了单源点的最短路径算法</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Dijkstra</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Wilkinson</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在数值线性代数方面发现很多有意义的算法；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500"/>
                </a:lnSpc>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Blum</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发现了著名的算法设计技术——分支限界法</a:t>
              </a:r>
              <a:r>
                <a:rPr lang="en-US" altLang="zh-CN" sz="24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4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 name="Group 40"/>
            <p:cNvGrpSpPr/>
            <p:nvPr/>
          </p:nvGrpSpPr>
          <p:grpSpPr>
            <a:xfrm>
              <a:off x="660750" y="1262075"/>
              <a:ext cx="360000" cy="360000"/>
              <a:chOff x="674688" y="4314825"/>
              <a:chExt cx="541338" cy="534988"/>
            </a:xfrm>
            <a:solidFill>
              <a:srgbClr val="5A327D"/>
            </a:solidFill>
          </p:grpSpPr>
          <p:sp>
            <p:nvSpPr>
              <p:cNvPr id="6"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40"/>
            <p:cNvGrpSpPr/>
            <p:nvPr/>
          </p:nvGrpSpPr>
          <p:grpSpPr>
            <a:xfrm>
              <a:off x="660750" y="1702310"/>
              <a:ext cx="360000" cy="360000"/>
              <a:chOff x="674688" y="4314825"/>
              <a:chExt cx="541338" cy="534988"/>
            </a:xfrm>
            <a:solidFill>
              <a:srgbClr val="5A327D"/>
            </a:solidFill>
          </p:grpSpPr>
          <p:sp>
            <p:nvSpPr>
              <p:cNvPr id="11"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5" name="Group 40"/>
            <p:cNvGrpSpPr/>
            <p:nvPr/>
          </p:nvGrpSpPr>
          <p:grpSpPr>
            <a:xfrm>
              <a:off x="660750" y="2142545"/>
              <a:ext cx="360000" cy="360000"/>
              <a:chOff x="674688" y="4314825"/>
              <a:chExt cx="541338" cy="534988"/>
            </a:xfrm>
            <a:solidFill>
              <a:srgbClr val="5A327D"/>
            </a:solidFill>
          </p:grpSpPr>
          <p:sp>
            <p:nvSpPr>
              <p:cNvPr id="16"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Group 40"/>
            <p:cNvGrpSpPr/>
            <p:nvPr/>
          </p:nvGrpSpPr>
          <p:grpSpPr>
            <a:xfrm>
              <a:off x="660750" y="2582780"/>
              <a:ext cx="360000" cy="360000"/>
              <a:chOff x="674688" y="4314825"/>
              <a:chExt cx="541338" cy="534988"/>
            </a:xfrm>
            <a:solidFill>
              <a:srgbClr val="5A327D"/>
            </a:solidFill>
          </p:grpSpPr>
          <p:sp>
            <p:nvSpPr>
              <p:cNvPr id="25"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3" name="Group 40"/>
            <p:cNvGrpSpPr/>
            <p:nvPr/>
          </p:nvGrpSpPr>
          <p:grpSpPr>
            <a:xfrm>
              <a:off x="660750" y="3023015"/>
              <a:ext cx="360000" cy="360000"/>
              <a:chOff x="674688" y="4314825"/>
              <a:chExt cx="541338" cy="534988"/>
            </a:xfrm>
            <a:solidFill>
              <a:srgbClr val="5A327D"/>
            </a:solidFill>
          </p:grpSpPr>
          <p:sp>
            <p:nvSpPr>
              <p:cNvPr id="64"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8" name="Group 40"/>
            <p:cNvGrpSpPr/>
            <p:nvPr/>
          </p:nvGrpSpPr>
          <p:grpSpPr>
            <a:xfrm>
              <a:off x="660750" y="3463250"/>
              <a:ext cx="360000" cy="360000"/>
              <a:chOff x="674688" y="4314825"/>
              <a:chExt cx="541338" cy="534988"/>
            </a:xfrm>
            <a:solidFill>
              <a:srgbClr val="5A327D"/>
            </a:solidFill>
          </p:grpSpPr>
          <p:sp>
            <p:nvSpPr>
              <p:cNvPr id="69"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3" name="Group 40"/>
            <p:cNvGrpSpPr/>
            <p:nvPr/>
          </p:nvGrpSpPr>
          <p:grpSpPr>
            <a:xfrm>
              <a:off x="660750" y="3903485"/>
              <a:ext cx="360000" cy="360000"/>
              <a:chOff x="674688" y="4314825"/>
              <a:chExt cx="541338" cy="534988"/>
            </a:xfrm>
            <a:solidFill>
              <a:srgbClr val="5A327D"/>
            </a:solidFill>
          </p:grpSpPr>
          <p:sp>
            <p:nvSpPr>
              <p:cNvPr id="74"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8" name="Group 40"/>
            <p:cNvGrpSpPr/>
            <p:nvPr/>
          </p:nvGrpSpPr>
          <p:grpSpPr>
            <a:xfrm>
              <a:off x="660750" y="4343720"/>
              <a:ext cx="360000" cy="360000"/>
              <a:chOff x="674688" y="4314825"/>
              <a:chExt cx="541338" cy="534988"/>
            </a:xfrm>
            <a:solidFill>
              <a:srgbClr val="5A327D"/>
            </a:solidFill>
          </p:grpSpPr>
          <p:sp>
            <p:nvSpPr>
              <p:cNvPr id="79"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3" name="Group 40"/>
            <p:cNvGrpSpPr/>
            <p:nvPr/>
          </p:nvGrpSpPr>
          <p:grpSpPr>
            <a:xfrm>
              <a:off x="660750" y="4783955"/>
              <a:ext cx="360000" cy="360000"/>
              <a:chOff x="674688" y="4314825"/>
              <a:chExt cx="541338" cy="534988"/>
            </a:xfrm>
            <a:solidFill>
              <a:srgbClr val="5A327D"/>
            </a:solidFill>
          </p:grpSpPr>
          <p:sp>
            <p:nvSpPr>
              <p:cNvPr id="84"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88" name="Group 40"/>
            <p:cNvGrpSpPr/>
            <p:nvPr/>
          </p:nvGrpSpPr>
          <p:grpSpPr>
            <a:xfrm>
              <a:off x="660750" y="5224190"/>
              <a:ext cx="360000" cy="360000"/>
              <a:chOff x="674688" y="4314825"/>
              <a:chExt cx="541338" cy="534988"/>
            </a:xfrm>
            <a:solidFill>
              <a:srgbClr val="5A327D"/>
            </a:solidFill>
          </p:grpSpPr>
          <p:sp>
            <p:nvSpPr>
              <p:cNvPr id="89"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 name="Group 40"/>
            <p:cNvGrpSpPr/>
            <p:nvPr/>
          </p:nvGrpSpPr>
          <p:grpSpPr>
            <a:xfrm>
              <a:off x="660750" y="5664427"/>
              <a:ext cx="360000" cy="360000"/>
              <a:chOff x="674688" y="4314825"/>
              <a:chExt cx="541338" cy="534988"/>
            </a:xfrm>
            <a:solidFill>
              <a:srgbClr val="5A327D"/>
            </a:solidFill>
          </p:grpSpPr>
          <p:sp>
            <p:nvSpPr>
              <p:cNvPr id="94"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  如何评价算法</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2" name="Text Box 5"/>
          <p:cNvSpPr txBox="1">
            <a:spLocks noChangeArrowheads="1"/>
          </p:cNvSpPr>
          <p:nvPr/>
        </p:nvSpPr>
        <p:spPr bwMode="auto">
          <a:xfrm>
            <a:off x="989735" y="1682115"/>
            <a:ext cx="10443180" cy="9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nSpc>
                <a:spcPts val="3500"/>
              </a:lnSpc>
              <a:spcBef>
                <a:spcPts val="0"/>
              </a:spcBef>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zh-CN" altLang="zh-CN" sz="2400" dirty="0">
                <a:solidFill>
                  <a:srgbClr val="285A32"/>
                </a:solidFill>
                <a:latin typeface="Times New Roman" panose="02020603050405020304" pitchFamily="18" charset="0"/>
                <a:cs typeface="Times New Roman" panose="02020603050405020304" pitchFamily="18" charset="0"/>
              </a:rPr>
              <a:t>正确性</a:t>
            </a:r>
            <a:r>
              <a:rPr lang="zh-CN" altLang="zh-CN" sz="2400" dirty="0">
                <a:latin typeface="Times New Roman" panose="02020603050405020304" pitchFamily="18" charset="0"/>
                <a:cs typeface="Times New Roman" panose="02020603050405020304" pitchFamily="18" charset="0"/>
              </a:rPr>
              <a:t>：算法能满足具体问题的需求，即对于</a:t>
            </a:r>
            <a:r>
              <a:rPr lang="zh-CN" altLang="zh-CN" sz="2400" dirty="0">
                <a:solidFill>
                  <a:srgbClr val="B42D2D"/>
                </a:solidFill>
                <a:latin typeface="Times New Roman" panose="02020603050405020304" pitchFamily="18" charset="0"/>
                <a:cs typeface="Times New Roman" panose="02020603050405020304" pitchFamily="18" charset="0"/>
              </a:rPr>
              <a:t>任何合法</a:t>
            </a:r>
            <a:r>
              <a:rPr lang="zh-CN" altLang="zh-CN" sz="2400" dirty="0">
                <a:latin typeface="Times New Roman" panose="02020603050405020304" pitchFamily="18" charset="0"/>
                <a:cs typeface="Times New Roman" panose="02020603050405020304" pitchFamily="18" charset="0"/>
              </a:rPr>
              <a:t>的输入，算法都会得出正确的结果。</a:t>
            </a:r>
          </a:p>
        </p:txBody>
      </p:sp>
      <p:grpSp>
        <p:nvGrpSpPr>
          <p:cNvPr id="26" name="组合 25"/>
          <p:cNvGrpSpPr/>
          <p:nvPr/>
        </p:nvGrpSpPr>
        <p:grpSpPr>
          <a:xfrm>
            <a:off x="638168" y="965832"/>
            <a:ext cx="8231512" cy="523220"/>
            <a:chOff x="638168" y="922017"/>
            <a:chExt cx="8231512" cy="523220"/>
          </a:xfrm>
        </p:grpSpPr>
        <p:grpSp>
          <p:nvGrpSpPr>
            <p:cNvPr id="27" name="Group 31"/>
            <p:cNvGrpSpPr/>
            <p:nvPr/>
          </p:nvGrpSpPr>
          <p:grpSpPr>
            <a:xfrm>
              <a:off x="638168" y="984010"/>
              <a:ext cx="432000" cy="432000"/>
              <a:chOff x="8686801" y="2019300"/>
              <a:chExt cx="528638" cy="565150"/>
            </a:xfrm>
            <a:solidFill>
              <a:srgbClr val="5A327D"/>
            </a:solidFill>
          </p:grpSpPr>
          <p:sp>
            <p:nvSpPr>
              <p:cNvPr id="2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4" name="Text Box 5"/>
            <p:cNvSpPr txBox="1">
              <a:spLocks noChangeArrowheads="1"/>
            </p:cNvSpPr>
            <p:nvPr/>
          </p:nvSpPr>
          <p:spPr bwMode="auto">
            <a:xfrm>
              <a:off x="1202048" y="922017"/>
              <a:ext cx="76676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2800" dirty="0">
                  <a:solidFill>
                    <a:srgbClr val="404040"/>
                  </a:solidFill>
                  <a:latin typeface="微软雅黑" panose="020B0503020204020204" pitchFamily="34" charset="-122"/>
                  <a:ea typeface="微软雅黑" panose="020B0503020204020204" pitchFamily="34" charset="-122"/>
                </a:rPr>
                <a:t>一个算法满足什么特性才能称之为好算法呢？</a:t>
              </a:r>
              <a:endParaRPr kumimoji="1" lang="zh-CN" altLang="en-US" b="1" dirty="0">
                <a:solidFill>
                  <a:schemeClr val="tx1"/>
                </a:solidFill>
              </a:endParaRPr>
            </a:p>
          </p:txBody>
        </p:sp>
      </p:grpSp>
      <p:sp>
        <p:nvSpPr>
          <p:cNvPr id="35" name="Text Box 5"/>
          <p:cNvSpPr txBox="1">
            <a:spLocks noChangeArrowheads="1"/>
          </p:cNvSpPr>
          <p:nvPr/>
        </p:nvSpPr>
        <p:spPr bwMode="auto">
          <a:xfrm>
            <a:off x="989735" y="4058749"/>
            <a:ext cx="10443180" cy="5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nSpc>
                <a:spcPts val="3500"/>
              </a:lnSpc>
              <a:spcBef>
                <a:spcPts val="0"/>
              </a:spcBef>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a:t>
            </a:r>
            <a:r>
              <a:rPr lang="zh-CN" altLang="en-US" sz="2400" dirty="0">
                <a:solidFill>
                  <a:srgbClr val="285A32"/>
                </a:solidFill>
                <a:latin typeface="Times New Roman" panose="02020603050405020304" pitchFamily="18" charset="0"/>
                <a:cs typeface="Times New Roman" panose="02020603050405020304" pitchFamily="18" charset="0"/>
              </a:rPr>
              <a:t>抽象分级</a:t>
            </a:r>
            <a:r>
              <a:rPr lang="zh-CN" altLang="en-US" sz="2400" dirty="0">
                <a:latin typeface="Times New Roman" panose="02020603050405020304" pitchFamily="18" charset="0"/>
                <a:cs typeface="Times New Roman" panose="02020603050405020304" pitchFamily="18" charset="0"/>
              </a:rPr>
              <a:t>：用合适的抽象分级来组织表达算法的思想，</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启发式规则</a:t>
            </a:r>
            <a:r>
              <a:rPr lang="en-US" altLang="zh-CN" sz="2400" dirty="0">
                <a:latin typeface="Times New Roman" panose="02020603050405020304" pitchFamily="18" charset="0"/>
                <a:cs typeface="Times New Roman" panose="02020603050405020304" pitchFamily="18" charset="0"/>
              </a:rPr>
              <a:t>7±2</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36" name="Text Box 5"/>
          <p:cNvSpPr txBox="1">
            <a:spLocks noChangeArrowheads="1"/>
          </p:cNvSpPr>
          <p:nvPr/>
        </p:nvSpPr>
        <p:spPr bwMode="auto">
          <a:xfrm>
            <a:off x="989735" y="2623940"/>
            <a:ext cx="10443180" cy="95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nSpc>
                <a:spcPts val="3500"/>
              </a:lnSpc>
              <a:spcBef>
                <a:spcPts val="0"/>
              </a:spcBef>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zh-CN" altLang="zh-CN" sz="2400" dirty="0">
                <a:solidFill>
                  <a:srgbClr val="285A32"/>
                </a:solidFill>
                <a:latin typeface="Times New Roman" panose="02020603050405020304" pitchFamily="18" charset="0"/>
                <a:cs typeface="Times New Roman" panose="02020603050405020304" pitchFamily="18" charset="0"/>
              </a:rPr>
              <a:t>健壮性</a:t>
            </a:r>
            <a:r>
              <a:rPr lang="zh-CN" altLang="zh-CN" sz="2400" dirty="0">
                <a:latin typeface="Times New Roman" panose="02020603050405020304" pitchFamily="18" charset="0"/>
                <a:cs typeface="Times New Roman" panose="02020603050405020304" pitchFamily="18" charset="0"/>
              </a:rPr>
              <a:t>：算法对</a:t>
            </a:r>
            <a:r>
              <a:rPr lang="zh-CN" altLang="zh-CN" sz="2400" dirty="0">
                <a:solidFill>
                  <a:srgbClr val="B42D2D"/>
                </a:solidFill>
                <a:latin typeface="Times New Roman" panose="02020603050405020304" pitchFamily="18" charset="0"/>
                <a:cs typeface="Times New Roman" panose="02020603050405020304" pitchFamily="18" charset="0"/>
              </a:rPr>
              <a:t>非法输入</a:t>
            </a:r>
            <a:r>
              <a:rPr lang="zh-CN" altLang="zh-CN" sz="2400" dirty="0">
                <a:latin typeface="Times New Roman" panose="02020603050405020304" pitchFamily="18" charset="0"/>
                <a:cs typeface="Times New Roman" panose="02020603050405020304" pitchFamily="18" charset="0"/>
              </a:rPr>
              <a:t>的抵抗能力，即对于错误的输入，算法应能识别并做出处理，而不是产生错误动作或陷入瘫痪。</a:t>
            </a:r>
          </a:p>
        </p:txBody>
      </p:sp>
      <p:sp>
        <p:nvSpPr>
          <p:cNvPr id="37" name="Text Box 5"/>
          <p:cNvSpPr txBox="1">
            <a:spLocks noChangeArrowheads="1"/>
          </p:cNvSpPr>
          <p:nvPr/>
        </p:nvSpPr>
        <p:spPr bwMode="auto">
          <a:xfrm>
            <a:off x="989735" y="3565765"/>
            <a:ext cx="10443180" cy="5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nSpc>
                <a:spcPts val="3500"/>
              </a:lnSpc>
              <a:spcBef>
                <a:spcPts val="0"/>
              </a:spcBef>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a:t>
            </a:r>
            <a:r>
              <a:rPr lang="zh-CN" altLang="zh-CN" sz="2400" dirty="0">
                <a:solidFill>
                  <a:srgbClr val="285A32"/>
                </a:solidFill>
                <a:latin typeface="Times New Roman" panose="02020603050405020304" pitchFamily="18" charset="0"/>
                <a:cs typeface="Times New Roman" panose="02020603050405020304" pitchFamily="18" charset="0"/>
              </a:rPr>
              <a:t>可理解性</a:t>
            </a:r>
            <a:r>
              <a:rPr lang="zh-CN" altLang="zh-CN" sz="2400" dirty="0">
                <a:latin typeface="Times New Roman" panose="02020603050405020304" pitchFamily="18" charset="0"/>
                <a:cs typeface="Times New Roman" panose="02020603050405020304" pitchFamily="18" charset="0"/>
              </a:rPr>
              <a:t>：算法容易理解和实现。</a:t>
            </a:r>
            <a:endParaRPr lang="en-US" altLang="zh-CN" sz="2400" dirty="0">
              <a:latin typeface="Times New Roman" panose="02020603050405020304" pitchFamily="18" charset="0"/>
              <a:cs typeface="Times New Roman" panose="02020603050405020304" pitchFamily="18" charset="0"/>
            </a:endParaRPr>
          </a:p>
        </p:txBody>
      </p:sp>
      <p:sp>
        <p:nvSpPr>
          <p:cNvPr id="38" name="Text Box 5"/>
          <p:cNvSpPr txBox="1">
            <a:spLocks noChangeArrowheads="1"/>
          </p:cNvSpPr>
          <p:nvPr/>
        </p:nvSpPr>
        <p:spPr bwMode="auto">
          <a:xfrm>
            <a:off x="989735" y="4551732"/>
            <a:ext cx="10443180" cy="50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30000"/>
              </a:spcBef>
              <a:defRPr sz="2800">
                <a:solidFill>
                  <a:srgbClr val="404040"/>
                </a:solidFill>
                <a:latin typeface="微软雅黑" panose="020B0503020204020204" pitchFamily="34" charset="-122"/>
                <a:ea typeface="微软雅黑" panose="020B0503020204020204" pitchFamily="34" charset="-122"/>
              </a:defRPr>
            </a:lvl1pPr>
          </a:lstStyle>
          <a:p>
            <a:pPr>
              <a:lnSpc>
                <a:spcPts val="3500"/>
              </a:lnSpc>
              <a:spcBef>
                <a:spcPts val="0"/>
              </a:spcBef>
            </a:pP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5</a:t>
            </a:r>
            <a:r>
              <a:rPr lang="zh-CN" altLang="en-US" sz="2400" dirty="0">
                <a:latin typeface="Times New Roman" panose="02020603050405020304" pitchFamily="18" charset="0"/>
                <a:cs typeface="Times New Roman" panose="02020603050405020304" pitchFamily="18" charset="0"/>
              </a:rPr>
              <a:t>）</a:t>
            </a:r>
            <a:r>
              <a:rPr lang="zh-CN" altLang="zh-CN" sz="2400" dirty="0">
                <a:solidFill>
                  <a:srgbClr val="285A32"/>
                </a:solidFill>
                <a:latin typeface="Times New Roman" panose="02020603050405020304" pitchFamily="18" charset="0"/>
                <a:cs typeface="Times New Roman" panose="02020603050405020304" pitchFamily="18" charset="0"/>
              </a:rPr>
              <a:t>高效性</a:t>
            </a:r>
            <a:r>
              <a:rPr lang="zh-CN" altLang="zh-CN" sz="2400" dirty="0">
                <a:latin typeface="Times New Roman" panose="02020603050405020304" pitchFamily="18" charset="0"/>
                <a:cs typeface="Times New Roman" panose="02020603050405020304" pitchFamily="18" charset="0"/>
              </a:rPr>
              <a:t>：具有较短的执行时间并占用较少的辅助空间</a:t>
            </a:r>
            <a:r>
              <a:rPr lang="zh-CN" altLang="en-US"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grpSp>
        <p:nvGrpSpPr>
          <p:cNvPr id="39" name="组合 38"/>
          <p:cNvGrpSpPr/>
          <p:nvPr/>
        </p:nvGrpSpPr>
        <p:grpSpPr>
          <a:xfrm>
            <a:off x="409192" y="5293863"/>
            <a:ext cx="11178120" cy="720000"/>
            <a:chOff x="409192" y="5250048"/>
            <a:chExt cx="11178120" cy="720000"/>
          </a:xfrm>
        </p:grpSpPr>
        <p:sp>
          <p:nvSpPr>
            <p:cNvPr id="40" name="Rectangle 11"/>
            <p:cNvSpPr/>
            <p:nvPr/>
          </p:nvSpPr>
          <p:spPr>
            <a:xfrm>
              <a:off x="1147312" y="5250048"/>
              <a:ext cx="10440000" cy="720000"/>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zh-CN" altLang="zh-CN" sz="2800" dirty="0">
                  <a:solidFill>
                    <a:srgbClr val="404040"/>
                  </a:solidFill>
                  <a:latin typeface="微软雅黑" panose="020B0503020204020204" pitchFamily="34" charset="-122"/>
                  <a:ea typeface="微软雅黑" panose="020B0503020204020204" pitchFamily="34" charset="-122"/>
                </a:rPr>
                <a:t>米勒原则：人类的短期记忆能力一般限于一次记忆</a:t>
              </a:r>
              <a:r>
                <a:rPr lang="en-US" altLang="zh-CN" sz="2800" dirty="0">
                  <a:solidFill>
                    <a:srgbClr val="404040"/>
                  </a:solidFill>
                  <a:latin typeface="微软雅黑" panose="020B0503020204020204" pitchFamily="34" charset="-122"/>
                  <a:ea typeface="微软雅黑" panose="020B0503020204020204" pitchFamily="34" charset="-122"/>
                </a:rPr>
                <a:t> </a:t>
              </a:r>
              <a:r>
                <a:rPr lang="en-US"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9</a:t>
              </a:r>
              <a:r>
                <a:rPr lang="en-US" altLang="zh-CN" sz="2800" dirty="0">
                  <a:solidFill>
                    <a:srgbClr val="404040"/>
                  </a:solidFill>
                  <a:latin typeface="微软雅黑" panose="020B0503020204020204" pitchFamily="34" charset="-122"/>
                  <a:ea typeface="微软雅黑" panose="020B0503020204020204" pitchFamily="34" charset="-122"/>
                </a:rPr>
                <a:t> </a:t>
              </a:r>
              <a:r>
                <a:rPr lang="zh-CN" altLang="zh-CN" sz="2800" dirty="0">
                  <a:solidFill>
                    <a:srgbClr val="404040"/>
                  </a:solidFill>
                  <a:latin typeface="微软雅黑" panose="020B0503020204020204" pitchFamily="34" charset="-122"/>
                  <a:ea typeface="微软雅黑" panose="020B0503020204020204" pitchFamily="34" charset="-122"/>
                </a:rPr>
                <a:t>个对象</a:t>
              </a:r>
              <a:endParaRPr lang="zh-CN" altLang="en-US" sz="3200" dirty="0">
                <a:solidFill>
                  <a:srgbClr val="404040"/>
                </a:solidFill>
                <a:latin typeface="微软雅黑" panose="020B0503020204020204" pitchFamily="34" charset="-122"/>
                <a:ea typeface="微软雅黑" panose="020B0503020204020204" pitchFamily="34" charset="-122"/>
              </a:endParaRPr>
            </a:p>
          </p:txBody>
        </p:sp>
        <p:grpSp>
          <p:nvGrpSpPr>
            <p:cNvPr id="41" name="Group 109"/>
            <p:cNvGrpSpPr/>
            <p:nvPr/>
          </p:nvGrpSpPr>
          <p:grpSpPr>
            <a:xfrm>
              <a:off x="409192" y="5424528"/>
              <a:ext cx="540000" cy="432000"/>
              <a:chOff x="1501535" y="1870628"/>
              <a:chExt cx="924087" cy="714938"/>
            </a:xfrm>
            <a:solidFill>
              <a:srgbClr val="5A327D"/>
            </a:solidFill>
          </p:grpSpPr>
          <p:sp>
            <p:nvSpPr>
              <p:cNvPr id="42"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5" grpId="0" bldLvl="0" animBg="1"/>
      <p:bldP spid="36" grpId="0" bldLvl="0" animBg="1"/>
      <p:bldP spid="37" grpId="0" bldLvl="0" animBg="1"/>
      <p:bldP spid="38"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  如何评价算法</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117764" name="图片 117763"/>
          <p:cNvPicPr>
            <a:picLocks noChangeAspect="1"/>
          </p:cNvPicPr>
          <p:nvPr/>
        </p:nvPicPr>
        <p:blipFill>
          <a:blip r:embed="rId2"/>
          <a:stretch>
            <a:fillRect/>
          </a:stretch>
        </p:blipFill>
        <p:spPr>
          <a:xfrm>
            <a:off x="1695450" y="2037080"/>
            <a:ext cx="4248150" cy="2882900"/>
          </a:xfrm>
          <a:prstGeom prst="rect">
            <a:avLst/>
          </a:prstGeom>
          <a:noFill/>
          <a:ln w="9525">
            <a:noFill/>
          </a:ln>
        </p:spPr>
      </p:pic>
      <p:sp>
        <p:nvSpPr>
          <p:cNvPr id="117767" name="矩形 117766"/>
          <p:cNvSpPr/>
          <p:nvPr/>
        </p:nvSpPr>
        <p:spPr>
          <a:xfrm>
            <a:off x="1403350" y="995680"/>
            <a:ext cx="7355840" cy="521970"/>
          </a:xfrm>
          <a:prstGeom prst="rect">
            <a:avLst/>
          </a:prstGeom>
          <a:noFill/>
          <a:ln w="9525">
            <a:noFill/>
          </a:ln>
        </p:spPr>
        <p:txBody>
          <a:bodyPr wrap="square">
            <a:spAutoFit/>
          </a:bodyPr>
          <a:lstStyle/>
          <a:p>
            <a:r>
              <a:rPr lang="zh-CN" altLang="en-US" sz="2800" dirty="0">
                <a:latin typeface="微软雅黑" panose="020B0503020204020204" pitchFamily="34" charset="-122"/>
                <a:ea typeface="微软雅黑" panose="020B0503020204020204" pitchFamily="34" charset="-122"/>
              </a:rPr>
              <a:t>算法研究的核心问题是</a:t>
            </a:r>
            <a:r>
              <a:rPr lang="zh-CN" altLang="en-US" sz="2800" dirty="0">
                <a:solidFill>
                  <a:srgbClr val="C00000"/>
                </a:solidFill>
                <a:latin typeface="微软雅黑" panose="020B0503020204020204" pitchFamily="34" charset="-122"/>
                <a:ea typeface="微软雅黑" panose="020B0503020204020204" pitchFamily="34" charset="-122"/>
              </a:rPr>
              <a:t>时间（速度）</a:t>
            </a:r>
            <a:r>
              <a:rPr lang="zh-CN" altLang="en-US" sz="2800" dirty="0">
                <a:latin typeface="微软雅黑" panose="020B0503020204020204" pitchFamily="34" charset="-122"/>
                <a:ea typeface="微软雅黑" panose="020B0503020204020204" pitchFamily="34" charset="-122"/>
              </a:rPr>
              <a:t>问题。</a:t>
            </a:r>
          </a:p>
        </p:txBody>
      </p:sp>
      <p:sp>
        <p:nvSpPr>
          <p:cNvPr id="19" name="Freeform 84"/>
          <p:cNvSpPr/>
          <p:nvPr/>
        </p:nvSpPr>
        <p:spPr bwMode="auto">
          <a:xfrm>
            <a:off x="801563" y="10249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0" name="矩形 99"/>
          <p:cNvSpPr/>
          <p:nvPr/>
        </p:nvSpPr>
        <p:spPr>
          <a:xfrm>
            <a:off x="802005" y="4947920"/>
            <a:ext cx="10775950" cy="1383665"/>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79705" rIns="179705" numCol="1" spcCol="0" rtlCol="0" fromWordArt="0" anchor="ctr" anchorCtr="0" forceAA="0" compatLnSpc="1">
            <a:noAutofit/>
          </a:bodyPr>
          <a:lstStyle/>
          <a:p>
            <a:pPr lvl="0" algn="ctr">
              <a:lnSpc>
                <a:spcPts val="4000"/>
              </a:lnSpc>
              <a:buClrTx/>
              <a:buSzTx/>
              <a:buFontTx/>
            </a:pPr>
            <a:r>
              <a:rPr lang="zh-CN" altLang="zh-CN" sz="2800" dirty="0">
                <a:solidFill>
                  <a:srgbClr val="404040"/>
                </a:solidFill>
                <a:latin typeface="微软雅黑" panose="020B0503020204020204" pitchFamily="34" charset="-122"/>
                <a:ea typeface="微软雅黑" panose="020B0503020204020204" pitchFamily="34" charset="-122"/>
                <a:sym typeface="+mn-ea"/>
              </a:rPr>
              <a:t>对于许多实际问题，写出一个正确运行的算法还不够，如果这个算法在规模较大的数据集上运行，运行效率就成为一个重要的问题</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1" y="1605463"/>
            <a:ext cx="4512844" cy="290844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1.2.1  如何评价算法</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100" name="矩形 99"/>
          <p:cNvSpPr/>
          <p:nvPr/>
        </p:nvSpPr>
        <p:spPr>
          <a:xfrm>
            <a:off x="802005" y="4947920"/>
            <a:ext cx="10775950" cy="1383665"/>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79705" rIns="179705" numCol="1" spcCol="0" rtlCol="0" fromWordArt="0" anchor="ctr" anchorCtr="0" forceAA="0" compatLnSpc="1">
            <a:noAutofit/>
          </a:bodyPr>
          <a:lstStyle/>
          <a:p>
            <a:pPr lvl="0" algn="ctr">
              <a:lnSpc>
                <a:spcPts val="4000"/>
              </a:lnSpc>
              <a:buClrTx/>
              <a:buSzTx/>
              <a:buFontTx/>
            </a:pPr>
            <a:r>
              <a:rPr lang="zh-CN" altLang="zh-CN" sz="2800" dirty="0">
                <a:solidFill>
                  <a:srgbClr val="404040"/>
                </a:solidFill>
                <a:latin typeface="微软雅黑" panose="020B0503020204020204" pitchFamily="34" charset="-122"/>
                <a:ea typeface="微软雅黑" panose="020B0503020204020204" pitchFamily="34" charset="-122"/>
                <a:sym typeface="+mn-ea"/>
              </a:rPr>
              <a:t>对于许多实际问题，写出一个正确运行的算法还不够，如果这个算法在规模较大的数据集上运行，运行效率就成为一个重要的问题</a:t>
            </a:r>
          </a:p>
        </p:txBody>
      </p:sp>
      <p:sp>
        <p:nvSpPr>
          <p:cNvPr id="2" name="文本框 1"/>
          <p:cNvSpPr txBox="1"/>
          <p:nvPr/>
        </p:nvSpPr>
        <p:spPr>
          <a:xfrm>
            <a:off x="745490" y="755015"/>
            <a:ext cx="10701020" cy="1715770"/>
          </a:xfrm>
          <a:prstGeom prst="rect">
            <a:avLst/>
          </a:prstGeom>
          <a:noFill/>
          <a:ln w="9525">
            <a:noFill/>
          </a:ln>
        </p:spPr>
        <p:txBody>
          <a:bodyPr wrap="square">
            <a:spAutoFit/>
          </a:bodyPr>
          <a:lstStyle/>
          <a:p>
            <a:pPr indent="0">
              <a:lnSpc>
                <a:spcPct val="200000"/>
              </a:lnSpc>
              <a:spcBef>
                <a:spcPts val="0"/>
              </a:spcBef>
            </a:pPr>
            <a:r>
              <a:rPr lang="zh-CN"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例：</a:t>
            </a:r>
            <a:r>
              <a:rPr lang="en-US" altLang="zh-CN"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 </a:t>
            </a:r>
            <a:r>
              <a:rPr lang="zh-CN" sz="2400" b="0">
                <a:latin typeface="微软雅黑" panose="020B0503020204020204" pitchFamily="34" charset="-122"/>
                <a:ea typeface="微软雅黑" panose="020B0503020204020204" pitchFamily="34" charset="-122"/>
                <a:cs typeface="微软雅黑" panose="020B0503020204020204" pitchFamily="34" charset="-122"/>
              </a:rPr>
              <a:t>排序问题</a:t>
            </a:r>
            <a:r>
              <a:rPr lang="en-US" altLang="zh-CN" sz="2400" b="0">
                <a:latin typeface="微软雅黑" panose="020B0503020204020204" pitchFamily="34" charset="-122"/>
                <a:ea typeface="微软雅黑" panose="020B0503020204020204" pitchFamily="34" charset="-122"/>
                <a:cs typeface="微软雅黑" panose="020B0503020204020204" pitchFamily="34" charset="-122"/>
              </a:rPr>
              <a:t>——</a:t>
            </a:r>
            <a:r>
              <a:rPr lang="zh-CN" sz="2400" b="0">
                <a:latin typeface="微软雅黑" panose="020B0503020204020204" pitchFamily="34" charset="-122"/>
                <a:ea typeface="微软雅黑" panose="020B0503020204020204" pitchFamily="34" charset="-122"/>
                <a:cs typeface="微软雅黑" panose="020B0503020204020204" pitchFamily="34" charset="-122"/>
              </a:rPr>
              <a:t>对整型数组</a:t>
            </a:r>
            <a:r>
              <a:rPr lang="en-US" sz="2400" b="0">
                <a:latin typeface="Times New Roman" panose="02020603050405020304" pitchFamily="18" charset="0"/>
                <a:ea typeface="微软雅黑" panose="020B0503020204020204" pitchFamily="34" charset="-122"/>
                <a:cs typeface="Times New Roman" panose="02020603050405020304" pitchFamily="18" charset="0"/>
              </a:rPr>
              <a:t>r[n]</a:t>
            </a:r>
            <a:r>
              <a:rPr lang="zh-CN" sz="2400" b="0">
                <a:latin typeface="微软雅黑" panose="020B0503020204020204" pitchFamily="34" charset="-122"/>
                <a:ea typeface="微软雅黑" panose="020B0503020204020204" pitchFamily="34" charset="-122"/>
                <a:cs typeface="微软雅黑" panose="020B0503020204020204" pitchFamily="34" charset="-122"/>
              </a:rPr>
              <a:t>进行非降序排列。</a:t>
            </a:r>
          </a:p>
          <a:p>
            <a:pPr indent="0">
              <a:lnSpc>
                <a:spcPct val="120000"/>
              </a:lnSpc>
              <a:spcAft>
                <a:spcPts val="0"/>
              </a:spcAft>
            </a:pPr>
            <a:r>
              <a:rPr lang="zh-CN" sz="2400" b="1">
                <a:solidFill>
                  <a:schemeClr val="accent5">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说明：</a:t>
            </a:r>
            <a:r>
              <a:rPr lang="zh-CN" sz="2400" b="0">
                <a:latin typeface="微软雅黑" panose="020B0503020204020204" pitchFamily="34" charset="-122"/>
                <a:ea typeface="微软雅黑" panose="020B0503020204020204" pitchFamily="34" charset="-122"/>
                <a:cs typeface="微软雅黑" panose="020B0503020204020204" pitchFamily="34" charset="-122"/>
              </a:rPr>
              <a:t>起泡排序和快速排序在不同数据规模的运行时间如下表（单位：秒）</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所示</a:t>
            </a:r>
            <a:r>
              <a:rPr lang="zh-CN" sz="2400" b="0">
                <a:latin typeface="微软雅黑" panose="020B0503020204020204" pitchFamily="34" charset="-122"/>
                <a:ea typeface="微软雅黑" panose="020B0503020204020204" pitchFamily="34" charset="-122"/>
                <a:cs typeface="微软雅黑" panose="020B0503020204020204" pitchFamily="34" charset="-122"/>
              </a:rPr>
              <a:t>，随着数据规模的增长，二者运行时间的差别越来越大。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表格 3"/>
          <p:cNvGraphicFramePr/>
          <p:nvPr>
            <p:custDataLst>
              <p:tags r:id="rId1"/>
            </p:custDataLst>
          </p:nvPr>
        </p:nvGraphicFramePr>
        <p:xfrm>
          <a:off x="949960" y="2762250"/>
          <a:ext cx="10334625" cy="1678305"/>
        </p:xfrm>
        <a:graphic>
          <a:graphicData uri="http://schemas.openxmlformats.org/drawingml/2006/table">
            <a:tbl>
              <a:tblPr firstRow="1" bandRow="1">
                <a:tableStyleId>{5940675A-B579-460E-94D1-54222C63F5DA}</a:tableStyleId>
              </a:tblPr>
              <a:tblGrid>
                <a:gridCol w="1494790">
                  <a:extLst>
                    <a:ext uri="{9D8B030D-6E8A-4147-A177-3AD203B41FA5}">
                      <a16:colId xmlns:a16="http://schemas.microsoft.com/office/drawing/2014/main" val="20000"/>
                    </a:ext>
                  </a:extLst>
                </a:gridCol>
                <a:gridCol w="1767205">
                  <a:extLst>
                    <a:ext uri="{9D8B030D-6E8A-4147-A177-3AD203B41FA5}">
                      <a16:colId xmlns:a16="http://schemas.microsoft.com/office/drawing/2014/main" val="20001"/>
                    </a:ext>
                  </a:extLst>
                </a:gridCol>
                <a:gridCol w="1770380">
                  <a:extLst>
                    <a:ext uri="{9D8B030D-6E8A-4147-A177-3AD203B41FA5}">
                      <a16:colId xmlns:a16="http://schemas.microsoft.com/office/drawing/2014/main" val="20002"/>
                    </a:ext>
                  </a:extLst>
                </a:gridCol>
                <a:gridCol w="1764030">
                  <a:extLst>
                    <a:ext uri="{9D8B030D-6E8A-4147-A177-3AD203B41FA5}">
                      <a16:colId xmlns:a16="http://schemas.microsoft.com/office/drawing/2014/main" val="20003"/>
                    </a:ext>
                  </a:extLst>
                </a:gridCol>
                <a:gridCol w="1768475">
                  <a:extLst>
                    <a:ext uri="{9D8B030D-6E8A-4147-A177-3AD203B41FA5}">
                      <a16:colId xmlns:a16="http://schemas.microsoft.com/office/drawing/2014/main" val="20004"/>
                    </a:ext>
                  </a:extLst>
                </a:gridCol>
                <a:gridCol w="1769745">
                  <a:extLst>
                    <a:ext uri="{9D8B030D-6E8A-4147-A177-3AD203B41FA5}">
                      <a16:colId xmlns:a16="http://schemas.microsoft.com/office/drawing/2014/main" val="20005"/>
                    </a:ext>
                  </a:extLst>
                </a:gridCol>
              </a:tblGrid>
              <a:tr h="559435">
                <a:tc>
                  <a:txBody>
                    <a:bodyPr/>
                    <a:lstStyle/>
                    <a:p>
                      <a:pPr indent="0" algn="ctr">
                        <a:buNone/>
                      </a:pPr>
                      <a:r>
                        <a:rPr lang="en-US" sz="2400" b="0">
                          <a:latin typeface="Times New Roman" panose="02020603050405020304" pitchFamily="18" charset="0"/>
                          <a:ea typeface="微软雅黑" panose="020B0503020204020204" pitchFamily="34" charset="-122"/>
                          <a:cs typeface="宋体" panose="02010600030101010101" pitchFamily="2" charset="-122"/>
                        </a:rPr>
                        <a:t>数据规模</a:t>
                      </a:r>
                      <a:endParaRPr lang="en-US" altLang="en-US" sz="2400" b="0">
                        <a:latin typeface="Times New Roman" panose="02020603050405020304" pitchFamily="18" charset="0"/>
                        <a:ea typeface="微软雅黑" panose="020B0503020204020204" pitchFamily="34" charset="-122"/>
                        <a:cs typeface="宋体" panose="02010600030101010101" pitchFamily="2" charset="-122"/>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1000</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10 000</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100 000</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1000 000</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10 000 000</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9435">
                <a:tc>
                  <a:txBody>
                    <a:bodyPr/>
                    <a:lstStyle/>
                    <a:p>
                      <a:pPr indent="0" algn="ctr">
                        <a:buNone/>
                      </a:pPr>
                      <a:r>
                        <a:rPr lang="en-US" sz="2400" b="0">
                          <a:latin typeface="Times New Roman" panose="02020603050405020304" pitchFamily="18" charset="0"/>
                          <a:ea typeface="微软雅黑" panose="020B0503020204020204" pitchFamily="34" charset="-122"/>
                          <a:cs typeface="宋体" panose="02010600030101010101" pitchFamily="2" charset="-122"/>
                        </a:rPr>
                        <a:t>起泡排序</a:t>
                      </a:r>
                      <a:endParaRPr lang="en-US" altLang="en-US" sz="2400" b="0">
                        <a:latin typeface="Times New Roman" panose="02020603050405020304" pitchFamily="18" charset="0"/>
                        <a:ea typeface="微软雅黑" panose="020B0503020204020204" pitchFamily="34" charset="-122"/>
                        <a:cs typeface="宋体" panose="02010600030101010101" pitchFamily="2" charset="-122"/>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0.003</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0.395</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40.276</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4 158.44</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latin typeface="Times New Roman" panose="02020603050405020304" pitchFamily="18" charset="0"/>
                          <a:ea typeface="微软雅黑" panose="020B0503020204020204" pitchFamily="34" charset="-122"/>
                          <a:cs typeface="Times New Roman" panose="02020603050405020304" pitchFamily="18" charset="0"/>
                        </a:rPr>
                        <a:t>&gt;100小时</a:t>
                      </a:r>
                      <a:endParaRPr lang="en-US" altLang="en-US" sz="2400" b="0">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9435">
                <a:tc>
                  <a:txBody>
                    <a:bodyPr/>
                    <a:lstStyle/>
                    <a:p>
                      <a:pPr indent="0" algn="ctr">
                        <a:buNone/>
                      </a:pPr>
                      <a:r>
                        <a:rPr lang="en-US" sz="2400" b="0">
                          <a:solidFill>
                            <a:srgbClr val="C00000"/>
                          </a:solidFill>
                          <a:latin typeface="Times New Roman" panose="02020603050405020304" pitchFamily="18" charset="0"/>
                          <a:ea typeface="微软雅黑" panose="020B0503020204020204" pitchFamily="34" charset="-122"/>
                          <a:cs typeface="宋体" panose="02010600030101010101" pitchFamily="2" charset="-122"/>
                        </a:rPr>
                        <a:t>快速排序</a:t>
                      </a:r>
                      <a:endParaRPr lang="en-US" altLang="en-US" sz="2400" b="0">
                        <a:solidFill>
                          <a:srgbClr val="C00000"/>
                        </a:solidFill>
                        <a:latin typeface="Times New Roman" panose="02020603050405020304" pitchFamily="18" charset="0"/>
                        <a:ea typeface="微软雅黑" panose="020B0503020204020204" pitchFamily="34" charset="-122"/>
                        <a:cs typeface="宋体" panose="02010600030101010101" pitchFamily="2" charset="-122"/>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a:t>
                      </a:r>
                      <a:endParaRPr lang="en-US"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0.001</a:t>
                      </a:r>
                      <a:endParaRPr lang="en-US"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0.018</a:t>
                      </a:r>
                      <a:endParaRPr lang="en-US"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0.234</a:t>
                      </a:r>
                      <a:endParaRPr lang="en-US" alt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5.187</a:t>
                      </a:r>
                      <a:endParaRPr lang="en-US" altLang="en-US" sz="2400" b="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36194" marR="36194"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rPr>
              <a:t>v</a:t>
            </a:r>
            <a:endParaRPr kumimoji="0" lang="zh-CN" altLang="en-US" sz="1800" b="0" i="0" u="none" strike="noStrike" kern="120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算法设计基础</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1-3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  为什么要学习和研究算法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1.3.1  算法研究是推动计算机技术发展的关键</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49" name="Freeform 84"/>
          <p:cNvSpPr/>
          <p:nvPr/>
        </p:nvSpPr>
        <p:spPr bwMode="auto">
          <a:xfrm>
            <a:off x="801563" y="10249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17767" name="矩形 117766"/>
          <p:cNvSpPr/>
          <p:nvPr/>
        </p:nvSpPr>
        <p:spPr>
          <a:xfrm>
            <a:off x="1403350" y="995680"/>
            <a:ext cx="7355840" cy="521970"/>
          </a:xfrm>
          <a:prstGeom prst="rect">
            <a:avLst/>
          </a:prstGeom>
          <a:noFill/>
          <a:ln w="9525">
            <a:noFill/>
          </a:ln>
        </p:spPr>
        <p:txBody>
          <a:bodyPr wrap="square">
            <a:spAutoFit/>
          </a:bodyPr>
          <a:lstStyle/>
          <a:p>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案例</a:t>
            </a:r>
            <a:r>
              <a:rPr lang="en-US"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 1</a:t>
            </a:r>
            <a:r>
              <a:rPr lang="en-US" altLang="zh-CN" sz="28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——查找问题</a:t>
            </a:r>
            <a:r>
              <a:rPr lang="zh-CN" altLang="en-US" sz="2800" dirty="0">
                <a:latin typeface="微软雅黑" panose="020B0503020204020204" pitchFamily="34" charset="-122"/>
                <a:ea typeface="微软雅黑" panose="020B0503020204020204" pitchFamily="34" charset="-122"/>
              </a:rPr>
              <a:t>。</a:t>
            </a:r>
          </a:p>
        </p:txBody>
      </p:sp>
      <p:graphicFrame>
        <p:nvGraphicFramePr>
          <p:cNvPr id="3" name="对象 2"/>
          <p:cNvGraphicFramePr>
            <a:graphicFrameLocks noChangeAspect="1"/>
          </p:cNvGraphicFramePr>
          <p:nvPr/>
        </p:nvGraphicFramePr>
        <p:xfrm>
          <a:off x="1234440" y="3573780"/>
          <a:ext cx="9427845" cy="2904490"/>
        </p:xfrm>
        <a:graphic>
          <a:graphicData uri="http://schemas.openxmlformats.org/presentationml/2006/ole">
            <mc:AlternateContent xmlns:mc="http://schemas.openxmlformats.org/markup-compatibility/2006">
              <mc:Choice xmlns:v="urn:schemas-microsoft-com:vml" Requires="v">
                <p:oleObj r:id="rId2" imgW="9144000" imgH="3790950" progId="Paint.Picture">
                  <p:embed/>
                </p:oleObj>
              </mc:Choice>
              <mc:Fallback>
                <p:oleObj r:id="rId2" imgW="9144000" imgH="3790950" progId="Paint.Picture">
                  <p:embed/>
                  <p:pic>
                    <p:nvPicPr>
                      <p:cNvPr id="3" name="对象 2"/>
                      <p:cNvPicPr/>
                      <p:nvPr/>
                    </p:nvPicPr>
                    <p:blipFill>
                      <a:blip r:embed="rId3"/>
                      <a:srcRect t="15986"/>
                      <a:stretch>
                        <a:fillRect/>
                      </a:stretch>
                    </p:blipFill>
                    <p:spPr>
                      <a:xfrm>
                        <a:off x="1234440" y="3573780"/>
                        <a:ext cx="9427845" cy="2904490"/>
                      </a:xfrm>
                      <a:prstGeom prst="rect">
                        <a:avLst/>
                      </a:prstGeom>
                      <a:ln>
                        <a:solidFill>
                          <a:schemeClr val="accent6">
                            <a:lumMod val="50000"/>
                          </a:schemeClr>
                        </a:solidFill>
                      </a:ln>
                    </p:spPr>
                  </p:pic>
                </p:oleObj>
              </mc:Fallback>
            </mc:AlternateContent>
          </a:graphicData>
        </a:graphic>
      </p:graphicFrame>
      <p:graphicFrame>
        <p:nvGraphicFramePr>
          <p:cNvPr id="5" name="对象 4"/>
          <p:cNvGraphicFramePr/>
          <p:nvPr/>
        </p:nvGraphicFramePr>
        <p:xfrm>
          <a:off x="357505" y="1729105"/>
          <a:ext cx="11374755" cy="1830070"/>
        </p:xfrm>
        <a:graphic>
          <a:graphicData uri="http://schemas.openxmlformats.org/presentationml/2006/ole">
            <mc:AlternateContent xmlns:mc="http://schemas.openxmlformats.org/markup-compatibility/2006">
              <mc:Choice xmlns:v="urn:schemas-microsoft-com:vml" Requires="v">
                <p:oleObj r:id="rId4" imgW="11468100" imgH="1828800" progId="Paint.Picture">
                  <p:embed/>
                </p:oleObj>
              </mc:Choice>
              <mc:Fallback>
                <p:oleObj r:id="rId4" imgW="11468100" imgH="1828800" progId="Paint.Picture">
                  <p:embed/>
                  <p:pic>
                    <p:nvPicPr>
                      <p:cNvPr id="5" name="对象 4"/>
                      <p:cNvPicPr/>
                      <p:nvPr/>
                    </p:nvPicPr>
                    <p:blipFill>
                      <a:blip r:embed="rId5"/>
                      <a:stretch>
                        <a:fillRect/>
                      </a:stretch>
                    </p:blipFill>
                    <p:spPr>
                      <a:xfrm>
                        <a:off x="357505" y="1729105"/>
                        <a:ext cx="11374755" cy="1830070"/>
                      </a:xfrm>
                      <a:prstGeom prst="rect">
                        <a:avLst/>
                      </a:prstGeom>
                      <a:ln>
                        <a:solidFill>
                          <a:schemeClr val="accent6">
                            <a:lumMod val="50000"/>
                          </a:schemeClr>
                        </a:solid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1.3.1  算法研究是推动计算机技术发展的关键</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49" name="Freeform 84"/>
          <p:cNvSpPr/>
          <p:nvPr/>
        </p:nvSpPr>
        <p:spPr bwMode="auto">
          <a:xfrm>
            <a:off x="801563" y="10249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17767" name="矩形 117766"/>
          <p:cNvSpPr/>
          <p:nvPr/>
        </p:nvSpPr>
        <p:spPr>
          <a:xfrm>
            <a:off x="1403350" y="995680"/>
            <a:ext cx="7355840" cy="521970"/>
          </a:xfrm>
          <a:prstGeom prst="rect">
            <a:avLst/>
          </a:prstGeom>
          <a:noFill/>
          <a:ln w="9525">
            <a:noFill/>
          </a:ln>
        </p:spPr>
        <p:txBody>
          <a:bodyPr wrap="square">
            <a:spAutoFit/>
          </a:bodyPr>
          <a:lstStyle/>
          <a:p>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案例</a:t>
            </a:r>
            <a:r>
              <a:rPr lang="en-US"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 2</a:t>
            </a:r>
            <a:r>
              <a:rPr lang="en-US" altLang="zh-CN" sz="28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——图问题</a:t>
            </a:r>
            <a:r>
              <a:rPr lang="zh-CN" altLang="en-US" sz="2800" dirty="0">
                <a:latin typeface="微软雅黑" panose="020B0503020204020204" pitchFamily="34" charset="-122"/>
                <a:ea typeface="微软雅黑" panose="020B0503020204020204" pitchFamily="34" charset="-122"/>
              </a:rPr>
              <a:t>。</a:t>
            </a:r>
          </a:p>
        </p:txBody>
      </p:sp>
      <p:pic>
        <p:nvPicPr>
          <p:cNvPr id="114694" name="图片 114693"/>
          <p:cNvPicPr>
            <a:picLocks noChangeAspect="1"/>
          </p:cNvPicPr>
          <p:nvPr/>
        </p:nvPicPr>
        <p:blipFill>
          <a:blip r:embed="rId2"/>
          <a:stretch>
            <a:fillRect/>
          </a:stretch>
        </p:blipFill>
        <p:spPr>
          <a:xfrm>
            <a:off x="840105" y="1944370"/>
            <a:ext cx="4980940" cy="3794125"/>
          </a:xfrm>
          <a:prstGeom prst="rect">
            <a:avLst/>
          </a:prstGeom>
          <a:noFill/>
          <a:ln w="9525">
            <a:solidFill>
              <a:schemeClr val="accent6">
                <a:lumMod val="50000"/>
              </a:schemeClr>
            </a:solidFill>
          </a:ln>
        </p:spPr>
      </p:pic>
      <p:pic>
        <p:nvPicPr>
          <p:cNvPr id="114695" name="图片 114694"/>
          <p:cNvPicPr>
            <a:picLocks noChangeAspect="1"/>
          </p:cNvPicPr>
          <p:nvPr/>
        </p:nvPicPr>
        <p:blipFill>
          <a:blip r:embed="rId3"/>
          <a:stretch>
            <a:fillRect/>
          </a:stretch>
        </p:blipFill>
        <p:spPr>
          <a:xfrm>
            <a:off x="5850255" y="1746885"/>
            <a:ext cx="5461635" cy="3991610"/>
          </a:xfrm>
          <a:prstGeom prst="rect">
            <a:avLst/>
          </a:prstGeom>
          <a:noFill/>
          <a:ln w="9525">
            <a:solidFill>
              <a:schemeClr val="accent6">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1.3.1  算法研究是推动计算机技术发展的关键</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49" name="Freeform 84"/>
          <p:cNvSpPr/>
          <p:nvPr/>
        </p:nvSpPr>
        <p:spPr bwMode="auto">
          <a:xfrm>
            <a:off x="801563" y="10249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17767" name="矩形 117766"/>
          <p:cNvSpPr/>
          <p:nvPr/>
        </p:nvSpPr>
        <p:spPr>
          <a:xfrm>
            <a:off x="1403350" y="995680"/>
            <a:ext cx="7355840" cy="521970"/>
          </a:xfrm>
          <a:prstGeom prst="rect">
            <a:avLst/>
          </a:prstGeom>
          <a:noFill/>
          <a:ln w="9525">
            <a:noFill/>
          </a:ln>
        </p:spPr>
        <p:txBody>
          <a:bodyPr wrap="square">
            <a:spAutoFit/>
          </a:bodyPr>
          <a:lstStyle/>
          <a:p>
            <a:r>
              <a:rPr lang="zh-CN" altLang="en-US" sz="2800" dirty="0">
                <a:solidFill>
                  <a:schemeClr val="accent5">
                    <a:lumMod val="75000"/>
                  </a:schemeClr>
                </a:solidFill>
                <a:latin typeface="微软雅黑" panose="020B0503020204020204" pitchFamily="34" charset="-122"/>
                <a:ea typeface="微软雅黑" panose="020B0503020204020204" pitchFamily="34" charset="-122"/>
                <a:sym typeface="+mn-ea"/>
              </a:rPr>
              <a:t>案例</a:t>
            </a:r>
            <a:r>
              <a:rPr lang="en-US" altLang="zh-CN" sz="2800" dirty="0">
                <a:solidFill>
                  <a:schemeClr val="accent5">
                    <a:lumMod val="75000"/>
                  </a:schemeClr>
                </a:solidFill>
                <a:latin typeface="微软雅黑" panose="020B0503020204020204" pitchFamily="34" charset="-122"/>
                <a:ea typeface="微软雅黑" panose="020B0503020204020204" pitchFamily="34" charset="-122"/>
                <a:sym typeface="+mn-ea"/>
              </a:rPr>
              <a:t> 3</a:t>
            </a:r>
            <a:r>
              <a:rPr lang="en-US" altLang="zh-CN" sz="2800" dirty="0">
                <a:latin typeface="微软雅黑" panose="020B0503020204020204" pitchFamily="34" charset="-122"/>
                <a:ea typeface="微软雅黑" panose="020B0503020204020204" pitchFamily="34" charset="-122"/>
                <a:sym typeface="+mn-ea"/>
              </a:rPr>
              <a:t> </a:t>
            </a:r>
            <a:r>
              <a:rPr lang="zh-CN" altLang="en-US" sz="2800" dirty="0">
                <a:latin typeface="微软雅黑" panose="020B0503020204020204" pitchFamily="34" charset="-122"/>
                <a:ea typeface="微软雅黑" panose="020B0503020204020204" pitchFamily="34" charset="-122"/>
                <a:sym typeface="+mn-ea"/>
              </a:rPr>
              <a:t>——最小乘车问题</a:t>
            </a:r>
            <a:r>
              <a:rPr lang="zh-CN" altLang="en-US" sz="2800" dirty="0">
                <a:latin typeface="微软雅黑" panose="020B0503020204020204" pitchFamily="34" charset="-122"/>
                <a:ea typeface="微软雅黑" panose="020B0503020204020204" pitchFamily="34" charset="-122"/>
              </a:rPr>
              <a:t>。</a:t>
            </a:r>
          </a:p>
        </p:txBody>
      </p:sp>
      <p:graphicFrame>
        <p:nvGraphicFramePr>
          <p:cNvPr id="6" name="对象 5"/>
          <p:cNvGraphicFramePr/>
          <p:nvPr/>
        </p:nvGraphicFramePr>
        <p:xfrm>
          <a:off x="532765" y="2519045"/>
          <a:ext cx="11214100" cy="3858895"/>
        </p:xfrm>
        <a:graphic>
          <a:graphicData uri="http://schemas.openxmlformats.org/presentationml/2006/ole">
            <mc:AlternateContent xmlns:mc="http://schemas.openxmlformats.org/markup-compatibility/2006">
              <mc:Choice xmlns:v="urn:schemas-microsoft-com:vml" Requires="v">
                <p:oleObj r:id="rId2" imgW="11439525" imgH="4314825" progId="Paint.Picture">
                  <p:embed/>
                </p:oleObj>
              </mc:Choice>
              <mc:Fallback>
                <p:oleObj r:id="rId2" imgW="11439525" imgH="4314825" progId="Paint.Picture">
                  <p:embed/>
                  <p:pic>
                    <p:nvPicPr>
                      <p:cNvPr id="6" name="对象 5"/>
                      <p:cNvPicPr/>
                      <p:nvPr/>
                    </p:nvPicPr>
                    <p:blipFill>
                      <a:blip r:embed="rId3"/>
                      <a:stretch>
                        <a:fillRect/>
                      </a:stretch>
                    </p:blipFill>
                    <p:spPr>
                      <a:xfrm>
                        <a:off x="532765" y="2519045"/>
                        <a:ext cx="11214100" cy="3858895"/>
                      </a:xfrm>
                      <a:prstGeom prst="rect">
                        <a:avLst/>
                      </a:prstGeom>
                      <a:ln>
                        <a:solidFill>
                          <a:schemeClr val="accent6">
                            <a:lumMod val="50000"/>
                          </a:schemeClr>
                        </a:solidFill>
                      </a:ln>
                    </p:spPr>
                  </p:pic>
                </p:oleObj>
              </mc:Fallback>
            </mc:AlternateContent>
          </a:graphicData>
        </a:graphic>
      </p:graphicFrame>
      <p:pic>
        <p:nvPicPr>
          <p:cNvPr id="119816" name="图片 119815"/>
          <p:cNvPicPr>
            <a:picLocks noChangeAspect="1"/>
          </p:cNvPicPr>
          <p:nvPr/>
        </p:nvPicPr>
        <p:blipFill>
          <a:blip r:embed="rId4"/>
          <a:stretch>
            <a:fillRect/>
          </a:stretch>
        </p:blipFill>
        <p:spPr>
          <a:xfrm>
            <a:off x="7667625" y="158750"/>
            <a:ext cx="4065905" cy="3107055"/>
          </a:xfrm>
          <a:prstGeom prst="rect">
            <a:avLst/>
          </a:prstGeom>
          <a:noFill/>
          <a:ln w="9525">
            <a:solidFill>
              <a:schemeClr val="accent6">
                <a:lumMod val="5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1.3.1  算法研究是推动计算机技术发展的关键</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pic>
        <p:nvPicPr>
          <p:cNvPr id="2" name="图片 1"/>
          <p:cNvPicPr preferRelativeResize="0"/>
          <p:nvPr/>
        </p:nvPicPr>
        <p:blipFill rotWithShape="1">
          <a:blip r:embed="rId2">
            <a:extLst>
              <a:ext uri="{28A0092B-C50C-407E-A947-70E740481C1C}">
                <a14:useLocalDpi xmlns:a14="http://schemas.microsoft.com/office/drawing/2010/main" val="0"/>
              </a:ext>
            </a:extLst>
          </a:blip>
          <a:srcRect t="11811" b="5763"/>
          <a:stretch>
            <a:fillRect/>
          </a:stretch>
        </p:blipFill>
        <p:spPr>
          <a:xfrm>
            <a:off x="1327150" y="1730375"/>
            <a:ext cx="9173210" cy="4383405"/>
          </a:xfrm>
          <a:prstGeom prst="rect">
            <a:avLst/>
          </a:prstGeom>
        </p:spPr>
      </p:pic>
      <p:sp>
        <p:nvSpPr>
          <p:cNvPr id="26" name="TextBox 13"/>
          <p:cNvSpPr txBox="1"/>
          <p:nvPr/>
        </p:nvSpPr>
        <p:spPr>
          <a:xfrm>
            <a:off x="4994275" y="5201285"/>
            <a:ext cx="1837055" cy="368300"/>
          </a:xfrm>
          <a:prstGeom prst="rect">
            <a:avLst/>
          </a:prstGeom>
          <a:solidFill>
            <a:srgbClr val="DC7878"/>
          </a:solidFill>
          <a:ln w="28575">
            <a:solidFill>
              <a:srgbClr val="D25050"/>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算法与数据结构</a:t>
            </a:r>
          </a:p>
        </p:txBody>
      </p:sp>
      <p:grpSp>
        <p:nvGrpSpPr>
          <p:cNvPr id="27" name="组合 26"/>
          <p:cNvGrpSpPr/>
          <p:nvPr/>
        </p:nvGrpSpPr>
        <p:grpSpPr>
          <a:xfrm>
            <a:off x="3594258" y="5738420"/>
            <a:ext cx="4637368" cy="360000"/>
            <a:chOff x="3045618" y="5768900"/>
            <a:chExt cx="4637368" cy="360000"/>
          </a:xfrm>
        </p:grpSpPr>
        <p:sp>
          <p:nvSpPr>
            <p:cNvPr id="29" name="TextBox 17"/>
            <p:cNvSpPr txBox="1"/>
            <p:nvPr/>
          </p:nvSpPr>
          <p:spPr>
            <a:xfrm>
              <a:off x="3045618" y="5768900"/>
              <a:ext cx="1620000" cy="360000"/>
            </a:xfrm>
            <a:prstGeom prst="rect">
              <a:avLst/>
            </a:prstGeom>
            <a:solidFill>
              <a:srgbClr val="FFCCFF"/>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程序设计基础</a:t>
              </a:r>
            </a:p>
          </p:txBody>
        </p:sp>
        <p:sp>
          <p:nvSpPr>
            <p:cNvPr id="31" name="TextBox 18"/>
            <p:cNvSpPr txBox="1"/>
            <p:nvPr/>
          </p:nvSpPr>
          <p:spPr>
            <a:xfrm>
              <a:off x="4785808" y="5768900"/>
              <a:ext cx="1152000" cy="360000"/>
            </a:xfrm>
            <a:prstGeom prst="rect">
              <a:avLst/>
            </a:prstGeom>
            <a:solidFill>
              <a:srgbClr val="FFCCFF"/>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数学基础</a:t>
              </a:r>
            </a:p>
          </p:txBody>
        </p:sp>
        <p:sp>
          <p:nvSpPr>
            <p:cNvPr id="32" name="TextBox 19"/>
            <p:cNvSpPr txBox="1"/>
            <p:nvPr/>
          </p:nvSpPr>
          <p:spPr>
            <a:xfrm>
              <a:off x="6062986" y="5768900"/>
              <a:ext cx="1620000" cy="360000"/>
            </a:xfrm>
            <a:prstGeom prst="rect">
              <a:avLst/>
            </a:prstGeom>
            <a:solidFill>
              <a:srgbClr val="FFCCFF"/>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电子技术基础</a:t>
              </a:r>
            </a:p>
          </p:txBody>
        </p:sp>
      </p:grpSp>
      <p:sp>
        <p:nvSpPr>
          <p:cNvPr id="33" name="TextBox 20"/>
          <p:cNvSpPr txBox="1"/>
          <p:nvPr/>
        </p:nvSpPr>
        <p:spPr>
          <a:xfrm>
            <a:off x="5274495" y="4376156"/>
            <a:ext cx="1152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操作系统</a:t>
            </a:r>
          </a:p>
        </p:txBody>
      </p:sp>
      <p:sp>
        <p:nvSpPr>
          <p:cNvPr id="34" name="TextBox 21"/>
          <p:cNvSpPr txBox="1"/>
          <p:nvPr/>
        </p:nvSpPr>
        <p:spPr>
          <a:xfrm>
            <a:off x="5577609" y="3576236"/>
            <a:ext cx="1152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编译原理</a:t>
            </a:r>
          </a:p>
        </p:txBody>
      </p:sp>
      <p:sp>
        <p:nvSpPr>
          <p:cNvPr id="35" name="TextBox 22"/>
          <p:cNvSpPr txBox="1"/>
          <p:nvPr/>
        </p:nvSpPr>
        <p:spPr>
          <a:xfrm>
            <a:off x="4244598" y="2758076"/>
            <a:ext cx="1152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人工智能</a:t>
            </a:r>
          </a:p>
        </p:txBody>
      </p:sp>
      <p:sp>
        <p:nvSpPr>
          <p:cNvPr id="36" name="TextBox 23"/>
          <p:cNvSpPr txBox="1"/>
          <p:nvPr/>
        </p:nvSpPr>
        <p:spPr>
          <a:xfrm>
            <a:off x="4032816" y="3420436"/>
            <a:ext cx="1152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图像处理</a:t>
            </a:r>
          </a:p>
        </p:txBody>
      </p:sp>
      <p:sp>
        <p:nvSpPr>
          <p:cNvPr id="37" name="TextBox 24"/>
          <p:cNvSpPr txBox="1"/>
          <p:nvPr/>
        </p:nvSpPr>
        <p:spPr>
          <a:xfrm>
            <a:off x="3615928" y="4090098"/>
            <a:ext cx="1368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数据库原理</a:t>
            </a:r>
          </a:p>
        </p:txBody>
      </p:sp>
      <p:sp>
        <p:nvSpPr>
          <p:cNvPr id="38" name="TextBox 26"/>
          <p:cNvSpPr txBox="1"/>
          <p:nvPr/>
        </p:nvSpPr>
        <p:spPr>
          <a:xfrm>
            <a:off x="5600781" y="2869659"/>
            <a:ext cx="1512000" cy="369332"/>
          </a:xfrm>
          <a:prstGeom prst="rect">
            <a:avLst/>
          </a:prstGeom>
          <a:solidFill>
            <a:srgbClr val="B4B4C8"/>
          </a:solidFill>
          <a:ln w="28575">
            <a:solidFill>
              <a:srgbClr val="9696B4"/>
            </a:solidFill>
          </a:ln>
        </p:spPr>
        <p:txBody>
          <a:bodyPr wrap="square" rtlCol="0">
            <a:spAutoFit/>
          </a:bodyPr>
          <a:lstStyle/>
          <a:p>
            <a:pPr algn="ctr"/>
            <a:r>
              <a:rPr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信息处理</a:t>
            </a:r>
          </a:p>
        </p:txBody>
      </p:sp>
      <p:sp>
        <p:nvSpPr>
          <p:cNvPr id="40" name="TextBox 29"/>
          <p:cNvSpPr txBox="1"/>
          <p:nvPr/>
        </p:nvSpPr>
        <p:spPr>
          <a:xfrm>
            <a:off x="6557168" y="4486097"/>
            <a:ext cx="1872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计算复杂性理论</a:t>
            </a:r>
          </a:p>
        </p:txBody>
      </p:sp>
      <p:sp>
        <p:nvSpPr>
          <p:cNvPr id="41" name="TextBox 30"/>
          <p:cNvSpPr txBox="1"/>
          <p:nvPr/>
        </p:nvSpPr>
        <p:spPr>
          <a:xfrm>
            <a:off x="6846249" y="3807291"/>
            <a:ext cx="1368000" cy="369332"/>
          </a:xfrm>
          <a:prstGeom prst="rect">
            <a:avLst/>
          </a:prstGeom>
          <a:solidFill>
            <a:srgbClr val="B4B4C8"/>
          </a:solidFill>
          <a:ln w="28575">
            <a:solidFill>
              <a:srgbClr val="9696B4"/>
            </a:solidFill>
          </a:ln>
        </p:spPr>
        <p:txBody>
          <a:bodyPr wrap="square" rtlCol="0">
            <a:spAutoFit/>
          </a:bodyPr>
          <a:lstStyle/>
          <a:p>
            <a:pPr algn="ctr"/>
            <a:r>
              <a:rPr lang="zh-CN" altLang="en-US" dirty="0">
                <a:solidFill>
                  <a:srgbClr val="404040"/>
                </a:solidFill>
                <a:latin typeface="微软雅黑" panose="020B0503020204020204" pitchFamily="34" charset="-122"/>
                <a:ea typeface="微软雅黑" panose="020B0503020204020204" pitchFamily="34" charset="-122"/>
              </a:rPr>
              <a:t>计算机网络</a:t>
            </a:r>
          </a:p>
        </p:txBody>
      </p:sp>
      <p:sp>
        <p:nvSpPr>
          <p:cNvPr id="42" name="线形标注 2(带边框和强调线) 41"/>
          <p:cNvSpPr/>
          <p:nvPr/>
        </p:nvSpPr>
        <p:spPr>
          <a:xfrm>
            <a:off x="8676357" y="3230710"/>
            <a:ext cx="1658319" cy="515377"/>
          </a:xfrm>
          <a:prstGeom prst="accentBorderCallout2">
            <a:avLst>
              <a:gd name="adj1" fmla="val 18750"/>
              <a:gd name="adj2" fmla="val -8333"/>
              <a:gd name="adj3" fmla="val 18750"/>
              <a:gd name="adj4" fmla="val -16667"/>
              <a:gd name="adj5" fmla="val 106385"/>
              <a:gd name="adj6" fmla="val -40187"/>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图、最短路径、散列表、生成树</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3" name="线形标注 2(带边框和强调线) 42"/>
          <p:cNvSpPr/>
          <p:nvPr/>
        </p:nvSpPr>
        <p:spPr>
          <a:xfrm>
            <a:off x="6817575" y="1962175"/>
            <a:ext cx="1658319" cy="515377"/>
          </a:xfrm>
          <a:prstGeom prst="accentBorderCallout2">
            <a:avLst>
              <a:gd name="adj1" fmla="val 18750"/>
              <a:gd name="adj2" fmla="val -8333"/>
              <a:gd name="adj3" fmla="val 18750"/>
              <a:gd name="adj4" fmla="val -16667"/>
              <a:gd name="adj5" fmla="val 168547"/>
              <a:gd name="adj6" fmla="val -34322"/>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栈、队列、散列、索引检索、排序</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4" name="线形标注 2(带边框和强调线) 43"/>
          <p:cNvSpPr/>
          <p:nvPr/>
        </p:nvSpPr>
        <p:spPr>
          <a:xfrm>
            <a:off x="2886606" y="2130692"/>
            <a:ext cx="1658319" cy="515377"/>
          </a:xfrm>
          <a:prstGeom prst="accentBorderCallout2">
            <a:avLst>
              <a:gd name="adj1" fmla="val 36793"/>
              <a:gd name="adj2" fmla="val 110358"/>
              <a:gd name="adj3" fmla="val 39800"/>
              <a:gd name="adj4" fmla="val 125389"/>
              <a:gd name="adj5" fmla="val 112500"/>
              <a:gd name="adj6" fmla="val 136511"/>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广义表、树、图、矩阵、搜索树</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5" name="线形标注 2(带边框和强调线) 44"/>
          <p:cNvSpPr/>
          <p:nvPr/>
        </p:nvSpPr>
        <p:spPr>
          <a:xfrm>
            <a:off x="1967692" y="2811131"/>
            <a:ext cx="1658319" cy="515377"/>
          </a:xfrm>
          <a:prstGeom prst="accentBorderCallout2">
            <a:avLst>
              <a:gd name="adj1" fmla="val 36793"/>
              <a:gd name="adj2" fmla="val 110358"/>
              <a:gd name="adj3" fmla="val 39800"/>
              <a:gd name="adj4" fmla="val 125389"/>
              <a:gd name="adj5" fmla="val 118514"/>
              <a:gd name="adj6" fmla="val 137445"/>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栈、队列、图、矩阵、索引检索</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6" name="线形标注 2(带边框和强调线) 45"/>
          <p:cNvSpPr/>
          <p:nvPr/>
        </p:nvSpPr>
        <p:spPr>
          <a:xfrm>
            <a:off x="1631561" y="3534975"/>
            <a:ext cx="1658319" cy="515377"/>
          </a:xfrm>
          <a:prstGeom prst="accentBorderCallout2">
            <a:avLst>
              <a:gd name="adj1" fmla="val 36793"/>
              <a:gd name="adj2" fmla="val 110358"/>
              <a:gd name="adj3" fmla="val 39800"/>
              <a:gd name="adj4" fmla="val 125389"/>
              <a:gd name="adj5" fmla="val 100471"/>
              <a:gd name="adj6" fmla="val 137445"/>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线性表、树、排序、索引、检索</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7" name="线形标注 2(带边框和强调线) 46"/>
          <p:cNvSpPr/>
          <p:nvPr/>
        </p:nvSpPr>
        <p:spPr>
          <a:xfrm>
            <a:off x="8655694" y="4001212"/>
            <a:ext cx="1658319" cy="515377"/>
          </a:xfrm>
          <a:prstGeom prst="accentBorderCallout2">
            <a:avLst>
              <a:gd name="adj1" fmla="val 51478"/>
              <a:gd name="adj2" fmla="val -8333"/>
              <a:gd name="adj3" fmla="val 54384"/>
              <a:gd name="adj4" fmla="val -16683"/>
              <a:gd name="adj5" fmla="val 86602"/>
              <a:gd name="adj6" fmla="val -133524"/>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表、栈、队列、树、散列、排序</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8" name="线形标注 2(带边框和强调线) 47"/>
          <p:cNvSpPr/>
          <p:nvPr/>
        </p:nvSpPr>
        <p:spPr>
          <a:xfrm>
            <a:off x="7875874" y="2575942"/>
            <a:ext cx="1658319" cy="515377"/>
          </a:xfrm>
          <a:prstGeom prst="accentBorderCallout2">
            <a:avLst>
              <a:gd name="adj1" fmla="val 18750"/>
              <a:gd name="adj2" fmla="val -8333"/>
              <a:gd name="adj3" fmla="val 18750"/>
              <a:gd name="adj4" fmla="val -16667"/>
              <a:gd name="adj5" fmla="val 183633"/>
              <a:gd name="adj6" fmla="val -74552"/>
            </a:avLst>
          </a:prstGeom>
          <a:noFill/>
          <a:ln>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1600">
                <a:solidFill>
                  <a:srgbClr val="404040"/>
                </a:solidFill>
                <a:latin typeface="微软雅黑" panose="020B0503020204020204" pitchFamily="34" charset="-122"/>
                <a:ea typeface="微软雅黑" panose="020B0503020204020204" pitchFamily="34" charset="-122"/>
              </a:rPr>
              <a:t>表、栈、队列、语法树、散列</a:t>
            </a:r>
            <a:endParaRPr lang="zh-CN" altLang="en-US" sz="1600" dirty="0">
              <a:solidFill>
                <a:srgbClr val="404040"/>
              </a:solidFill>
              <a:latin typeface="微软雅黑" panose="020B0503020204020204" pitchFamily="34" charset="-122"/>
              <a:ea typeface="微软雅黑" panose="020B0503020204020204" pitchFamily="34" charset="-122"/>
            </a:endParaRPr>
          </a:p>
        </p:txBody>
      </p:sp>
      <p:sp>
        <p:nvSpPr>
          <p:cNvPr id="49" name="Freeform 84"/>
          <p:cNvSpPr/>
          <p:nvPr/>
        </p:nvSpPr>
        <p:spPr bwMode="auto">
          <a:xfrm>
            <a:off x="801563" y="1024993"/>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17767" name="矩形 117766"/>
          <p:cNvSpPr/>
          <p:nvPr/>
        </p:nvSpPr>
        <p:spPr>
          <a:xfrm>
            <a:off x="1403350" y="995680"/>
            <a:ext cx="7355840" cy="521970"/>
          </a:xfrm>
          <a:prstGeom prst="rect">
            <a:avLst/>
          </a:prstGeom>
          <a:noFill/>
          <a:ln w="9525">
            <a:noFill/>
          </a:ln>
        </p:spPr>
        <p:txBody>
          <a:bodyPr wrap="square">
            <a:spAutoFit/>
          </a:bodyPr>
          <a:lstStyle/>
          <a:p>
            <a:r>
              <a:rPr lang="zh-CN" altLang="en-US" sz="2800" dirty="0">
                <a:latin typeface="微软雅黑" panose="020B0503020204020204" pitchFamily="34" charset="-122"/>
                <a:ea typeface="微软雅黑" panose="020B0503020204020204" pitchFamily="34" charset="-122"/>
              </a:rPr>
              <a:t>算法与数据结构在课程体系中的地位。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26"/>
                    </p:tgtEl>
                  </p:cond>
                </p:stCondLst>
                <p:endSync evt="end" delay="0">
                  <p:rtn val="all"/>
                </p:endSync>
                <p:childTnLst>
                  <p:par>
                    <p:cTn id="50" fill="hold">
                      <p:stCondLst>
                        <p:cond delay="0"/>
                      </p:stCondLst>
                      <p:childTnLst>
                        <p:par>
                          <p:cTn id="51" fill="hold">
                            <p:stCondLst>
                              <p:cond delay="0"/>
                            </p:stCondLst>
                            <p:childTnLst>
                              <p:par>
                                <p:cTn id="52" presetID="35" presetClass="emph" presetSubtype="0" repeatCount="2000" fill="hold" grpId="0" nodeType="clickEffect">
                                  <p:stCondLst>
                                    <p:cond delay="0"/>
                                  </p:stCondLst>
                                  <p:childTnLst>
                                    <p:anim calcmode="discrete" valueType="str">
                                      <p:cBhvr>
                                        <p:cTn id="53" dur="5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6"/>
                  </p:tgtEl>
                </p:cond>
              </p:nextCondLst>
            </p:seq>
            <p:seq concurrent="1" nextAc="seek">
              <p:cTn id="54" restart="whenNotActive" fill="hold" evtFilter="cancelBubble" nodeType="interactiveSeq">
                <p:stCondLst>
                  <p:cond evt="onClick" delay="0">
                    <p:tgtEl>
                      <p:spTgt spid="27"/>
                    </p:tgtEl>
                  </p:cond>
                </p:stCondLst>
                <p:endSync evt="end" delay="0">
                  <p:rtn val="all"/>
                </p:endSync>
                <p:childTnLst>
                  <p:par>
                    <p:cTn id="55" fill="hold">
                      <p:stCondLst>
                        <p:cond delay="0"/>
                      </p:stCondLst>
                      <p:childTnLst>
                        <p:par>
                          <p:cTn id="56" fill="hold">
                            <p:stCondLst>
                              <p:cond delay="0"/>
                            </p:stCondLst>
                            <p:childTnLst>
                              <p:par>
                                <p:cTn id="57" presetID="35" presetClass="emph" presetSubtype="0" repeatCount="2000" fill="hold" nodeType="clickEffect">
                                  <p:stCondLst>
                                    <p:cond delay="0"/>
                                  </p:stCondLst>
                                  <p:childTnLst>
                                    <p:anim calcmode="discrete" valueType="str">
                                      <p:cBhvr>
                                        <p:cTn id="58"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7"/>
                  </p:tgtEl>
                </p:cond>
              </p:nextCondLst>
            </p:seq>
            <p:seq concurrent="1" nextAc="seek">
              <p:cTn id="59" restart="whenNotActive" fill="hold" evtFilter="cancelBubble" nodeType="interactiveSeq">
                <p:stCondLst>
                  <p:cond evt="onClick" delay="0">
                    <p:tgtEl>
                      <p:spTgt spid="40"/>
                    </p:tgtEl>
                  </p:cond>
                </p:stCondLst>
                <p:endSync evt="end" delay="0">
                  <p:rtn val="all"/>
                </p:endSync>
                <p:childTnLst>
                  <p:par>
                    <p:cTn id="60" fill="hold">
                      <p:stCondLst>
                        <p:cond delay="0"/>
                      </p:stCondLst>
                      <p:childTnLst>
                        <p:par>
                          <p:cTn id="61" fill="hold">
                            <p:stCondLst>
                              <p:cond delay="0"/>
                            </p:stCondLst>
                            <p:childTnLst>
                              <p:par>
                                <p:cTn id="62" presetID="35" presetClass="emph" presetSubtype="0" repeatCount="2000" fill="hold" grpId="0" nodeType="clickEffect">
                                  <p:stCondLst>
                                    <p:cond delay="0"/>
                                  </p:stCondLst>
                                  <p:childTnLst>
                                    <p:anim calcmode="discrete" valueType="str">
                                      <p:cBhvr>
                                        <p:cTn id="63"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0"/>
                  </p:tgtEl>
                </p:cond>
              </p:nextCondLst>
            </p:seq>
            <p:seq concurrent="1" nextAc="seek">
              <p:cTn id="64" restart="whenNotActive" fill="hold" evtFilter="cancelBubble" nodeType="interactiveSeq">
                <p:stCondLst>
                  <p:cond evt="onClick" delay="0">
                    <p:tgtEl>
                      <p:spTgt spid="41"/>
                    </p:tgtEl>
                  </p:cond>
                </p:stCondLst>
                <p:endSync evt="end" delay="0">
                  <p:rtn val="all"/>
                </p:endSync>
                <p:childTnLst>
                  <p:par>
                    <p:cTn id="65" fill="hold">
                      <p:stCondLst>
                        <p:cond delay="0"/>
                      </p:stCondLst>
                      <p:childTnLst>
                        <p:par>
                          <p:cTn id="66" fill="hold">
                            <p:stCondLst>
                              <p:cond delay="0"/>
                            </p:stCondLst>
                            <p:childTnLst>
                              <p:par>
                                <p:cTn id="67" presetID="35" presetClass="emph" presetSubtype="0" repeatCount="2000" fill="hold" grpId="0" nodeType="clickEffect">
                                  <p:stCondLst>
                                    <p:cond delay="0"/>
                                  </p:stCondLst>
                                  <p:childTnLst>
                                    <p:anim calcmode="discrete" valueType="str">
                                      <p:cBhvr>
                                        <p:cTn id="68" dur="500" fill="hold"/>
                                        <p:tgtEl>
                                          <p:spTgt spid="4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1"/>
                  </p:tgtEl>
                </p:cond>
              </p:nextCondLst>
            </p:seq>
            <p:seq concurrent="1" nextAc="seek">
              <p:cTn id="69" restart="whenNotActive" fill="hold" evtFilter="cancelBubble" nodeType="interactiveSeq">
                <p:stCondLst>
                  <p:cond evt="onClick" delay="0">
                    <p:tgtEl>
                      <p:spTgt spid="33"/>
                    </p:tgtEl>
                  </p:cond>
                </p:stCondLst>
                <p:endSync evt="end" delay="0">
                  <p:rtn val="all"/>
                </p:endSync>
                <p:childTnLst>
                  <p:par>
                    <p:cTn id="70" fill="hold">
                      <p:stCondLst>
                        <p:cond delay="0"/>
                      </p:stCondLst>
                      <p:childTnLst>
                        <p:par>
                          <p:cTn id="71" fill="hold">
                            <p:stCondLst>
                              <p:cond delay="0"/>
                            </p:stCondLst>
                            <p:childTnLst>
                              <p:par>
                                <p:cTn id="72" presetID="35" presetClass="emph" presetSubtype="0" repeatCount="2000" fill="hold" grpId="0" nodeType="clickEffect">
                                  <p:stCondLst>
                                    <p:cond delay="0"/>
                                  </p:stCondLst>
                                  <p:childTnLst>
                                    <p:anim calcmode="discrete" valueType="str">
                                      <p:cBhvr>
                                        <p:cTn id="73" dur="500" fill="hold"/>
                                        <p:tgtEl>
                                          <p:spTgt spid="3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3"/>
                  </p:tgtEl>
                </p:cond>
              </p:nextCondLst>
            </p:seq>
            <p:seq concurrent="1" nextAc="seek">
              <p:cTn id="74" restart="whenNotActive" fill="hold" evtFilter="cancelBubble" nodeType="interactiveSeq">
                <p:stCondLst>
                  <p:cond evt="onClick" delay="0">
                    <p:tgtEl>
                      <p:spTgt spid="34"/>
                    </p:tgtEl>
                  </p:cond>
                </p:stCondLst>
                <p:endSync evt="end" delay="0">
                  <p:rtn val="all"/>
                </p:endSync>
                <p:childTnLst>
                  <p:par>
                    <p:cTn id="75" fill="hold">
                      <p:stCondLst>
                        <p:cond delay="0"/>
                      </p:stCondLst>
                      <p:childTnLst>
                        <p:par>
                          <p:cTn id="76" fill="hold">
                            <p:stCondLst>
                              <p:cond delay="0"/>
                            </p:stCondLst>
                            <p:childTnLst>
                              <p:par>
                                <p:cTn id="77" presetID="35" presetClass="emph" presetSubtype="0" repeatCount="2000" fill="hold" grpId="0" nodeType="clickEffect">
                                  <p:stCondLst>
                                    <p:cond delay="0"/>
                                  </p:stCondLst>
                                  <p:childTnLst>
                                    <p:anim calcmode="discrete" valueType="str">
                                      <p:cBhvr>
                                        <p:cTn id="78" dur="500" fill="hold"/>
                                        <p:tgtEl>
                                          <p:spTgt spid="3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4"/>
                  </p:tgtEl>
                </p:cond>
              </p:nextCondLst>
            </p:seq>
            <p:seq concurrent="1" nextAc="seek">
              <p:cTn id="79" restart="whenNotActive" fill="hold" evtFilter="cancelBubble" nodeType="interactiveSeq">
                <p:stCondLst>
                  <p:cond evt="onClick" delay="0">
                    <p:tgtEl>
                      <p:spTgt spid="38"/>
                    </p:tgtEl>
                  </p:cond>
                </p:stCondLst>
                <p:endSync evt="end" delay="0">
                  <p:rtn val="all"/>
                </p:endSync>
                <p:childTnLst>
                  <p:par>
                    <p:cTn id="80" fill="hold">
                      <p:stCondLst>
                        <p:cond delay="0"/>
                      </p:stCondLst>
                      <p:childTnLst>
                        <p:par>
                          <p:cTn id="81" fill="hold">
                            <p:stCondLst>
                              <p:cond delay="0"/>
                            </p:stCondLst>
                            <p:childTnLst>
                              <p:par>
                                <p:cTn id="82" presetID="35" presetClass="emph" presetSubtype="0" repeatCount="2000" fill="hold" grpId="0" nodeType="clickEffect">
                                  <p:stCondLst>
                                    <p:cond delay="0"/>
                                  </p:stCondLst>
                                  <p:childTnLst>
                                    <p:anim calcmode="discrete" valueType="str">
                                      <p:cBhvr>
                                        <p:cTn id="83"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8"/>
                  </p:tgtEl>
                </p:cond>
              </p:nextCondLst>
            </p:seq>
            <p:seq concurrent="1" nextAc="seek">
              <p:cTn id="84" restart="whenNotActive" fill="hold" evtFilter="cancelBubble" nodeType="interactiveSeq">
                <p:stCondLst>
                  <p:cond evt="onClick" delay="0">
                    <p:tgtEl>
                      <p:spTgt spid="35"/>
                    </p:tgtEl>
                  </p:cond>
                </p:stCondLst>
                <p:endSync evt="end" delay="0">
                  <p:rtn val="all"/>
                </p:endSync>
                <p:childTnLst>
                  <p:par>
                    <p:cTn id="85" fill="hold">
                      <p:stCondLst>
                        <p:cond delay="0"/>
                      </p:stCondLst>
                      <p:childTnLst>
                        <p:par>
                          <p:cTn id="86" fill="hold">
                            <p:stCondLst>
                              <p:cond delay="0"/>
                            </p:stCondLst>
                            <p:childTnLst>
                              <p:par>
                                <p:cTn id="87" presetID="35" presetClass="emph" presetSubtype="0" repeatCount="2000" fill="hold" grpId="0" nodeType="clickEffect">
                                  <p:stCondLst>
                                    <p:cond delay="0"/>
                                  </p:stCondLst>
                                  <p:childTnLst>
                                    <p:anim calcmode="discrete" valueType="str">
                                      <p:cBhvr>
                                        <p:cTn id="88" dur="500" fill="hold"/>
                                        <p:tgtEl>
                                          <p:spTgt spid="3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5"/>
                  </p:tgtEl>
                </p:cond>
              </p:nextCondLst>
            </p:seq>
            <p:seq concurrent="1" nextAc="seek">
              <p:cTn id="89" restart="whenNotActive" fill="hold" evtFilter="cancelBubble" nodeType="interactiveSeq">
                <p:stCondLst>
                  <p:cond evt="onClick" delay="0">
                    <p:tgtEl>
                      <p:spTgt spid="36"/>
                    </p:tgtEl>
                  </p:cond>
                </p:stCondLst>
                <p:endSync evt="end" delay="0">
                  <p:rtn val="all"/>
                </p:endSync>
                <p:childTnLst>
                  <p:par>
                    <p:cTn id="90" fill="hold">
                      <p:stCondLst>
                        <p:cond delay="0"/>
                      </p:stCondLst>
                      <p:childTnLst>
                        <p:par>
                          <p:cTn id="91" fill="hold">
                            <p:stCondLst>
                              <p:cond delay="0"/>
                            </p:stCondLst>
                            <p:childTnLst>
                              <p:par>
                                <p:cTn id="92" presetID="35" presetClass="emph" presetSubtype="0" repeatCount="2000" fill="hold" grpId="0" nodeType="clickEffect">
                                  <p:stCondLst>
                                    <p:cond delay="0"/>
                                  </p:stCondLst>
                                  <p:childTnLst>
                                    <p:anim calcmode="discrete" valueType="str">
                                      <p:cBhvr>
                                        <p:cTn id="93"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6"/>
                  </p:tgtEl>
                </p:cond>
              </p:nextCondLst>
            </p:seq>
            <p:seq concurrent="1" nextAc="seek">
              <p:cTn id="94" restart="whenNotActive" fill="hold" evtFilter="cancelBubble" nodeType="interactiveSeq">
                <p:stCondLst>
                  <p:cond evt="onClick" delay="0">
                    <p:tgtEl>
                      <p:spTgt spid="37"/>
                    </p:tgtEl>
                  </p:cond>
                </p:stCondLst>
                <p:endSync evt="end" delay="0">
                  <p:rtn val="all"/>
                </p:endSync>
                <p:childTnLst>
                  <p:par>
                    <p:cTn id="95" fill="hold">
                      <p:stCondLst>
                        <p:cond delay="0"/>
                      </p:stCondLst>
                      <p:childTnLst>
                        <p:par>
                          <p:cTn id="96" fill="hold">
                            <p:stCondLst>
                              <p:cond delay="0"/>
                            </p:stCondLst>
                            <p:childTnLst>
                              <p:par>
                                <p:cTn id="97" presetID="35" presetClass="emph" presetSubtype="0" repeatCount="2000" fill="hold" grpId="0" nodeType="clickEffect">
                                  <p:stCondLst>
                                    <p:cond delay="0"/>
                                  </p:stCondLst>
                                  <p:childTnLst>
                                    <p:anim calcmode="discrete" valueType="str">
                                      <p:cBhvr>
                                        <p:cTn id="98" dur="500" fill="hold"/>
                                        <p:tgtEl>
                                          <p:spTgt spid="3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7"/>
                  </p:tgtEl>
                </p:cond>
              </p:nextCondLst>
            </p:seq>
            <p:seq concurrent="1" nextAc="seek">
              <p:cTn id="99" restart="whenNotActive" fill="hold" evtFilter="cancelBubble" nodeType="interactiveSeq">
                <p:stCondLst>
                  <p:cond evt="onClick" delay="0">
                    <p:tgtEl>
                      <p:spTgt spid="47"/>
                    </p:tgtEl>
                  </p:cond>
                </p:stCondLst>
                <p:endSync evt="end" delay="0">
                  <p:rtn val="all"/>
                </p:endSync>
                <p:childTnLst>
                  <p:par>
                    <p:cTn id="100" fill="hold">
                      <p:stCondLst>
                        <p:cond delay="0"/>
                      </p:stCondLst>
                      <p:childTnLst>
                        <p:par>
                          <p:cTn id="101" fill="hold">
                            <p:stCondLst>
                              <p:cond delay="0"/>
                            </p:stCondLst>
                            <p:childTnLst>
                              <p:par>
                                <p:cTn id="102" presetID="35" presetClass="emph" presetSubtype="0" repeatCount="2000" fill="hold" grpId="0" nodeType="clickEffect">
                                  <p:stCondLst>
                                    <p:cond delay="0"/>
                                  </p:stCondLst>
                                  <p:childTnLst>
                                    <p:anim calcmode="discrete" valueType="str">
                                      <p:cBhvr>
                                        <p:cTn id="103"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7"/>
                  </p:tgtEl>
                </p:cond>
              </p:nextCondLst>
            </p:seq>
            <p:seq concurrent="1" nextAc="seek">
              <p:cTn id="104" restart="whenNotActive" fill="hold" evtFilter="cancelBubble" nodeType="interactiveSeq">
                <p:stCondLst>
                  <p:cond evt="onClick" delay="0">
                    <p:tgtEl>
                      <p:spTgt spid="42"/>
                    </p:tgtEl>
                  </p:cond>
                </p:stCondLst>
                <p:endSync evt="end" delay="0">
                  <p:rtn val="all"/>
                </p:endSync>
                <p:childTnLst>
                  <p:par>
                    <p:cTn id="105" fill="hold">
                      <p:stCondLst>
                        <p:cond delay="0"/>
                      </p:stCondLst>
                      <p:childTnLst>
                        <p:par>
                          <p:cTn id="106" fill="hold">
                            <p:stCondLst>
                              <p:cond delay="0"/>
                            </p:stCondLst>
                            <p:childTnLst>
                              <p:par>
                                <p:cTn id="107" presetID="35" presetClass="emph" presetSubtype="0" repeatCount="2000" fill="hold" grpId="0" nodeType="clickEffect">
                                  <p:stCondLst>
                                    <p:cond delay="0"/>
                                  </p:stCondLst>
                                  <p:childTnLst>
                                    <p:anim calcmode="discrete" valueType="str">
                                      <p:cBhvr>
                                        <p:cTn id="108"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seq concurrent="1" nextAc="seek">
              <p:cTn id="109" restart="whenNotActive" fill="hold" evtFilter="cancelBubble" nodeType="interactiveSeq">
                <p:stCondLst>
                  <p:cond evt="onClick" delay="0">
                    <p:tgtEl>
                      <p:spTgt spid="48"/>
                    </p:tgtEl>
                  </p:cond>
                </p:stCondLst>
                <p:endSync evt="end" delay="0">
                  <p:rtn val="all"/>
                </p:endSync>
                <p:childTnLst>
                  <p:par>
                    <p:cTn id="110" fill="hold">
                      <p:stCondLst>
                        <p:cond delay="0"/>
                      </p:stCondLst>
                      <p:childTnLst>
                        <p:par>
                          <p:cTn id="111" fill="hold">
                            <p:stCondLst>
                              <p:cond delay="0"/>
                            </p:stCondLst>
                            <p:childTnLst>
                              <p:par>
                                <p:cTn id="112" presetID="35" presetClass="emph" presetSubtype="0" repeatCount="2000" fill="hold" grpId="0" nodeType="clickEffect">
                                  <p:stCondLst>
                                    <p:cond delay="0"/>
                                  </p:stCondLst>
                                  <p:childTnLst>
                                    <p:anim calcmode="discrete" valueType="str">
                                      <p:cBhvr>
                                        <p:cTn id="113"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8"/>
                  </p:tgtEl>
                </p:cond>
              </p:nextCondLst>
            </p:seq>
            <p:seq concurrent="1" nextAc="seek">
              <p:cTn id="114" restart="whenNotActive" fill="hold" evtFilter="cancelBubble" nodeType="interactiveSeq">
                <p:stCondLst>
                  <p:cond evt="onClick" delay="0">
                    <p:tgtEl>
                      <p:spTgt spid="43"/>
                    </p:tgtEl>
                  </p:cond>
                </p:stCondLst>
                <p:endSync evt="end" delay="0">
                  <p:rtn val="all"/>
                </p:endSync>
                <p:childTnLst>
                  <p:par>
                    <p:cTn id="115" fill="hold">
                      <p:stCondLst>
                        <p:cond delay="0"/>
                      </p:stCondLst>
                      <p:childTnLst>
                        <p:par>
                          <p:cTn id="116" fill="hold">
                            <p:stCondLst>
                              <p:cond delay="0"/>
                            </p:stCondLst>
                            <p:childTnLst>
                              <p:par>
                                <p:cTn id="117" presetID="35" presetClass="emph" presetSubtype="0" repeatCount="2000" fill="hold" grpId="0" nodeType="clickEffect">
                                  <p:stCondLst>
                                    <p:cond delay="0"/>
                                  </p:stCondLst>
                                  <p:childTnLst>
                                    <p:anim calcmode="discrete" valueType="str">
                                      <p:cBhvr>
                                        <p:cTn id="118" dur="500" fill="hold"/>
                                        <p:tgtEl>
                                          <p:spTgt spid="4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3"/>
                  </p:tgtEl>
                </p:cond>
              </p:nextCondLst>
            </p:seq>
            <p:seq concurrent="1" nextAc="seek">
              <p:cTn id="119" restart="whenNotActive" fill="hold" evtFilter="cancelBubble" nodeType="interactiveSeq">
                <p:stCondLst>
                  <p:cond evt="onClick" delay="0">
                    <p:tgtEl>
                      <p:spTgt spid="44"/>
                    </p:tgtEl>
                  </p:cond>
                </p:stCondLst>
                <p:endSync evt="end" delay="0">
                  <p:rtn val="all"/>
                </p:endSync>
                <p:childTnLst>
                  <p:par>
                    <p:cTn id="120" fill="hold">
                      <p:stCondLst>
                        <p:cond delay="0"/>
                      </p:stCondLst>
                      <p:childTnLst>
                        <p:par>
                          <p:cTn id="121" fill="hold">
                            <p:stCondLst>
                              <p:cond delay="0"/>
                            </p:stCondLst>
                            <p:childTnLst>
                              <p:par>
                                <p:cTn id="122" presetID="35" presetClass="emph" presetSubtype="0" repeatCount="2000" fill="hold" grpId="0" nodeType="clickEffect">
                                  <p:stCondLst>
                                    <p:cond delay="0"/>
                                  </p:stCondLst>
                                  <p:childTnLst>
                                    <p:anim calcmode="discrete" valueType="str">
                                      <p:cBhvr>
                                        <p:cTn id="123" dur="500" fill="hold"/>
                                        <p:tgtEl>
                                          <p:spTgt spid="4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4"/>
                  </p:tgtEl>
                </p:cond>
              </p:nextCondLst>
            </p:seq>
            <p:seq concurrent="1" nextAc="seek">
              <p:cTn id="124" restart="whenNotActive" fill="hold" evtFilter="cancelBubble" nodeType="interactiveSeq">
                <p:stCondLst>
                  <p:cond evt="onClick" delay="0">
                    <p:tgtEl>
                      <p:spTgt spid="45"/>
                    </p:tgtEl>
                  </p:cond>
                </p:stCondLst>
                <p:endSync evt="end" delay="0">
                  <p:rtn val="all"/>
                </p:endSync>
                <p:childTnLst>
                  <p:par>
                    <p:cTn id="125" fill="hold">
                      <p:stCondLst>
                        <p:cond delay="0"/>
                      </p:stCondLst>
                      <p:childTnLst>
                        <p:par>
                          <p:cTn id="126" fill="hold">
                            <p:stCondLst>
                              <p:cond delay="0"/>
                            </p:stCondLst>
                            <p:childTnLst>
                              <p:par>
                                <p:cTn id="127" presetID="35" presetClass="emph" presetSubtype="0" repeatCount="2000" fill="hold" grpId="0" nodeType="clickEffect">
                                  <p:stCondLst>
                                    <p:cond delay="0"/>
                                  </p:stCondLst>
                                  <p:childTnLst>
                                    <p:anim calcmode="discrete" valueType="str">
                                      <p:cBhvr>
                                        <p:cTn id="128" dur="500" fill="hold"/>
                                        <p:tgtEl>
                                          <p:spTgt spid="45"/>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5"/>
                  </p:tgtEl>
                </p:cond>
              </p:nextCondLst>
            </p:seq>
            <p:seq concurrent="1" nextAc="seek">
              <p:cTn id="129" restart="whenNotActive" fill="hold" evtFilter="cancelBubble" nodeType="interactiveSeq">
                <p:stCondLst>
                  <p:cond evt="onClick" delay="0">
                    <p:tgtEl>
                      <p:spTgt spid="46"/>
                    </p:tgtEl>
                  </p:cond>
                </p:stCondLst>
                <p:endSync evt="end" delay="0">
                  <p:rtn val="all"/>
                </p:endSync>
                <p:childTnLst>
                  <p:par>
                    <p:cTn id="130" fill="hold">
                      <p:stCondLst>
                        <p:cond delay="0"/>
                      </p:stCondLst>
                      <p:childTnLst>
                        <p:par>
                          <p:cTn id="131" fill="hold">
                            <p:stCondLst>
                              <p:cond delay="0"/>
                            </p:stCondLst>
                            <p:childTnLst>
                              <p:par>
                                <p:cTn id="132" presetID="35" presetClass="emph" presetSubtype="0" repeatCount="2000" fill="hold" grpId="0" nodeType="clickEffect">
                                  <p:stCondLst>
                                    <p:cond delay="0"/>
                                  </p:stCondLst>
                                  <p:childTnLst>
                                    <p:anim calcmode="discrete" valueType="str">
                                      <p:cBhvr>
                                        <p:cTn id="133" dur="500" fill="hold"/>
                                        <p:tgtEl>
                                          <p:spTgt spid="4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6"/>
                  </p:tgtEl>
                </p:cond>
              </p:nextCondLst>
            </p:seq>
          </p:childTnLst>
        </p:cTn>
      </p:par>
    </p:tnLst>
    <p:bldLst>
      <p:bldP spid="26" grpId="0" bldLvl="0" animBg="1"/>
      <p:bldP spid="26" grpId="1" bldLvl="0" animBg="1"/>
      <p:bldP spid="33" grpId="0" bldLvl="0" animBg="1"/>
      <p:bldP spid="33" grpId="1" bldLvl="0" animBg="1"/>
      <p:bldP spid="34" grpId="0" bldLvl="0" animBg="1"/>
      <p:bldP spid="34" grpId="1" bldLvl="0" animBg="1"/>
      <p:bldP spid="35" grpId="0" bldLvl="0" animBg="1"/>
      <p:bldP spid="35" grpId="1" bldLvl="0" animBg="1"/>
      <p:bldP spid="36" grpId="0" bldLvl="0" animBg="1"/>
      <p:bldP spid="36" grpId="1" bldLvl="0" animBg="1"/>
      <p:bldP spid="37" grpId="0" bldLvl="0" animBg="1"/>
      <p:bldP spid="37" grpId="1" bldLvl="0" animBg="1"/>
      <p:bldP spid="38" grpId="0" bldLvl="0" animBg="1"/>
      <p:bldP spid="38" grpId="1" bldLvl="0" animBg="1"/>
      <p:bldP spid="40" grpId="0" bldLvl="0" animBg="1"/>
      <p:bldP spid="40" grpId="1" bldLvl="0" animBg="1"/>
      <p:bldP spid="41" grpId="0" bldLvl="0" animBg="1"/>
      <p:bldP spid="41" grpId="1" bldLvl="0" animBg="1"/>
      <p:bldP spid="42" grpId="0" bldLvl="0" animBg="1"/>
      <p:bldP spid="42" grpId="1" bldLvl="0" animBg="1"/>
      <p:bldP spid="43" grpId="0" bldLvl="0" animBg="1"/>
      <p:bldP spid="43" grpId="1" bldLvl="0" animBg="1"/>
      <p:bldP spid="44" grpId="0" bldLvl="0" animBg="1"/>
      <p:bldP spid="44" grpId="1" bldLvl="0" animBg="1"/>
      <p:bldP spid="45" grpId="0" bldLvl="0" animBg="1"/>
      <p:bldP spid="45" grpId="1" bldLvl="0" animBg="1"/>
      <p:bldP spid="46" grpId="0" bldLvl="0" animBg="1"/>
      <p:bldP spid="46" grpId="1" bldLvl="0" animBg="1"/>
      <p:bldP spid="47" grpId="0" bldLvl="0" animBg="1"/>
      <p:bldP spid="47" grpId="1" bldLvl="0" animBg="1"/>
      <p:bldP spid="48" grpId="0" bldLvl="0" animBg="1"/>
      <p:bldP spid="48" grpId="1"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1.3.2  算法训练能够提高计算思维能力</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18" name="Text Box 6"/>
          <p:cNvSpPr txBox="1">
            <a:spLocks noChangeArrowheads="1"/>
          </p:cNvSpPr>
          <p:nvPr/>
        </p:nvSpPr>
        <p:spPr bwMode="auto">
          <a:xfrm>
            <a:off x="761365" y="2752092"/>
            <a:ext cx="900113"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问 </a:t>
            </a:r>
            <a:r>
              <a:rPr lang="en-US" altLang="zh-CN" dirty="0"/>
              <a:t> </a:t>
            </a:r>
            <a:r>
              <a:rPr lang="zh-CN" altLang="en-US" dirty="0"/>
              <a:t>题</a:t>
            </a:r>
          </a:p>
        </p:txBody>
      </p:sp>
      <p:sp>
        <p:nvSpPr>
          <p:cNvPr id="19" name="Text Box 9"/>
          <p:cNvSpPr txBox="1">
            <a:spLocks noChangeArrowheads="1"/>
          </p:cNvSpPr>
          <p:nvPr/>
        </p:nvSpPr>
        <p:spPr bwMode="auto">
          <a:xfrm>
            <a:off x="3106103" y="2750504"/>
            <a:ext cx="900113"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 想  法</a:t>
            </a:r>
          </a:p>
        </p:txBody>
      </p:sp>
      <p:sp>
        <p:nvSpPr>
          <p:cNvPr id="20" name="AutoShape 10"/>
          <p:cNvSpPr>
            <a:spLocks noChangeArrowheads="1"/>
          </p:cNvSpPr>
          <p:nvPr/>
        </p:nvSpPr>
        <p:spPr bwMode="auto">
          <a:xfrm>
            <a:off x="1734503" y="2879092"/>
            <a:ext cx="1303338" cy="169863"/>
          </a:xfrm>
          <a:prstGeom prst="rightArrow">
            <a:avLst>
              <a:gd name="adj1" fmla="val 50000"/>
              <a:gd name="adj2" fmla="val 191822"/>
            </a:avLst>
          </a:prstGeom>
          <a:noFill/>
          <a:ln w="28575">
            <a:solidFill>
              <a:srgbClr val="6E6EAA"/>
            </a:solidFill>
            <a:miter lim="800000"/>
          </a:ln>
        </p:spPr>
        <p:txBody>
          <a:bodyPr anchor="ctr"/>
          <a:lstStyle/>
          <a:p>
            <a:pPr eaLnBrk="0" hangingPunct="0"/>
            <a:endParaRPr kumimoji="0" lang="zh-CN" altLang="en-US" sz="1800"/>
          </a:p>
        </p:txBody>
      </p:sp>
      <p:sp>
        <p:nvSpPr>
          <p:cNvPr id="22" name="Text Box 14"/>
          <p:cNvSpPr txBox="1">
            <a:spLocks noChangeArrowheads="1"/>
          </p:cNvSpPr>
          <p:nvPr/>
        </p:nvSpPr>
        <p:spPr bwMode="auto">
          <a:xfrm>
            <a:off x="1828165" y="3817303"/>
            <a:ext cx="1158875"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抽象模型</a:t>
            </a:r>
          </a:p>
        </p:txBody>
      </p:sp>
      <p:sp>
        <p:nvSpPr>
          <p:cNvPr id="23" name="Line 15"/>
          <p:cNvSpPr>
            <a:spLocks noChangeShapeType="1"/>
          </p:cNvSpPr>
          <p:nvPr/>
        </p:nvSpPr>
        <p:spPr bwMode="auto">
          <a:xfrm flipH="1">
            <a:off x="1193165" y="3168015"/>
            <a:ext cx="0" cy="144780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24" name="Text Box 16"/>
          <p:cNvSpPr txBox="1">
            <a:spLocks noChangeArrowheads="1"/>
          </p:cNvSpPr>
          <p:nvPr/>
        </p:nvSpPr>
        <p:spPr bwMode="auto">
          <a:xfrm>
            <a:off x="1828165" y="4422140"/>
            <a:ext cx="1158875"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基本思路</a:t>
            </a:r>
          </a:p>
        </p:txBody>
      </p:sp>
      <p:sp>
        <p:nvSpPr>
          <p:cNvPr id="3" name="Line 17"/>
          <p:cNvSpPr>
            <a:spLocks noChangeShapeType="1"/>
          </p:cNvSpPr>
          <p:nvPr/>
        </p:nvSpPr>
        <p:spPr bwMode="auto">
          <a:xfrm>
            <a:off x="1207453" y="3996690"/>
            <a:ext cx="593725" cy="0"/>
          </a:xfrm>
          <a:prstGeom prst="line">
            <a:avLst/>
          </a:prstGeom>
          <a:noFill/>
          <a:ln w="28575">
            <a:solidFill>
              <a:srgbClr val="6E6EAA"/>
            </a:solidFill>
            <a:round/>
            <a:headEnd type="none" w="med" len="med"/>
            <a:tailEnd type="non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8" name="Line 18"/>
          <p:cNvSpPr>
            <a:spLocks noChangeShapeType="1"/>
          </p:cNvSpPr>
          <p:nvPr/>
        </p:nvSpPr>
        <p:spPr bwMode="auto">
          <a:xfrm>
            <a:off x="1207453" y="4615815"/>
            <a:ext cx="593725" cy="0"/>
          </a:xfrm>
          <a:prstGeom prst="line">
            <a:avLst/>
          </a:prstGeom>
          <a:noFill/>
          <a:ln w="28575">
            <a:solidFill>
              <a:srgbClr val="6E6EAA"/>
            </a:solidFill>
            <a:round/>
            <a:headEnd type="none" w="med" len="med"/>
            <a:tailEnd type="non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4" name="Line 19"/>
          <p:cNvSpPr>
            <a:spLocks noChangeShapeType="1"/>
          </p:cNvSpPr>
          <p:nvPr/>
        </p:nvSpPr>
        <p:spPr bwMode="auto">
          <a:xfrm flipH="1" flipV="1">
            <a:off x="3375978" y="3180715"/>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39" name="Line 20"/>
          <p:cNvSpPr>
            <a:spLocks noChangeShapeType="1"/>
          </p:cNvSpPr>
          <p:nvPr/>
        </p:nvSpPr>
        <p:spPr bwMode="auto">
          <a:xfrm>
            <a:off x="2993390" y="4023678"/>
            <a:ext cx="368300"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sp>
        <p:nvSpPr>
          <p:cNvPr id="5" name="Line 21"/>
          <p:cNvSpPr>
            <a:spLocks noChangeShapeType="1"/>
          </p:cNvSpPr>
          <p:nvPr/>
        </p:nvSpPr>
        <p:spPr bwMode="auto">
          <a:xfrm>
            <a:off x="3007678" y="4642803"/>
            <a:ext cx="366713"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sp>
        <p:nvSpPr>
          <p:cNvPr id="6" name="圆角矩形标注 5"/>
          <p:cNvSpPr/>
          <p:nvPr/>
        </p:nvSpPr>
        <p:spPr bwMode="auto">
          <a:xfrm>
            <a:off x="761365" y="1696403"/>
            <a:ext cx="1485900" cy="855662"/>
          </a:xfrm>
          <a:prstGeom prst="wedgeRoundRectCallout">
            <a:avLst>
              <a:gd name="adj1" fmla="val 65394"/>
              <a:gd name="adj2" fmla="val 86025"/>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lstStyle/>
          <a:p>
            <a:pPr lvl="0" algn="ctr" eaLnBrk="0" hangingPunct="0">
              <a:defRPr/>
            </a:pPr>
            <a:r>
              <a:rPr lang="zh-CN" altLang="en-US" sz="2400">
                <a:solidFill>
                  <a:srgbClr val="404040"/>
                </a:solidFill>
                <a:latin typeface="微软雅黑" panose="020B0503020204020204" pitchFamily="34" charset="-122"/>
                <a:ea typeface="微软雅黑" panose="020B0503020204020204" pitchFamily="34" charset="-122"/>
              </a:rPr>
              <a:t>模型化</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defRPr/>
            </a:pPr>
            <a:r>
              <a:rPr lang="zh-CN" altLang="en-US" sz="2400">
                <a:solidFill>
                  <a:srgbClr val="404040"/>
                </a:solidFill>
                <a:latin typeface="微软雅黑" panose="020B0503020204020204" pitchFamily="34" charset="-122"/>
                <a:ea typeface="微软雅黑" panose="020B0503020204020204" pitchFamily="34" charset="-122"/>
              </a:rPr>
              <a:t>抽象思维</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3116898" y="917449"/>
            <a:ext cx="8475492" cy="1284212"/>
            <a:chOff x="3116898" y="917449"/>
            <a:chExt cx="8475492" cy="1284212"/>
          </a:xfrm>
        </p:grpSpPr>
        <p:grpSp>
          <p:nvGrpSpPr>
            <p:cNvPr id="54" name="Group 67"/>
            <p:cNvGrpSpPr/>
            <p:nvPr/>
          </p:nvGrpSpPr>
          <p:grpSpPr>
            <a:xfrm>
              <a:off x="3116898" y="1363270"/>
              <a:ext cx="360000" cy="360000"/>
              <a:chOff x="10115551" y="5634038"/>
              <a:chExt cx="577850" cy="576263"/>
            </a:xfrm>
            <a:solidFill>
              <a:srgbClr val="5A327D"/>
            </a:solidFill>
          </p:grpSpPr>
          <p:sp>
            <p:nvSpPr>
              <p:cNvPr id="55"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Text Box 7"/>
            <p:cNvSpPr txBox="1">
              <a:spLocks noChangeArrowheads="1"/>
            </p:cNvSpPr>
            <p:nvPr/>
          </p:nvSpPr>
          <p:spPr bwMode="auto">
            <a:xfrm>
              <a:off x="3593282" y="1290500"/>
              <a:ext cx="1676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数据模型</a:t>
              </a:r>
              <a:endParaRPr lang="en-US" altLang="zh-CN" sz="2800" dirty="0">
                <a:solidFill>
                  <a:srgbClr val="404040"/>
                </a:solidFill>
                <a:latin typeface="微软雅黑" panose="020B0503020204020204" pitchFamily="34" charset="-122"/>
                <a:ea typeface="微软雅黑" panose="020B0503020204020204" pitchFamily="34" charset="-122"/>
              </a:endParaRPr>
            </a:p>
          </p:txBody>
        </p:sp>
        <p:grpSp>
          <p:nvGrpSpPr>
            <p:cNvPr id="58" name="组合 57"/>
            <p:cNvGrpSpPr/>
            <p:nvPr/>
          </p:nvGrpSpPr>
          <p:grpSpPr>
            <a:xfrm>
              <a:off x="5279487" y="917449"/>
              <a:ext cx="6312903" cy="1284212"/>
              <a:chOff x="4807476" y="914532"/>
              <a:chExt cx="6312903" cy="1284212"/>
            </a:xfrm>
          </p:grpSpPr>
          <p:sp>
            <p:nvSpPr>
              <p:cNvPr id="59" name="左大括号 58"/>
              <p:cNvSpPr/>
              <p:nvPr/>
            </p:nvSpPr>
            <p:spPr>
              <a:xfrm>
                <a:off x="4807476" y="1149687"/>
                <a:ext cx="254476" cy="828000"/>
              </a:xfrm>
              <a:prstGeom prst="leftBrace">
                <a:avLst>
                  <a:gd name="adj1" fmla="val 29294"/>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60" name="组合 59"/>
              <p:cNvGrpSpPr/>
              <p:nvPr/>
            </p:nvGrpSpPr>
            <p:grpSpPr>
              <a:xfrm>
                <a:off x="5167261" y="914532"/>
                <a:ext cx="5953118" cy="1284212"/>
                <a:chOff x="5167261" y="914532"/>
                <a:chExt cx="5953118" cy="1284212"/>
              </a:xfrm>
            </p:grpSpPr>
            <p:sp>
              <p:nvSpPr>
                <p:cNvPr id="61" name="Rectangle 13"/>
                <p:cNvSpPr>
                  <a:spLocks noChangeArrowheads="1"/>
                </p:cNvSpPr>
                <p:nvPr/>
              </p:nvSpPr>
              <p:spPr bwMode="auto">
                <a:xfrm>
                  <a:off x="5167261" y="914532"/>
                  <a:ext cx="4586339"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数值问题</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数学方程</a:t>
                  </a:r>
                </a:p>
              </p:txBody>
            </p:sp>
            <p:sp>
              <p:nvSpPr>
                <p:cNvPr id="62" name="Rectangle 13"/>
                <p:cNvSpPr>
                  <a:spLocks noChangeArrowheads="1"/>
                </p:cNvSpPr>
                <p:nvPr/>
              </p:nvSpPr>
              <p:spPr bwMode="auto">
                <a:xfrm>
                  <a:off x="5167261" y="1633140"/>
                  <a:ext cx="5953118"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非数值问题</a:t>
                  </a:r>
                  <a:r>
                    <a:rPr lang="zh-CN" altLang="en-US" sz="2800" dirty="0">
                      <a:solidFill>
                        <a:srgbClr val="404040"/>
                      </a:solidFill>
                      <a:latin typeface="微软雅黑" panose="020B0503020204020204" pitchFamily="34" charset="-122"/>
                      <a:ea typeface="微软雅黑" panose="020B0503020204020204" pitchFamily="34" charset="-122"/>
                    </a:rPr>
                    <a:t>：表、树、图等</a:t>
                  </a:r>
                  <a:r>
                    <a:rPr lang="zh-CN" altLang="en-US" sz="2800" dirty="0">
                      <a:solidFill>
                        <a:srgbClr val="B42D2D"/>
                      </a:solidFill>
                      <a:latin typeface="微软雅黑" panose="020B0503020204020204" pitchFamily="34" charset="-122"/>
                      <a:ea typeface="微软雅黑" panose="020B0503020204020204" pitchFamily="34" charset="-122"/>
                    </a:rPr>
                    <a:t>数据结构</a:t>
                  </a:r>
                </a:p>
              </p:txBody>
            </p:sp>
          </p:grpSp>
        </p:grpSp>
      </p:grpSp>
      <p:sp>
        <p:nvSpPr>
          <p:cNvPr id="63" name="圆角矩形标注 62"/>
          <p:cNvSpPr/>
          <p:nvPr/>
        </p:nvSpPr>
        <p:spPr bwMode="auto">
          <a:xfrm>
            <a:off x="4141100" y="2964023"/>
            <a:ext cx="3268666" cy="855662"/>
          </a:xfrm>
          <a:prstGeom prst="wedgeRoundRectCallout">
            <a:avLst>
              <a:gd name="adj1" fmla="val -84025"/>
              <a:gd name="adj2" fmla="val 48984"/>
              <a:gd name="adj3" fmla="val 16667"/>
            </a:avLst>
          </a:prstGeom>
          <a:noFill/>
          <a:ln w="19050" cap="flat" cmpd="sng" algn="ctr">
            <a:solidFill>
              <a:srgbClr val="5C307D"/>
            </a:solidFill>
            <a:prstDash val="solid"/>
            <a:round/>
            <a:headEnd type="none" w="med" len="med"/>
            <a:tailEnd type="none" w="med" len="med"/>
          </a:ln>
          <a:effectLst/>
        </p:spPr>
        <p:txBody>
          <a:bodyPr lIns="36000" tIns="0" rIns="0" bIns="0"/>
          <a:lstStyle/>
          <a:p>
            <a:pPr lvl="0" algn="ctr" eaLnBrk="0" hangingPunct="0">
              <a:defRPr/>
            </a:pPr>
            <a:r>
              <a:rPr lang="zh-CN" altLang="zh-CN" sz="2400">
                <a:solidFill>
                  <a:prstClr val="black"/>
                </a:solidFill>
              </a:rPr>
              <a:t>分析待处理的数据以及数据之间的关系</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64" name="圆角矩形标注 63"/>
          <p:cNvSpPr/>
          <p:nvPr/>
        </p:nvSpPr>
        <p:spPr bwMode="auto">
          <a:xfrm>
            <a:off x="4110104" y="4043522"/>
            <a:ext cx="3625771" cy="599281"/>
          </a:xfrm>
          <a:prstGeom prst="wedgeRoundRectCallout">
            <a:avLst>
              <a:gd name="adj1" fmla="val -80153"/>
              <a:gd name="adj2" fmla="val 71214"/>
              <a:gd name="adj3" fmla="val 16667"/>
            </a:avLst>
          </a:prstGeom>
          <a:noFill/>
          <a:ln w="19050" cap="flat" cmpd="sng" algn="ctr">
            <a:solidFill>
              <a:srgbClr val="5C307D"/>
            </a:solidFill>
            <a:prstDash val="solid"/>
            <a:round/>
            <a:headEnd type="none" w="med" len="med"/>
            <a:tailEnd type="none" w="med" len="med"/>
          </a:ln>
          <a:effectLst/>
        </p:spPr>
        <p:txBody>
          <a:bodyPr lIns="36000" tIns="0" rIns="0" bIns="0"/>
          <a:lstStyle/>
          <a:p>
            <a:pPr lvl="0" algn="ctr" eaLnBrk="0" hangingPunct="0">
              <a:lnSpc>
                <a:spcPct val="150000"/>
              </a:lnSpc>
            </a:pPr>
            <a:r>
              <a:rPr lang="zh-CN" altLang="zh-CN" sz="2400">
                <a:solidFill>
                  <a:prstClr val="black"/>
                </a:solidFill>
              </a:rPr>
              <a:t>形成问题求解的基本思路</a:t>
            </a:r>
            <a:endParaRPr lang="en-US" altLang="zh-CN" sz="2400" dirty="0">
              <a:solidFill>
                <a:prstClr val="black"/>
              </a:solidFill>
            </a:endParaRPr>
          </a:p>
        </p:txBody>
      </p:sp>
      <p:grpSp>
        <p:nvGrpSpPr>
          <p:cNvPr id="8" name="组合 7"/>
          <p:cNvGrpSpPr/>
          <p:nvPr/>
        </p:nvGrpSpPr>
        <p:grpSpPr>
          <a:xfrm>
            <a:off x="1157635" y="5196840"/>
            <a:ext cx="9310530" cy="720000"/>
            <a:chOff x="1157635" y="5196840"/>
            <a:chExt cx="9310530" cy="720000"/>
          </a:xfrm>
        </p:grpSpPr>
        <p:sp>
          <p:nvSpPr>
            <p:cNvPr id="9" name="Rectangle 11"/>
            <p:cNvSpPr/>
            <p:nvPr/>
          </p:nvSpPr>
          <p:spPr>
            <a:xfrm>
              <a:off x="1828165" y="5196840"/>
              <a:ext cx="864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zh-CN" altLang="en-US" sz="2800" dirty="0">
                  <a:solidFill>
                    <a:srgbClr val="404040"/>
                  </a:solidFill>
                  <a:latin typeface="微软雅黑" panose="020B0503020204020204" pitchFamily="34" charset="-122"/>
                  <a:ea typeface="微软雅黑" panose="020B0503020204020204" pitchFamily="34" charset="-122"/>
                </a:rPr>
                <a:t>计算思维：</a:t>
              </a:r>
              <a:r>
                <a:rPr lang="zh-CN" altLang="en-US" sz="2800" dirty="0">
                  <a:solidFill>
                    <a:srgbClr val="B42D2D"/>
                  </a:solidFill>
                  <a:latin typeface="微软雅黑" panose="020B0503020204020204" pitchFamily="34" charset="-122"/>
                  <a:ea typeface="微软雅黑" panose="020B0503020204020204" pitchFamily="34" charset="-122"/>
                </a:rPr>
                <a:t>模型化</a:t>
              </a:r>
              <a:r>
                <a:rPr lang="zh-CN" altLang="en-US" sz="2800" dirty="0">
                  <a:solidFill>
                    <a:srgbClr val="404040"/>
                  </a:solidFill>
                  <a:latin typeface="微软雅黑" panose="020B0503020204020204" pitchFamily="34" charset="-122"/>
                  <a:ea typeface="微软雅黑" panose="020B0503020204020204" pitchFamily="34" charset="-122"/>
                </a:rPr>
                <a:t>、形式化、逻辑思维、</a:t>
              </a:r>
              <a:r>
                <a:rPr lang="zh-CN" altLang="en-US" sz="2800" dirty="0">
                  <a:solidFill>
                    <a:srgbClr val="B42D2D"/>
                  </a:solidFill>
                  <a:latin typeface="微软雅黑" panose="020B0503020204020204" pitchFamily="34" charset="-122"/>
                  <a:ea typeface="微软雅黑" panose="020B0503020204020204" pitchFamily="34" charset="-122"/>
                </a:rPr>
                <a:t>抽象思维</a:t>
              </a:r>
            </a:p>
          </p:txBody>
        </p:sp>
        <p:grpSp>
          <p:nvGrpSpPr>
            <p:cNvPr id="10" name="Group 40"/>
            <p:cNvGrpSpPr/>
            <p:nvPr/>
          </p:nvGrpSpPr>
          <p:grpSpPr>
            <a:xfrm>
              <a:off x="1157635" y="5303747"/>
              <a:ext cx="541338" cy="534988"/>
              <a:chOff x="674688" y="4314825"/>
              <a:chExt cx="541338" cy="534988"/>
            </a:xfrm>
            <a:solidFill>
              <a:srgbClr val="5A327D"/>
            </a:solidFill>
          </p:grpSpPr>
          <p:sp>
            <p:nvSpPr>
              <p:cNvPr id="11"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8"/>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grpId="0" nodeType="clickEffect">
                                  <p:stCondLst>
                                    <p:cond delay="0"/>
                                  </p:stCondLst>
                                  <p:childTnLst>
                                    <p:anim calcmode="discrete" valueType="str">
                                      <p:cBhvr>
                                        <p:cTn id="27" dur="500" fill="hold"/>
                                        <p:tgtEl>
                                          <p:spTgt spid="1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8"/>
                  </p:tgtEl>
                </p:cond>
              </p:nextCondLst>
            </p:seq>
            <p:seq concurrent="1" nextAc="seek">
              <p:cTn id="28" restart="whenNotActive" fill="hold" evtFilter="cancelBubble" nodeType="interactiveSeq">
                <p:stCondLst>
                  <p:cond evt="onClick" delay="0">
                    <p:tgtEl>
                      <p:spTgt spid="19"/>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grpId="0" nodeType="clickEffect">
                                  <p:stCondLst>
                                    <p:cond delay="0"/>
                                  </p:stCondLst>
                                  <p:childTnLst>
                                    <p:anim calcmode="discrete" valueType="str">
                                      <p:cBhvr>
                                        <p:cTn id="3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9"/>
                  </p:tgtEl>
                </p:cond>
              </p:nextCondLst>
            </p:seq>
            <p:seq concurrent="1" nextAc="seek">
              <p:cTn id="33" restart="whenNotActive" fill="hold" evtFilter="cancelBubble" nodeType="interactiveSeq">
                <p:stCondLst>
                  <p:cond evt="onClick" delay="0">
                    <p:tgtEl>
                      <p:spTgt spid="22"/>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grpId="0" nodeType="clickEffect">
                                  <p:stCondLst>
                                    <p:cond delay="0"/>
                                  </p:stCondLst>
                                  <p:childTnLst>
                                    <p:anim calcmode="discrete" valueType="str">
                                      <p:cBhvr>
                                        <p:cTn id="37"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2"/>
                  </p:tgtEl>
                </p:cond>
              </p:nextCondLst>
            </p:seq>
            <p:seq concurrent="1" nextAc="seek">
              <p:cTn id="38" restart="whenNotActive" fill="hold" evtFilter="cancelBubble" nodeType="interactiveSeq">
                <p:stCondLst>
                  <p:cond evt="onClick" delay="0">
                    <p:tgtEl>
                      <p:spTgt spid="24"/>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grpId="0" nodeType="clickEffect">
                                  <p:stCondLst>
                                    <p:cond delay="0"/>
                                  </p:stCondLst>
                                  <p:childTnLst>
                                    <p:anim calcmode="discrete" valueType="str">
                                      <p:cBhvr>
                                        <p:cTn id="42" dur="500" fill="hold"/>
                                        <p:tgtEl>
                                          <p:spTgt spid="2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4"/>
                  </p:tgtEl>
                </p:cond>
              </p:nextCondLst>
            </p:seq>
          </p:childTnLst>
        </p:cTn>
      </p:par>
    </p:tnLst>
    <p:bldLst>
      <p:bldP spid="18" grpId="0" bldLvl="0" animBg="1"/>
      <p:bldP spid="19" grpId="0" bldLvl="0" animBg="1"/>
      <p:bldP spid="22" grpId="0" bldLvl="0" animBg="1"/>
      <p:bldP spid="24" grpId="0" bldLvl="0" animBg="1"/>
      <p:bldP spid="6" grpId="0" bldLvl="0" animBg="1"/>
      <p:bldP spid="63" grpId="0" bldLvl="0" animBg="1"/>
      <p:bldP spid="6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1.3.2  算法训练能够提高计算思维能力</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31" name="Group 5"/>
          <p:cNvGrpSpPr/>
          <p:nvPr/>
        </p:nvGrpSpPr>
        <p:grpSpPr bwMode="auto">
          <a:xfrm>
            <a:off x="757397" y="2753678"/>
            <a:ext cx="3294062" cy="393700"/>
            <a:chOff x="1753" y="2336"/>
            <a:chExt cx="2075" cy="248"/>
          </a:xfrm>
        </p:grpSpPr>
        <p:sp>
          <p:nvSpPr>
            <p:cNvPr id="32" name="Text Box 7"/>
            <p:cNvSpPr txBox="1">
              <a:spLocks noChangeArrowheads="1"/>
            </p:cNvSpPr>
            <p:nvPr/>
          </p:nvSpPr>
          <p:spPr bwMode="auto">
            <a:xfrm>
              <a:off x="3261" y="2336"/>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算 </a:t>
              </a:r>
              <a:r>
                <a:rPr lang="en-US" altLang="zh-CN" dirty="0"/>
                <a:t> </a:t>
              </a:r>
              <a:r>
                <a:rPr lang="zh-CN" altLang="en-US" dirty="0"/>
                <a:t>法</a:t>
              </a:r>
            </a:p>
          </p:txBody>
        </p:sp>
        <p:sp>
          <p:nvSpPr>
            <p:cNvPr id="33" name="Text Box 9"/>
            <p:cNvSpPr txBox="1">
              <a:spLocks noChangeArrowheads="1"/>
            </p:cNvSpPr>
            <p:nvPr/>
          </p:nvSpPr>
          <p:spPr bwMode="auto">
            <a:xfrm>
              <a:off x="1753" y="2337"/>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想</a:t>
              </a:r>
              <a:r>
                <a:rPr lang="en-US" altLang="zh-CN" dirty="0"/>
                <a:t>  </a:t>
              </a:r>
              <a:r>
                <a:rPr lang="zh-CN" altLang="en-US" dirty="0"/>
                <a:t>法</a:t>
              </a:r>
            </a:p>
          </p:txBody>
        </p:sp>
        <p:sp>
          <p:nvSpPr>
            <p:cNvPr id="34" name="AutoShape 11"/>
            <p:cNvSpPr>
              <a:spLocks noChangeArrowheads="1"/>
            </p:cNvSpPr>
            <p:nvPr/>
          </p:nvSpPr>
          <p:spPr bwMode="auto">
            <a:xfrm>
              <a:off x="2377" y="2418"/>
              <a:ext cx="822" cy="107"/>
            </a:xfrm>
            <a:prstGeom prst="rightArrow">
              <a:avLst>
                <a:gd name="adj1" fmla="val 50000"/>
                <a:gd name="adj2" fmla="val 192056"/>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Text Box 23"/>
          <p:cNvSpPr txBox="1">
            <a:spLocks noChangeArrowheads="1"/>
          </p:cNvSpPr>
          <p:nvPr/>
        </p:nvSpPr>
        <p:spPr bwMode="auto">
          <a:xfrm>
            <a:off x="1871821" y="3822066"/>
            <a:ext cx="1160463"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数据表示</a:t>
            </a:r>
          </a:p>
        </p:txBody>
      </p:sp>
      <p:sp>
        <p:nvSpPr>
          <p:cNvPr id="37" name="Line 24"/>
          <p:cNvSpPr>
            <a:spLocks noChangeShapeType="1"/>
          </p:cNvSpPr>
          <p:nvPr/>
        </p:nvSpPr>
        <p:spPr bwMode="auto">
          <a:xfrm flipH="1">
            <a:off x="1406683" y="3172778"/>
            <a:ext cx="0" cy="144780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Text Box 25"/>
          <p:cNvSpPr txBox="1">
            <a:spLocks noChangeArrowheads="1"/>
          </p:cNvSpPr>
          <p:nvPr/>
        </p:nvSpPr>
        <p:spPr bwMode="auto">
          <a:xfrm>
            <a:off x="1871821" y="4426903"/>
            <a:ext cx="1160463"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数据处理</a:t>
            </a:r>
          </a:p>
        </p:txBody>
      </p:sp>
      <p:sp>
        <p:nvSpPr>
          <p:cNvPr id="42" name="Line 26"/>
          <p:cNvSpPr>
            <a:spLocks noChangeShapeType="1"/>
          </p:cNvSpPr>
          <p:nvPr/>
        </p:nvSpPr>
        <p:spPr bwMode="auto">
          <a:xfrm>
            <a:off x="1420971" y="4001453"/>
            <a:ext cx="439738"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3" name="Line 27"/>
          <p:cNvSpPr>
            <a:spLocks noChangeShapeType="1"/>
          </p:cNvSpPr>
          <p:nvPr/>
        </p:nvSpPr>
        <p:spPr bwMode="auto">
          <a:xfrm>
            <a:off x="1420971" y="4620578"/>
            <a:ext cx="425450"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Line 29"/>
          <p:cNvSpPr>
            <a:spLocks noChangeShapeType="1"/>
          </p:cNvSpPr>
          <p:nvPr/>
        </p:nvSpPr>
        <p:spPr bwMode="auto">
          <a:xfrm>
            <a:off x="3037046" y="4028441"/>
            <a:ext cx="369888"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6" name="Line 30"/>
          <p:cNvSpPr>
            <a:spLocks noChangeShapeType="1"/>
          </p:cNvSpPr>
          <p:nvPr/>
        </p:nvSpPr>
        <p:spPr bwMode="auto">
          <a:xfrm>
            <a:off x="3052921" y="4647566"/>
            <a:ext cx="366713"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圆角矩形标注 46"/>
          <p:cNvSpPr/>
          <p:nvPr/>
        </p:nvSpPr>
        <p:spPr bwMode="auto">
          <a:xfrm>
            <a:off x="852964" y="1745298"/>
            <a:ext cx="1484313" cy="854075"/>
          </a:xfrm>
          <a:prstGeom prst="wedgeRoundRectCallout">
            <a:avLst>
              <a:gd name="adj1" fmla="val 55341"/>
              <a:gd name="adj2" fmla="val 84002"/>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nchor="ctr" anchorCtr="0"/>
          <a:lstStyle/>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抽象思维</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逻辑思维</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48" name="圆角矩形标注 47"/>
          <p:cNvSpPr/>
          <p:nvPr/>
        </p:nvSpPr>
        <p:spPr bwMode="auto">
          <a:xfrm>
            <a:off x="4080140" y="2918303"/>
            <a:ext cx="3268666" cy="855662"/>
          </a:xfrm>
          <a:prstGeom prst="wedgeRoundRectCallout">
            <a:avLst>
              <a:gd name="adj1" fmla="val -84025"/>
              <a:gd name="adj2" fmla="val 54327"/>
              <a:gd name="adj3" fmla="val 16667"/>
            </a:avLst>
          </a:prstGeom>
          <a:noFill/>
          <a:ln w="19050" cap="flat" cmpd="sng" algn="ctr">
            <a:solidFill>
              <a:srgbClr val="5C307D"/>
            </a:solidFill>
            <a:prstDash val="solid"/>
            <a:round/>
            <a:headEnd type="none" w="med" len="med"/>
            <a:tailEnd type="none" w="med" len="med"/>
          </a:ln>
          <a:effectLst/>
        </p:spPr>
        <p:txBody>
          <a:bodyPr lIns="36000" tIns="0" rIns="0" bIns="0"/>
          <a:lstStyle/>
          <a:p>
            <a:pPr lvl="0" algn="ctr" eaLnBrk="0" hangingPunct="0">
              <a:defRPr/>
            </a:pPr>
            <a:r>
              <a:rPr lang="zh-CN" altLang="zh-CN" sz="2400">
                <a:solidFill>
                  <a:srgbClr val="404040"/>
                </a:solidFill>
                <a:latin typeface="微软雅黑" panose="020B0503020204020204" pitchFamily="34" charset="-122"/>
                <a:ea typeface="微软雅黑" panose="020B0503020204020204" pitchFamily="34" charset="-122"/>
              </a:rPr>
              <a:t>将数据模型从机外表示转换为</a:t>
            </a:r>
            <a:r>
              <a:rPr lang="zh-CN" altLang="zh-CN" sz="2400">
                <a:solidFill>
                  <a:srgbClr val="B42D2D"/>
                </a:solidFill>
                <a:latin typeface="微软雅黑" panose="020B0503020204020204" pitchFamily="34" charset="-122"/>
                <a:ea typeface="微软雅黑" panose="020B0503020204020204" pitchFamily="34" charset="-122"/>
              </a:rPr>
              <a:t>机内表示</a:t>
            </a:r>
            <a:endParaRPr lang="zh-CN" altLang="en-US" sz="2400" dirty="0">
              <a:solidFill>
                <a:srgbClr val="B42D2D"/>
              </a:solidFill>
              <a:latin typeface="微软雅黑" panose="020B0503020204020204" pitchFamily="34" charset="-122"/>
              <a:ea typeface="微软雅黑" panose="020B0503020204020204" pitchFamily="34" charset="-122"/>
            </a:endParaRPr>
          </a:p>
        </p:txBody>
      </p:sp>
      <p:sp>
        <p:nvSpPr>
          <p:cNvPr id="49" name="圆角矩形标注 48"/>
          <p:cNvSpPr/>
          <p:nvPr/>
        </p:nvSpPr>
        <p:spPr bwMode="auto">
          <a:xfrm>
            <a:off x="4080140" y="3963354"/>
            <a:ext cx="3268666" cy="855662"/>
          </a:xfrm>
          <a:prstGeom prst="wedgeRoundRectCallout">
            <a:avLst>
              <a:gd name="adj1" fmla="val -84025"/>
              <a:gd name="adj2" fmla="val 48984"/>
              <a:gd name="adj3" fmla="val 16667"/>
            </a:avLst>
          </a:prstGeom>
          <a:noFill/>
          <a:ln w="19050" cap="flat" cmpd="sng" algn="ctr">
            <a:solidFill>
              <a:srgbClr val="5C307D"/>
            </a:solidFill>
            <a:prstDash val="solid"/>
            <a:round/>
            <a:headEnd type="none" w="med" len="med"/>
            <a:tailEnd type="none" w="med" len="med"/>
          </a:ln>
          <a:effectLst/>
        </p:spPr>
        <p:txBody>
          <a:bodyPr lIns="36000" tIns="0" rIns="0" bIns="0"/>
          <a:lstStyle/>
          <a:p>
            <a:pPr lvl="0" algn="ctr" eaLnBrk="0" hangingPunct="0">
              <a:defRPr/>
            </a:pPr>
            <a:r>
              <a:rPr lang="zh-CN" altLang="zh-CN" sz="2400">
                <a:solidFill>
                  <a:srgbClr val="404040"/>
                </a:solidFill>
                <a:latin typeface="微软雅黑" panose="020B0503020204020204" pitchFamily="34" charset="-122"/>
                <a:ea typeface="微软雅黑" panose="020B0503020204020204" pitchFamily="34" charset="-122"/>
              </a:rPr>
              <a:t>设想</a:t>
            </a:r>
            <a:r>
              <a:rPr lang="zh-CN" altLang="zh-CN" sz="2400">
                <a:solidFill>
                  <a:srgbClr val="B42D2D"/>
                </a:solidFill>
                <a:latin typeface="微软雅黑" panose="020B0503020204020204" pitchFamily="34" charset="-122"/>
                <a:ea typeface="微软雅黑" panose="020B0503020204020204" pitchFamily="34" charset="-122"/>
              </a:rPr>
              <a:t>计算机</a:t>
            </a:r>
            <a:r>
              <a:rPr lang="zh-CN" altLang="zh-CN" sz="2400">
                <a:solidFill>
                  <a:srgbClr val="404040"/>
                </a:solidFill>
                <a:latin typeface="微软雅黑" panose="020B0503020204020204" pitchFamily="34" charset="-122"/>
                <a:ea typeface="微软雅黑" panose="020B0503020204020204" pitchFamily="34" charset="-122"/>
              </a:rPr>
              <a:t>是如何一步一步完成这个任务的</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2840991" y="999375"/>
            <a:ext cx="8719193" cy="461665"/>
            <a:chOff x="2642918" y="1422132"/>
            <a:chExt cx="8719193" cy="461665"/>
          </a:xfrm>
        </p:grpSpPr>
        <p:sp>
          <p:nvSpPr>
            <p:cNvPr id="2" name="矩形 1"/>
            <p:cNvSpPr/>
            <p:nvPr/>
          </p:nvSpPr>
          <p:spPr>
            <a:xfrm>
              <a:off x="3048000" y="1422132"/>
              <a:ext cx="8314111" cy="461665"/>
            </a:xfrm>
            <a:prstGeom prst="rect">
              <a:avLst/>
            </a:prstGeom>
          </p:spPr>
          <p:txBody>
            <a:bodyPr wrap="square">
              <a:spAutoFit/>
            </a:bodyPr>
            <a:lstStyle/>
            <a:p>
              <a:r>
                <a:rPr lang="zh-CN" altLang="zh-CN" sz="2400" dirty="0">
                  <a:solidFill>
                    <a:srgbClr val="404040"/>
                  </a:solidFill>
                  <a:latin typeface="微软雅黑" panose="020B0503020204020204" pitchFamily="34" charset="-122"/>
                  <a:ea typeface="微软雅黑" panose="020B0503020204020204" pitchFamily="34" charset="-122"/>
                </a:rPr>
                <a:t>算法用来描述问题的解决方案，是具体的、机械的</a:t>
              </a:r>
              <a:r>
                <a:rPr lang="zh-CN" altLang="zh-CN" sz="2400" dirty="0">
                  <a:solidFill>
                    <a:srgbClr val="B42D2D"/>
                  </a:solidFill>
                  <a:latin typeface="微软雅黑" panose="020B0503020204020204" pitchFamily="34" charset="-122"/>
                  <a:ea typeface="微软雅黑" panose="020B0503020204020204" pitchFamily="34" charset="-122"/>
                </a:rPr>
                <a:t>操作步骤</a:t>
              </a:r>
              <a:endParaRPr lang="zh-CN" altLang="en-US" sz="2400" dirty="0">
                <a:solidFill>
                  <a:srgbClr val="B42D2D"/>
                </a:solidFill>
                <a:latin typeface="微软雅黑" panose="020B0503020204020204" pitchFamily="34" charset="-122"/>
                <a:ea typeface="微软雅黑" panose="020B0503020204020204" pitchFamily="34" charset="-122"/>
              </a:endParaRPr>
            </a:p>
          </p:txBody>
        </p:sp>
        <p:grpSp>
          <p:nvGrpSpPr>
            <p:cNvPr id="73" name="Group 67"/>
            <p:cNvGrpSpPr/>
            <p:nvPr/>
          </p:nvGrpSpPr>
          <p:grpSpPr>
            <a:xfrm>
              <a:off x="2642918" y="1441586"/>
              <a:ext cx="360000" cy="360000"/>
              <a:chOff x="10115551" y="5634038"/>
              <a:chExt cx="577850" cy="576263"/>
            </a:xfrm>
            <a:solidFill>
              <a:srgbClr val="5A327D"/>
            </a:solidFill>
          </p:grpSpPr>
          <p:sp>
            <p:nvSpPr>
              <p:cNvPr id="7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6" name="组合 75"/>
          <p:cNvGrpSpPr/>
          <p:nvPr/>
        </p:nvGrpSpPr>
        <p:grpSpPr>
          <a:xfrm>
            <a:off x="2840991" y="1862475"/>
            <a:ext cx="8909049" cy="461665"/>
            <a:chOff x="2642918" y="1422132"/>
            <a:chExt cx="8909049" cy="461665"/>
          </a:xfrm>
        </p:grpSpPr>
        <p:sp>
          <p:nvSpPr>
            <p:cNvPr id="77" name="矩形 76"/>
            <p:cNvSpPr/>
            <p:nvPr/>
          </p:nvSpPr>
          <p:spPr>
            <a:xfrm>
              <a:off x="3048000" y="1422132"/>
              <a:ext cx="8503967" cy="461665"/>
            </a:xfrm>
            <a:prstGeom prst="rect">
              <a:avLst/>
            </a:prstGeom>
          </p:spPr>
          <p:txBody>
            <a:bodyPr wrap="square">
              <a:spAutoFit/>
            </a:bodyPr>
            <a:lstStyle/>
            <a:p>
              <a:r>
                <a:rPr lang="zh-CN" altLang="zh-CN" sz="2400" dirty="0">
                  <a:solidFill>
                    <a:srgbClr val="404040"/>
                  </a:solidFill>
                  <a:latin typeface="微软雅黑" panose="020B0503020204020204" pitchFamily="34" charset="-122"/>
                  <a:ea typeface="微软雅黑" panose="020B0503020204020204" pitchFamily="34" charset="-122"/>
                </a:rPr>
                <a:t>利用计算机解决问题的</a:t>
              </a:r>
              <a:r>
                <a:rPr lang="zh-CN" altLang="zh-CN" sz="2400" dirty="0">
                  <a:solidFill>
                    <a:srgbClr val="B42D2D"/>
                  </a:solidFill>
                  <a:latin typeface="微软雅黑" panose="020B0503020204020204" pitchFamily="34" charset="-122"/>
                  <a:ea typeface="微软雅黑" panose="020B0503020204020204" pitchFamily="34" charset="-122"/>
                </a:rPr>
                <a:t>最重要一步</a:t>
              </a:r>
              <a:r>
                <a:rPr lang="zh-CN" altLang="zh-CN" sz="2400" dirty="0">
                  <a:solidFill>
                    <a:srgbClr val="404040"/>
                  </a:solidFill>
                  <a:latin typeface="微软雅黑" panose="020B0503020204020204" pitchFamily="34" charset="-122"/>
                  <a:ea typeface="微软雅黑" panose="020B0503020204020204" pitchFamily="34" charset="-122"/>
                </a:rPr>
                <a:t>是将人的想法描述成算法</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nvGrpSpPr>
            <p:cNvPr id="78" name="Group 67"/>
            <p:cNvGrpSpPr/>
            <p:nvPr/>
          </p:nvGrpSpPr>
          <p:grpSpPr>
            <a:xfrm>
              <a:off x="2642918" y="1441586"/>
              <a:ext cx="360000" cy="360000"/>
              <a:chOff x="10115551" y="5634038"/>
              <a:chExt cx="577850" cy="576263"/>
            </a:xfrm>
            <a:solidFill>
              <a:srgbClr val="5A327D"/>
            </a:solidFill>
          </p:grpSpPr>
          <p:sp>
            <p:nvSpPr>
              <p:cNvPr id="7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9" name="Line 19"/>
          <p:cNvSpPr>
            <a:spLocks noChangeShapeType="1"/>
          </p:cNvSpPr>
          <p:nvPr/>
        </p:nvSpPr>
        <p:spPr bwMode="auto">
          <a:xfrm flipH="1" flipV="1">
            <a:off x="3406458" y="3165475"/>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grpSp>
        <p:nvGrpSpPr>
          <p:cNvPr id="35" name="组合 34"/>
          <p:cNvGrpSpPr/>
          <p:nvPr/>
        </p:nvGrpSpPr>
        <p:grpSpPr>
          <a:xfrm>
            <a:off x="1157635" y="5196840"/>
            <a:ext cx="9310530" cy="720000"/>
            <a:chOff x="1157635" y="5196840"/>
            <a:chExt cx="9310530" cy="720000"/>
          </a:xfrm>
        </p:grpSpPr>
        <p:sp>
          <p:nvSpPr>
            <p:cNvPr id="40" name="Rectangle 11"/>
            <p:cNvSpPr/>
            <p:nvPr/>
          </p:nvSpPr>
          <p:spPr>
            <a:xfrm>
              <a:off x="1828165" y="5196840"/>
              <a:ext cx="864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zh-CN" altLang="en-US" sz="2800" dirty="0">
                  <a:solidFill>
                    <a:srgbClr val="404040"/>
                  </a:solidFill>
                  <a:latin typeface="微软雅黑" panose="020B0503020204020204" pitchFamily="34" charset="-122"/>
                  <a:ea typeface="微软雅黑" panose="020B0503020204020204" pitchFamily="34" charset="-122"/>
                </a:rPr>
                <a:t>计算思维：模型化、形式化、</a:t>
              </a:r>
              <a:r>
                <a:rPr lang="zh-CN" altLang="en-US" sz="2800" dirty="0">
                  <a:solidFill>
                    <a:srgbClr val="B42D2D"/>
                  </a:solidFill>
                  <a:latin typeface="微软雅黑" panose="020B0503020204020204" pitchFamily="34" charset="-122"/>
                  <a:ea typeface="微软雅黑" panose="020B0503020204020204" pitchFamily="34" charset="-122"/>
                </a:rPr>
                <a:t>逻辑思维</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抽象思维</a:t>
              </a:r>
            </a:p>
          </p:txBody>
        </p:sp>
        <p:grpSp>
          <p:nvGrpSpPr>
            <p:cNvPr id="41" name="Group 40"/>
            <p:cNvGrpSpPr/>
            <p:nvPr/>
          </p:nvGrpSpPr>
          <p:grpSpPr>
            <a:xfrm>
              <a:off x="1157635" y="5303747"/>
              <a:ext cx="541338" cy="534988"/>
              <a:chOff x="674688" y="4314825"/>
              <a:chExt cx="541338" cy="534988"/>
            </a:xfrm>
            <a:solidFill>
              <a:srgbClr val="5A327D"/>
            </a:solidFill>
          </p:grpSpPr>
          <p:sp>
            <p:nvSpPr>
              <p:cNvPr id="44"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36"/>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grpId="0" nodeType="clickEffect">
                                  <p:stCondLst>
                                    <p:cond delay="0"/>
                                  </p:stCondLst>
                                  <p:childTnLst>
                                    <p:anim calcmode="discrete" valueType="str">
                                      <p:cBhvr>
                                        <p:cTn id="27" dur="500" fill="hold"/>
                                        <p:tgtEl>
                                          <p:spTgt spid="3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6"/>
                  </p:tgtEl>
                </p:cond>
              </p:nextCondLst>
            </p:seq>
            <p:seq concurrent="1" nextAc="seek">
              <p:cTn id="28" restart="whenNotActive" fill="hold" evtFilter="cancelBubble" nodeType="interactiveSeq">
                <p:stCondLst>
                  <p:cond evt="onClick" delay="0">
                    <p:tgtEl>
                      <p:spTgt spid="38"/>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grpId="0" nodeType="clickEffect">
                                  <p:stCondLst>
                                    <p:cond delay="0"/>
                                  </p:stCondLst>
                                  <p:childTnLst>
                                    <p:anim calcmode="discrete" valueType="str">
                                      <p:cBhvr>
                                        <p:cTn id="32" dur="500" fill="hold"/>
                                        <p:tgtEl>
                                          <p:spTgt spid="3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8"/>
                  </p:tgtEl>
                </p:cond>
              </p:nextCondLst>
            </p:seq>
          </p:childTnLst>
        </p:cTn>
      </p:par>
    </p:tnLst>
    <p:bldLst>
      <p:bldP spid="36" grpId="0" bldLvl="0" animBg="1"/>
      <p:bldP spid="38" grpId="0" bldLvl="0" animBg="1"/>
      <p:bldP spid="47" grpId="0" bldLvl="0" animBg="1"/>
      <p:bldP spid="48" grpId="0" bldLvl="0" animBg="1"/>
      <p:bldP spid="49"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见识算法</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42" name="Rectangle 11"/>
          <p:cNvSpPr/>
          <p:nvPr/>
        </p:nvSpPr>
        <p:spPr>
          <a:xfrm>
            <a:off x="3393901" y="5690806"/>
            <a:ext cx="5472000" cy="720000"/>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rgbClr val="404040"/>
                </a:solidFill>
                <a:latin typeface="微软雅黑" panose="020B0503020204020204" pitchFamily="34" charset="-122"/>
                <a:ea typeface="微软雅黑" panose="020B0503020204020204" pitchFamily="34" charset="-122"/>
              </a:rPr>
              <a:t>算法是计算机科学的</a:t>
            </a:r>
            <a:r>
              <a:rPr lang="zh-CN" altLang="en-US" sz="2800" dirty="0">
                <a:solidFill>
                  <a:srgbClr val="B42D2D"/>
                </a:solidFill>
                <a:latin typeface="微软雅黑" panose="020B0503020204020204" pitchFamily="34" charset="-122"/>
                <a:ea typeface="微软雅黑" panose="020B0503020204020204" pitchFamily="34" charset="-122"/>
              </a:rPr>
              <a:t>基石</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357" r="10042"/>
          <a:stretch>
            <a:fillRect/>
          </a:stretch>
        </p:blipFill>
        <p:spPr bwMode="auto">
          <a:xfrm>
            <a:off x="542923" y="1549713"/>
            <a:ext cx="4087177" cy="4006215"/>
          </a:xfrm>
          <a:prstGeom prst="rect">
            <a:avLst/>
          </a:prstGeom>
          <a:noFill/>
          <a:ln w="2857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6018" y="1549713"/>
            <a:ext cx="3432435" cy="4006215"/>
          </a:xfrm>
          <a:prstGeom prst="rect">
            <a:avLst/>
          </a:prstGeom>
          <a:noFill/>
          <a:ln w="2857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b="7560"/>
          <a:stretch>
            <a:fillRect/>
          </a:stretch>
        </p:blipFill>
        <p:spPr bwMode="auto">
          <a:xfrm>
            <a:off x="8394371" y="1549713"/>
            <a:ext cx="3009900" cy="4006215"/>
          </a:xfrm>
          <a:prstGeom prst="rect">
            <a:avLst/>
          </a:prstGeom>
          <a:noFill/>
          <a:ln w="28575">
            <a:solidFill>
              <a:srgbClr val="507D7D"/>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组合 1"/>
          <p:cNvGrpSpPr/>
          <p:nvPr/>
        </p:nvGrpSpPr>
        <p:grpSpPr>
          <a:xfrm>
            <a:off x="4475290" y="797704"/>
            <a:ext cx="3759580" cy="609398"/>
            <a:chOff x="651937" y="5387316"/>
            <a:chExt cx="3759580" cy="609398"/>
          </a:xfrm>
        </p:grpSpPr>
        <p:sp>
          <p:nvSpPr>
            <p:cNvPr id="26" name="Rectangle 13"/>
            <p:cNvSpPr>
              <a:spLocks noChangeArrowheads="1"/>
            </p:cNvSpPr>
            <p:nvPr/>
          </p:nvSpPr>
          <p:spPr bwMode="auto">
            <a:xfrm>
              <a:off x="1130976" y="5387316"/>
              <a:ext cx="328054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三大学报文章概览</a:t>
              </a:r>
            </a:p>
          </p:txBody>
        </p:sp>
        <p:grpSp>
          <p:nvGrpSpPr>
            <p:cNvPr id="27" name="Group 67"/>
            <p:cNvGrpSpPr/>
            <p:nvPr/>
          </p:nvGrpSpPr>
          <p:grpSpPr>
            <a:xfrm>
              <a:off x="651937" y="5480365"/>
              <a:ext cx="359992" cy="360001"/>
              <a:chOff x="10115551" y="5634036"/>
              <a:chExt cx="577837" cy="576265"/>
            </a:xfrm>
            <a:solidFill>
              <a:srgbClr val="5A327D"/>
            </a:solidFill>
          </p:grpSpPr>
          <p:sp>
            <p:nvSpPr>
              <p:cNvPr id="29"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2" name="组合 31"/>
          <p:cNvGrpSpPr/>
          <p:nvPr/>
        </p:nvGrpSpPr>
        <p:grpSpPr>
          <a:xfrm>
            <a:off x="2281711" y="1534473"/>
            <a:ext cx="8711293" cy="4006215"/>
            <a:chOff x="2281711" y="1227768"/>
            <a:chExt cx="8711293" cy="4006215"/>
          </a:xfrm>
        </p:grpSpPr>
        <p:sp>
          <p:nvSpPr>
            <p:cNvPr id="33" name="椭圆 32"/>
            <p:cNvSpPr/>
            <p:nvPr/>
          </p:nvSpPr>
          <p:spPr>
            <a:xfrm>
              <a:off x="2403631" y="2407920"/>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393839" y="127348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6825839" y="188308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7587839" y="250636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689638" y="372556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6116879" y="4945983"/>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9868841" y="122776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10375642" y="2057736"/>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10561004" y="3230875"/>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9978161" y="4930743"/>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281711" y="1883256"/>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3196111" y="2927635"/>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594923" y="345280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2583314" y="4519608"/>
              <a:ext cx="432000" cy="288000"/>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34"/>
          <p:cNvSpPr txBox="1"/>
          <p:nvPr/>
        </p:nvSpPr>
        <p:spPr>
          <a:xfrm>
            <a:off x="11105867" y="632174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32"/>
                    </p:tgtEl>
                  </p:cond>
                </p:stCondLst>
                <p:endSync evt="end" delay="0">
                  <p:rtn val="all"/>
                </p:endSync>
                <p:childTnLst>
                  <p:par>
                    <p:cTn id="16" fill="hold">
                      <p:stCondLst>
                        <p:cond delay="0"/>
                      </p:stCondLst>
                      <p:childTnLst>
                        <p:par>
                          <p:cTn id="17" fill="hold">
                            <p:stCondLst>
                              <p:cond delay="0"/>
                            </p:stCondLst>
                            <p:childTnLst>
                              <p:par>
                                <p:cTn id="18" presetID="35" presetClass="emph" presetSubtype="0" repeatCount="2000" fill="hold" nodeType="clickEffect">
                                  <p:stCondLst>
                                    <p:cond delay="0"/>
                                  </p:stCondLst>
                                  <p:childTnLst>
                                    <p:anim calcmode="discrete" valueType="str">
                                      <p:cBhvr>
                                        <p:cTn id="19" dur="500" fill="hold"/>
                                        <p:tgtEl>
                                          <p:spTgt spid="3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2"/>
                  </p:tgtEl>
                </p:cond>
              </p:nextCondLst>
            </p:seq>
          </p:childTnLst>
        </p:cTn>
      </p:par>
    </p:tnLst>
    <p:bldLst>
      <p:bldP spid="42"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1.3.2  算法训练能够提高计算思维能力</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2" name="Group 5"/>
          <p:cNvGrpSpPr/>
          <p:nvPr/>
        </p:nvGrpSpPr>
        <p:grpSpPr bwMode="auto">
          <a:xfrm>
            <a:off x="795655" y="2765742"/>
            <a:ext cx="3105150" cy="393700"/>
            <a:chOff x="3261" y="2336"/>
            <a:chExt cx="2069" cy="248"/>
          </a:xfrm>
        </p:grpSpPr>
        <p:sp>
          <p:nvSpPr>
            <p:cNvPr id="40" name="Text Box 7"/>
            <p:cNvSpPr txBox="1">
              <a:spLocks noChangeArrowheads="1"/>
            </p:cNvSpPr>
            <p:nvPr/>
          </p:nvSpPr>
          <p:spPr bwMode="auto">
            <a:xfrm>
              <a:off x="3261" y="2336"/>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算</a:t>
              </a:r>
              <a:r>
                <a:rPr lang="en-US" altLang="zh-CN" dirty="0"/>
                <a:t>  </a:t>
              </a:r>
              <a:r>
                <a:rPr lang="zh-CN" altLang="en-US" dirty="0"/>
                <a:t>法</a:t>
              </a:r>
            </a:p>
          </p:txBody>
        </p:sp>
        <p:sp>
          <p:nvSpPr>
            <p:cNvPr id="41" name="Text Box 8"/>
            <p:cNvSpPr txBox="1">
              <a:spLocks noChangeArrowheads="1"/>
            </p:cNvSpPr>
            <p:nvPr/>
          </p:nvSpPr>
          <p:spPr bwMode="auto">
            <a:xfrm>
              <a:off x="4763" y="2337"/>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程 </a:t>
              </a:r>
              <a:r>
                <a:rPr lang="en-US" altLang="zh-CN" dirty="0"/>
                <a:t> </a:t>
              </a:r>
              <a:r>
                <a:rPr lang="zh-CN" altLang="en-US" dirty="0"/>
                <a:t>序</a:t>
              </a:r>
            </a:p>
          </p:txBody>
        </p:sp>
        <p:sp>
          <p:nvSpPr>
            <p:cNvPr id="50" name="AutoShape 12"/>
            <p:cNvSpPr>
              <a:spLocks noChangeArrowheads="1"/>
            </p:cNvSpPr>
            <p:nvPr/>
          </p:nvSpPr>
          <p:spPr bwMode="auto">
            <a:xfrm>
              <a:off x="3877" y="2418"/>
              <a:ext cx="821" cy="107"/>
            </a:xfrm>
            <a:prstGeom prst="rightArrow">
              <a:avLst>
                <a:gd name="adj1" fmla="val 50000"/>
                <a:gd name="adj2" fmla="val 191822"/>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2" name="Text Box 32"/>
          <p:cNvSpPr txBox="1">
            <a:spLocks noChangeArrowheads="1"/>
          </p:cNvSpPr>
          <p:nvPr/>
        </p:nvSpPr>
        <p:spPr bwMode="auto">
          <a:xfrm>
            <a:off x="1952943" y="3857942"/>
            <a:ext cx="1158875" cy="393700"/>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t>程序语言</a:t>
            </a:r>
          </a:p>
        </p:txBody>
      </p:sp>
      <p:sp>
        <p:nvSpPr>
          <p:cNvPr id="53" name="Line 33"/>
          <p:cNvSpPr>
            <a:spLocks noChangeShapeType="1"/>
          </p:cNvSpPr>
          <p:nvPr/>
        </p:nvSpPr>
        <p:spPr bwMode="auto">
          <a:xfrm flipH="1">
            <a:off x="1502093" y="3184842"/>
            <a:ext cx="0" cy="144780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Line 34"/>
          <p:cNvSpPr>
            <a:spLocks noChangeShapeType="1"/>
          </p:cNvSpPr>
          <p:nvPr/>
        </p:nvSpPr>
        <p:spPr bwMode="auto">
          <a:xfrm>
            <a:off x="1514793" y="4632642"/>
            <a:ext cx="427038"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6" name="Line 36"/>
          <p:cNvSpPr>
            <a:spLocks noChangeShapeType="1"/>
          </p:cNvSpPr>
          <p:nvPr/>
        </p:nvSpPr>
        <p:spPr bwMode="auto">
          <a:xfrm>
            <a:off x="3145155" y="4659630"/>
            <a:ext cx="368300"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 name="Text Box 37"/>
          <p:cNvSpPr txBox="1">
            <a:spLocks noChangeArrowheads="1"/>
          </p:cNvSpPr>
          <p:nvPr/>
        </p:nvSpPr>
        <p:spPr bwMode="auto">
          <a:xfrm>
            <a:off x="1967230" y="4407217"/>
            <a:ext cx="1158875"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t>编程环境</a:t>
            </a:r>
          </a:p>
        </p:txBody>
      </p:sp>
      <p:sp>
        <p:nvSpPr>
          <p:cNvPr id="21" name="Line 38"/>
          <p:cNvSpPr>
            <a:spLocks noChangeShapeType="1"/>
          </p:cNvSpPr>
          <p:nvPr/>
        </p:nvSpPr>
        <p:spPr bwMode="auto">
          <a:xfrm>
            <a:off x="1500505" y="4053205"/>
            <a:ext cx="439738"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Line 39"/>
          <p:cNvSpPr>
            <a:spLocks noChangeShapeType="1"/>
          </p:cNvSpPr>
          <p:nvPr/>
        </p:nvSpPr>
        <p:spPr bwMode="auto">
          <a:xfrm>
            <a:off x="3148330" y="4053205"/>
            <a:ext cx="366713"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圆角矩形标注 25"/>
          <p:cNvSpPr/>
          <p:nvPr/>
        </p:nvSpPr>
        <p:spPr bwMode="auto">
          <a:xfrm>
            <a:off x="754063" y="1697672"/>
            <a:ext cx="1485900" cy="855663"/>
          </a:xfrm>
          <a:prstGeom prst="wedgeRoundRectCallout">
            <a:avLst>
              <a:gd name="adj1" fmla="val 53312"/>
              <a:gd name="adj2" fmla="val 87545"/>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nchor="ctr" anchorCtr="0"/>
          <a:lstStyle/>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形式化</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逻辑思维</a:t>
            </a:r>
            <a:endParaRPr lang="en-US" altLang="zh-CN" sz="2400" dirty="0">
              <a:solidFill>
                <a:srgbClr val="404040"/>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3996715" y="1088950"/>
            <a:ext cx="7413942" cy="523220"/>
            <a:chOff x="3116898" y="1290500"/>
            <a:chExt cx="7413942" cy="523220"/>
          </a:xfrm>
        </p:grpSpPr>
        <p:grpSp>
          <p:nvGrpSpPr>
            <p:cNvPr id="29" name="Group 67"/>
            <p:cNvGrpSpPr/>
            <p:nvPr/>
          </p:nvGrpSpPr>
          <p:grpSpPr>
            <a:xfrm>
              <a:off x="3116898" y="1363270"/>
              <a:ext cx="360000" cy="360000"/>
              <a:chOff x="10115551" y="5634038"/>
              <a:chExt cx="577850" cy="576263"/>
            </a:xfrm>
            <a:solidFill>
              <a:srgbClr val="5A327D"/>
            </a:solidFill>
          </p:grpSpPr>
          <p:sp>
            <p:nvSpPr>
              <p:cNvPr id="7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1" name="Text Box 7"/>
            <p:cNvSpPr txBox="1">
              <a:spLocks noChangeArrowheads="1"/>
            </p:cNvSpPr>
            <p:nvPr/>
          </p:nvSpPr>
          <p:spPr bwMode="auto">
            <a:xfrm>
              <a:off x="3593282" y="1290500"/>
              <a:ext cx="6937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zh-CN" sz="2800" dirty="0">
                  <a:solidFill>
                    <a:srgbClr val="404040"/>
                  </a:solidFill>
                  <a:latin typeface="微软雅黑" panose="020B0503020204020204" pitchFamily="34" charset="-122"/>
                  <a:ea typeface="微软雅黑" panose="020B0503020204020204" pitchFamily="34" charset="-122"/>
                </a:rPr>
                <a:t>在某种编程环境下</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zh-CN" sz="2800" dirty="0">
                  <a:solidFill>
                    <a:srgbClr val="404040"/>
                  </a:solidFill>
                  <a:latin typeface="微软雅黑" panose="020B0503020204020204" pitchFamily="34" charset="-122"/>
                  <a:ea typeface="微软雅黑" panose="020B0503020204020204" pitchFamily="34" charset="-122"/>
                </a:rPr>
                <a:t>用程序设计语言描述</a:t>
              </a:r>
              <a:endParaRPr lang="en-US" altLang="zh-CN" sz="2800" dirty="0">
                <a:solidFill>
                  <a:srgbClr val="404040"/>
                </a:solidFill>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4875493" y="1730409"/>
            <a:ext cx="3087273" cy="1086499"/>
            <a:chOff x="4944636" y="960252"/>
            <a:chExt cx="3087273" cy="1086499"/>
          </a:xfrm>
        </p:grpSpPr>
        <p:sp>
          <p:nvSpPr>
            <p:cNvPr id="68" name="左大括号 67"/>
            <p:cNvSpPr/>
            <p:nvPr/>
          </p:nvSpPr>
          <p:spPr>
            <a:xfrm>
              <a:off x="4944636" y="1149687"/>
              <a:ext cx="254476" cy="720000"/>
            </a:xfrm>
            <a:prstGeom prst="leftBrace">
              <a:avLst>
                <a:gd name="adj1" fmla="val 29294"/>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69" name="组合 68"/>
            <p:cNvGrpSpPr/>
            <p:nvPr/>
          </p:nvGrpSpPr>
          <p:grpSpPr>
            <a:xfrm>
              <a:off x="5167261" y="960252"/>
              <a:ext cx="2864648" cy="1086499"/>
              <a:chOff x="5167261" y="960252"/>
              <a:chExt cx="2864648" cy="1086499"/>
            </a:xfrm>
          </p:grpSpPr>
          <p:sp>
            <p:nvSpPr>
              <p:cNvPr id="70" name="Rectangle 13"/>
              <p:cNvSpPr>
                <a:spLocks noChangeArrowheads="1"/>
              </p:cNvSpPr>
              <p:nvPr/>
            </p:nvSpPr>
            <p:spPr bwMode="auto">
              <a:xfrm>
                <a:off x="5167262" y="960252"/>
                <a:ext cx="257508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zh-CN" sz="2400" dirty="0">
                    <a:solidFill>
                      <a:srgbClr val="404040"/>
                    </a:solidFill>
                    <a:latin typeface="微软雅黑" panose="020B0503020204020204" pitchFamily="34" charset="-122"/>
                    <a:ea typeface="微软雅黑" panose="020B0503020204020204" pitchFamily="34" charset="-122"/>
                  </a:rPr>
                  <a:t>处理的数据</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71" name="Rectangle 13"/>
              <p:cNvSpPr>
                <a:spLocks noChangeArrowheads="1"/>
              </p:cNvSpPr>
              <p:nvPr/>
            </p:nvSpPr>
            <p:spPr bwMode="auto">
              <a:xfrm>
                <a:off x="5167261" y="1511220"/>
                <a:ext cx="286464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zh-CN" sz="2400" dirty="0">
                    <a:solidFill>
                      <a:srgbClr val="404040"/>
                    </a:solidFill>
                    <a:latin typeface="微软雅黑" panose="020B0503020204020204" pitchFamily="34" charset="-122"/>
                    <a:ea typeface="微软雅黑" panose="020B0503020204020204" pitchFamily="34" charset="-122"/>
                  </a:rPr>
                  <a:t>数据处理的过程</a:t>
                </a: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grpSp>
        <p:nvGrpSpPr>
          <p:cNvPr id="32" name="组合 31"/>
          <p:cNvGrpSpPr/>
          <p:nvPr/>
        </p:nvGrpSpPr>
        <p:grpSpPr>
          <a:xfrm>
            <a:off x="7503048" y="2299902"/>
            <a:ext cx="2783952" cy="535531"/>
            <a:chOff x="7350648" y="2863782"/>
            <a:chExt cx="2783952" cy="535531"/>
          </a:xfrm>
        </p:grpSpPr>
        <p:sp>
          <p:nvSpPr>
            <p:cNvPr id="82" name="右箭头 81"/>
            <p:cNvSpPr/>
            <p:nvPr/>
          </p:nvSpPr>
          <p:spPr>
            <a:xfrm>
              <a:off x="7350648" y="2964982"/>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7" name="Rectangle 13"/>
            <p:cNvSpPr>
              <a:spLocks noChangeArrowheads="1"/>
            </p:cNvSpPr>
            <p:nvPr/>
          </p:nvSpPr>
          <p:spPr bwMode="auto">
            <a:xfrm>
              <a:off x="8255953" y="2863782"/>
              <a:ext cx="187864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函数定义</a:t>
              </a:r>
            </a:p>
          </p:txBody>
        </p:sp>
      </p:grpSp>
      <p:grpSp>
        <p:nvGrpSpPr>
          <p:cNvPr id="33" name="组合 32"/>
          <p:cNvGrpSpPr/>
          <p:nvPr/>
        </p:nvGrpSpPr>
        <p:grpSpPr>
          <a:xfrm>
            <a:off x="7518278" y="1718454"/>
            <a:ext cx="2768722" cy="535531"/>
            <a:chOff x="7365878" y="2236614"/>
            <a:chExt cx="2768722" cy="535531"/>
          </a:xfrm>
        </p:grpSpPr>
        <p:sp>
          <p:nvSpPr>
            <p:cNvPr id="86" name="Rectangle 13"/>
            <p:cNvSpPr>
              <a:spLocks noChangeArrowheads="1"/>
            </p:cNvSpPr>
            <p:nvPr/>
          </p:nvSpPr>
          <p:spPr bwMode="auto">
            <a:xfrm>
              <a:off x="8286434" y="2236614"/>
              <a:ext cx="1848166"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变量定义</a:t>
              </a:r>
            </a:p>
          </p:txBody>
        </p:sp>
        <p:sp>
          <p:nvSpPr>
            <p:cNvPr id="88" name="右箭头 87"/>
            <p:cNvSpPr/>
            <p:nvPr/>
          </p:nvSpPr>
          <p:spPr>
            <a:xfrm>
              <a:off x="7365878" y="2381567"/>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36" name="Line 19"/>
          <p:cNvSpPr>
            <a:spLocks noChangeShapeType="1"/>
          </p:cNvSpPr>
          <p:nvPr/>
        </p:nvSpPr>
        <p:spPr bwMode="auto">
          <a:xfrm flipH="1" flipV="1">
            <a:off x="3528378" y="3195955"/>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grpSp>
        <p:nvGrpSpPr>
          <p:cNvPr id="35" name="组合 34"/>
          <p:cNvGrpSpPr/>
          <p:nvPr/>
        </p:nvGrpSpPr>
        <p:grpSpPr>
          <a:xfrm>
            <a:off x="1157635" y="5196840"/>
            <a:ext cx="9310530" cy="720000"/>
            <a:chOff x="1157635" y="5196840"/>
            <a:chExt cx="9310530" cy="720000"/>
          </a:xfrm>
        </p:grpSpPr>
        <p:sp>
          <p:nvSpPr>
            <p:cNvPr id="37" name="Rectangle 11"/>
            <p:cNvSpPr/>
            <p:nvPr/>
          </p:nvSpPr>
          <p:spPr>
            <a:xfrm>
              <a:off x="1828165" y="5196840"/>
              <a:ext cx="864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3800"/>
                </a:lnSpc>
              </a:pPr>
              <a:r>
                <a:rPr lang="zh-CN" altLang="en-US" sz="2800" dirty="0">
                  <a:solidFill>
                    <a:srgbClr val="404040"/>
                  </a:solidFill>
                  <a:latin typeface="微软雅黑" panose="020B0503020204020204" pitchFamily="34" charset="-122"/>
                  <a:ea typeface="微软雅黑" panose="020B0503020204020204" pitchFamily="34" charset="-122"/>
                </a:rPr>
                <a:t>计算思维：模型化、</a:t>
              </a:r>
              <a:r>
                <a:rPr lang="zh-CN" altLang="en-US" sz="2800" dirty="0">
                  <a:solidFill>
                    <a:srgbClr val="B42D2D"/>
                  </a:solidFill>
                  <a:latin typeface="微软雅黑" panose="020B0503020204020204" pitchFamily="34" charset="-122"/>
                  <a:ea typeface="微软雅黑" panose="020B0503020204020204" pitchFamily="34" charset="-122"/>
                </a:rPr>
                <a:t>形式化</a:t>
              </a:r>
              <a:r>
                <a:rPr lang="zh-CN" altLang="en-US"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逻辑思维</a:t>
              </a:r>
              <a:r>
                <a:rPr lang="zh-CN" altLang="en-US" sz="2800" dirty="0">
                  <a:solidFill>
                    <a:srgbClr val="404040"/>
                  </a:solidFill>
                  <a:latin typeface="微软雅黑" panose="020B0503020204020204" pitchFamily="34" charset="-122"/>
                  <a:ea typeface="微软雅黑" panose="020B0503020204020204" pitchFamily="34" charset="-122"/>
                </a:rPr>
                <a:t>、抽象思维</a:t>
              </a:r>
            </a:p>
          </p:txBody>
        </p:sp>
        <p:grpSp>
          <p:nvGrpSpPr>
            <p:cNvPr id="38" name="Group 40"/>
            <p:cNvGrpSpPr/>
            <p:nvPr/>
          </p:nvGrpSpPr>
          <p:grpSpPr>
            <a:xfrm>
              <a:off x="1157635" y="5303747"/>
              <a:ext cx="541338" cy="534988"/>
              <a:chOff x="674688" y="4314825"/>
              <a:chExt cx="541338" cy="534988"/>
            </a:xfrm>
            <a:solidFill>
              <a:srgbClr val="5A327D"/>
            </a:solidFill>
          </p:grpSpPr>
          <p:sp>
            <p:nvSpPr>
              <p:cNvPr id="42"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7" name="组合 46"/>
          <p:cNvGrpSpPr/>
          <p:nvPr/>
        </p:nvGrpSpPr>
        <p:grpSpPr>
          <a:xfrm>
            <a:off x="3996715" y="3165475"/>
            <a:ext cx="7413942" cy="523220"/>
            <a:chOff x="3116898" y="1290500"/>
            <a:chExt cx="7413942" cy="523220"/>
          </a:xfrm>
        </p:grpSpPr>
        <p:grpSp>
          <p:nvGrpSpPr>
            <p:cNvPr id="48" name="Group 67"/>
            <p:cNvGrpSpPr/>
            <p:nvPr/>
          </p:nvGrpSpPr>
          <p:grpSpPr>
            <a:xfrm>
              <a:off x="3116898" y="1363270"/>
              <a:ext cx="360000" cy="360000"/>
              <a:chOff x="10115551" y="5634038"/>
              <a:chExt cx="577850" cy="576263"/>
            </a:xfrm>
            <a:solidFill>
              <a:srgbClr val="5A327D"/>
            </a:solidFill>
          </p:grpSpPr>
          <p:sp>
            <p:nvSpPr>
              <p:cNvPr id="5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Text Box 7"/>
            <p:cNvSpPr txBox="1">
              <a:spLocks noChangeArrowheads="1"/>
            </p:cNvSpPr>
            <p:nvPr/>
          </p:nvSpPr>
          <p:spPr bwMode="auto">
            <a:xfrm>
              <a:off x="3593282" y="1290500"/>
              <a:ext cx="6937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目前的编程语言</a:t>
              </a:r>
              <a:r>
                <a:rPr lang="en-US" altLang="zh-CN"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3GL</a:t>
              </a:r>
              <a:r>
                <a:rPr lang="zh-CN" altLang="en-US" sz="2800" dirty="0">
                  <a:solidFill>
                    <a:srgbClr val="404040"/>
                  </a:solidFill>
                  <a:latin typeface="微软雅黑" panose="020B0503020204020204" pitchFamily="34" charset="-122"/>
                  <a:ea typeface="微软雅黑" panose="020B0503020204020204" pitchFamily="34" charset="-122"/>
                </a:rPr>
                <a:t>高级语言</a:t>
              </a:r>
              <a:endParaRPr lang="en-US" altLang="zh-CN" sz="2800" dirty="0">
                <a:solidFill>
                  <a:srgbClr val="404040"/>
                </a:solidFill>
                <a:latin typeface="微软雅黑" panose="020B0503020204020204" pitchFamily="34" charset="-122"/>
                <a:ea typeface="微软雅黑" panose="020B0503020204020204" pitchFamily="34" charset="-122"/>
              </a:endParaRPr>
            </a:p>
          </p:txBody>
        </p:sp>
      </p:grpSp>
      <p:grpSp>
        <p:nvGrpSpPr>
          <p:cNvPr id="46" name="组合 45"/>
          <p:cNvGrpSpPr/>
          <p:nvPr/>
        </p:nvGrpSpPr>
        <p:grpSpPr>
          <a:xfrm>
            <a:off x="4827255" y="3682254"/>
            <a:ext cx="4520420" cy="1132219"/>
            <a:chOff x="4944636" y="945012"/>
            <a:chExt cx="4520420" cy="1132219"/>
          </a:xfrm>
        </p:grpSpPr>
        <p:sp>
          <p:nvSpPr>
            <p:cNvPr id="65" name="左大括号 64"/>
            <p:cNvSpPr/>
            <p:nvPr/>
          </p:nvSpPr>
          <p:spPr>
            <a:xfrm>
              <a:off x="4944636" y="1149687"/>
              <a:ext cx="254476" cy="720000"/>
            </a:xfrm>
            <a:prstGeom prst="leftBrace">
              <a:avLst>
                <a:gd name="adj1" fmla="val 29294"/>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73" name="组合 72"/>
            <p:cNvGrpSpPr/>
            <p:nvPr/>
          </p:nvGrpSpPr>
          <p:grpSpPr>
            <a:xfrm>
              <a:off x="5167261" y="945012"/>
              <a:ext cx="4297795" cy="1132219"/>
              <a:chOff x="5167261" y="945012"/>
              <a:chExt cx="4297795" cy="1132219"/>
            </a:xfrm>
          </p:grpSpPr>
          <p:sp>
            <p:nvSpPr>
              <p:cNvPr id="74" name="Rectangle 13"/>
              <p:cNvSpPr>
                <a:spLocks noChangeArrowheads="1"/>
              </p:cNvSpPr>
              <p:nvPr/>
            </p:nvSpPr>
            <p:spPr bwMode="auto">
              <a:xfrm>
                <a:off x="5167261" y="945012"/>
                <a:ext cx="4297795"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计算机的母语：</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0/1</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机器语言</a:t>
                </a:r>
              </a:p>
            </p:txBody>
          </p:sp>
          <p:sp>
            <p:nvSpPr>
              <p:cNvPr id="75" name="Rectangle 13"/>
              <p:cNvSpPr>
                <a:spLocks noChangeArrowheads="1"/>
              </p:cNvSpPr>
              <p:nvPr/>
            </p:nvSpPr>
            <p:spPr bwMode="auto">
              <a:xfrm>
                <a:off x="5167261" y="1541700"/>
                <a:ext cx="380456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人类</a:t>
                </a:r>
                <a:r>
                  <a:rPr lang="zh-CN" altLang="zh-CN" sz="2400" dirty="0">
                    <a:solidFill>
                      <a:srgbClr val="404040"/>
                    </a:solidFill>
                    <a:latin typeface="微软雅黑" panose="020B0503020204020204" pitchFamily="34" charset="-122"/>
                    <a:ea typeface="微软雅黑" panose="020B0503020204020204" pitchFamily="34" charset="-122"/>
                  </a:rPr>
                  <a:t>的</a:t>
                </a:r>
                <a:r>
                  <a:rPr lang="zh-CN" altLang="en-US" sz="2400" dirty="0">
                    <a:solidFill>
                      <a:srgbClr val="404040"/>
                    </a:solidFill>
                    <a:latin typeface="微软雅黑" panose="020B0503020204020204" pitchFamily="34" charset="-122"/>
                    <a:ea typeface="微软雅黑" panose="020B0503020204020204" pitchFamily="34" charset="-122"/>
                  </a:rPr>
                  <a:t>母语：自然语言</a:t>
                </a:r>
              </a:p>
            </p:txBody>
          </p:sp>
        </p:grpSp>
      </p:grpSp>
      <p:grpSp>
        <p:nvGrpSpPr>
          <p:cNvPr id="66" name="组合 65"/>
          <p:cNvGrpSpPr/>
          <p:nvPr/>
        </p:nvGrpSpPr>
        <p:grpSpPr>
          <a:xfrm>
            <a:off x="8398671" y="3932872"/>
            <a:ext cx="3160534" cy="674057"/>
            <a:chOff x="8398671" y="4054792"/>
            <a:chExt cx="3160534" cy="674057"/>
          </a:xfrm>
        </p:grpSpPr>
        <p:sp>
          <p:nvSpPr>
            <p:cNvPr id="76" name="Rectangle 13"/>
            <p:cNvSpPr>
              <a:spLocks noChangeArrowheads="1"/>
            </p:cNvSpPr>
            <p:nvPr/>
          </p:nvSpPr>
          <p:spPr bwMode="auto">
            <a:xfrm>
              <a:off x="9680558" y="4146260"/>
              <a:ext cx="1878647"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翻译程序</a:t>
              </a:r>
            </a:p>
          </p:txBody>
        </p:sp>
        <p:sp>
          <p:nvSpPr>
            <p:cNvPr id="77" name="空心弧 76"/>
            <p:cNvSpPr/>
            <p:nvPr/>
          </p:nvSpPr>
          <p:spPr>
            <a:xfrm rot="5400000">
              <a:off x="8647452" y="3806011"/>
              <a:ext cx="674057" cy="1171619"/>
            </a:xfrm>
            <a:prstGeom prst="blockArc">
              <a:avLst>
                <a:gd name="adj1" fmla="val 10799989"/>
                <a:gd name="adj2" fmla="val 371319"/>
                <a:gd name="adj3" fmla="val 110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left)">
                                      <p:cBhvr>
                                        <p:cTn id="3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52"/>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grpId="0" nodeType="clickEffect">
                                  <p:stCondLst>
                                    <p:cond delay="0"/>
                                  </p:stCondLst>
                                  <p:childTnLst>
                                    <p:anim calcmode="discrete" valueType="str">
                                      <p:cBhvr>
                                        <p:cTn id="42" dur="5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52"/>
                  </p:tgtEl>
                </p:cond>
              </p:nextCondLst>
            </p:seq>
            <p:seq concurrent="1" nextAc="seek">
              <p:cTn id="43" restart="whenNotActive" fill="hold" evtFilter="cancelBubble" nodeType="interactiveSeq">
                <p:stCondLst>
                  <p:cond evt="onClick" delay="0">
                    <p:tgtEl>
                      <p:spTgt spid="17"/>
                    </p:tgtEl>
                  </p:cond>
                </p:stCondLst>
                <p:endSync evt="end" delay="0">
                  <p:rtn val="all"/>
                </p:endSync>
                <p:childTnLst>
                  <p:par>
                    <p:cTn id="44" fill="hold">
                      <p:stCondLst>
                        <p:cond delay="0"/>
                      </p:stCondLst>
                      <p:childTnLst>
                        <p:par>
                          <p:cTn id="45" fill="hold">
                            <p:stCondLst>
                              <p:cond delay="0"/>
                            </p:stCondLst>
                            <p:childTnLst>
                              <p:par>
                                <p:cTn id="46" presetID="35" presetClass="emph" presetSubtype="0" repeatCount="2000" fill="hold" grpId="0" nodeType="clickEffect">
                                  <p:stCondLst>
                                    <p:cond delay="0"/>
                                  </p:stCondLst>
                                  <p:childTnLst>
                                    <p:anim calcmode="discrete" valueType="str">
                                      <p:cBhvr>
                                        <p:cTn id="47" dur="5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7"/>
                  </p:tgtEl>
                </p:cond>
              </p:nextCondLst>
            </p:seq>
          </p:childTnLst>
        </p:cTn>
      </p:par>
    </p:tnLst>
    <p:bldLst>
      <p:bldP spid="52" grpId="0" bldLvl="0" animBg="1"/>
      <p:bldP spid="17" grpId="0" bldLvl="0" animBg="1"/>
      <p:bldP spid="2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1.3.2  算法训练能够提高计算思维能力</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10" name="组合 9"/>
          <p:cNvGrpSpPr/>
          <p:nvPr/>
        </p:nvGrpSpPr>
        <p:grpSpPr>
          <a:xfrm>
            <a:off x="1766730" y="2217427"/>
            <a:ext cx="7940041" cy="2111369"/>
            <a:chOff x="761365" y="2750504"/>
            <a:chExt cx="7940041" cy="2111369"/>
          </a:xfrm>
        </p:grpSpPr>
        <p:grpSp>
          <p:nvGrpSpPr>
            <p:cNvPr id="11" name="Group 5"/>
            <p:cNvGrpSpPr/>
            <p:nvPr/>
          </p:nvGrpSpPr>
          <p:grpSpPr bwMode="auto">
            <a:xfrm>
              <a:off x="761365" y="2750504"/>
              <a:ext cx="3244850" cy="393700"/>
              <a:chOff x="276" y="2337"/>
              <a:chExt cx="2044" cy="248"/>
            </a:xfrm>
          </p:grpSpPr>
          <p:sp>
            <p:nvSpPr>
              <p:cNvPr id="3" name="Text Box 6"/>
              <p:cNvSpPr txBox="1">
                <a:spLocks noChangeArrowheads="1"/>
              </p:cNvSpPr>
              <p:nvPr/>
            </p:nvSpPr>
            <p:spPr bwMode="auto">
              <a:xfrm>
                <a:off x="276" y="2338"/>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问 </a:t>
                </a:r>
                <a:r>
                  <a:rPr lang="en-US" altLang="zh-CN" dirty="0"/>
                  <a:t> </a:t>
                </a:r>
                <a:r>
                  <a:rPr lang="zh-CN" altLang="en-US" dirty="0"/>
                  <a:t>题</a:t>
                </a:r>
              </a:p>
            </p:txBody>
          </p:sp>
          <p:sp>
            <p:nvSpPr>
              <p:cNvPr id="4" name="Text Box 9"/>
              <p:cNvSpPr txBox="1">
                <a:spLocks noChangeArrowheads="1"/>
              </p:cNvSpPr>
              <p:nvPr/>
            </p:nvSpPr>
            <p:spPr bwMode="auto">
              <a:xfrm>
                <a:off x="1753" y="2337"/>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 想  法</a:t>
                </a:r>
              </a:p>
            </p:txBody>
          </p:sp>
          <p:sp>
            <p:nvSpPr>
              <p:cNvPr id="5" name="AutoShape 10"/>
              <p:cNvSpPr>
                <a:spLocks noChangeArrowheads="1"/>
              </p:cNvSpPr>
              <p:nvPr/>
            </p:nvSpPr>
            <p:spPr bwMode="auto">
              <a:xfrm>
                <a:off x="889" y="2418"/>
                <a:ext cx="821" cy="107"/>
              </a:xfrm>
              <a:prstGeom prst="rightArrow">
                <a:avLst>
                  <a:gd name="adj1" fmla="val 50000"/>
                  <a:gd name="adj2" fmla="val 191822"/>
                </a:avLst>
              </a:prstGeom>
              <a:noFill/>
              <a:ln w="28575">
                <a:solidFill>
                  <a:srgbClr val="6E6EAA"/>
                </a:solidFill>
                <a:miter lim="800000"/>
              </a:ln>
            </p:spPr>
            <p:txBody>
              <a:bodyPr anchor="ctr"/>
              <a:lstStyle/>
              <a:p>
                <a:pPr eaLnBrk="0" hangingPunct="0"/>
                <a:endParaRPr kumimoji="0" lang="zh-CN" altLang="en-US" sz="1800"/>
              </a:p>
            </p:txBody>
          </p:sp>
        </p:grpSp>
        <p:grpSp>
          <p:nvGrpSpPr>
            <p:cNvPr id="12" name="Group 13"/>
            <p:cNvGrpSpPr/>
            <p:nvPr/>
          </p:nvGrpSpPr>
          <p:grpSpPr bwMode="auto">
            <a:xfrm>
              <a:off x="1193165" y="3168015"/>
              <a:ext cx="2182813" cy="1646238"/>
              <a:chOff x="548" y="2600"/>
              <a:chExt cx="1375" cy="1037"/>
            </a:xfrm>
          </p:grpSpPr>
          <p:sp>
            <p:nvSpPr>
              <p:cNvPr id="6" name="Text Box 14"/>
              <p:cNvSpPr txBox="1">
                <a:spLocks noChangeArrowheads="1"/>
              </p:cNvSpPr>
              <p:nvPr/>
            </p:nvSpPr>
            <p:spPr bwMode="auto">
              <a:xfrm>
                <a:off x="948" y="3009"/>
                <a:ext cx="730"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抽象模型</a:t>
                </a:r>
              </a:p>
            </p:txBody>
          </p:sp>
          <p:sp>
            <p:nvSpPr>
              <p:cNvPr id="39" name="Line 15"/>
              <p:cNvSpPr>
                <a:spLocks noChangeShapeType="1"/>
              </p:cNvSpPr>
              <p:nvPr/>
            </p:nvSpPr>
            <p:spPr bwMode="auto">
              <a:xfrm flipH="1">
                <a:off x="548" y="2600"/>
                <a:ext cx="0" cy="912"/>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7" name="Text Box 16"/>
              <p:cNvSpPr txBox="1">
                <a:spLocks noChangeArrowheads="1"/>
              </p:cNvSpPr>
              <p:nvPr/>
            </p:nvSpPr>
            <p:spPr bwMode="auto">
              <a:xfrm>
                <a:off x="948" y="3390"/>
                <a:ext cx="730"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基本思路</a:t>
                </a:r>
              </a:p>
            </p:txBody>
          </p:sp>
          <p:sp>
            <p:nvSpPr>
              <p:cNvPr id="8" name="Line 17"/>
              <p:cNvSpPr>
                <a:spLocks noChangeShapeType="1"/>
              </p:cNvSpPr>
              <p:nvPr/>
            </p:nvSpPr>
            <p:spPr bwMode="auto">
              <a:xfrm>
                <a:off x="557" y="3122"/>
                <a:ext cx="374" cy="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9" name="Line 18"/>
              <p:cNvSpPr>
                <a:spLocks noChangeShapeType="1"/>
              </p:cNvSpPr>
              <p:nvPr/>
            </p:nvSpPr>
            <p:spPr bwMode="auto">
              <a:xfrm>
                <a:off x="557" y="3512"/>
                <a:ext cx="374" cy="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13" name="Line 19"/>
              <p:cNvSpPr>
                <a:spLocks noChangeShapeType="1"/>
              </p:cNvSpPr>
              <p:nvPr/>
            </p:nvSpPr>
            <p:spPr bwMode="auto">
              <a:xfrm flipH="1" flipV="1">
                <a:off x="1923" y="2608"/>
                <a:ext cx="0" cy="912"/>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14" name="Line 20"/>
              <p:cNvSpPr>
                <a:spLocks noChangeShapeType="1"/>
              </p:cNvSpPr>
              <p:nvPr/>
            </p:nvSpPr>
            <p:spPr bwMode="auto">
              <a:xfrm>
                <a:off x="1682" y="3139"/>
                <a:ext cx="232"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sp>
            <p:nvSpPr>
              <p:cNvPr id="18" name="Line 21"/>
              <p:cNvSpPr>
                <a:spLocks noChangeShapeType="1"/>
              </p:cNvSpPr>
              <p:nvPr/>
            </p:nvSpPr>
            <p:spPr bwMode="auto">
              <a:xfrm>
                <a:off x="1691" y="3529"/>
                <a:ext cx="231"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9" name="Group 5"/>
            <p:cNvGrpSpPr/>
            <p:nvPr/>
          </p:nvGrpSpPr>
          <p:grpSpPr bwMode="auto">
            <a:xfrm>
              <a:off x="4134963" y="2791142"/>
              <a:ext cx="2303462" cy="392113"/>
              <a:chOff x="2377" y="2336"/>
              <a:chExt cx="1451" cy="247"/>
            </a:xfrm>
          </p:grpSpPr>
          <p:sp>
            <p:nvSpPr>
              <p:cNvPr id="20" name="Text Box 7"/>
              <p:cNvSpPr txBox="1">
                <a:spLocks noChangeArrowheads="1"/>
              </p:cNvSpPr>
              <p:nvPr/>
            </p:nvSpPr>
            <p:spPr bwMode="auto">
              <a:xfrm>
                <a:off x="3261" y="2336"/>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算 </a:t>
                </a:r>
                <a:r>
                  <a:rPr lang="en-US" altLang="zh-CN" dirty="0"/>
                  <a:t> </a:t>
                </a:r>
                <a:r>
                  <a:rPr lang="zh-CN" altLang="en-US" dirty="0"/>
                  <a:t>法</a:t>
                </a:r>
              </a:p>
            </p:txBody>
          </p:sp>
          <p:sp>
            <p:nvSpPr>
              <p:cNvPr id="22" name="AutoShape 11"/>
              <p:cNvSpPr>
                <a:spLocks noChangeArrowheads="1"/>
              </p:cNvSpPr>
              <p:nvPr/>
            </p:nvSpPr>
            <p:spPr bwMode="auto">
              <a:xfrm>
                <a:off x="2377" y="2418"/>
                <a:ext cx="822" cy="107"/>
              </a:xfrm>
              <a:prstGeom prst="rightArrow">
                <a:avLst>
                  <a:gd name="adj1" fmla="val 50000"/>
                  <a:gd name="adj2" fmla="val 192056"/>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3" name="Group 22"/>
            <p:cNvGrpSpPr/>
            <p:nvPr/>
          </p:nvGrpSpPr>
          <p:grpSpPr bwMode="auto">
            <a:xfrm>
              <a:off x="3793649" y="3210237"/>
              <a:ext cx="2012950" cy="1646238"/>
              <a:chOff x="2162" y="2600"/>
              <a:chExt cx="1268" cy="1037"/>
            </a:xfrm>
          </p:grpSpPr>
          <p:sp>
            <p:nvSpPr>
              <p:cNvPr id="28" name="Text Box 23"/>
              <p:cNvSpPr txBox="1">
                <a:spLocks noChangeArrowheads="1"/>
              </p:cNvSpPr>
              <p:nvPr/>
            </p:nvSpPr>
            <p:spPr bwMode="auto">
              <a:xfrm>
                <a:off x="2455" y="3009"/>
                <a:ext cx="731"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数据表示</a:t>
                </a:r>
              </a:p>
            </p:txBody>
          </p:sp>
          <p:sp>
            <p:nvSpPr>
              <p:cNvPr id="24" name="Line 24"/>
              <p:cNvSpPr>
                <a:spLocks noChangeShapeType="1"/>
              </p:cNvSpPr>
              <p:nvPr/>
            </p:nvSpPr>
            <p:spPr bwMode="auto">
              <a:xfrm flipH="1">
                <a:off x="2162" y="2600"/>
                <a:ext cx="0" cy="912"/>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Text Box 25"/>
              <p:cNvSpPr txBox="1">
                <a:spLocks noChangeArrowheads="1"/>
              </p:cNvSpPr>
              <p:nvPr/>
            </p:nvSpPr>
            <p:spPr bwMode="auto">
              <a:xfrm>
                <a:off x="2455" y="3390"/>
                <a:ext cx="731"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数据处理</a:t>
                </a:r>
              </a:p>
            </p:txBody>
          </p:sp>
          <p:sp>
            <p:nvSpPr>
              <p:cNvPr id="55" name="Line 26"/>
              <p:cNvSpPr>
                <a:spLocks noChangeShapeType="1"/>
              </p:cNvSpPr>
              <p:nvPr/>
            </p:nvSpPr>
            <p:spPr bwMode="auto">
              <a:xfrm>
                <a:off x="2171" y="3122"/>
                <a:ext cx="277"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6" name="Line 27"/>
              <p:cNvSpPr>
                <a:spLocks noChangeShapeType="1"/>
              </p:cNvSpPr>
              <p:nvPr/>
            </p:nvSpPr>
            <p:spPr bwMode="auto">
              <a:xfrm>
                <a:off x="2171" y="3512"/>
                <a:ext cx="268"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Line 29"/>
              <p:cNvSpPr>
                <a:spLocks noChangeShapeType="1"/>
              </p:cNvSpPr>
              <p:nvPr/>
            </p:nvSpPr>
            <p:spPr bwMode="auto">
              <a:xfrm>
                <a:off x="3189" y="3139"/>
                <a:ext cx="233"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8" name="Line 30"/>
              <p:cNvSpPr>
                <a:spLocks noChangeShapeType="1"/>
              </p:cNvSpPr>
              <p:nvPr/>
            </p:nvSpPr>
            <p:spPr bwMode="auto">
              <a:xfrm>
                <a:off x="3199" y="3529"/>
                <a:ext cx="231"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59" name="Line 19"/>
            <p:cNvSpPr>
              <a:spLocks noChangeShapeType="1"/>
            </p:cNvSpPr>
            <p:nvPr/>
          </p:nvSpPr>
          <p:spPr bwMode="auto">
            <a:xfrm flipH="1" flipV="1">
              <a:off x="5784058" y="3221985"/>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grpSp>
          <p:nvGrpSpPr>
            <p:cNvPr id="60" name="Group 5"/>
            <p:cNvGrpSpPr/>
            <p:nvPr/>
          </p:nvGrpSpPr>
          <p:grpSpPr bwMode="auto">
            <a:xfrm>
              <a:off x="6520747" y="2829877"/>
              <a:ext cx="2180659" cy="392113"/>
              <a:chOff x="3877" y="2337"/>
              <a:chExt cx="1453" cy="247"/>
            </a:xfrm>
          </p:grpSpPr>
          <p:sp>
            <p:nvSpPr>
              <p:cNvPr id="61" name="Text Box 8"/>
              <p:cNvSpPr txBox="1">
                <a:spLocks noChangeArrowheads="1"/>
              </p:cNvSpPr>
              <p:nvPr/>
            </p:nvSpPr>
            <p:spPr bwMode="auto">
              <a:xfrm>
                <a:off x="4763" y="2337"/>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程 </a:t>
                </a:r>
                <a:r>
                  <a:rPr lang="en-US" altLang="zh-CN" dirty="0"/>
                  <a:t> </a:t>
                </a:r>
                <a:r>
                  <a:rPr lang="zh-CN" altLang="en-US" dirty="0"/>
                  <a:t>序</a:t>
                </a:r>
              </a:p>
            </p:txBody>
          </p:sp>
          <p:sp>
            <p:nvSpPr>
              <p:cNvPr id="62" name="AutoShape 12"/>
              <p:cNvSpPr>
                <a:spLocks noChangeArrowheads="1"/>
              </p:cNvSpPr>
              <p:nvPr/>
            </p:nvSpPr>
            <p:spPr bwMode="auto">
              <a:xfrm>
                <a:off x="3877" y="2418"/>
                <a:ext cx="821" cy="107"/>
              </a:xfrm>
              <a:prstGeom prst="rightArrow">
                <a:avLst>
                  <a:gd name="adj1" fmla="val 50000"/>
                  <a:gd name="adj2" fmla="val 191822"/>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63" name="Group 31"/>
            <p:cNvGrpSpPr/>
            <p:nvPr/>
          </p:nvGrpSpPr>
          <p:grpSpPr bwMode="auto">
            <a:xfrm>
              <a:off x="6301105" y="3247385"/>
              <a:ext cx="2014538" cy="1614488"/>
              <a:chOff x="3705" y="2226"/>
              <a:chExt cx="1269" cy="1017"/>
            </a:xfrm>
          </p:grpSpPr>
          <p:sp>
            <p:nvSpPr>
              <p:cNvPr id="64" name="Text Box 32"/>
              <p:cNvSpPr txBox="1">
                <a:spLocks noChangeArrowheads="1"/>
              </p:cNvSpPr>
              <p:nvPr/>
            </p:nvSpPr>
            <p:spPr bwMode="auto">
              <a:xfrm>
                <a:off x="3990" y="2650"/>
                <a:ext cx="730" cy="248"/>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t>程序语言</a:t>
                </a:r>
              </a:p>
            </p:txBody>
          </p:sp>
          <p:sp>
            <p:nvSpPr>
              <p:cNvPr id="78" name="Line 33"/>
              <p:cNvSpPr>
                <a:spLocks noChangeShapeType="1"/>
              </p:cNvSpPr>
              <p:nvPr/>
            </p:nvSpPr>
            <p:spPr bwMode="auto">
              <a:xfrm flipH="1">
                <a:off x="3706" y="2226"/>
                <a:ext cx="0" cy="912"/>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9" name="Line 34"/>
              <p:cNvSpPr>
                <a:spLocks noChangeShapeType="1"/>
              </p:cNvSpPr>
              <p:nvPr/>
            </p:nvSpPr>
            <p:spPr bwMode="auto">
              <a:xfrm>
                <a:off x="3714" y="3138"/>
                <a:ext cx="269"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0" name="Line 36"/>
              <p:cNvSpPr>
                <a:spLocks noChangeShapeType="1"/>
              </p:cNvSpPr>
              <p:nvPr/>
            </p:nvSpPr>
            <p:spPr bwMode="auto">
              <a:xfrm>
                <a:off x="4741" y="3155"/>
                <a:ext cx="232"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3" name="Text Box 37"/>
              <p:cNvSpPr txBox="1">
                <a:spLocks noChangeArrowheads="1"/>
              </p:cNvSpPr>
              <p:nvPr/>
            </p:nvSpPr>
            <p:spPr bwMode="auto">
              <a:xfrm>
                <a:off x="3999" y="2996"/>
                <a:ext cx="730"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a:t>编程环境</a:t>
                </a:r>
              </a:p>
            </p:txBody>
          </p:sp>
          <p:sp>
            <p:nvSpPr>
              <p:cNvPr id="84" name="Line 38"/>
              <p:cNvSpPr>
                <a:spLocks noChangeShapeType="1"/>
              </p:cNvSpPr>
              <p:nvPr/>
            </p:nvSpPr>
            <p:spPr bwMode="auto">
              <a:xfrm>
                <a:off x="3705" y="2773"/>
                <a:ext cx="277"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5" name="Line 39"/>
              <p:cNvSpPr>
                <a:spLocks noChangeShapeType="1"/>
              </p:cNvSpPr>
              <p:nvPr/>
            </p:nvSpPr>
            <p:spPr bwMode="auto">
              <a:xfrm>
                <a:off x="4743" y="2773"/>
                <a:ext cx="231" cy="0"/>
              </a:xfrm>
              <a:prstGeom prst="line">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p>
                <a:pPr eaLnBrk="0" hangingPunct="0"/>
                <a:endParaRPr lang="zh-CN" altLang="en-US" sz="2000">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89" name="Line 19"/>
            <p:cNvSpPr>
              <a:spLocks noChangeShapeType="1"/>
            </p:cNvSpPr>
            <p:nvPr/>
          </p:nvSpPr>
          <p:spPr bwMode="auto">
            <a:xfrm flipH="1" flipV="1">
              <a:off x="8328978" y="3258498"/>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grpSp>
      <p:sp>
        <p:nvSpPr>
          <p:cNvPr id="90" name="Rectangle 11"/>
          <p:cNvSpPr/>
          <p:nvPr/>
        </p:nvSpPr>
        <p:spPr>
          <a:xfrm>
            <a:off x="1737943" y="5261760"/>
            <a:ext cx="8208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算法训练就像</a:t>
            </a:r>
            <a:r>
              <a:rPr lang="zh-CN" altLang="en-US" sz="2800" dirty="0">
                <a:solidFill>
                  <a:srgbClr val="B42D2D"/>
                </a:solidFill>
                <a:latin typeface="微软雅黑" panose="020B0503020204020204" pitchFamily="34" charset="-122"/>
                <a:ea typeface="微软雅黑" panose="020B0503020204020204" pitchFamily="34" charset="-122"/>
                <a:cs typeface="Times New Roman" panose="02020603050405020304" pitchFamily="18" charset="0"/>
              </a:rPr>
              <a:t>思维体操</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，逐渐提高计算思维能力</a:t>
            </a:r>
            <a:endParaRPr lang="en-US" altLang="zh-CN" sz="2800" dirty="0">
              <a:solidFill>
                <a:srgbClr val="404040"/>
              </a:solidFill>
              <a:latin typeface="Times New Roman" panose="02020603050405020304" pitchFamily="18" charset="0"/>
              <a:cs typeface="Times New Roman" panose="02020603050405020304" pitchFamily="18" charset="0"/>
            </a:endParaRPr>
          </a:p>
        </p:txBody>
      </p:sp>
      <p:sp>
        <p:nvSpPr>
          <p:cNvPr id="91" name="圆角矩形标注 90"/>
          <p:cNvSpPr/>
          <p:nvPr/>
        </p:nvSpPr>
        <p:spPr bwMode="auto">
          <a:xfrm>
            <a:off x="1763395" y="1102043"/>
            <a:ext cx="1485900" cy="855662"/>
          </a:xfrm>
          <a:prstGeom prst="wedgeRoundRectCallout">
            <a:avLst>
              <a:gd name="adj1" fmla="val 64368"/>
              <a:gd name="adj2" fmla="val 93149"/>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lstStyle/>
          <a:p>
            <a:pPr lvl="0" algn="ctr" eaLnBrk="0" hangingPunct="0">
              <a:defRPr/>
            </a:pPr>
            <a:r>
              <a:rPr lang="zh-CN" altLang="en-US" sz="2400">
                <a:solidFill>
                  <a:srgbClr val="404040"/>
                </a:solidFill>
                <a:latin typeface="微软雅黑" panose="020B0503020204020204" pitchFamily="34" charset="-122"/>
                <a:ea typeface="微软雅黑" panose="020B0503020204020204" pitchFamily="34" charset="-122"/>
              </a:rPr>
              <a:t>模型化</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defRPr/>
            </a:pPr>
            <a:r>
              <a:rPr lang="zh-CN" altLang="en-US" sz="2400">
                <a:solidFill>
                  <a:srgbClr val="404040"/>
                </a:solidFill>
                <a:latin typeface="微软雅黑" panose="020B0503020204020204" pitchFamily="34" charset="-122"/>
                <a:ea typeface="微软雅黑" panose="020B0503020204020204" pitchFamily="34" charset="-122"/>
              </a:rPr>
              <a:t>抽象思维</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92" name="圆角矩形标注 91"/>
          <p:cNvSpPr/>
          <p:nvPr/>
        </p:nvSpPr>
        <p:spPr bwMode="auto">
          <a:xfrm>
            <a:off x="4120199" y="1102043"/>
            <a:ext cx="1484313" cy="854075"/>
          </a:xfrm>
          <a:prstGeom prst="wedgeRoundRectCallout">
            <a:avLst>
              <a:gd name="adj1" fmla="val 60475"/>
              <a:gd name="adj2" fmla="val 100061"/>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nchor="ctr" anchorCtr="0"/>
          <a:lstStyle/>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抽象思维</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逻辑思维</a:t>
            </a:r>
            <a:endParaRPr lang="zh-CN" altLang="en-US" sz="2400" dirty="0">
              <a:solidFill>
                <a:srgbClr val="404040"/>
              </a:solidFill>
              <a:latin typeface="微软雅黑" panose="020B0503020204020204" pitchFamily="34" charset="-122"/>
              <a:ea typeface="微软雅黑" panose="020B0503020204020204" pitchFamily="34" charset="-122"/>
            </a:endParaRPr>
          </a:p>
        </p:txBody>
      </p:sp>
      <p:sp>
        <p:nvSpPr>
          <p:cNvPr id="93" name="圆角矩形标注 92"/>
          <p:cNvSpPr/>
          <p:nvPr/>
        </p:nvSpPr>
        <p:spPr bwMode="auto">
          <a:xfrm>
            <a:off x="6530183" y="1102043"/>
            <a:ext cx="1485900" cy="855663"/>
          </a:xfrm>
          <a:prstGeom prst="wedgeRoundRectCallout">
            <a:avLst>
              <a:gd name="adj1" fmla="val 60491"/>
              <a:gd name="adj2" fmla="val 101793"/>
              <a:gd name="adj3" fmla="val 16667"/>
            </a:avLst>
          </a:prstGeom>
          <a:noFill/>
          <a:ln w="44450" cap="flat" cmpd="sng" algn="ctr">
            <a:solidFill>
              <a:srgbClr val="285A32"/>
            </a:solidFill>
            <a:prstDash val="solid"/>
            <a:round/>
            <a:headEnd type="none" w="med" len="med"/>
            <a:tailEnd type="none" w="med" len="med"/>
          </a:ln>
          <a:effectLst/>
        </p:spPr>
        <p:txBody>
          <a:bodyPr lIns="36000" tIns="0" rIns="0" bIns="0" anchor="ctr" anchorCtr="0"/>
          <a:lstStyle/>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形式化</a:t>
            </a:r>
            <a:endParaRPr lang="en-US" altLang="zh-CN" sz="2400">
              <a:solidFill>
                <a:srgbClr val="404040"/>
              </a:solidFill>
              <a:latin typeface="微软雅黑" panose="020B0503020204020204" pitchFamily="34" charset="-122"/>
              <a:ea typeface="微软雅黑" panose="020B0503020204020204" pitchFamily="34" charset="-122"/>
            </a:endParaRPr>
          </a:p>
          <a:p>
            <a:pPr lvl="0" algn="ctr" eaLnBrk="0" hangingPunct="0"/>
            <a:r>
              <a:rPr lang="zh-CN" altLang="en-US" sz="2400">
                <a:solidFill>
                  <a:srgbClr val="404040"/>
                </a:solidFill>
                <a:latin typeface="微软雅黑" panose="020B0503020204020204" pitchFamily="34" charset="-122"/>
                <a:ea typeface="微软雅黑" panose="020B0503020204020204" pitchFamily="34" charset="-122"/>
              </a:rPr>
              <a:t>逻辑思维</a:t>
            </a:r>
            <a:endParaRPr lang="en-US" altLang="zh-CN" sz="2400" dirty="0">
              <a:solidFill>
                <a:srgbClr val="404040"/>
              </a:solidFill>
              <a:latin typeface="微软雅黑" panose="020B0503020204020204" pitchFamily="34" charset="-122"/>
              <a:ea typeface="微软雅黑" panose="020B0503020204020204" pitchFamily="34" charset="-122"/>
            </a:endParaRPr>
          </a:p>
        </p:txBody>
      </p:sp>
      <p:sp>
        <p:nvSpPr>
          <p:cNvPr id="94" name="Rectangle 11"/>
          <p:cNvSpPr/>
          <p:nvPr/>
        </p:nvSpPr>
        <p:spPr>
          <a:xfrm>
            <a:off x="1333112" y="4541760"/>
            <a:ext cx="9000000" cy="720000"/>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hangingPunct="0">
              <a:lnSpc>
                <a:spcPts val="4000"/>
              </a:lnSpc>
            </a:pP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问题</a:t>
            </a:r>
            <a:r>
              <a:rPr lang="en-US" altLang="zh-CN"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想法</a:t>
            </a:r>
            <a:r>
              <a:rPr lang="en-US" altLang="zh-CN"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算法</a:t>
            </a:r>
            <a:r>
              <a:rPr lang="en-US" altLang="zh-CN"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sym typeface="Wingdings" panose="05000000000000000000" pitchFamily="2" charset="2"/>
              </a:rPr>
              <a:t>程序，</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正是</a:t>
            </a:r>
            <a:r>
              <a:rPr lang="zh-CN" altLang="en-US" sz="2800" dirty="0">
                <a:solidFill>
                  <a:srgbClr val="B42D2D"/>
                </a:solidFill>
                <a:latin typeface="微软雅黑" panose="020B0503020204020204" pitchFamily="34" charset="-122"/>
                <a:ea typeface="微软雅黑" panose="020B0503020204020204" pitchFamily="34" charset="-122"/>
                <a:cs typeface="Times New Roman" panose="02020603050405020304" pitchFamily="18" charset="0"/>
              </a:rPr>
              <a:t>计算思维</a:t>
            </a:r>
            <a:r>
              <a:rPr lang="zh-CN" altLang="en-US"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rPr>
              <a:t>的运用过程</a:t>
            </a:r>
            <a:endParaRPr lang="en-US" altLang="zh-CN" sz="2800" dirty="0">
              <a:solidFill>
                <a:srgbClr val="40404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animEffect transition="in" filter="wipe(down)">
                                      <p:cBhvr>
                                        <p:cTn id="11" dur="500"/>
                                        <p:tgtEl>
                                          <p:spTgt spid="9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down)">
                                      <p:cBhvr>
                                        <p:cTn id="16" dur="500"/>
                                        <p:tgtEl>
                                          <p:spTgt spid="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wipe(down)">
                                      <p:cBhvr>
                                        <p:cTn id="21" dur="500"/>
                                        <p:tgtEl>
                                          <p:spTgt spid="9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bldLvl="0" animBg="1"/>
      <p:bldP spid="91" grpId="0" bldLvl="0" animBg="1"/>
      <p:bldP spid="92" grpId="0" bldLvl="0" animBg="1"/>
      <p:bldP spid="93" grpId="0" bldLvl="0" animBg="1"/>
      <p:bldP spid="94"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1.3.3  程序员必须要学习算法吗</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240" y="1733906"/>
            <a:ext cx="1977274" cy="2685186"/>
          </a:xfrm>
          <a:prstGeom prst="rect">
            <a:avLst/>
          </a:prstGeom>
        </p:spPr>
      </p:pic>
      <p:sp>
        <p:nvSpPr>
          <p:cNvPr id="15" name="矩形 14"/>
          <p:cNvSpPr/>
          <p:nvPr/>
        </p:nvSpPr>
        <p:spPr>
          <a:xfrm>
            <a:off x="5424488" y="4599355"/>
            <a:ext cx="6400800" cy="1410771"/>
          </a:xfrm>
          <a:prstGeom prst="rect">
            <a:avLst/>
          </a:prstGeom>
          <a:ln w="28575">
            <a:solidFill>
              <a:srgbClr val="5A327D"/>
            </a:solidFill>
          </a:ln>
        </p:spPr>
        <p:txBody>
          <a:bodyPr wrap="square">
            <a:spAutoFit/>
          </a:bodyPr>
          <a:lstStyle/>
          <a:p>
            <a:pPr algn="ctr">
              <a:lnSpc>
                <a:spcPts val="35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计算机领域人尽皆知的名言</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35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数据结构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程序</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ts val="35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Algorithm + Data Structures = Programs</a:t>
            </a:r>
            <a:endPar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1" name="组合 20"/>
          <p:cNvGrpSpPr/>
          <p:nvPr/>
        </p:nvGrpSpPr>
        <p:grpSpPr>
          <a:xfrm>
            <a:off x="818714" y="957106"/>
            <a:ext cx="7197526" cy="523220"/>
            <a:chOff x="1826091" y="4148024"/>
            <a:chExt cx="7197526" cy="523220"/>
          </a:xfrm>
        </p:grpSpPr>
        <p:sp>
          <p:nvSpPr>
            <p:cNvPr id="16" name="Text Box 11"/>
            <p:cNvSpPr txBox="1">
              <a:spLocks noChangeArrowheads="1"/>
            </p:cNvSpPr>
            <p:nvPr/>
          </p:nvSpPr>
          <p:spPr bwMode="auto">
            <a:xfrm>
              <a:off x="2385059" y="4148024"/>
              <a:ext cx="66385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怎么才能设计出好的程序呢？</a:t>
              </a:r>
            </a:p>
          </p:txBody>
        </p:sp>
        <p:grpSp>
          <p:nvGrpSpPr>
            <p:cNvPr id="17" name="Group 31"/>
            <p:cNvGrpSpPr/>
            <p:nvPr/>
          </p:nvGrpSpPr>
          <p:grpSpPr>
            <a:xfrm>
              <a:off x="1826091" y="4213620"/>
              <a:ext cx="465732" cy="432000"/>
              <a:chOff x="8686801" y="2019300"/>
              <a:chExt cx="528638" cy="565150"/>
            </a:xfrm>
            <a:solidFill>
              <a:srgbClr val="5A327D"/>
            </a:solidFill>
          </p:grpSpPr>
          <p:sp>
            <p:nvSpPr>
              <p:cNvPr id="25"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9" name="组合 28"/>
          <p:cNvGrpSpPr/>
          <p:nvPr/>
        </p:nvGrpSpPr>
        <p:grpSpPr>
          <a:xfrm>
            <a:off x="652571" y="1733906"/>
            <a:ext cx="5589215" cy="3924000"/>
            <a:chOff x="652571" y="1596746"/>
            <a:chExt cx="5589215" cy="392400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71" y="1596746"/>
              <a:ext cx="2624551" cy="39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图片 30"/>
            <p:cNvPicPr>
              <a:picLocks noChangeAspect="1"/>
            </p:cNvPicPr>
            <p:nvPr/>
          </p:nvPicPr>
          <p:blipFill rotWithShape="1">
            <a:blip r:embed="rId4" cstate="print">
              <a:extLst>
                <a:ext uri="{28A0092B-C50C-407E-A947-70E740481C1C}">
                  <a14:useLocalDpi xmlns:a14="http://schemas.microsoft.com/office/drawing/2010/main" val="0"/>
                </a:ext>
              </a:extLst>
            </a:blip>
            <a:srcRect l="21631" t="15011" r="11536"/>
            <a:stretch>
              <a:fillRect/>
            </a:stretch>
          </p:blipFill>
          <p:spPr>
            <a:xfrm>
              <a:off x="3793809" y="1596746"/>
              <a:ext cx="2447977" cy="3924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105" y="158750"/>
            <a:ext cx="87217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1.3.3  程序员必须要学习算法吗</a:t>
            </a:r>
          </a:p>
        </p:txBody>
      </p:sp>
      <p:sp>
        <p:nvSpPr>
          <p:cNvPr id="100" name="文本框 99"/>
          <p:cNvSpPr txBox="1"/>
          <p:nvPr/>
        </p:nvSpPr>
        <p:spPr>
          <a:xfrm>
            <a:off x="1922780" y="1565910"/>
            <a:ext cx="6731635" cy="1199687"/>
          </a:xfrm>
          <a:prstGeom prst="rect">
            <a:avLst/>
          </a:prstGeom>
          <a:noFill/>
          <a:ln w="9525">
            <a:noFill/>
          </a:ln>
        </p:spPr>
        <p:txBody>
          <a:bodyPr wrap="square">
            <a:spAutoFit/>
          </a:bodyPr>
          <a:lstStyle/>
          <a:p>
            <a:pPr indent="0" fontAlgn="auto">
              <a:lnSpc>
                <a:spcPct val="1600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程序员到底需不需要</a:t>
            </a:r>
            <a:r>
              <a:rPr lang="zh-CN" sz="2400"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学习算法</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600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是否每个程序员都必须</a:t>
            </a:r>
            <a:r>
              <a:rPr lang="zh-CN" sz="2400"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研究算法</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精通算法</a:t>
            </a:r>
            <a:r>
              <a:rPr lang="en-US" altLang="zh-CN" sz="2400" b="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1347470" y="934085"/>
            <a:ext cx="5080000" cy="521970"/>
          </a:xfrm>
          <a:prstGeom prst="rect">
            <a:avLst/>
          </a:prstGeom>
          <a:noFill/>
          <a:ln w="9525">
            <a:noFill/>
          </a:ln>
        </p:spPr>
        <p:txBody>
          <a:bodyPr>
            <a:spAutoFit/>
          </a:bodyPr>
          <a:lstStyle/>
          <a:p>
            <a:pPr indent="0"/>
            <a:r>
              <a:rPr lang="zh-CN" sz="2800" b="0">
                <a:latin typeface="微软雅黑" panose="020B0503020204020204" pitchFamily="34" charset="-122"/>
                <a:ea typeface="微软雅黑" panose="020B0503020204020204" pitchFamily="34" charset="-122"/>
              </a:rPr>
              <a:t>主要的分歧点</a:t>
            </a:r>
            <a:endParaRPr lang="zh-CN" altLang="en-US" sz="2800" b="0">
              <a:latin typeface="微软雅黑" panose="020B0503020204020204" pitchFamily="34" charset="-122"/>
              <a:ea typeface="微软雅黑" panose="020B0503020204020204" pitchFamily="34" charset="-122"/>
            </a:endParaRPr>
          </a:p>
        </p:txBody>
      </p:sp>
      <p:grpSp>
        <p:nvGrpSpPr>
          <p:cNvPr id="73" name="Group 67"/>
          <p:cNvGrpSpPr/>
          <p:nvPr/>
        </p:nvGrpSpPr>
        <p:grpSpPr>
          <a:xfrm>
            <a:off x="801370" y="1033145"/>
            <a:ext cx="360000" cy="360000"/>
            <a:chOff x="10115551" y="5634038"/>
            <a:chExt cx="577850" cy="576263"/>
          </a:xfrm>
          <a:solidFill>
            <a:srgbClr val="5A327D"/>
          </a:solidFill>
        </p:grpSpPr>
        <p:sp>
          <p:nvSpPr>
            <p:cNvPr id="7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Group 31"/>
          <p:cNvGrpSpPr/>
          <p:nvPr/>
        </p:nvGrpSpPr>
        <p:grpSpPr>
          <a:xfrm>
            <a:off x="1394460" y="1817370"/>
            <a:ext cx="465455" cy="4318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lnSpc>
                  <a:spcPct val="160000"/>
                </a:lnSpc>
              </a:pPr>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lnSpc>
                  <a:spcPct val="160000"/>
                </a:lnSpc>
              </a:pPr>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lnSpc>
                  <a:spcPct val="160000"/>
                </a:lnSpc>
              </a:pPr>
              <a:endParaRPr lang="zh-CN" altLang="en-US"/>
            </a:p>
          </p:txBody>
        </p:sp>
        <p:sp>
          <p:nvSpPr>
            <p:cNvPr id="3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lnSpc>
                  <a:spcPct val="160000"/>
                </a:lnSpc>
              </a:pPr>
              <a:endParaRPr lang="zh-CN" altLang="en-US"/>
            </a:p>
          </p:txBody>
        </p:sp>
      </p:grpSp>
      <p:sp>
        <p:nvSpPr>
          <p:cNvPr id="12" name="文本框 11"/>
          <p:cNvSpPr txBox="1"/>
          <p:nvPr/>
        </p:nvSpPr>
        <p:spPr>
          <a:xfrm>
            <a:off x="1444625" y="3098165"/>
            <a:ext cx="9613900" cy="460375"/>
          </a:xfrm>
          <a:prstGeom prst="rect">
            <a:avLst/>
          </a:prstGeom>
          <a:noFill/>
          <a:ln w="9525">
            <a:noFill/>
          </a:ln>
        </p:spPr>
        <p:txBody>
          <a:bodyPr wrap="square">
            <a:spAutoFit/>
          </a:bodyPr>
          <a:lstStyle/>
          <a:p>
            <a:pPr indent="0"/>
            <a:r>
              <a:rPr lang="zh-CN" sz="2400" b="0">
                <a:latin typeface="微软雅黑" panose="020B0503020204020204" pitchFamily="34" charset="-122"/>
                <a:ea typeface="微软雅黑" panose="020B0503020204020204" pitchFamily="34" charset="-122"/>
              </a:rPr>
              <a:t>观点</a:t>
            </a:r>
            <a:r>
              <a:rPr lang="en-US" altLang="zh-CN" sz="2400" b="0">
                <a:latin typeface="微软雅黑" panose="020B0503020204020204" pitchFamily="34" charset="-122"/>
                <a:ea typeface="微软雅黑" panose="020B0503020204020204" pitchFamily="34" charset="-122"/>
              </a:rPr>
              <a:t>1</a:t>
            </a:r>
            <a:r>
              <a:rPr lang="zh-CN" altLang="en-US" sz="2400" b="0">
                <a:latin typeface="微软雅黑" panose="020B0503020204020204" pitchFamily="34" charset="-122"/>
                <a:ea typeface="微软雅黑" panose="020B0503020204020204" pitchFamily="34" charset="-122"/>
              </a:rPr>
              <a:t>：</a:t>
            </a:r>
            <a:r>
              <a:rPr lang="zh-CN" sz="2400" b="0">
                <a:latin typeface="微软雅黑" panose="020B0503020204020204" pitchFamily="34" charset="-122"/>
                <a:ea typeface="微软雅黑" panose="020B0503020204020204" pitchFamily="34" charset="-122"/>
              </a:rPr>
              <a:t>作为程序员，理应具有一定的算法功底</a:t>
            </a:r>
            <a:endParaRPr lang="zh-CN" altLang="en-US" sz="2400" b="0">
              <a:latin typeface="微软雅黑" panose="020B0503020204020204" pitchFamily="34" charset="-122"/>
              <a:ea typeface="微软雅黑" panose="020B0503020204020204" pitchFamily="34" charset="-122"/>
            </a:endParaRPr>
          </a:p>
        </p:txBody>
      </p:sp>
      <p:sp>
        <p:nvSpPr>
          <p:cNvPr id="13" name="文本框 12"/>
          <p:cNvSpPr txBox="1"/>
          <p:nvPr/>
        </p:nvSpPr>
        <p:spPr>
          <a:xfrm>
            <a:off x="1444625" y="3775075"/>
            <a:ext cx="9613900" cy="460375"/>
          </a:xfrm>
          <a:prstGeom prst="rect">
            <a:avLst/>
          </a:prstGeom>
          <a:noFill/>
          <a:ln w="9525">
            <a:noFill/>
          </a:ln>
        </p:spPr>
        <p:txBody>
          <a:bodyPr wrap="square">
            <a:spAutoFit/>
          </a:bodyPr>
          <a:lstStyle/>
          <a:p>
            <a:pPr indent="0"/>
            <a:r>
              <a:rPr lang="zh-CN" sz="2400" b="0">
                <a:latin typeface="微软雅黑" panose="020B0503020204020204" pitchFamily="34" charset="-122"/>
                <a:ea typeface="微软雅黑" panose="020B0503020204020204" pitchFamily="34" charset="-122"/>
              </a:rPr>
              <a:t>观点</a:t>
            </a:r>
            <a:r>
              <a:rPr lang="en-US" altLang="zh-CN" sz="2400" b="0">
                <a:latin typeface="微软雅黑" panose="020B0503020204020204" pitchFamily="34" charset="-122"/>
                <a:ea typeface="微软雅黑" panose="020B0503020204020204" pitchFamily="34" charset="-122"/>
              </a:rPr>
              <a:t>2</a:t>
            </a:r>
            <a:r>
              <a:rPr lang="zh-CN" altLang="en-US" sz="2400" b="0">
                <a:latin typeface="微软雅黑" panose="020B0503020204020204" pitchFamily="34" charset="-122"/>
                <a:ea typeface="微软雅黑" panose="020B0503020204020204" pitchFamily="34" charset="-122"/>
              </a:rPr>
              <a:t>：</a:t>
            </a:r>
            <a:r>
              <a:rPr lang="zh-CN" sz="2400" b="0">
                <a:latin typeface="微软雅黑" panose="020B0503020204020204" pitchFamily="34" charset="-122"/>
                <a:ea typeface="微软雅黑" panose="020B0503020204020204" pitchFamily="34" charset="-122"/>
              </a:rPr>
              <a:t>大多数程序员并不需要精通各种算法</a:t>
            </a:r>
            <a:endParaRPr lang="zh-CN" altLang="en-US" sz="2400" b="0">
              <a:latin typeface="微软雅黑" panose="020B0503020204020204" pitchFamily="34" charset="-122"/>
              <a:ea typeface="微软雅黑" panose="020B0503020204020204" pitchFamily="34" charset="-122"/>
            </a:endParaRPr>
          </a:p>
        </p:txBody>
      </p:sp>
      <p:sp>
        <p:nvSpPr>
          <p:cNvPr id="14" name="文本框 13"/>
          <p:cNvSpPr txBox="1"/>
          <p:nvPr/>
        </p:nvSpPr>
        <p:spPr>
          <a:xfrm>
            <a:off x="1444625" y="5498465"/>
            <a:ext cx="9613900" cy="460375"/>
          </a:xfrm>
          <a:prstGeom prst="rect">
            <a:avLst/>
          </a:prstGeom>
          <a:noFill/>
          <a:ln w="9525">
            <a:noFill/>
          </a:ln>
        </p:spPr>
        <p:txBody>
          <a:bodyPr wrap="square">
            <a:spAutoFit/>
          </a:bodyPr>
          <a:lstStyle/>
          <a:p>
            <a:pPr indent="0"/>
            <a:r>
              <a:rPr lang="zh-CN" sz="2400" b="0">
                <a:latin typeface="微软雅黑" panose="020B0503020204020204" pitchFamily="34" charset="-122"/>
                <a:ea typeface="微软雅黑" panose="020B0503020204020204" pitchFamily="34" charset="-122"/>
              </a:rPr>
              <a:t>观点</a:t>
            </a:r>
            <a:r>
              <a:rPr lang="en-US" altLang="zh-CN" sz="2400" b="0">
                <a:latin typeface="微软雅黑" panose="020B0503020204020204" pitchFamily="34" charset="-122"/>
                <a:ea typeface="微软雅黑" panose="020B0503020204020204" pitchFamily="34" charset="-122"/>
              </a:rPr>
              <a:t>4</a:t>
            </a:r>
            <a:r>
              <a:rPr lang="zh-CN" altLang="en-US" sz="2400" b="0">
                <a:latin typeface="微软雅黑" panose="020B0503020204020204" pitchFamily="34" charset="-122"/>
                <a:ea typeface="微软雅黑" panose="020B0503020204020204" pitchFamily="34" charset="-122"/>
              </a:rPr>
              <a:t>：</a:t>
            </a:r>
            <a:r>
              <a:rPr lang="zh-CN" sz="2400" b="0">
                <a:latin typeface="微软雅黑" panose="020B0503020204020204" pitchFamily="34" charset="-122"/>
                <a:ea typeface="微软雅黑" panose="020B0503020204020204" pitchFamily="34" charset="-122"/>
              </a:rPr>
              <a:t>学习算法可以成为更优秀的程序员。</a:t>
            </a:r>
            <a:endParaRPr lang="zh-CN" altLang="en-US" sz="2400" b="0">
              <a:latin typeface="微软雅黑" panose="020B0503020204020204" pitchFamily="34" charset="-122"/>
              <a:ea typeface="微软雅黑" panose="020B0503020204020204" pitchFamily="34" charset="-122"/>
            </a:endParaRPr>
          </a:p>
        </p:txBody>
      </p:sp>
      <p:sp>
        <p:nvSpPr>
          <p:cNvPr id="18" name="文本框 17"/>
          <p:cNvSpPr txBox="1"/>
          <p:nvPr/>
        </p:nvSpPr>
        <p:spPr>
          <a:xfrm>
            <a:off x="1402080" y="4451985"/>
            <a:ext cx="10168255" cy="977265"/>
          </a:xfrm>
          <a:prstGeom prst="rect">
            <a:avLst/>
          </a:prstGeom>
          <a:noFill/>
          <a:ln w="9525">
            <a:noFill/>
          </a:ln>
        </p:spPr>
        <p:txBody>
          <a:bodyPr wrap="square">
            <a:spAutoFit/>
          </a:bodyPr>
          <a:lstStyle/>
          <a:p>
            <a:pPr marL="1078865" indent="-1078865" fontAlgn="auto">
              <a:lnSpc>
                <a:spcPct val="120000"/>
              </a:lnSpc>
            </a:pPr>
            <a:r>
              <a:rPr lang="zh-CN" sz="2400" b="0">
                <a:latin typeface="微软雅黑" panose="020B0503020204020204" pitchFamily="34" charset="-122"/>
                <a:ea typeface="微软雅黑" panose="020B0503020204020204" pitchFamily="34" charset="-122"/>
              </a:rPr>
              <a:t>观点</a:t>
            </a:r>
            <a:r>
              <a:rPr lang="en-US" altLang="zh-CN" sz="2400" b="0">
                <a:latin typeface="微软雅黑" panose="020B0503020204020204" pitchFamily="34" charset="-122"/>
                <a:ea typeface="微软雅黑" panose="020B0503020204020204" pitchFamily="34" charset="-122"/>
              </a:rPr>
              <a:t>3</a:t>
            </a:r>
            <a:r>
              <a:rPr lang="zh-CN" altLang="en-US" sz="2400" b="0">
                <a:latin typeface="微软雅黑" panose="020B0503020204020204" pitchFamily="34" charset="-122"/>
                <a:ea typeface="微软雅黑" panose="020B0503020204020204" pitchFamily="34" charset="-122"/>
              </a:rPr>
              <a:t>：</a:t>
            </a:r>
            <a:r>
              <a:rPr lang="zh-CN" sz="2400" b="0">
                <a:latin typeface="微软雅黑" panose="020B0503020204020204" pitchFamily="34" charset="-122"/>
                <a:ea typeface="微软雅黑" panose="020B0503020204020204" pitchFamily="34" charset="-122"/>
              </a:rPr>
              <a:t>程序员应该会设计算法解决面临的问题，或者知道一些经典问题的高效算法并且会使用他们。</a:t>
            </a:r>
            <a:endParaRPr lang="zh-CN" altLang="en-US" sz="2400" b="0">
              <a:latin typeface="微软雅黑" panose="020B0503020204020204" pitchFamily="34" charset="-122"/>
              <a:ea typeface="微软雅黑" panose="020B0503020204020204" pitchFamily="34" charset="-122"/>
            </a:endParaRPr>
          </a:p>
        </p:txBody>
      </p:sp>
      <p:grpSp>
        <p:nvGrpSpPr>
          <p:cNvPr id="103" name="Group 102"/>
          <p:cNvGrpSpPr/>
          <p:nvPr/>
        </p:nvGrpSpPr>
        <p:grpSpPr>
          <a:xfrm>
            <a:off x="708877" y="3115406"/>
            <a:ext cx="684972" cy="404459"/>
            <a:chOff x="4644098" y="5182758"/>
            <a:chExt cx="684972" cy="404459"/>
          </a:xfrm>
        </p:grpSpPr>
        <p:sp>
          <p:nvSpPr>
            <p:cNvPr id="104" name="Freeform 451"/>
            <p:cNvSpPr/>
            <p:nvPr/>
          </p:nvSpPr>
          <p:spPr bwMode="auto">
            <a:xfrm>
              <a:off x="5214907" y="5460007"/>
              <a:ext cx="114163" cy="120687"/>
            </a:xfrm>
            <a:custGeom>
              <a:avLst/>
              <a:gdLst>
                <a:gd name="T0" fmla="*/ 14 w 35"/>
                <a:gd name="T1" fmla="*/ 0 h 37"/>
                <a:gd name="T2" fmla="*/ 0 w 35"/>
                <a:gd name="T3" fmla="*/ 15 h 37"/>
                <a:gd name="T4" fmla="*/ 21 w 35"/>
                <a:gd name="T5" fmla="*/ 37 h 37"/>
                <a:gd name="T6" fmla="*/ 35 w 35"/>
                <a:gd name="T7" fmla="*/ 22 h 37"/>
                <a:gd name="T8" fmla="*/ 14 w 35"/>
                <a:gd name="T9" fmla="*/ 0 h 37"/>
              </a:gdLst>
              <a:ahLst/>
              <a:cxnLst>
                <a:cxn ang="0">
                  <a:pos x="T0" y="T1"/>
                </a:cxn>
                <a:cxn ang="0">
                  <a:pos x="T2" y="T3"/>
                </a:cxn>
                <a:cxn ang="0">
                  <a:pos x="T4" y="T5"/>
                </a:cxn>
                <a:cxn ang="0">
                  <a:pos x="T6" y="T7"/>
                </a:cxn>
                <a:cxn ang="0">
                  <a:pos x="T8" y="T9"/>
                </a:cxn>
              </a:cxnLst>
              <a:rect l="0" t="0" r="r" b="b"/>
              <a:pathLst>
                <a:path w="35" h="37">
                  <a:moveTo>
                    <a:pt x="14" y="0"/>
                  </a:moveTo>
                  <a:lnTo>
                    <a:pt x="0" y="15"/>
                  </a:lnTo>
                  <a:lnTo>
                    <a:pt x="21" y="37"/>
                  </a:lnTo>
                  <a:lnTo>
                    <a:pt x="35" y="22"/>
                  </a:lnTo>
                  <a:lnTo>
                    <a:pt x="14" y="0"/>
                  </a:ln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5" name="Freeform 452"/>
            <p:cNvSpPr>
              <a:spLocks noEditPoints="1"/>
            </p:cNvSpPr>
            <p:nvPr/>
          </p:nvSpPr>
          <p:spPr bwMode="auto">
            <a:xfrm>
              <a:off x="5015940" y="5270825"/>
              <a:ext cx="234848" cy="231587"/>
            </a:xfrm>
            <a:custGeom>
              <a:avLst/>
              <a:gdLst>
                <a:gd name="T0" fmla="*/ 59 w 67"/>
                <a:gd name="T1" fmla="*/ 46 h 67"/>
                <a:gd name="T2" fmla="*/ 53 w 67"/>
                <a:gd name="T3" fmla="*/ 12 h 67"/>
                <a:gd name="T4" fmla="*/ 11 w 67"/>
                <a:gd name="T5" fmla="*/ 12 h 67"/>
                <a:gd name="T6" fmla="*/ 12 w 67"/>
                <a:gd name="T7" fmla="*/ 54 h 67"/>
                <a:gd name="T8" fmla="*/ 46 w 67"/>
                <a:gd name="T9" fmla="*/ 59 h 67"/>
                <a:gd name="T10" fmla="*/ 54 w 67"/>
                <a:gd name="T11" fmla="*/ 67 h 67"/>
                <a:gd name="T12" fmla="*/ 67 w 67"/>
                <a:gd name="T13" fmla="*/ 54 h 67"/>
                <a:gd name="T14" fmla="*/ 59 w 67"/>
                <a:gd name="T15" fmla="*/ 46 h 67"/>
                <a:gd name="T16" fmla="*/ 45 w 67"/>
                <a:gd name="T17" fmla="*/ 45 h 67"/>
                <a:gd name="T18" fmla="*/ 20 w 67"/>
                <a:gd name="T19" fmla="*/ 45 h 67"/>
                <a:gd name="T20" fmla="*/ 20 w 67"/>
                <a:gd name="T21" fmla="*/ 21 h 67"/>
                <a:gd name="T22" fmla="*/ 45 w 67"/>
                <a:gd name="T23" fmla="*/ 20 h 67"/>
                <a:gd name="T24" fmla="*/ 45 w 67"/>
                <a:gd name="T25"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7">
                  <a:moveTo>
                    <a:pt x="59" y="46"/>
                  </a:moveTo>
                  <a:cubicBezTo>
                    <a:pt x="65" y="35"/>
                    <a:pt x="63" y="21"/>
                    <a:pt x="53" y="12"/>
                  </a:cubicBezTo>
                  <a:cubicBezTo>
                    <a:pt x="42" y="0"/>
                    <a:pt x="23" y="0"/>
                    <a:pt x="11" y="12"/>
                  </a:cubicBezTo>
                  <a:cubicBezTo>
                    <a:pt x="0" y="24"/>
                    <a:pt x="0" y="43"/>
                    <a:pt x="12" y="54"/>
                  </a:cubicBezTo>
                  <a:cubicBezTo>
                    <a:pt x="21" y="63"/>
                    <a:pt x="35" y="65"/>
                    <a:pt x="46" y="59"/>
                  </a:cubicBezTo>
                  <a:cubicBezTo>
                    <a:pt x="54" y="67"/>
                    <a:pt x="54" y="67"/>
                    <a:pt x="54" y="67"/>
                  </a:cubicBezTo>
                  <a:cubicBezTo>
                    <a:pt x="67" y="54"/>
                    <a:pt x="67" y="54"/>
                    <a:pt x="67" y="54"/>
                  </a:cubicBezTo>
                  <a:lnTo>
                    <a:pt x="59" y="46"/>
                  </a:lnTo>
                  <a:close/>
                  <a:moveTo>
                    <a:pt x="45" y="45"/>
                  </a:moveTo>
                  <a:cubicBezTo>
                    <a:pt x="38" y="52"/>
                    <a:pt x="27" y="52"/>
                    <a:pt x="20" y="45"/>
                  </a:cubicBezTo>
                  <a:cubicBezTo>
                    <a:pt x="13" y="39"/>
                    <a:pt x="13" y="27"/>
                    <a:pt x="20" y="21"/>
                  </a:cubicBezTo>
                  <a:cubicBezTo>
                    <a:pt x="27" y="14"/>
                    <a:pt x="38" y="13"/>
                    <a:pt x="45" y="20"/>
                  </a:cubicBezTo>
                  <a:cubicBezTo>
                    <a:pt x="52" y="27"/>
                    <a:pt x="52" y="38"/>
                    <a:pt x="45" y="45"/>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6" name="Rectangle 453"/>
            <p:cNvSpPr>
              <a:spLocks noChangeArrowheads="1"/>
            </p:cNvSpPr>
            <p:nvPr/>
          </p:nvSpPr>
          <p:spPr bwMode="auto">
            <a:xfrm>
              <a:off x="4918087" y="5574170"/>
              <a:ext cx="260942"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107" name="Freeform 454"/>
            <p:cNvSpPr/>
            <p:nvPr/>
          </p:nvSpPr>
          <p:spPr bwMode="auto">
            <a:xfrm>
              <a:off x="4918087" y="5182758"/>
              <a:ext cx="260942" cy="371842"/>
            </a:xfrm>
            <a:custGeom>
              <a:avLst/>
              <a:gdLst>
                <a:gd name="T0" fmla="*/ 26 w 75"/>
                <a:gd name="T1" fmla="*/ 58 h 107"/>
                <a:gd name="T2" fmla="*/ 61 w 75"/>
                <a:gd name="T3" fmla="*/ 24 h 107"/>
                <a:gd name="T4" fmla="*/ 75 w 75"/>
                <a:gd name="T5" fmla="*/ 27 h 107"/>
                <a:gd name="T6" fmla="*/ 75 w 75"/>
                <a:gd name="T7" fmla="*/ 18 h 107"/>
                <a:gd name="T8" fmla="*/ 12 w 75"/>
                <a:gd name="T9" fmla="*/ 18 h 107"/>
                <a:gd name="T10" fmla="*/ 0 w 75"/>
                <a:gd name="T11" fmla="*/ 18 h 107"/>
                <a:gd name="T12" fmla="*/ 0 w 75"/>
                <a:gd name="T13" fmla="*/ 107 h 107"/>
                <a:gd name="T14" fmla="*/ 12 w 75"/>
                <a:gd name="T15" fmla="*/ 107 h 107"/>
                <a:gd name="T16" fmla="*/ 75 w 75"/>
                <a:gd name="T17" fmla="*/ 107 h 107"/>
                <a:gd name="T18" fmla="*/ 75 w 75"/>
                <a:gd name="T19" fmla="*/ 90 h 107"/>
                <a:gd name="T20" fmla="*/ 61 w 75"/>
                <a:gd name="T21" fmla="*/ 93 h 107"/>
                <a:gd name="T22" fmla="*/ 26 w 75"/>
                <a:gd name="T23"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7">
                  <a:moveTo>
                    <a:pt x="26" y="58"/>
                  </a:moveTo>
                  <a:cubicBezTo>
                    <a:pt x="26" y="39"/>
                    <a:pt x="42" y="24"/>
                    <a:pt x="61" y="24"/>
                  </a:cubicBezTo>
                  <a:cubicBezTo>
                    <a:pt x="66" y="24"/>
                    <a:pt x="71" y="25"/>
                    <a:pt x="75" y="27"/>
                  </a:cubicBezTo>
                  <a:cubicBezTo>
                    <a:pt x="75" y="18"/>
                    <a:pt x="75" y="18"/>
                    <a:pt x="75" y="18"/>
                  </a:cubicBezTo>
                  <a:cubicBezTo>
                    <a:pt x="75" y="18"/>
                    <a:pt x="42" y="0"/>
                    <a:pt x="12" y="18"/>
                  </a:cubicBezTo>
                  <a:cubicBezTo>
                    <a:pt x="0" y="18"/>
                    <a:pt x="0" y="18"/>
                    <a:pt x="0" y="18"/>
                  </a:cubicBezTo>
                  <a:cubicBezTo>
                    <a:pt x="0" y="107"/>
                    <a:pt x="0" y="107"/>
                    <a:pt x="0" y="107"/>
                  </a:cubicBezTo>
                  <a:cubicBezTo>
                    <a:pt x="12" y="107"/>
                    <a:pt x="12" y="107"/>
                    <a:pt x="12" y="107"/>
                  </a:cubicBezTo>
                  <a:cubicBezTo>
                    <a:pt x="42" y="88"/>
                    <a:pt x="75" y="107"/>
                    <a:pt x="75" y="107"/>
                  </a:cubicBezTo>
                  <a:cubicBezTo>
                    <a:pt x="75" y="90"/>
                    <a:pt x="75" y="90"/>
                    <a:pt x="75" y="90"/>
                  </a:cubicBezTo>
                  <a:cubicBezTo>
                    <a:pt x="71" y="92"/>
                    <a:pt x="66" y="93"/>
                    <a:pt x="61" y="93"/>
                  </a:cubicBezTo>
                  <a:cubicBezTo>
                    <a:pt x="42" y="93"/>
                    <a:pt x="26" y="77"/>
                    <a:pt x="26" y="5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08" name="Rectangle 455"/>
            <p:cNvSpPr>
              <a:spLocks noChangeArrowheads="1"/>
            </p:cNvSpPr>
            <p:nvPr/>
          </p:nvSpPr>
          <p:spPr bwMode="auto">
            <a:xfrm>
              <a:off x="4644098" y="5574170"/>
              <a:ext cx="264205"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109" name="Freeform 456"/>
            <p:cNvSpPr/>
            <p:nvPr/>
          </p:nvSpPr>
          <p:spPr bwMode="auto">
            <a:xfrm>
              <a:off x="4644098" y="5182758"/>
              <a:ext cx="264205" cy="371842"/>
            </a:xfrm>
            <a:custGeom>
              <a:avLst/>
              <a:gdLst>
                <a:gd name="T0" fmla="*/ 0 w 75"/>
                <a:gd name="T1" fmla="*/ 18 h 107"/>
                <a:gd name="T2" fmla="*/ 0 w 75"/>
                <a:gd name="T3" fmla="*/ 107 h 107"/>
                <a:gd name="T4" fmla="*/ 64 w 75"/>
                <a:gd name="T5" fmla="*/ 107 h 107"/>
                <a:gd name="T6" fmla="*/ 75 w 75"/>
                <a:gd name="T7" fmla="*/ 107 h 107"/>
                <a:gd name="T8" fmla="*/ 75 w 75"/>
                <a:gd name="T9" fmla="*/ 18 h 107"/>
                <a:gd name="T10" fmla="*/ 64 w 75"/>
                <a:gd name="T11" fmla="*/ 18 h 107"/>
                <a:gd name="T12" fmla="*/ 0 w 75"/>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75" h="107">
                  <a:moveTo>
                    <a:pt x="0" y="18"/>
                  </a:moveTo>
                  <a:cubicBezTo>
                    <a:pt x="0" y="107"/>
                    <a:pt x="0" y="107"/>
                    <a:pt x="0" y="107"/>
                  </a:cubicBezTo>
                  <a:cubicBezTo>
                    <a:pt x="0" y="107"/>
                    <a:pt x="33" y="88"/>
                    <a:pt x="64" y="107"/>
                  </a:cubicBezTo>
                  <a:cubicBezTo>
                    <a:pt x="75" y="107"/>
                    <a:pt x="75" y="107"/>
                    <a:pt x="75" y="107"/>
                  </a:cubicBezTo>
                  <a:cubicBezTo>
                    <a:pt x="75" y="18"/>
                    <a:pt x="75" y="18"/>
                    <a:pt x="75" y="18"/>
                  </a:cubicBezTo>
                  <a:cubicBezTo>
                    <a:pt x="64" y="18"/>
                    <a:pt x="64" y="18"/>
                    <a:pt x="64" y="18"/>
                  </a:cubicBezTo>
                  <a:cubicBezTo>
                    <a:pt x="33" y="0"/>
                    <a:pt x="0" y="18"/>
                    <a:pt x="0" y="1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2" name="Group 102"/>
          <p:cNvGrpSpPr/>
          <p:nvPr/>
        </p:nvGrpSpPr>
        <p:grpSpPr>
          <a:xfrm>
            <a:off x="708877" y="3826570"/>
            <a:ext cx="684972" cy="403860"/>
            <a:chOff x="4644098" y="5182758"/>
            <a:chExt cx="684972" cy="404459"/>
          </a:xfrm>
        </p:grpSpPr>
        <p:sp>
          <p:nvSpPr>
            <p:cNvPr id="4" name="Freeform 451"/>
            <p:cNvSpPr/>
            <p:nvPr/>
          </p:nvSpPr>
          <p:spPr bwMode="auto">
            <a:xfrm>
              <a:off x="5214907" y="5460007"/>
              <a:ext cx="114163" cy="120687"/>
            </a:xfrm>
            <a:custGeom>
              <a:avLst/>
              <a:gdLst>
                <a:gd name="T0" fmla="*/ 14 w 35"/>
                <a:gd name="T1" fmla="*/ 0 h 37"/>
                <a:gd name="T2" fmla="*/ 0 w 35"/>
                <a:gd name="T3" fmla="*/ 15 h 37"/>
                <a:gd name="T4" fmla="*/ 21 w 35"/>
                <a:gd name="T5" fmla="*/ 37 h 37"/>
                <a:gd name="T6" fmla="*/ 35 w 35"/>
                <a:gd name="T7" fmla="*/ 22 h 37"/>
                <a:gd name="T8" fmla="*/ 14 w 35"/>
                <a:gd name="T9" fmla="*/ 0 h 37"/>
              </a:gdLst>
              <a:ahLst/>
              <a:cxnLst>
                <a:cxn ang="0">
                  <a:pos x="T0" y="T1"/>
                </a:cxn>
                <a:cxn ang="0">
                  <a:pos x="T2" y="T3"/>
                </a:cxn>
                <a:cxn ang="0">
                  <a:pos x="T4" y="T5"/>
                </a:cxn>
                <a:cxn ang="0">
                  <a:pos x="T6" y="T7"/>
                </a:cxn>
                <a:cxn ang="0">
                  <a:pos x="T8" y="T9"/>
                </a:cxn>
              </a:cxnLst>
              <a:rect l="0" t="0" r="r" b="b"/>
              <a:pathLst>
                <a:path w="35" h="37">
                  <a:moveTo>
                    <a:pt x="14" y="0"/>
                  </a:moveTo>
                  <a:lnTo>
                    <a:pt x="0" y="15"/>
                  </a:lnTo>
                  <a:lnTo>
                    <a:pt x="21" y="37"/>
                  </a:lnTo>
                  <a:lnTo>
                    <a:pt x="35" y="22"/>
                  </a:lnTo>
                  <a:lnTo>
                    <a:pt x="14" y="0"/>
                  </a:ln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5" name="Freeform 452"/>
            <p:cNvSpPr>
              <a:spLocks noEditPoints="1"/>
            </p:cNvSpPr>
            <p:nvPr/>
          </p:nvSpPr>
          <p:spPr bwMode="auto">
            <a:xfrm>
              <a:off x="5015940" y="5270825"/>
              <a:ext cx="234848" cy="231587"/>
            </a:xfrm>
            <a:custGeom>
              <a:avLst/>
              <a:gdLst>
                <a:gd name="T0" fmla="*/ 59 w 67"/>
                <a:gd name="T1" fmla="*/ 46 h 67"/>
                <a:gd name="T2" fmla="*/ 53 w 67"/>
                <a:gd name="T3" fmla="*/ 12 h 67"/>
                <a:gd name="T4" fmla="*/ 11 w 67"/>
                <a:gd name="T5" fmla="*/ 12 h 67"/>
                <a:gd name="T6" fmla="*/ 12 w 67"/>
                <a:gd name="T7" fmla="*/ 54 h 67"/>
                <a:gd name="T8" fmla="*/ 46 w 67"/>
                <a:gd name="T9" fmla="*/ 59 h 67"/>
                <a:gd name="T10" fmla="*/ 54 w 67"/>
                <a:gd name="T11" fmla="*/ 67 h 67"/>
                <a:gd name="T12" fmla="*/ 67 w 67"/>
                <a:gd name="T13" fmla="*/ 54 h 67"/>
                <a:gd name="T14" fmla="*/ 59 w 67"/>
                <a:gd name="T15" fmla="*/ 46 h 67"/>
                <a:gd name="T16" fmla="*/ 45 w 67"/>
                <a:gd name="T17" fmla="*/ 45 h 67"/>
                <a:gd name="T18" fmla="*/ 20 w 67"/>
                <a:gd name="T19" fmla="*/ 45 h 67"/>
                <a:gd name="T20" fmla="*/ 20 w 67"/>
                <a:gd name="T21" fmla="*/ 21 h 67"/>
                <a:gd name="T22" fmla="*/ 45 w 67"/>
                <a:gd name="T23" fmla="*/ 20 h 67"/>
                <a:gd name="T24" fmla="*/ 45 w 67"/>
                <a:gd name="T25"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7">
                  <a:moveTo>
                    <a:pt x="59" y="46"/>
                  </a:moveTo>
                  <a:cubicBezTo>
                    <a:pt x="65" y="35"/>
                    <a:pt x="63" y="21"/>
                    <a:pt x="53" y="12"/>
                  </a:cubicBezTo>
                  <a:cubicBezTo>
                    <a:pt x="42" y="0"/>
                    <a:pt x="23" y="0"/>
                    <a:pt x="11" y="12"/>
                  </a:cubicBezTo>
                  <a:cubicBezTo>
                    <a:pt x="0" y="24"/>
                    <a:pt x="0" y="43"/>
                    <a:pt x="12" y="54"/>
                  </a:cubicBezTo>
                  <a:cubicBezTo>
                    <a:pt x="21" y="63"/>
                    <a:pt x="35" y="65"/>
                    <a:pt x="46" y="59"/>
                  </a:cubicBezTo>
                  <a:cubicBezTo>
                    <a:pt x="54" y="67"/>
                    <a:pt x="54" y="67"/>
                    <a:pt x="54" y="67"/>
                  </a:cubicBezTo>
                  <a:cubicBezTo>
                    <a:pt x="67" y="54"/>
                    <a:pt x="67" y="54"/>
                    <a:pt x="67" y="54"/>
                  </a:cubicBezTo>
                  <a:lnTo>
                    <a:pt x="59" y="46"/>
                  </a:lnTo>
                  <a:close/>
                  <a:moveTo>
                    <a:pt x="45" y="45"/>
                  </a:moveTo>
                  <a:cubicBezTo>
                    <a:pt x="38" y="52"/>
                    <a:pt x="27" y="52"/>
                    <a:pt x="20" y="45"/>
                  </a:cubicBezTo>
                  <a:cubicBezTo>
                    <a:pt x="13" y="39"/>
                    <a:pt x="13" y="27"/>
                    <a:pt x="20" y="21"/>
                  </a:cubicBezTo>
                  <a:cubicBezTo>
                    <a:pt x="27" y="14"/>
                    <a:pt x="38" y="13"/>
                    <a:pt x="45" y="20"/>
                  </a:cubicBezTo>
                  <a:cubicBezTo>
                    <a:pt x="52" y="27"/>
                    <a:pt x="52" y="38"/>
                    <a:pt x="45" y="45"/>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6" name="Rectangle 453"/>
            <p:cNvSpPr>
              <a:spLocks noChangeArrowheads="1"/>
            </p:cNvSpPr>
            <p:nvPr/>
          </p:nvSpPr>
          <p:spPr bwMode="auto">
            <a:xfrm>
              <a:off x="4918087" y="5574170"/>
              <a:ext cx="260942"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7" name="Freeform 454"/>
            <p:cNvSpPr/>
            <p:nvPr/>
          </p:nvSpPr>
          <p:spPr bwMode="auto">
            <a:xfrm>
              <a:off x="4918087" y="5182758"/>
              <a:ext cx="260942" cy="371842"/>
            </a:xfrm>
            <a:custGeom>
              <a:avLst/>
              <a:gdLst>
                <a:gd name="T0" fmla="*/ 26 w 75"/>
                <a:gd name="T1" fmla="*/ 58 h 107"/>
                <a:gd name="T2" fmla="*/ 61 w 75"/>
                <a:gd name="T3" fmla="*/ 24 h 107"/>
                <a:gd name="T4" fmla="*/ 75 w 75"/>
                <a:gd name="T5" fmla="*/ 27 h 107"/>
                <a:gd name="T6" fmla="*/ 75 w 75"/>
                <a:gd name="T7" fmla="*/ 18 h 107"/>
                <a:gd name="T8" fmla="*/ 12 w 75"/>
                <a:gd name="T9" fmla="*/ 18 h 107"/>
                <a:gd name="T10" fmla="*/ 0 w 75"/>
                <a:gd name="T11" fmla="*/ 18 h 107"/>
                <a:gd name="T12" fmla="*/ 0 w 75"/>
                <a:gd name="T13" fmla="*/ 107 h 107"/>
                <a:gd name="T14" fmla="*/ 12 w 75"/>
                <a:gd name="T15" fmla="*/ 107 h 107"/>
                <a:gd name="T16" fmla="*/ 75 w 75"/>
                <a:gd name="T17" fmla="*/ 107 h 107"/>
                <a:gd name="T18" fmla="*/ 75 w 75"/>
                <a:gd name="T19" fmla="*/ 90 h 107"/>
                <a:gd name="T20" fmla="*/ 61 w 75"/>
                <a:gd name="T21" fmla="*/ 93 h 107"/>
                <a:gd name="T22" fmla="*/ 26 w 75"/>
                <a:gd name="T23"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7">
                  <a:moveTo>
                    <a:pt x="26" y="58"/>
                  </a:moveTo>
                  <a:cubicBezTo>
                    <a:pt x="26" y="39"/>
                    <a:pt x="42" y="24"/>
                    <a:pt x="61" y="24"/>
                  </a:cubicBezTo>
                  <a:cubicBezTo>
                    <a:pt x="66" y="24"/>
                    <a:pt x="71" y="25"/>
                    <a:pt x="75" y="27"/>
                  </a:cubicBezTo>
                  <a:cubicBezTo>
                    <a:pt x="75" y="18"/>
                    <a:pt x="75" y="18"/>
                    <a:pt x="75" y="18"/>
                  </a:cubicBezTo>
                  <a:cubicBezTo>
                    <a:pt x="75" y="18"/>
                    <a:pt x="42" y="0"/>
                    <a:pt x="12" y="18"/>
                  </a:cubicBezTo>
                  <a:cubicBezTo>
                    <a:pt x="0" y="18"/>
                    <a:pt x="0" y="18"/>
                    <a:pt x="0" y="18"/>
                  </a:cubicBezTo>
                  <a:cubicBezTo>
                    <a:pt x="0" y="107"/>
                    <a:pt x="0" y="107"/>
                    <a:pt x="0" y="107"/>
                  </a:cubicBezTo>
                  <a:cubicBezTo>
                    <a:pt x="12" y="107"/>
                    <a:pt x="12" y="107"/>
                    <a:pt x="12" y="107"/>
                  </a:cubicBezTo>
                  <a:cubicBezTo>
                    <a:pt x="42" y="88"/>
                    <a:pt x="75" y="107"/>
                    <a:pt x="75" y="107"/>
                  </a:cubicBezTo>
                  <a:cubicBezTo>
                    <a:pt x="75" y="90"/>
                    <a:pt x="75" y="90"/>
                    <a:pt x="75" y="90"/>
                  </a:cubicBezTo>
                  <a:cubicBezTo>
                    <a:pt x="71" y="92"/>
                    <a:pt x="66" y="93"/>
                    <a:pt x="61" y="93"/>
                  </a:cubicBezTo>
                  <a:cubicBezTo>
                    <a:pt x="42" y="93"/>
                    <a:pt x="26" y="77"/>
                    <a:pt x="26" y="5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8" name="Rectangle 455"/>
            <p:cNvSpPr>
              <a:spLocks noChangeArrowheads="1"/>
            </p:cNvSpPr>
            <p:nvPr/>
          </p:nvSpPr>
          <p:spPr bwMode="auto">
            <a:xfrm>
              <a:off x="4644098" y="5574170"/>
              <a:ext cx="264205"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15" name="Freeform 456"/>
            <p:cNvSpPr/>
            <p:nvPr/>
          </p:nvSpPr>
          <p:spPr bwMode="auto">
            <a:xfrm>
              <a:off x="4644098" y="5182758"/>
              <a:ext cx="264205" cy="371842"/>
            </a:xfrm>
            <a:custGeom>
              <a:avLst/>
              <a:gdLst>
                <a:gd name="T0" fmla="*/ 0 w 75"/>
                <a:gd name="T1" fmla="*/ 18 h 107"/>
                <a:gd name="T2" fmla="*/ 0 w 75"/>
                <a:gd name="T3" fmla="*/ 107 h 107"/>
                <a:gd name="T4" fmla="*/ 64 w 75"/>
                <a:gd name="T5" fmla="*/ 107 h 107"/>
                <a:gd name="T6" fmla="*/ 75 w 75"/>
                <a:gd name="T7" fmla="*/ 107 h 107"/>
                <a:gd name="T8" fmla="*/ 75 w 75"/>
                <a:gd name="T9" fmla="*/ 18 h 107"/>
                <a:gd name="T10" fmla="*/ 64 w 75"/>
                <a:gd name="T11" fmla="*/ 18 h 107"/>
                <a:gd name="T12" fmla="*/ 0 w 75"/>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75" h="107">
                  <a:moveTo>
                    <a:pt x="0" y="18"/>
                  </a:moveTo>
                  <a:cubicBezTo>
                    <a:pt x="0" y="107"/>
                    <a:pt x="0" y="107"/>
                    <a:pt x="0" y="107"/>
                  </a:cubicBezTo>
                  <a:cubicBezTo>
                    <a:pt x="0" y="107"/>
                    <a:pt x="33" y="88"/>
                    <a:pt x="64" y="107"/>
                  </a:cubicBezTo>
                  <a:cubicBezTo>
                    <a:pt x="75" y="107"/>
                    <a:pt x="75" y="107"/>
                    <a:pt x="75" y="107"/>
                  </a:cubicBezTo>
                  <a:cubicBezTo>
                    <a:pt x="75" y="18"/>
                    <a:pt x="75" y="18"/>
                    <a:pt x="75" y="18"/>
                  </a:cubicBezTo>
                  <a:cubicBezTo>
                    <a:pt x="64" y="18"/>
                    <a:pt x="64" y="18"/>
                    <a:pt x="64" y="18"/>
                  </a:cubicBezTo>
                  <a:cubicBezTo>
                    <a:pt x="33" y="0"/>
                    <a:pt x="0" y="18"/>
                    <a:pt x="0" y="1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16" name="Group 102"/>
          <p:cNvGrpSpPr/>
          <p:nvPr/>
        </p:nvGrpSpPr>
        <p:grpSpPr>
          <a:xfrm>
            <a:off x="708877" y="4537135"/>
            <a:ext cx="684972" cy="403860"/>
            <a:chOff x="4644098" y="5182758"/>
            <a:chExt cx="684972" cy="404459"/>
          </a:xfrm>
        </p:grpSpPr>
        <p:sp>
          <p:nvSpPr>
            <p:cNvPr id="17" name="Freeform 451"/>
            <p:cNvSpPr/>
            <p:nvPr/>
          </p:nvSpPr>
          <p:spPr bwMode="auto">
            <a:xfrm>
              <a:off x="5214907" y="5460007"/>
              <a:ext cx="114163" cy="120687"/>
            </a:xfrm>
            <a:custGeom>
              <a:avLst/>
              <a:gdLst>
                <a:gd name="T0" fmla="*/ 14 w 35"/>
                <a:gd name="T1" fmla="*/ 0 h 37"/>
                <a:gd name="T2" fmla="*/ 0 w 35"/>
                <a:gd name="T3" fmla="*/ 15 h 37"/>
                <a:gd name="T4" fmla="*/ 21 w 35"/>
                <a:gd name="T5" fmla="*/ 37 h 37"/>
                <a:gd name="T6" fmla="*/ 35 w 35"/>
                <a:gd name="T7" fmla="*/ 22 h 37"/>
                <a:gd name="T8" fmla="*/ 14 w 35"/>
                <a:gd name="T9" fmla="*/ 0 h 37"/>
              </a:gdLst>
              <a:ahLst/>
              <a:cxnLst>
                <a:cxn ang="0">
                  <a:pos x="T0" y="T1"/>
                </a:cxn>
                <a:cxn ang="0">
                  <a:pos x="T2" y="T3"/>
                </a:cxn>
                <a:cxn ang="0">
                  <a:pos x="T4" y="T5"/>
                </a:cxn>
                <a:cxn ang="0">
                  <a:pos x="T6" y="T7"/>
                </a:cxn>
                <a:cxn ang="0">
                  <a:pos x="T8" y="T9"/>
                </a:cxn>
              </a:cxnLst>
              <a:rect l="0" t="0" r="r" b="b"/>
              <a:pathLst>
                <a:path w="35" h="37">
                  <a:moveTo>
                    <a:pt x="14" y="0"/>
                  </a:moveTo>
                  <a:lnTo>
                    <a:pt x="0" y="15"/>
                  </a:lnTo>
                  <a:lnTo>
                    <a:pt x="21" y="37"/>
                  </a:lnTo>
                  <a:lnTo>
                    <a:pt x="35" y="22"/>
                  </a:lnTo>
                  <a:lnTo>
                    <a:pt x="14" y="0"/>
                  </a:ln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19" name="Freeform 452"/>
            <p:cNvSpPr>
              <a:spLocks noEditPoints="1"/>
            </p:cNvSpPr>
            <p:nvPr/>
          </p:nvSpPr>
          <p:spPr bwMode="auto">
            <a:xfrm>
              <a:off x="5015940" y="5270825"/>
              <a:ext cx="234848" cy="231587"/>
            </a:xfrm>
            <a:custGeom>
              <a:avLst/>
              <a:gdLst>
                <a:gd name="T0" fmla="*/ 59 w 67"/>
                <a:gd name="T1" fmla="*/ 46 h 67"/>
                <a:gd name="T2" fmla="*/ 53 w 67"/>
                <a:gd name="T3" fmla="*/ 12 h 67"/>
                <a:gd name="T4" fmla="*/ 11 w 67"/>
                <a:gd name="T5" fmla="*/ 12 h 67"/>
                <a:gd name="T6" fmla="*/ 12 w 67"/>
                <a:gd name="T7" fmla="*/ 54 h 67"/>
                <a:gd name="T8" fmla="*/ 46 w 67"/>
                <a:gd name="T9" fmla="*/ 59 h 67"/>
                <a:gd name="T10" fmla="*/ 54 w 67"/>
                <a:gd name="T11" fmla="*/ 67 h 67"/>
                <a:gd name="T12" fmla="*/ 67 w 67"/>
                <a:gd name="T13" fmla="*/ 54 h 67"/>
                <a:gd name="T14" fmla="*/ 59 w 67"/>
                <a:gd name="T15" fmla="*/ 46 h 67"/>
                <a:gd name="T16" fmla="*/ 45 w 67"/>
                <a:gd name="T17" fmla="*/ 45 h 67"/>
                <a:gd name="T18" fmla="*/ 20 w 67"/>
                <a:gd name="T19" fmla="*/ 45 h 67"/>
                <a:gd name="T20" fmla="*/ 20 w 67"/>
                <a:gd name="T21" fmla="*/ 21 h 67"/>
                <a:gd name="T22" fmla="*/ 45 w 67"/>
                <a:gd name="T23" fmla="*/ 20 h 67"/>
                <a:gd name="T24" fmla="*/ 45 w 67"/>
                <a:gd name="T25"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7">
                  <a:moveTo>
                    <a:pt x="59" y="46"/>
                  </a:moveTo>
                  <a:cubicBezTo>
                    <a:pt x="65" y="35"/>
                    <a:pt x="63" y="21"/>
                    <a:pt x="53" y="12"/>
                  </a:cubicBezTo>
                  <a:cubicBezTo>
                    <a:pt x="42" y="0"/>
                    <a:pt x="23" y="0"/>
                    <a:pt x="11" y="12"/>
                  </a:cubicBezTo>
                  <a:cubicBezTo>
                    <a:pt x="0" y="24"/>
                    <a:pt x="0" y="43"/>
                    <a:pt x="12" y="54"/>
                  </a:cubicBezTo>
                  <a:cubicBezTo>
                    <a:pt x="21" y="63"/>
                    <a:pt x="35" y="65"/>
                    <a:pt x="46" y="59"/>
                  </a:cubicBezTo>
                  <a:cubicBezTo>
                    <a:pt x="54" y="67"/>
                    <a:pt x="54" y="67"/>
                    <a:pt x="54" y="67"/>
                  </a:cubicBezTo>
                  <a:cubicBezTo>
                    <a:pt x="67" y="54"/>
                    <a:pt x="67" y="54"/>
                    <a:pt x="67" y="54"/>
                  </a:cubicBezTo>
                  <a:lnTo>
                    <a:pt x="59" y="46"/>
                  </a:lnTo>
                  <a:close/>
                  <a:moveTo>
                    <a:pt x="45" y="45"/>
                  </a:moveTo>
                  <a:cubicBezTo>
                    <a:pt x="38" y="52"/>
                    <a:pt x="27" y="52"/>
                    <a:pt x="20" y="45"/>
                  </a:cubicBezTo>
                  <a:cubicBezTo>
                    <a:pt x="13" y="39"/>
                    <a:pt x="13" y="27"/>
                    <a:pt x="20" y="21"/>
                  </a:cubicBezTo>
                  <a:cubicBezTo>
                    <a:pt x="27" y="14"/>
                    <a:pt x="38" y="13"/>
                    <a:pt x="45" y="20"/>
                  </a:cubicBezTo>
                  <a:cubicBezTo>
                    <a:pt x="52" y="27"/>
                    <a:pt x="52" y="38"/>
                    <a:pt x="45" y="45"/>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0" name="Rectangle 453"/>
            <p:cNvSpPr>
              <a:spLocks noChangeArrowheads="1"/>
            </p:cNvSpPr>
            <p:nvPr/>
          </p:nvSpPr>
          <p:spPr bwMode="auto">
            <a:xfrm>
              <a:off x="4918087" y="5574170"/>
              <a:ext cx="260942"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21" name="Freeform 454"/>
            <p:cNvSpPr/>
            <p:nvPr/>
          </p:nvSpPr>
          <p:spPr bwMode="auto">
            <a:xfrm>
              <a:off x="4918087" y="5182758"/>
              <a:ext cx="260942" cy="371842"/>
            </a:xfrm>
            <a:custGeom>
              <a:avLst/>
              <a:gdLst>
                <a:gd name="T0" fmla="*/ 26 w 75"/>
                <a:gd name="T1" fmla="*/ 58 h 107"/>
                <a:gd name="T2" fmla="*/ 61 w 75"/>
                <a:gd name="T3" fmla="*/ 24 h 107"/>
                <a:gd name="T4" fmla="*/ 75 w 75"/>
                <a:gd name="T5" fmla="*/ 27 h 107"/>
                <a:gd name="T6" fmla="*/ 75 w 75"/>
                <a:gd name="T7" fmla="*/ 18 h 107"/>
                <a:gd name="T8" fmla="*/ 12 w 75"/>
                <a:gd name="T9" fmla="*/ 18 h 107"/>
                <a:gd name="T10" fmla="*/ 0 w 75"/>
                <a:gd name="T11" fmla="*/ 18 h 107"/>
                <a:gd name="T12" fmla="*/ 0 w 75"/>
                <a:gd name="T13" fmla="*/ 107 h 107"/>
                <a:gd name="T14" fmla="*/ 12 w 75"/>
                <a:gd name="T15" fmla="*/ 107 h 107"/>
                <a:gd name="T16" fmla="*/ 75 w 75"/>
                <a:gd name="T17" fmla="*/ 107 h 107"/>
                <a:gd name="T18" fmla="*/ 75 w 75"/>
                <a:gd name="T19" fmla="*/ 90 h 107"/>
                <a:gd name="T20" fmla="*/ 61 w 75"/>
                <a:gd name="T21" fmla="*/ 93 h 107"/>
                <a:gd name="T22" fmla="*/ 26 w 75"/>
                <a:gd name="T23"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7">
                  <a:moveTo>
                    <a:pt x="26" y="58"/>
                  </a:moveTo>
                  <a:cubicBezTo>
                    <a:pt x="26" y="39"/>
                    <a:pt x="42" y="24"/>
                    <a:pt x="61" y="24"/>
                  </a:cubicBezTo>
                  <a:cubicBezTo>
                    <a:pt x="66" y="24"/>
                    <a:pt x="71" y="25"/>
                    <a:pt x="75" y="27"/>
                  </a:cubicBezTo>
                  <a:cubicBezTo>
                    <a:pt x="75" y="18"/>
                    <a:pt x="75" y="18"/>
                    <a:pt x="75" y="18"/>
                  </a:cubicBezTo>
                  <a:cubicBezTo>
                    <a:pt x="75" y="18"/>
                    <a:pt x="42" y="0"/>
                    <a:pt x="12" y="18"/>
                  </a:cubicBezTo>
                  <a:cubicBezTo>
                    <a:pt x="0" y="18"/>
                    <a:pt x="0" y="18"/>
                    <a:pt x="0" y="18"/>
                  </a:cubicBezTo>
                  <a:cubicBezTo>
                    <a:pt x="0" y="107"/>
                    <a:pt x="0" y="107"/>
                    <a:pt x="0" y="107"/>
                  </a:cubicBezTo>
                  <a:cubicBezTo>
                    <a:pt x="12" y="107"/>
                    <a:pt x="12" y="107"/>
                    <a:pt x="12" y="107"/>
                  </a:cubicBezTo>
                  <a:cubicBezTo>
                    <a:pt x="42" y="88"/>
                    <a:pt x="75" y="107"/>
                    <a:pt x="75" y="107"/>
                  </a:cubicBezTo>
                  <a:cubicBezTo>
                    <a:pt x="75" y="90"/>
                    <a:pt x="75" y="90"/>
                    <a:pt x="75" y="90"/>
                  </a:cubicBezTo>
                  <a:cubicBezTo>
                    <a:pt x="71" y="92"/>
                    <a:pt x="66" y="93"/>
                    <a:pt x="61" y="93"/>
                  </a:cubicBezTo>
                  <a:cubicBezTo>
                    <a:pt x="42" y="93"/>
                    <a:pt x="26" y="77"/>
                    <a:pt x="26" y="5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2" name="Rectangle 455"/>
            <p:cNvSpPr>
              <a:spLocks noChangeArrowheads="1"/>
            </p:cNvSpPr>
            <p:nvPr/>
          </p:nvSpPr>
          <p:spPr bwMode="auto">
            <a:xfrm>
              <a:off x="4644098" y="5574170"/>
              <a:ext cx="264205"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23" name="Freeform 456"/>
            <p:cNvSpPr/>
            <p:nvPr/>
          </p:nvSpPr>
          <p:spPr bwMode="auto">
            <a:xfrm>
              <a:off x="4644098" y="5182758"/>
              <a:ext cx="264205" cy="371842"/>
            </a:xfrm>
            <a:custGeom>
              <a:avLst/>
              <a:gdLst>
                <a:gd name="T0" fmla="*/ 0 w 75"/>
                <a:gd name="T1" fmla="*/ 18 h 107"/>
                <a:gd name="T2" fmla="*/ 0 w 75"/>
                <a:gd name="T3" fmla="*/ 107 h 107"/>
                <a:gd name="T4" fmla="*/ 64 w 75"/>
                <a:gd name="T5" fmla="*/ 107 h 107"/>
                <a:gd name="T6" fmla="*/ 75 w 75"/>
                <a:gd name="T7" fmla="*/ 107 h 107"/>
                <a:gd name="T8" fmla="*/ 75 w 75"/>
                <a:gd name="T9" fmla="*/ 18 h 107"/>
                <a:gd name="T10" fmla="*/ 64 w 75"/>
                <a:gd name="T11" fmla="*/ 18 h 107"/>
                <a:gd name="T12" fmla="*/ 0 w 75"/>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75" h="107">
                  <a:moveTo>
                    <a:pt x="0" y="18"/>
                  </a:moveTo>
                  <a:cubicBezTo>
                    <a:pt x="0" y="107"/>
                    <a:pt x="0" y="107"/>
                    <a:pt x="0" y="107"/>
                  </a:cubicBezTo>
                  <a:cubicBezTo>
                    <a:pt x="0" y="107"/>
                    <a:pt x="33" y="88"/>
                    <a:pt x="64" y="107"/>
                  </a:cubicBezTo>
                  <a:cubicBezTo>
                    <a:pt x="75" y="107"/>
                    <a:pt x="75" y="107"/>
                    <a:pt x="75" y="107"/>
                  </a:cubicBezTo>
                  <a:cubicBezTo>
                    <a:pt x="75" y="18"/>
                    <a:pt x="75" y="18"/>
                    <a:pt x="75" y="18"/>
                  </a:cubicBezTo>
                  <a:cubicBezTo>
                    <a:pt x="64" y="18"/>
                    <a:pt x="64" y="18"/>
                    <a:pt x="64" y="18"/>
                  </a:cubicBezTo>
                  <a:cubicBezTo>
                    <a:pt x="33" y="0"/>
                    <a:pt x="0" y="18"/>
                    <a:pt x="0" y="1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24" name="Group 102"/>
          <p:cNvGrpSpPr/>
          <p:nvPr/>
        </p:nvGrpSpPr>
        <p:grpSpPr>
          <a:xfrm>
            <a:off x="708877" y="5466775"/>
            <a:ext cx="684972" cy="403860"/>
            <a:chOff x="4644098" y="5182758"/>
            <a:chExt cx="684972" cy="404459"/>
          </a:xfrm>
        </p:grpSpPr>
        <p:sp>
          <p:nvSpPr>
            <p:cNvPr id="25" name="Freeform 451"/>
            <p:cNvSpPr/>
            <p:nvPr/>
          </p:nvSpPr>
          <p:spPr bwMode="auto">
            <a:xfrm>
              <a:off x="5214907" y="5460007"/>
              <a:ext cx="114163" cy="120687"/>
            </a:xfrm>
            <a:custGeom>
              <a:avLst/>
              <a:gdLst>
                <a:gd name="T0" fmla="*/ 14 w 35"/>
                <a:gd name="T1" fmla="*/ 0 h 37"/>
                <a:gd name="T2" fmla="*/ 0 w 35"/>
                <a:gd name="T3" fmla="*/ 15 h 37"/>
                <a:gd name="T4" fmla="*/ 21 w 35"/>
                <a:gd name="T5" fmla="*/ 37 h 37"/>
                <a:gd name="T6" fmla="*/ 35 w 35"/>
                <a:gd name="T7" fmla="*/ 22 h 37"/>
                <a:gd name="T8" fmla="*/ 14 w 35"/>
                <a:gd name="T9" fmla="*/ 0 h 37"/>
              </a:gdLst>
              <a:ahLst/>
              <a:cxnLst>
                <a:cxn ang="0">
                  <a:pos x="T0" y="T1"/>
                </a:cxn>
                <a:cxn ang="0">
                  <a:pos x="T2" y="T3"/>
                </a:cxn>
                <a:cxn ang="0">
                  <a:pos x="T4" y="T5"/>
                </a:cxn>
                <a:cxn ang="0">
                  <a:pos x="T6" y="T7"/>
                </a:cxn>
                <a:cxn ang="0">
                  <a:pos x="T8" y="T9"/>
                </a:cxn>
              </a:cxnLst>
              <a:rect l="0" t="0" r="r" b="b"/>
              <a:pathLst>
                <a:path w="35" h="37">
                  <a:moveTo>
                    <a:pt x="14" y="0"/>
                  </a:moveTo>
                  <a:lnTo>
                    <a:pt x="0" y="15"/>
                  </a:lnTo>
                  <a:lnTo>
                    <a:pt x="21" y="37"/>
                  </a:lnTo>
                  <a:lnTo>
                    <a:pt x="35" y="22"/>
                  </a:lnTo>
                  <a:lnTo>
                    <a:pt x="14" y="0"/>
                  </a:ln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6" name="Freeform 452"/>
            <p:cNvSpPr>
              <a:spLocks noEditPoints="1"/>
            </p:cNvSpPr>
            <p:nvPr/>
          </p:nvSpPr>
          <p:spPr bwMode="auto">
            <a:xfrm>
              <a:off x="5015940" y="5270825"/>
              <a:ext cx="234848" cy="231587"/>
            </a:xfrm>
            <a:custGeom>
              <a:avLst/>
              <a:gdLst>
                <a:gd name="T0" fmla="*/ 59 w 67"/>
                <a:gd name="T1" fmla="*/ 46 h 67"/>
                <a:gd name="T2" fmla="*/ 53 w 67"/>
                <a:gd name="T3" fmla="*/ 12 h 67"/>
                <a:gd name="T4" fmla="*/ 11 w 67"/>
                <a:gd name="T5" fmla="*/ 12 h 67"/>
                <a:gd name="T6" fmla="*/ 12 w 67"/>
                <a:gd name="T7" fmla="*/ 54 h 67"/>
                <a:gd name="T8" fmla="*/ 46 w 67"/>
                <a:gd name="T9" fmla="*/ 59 h 67"/>
                <a:gd name="T10" fmla="*/ 54 w 67"/>
                <a:gd name="T11" fmla="*/ 67 h 67"/>
                <a:gd name="T12" fmla="*/ 67 w 67"/>
                <a:gd name="T13" fmla="*/ 54 h 67"/>
                <a:gd name="T14" fmla="*/ 59 w 67"/>
                <a:gd name="T15" fmla="*/ 46 h 67"/>
                <a:gd name="T16" fmla="*/ 45 w 67"/>
                <a:gd name="T17" fmla="*/ 45 h 67"/>
                <a:gd name="T18" fmla="*/ 20 w 67"/>
                <a:gd name="T19" fmla="*/ 45 h 67"/>
                <a:gd name="T20" fmla="*/ 20 w 67"/>
                <a:gd name="T21" fmla="*/ 21 h 67"/>
                <a:gd name="T22" fmla="*/ 45 w 67"/>
                <a:gd name="T23" fmla="*/ 20 h 67"/>
                <a:gd name="T24" fmla="*/ 45 w 67"/>
                <a:gd name="T25"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7" h="67">
                  <a:moveTo>
                    <a:pt x="59" y="46"/>
                  </a:moveTo>
                  <a:cubicBezTo>
                    <a:pt x="65" y="35"/>
                    <a:pt x="63" y="21"/>
                    <a:pt x="53" y="12"/>
                  </a:cubicBezTo>
                  <a:cubicBezTo>
                    <a:pt x="42" y="0"/>
                    <a:pt x="23" y="0"/>
                    <a:pt x="11" y="12"/>
                  </a:cubicBezTo>
                  <a:cubicBezTo>
                    <a:pt x="0" y="24"/>
                    <a:pt x="0" y="43"/>
                    <a:pt x="12" y="54"/>
                  </a:cubicBezTo>
                  <a:cubicBezTo>
                    <a:pt x="21" y="63"/>
                    <a:pt x="35" y="65"/>
                    <a:pt x="46" y="59"/>
                  </a:cubicBezTo>
                  <a:cubicBezTo>
                    <a:pt x="54" y="67"/>
                    <a:pt x="54" y="67"/>
                    <a:pt x="54" y="67"/>
                  </a:cubicBezTo>
                  <a:cubicBezTo>
                    <a:pt x="67" y="54"/>
                    <a:pt x="67" y="54"/>
                    <a:pt x="67" y="54"/>
                  </a:cubicBezTo>
                  <a:lnTo>
                    <a:pt x="59" y="46"/>
                  </a:lnTo>
                  <a:close/>
                  <a:moveTo>
                    <a:pt x="45" y="45"/>
                  </a:moveTo>
                  <a:cubicBezTo>
                    <a:pt x="38" y="52"/>
                    <a:pt x="27" y="52"/>
                    <a:pt x="20" y="45"/>
                  </a:cubicBezTo>
                  <a:cubicBezTo>
                    <a:pt x="13" y="39"/>
                    <a:pt x="13" y="27"/>
                    <a:pt x="20" y="21"/>
                  </a:cubicBezTo>
                  <a:cubicBezTo>
                    <a:pt x="27" y="14"/>
                    <a:pt x="38" y="13"/>
                    <a:pt x="45" y="20"/>
                  </a:cubicBezTo>
                  <a:cubicBezTo>
                    <a:pt x="52" y="27"/>
                    <a:pt x="52" y="38"/>
                    <a:pt x="45" y="45"/>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7" name="Rectangle 453"/>
            <p:cNvSpPr>
              <a:spLocks noChangeArrowheads="1"/>
            </p:cNvSpPr>
            <p:nvPr/>
          </p:nvSpPr>
          <p:spPr bwMode="auto">
            <a:xfrm>
              <a:off x="4918087" y="5574170"/>
              <a:ext cx="260942"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28" name="Freeform 454"/>
            <p:cNvSpPr/>
            <p:nvPr/>
          </p:nvSpPr>
          <p:spPr bwMode="auto">
            <a:xfrm>
              <a:off x="4918087" y="5182758"/>
              <a:ext cx="260942" cy="371842"/>
            </a:xfrm>
            <a:custGeom>
              <a:avLst/>
              <a:gdLst>
                <a:gd name="T0" fmla="*/ 26 w 75"/>
                <a:gd name="T1" fmla="*/ 58 h 107"/>
                <a:gd name="T2" fmla="*/ 61 w 75"/>
                <a:gd name="T3" fmla="*/ 24 h 107"/>
                <a:gd name="T4" fmla="*/ 75 w 75"/>
                <a:gd name="T5" fmla="*/ 27 h 107"/>
                <a:gd name="T6" fmla="*/ 75 w 75"/>
                <a:gd name="T7" fmla="*/ 18 h 107"/>
                <a:gd name="T8" fmla="*/ 12 w 75"/>
                <a:gd name="T9" fmla="*/ 18 h 107"/>
                <a:gd name="T10" fmla="*/ 0 w 75"/>
                <a:gd name="T11" fmla="*/ 18 h 107"/>
                <a:gd name="T12" fmla="*/ 0 w 75"/>
                <a:gd name="T13" fmla="*/ 107 h 107"/>
                <a:gd name="T14" fmla="*/ 12 w 75"/>
                <a:gd name="T15" fmla="*/ 107 h 107"/>
                <a:gd name="T16" fmla="*/ 75 w 75"/>
                <a:gd name="T17" fmla="*/ 107 h 107"/>
                <a:gd name="T18" fmla="*/ 75 w 75"/>
                <a:gd name="T19" fmla="*/ 90 h 107"/>
                <a:gd name="T20" fmla="*/ 61 w 75"/>
                <a:gd name="T21" fmla="*/ 93 h 107"/>
                <a:gd name="T22" fmla="*/ 26 w 75"/>
                <a:gd name="T23"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5" h="107">
                  <a:moveTo>
                    <a:pt x="26" y="58"/>
                  </a:moveTo>
                  <a:cubicBezTo>
                    <a:pt x="26" y="39"/>
                    <a:pt x="42" y="24"/>
                    <a:pt x="61" y="24"/>
                  </a:cubicBezTo>
                  <a:cubicBezTo>
                    <a:pt x="66" y="24"/>
                    <a:pt x="71" y="25"/>
                    <a:pt x="75" y="27"/>
                  </a:cubicBezTo>
                  <a:cubicBezTo>
                    <a:pt x="75" y="18"/>
                    <a:pt x="75" y="18"/>
                    <a:pt x="75" y="18"/>
                  </a:cubicBezTo>
                  <a:cubicBezTo>
                    <a:pt x="75" y="18"/>
                    <a:pt x="42" y="0"/>
                    <a:pt x="12" y="18"/>
                  </a:cubicBezTo>
                  <a:cubicBezTo>
                    <a:pt x="0" y="18"/>
                    <a:pt x="0" y="18"/>
                    <a:pt x="0" y="18"/>
                  </a:cubicBezTo>
                  <a:cubicBezTo>
                    <a:pt x="0" y="107"/>
                    <a:pt x="0" y="107"/>
                    <a:pt x="0" y="107"/>
                  </a:cubicBezTo>
                  <a:cubicBezTo>
                    <a:pt x="12" y="107"/>
                    <a:pt x="12" y="107"/>
                    <a:pt x="12" y="107"/>
                  </a:cubicBezTo>
                  <a:cubicBezTo>
                    <a:pt x="42" y="88"/>
                    <a:pt x="75" y="107"/>
                    <a:pt x="75" y="107"/>
                  </a:cubicBezTo>
                  <a:cubicBezTo>
                    <a:pt x="75" y="90"/>
                    <a:pt x="75" y="90"/>
                    <a:pt x="75" y="90"/>
                  </a:cubicBezTo>
                  <a:cubicBezTo>
                    <a:pt x="71" y="92"/>
                    <a:pt x="66" y="93"/>
                    <a:pt x="61" y="93"/>
                  </a:cubicBezTo>
                  <a:cubicBezTo>
                    <a:pt x="42" y="93"/>
                    <a:pt x="26" y="77"/>
                    <a:pt x="26" y="5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sp>
          <p:nvSpPr>
            <p:cNvPr id="29" name="Rectangle 455"/>
            <p:cNvSpPr>
              <a:spLocks noChangeArrowheads="1"/>
            </p:cNvSpPr>
            <p:nvPr/>
          </p:nvSpPr>
          <p:spPr bwMode="auto">
            <a:xfrm>
              <a:off x="4644098" y="5574170"/>
              <a:ext cx="264205" cy="13047"/>
            </a:xfrm>
            <a:prstGeom prst="rect">
              <a:avLst/>
            </a:prstGeom>
            <a:solidFill>
              <a:srgbClr val="5A327D"/>
            </a:solidFill>
            <a:ln>
              <a:noFill/>
            </a:ln>
          </p:spPr>
          <p:txBody>
            <a:bodyPr vert="horz" wrap="square" lIns="91440" tIns="45720" rIns="91440" bIns="45720" numCol="1" anchor="t" anchorCtr="0" compatLnSpc="1"/>
            <a:lstStyle/>
            <a:p>
              <a:endParaRPr lang="zh-CN" altLang="en-US"/>
            </a:p>
          </p:txBody>
        </p:sp>
        <p:sp>
          <p:nvSpPr>
            <p:cNvPr id="31" name="Freeform 456"/>
            <p:cNvSpPr/>
            <p:nvPr/>
          </p:nvSpPr>
          <p:spPr bwMode="auto">
            <a:xfrm>
              <a:off x="4644098" y="5182758"/>
              <a:ext cx="264205" cy="371842"/>
            </a:xfrm>
            <a:custGeom>
              <a:avLst/>
              <a:gdLst>
                <a:gd name="T0" fmla="*/ 0 w 75"/>
                <a:gd name="T1" fmla="*/ 18 h 107"/>
                <a:gd name="T2" fmla="*/ 0 w 75"/>
                <a:gd name="T3" fmla="*/ 107 h 107"/>
                <a:gd name="T4" fmla="*/ 64 w 75"/>
                <a:gd name="T5" fmla="*/ 107 h 107"/>
                <a:gd name="T6" fmla="*/ 75 w 75"/>
                <a:gd name="T7" fmla="*/ 107 h 107"/>
                <a:gd name="T8" fmla="*/ 75 w 75"/>
                <a:gd name="T9" fmla="*/ 18 h 107"/>
                <a:gd name="T10" fmla="*/ 64 w 75"/>
                <a:gd name="T11" fmla="*/ 18 h 107"/>
                <a:gd name="T12" fmla="*/ 0 w 75"/>
                <a:gd name="T13" fmla="*/ 18 h 107"/>
              </a:gdLst>
              <a:ahLst/>
              <a:cxnLst>
                <a:cxn ang="0">
                  <a:pos x="T0" y="T1"/>
                </a:cxn>
                <a:cxn ang="0">
                  <a:pos x="T2" y="T3"/>
                </a:cxn>
                <a:cxn ang="0">
                  <a:pos x="T4" y="T5"/>
                </a:cxn>
                <a:cxn ang="0">
                  <a:pos x="T6" y="T7"/>
                </a:cxn>
                <a:cxn ang="0">
                  <a:pos x="T8" y="T9"/>
                </a:cxn>
                <a:cxn ang="0">
                  <a:pos x="T10" y="T11"/>
                </a:cxn>
                <a:cxn ang="0">
                  <a:pos x="T12" y="T13"/>
                </a:cxn>
              </a:cxnLst>
              <a:rect l="0" t="0" r="r" b="b"/>
              <a:pathLst>
                <a:path w="75" h="107">
                  <a:moveTo>
                    <a:pt x="0" y="18"/>
                  </a:moveTo>
                  <a:cubicBezTo>
                    <a:pt x="0" y="107"/>
                    <a:pt x="0" y="107"/>
                    <a:pt x="0" y="107"/>
                  </a:cubicBezTo>
                  <a:cubicBezTo>
                    <a:pt x="0" y="107"/>
                    <a:pt x="33" y="88"/>
                    <a:pt x="64" y="107"/>
                  </a:cubicBezTo>
                  <a:cubicBezTo>
                    <a:pt x="75" y="107"/>
                    <a:pt x="75" y="107"/>
                    <a:pt x="75" y="107"/>
                  </a:cubicBezTo>
                  <a:cubicBezTo>
                    <a:pt x="75" y="18"/>
                    <a:pt x="75" y="18"/>
                    <a:pt x="75" y="18"/>
                  </a:cubicBezTo>
                  <a:cubicBezTo>
                    <a:pt x="64" y="18"/>
                    <a:pt x="64" y="18"/>
                    <a:pt x="64" y="18"/>
                  </a:cubicBezTo>
                  <a:cubicBezTo>
                    <a:pt x="33" y="0"/>
                    <a:pt x="0" y="18"/>
                    <a:pt x="0" y="18"/>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grpSp>
        <p:nvGrpSpPr>
          <p:cNvPr id="38" name="Group 31"/>
          <p:cNvGrpSpPr/>
          <p:nvPr/>
        </p:nvGrpSpPr>
        <p:grpSpPr>
          <a:xfrm>
            <a:off x="1390015" y="2353310"/>
            <a:ext cx="465455" cy="431800"/>
            <a:chOff x="8686801" y="2019300"/>
            <a:chExt cx="528638" cy="565150"/>
          </a:xfrm>
          <a:solidFill>
            <a:srgbClr val="5A327D"/>
          </a:solidFill>
        </p:grpSpPr>
        <p:sp>
          <p:nvSpPr>
            <p:cNvPr id="39"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算法设计基础</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4</a:t>
            </a:r>
            <a:r>
              <a:rPr lang="en-US" altLang="zh-CN" sz="2400" dirty="0">
                <a:solidFill>
                  <a:schemeClr val="bg1"/>
                </a:solidFill>
                <a:latin typeface="Microsoft YaHei UI" panose="020B0503020204020204" pitchFamily="34" charset="-122"/>
                <a:ea typeface="Microsoft YaHei UI" panose="020B0503020204020204" pitchFamily="34" charset="-122"/>
                <a:sym typeface="+mn-ea"/>
              </a:rPr>
              <a:t>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  如何设计算法</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3" name="Text Box 8"/>
          <p:cNvSpPr txBox="1">
            <a:spLocks noChangeArrowheads="1"/>
          </p:cNvSpPr>
          <p:nvPr/>
        </p:nvSpPr>
        <p:spPr bwMode="auto">
          <a:xfrm>
            <a:off x="9054362" y="1578463"/>
            <a:ext cx="1800000" cy="460375"/>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r>
              <a:rPr lang="zh-CN" altLang="en-US" sz="2400" b="0" dirty="0">
                <a:solidFill>
                  <a:srgbClr val="404040"/>
                </a:solidFill>
                <a:latin typeface="微软雅黑" panose="020B0503020204020204" pitchFamily="34" charset="-122"/>
                <a:ea typeface="微软雅黑" panose="020B0503020204020204" pitchFamily="34" charset="-122"/>
              </a:rPr>
              <a:t>数据结构</a:t>
            </a:r>
          </a:p>
        </p:txBody>
      </p:sp>
      <p:grpSp>
        <p:nvGrpSpPr>
          <p:cNvPr id="6" name="组合 5"/>
          <p:cNvGrpSpPr/>
          <p:nvPr/>
        </p:nvGrpSpPr>
        <p:grpSpPr>
          <a:xfrm>
            <a:off x="8382653" y="3062387"/>
            <a:ext cx="1512000" cy="1085374"/>
            <a:chOff x="6667282" y="3667678"/>
            <a:chExt cx="1512000" cy="1085374"/>
          </a:xfrm>
        </p:grpSpPr>
        <p:sp>
          <p:nvSpPr>
            <p:cNvPr id="23" name="Text Box 15"/>
            <p:cNvSpPr txBox="1">
              <a:spLocks noChangeArrowheads="1"/>
            </p:cNvSpPr>
            <p:nvPr/>
          </p:nvSpPr>
          <p:spPr bwMode="auto">
            <a:xfrm>
              <a:off x="6667282" y="4292677"/>
              <a:ext cx="1512000" cy="460375"/>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rIns="0">
              <a:spAutoFit/>
            </a:bodyPr>
            <a:lstStyle/>
            <a:p>
              <a:pPr algn="ct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数据元素</a:t>
              </a:r>
            </a:p>
          </p:txBody>
        </p:sp>
        <p:sp>
          <p:nvSpPr>
            <p:cNvPr id="4" name="右箭头 3"/>
            <p:cNvSpPr/>
            <p:nvPr/>
          </p:nvSpPr>
          <p:spPr>
            <a:xfrm rot="5400000">
              <a:off x="71264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7" name="组合 6"/>
          <p:cNvGrpSpPr/>
          <p:nvPr/>
        </p:nvGrpSpPr>
        <p:grpSpPr>
          <a:xfrm>
            <a:off x="10290039" y="3033177"/>
            <a:ext cx="1080000" cy="1125187"/>
            <a:chOff x="8837558" y="3667678"/>
            <a:chExt cx="1080000" cy="1125187"/>
          </a:xfrm>
        </p:grpSpPr>
        <p:sp>
          <p:nvSpPr>
            <p:cNvPr id="28" name="Text Box 16"/>
            <p:cNvSpPr txBox="1">
              <a:spLocks noChangeArrowheads="1"/>
            </p:cNvSpPr>
            <p:nvPr/>
          </p:nvSpPr>
          <p:spPr bwMode="auto">
            <a:xfrm>
              <a:off x="8837558" y="4332490"/>
              <a:ext cx="1080000" cy="460375"/>
            </a:xfrm>
            <a:prstGeom prst="rect">
              <a:avLst/>
            </a:prstGeom>
            <a:noFill/>
            <a:ln w="28575">
              <a:solidFill>
                <a:srgbClr val="B42D2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rIns="0" anchor="ctr" anchorCtr="0">
              <a:spAutoFit/>
            </a:bodyPr>
            <a:lstStyle/>
            <a:p>
              <a:pPr algn="ct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关系</a:t>
              </a:r>
            </a:p>
          </p:txBody>
        </p:sp>
        <p:sp>
          <p:nvSpPr>
            <p:cNvPr id="5" name="右箭头 4"/>
            <p:cNvSpPr/>
            <p:nvPr/>
          </p:nvSpPr>
          <p:spPr>
            <a:xfrm rot="5400000">
              <a:off x="9078881" y="379367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8" name="组合 7"/>
          <p:cNvGrpSpPr/>
          <p:nvPr/>
        </p:nvGrpSpPr>
        <p:grpSpPr>
          <a:xfrm>
            <a:off x="8584212" y="2030833"/>
            <a:ext cx="1080000" cy="987175"/>
            <a:chOff x="6868841" y="2490074"/>
            <a:chExt cx="1080000" cy="987175"/>
          </a:xfrm>
        </p:grpSpPr>
        <p:sp>
          <p:nvSpPr>
            <p:cNvPr id="18" name="Text Box 8"/>
            <p:cNvSpPr txBox="1">
              <a:spLocks noChangeArrowheads="1"/>
            </p:cNvSpPr>
            <p:nvPr/>
          </p:nvSpPr>
          <p:spPr bwMode="auto">
            <a:xfrm>
              <a:off x="6868841" y="3016874"/>
              <a:ext cx="1080000" cy="460375"/>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ctr">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数据</a:t>
              </a:r>
            </a:p>
          </p:txBody>
        </p:sp>
        <p:cxnSp>
          <p:nvCxnSpPr>
            <p:cNvPr id="9" name="直接箭头连接符 8"/>
            <p:cNvCxnSpPr/>
            <p:nvPr/>
          </p:nvCxnSpPr>
          <p:spPr>
            <a:xfrm flipH="1">
              <a:off x="7161041" y="2490074"/>
              <a:ext cx="641839" cy="526800"/>
            </a:xfrm>
            <a:prstGeom prst="straightConnector1">
              <a:avLst/>
            </a:prstGeom>
            <a:ln w="25400">
              <a:solidFill>
                <a:srgbClr val="6E6EAA"/>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10290039" y="2001623"/>
            <a:ext cx="1080000" cy="987175"/>
            <a:chOff x="8837558" y="2490074"/>
            <a:chExt cx="1080000" cy="987175"/>
          </a:xfrm>
        </p:grpSpPr>
        <p:sp>
          <p:nvSpPr>
            <p:cNvPr id="11" name="Text Box 8"/>
            <p:cNvSpPr txBox="1">
              <a:spLocks noChangeArrowheads="1"/>
            </p:cNvSpPr>
            <p:nvPr/>
          </p:nvSpPr>
          <p:spPr bwMode="auto">
            <a:xfrm>
              <a:off x="8837558" y="3016874"/>
              <a:ext cx="1080000" cy="460375"/>
            </a:xfrm>
            <a:prstGeom prst="rect">
              <a:avLst/>
            </a:prstGeom>
            <a:noFill/>
            <a:ln w="25400">
              <a:solidFill>
                <a:srgbClr val="6E6EAA"/>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defPPr>
                <a:defRPr lang="zh-CN"/>
              </a:defPPr>
              <a:lvl1pPr algn="ctr">
                <a:spcBef>
                  <a:spcPct val="50000"/>
                </a:spcBef>
                <a:defRPr sz="2800" b="1">
                  <a:latin typeface="楷体_GB2312" pitchFamily="49" charset="-122"/>
                  <a:ea typeface="楷体_GB2312" pitchFamily="49" charset="-122"/>
                </a:defRPr>
              </a:lvl1pPr>
            </a:lstStyle>
            <a:p>
              <a:r>
                <a:rPr lang="zh-CN" altLang="en-US" sz="2400" b="0" dirty="0">
                  <a:solidFill>
                    <a:srgbClr val="404040"/>
                  </a:solidFill>
                  <a:latin typeface="微软雅黑" panose="020B0503020204020204" pitchFamily="34" charset="-122"/>
                  <a:ea typeface="微软雅黑" panose="020B0503020204020204" pitchFamily="34" charset="-122"/>
                </a:rPr>
                <a:t>结构</a:t>
              </a:r>
            </a:p>
          </p:txBody>
        </p:sp>
        <p:cxnSp>
          <p:nvCxnSpPr>
            <p:cNvPr id="12" name="直接箭头连接符 11"/>
            <p:cNvCxnSpPr/>
            <p:nvPr/>
          </p:nvCxnSpPr>
          <p:spPr>
            <a:xfrm>
              <a:off x="8993761" y="2490074"/>
              <a:ext cx="641839" cy="526800"/>
            </a:xfrm>
            <a:prstGeom prst="straightConnector1">
              <a:avLst/>
            </a:prstGeom>
            <a:ln w="25400">
              <a:solidFill>
                <a:srgbClr val="6E6EAA"/>
              </a:solidFill>
              <a:tailEnd type="arrow"/>
            </a:ln>
          </p:spPr>
          <p:style>
            <a:lnRef idx="1">
              <a:schemeClr val="accent1"/>
            </a:lnRef>
            <a:fillRef idx="0">
              <a:schemeClr val="accent1"/>
            </a:fillRef>
            <a:effectRef idx="0">
              <a:schemeClr val="accent1"/>
            </a:effectRef>
            <a:fontRef idx="minor">
              <a:schemeClr val="tx1"/>
            </a:fontRef>
          </p:style>
        </p:cxnSp>
      </p:grpSp>
      <p:sp>
        <p:nvSpPr>
          <p:cNvPr id="21" name="Rectangle 54"/>
          <p:cNvSpPr>
            <a:spLocks noChangeArrowheads="1"/>
          </p:cNvSpPr>
          <p:nvPr/>
        </p:nvSpPr>
        <p:spPr bwMode="auto">
          <a:xfrm>
            <a:off x="1097920" y="970676"/>
            <a:ext cx="8777600" cy="549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10000"/>
              </a:spcBef>
              <a:spcAft>
                <a:spcPct val="10000"/>
              </a:spcAft>
            </a:pPr>
            <a:r>
              <a:rPr kumimoji="1" lang="zh-CN" altLang="en-US" sz="2800" dirty="0">
                <a:solidFill>
                  <a:srgbClr val="285A32"/>
                </a:solidFill>
                <a:latin typeface="微软雅黑" panose="020B0503020204020204" pitchFamily="34" charset="-122"/>
                <a:ea typeface="微软雅黑" panose="020B0503020204020204" pitchFamily="34" charset="-122"/>
              </a:rPr>
              <a:t>数据结构</a:t>
            </a:r>
            <a:r>
              <a:rPr kumimoji="1" lang="zh-CN" altLang="en-US" sz="2800" dirty="0">
                <a:solidFill>
                  <a:srgbClr val="404040"/>
                </a:solidFill>
                <a:latin typeface="微软雅黑" panose="020B0503020204020204" pitchFamily="34" charset="-122"/>
                <a:ea typeface="微软雅黑" panose="020B0503020204020204" pitchFamily="34" charset="-122"/>
              </a:rPr>
              <a:t>：相互之间存在一定</a:t>
            </a:r>
            <a:r>
              <a:rPr kumimoji="1" lang="zh-CN" altLang="en-US" sz="2800" b="1" dirty="0">
                <a:solidFill>
                  <a:srgbClr val="B42D2D"/>
                </a:solidFill>
                <a:latin typeface="微软雅黑" panose="020B0503020204020204" pitchFamily="34" charset="-122"/>
                <a:ea typeface="微软雅黑" panose="020B0503020204020204" pitchFamily="34" charset="-122"/>
              </a:rPr>
              <a:t>关系</a:t>
            </a:r>
            <a:r>
              <a:rPr kumimoji="1" lang="zh-CN" altLang="en-US" sz="2800" dirty="0">
                <a:solidFill>
                  <a:srgbClr val="404040"/>
                </a:solidFill>
                <a:latin typeface="微软雅黑" panose="020B0503020204020204" pitchFamily="34" charset="-122"/>
                <a:ea typeface="微软雅黑" panose="020B0503020204020204" pitchFamily="34" charset="-122"/>
              </a:rPr>
              <a:t>的</a:t>
            </a:r>
            <a:r>
              <a:rPr kumimoji="1" lang="zh-CN" altLang="en-US" sz="2800" b="1" dirty="0">
                <a:solidFill>
                  <a:srgbClr val="B42D2D"/>
                </a:solidFill>
                <a:latin typeface="微软雅黑" panose="020B0503020204020204" pitchFamily="34" charset="-122"/>
                <a:ea typeface="微软雅黑" panose="020B0503020204020204" pitchFamily="34" charset="-122"/>
              </a:rPr>
              <a:t>数据元素</a:t>
            </a:r>
            <a:r>
              <a:rPr kumimoji="1" lang="zh-CN" altLang="en-US" sz="2800" dirty="0">
                <a:solidFill>
                  <a:srgbClr val="404040"/>
                </a:solidFill>
                <a:latin typeface="微软雅黑" panose="020B0503020204020204" pitchFamily="34" charset="-122"/>
                <a:ea typeface="微软雅黑" panose="020B0503020204020204" pitchFamily="34" charset="-122"/>
              </a:rPr>
              <a:t>的集合</a:t>
            </a:r>
          </a:p>
        </p:txBody>
      </p:sp>
      <p:grpSp>
        <p:nvGrpSpPr>
          <p:cNvPr id="13" name="Group 67"/>
          <p:cNvGrpSpPr/>
          <p:nvPr/>
        </p:nvGrpSpPr>
        <p:grpSpPr>
          <a:xfrm>
            <a:off x="651936" y="1093502"/>
            <a:ext cx="360000" cy="360000"/>
            <a:chOff x="10115551" y="5634038"/>
            <a:chExt cx="577850" cy="576263"/>
          </a:xfrm>
          <a:solidFill>
            <a:srgbClr val="5A327D"/>
          </a:solidFill>
        </p:grpSpPr>
        <p:sp>
          <p:nvSpPr>
            <p:cNvPr id="2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2" name="Group 5"/>
          <p:cNvGrpSpPr/>
          <p:nvPr/>
        </p:nvGrpSpPr>
        <p:grpSpPr bwMode="auto">
          <a:xfrm>
            <a:off x="914530" y="2321328"/>
            <a:ext cx="3244850" cy="393700"/>
            <a:chOff x="276" y="2337"/>
            <a:chExt cx="2044" cy="248"/>
          </a:xfrm>
        </p:grpSpPr>
        <p:sp>
          <p:nvSpPr>
            <p:cNvPr id="63" name="Text Box 6"/>
            <p:cNvSpPr txBox="1">
              <a:spLocks noChangeArrowheads="1"/>
            </p:cNvSpPr>
            <p:nvPr/>
          </p:nvSpPr>
          <p:spPr bwMode="auto">
            <a:xfrm>
              <a:off x="276" y="2338"/>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defPPr>
                <a:defRPr lang="zh-CN"/>
              </a:defPPr>
              <a:lvl1pPr eaLnBrk="0" hangingPunct="0">
                <a:defRPr kumimoji="0" sz="2000">
                  <a:latin typeface="微软雅黑" panose="020B0503020204020204" pitchFamily="34" charset="-122"/>
                  <a:ea typeface="微软雅黑" panose="020B0503020204020204" pitchFamily="34" charset="-122"/>
                  <a:cs typeface="Times New Roman" panose="02020603050405020304" pitchFamily="18" charset="0"/>
                </a:defRPr>
              </a:lvl1pPr>
              <a:lvl2pPr marL="742950" indent="-285750" eaLnBrk="0" hangingPunct="0">
                <a:defRPr kumimoji="1" sz="2400">
                  <a:latin typeface="Arial" panose="020B0604020202020204" pitchFamily="34" charset="0"/>
                  <a:ea typeface="宋体" panose="02010600030101010101" pitchFamily="2" charset="-122"/>
                </a:defRPr>
              </a:lvl2pPr>
              <a:lvl3pPr marL="1143000" indent="-228600" eaLnBrk="0" hangingPunct="0">
                <a:defRPr kumimoji="1" sz="2400">
                  <a:latin typeface="Arial" panose="020B0604020202020204" pitchFamily="34" charset="0"/>
                  <a:ea typeface="宋体" panose="02010600030101010101" pitchFamily="2" charset="-122"/>
                </a:defRPr>
              </a:lvl3pPr>
              <a:lvl4pPr marL="1600200" indent="-228600" eaLnBrk="0" hangingPunct="0">
                <a:defRPr kumimoji="1" sz="2400">
                  <a:latin typeface="Arial" panose="020B0604020202020204" pitchFamily="34" charset="0"/>
                  <a:ea typeface="宋体" panose="02010600030101010101" pitchFamily="2" charset="-122"/>
                </a:defRPr>
              </a:lvl4pPr>
              <a:lvl5pPr marL="2057400" indent="-228600" eaLnBrk="0" hangingPunct="0">
                <a:defRPr kumimoji="1" sz="2400">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latin typeface="Arial" panose="020B0604020202020204" pitchFamily="34" charset="0"/>
                  <a:ea typeface="宋体" panose="02010600030101010101" pitchFamily="2" charset="-122"/>
                </a:defRPr>
              </a:lvl9pPr>
            </a:lstStyle>
            <a:p>
              <a:r>
                <a:rPr lang="zh-CN" altLang="en-US" dirty="0"/>
                <a:t> 问 </a:t>
              </a:r>
              <a:r>
                <a:rPr lang="en-US" altLang="zh-CN" dirty="0"/>
                <a:t> </a:t>
              </a:r>
              <a:r>
                <a:rPr lang="zh-CN" altLang="en-US" dirty="0"/>
                <a:t>题</a:t>
              </a:r>
            </a:p>
          </p:txBody>
        </p:sp>
        <p:sp>
          <p:nvSpPr>
            <p:cNvPr id="64" name="Text Box 9"/>
            <p:cNvSpPr txBox="1">
              <a:spLocks noChangeArrowheads="1"/>
            </p:cNvSpPr>
            <p:nvPr/>
          </p:nvSpPr>
          <p:spPr bwMode="auto">
            <a:xfrm>
              <a:off x="1753" y="2337"/>
              <a:ext cx="567" cy="247"/>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 想  法</a:t>
              </a:r>
            </a:p>
          </p:txBody>
        </p:sp>
        <p:sp>
          <p:nvSpPr>
            <p:cNvPr id="65" name="AutoShape 10"/>
            <p:cNvSpPr>
              <a:spLocks noChangeArrowheads="1"/>
            </p:cNvSpPr>
            <p:nvPr/>
          </p:nvSpPr>
          <p:spPr bwMode="auto">
            <a:xfrm>
              <a:off x="889" y="2418"/>
              <a:ext cx="821" cy="107"/>
            </a:xfrm>
            <a:prstGeom prst="rightArrow">
              <a:avLst>
                <a:gd name="adj1" fmla="val 50000"/>
                <a:gd name="adj2" fmla="val 191822"/>
              </a:avLst>
            </a:prstGeom>
            <a:noFill/>
            <a:ln w="28575">
              <a:solidFill>
                <a:srgbClr val="6E6EAA"/>
              </a:solidFill>
              <a:miter lim="800000"/>
            </a:ln>
          </p:spPr>
          <p:txBody>
            <a:bodyPr anchor="ctr"/>
            <a:lstStyle/>
            <a:p>
              <a:pPr eaLnBrk="0" hangingPunct="0"/>
              <a:endParaRPr kumimoji="0" lang="zh-CN" altLang="en-US" sz="1800"/>
            </a:p>
          </p:txBody>
        </p:sp>
      </p:grpSp>
      <p:sp>
        <p:nvSpPr>
          <p:cNvPr id="66" name="Text Box 14"/>
          <p:cNvSpPr txBox="1">
            <a:spLocks noChangeArrowheads="1"/>
          </p:cNvSpPr>
          <p:nvPr/>
        </p:nvSpPr>
        <p:spPr bwMode="auto">
          <a:xfrm>
            <a:off x="1981330" y="3388127"/>
            <a:ext cx="1158875"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抽象模型</a:t>
            </a:r>
          </a:p>
        </p:txBody>
      </p:sp>
      <p:sp>
        <p:nvSpPr>
          <p:cNvPr id="67" name="Line 15"/>
          <p:cNvSpPr>
            <a:spLocks noChangeShapeType="1"/>
          </p:cNvSpPr>
          <p:nvPr/>
        </p:nvSpPr>
        <p:spPr bwMode="auto">
          <a:xfrm flipH="1">
            <a:off x="1346330" y="2738839"/>
            <a:ext cx="0" cy="144780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nchor="ctr"/>
          <a:lstStyle/>
          <a:p>
            <a:endParaRPr lang="zh-CN" altLang="en-US"/>
          </a:p>
        </p:txBody>
      </p:sp>
      <p:sp>
        <p:nvSpPr>
          <p:cNvPr id="68" name="Text Box 16"/>
          <p:cNvSpPr txBox="1">
            <a:spLocks noChangeArrowheads="1"/>
          </p:cNvSpPr>
          <p:nvPr/>
        </p:nvSpPr>
        <p:spPr bwMode="auto">
          <a:xfrm>
            <a:off x="1981330" y="3992964"/>
            <a:ext cx="1158875" cy="392113"/>
          </a:xfrm>
          <a:prstGeom prst="rect">
            <a:avLst/>
          </a:prstGeom>
          <a:noFill/>
          <a:ln w="28575">
            <a:solidFill>
              <a:srgbClr val="6E6EAA"/>
            </a:solidFill>
            <a:miter lim="800000"/>
          </a:ln>
          <a:extLst>
            <a:ext uri="{909E8E84-426E-40DD-AFC4-6F175D3DCCD1}">
              <a14:hiddenFill xmlns:a14="http://schemas.microsoft.com/office/drawing/2010/main">
                <a:solidFill>
                  <a:srgbClr val="FFFFFF"/>
                </a:solidFill>
              </a14:hiddenFill>
            </a:ext>
          </a:extLst>
        </p:spPr>
        <p:txBody>
          <a:bodyPr lIns="54000" tIns="10800" rIns="54000" bIns="10800" anchor="ctr"/>
          <a:lstStyle>
            <a:lvl1pPr eaLnBrk="0" hangingPunct="0">
              <a:defRPr kumimoji="1" sz="2400">
                <a:solidFill>
                  <a:schemeClr val="tx1"/>
                </a:solidFill>
                <a:latin typeface="Arial" panose="020B0604020202020204" pitchFamily="34" charset="0"/>
                <a:ea typeface="宋体" panose="02010600030101010101" pitchFamily="2" charset="-122"/>
              </a:defRPr>
            </a:lvl1pPr>
            <a:lvl2pPr marL="742950" indent="-285750" eaLnBrk="0" hangingPunct="0">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defRPr kumimoji="1" sz="2400">
                <a:solidFill>
                  <a:schemeClr val="tx1"/>
                </a:solidFill>
                <a:latin typeface="Arial" panose="020B0604020202020204" pitchFamily="34" charset="0"/>
                <a:ea typeface="宋体" panose="02010600030101010101" pitchFamily="2" charset="-122"/>
              </a:defRPr>
            </a:lvl3pPr>
            <a:lvl4pPr marL="1600200" indent="-228600" eaLnBrk="0" hangingPunct="0">
              <a:defRPr kumimoji="1" sz="2400">
                <a:solidFill>
                  <a:schemeClr val="tx1"/>
                </a:solidFill>
                <a:latin typeface="Arial" panose="020B0604020202020204" pitchFamily="34" charset="0"/>
                <a:ea typeface="宋体" panose="02010600030101010101" pitchFamily="2" charset="-122"/>
              </a:defRPr>
            </a:lvl4pPr>
            <a:lvl5pPr marL="2057400" indent="-228600" eaLnBrk="0" hangingPunct="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r>
              <a:rPr kumimoji="0" lang="zh-CN" altLang="en-US" sz="2000" dirty="0">
                <a:latin typeface="微软雅黑" panose="020B0503020204020204" pitchFamily="34" charset="-122"/>
                <a:ea typeface="微软雅黑" panose="020B0503020204020204" pitchFamily="34" charset="-122"/>
                <a:cs typeface="Times New Roman" panose="02020603050405020304" pitchFamily="18" charset="0"/>
              </a:rPr>
              <a:t>基本思路</a:t>
            </a:r>
          </a:p>
        </p:txBody>
      </p:sp>
      <p:sp>
        <p:nvSpPr>
          <p:cNvPr id="69" name="Line 17"/>
          <p:cNvSpPr>
            <a:spLocks noChangeShapeType="1"/>
          </p:cNvSpPr>
          <p:nvPr/>
        </p:nvSpPr>
        <p:spPr bwMode="auto">
          <a:xfrm>
            <a:off x="1360618" y="3567514"/>
            <a:ext cx="593725" cy="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70" name="Line 18"/>
          <p:cNvSpPr>
            <a:spLocks noChangeShapeType="1"/>
          </p:cNvSpPr>
          <p:nvPr/>
        </p:nvSpPr>
        <p:spPr bwMode="auto">
          <a:xfrm>
            <a:off x="1360618" y="4186639"/>
            <a:ext cx="593725" cy="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71" name="Line 19"/>
          <p:cNvSpPr>
            <a:spLocks noChangeShapeType="1"/>
          </p:cNvSpPr>
          <p:nvPr/>
        </p:nvSpPr>
        <p:spPr bwMode="auto">
          <a:xfrm flipH="1" flipV="1">
            <a:off x="3529143" y="2751539"/>
            <a:ext cx="0" cy="1447800"/>
          </a:xfrm>
          <a:prstGeom prst="line">
            <a:avLst/>
          </a:prstGeom>
          <a:noFill/>
          <a:ln w="28575">
            <a:solidFill>
              <a:srgbClr val="6E6EAA"/>
            </a:solidFill>
            <a:round/>
            <a:tailEnd type="stealth" w="lg" len="lg"/>
          </a:ln>
          <a:extLst>
            <a:ext uri="{909E8E84-426E-40DD-AFC4-6F175D3DCCD1}">
              <a14:hiddenFill xmlns:a14="http://schemas.microsoft.com/office/drawing/2010/main">
                <a:noFill/>
              </a14:hiddenFill>
            </a:ext>
          </a:extLst>
        </p:spPr>
        <p:txBody>
          <a:bodyPr anchor="ctr"/>
          <a:lstStyle/>
          <a:p>
            <a:endParaRPr lang="zh-CN" altLang="en-US"/>
          </a:p>
        </p:txBody>
      </p:sp>
      <p:sp>
        <p:nvSpPr>
          <p:cNvPr id="72" name="Line 20"/>
          <p:cNvSpPr>
            <a:spLocks noChangeShapeType="1"/>
          </p:cNvSpPr>
          <p:nvPr/>
        </p:nvSpPr>
        <p:spPr bwMode="auto">
          <a:xfrm>
            <a:off x="3146555" y="3594502"/>
            <a:ext cx="368300"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sp>
        <p:nvSpPr>
          <p:cNvPr id="73" name="Line 21"/>
          <p:cNvSpPr>
            <a:spLocks noChangeShapeType="1"/>
          </p:cNvSpPr>
          <p:nvPr/>
        </p:nvSpPr>
        <p:spPr bwMode="auto">
          <a:xfrm>
            <a:off x="3160843" y="4213627"/>
            <a:ext cx="366713" cy="0"/>
          </a:xfrm>
          <a:prstGeom prst="line">
            <a:avLst/>
          </a:prstGeom>
          <a:noFill/>
          <a:ln w="28575">
            <a:solidFill>
              <a:srgbClr val="6E6EAA"/>
            </a:solidFill>
            <a:round/>
            <a:tailEnd type="none" w="sm" len="med"/>
          </a:ln>
          <a:extLst>
            <a:ext uri="{909E8E84-426E-40DD-AFC4-6F175D3DCCD1}">
              <a14:hiddenFill xmlns:a14="http://schemas.microsoft.com/office/drawing/2010/main">
                <a:noFill/>
              </a14:hiddenFill>
            </a:ext>
          </a:extLst>
        </p:spPr>
        <p:txBody>
          <a:bodyPr anchor="ctr"/>
          <a:lstStyle/>
          <a:p>
            <a:endParaRPr lang="zh-CN" altLang="en-US"/>
          </a:p>
        </p:txBody>
      </p:sp>
      <p:sp>
        <p:nvSpPr>
          <p:cNvPr id="74" name="Rectangle 11"/>
          <p:cNvSpPr/>
          <p:nvPr/>
        </p:nvSpPr>
        <p:spPr>
          <a:xfrm>
            <a:off x="2128520" y="5149850"/>
            <a:ext cx="7616825" cy="720090"/>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不致混淆的情况下，数据结构 </a:t>
            </a:r>
            <a:r>
              <a:rPr lang="en-US" altLang="zh-CN" sz="2800" dirty="0">
                <a:solidFill>
                  <a:srgbClr val="404040"/>
                </a:solidFill>
                <a:latin typeface="微软雅黑" panose="020B0503020204020204" pitchFamily="34" charset="-122"/>
                <a:ea typeface="微软雅黑" panose="020B0503020204020204" pitchFamily="34" charset="-122"/>
              </a:rPr>
              <a:t>= </a:t>
            </a:r>
            <a:r>
              <a:rPr lang="zh-CN" altLang="en-US" sz="2800" dirty="0">
                <a:solidFill>
                  <a:srgbClr val="404040"/>
                </a:solidFill>
                <a:latin typeface="微软雅黑" panose="020B0503020204020204" pitchFamily="34" charset="-122"/>
                <a:ea typeface="微软雅黑" panose="020B0503020204020204" pitchFamily="34" charset="-122"/>
              </a:rPr>
              <a:t>数据模型</a:t>
            </a:r>
          </a:p>
        </p:txBody>
      </p:sp>
      <p:grpSp>
        <p:nvGrpSpPr>
          <p:cNvPr id="75" name="组合 74"/>
          <p:cNvGrpSpPr/>
          <p:nvPr/>
        </p:nvGrpSpPr>
        <p:grpSpPr>
          <a:xfrm>
            <a:off x="3188408" y="2907095"/>
            <a:ext cx="5398204" cy="1364615"/>
            <a:chOff x="3188408" y="2806130"/>
            <a:chExt cx="5398204" cy="1364615"/>
          </a:xfrm>
        </p:grpSpPr>
        <p:grpSp>
          <p:nvGrpSpPr>
            <p:cNvPr id="76" name="组合 75"/>
            <p:cNvGrpSpPr/>
            <p:nvPr/>
          </p:nvGrpSpPr>
          <p:grpSpPr>
            <a:xfrm>
              <a:off x="4000273" y="2806130"/>
              <a:ext cx="4586339" cy="1364615"/>
              <a:chOff x="3371006" y="914532"/>
              <a:chExt cx="4586339" cy="1364615"/>
            </a:xfrm>
          </p:grpSpPr>
          <p:sp>
            <p:nvSpPr>
              <p:cNvPr id="77" name="Rectangle 13"/>
              <p:cNvSpPr>
                <a:spLocks noChangeArrowheads="1"/>
              </p:cNvSpPr>
              <p:nvPr/>
            </p:nvSpPr>
            <p:spPr bwMode="auto">
              <a:xfrm>
                <a:off x="3371006" y="914532"/>
                <a:ext cx="4586339"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数值问题</a:t>
                </a:r>
                <a:r>
                  <a:rPr lang="zh-CN" altLang="en-US" sz="2800" dirty="0">
                    <a:solidFill>
                      <a:srgbClr val="404040"/>
                    </a:solidFill>
                    <a:latin typeface="微软雅黑" panose="020B0503020204020204" pitchFamily="34" charset="-122"/>
                    <a:ea typeface="微软雅黑" panose="020B0503020204020204" pitchFamily="34" charset="-122"/>
                  </a:rPr>
                  <a:t>：数学方程</a:t>
                </a:r>
              </a:p>
            </p:txBody>
          </p:sp>
          <p:sp>
            <p:nvSpPr>
              <p:cNvPr id="78" name="Rectangle 13"/>
              <p:cNvSpPr>
                <a:spLocks noChangeArrowheads="1"/>
              </p:cNvSpPr>
              <p:nvPr/>
            </p:nvSpPr>
            <p:spPr bwMode="auto">
              <a:xfrm>
                <a:off x="3371006" y="1671452"/>
                <a:ext cx="3996690"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非数值问题</a:t>
                </a:r>
                <a:r>
                  <a:rPr lang="zh-CN" altLang="en-US" sz="2800" dirty="0">
                    <a:solidFill>
                      <a:srgbClr val="404040"/>
                    </a:solidFill>
                    <a:latin typeface="微软雅黑" panose="020B0503020204020204" pitchFamily="34" charset="-122"/>
                    <a:ea typeface="微软雅黑" panose="020B0503020204020204" pitchFamily="34" charset="-122"/>
                  </a:rPr>
                  <a:t>：数据结构</a:t>
                </a:r>
              </a:p>
            </p:txBody>
          </p:sp>
        </p:grpSp>
        <p:sp>
          <p:nvSpPr>
            <p:cNvPr id="79" name="右箭头 78"/>
            <p:cNvSpPr/>
            <p:nvPr/>
          </p:nvSpPr>
          <p:spPr>
            <a:xfrm rot="20392831">
              <a:off x="3188408" y="3101492"/>
              <a:ext cx="720000" cy="288000"/>
            </a:xfrm>
            <a:prstGeom prst="rightArrow">
              <a:avLst/>
            </a:prstGeom>
            <a:noFill/>
            <a:ln w="28575">
              <a:solidFill>
                <a:srgbClr val="285A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右箭头 79"/>
            <p:cNvSpPr/>
            <p:nvPr/>
          </p:nvSpPr>
          <p:spPr>
            <a:xfrm rot="1207169" flipV="1">
              <a:off x="3197617" y="3577221"/>
              <a:ext cx="720000" cy="288000"/>
            </a:xfrm>
            <a:prstGeom prst="rightArrow">
              <a:avLst/>
            </a:prstGeom>
            <a:noFill/>
            <a:ln w="28575">
              <a:solidFill>
                <a:srgbClr val="285A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up)">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5" restart="whenNotActive" fill="hold" evtFilter="cancelBubble" nodeType="interactiveSeq">
                <p:stCondLst>
                  <p:cond evt="onClick" delay="0">
                    <p:tgtEl>
                      <p:spTgt spid="8"/>
                    </p:tgtEl>
                  </p:cond>
                </p:stCondLst>
                <p:endSync evt="end" delay="0">
                  <p:rtn val="all"/>
                </p:endSync>
                <p:childTnLst>
                  <p:par>
                    <p:cTn id="56" fill="hold">
                      <p:stCondLst>
                        <p:cond delay="0"/>
                      </p:stCondLst>
                      <p:childTnLst>
                        <p:par>
                          <p:cTn id="57" fill="hold">
                            <p:stCondLst>
                              <p:cond delay="0"/>
                            </p:stCondLst>
                            <p:childTnLst>
                              <p:par>
                                <p:cTn id="58" presetID="35" presetClass="emph" presetSubtype="0" repeatCount="2000" fill="hold" nodeType="clickEffect">
                                  <p:stCondLst>
                                    <p:cond delay="0"/>
                                  </p:stCondLst>
                                  <p:childTnLst>
                                    <p:anim calcmode="discrete" valueType="str">
                                      <p:cBhvr>
                                        <p:cTn id="59" dur="5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
                  </p:tgtEl>
                </p:cond>
              </p:nextCondLst>
            </p:seq>
            <p:seq concurrent="1" nextAc="seek">
              <p:cTn id="60" restart="whenNotActive" fill="hold" evtFilter="cancelBubble" nodeType="interactiveSeq">
                <p:stCondLst>
                  <p:cond evt="onClick" delay="0">
                    <p:tgtEl>
                      <p:spTgt spid="10"/>
                    </p:tgtEl>
                  </p:cond>
                </p:stCondLst>
                <p:endSync evt="end" delay="0">
                  <p:rtn val="all"/>
                </p:endSync>
                <p:childTnLst>
                  <p:par>
                    <p:cTn id="61" fill="hold">
                      <p:stCondLst>
                        <p:cond delay="0"/>
                      </p:stCondLst>
                      <p:childTnLst>
                        <p:par>
                          <p:cTn id="62" fill="hold">
                            <p:stCondLst>
                              <p:cond delay="0"/>
                            </p:stCondLst>
                            <p:childTnLst>
                              <p:par>
                                <p:cTn id="63" presetID="35" presetClass="emph" presetSubtype="0" repeatCount="2000" fill="hold" nodeType="clickEffect">
                                  <p:stCondLst>
                                    <p:cond delay="0"/>
                                  </p:stCondLst>
                                  <p:childTnLst>
                                    <p:anim calcmode="discrete" valueType="str">
                                      <p:cBhvr>
                                        <p:cTn id="64"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65" restart="whenNotActive" fill="hold" evtFilter="cancelBubble" nodeType="interactiveSeq">
                <p:stCondLst>
                  <p:cond evt="onClick" delay="0">
                    <p:tgtEl>
                      <p:spTgt spid="6"/>
                    </p:tgtEl>
                  </p:cond>
                </p:stCondLst>
                <p:endSync evt="end" delay="0">
                  <p:rtn val="all"/>
                </p:endSync>
                <p:childTnLst>
                  <p:par>
                    <p:cTn id="66" fill="hold">
                      <p:stCondLst>
                        <p:cond delay="0"/>
                      </p:stCondLst>
                      <p:childTnLst>
                        <p:par>
                          <p:cTn id="67" fill="hold">
                            <p:stCondLst>
                              <p:cond delay="0"/>
                            </p:stCondLst>
                            <p:childTnLst>
                              <p:par>
                                <p:cTn id="68" presetID="35" presetClass="emph" presetSubtype="0" repeatCount="2000" fill="hold" nodeType="clickEffect">
                                  <p:stCondLst>
                                    <p:cond delay="0"/>
                                  </p:stCondLst>
                                  <p:childTnLst>
                                    <p:anim calcmode="discrete" valueType="str">
                                      <p:cBhvr>
                                        <p:cTn id="69"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
                  </p:tgtEl>
                </p:cond>
              </p:nextCondLst>
            </p:seq>
            <p:seq concurrent="1" nextAc="seek">
              <p:cTn id="70" restart="whenNotActive" fill="hold" evtFilter="cancelBubble" nodeType="interactiveSeq">
                <p:stCondLst>
                  <p:cond evt="onClick" delay="0">
                    <p:tgtEl>
                      <p:spTgt spid="7"/>
                    </p:tgtEl>
                  </p:cond>
                </p:stCondLst>
                <p:endSync evt="end" delay="0">
                  <p:rtn val="all"/>
                </p:endSync>
                <p:childTnLst>
                  <p:par>
                    <p:cTn id="71" fill="hold">
                      <p:stCondLst>
                        <p:cond delay="0"/>
                      </p:stCondLst>
                      <p:childTnLst>
                        <p:par>
                          <p:cTn id="72" fill="hold">
                            <p:stCondLst>
                              <p:cond delay="0"/>
                            </p:stCondLst>
                            <p:childTnLst>
                              <p:par>
                                <p:cTn id="73" presetID="35" presetClass="emph" presetSubtype="0" repeatCount="2000" fill="hold" nodeType="clickEffect">
                                  <p:stCondLst>
                                    <p:cond delay="0"/>
                                  </p:stCondLst>
                                  <p:childTnLst>
                                    <p:anim calcmode="discrete" valueType="str">
                                      <p:cBhvr>
                                        <p:cTn id="74"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seq concurrent="1" nextAc="seek">
              <p:cTn id="75" restart="whenNotActive" fill="hold" evtFilter="cancelBubble" nodeType="interactiveSeq">
                <p:stCondLst>
                  <p:cond evt="onClick" delay="0">
                    <p:tgtEl>
                      <p:spTgt spid="66"/>
                    </p:tgtEl>
                  </p:cond>
                </p:stCondLst>
                <p:endSync evt="end" delay="0">
                  <p:rtn val="all"/>
                </p:endSync>
                <p:childTnLst>
                  <p:par>
                    <p:cTn id="76" fill="hold">
                      <p:stCondLst>
                        <p:cond delay="0"/>
                      </p:stCondLst>
                      <p:childTnLst>
                        <p:par>
                          <p:cTn id="77" fill="hold">
                            <p:stCondLst>
                              <p:cond delay="0"/>
                            </p:stCondLst>
                            <p:childTnLst>
                              <p:par>
                                <p:cTn id="78" presetID="35" presetClass="emph" presetSubtype="0" repeatCount="2000" fill="hold" grpId="0" nodeType="clickEffect">
                                  <p:stCondLst>
                                    <p:cond delay="0"/>
                                  </p:stCondLst>
                                  <p:childTnLst>
                                    <p:anim calcmode="discrete" valueType="str">
                                      <p:cBhvr>
                                        <p:cTn id="79" dur="500" fill="hold"/>
                                        <p:tgtEl>
                                          <p:spTgt spid="6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6"/>
                  </p:tgtEl>
                </p:cond>
              </p:nextCondLst>
            </p:seq>
          </p:childTnLst>
        </p:cTn>
      </p:par>
    </p:tnLst>
    <p:bldLst>
      <p:bldP spid="3" grpId="0" bldLvl="0" animBg="1"/>
      <p:bldP spid="66" grpId="0" bldLvl="0" animBg="1"/>
      <p:bldP spid="66" grpId="1" bldLvl="0" animBg="1"/>
      <p:bldP spid="67" grpId="0" bldLvl="0" animBg="1"/>
      <p:bldP spid="68" grpId="0" bldLvl="0" animBg="1"/>
      <p:bldP spid="69" grpId="0" bldLvl="0" animBg="1"/>
      <p:bldP spid="70" grpId="0" bldLvl="0" animBg="1"/>
      <p:bldP spid="71" grpId="0" bldLvl="0" animBg="1"/>
      <p:bldP spid="72" grpId="0" bldLvl="0" animBg="1"/>
      <p:bldP spid="73" grpId="0" bldLvl="0" animBg="1"/>
      <p:bldP spid="7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19" name="Rectangle 2"/>
          <p:cNvSpPr txBox="1">
            <a:spLocks noChangeArrowheads="1"/>
          </p:cNvSpPr>
          <p:nvPr/>
        </p:nvSpPr>
        <p:spPr>
          <a:xfrm>
            <a:off x="1083944" y="1024087"/>
            <a:ext cx="6353175" cy="6109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3500"/>
              </a:lnSpc>
              <a:spcBef>
                <a:spcPts val="0"/>
              </a:spcBef>
              <a:spcAft>
                <a:spcPts val="600"/>
              </a:spcAft>
              <a:buFont typeface="Wingdings" panose="05000000000000000000" pitchFamily="2" charset="2"/>
              <a:buNone/>
            </a:pPr>
            <a:r>
              <a:rPr kumimoji="1" lang="zh-CN" altLang="en-US" dirty="0">
                <a:solidFill>
                  <a:srgbClr val="285A32"/>
                </a:solidFill>
                <a:latin typeface="微软雅黑" panose="020B0503020204020204" pitchFamily="34" charset="-122"/>
                <a:ea typeface="微软雅黑" panose="020B0503020204020204" pitchFamily="34" charset="-122"/>
              </a:rPr>
              <a:t>数据结构从逻辑上分为四类：</a:t>
            </a:r>
          </a:p>
        </p:txBody>
      </p:sp>
      <p:grpSp>
        <p:nvGrpSpPr>
          <p:cNvPr id="33" name="Group 67"/>
          <p:cNvGrpSpPr/>
          <p:nvPr/>
        </p:nvGrpSpPr>
        <p:grpSpPr>
          <a:xfrm>
            <a:off x="651936" y="1093502"/>
            <a:ext cx="360000" cy="360000"/>
            <a:chOff x="10115551" y="5634038"/>
            <a:chExt cx="577850" cy="576263"/>
          </a:xfrm>
          <a:solidFill>
            <a:srgbClr val="5A327D"/>
          </a:solidFill>
        </p:grpSpPr>
        <p:sp>
          <p:nvSpPr>
            <p:cNvPr id="3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1" name="Rectangle 4"/>
          <p:cNvSpPr txBox="1">
            <a:spLocks noChangeArrowheads="1"/>
          </p:cNvSpPr>
          <p:nvPr/>
        </p:nvSpPr>
        <p:spPr>
          <a:xfrm>
            <a:off x="442055" y="2547242"/>
            <a:ext cx="7867740" cy="56118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线性结构</a:t>
            </a:r>
            <a:r>
              <a:rPr kumimoji="1" lang="zh-CN" altLang="en-US" dirty="0">
                <a:solidFill>
                  <a:srgbClr val="404040"/>
                </a:solidFill>
                <a:latin typeface="微软雅黑" panose="020B0503020204020204" pitchFamily="34" charset="-122"/>
                <a:ea typeface="微软雅黑" panose="020B0503020204020204" pitchFamily="34" charset="-122"/>
              </a:rPr>
              <a:t>：数据元素之间是</a:t>
            </a:r>
            <a:r>
              <a:rPr kumimoji="1" lang="zh-CN" altLang="en-US" dirty="0">
                <a:solidFill>
                  <a:srgbClr val="B42D2D"/>
                </a:solidFill>
                <a:latin typeface="微软雅黑" panose="020B0503020204020204" pitchFamily="34" charset="-122"/>
                <a:ea typeface="微软雅黑" panose="020B0503020204020204" pitchFamily="34" charset="-122"/>
              </a:rPr>
              <a:t>一对一</a:t>
            </a:r>
            <a:r>
              <a:rPr kumimoji="1" lang="zh-CN" altLang="en-US" dirty="0">
                <a:solidFill>
                  <a:srgbClr val="404040"/>
                </a:solidFill>
                <a:latin typeface="微软雅黑" panose="020B0503020204020204" pitchFamily="34" charset="-122"/>
                <a:ea typeface="微软雅黑" panose="020B0503020204020204" pitchFamily="34" charset="-122"/>
              </a:rPr>
              <a:t>的线性关系</a:t>
            </a:r>
            <a:endParaRPr lang="zh-CN" altLang="en-US" b="1" dirty="0"/>
          </a:p>
        </p:txBody>
      </p:sp>
      <p:grpSp>
        <p:nvGrpSpPr>
          <p:cNvPr id="42" name="Group 62"/>
          <p:cNvGrpSpPr/>
          <p:nvPr/>
        </p:nvGrpSpPr>
        <p:grpSpPr bwMode="auto">
          <a:xfrm>
            <a:off x="8493177" y="2286642"/>
            <a:ext cx="2938411" cy="144463"/>
            <a:chOff x="3493" y="2358"/>
            <a:chExt cx="2088" cy="91"/>
          </a:xfrm>
        </p:grpSpPr>
        <p:sp>
          <p:nvSpPr>
            <p:cNvPr id="43" name="Oval 14"/>
            <p:cNvSpPr>
              <a:spLocks noChangeArrowheads="1"/>
            </p:cNvSpPr>
            <p:nvPr/>
          </p:nvSpPr>
          <p:spPr bwMode="auto">
            <a:xfrm>
              <a:off x="3493" y="2358"/>
              <a:ext cx="91" cy="91"/>
            </a:xfrm>
            <a:prstGeom prst="ellipse">
              <a:avLst/>
            </a:prstGeom>
            <a:solidFill>
              <a:srgbClr val="4D4D4D"/>
            </a:solidFill>
            <a:ln w="28575">
              <a:solidFill>
                <a:schemeClr val="accent1"/>
              </a:solidFill>
              <a:round/>
            </a:ln>
          </p:spPr>
          <p:txBody>
            <a:bodyPr/>
            <a:lstStyle/>
            <a:p>
              <a:endParaRPr lang="zh-CN" altLang="en-US"/>
            </a:p>
          </p:txBody>
        </p:sp>
        <p:sp>
          <p:nvSpPr>
            <p:cNvPr id="44" name="Oval 15"/>
            <p:cNvSpPr>
              <a:spLocks noChangeArrowheads="1"/>
            </p:cNvSpPr>
            <p:nvPr/>
          </p:nvSpPr>
          <p:spPr bwMode="auto">
            <a:xfrm>
              <a:off x="4534" y="2358"/>
              <a:ext cx="91" cy="91"/>
            </a:xfrm>
            <a:prstGeom prst="ellipse">
              <a:avLst/>
            </a:prstGeom>
            <a:solidFill>
              <a:srgbClr val="4D4D4D"/>
            </a:solidFill>
            <a:ln w="28575">
              <a:solidFill>
                <a:schemeClr val="accent1"/>
              </a:solidFill>
              <a:round/>
            </a:ln>
          </p:spPr>
          <p:txBody>
            <a:bodyPr/>
            <a:lstStyle/>
            <a:p>
              <a:endParaRPr lang="zh-CN" altLang="en-US"/>
            </a:p>
          </p:txBody>
        </p:sp>
        <p:sp>
          <p:nvSpPr>
            <p:cNvPr id="52" name="Oval 16"/>
            <p:cNvSpPr>
              <a:spLocks noChangeArrowheads="1"/>
            </p:cNvSpPr>
            <p:nvPr/>
          </p:nvSpPr>
          <p:spPr bwMode="auto">
            <a:xfrm>
              <a:off x="5022" y="2358"/>
              <a:ext cx="91" cy="91"/>
            </a:xfrm>
            <a:prstGeom prst="ellipse">
              <a:avLst/>
            </a:prstGeom>
            <a:solidFill>
              <a:srgbClr val="4D4D4D"/>
            </a:solidFill>
            <a:ln w="28575">
              <a:solidFill>
                <a:schemeClr val="accent1"/>
              </a:solidFill>
              <a:round/>
            </a:ln>
          </p:spPr>
          <p:txBody>
            <a:bodyPr/>
            <a:lstStyle/>
            <a:p>
              <a:endParaRPr lang="zh-CN" altLang="en-US"/>
            </a:p>
          </p:txBody>
        </p:sp>
        <p:sp>
          <p:nvSpPr>
            <p:cNvPr id="53" name="Oval 17"/>
            <p:cNvSpPr>
              <a:spLocks noChangeArrowheads="1"/>
            </p:cNvSpPr>
            <p:nvPr/>
          </p:nvSpPr>
          <p:spPr bwMode="auto">
            <a:xfrm>
              <a:off x="4010" y="2358"/>
              <a:ext cx="91" cy="91"/>
            </a:xfrm>
            <a:prstGeom prst="ellipse">
              <a:avLst/>
            </a:prstGeom>
            <a:solidFill>
              <a:srgbClr val="4D4D4D"/>
            </a:solidFill>
            <a:ln w="28575">
              <a:solidFill>
                <a:schemeClr val="accent1"/>
              </a:solidFill>
              <a:round/>
            </a:ln>
          </p:spPr>
          <p:txBody>
            <a:bodyPr/>
            <a:lstStyle/>
            <a:p>
              <a:endParaRPr lang="zh-CN" altLang="en-US"/>
            </a:p>
          </p:txBody>
        </p:sp>
        <p:sp>
          <p:nvSpPr>
            <p:cNvPr id="54" name="Oval 18"/>
            <p:cNvSpPr>
              <a:spLocks noChangeArrowheads="1"/>
            </p:cNvSpPr>
            <p:nvPr/>
          </p:nvSpPr>
          <p:spPr bwMode="auto">
            <a:xfrm>
              <a:off x="5490" y="2358"/>
              <a:ext cx="91" cy="91"/>
            </a:xfrm>
            <a:prstGeom prst="ellipse">
              <a:avLst/>
            </a:prstGeom>
            <a:solidFill>
              <a:srgbClr val="4D4D4D"/>
            </a:solidFill>
            <a:ln w="28575">
              <a:solidFill>
                <a:schemeClr val="accent1"/>
              </a:solidFill>
              <a:round/>
            </a:ln>
          </p:spPr>
          <p:txBody>
            <a:bodyPr/>
            <a:lstStyle/>
            <a:p>
              <a:endParaRPr lang="zh-CN" altLang="en-US"/>
            </a:p>
          </p:txBody>
        </p:sp>
        <p:sp>
          <p:nvSpPr>
            <p:cNvPr id="55" name="Line 19"/>
            <p:cNvSpPr>
              <a:spLocks noChangeShapeType="1"/>
            </p:cNvSpPr>
            <p:nvPr/>
          </p:nvSpPr>
          <p:spPr bwMode="auto">
            <a:xfrm>
              <a:off x="3583" y="2411"/>
              <a:ext cx="42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0"/>
            <p:cNvSpPr>
              <a:spLocks noChangeShapeType="1"/>
            </p:cNvSpPr>
            <p:nvPr/>
          </p:nvSpPr>
          <p:spPr bwMode="auto">
            <a:xfrm>
              <a:off x="4107" y="2411"/>
              <a:ext cx="42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 name="Line 21"/>
            <p:cNvSpPr>
              <a:spLocks noChangeShapeType="1"/>
            </p:cNvSpPr>
            <p:nvPr/>
          </p:nvSpPr>
          <p:spPr bwMode="auto">
            <a:xfrm>
              <a:off x="4632" y="2411"/>
              <a:ext cx="38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Line 22"/>
            <p:cNvSpPr>
              <a:spLocks noChangeShapeType="1"/>
            </p:cNvSpPr>
            <p:nvPr/>
          </p:nvSpPr>
          <p:spPr bwMode="auto">
            <a:xfrm>
              <a:off x="5107" y="2411"/>
              <a:ext cx="387" cy="0"/>
            </a:xfrm>
            <a:prstGeom prst="line">
              <a:avLst/>
            </a:prstGeom>
            <a:noFill/>
            <a:ln w="28575">
              <a:solidFill>
                <a:srgbClr val="6E6EAA"/>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0" name="Rectangle 4"/>
          <p:cNvSpPr txBox="1">
            <a:spLocks noChangeArrowheads="1"/>
          </p:cNvSpPr>
          <p:nvPr/>
        </p:nvSpPr>
        <p:spPr>
          <a:xfrm>
            <a:off x="442055" y="3275542"/>
            <a:ext cx="8328306" cy="56118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树结构</a:t>
            </a:r>
            <a:r>
              <a:rPr kumimoji="1" lang="zh-CN" altLang="en-US" dirty="0">
                <a:solidFill>
                  <a:srgbClr val="404040"/>
                </a:solidFill>
                <a:latin typeface="微软雅黑" panose="020B0503020204020204" pitchFamily="34" charset="-122"/>
                <a:ea typeface="微软雅黑" panose="020B0503020204020204" pitchFamily="34" charset="-122"/>
              </a:rPr>
              <a:t>：数据元素之间是</a:t>
            </a:r>
            <a:r>
              <a:rPr kumimoji="1" lang="zh-CN" altLang="en-US" dirty="0">
                <a:solidFill>
                  <a:srgbClr val="B42D2D"/>
                </a:solidFill>
                <a:latin typeface="微软雅黑" panose="020B0503020204020204" pitchFamily="34" charset="-122"/>
                <a:ea typeface="微软雅黑" panose="020B0503020204020204" pitchFamily="34" charset="-122"/>
              </a:rPr>
              <a:t>一对多</a:t>
            </a:r>
            <a:r>
              <a:rPr kumimoji="1" lang="zh-CN" altLang="en-US" dirty="0">
                <a:solidFill>
                  <a:srgbClr val="404040"/>
                </a:solidFill>
                <a:latin typeface="微软雅黑" panose="020B0503020204020204" pitchFamily="34" charset="-122"/>
                <a:ea typeface="微软雅黑" panose="020B0503020204020204" pitchFamily="34" charset="-122"/>
              </a:rPr>
              <a:t>的层次关系</a:t>
            </a:r>
          </a:p>
        </p:txBody>
      </p:sp>
      <p:grpSp>
        <p:nvGrpSpPr>
          <p:cNvPr id="61" name="Group 64"/>
          <p:cNvGrpSpPr/>
          <p:nvPr/>
        </p:nvGrpSpPr>
        <p:grpSpPr bwMode="auto">
          <a:xfrm>
            <a:off x="8885375" y="2830104"/>
            <a:ext cx="2313883" cy="1458051"/>
            <a:chOff x="3552" y="2160"/>
            <a:chExt cx="1740" cy="1162"/>
          </a:xfrm>
        </p:grpSpPr>
        <p:sp>
          <p:nvSpPr>
            <p:cNvPr id="2" name="Oval 24"/>
            <p:cNvSpPr>
              <a:spLocks noChangeArrowheads="1"/>
            </p:cNvSpPr>
            <p:nvPr/>
          </p:nvSpPr>
          <p:spPr bwMode="auto">
            <a:xfrm>
              <a:off x="4501" y="2160"/>
              <a:ext cx="91" cy="91"/>
            </a:xfrm>
            <a:prstGeom prst="ellipse">
              <a:avLst/>
            </a:prstGeom>
            <a:solidFill>
              <a:srgbClr val="4D4D4D"/>
            </a:solidFill>
            <a:ln w="28575">
              <a:solidFill>
                <a:schemeClr val="accent1"/>
              </a:solidFill>
              <a:round/>
            </a:ln>
          </p:spPr>
          <p:txBody>
            <a:bodyPr/>
            <a:lstStyle/>
            <a:p>
              <a:endParaRPr lang="zh-CN" altLang="en-US"/>
            </a:p>
          </p:txBody>
        </p:sp>
        <p:sp>
          <p:nvSpPr>
            <p:cNvPr id="14" name="Oval 25"/>
            <p:cNvSpPr>
              <a:spLocks noChangeArrowheads="1"/>
            </p:cNvSpPr>
            <p:nvPr/>
          </p:nvSpPr>
          <p:spPr bwMode="auto">
            <a:xfrm>
              <a:off x="3752" y="2580"/>
              <a:ext cx="91" cy="91"/>
            </a:xfrm>
            <a:prstGeom prst="ellipse">
              <a:avLst/>
            </a:prstGeom>
            <a:solidFill>
              <a:srgbClr val="4D4D4D"/>
            </a:solidFill>
            <a:ln w="28575">
              <a:solidFill>
                <a:schemeClr val="accent1"/>
              </a:solidFill>
              <a:round/>
            </a:ln>
          </p:spPr>
          <p:txBody>
            <a:bodyPr/>
            <a:lstStyle/>
            <a:p>
              <a:endParaRPr lang="zh-CN" altLang="en-US"/>
            </a:p>
          </p:txBody>
        </p:sp>
        <p:sp>
          <p:nvSpPr>
            <p:cNvPr id="15" name="Oval 26"/>
            <p:cNvSpPr>
              <a:spLocks noChangeArrowheads="1"/>
            </p:cNvSpPr>
            <p:nvPr/>
          </p:nvSpPr>
          <p:spPr bwMode="auto">
            <a:xfrm>
              <a:off x="4734" y="2580"/>
              <a:ext cx="91" cy="91"/>
            </a:xfrm>
            <a:prstGeom prst="ellipse">
              <a:avLst/>
            </a:prstGeom>
            <a:solidFill>
              <a:srgbClr val="4D4D4D"/>
            </a:solidFill>
            <a:ln w="28575">
              <a:solidFill>
                <a:schemeClr val="accent1"/>
              </a:solidFill>
              <a:round/>
            </a:ln>
          </p:spPr>
          <p:txBody>
            <a:bodyPr/>
            <a:lstStyle/>
            <a:p>
              <a:endParaRPr lang="zh-CN" altLang="en-US"/>
            </a:p>
          </p:txBody>
        </p:sp>
        <p:sp>
          <p:nvSpPr>
            <p:cNvPr id="16" name="Oval 27"/>
            <p:cNvSpPr>
              <a:spLocks noChangeArrowheads="1"/>
            </p:cNvSpPr>
            <p:nvPr/>
          </p:nvSpPr>
          <p:spPr bwMode="auto">
            <a:xfrm>
              <a:off x="4268" y="2580"/>
              <a:ext cx="91" cy="91"/>
            </a:xfrm>
            <a:prstGeom prst="ellipse">
              <a:avLst/>
            </a:prstGeom>
            <a:solidFill>
              <a:srgbClr val="4D4D4D"/>
            </a:solidFill>
            <a:ln w="28575">
              <a:solidFill>
                <a:schemeClr val="accent1"/>
              </a:solidFill>
              <a:round/>
            </a:ln>
          </p:spPr>
          <p:txBody>
            <a:bodyPr/>
            <a:lstStyle/>
            <a:p>
              <a:endParaRPr lang="zh-CN" altLang="en-US"/>
            </a:p>
          </p:txBody>
        </p:sp>
        <p:sp>
          <p:nvSpPr>
            <p:cNvPr id="17" name="Oval 28"/>
            <p:cNvSpPr>
              <a:spLocks noChangeArrowheads="1"/>
            </p:cNvSpPr>
            <p:nvPr/>
          </p:nvSpPr>
          <p:spPr bwMode="auto">
            <a:xfrm>
              <a:off x="3552" y="3202"/>
              <a:ext cx="91" cy="91"/>
            </a:xfrm>
            <a:prstGeom prst="ellipse">
              <a:avLst/>
            </a:prstGeom>
            <a:solidFill>
              <a:srgbClr val="4D4D4D"/>
            </a:solidFill>
            <a:ln w="28575">
              <a:solidFill>
                <a:schemeClr val="accent1"/>
              </a:solidFill>
              <a:round/>
            </a:ln>
          </p:spPr>
          <p:txBody>
            <a:bodyPr/>
            <a:lstStyle/>
            <a:p>
              <a:endParaRPr lang="zh-CN" altLang="en-US"/>
            </a:p>
          </p:txBody>
        </p:sp>
        <p:sp>
          <p:nvSpPr>
            <p:cNvPr id="20" name="Oval 29"/>
            <p:cNvSpPr>
              <a:spLocks noChangeArrowheads="1"/>
            </p:cNvSpPr>
            <p:nvPr/>
          </p:nvSpPr>
          <p:spPr bwMode="auto">
            <a:xfrm>
              <a:off x="5201" y="2570"/>
              <a:ext cx="91" cy="91"/>
            </a:xfrm>
            <a:prstGeom prst="ellipse">
              <a:avLst/>
            </a:prstGeom>
            <a:solidFill>
              <a:srgbClr val="4D4D4D"/>
            </a:solidFill>
            <a:ln w="28575">
              <a:solidFill>
                <a:schemeClr val="accent1"/>
              </a:solidFill>
              <a:round/>
            </a:ln>
          </p:spPr>
          <p:txBody>
            <a:bodyPr/>
            <a:lstStyle/>
            <a:p>
              <a:endParaRPr lang="zh-CN" altLang="en-US"/>
            </a:p>
          </p:txBody>
        </p:sp>
        <p:sp>
          <p:nvSpPr>
            <p:cNvPr id="22" name="Oval 30"/>
            <p:cNvSpPr>
              <a:spLocks noChangeArrowheads="1"/>
            </p:cNvSpPr>
            <p:nvPr/>
          </p:nvSpPr>
          <p:spPr bwMode="auto">
            <a:xfrm>
              <a:off x="3937" y="3202"/>
              <a:ext cx="91" cy="91"/>
            </a:xfrm>
            <a:prstGeom prst="ellipse">
              <a:avLst/>
            </a:prstGeom>
            <a:solidFill>
              <a:srgbClr val="4D4D4D"/>
            </a:solidFill>
            <a:ln w="28575">
              <a:solidFill>
                <a:schemeClr val="accent1"/>
              </a:solidFill>
              <a:round/>
            </a:ln>
          </p:spPr>
          <p:txBody>
            <a:bodyPr/>
            <a:lstStyle/>
            <a:p>
              <a:endParaRPr lang="zh-CN" altLang="en-US"/>
            </a:p>
          </p:txBody>
        </p:sp>
        <p:sp>
          <p:nvSpPr>
            <p:cNvPr id="26" name="Oval 31"/>
            <p:cNvSpPr>
              <a:spLocks noChangeArrowheads="1"/>
            </p:cNvSpPr>
            <p:nvPr/>
          </p:nvSpPr>
          <p:spPr bwMode="auto">
            <a:xfrm>
              <a:off x="4337" y="3227"/>
              <a:ext cx="91" cy="91"/>
            </a:xfrm>
            <a:prstGeom prst="ellipse">
              <a:avLst/>
            </a:prstGeom>
            <a:solidFill>
              <a:srgbClr val="4D4D4D"/>
            </a:solidFill>
            <a:ln w="28575">
              <a:solidFill>
                <a:schemeClr val="accent1"/>
              </a:solidFill>
              <a:round/>
            </a:ln>
          </p:spPr>
          <p:txBody>
            <a:bodyPr/>
            <a:lstStyle/>
            <a:p>
              <a:endParaRPr lang="zh-CN" altLang="en-US"/>
            </a:p>
          </p:txBody>
        </p:sp>
        <p:sp>
          <p:nvSpPr>
            <p:cNvPr id="27" name="Oval 32"/>
            <p:cNvSpPr>
              <a:spLocks noChangeArrowheads="1"/>
            </p:cNvSpPr>
            <p:nvPr/>
          </p:nvSpPr>
          <p:spPr bwMode="auto">
            <a:xfrm>
              <a:off x="4739" y="3231"/>
              <a:ext cx="91" cy="91"/>
            </a:xfrm>
            <a:prstGeom prst="ellipse">
              <a:avLst/>
            </a:prstGeom>
            <a:solidFill>
              <a:srgbClr val="4D4D4D"/>
            </a:solidFill>
            <a:ln w="28575">
              <a:solidFill>
                <a:schemeClr val="accent1"/>
              </a:solidFill>
              <a:round/>
            </a:ln>
          </p:spPr>
          <p:txBody>
            <a:bodyPr/>
            <a:lstStyle/>
            <a:p>
              <a:endParaRPr lang="zh-CN" altLang="en-US"/>
            </a:p>
          </p:txBody>
        </p:sp>
        <p:sp>
          <p:nvSpPr>
            <p:cNvPr id="29" name="Oval 33"/>
            <p:cNvSpPr>
              <a:spLocks noChangeArrowheads="1"/>
            </p:cNvSpPr>
            <p:nvPr/>
          </p:nvSpPr>
          <p:spPr bwMode="auto">
            <a:xfrm>
              <a:off x="5090" y="3231"/>
              <a:ext cx="91" cy="91"/>
            </a:xfrm>
            <a:prstGeom prst="ellipse">
              <a:avLst/>
            </a:prstGeom>
            <a:solidFill>
              <a:srgbClr val="4D4D4D"/>
            </a:solidFill>
            <a:ln w="28575">
              <a:solidFill>
                <a:schemeClr val="accent1"/>
              </a:solidFill>
              <a:round/>
            </a:ln>
          </p:spPr>
          <p:txBody>
            <a:bodyPr/>
            <a:lstStyle/>
            <a:p>
              <a:endParaRPr lang="zh-CN" altLang="en-US"/>
            </a:p>
          </p:txBody>
        </p:sp>
        <p:sp>
          <p:nvSpPr>
            <p:cNvPr id="31" name="Line 34"/>
            <p:cNvSpPr>
              <a:spLocks noChangeShapeType="1"/>
            </p:cNvSpPr>
            <p:nvPr/>
          </p:nvSpPr>
          <p:spPr bwMode="auto">
            <a:xfrm flipH="1">
              <a:off x="3840" y="2217"/>
              <a:ext cx="656" cy="370"/>
            </a:xfrm>
            <a:prstGeom prst="line">
              <a:avLst/>
            </a:prstGeom>
            <a:solidFill>
              <a:srgbClr val="4D4D4D"/>
            </a:solidFill>
            <a:ln w="28575">
              <a:solidFill>
                <a:schemeClr val="accent1"/>
              </a:solidFill>
              <a:round/>
            </a:ln>
          </p:spPr>
          <p:txBody>
            <a:bodyPr/>
            <a:lstStyle/>
            <a:p>
              <a:endParaRPr lang="zh-CN" altLang="en-US"/>
            </a:p>
          </p:txBody>
        </p:sp>
        <p:sp>
          <p:nvSpPr>
            <p:cNvPr id="32" name="Freeform 35"/>
            <p:cNvSpPr/>
            <p:nvPr/>
          </p:nvSpPr>
          <p:spPr bwMode="auto">
            <a:xfrm>
              <a:off x="4326" y="2245"/>
              <a:ext cx="198" cy="340"/>
            </a:xfrm>
            <a:custGeom>
              <a:avLst/>
              <a:gdLst>
                <a:gd name="T0" fmla="*/ 186 w 186"/>
                <a:gd name="T1" fmla="*/ 0 h 271"/>
                <a:gd name="T2" fmla="*/ 0 w 186"/>
                <a:gd name="T3" fmla="*/ 271 h 271"/>
              </a:gdLst>
              <a:ahLst/>
              <a:cxnLst>
                <a:cxn ang="0">
                  <a:pos x="T0" y="T1"/>
                </a:cxn>
                <a:cxn ang="0">
                  <a:pos x="T2" y="T3"/>
                </a:cxn>
              </a:cxnLst>
              <a:rect l="0" t="0" r="r" b="b"/>
              <a:pathLst>
                <a:path w="186" h="271">
                  <a:moveTo>
                    <a:pt x="186" y="0"/>
                  </a:moveTo>
                  <a:lnTo>
                    <a:pt x="0" y="271"/>
                  </a:lnTo>
                </a:path>
              </a:pathLst>
            </a:custGeom>
            <a:solidFill>
              <a:srgbClr val="4D4D4D"/>
            </a:solidFill>
            <a:ln w="28575">
              <a:solidFill>
                <a:schemeClr val="accent1"/>
              </a:solidFill>
              <a:round/>
            </a:ln>
          </p:spPr>
          <p:txBody>
            <a:bodyPr/>
            <a:lstStyle/>
            <a:p>
              <a:endParaRPr lang="zh-CN" altLang="en-US"/>
            </a:p>
          </p:txBody>
        </p:sp>
        <p:sp>
          <p:nvSpPr>
            <p:cNvPr id="35" name="Line 36"/>
            <p:cNvSpPr>
              <a:spLocks noChangeShapeType="1"/>
            </p:cNvSpPr>
            <p:nvPr/>
          </p:nvSpPr>
          <p:spPr bwMode="auto">
            <a:xfrm>
              <a:off x="4565" y="2241"/>
              <a:ext cx="186" cy="344"/>
            </a:xfrm>
            <a:prstGeom prst="line">
              <a:avLst/>
            </a:prstGeom>
            <a:solidFill>
              <a:srgbClr val="4D4D4D"/>
            </a:solidFill>
            <a:ln w="28575">
              <a:solidFill>
                <a:schemeClr val="accent1"/>
              </a:solidFill>
              <a:round/>
            </a:ln>
          </p:spPr>
          <p:txBody>
            <a:bodyPr/>
            <a:lstStyle/>
            <a:p>
              <a:endParaRPr lang="zh-CN" altLang="en-US"/>
            </a:p>
          </p:txBody>
        </p:sp>
        <p:sp>
          <p:nvSpPr>
            <p:cNvPr id="36" name="Line 37"/>
            <p:cNvSpPr>
              <a:spLocks noChangeShapeType="1"/>
            </p:cNvSpPr>
            <p:nvPr/>
          </p:nvSpPr>
          <p:spPr bwMode="auto">
            <a:xfrm>
              <a:off x="4588" y="2213"/>
              <a:ext cx="645" cy="372"/>
            </a:xfrm>
            <a:prstGeom prst="line">
              <a:avLst/>
            </a:prstGeom>
            <a:solidFill>
              <a:srgbClr val="4D4D4D"/>
            </a:solidFill>
            <a:ln w="28575">
              <a:solidFill>
                <a:schemeClr val="accent1"/>
              </a:solidFill>
              <a:round/>
            </a:ln>
          </p:spPr>
          <p:txBody>
            <a:bodyPr/>
            <a:lstStyle/>
            <a:p>
              <a:endParaRPr lang="zh-CN" altLang="en-US"/>
            </a:p>
          </p:txBody>
        </p:sp>
        <p:sp>
          <p:nvSpPr>
            <p:cNvPr id="37" name="Line 38"/>
            <p:cNvSpPr>
              <a:spLocks noChangeShapeType="1"/>
            </p:cNvSpPr>
            <p:nvPr/>
          </p:nvSpPr>
          <p:spPr bwMode="auto">
            <a:xfrm flipH="1">
              <a:off x="3589" y="2665"/>
              <a:ext cx="190" cy="544"/>
            </a:xfrm>
            <a:prstGeom prst="line">
              <a:avLst/>
            </a:prstGeom>
            <a:solidFill>
              <a:srgbClr val="4D4D4D"/>
            </a:solidFill>
            <a:ln w="28575">
              <a:solidFill>
                <a:schemeClr val="accent1"/>
              </a:solidFill>
              <a:round/>
            </a:ln>
          </p:spPr>
          <p:txBody>
            <a:bodyPr/>
            <a:lstStyle/>
            <a:p>
              <a:endParaRPr lang="zh-CN" altLang="en-US"/>
            </a:p>
          </p:txBody>
        </p:sp>
        <p:sp>
          <p:nvSpPr>
            <p:cNvPr id="38" name="Line 39"/>
            <p:cNvSpPr>
              <a:spLocks noChangeShapeType="1"/>
            </p:cNvSpPr>
            <p:nvPr/>
          </p:nvSpPr>
          <p:spPr bwMode="auto">
            <a:xfrm flipH="1">
              <a:off x="4411" y="2656"/>
              <a:ext cx="344" cy="581"/>
            </a:xfrm>
            <a:prstGeom prst="line">
              <a:avLst/>
            </a:prstGeom>
            <a:solidFill>
              <a:srgbClr val="4D4D4D"/>
            </a:solidFill>
            <a:ln w="28575">
              <a:solidFill>
                <a:schemeClr val="accent1"/>
              </a:solidFill>
              <a:round/>
            </a:ln>
          </p:spPr>
          <p:txBody>
            <a:bodyPr/>
            <a:lstStyle/>
            <a:p>
              <a:endParaRPr lang="zh-CN" altLang="en-US"/>
            </a:p>
          </p:txBody>
        </p:sp>
        <p:sp>
          <p:nvSpPr>
            <p:cNvPr id="40" name="Line 40"/>
            <p:cNvSpPr>
              <a:spLocks noChangeShapeType="1"/>
            </p:cNvSpPr>
            <p:nvPr/>
          </p:nvSpPr>
          <p:spPr bwMode="auto">
            <a:xfrm flipH="1">
              <a:off x="4779" y="2674"/>
              <a:ext cx="5" cy="563"/>
            </a:xfrm>
            <a:prstGeom prst="line">
              <a:avLst/>
            </a:prstGeom>
            <a:solidFill>
              <a:srgbClr val="4D4D4D"/>
            </a:solidFill>
            <a:ln w="28575">
              <a:solidFill>
                <a:schemeClr val="accent1"/>
              </a:solidFill>
              <a:round/>
            </a:ln>
          </p:spPr>
          <p:txBody>
            <a:bodyPr/>
            <a:lstStyle/>
            <a:p>
              <a:endParaRPr lang="zh-CN" altLang="en-US"/>
            </a:p>
          </p:txBody>
        </p:sp>
        <p:sp>
          <p:nvSpPr>
            <p:cNvPr id="45" name="Line 41"/>
            <p:cNvSpPr>
              <a:spLocks noChangeShapeType="1"/>
            </p:cNvSpPr>
            <p:nvPr/>
          </p:nvSpPr>
          <p:spPr bwMode="auto">
            <a:xfrm>
              <a:off x="4806" y="2657"/>
              <a:ext cx="314" cy="580"/>
            </a:xfrm>
            <a:prstGeom prst="line">
              <a:avLst/>
            </a:prstGeom>
            <a:solidFill>
              <a:srgbClr val="4D4D4D"/>
            </a:solidFill>
            <a:ln w="28575">
              <a:solidFill>
                <a:schemeClr val="accent1"/>
              </a:solidFill>
              <a:round/>
            </a:ln>
          </p:spPr>
          <p:txBody>
            <a:bodyPr/>
            <a:lstStyle/>
            <a:p>
              <a:endParaRPr lang="zh-CN" altLang="en-US"/>
            </a:p>
          </p:txBody>
        </p:sp>
        <p:sp>
          <p:nvSpPr>
            <p:cNvPr id="46" name="Line 42"/>
            <p:cNvSpPr>
              <a:spLocks noChangeShapeType="1"/>
            </p:cNvSpPr>
            <p:nvPr/>
          </p:nvSpPr>
          <p:spPr bwMode="auto">
            <a:xfrm>
              <a:off x="3825" y="2665"/>
              <a:ext cx="161" cy="544"/>
            </a:xfrm>
            <a:prstGeom prst="line">
              <a:avLst/>
            </a:prstGeom>
            <a:solidFill>
              <a:srgbClr val="4D4D4D"/>
            </a:solidFill>
            <a:ln w="28575">
              <a:solidFill>
                <a:schemeClr val="accent1"/>
              </a:solidFill>
              <a:round/>
            </a:ln>
          </p:spPr>
          <p:txBody>
            <a:bodyPr/>
            <a:lstStyle/>
            <a:p>
              <a:endParaRPr lang="zh-CN" altLang="en-US"/>
            </a:p>
          </p:txBody>
        </p:sp>
      </p:grpSp>
      <p:grpSp>
        <p:nvGrpSpPr>
          <p:cNvPr id="81" name="Group 62"/>
          <p:cNvGrpSpPr/>
          <p:nvPr/>
        </p:nvGrpSpPr>
        <p:grpSpPr bwMode="auto">
          <a:xfrm>
            <a:off x="8885375" y="4627070"/>
            <a:ext cx="2451701" cy="1531937"/>
            <a:chOff x="3614" y="2884"/>
            <a:chExt cx="1688" cy="1056"/>
          </a:xfrm>
        </p:grpSpPr>
        <p:sp>
          <p:nvSpPr>
            <p:cNvPr id="82" name="Oval 44"/>
            <p:cNvSpPr>
              <a:spLocks noChangeArrowheads="1"/>
            </p:cNvSpPr>
            <p:nvPr/>
          </p:nvSpPr>
          <p:spPr bwMode="auto">
            <a:xfrm>
              <a:off x="4361" y="2884"/>
              <a:ext cx="91" cy="91"/>
            </a:xfrm>
            <a:prstGeom prst="ellipse">
              <a:avLst/>
            </a:prstGeom>
            <a:solidFill>
              <a:srgbClr val="4D4D4D"/>
            </a:solidFill>
            <a:ln w="28575">
              <a:solidFill>
                <a:schemeClr val="accent1"/>
              </a:solidFill>
              <a:round/>
            </a:ln>
          </p:spPr>
          <p:txBody>
            <a:bodyPr/>
            <a:lstStyle/>
            <a:p>
              <a:endParaRPr lang="zh-CN" altLang="en-US"/>
            </a:p>
          </p:txBody>
        </p:sp>
        <p:sp>
          <p:nvSpPr>
            <p:cNvPr id="83" name="Oval 45"/>
            <p:cNvSpPr>
              <a:spLocks noChangeArrowheads="1"/>
            </p:cNvSpPr>
            <p:nvPr/>
          </p:nvSpPr>
          <p:spPr bwMode="auto">
            <a:xfrm>
              <a:off x="3614" y="3255"/>
              <a:ext cx="91" cy="91"/>
            </a:xfrm>
            <a:prstGeom prst="ellipse">
              <a:avLst/>
            </a:prstGeom>
            <a:solidFill>
              <a:srgbClr val="4D4D4D"/>
            </a:solidFill>
            <a:ln w="28575">
              <a:solidFill>
                <a:schemeClr val="accent1"/>
              </a:solidFill>
              <a:round/>
            </a:ln>
          </p:spPr>
          <p:txBody>
            <a:bodyPr/>
            <a:lstStyle/>
            <a:p>
              <a:endParaRPr lang="zh-CN" altLang="en-US"/>
            </a:p>
          </p:txBody>
        </p:sp>
        <p:sp>
          <p:nvSpPr>
            <p:cNvPr id="84" name="Oval 47"/>
            <p:cNvSpPr>
              <a:spLocks noChangeArrowheads="1"/>
            </p:cNvSpPr>
            <p:nvPr/>
          </p:nvSpPr>
          <p:spPr bwMode="auto">
            <a:xfrm>
              <a:off x="3615" y="3849"/>
              <a:ext cx="91" cy="91"/>
            </a:xfrm>
            <a:prstGeom prst="ellipse">
              <a:avLst/>
            </a:prstGeom>
            <a:solidFill>
              <a:srgbClr val="4D4D4D"/>
            </a:solidFill>
            <a:ln w="28575">
              <a:solidFill>
                <a:schemeClr val="accent1"/>
              </a:solidFill>
              <a:round/>
            </a:ln>
          </p:spPr>
          <p:txBody>
            <a:bodyPr/>
            <a:lstStyle/>
            <a:p>
              <a:endParaRPr lang="zh-CN" altLang="en-US"/>
            </a:p>
          </p:txBody>
        </p:sp>
        <p:sp>
          <p:nvSpPr>
            <p:cNvPr id="85" name="Oval 48"/>
            <p:cNvSpPr>
              <a:spLocks noChangeArrowheads="1"/>
            </p:cNvSpPr>
            <p:nvPr/>
          </p:nvSpPr>
          <p:spPr bwMode="auto">
            <a:xfrm>
              <a:off x="5211" y="3216"/>
              <a:ext cx="91" cy="91"/>
            </a:xfrm>
            <a:prstGeom prst="ellipse">
              <a:avLst/>
            </a:prstGeom>
            <a:solidFill>
              <a:srgbClr val="4D4D4D"/>
            </a:solidFill>
            <a:ln w="28575">
              <a:solidFill>
                <a:schemeClr val="accent1"/>
              </a:solidFill>
              <a:round/>
            </a:ln>
          </p:spPr>
          <p:txBody>
            <a:bodyPr/>
            <a:lstStyle/>
            <a:p>
              <a:endParaRPr lang="zh-CN" altLang="en-US"/>
            </a:p>
          </p:txBody>
        </p:sp>
        <p:sp>
          <p:nvSpPr>
            <p:cNvPr id="86" name="Oval 49"/>
            <p:cNvSpPr>
              <a:spLocks noChangeArrowheads="1"/>
            </p:cNvSpPr>
            <p:nvPr/>
          </p:nvSpPr>
          <p:spPr bwMode="auto">
            <a:xfrm>
              <a:off x="4366" y="3843"/>
              <a:ext cx="91" cy="91"/>
            </a:xfrm>
            <a:prstGeom prst="ellipse">
              <a:avLst/>
            </a:prstGeom>
            <a:solidFill>
              <a:srgbClr val="4D4D4D"/>
            </a:solidFill>
            <a:ln w="28575">
              <a:solidFill>
                <a:schemeClr val="accent1"/>
              </a:solidFill>
              <a:round/>
            </a:ln>
          </p:spPr>
          <p:txBody>
            <a:bodyPr/>
            <a:lstStyle/>
            <a:p>
              <a:endParaRPr lang="zh-CN" altLang="en-US"/>
            </a:p>
          </p:txBody>
        </p:sp>
        <p:sp>
          <p:nvSpPr>
            <p:cNvPr id="87" name="Oval 50"/>
            <p:cNvSpPr>
              <a:spLocks noChangeArrowheads="1"/>
            </p:cNvSpPr>
            <p:nvPr/>
          </p:nvSpPr>
          <p:spPr bwMode="auto">
            <a:xfrm>
              <a:off x="5211" y="3834"/>
              <a:ext cx="91" cy="91"/>
            </a:xfrm>
            <a:prstGeom prst="ellipse">
              <a:avLst/>
            </a:prstGeom>
            <a:solidFill>
              <a:srgbClr val="4D4D4D"/>
            </a:solidFill>
            <a:ln w="28575">
              <a:solidFill>
                <a:schemeClr val="accent1"/>
              </a:solidFill>
              <a:round/>
            </a:ln>
          </p:spPr>
          <p:txBody>
            <a:bodyPr/>
            <a:lstStyle/>
            <a:p>
              <a:endParaRPr lang="zh-CN" altLang="en-US"/>
            </a:p>
          </p:txBody>
        </p:sp>
        <p:sp>
          <p:nvSpPr>
            <p:cNvPr id="88" name="Freeform 51"/>
            <p:cNvSpPr/>
            <p:nvPr/>
          </p:nvSpPr>
          <p:spPr bwMode="auto">
            <a:xfrm>
              <a:off x="3694" y="2946"/>
              <a:ext cx="663" cy="318"/>
            </a:xfrm>
            <a:custGeom>
              <a:avLst/>
              <a:gdLst>
                <a:gd name="T0" fmla="*/ 652 w 652"/>
                <a:gd name="T1" fmla="*/ 0 h 313"/>
                <a:gd name="T2" fmla="*/ 0 w 652"/>
                <a:gd name="T3" fmla="*/ 313 h 313"/>
              </a:gdLst>
              <a:ahLst/>
              <a:cxnLst>
                <a:cxn ang="0">
                  <a:pos x="T0" y="T1"/>
                </a:cxn>
                <a:cxn ang="0">
                  <a:pos x="T2" y="T3"/>
                </a:cxn>
              </a:cxnLst>
              <a:rect l="0" t="0" r="r" b="b"/>
              <a:pathLst>
                <a:path w="652" h="313">
                  <a:moveTo>
                    <a:pt x="652" y="0"/>
                  </a:moveTo>
                  <a:lnTo>
                    <a:pt x="0" y="313"/>
                  </a:lnTo>
                </a:path>
              </a:pathLst>
            </a:custGeom>
            <a:solidFill>
              <a:srgbClr val="4D4D4D"/>
            </a:solidFill>
            <a:ln w="28575">
              <a:solidFill>
                <a:schemeClr val="accent1"/>
              </a:solidFill>
              <a:round/>
            </a:ln>
          </p:spPr>
          <p:txBody>
            <a:bodyPr/>
            <a:lstStyle/>
            <a:p>
              <a:endParaRPr lang="zh-CN" altLang="en-US"/>
            </a:p>
          </p:txBody>
        </p:sp>
        <p:sp>
          <p:nvSpPr>
            <p:cNvPr id="89" name="Freeform 52"/>
            <p:cNvSpPr/>
            <p:nvPr/>
          </p:nvSpPr>
          <p:spPr bwMode="auto">
            <a:xfrm>
              <a:off x="4439" y="2946"/>
              <a:ext cx="769" cy="304"/>
            </a:xfrm>
            <a:custGeom>
              <a:avLst/>
              <a:gdLst>
                <a:gd name="T0" fmla="*/ 0 w 727"/>
                <a:gd name="T1" fmla="*/ 0 h 299"/>
                <a:gd name="T2" fmla="*/ 727 w 727"/>
                <a:gd name="T3" fmla="*/ 299 h 299"/>
              </a:gdLst>
              <a:ahLst/>
              <a:cxnLst>
                <a:cxn ang="0">
                  <a:pos x="T0" y="T1"/>
                </a:cxn>
                <a:cxn ang="0">
                  <a:pos x="T2" y="T3"/>
                </a:cxn>
              </a:cxnLst>
              <a:rect l="0" t="0" r="r" b="b"/>
              <a:pathLst>
                <a:path w="727" h="299">
                  <a:moveTo>
                    <a:pt x="0" y="0"/>
                  </a:moveTo>
                  <a:lnTo>
                    <a:pt x="727" y="299"/>
                  </a:lnTo>
                </a:path>
              </a:pathLst>
            </a:custGeom>
            <a:solidFill>
              <a:srgbClr val="4D4D4D"/>
            </a:solidFill>
            <a:ln w="28575">
              <a:solidFill>
                <a:schemeClr val="accent1"/>
              </a:solidFill>
              <a:round/>
            </a:ln>
          </p:spPr>
          <p:txBody>
            <a:bodyPr/>
            <a:lstStyle/>
            <a:p>
              <a:endParaRPr lang="zh-CN" altLang="en-US"/>
            </a:p>
          </p:txBody>
        </p:sp>
        <p:sp>
          <p:nvSpPr>
            <p:cNvPr id="90" name="Freeform 53"/>
            <p:cNvSpPr/>
            <p:nvPr/>
          </p:nvSpPr>
          <p:spPr bwMode="auto">
            <a:xfrm>
              <a:off x="3654" y="3351"/>
              <a:ext cx="2" cy="499"/>
            </a:xfrm>
            <a:custGeom>
              <a:avLst/>
              <a:gdLst>
                <a:gd name="T0" fmla="*/ 0 w 2"/>
                <a:gd name="T1" fmla="*/ 0 h 481"/>
                <a:gd name="T2" fmla="*/ 2 w 2"/>
                <a:gd name="T3" fmla="*/ 481 h 481"/>
              </a:gdLst>
              <a:ahLst/>
              <a:cxnLst>
                <a:cxn ang="0">
                  <a:pos x="T0" y="T1"/>
                </a:cxn>
                <a:cxn ang="0">
                  <a:pos x="T2" y="T3"/>
                </a:cxn>
              </a:cxnLst>
              <a:rect l="0" t="0" r="r" b="b"/>
              <a:pathLst>
                <a:path w="2" h="481">
                  <a:moveTo>
                    <a:pt x="0" y="0"/>
                  </a:moveTo>
                  <a:lnTo>
                    <a:pt x="2" y="481"/>
                  </a:lnTo>
                </a:path>
              </a:pathLst>
            </a:custGeom>
            <a:solidFill>
              <a:srgbClr val="4D4D4D"/>
            </a:solidFill>
            <a:ln w="28575">
              <a:solidFill>
                <a:schemeClr val="accent1"/>
              </a:solidFill>
              <a:round/>
            </a:ln>
          </p:spPr>
          <p:txBody>
            <a:bodyPr/>
            <a:lstStyle/>
            <a:p>
              <a:endParaRPr lang="zh-CN" altLang="en-US"/>
            </a:p>
          </p:txBody>
        </p:sp>
        <p:sp>
          <p:nvSpPr>
            <p:cNvPr id="91" name="Freeform 54"/>
            <p:cNvSpPr/>
            <p:nvPr/>
          </p:nvSpPr>
          <p:spPr bwMode="auto">
            <a:xfrm flipV="1">
              <a:off x="3714" y="3897"/>
              <a:ext cx="657" cy="1"/>
            </a:xfrm>
            <a:custGeom>
              <a:avLst/>
              <a:gdLst>
                <a:gd name="T0" fmla="*/ 0 w 1258"/>
                <a:gd name="T1" fmla="*/ 933 h 933"/>
                <a:gd name="T2" fmla="*/ 1258 w 1258"/>
                <a:gd name="T3" fmla="*/ 0 h 933"/>
              </a:gdLst>
              <a:ahLst/>
              <a:cxnLst>
                <a:cxn ang="0">
                  <a:pos x="T0" y="T1"/>
                </a:cxn>
                <a:cxn ang="0">
                  <a:pos x="T2" y="T3"/>
                </a:cxn>
              </a:cxnLst>
              <a:rect l="0" t="0" r="r" b="b"/>
              <a:pathLst>
                <a:path w="1258" h="933">
                  <a:moveTo>
                    <a:pt x="0" y="933"/>
                  </a:moveTo>
                  <a:lnTo>
                    <a:pt x="1258" y="0"/>
                  </a:lnTo>
                </a:path>
              </a:pathLst>
            </a:custGeom>
            <a:solidFill>
              <a:srgbClr val="4D4D4D"/>
            </a:solidFill>
            <a:ln w="28575">
              <a:solidFill>
                <a:schemeClr val="accent1"/>
              </a:solidFill>
              <a:round/>
            </a:ln>
          </p:spPr>
          <p:txBody>
            <a:bodyPr/>
            <a:lstStyle/>
            <a:p>
              <a:endParaRPr lang="zh-CN" altLang="en-US"/>
            </a:p>
          </p:txBody>
        </p:sp>
        <p:sp>
          <p:nvSpPr>
            <p:cNvPr id="92" name="Freeform 55"/>
            <p:cNvSpPr/>
            <p:nvPr/>
          </p:nvSpPr>
          <p:spPr bwMode="auto">
            <a:xfrm>
              <a:off x="4406" y="2974"/>
              <a:ext cx="1" cy="866"/>
            </a:xfrm>
            <a:custGeom>
              <a:avLst/>
              <a:gdLst>
                <a:gd name="T0" fmla="*/ 0 w 7"/>
                <a:gd name="T1" fmla="*/ 841 h 841"/>
                <a:gd name="T2" fmla="*/ 7 w 7"/>
                <a:gd name="T3" fmla="*/ 0 h 841"/>
              </a:gdLst>
              <a:ahLst/>
              <a:cxnLst>
                <a:cxn ang="0">
                  <a:pos x="T0" y="T1"/>
                </a:cxn>
                <a:cxn ang="0">
                  <a:pos x="T2" y="T3"/>
                </a:cxn>
              </a:cxnLst>
              <a:rect l="0" t="0" r="r" b="b"/>
              <a:pathLst>
                <a:path w="7" h="841">
                  <a:moveTo>
                    <a:pt x="0" y="841"/>
                  </a:moveTo>
                  <a:lnTo>
                    <a:pt x="7" y="0"/>
                  </a:lnTo>
                </a:path>
              </a:pathLst>
            </a:custGeom>
            <a:solidFill>
              <a:srgbClr val="4D4D4D"/>
            </a:solidFill>
            <a:ln w="28575">
              <a:solidFill>
                <a:schemeClr val="accent1"/>
              </a:solidFill>
              <a:round/>
            </a:ln>
          </p:spPr>
          <p:txBody>
            <a:bodyPr/>
            <a:lstStyle/>
            <a:p>
              <a:endParaRPr lang="zh-CN" altLang="en-US"/>
            </a:p>
          </p:txBody>
        </p:sp>
        <p:sp>
          <p:nvSpPr>
            <p:cNvPr id="93" name="Freeform 56"/>
            <p:cNvSpPr/>
            <p:nvPr/>
          </p:nvSpPr>
          <p:spPr bwMode="auto">
            <a:xfrm flipV="1">
              <a:off x="4461" y="3893"/>
              <a:ext cx="748" cy="1"/>
            </a:xfrm>
            <a:custGeom>
              <a:avLst/>
              <a:gdLst>
                <a:gd name="T0" fmla="*/ 0 w 708"/>
                <a:gd name="T1" fmla="*/ 0 h 4"/>
                <a:gd name="T2" fmla="*/ 708 w 708"/>
                <a:gd name="T3" fmla="*/ 4 h 4"/>
              </a:gdLst>
              <a:ahLst/>
              <a:cxnLst>
                <a:cxn ang="0">
                  <a:pos x="T0" y="T1"/>
                </a:cxn>
                <a:cxn ang="0">
                  <a:pos x="T2" y="T3"/>
                </a:cxn>
              </a:cxnLst>
              <a:rect l="0" t="0" r="r" b="b"/>
              <a:pathLst>
                <a:path w="708" h="4">
                  <a:moveTo>
                    <a:pt x="0" y="0"/>
                  </a:moveTo>
                  <a:lnTo>
                    <a:pt x="708" y="4"/>
                  </a:lnTo>
                </a:path>
              </a:pathLst>
            </a:custGeom>
            <a:solidFill>
              <a:srgbClr val="4D4D4D"/>
            </a:solidFill>
            <a:ln w="28575">
              <a:solidFill>
                <a:schemeClr val="accent1"/>
              </a:solidFill>
              <a:round/>
            </a:ln>
          </p:spPr>
          <p:txBody>
            <a:bodyPr/>
            <a:lstStyle/>
            <a:p>
              <a:endParaRPr lang="zh-CN" altLang="en-US"/>
            </a:p>
          </p:txBody>
        </p:sp>
        <p:sp>
          <p:nvSpPr>
            <p:cNvPr id="94" name="Freeform 57"/>
            <p:cNvSpPr/>
            <p:nvPr/>
          </p:nvSpPr>
          <p:spPr bwMode="auto">
            <a:xfrm>
              <a:off x="3702" y="3294"/>
              <a:ext cx="1531" cy="595"/>
            </a:xfrm>
            <a:custGeom>
              <a:avLst/>
              <a:gdLst>
                <a:gd name="T0" fmla="*/ 1475 w 1475"/>
                <a:gd name="T1" fmla="*/ 0 h 592"/>
                <a:gd name="T2" fmla="*/ 0 w 1475"/>
                <a:gd name="T3" fmla="*/ 592 h 592"/>
              </a:gdLst>
              <a:ahLst/>
              <a:cxnLst>
                <a:cxn ang="0">
                  <a:pos x="T0" y="T1"/>
                </a:cxn>
                <a:cxn ang="0">
                  <a:pos x="T2" y="T3"/>
                </a:cxn>
              </a:cxnLst>
              <a:rect l="0" t="0" r="r" b="b"/>
              <a:pathLst>
                <a:path w="1475" h="592">
                  <a:moveTo>
                    <a:pt x="1475" y="0"/>
                  </a:moveTo>
                  <a:lnTo>
                    <a:pt x="0" y="592"/>
                  </a:lnTo>
                </a:path>
              </a:pathLst>
            </a:custGeom>
            <a:solidFill>
              <a:srgbClr val="4D4D4D"/>
            </a:solidFill>
            <a:ln w="28575">
              <a:solidFill>
                <a:schemeClr val="accent1"/>
              </a:solidFill>
              <a:round/>
            </a:ln>
          </p:spPr>
          <p:txBody>
            <a:bodyPr/>
            <a:lstStyle/>
            <a:p>
              <a:endParaRPr lang="zh-CN" altLang="en-US"/>
            </a:p>
          </p:txBody>
        </p:sp>
        <p:sp>
          <p:nvSpPr>
            <p:cNvPr id="95" name="Freeform 58"/>
            <p:cNvSpPr/>
            <p:nvPr/>
          </p:nvSpPr>
          <p:spPr bwMode="auto">
            <a:xfrm flipH="1">
              <a:off x="5255" y="3302"/>
              <a:ext cx="1" cy="540"/>
            </a:xfrm>
            <a:custGeom>
              <a:avLst/>
              <a:gdLst>
                <a:gd name="T0" fmla="*/ 6 w 6"/>
                <a:gd name="T1" fmla="*/ 0 h 498"/>
                <a:gd name="T2" fmla="*/ 0 w 6"/>
                <a:gd name="T3" fmla="*/ 498 h 498"/>
              </a:gdLst>
              <a:ahLst/>
              <a:cxnLst>
                <a:cxn ang="0">
                  <a:pos x="T0" y="T1"/>
                </a:cxn>
                <a:cxn ang="0">
                  <a:pos x="T2" y="T3"/>
                </a:cxn>
              </a:cxnLst>
              <a:rect l="0" t="0" r="r" b="b"/>
              <a:pathLst>
                <a:path w="6" h="498">
                  <a:moveTo>
                    <a:pt x="6" y="0"/>
                  </a:moveTo>
                  <a:lnTo>
                    <a:pt x="0" y="498"/>
                  </a:lnTo>
                </a:path>
              </a:pathLst>
            </a:custGeom>
            <a:solidFill>
              <a:srgbClr val="4D4D4D"/>
            </a:solidFill>
            <a:ln w="28575">
              <a:solidFill>
                <a:schemeClr val="accent1"/>
              </a:solidFill>
              <a:round/>
            </a:ln>
          </p:spPr>
          <p:txBody>
            <a:bodyPr/>
            <a:lstStyle/>
            <a:p>
              <a:endParaRPr lang="zh-CN" altLang="en-US"/>
            </a:p>
          </p:txBody>
        </p:sp>
      </p:grpSp>
      <p:sp>
        <p:nvSpPr>
          <p:cNvPr id="47" name="矩形 46"/>
          <p:cNvSpPr/>
          <p:nvPr/>
        </p:nvSpPr>
        <p:spPr>
          <a:xfrm>
            <a:off x="442055" y="4003843"/>
            <a:ext cx="7867740" cy="523220"/>
          </a:xfrm>
          <a:prstGeom prst="rect">
            <a:avLst/>
          </a:prstGeom>
        </p:spPr>
        <p:txBody>
          <a:bodyPr wrap="square">
            <a:spAutoFit/>
          </a:bodyPr>
          <a:lstStyle/>
          <a:p>
            <a:r>
              <a:rPr kumimoji="1"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kumimoji="1"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sz="2800" dirty="0">
                <a:solidFill>
                  <a:srgbClr val="285A32"/>
                </a:solidFill>
                <a:latin typeface="微软雅黑" panose="020B0503020204020204" pitchFamily="34" charset="-122"/>
                <a:ea typeface="微软雅黑" panose="020B0503020204020204" pitchFamily="34" charset="-122"/>
              </a:rPr>
              <a:t>图结构</a:t>
            </a:r>
            <a:r>
              <a:rPr kumimoji="1" lang="zh-CN" altLang="en-US" sz="2800" dirty="0">
                <a:solidFill>
                  <a:srgbClr val="404040"/>
                </a:solidFill>
                <a:latin typeface="微软雅黑" panose="020B0503020204020204" pitchFamily="34" charset="-122"/>
                <a:ea typeface="微软雅黑" panose="020B0503020204020204" pitchFamily="34" charset="-122"/>
              </a:rPr>
              <a:t>：数据元素之间是</a:t>
            </a:r>
            <a:r>
              <a:rPr kumimoji="1" lang="zh-CN" altLang="en-US" sz="2800" dirty="0">
                <a:solidFill>
                  <a:srgbClr val="B42D2D"/>
                </a:solidFill>
                <a:latin typeface="微软雅黑" panose="020B0503020204020204" pitchFamily="34" charset="-122"/>
                <a:ea typeface="微软雅黑" panose="020B0503020204020204" pitchFamily="34" charset="-122"/>
              </a:rPr>
              <a:t>多对多</a:t>
            </a:r>
            <a:r>
              <a:rPr kumimoji="1" lang="zh-CN" altLang="en-US" sz="2800" dirty="0">
                <a:solidFill>
                  <a:srgbClr val="404040"/>
                </a:solidFill>
                <a:latin typeface="微软雅黑" panose="020B0503020204020204" pitchFamily="34" charset="-122"/>
                <a:ea typeface="微软雅黑" panose="020B0503020204020204" pitchFamily="34" charset="-122"/>
              </a:rPr>
              <a:t>的任意关系</a:t>
            </a:r>
            <a:endParaRPr lang="zh-CN" altLang="en-US" b="1" dirty="0"/>
          </a:p>
        </p:txBody>
      </p:sp>
      <p:sp>
        <p:nvSpPr>
          <p:cNvPr id="59" name="Rectangle 2"/>
          <p:cNvSpPr txBox="1">
            <a:spLocks noChangeArrowheads="1"/>
          </p:cNvSpPr>
          <p:nvPr/>
        </p:nvSpPr>
        <p:spPr>
          <a:xfrm>
            <a:off x="442055" y="1766434"/>
            <a:ext cx="6353175" cy="613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kumimoji="1" lang="zh-CN" altLang="en-US"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zh-CN" altLang="en-US" dirty="0">
                <a:solidFill>
                  <a:srgbClr val="285A32"/>
                </a:solidFill>
                <a:latin typeface="微软雅黑" panose="020B0503020204020204" pitchFamily="34" charset="-122"/>
                <a:ea typeface="微软雅黑" panose="020B0503020204020204" pitchFamily="34" charset="-122"/>
              </a:rPr>
              <a:t>集合</a:t>
            </a:r>
            <a:r>
              <a:rPr kumimoji="1" lang="zh-CN" altLang="en-US" dirty="0">
                <a:solidFill>
                  <a:srgbClr val="404040"/>
                </a:solidFill>
                <a:latin typeface="微软雅黑" panose="020B0503020204020204" pitchFamily="34" charset="-122"/>
                <a:ea typeface="微软雅黑" panose="020B0503020204020204" pitchFamily="34" charset="-122"/>
              </a:rPr>
              <a:t>：数据元素之间</a:t>
            </a:r>
            <a:r>
              <a:rPr kumimoji="1" lang="zh-CN" altLang="en-US" dirty="0">
                <a:solidFill>
                  <a:srgbClr val="B42D2D"/>
                </a:solidFill>
                <a:latin typeface="微软雅黑" panose="020B0503020204020204" pitchFamily="34" charset="-122"/>
                <a:ea typeface="微软雅黑" panose="020B0503020204020204" pitchFamily="34" charset="-122"/>
              </a:rPr>
              <a:t>没有</a:t>
            </a:r>
            <a:r>
              <a:rPr kumimoji="1" lang="zh-CN" altLang="en-US" dirty="0">
                <a:solidFill>
                  <a:srgbClr val="404040"/>
                </a:solidFill>
                <a:latin typeface="微软雅黑" panose="020B0503020204020204" pitchFamily="34" charset="-122"/>
                <a:ea typeface="微软雅黑" panose="020B0503020204020204" pitchFamily="34" charset="-122"/>
              </a:rPr>
              <a:t>关系</a:t>
            </a:r>
          </a:p>
        </p:txBody>
      </p:sp>
      <p:grpSp>
        <p:nvGrpSpPr>
          <p:cNvPr id="48" name="组合 47"/>
          <p:cNvGrpSpPr/>
          <p:nvPr/>
        </p:nvGrpSpPr>
        <p:grpSpPr>
          <a:xfrm>
            <a:off x="8934456" y="867681"/>
            <a:ext cx="2462100" cy="986716"/>
            <a:chOff x="8934456" y="648606"/>
            <a:chExt cx="2462100" cy="986716"/>
          </a:xfrm>
        </p:grpSpPr>
        <p:sp>
          <p:nvSpPr>
            <p:cNvPr id="49" name="Oval 5"/>
            <p:cNvSpPr>
              <a:spLocks noChangeArrowheads="1"/>
            </p:cNvSpPr>
            <p:nvPr/>
          </p:nvSpPr>
          <p:spPr bwMode="auto">
            <a:xfrm>
              <a:off x="8934456" y="648606"/>
              <a:ext cx="2462100" cy="986716"/>
            </a:xfrm>
            <a:prstGeom prst="ellipse">
              <a:avLst/>
            </a:prstGeom>
            <a:noFill/>
            <a:ln w="28575">
              <a:solidFill>
                <a:schemeClr val="accent1"/>
              </a:solidFill>
              <a:round/>
            </a:ln>
          </p:spPr>
          <p:txBody>
            <a:bodyPr/>
            <a:lstStyle/>
            <a:p>
              <a:endParaRPr lang="zh-CN" altLang="en-US"/>
            </a:p>
          </p:txBody>
        </p:sp>
        <p:sp>
          <p:nvSpPr>
            <p:cNvPr id="50" name="Oval 6"/>
            <p:cNvSpPr>
              <a:spLocks noChangeArrowheads="1"/>
            </p:cNvSpPr>
            <p:nvPr/>
          </p:nvSpPr>
          <p:spPr bwMode="auto">
            <a:xfrm>
              <a:off x="9522460" y="960245"/>
              <a:ext cx="122165" cy="77273"/>
            </a:xfrm>
            <a:prstGeom prst="ellipse">
              <a:avLst/>
            </a:prstGeom>
            <a:solidFill>
              <a:srgbClr val="4D4D4D"/>
            </a:solidFill>
            <a:ln w="28575">
              <a:solidFill>
                <a:schemeClr val="accent1"/>
              </a:solidFill>
              <a:round/>
            </a:ln>
          </p:spPr>
          <p:txBody>
            <a:bodyPr/>
            <a:lstStyle/>
            <a:p>
              <a:endParaRPr lang="zh-CN" altLang="en-US"/>
            </a:p>
          </p:txBody>
        </p:sp>
        <p:sp>
          <p:nvSpPr>
            <p:cNvPr id="51" name="Oval 7"/>
            <p:cNvSpPr>
              <a:spLocks noChangeArrowheads="1"/>
            </p:cNvSpPr>
            <p:nvPr/>
          </p:nvSpPr>
          <p:spPr bwMode="auto">
            <a:xfrm>
              <a:off x="10266192" y="899106"/>
              <a:ext cx="122165" cy="77273"/>
            </a:xfrm>
            <a:prstGeom prst="ellipse">
              <a:avLst/>
            </a:prstGeom>
            <a:solidFill>
              <a:srgbClr val="4D4D4D"/>
            </a:solidFill>
            <a:ln w="28575">
              <a:solidFill>
                <a:schemeClr val="accent1"/>
              </a:solidFill>
              <a:round/>
            </a:ln>
          </p:spPr>
          <p:txBody>
            <a:bodyPr/>
            <a:lstStyle/>
            <a:p>
              <a:endParaRPr lang="zh-CN" altLang="en-US"/>
            </a:p>
          </p:txBody>
        </p:sp>
        <p:sp>
          <p:nvSpPr>
            <p:cNvPr id="96" name="Oval 8"/>
            <p:cNvSpPr>
              <a:spLocks noChangeArrowheads="1"/>
            </p:cNvSpPr>
            <p:nvPr/>
          </p:nvSpPr>
          <p:spPr bwMode="auto">
            <a:xfrm>
              <a:off x="9420432" y="1240466"/>
              <a:ext cx="122165" cy="77273"/>
            </a:xfrm>
            <a:prstGeom prst="ellipse">
              <a:avLst/>
            </a:prstGeom>
            <a:solidFill>
              <a:srgbClr val="4D4D4D"/>
            </a:solidFill>
            <a:ln w="28575">
              <a:solidFill>
                <a:schemeClr val="accent1"/>
              </a:solidFill>
              <a:round/>
            </a:ln>
          </p:spPr>
          <p:txBody>
            <a:bodyPr/>
            <a:lstStyle/>
            <a:p>
              <a:endParaRPr lang="zh-CN" altLang="en-US"/>
            </a:p>
          </p:txBody>
        </p:sp>
        <p:sp>
          <p:nvSpPr>
            <p:cNvPr id="97" name="Oval 9"/>
            <p:cNvSpPr>
              <a:spLocks noChangeArrowheads="1"/>
            </p:cNvSpPr>
            <p:nvPr/>
          </p:nvSpPr>
          <p:spPr bwMode="auto">
            <a:xfrm>
              <a:off x="10266192" y="1439168"/>
              <a:ext cx="122165" cy="77273"/>
            </a:xfrm>
            <a:prstGeom prst="ellipse">
              <a:avLst/>
            </a:prstGeom>
            <a:solidFill>
              <a:srgbClr val="4D4D4D"/>
            </a:solidFill>
            <a:ln w="28575">
              <a:solidFill>
                <a:schemeClr val="accent1"/>
              </a:solidFill>
              <a:round/>
            </a:ln>
          </p:spPr>
          <p:txBody>
            <a:bodyPr/>
            <a:lstStyle/>
            <a:p>
              <a:endParaRPr lang="zh-CN" altLang="en-US"/>
            </a:p>
          </p:txBody>
        </p:sp>
        <p:sp>
          <p:nvSpPr>
            <p:cNvPr id="98" name="Oval 10"/>
            <p:cNvSpPr>
              <a:spLocks noChangeArrowheads="1"/>
            </p:cNvSpPr>
            <p:nvPr/>
          </p:nvSpPr>
          <p:spPr bwMode="auto">
            <a:xfrm>
              <a:off x="9886271" y="1248957"/>
              <a:ext cx="122165" cy="77273"/>
            </a:xfrm>
            <a:prstGeom prst="ellipse">
              <a:avLst/>
            </a:prstGeom>
            <a:solidFill>
              <a:srgbClr val="4D4D4D"/>
            </a:solidFill>
            <a:ln w="28575">
              <a:solidFill>
                <a:schemeClr val="accent1"/>
              </a:solidFill>
              <a:round/>
            </a:ln>
          </p:spPr>
          <p:txBody>
            <a:bodyPr/>
            <a:lstStyle/>
            <a:p>
              <a:endParaRPr lang="zh-CN" altLang="en-US"/>
            </a:p>
          </p:txBody>
        </p:sp>
        <p:sp>
          <p:nvSpPr>
            <p:cNvPr id="99" name="Oval 11"/>
            <p:cNvSpPr>
              <a:spLocks noChangeArrowheads="1"/>
            </p:cNvSpPr>
            <p:nvPr/>
          </p:nvSpPr>
          <p:spPr bwMode="auto">
            <a:xfrm>
              <a:off x="10748140" y="1279527"/>
              <a:ext cx="122165" cy="77273"/>
            </a:xfrm>
            <a:prstGeom prst="ellipse">
              <a:avLst/>
            </a:prstGeom>
            <a:solidFill>
              <a:srgbClr val="4D4D4D"/>
            </a:solidFill>
            <a:ln w="28575">
              <a:solidFill>
                <a:schemeClr val="accent1"/>
              </a:solidFill>
              <a:round/>
            </a:ln>
          </p:spPr>
          <p:txBody>
            <a:bodyPr/>
            <a:lstStyle/>
            <a:p>
              <a:endParaRPr lang="zh-CN" altLang="en-US"/>
            </a:p>
          </p:txBody>
        </p:sp>
        <p:sp>
          <p:nvSpPr>
            <p:cNvPr id="100" name="Oval 11"/>
            <p:cNvSpPr>
              <a:spLocks noChangeArrowheads="1"/>
            </p:cNvSpPr>
            <p:nvPr/>
          </p:nvSpPr>
          <p:spPr bwMode="auto">
            <a:xfrm>
              <a:off x="10702420" y="1035687"/>
              <a:ext cx="122165" cy="77273"/>
            </a:xfrm>
            <a:prstGeom prst="ellipse">
              <a:avLst/>
            </a:prstGeom>
            <a:solidFill>
              <a:srgbClr val="4D4D4D"/>
            </a:solidFill>
            <a:ln w="28575">
              <a:solidFill>
                <a:schemeClr val="accent1"/>
              </a:solidFill>
              <a:round/>
            </a:ln>
          </p:spPr>
          <p:txBody>
            <a:bodyPr/>
            <a:lstStyle/>
            <a:p>
              <a:endParaRPr lang="zh-CN" altLang="en-US"/>
            </a:p>
          </p:txBody>
        </p:sp>
      </p:grpSp>
      <p:grpSp>
        <p:nvGrpSpPr>
          <p:cNvPr id="101" name="组合 100"/>
          <p:cNvGrpSpPr/>
          <p:nvPr/>
        </p:nvGrpSpPr>
        <p:grpSpPr>
          <a:xfrm>
            <a:off x="1042416" y="4705342"/>
            <a:ext cx="7238687" cy="1278568"/>
            <a:chOff x="2408233" y="2688865"/>
            <a:chExt cx="7238687" cy="1278568"/>
          </a:xfrm>
        </p:grpSpPr>
        <p:sp>
          <p:nvSpPr>
            <p:cNvPr id="102" name="左大括号 101"/>
            <p:cNvSpPr/>
            <p:nvPr/>
          </p:nvSpPr>
          <p:spPr>
            <a:xfrm>
              <a:off x="2408233" y="2904755"/>
              <a:ext cx="205740" cy="804595"/>
            </a:xfrm>
            <a:prstGeom prst="leftBrace">
              <a:avLst>
                <a:gd name="adj1" fmla="val 21592"/>
                <a:gd name="adj2" fmla="val 50000"/>
              </a:avLst>
            </a:prstGeom>
            <a:ln w="28575">
              <a:solidFill>
                <a:srgbClr val="285A3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latin typeface="微软雅黑" panose="020B0503020204020204" pitchFamily="34" charset="-122"/>
                <a:ea typeface="微软雅黑" panose="020B0503020204020204" pitchFamily="34" charset="-122"/>
              </a:endParaRPr>
            </a:p>
          </p:txBody>
        </p:sp>
        <p:sp>
          <p:nvSpPr>
            <p:cNvPr id="103" name="Text Box 7"/>
            <p:cNvSpPr txBox="1">
              <a:spLocks noChangeArrowheads="1"/>
            </p:cNvSpPr>
            <p:nvPr/>
          </p:nvSpPr>
          <p:spPr bwMode="auto">
            <a:xfrm>
              <a:off x="2662428" y="2688865"/>
              <a:ext cx="437845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线性关系</a:t>
              </a:r>
              <a:r>
                <a:rPr lang="zh-CN" altLang="en-US" sz="2800" dirty="0">
                  <a:solidFill>
                    <a:srgbClr val="404040"/>
                  </a:solidFill>
                  <a:latin typeface="微软雅黑" panose="020B0503020204020204" pitchFamily="34" charset="-122"/>
                  <a:ea typeface="微软雅黑" panose="020B0503020204020204" pitchFamily="34" charset="-122"/>
                </a:rPr>
                <a:t>：线性结构</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104" name="Text Box 7"/>
            <p:cNvSpPr txBox="1">
              <a:spLocks noChangeArrowheads="1"/>
            </p:cNvSpPr>
            <p:nvPr/>
          </p:nvSpPr>
          <p:spPr bwMode="auto">
            <a:xfrm>
              <a:off x="2662428" y="3444213"/>
              <a:ext cx="6984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非线性关系</a:t>
              </a:r>
              <a:r>
                <a:rPr lang="zh-CN" altLang="en-US" sz="2800" dirty="0">
                  <a:solidFill>
                    <a:srgbClr val="404040"/>
                  </a:solidFill>
                  <a:latin typeface="微软雅黑" panose="020B0503020204020204" pitchFamily="34" charset="-122"/>
                  <a:ea typeface="微软雅黑" panose="020B0503020204020204" pitchFamily="34" charset="-122"/>
                </a:rPr>
                <a:t>：树结构和图结构</a:t>
              </a:r>
              <a:r>
                <a:rPr kumimoji="1" lang="zh-CN" altLang="en-US" sz="2800" b="1" dirty="0">
                  <a:solidFill>
                    <a:srgbClr val="404040"/>
                  </a:solidFill>
                  <a:latin typeface="微软雅黑" panose="020B0503020204020204" pitchFamily="34" charset="-122"/>
                  <a:ea typeface="微软雅黑" panose="020B0503020204020204" pitchFamily="34" charset="-122"/>
                </a:rPr>
                <a:t> </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1" restart="whenNotActive" fill="hold" evtFilter="cancelBubble" nodeType="interactiveSeq">
                <p:stCondLst>
                  <p:cond evt="onClick" delay="0">
                    <p:tgtEl>
                      <p:spTgt spid="42"/>
                    </p:tgtEl>
                  </p:cond>
                </p:stCondLst>
                <p:endSync evt="end" delay="0">
                  <p:rtn val="all"/>
                </p:endSync>
                <p:childTnLst>
                  <p:par>
                    <p:cTn id="32" fill="hold">
                      <p:stCondLst>
                        <p:cond delay="0"/>
                      </p:stCondLst>
                      <p:childTnLst>
                        <p:par>
                          <p:cTn id="33" fill="hold">
                            <p:stCondLst>
                              <p:cond delay="0"/>
                            </p:stCondLst>
                            <p:childTnLst>
                              <p:par>
                                <p:cTn id="34" presetID="35" presetClass="emph" presetSubtype="0" repeatCount="2000" fill="hold" nodeType="clickEffect">
                                  <p:stCondLst>
                                    <p:cond delay="0"/>
                                  </p:stCondLst>
                                  <p:childTnLst>
                                    <p:anim calcmode="discrete" valueType="str">
                                      <p:cBhvr>
                                        <p:cTn id="35" dur="5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2"/>
                  </p:tgtEl>
                </p:cond>
              </p:nextCondLst>
            </p:seq>
            <p:seq concurrent="1" nextAc="seek">
              <p:cTn id="36" restart="whenNotActive" fill="hold" evtFilter="cancelBubble" nodeType="interactiveSeq">
                <p:stCondLst>
                  <p:cond evt="onClick" delay="0">
                    <p:tgtEl>
                      <p:spTgt spid="61"/>
                    </p:tgtEl>
                  </p:cond>
                </p:stCondLst>
                <p:endSync evt="end" delay="0">
                  <p:rtn val="all"/>
                </p:endSync>
                <p:childTnLst>
                  <p:par>
                    <p:cTn id="37" fill="hold">
                      <p:stCondLst>
                        <p:cond delay="0"/>
                      </p:stCondLst>
                      <p:childTnLst>
                        <p:par>
                          <p:cTn id="38" fill="hold">
                            <p:stCondLst>
                              <p:cond delay="0"/>
                            </p:stCondLst>
                            <p:childTnLst>
                              <p:par>
                                <p:cTn id="39" presetID="35" presetClass="emph" presetSubtype="0" repeatCount="2000" fill="hold" nodeType="clickEffect">
                                  <p:stCondLst>
                                    <p:cond delay="0"/>
                                  </p:stCondLst>
                                  <p:childTnLst>
                                    <p:anim calcmode="discrete" valueType="str">
                                      <p:cBhvr>
                                        <p:cTn id="40" dur="500" fill="hold"/>
                                        <p:tgtEl>
                                          <p:spTgt spid="6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61"/>
                  </p:tgtEl>
                </p:cond>
              </p:nextCondLst>
            </p:seq>
            <p:seq concurrent="1" nextAc="seek">
              <p:cTn id="41" restart="whenNotActive" fill="hold" evtFilter="cancelBubble" nodeType="interactiveSeq">
                <p:stCondLst>
                  <p:cond evt="onClick" delay="0">
                    <p:tgtEl>
                      <p:spTgt spid="81"/>
                    </p:tgtEl>
                  </p:cond>
                </p:stCondLst>
                <p:endSync evt="end" delay="0">
                  <p:rtn val="all"/>
                </p:endSync>
                <p:childTnLst>
                  <p:par>
                    <p:cTn id="42" fill="hold">
                      <p:stCondLst>
                        <p:cond delay="0"/>
                      </p:stCondLst>
                      <p:childTnLst>
                        <p:par>
                          <p:cTn id="43" fill="hold">
                            <p:stCondLst>
                              <p:cond delay="0"/>
                            </p:stCondLst>
                            <p:childTnLst>
                              <p:par>
                                <p:cTn id="44" presetID="35" presetClass="emph" presetSubtype="0" repeatCount="2000" fill="hold" nodeType="clickEffect">
                                  <p:stCondLst>
                                    <p:cond delay="0"/>
                                  </p:stCondLst>
                                  <p:childTnLst>
                                    <p:anim calcmode="discrete" valueType="str">
                                      <p:cBhvr>
                                        <p:cTn id="45" dur="500" fill="hold"/>
                                        <p:tgtEl>
                                          <p:spTgt spid="8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81"/>
                  </p:tgtEl>
                </p:cond>
              </p:nextCondLst>
            </p:seq>
            <p:seq concurrent="1" nextAc="seek">
              <p:cTn id="46" restart="whenNotActive" fill="hold" evtFilter="cancelBubble" nodeType="interactiveSeq">
                <p:stCondLst>
                  <p:cond evt="onClick" delay="0">
                    <p:tgtEl>
                      <p:spTgt spid="48"/>
                    </p:tgtEl>
                  </p:cond>
                </p:stCondLst>
                <p:endSync evt="end" delay="0">
                  <p:rtn val="all"/>
                </p:endSync>
                <p:childTnLst>
                  <p:par>
                    <p:cTn id="47" fill="hold">
                      <p:stCondLst>
                        <p:cond delay="0"/>
                      </p:stCondLst>
                      <p:childTnLst>
                        <p:par>
                          <p:cTn id="48" fill="hold">
                            <p:stCondLst>
                              <p:cond delay="0"/>
                            </p:stCondLst>
                            <p:childTnLst>
                              <p:par>
                                <p:cTn id="49" presetID="35" presetClass="emph" presetSubtype="0" repeatCount="2000" fill="hold" nodeType="clickEffect">
                                  <p:stCondLst>
                                    <p:cond delay="0"/>
                                  </p:stCondLst>
                                  <p:childTnLst>
                                    <p:anim calcmode="discrete" valueType="str">
                                      <p:cBhvr>
                                        <p:cTn id="50"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8"/>
                  </p:tgtEl>
                </p:cond>
              </p:nextCondLst>
            </p:seq>
          </p:childTnLst>
        </p:cTn>
      </p:par>
    </p:tnLst>
    <p:bldLst>
      <p:bldP spid="41" grpId="0" animBg="1"/>
      <p:bldP spid="60" grpId="0" animBg="1"/>
      <p:bldP spid="47" grpId="0"/>
      <p:bldP spid="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3" name="Rectangle 13"/>
          <p:cNvSpPr>
            <a:spLocks noChangeArrowheads="1"/>
          </p:cNvSpPr>
          <p:nvPr/>
        </p:nvSpPr>
        <p:spPr bwMode="auto">
          <a:xfrm>
            <a:off x="1212850" y="939165"/>
            <a:ext cx="1043622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spcBef>
                <a:spcPct val="20000"/>
              </a:spcBef>
              <a:buClr>
                <a:schemeClr val="tx1"/>
              </a:buClr>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线性表（表）</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）个具有</a:t>
            </a:r>
            <a:r>
              <a:rPr lang="zh-CN" altLang="en-US"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相同类型</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的数据元素的</a:t>
            </a:r>
            <a:r>
              <a:rPr lang="zh-CN" altLang="en-US"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有限序列</a:t>
            </a:r>
          </a:p>
        </p:txBody>
      </p:sp>
      <p:grpSp>
        <p:nvGrpSpPr>
          <p:cNvPr id="21" name="Group 67"/>
          <p:cNvGrpSpPr/>
          <p:nvPr/>
        </p:nvGrpSpPr>
        <p:grpSpPr>
          <a:xfrm>
            <a:off x="651936" y="1005872"/>
            <a:ext cx="360000" cy="360000"/>
            <a:chOff x="10115551" y="5634038"/>
            <a:chExt cx="577850" cy="576263"/>
          </a:xfrm>
          <a:solidFill>
            <a:srgbClr val="5A327D"/>
          </a:solidFill>
        </p:grpSpPr>
        <p:sp>
          <p:nvSpPr>
            <p:cNvPr id="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TextBox 1"/>
          <p:cNvSpPr txBox="1"/>
          <p:nvPr/>
        </p:nvSpPr>
        <p:spPr>
          <a:xfrm>
            <a:off x="1279204" y="2568799"/>
            <a:ext cx="6193357" cy="584775"/>
          </a:xfrm>
          <a:prstGeom prst="rect">
            <a:avLst/>
          </a:prstGeom>
          <a:noFill/>
        </p:spPr>
        <p:txBody>
          <a:bodyPr wrap="square" rtlCol="0">
            <a:spAutoFit/>
          </a:bodyPr>
          <a:lstStyle/>
          <a:p>
            <a:r>
              <a:rPr lang="zh-CN" altLang="en-US" sz="3200" b="1" dirty="0">
                <a:solidFill>
                  <a:srgbClr val="404040"/>
                </a:solidFill>
                <a:latin typeface="Times New Roman" panose="02020603050405020304" pitchFamily="18" charset="0"/>
                <a:cs typeface="Times New Roman" panose="02020603050405020304" pitchFamily="18" charset="0"/>
              </a:rPr>
              <a:t>（</a:t>
            </a:r>
            <a:r>
              <a:rPr lang="en-US" altLang="zh-CN" sz="3200" b="1" i="1" dirty="0">
                <a:solidFill>
                  <a:srgbClr val="404040"/>
                </a:solidFill>
                <a:latin typeface="Times New Roman" panose="02020603050405020304" pitchFamily="18" charset="0"/>
                <a:cs typeface="Times New Roman" panose="02020603050405020304" pitchFamily="18" charset="0"/>
              </a:rPr>
              <a:t>a</a:t>
            </a:r>
            <a:r>
              <a:rPr lang="en-US" altLang="zh-CN" sz="3200" b="1" baseline="-25000" dirty="0">
                <a:solidFill>
                  <a:srgbClr val="404040"/>
                </a:solidFill>
                <a:latin typeface="Times New Roman" panose="02020603050405020304" pitchFamily="18" charset="0"/>
                <a:cs typeface="Times New Roman" panose="02020603050405020304" pitchFamily="18" charset="0"/>
              </a:rPr>
              <a:t>1 </a:t>
            </a:r>
            <a:r>
              <a:rPr lang="en-US" altLang="zh-CN" sz="3200" b="1" dirty="0">
                <a:solidFill>
                  <a:srgbClr val="404040"/>
                </a:solidFill>
                <a:latin typeface="Times New Roman" panose="02020603050405020304" pitchFamily="18" charset="0"/>
                <a:cs typeface="Times New Roman" panose="02020603050405020304" pitchFamily="18" charset="0"/>
              </a:rPr>
              <a:t>,</a:t>
            </a:r>
            <a:r>
              <a:rPr lang="en-US" altLang="zh-CN" sz="3200" b="1" i="1" dirty="0">
                <a:solidFill>
                  <a:srgbClr val="404040"/>
                </a:solidFill>
                <a:latin typeface="Times New Roman" panose="02020603050405020304" pitchFamily="18" charset="0"/>
                <a:cs typeface="Times New Roman" panose="02020603050405020304" pitchFamily="18" charset="0"/>
              </a:rPr>
              <a:t>   a</a:t>
            </a:r>
            <a:r>
              <a:rPr lang="en-US" altLang="zh-CN" sz="3200" b="1" baseline="-25000" dirty="0">
                <a:solidFill>
                  <a:srgbClr val="404040"/>
                </a:solidFill>
                <a:latin typeface="Times New Roman" panose="02020603050405020304" pitchFamily="18" charset="0"/>
                <a:cs typeface="Times New Roman" panose="02020603050405020304" pitchFamily="18" charset="0"/>
              </a:rPr>
              <a:t>2 </a:t>
            </a:r>
            <a:r>
              <a:rPr lang="en-US" altLang="zh-CN" sz="3200" b="1" dirty="0">
                <a:solidFill>
                  <a:srgbClr val="404040"/>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mn-ea"/>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  </a:t>
            </a:r>
            <a:r>
              <a:rPr lang="en-US" altLang="zh-CN" sz="3200" b="1" i="1" dirty="0" err="1">
                <a:solidFill>
                  <a:srgbClr val="404040"/>
                </a:solidFill>
                <a:latin typeface="Times New Roman" panose="02020603050405020304" pitchFamily="18" charset="0"/>
                <a:cs typeface="Times New Roman" panose="02020603050405020304" pitchFamily="18" charset="0"/>
              </a:rPr>
              <a:t>a</a:t>
            </a:r>
            <a:r>
              <a:rPr lang="en-US" altLang="zh-CN" sz="3200" b="1" i="1" baseline="-25000" dirty="0" err="1">
                <a:solidFill>
                  <a:srgbClr val="404040"/>
                </a:solidFill>
                <a:latin typeface="Times New Roman" panose="02020603050405020304" pitchFamily="18" charset="0"/>
                <a:cs typeface="Times New Roman" panose="02020603050405020304" pitchFamily="18" charset="0"/>
              </a:rPr>
              <a:t>i</a:t>
            </a:r>
            <a:r>
              <a:rPr lang="en-US" altLang="zh-CN" sz="3200" b="1" i="1" baseline="-25000" dirty="0">
                <a:solidFill>
                  <a:srgbClr val="404040"/>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   </a:t>
            </a:r>
            <a:r>
              <a:rPr lang="en-US" altLang="zh-CN" sz="3200" b="1" dirty="0">
                <a:solidFill>
                  <a:srgbClr val="404040"/>
                </a:solidFill>
                <a:latin typeface="+mn-ea"/>
                <a:cs typeface="Times New Roman" panose="02020603050405020304" pitchFamily="18" charset="0"/>
              </a:rPr>
              <a:t>… </a:t>
            </a:r>
            <a:r>
              <a:rPr lang="en-US" altLang="zh-CN" sz="3200" b="1" dirty="0">
                <a:solidFill>
                  <a:srgbClr val="404040"/>
                </a:solidFill>
                <a:latin typeface="Times New Roman" panose="02020603050405020304" pitchFamily="18" charset="0"/>
                <a:cs typeface="Times New Roman" panose="02020603050405020304" pitchFamily="18" charset="0"/>
              </a:rPr>
              <a:t>,  </a:t>
            </a:r>
            <a:r>
              <a:rPr lang="en-US" altLang="zh-CN" sz="3200" b="1" i="1" dirty="0">
                <a:solidFill>
                  <a:srgbClr val="404040"/>
                </a:solidFill>
                <a:latin typeface="Times New Roman" panose="02020603050405020304" pitchFamily="18" charset="0"/>
                <a:cs typeface="Times New Roman" panose="02020603050405020304" pitchFamily="18" charset="0"/>
              </a:rPr>
              <a:t>a</a:t>
            </a:r>
            <a:r>
              <a:rPr lang="en-US" altLang="zh-CN" sz="3200" b="1" i="1" baseline="-25000" dirty="0">
                <a:solidFill>
                  <a:srgbClr val="404040"/>
                </a:solidFill>
                <a:latin typeface="Times New Roman" panose="02020603050405020304" pitchFamily="18" charset="0"/>
                <a:cs typeface="Times New Roman" panose="02020603050405020304" pitchFamily="18" charset="0"/>
              </a:rPr>
              <a:t>n</a:t>
            </a:r>
            <a:r>
              <a:rPr lang="zh-CN" altLang="en-US" sz="3200" b="1" dirty="0">
                <a:solidFill>
                  <a:srgbClr val="404040"/>
                </a:solidFill>
                <a:latin typeface="Times New Roman" panose="02020603050405020304" pitchFamily="18" charset="0"/>
                <a:cs typeface="Times New Roman" panose="02020603050405020304" pitchFamily="18" charset="0"/>
              </a:rPr>
              <a:t>）</a:t>
            </a:r>
          </a:p>
        </p:txBody>
      </p:sp>
      <p:grpSp>
        <p:nvGrpSpPr>
          <p:cNvPr id="7" name="组合 6"/>
          <p:cNvGrpSpPr/>
          <p:nvPr/>
        </p:nvGrpSpPr>
        <p:grpSpPr>
          <a:xfrm>
            <a:off x="4160520" y="1935480"/>
            <a:ext cx="4587240" cy="1248574"/>
            <a:chOff x="4160520" y="1935480"/>
            <a:chExt cx="4587240" cy="1248574"/>
          </a:xfrm>
        </p:grpSpPr>
        <p:sp>
          <p:nvSpPr>
            <p:cNvPr id="8" name="椭圆 7"/>
            <p:cNvSpPr/>
            <p:nvPr/>
          </p:nvSpPr>
          <p:spPr>
            <a:xfrm>
              <a:off x="4160520" y="2712720"/>
              <a:ext cx="457200" cy="471334"/>
            </a:xfrm>
            <a:prstGeom prst="ellipse">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线形标注 2(带边框和强调线) 8"/>
            <p:cNvSpPr/>
            <p:nvPr/>
          </p:nvSpPr>
          <p:spPr>
            <a:xfrm>
              <a:off x="5413942" y="1935480"/>
              <a:ext cx="3333818" cy="518160"/>
            </a:xfrm>
            <a:prstGeom prst="accentBorderCallout2">
              <a:avLst>
                <a:gd name="adj1" fmla="val 48162"/>
                <a:gd name="adj2" fmla="val -4524"/>
                <a:gd name="adj3" fmla="val 48162"/>
                <a:gd name="adj4" fmla="val -17211"/>
                <a:gd name="adj5" fmla="val 150735"/>
                <a:gd name="adj6" fmla="val -28948"/>
              </a:avLst>
            </a:prstGeom>
            <a:noFill/>
            <a:ln>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称为数据元素</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0" name="组合 9"/>
          <p:cNvGrpSpPr/>
          <p:nvPr/>
        </p:nvGrpSpPr>
        <p:grpSpPr>
          <a:xfrm>
            <a:off x="4375882" y="2894494"/>
            <a:ext cx="6509221" cy="1098386"/>
            <a:chOff x="4375882" y="2894494"/>
            <a:chExt cx="6509221" cy="1098386"/>
          </a:xfrm>
        </p:grpSpPr>
        <p:sp>
          <p:nvSpPr>
            <p:cNvPr id="11" name="线形标注 2(带边框和强调线) 10"/>
            <p:cNvSpPr/>
            <p:nvPr/>
          </p:nvSpPr>
          <p:spPr>
            <a:xfrm>
              <a:off x="5413943" y="3474720"/>
              <a:ext cx="5471160" cy="518160"/>
            </a:xfrm>
            <a:prstGeom prst="accentBorderCallout2">
              <a:avLst>
                <a:gd name="adj1" fmla="val 48162"/>
                <a:gd name="adj2" fmla="val -2315"/>
                <a:gd name="adj3" fmla="val 48162"/>
                <a:gd name="adj4" fmla="val -10729"/>
                <a:gd name="adj5" fmla="val -66912"/>
                <a:gd name="adj6" fmla="val -16405"/>
              </a:avLst>
            </a:prstGeom>
            <a:noFill/>
            <a:ln>
              <a:solidFill>
                <a:srgbClr val="285A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下角标</a:t>
              </a:r>
              <a:r>
                <a:rPr lang="zh-CN" altLang="en-US"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0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表示该元素在线性表中的位置或序号</a:t>
              </a: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椭圆 22"/>
            <p:cNvSpPr/>
            <p:nvPr/>
          </p:nvSpPr>
          <p:spPr>
            <a:xfrm>
              <a:off x="4375882" y="2894494"/>
              <a:ext cx="228600" cy="259080"/>
            </a:xfrm>
            <a:prstGeom prst="ellipse">
              <a:avLst/>
            </a:prstGeom>
            <a:noFill/>
            <a:ln w="28575">
              <a:solidFill>
                <a:srgbClr val="285A3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41"/>
          <p:cNvSpPr txBox="1">
            <a:spLocks noChangeArrowheads="1"/>
          </p:cNvSpPr>
          <p:nvPr/>
        </p:nvSpPr>
        <p:spPr bwMode="auto">
          <a:xfrm>
            <a:off x="1197610" y="4541220"/>
            <a:ext cx="9294527"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7950" rIns="0">
            <a:spAutoFit/>
          </a:bodyPr>
          <a:lstStyle/>
          <a:p>
            <a:pPr>
              <a:spcBef>
                <a:spcPct val="2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相邻数据元素的</a:t>
            </a:r>
            <a:r>
              <a:rPr lang="zh-CN" altLang="en-US"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序偶关系</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，且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无前驱，</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无后继</a:t>
            </a:r>
          </a:p>
        </p:txBody>
      </p:sp>
      <p:sp>
        <p:nvSpPr>
          <p:cNvPr id="28" name="矩形 27"/>
          <p:cNvSpPr/>
          <p:nvPr/>
        </p:nvSpPr>
        <p:spPr>
          <a:xfrm>
            <a:off x="1197610" y="5165090"/>
            <a:ext cx="10027920" cy="1116965"/>
          </a:xfrm>
          <a:prstGeom prst="rect">
            <a:avLst/>
          </a:prstGeom>
        </p:spPr>
        <p:txBody>
          <a:bodyPr wrap="square" lIns="107950">
            <a:spAutoFit/>
          </a:bodyPr>
          <a:lstStyle/>
          <a:p>
            <a:pPr marL="1054100" indent="-1054100">
              <a:lnSpc>
                <a:spcPts val="4000"/>
              </a:lnSpc>
            </a:pPr>
            <a:r>
              <a:rPr lang="zh-CN"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序偶</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两个具有固定次序的元素组成的序列，记作</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，且称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的前驱，</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的后继</a:t>
            </a:r>
          </a:p>
        </p:txBody>
      </p:sp>
      <p:grpSp>
        <p:nvGrpSpPr>
          <p:cNvPr id="62" name="Group 67"/>
          <p:cNvGrpSpPr/>
          <p:nvPr/>
        </p:nvGrpSpPr>
        <p:grpSpPr>
          <a:xfrm>
            <a:off x="709930" y="5281930"/>
            <a:ext cx="360000" cy="360000"/>
            <a:chOff x="10115551" y="5634038"/>
            <a:chExt cx="577850" cy="576263"/>
          </a:xfrm>
          <a:solidFill>
            <a:srgbClr val="5A327D"/>
          </a:solidFill>
        </p:grpSpPr>
        <p:sp>
          <p:nvSpPr>
            <p:cNvPr id="6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72" name="Group 67"/>
          <p:cNvGrpSpPr/>
          <p:nvPr/>
        </p:nvGrpSpPr>
        <p:grpSpPr>
          <a:xfrm>
            <a:off x="652571" y="4640612"/>
            <a:ext cx="360000" cy="360000"/>
            <a:chOff x="10115551" y="5634038"/>
            <a:chExt cx="577850" cy="576263"/>
          </a:xfrm>
          <a:solidFill>
            <a:srgbClr val="5A327D"/>
          </a:solidFill>
        </p:grpSpPr>
        <p:sp>
          <p:nvSpPr>
            <p:cNvPr id="7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7"/>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nodeType="clickEffect">
                                  <p:stCondLst>
                                    <p:cond delay="0"/>
                                  </p:stCondLst>
                                  <p:childTnLst>
                                    <p:anim calcmode="discrete" valueType="str">
                                      <p:cBhvr>
                                        <p:cTn id="27"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seq concurrent="1" nextAc="seek">
              <p:cTn id="28" restart="whenNotActive" fill="hold" evtFilter="cancelBubble" nodeType="interactiveSeq">
                <p:stCondLst>
                  <p:cond evt="onClick" delay="0">
                    <p:tgtEl>
                      <p:spTgt spid="10"/>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nodeType="clickEffect">
                                  <p:stCondLst>
                                    <p:cond delay="0"/>
                                  </p:stCondLst>
                                  <p:childTnLst>
                                    <p:anim calcmode="discrete" valueType="str">
                                      <p:cBhvr>
                                        <p:cTn id="32"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childTnLst>
        </p:cTn>
      </p:par>
    </p:tnLst>
    <p:bldLst>
      <p:bldP spid="24" grpId="0" animBg="1"/>
      <p:bldP spid="2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20" name="Rectangle 13"/>
          <p:cNvSpPr>
            <a:spLocks noChangeArrowheads="1"/>
          </p:cNvSpPr>
          <p:nvPr/>
        </p:nvSpPr>
        <p:spPr bwMode="auto">
          <a:xfrm>
            <a:off x="1191936" y="999808"/>
            <a:ext cx="9154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20000"/>
              </a:spcBef>
              <a:buClr>
                <a:schemeClr val="tx1"/>
              </a:buClr>
            </a:pPr>
            <a:r>
              <a:rPr lang="zh-CN" altLang="en-US" sz="2800" dirty="0">
                <a:solidFill>
                  <a:srgbClr val="285A32"/>
                </a:solidFill>
                <a:latin typeface="微软雅黑" panose="020B0503020204020204" pitchFamily="34" charset="-122"/>
                <a:ea typeface="微软雅黑" panose="020B0503020204020204" pitchFamily="34" charset="-122"/>
              </a:rPr>
              <a:t>栈</a:t>
            </a:r>
            <a:r>
              <a:rPr lang="zh-CN" altLang="en-US" sz="2800" dirty="0">
                <a:solidFill>
                  <a:srgbClr val="404040"/>
                </a:solidFill>
                <a:latin typeface="微软雅黑" panose="020B0503020204020204" pitchFamily="34" charset="-122"/>
                <a:ea typeface="微软雅黑" panose="020B0503020204020204" pitchFamily="34" charset="-122"/>
              </a:rPr>
              <a:t>：</a:t>
            </a:r>
            <a:r>
              <a:rPr kumimoji="1" lang="zh-CN" altLang="en-US" sz="2800" dirty="0">
                <a:solidFill>
                  <a:srgbClr val="404040"/>
                </a:solidFill>
                <a:latin typeface="微软雅黑" panose="020B0503020204020204" pitchFamily="34" charset="-122"/>
                <a:ea typeface="微软雅黑" panose="020B0503020204020204" pitchFamily="34" charset="-122"/>
              </a:rPr>
              <a:t>限定仅在</a:t>
            </a:r>
            <a:r>
              <a:rPr kumimoji="1" lang="zh-CN" altLang="en-US" sz="2800" dirty="0">
                <a:solidFill>
                  <a:srgbClr val="B42D2D"/>
                </a:solidFill>
                <a:latin typeface="微软雅黑" panose="020B0503020204020204" pitchFamily="34" charset="-122"/>
                <a:ea typeface="微软雅黑" panose="020B0503020204020204" pitchFamily="34" charset="-122"/>
              </a:rPr>
              <a:t>一端</a:t>
            </a:r>
            <a:r>
              <a:rPr kumimoji="1" lang="zh-CN" altLang="en-US" sz="2800" dirty="0">
                <a:solidFill>
                  <a:srgbClr val="404040"/>
                </a:solidFill>
                <a:latin typeface="微软雅黑" panose="020B0503020204020204" pitchFamily="34" charset="-122"/>
                <a:ea typeface="微软雅黑" panose="020B0503020204020204" pitchFamily="34" charset="-122"/>
              </a:rPr>
              <a:t>进行插入和删除操作的</a:t>
            </a:r>
            <a:r>
              <a:rPr kumimoji="1" lang="zh-CN" altLang="en-US" sz="2800" dirty="0">
                <a:solidFill>
                  <a:srgbClr val="B42D2D"/>
                </a:solidFill>
                <a:latin typeface="微软雅黑" panose="020B0503020204020204" pitchFamily="34" charset="-122"/>
                <a:ea typeface="微软雅黑" panose="020B0503020204020204" pitchFamily="34" charset="-122"/>
              </a:rPr>
              <a:t>线性表</a:t>
            </a:r>
          </a:p>
        </p:txBody>
      </p:sp>
      <p:grpSp>
        <p:nvGrpSpPr>
          <p:cNvPr id="2" name="Group 67"/>
          <p:cNvGrpSpPr/>
          <p:nvPr/>
        </p:nvGrpSpPr>
        <p:grpSpPr>
          <a:xfrm>
            <a:off x="651936" y="10935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 name="TextBox 1"/>
          <p:cNvSpPr txBox="1"/>
          <p:nvPr/>
        </p:nvSpPr>
        <p:spPr>
          <a:xfrm>
            <a:off x="1409221" y="2544320"/>
            <a:ext cx="3772895" cy="584775"/>
          </a:xfrm>
          <a:prstGeom prst="rect">
            <a:avLst/>
          </a:prstGeom>
          <a:noFill/>
        </p:spPr>
        <p:txBody>
          <a:bodyPr wrap="square" rtlCol="0">
            <a:spAutoFit/>
          </a:bodyPr>
          <a:lstStyle/>
          <a:p>
            <a:r>
              <a:rPr lang="zh-CN" altLang="en-US" sz="3200" dirty="0">
                <a:solidFill>
                  <a:srgbClr val="404040"/>
                </a:solidFill>
                <a:latin typeface="Times New Roman" panose="02020603050405020304" pitchFamily="18" charset="0"/>
                <a:cs typeface="Times New Roman" panose="02020603050405020304" pitchFamily="18" charset="0"/>
              </a:rPr>
              <a:t>（</a:t>
            </a:r>
            <a:r>
              <a:rPr lang="en-US" altLang="zh-CN" sz="3200" i="1" dirty="0">
                <a:solidFill>
                  <a:srgbClr val="404040"/>
                </a:solidFill>
                <a:latin typeface="Times New Roman" panose="02020603050405020304" pitchFamily="18" charset="0"/>
                <a:cs typeface="Times New Roman" panose="02020603050405020304" pitchFamily="18" charset="0"/>
              </a:rPr>
              <a:t>a</a:t>
            </a:r>
            <a:r>
              <a:rPr lang="en-US" altLang="zh-CN" sz="3200" baseline="-25000" dirty="0">
                <a:solidFill>
                  <a:srgbClr val="404040"/>
                </a:solidFill>
                <a:latin typeface="Times New Roman" panose="02020603050405020304" pitchFamily="18" charset="0"/>
                <a:cs typeface="Times New Roman" panose="02020603050405020304" pitchFamily="18" charset="0"/>
              </a:rPr>
              <a:t>1</a:t>
            </a:r>
            <a:r>
              <a:rPr lang="en-US" altLang="zh-CN" sz="3200" dirty="0">
                <a:solidFill>
                  <a:srgbClr val="404040"/>
                </a:solidFill>
                <a:latin typeface="Times New Roman" panose="02020603050405020304" pitchFamily="18" charset="0"/>
                <a:cs typeface="Times New Roman" panose="02020603050405020304" pitchFamily="18" charset="0"/>
              </a:rPr>
              <a:t>,   </a:t>
            </a:r>
            <a:r>
              <a:rPr lang="en-US" altLang="zh-CN" sz="3200" dirty="0">
                <a:solidFill>
                  <a:srgbClr val="404040"/>
                </a:solidFill>
                <a:latin typeface="+mn-ea"/>
                <a:cs typeface="Times New Roman" panose="02020603050405020304" pitchFamily="18" charset="0"/>
              </a:rPr>
              <a:t>…</a:t>
            </a:r>
            <a:r>
              <a:rPr lang="en-US" altLang="zh-CN" sz="3200" dirty="0">
                <a:solidFill>
                  <a:srgbClr val="404040"/>
                </a:solidFill>
                <a:latin typeface="Times New Roman" panose="02020603050405020304" pitchFamily="18" charset="0"/>
                <a:cs typeface="Times New Roman" panose="02020603050405020304" pitchFamily="18" charset="0"/>
              </a:rPr>
              <a:t>,  </a:t>
            </a:r>
            <a:r>
              <a:rPr lang="en-US" altLang="zh-CN" sz="3200" i="1" dirty="0">
                <a:solidFill>
                  <a:srgbClr val="404040"/>
                </a:solidFill>
                <a:latin typeface="Times New Roman" panose="02020603050405020304" pitchFamily="18" charset="0"/>
                <a:cs typeface="Times New Roman" panose="02020603050405020304" pitchFamily="18" charset="0"/>
              </a:rPr>
              <a:t>a</a:t>
            </a:r>
            <a:r>
              <a:rPr lang="en-US" altLang="zh-CN" sz="3200" i="1" baseline="-25000" dirty="0">
                <a:solidFill>
                  <a:srgbClr val="404040"/>
                </a:solidFill>
                <a:latin typeface="Times New Roman" panose="02020603050405020304" pitchFamily="18" charset="0"/>
                <a:cs typeface="Times New Roman" panose="02020603050405020304" pitchFamily="18" charset="0"/>
              </a:rPr>
              <a:t>n</a:t>
            </a:r>
            <a:r>
              <a:rPr lang="en-US" altLang="zh-CN" sz="3200" baseline="-25000" dirty="0">
                <a:solidFill>
                  <a:srgbClr val="404040"/>
                </a:solidFill>
                <a:latin typeface="Times New Roman" panose="02020603050405020304" pitchFamily="18" charset="0"/>
                <a:cs typeface="Times New Roman" panose="02020603050405020304" pitchFamily="18" charset="0"/>
              </a:rPr>
              <a:t>-1</a:t>
            </a:r>
            <a:r>
              <a:rPr lang="en-US" altLang="zh-CN" sz="3200" dirty="0">
                <a:solidFill>
                  <a:srgbClr val="404040"/>
                </a:solidFill>
                <a:latin typeface="Times New Roman" panose="02020603050405020304" pitchFamily="18" charset="0"/>
                <a:cs typeface="Times New Roman" panose="02020603050405020304" pitchFamily="18" charset="0"/>
              </a:rPr>
              <a:t>,  </a:t>
            </a:r>
            <a:r>
              <a:rPr lang="en-US" altLang="zh-CN" sz="3200" i="1" dirty="0">
                <a:solidFill>
                  <a:srgbClr val="404040"/>
                </a:solidFill>
                <a:latin typeface="Times New Roman" panose="02020603050405020304" pitchFamily="18" charset="0"/>
                <a:cs typeface="Times New Roman" panose="02020603050405020304" pitchFamily="18" charset="0"/>
              </a:rPr>
              <a:t>a</a:t>
            </a:r>
            <a:r>
              <a:rPr lang="en-US" altLang="zh-CN" sz="3200" i="1" baseline="-25000" dirty="0">
                <a:solidFill>
                  <a:srgbClr val="404040"/>
                </a:solidFill>
                <a:latin typeface="Times New Roman" panose="02020603050405020304" pitchFamily="18" charset="0"/>
                <a:cs typeface="Times New Roman" panose="02020603050405020304" pitchFamily="18" charset="0"/>
              </a:rPr>
              <a:t>n</a:t>
            </a:r>
            <a:r>
              <a:rPr lang="zh-CN" altLang="en-US" sz="3200" dirty="0">
                <a:solidFill>
                  <a:srgbClr val="404040"/>
                </a:solidFill>
                <a:latin typeface="Times New Roman" panose="02020603050405020304" pitchFamily="18" charset="0"/>
                <a:cs typeface="Times New Roman" panose="02020603050405020304" pitchFamily="18" charset="0"/>
              </a:rPr>
              <a:t>）</a:t>
            </a:r>
          </a:p>
        </p:txBody>
      </p:sp>
      <p:sp>
        <p:nvSpPr>
          <p:cNvPr id="22" name="TextBox 21"/>
          <p:cNvSpPr txBox="1"/>
          <p:nvPr/>
        </p:nvSpPr>
        <p:spPr>
          <a:xfrm>
            <a:off x="7445157" y="1730955"/>
            <a:ext cx="3253064" cy="461665"/>
          </a:xfrm>
          <a:prstGeom prst="rect">
            <a:avLst/>
          </a:prstGeom>
          <a:noFill/>
        </p:spPr>
        <p:txBody>
          <a:bodyPr wrap="square" rtlCol="0">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插入位置：</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Box 22"/>
          <p:cNvSpPr txBox="1"/>
          <p:nvPr/>
        </p:nvSpPr>
        <p:spPr>
          <a:xfrm>
            <a:off x="7445157" y="2287180"/>
            <a:ext cx="2887304" cy="461665"/>
          </a:xfrm>
          <a:prstGeom prst="rect">
            <a:avLst/>
          </a:prstGeom>
          <a:noFill/>
        </p:spPr>
        <p:txBody>
          <a:bodyPr wrap="square" rtlCol="0">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删除位置：</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Box 23"/>
          <p:cNvSpPr txBox="1"/>
          <p:nvPr/>
        </p:nvSpPr>
        <p:spPr>
          <a:xfrm>
            <a:off x="5974080" y="2040815"/>
            <a:ext cx="1296000" cy="461665"/>
          </a:xfrm>
          <a:prstGeom prst="rect">
            <a:avLst/>
          </a:prstGeom>
          <a:noFill/>
        </p:spPr>
        <p:txBody>
          <a:bodyPr wrap="square" rtlCol="0">
            <a:spAutoFit/>
          </a:bodyPr>
          <a:lstStyle/>
          <a:p>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线性表</a:t>
            </a:r>
          </a:p>
        </p:txBody>
      </p:sp>
      <p:sp>
        <p:nvSpPr>
          <p:cNvPr id="25" name="右大括号 24"/>
          <p:cNvSpPr/>
          <p:nvPr/>
        </p:nvSpPr>
        <p:spPr>
          <a:xfrm flipH="1">
            <a:off x="7238741" y="1916365"/>
            <a:ext cx="180000" cy="648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TextBox 25"/>
          <p:cNvSpPr txBox="1"/>
          <p:nvPr/>
        </p:nvSpPr>
        <p:spPr>
          <a:xfrm>
            <a:off x="7433981" y="2941155"/>
            <a:ext cx="3253064" cy="461665"/>
          </a:xfrm>
          <a:prstGeom prst="rect">
            <a:avLst/>
          </a:prstGeom>
          <a:noFill/>
        </p:spPr>
        <p:txBody>
          <a:bodyPr wrap="square" rtlCol="0">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插入位置：</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TextBox 26"/>
          <p:cNvSpPr txBox="1"/>
          <p:nvPr/>
        </p:nvSpPr>
        <p:spPr>
          <a:xfrm>
            <a:off x="7433981" y="3527860"/>
            <a:ext cx="2887304" cy="461665"/>
          </a:xfrm>
          <a:prstGeom prst="rect">
            <a:avLst/>
          </a:prstGeom>
          <a:noFill/>
        </p:spPr>
        <p:txBody>
          <a:bodyPr wrap="square" rtlCol="0">
            <a:spAutoFit/>
          </a:bodyPr>
          <a:lstStyle/>
          <a:p>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删除位置：</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7"/>
          <p:cNvSpPr txBox="1"/>
          <p:nvPr/>
        </p:nvSpPr>
        <p:spPr>
          <a:xfrm>
            <a:off x="6598919" y="3281495"/>
            <a:ext cx="659126" cy="461665"/>
          </a:xfrm>
          <a:prstGeom prst="rect">
            <a:avLst/>
          </a:prstGeom>
          <a:noFill/>
        </p:spPr>
        <p:txBody>
          <a:bodyPr wrap="square" rtlCol="0">
            <a:spAutoFit/>
          </a:bodyPr>
          <a:lstStyle/>
          <a:p>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栈</a:t>
            </a:r>
          </a:p>
        </p:txBody>
      </p:sp>
      <p:sp>
        <p:nvSpPr>
          <p:cNvPr id="29" name="右大括号 28"/>
          <p:cNvSpPr/>
          <p:nvPr/>
        </p:nvSpPr>
        <p:spPr>
          <a:xfrm flipH="1">
            <a:off x="7227565" y="3157045"/>
            <a:ext cx="180000" cy="648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nvGrpSpPr>
          <p:cNvPr id="16" name="组合 15"/>
          <p:cNvGrpSpPr/>
          <p:nvPr/>
        </p:nvGrpSpPr>
        <p:grpSpPr>
          <a:xfrm>
            <a:off x="1409221" y="3098615"/>
            <a:ext cx="983459" cy="1006435"/>
            <a:chOff x="1348261" y="2610935"/>
            <a:chExt cx="983459" cy="1006435"/>
          </a:xfrm>
        </p:grpSpPr>
        <p:cxnSp>
          <p:nvCxnSpPr>
            <p:cNvPr id="17" name="直接箭头连接符 16"/>
            <p:cNvCxnSpPr/>
            <p:nvPr/>
          </p:nvCxnSpPr>
          <p:spPr>
            <a:xfrm flipV="1">
              <a:off x="1844040" y="2610935"/>
              <a:ext cx="0" cy="432000"/>
            </a:xfrm>
            <a:prstGeom prst="straightConnector1">
              <a:avLst/>
            </a:prstGeom>
            <a:ln w="28575">
              <a:solidFill>
                <a:srgbClr val="5C307D"/>
              </a:solidFill>
              <a:tailEnd type="arrow"/>
            </a:ln>
          </p:spPr>
          <p:style>
            <a:lnRef idx="1">
              <a:schemeClr val="accent1"/>
            </a:lnRef>
            <a:fillRef idx="0">
              <a:schemeClr val="accent1"/>
            </a:fillRef>
            <a:effectRef idx="0">
              <a:schemeClr val="accent1"/>
            </a:effectRef>
            <a:fontRef idx="minor">
              <a:schemeClr val="tx1"/>
            </a:fontRef>
          </p:style>
        </p:cxnSp>
        <p:sp>
          <p:nvSpPr>
            <p:cNvPr id="18" name="TextBox 29"/>
            <p:cNvSpPr txBox="1"/>
            <p:nvPr/>
          </p:nvSpPr>
          <p:spPr>
            <a:xfrm>
              <a:off x="1348261" y="3094150"/>
              <a:ext cx="983459" cy="523220"/>
            </a:xfrm>
            <a:prstGeom prst="rect">
              <a:avLst/>
            </a:prstGeom>
            <a:noFill/>
          </p:spPr>
          <p:txBody>
            <a:bodyPr wrap="square" rtlCol="0">
              <a:spAutoFit/>
            </a:bodyPr>
            <a:lstStyle/>
            <a:p>
              <a:r>
                <a:rPr lang="zh-CN" altLang="en-US" sz="2800" dirty="0">
                  <a:solidFill>
                    <a:srgbClr val="404040"/>
                  </a:solidFill>
                  <a:latin typeface="Times New Roman" panose="02020603050405020304" pitchFamily="18" charset="0"/>
                  <a:cs typeface="Times New Roman" panose="02020603050405020304" pitchFamily="18" charset="0"/>
                </a:rPr>
                <a:t>栈底</a:t>
              </a:r>
            </a:p>
          </p:txBody>
        </p:sp>
      </p:grpSp>
      <p:grpSp>
        <p:nvGrpSpPr>
          <p:cNvPr id="19" name="组合 18"/>
          <p:cNvGrpSpPr/>
          <p:nvPr/>
        </p:nvGrpSpPr>
        <p:grpSpPr>
          <a:xfrm>
            <a:off x="3939061" y="3098615"/>
            <a:ext cx="983459" cy="1006435"/>
            <a:chOff x="3878101" y="2610935"/>
            <a:chExt cx="983459" cy="1006435"/>
          </a:xfrm>
        </p:grpSpPr>
        <p:cxnSp>
          <p:nvCxnSpPr>
            <p:cNvPr id="31" name="直接箭头连接符 30"/>
            <p:cNvCxnSpPr/>
            <p:nvPr/>
          </p:nvCxnSpPr>
          <p:spPr>
            <a:xfrm flipV="1">
              <a:off x="4373880" y="2610935"/>
              <a:ext cx="0" cy="432000"/>
            </a:xfrm>
            <a:prstGeom prst="straightConnector1">
              <a:avLst/>
            </a:prstGeom>
            <a:ln w="28575">
              <a:solidFill>
                <a:srgbClr val="5C307D"/>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878101" y="3094150"/>
              <a:ext cx="983459" cy="523220"/>
            </a:xfrm>
            <a:prstGeom prst="rect">
              <a:avLst/>
            </a:prstGeom>
            <a:noFill/>
          </p:spPr>
          <p:txBody>
            <a:bodyPr wrap="square" rtlCol="0">
              <a:spAutoFit/>
            </a:bodyPr>
            <a:lstStyle/>
            <a:p>
              <a:r>
                <a:rPr lang="zh-CN" altLang="en-US" sz="2800" dirty="0">
                  <a:solidFill>
                    <a:srgbClr val="404040"/>
                  </a:solidFill>
                  <a:latin typeface="Times New Roman" panose="02020603050405020304" pitchFamily="18" charset="0"/>
                  <a:cs typeface="Times New Roman" panose="02020603050405020304" pitchFamily="18" charset="0"/>
                </a:rPr>
                <a:t>栈顶</a:t>
              </a:r>
            </a:p>
          </p:txBody>
        </p:sp>
      </p:grpSp>
      <p:grpSp>
        <p:nvGrpSpPr>
          <p:cNvPr id="33" name="组合 32"/>
          <p:cNvGrpSpPr/>
          <p:nvPr/>
        </p:nvGrpSpPr>
        <p:grpSpPr>
          <a:xfrm>
            <a:off x="651936" y="4587931"/>
            <a:ext cx="10873773" cy="1040285"/>
            <a:chOff x="651936" y="4374571"/>
            <a:chExt cx="10873773" cy="1040285"/>
          </a:xfrm>
        </p:grpSpPr>
        <p:sp>
          <p:nvSpPr>
            <p:cNvPr id="41" name="Rectangle 13"/>
            <p:cNvSpPr>
              <a:spLocks noChangeArrowheads="1"/>
            </p:cNvSpPr>
            <p:nvPr/>
          </p:nvSpPr>
          <p:spPr bwMode="auto">
            <a:xfrm>
              <a:off x="1191936" y="4374571"/>
              <a:ext cx="10333773" cy="104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spcBef>
                  <a:spcPct val="20000"/>
                </a:spcBef>
                <a:buClr>
                  <a:schemeClr val="tx1"/>
                </a:buClr>
              </a:pPr>
              <a:r>
                <a:rPr lang="zh-CN" altLang="en-US" sz="2800" dirty="0">
                  <a:solidFill>
                    <a:srgbClr val="285A32"/>
                  </a:solidFill>
                  <a:latin typeface="微软雅黑" panose="020B0503020204020204" pitchFamily="34" charset="-122"/>
                  <a:ea typeface="微软雅黑" panose="020B0503020204020204" pitchFamily="34" charset="-122"/>
                </a:rPr>
                <a:t>栈顶</a:t>
              </a: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285A32"/>
                  </a:solidFill>
                  <a:latin typeface="微软雅黑" panose="020B0503020204020204" pitchFamily="34" charset="-122"/>
                  <a:ea typeface="微软雅黑" panose="020B0503020204020204" pitchFamily="34" charset="-122"/>
                </a:rPr>
                <a:t>top</a:t>
              </a:r>
              <a:r>
                <a:rPr lang="zh-CN" altLang="en-US" sz="2800" dirty="0">
                  <a:solidFill>
                    <a:srgbClr val="404040"/>
                  </a:solidFill>
                  <a:latin typeface="微软雅黑" panose="020B0503020204020204" pitchFamily="34" charset="-122"/>
                  <a:ea typeface="微软雅黑" panose="020B0503020204020204" pitchFamily="34" charset="-122"/>
                </a:rPr>
                <a:t>）：允许插入和删除的一端称为栈顶</a:t>
              </a:r>
              <a:endParaRPr lang="en-US" altLang="zh-CN" sz="2800" dirty="0">
                <a:solidFill>
                  <a:srgbClr val="404040"/>
                </a:solidFill>
                <a:latin typeface="微软雅黑" panose="020B0503020204020204" pitchFamily="34" charset="-122"/>
                <a:ea typeface="微软雅黑" panose="020B0503020204020204" pitchFamily="34" charset="-122"/>
              </a:endParaRPr>
            </a:p>
            <a:p>
              <a:pPr>
                <a:spcBef>
                  <a:spcPct val="20000"/>
                </a:spcBef>
                <a:buClr>
                  <a:schemeClr val="tx1"/>
                </a:buClr>
              </a:pPr>
              <a:r>
                <a:rPr lang="zh-CN" altLang="en-US" sz="2800" dirty="0">
                  <a:solidFill>
                    <a:srgbClr val="285A32"/>
                  </a:solidFill>
                  <a:latin typeface="微软雅黑" panose="020B0503020204020204" pitchFamily="34" charset="-122"/>
                  <a:ea typeface="微软雅黑" panose="020B0503020204020204" pitchFamily="34" charset="-122"/>
                </a:rPr>
                <a:t>栈底</a:t>
              </a:r>
              <a:r>
                <a:rPr lang="zh-CN" altLang="en-US" sz="2800" dirty="0">
                  <a:solidFill>
                    <a:srgbClr val="404040"/>
                  </a:solidFill>
                  <a:latin typeface="微软雅黑" panose="020B0503020204020204" pitchFamily="34" charset="-122"/>
                  <a:ea typeface="微软雅黑" panose="020B0503020204020204" pitchFamily="34" charset="-122"/>
                </a:rPr>
                <a:t>（</a:t>
              </a:r>
              <a:r>
                <a:rPr lang="en-US" altLang="zh-CN" sz="2800" dirty="0">
                  <a:solidFill>
                    <a:srgbClr val="285A32"/>
                  </a:solidFill>
                  <a:latin typeface="微软雅黑" panose="020B0503020204020204" pitchFamily="34" charset="-122"/>
                  <a:ea typeface="微软雅黑" panose="020B0503020204020204" pitchFamily="34" charset="-122"/>
                </a:rPr>
                <a:t>bottom</a:t>
              </a:r>
              <a:r>
                <a:rPr lang="zh-CN" altLang="en-US" sz="2800" dirty="0">
                  <a:solidFill>
                    <a:srgbClr val="404040"/>
                  </a:solidFill>
                  <a:latin typeface="微软雅黑" panose="020B0503020204020204" pitchFamily="34" charset="-122"/>
                  <a:ea typeface="微软雅黑" panose="020B0503020204020204" pitchFamily="34" charset="-122"/>
                </a:rPr>
                <a:t>）：另一端称为栈底</a:t>
              </a:r>
            </a:p>
          </p:txBody>
        </p:sp>
        <p:grpSp>
          <p:nvGrpSpPr>
            <p:cNvPr id="46" name="Group 67"/>
            <p:cNvGrpSpPr/>
            <p:nvPr/>
          </p:nvGrpSpPr>
          <p:grpSpPr>
            <a:xfrm>
              <a:off x="651936" y="4459288"/>
              <a:ext cx="360000" cy="360000"/>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9" restart="whenNotActive" fill="hold" evtFilter="cancelBubble" nodeType="interactiveSeq">
                <p:stCondLst>
                  <p:cond evt="onClick" delay="0">
                    <p:tgtEl>
                      <p:spTgt spid="22"/>
                    </p:tgtEl>
                  </p:cond>
                </p:stCondLst>
                <p:endSync evt="end" delay="0">
                  <p:rtn val="all"/>
                </p:endSync>
                <p:childTnLst>
                  <p:par>
                    <p:cTn id="50" fill="hold">
                      <p:stCondLst>
                        <p:cond delay="0"/>
                      </p:stCondLst>
                      <p:childTnLst>
                        <p:par>
                          <p:cTn id="51" fill="hold">
                            <p:stCondLst>
                              <p:cond delay="0"/>
                            </p:stCondLst>
                            <p:childTnLst>
                              <p:par>
                                <p:cTn id="52" presetID="35" presetClass="emph" presetSubtype="0" repeatCount="2000" fill="hold" grpId="0" nodeType="clickEffect">
                                  <p:stCondLst>
                                    <p:cond delay="0"/>
                                  </p:stCondLst>
                                  <p:childTnLst>
                                    <p:anim calcmode="discrete" valueType="str">
                                      <p:cBhvr>
                                        <p:cTn id="53"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2"/>
                  </p:tgtEl>
                </p:cond>
              </p:nextCondLst>
            </p:seq>
            <p:seq concurrent="1" nextAc="seek">
              <p:cTn id="54" restart="whenNotActive" fill="hold" evtFilter="cancelBubble" nodeType="interactiveSeq">
                <p:stCondLst>
                  <p:cond evt="onClick" delay="0">
                    <p:tgtEl>
                      <p:spTgt spid="13"/>
                    </p:tgtEl>
                  </p:cond>
                </p:stCondLst>
                <p:endSync evt="end" delay="0">
                  <p:rtn val="all"/>
                </p:endSync>
                <p:childTnLst>
                  <p:par>
                    <p:cTn id="55" fill="hold">
                      <p:stCondLst>
                        <p:cond delay="0"/>
                      </p:stCondLst>
                      <p:childTnLst>
                        <p:par>
                          <p:cTn id="56" fill="hold">
                            <p:stCondLst>
                              <p:cond delay="0"/>
                            </p:stCondLst>
                            <p:childTnLst>
                              <p:par>
                                <p:cTn id="57" presetID="35" presetClass="emph" presetSubtype="0" repeatCount="2000" fill="hold" grpId="0" nodeType="clickEffect">
                                  <p:stCondLst>
                                    <p:cond delay="0"/>
                                  </p:stCondLst>
                                  <p:childTnLst>
                                    <p:anim calcmode="discrete" valueType="str">
                                      <p:cBhvr>
                                        <p:cTn id="58" dur="5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3"/>
                  </p:tgtEl>
                </p:cond>
              </p:nextCondLst>
            </p:seq>
            <p:seq concurrent="1" nextAc="seek">
              <p:cTn id="59" restart="whenNotActive" fill="hold" evtFilter="cancelBubble" nodeType="interactiveSeq">
                <p:stCondLst>
                  <p:cond evt="onClick" delay="0">
                    <p:tgtEl>
                      <p:spTgt spid="26"/>
                    </p:tgtEl>
                  </p:cond>
                </p:stCondLst>
                <p:endSync evt="end" delay="0">
                  <p:rtn val="all"/>
                </p:endSync>
                <p:childTnLst>
                  <p:par>
                    <p:cTn id="60" fill="hold">
                      <p:stCondLst>
                        <p:cond delay="0"/>
                      </p:stCondLst>
                      <p:childTnLst>
                        <p:par>
                          <p:cTn id="61" fill="hold">
                            <p:stCondLst>
                              <p:cond delay="0"/>
                            </p:stCondLst>
                            <p:childTnLst>
                              <p:par>
                                <p:cTn id="62" presetID="35" presetClass="emph" presetSubtype="0" repeatCount="2000" fill="hold" grpId="0" nodeType="clickEffect">
                                  <p:stCondLst>
                                    <p:cond delay="0"/>
                                  </p:stCondLst>
                                  <p:childTnLst>
                                    <p:anim calcmode="discrete" valueType="str">
                                      <p:cBhvr>
                                        <p:cTn id="63" dur="5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6"/>
                  </p:tgtEl>
                </p:cond>
              </p:nextCondLst>
            </p:seq>
            <p:seq concurrent="1" nextAc="seek">
              <p:cTn id="64" restart="whenNotActive" fill="hold" evtFilter="cancelBubble" nodeType="interactiveSeq">
                <p:stCondLst>
                  <p:cond evt="onClick" delay="0">
                    <p:tgtEl>
                      <p:spTgt spid="27"/>
                    </p:tgtEl>
                  </p:cond>
                </p:stCondLst>
                <p:endSync evt="end" delay="0">
                  <p:rtn val="all"/>
                </p:endSync>
                <p:childTnLst>
                  <p:par>
                    <p:cTn id="65" fill="hold">
                      <p:stCondLst>
                        <p:cond delay="0"/>
                      </p:stCondLst>
                      <p:childTnLst>
                        <p:par>
                          <p:cTn id="66" fill="hold">
                            <p:stCondLst>
                              <p:cond delay="0"/>
                            </p:stCondLst>
                            <p:childTnLst>
                              <p:par>
                                <p:cTn id="67" presetID="35" presetClass="emph" presetSubtype="0" repeatCount="2000" fill="hold" grpId="0" nodeType="clickEffect">
                                  <p:stCondLst>
                                    <p:cond delay="0"/>
                                  </p:stCondLst>
                                  <p:childTnLst>
                                    <p:anim calcmode="discrete" valueType="str">
                                      <p:cBhvr>
                                        <p:cTn id="68" dur="5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7"/>
                  </p:tgtEl>
                </p:cond>
              </p:nextCondLst>
            </p:seq>
          </p:childTnLst>
        </p:cTn>
      </p:par>
    </p:tnLst>
    <p:bldLst>
      <p:bldP spid="12" grpId="0"/>
      <p:bldP spid="22" grpId="0"/>
      <p:bldP spid="22" grpId="1"/>
      <p:bldP spid="13" grpId="0"/>
      <p:bldP spid="13" grpId="1"/>
      <p:bldP spid="14" grpId="0"/>
      <p:bldP spid="14" grpId="1"/>
      <p:bldP spid="25" grpId="0" bldLvl="0" animBg="1"/>
      <p:bldP spid="26" grpId="0"/>
      <p:bldP spid="26" grpId="1"/>
      <p:bldP spid="27" grpId="0"/>
      <p:bldP spid="27" grpId="1"/>
      <p:bldP spid="15" grpId="0"/>
      <p:bldP spid="15" grpId="1"/>
      <p:bldP spid="29"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51" name="Text Box 37"/>
          <p:cNvSpPr txBox="1">
            <a:spLocks noChangeArrowheads="1"/>
          </p:cNvSpPr>
          <p:nvPr/>
        </p:nvSpPr>
        <p:spPr bwMode="auto">
          <a:xfrm>
            <a:off x="5522754" y="1511300"/>
            <a:ext cx="4122737"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插入：</a:t>
            </a:r>
            <a:r>
              <a:rPr lang="zh-CN" altLang="en-US" sz="2800" dirty="0">
                <a:solidFill>
                  <a:srgbClr val="285A32"/>
                </a:solidFill>
                <a:latin typeface="微软雅黑" panose="020B0503020204020204" pitchFamily="34" charset="-122"/>
                <a:ea typeface="微软雅黑" panose="020B0503020204020204" pitchFamily="34" charset="-122"/>
              </a:rPr>
              <a:t>入栈、进栈、压栈</a:t>
            </a:r>
          </a:p>
          <a:p>
            <a:pPr algn="l" eaLnBrk="0" hangingPunct="0">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删除</a:t>
            </a:r>
            <a:r>
              <a:rPr lang="zh-CN" altLang="en-US" sz="2800" dirty="0">
                <a:solidFill>
                  <a:schemeClr val="tx1"/>
                </a:solidFill>
                <a:latin typeface="微软雅黑" panose="020B0503020204020204" pitchFamily="34" charset="-122"/>
                <a:ea typeface="微软雅黑" panose="020B0503020204020204" pitchFamily="34" charset="-122"/>
              </a:rPr>
              <a:t>：</a:t>
            </a:r>
            <a:r>
              <a:rPr lang="zh-CN" altLang="en-US" sz="2800" dirty="0">
                <a:solidFill>
                  <a:srgbClr val="285A32"/>
                </a:solidFill>
                <a:latin typeface="微软雅黑" panose="020B0503020204020204" pitchFamily="34" charset="-122"/>
                <a:ea typeface="微软雅黑" panose="020B0503020204020204" pitchFamily="34" charset="-122"/>
              </a:rPr>
              <a:t>出栈、弹栈</a:t>
            </a:r>
          </a:p>
        </p:txBody>
      </p:sp>
      <p:sp>
        <p:nvSpPr>
          <p:cNvPr id="52" name="Rectangle 12"/>
          <p:cNvSpPr>
            <a:spLocks noChangeArrowheads="1"/>
          </p:cNvSpPr>
          <p:nvPr/>
        </p:nvSpPr>
        <p:spPr bwMode="auto">
          <a:xfrm>
            <a:off x="1995000" y="4238960"/>
            <a:ext cx="1188000" cy="648000"/>
          </a:xfrm>
          <a:prstGeom prst="rect">
            <a:avLst/>
          </a:prstGeom>
          <a:noFill/>
          <a:ln w="9525">
            <a:noFill/>
            <a:miter lim="800000"/>
          </a:ln>
          <a:effectLst/>
        </p:spPr>
        <p:txBody>
          <a:bodyPr wrap="none" tIns="0" anchor="ctr"/>
          <a:lstStyle/>
          <a:p>
            <a:pPr algn="ctr"/>
            <a:r>
              <a:rPr lang="en-US" altLang="zh-CN" sz="3600" i="1" dirty="0">
                <a:solidFill>
                  <a:schemeClr val="tx1"/>
                </a:solidFill>
                <a:latin typeface="Times New Roman" panose="02020603050405020304" pitchFamily="18" charset="0"/>
                <a:ea typeface="宋体" panose="02010600030101010101" pitchFamily="2" charset="-122"/>
              </a:rPr>
              <a:t>a</a:t>
            </a:r>
            <a:endParaRPr lang="en-US" altLang="zh-CN" sz="3600" baseline="-25000" dirty="0">
              <a:solidFill>
                <a:schemeClr val="tx1"/>
              </a:solidFill>
              <a:latin typeface="Times New Roman" panose="02020603050405020304" pitchFamily="18" charset="0"/>
              <a:ea typeface="宋体" panose="02010600030101010101" pitchFamily="2" charset="-122"/>
            </a:endParaRPr>
          </a:p>
        </p:txBody>
      </p:sp>
      <p:grpSp>
        <p:nvGrpSpPr>
          <p:cNvPr id="53" name="组合 52"/>
          <p:cNvGrpSpPr/>
          <p:nvPr/>
        </p:nvGrpSpPr>
        <p:grpSpPr>
          <a:xfrm>
            <a:off x="920433" y="1213485"/>
            <a:ext cx="1275714" cy="1079500"/>
            <a:chOff x="1331913" y="1213485"/>
            <a:chExt cx="1275714" cy="1079500"/>
          </a:xfrm>
        </p:grpSpPr>
        <p:sp>
          <p:nvSpPr>
            <p:cNvPr id="54" name="Text Box 16"/>
            <p:cNvSpPr txBox="1">
              <a:spLocks noChangeArrowheads="1"/>
            </p:cNvSpPr>
            <p:nvPr/>
          </p:nvSpPr>
          <p:spPr bwMode="auto">
            <a:xfrm>
              <a:off x="1331913" y="1511300"/>
              <a:ext cx="900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插入</a:t>
              </a:r>
            </a:p>
          </p:txBody>
        </p:sp>
        <p:sp>
          <p:nvSpPr>
            <p:cNvPr id="55" name="Arc 15"/>
            <p:cNvSpPr/>
            <p:nvPr/>
          </p:nvSpPr>
          <p:spPr bwMode="auto">
            <a:xfrm>
              <a:off x="1658302" y="1213485"/>
              <a:ext cx="949325" cy="10795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rgbClr val="5A327D"/>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 name="组合 55"/>
          <p:cNvGrpSpPr/>
          <p:nvPr/>
        </p:nvGrpSpPr>
        <p:grpSpPr>
          <a:xfrm>
            <a:off x="2956069" y="1226022"/>
            <a:ext cx="1302559" cy="1157288"/>
            <a:chOff x="3367549" y="1226022"/>
            <a:chExt cx="1302559" cy="1157288"/>
          </a:xfrm>
        </p:grpSpPr>
        <p:sp>
          <p:nvSpPr>
            <p:cNvPr id="57" name="Text Box 21"/>
            <p:cNvSpPr txBox="1">
              <a:spLocks noChangeArrowheads="1"/>
            </p:cNvSpPr>
            <p:nvPr/>
          </p:nvSpPr>
          <p:spPr bwMode="auto">
            <a:xfrm>
              <a:off x="3831908" y="15113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400" dirty="0">
                  <a:solidFill>
                    <a:srgbClr val="404040"/>
                  </a:solidFill>
                  <a:latin typeface="微软雅黑" panose="020B0503020204020204" pitchFamily="34" charset="-122"/>
                  <a:ea typeface="微软雅黑" panose="020B0503020204020204" pitchFamily="34" charset="-122"/>
                </a:rPr>
                <a:t>删除</a:t>
              </a:r>
            </a:p>
          </p:txBody>
        </p:sp>
        <p:sp>
          <p:nvSpPr>
            <p:cNvPr id="58" name="Arc 20"/>
            <p:cNvSpPr/>
            <p:nvPr/>
          </p:nvSpPr>
          <p:spPr bwMode="auto">
            <a:xfrm rot="10886353" flipV="1">
              <a:off x="3367549" y="1226022"/>
              <a:ext cx="1012825" cy="1157288"/>
            </a:xfrm>
            <a:custGeom>
              <a:avLst/>
              <a:gdLst>
                <a:gd name="G0" fmla="+- 4571 0 0"/>
                <a:gd name="G1" fmla="+- 21600 0 0"/>
                <a:gd name="G2" fmla="+- 21600 0 0"/>
                <a:gd name="T0" fmla="*/ 0 w 26092"/>
                <a:gd name="T1" fmla="*/ 489 h 21600"/>
                <a:gd name="T2" fmla="*/ 26092 w 26092"/>
                <a:gd name="T3" fmla="*/ 19759 h 21600"/>
                <a:gd name="T4" fmla="*/ 4571 w 26092"/>
                <a:gd name="T5" fmla="*/ 21600 h 21600"/>
              </a:gdLst>
              <a:ahLst/>
              <a:cxnLst>
                <a:cxn ang="0">
                  <a:pos x="T0" y="T1"/>
                </a:cxn>
                <a:cxn ang="0">
                  <a:pos x="T2" y="T3"/>
                </a:cxn>
                <a:cxn ang="0">
                  <a:pos x="T4" y="T5"/>
                </a:cxn>
              </a:cxnLst>
              <a:rect l="0" t="0" r="r" b="b"/>
              <a:pathLst>
                <a:path w="26092" h="21600" fill="none" extrusionOk="0">
                  <a:moveTo>
                    <a:pt x="0" y="489"/>
                  </a:moveTo>
                  <a:cubicBezTo>
                    <a:pt x="1501" y="163"/>
                    <a:pt x="3034" y="-1"/>
                    <a:pt x="4571" y="0"/>
                  </a:cubicBezTo>
                  <a:cubicBezTo>
                    <a:pt x="15786" y="0"/>
                    <a:pt x="25136" y="8584"/>
                    <a:pt x="26092" y="19758"/>
                  </a:cubicBezTo>
                </a:path>
                <a:path w="26092" h="21600" stroke="0" extrusionOk="0">
                  <a:moveTo>
                    <a:pt x="0" y="489"/>
                  </a:moveTo>
                  <a:cubicBezTo>
                    <a:pt x="1501" y="163"/>
                    <a:pt x="3034" y="-1"/>
                    <a:pt x="4571" y="0"/>
                  </a:cubicBezTo>
                  <a:cubicBezTo>
                    <a:pt x="15786" y="0"/>
                    <a:pt x="25136" y="8584"/>
                    <a:pt x="26092" y="19758"/>
                  </a:cubicBezTo>
                  <a:lnTo>
                    <a:pt x="4571" y="21600"/>
                  </a:lnTo>
                  <a:close/>
                </a:path>
              </a:pathLst>
            </a:custGeom>
            <a:noFill/>
            <a:ln w="38100">
              <a:solidFill>
                <a:srgbClr val="5A327D"/>
              </a:solidFill>
              <a:round/>
              <a:head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9" name="组合 58"/>
          <p:cNvGrpSpPr/>
          <p:nvPr/>
        </p:nvGrpSpPr>
        <p:grpSpPr>
          <a:xfrm>
            <a:off x="1874520" y="2128520"/>
            <a:ext cx="1418376" cy="2787240"/>
            <a:chOff x="2286000" y="2128520"/>
            <a:chExt cx="1418376" cy="2787240"/>
          </a:xfrm>
        </p:grpSpPr>
        <p:sp>
          <p:nvSpPr>
            <p:cNvPr id="60" name="Line 8"/>
            <p:cNvSpPr>
              <a:spLocks noChangeShapeType="1"/>
            </p:cNvSpPr>
            <p:nvPr/>
          </p:nvSpPr>
          <p:spPr bwMode="auto">
            <a:xfrm>
              <a:off x="2316480" y="2128520"/>
              <a:ext cx="0" cy="277200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9"/>
            <p:cNvSpPr>
              <a:spLocks noChangeShapeType="1"/>
            </p:cNvSpPr>
            <p:nvPr/>
          </p:nvSpPr>
          <p:spPr bwMode="auto">
            <a:xfrm>
              <a:off x="2286000" y="4902200"/>
              <a:ext cx="1418376" cy="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Line 10"/>
            <p:cNvSpPr>
              <a:spLocks noChangeShapeType="1"/>
            </p:cNvSpPr>
            <p:nvPr/>
          </p:nvSpPr>
          <p:spPr bwMode="auto">
            <a:xfrm>
              <a:off x="3672840" y="2143760"/>
              <a:ext cx="0" cy="277200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Line 9"/>
            <p:cNvSpPr>
              <a:spLocks noChangeShapeType="1"/>
            </p:cNvSpPr>
            <p:nvPr/>
          </p:nvSpPr>
          <p:spPr bwMode="auto">
            <a:xfrm>
              <a:off x="2286000" y="4216400"/>
              <a:ext cx="1368000" cy="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 name="Line 9"/>
            <p:cNvSpPr>
              <a:spLocks noChangeShapeType="1"/>
            </p:cNvSpPr>
            <p:nvPr/>
          </p:nvSpPr>
          <p:spPr bwMode="auto">
            <a:xfrm>
              <a:off x="2316480" y="3493770"/>
              <a:ext cx="1368000" cy="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9"/>
            <p:cNvSpPr>
              <a:spLocks noChangeShapeType="1"/>
            </p:cNvSpPr>
            <p:nvPr/>
          </p:nvSpPr>
          <p:spPr bwMode="auto">
            <a:xfrm>
              <a:off x="2316480" y="2771140"/>
              <a:ext cx="1368000" cy="0"/>
            </a:xfrm>
            <a:prstGeom prst="line">
              <a:avLst/>
            </a:prstGeom>
            <a:noFill/>
            <a:ln w="38100">
              <a:solidFill>
                <a:srgbClr val="5A327D"/>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Rectangle 12"/>
          <p:cNvSpPr>
            <a:spLocks noChangeArrowheads="1"/>
          </p:cNvSpPr>
          <p:nvPr/>
        </p:nvSpPr>
        <p:spPr bwMode="auto">
          <a:xfrm>
            <a:off x="1979760" y="3530600"/>
            <a:ext cx="1188000" cy="648000"/>
          </a:xfrm>
          <a:prstGeom prst="rect">
            <a:avLst/>
          </a:prstGeom>
          <a:noFill/>
          <a:ln w="9525">
            <a:noFill/>
            <a:miter lim="800000"/>
          </a:ln>
          <a:effectLst/>
        </p:spPr>
        <p:txBody>
          <a:bodyPr wrap="none" tIns="0" anchor="ctr"/>
          <a:lstStyle/>
          <a:p>
            <a:pPr algn="ctr"/>
            <a:r>
              <a:rPr lang="en-US" altLang="zh-CN" sz="3600" i="1" dirty="0">
                <a:solidFill>
                  <a:schemeClr val="tx1"/>
                </a:solidFill>
                <a:latin typeface="Times New Roman" panose="02020603050405020304" pitchFamily="18" charset="0"/>
                <a:ea typeface="宋体" panose="02010600030101010101" pitchFamily="2" charset="-122"/>
              </a:rPr>
              <a:t>b</a:t>
            </a:r>
            <a:endParaRPr lang="en-US" altLang="zh-CN" sz="3600" baseline="-25000" dirty="0">
              <a:solidFill>
                <a:schemeClr val="tx1"/>
              </a:solidFill>
              <a:latin typeface="Times New Roman" panose="02020603050405020304" pitchFamily="18" charset="0"/>
              <a:ea typeface="宋体" panose="02010600030101010101" pitchFamily="2" charset="-122"/>
            </a:endParaRPr>
          </a:p>
        </p:txBody>
      </p:sp>
      <p:sp>
        <p:nvSpPr>
          <p:cNvPr id="67" name="Rectangle 12"/>
          <p:cNvSpPr>
            <a:spLocks noChangeArrowheads="1"/>
          </p:cNvSpPr>
          <p:nvPr/>
        </p:nvSpPr>
        <p:spPr bwMode="auto">
          <a:xfrm>
            <a:off x="2024040" y="2796540"/>
            <a:ext cx="1188000" cy="648000"/>
          </a:xfrm>
          <a:prstGeom prst="rect">
            <a:avLst/>
          </a:prstGeom>
          <a:noFill/>
          <a:ln w="9525">
            <a:noFill/>
            <a:miter lim="800000"/>
          </a:ln>
          <a:effectLst/>
        </p:spPr>
        <p:txBody>
          <a:bodyPr wrap="none" tIns="0" anchor="ctr"/>
          <a:lstStyle/>
          <a:p>
            <a:pPr algn="ctr"/>
            <a:r>
              <a:rPr lang="en-US" altLang="zh-CN" sz="3600" i="1" dirty="0">
                <a:solidFill>
                  <a:schemeClr val="tx1"/>
                </a:solidFill>
                <a:latin typeface="Times New Roman" panose="02020603050405020304" pitchFamily="18" charset="0"/>
                <a:ea typeface="宋体" panose="02010600030101010101" pitchFamily="2" charset="-122"/>
              </a:rPr>
              <a:t>c</a:t>
            </a:r>
            <a:endParaRPr lang="en-US" altLang="zh-CN" sz="3600" baseline="-25000" dirty="0">
              <a:solidFill>
                <a:schemeClr val="tx1"/>
              </a:solidFill>
              <a:latin typeface="Times New Roman" panose="02020603050405020304" pitchFamily="18" charset="0"/>
              <a:ea typeface="宋体" panose="02010600030101010101" pitchFamily="2" charset="-122"/>
            </a:endParaRPr>
          </a:p>
        </p:txBody>
      </p:sp>
      <p:grpSp>
        <p:nvGrpSpPr>
          <p:cNvPr id="68" name="组合 67"/>
          <p:cNvGrpSpPr/>
          <p:nvPr/>
        </p:nvGrpSpPr>
        <p:grpSpPr>
          <a:xfrm>
            <a:off x="4151948" y="4303554"/>
            <a:ext cx="7399972" cy="648000"/>
            <a:chOff x="4151948" y="3251994"/>
            <a:chExt cx="7399972" cy="648000"/>
          </a:xfrm>
        </p:grpSpPr>
        <p:grpSp>
          <p:nvGrpSpPr>
            <p:cNvPr id="69" name="Group 31"/>
            <p:cNvGrpSpPr/>
            <p:nvPr/>
          </p:nvGrpSpPr>
          <p:grpSpPr>
            <a:xfrm>
              <a:off x="4151948" y="3299610"/>
              <a:ext cx="504000" cy="504000"/>
              <a:chOff x="8686801" y="2019300"/>
              <a:chExt cx="528638" cy="565150"/>
            </a:xfrm>
            <a:solidFill>
              <a:srgbClr val="5A327D"/>
            </a:solidFill>
          </p:grpSpPr>
          <p:sp>
            <p:nvSpPr>
              <p:cNvPr id="70"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5" name="Rectangle 12"/>
            <p:cNvSpPr>
              <a:spLocks noChangeArrowheads="1"/>
            </p:cNvSpPr>
            <p:nvPr/>
          </p:nvSpPr>
          <p:spPr bwMode="auto">
            <a:xfrm>
              <a:off x="4630079" y="3251994"/>
              <a:ext cx="6921841" cy="648000"/>
            </a:xfrm>
            <a:prstGeom prst="rect">
              <a:avLst/>
            </a:prstGeom>
            <a:noFill/>
            <a:ln w="9525">
              <a:noFill/>
              <a:miter lim="800000"/>
            </a:ln>
            <a:effectLst/>
          </p:spPr>
          <p:txBody>
            <a:bodyPr wrap="none" tIns="0" anchor="ctr"/>
            <a:lstStyle/>
            <a:p>
              <a:r>
                <a:rPr lang="zh-CN" altLang="en-US" sz="2800" dirty="0">
                  <a:solidFill>
                    <a:srgbClr val="404040"/>
                  </a:solidFill>
                  <a:latin typeface="微软雅黑" panose="020B0503020204020204" pitchFamily="34" charset="-122"/>
                  <a:ea typeface="微软雅黑" panose="020B0503020204020204" pitchFamily="34" charset="-122"/>
                </a:rPr>
                <a:t>此时执行出栈操作，哪个元素可以出栈呢？</a:t>
              </a:r>
              <a:endParaRPr lang="en-US" altLang="zh-CN" sz="2800" dirty="0">
                <a:solidFill>
                  <a:srgbClr val="404040"/>
                </a:solidFill>
                <a:latin typeface="微软雅黑" panose="020B0503020204020204" pitchFamily="34" charset="-122"/>
                <a:ea typeface="微软雅黑" panose="020B0503020204020204" pitchFamily="34" charset="-122"/>
              </a:endParaRPr>
            </a:p>
          </p:txBody>
        </p:sp>
      </p:grpSp>
      <p:sp>
        <p:nvSpPr>
          <p:cNvPr id="76" name="Rectangle 11"/>
          <p:cNvSpPr/>
          <p:nvPr/>
        </p:nvSpPr>
        <p:spPr>
          <a:xfrm>
            <a:off x="1234439" y="5389880"/>
            <a:ext cx="9540000" cy="720000"/>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栈的操作特性：后进先出（</a:t>
            </a:r>
            <a:r>
              <a:rPr lang="en-US" altLang="zh-CN"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ast  </a:t>
            </a:r>
            <a:r>
              <a:rPr lang="en-US" altLang="zh-CN"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irst  </a:t>
            </a:r>
            <a:r>
              <a:rPr lang="en-US" altLang="zh-CN" sz="28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ut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LIFO</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77" name="组合 76"/>
          <p:cNvGrpSpPr/>
          <p:nvPr/>
        </p:nvGrpSpPr>
        <p:grpSpPr>
          <a:xfrm>
            <a:off x="4212908" y="3030530"/>
            <a:ext cx="5605319" cy="523220"/>
            <a:chOff x="651936" y="5433036"/>
            <a:chExt cx="5605319" cy="523220"/>
          </a:xfrm>
        </p:grpSpPr>
        <p:sp>
          <p:nvSpPr>
            <p:cNvPr id="78" name="Rectangle 13"/>
            <p:cNvSpPr>
              <a:spLocks noChangeArrowheads="1"/>
            </p:cNvSpPr>
            <p:nvPr/>
          </p:nvSpPr>
          <p:spPr bwMode="auto">
            <a:xfrm>
              <a:off x="1085256" y="5433036"/>
              <a:ext cx="51719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20000"/>
                </a:spcBef>
                <a:buClr>
                  <a:schemeClr val="tx1"/>
                </a:buClr>
              </a:pPr>
              <a:r>
                <a:rPr kumimoji="1" lang="zh-CN" altLang="en-US" sz="2800" dirty="0">
                  <a:solidFill>
                    <a:srgbClr val="285A32"/>
                  </a:solidFill>
                  <a:latin typeface="微软雅黑" panose="020B0503020204020204" pitchFamily="34" charset="-122"/>
                  <a:ea typeface="微软雅黑" panose="020B0503020204020204" pitchFamily="34" charset="-122"/>
                </a:rPr>
                <a:t>空栈</a:t>
              </a:r>
              <a:r>
                <a:rPr kumimoji="1" lang="zh-CN" altLang="en-US" sz="2800" dirty="0">
                  <a:solidFill>
                    <a:srgbClr val="404040"/>
                  </a:solidFill>
                  <a:latin typeface="微软雅黑" panose="020B0503020204020204" pitchFamily="34" charset="-122"/>
                  <a:ea typeface="微软雅黑" panose="020B0503020204020204" pitchFamily="34" charset="-122"/>
                </a:rPr>
                <a:t>：不含任何数据元素的栈</a:t>
              </a:r>
              <a:r>
                <a:rPr lang="zh-CN" altLang="en-US" sz="2800" dirty="0">
                  <a:latin typeface="微软雅黑" panose="020B0503020204020204" pitchFamily="34" charset="-122"/>
                  <a:ea typeface="微软雅黑" panose="020B0503020204020204" pitchFamily="34" charset="-122"/>
                </a:rPr>
                <a:t> </a:t>
              </a:r>
            </a:p>
          </p:txBody>
        </p:sp>
        <p:grpSp>
          <p:nvGrpSpPr>
            <p:cNvPr id="79" name="Group 67"/>
            <p:cNvGrpSpPr/>
            <p:nvPr/>
          </p:nvGrpSpPr>
          <p:grpSpPr>
            <a:xfrm>
              <a:off x="651936" y="5495608"/>
              <a:ext cx="360000" cy="360000"/>
              <a:chOff x="10115551" y="5634038"/>
              <a:chExt cx="577850" cy="576263"/>
            </a:xfrm>
            <a:solidFill>
              <a:srgbClr val="5A327D"/>
            </a:solidFill>
          </p:grpSpPr>
          <p:sp>
            <p:nvSpPr>
              <p:cNvPr id="8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2" name="TextBox 34"/>
          <p:cNvSpPr txBox="1"/>
          <p:nvPr/>
        </p:nvSpPr>
        <p:spPr>
          <a:xfrm>
            <a:off x="11105867" y="601504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83" name="组合 82"/>
          <p:cNvGrpSpPr/>
          <p:nvPr/>
        </p:nvGrpSpPr>
        <p:grpSpPr>
          <a:xfrm>
            <a:off x="5056188" y="3552669"/>
            <a:ext cx="2365693" cy="675621"/>
            <a:chOff x="5056188" y="3552669"/>
            <a:chExt cx="2365693" cy="675621"/>
          </a:xfrm>
        </p:grpSpPr>
        <p:sp>
          <p:nvSpPr>
            <p:cNvPr id="84" name="圆角右箭头 83"/>
            <p:cNvSpPr/>
            <p:nvPr/>
          </p:nvSpPr>
          <p:spPr>
            <a:xfrm flipV="1">
              <a:off x="5056188" y="3552669"/>
              <a:ext cx="720000" cy="540000"/>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Rectangle 13"/>
            <p:cNvSpPr>
              <a:spLocks noChangeArrowheads="1"/>
            </p:cNvSpPr>
            <p:nvPr/>
          </p:nvSpPr>
          <p:spPr bwMode="auto">
            <a:xfrm>
              <a:off x="5889349" y="3705070"/>
              <a:ext cx="15325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l">
                <a:spcBef>
                  <a:spcPct val="20000"/>
                </a:spcBef>
                <a:buClr>
                  <a:schemeClr val="tx1"/>
                </a:buClr>
              </a:pPr>
              <a:r>
                <a:rPr kumimoji="1" lang="zh-CN" altLang="en-US" sz="2400" dirty="0">
                  <a:solidFill>
                    <a:srgbClr val="404040"/>
                  </a:solidFill>
                  <a:latin typeface="微软雅黑" panose="020B0503020204020204" pitchFamily="34" charset="-122"/>
                  <a:ea typeface="微软雅黑" panose="020B0503020204020204" pitchFamily="34" charset="-122"/>
                </a:rPr>
                <a:t>条件判断</a:t>
              </a:r>
              <a:r>
                <a:rPr lang="zh-CN" altLang="en-US" sz="2800" dirty="0">
                  <a:latin typeface="微软雅黑" panose="020B0503020204020204" pitchFamily="34" charset="-122"/>
                  <a:ea typeface="微软雅黑" panose="020B0503020204020204" pitchFamily="34"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wipe(up)">
                                      <p:cBhvr>
                                        <p:cTn id="11" dur="500"/>
                                        <p:tgtEl>
                                          <p:spTgt spid="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wipe(down)">
                                      <p:cBhvr>
                                        <p:cTn id="16" dur="500"/>
                                        <p:tgtEl>
                                          <p:spTgt spid="5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1">
                                            <p:txEl>
                                              <p:pRg st="0" end="0"/>
                                            </p:txEl>
                                          </p:spTgt>
                                        </p:tgtEl>
                                        <p:attrNameLst>
                                          <p:attrName>style.visibility</p:attrName>
                                        </p:attrNameLst>
                                      </p:cBhvr>
                                      <p:to>
                                        <p:strVal val="visible"/>
                                      </p:to>
                                    </p:set>
                                    <p:animEffect transition="in" filter="wipe(left)">
                                      <p:cBhvr>
                                        <p:cTn id="21" dur="500"/>
                                        <p:tgtEl>
                                          <p:spTgt spid="5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1">
                                            <p:txEl>
                                              <p:pRg st="1" end="1"/>
                                            </p:txEl>
                                          </p:spTgt>
                                        </p:tgtEl>
                                        <p:attrNameLst>
                                          <p:attrName>style.visibility</p:attrName>
                                        </p:attrNameLst>
                                      </p:cBhvr>
                                      <p:to>
                                        <p:strVal val="visible"/>
                                      </p:to>
                                    </p:set>
                                    <p:animEffect transition="in" filter="wipe(left)">
                                      <p:cBhvr>
                                        <p:cTn id="26" dur="500"/>
                                        <p:tgtEl>
                                          <p:spTgt spid="5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up)">
                                      <p:cBhvr>
                                        <p:cTn id="35" dur="500"/>
                                        <p:tgtEl>
                                          <p:spTgt spid="8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1" fill="hold" grpId="0" nodeType="clickEffect">
                                  <p:stCondLst>
                                    <p:cond delay="0"/>
                                  </p:stCondLst>
                                  <p:childTnLst>
                                    <p:set>
                                      <p:cBhvr>
                                        <p:cTn id="39" dur="1" fill="hold">
                                          <p:stCondLst>
                                            <p:cond delay="0"/>
                                          </p:stCondLst>
                                        </p:cTn>
                                        <p:tgtEl>
                                          <p:spTgt spid="52"/>
                                        </p:tgtEl>
                                        <p:attrNameLst>
                                          <p:attrName>style.visibility</p:attrName>
                                        </p:attrNameLst>
                                      </p:cBhvr>
                                      <p:to>
                                        <p:strVal val="visible"/>
                                      </p:to>
                                    </p:set>
                                    <p:anim calcmode="lin" valueType="num">
                                      <p:cBhvr additive="base">
                                        <p:cTn id="40" dur="500" fill="hold"/>
                                        <p:tgtEl>
                                          <p:spTgt spid="52"/>
                                        </p:tgtEl>
                                        <p:attrNameLst>
                                          <p:attrName>ppt_x</p:attrName>
                                        </p:attrNameLst>
                                      </p:cBhvr>
                                      <p:tavLst>
                                        <p:tav tm="0">
                                          <p:val>
                                            <p:strVal val="#ppt_x"/>
                                          </p:val>
                                        </p:tav>
                                        <p:tav tm="100000">
                                          <p:val>
                                            <p:strVal val="#ppt_x"/>
                                          </p:val>
                                        </p:tav>
                                      </p:tavLst>
                                    </p:anim>
                                    <p:anim calcmode="lin" valueType="num">
                                      <p:cBhvr additive="base">
                                        <p:cTn id="41" dur="500" fill="hold"/>
                                        <p:tgtEl>
                                          <p:spTgt spid="52"/>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additive="base">
                                        <p:cTn id="46" dur="500" fill="hold"/>
                                        <p:tgtEl>
                                          <p:spTgt spid="66"/>
                                        </p:tgtEl>
                                        <p:attrNameLst>
                                          <p:attrName>ppt_x</p:attrName>
                                        </p:attrNameLst>
                                      </p:cBhvr>
                                      <p:tavLst>
                                        <p:tav tm="0">
                                          <p:val>
                                            <p:strVal val="#ppt_x"/>
                                          </p:val>
                                        </p:tav>
                                        <p:tav tm="100000">
                                          <p:val>
                                            <p:strVal val="#ppt_x"/>
                                          </p:val>
                                        </p:tav>
                                      </p:tavLst>
                                    </p:anim>
                                    <p:anim calcmode="lin" valueType="num">
                                      <p:cBhvr additive="base">
                                        <p:cTn id="47" dur="500" fill="hold"/>
                                        <p:tgtEl>
                                          <p:spTgt spid="66"/>
                                        </p:tgtEl>
                                        <p:attrNameLst>
                                          <p:attrName>ppt_y</p:attrName>
                                        </p:attrNameLst>
                                      </p:cBhvr>
                                      <p:tavLst>
                                        <p:tav tm="0">
                                          <p:val>
                                            <p:strVal val="0-#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1" fill="hold" grpId="1" nodeType="clickEffect">
                                  <p:stCondLst>
                                    <p:cond delay="0"/>
                                  </p:stCondLst>
                                  <p:iterate type="lt">
                                    <p:tmPct val="0"/>
                                  </p:iterate>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500" fill="hold"/>
                                        <p:tgtEl>
                                          <p:spTgt spid="67"/>
                                        </p:tgtEl>
                                        <p:attrNameLst>
                                          <p:attrName>ppt_x</p:attrName>
                                        </p:attrNameLst>
                                      </p:cBhvr>
                                      <p:tavLst>
                                        <p:tav tm="0">
                                          <p:val>
                                            <p:strVal val="#ppt_x"/>
                                          </p:val>
                                        </p:tav>
                                        <p:tav tm="100000">
                                          <p:val>
                                            <p:strVal val="#ppt_x"/>
                                          </p:val>
                                        </p:tav>
                                      </p:tavLst>
                                    </p:anim>
                                    <p:anim calcmode="lin" valueType="num">
                                      <p:cBhvr additive="base">
                                        <p:cTn id="53" dur="500" fill="hold"/>
                                        <p:tgtEl>
                                          <p:spTgt spid="67"/>
                                        </p:tgtEl>
                                        <p:attrNameLst>
                                          <p:attrName>ppt_y</p:attrName>
                                        </p:attrNameLst>
                                      </p:cBhvr>
                                      <p:tavLst>
                                        <p:tav tm="0">
                                          <p:val>
                                            <p:strVal val="0-#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 presetClass="exit" presetSubtype="1" fill="hold" grpId="0" nodeType="clickEffect">
                                  <p:stCondLst>
                                    <p:cond delay="0"/>
                                  </p:stCondLst>
                                  <p:iterate type="lt">
                                    <p:tmPct val="0"/>
                                  </p:iterate>
                                  <p:childTnLst>
                                    <p:anim calcmode="lin" valueType="num">
                                      <p:cBhvr additive="base">
                                        <p:cTn id="61" dur="500"/>
                                        <p:tgtEl>
                                          <p:spTgt spid="67"/>
                                        </p:tgtEl>
                                        <p:attrNameLst>
                                          <p:attrName>ppt_x</p:attrName>
                                        </p:attrNameLst>
                                      </p:cBhvr>
                                      <p:tavLst>
                                        <p:tav tm="0">
                                          <p:val>
                                            <p:strVal val="ppt_x"/>
                                          </p:val>
                                        </p:tav>
                                        <p:tav tm="100000">
                                          <p:val>
                                            <p:strVal val="ppt_x"/>
                                          </p:val>
                                        </p:tav>
                                      </p:tavLst>
                                    </p:anim>
                                    <p:anim calcmode="lin" valueType="num">
                                      <p:cBhvr additive="base">
                                        <p:cTn id="62" dur="500"/>
                                        <p:tgtEl>
                                          <p:spTgt spid="67"/>
                                        </p:tgtEl>
                                        <p:attrNameLst>
                                          <p:attrName>ppt_y</p:attrName>
                                        </p:attrNameLst>
                                      </p:cBhvr>
                                      <p:tavLst>
                                        <p:tav tm="0">
                                          <p:val>
                                            <p:strVal val="ppt_y"/>
                                          </p:val>
                                        </p:tav>
                                        <p:tav tm="100000">
                                          <p:val>
                                            <p:strVal val="0-ppt_h/2"/>
                                          </p:val>
                                        </p:tav>
                                      </p:tavLst>
                                    </p:anim>
                                    <p:set>
                                      <p:cBhvr>
                                        <p:cTn id="63" dur="1" fill="hold">
                                          <p:stCondLst>
                                            <p:cond delay="499"/>
                                          </p:stCondLst>
                                        </p:cTn>
                                        <p:tgtEl>
                                          <p:spTgt spid="67"/>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8" restart="whenNotActive" fill="hold" evtFilter="cancelBubble" nodeType="interactiveSeq">
                <p:stCondLst>
                  <p:cond evt="onClick" delay="0">
                    <p:tgtEl>
                      <p:spTgt spid="53"/>
                    </p:tgtEl>
                  </p:cond>
                </p:stCondLst>
                <p:endSync evt="end" delay="0">
                  <p:rtn val="all"/>
                </p:endSync>
                <p:childTnLst>
                  <p:par>
                    <p:cTn id="69" fill="hold">
                      <p:stCondLst>
                        <p:cond delay="0"/>
                      </p:stCondLst>
                      <p:childTnLst>
                        <p:par>
                          <p:cTn id="70" fill="hold">
                            <p:stCondLst>
                              <p:cond delay="0"/>
                            </p:stCondLst>
                            <p:childTnLst>
                              <p:par>
                                <p:cTn id="71" presetID="32" presetClass="emph" presetSubtype="0" fill="hold" nodeType="clickEffect">
                                  <p:stCondLst>
                                    <p:cond delay="0"/>
                                  </p:stCondLst>
                                  <p:childTnLst>
                                    <p:animRot by="120000">
                                      <p:cBhvr>
                                        <p:cTn id="72" dur="100" fill="hold">
                                          <p:stCondLst>
                                            <p:cond delay="0"/>
                                          </p:stCondLst>
                                        </p:cTn>
                                        <p:tgtEl>
                                          <p:spTgt spid="53"/>
                                        </p:tgtEl>
                                        <p:attrNameLst>
                                          <p:attrName>r</p:attrName>
                                        </p:attrNameLst>
                                      </p:cBhvr>
                                    </p:animRot>
                                    <p:animRot by="-240000">
                                      <p:cBhvr>
                                        <p:cTn id="73" dur="200" fill="hold">
                                          <p:stCondLst>
                                            <p:cond delay="200"/>
                                          </p:stCondLst>
                                        </p:cTn>
                                        <p:tgtEl>
                                          <p:spTgt spid="53"/>
                                        </p:tgtEl>
                                        <p:attrNameLst>
                                          <p:attrName>r</p:attrName>
                                        </p:attrNameLst>
                                      </p:cBhvr>
                                    </p:animRot>
                                    <p:animRot by="240000">
                                      <p:cBhvr>
                                        <p:cTn id="74" dur="200" fill="hold">
                                          <p:stCondLst>
                                            <p:cond delay="400"/>
                                          </p:stCondLst>
                                        </p:cTn>
                                        <p:tgtEl>
                                          <p:spTgt spid="53"/>
                                        </p:tgtEl>
                                        <p:attrNameLst>
                                          <p:attrName>r</p:attrName>
                                        </p:attrNameLst>
                                      </p:cBhvr>
                                    </p:animRot>
                                    <p:animRot by="-240000">
                                      <p:cBhvr>
                                        <p:cTn id="75" dur="200" fill="hold">
                                          <p:stCondLst>
                                            <p:cond delay="600"/>
                                          </p:stCondLst>
                                        </p:cTn>
                                        <p:tgtEl>
                                          <p:spTgt spid="53"/>
                                        </p:tgtEl>
                                        <p:attrNameLst>
                                          <p:attrName>r</p:attrName>
                                        </p:attrNameLst>
                                      </p:cBhvr>
                                    </p:animRot>
                                    <p:animRot by="120000">
                                      <p:cBhvr>
                                        <p:cTn id="76" dur="200" fill="hold">
                                          <p:stCondLst>
                                            <p:cond delay="800"/>
                                          </p:stCondLst>
                                        </p:cTn>
                                        <p:tgtEl>
                                          <p:spTgt spid="53"/>
                                        </p:tgtEl>
                                        <p:attrNameLst>
                                          <p:attrName>r</p:attrName>
                                        </p:attrNameLst>
                                      </p:cBhvr>
                                    </p:animRot>
                                  </p:childTnLst>
                                </p:cTn>
                              </p:par>
                            </p:childTnLst>
                          </p:cTn>
                        </p:par>
                      </p:childTnLst>
                    </p:cTn>
                  </p:par>
                </p:childTnLst>
              </p:cTn>
              <p:nextCondLst>
                <p:cond evt="onClick" delay="0">
                  <p:tgtEl>
                    <p:spTgt spid="53"/>
                  </p:tgtEl>
                </p:cond>
              </p:nextCondLst>
            </p:seq>
            <p:seq concurrent="1" nextAc="seek">
              <p:cTn id="77" restart="whenNotActive" fill="hold" evtFilter="cancelBubble" nodeType="interactiveSeq">
                <p:stCondLst>
                  <p:cond evt="onClick" delay="0">
                    <p:tgtEl>
                      <p:spTgt spid="56"/>
                    </p:tgtEl>
                  </p:cond>
                </p:stCondLst>
                <p:endSync evt="end" delay="0">
                  <p:rtn val="all"/>
                </p:endSync>
                <p:childTnLst>
                  <p:par>
                    <p:cTn id="78" fill="hold">
                      <p:stCondLst>
                        <p:cond delay="0"/>
                      </p:stCondLst>
                      <p:childTnLst>
                        <p:par>
                          <p:cTn id="79" fill="hold">
                            <p:stCondLst>
                              <p:cond delay="0"/>
                            </p:stCondLst>
                            <p:childTnLst>
                              <p:par>
                                <p:cTn id="80" presetID="32" presetClass="emph" presetSubtype="0" fill="hold" nodeType="clickEffect">
                                  <p:stCondLst>
                                    <p:cond delay="0"/>
                                  </p:stCondLst>
                                  <p:childTnLst>
                                    <p:animRot by="120000">
                                      <p:cBhvr>
                                        <p:cTn id="81" dur="100" fill="hold">
                                          <p:stCondLst>
                                            <p:cond delay="0"/>
                                          </p:stCondLst>
                                        </p:cTn>
                                        <p:tgtEl>
                                          <p:spTgt spid="56"/>
                                        </p:tgtEl>
                                        <p:attrNameLst>
                                          <p:attrName>r</p:attrName>
                                        </p:attrNameLst>
                                      </p:cBhvr>
                                    </p:animRot>
                                    <p:animRot by="-240000">
                                      <p:cBhvr>
                                        <p:cTn id="82" dur="200" fill="hold">
                                          <p:stCondLst>
                                            <p:cond delay="200"/>
                                          </p:stCondLst>
                                        </p:cTn>
                                        <p:tgtEl>
                                          <p:spTgt spid="56"/>
                                        </p:tgtEl>
                                        <p:attrNameLst>
                                          <p:attrName>r</p:attrName>
                                        </p:attrNameLst>
                                      </p:cBhvr>
                                    </p:animRot>
                                    <p:animRot by="240000">
                                      <p:cBhvr>
                                        <p:cTn id="83" dur="200" fill="hold">
                                          <p:stCondLst>
                                            <p:cond delay="400"/>
                                          </p:stCondLst>
                                        </p:cTn>
                                        <p:tgtEl>
                                          <p:spTgt spid="56"/>
                                        </p:tgtEl>
                                        <p:attrNameLst>
                                          <p:attrName>r</p:attrName>
                                        </p:attrNameLst>
                                      </p:cBhvr>
                                    </p:animRot>
                                    <p:animRot by="-240000">
                                      <p:cBhvr>
                                        <p:cTn id="84" dur="200" fill="hold">
                                          <p:stCondLst>
                                            <p:cond delay="600"/>
                                          </p:stCondLst>
                                        </p:cTn>
                                        <p:tgtEl>
                                          <p:spTgt spid="56"/>
                                        </p:tgtEl>
                                        <p:attrNameLst>
                                          <p:attrName>r</p:attrName>
                                        </p:attrNameLst>
                                      </p:cBhvr>
                                    </p:animRot>
                                    <p:animRot by="120000">
                                      <p:cBhvr>
                                        <p:cTn id="85" dur="200" fill="hold">
                                          <p:stCondLst>
                                            <p:cond delay="800"/>
                                          </p:stCondLst>
                                        </p:cTn>
                                        <p:tgtEl>
                                          <p:spTgt spid="56"/>
                                        </p:tgtEl>
                                        <p:attrNameLst>
                                          <p:attrName>r</p:attrName>
                                        </p:attrNameLst>
                                      </p:cBhvr>
                                    </p:animRot>
                                  </p:childTnLst>
                                </p:cTn>
                              </p:par>
                            </p:childTnLst>
                          </p:cTn>
                        </p:par>
                      </p:childTnLst>
                    </p:cTn>
                  </p:par>
                </p:childTnLst>
              </p:cTn>
              <p:nextCondLst>
                <p:cond evt="onClick" delay="0">
                  <p:tgtEl>
                    <p:spTgt spid="56"/>
                  </p:tgtEl>
                </p:cond>
              </p:nextCondLst>
            </p:seq>
            <p:seq concurrent="1" nextAc="seek">
              <p:cTn id="86" restart="whenNotActive" fill="hold" evtFilter="cancelBubble" nodeType="interactiveSeq">
                <p:stCondLst>
                  <p:cond evt="onClick" delay="0">
                    <p:tgtEl>
                      <p:spTgt spid="76"/>
                    </p:tgtEl>
                  </p:cond>
                </p:stCondLst>
                <p:endSync evt="end" delay="0">
                  <p:rtn val="all"/>
                </p:endSync>
                <p:childTnLst>
                  <p:par>
                    <p:cTn id="87" fill="hold">
                      <p:stCondLst>
                        <p:cond delay="0"/>
                      </p:stCondLst>
                      <p:childTnLst>
                        <p:par>
                          <p:cTn id="88" fill="hold">
                            <p:stCondLst>
                              <p:cond delay="0"/>
                            </p:stCondLst>
                            <p:childTnLst>
                              <p:par>
                                <p:cTn id="89" presetID="26" presetClass="emph" presetSubtype="0" fill="hold" grpId="1" nodeType="clickEffect">
                                  <p:stCondLst>
                                    <p:cond delay="0"/>
                                  </p:stCondLst>
                                  <p:childTnLst>
                                    <p:animEffect transition="out" filter="fade">
                                      <p:cBhvr>
                                        <p:cTn id="90" dur="500" tmFilter="0, 0; .2, .5; .8, .5; 1, 0"/>
                                        <p:tgtEl>
                                          <p:spTgt spid="76"/>
                                        </p:tgtEl>
                                      </p:cBhvr>
                                    </p:animEffect>
                                    <p:animScale>
                                      <p:cBhvr>
                                        <p:cTn id="91" dur="250" autoRev="1" fill="hold"/>
                                        <p:tgtEl>
                                          <p:spTgt spid="76"/>
                                        </p:tgtEl>
                                      </p:cBhvr>
                                      <p:by x="105000" y="105000"/>
                                    </p:animScale>
                                  </p:childTnLst>
                                </p:cTn>
                              </p:par>
                            </p:childTnLst>
                          </p:cTn>
                        </p:par>
                      </p:childTnLst>
                    </p:cTn>
                  </p:par>
                </p:childTnLst>
              </p:cTn>
              <p:nextCondLst>
                <p:cond evt="onClick" delay="0">
                  <p:tgtEl>
                    <p:spTgt spid="76"/>
                  </p:tgtEl>
                </p:cond>
              </p:nextCondLst>
            </p:seq>
            <p:seq concurrent="1" nextAc="seek">
              <p:cTn id="92" restart="whenNotActive" fill="hold" evtFilter="cancelBubble" nodeType="interactiveSeq">
                <p:stCondLst>
                  <p:cond evt="onClick" delay="0">
                    <p:tgtEl>
                      <p:spTgt spid="67"/>
                    </p:tgtEl>
                  </p:cond>
                </p:stCondLst>
                <p:endSync evt="end" delay="0">
                  <p:rtn val="all"/>
                </p:endSync>
                <p:childTnLst>
                  <p:par>
                    <p:cTn id="93" fill="hold">
                      <p:stCondLst>
                        <p:cond delay="0"/>
                      </p:stCondLst>
                      <p:childTnLst>
                        <p:par>
                          <p:cTn id="94" fill="hold">
                            <p:stCondLst>
                              <p:cond delay="0"/>
                            </p:stCondLst>
                            <p:childTnLst>
                              <p:par>
                                <p:cTn id="95" presetID="34" presetClass="emph" presetSubtype="0" fill="hold" grpId="2" nodeType="clickEffect">
                                  <p:stCondLst>
                                    <p:cond delay="0"/>
                                  </p:stCondLst>
                                  <p:iterate type="lt">
                                    <p:tmPct val="10000"/>
                                  </p:iterate>
                                  <p:childTnLst>
                                    <p:animMotion origin="layout" path="M 0.0 0.0 L 0.0 -0.07213" pathEditMode="relative" ptsTypes="">
                                      <p:cBhvr>
                                        <p:cTn id="96" dur="250" accel="50000" decel="50000" autoRev="1" fill="hold">
                                          <p:stCondLst>
                                            <p:cond delay="0"/>
                                          </p:stCondLst>
                                        </p:cTn>
                                        <p:tgtEl>
                                          <p:spTgt spid="67"/>
                                        </p:tgtEl>
                                        <p:attrNameLst>
                                          <p:attrName>ppt_x</p:attrName>
                                          <p:attrName>ppt_y</p:attrName>
                                        </p:attrNameLst>
                                      </p:cBhvr>
                                    </p:animMotion>
                                    <p:animRot by="1500000">
                                      <p:cBhvr>
                                        <p:cTn id="97" dur="125" fill="hold">
                                          <p:stCondLst>
                                            <p:cond delay="0"/>
                                          </p:stCondLst>
                                        </p:cTn>
                                        <p:tgtEl>
                                          <p:spTgt spid="67"/>
                                        </p:tgtEl>
                                        <p:attrNameLst>
                                          <p:attrName>r</p:attrName>
                                        </p:attrNameLst>
                                      </p:cBhvr>
                                    </p:animRot>
                                    <p:animRot by="-1500000">
                                      <p:cBhvr>
                                        <p:cTn id="98" dur="125" fill="hold">
                                          <p:stCondLst>
                                            <p:cond delay="125"/>
                                          </p:stCondLst>
                                        </p:cTn>
                                        <p:tgtEl>
                                          <p:spTgt spid="67"/>
                                        </p:tgtEl>
                                        <p:attrNameLst>
                                          <p:attrName>r</p:attrName>
                                        </p:attrNameLst>
                                      </p:cBhvr>
                                    </p:animRot>
                                    <p:animRot by="-1500000">
                                      <p:cBhvr>
                                        <p:cTn id="99" dur="125" fill="hold">
                                          <p:stCondLst>
                                            <p:cond delay="250"/>
                                          </p:stCondLst>
                                        </p:cTn>
                                        <p:tgtEl>
                                          <p:spTgt spid="67"/>
                                        </p:tgtEl>
                                        <p:attrNameLst>
                                          <p:attrName>r</p:attrName>
                                        </p:attrNameLst>
                                      </p:cBhvr>
                                    </p:animRot>
                                    <p:animRot by="1500000">
                                      <p:cBhvr>
                                        <p:cTn id="100" dur="125" fill="hold">
                                          <p:stCondLst>
                                            <p:cond delay="375"/>
                                          </p:stCondLst>
                                        </p:cTn>
                                        <p:tgtEl>
                                          <p:spTgt spid="67"/>
                                        </p:tgtEl>
                                        <p:attrNameLst>
                                          <p:attrName>r</p:attrName>
                                        </p:attrNameLst>
                                      </p:cBhvr>
                                    </p:animRot>
                                  </p:childTnLst>
                                </p:cTn>
                              </p:par>
                            </p:childTnLst>
                          </p:cTn>
                        </p:par>
                      </p:childTnLst>
                    </p:cTn>
                  </p:par>
                </p:childTnLst>
              </p:cTn>
              <p:nextCondLst>
                <p:cond evt="onClick" delay="0">
                  <p:tgtEl>
                    <p:spTgt spid="67"/>
                  </p:tgtEl>
                </p:cond>
              </p:nextCondLst>
            </p:seq>
          </p:childTnLst>
        </p:cTn>
      </p:par>
    </p:tnLst>
    <p:bldLst>
      <p:bldP spid="52" grpId="0" bldLvl="0" animBg="1"/>
      <p:bldP spid="66" grpId="0" bldLvl="0" animBg="1"/>
      <p:bldP spid="67" grpId="0" bldLvl="0" animBg="1"/>
      <p:bldP spid="67" grpId="1" bldLvl="0" animBg="1"/>
      <p:bldP spid="67" grpId="2"/>
      <p:bldP spid="76" grpId="0" bldLvl="0" animBg="1"/>
      <p:bldP spid="76" grpId="1"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算法的起源</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39" name="组合 38"/>
          <p:cNvGrpSpPr/>
          <p:nvPr/>
        </p:nvGrpSpPr>
        <p:grpSpPr>
          <a:xfrm>
            <a:off x="730373" y="928480"/>
            <a:ext cx="9068947" cy="609398"/>
            <a:chOff x="651937" y="5387316"/>
            <a:chExt cx="9068947" cy="609398"/>
          </a:xfrm>
        </p:grpSpPr>
        <p:sp>
          <p:nvSpPr>
            <p:cNvPr id="40" name="Rectangle 13"/>
            <p:cNvSpPr>
              <a:spLocks noChangeArrowheads="1"/>
            </p:cNvSpPr>
            <p:nvPr/>
          </p:nvSpPr>
          <p:spPr bwMode="auto">
            <a:xfrm>
              <a:off x="1130976" y="5387316"/>
              <a:ext cx="858990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算法的</a:t>
              </a:r>
              <a:r>
                <a:rPr lang="zh-CN" altLang="en-US" sz="2800" dirty="0">
                  <a:solidFill>
                    <a:srgbClr val="285A32"/>
                  </a:solidFill>
                  <a:latin typeface="微软雅黑" panose="020B0503020204020204" pitchFamily="34" charset="-122"/>
                  <a:ea typeface="微软雅黑" panose="020B0503020204020204" pitchFamily="34" charset="-122"/>
                </a:rPr>
                <a:t>中文名称</a:t>
              </a:r>
              <a:r>
                <a:rPr lang="zh-CN" altLang="en-US" sz="2800" dirty="0">
                  <a:solidFill>
                    <a:srgbClr val="404040"/>
                  </a:solidFill>
                  <a:latin typeface="微软雅黑" panose="020B0503020204020204" pitchFamily="34" charset="-122"/>
                  <a:ea typeface="微软雅黑" panose="020B0503020204020204" pitchFamily="34" charset="-122"/>
                </a:rPr>
                <a:t>出自</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周髀算经</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（西周</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秦汉）</a:t>
              </a:r>
            </a:p>
          </p:txBody>
        </p:sp>
        <p:grpSp>
          <p:nvGrpSpPr>
            <p:cNvPr id="41" name="Group 67"/>
            <p:cNvGrpSpPr/>
            <p:nvPr/>
          </p:nvGrpSpPr>
          <p:grpSpPr>
            <a:xfrm>
              <a:off x="651937" y="5480365"/>
              <a:ext cx="359992" cy="360001"/>
              <a:chOff x="10115551" y="5634036"/>
              <a:chExt cx="577837" cy="576265"/>
            </a:xfrm>
            <a:solidFill>
              <a:srgbClr val="5A327D"/>
            </a:solidFill>
          </p:grpSpPr>
          <p:sp>
            <p:nvSpPr>
              <p:cNvPr id="4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Rectangle 13"/>
          <p:cNvSpPr>
            <a:spLocks noChangeArrowheads="1"/>
          </p:cNvSpPr>
          <p:nvPr/>
        </p:nvSpPr>
        <p:spPr bwMode="auto">
          <a:xfrm>
            <a:off x="4806053" y="4667554"/>
            <a:ext cx="6730628" cy="669414"/>
          </a:xfrm>
          <a:prstGeom prst="rect">
            <a:avLst/>
          </a:prstGeom>
          <a:noFill/>
          <a:ln w="63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ts val="4500"/>
              </a:lnSpc>
            </a:pPr>
            <a:r>
              <a:rPr lang="zh-CN" altLang="en-US" sz="2800" dirty="0">
                <a:solidFill>
                  <a:srgbClr val="404040"/>
                </a:solidFill>
                <a:latin typeface="微软雅黑" panose="020B0503020204020204" pitchFamily="34" charset="-122"/>
                <a:ea typeface="微软雅黑" panose="020B0503020204020204" pitchFamily="34" charset="-122"/>
              </a:rPr>
              <a:t>张仓</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九章算术</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创立的机械化算法体系</a:t>
            </a:r>
          </a:p>
        </p:txBody>
      </p:sp>
      <p:sp>
        <p:nvSpPr>
          <p:cNvPr id="47" name="Text Box 3"/>
          <p:cNvSpPr txBox="1">
            <a:spLocks noChangeArrowheads="1"/>
          </p:cNvSpPr>
          <p:nvPr/>
        </p:nvSpPr>
        <p:spPr bwMode="auto">
          <a:xfrm>
            <a:off x="1015756" y="1648524"/>
            <a:ext cx="10067607" cy="2750240"/>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ts val="3000"/>
              </a:lnSpc>
              <a:buClr>
                <a:schemeClr val="bg2"/>
              </a:buClr>
              <a:buSzPct val="75000"/>
              <a:buFont typeface="Wingdings" panose="05000000000000000000" pitchFamily="2" charset="2"/>
              <a:buNone/>
            </a:pPr>
            <a:r>
              <a:rPr lang="zh-CN" altLang="en-US" sz="2000" dirty="0">
                <a:solidFill>
                  <a:srgbClr val="404040"/>
                </a:solidFill>
                <a:latin typeface="微软雅黑" panose="020B0503020204020204" pitchFamily="34" charset="-122"/>
                <a:ea typeface="微软雅黑" panose="020B0503020204020204" pitchFamily="34" charset="-122"/>
              </a:rPr>
              <a:t>今有三分之一，五分之二。问合之得几何？ 答曰：十五分之十一。</a:t>
            </a:r>
          </a:p>
          <a:p>
            <a:pPr algn="just" eaLnBrk="0" hangingPunct="0">
              <a:lnSpc>
                <a:spcPts val="3000"/>
              </a:lnSpc>
              <a:buClr>
                <a:schemeClr val="bg2"/>
              </a:buClr>
              <a:buSzPct val="75000"/>
              <a:buFont typeface="Wingdings" panose="05000000000000000000" pitchFamily="2" charset="2"/>
              <a:buNone/>
            </a:pPr>
            <a:r>
              <a:rPr lang="zh-CN" altLang="en-US" sz="2000" dirty="0">
                <a:solidFill>
                  <a:srgbClr val="404040"/>
                </a:solidFill>
                <a:latin typeface="微软雅黑" panose="020B0503020204020204" pitchFamily="34" charset="-122"/>
                <a:ea typeface="微软雅黑" panose="020B0503020204020204" pitchFamily="34" charset="-122"/>
              </a:rPr>
              <a:t>又有三分之二，七分之四，九分之五。问合之得几何？ 答曰：得一、六十三分之五十。</a:t>
            </a:r>
          </a:p>
          <a:p>
            <a:pPr algn="just" eaLnBrk="0" hangingPunct="0">
              <a:lnSpc>
                <a:spcPts val="3000"/>
              </a:lnSpc>
              <a:buClr>
                <a:schemeClr val="bg2"/>
              </a:buClr>
              <a:buSzPct val="75000"/>
              <a:buFont typeface="Wingdings" panose="05000000000000000000" pitchFamily="2" charset="2"/>
              <a:buNone/>
            </a:pPr>
            <a:r>
              <a:rPr lang="zh-CN" altLang="en-US" sz="2000" dirty="0">
                <a:solidFill>
                  <a:srgbClr val="404040"/>
                </a:solidFill>
                <a:latin typeface="微软雅黑" panose="020B0503020204020204" pitchFamily="34" charset="-122"/>
                <a:ea typeface="微软雅黑" panose="020B0503020204020204" pitchFamily="34" charset="-122"/>
              </a:rPr>
              <a:t>又有二分之一，三分之二，四分之三，五分之四。问合之得几何？ 答曰：得二、六十分之四十三。</a:t>
            </a:r>
          </a:p>
          <a:p>
            <a:pPr algn="just" eaLnBrk="0" hangingPunct="0">
              <a:lnSpc>
                <a:spcPts val="3000"/>
              </a:lnSpc>
              <a:buClr>
                <a:schemeClr val="bg2"/>
              </a:buClr>
              <a:buSzPct val="75000"/>
              <a:buFont typeface="Wingdings" panose="05000000000000000000" pitchFamily="2" charset="2"/>
              <a:buNone/>
            </a:pPr>
            <a:r>
              <a:rPr lang="zh-CN" altLang="en-US" sz="2000" dirty="0">
                <a:solidFill>
                  <a:srgbClr val="404040"/>
                </a:solidFill>
                <a:latin typeface="微软雅黑" panose="020B0503020204020204" pitchFamily="34" charset="-122"/>
                <a:ea typeface="微软雅黑" panose="020B0503020204020204" pitchFamily="34" charset="-122"/>
              </a:rPr>
              <a:t>合分（分数相加）</a:t>
            </a:r>
            <a:r>
              <a:rPr lang="zh-CN" altLang="en-US" sz="2000" dirty="0">
                <a:solidFill>
                  <a:srgbClr val="B42D2D"/>
                </a:solidFill>
                <a:latin typeface="微软雅黑" panose="020B0503020204020204" pitchFamily="34" charset="-122"/>
                <a:ea typeface="微软雅黑" panose="020B0503020204020204" pitchFamily="34" charset="-122"/>
              </a:rPr>
              <a:t>术（算法）</a:t>
            </a:r>
            <a:r>
              <a:rPr lang="zh-CN" altLang="en-US" sz="2000" dirty="0">
                <a:solidFill>
                  <a:srgbClr val="404040"/>
                </a:solidFill>
                <a:latin typeface="微软雅黑" panose="020B0503020204020204" pitchFamily="34" charset="-122"/>
                <a:ea typeface="微软雅黑" panose="020B0503020204020204" pitchFamily="34" charset="-122"/>
              </a:rPr>
              <a:t>曰：母（分母）互乘子（分子），并以为实（被除数），母相乘为法（除数），实如（除以）法而一。不满法者，以法命之，其母同者，直相从（加）之。</a:t>
            </a:r>
          </a:p>
        </p:txBody>
      </p:sp>
      <p:sp>
        <p:nvSpPr>
          <p:cNvPr id="26" name="Rectangle 13"/>
          <p:cNvSpPr>
            <a:spLocks noChangeArrowheads="1"/>
          </p:cNvSpPr>
          <p:nvPr/>
        </p:nvSpPr>
        <p:spPr bwMode="auto">
          <a:xfrm>
            <a:off x="4806053" y="5267374"/>
            <a:ext cx="7043048" cy="669414"/>
          </a:xfrm>
          <a:prstGeom prst="rect">
            <a:avLst/>
          </a:prstGeom>
          <a:noFill/>
          <a:ln w="63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ts val="4500"/>
              </a:lnSpc>
            </a:pPr>
            <a:r>
              <a:rPr lang="zh-CN" altLang="en-US" sz="2800" dirty="0">
                <a:solidFill>
                  <a:srgbClr val="404040"/>
                </a:solidFill>
                <a:latin typeface="微软雅黑" panose="020B0503020204020204" pitchFamily="34" charset="-122"/>
                <a:ea typeface="微软雅黑" panose="020B0503020204020204" pitchFamily="34" charset="-122"/>
              </a:rPr>
              <a:t>欧几里德</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几何原本</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创立的逻辑演绎体系</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27" name="右大括号 26"/>
          <p:cNvSpPr/>
          <p:nvPr/>
        </p:nvSpPr>
        <p:spPr>
          <a:xfrm flipH="1">
            <a:off x="4614088" y="4970057"/>
            <a:ext cx="180000" cy="720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29" name="组合 28"/>
          <p:cNvGrpSpPr/>
          <p:nvPr/>
        </p:nvGrpSpPr>
        <p:grpSpPr>
          <a:xfrm>
            <a:off x="571642" y="5035982"/>
            <a:ext cx="4132446" cy="623595"/>
            <a:chOff x="571642" y="5035982"/>
            <a:chExt cx="4132446" cy="623595"/>
          </a:xfrm>
        </p:grpSpPr>
        <p:sp>
          <p:nvSpPr>
            <p:cNvPr id="46" name="Rectangle 11"/>
            <p:cNvSpPr/>
            <p:nvPr/>
          </p:nvSpPr>
          <p:spPr>
            <a:xfrm>
              <a:off x="1137928" y="5035982"/>
              <a:ext cx="3566160" cy="623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404040"/>
                  </a:solidFill>
                  <a:latin typeface="微软雅黑" panose="020B0503020204020204" pitchFamily="34" charset="-122"/>
                  <a:ea typeface="微软雅黑" panose="020B0503020204020204" pitchFamily="34" charset="-122"/>
                </a:rPr>
                <a:t>世界数学的两大体系</a:t>
              </a:r>
              <a:endParaRPr lang="zh-CN" altLang="en-US" sz="3200" b="1" dirty="0">
                <a:solidFill>
                  <a:srgbClr val="404040"/>
                </a:solidFill>
                <a:latin typeface="微软雅黑" panose="020B0503020204020204" pitchFamily="34" charset="-122"/>
                <a:ea typeface="微软雅黑" panose="020B0503020204020204" pitchFamily="34" charset="-122"/>
              </a:endParaRPr>
            </a:p>
          </p:txBody>
        </p:sp>
        <p:grpSp>
          <p:nvGrpSpPr>
            <p:cNvPr id="31" name="Group 40"/>
            <p:cNvGrpSpPr/>
            <p:nvPr/>
          </p:nvGrpSpPr>
          <p:grpSpPr>
            <a:xfrm>
              <a:off x="571642" y="5093701"/>
              <a:ext cx="541338" cy="534988"/>
              <a:chOff x="674688" y="4314825"/>
              <a:chExt cx="541338" cy="534988"/>
            </a:xfrm>
            <a:solidFill>
              <a:srgbClr val="5A327D"/>
            </a:solidFill>
          </p:grpSpPr>
          <p:sp>
            <p:nvSpPr>
              <p:cNvPr id="32"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36" name="TextBox 20"/>
          <p:cNvSpPr txBox="1"/>
          <p:nvPr/>
        </p:nvSpPr>
        <p:spPr>
          <a:xfrm>
            <a:off x="11105867" y="601504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04</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26"/>
                    </p:tgtEl>
                  </p:cond>
                </p:stCondLst>
                <p:endSync evt="end" delay="0">
                  <p:rtn val="all"/>
                </p:endSync>
                <p:childTnLst>
                  <p:par>
                    <p:cTn id="12" fill="hold">
                      <p:stCondLst>
                        <p:cond delay="0"/>
                      </p:stCondLst>
                      <p:childTnLst>
                        <p:par>
                          <p:cTn id="13" fill="hold">
                            <p:stCondLst>
                              <p:cond delay="0"/>
                            </p:stCondLst>
                            <p:childTnLst>
                              <p:par>
                                <p:cTn id="14" presetID="35" presetClass="emph" presetSubtype="0" repeatCount="2000" fill="hold" grpId="0" nodeType="clickEffect">
                                  <p:stCondLst>
                                    <p:cond delay="0"/>
                                  </p:stCondLst>
                                  <p:childTnLst>
                                    <p:anim calcmode="discrete" valueType="str">
                                      <p:cBhvr>
                                        <p:cTn id="15" dur="5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6"/>
                  </p:tgtEl>
                </p:cond>
              </p:nextCondLst>
            </p:seq>
            <p:seq concurrent="1" nextAc="seek">
              <p:cTn id="16" restart="whenNotActive" fill="hold" evtFilter="cancelBubble" nodeType="interactiveSeq">
                <p:stCondLst>
                  <p:cond evt="onClick" delay="0">
                    <p:tgtEl>
                      <p:spTgt spid="2"/>
                    </p:tgtEl>
                  </p:cond>
                </p:stCondLst>
                <p:endSync evt="end" delay="0">
                  <p:rtn val="all"/>
                </p:endSync>
                <p:childTnLst>
                  <p:par>
                    <p:cTn id="17" fill="hold">
                      <p:stCondLst>
                        <p:cond delay="0"/>
                      </p:stCondLst>
                      <p:childTnLst>
                        <p:par>
                          <p:cTn id="18" fill="hold">
                            <p:stCondLst>
                              <p:cond delay="0"/>
                            </p:stCondLst>
                            <p:childTnLst>
                              <p:par>
                                <p:cTn id="19" presetID="35" presetClass="emph" presetSubtype="0" repeatCount="2000" fill="hold" grpId="0" nodeType="clickEffect">
                                  <p:stCondLst>
                                    <p:cond delay="0"/>
                                  </p:stCondLst>
                                  <p:childTnLst>
                                    <p:anim calcmode="discrete" valueType="str">
                                      <p:cBhvr>
                                        <p:cTn id="20" dur="5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
                  </p:tgtEl>
                </p:cond>
              </p:nextCondLst>
            </p:seq>
          </p:childTnLst>
        </p:cTn>
      </p:par>
    </p:tnLst>
    <p:bldLst>
      <p:bldP spid="2" grpId="0" bldLvl="0" animBg="1"/>
      <p:bldP spid="47" grpId="0" bldLvl="0" animBg="1"/>
      <p:bldP spid="26"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4" name="组合 3"/>
          <p:cNvGrpSpPr/>
          <p:nvPr/>
        </p:nvGrpSpPr>
        <p:grpSpPr>
          <a:xfrm>
            <a:off x="635298" y="976433"/>
            <a:ext cx="10785169" cy="510987"/>
            <a:chOff x="651936" y="999808"/>
            <a:chExt cx="11067624" cy="523220"/>
          </a:xfrm>
        </p:grpSpPr>
        <p:sp>
          <p:nvSpPr>
            <p:cNvPr id="20" name="Rectangle 13"/>
            <p:cNvSpPr>
              <a:spLocks noChangeArrowheads="1"/>
            </p:cNvSpPr>
            <p:nvPr/>
          </p:nvSpPr>
          <p:spPr bwMode="auto">
            <a:xfrm>
              <a:off x="1191935" y="999808"/>
              <a:ext cx="10527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spcBef>
                  <a:spcPct val="20000"/>
                </a:spcBef>
                <a:buClr>
                  <a:schemeClr val="tx1"/>
                </a:buClr>
              </a:pPr>
              <a:r>
                <a:rPr lang="zh-CN" altLang="en-US" sz="2700" b="1" dirty="0">
                  <a:solidFill>
                    <a:srgbClr val="285A32"/>
                  </a:solidFill>
                  <a:latin typeface="Times New Roman" panose="02020603050405020304" pitchFamily="18" charset="0"/>
                  <a:ea typeface="宋体" panose="02010600030101010101" pitchFamily="2" charset="-122"/>
                </a:rPr>
                <a:t>队列</a:t>
              </a:r>
              <a:r>
                <a:rPr lang="zh-CN" altLang="en-US" sz="2700" b="1" dirty="0">
                  <a:solidFill>
                    <a:srgbClr val="404040"/>
                  </a:solidFill>
                  <a:latin typeface="Times New Roman" panose="02020603050405020304" pitchFamily="18" charset="0"/>
                  <a:ea typeface="宋体" panose="02010600030101010101" pitchFamily="2" charset="-122"/>
                </a:rPr>
                <a:t>：</a:t>
              </a:r>
              <a:r>
                <a:rPr kumimoji="1" lang="zh-CN" altLang="en-US" sz="2700" b="1" dirty="0">
                  <a:solidFill>
                    <a:srgbClr val="404040"/>
                  </a:solidFill>
                  <a:latin typeface="Times New Roman" panose="02020603050405020304" pitchFamily="18" charset="0"/>
                  <a:ea typeface="宋体" panose="02010600030101010101" pitchFamily="2" charset="-122"/>
                </a:rPr>
                <a:t>只允许在表的</a:t>
              </a:r>
              <a:r>
                <a:rPr kumimoji="1" lang="zh-CN" altLang="en-US" sz="2700" b="1" dirty="0">
                  <a:solidFill>
                    <a:srgbClr val="B42D2D"/>
                  </a:solidFill>
                  <a:latin typeface="Times New Roman" panose="02020603050405020304" pitchFamily="18" charset="0"/>
                  <a:ea typeface="宋体" panose="02010600030101010101" pitchFamily="2" charset="-122"/>
                </a:rPr>
                <a:t>一端</a:t>
              </a:r>
              <a:r>
                <a:rPr kumimoji="1" lang="zh-CN" altLang="en-US" sz="2700" b="1" dirty="0">
                  <a:solidFill>
                    <a:srgbClr val="404040"/>
                  </a:solidFill>
                  <a:latin typeface="Times New Roman" panose="02020603050405020304" pitchFamily="18" charset="0"/>
                  <a:ea typeface="宋体" panose="02010600030101010101" pitchFamily="2" charset="-122"/>
                </a:rPr>
                <a:t>进行插入操作，在</a:t>
              </a:r>
              <a:r>
                <a:rPr kumimoji="1" lang="zh-CN" altLang="en-US" sz="2700" b="1" dirty="0">
                  <a:solidFill>
                    <a:srgbClr val="B42D2D"/>
                  </a:solidFill>
                  <a:latin typeface="Times New Roman" panose="02020603050405020304" pitchFamily="18" charset="0"/>
                  <a:ea typeface="宋体" panose="02010600030101010101" pitchFamily="2" charset="-122"/>
                </a:rPr>
                <a:t>另一端</a:t>
              </a:r>
              <a:r>
                <a:rPr kumimoji="1" lang="zh-CN" altLang="en-US" sz="2700" b="1" dirty="0">
                  <a:solidFill>
                    <a:srgbClr val="404040"/>
                  </a:solidFill>
                  <a:latin typeface="Times New Roman" panose="02020603050405020304" pitchFamily="18" charset="0"/>
                  <a:ea typeface="宋体" panose="02010600030101010101" pitchFamily="2" charset="-122"/>
                </a:rPr>
                <a:t>进行删除操作</a:t>
              </a:r>
            </a:p>
          </p:txBody>
        </p:sp>
        <p:grpSp>
          <p:nvGrpSpPr>
            <p:cNvPr id="21" name="Group 67"/>
            <p:cNvGrpSpPr/>
            <p:nvPr/>
          </p:nvGrpSpPr>
          <p:grpSpPr>
            <a:xfrm>
              <a:off x="651936" y="10935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 name="TextBox 1"/>
          <p:cNvSpPr txBox="1"/>
          <p:nvPr/>
        </p:nvSpPr>
        <p:spPr>
          <a:xfrm>
            <a:off x="3650636" y="1714381"/>
            <a:ext cx="4826595" cy="571103"/>
          </a:xfrm>
          <a:prstGeom prst="rect">
            <a:avLst/>
          </a:prstGeom>
          <a:noFill/>
        </p:spPr>
        <p:txBody>
          <a:bodyPr wrap="square" lIns="89172" tIns="44586" rIns="89172" bIns="44586" rtlCol="0">
            <a:spAutoFit/>
          </a:bodyPr>
          <a:lstStyle/>
          <a:p>
            <a:r>
              <a:rPr lang="zh-CN" altLang="en-US" sz="3100" b="1" dirty="0">
                <a:solidFill>
                  <a:srgbClr val="404040"/>
                </a:solidFill>
                <a:latin typeface="Times New Roman" panose="02020603050405020304" pitchFamily="18" charset="0"/>
                <a:cs typeface="Times New Roman" panose="02020603050405020304" pitchFamily="18" charset="0"/>
              </a:rPr>
              <a:t>（</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1</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2</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dirty="0">
                <a:solidFill>
                  <a:srgbClr val="404040"/>
                </a:solidFill>
                <a:latin typeface="+mn-ea"/>
                <a:cs typeface="Times New Roman" panose="02020603050405020304" pitchFamily="18" charset="0"/>
              </a:rPr>
              <a:t>…</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i="1" baseline="-25000" dirty="0">
                <a:solidFill>
                  <a:srgbClr val="404040"/>
                </a:solidFill>
                <a:latin typeface="Times New Roman" panose="02020603050405020304" pitchFamily="18" charset="0"/>
                <a:cs typeface="Times New Roman" panose="02020603050405020304" pitchFamily="18" charset="0"/>
              </a:rPr>
              <a:t>n</a:t>
            </a:r>
            <a:r>
              <a:rPr lang="en-US" altLang="zh-CN" sz="3100" b="1" baseline="-25000" dirty="0">
                <a:solidFill>
                  <a:srgbClr val="404040"/>
                </a:solidFill>
                <a:latin typeface="Times New Roman" panose="02020603050405020304" pitchFamily="18" charset="0"/>
                <a:cs typeface="Times New Roman" panose="02020603050405020304" pitchFamily="18" charset="0"/>
              </a:rPr>
              <a:t>-1</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i="1" baseline="-25000" dirty="0">
                <a:solidFill>
                  <a:srgbClr val="404040"/>
                </a:solidFill>
                <a:latin typeface="Times New Roman" panose="02020603050405020304" pitchFamily="18" charset="0"/>
                <a:cs typeface="Times New Roman" panose="02020603050405020304" pitchFamily="18" charset="0"/>
              </a:rPr>
              <a:t>n</a:t>
            </a:r>
            <a:r>
              <a:rPr lang="zh-CN" altLang="en-US" sz="3100" b="1" dirty="0">
                <a:solidFill>
                  <a:srgbClr val="404040"/>
                </a:solidFill>
                <a:latin typeface="Times New Roman" panose="02020603050405020304" pitchFamily="18" charset="0"/>
                <a:cs typeface="Times New Roman" panose="02020603050405020304" pitchFamily="18" charset="0"/>
              </a:rPr>
              <a:t>）</a:t>
            </a:r>
          </a:p>
        </p:txBody>
      </p:sp>
      <p:sp>
        <p:nvSpPr>
          <p:cNvPr id="41" name="Rectangle 13"/>
          <p:cNvSpPr>
            <a:spLocks noChangeArrowheads="1"/>
          </p:cNvSpPr>
          <p:nvPr/>
        </p:nvSpPr>
        <p:spPr bwMode="auto">
          <a:xfrm>
            <a:off x="1161517" y="4331830"/>
            <a:ext cx="10070047" cy="51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89172" tIns="44586" rIns="89172" bIns="44586">
            <a:spAutoFit/>
          </a:bodyPr>
          <a:lstStyle/>
          <a:p>
            <a:pPr>
              <a:spcBef>
                <a:spcPct val="20000"/>
              </a:spcBef>
              <a:buClr>
                <a:schemeClr val="tx1"/>
              </a:buClr>
            </a:pPr>
            <a:r>
              <a:rPr lang="zh-CN" altLang="en-US" sz="2700" dirty="0">
                <a:solidFill>
                  <a:srgbClr val="285A32"/>
                </a:solidFill>
                <a:latin typeface="微软雅黑" panose="020B0503020204020204" pitchFamily="34" charset="-122"/>
                <a:ea typeface="微软雅黑" panose="020B0503020204020204" pitchFamily="34" charset="-122"/>
              </a:rPr>
              <a:t>队尾</a:t>
            </a:r>
            <a:r>
              <a:rPr lang="zh-CN" altLang="en-US" sz="2700" dirty="0">
                <a:solidFill>
                  <a:srgbClr val="404040"/>
                </a:solidFill>
                <a:latin typeface="微软雅黑" panose="020B0503020204020204" pitchFamily="34" charset="-122"/>
                <a:ea typeface="微软雅黑" panose="020B0503020204020204" pitchFamily="34" charset="-122"/>
              </a:rPr>
              <a:t>：允许插入的一端，相应地，位于队尾的元素称为</a:t>
            </a:r>
            <a:r>
              <a:rPr lang="zh-CN" altLang="en-US" sz="2700" dirty="0">
                <a:solidFill>
                  <a:srgbClr val="B42D2D"/>
                </a:solidFill>
                <a:latin typeface="微软雅黑" panose="020B0503020204020204" pitchFamily="34" charset="-122"/>
                <a:ea typeface="微软雅黑" panose="020B0503020204020204" pitchFamily="34" charset="-122"/>
              </a:rPr>
              <a:t>队尾元素</a:t>
            </a:r>
            <a:endParaRPr lang="en-US" altLang="zh-CN" sz="2700" dirty="0">
              <a:solidFill>
                <a:srgbClr val="B42D2D"/>
              </a:solidFill>
              <a:latin typeface="微软雅黑" panose="020B0503020204020204" pitchFamily="34" charset="-122"/>
              <a:ea typeface="微软雅黑" panose="020B0503020204020204" pitchFamily="34" charset="-122"/>
            </a:endParaRPr>
          </a:p>
        </p:txBody>
      </p:sp>
      <p:grpSp>
        <p:nvGrpSpPr>
          <p:cNvPr id="46" name="Group 67"/>
          <p:cNvGrpSpPr/>
          <p:nvPr/>
        </p:nvGrpSpPr>
        <p:grpSpPr>
          <a:xfrm>
            <a:off x="635298" y="4384799"/>
            <a:ext cx="350813" cy="351583"/>
            <a:chOff x="10115551" y="5634038"/>
            <a:chExt cx="577850" cy="576263"/>
          </a:xfrm>
          <a:solidFill>
            <a:srgbClr val="5A327D"/>
          </a:solidFill>
        </p:grpSpPr>
        <p:sp>
          <p:nvSpPr>
            <p:cNvPr id="4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6738232" y="2713484"/>
            <a:ext cx="4148797" cy="1253384"/>
            <a:chOff x="6914700" y="2656522"/>
            <a:chExt cx="4257451" cy="1283389"/>
          </a:xfrm>
        </p:grpSpPr>
        <p:cxnSp>
          <p:nvCxnSpPr>
            <p:cNvPr id="5" name="直接连接符 4"/>
            <p:cNvCxnSpPr/>
            <p:nvPr/>
          </p:nvCxnSpPr>
          <p:spPr>
            <a:xfrm flipV="1">
              <a:off x="6914700" y="2656522"/>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929940" y="3372802"/>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52800" y="2727067"/>
              <a:ext cx="3311340" cy="584775"/>
            </a:xfrm>
            <a:prstGeom prst="rect">
              <a:avLst/>
            </a:prstGeom>
            <a:noFill/>
          </p:spPr>
          <p:txBody>
            <a:bodyPr wrap="square" rtlCol="0">
              <a:spAutoFit/>
            </a:bodyPr>
            <a:lstStyle/>
            <a:p>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1 </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2</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dirty="0">
                  <a:solidFill>
                    <a:srgbClr val="404040"/>
                  </a:solidFill>
                  <a:latin typeface="+mn-ea"/>
                  <a:cs typeface="Times New Roman" panose="02020603050405020304" pitchFamily="18" charset="0"/>
                </a:rPr>
                <a:t>… </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i="1" baseline="-25000" dirty="0">
                  <a:solidFill>
                    <a:srgbClr val="404040"/>
                  </a:solidFill>
                  <a:latin typeface="Times New Roman" panose="02020603050405020304" pitchFamily="18" charset="0"/>
                  <a:cs typeface="Times New Roman" panose="02020603050405020304" pitchFamily="18" charset="0"/>
                </a:rPr>
                <a:t>n</a:t>
              </a:r>
              <a:endParaRPr lang="zh-CN" altLang="en-US" sz="3100" b="1" dirty="0">
                <a:solidFill>
                  <a:srgbClr val="404040"/>
                </a:solidFill>
                <a:latin typeface="Times New Roman" panose="02020603050405020304" pitchFamily="18" charset="0"/>
                <a:cs typeface="Times New Roman" panose="02020603050405020304" pitchFamily="18" charset="0"/>
              </a:endParaRPr>
            </a:p>
          </p:txBody>
        </p:sp>
        <p:cxnSp>
          <p:nvCxnSpPr>
            <p:cNvPr id="24" name="直接连接符 23"/>
            <p:cNvCxnSpPr/>
            <p:nvPr/>
          </p:nvCxnSpPr>
          <p:spPr>
            <a:xfrm flipV="1">
              <a:off x="6929940" y="266610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7509060"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8085383"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8890922"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9470042" y="266993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10256911" y="286723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a:xfrm flipH="1" flipV="1">
              <a:off x="10272151" y="314155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68"/>
            <p:cNvSpPr txBox="1"/>
            <p:nvPr/>
          </p:nvSpPr>
          <p:spPr>
            <a:xfrm>
              <a:off x="8274645" y="3478246"/>
              <a:ext cx="698130" cy="461665"/>
            </a:xfrm>
            <a:prstGeom prst="rect">
              <a:avLst/>
            </a:prstGeom>
            <a:noFill/>
          </p:spPr>
          <p:txBody>
            <a:bodyPr wrap="square" rtlCol="0">
              <a:spAutoFit/>
            </a:bodyPr>
            <a:lstStyle/>
            <a:p>
              <a:r>
                <a:rPr lang="zh-CN" altLang="en-US" sz="2300" b="1" dirty="0">
                  <a:solidFill>
                    <a:srgbClr val="404040"/>
                  </a:solidFill>
                  <a:latin typeface="Times New Roman" panose="02020603050405020304" pitchFamily="18" charset="0"/>
                  <a:cs typeface="Times New Roman" panose="02020603050405020304" pitchFamily="18" charset="0"/>
                </a:rPr>
                <a:t>栈</a:t>
              </a:r>
            </a:p>
          </p:txBody>
        </p:sp>
      </p:grpSp>
      <p:grpSp>
        <p:nvGrpSpPr>
          <p:cNvPr id="10" name="组合 9"/>
          <p:cNvGrpSpPr/>
          <p:nvPr/>
        </p:nvGrpSpPr>
        <p:grpSpPr>
          <a:xfrm>
            <a:off x="826090" y="2702335"/>
            <a:ext cx="5130386" cy="1279416"/>
            <a:chOff x="542924" y="2599387"/>
            <a:chExt cx="5264747" cy="1310044"/>
          </a:xfrm>
        </p:grpSpPr>
        <p:cxnSp>
          <p:nvCxnSpPr>
            <p:cNvPr id="6" name="直接箭头连接符 5"/>
            <p:cNvCxnSpPr/>
            <p:nvPr/>
          </p:nvCxnSpPr>
          <p:spPr>
            <a:xfrm flipV="1">
              <a:off x="4907671" y="2987260"/>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a:xfrm flipV="1">
              <a:off x="542924" y="3002324"/>
              <a:ext cx="90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直接连接符 7"/>
            <p:cNvCxnSpPr/>
            <p:nvPr/>
          </p:nvCxnSpPr>
          <p:spPr>
            <a:xfrm flipV="1">
              <a:off x="1478144" y="2599387"/>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493384" y="3315667"/>
              <a:ext cx="3600000"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12" name="TextBox 62"/>
            <p:cNvSpPr txBox="1"/>
            <p:nvPr/>
          </p:nvSpPr>
          <p:spPr>
            <a:xfrm>
              <a:off x="1958204" y="2669932"/>
              <a:ext cx="2858027" cy="584775"/>
            </a:xfrm>
            <a:prstGeom prst="rect">
              <a:avLst/>
            </a:prstGeom>
            <a:noFill/>
          </p:spPr>
          <p:txBody>
            <a:bodyPr wrap="square" rtlCol="0">
              <a:spAutoFit/>
            </a:bodyPr>
            <a:lstStyle/>
            <a:p>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1 </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baseline="-25000" dirty="0">
                  <a:solidFill>
                    <a:srgbClr val="404040"/>
                  </a:solidFill>
                  <a:latin typeface="Times New Roman" panose="02020603050405020304" pitchFamily="18" charset="0"/>
                  <a:cs typeface="Times New Roman" panose="02020603050405020304" pitchFamily="18" charset="0"/>
                </a:rPr>
                <a:t>2</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dirty="0">
                  <a:solidFill>
                    <a:srgbClr val="404040"/>
                  </a:solidFill>
                  <a:latin typeface="+mn-ea"/>
                  <a:cs typeface="Times New Roman" panose="02020603050405020304" pitchFamily="18" charset="0"/>
                </a:rPr>
                <a:t>… </a:t>
              </a:r>
              <a:r>
                <a:rPr lang="en-US" altLang="zh-CN" sz="3100" b="1" dirty="0">
                  <a:solidFill>
                    <a:srgbClr val="404040"/>
                  </a:solidFill>
                  <a:latin typeface="Times New Roman" panose="02020603050405020304" pitchFamily="18" charset="0"/>
                  <a:cs typeface="Times New Roman" panose="02020603050405020304" pitchFamily="18" charset="0"/>
                </a:rPr>
                <a:t> </a:t>
              </a:r>
              <a:r>
                <a:rPr lang="en-US" altLang="zh-CN" sz="3100" b="1" i="1" dirty="0">
                  <a:solidFill>
                    <a:srgbClr val="404040"/>
                  </a:solidFill>
                  <a:latin typeface="Times New Roman" panose="02020603050405020304" pitchFamily="18" charset="0"/>
                  <a:cs typeface="Times New Roman" panose="02020603050405020304" pitchFamily="18" charset="0"/>
                </a:rPr>
                <a:t>a</a:t>
              </a:r>
              <a:r>
                <a:rPr lang="en-US" altLang="zh-CN" sz="3100" b="1" i="1" baseline="-25000" dirty="0">
                  <a:solidFill>
                    <a:srgbClr val="404040"/>
                  </a:solidFill>
                  <a:latin typeface="Times New Roman" panose="02020603050405020304" pitchFamily="18" charset="0"/>
                  <a:cs typeface="Times New Roman" panose="02020603050405020304" pitchFamily="18" charset="0"/>
                </a:rPr>
                <a:t>n</a:t>
              </a:r>
              <a:endParaRPr lang="zh-CN" altLang="en-US" sz="3100" b="1" dirty="0">
                <a:solidFill>
                  <a:srgbClr val="404040"/>
                </a:solidFill>
                <a:latin typeface="Times New Roman" panose="02020603050405020304" pitchFamily="18" charset="0"/>
                <a:cs typeface="Times New Roman" panose="02020603050405020304" pitchFamily="18" charset="0"/>
              </a:endParaRPr>
            </a:p>
          </p:txBody>
        </p:sp>
        <p:cxnSp>
          <p:nvCxnSpPr>
            <p:cNvPr id="13" name="直接连接符 12"/>
            <p:cNvCxnSpPr/>
            <p:nvPr/>
          </p:nvCxnSpPr>
          <p:spPr>
            <a:xfrm flipV="1">
              <a:off x="1965824" y="2608972"/>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2544944"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3121267"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3926806"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4505926" y="2612797"/>
              <a:ext cx="0" cy="72000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18" name="TextBox 69"/>
            <p:cNvSpPr txBox="1"/>
            <p:nvPr/>
          </p:nvSpPr>
          <p:spPr>
            <a:xfrm>
              <a:off x="2772202" y="3447766"/>
              <a:ext cx="946358" cy="461665"/>
            </a:xfrm>
            <a:prstGeom prst="rect">
              <a:avLst/>
            </a:prstGeom>
            <a:noFill/>
          </p:spPr>
          <p:txBody>
            <a:bodyPr wrap="square" rtlCol="0">
              <a:spAutoFit/>
            </a:bodyPr>
            <a:lstStyle/>
            <a:p>
              <a:r>
                <a:rPr lang="zh-CN" altLang="en-US" sz="2300" b="1" dirty="0">
                  <a:solidFill>
                    <a:srgbClr val="404040"/>
                  </a:solidFill>
                  <a:latin typeface="Times New Roman" panose="02020603050405020304" pitchFamily="18" charset="0"/>
                  <a:cs typeface="Times New Roman" panose="02020603050405020304" pitchFamily="18" charset="0"/>
                </a:rPr>
                <a:t>队列</a:t>
              </a:r>
            </a:p>
          </p:txBody>
        </p:sp>
      </p:grpSp>
      <p:sp>
        <p:nvSpPr>
          <p:cNvPr id="19" name="圆角矩形标注 18"/>
          <p:cNvSpPr/>
          <p:nvPr/>
        </p:nvSpPr>
        <p:spPr>
          <a:xfrm>
            <a:off x="1499026" y="3523004"/>
            <a:ext cx="877031" cy="421900"/>
          </a:xfrm>
          <a:prstGeom prst="wedgeRoundRectCallout">
            <a:avLst>
              <a:gd name="adj1" fmla="val 45780"/>
              <a:gd name="adj2" fmla="val -113582"/>
              <a:gd name="adj3" fmla="val 16667"/>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lIns="70214" tIns="35107" rIns="70214" bIns="35107" rtlCol="0" anchor="ctr"/>
          <a:lstStyle/>
          <a:p>
            <a:pPr algn="ctr"/>
            <a:r>
              <a:rPr lang="zh-CN" altLang="en-US" sz="2300" dirty="0">
                <a:solidFill>
                  <a:srgbClr val="285A32"/>
                </a:solidFill>
                <a:latin typeface="微软雅黑" panose="020B0503020204020204" pitchFamily="34" charset="-122"/>
                <a:ea typeface="微软雅黑" panose="020B0503020204020204" pitchFamily="34" charset="-122"/>
              </a:rPr>
              <a:t>队头</a:t>
            </a:r>
          </a:p>
        </p:txBody>
      </p:sp>
      <p:sp>
        <p:nvSpPr>
          <p:cNvPr id="44" name="圆角矩形标注 43"/>
          <p:cNvSpPr/>
          <p:nvPr/>
        </p:nvSpPr>
        <p:spPr>
          <a:xfrm>
            <a:off x="4526439" y="3523004"/>
            <a:ext cx="877031" cy="421900"/>
          </a:xfrm>
          <a:prstGeom prst="wedgeRoundRectCallout">
            <a:avLst>
              <a:gd name="adj1" fmla="val -47354"/>
              <a:gd name="adj2" fmla="val -106527"/>
              <a:gd name="adj3" fmla="val 16667"/>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lIns="70214" tIns="35107" rIns="70214" bIns="35107" rtlCol="0" anchor="ctr"/>
          <a:lstStyle/>
          <a:p>
            <a:pPr algn="ctr"/>
            <a:r>
              <a:rPr lang="zh-CN" altLang="en-US" sz="2300" dirty="0">
                <a:solidFill>
                  <a:srgbClr val="285A32"/>
                </a:solidFill>
                <a:latin typeface="微软雅黑" panose="020B0503020204020204" pitchFamily="34" charset="-122"/>
                <a:ea typeface="微软雅黑" panose="020B0503020204020204" pitchFamily="34" charset="-122"/>
              </a:rPr>
              <a:t>队尾</a:t>
            </a:r>
          </a:p>
        </p:txBody>
      </p:sp>
      <p:sp>
        <p:nvSpPr>
          <p:cNvPr id="45" name="Rectangle 13"/>
          <p:cNvSpPr>
            <a:spLocks noChangeArrowheads="1"/>
          </p:cNvSpPr>
          <p:nvPr/>
        </p:nvSpPr>
        <p:spPr bwMode="auto">
          <a:xfrm>
            <a:off x="1161517" y="4887469"/>
            <a:ext cx="10070047" cy="51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lIns="89172" tIns="44586" rIns="89172" bIns="44586">
            <a:spAutoFit/>
          </a:bodyPr>
          <a:lstStyle/>
          <a:p>
            <a:pPr>
              <a:spcBef>
                <a:spcPct val="20000"/>
              </a:spcBef>
              <a:buClr>
                <a:schemeClr val="tx1"/>
              </a:buClr>
            </a:pPr>
            <a:r>
              <a:rPr lang="zh-CN" altLang="en-US" sz="2700" dirty="0">
                <a:solidFill>
                  <a:srgbClr val="285A32"/>
                </a:solidFill>
                <a:latin typeface="微软雅黑" panose="020B0503020204020204" pitchFamily="34" charset="-122"/>
                <a:ea typeface="微软雅黑" panose="020B0503020204020204" pitchFamily="34" charset="-122"/>
              </a:rPr>
              <a:t>队头</a:t>
            </a:r>
            <a:r>
              <a:rPr lang="zh-CN" altLang="en-US" sz="2700" dirty="0">
                <a:solidFill>
                  <a:srgbClr val="404040"/>
                </a:solidFill>
                <a:latin typeface="微软雅黑" panose="020B0503020204020204" pitchFamily="34" charset="-122"/>
                <a:ea typeface="微软雅黑" panose="020B0503020204020204" pitchFamily="34" charset="-122"/>
              </a:rPr>
              <a:t>：允许删除的一端，相应地，位于队头的元素称为</a:t>
            </a:r>
            <a:r>
              <a:rPr lang="zh-CN" altLang="en-US" sz="2700" dirty="0">
                <a:solidFill>
                  <a:srgbClr val="B42D2D"/>
                </a:solidFill>
                <a:latin typeface="微软雅黑" panose="020B0503020204020204" pitchFamily="34" charset="-122"/>
                <a:ea typeface="微软雅黑" panose="020B0503020204020204" pitchFamily="34" charset="-122"/>
              </a:rPr>
              <a:t>队头元素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44"/>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grpId="0" nodeType="clickEffect">
                                  <p:stCondLst>
                                    <p:cond delay="0"/>
                                  </p:stCondLst>
                                  <p:childTnLst>
                                    <p:anim calcmode="discrete" valueType="str">
                                      <p:cBhvr>
                                        <p:cTn id="37" dur="500" fill="hold"/>
                                        <p:tgtEl>
                                          <p:spTgt spid="4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44"/>
                  </p:tgtEl>
                </p:cond>
              </p:nextCondLst>
            </p:seq>
            <p:seq concurrent="1" nextAc="seek">
              <p:cTn id="38" restart="whenNotActive" fill="hold" evtFilter="cancelBubble" nodeType="interactiveSeq">
                <p:stCondLst>
                  <p:cond evt="onClick" delay="0">
                    <p:tgtEl>
                      <p:spTgt spid="19"/>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grpId="0" nodeType="clickEffect">
                                  <p:stCondLst>
                                    <p:cond delay="0"/>
                                  </p:stCondLst>
                                  <p:childTnLst>
                                    <p:anim calcmode="discrete" valueType="str">
                                      <p:cBhvr>
                                        <p:cTn id="42"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9"/>
                  </p:tgtEl>
                </p:cond>
              </p:nextCondLst>
            </p:seq>
          </p:childTnLst>
        </p:cTn>
      </p:par>
    </p:tnLst>
    <p:bldLst>
      <p:bldP spid="2" grpId="0"/>
      <p:bldP spid="41" grpId="0" bldLvl="0" animBg="1"/>
      <p:bldP spid="19" grpId="0" bldLvl="0" animBg="1"/>
      <p:bldP spid="19" grpId="1" bldLvl="0" animBg="1"/>
      <p:bldP spid="44" grpId="0" bldLvl="0" animBg="1"/>
      <p:bldP spid="44" grpId="1" bldLvl="0" animBg="1"/>
      <p:bldP spid="4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29" name="Text Box 37"/>
          <p:cNvSpPr txBox="1">
            <a:spLocks noChangeArrowheads="1"/>
          </p:cNvSpPr>
          <p:nvPr/>
        </p:nvSpPr>
        <p:spPr bwMode="auto">
          <a:xfrm>
            <a:off x="8108063" y="2574834"/>
            <a:ext cx="3378926" cy="510987"/>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172" tIns="44586" rIns="89172" bIns="44586">
            <a:spAutoFit/>
          </a:bodyPr>
          <a:lstStyle/>
          <a:p>
            <a:pPr algn="l" eaLnBrk="0" hangingPunct="0">
              <a:spcBef>
                <a:spcPct val="50000"/>
              </a:spcBef>
            </a:pPr>
            <a:r>
              <a:rPr lang="zh-CN" altLang="en-US" sz="2700" dirty="0">
                <a:solidFill>
                  <a:srgbClr val="404040"/>
                </a:solidFill>
                <a:latin typeface="微软雅黑" panose="020B0503020204020204" pitchFamily="34" charset="-122"/>
                <a:ea typeface="微软雅黑" panose="020B0503020204020204" pitchFamily="34" charset="-122"/>
              </a:rPr>
              <a:t>插入</a:t>
            </a:r>
            <a:r>
              <a:rPr lang="zh-CN" altLang="en-US" sz="2700" dirty="0">
                <a:latin typeface="微软雅黑" panose="020B0503020204020204" pitchFamily="34" charset="-122"/>
                <a:ea typeface="微软雅黑" panose="020B0503020204020204" pitchFamily="34" charset="-122"/>
              </a:rPr>
              <a:t>：</a:t>
            </a:r>
            <a:r>
              <a:rPr lang="zh-CN" altLang="en-US" sz="2700" dirty="0">
                <a:solidFill>
                  <a:srgbClr val="285A32"/>
                </a:solidFill>
                <a:latin typeface="微软雅黑" panose="020B0503020204020204" pitchFamily="34" charset="-122"/>
                <a:ea typeface="微软雅黑" panose="020B0503020204020204" pitchFamily="34" charset="-122"/>
              </a:rPr>
              <a:t>入队、进队</a:t>
            </a:r>
            <a:endParaRPr lang="en-US" altLang="zh-CN" sz="2700" dirty="0">
              <a:solidFill>
                <a:srgbClr val="285A32"/>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604820" y="4483595"/>
            <a:ext cx="8097902" cy="632850"/>
            <a:chOff x="4151948" y="3251994"/>
            <a:chExt cx="8309980" cy="648000"/>
          </a:xfrm>
        </p:grpSpPr>
        <p:grpSp>
          <p:nvGrpSpPr>
            <p:cNvPr id="36" name="Group 31"/>
            <p:cNvGrpSpPr/>
            <p:nvPr/>
          </p:nvGrpSpPr>
          <p:grpSpPr>
            <a:xfrm>
              <a:off x="4151948" y="3299610"/>
              <a:ext cx="504000" cy="5040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Rectangle 12"/>
            <p:cNvSpPr>
              <a:spLocks noChangeArrowheads="1"/>
            </p:cNvSpPr>
            <p:nvPr/>
          </p:nvSpPr>
          <p:spPr bwMode="auto">
            <a:xfrm>
              <a:off x="4751999" y="3251994"/>
              <a:ext cx="7709929" cy="648000"/>
            </a:xfrm>
            <a:prstGeom prst="rect">
              <a:avLst/>
            </a:prstGeom>
            <a:noFill/>
            <a:ln w="9525">
              <a:noFill/>
              <a:miter lim="800000"/>
            </a:ln>
            <a:effectLst/>
          </p:spPr>
          <p:txBody>
            <a:bodyPr wrap="none" tIns="0" anchor="ctr"/>
            <a:lstStyle/>
            <a:p>
              <a:pPr>
                <a:spcBef>
                  <a:spcPct val="50000"/>
                </a:spcBef>
              </a:pPr>
              <a:r>
                <a:rPr lang="zh-CN" altLang="en-US" sz="2700" dirty="0">
                  <a:solidFill>
                    <a:srgbClr val="404040"/>
                  </a:solidFill>
                  <a:latin typeface="微软雅黑" panose="020B0503020204020204" pitchFamily="34" charset="-122"/>
                  <a:ea typeface="微软雅黑" panose="020B0503020204020204" pitchFamily="34" charset="-122"/>
                </a:rPr>
                <a:t>任何时候执行出队操作，一定是哪个元素呢？</a:t>
              </a:r>
              <a:endParaRPr lang="en-US" altLang="zh-CN" sz="2700" dirty="0">
                <a:solidFill>
                  <a:srgbClr val="404040"/>
                </a:solidFill>
                <a:latin typeface="微软雅黑" panose="020B0503020204020204" pitchFamily="34" charset="-122"/>
                <a:ea typeface="微软雅黑" panose="020B0503020204020204" pitchFamily="34" charset="-122"/>
              </a:endParaRPr>
            </a:p>
          </p:txBody>
        </p:sp>
      </p:grpSp>
      <p:sp>
        <p:nvSpPr>
          <p:cNvPr id="51" name="Rectangle 11"/>
          <p:cNvSpPr/>
          <p:nvPr/>
        </p:nvSpPr>
        <p:spPr>
          <a:xfrm>
            <a:off x="1034004" y="5258906"/>
            <a:ext cx="9471938" cy="703167"/>
          </a:xfrm>
          <a:prstGeom prst="rect">
            <a:avLst/>
          </a:prstGeom>
          <a:noFill/>
          <a:ln w="38100">
            <a:solidFill>
              <a:srgbClr val="5A327D"/>
            </a:solidFill>
          </a:ln>
        </p:spPr>
        <p:style>
          <a:lnRef idx="2">
            <a:schemeClr val="accent1">
              <a:shade val="50000"/>
            </a:schemeClr>
          </a:lnRef>
          <a:fillRef idx="1">
            <a:schemeClr val="accent1"/>
          </a:fillRef>
          <a:effectRef idx="0">
            <a:schemeClr val="accent1"/>
          </a:effectRef>
          <a:fontRef idx="minor">
            <a:schemeClr val="lt1"/>
          </a:fontRef>
        </p:style>
        <p:txBody>
          <a:bodyPr lIns="89172" tIns="0" rIns="89172" bIns="0" rtlCol="0" anchor="ctr"/>
          <a:lstStyle/>
          <a:p>
            <a:pPr algn="ctr"/>
            <a:r>
              <a:rPr lang="zh-CN" altLang="en-US"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队列的操作特性：先进先出（</a:t>
            </a:r>
            <a:r>
              <a:rPr lang="en-US" altLang="zh-CN" sz="27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irst  </a:t>
            </a:r>
            <a:r>
              <a:rPr lang="en-US" altLang="zh-CN" sz="27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7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irst  </a:t>
            </a:r>
            <a:r>
              <a:rPr lang="en-US" altLang="zh-CN" sz="2700" b="1"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ut</a:t>
            </a:r>
            <a:r>
              <a:rPr lang="zh-CN" altLang="en-US"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7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FIFO</a:t>
            </a:r>
            <a:r>
              <a:rPr lang="zh-CN" altLang="en-US" sz="27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cxnSp>
        <p:nvCxnSpPr>
          <p:cNvPr id="43" name="直接连接符 42"/>
          <p:cNvCxnSpPr/>
          <p:nvPr/>
        </p:nvCxnSpPr>
        <p:spPr>
          <a:xfrm flipV="1">
            <a:off x="2039472" y="2709795"/>
            <a:ext cx="4426444"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2058211" y="3562212"/>
            <a:ext cx="4426444" cy="0"/>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sp>
        <p:nvSpPr>
          <p:cNvPr id="50" name="TextBox 42"/>
          <p:cNvSpPr txBox="1"/>
          <p:nvPr/>
        </p:nvSpPr>
        <p:spPr>
          <a:xfrm>
            <a:off x="3313587" y="2793747"/>
            <a:ext cx="573209" cy="571103"/>
          </a:xfrm>
          <a:prstGeom prst="rect">
            <a:avLst/>
          </a:prstGeom>
          <a:noFill/>
        </p:spPr>
        <p:txBody>
          <a:bodyPr wrap="square" lIns="89172" tIns="44586" rIns="89172" bIns="44586" rtlCol="0">
            <a:spAutoFit/>
          </a:bodyPr>
          <a:lstStyle/>
          <a:p>
            <a:r>
              <a:rPr lang="en-US" altLang="zh-CN" sz="3100" b="1" i="1" dirty="0">
                <a:solidFill>
                  <a:srgbClr val="404040"/>
                </a:solidFill>
                <a:latin typeface="Times New Roman" panose="02020603050405020304" pitchFamily="18" charset="0"/>
                <a:cs typeface="Times New Roman" panose="02020603050405020304" pitchFamily="18" charset="0"/>
              </a:rPr>
              <a:t>a</a:t>
            </a:r>
            <a:endParaRPr lang="zh-CN" altLang="en-US" sz="3100" b="1" dirty="0">
              <a:solidFill>
                <a:srgbClr val="404040"/>
              </a:solidFill>
              <a:latin typeface="Times New Roman" panose="02020603050405020304" pitchFamily="18" charset="0"/>
              <a:cs typeface="Times New Roman" panose="02020603050405020304" pitchFamily="18" charset="0"/>
            </a:endParaRPr>
          </a:p>
        </p:txBody>
      </p:sp>
      <p:cxnSp>
        <p:nvCxnSpPr>
          <p:cNvPr id="52" name="直接连接符 51"/>
          <p:cNvCxnSpPr/>
          <p:nvPr/>
        </p:nvCxnSpPr>
        <p:spPr>
          <a:xfrm flipV="1">
            <a:off x="3173746" y="2706318"/>
            <a:ext cx="0" cy="856845"/>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3885813" y="2710870"/>
            <a:ext cx="0" cy="856845"/>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4594441" y="2710870"/>
            <a:ext cx="0" cy="856845"/>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275117" y="2713729"/>
            <a:ext cx="0" cy="856845"/>
          </a:xfrm>
          <a:prstGeom prst="line">
            <a:avLst/>
          </a:prstGeom>
          <a:ln w="28575">
            <a:solidFill>
              <a:srgbClr val="5C307D"/>
            </a:solidFill>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6303681" y="2673079"/>
            <a:ext cx="1103180" cy="505578"/>
            <a:chOff x="7655291" y="4645547"/>
            <a:chExt cx="1132071" cy="517681"/>
          </a:xfrm>
        </p:grpSpPr>
        <p:cxnSp>
          <p:nvCxnSpPr>
            <p:cNvPr id="57" name="直接箭头连接符 56"/>
            <p:cNvCxnSpPr/>
            <p:nvPr/>
          </p:nvCxnSpPr>
          <p:spPr>
            <a:xfrm flipV="1">
              <a:off x="7655291" y="5163228"/>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TextBox 53"/>
            <p:cNvSpPr txBox="1"/>
            <p:nvPr/>
          </p:nvSpPr>
          <p:spPr>
            <a:xfrm>
              <a:off x="7841004" y="4645547"/>
              <a:ext cx="946358" cy="461665"/>
            </a:xfrm>
            <a:prstGeom prst="rect">
              <a:avLst/>
            </a:prstGeom>
            <a:noFill/>
          </p:spPr>
          <p:txBody>
            <a:bodyPr wrap="square" rtlCol="0">
              <a:spAutoFit/>
            </a:bodyPr>
            <a:lstStyle/>
            <a:p>
              <a:r>
                <a:rPr lang="zh-CN" altLang="en-US" sz="2300" b="1" dirty="0">
                  <a:solidFill>
                    <a:srgbClr val="404040"/>
                  </a:solidFill>
                  <a:latin typeface="Times New Roman" panose="02020603050405020304" pitchFamily="18" charset="0"/>
                  <a:cs typeface="Times New Roman" panose="02020603050405020304" pitchFamily="18" charset="0"/>
                </a:rPr>
                <a:t>入队</a:t>
              </a:r>
            </a:p>
          </p:txBody>
        </p:sp>
      </p:grpSp>
      <p:grpSp>
        <p:nvGrpSpPr>
          <p:cNvPr id="59" name="组合 58"/>
          <p:cNvGrpSpPr/>
          <p:nvPr/>
        </p:nvGrpSpPr>
        <p:grpSpPr>
          <a:xfrm>
            <a:off x="931445" y="2667680"/>
            <a:ext cx="1099797" cy="505406"/>
            <a:chOff x="2270624" y="4541287"/>
            <a:chExt cx="1128600" cy="517505"/>
          </a:xfrm>
        </p:grpSpPr>
        <p:cxnSp>
          <p:nvCxnSpPr>
            <p:cNvPr id="60" name="直接箭头连接符 59"/>
            <p:cNvCxnSpPr/>
            <p:nvPr/>
          </p:nvCxnSpPr>
          <p:spPr>
            <a:xfrm flipV="1">
              <a:off x="2270624" y="5058792"/>
              <a:ext cx="1080000" cy="0"/>
            </a:xfrm>
            <a:prstGeom prst="straightConnector1">
              <a:avLst/>
            </a:prstGeom>
            <a:noFill/>
            <a:ln w="38100">
              <a:solidFill>
                <a:srgbClr val="5A327D"/>
              </a:solidFill>
              <a:round/>
              <a:head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56"/>
            <p:cNvSpPr txBox="1"/>
            <p:nvPr/>
          </p:nvSpPr>
          <p:spPr>
            <a:xfrm>
              <a:off x="2452866" y="4541287"/>
              <a:ext cx="946358" cy="461665"/>
            </a:xfrm>
            <a:prstGeom prst="rect">
              <a:avLst/>
            </a:prstGeom>
            <a:noFill/>
          </p:spPr>
          <p:txBody>
            <a:bodyPr wrap="square" rtlCol="0">
              <a:spAutoFit/>
            </a:bodyPr>
            <a:lstStyle/>
            <a:p>
              <a:r>
                <a:rPr lang="zh-CN" altLang="en-US" sz="2300" b="1" dirty="0">
                  <a:solidFill>
                    <a:srgbClr val="404040"/>
                  </a:solidFill>
                  <a:latin typeface="Times New Roman" panose="02020603050405020304" pitchFamily="18" charset="0"/>
                  <a:cs typeface="Times New Roman" panose="02020603050405020304" pitchFamily="18" charset="0"/>
                </a:rPr>
                <a:t>出队</a:t>
              </a:r>
            </a:p>
          </p:txBody>
        </p:sp>
      </p:grpSp>
      <p:sp>
        <p:nvSpPr>
          <p:cNvPr id="62" name="TextBox 58"/>
          <p:cNvSpPr txBox="1"/>
          <p:nvPr/>
        </p:nvSpPr>
        <p:spPr>
          <a:xfrm>
            <a:off x="4034323" y="2809089"/>
            <a:ext cx="573209" cy="571103"/>
          </a:xfrm>
          <a:prstGeom prst="rect">
            <a:avLst/>
          </a:prstGeom>
          <a:noFill/>
        </p:spPr>
        <p:txBody>
          <a:bodyPr wrap="square" lIns="89172" tIns="44586" rIns="89172" bIns="44586" rtlCol="0">
            <a:spAutoFit/>
          </a:bodyPr>
          <a:lstStyle/>
          <a:p>
            <a:r>
              <a:rPr lang="en-US" altLang="zh-CN" sz="3100" b="1" i="1" dirty="0">
                <a:solidFill>
                  <a:srgbClr val="404040"/>
                </a:solidFill>
                <a:latin typeface="Times New Roman" panose="02020603050405020304" pitchFamily="18" charset="0"/>
                <a:cs typeface="Times New Roman" panose="02020603050405020304" pitchFamily="18" charset="0"/>
              </a:rPr>
              <a:t>b</a:t>
            </a:r>
            <a:endParaRPr lang="zh-CN" altLang="en-US" sz="3100" b="1" dirty="0">
              <a:solidFill>
                <a:srgbClr val="404040"/>
              </a:solidFill>
              <a:latin typeface="Times New Roman" panose="02020603050405020304" pitchFamily="18" charset="0"/>
              <a:cs typeface="Times New Roman" panose="02020603050405020304" pitchFamily="18" charset="0"/>
            </a:endParaRPr>
          </a:p>
        </p:txBody>
      </p:sp>
      <p:sp>
        <p:nvSpPr>
          <p:cNvPr id="63" name="TextBox 59"/>
          <p:cNvSpPr txBox="1"/>
          <p:nvPr/>
        </p:nvSpPr>
        <p:spPr>
          <a:xfrm>
            <a:off x="4716759" y="2808631"/>
            <a:ext cx="573209" cy="571103"/>
          </a:xfrm>
          <a:prstGeom prst="rect">
            <a:avLst/>
          </a:prstGeom>
          <a:noFill/>
        </p:spPr>
        <p:txBody>
          <a:bodyPr wrap="square" lIns="89172" tIns="44586" rIns="89172" bIns="44586" rtlCol="0">
            <a:spAutoFit/>
          </a:bodyPr>
          <a:lstStyle/>
          <a:p>
            <a:r>
              <a:rPr lang="en-US" altLang="zh-CN" sz="3100" b="1" i="1" dirty="0">
                <a:solidFill>
                  <a:srgbClr val="404040"/>
                </a:solidFill>
                <a:latin typeface="Times New Roman" panose="02020603050405020304" pitchFamily="18" charset="0"/>
                <a:cs typeface="Times New Roman" panose="02020603050405020304" pitchFamily="18" charset="0"/>
              </a:rPr>
              <a:t>c</a:t>
            </a:r>
            <a:endParaRPr lang="zh-CN" altLang="en-US" sz="3100" b="1" dirty="0">
              <a:solidFill>
                <a:srgbClr val="404040"/>
              </a:solidFill>
              <a:latin typeface="Times New Roman" panose="02020603050405020304" pitchFamily="18" charset="0"/>
              <a:cs typeface="Times New Roman" panose="02020603050405020304" pitchFamily="18" charset="0"/>
            </a:endParaRPr>
          </a:p>
        </p:txBody>
      </p:sp>
      <p:sp>
        <p:nvSpPr>
          <p:cNvPr id="64" name="矩形 63"/>
          <p:cNvSpPr/>
          <p:nvPr/>
        </p:nvSpPr>
        <p:spPr>
          <a:xfrm>
            <a:off x="625666" y="860203"/>
            <a:ext cx="10794801" cy="966869"/>
          </a:xfrm>
          <a:prstGeom prst="rect">
            <a:avLst/>
          </a:prstGeom>
        </p:spPr>
        <p:txBody>
          <a:bodyPr wrap="square" lIns="89172" tIns="44586" rIns="89172" bIns="44586">
            <a:spAutoFit/>
          </a:bodyPr>
          <a:lstStyle/>
          <a:p>
            <a:pPr>
              <a:lnSpc>
                <a:spcPts val="3415"/>
              </a:lnSpc>
            </a:pPr>
            <a:r>
              <a:rPr lang="zh-CN" altLang="en-US" sz="2300" dirty="0">
                <a:solidFill>
                  <a:srgbClr val="5A327D"/>
                </a:solidFill>
                <a:latin typeface="Times New Roman" panose="02020603050405020304" pitchFamily="18" charset="0"/>
                <a:ea typeface="微软雅黑" panose="020B0503020204020204" pitchFamily="34" charset="-122"/>
                <a:cs typeface="Times New Roman" panose="02020603050405020304" pitchFamily="18" charset="0"/>
              </a:rPr>
              <a:t>例</a:t>
            </a:r>
            <a:r>
              <a:rPr lang="zh-CN" altLang="en-US" sz="23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：有三个元素按</a:t>
            </a:r>
            <a:r>
              <a:rPr lang="en-US" altLang="zh-CN" sz="23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3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3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altLang="zh-CN" sz="23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3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3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的次序依次入队，且每个元素只允许进一次队，则出队序列是什么？</a:t>
            </a:r>
          </a:p>
        </p:txBody>
      </p:sp>
      <p:sp>
        <p:nvSpPr>
          <p:cNvPr id="65" name="矩形 64"/>
          <p:cNvSpPr/>
          <p:nvPr/>
        </p:nvSpPr>
        <p:spPr>
          <a:xfrm>
            <a:off x="625666" y="1832441"/>
            <a:ext cx="6888971" cy="450871"/>
          </a:xfrm>
          <a:prstGeom prst="rect">
            <a:avLst/>
          </a:prstGeom>
        </p:spPr>
        <p:txBody>
          <a:bodyPr wrap="square" lIns="89172" tIns="44586" rIns="89172" bIns="44586">
            <a:spAutoFit/>
          </a:bodyPr>
          <a:lstStyle/>
          <a:p>
            <a:pPr>
              <a:spcBef>
                <a:spcPct val="50000"/>
              </a:spcBef>
            </a:pPr>
            <a:r>
              <a:rPr lang="zh-CN" altLang="en-US" sz="23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答：出队序列只有一种情况：</a:t>
            </a:r>
            <a:r>
              <a:rPr lang="en-US" altLang="zh-CN" sz="23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 b c</a:t>
            </a:r>
            <a:endParaRPr lang="zh-CN" altLang="en-US" sz="23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Text Box 37"/>
          <p:cNvSpPr txBox="1">
            <a:spLocks noChangeArrowheads="1"/>
          </p:cNvSpPr>
          <p:nvPr/>
        </p:nvSpPr>
        <p:spPr bwMode="auto">
          <a:xfrm>
            <a:off x="8115797" y="3164165"/>
            <a:ext cx="3378926" cy="510987"/>
          </a:xfrm>
          <a:prstGeom prst="rect">
            <a:avLst/>
          </a:prstGeom>
          <a:noFill/>
          <a:ln w="9525">
            <a:no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9172" tIns="44586" rIns="89172" bIns="44586">
            <a:spAutoFit/>
          </a:bodyPr>
          <a:lstStyle/>
          <a:p>
            <a:pPr algn="l" eaLnBrk="0" hangingPunct="0">
              <a:spcBef>
                <a:spcPct val="50000"/>
              </a:spcBef>
            </a:pPr>
            <a:r>
              <a:rPr lang="zh-CN" altLang="en-US" sz="2700" dirty="0">
                <a:solidFill>
                  <a:srgbClr val="404040"/>
                </a:solidFill>
                <a:latin typeface="微软雅黑" panose="020B0503020204020204" pitchFamily="34" charset="-122"/>
                <a:ea typeface="微软雅黑" panose="020B0503020204020204" pitchFamily="34" charset="-122"/>
              </a:rPr>
              <a:t>删除</a:t>
            </a:r>
            <a:r>
              <a:rPr lang="zh-CN" altLang="en-US" sz="2700" dirty="0">
                <a:latin typeface="微软雅黑" panose="020B0503020204020204" pitchFamily="34" charset="-122"/>
                <a:ea typeface="微软雅黑" panose="020B0503020204020204" pitchFamily="34" charset="-122"/>
              </a:rPr>
              <a:t>：</a:t>
            </a:r>
            <a:r>
              <a:rPr lang="zh-CN" altLang="en-US" sz="2700" dirty="0">
                <a:solidFill>
                  <a:srgbClr val="285A32"/>
                </a:solidFill>
                <a:latin typeface="微软雅黑" panose="020B0503020204020204" pitchFamily="34" charset="-122"/>
                <a:ea typeface="微软雅黑" panose="020B0503020204020204" pitchFamily="34" charset="-122"/>
              </a:rPr>
              <a:t>出队</a:t>
            </a:r>
          </a:p>
        </p:txBody>
      </p:sp>
      <p:grpSp>
        <p:nvGrpSpPr>
          <p:cNvPr id="67" name="组合 66"/>
          <p:cNvGrpSpPr/>
          <p:nvPr/>
        </p:nvGrpSpPr>
        <p:grpSpPr>
          <a:xfrm>
            <a:off x="677354" y="3854617"/>
            <a:ext cx="8451427" cy="510987"/>
            <a:chOff x="651936" y="5234916"/>
            <a:chExt cx="8672763" cy="523220"/>
          </a:xfrm>
        </p:grpSpPr>
        <p:sp>
          <p:nvSpPr>
            <p:cNvPr id="68" name="Rectangle 13"/>
            <p:cNvSpPr>
              <a:spLocks noChangeArrowheads="1"/>
            </p:cNvSpPr>
            <p:nvPr/>
          </p:nvSpPr>
          <p:spPr bwMode="auto">
            <a:xfrm>
              <a:off x="1191936" y="5234916"/>
              <a:ext cx="8132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20000"/>
                </a:spcBef>
                <a:buClr>
                  <a:schemeClr val="tx1"/>
                </a:buClr>
              </a:pPr>
              <a:r>
                <a:rPr kumimoji="1" lang="zh-CN" altLang="en-US" sz="2700" dirty="0">
                  <a:solidFill>
                    <a:srgbClr val="285A32"/>
                  </a:solidFill>
                  <a:latin typeface="微软雅黑" panose="020B0503020204020204" pitchFamily="34" charset="-122"/>
                  <a:ea typeface="微软雅黑" panose="020B0503020204020204" pitchFamily="34" charset="-122"/>
                </a:rPr>
                <a:t>空队列</a:t>
              </a:r>
              <a:r>
                <a:rPr kumimoji="1" lang="zh-CN" altLang="en-US" sz="2700" dirty="0">
                  <a:solidFill>
                    <a:srgbClr val="404040"/>
                  </a:solidFill>
                  <a:latin typeface="微软雅黑" panose="020B0503020204020204" pitchFamily="34" charset="-122"/>
                  <a:ea typeface="微软雅黑" panose="020B0503020204020204" pitchFamily="34" charset="-122"/>
                </a:rPr>
                <a:t>：不含任何数据元素的队列</a:t>
              </a:r>
              <a:r>
                <a:rPr lang="zh-CN" altLang="en-US" sz="2700" dirty="0">
                  <a:latin typeface="微软雅黑" panose="020B0503020204020204" pitchFamily="34" charset="-122"/>
                  <a:ea typeface="微软雅黑" panose="020B0503020204020204" pitchFamily="34" charset="-122"/>
                </a:rPr>
                <a:t> </a:t>
              </a:r>
            </a:p>
          </p:txBody>
        </p:sp>
        <p:grpSp>
          <p:nvGrpSpPr>
            <p:cNvPr id="69" name="Group 67"/>
            <p:cNvGrpSpPr/>
            <p:nvPr/>
          </p:nvGrpSpPr>
          <p:grpSpPr>
            <a:xfrm>
              <a:off x="651936" y="5327968"/>
              <a:ext cx="360000" cy="360000"/>
              <a:chOff x="10115551" y="5634038"/>
              <a:chExt cx="577850" cy="576263"/>
            </a:xfrm>
            <a:solidFill>
              <a:srgbClr val="5A327D"/>
            </a:solidFill>
          </p:grpSpPr>
          <p:sp>
            <p:nvSpPr>
              <p:cNvPr id="7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73" name="TextBox 63"/>
          <p:cNvSpPr txBox="1"/>
          <p:nvPr/>
        </p:nvSpPr>
        <p:spPr>
          <a:xfrm>
            <a:off x="10822436" y="5872253"/>
            <a:ext cx="596381"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iterate type="lt">
                                    <p:tmPct val="0"/>
                                  </p:iterate>
                                  <p:childTnLst>
                                    <p:set>
                                      <p:cBhvr>
                                        <p:cTn id="26" dur="1" fill="hold">
                                          <p:stCondLst>
                                            <p:cond delay="0"/>
                                          </p:stCondLst>
                                        </p:cTn>
                                        <p:tgtEl>
                                          <p:spTgt spid="50"/>
                                        </p:tgtEl>
                                        <p:attrNameLst>
                                          <p:attrName>style.visibility</p:attrName>
                                        </p:attrNameLst>
                                      </p:cBhvr>
                                      <p:to>
                                        <p:strVal val="visible"/>
                                      </p:to>
                                    </p:set>
                                    <p:anim calcmode="lin" valueType="num">
                                      <p:cBhvr additive="base">
                                        <p:cTn id="27" dur="500" fill="hold"/>
                                        <p:tgtEl>
                                          <p:spTgt spid="50"/>
                                        </p:tgtEl>
                                        <p:attrNameLst>
                                          <p:attrName>ppt_x</p:attrName>
                                        </p:attrNameLst>
                                      </p:cBhvr>
                                      <p:tavLst>
                                        <p:tav tm="0">
                                          <p:val>
                                            <p:strVal val="1+#ppt_w/2"/>
                                          </p:val>
                                        </p:tav>
                                        <p:tav tm="100000">
                                          <p:val>
                                            <p:strVal val="#ppt_x"/>
                                          </p:val>
                                        </p:tav>
                                      </p:tavLst>
                                    </p:anim>
                                    <p:anim calcmode="lin" valueType="num">
                                      <p:cBhvr additive="base">
                                        <p:cTn id="28"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additive="base">
                                        <p:cTn id="33" dur="500" fill="hold"/>
                                        <p:tgtEl>
                                          <p:spTgt spid="62"/>
                                        </p:tgtEl>
                                        <p:attrNameLst>
                                          <p:attrName>ppt_x</p:attrName>
                                        </p:attrNameLst>
                                      </p:cBhvr>
                                      <p:tavLst>
                                        <p:tav tm="0">
                                          <p:val>
                                            <p:strVal val="1+#ppt_w/2"/>
                                          </p:val>
                                        </p:tav>
                                        <p:tav tm="100000">
                                          <p:val>
                                            <p:strVal val="#ppt_x"/>
                                          </p:val>
                                        </p:tav>
                                      </p:tavLst>
                                    </p:anim>
                                    <p:anim calcmode="lin" valueType="num">
                                      <p:cBhvr additive="base">
                                        <p:cTn id="34" dur="500" fill="hold"/>
                                        <p:tgtEl>
                                          <p:spTgt spid="62"/>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63"/>
                                        </p:tgtEl>
                                        <p:attrNameLst>
                                          <p:attrName>style.visibility</p:attrName>
                                        </p:attrNameLst>
                                      </p:cBhvr>
                                      <p:to>
                                        <p:strVal val="visible"/>
                                      </p:to>
                                    </p:set>
                                    <p:anim calcmode="lin" valueType="num">
                                      <p:cBhvr additive="base">
                                        <p:cTn id="39" dur="500" fill="hold"/>
                                        <p:tgtEl>
                                          <p:spTgt spid="63"/>
                                        </p:tgtEl>
                                        <p:attrNameLst>
                                          <p:attrName>ppt_x</p:attrName>
                                        </p:attrNameLst>
                                      </p:cBhvr>
                                      <p:tavLst>
                                        <p:tav tm="0">
                                          <p:val>
                                            <p:strVal val="1+#ppt_w/2"/>
                                          </p:val>
                                        </p:tav>
                                        <p:tav tm="100000">
                                          <p:val>
                                            <p:strVal val="#ppt_x"/>
                                          </p:val>
                                        </p:tav>
                                      </p:tavLst>
                                    </p:anim>
                                    <p:anim calcmode="lin" valueType="num">
                                      <p:cBhvr additive="base">
                                        <p:cTn id="40" dur="500" fill="hold"/>
                                        <p:tgtEl>
                                          <p:spTgt spid="6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53" restart="whenNotActive" fill="hold" evtFilter="cancelBubble" nodeType="interactiveSeq">
                <p:stCondLst>
                  <p:cond evt="onClick" delay="0">
                    <p:tgtEl>
                      <p:spTgt spid="51"/>
                    </p:tgtEl>
                  </p:cond>
                </p:stCondLst>
                <p:endSync evt="end" delay="0">
                  <p:rtn val="all"/>
                </p:endSync>
                <p:childTnLst>
                  <p:par>
                    <p:cTn id="54" fill="hold">
                      <p:stCondLst>
                        <p:cond delay="0"/>
                      </p:stCondLst>
                      <p:childTnLst>
                        <p:par>
                          <p:cTn id="55" fill="hold">
                            <p:stCondLst>
                              <p:cond delay="0"/>
                            </p:stCondLst>
                            <p:childTnLst>
                              <p:par>
                                <p:cTn id="56" presetID="26" presetClass="emph" presetSubtype="0" fill="hold" grpId="1" nodeType="clickEffect">
                                  <p:stCondLst>
                                    <p:cond delay="0"/>
                                  </p:stCondLst>
                                  <p:childTnLst>
                                    <p:animEffect transition="out" filter="fade">
                                      <p:cBhvr>
                                        <p:cTn id="57" dur="500" tmFilter="0, 0; .2, .5; .8, .5; 1, 0"/>
                                        <p:tgtEl>
                                          <p:spTgt spid="51"/>
                                        </p:tgtEl>
                                      </p:cBhvr>
                                    </p:animEffect>
                                    <p:animScale>
                                      <p:cBhvr>
                                        <p:cTn id="58" dur="250" autoRev="1" fill="hold"/>
                                        <p:tgtEl>
                                          <p:spTgt spid="51"/>
                                        </p:tgtEl>
                                      </p:cBhvr>
                                      <p:by x="105000" y="105000"/>
                                    </p:animScale>
                                  </p:childTnLst>
                                </p:cTn>
                              </p:par>
                            </p:childTnLst>
                          </p:cTn>
                        </p:par>
                      </p:childTnLst>
                    </p:cTn>
                  </p:par>
                </p:childTnLst>
              </p:cTn>
              <p:nextCondLst>
                <p:cond evt="onClick" delay="0">
                  <p:tgtEl>
                    <p:spTgt spid="51"/>
                  </p:tgtEl>
                </p:cond>
              </p:nextCondLst>
            </p:seq>
            <p:seq concurrent="1" nextAc="seek">
              <p:cTn id="59" restart="whenNotActive" fill="hold" evtFilter="cancelBubble" nodeType="interactiveSeq">
                <p:stCondLst>
                  <p:cond evt="onClick" delay="0">
                    <p:tgtEl>
                      <p:spTgt spid="50"/>
                    </p:tgtEl>
                  </p:cond>
                </p:stCondLst>
                <p:endSync evt="end" delay="0">
                  <p:rtn val="all"/>
                </p:endSync>
                <p:childTnLst>
                  <p:par>
                    <p:cTn id="60" fill="hold">
                      <p:stCondLst>
                        <p:cond delay="0"/>
                      </p:stCondLst>
                      <p:childTnLst>
                        <p:par>
                          <p:cTn id="61" fill="hold">
                            <p:stCondLst>
                              <p:cond delay="0"/>
                            </p:stCondLst>
                            <p:childTnLst>
                              <p:par>
                                <p:cTn id="62" presetID="34" presetClass="emph" presetSubtype="0" fill="hold" grpId="1" nodeType="clickEffect">
                                  <p:stCondLst>
                                    <p:cond delay="0"/>
                                  </p:stCondLst>
                                  <p:iterate type="lt">
                                    <p:tmPct val="10000"/>
                                  </p:iterate>
                                  <p:childTnLst>
                                    <p:animMotion origin="layout" path="M 0.0 0.0 L 0.0 -0.07213" pathEditMode="relative" ptsTypes="">
                                      <p:cBhvr>
                                        <p:cTn id="63" dur="250" accel="50000" decel="50000" autoRev="1" fill="hold">
                                          <p:stCondLst>
                                            <p:cond delay="0"/>
                                          </p:stCondLst>
                                        </p:cTn>
                                        <p:tgtEl>
                                          <p:spTgt spid="50"/>
                                        </p:tgtEl>
                                        <p:attrNameLst>
                                          <p:attrName>ppt_x</p:attrName>
                                          <p:attrName>ppt_y</p:attrName>
                                        </p:attrNameLst>
                                      </p:cBhvr>
                                    </p:animMotion>
                                    <p:animRot by="1500000">
                                      <p:cBhvr>
                                        <p:cTn id="64" dur="125" fill="hold">
                                          <p:stCondLst>
                                            <p:cond delay="0"/>
                                          </p:stCondLst>
                                        </p:cTn>
                                        <p:tgtEl>
                                          <p:spTgt spid="50"/>
                                        </p:tgtEl>
                                        <p:attrNameLst>
                                          <p:attrName>r</p:attrName>
                                        </p:attrNameLst>
                                      </p:cBhvr>
                                    </p:animRot>
                                    <p:animRot by="-1500000">
                                      <p:cBhvr>
                                        <p:cTn id="65" dur="125" fill="hold">
                                          <p:stCondLst>
                                            <p:cond delay="125"/>
                                          </p:stCondLst>
                                        </p:cTn>
                                        <p:tgtEl>
                                          <p:spTgt spid="50"/>
                                        </p:tgtEl>
                                        <p:attrNameLst>
                                          <p:attrName>r</p:attrName>
                                        </p:attrNameLst>
                                      </p:cBhvr>
                                    </p:animRot>
                                    <p:animRot by="-1500000">
                                      <p:cBhvr>
                                        <p:cTn id="66" dur="125" fill="hold">
                                          <p:stCondLst>
                                            <p:cond delay="250"/>
                                          </p:stCondLst>
                                        </p:cTn>
                                        <p:tgtEl>
                                          <p:spTgt spid="50"/>
                                        </p:tgtEl>
                                        <p:attrNameLst>
                                          <p:attrName>r</p:attrName>
                                        </p:attrNameLst>
                                      </p:cBhvr>
                                    </p:animRot>
                                    <p:animRot by="1500000">
                                      <p:cBhvr>
                                        <p:cTn id="67" dur="125" fill="hold">
                                          <p:stCondLst>
                                            <p:cond delay="375"/>
                                          </p:stCondLst>
                                        </p:cTn>
                                        <p:tgtEl>
                                          <p:spTgt spid="50"/>
                                        </p:tgtEl>
                                        <p:attrNameLst>
                                          <p:attrName>r</p:attrName>
                                        </p:attrNameLst>
                                      </p:cBhvr>
                                    </p:animRot>
                                  </p:childTnLst>
                                </p:cTn>
                              </p:par>
                            </p:childTnLst>
                          </p:cTn>
                        </p:par>
                      </p:childTnLst>
                    </p:cTn>
                  </p:par>
                </p:childTnLst>
              </p:cTn>
              <p:nextCondLst>
                <p:cond evt="onClick" delay="0">
                  <p:tgtEl>
                    <p:spTgt spid="50"/>
                  </p:tgtEl>
                </p:cond>
              </p:nextCondLst>
            </p:seq>
            <p:seq concurrent="1" nextAc="seek">
              <p:cTn id="68" restart="whenNotActive" fill="hold" evtFilter="cancelBubble" nodeType="interactiveSeq">
                <p:stCondLst>
                  <p:cond evt="onClick" delay="0">
                    <p:tgtEl>
                      <p:spTgt spid="56"/>
                    </p:tgtEl>
                  </p:cond>
                </p:stCondLst>
                <p:endSync evt="end" delay="0">
                  <p:rtn val="all"/>
                </p:endSync>
                <p:childTnLst>
                  <p:par>
                    <p:cTn id="69" fill="hold">
                      <p:stCondLst>
                        <p:cond delay="0"/>
                      </p:stCondLst>
                      <p:childTnLst>
                        <p:par>
                          <p:cTn id="70" fill="hold">
                            <p:stCondLst>
                              <p:cond delay="0"/>
                            </p:stCondLst>
                            <p:childTnLst>
                              <p:par>
                                <p:cTn id="71" presetID="6" presetClass="emph" presetSubtype="0" fill="hold" nodeType="clickEffect">
                                  <p:stCondLst>
                                    <p:cond delay="0"/>
                                  </p:stCondLst>
                                  <p:childTnLst>
                                    <p:animScale>
                                      <p:cBhvr>
                                        <p:cTn id="72" dur="500" fill="hold"/>
                                        <p:tgtEl>
                                          <p:spTgt spid="56"/>
                                        </p:tgtEl>
                                      </p:cBhvr>
                                      <p:by x="120000" y="120000"/>
                                    </p:animScale>
                                  </p:childTnLst>
                                </p:cTn>
                              </p:par>
                            </p:childTnLst>
                          </p:cTn>
                        </p:par>
                      </p:childTnLst>
                    </p:cTn>
                  </p:par>
                </p:childTnLst>
              </p:cTn>
              <p:nextCondLst>
                <p:cond evt="onClick" delay="0">
                  <p:tgtEl>
                    <p:spTgt spid="56"/>
                  </p:tgtEl>
                </p:cond>
              </p:nextCondLst>
            </p:seq>
            <p:seq concurrent="1" nextAc="seek">
              <p:cTn id="73" restart="whenNotActive" fill="hold" evtFilter="cancelBubble" nodeType="interactiveSeq">
                <p:stCondLst>
                  <p:cond evt="onClick" delay="0">
                    <p:tgtEl>
                      <p:spTgt spid="59"/>
                    </p:tgtEl>
                  </p:cond>
                </p:stCondLst>
                <p:endSync evt="end" delay="0">
                  <p:rtn val="all"/>
                </p:endSync>
                <p:childTnLst>
                  <p:par>
                    <p:cTn id="74" fill="hold">
                      <p:stCondLst>
                        <p:cond delay="0"/>
                      </p:stCondLst>
                      <p:childTnLst>
                        <p:par>
                          <p:cTn id="75" fill="hold">
                            <p:stCondLst>
                              <p:cond delay="0"/>
                            </p:stCondLst>
                            <p:childTnLst>
                              <p:par>
                                <p:cTn id="76" presetID="6" presetClass="emph" presetSubtype="0" fill="hold" nodeType="clickEffect">
                                  <p:stCondLst>
                                    <p:cond delay="0"/>
                                  </p:stCondLst>
                                  <p:childTnLst>
                                    <p:animScale>
                                      <p:cBhvr>
                                        <p:cTn id="77" dur="500" fill="hold"/>
                                        <p:tgtEl>
                                          <p:spTgt spid="59"/>
                                        </p:tgtEl>
                                      </p:cBhvr>
                                      <p:by x="120000" y="120000"/>
                                    </p:animScale>
                                  </p:childTnLst>
                                </p:cTn>
                              </p:par>
                            </p:childTnLst>
                          </p:cTn>
                        </p:par>
                      </p:childTnLst>
                    </p:cTn>
                  </p:par>
                </p:childTnLst>
              </p:cTn>
              <p:nextCondLst>
                <p:cond evt="onClick" delay="0">
                  <p:tgtEl>
                    <p:spTgt spid="59"/>
                  </p:tgtEl>
                </p:cond>
              </p:nextCondLst>
            </p:seq>
          </p:childTnLst>
        </p:cTn>
      </p:par>
    </p:tnLst>
    <p:bldLst>
      <p:bldP spid="29" grpId="0" bldLvl="0" animBg="1"/>
      <p:bldP spid="51" grpId="0" bldLvl="0" animBg="1"/>
      <p:bldP spid="51" grpId="1" bldLvl="0" animBg="1"/>
      <p:bldP spid="50" grpId="0"/>
      <p:bldP spid="50" grpId="1"/>
      <p:bldP spid="62" grpId="0"/>
      <p:bldP spid="63" grpId="0"/>
      <p:bldP spid="64" grpId="0"/>
      <p:bldP spid="65" grpId="0"/>
      <p:bldP spid="66"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651936" y="944563"/>
            <a:ext cx="5733624" cy="609398"/>
            <a:chOff x="651936" y="1777048"/>
            <a:chExt cx="5733624" cy="609398"/>
          </a:xfrm>
        </p:grpSpPr>
        <p:sp>
          <p:nvSpPr>
            <p:cNvPr id="20" name="Rectangle 13"/>
            <p:cNvSpPr>
              <a:spLocks noChangeArrowheads="1"/>
            </p:cNvSpPr>
            <p:nvPr/>
          </p:nvSpPr>
          <p:spPr bwMode="auto">
            <a:xfrm>
              <a:off x="1130976" y="1777048"/>
              <a:ext cx="52545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结点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的有限</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集合</a:t>
              </a:r>
            </a:p>
          </p:txBody>
        </p:sp>
        <p:grpSp>
          <p:nvGrpSpPr>
            <p:cNvPr id="21" name="Group 67"/>
            <p:cNvGrpSpPr/>
            <p:nvPr/>
          </p:nvGrpSpPr>
          <p:grpSpPr>
            <a:xfrm>
              <a:off x="651936" y="19317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5" name="Rectangle 13"/>
          <p:cNvSpPr>
            <a:spLocks noChangeArrowheads="1"/>
          </p:cNvSpPr>
          <p:nvPr/>
        </p:nvSpPr>
        <p:spPr bwMode="auto">
          <a:xfrm>
            <a:off x="1207176" y="948661"/>
            <a:ext cx="10283784" cy="319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，当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＝0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时，称为</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空树</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；任意一棵非空树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满足以下条件：</a:t>
            </a:r>
          </a:p>
          <a:p>
            <a:pPr algn="just">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）有且仅有一个特定的称为</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的结点；</a:t>
            </a:r>
          </a:p>
          <a:p>
            <a:pPr algn="just">
              <a:lnSpc>
                <a:spcPct val="12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）当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时，除根结点之外的其余结点被分成 </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&gt; 0）</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互不相交</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的有限集合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a:t>
            </a:r>
            <a:r>
              <a:rPr lang="en-US" altLang="zh-CN" sz="2800" i="1" baseline="-25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其中每个集合又是一棵树，并称为这个根结点的</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子树。</a:t>
            </a:r>
          </a:p>
        </p:txBody>
      </p:sp>
      <p:sp>
        <p:nvSpPr>
          <p:cNvPr id="16" name="TextBox 15"/>
          <p:cNvSpPr txBox="1"/>
          <p:nvPr/>
        </p:nvSpPr>
        <p:spPr>
          <a:xfrm>
            <a:off x="11105867" y="518255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9" name="Oval 106"/>
          <p:cNvSpPr>
            <a:spLocks noChangeArrowheads="1"/>
          </p:cNvSpPr>
          <p:nvPr/>
        </p:nvSpPr>
        <p:spPr bwMode="auto">
          <a:xfrm>
            <a:off x="7395845" y="3693795"/>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B</a:t>
            </a:r>
          </a:p>
        </p:txBody>
      </p:sp>
      <p:sp>
        <p:nvSpPr>
          <p:cNvPr id="23" name="Oval 108"/>
          <p:cNvSpPr>
            <a:spLocks noChangeArrowheads="1"/>
          </p:cNvSpPr>
          <p:nvPr/>
        </p:nvSpPr>
        <p:spPr bwMode="auto">
          <a:xfrm>
            <a:off x="8011160" y="4725670"/>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7360920" y="4725670"/>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6707505" y="4725670"/>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D</a:t>
            </a:r>
          </a:p>
        </p:txBody>
      </p:sp>
      <p:sp>
        <p:nvSpPr>
          <p:cNvPr id="26" name="Oval 111"/>
          <p:cNvSpPr>
            <a:spLocks noChangeArrowheads="1"/>
          </p:cNvSpPr>
          <p:nvPr/>
        </p:nvSpPr>
        <p:spPr bwMode="auto">
          <a:xfrm>
            <a:off x="6903085" y="5744845"/>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7777480" y="5760720"/>
            <a:ext cx="468630" cy="468630"/>
          </a:xfrm>
          <a:prstGeom prst="ellipse">
            <a:avLst/>
          </a:prstGeom>
          <a:solidFill>
            <a:srgbClr val="B4B4BE"/>
          </a:solid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27" name="Line 117"/>
          <p:cNvSpPr>
            <a:spLocks noChangeShapeType="1"/>
          </p:cNvSpPr>
          <p:nvPr/>
        </p:nvSpPr>
        <p:spPr bwMode="auto">
          <a:xfrm flipH="1">
            <a:off x="7600950" y="4143375"/>
            <a:ext cx="0" cy="58737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1" name="Line 118"/>
          <p:cNvSpPr>
            <a:spLocks noChangeShapeType="1"/>
          </p:cNvSpPr>
          <p:nvPr/>
        </p:nvSpPr>
        <p:spPr bwMode="auto">
          <a:xfrm>
            <a:off x="7762875" y="4098925"/>
            <a:ext cx="354330" cy="65087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4" name="Line 119"/>
          <p:cNvSpPr>
            <a:spLocks noChangeShapeType="1"/>
          </p:cNvSpPr>
          <p:nvPr/>
        </p:nvSpPr>
        <p:spPr bwMode="auto">
          <a:xfrm>
            <a:off x="7705090" y="5158105"/>
            <a:ext cx="249555" cy="6032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75" name="Line 120"/>
          <p:cNvSpPr>
            <a:spLocks noChangeShapeType="1"/>
          </p:cNvSpPr>
          <p:nvPr/>
        </p:nvSpPr>
        <p:spPr bwMode="auto">
          <a:xfrm flipH="1">
            <a:off x="7054850" y="4086225"/>
            <a:ext cx="412750" cy="649605"/>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76" name="Line 123"/>
          <p:cNvSpPr>
            <a:spLocks noChangeShapeType="1"/>
          </p:cNvSpPr>
          <p:nvPr/>
        </p:nvSpPr>
        <p:spPr bwMode="auto">
          <a:xfrm flipH="1">
            <a:off x="7172325" y="5175250"/>
            <a:ext cx="297180" cy="603250"/>
          </a:xfrm>
          <a:prstGeom prst="line">
            <a:avLst/>
          </a:prstGeom>
          <a:solidFill>
            <a:srgbClr val="B4B4BE"/>
          </a:solid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71" name="TextBox 48"/>
          <p:cNvSpPr txBox="1"/>
          <p:nvPr/>
        </p:nvSpPr>
        <p:spPr>
          <a:xfrm>
            <a:off x="10901397" y="643858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03</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105867" y="5533075"/>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02</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sp>
        <p:nvSpPr>
          <p:cNvPr id="14" name="Text Box 100" descr="水滴"/>
          <p:cNvSpPr txBox="1">
            <a:spLocks noChangeArrowheads="1"/>
          </p:cNvSpPr>
          <p:nvPr/>
        </p:nvSpPr>
        <p:spPr bwMode="auto">
          <a:xfrm>
            <a:off x="5097781" y="3357126"/>
            <a:ext cx="1905000" cy="1657350"/>
          </a:xfrm>
          <a:prstGeom prst="rect">
            <a:avLst/>
          </a:prstGeom>
          <a:noFill/>
          <a:ln w="38100" cap="rnd" cmpd="dbl">
            <a:solidFill>
              <a:srgbClr val="B42D2D"/>
            </a:solidFill>
            <a:bevel/>
          </a:ln>
          <a:effectLst/>
        </p:spPr>
        <p:txBody>
          <a:bodyPr>
            <a:spAutoFit/>
          </a:bodyPr>
          <a:lstStyle/>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a:p>
            <a:pPr algn="l" eaLnBrk="0" hangingPunct="0">
              <a:spcBef>
                <a:spcPct val="50000"/>
              </a:spcBef>
            </a:pPr>
            <a:endParaRPr lang="zh-CN" altLang="en-US" sz="1400">
              <a:solidFill>
                <a:schemeClr val="bg1"/>
              </a:solidFill>
              <a:latin typeface="Times New Roman" panose="02020603050405020304" pitchFamily="18" charset="0"/>
              <a:ea typeface="隶书" panose="02010509060101010101" pitchFamily="49" charset="-122"/>
            </a:endParaRPr>
          </a:p>
        </p:txBody>
      </p:sp>
      <p:sp>
        <p:nvSpPr>
          <p:cNvPr id="3" name="Text Box 91" descr="水滴"/>
          <p:cNvSpPr txBox="1">
            <a:spLocks noChangeArrowheads="1"/>
          </p:cNvSpPr>
          <p:nvPr/>
        </p:nvSpPr>
        <p:spPr bwMode="auto">
          <a:xfrm>
            <a:off x="8418196" y="3367286"/>
            <a:ext cx="1447800" cy="630942"/>
          </a:xfrm>
          <a:prstGeom prst="rect">
            <a:avLst/>
          </a:prstGeom>
          <a:noFill/>
          <a:ln w="38100" cap="rnd" cmpd="dbl">
            <a:solidFill>
              <a:srgbClr val="B42D2D"/>
            </a:solidFill>
            <a:bevel/>
          </a:ln>
          <a:effectLst/>
        </p:spPr>
        <p:txBody>
          <a:bodyPr>
            <a:spAutoFit/>
          </a:bodyPr>
          <a:lstStyle>
            <a:defPPr>
              <a:defRPr lang="zh-CN"/>
            </a:defPPr>
            <a:lvl1pPr eaLnBrk="0" hangingPunct="0">
              <a:spcBef>
                <a:spcPct val="50000"/>
              </a:spcBef>
              <a:defRPr sz="1400">
                <a:solidFill>
                  <a:schemeClr val="bg1"/>
                </a:solidFill>
                <a:latin typeface="Times New Roman" panose="02020603050405020304" pitchFamily="18" charset="0"/>
                <a:ea typeface="隶书" panose="02010509060101010101" pitchFamily="49" charset="-122"/>
              </a:defRPr>
            </a:lvl1pPr>
          </a:lstStyle>
          <a:p>
            <a:endParaRPr lang="zh-CN" altLang="en-US"/>
          </a:p>
          <a:p>
            <a:endParaRPr lang="zh-CN" altLang="en-US"/>
          </a:p>
        </p:txBody>
      </p:sp>
      <p:grpSp>
        <p:nvGrpSpPr>
          <p:cNvPr id="4" name="组合 3"/>
          <p:cNvGrpSpPr/>
          <p:nvPr/>
        </p:nvGrpSpPr>
        <p:grpSpPr>
          <a:xfrm>
            <a:off x="1326198" y="2563376"/>
            <a:ext cx="2482533" cy="3416301"/>
            <a:chOff x="1326198" y="2429828"/>
            <a:chExt cx="2482533" cy="3416301"/>
          </a:xfrm>
          <a:solidFill>
            <a:srgbClr val="B4B4BE"/>
          </a:solidFill>
        </p:grpSpPr>
        <p:sp>
          <p:nvSpPr>
            <p:cNvPr id="17" name="Oval 45"/>
            <p:cNvSpPr>
              <a:spLocks noChangeArrowheads="1"/>
            </p:cNvSpPr>
            <p:nvPr/>
          </p:nvSpPr>
          <p:spPr bwMode="auto">
            <a:xfrm>
              <a:off x="2699068" y="2429828"/>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dirty="0">
                  <a:solidFill>
                    <a:srgbClr val="404040"/>
                  </a:solidFill>
                  <a:latin typeface="Times New Roman" panose="02020603050405020304" pitchFamily="18" charset="0"/>
                </a:rPr>
                <a:t>A</a:t>
              </a:r>
            </a:p>
          </p:txBody>
        </p:sp>
        <p:sp>
          <p:nvSpPr>
            <p:cNvPr id="18" name="Oval 105"/>
            <p:cNvSpPr>
              <a:spLocks noChangeArrowheads="1"/>
            </p:cNvSpPr>
            <p:nvPr/>
          </p:nvSpPr>
          <p:spPr bwMode="auto">
            <a:xfrm>
              <a:off x="3340418" y="3323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C</a:t>
              </a:r>
            </a:p>
          </p:txBody>
        </p:sp>
        <p:sp>
          <p:nvSpPr>
            <p:cNvPr id="19" name="Oval 106"/>
            <p:cNvSpPr>
              <a:spLocks noChangeArrowheads="1"/>
            </p:cNvSpPr>
            <p:nvPr/>
          </p:nvSpPr>
          <p:spPr bwMode="auto">
            <a:xfrm>
              <a:off x="2014856" y="33108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B</a:t>
              </a:r>
            </a:p>
          </p:txBody>
        </p:sp>
        <p:sp>
          <p:nvSpPr>
            <p:cNvPr id="22" name="Oval 107"/>
            <p:cNvSpPr>
              <a:spLocks noChangeArrowheads="1"/>
            </p:cNvSpPr>
            <p:nvPr/>
          </p:nvSpPr>
          <p:spPr bwMode="auto">
            <a:xfrm>
              <a:off x="3340418" y="433959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G</a:t>
              </a:r>
            </a:p>
          </p:txBody>
        </p:sp>
        <p:sp>
          <p:nvSpPr>
            <p:cNvPr id="23" name="Oval 108"/>
            <p:cNvSpPr>
              <a:spLocks noChangeArrowheads="1"/>
            </p:cNvSpPr>
            <p:nvPr/>
          </p:nvSpPr>
          <p:spPr bwMode="auto">
            <a:xfrm>
              <a:off x="2629853"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F</a:t>
              </a:r>
            </a:p>
          </p:txBody>
        </p:sp>
        <p:sp>
          <p:nvSpPr>
            <p:cNvPr id="24" name="Oval 109"/>
            <p:cNvSpPr>
              <a:spLocks noChangeArrowheads="1"/>
            </p:cNvSpPr>
            <p:nvPr/>
          </p:nvSpPr>
          <p:spPr bwMode="auto">
            <a:xfrm>
              <a:off x="1979931"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E</a:t>
              </a:r>
            </a:p>
          </p:txBody>
        </p:sp>
        <p:sp>
          <p:nvSpPr>
            <p:cNvPr id="25" name="Oval 110"/>
            <p:cNvSpPr>
              <a:spLocks noChangeArrowheads="1"/>
            </p:cNvSpPr>
            <p:nvPr/>
          </p:nvSpPr>
          <p:spPr bwMode="auto">
            <a:xfrm>
              <a:off x="1326198" y="434276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D</a:t>
              </a:r>
            </a:p>
          </p:txBody>
        </p:sp>
        <p:sp>
          <p:nvSpPr>
            <p:cNvPr id="26" name="Oval 111"/>
            <p:cNvSpPr>
              <a:spLocks noChangeArrowheads="1"/>
            </p:cNvSpPr>
            <p:nvPr/>
          </p:nvSpPr>
          <p:spPr bwMode="auto">
            <a:xfrm>
              <a:off x="1522096" y="5361941"/>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rgbClr val="404040"/>
                  </a:solidFill>
                  <a:latin typeface="Times New Roman" panose="02020603050405020304" pitchFamily="18" charset="0"/>
                </a:rPr>
                <a:t>H</a:t>
              </a:r>
            </a:p>
          </p:txBody>
        </p:sp>
        <p:sp>
          <p:nvSpPr>
            <p:cNvPr id="28" name="Oval 112"/>
            <p:cNvSpPr>
              <a:spLocks noChangeArrowheads="1"/>
            </p:cNvSpPr>
            <p:nvPr/>
          </p:nvSpPr>
          <p:spPr bwMode="auto">
            <a:xfrm>
              <a:off x="2396491" y="5377816"/>
              <a:ext cx="468313" cy="468313"/>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08000" tIns="18000" rIns="36000" bIns="36000"/>
            <a:lstStyle/>
            <a:p>
              <a:pPr algn="l">
                <a:lnSpc>
                  <a:spcPct val="80000"/>
                </a:lnSpc>
              </a:pPr>
              <a:r>
                <a:rPr lang="en-US" altLang="zh-CN" sz="2800" b="1" i="1">
                  <a:solidFill>
                    <a:srgbClr val="404040"/>
                  </a:solidFill>
                  <a:latin typeface="Times New Roman" panose="02020603050405020304" pitchFamily="18" charset="0"/>
                </a:rPr>
                <a:t>I</a:t>
              </a:r>
            </a:p>
          </p:txBody>
        </p:sp>
        <p:sp>
          <p:nvSpPr>
            <p:cNvPr id="31" name="Line 113"/>
            <p:cNvSpPr>
              <a:spLocks noChangeShapeType="1"/>
            </p:cNvSpPr>
            <p:nvPr/>
          </p:nvSpPr>
          <p:spPr bwMode="auto">
            <a:xfrm flipH="1">
              <a:off x="2381568" y="2815591"/>
              <a:ext cx="384175" cy="54451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2" name="Line 114"/>
            <p:cNvSpPr>
              <a:spLocks noChangeShapeType="1"/>
            </p:cNvSpPr>
            <p:nvPr/>
          </p:nvSpPr>
          <p:spPr bwMode="auto">
            <a:xfrm>
              <a:off x="3088006" y="2815591"/>
              <a:ext cx="355600" cy="5476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3" name="Line 115"/>
            <p:cNvSpPr>
              <a:spLocks noChangeShapeType="1"/>
            </p:cNvSpPr>
            <p:nvPr/>
          </p:nvSpPr>
          <p:spPr bwMode="auto">
            <a:xfrm>
              <a:off x="3576956" y="3772853"/>
              <a:ext cx="0" cy="5905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4" name="Line 117"/>
            <p:cNvSpPr>
              <a:spLocks noChangeShapeType="1"/>
            </p:cNvSpPr>
            <p:nvPr/>
          </p:nvSpPr>
          <p:spPr bwMode="auto">
            <a:xfrm flipH="1">
              <a:off x="2219643" y="3760153"/>
              <a:ext cx="0" cy="5873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5" name="Line 118"/>
            <p:cNvSpPr>
              <a:spLocks noChangeShapeType="1"/>
            </p:cNvSpPr>
            <p:nvPr/>
          </p:nvSpPr>
          <p:spPr bwMode="auto">
            <a:xfrm>
              <a:off x="2381568" y="3715703"/>
              <a:ext cx="354013" cy="65087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36" name="Line 119"/>
            <p:cNvSpPr>
              <a:spLocks noChangeShapeType="1"/>
            </p:cNvSpPr>
            <p:nvPr/>
          </p:nvSpPr>
          <p:spPr bwMode="auto">
            <a:xfrm>
              <a:off x="2323783" y="4775201"/>
              <a:ext cx="249872"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nchor="ctr">
              <a:spAutoFit/>
            </a:bodyPr>
            <a:lstStyle/>
            <a:p>
              <a:endParaRPr lang="zh-CN" altLang="en-US" i="1">
                <a:solidFill>
                  <a:srgbClr val="404040"/>
                </a:solidFill>
              </a:endParaRPr>
            </a:p>
          </p:txBody>
        </p:sp>
        <p:sp>
          <p:nvSpPr>
            <p:cNvPr id="41" name="Line 120"/>
            <p:cNvSpPr>
              <a:spLocks noChangeShapeType="1"/>
            </p:cNvSpPr>
            <p:nvPr/>
          </p:nvSpPr>
          <p:spPr bwMode="auto">
            <a:xfrm flipH="1">
              <a:off x="1673543" y="3703003"/>
              <a:ext cx="412750" cy="649288"/>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sp>
          <p:nvSpPr>
            <p:cNvPr id="42" name="Line 123"/>
            <p:cNvSpPr>
              <a:spLocks noChangeShapeType="1"/>
            </p:cNvSpPr>
            <p:nvPr/>
          </p:nvSpPr>
          <p:spPr bwMode="auto">
            <a:xfrm flipH="1">
              <a:off x="1791018" y="4792028"/>
              <a:ext cx="296863" cy="60325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rgbClr val="404040"/>
                </a:solidFill>
              </a:endParaRPr>
            </a:p>
          </p:txBody>
        </p:sp>
      </p:grpSp>
      <p:grpSp>
        <p:nvGrpSpPr>
          <p:cNvPr id="43" name="Group 162"/>
          <p:cNvGrpSpPr/>
          <p:nvPr/>
        </p:nvGrpSpPr>
        <p:grpSpPr bwMode="auto">
          <a:xfrm>
            <a:off x="4643121" y="2564963"/>
            <a:ext cx="2836862" cy="2384425"/>
            <a:chOff x="1955" y="1320"/>
            <a:chExt cx="1787" cy="1502"/>
          </a:xfrm>
          <a:solidFill>
            <a:srgbClr val="6E6EAA"/>
          </a:solidFill>
        </p:grpSpPr>
        <p:sp>
          <p:nvSpPr>
            <p:cNvPr id="44" name="Oval 124"/>
            <p:cNvSpPr>
              <a:spLocks noChangeArrowheads="1"/>
            </p:cNvSpPr>
            <p:nvPr/>
          </p:nvSpPr>
          <p:spPr bwMode="auto">
            <a:xfrm>
              <a:off x="2719" y="1320"/>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A</a:t>
              </a:r>
            </a:p>
          </p:txBody>
        </p:sp>
        <p:sp>
          <p:nvSpPr>
            <p:cNvPr id="45" name="Oval 125"/>
            <p:cNvSpPr>
              <a:spLocks noChangeArrowheads="1"/>
            </p:cNvSpPr>
            <p:nvPr/>
          </p:nvSpPr>
          <p:spPr bwMode="auto">
            <a:xfrm>
              <a:off x="3123" y="188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C</a:t>
              </a:r>
            </a:p>
          </p:txBody>
        </p:sp>
        <p:sp>
          <p:nvSpPr>
            <p:cNvPr id="46" name="Oval 126"/>
            <p:cNvSpPr>
              <a:spLocks noChangeArrowheads="1"/>
            </p:cNvSpPr>
            <p:nvPr/>
          </p:nvSpPr>
          <p:spPr bwMode="auto">
            <a:xfrm>
              <a:off x="2288" y="187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B</a:t>
              </a:r>
            </a:p>
          </p:txBody>
        </p:sp>
        <p:sp>
          <p:nvSpPr>
            <p:cNvPr id="47" name="Oval 127"/>
            <p:cNvSpPr>
              <a:spLocks noChangeArrowheads="1"/>
            </p:cNvSpPr>
            <p:nvPr/>
          </p:nvSpPr>
          <p:spPr bwMode="auto">
            <a:xfrm>
              <a:off x="3447" y="252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G</a:t>
              </a:r>
            </a:p>
          </p:txBody>
        </p:sp>
        <p:sp>
          <p:nvSpPr>
            <p:cNvPr id="48" name="Oval 128"/>
            <p:cNvSpPr>
              <a:spLocks noChangeArrowheads="1"/>
            </p:cNvSpPr>
            <p:nvPr/>
          </p:nvSpPr>
          <p:spPr bwMode="auto">
            <a:xfrm>
              <a:off x="2709" y="252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F</a:t>
              </a:r>
            </a:p>
          </p:txBody>
        </p:sp>
        <p:sp>
          <p:nvSpPr>
            <p:cNvPr id="49" name="Oval 130"/>
            <p:cNvSpPr>
              <a:spLocks noChangeArrowheads="1"/>
            </p:cNvSpPr>
            <p:nvPr/>
          </p:nvSpPr>
          <p:spPr bwMode="auto">
            <a:xfrm>
              <a:off x="1955" y="2527"/>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D</a:t>
              </a:r>
            </a:p>
          </p:txBody>
        </p:sp>
        <p:sp>
          <p:nvSpPr>
            <p:cNvPr id="50" name="Line 131"/>
            <p:cNvSpPr>
              <a:spLocks noChangeShapeType="1"/>
            </p:cNvSpPr>
            <p:nvPr/>
          </p:nvSpPr>
          <p:spPr bwMode="auto">
            <a:xfrm flipH="1">
              <a:off x="2519" y="1563"/>
              <a:ext cx="242" cy="343"/>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1" name="Line 132"/>
            <p:cNvSpPr>
              <a:spLocks noChangeShapeType="1"/>
            </p:cNvSpPr>
            <p:nvPr/>
          </p:nvSpPr>
          <p:spPr bwMode="auto">
            <a:xfrm>
              <a:off x="2964" y="1563"/>
              <a:ext cx="224" cy="345"/>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2" name="Line 135"/>
            <p:cNvSpPr>
              <a:spLocks noChangeShapeType="1"/>
            </p:cNvSpPr>
            <p:nvPr/>
          </p:nvSpPr>
          <p:spPr bwMode="auto">
            <a:xfrm>
              <a:off x="2519" y="2130"/>
              <a:ext cx="269" cy="41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3" name="Line 136"/>
            <p:cNvSpPr>
              <a:spLocks noChangeShapeType="1"/>
            </p:cNvSpPr>
            <p:nvPr/>
          </p:nvSpPr>
          <p:spPr bwMode="auto">
            <a:xfrm flipH="1">
              <a:off x="2147" y="2141"/>
              <a:ext cx="204" cy="39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4" name="Line 137"/>
            <p:cNvSpPr>
              <a:spLocks noChangeShapeType="1"/>
            </p:cNvSpPr>
            <p:nvPr/>
          </p:nvSpPr>
          <p:spPr bwMode="auto">
            <a:xfrm>
              <a:off x="3346" y="2149"/>
              <a:ext cx="205" cy="401"/>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55" name="Line 138"/>
            <p:cNvSpPr>
              <a:spLocks noChangeShapeType="1"/>
            </p:cNvSpPr>
            <p:nvPr/>
          </p:nvSpPr>
          <p:spPr bwMode="auto">
            <a:xfrm flipH="1">
              <a:off x="2918" y="2133"/>
              <a:ext cx="278" cy="409"/>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grpSp>
      <p:grpSp>
        <p:nvGrpSpPr>
          <p:cNvPr id="56" name="Group 163"/>
          <p:cNvGrpSpPr/>
          <p:nvPr/>
        </p:nvGrpSpPr>
        <p:grpSpPr bwMode="auto">
          <a:xfrm>
            <a:off x="8484871" y="2577663"/>
            <a:ext cx="1965325" cy="2384425"/>
            <a:chOff x="4231" y="1328"/>
            <a:chExt cx="1238" cy="1502"/>
          </a:xfrm>
          <a:solidFill>
            <a:srgbClr val="6E6EAA"/>
          </a:solidFill>
        </p:grpSpPr>
        <p:sp>
          <p:nvSpPr>
            <p:cNvPr id="57" name="Oval 139"/>
            <p:cNvSpPr>
              <a:spLocks noChangeArrowheads="1"/>
            </p:cNvSpPr>
            <p:nvPr/>
          </p:nvSpPr>
          <p:spPr bwMode="auto">
            <a:xfrm>
              <a:off x="4734" y="1328"/>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A</a:t>
              </a:r>
            </a:p>
          </p:txBody>
        </p:sp>
        <p:sp>
          <p:nvSpPr>
            <p:cNvPr id="58" name="Oval 140"/>
            <p:cNvSpPr>
              <a:spLocks noChangeArrowheads="1"/>
            </p:cNvSpPr>
            <p:nvPr/>
          </p:nvSpPr>
          <p:spPr bwMode="auto">
            <a:xfrm>
              <a:off x="5174" y="1891"/>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C</a:t>
              </a:r>
            </a:p>
          </p:txBody>
        </p:sp>
        <p:sp>
          <p:nvSpPr>
            <p:cNvPr id="59" name="Oval 141"/>
            <p:cNvSpPr>
              <a:spLocks noChangeArrowheads="1"/>
            </p:cNvSpPr>
            <p:nvPr/>
          </p:nvSpPr>
          <p:spPr bwMode="auto">
            <a:xfrm>
              <a:off x="4249" y="188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B</a:t>
              </a:r>
            </a:p>
          </p:txBody>
        </p:sp>
        <p:sp>
          <p:nvSpPr>
            <p:cNvPr id="60" name="Oval 142"/>
            <p:cNvSpPr>
              <a:spLocks noChangeArrowheads="1"/>
            </p:cNvSpPr>
            <p:nvPr/>
          </p:nvSpPr>
          <p:spPr bwMode="auto">
            <a:xfrm>
              <a:off x="5174" y="2531"/>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G</a:t>
              </a:r>
            </a:p>
          </p:txBody>
        </p:sp>
        <p:sp>
          <p:nvSpPr>
            <p:cNvPr id="61" name="Oval 143"/>
            <p:cNvSpPr>
              <a:spLocks noChangeArrowheads="1"/>
            </p:cNvSpPr>
            <p:nvPr/>
          </p:nvSpPr>
          <p:spPr bwMode="auto">
            <a:xfrm>
              <a:off x="4733" y="2533"/>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F</a:t>
              </a:r>
            </a:p>
          </p:txBody>
        </p:sp>
        <p:sp>
          <p:nvSpPr>
            <p:cNvPr id="62" name="Oval 145"/>
            <p:cNvSpPr>
              <a:spLocks noChangeArrowheads="1"/>
            </p:cNvSpPr>
            <p:nvPr/>
          </p:nvSpPr>
          <p:spPr bwMode="auto">
            <a:xfrm>
              <a:off x="4231" y="2535"/>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D</a:t>
              </a:r>
            </a:p>
          </p:txBody>
        </p:sp>
        <p:sp>
          <p:nvSpPr>
            <p:cNvPr id="63" name="Line 148"/>
            <p:cNvSpPr>
              <a:spLocks noChangeShapeType="1"/>
            </p:cNvSpPr>
            <p:nvPr/>
          </p:nvSpPr>
          <p:spPr bwMode="auto">
            <a:xfrm flipH="1">
              <a:off x="4441" y="1571"/>
              <a:ext cx="335" cy="334"/>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4" name="Line 149"/>
            <p:cNvSpPr>
              <a:spLocks noChangeShapeType="1"/>
            </p:cNvSpPr>
            <p:nvPr/>
          </p:nvSpPr>
          <p:spPr bwMode="auto">
            <a:xfrm>
              <a:off x="4979" y="1571"/>
              <a:ext cx="279" cy="327"/>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5" name="Line 150"/>
            <p:cNvSpPr>
              <a:spLocks noChangeShapeType="1"/>
            </p:cNvSpPr>
            <p:nvPr/>
          </p:nvSpPr>
          <p:spPr bwMode="auto">
            <a:xfrm>
              <a:off x="5323" y="2174"/>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6" name="Oval 156"/>
            <p:cNvSpPr>
              <a:spLocks noChangeArrowheads="1"/>
            </p:cNvSpPr>
            <p:nvPr/>
          </p:nvSpPr>
          <p:spPr bwMode="auto">
            <a:xfrm>
              <a:off x="4736" y="1888"/>
              <a:ext cx="295" cy="295"/>
            </a:xfrm>
            <a:prstGeom prst="ellipse">
              <a:avLst/>
            </a:prstGeom>
            <a:grpFill/>
            <a:ln w="28575">
              <a:solidFill>
                <a:srgbClr val="507D7D"/>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18000" rIns="36000" bIns="36000"/>
            <a:lstStyle/>
            <a:p>
              <a:pPr algn="l">
                <a:lnSpc>
                  <a:spcPct val="80000"/>
                </a:lnSpc>
              </a:pPr>
              <a:r>
                <a:rPr lang="en-US" altLang="zh-CN" sz="2800" b="1" i="1">
                  <a:solidFill>
                    <a:schemeClr val="bg1"/>
                  </a:solidFill>
                  <a:latin typeface="Times New Roman" panose="02020603050405020304" pitchFamily="18" charset="0"/>
                </a:rPr>
                <a:t>E</a:t>
              </a:r>
            </a:p>
          </p:txBody>
        </p:sp>
        <p:sp>
          <p:nvSpPr>
            <p:cNvPr id="67" name="Line 157"/>
            <p:cNvSpPr>
              <a:spLocks noChangeShapeType="1"/>
            </p:cNvSpPr>
            <p:nvPr/>
          </p:nvSpPr>
          <p:spPr bwMode="auto">
            <a:xfrm flipH="1">
              <a:off x="4878" y="1618"/>
              <a:ext cx="0" cy="277"/>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8" name="Line 158"/>
            <p:cNvSpPr>
              <a:spLocks noChangeShapeType="1"/>
            </p:cNvSpPr>
            <p:nvPr/>
          </p:nvSpPr>
          <p:spPr bwMode="auto">
            <a:xfrm>
              <a:off x="4886" y="2183"/>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69" name="Line 159"/>
            <p:cNvSpPr>
              <a:spLocks noChangeShapeType="1"/>
            </p:cNvSpPr>
            <p:nvPr/>
          </p:nvSpPr>
          <p:spPr bwMode="auto">
            <a:xfrm>
              <a:off x="4384" y="2183"/>
              <a:ext cx="0" cy="372"/>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sp>
          <p:nvSpPr>
            <p:cNvPr id="70" name="Line 160"/>
            <p:cNvSpPr>
              <a:spLocks noChangeShapeType="1"/>
            </p:cNvSpPr>
            <p:nvPr/>
          </p:nvSpPr>
          <p:spPr bwMode="auto">
            <a:xfrm flipH="1" flipV="1">
              <a:off x="4533" y="2027"/>
              <a:ext cx="214" cy="0"/>
            </a:xfrm>
            <a:prstGeom prst="line">
              <a:avLst/>
            </a:prstGeom>
            <a:grpFill/>
            <a:ln w="28575">
              <a:solidFill>
                <a:srgbClr val="507D7D"/>
              </a:solidFill>
              <a:rou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anchor="ctr">
              <a:spAutoFit/>
            </a:bodyPr>
            <a:lstStyle/>
            <a:p>
              <a:endParaRPr lang="zh-CN" altLang="en-US" i="1">
                <a:solidFill>
                  <a:schemeClr val="bg1"/>
                </a:solidFill>
              </a:endParaRPr>
            </a:p>
          </p:txBody>
        </p:sp>
      </p:grpSp>
      <p:grpSp>
        <p:nvGrpSpPr>
          <p:cNvPr id="5" name="组合 4"/>
          <p:cNvGrpSpPr/>
          <p:nvPr/>
        </p:nvGrpSpPr>
        <p:grpSpPr>
          <a:xfrm>
            <a:off x="818714" y="1307626"/>
            <a:ext cx="5353169" cy="523220"/>
            <a:chOff x="1826091" y="4148024"/>
            <a:chExt cx="5353169" cy="523220"/>
          </a:xfrm>
        </p:grpSpPr>
        <p:sp>
          <p:nvSpPr>
            <p:cNvPr id="72" name="Text Box 11"/>
            <p:cNvSpPr txBox="1">
              <a:spLocks noChangeArrowheads="1"/>
            </p:cNvSpPr>
            <p:nvPr/>
          </p:nvSpPr>
          <p:spPr bwMode="auto">
            <a:xfrm>
              <a:off x="2385059" y="4148024"/>
              <a:ext cx="47942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互不相交的具体含义是什么？</a:t>
              </a:r>
            </a:p>
          </p:txBody>
        </p:sp>
        <p:grpSp>
          <p:nvGrpSpPr>
            <p:cNvPr id="73" name="Group 31"/>
            <p:cNvGrpSpPr/>
            <p:nvPr/>
          </p:nvGrpSpPr>
          <p:grpSpPr>
            <a:xfrm>
              <a:off x="1826091" y="4213620"/>
              <a:ext cx="465732" cy="432000"/>
              <a:chOff x="8686801" y="2019300"/>
              <a:chExt cx="528638" cy="565150"/>
            </a:xfrm>
            <a:solidFill>
              <a:srgbClr val="5A327D"/>
            </a:solidFill>
          </p:grpSpPr>
          <p:sp>
            <p:nvSpPr>
              <p:cNvPr id="7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6195580" y="974911"/>
            <a:ext cx="5518462" cy="974365"/>
            <a:chOff x="6195580" y="624391"/>
            <a:chExt cx="5518462" cy="974365"/>
          </a:xfrm>
        </p:grpSpPr>
        <p:sp>
          <p:nvSpPr>
            <p:cNvPr id="79" name="右大括号 78"/>
            <p:cNvSpPr/>
            <p:nvPr/>
          </p:nvSpPr>
          <p:spPr>
            <a:xfrm flipH="1">
              <a:off x="6195580" y="842756"/>
              <a:ext cx="195696" cy="756000"/>
            </a:xfrm>
            <a:prstGeom prst="rightBrace">
              <a:avLst>
                <a:gd name="adj1" fmla="val 16840"/>
                <a:gd name="adj2" fmla="val 50000"/>
              </a:avLst>
            </a:prstGeom>
            <a:ln w="25400">
              <a:solidFill>
                <a:srgbClr val="B42D2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 name="Rectangle 13"/>
            <p:cNvSpPr>
              <a:spLocks noChangeArrowheads="1"/>
            </p:cNvSpPr>
            <p:nvPr/>
          </p:nvSpPr>
          <p:spPr bwMode="auto">
            <a:xfrm>
              <a:off x="6466325" y="624391"/>
              <a:ext cx="5247717"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结点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：结点不能属于多个子树</a:t>
              </a:r>
              <a:endPar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81" name="Rectangle 13"/>
          <p:cNvSpPr>
            <a:spLocks noChangeArrowheads="1"/>
          </p:cNvSpPr>
          <p:nvPr/>
        </p:nvSpPr>
        <p:spPr bwMode="auto">
          <a:xfrm>
            <a:off x="6466325" y="1640005"/>
            <a:ext cx="4860259"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边</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：子树之间不能有关系</a:t>
            </a:r>
            <a:endPar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1171996" y="3346884"/>
            <a:ext cx="2879540" cy="2885309"/>
            <a:chOff x="1171996" y="3213336"/>
            <a:chExt cx="2879540" cy="2885309"/>
          </a:xfrm>
        </p:grpSpPr>
        <p:sp>
          <p:nvSpPr>
            <p:cNvPr id="82" name="椭圆 81"/>
            <p:cNvSpPr/>
            <p:nvPr/>
          </p:nvSpPr>
          <p:spPr>
            <a:xfrm>
              <a:off x="1171996" y="3213336"/>
              <a:ext cx="2010519" cy="2885309"/>
            </a:xfrm>
            <a:custGeom>
              <a:avLst/>
              <a:gdLst>
                <a:gd name="connsiteX0" fmla="*/ 0 w 1866867"/>
                <a:gd name="connsiteY0" fmla="*/ 1446458 h 2892915"/>
                <a:gd name="connsiteX1" fmla="*/ 933434 w 1866867"/>
                <a:gd name="connsiteY1" fmla="*/ 0 h 2892915"/>
                <a:gd name="connsiteX2" fmla="*/ 1866868 w 1866867"/>
                <a:gd name="connsiteY2" fmla="*/ 1446458 h 2892915"/>
                <a:gd name="connsiteX3" fmla="*/ 933434 w 1866867"/>
                <a:gd name="connsiteY3" fmla="*/ 2892916 h 2892915"/>
                <a:gd name="connsiteX4" fmla="*/ 0 w 1866867"/>
                <a:gd name="connsiteY4" fmla="*/ 1446458 h 2892915"/>
                <a:gd name="connsiteX0-1" fmla="*/ 9225 w 1876093"/>
                <a:gd name="connsiteY0-2" fmla="*/ 1446458 h 2877418"/>
                <a:gd name="connsiteX1-3" fmla="*/ 942659 w 1876093"/>
                <a:gd name="connsiteY1-4" fmla="*/ 0 h 2877418"/>
                <a:gd name="connsiteX2-5" fmla="*/ 1876093 w 1876093"/>
                <a:gd name="connsiteY2-6" fmla="*/ 1446458 h 2877418"/>
                <a:gd name="connsiteX3-7" fmla="*/ 632693 w 1876093"/>
                <a:gd name="connsiteY3-8" fmla="*/ 2877418 h 2877418"/>
                <a:gd name="connsiteX4-9" fmla="*/ 9225 w 1876093"/>
                <a:gd name="connsiteY4-10" fmla="*/ 1446458 h 2877418"/>
                <a:gd name="connsiteX0-11" fmla="*/ 4398 w 1893623"/>
                <a:gd name="connsiteY0-12" fmla="*/ 1446458 h 2941444"/>
                <a:gd name="connsiteX1-13" fmla="*/ 937832 w 1893623"/>
                <a:gd name="connsiteY1-14" fmla="*/ 0 h 2941444"/>
                <a:gd name="connsiteX2-15" fmla="*/ 1871266 w 1893623"/>
                <a:gd name="connsiteY2-16" fmla="*/ 1446458 h 2941444"/>
                <a:gd name="connsiteX3-17" fmla="*/ 1562796 w 1893623"/>
                <a:gd name="connsiteY3-18" fmla="*/ 2567451 h 2941444"/>
                <a:gd name="connsiteX4-19" fmla="*/ 627866 w 1893623"/>
                <a:gd name="connsiteY4-20" fmla="*/ 2877418 h 2941444"/>
                <a:gd name="connsiteX5" fmla="*/ 4398 w 1893623"/>
                <a:gd name="connsiteY5" fmla="*/ 1446458 h 2941444"/>
                <a:gd name="connsiteX0-21" fmla="*/ 3854 w 1970570"/>
                <a:gd name="connsiteY0-22" fmla="*/ 1446458 h 2941444"/>
                <a:gd name="connsiteX1-23" fmla="*/ 1014779 w 1970570"/>
                <a:gd name="connsiteY1-24" fmla="*/ 0 h 2941444"/>
                <a:gd name="connsiteX2-25" fmla="*/ 1948213 w 1970570"/>
                <a:gd name="connsiteY2-26" fmla="*/ 1446458 h 2941444"/>
                <a:gd name="connsiteX3-27" fmla="*/ 1639743 w 1970570"/>
                <a:gd name="connsiteY3-28" fmla="*/ 2567451 h 2941444"/>
                <a:gd name="connsiteX4-29" fmla="*/ 704813 w 1970570"/>
                <a:gd name="connsiteY4-30" fmla="*/ 2877418 h 2941444"/>
                <a:gd name="connsiteX5-31" fmla="*/ 3854 w 1970570"/>
                <a:gd name="connsiteY5-32" fmla="*/ 1446458 h 2941444"/>
                <a:gd name="connsiteX0-33" fmla="*/ 3854 w 2028478"/>
                <a:gd name="connsiteY0-34" fmla="*/ 1446583 h 2941569"/>
                <a:gd name="connsiteX1-35" fmla="*/ 1014779 w 2028478"/>
                <a:gd name="connsiteY1-36" fmla="*/ 125 h 2941569"/>
                <a:gd name="connsiteX2-37" fmla="*/ 2010206 w 2028478"/>
                <a:gd name="connsiteY2-38" fmla="*/ 1369091 h 2941569"/>
                <a:gd name="connsiteX3-39" fmla="*/ 1639743 w 2028478"/>
                <a:gd name="connsiteY3-40" fmla="*/ 2567576 h 2941569"/>
                <a:gd name="connsiteX4-41" fmla="*/ 704813 w 2028478"/>
                <a:gd name="connsiteY4-42" fmla="*/ 2877543 h 2941569"/>
                <a:gd name="connsiteX5-43" fmla="*/ 3854 w 2028478"/>
                <a:gd name="connsiteY5-44" fmla="*/ 1446583 h 2941569"/>
                <a:gd name="connsiteX0-45" fmla="*/ 43803 w 2068427"/>
                <a:gd name="connsiteY0-46" fmla="*/ 1446583 h 2880954"/>
                <a:gd name="connsiteX1-47" fmla="*/ 1054728 w 2068427"/>
                <a:gd name="connsiteY1-48" fmla="*/ 125 h 2880954"/>
                <a:gd name="connsiteX2-49" fmla="*/ 2050155 w 2068427"/>
                <a:gd name="connsiteY2-50" fmla="*/ 1369091 h 2880954"/>
                <a:gd name="connsiteX3-51" fmla="*/ 1679692 w 2068427"/>
                <a:gd name="connsiteY3-52" fmla="*/ 2567576 h 2880954"/>
                <a:gd name="connsiteX4-53" fmla="*/ 744762 w 2068427"/>
                <a:gd name="connsiteY4-54" fmla="*/ 2877543 h 2880954"/>
                <a:gd name="connsiteX5-55" fmla="*/ 238349 w 2068427"/>
                <a:gd name="connsiteY5-56" fmla="*/ 2428092 h 2880954"/>
                <a:gd name="connsiteX6" fmla="*/ 43803 w 2068427"/>
                <a:gd name="connsiteY6" fmla="*/ 1446583 h 2880954"/>
                <a:gd name="connsiteX0-57" fmla="*/ 43803 w 2010519"/>
                <a:gd name="connsiteY0-58" fmla="*/ 1446538 h 2880909"/>
                <a:gd name="connsiteX1-59" fmla="*/ 1054728 w 2010519"/>
                <a:gd name="connsiteY1-60" fmla="*/ 80 h 2880909"/>
                <a:gd name="connsiteX2-61" fmla="*/ 1988162 w 2010519"/>
                <a:gd name="connsiteY2-62" fmla="*/ 1384544 h 2880909"/>
                <a:gd name="connsiteX3-63" fmla="*/ 1679692 w 2010519"/>
                <a:gd name="connsiteY3-64" fmla="*/ 2567531 h 2880909"/>
                <a:gd name="connsiteX4-65" fmla="*/ 744762 w 2010519"/>
                <a:gd name="connsiteY4-66" fmla="*/ 2877498 h 2880909"/>
                <a:gd name="connsiteX5-67" fmla="*/ 238349 w 2010519"/>
                <a:gd name="connsiteY5-68" fmla="*/ 2428047 h 2880909"/>
                <a:gd name="connsiteX6-69" fmla="*/ 43803 w 2010519"/>
                <a:gd name="connsiteY6-70" fmla="*/ 1446538 h 2880909"/>
                <a:gd name="connsiteX0-71" fmla="*/ 43803 w 2010519"/>
                <a:gd name="connsiteY0-72" fmla="*/ 1446538 h 2885309"/>
                <a:gd name="connsiteX1-73" fmla="*/ 1054728 w 2010519"/>
                <a:gd name="connsiteY1-74" fmla="*/ 80 h 2885309"/>
                <a:gd name="connsiteX2-75" fmla="*/ 1988162 w 2010519"/>
                <a:gd name="connsiteY2-76" fmla="*/ 1384544 h 2885309"/>
                <a:gd name="connsiteX3-77" fmla="*/ 1679692 w 2010519"/>
                <a:gd name="connsiteY3-78" fmla="*/ 2614026 h 2885309"/>
                <a:gd name="connsiteX4-79" fmla="*/ 744762 w 2010519"/>
                <a:gd name="connsiteY4-80" fmla="*/ 2877498 h 2885309"/>
                <a:gd name="connsiteX5-81" fmla="*/ 238349 w 2010519"/>
                <a:gd name="connsiteY5-82" fmla="*/ 2428047 h 2885309"/>
                <a:gd name="connsiteX6-83" fmla="*/ 43803 w 2010519"/>
                <a:gd name="connsiteY6-84" fmla="*/ 1446538 h 288530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69" y="connsiteY6-70"/>
                </a:cxn>
              </a:cxnLst>
              <a:rect l="l" t="t" r="r" b="b"/>
              <a:pathLst>
                <a:path w="2010519" h="2885309">
                  <a:moveTo>
                    <a:pt x="43803" y="1446538"/>
                  </a:moveTo>
                  <a:cubicBezTo>
                    <a:pt x="179866" y="1041877"/>
                    <a:pt x="730668" y="10412"/>
                    <a:pt x="1054728" y="80"/>
                  </a:cubicBezTo>
                  <a:cubicBezTo>
                    <a:pt x="1378788" y="-10252"/>
                    <a:pt x="1899500" y="987632"/>
                    <a:pt x="1988162" y="1384544"/>
                  </a:cubicBezTo>
                  <a:cubicBezTo>
                    <a:pt x="2076824" y="1781456"/>
                    <a:pt x="1886925" y="2375533"/>
                    <a:pt x="1679692" y="2614026"/>
                  </a:cubicBezTo>
                  <a:cubicBezTo>
                    <a:pt x="1472459" y="2852519"/>
                    <a:pt x="984986" y="2908494"/>
                    <a:pt x="744762" y="2877498"/>
                  </a:cubicBezTo>
                  <a:cubicBezTo>
                    <a:pt x="504538" y="2846502"/>
                    <a:pt x="355175" y="2666540"/>
                    <a:pt x="238349" y="2428047"/>
                  </a:cubicBezTo>
                  <a:cubicBezTo>
                    <a:pt x="121523" y="2189554"/>
                    <a:pt x="-92260" y="1851199"/>
                    <a:pt x="43803" y="1446538"/>
                  </a:cubicBezTo>
                  <a:close/>
                </a:path>
              </a:pathLst>
            </a:custGeom>
            <a:noFill/>
            <a:ln w="25400">
              <a:solidFill>
                <a:srgbClr val="B42D2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404040"/>
                </a:solidFill>
                <a:latin typeface="微软雅黑" panose="020B0503020204020204" pitchFamily="34" charset="-122"/>
                <a:ea typeface="微软雅黑" panose="020B0503020204020204" pitchFamily="34" charset="-122"/>
              </a:endParaRPr>
            </a:p>
          </p:txBody>
        </p:sp>
        <p:sp>
          <p:nvSpPr>
            <p:cNvPr id="83" name="椭圆 81"/>
            <p:cNvSpPr/>
            <p:nvPr/>
          </p:nvSpPr>
          <p:spPr>
            <a:xfrm>
              <a:off x="3152833" y="3229709"/>
              <a:ext cx="898703" cy="1666829"/>
            </a:xfrm>
            <a:custGeom>
              <a:avLst/>
              <a:gdLst>
                <a:gd name="connsiteX0" fmla="*/ 0 w 1866867"/>
                <a:gd name="connsiteY0" fmla="*/ 1446458 h 2892915"/>
                <a:gd name="connsiteX1" fmla="*/ 933434 w 1866867"/>
                <a:gd name="connsiteY1" fmla="*/ 0 h 2892915"/>
                <a:gd name="connsiteX2" fmla="*/ 1866868 w 1866867"/>
                <a:gd name="connsiteY2" fmla="*/ 1446458 h 2892915"/>
                <a:gd name="connsiteX3" fmla="*/ 933434 w 1866867"/>
                <a:gd name="connsiteY3" fmla="*/ 2892916 h 2892915"/>
                <a:gd name="connsiteX4" fmla="*/ 0 w 1866867"/>
                <a:gd name="connsiteY4" fmla="*/ 1446458 h 2892915"/>
                <a:gd name="connsiteX0-1" fmla="*/ 9225 w 1876093"/>
                <a:gd name="connsiteY0-2" fmla="*/ 1446458 h 2877418"/>
                <a:gd name="connsiteX1-3" fmla="*/ 942659 w 1876093"/>
                <a:gd name="connsiteY1-4" fmla="*/ 0 h 2877418"/>
                <a:gd name="connsiteX2-5" fmla="*/ 1876093 w 1876093"/>
                <a:gd name="connsiteY2-6" fmla="*/ 1446458 h 2877418"/>
                <a:gd name="connsiteX3-7" fmla="*/ 632693 w 1876093"/>
                <a:gd name="connsiteY3-8" fmla="*/ 2877418 h 2877418"/>
                <a:gd name="connsiteX4-9" fmla="*/ 9225 w 1876093"/>
                <a:gd name="connsiteY4-10" fmla="*/ 1446458 h 2877418"/>
                <a:gd name="connsiteX0-11" fmla="*/ 4398 w 1893623"/>
                <a:gd name="connsiteY0-12" fmla="*/ 1446458 h 2941444"/>
                <a:gd name="connsiteX1-13" fmla="*/ 937832 w 1893623"/>
                <a:gd name="connsiteY1-14" fmla="*/ 0 h 2941444"/>
                <a:gd name="connsiteX2-15" fmla="*/ 1871266 w 1893623"/>
                <a:gd name="connsiteY2-16" fmla="*/ 1446458 h 2941444"/>
                <a:gd name="connsiteX3-17" fmla="*/ 1562796 w 1893623"/>
                <a:gd name="connsiteY3-18" fmla="*/ 2567451 h 2941444"/>
                <a:gd name="connsiteX4-19" fmla="*/ 627866 w 1893623"/>
                <a:gd name="connsiteY4-20" fmla="*/ 2877418 h 2941444"/>
                <a:gd name="connsiteX5" fmla="*/ 4398 w 1893623"/>
                <a:gd name="connsiteY5" fmla="*/ 1446458 h 2941444"/>
                <a:gd name="connsiteX0-21" fmla="*/ 3854 w 1970570"/>
                <a:gd name="connsiteY0-22" fmla="*/ 1446458 h 2941444"/>
                <a:gd name="connsiteX1-23" fmla="*/ 1014779 w 1970570"/>
                <a:gd name="connsiteY1-24" fmla="*/ 0 h 2941444"/>
                <a:gd name="connsiteX2-25" fmla="*/ 1948213 w 1970570"/>
                <a:gd name="connsiteY2-26" fmla="*/ 1446458 h 2941444"/>
                <a:gd name="connsiteX3-27" fmla="*/ 1639743 w 1970570"/>
                <a:gd name="connsiteY3-28" fmla="*/ 2567451 h 2941444"/>
                <a:gd name="connsiteX4-29" fmla="*/ 704813 w 1970570"/>
                <a:gd name="connsiteY4-30" fmla="*/ 2877418 h 2941444"/>
                <a:gd name="connsiteX5-31" fmla="*/ 3854 w 1970570"/>
                <a:gd name="connsiteY5-32" fmla="*/ 1446458 h 2941444"/>
                <a:gd name="connsiteX0-33" fmla="*/ 3854 w 2028478"/>
                <a:gd name="connsiteY0-34" fmla="*/ 1446583 h 2941569"/>
                <a:gd name="connsiteX1-35" fmla="*/ 1014779 w 2028478"/>
                <a:gd name="connsiteY1-36" fmla="*/ 125 h 2941569"/>
                <a:gd name="connsiteX2-37" fmla="*/ 2010206 w 2028478"/>
                <a:gd name="connsiteY2-38" fmla="*/ 1369091 h 2941569"/>
                <a:gd name="connsiteX3-39" fmla="*/ 1639743 w 2028478"/>
                <a:gd name="connsiteY3-40" fmla="*/ 2567576 h 2941569"/>
                <a:gd name="connsiteX4-41" fmla="*/ 704813 w 2028478"/>
                <a:gd name="connsiteY4-42" fmla="*/ 2877543 h 2941569"/>
                <a:gd name="connsiteX5-43" fmla="*/ 3854 w 2028478"/>
                <a:gd name="connsiteY5-44" fmla="*/ 1446583 h 2941569"/>
                <a:gd name="connsiteX0-45" fmla="*/ 43803 w 2068427"/>
                <a:gd name="connsiteY0-46" fmla="*/ 1446583 h 2880954"/>
                <a:gd name="connsiteX1-47" fmla="*/ 1054728 w 2068427"/>
                <a:gd name="connsiteY1-48" fmla="*/ 125 h 2880954"/>
                <a:gd name="connsiteX2-49" fmla="*/ 2050155 w 2068427"/>
                <a:gd name="connsiteY2-50" fmla="*/ 1369091 h 2880954"/>
                <a:gd name="connsiteX3-51" fmla="*/ 1679692 w 2068427"/>
                <a:gd name="connsiteY3-52" fmla="*/ 2567576 h 2880954"/>
                <a:gd name="connsiteX4-53" fmla="*/ 744762 w 2068427"/>
                <a:gd name="connsiteY4-54" fmla="*/ 2877543 h 2880954"/>
                <a:gd name="connsiteX5-55" fmla="*/ 238349 w 2068427"/>
                <a:gd name="connsiteY5-56" fmla="*/ 2428092 h 2880954"/>
                <a:gd name="connsiteX6" fmla="*/ 43803 w 2068427"/>
                <a:gd name="connsiteY6" fmla="*/ 1446583 h 2880954"/>
                <a:gd name="connsiteX0-57" fmla="*/ 43803 w 2010519"/>
                <a:gd name="connsiteY0-58" fmla="*/ 1446538 h 2880909"/>
                <a:gd name="connsiteX1-59" fmla="*/ 1054728 w 2010519"/>
                <a:gd name="connsiteY1-60" fmla="*/ 80 h 2880909"/>
                <a:gd name="connsiteX2-61" fmla="*/ 1988162 w 2010519"/>
                <a:gd name="connsiteY2-62" fmla="*/ 1384544 h 2880909"/>
                <a:gd name="connsiteX3-63" fmla="*/ 1679692 w 2010519"/>
                <a:gd name="connsiteY3-64" fmla="*/ 2567531 h 2880909"/>
                <a:gd name="connsiteX4-65" fmla="*/ 744762 w 2010519"/>
                <a:gd name="connsiteY4-66" fmla="*/ 2877498 h 2880909"/>
                <a:gd name="connsiteX5-67" fmla="*/ 238349 w 2010519"/>
                <a:gd name="connsiteY5-68" fmla="*/ 2428047 h 2880909"/>
                <a:gd name="connsiteX6-69" fmla="*/ 43803 w 2010519"/>
                <a:gd name="connsiteY6-70" fmla="*/ 1446538 h 2880909"/>
                <a:gd name="connsiteX0-71" fmla="*/ 43803 w 2010519"/>
                <a:gd name="connsiteY0-72" fmla="*/ 1446538 h 2885309"/>
                <a:gd name="connsiteX1-73" fmla="*/ 1054728 w 2010519"/>
                <a:gd name="connsiteY1-74" fmla="*/ 80 h 2885309"/>
                <a:gd name="connsiteX2-75" fmla="*/ 1988162 w 2010519"/>
                <a:gd name="connsiteY2-76" fmla="*/ 1384544 h 2885309"/>
                <a:gd name="connsiteX3-77" fmla="*/ 1679692 w 2010519"/>
                <a:gd name="connsiteY3-78" fmla="*/ 2614026 h 2885309"/>
                <a:gd name="connsiteX4-79" fmla="*/ 744762 w 2010519"/>
                <a:gd name="connsiteY4-80" fmla="*/ 2877498 h 2885309"/>
                <a:gd name="connsiteX5-81" fmla="*/ 238349 w 2010519"/>
                <a:gd name="connsiteY5-82" fmla="*/ 2428047 h 2885309"/>
                <a:gd name="connsiteX6-83" fmla="*/ 43803 w 2010519"/>
                <a:gd name="connsiteY6-84" fmla="*/ 1446538 h 2885309"/>
                <a:gd name="connsiteX0-85" fmla="*/ 210401 w 1814304"/>
                <a:gd name="connsiteY0-86" fmla="*/ 1446538 h 2885309"/>
                <a:gd name="connsiteX1-87" fmla="*/ 858513 w 1814304"/>
                <a:gd name="connsiteY1-88" fmla="*/ 80 h 2885309"/>
                <a:gd name="connsiteX2-89" fmla="*/ 1791947 w 1814304"/>
                <a:gd name="connsiteY2-90" fmla="*/ 1384544 h 2885309"/>
                <a:gd name="connsiteX3-91" fmla="*/ 1483477 w 1814304"/>
                <a:gd name="connsiteY3-92" fmla="*/ 2614026 h 2885309"/>
                <a:gd name="connsiteX4-93" fmla="*/ 548547 w 1814304"/>
                <a:gd name="connsiteY4-94" fmla="*/ 2877498 h 2885309"/>
                <a:gd name="connsiteX5-95" fmla="*/ 42134 w 1814304"/>
                <a:gd name="connsiteY5-96" fmla="*/ 2428047 h 2885309"/>
                <a:gd name="connsiteX6-97" fmla="*/ 210401 w 1814304"/>
                <a:gd name="connsiteY6-98" fmla="*/ 1446538 h 2885309"/>
                <a:gd name="connsiteX0-99" fmla="*/ 20133 w 1624036"/>
                <a:gd name="connsiteY0-100" fmla="*/ 1446538 h 2885309"/>
                <a:gd name="connsiteX1-101" fmla="*/ 668245 w 1624036"/>
                <a:gd name="connsiteY1-102" fmla="*/ 80 h 2885309"/>
                <a:gd name="connsiteX2-103" fmla="*/ 1601679 w 1624036"/>
                <a:gd name="connsiteY2-104" fmla="*/ 1384544 h 2885309"/>
                <a:gd name="connsiteX3-105" fmla="*/ 1293209 w 1624036"/>
                <a:gd name="connsiteY3-106" fmla="*/ 2614026 h 2885309"/>
                <a:gd name="connsiteX4-107" fmla="*/ 358279 w 1624036"/>
                <a:gd name="connsiteY4-108" fmla="*/ 2877498 h 2885309"/>
                <a:gd name="connsiteX5-109" fmla="*/ 214678 w 1624036"/>
                <a:gd name="connsiteY5-110" fmla="*/ 2428047 h 2885309"/>
                <a:gd name="connsiteX6-111" fmla="*/ 20133 w 1624036"/>
                <a:gd name="connsiteY6-112" fmla="*/ 1446538 h 2885309"/>
                <a:gd name="connsiteX0-113" fmla="*/ 24799 w 1586018"/>
                <a:gd name="connsiteY0-114" fmla="*/ 971744 h 2890542"/>
                <a:gd name="connsiteX1-115" fmla="*/ 630227 w 1586018"/>
                <a:gd name="connsiteY1-116" fmla="*/ 5313 h 2890542"/>
                <a:gd name="connsiteX2-117" fmla="*/ 1563661 w 1586018"/>
                <a:gd name="connsiteY2-118" fmla="*/ 1389777 h 2890542"/>
                <a:gd name="connsiteX3-119" fmla="*/ 1255191 w 1586018"/>
                <a:gd name="connsiteY3-120" fmla="*/ 2619259 h 2890542"/>
                <a:gd name="connsiteX4-121" fmla="*/ 320261 w 1586018"/>
                <a:gd name="connsiteY4-122" fmla="*/ 2882731 h 2890542"/>
                <a:gd name="connsiteX5-123" fmla="*/ 176660 w 1586018"/>
                <a:gd name="connsiteY5-124" fmla="*/ 2433280 h 2890542"/>
                <a:gd name="connsiteX6-125" fmla="*/ 24799 w 1586018"/>
                <a:gd name="connsiteY6-126" fmla="*/ 971744 h 2890542"/>
                <a:gd name="connsiteX0-127" fmla="*/ 24799 w 1337869"/>
                <a:gd name="connsiteY0-128" fmla="*/ 966998 h 2885796"/>
                <a:gd name="connsiteX1-129" fmla="*/ 630227 w 1337869"/>
                <a:gd name="connsiteY1-130" fmla="*/ 567 h 2885796"/>
                <a:gd name="connsiteX2-131" fmla="*/ 1136823 w 1337869"/>
                <a:gd name="connsiteY2-132" fmla="*/ 851669 h 2885796"/>
                <a:gd name="connsiteX3-133" fmla="*/ 1255191 w 1337869"/>
                <a:gd name="connsiteY3-134" fmla="*/ 2614513 h 2885796"/>
                <a:gd name="connsiteX4-135" fmla="*/ 320261 w 1337869"/>
                <a:gd name="connsiteY4-136" fmla="*/ 2877985 h 2885796"/>
                <a:gd name="connsiteX5-137" fmla="*/ 176660 w 1337869"/>
                <a:gd name="connsiteY5-138" fmla="*/ 2428534 h 2885796"/>
                <a:gd name="connsiteX6-139" fmla="*/ 24799 w 1337869"/>
                <a:gd name="connsiteY6-140" fmla="*/ 966998 h 2885796"/>
                <a:gd name="connsiteX0-141" fmla="*/ 24799 w 1304745"/>
                <a:gd name="connsiteY0-142" fmla="*/ 966998 h 2880054"/>
                <a:gd name="connsiteX1-143" fmla="*/ 630227 w 1304745"/>
                <a:gd name="connsiteY1-144" fmla="*/ 567 h 2880054"/>
                <a:gd name="connsiteX2-145" fmla="*/ 1136823 w 1304745"/>
                <a:gd name="connsiteY2-146" fmla="*/ 851669 h 2880054"/>
                <a:gd name="connsiteX3-147" fmla="*/ 1212508 w 1304745"/>
                <a:gd name="connsiteY3-148" fmla="*/ 2267828 h 2880054"/>
                <a:gd name="connsiteX4-149" fmla="*/ 320261 w 1304745"/>
                <a:gd name="connsiteY4-150" fmla="*/ 2877985 h 2880054"/>
                <a:gd name="connsiteX5-151" fmla="*/ 176660 w 1304745"/>
                <a:gd name="connsiteY5-152" fmla="*/ 2428534 h 2880054"/>
                <a:gd name="connsiteX6-153" fmla="*/ 24799 w 1304745"/>
                <a:gd name="connsiteY6-154" fmla="*/ 966998 h 2880054"/>
                <a:gd name="connsiteX0-155" fmla="*/ 24799 w 1237557"/>
                <a:gd name="connsiteY0-156" fmla="*/ 966998 h 2904829"/>
                <a:gd name="connsiteX1-157" fmla="*/ 630227 w 1237557"/>
                <a:gd name="connsiteY1-158" fmla="*/ 567 h 2904829"/>
                <a:gd name="connsiteX2-159" fmla="*/ 1136823 w 1237557"/>
                <a:gd name="connsiteY2-160" fmla="*/ 851669 h 2904829"/>
                <a:gd name="connsiteX3-161" fmla="*/ 1212508 w 1237557"/>
                <a:gd name="connsiteY3-162" fmla="*/ 2267828 h 2904829"/>
                <a:gd name="connsiteX4-163" fmla="*/ 887167 w 1237557"/>
                <a:gd name="connsiteY4-164" fmla="*/ 2790186 h 2904829"/>
                <a:gd name="connsiteX5-165" fmla="*/ 320261 w 1237557"/>
                <a:gd name="connsiteY5-166" fmla="*/ 2877985 h 2904829"/>
                <a:gd name="connsiteX6-167" fmla="*/ 176660 w 1237557"/>
                <a:gd name="connsiteY6-168" fmla="*/ 2428534 h 2904829"/>
                <a:gd name="connsiteX7" fmla="*/ 24799 w 1237557"/>
                <a:gd name="connsiteY7" fmla="*/ 966998 h 2904829"/>
                <a:gd name="connsiteX0-169" fmla="*/ 24799 w 1237558"/>
                <a:gd name="connsiteY0-170" fmla="*/ 966998 h 2868598"/>
                <a:gd name="connsiteX1-171" fmla="*/ 630227 w 1237558"/>
                <a:gd name="connsiteY1-172" fmla="*/ 567 h 2868598"/>
                <a:gd name="connsiteX2-173" fmla="*/ 1136823 w 1237558"/>
                <a:gd name="connsiteY2-174" fmla="*/ 851669 h 2868598"/>
                <a:gd name="connsiteX3-175" fmla="*/ 1212508 w 1237558"/>
                <a:gd name="connsiteY3-176" fmla="*/ 2267828 h 2868598"/>
                <a:gd name="connsiteX4-177" fmla="*/ 887167 w 1237558"/>
                <a:gd name="connsiteY4-178" fmla="*/ 2790186 h 2868598"/>
                <a:gd name="connsiteX5-179" fmla="*/ 426969 w 1237558"/>
                <a:gd name="connsiteY5-180" fmla="*/ 2824651 h 2868598"/>
                <a:gd name="connsiteX6-181" fmla="*/ 176660 w 1237558"/>
                <a:gd name="connsiteY6-182" fmla="*/ 2428534 h 2868598"/>
                <a:gd name="connsiteX7-183" fmla="*/ 24799 w 1237558"/>
                <a:gd name="connsiteY7-184" fmla="*/ 966998 h 2868598"/>
                <a:gd name="connsiteX0-185" fmla="*/ 24799 w 1237558"/>
                <a:gd name="connsiteY0-186" fmla="*/ 806524 h 2868132"/>
                <a:gd name="connsiteX1-187" fmla="*/ 630227 w 1237558"/>
                <a:gd name="connsiteY1-188" fmla="*/ 101 h 2868132"/>
                <a:gd name="connsiteX2-189" fmla="*/ 1136823 w 1237558"/>
                <a:gd name="connsiteY2-190" fmla="*/ 851203 h 2868132"/>
                <a:gd name="connsiteX3-191" fmla="*/ 1212508 w 1237558"/>
                <a:gd name="connsiteY3-192" fmla="*/ 2267362 h 2868132"/>
                <a:gd name="connsiteX4-193" fmla="*/ 887167 w 1237558"/>
                <a:gd name="connsiteY4-194" fmla="*/ 2789720 h 2868132"/>
                <a:gd name="connsiteX5-195" fmla="*/ 426969 w 1237558"/>
                <a:gd name="connsiteY5-196" fmla="*/ 2824185 h 2868132"/>
                <a:gd name="connsiteX6-197" fmla="*/ 176660 w 1237558"/>
                <a:gd name="connsiteY6-198" fmla="*/ 2428068 h 2868132"/>
                <a:gd name="connsiteX7-199" fmla="*/ 24799 w 1237558"/>
                <a:gd name="connsiteY7-200" fmla="*/ 806524 h 28681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 ang="0">
                  <a:pos x="connsiteX6-69" y="connsiteY6-70"/>
                </a:cxn>
                <a:cxn ang="0">
                  <a:pos x="connsiteX7-183" y="connsiteY7-184"/>
                </a:cxn>
              </a:cxnLst>
              <a:rect l="l" t="t" r="r" b="b"/>
              <a:pathLst>
                <a:path w="1237558" h="2868132">
                  <a:moveTo>
                    <a:pt x="24799" y="806524"/>
                  </a:moveTo>
                  <a:cubicBezTo>
                    <a:pt x="100394" y="401863"/>
                    <a:pt x="444890" y="-7346"/>
                    <a:pt x="630227" y="101"/>
                  </a:cubicBezTo>
                  <a:cubicBezTo>
                    <a:pt x="815564" y="7548"/>
                    <a:pt x="1048161" y="454291"/>
                    <a:pt x="1136823" y="851203"/>
                  </a:cubicBezTo>
                  <a:cubicBezTo>
                    <a:pt x="1225485" y="1248115"/>
                    <a:pt x="1268345" y="1970944"/>
                    <a:pt x="1212508" y="2267362"/>
                  </a:cubicBezTo>
                  <a:cubicBezTo>
                    <a:pt x="1156671" y="2563780"/>
                    <a:pt x="1035875" y="2688027"/>
                    <a:pt x="887167" y="2789720"/>
                  </a:cubicBezTo>
                  <a:cubicBezTo>
                    <a:pt x="738459" y="2891413"/>
                    <a:pt x="545387" y="2884460"/>
                    <a:pt x="426969" y="2824185"/>
                  </a:cubicBezTo>
                  <a:cubicBezTo>
                    <a:pt x="308551" y="2763910"/>
                    <a:pt x="293486" y="2666561"/>
                    <a:pt x="176660" y="2428068"/>
                  </a:cubicBezTo>
                  <a:cubicBezTo>
                    <a:pt x="59834" y="2189575"/>
                    <a:pt x="-50796" y="1211185"/>
                    <a:pt x="24799" y="806524"/>
                  </a:cubicBezTo>
                  <a:close/>
                </a:path>
              </a:pathLst>
            </a:custGeom>
            <a:noFill/>
            <a:ln w="25400">
              <a:solidFill>
                <a:srgbClr val="B42D2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404040"/>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694570" y="5535774"/>
            <a:ext cx="3709477" cy="468000"/>
            <a:chOff x="4566810" y="5185254"/>
            <a:chExt cx="3709477" cy="468000"/>
          </a:xfrm>
        </p:grpSpPr>
        <p:sp>
          <p:nvSpPr>
            <p:cNvPr id="84" name="Text Box 15"/>
            <p:cNvSpPr txBox="1">
              <a:spLocks noChangeArrowheads="1"/>
            </p:cNvSpPr>
            <p:nvPr/>
          </p:nvSpPr>
          <p:spPr bwMode="auto">
            <a:xfrm>
              <a:off x="4566810" y="5185254"/>
              <a:ext cx="1440000" cy="468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algn="ctr" eaLnBrk="0" hangingPunct="0">
                <a:buClr>
                  <a:schemeClr val="accent2"/>
                </a:buClr>
                <a:buFont typeface="Wingdings" panose="05000000000000000000" pitchFamily="2" charset="2"/>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子树相交</a:t>
              </a:r>
            </a:p>
          </p:txBody>
        </p:sp>
        <p:sp>
          <p:nvSpPr>
            <p:cNvPr id="85" name="右箭头 84"/>
            <p:cNvSpPr/>
            <p:nvPr/>
          </p:nvSpPr>
          <p:spPr>
            <a:xfrm>
              <a:off x="6131851" y="5257254"/>
              <a:ext cx="576000" cy="324000"/>
            </a:xfrm>
            <a:prstGeom prst="rightArrow">
              <a:avLst/>
            </a:prstGeom>
            <a:noFill/>
            <a:ln w="28575">
              <a:solidFill>
                <a:srgbClr val="507D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Text Box 15"/>
            <p:cNvSpPr txBox="1">
              <a:spLocks noChangeArrowheads="1"/>
            </p:cNvSpPr>
            <p:nvPr/>
          </p:nvSpPr>
          <p:spPr bwMode="auto">
            <a:xfrm>
              <a:off x="6836287" y="5185254"/>
              <a:ext cx="1440000" cy="468000"/>
            </a:xfrm>
            <a:prstGeom prst="rect">
              <a:avLst/>
            </a:prstGeom>
            <a:noFill/>
            <a:ln w="28575">
              <a:solidFill>
                <a:srgbClr val="507D7D"/>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nchorCtr="0">
              <a:noAutofit/>
            </a:bodyPr>
            <a:lstStyle/>
            <a:p>
              <a:pPr algn="ctr" eaLnBrk="0" hangingPunct="0">
                <a:buClr>
                  <a:schemeClr val="accent2"/>
                </a:buClr>
                <a:buFont typeface="Wingdings" panose="05000000000000000000" pitchFamily="2" charset="2"/>
                <a:buNone/>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有回路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8" restart="whenNotActive" fill="hold" evtFilter="cancelBubble" nodeType="interactiveSeq">
                <p:stCondLst>
                  <p:cond evt="onClick" delay="0">
                    <p:tgtEl>
                      <p:spTgt spid="14"/>
                    </p:tgtEl>
                  </p:cond>
                </p:stCondLst>
                <p:endSync evt="end" delay="0">
                  <p:rtn val="all"/>
                </p:endSync>
                <p:childTnLst>
                  <p:par>
                    <p:cTn id="39" fill="hold">
                      <p:stCondLst>
                        <p:cond delay="0"/>
                      </p:stCondLst>
                      <p:childTnLst>
                        <p:par>
                          <p:cTn id="40" fill="hold">
                            <p:stCondLst>
                              <p:cond delay="0"/>
                            </p:stCondLst>
                            <p:childTnLst>
                              <p:par>
                                <p:cTn id="41" presetID="35" presetClass="emph" presetSubtype="0" repeatCount="2000" fill="hold" grpId="0" nodeType="clickEffect">
                                  <p:stCondLst>
                                    <p:cond delay="0"/>
                                  </p:stCondLst>
                                  <p:childTnLst>
                                    <p:anim calcmode="discrete" valueType="str">
                                      <p:cBhvr>
                                        <p:cTn id="42"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4"/>
                  </p:tgtEl>
                </p:cond>
              </p:nextCondLst>
            </p:seq>
            <p:seq concurrent="1" nextAc="seek">
              <p:cTn id="43" restart="whenNotActive" fill="hold" evtFilter="cancelBubble" nodeType="interactiveSeq">
                <p:stCondLst>
                  <p:cond evt="onClick" delay="0">
                    <p:tgtEl>
                      <p:spTgt spid="3"/>
                    </p:tgtEl>
                  </p:cond>
                </p:stCondLst>
                <p:endSync evt="end" delay="0">
                  <p:rtn val="all"/>
                </p:endSync>
                <p:childTnLst>
                  <p:par>
                    <p:cTn id="44" fill="hold">
                      <p:stCondLst>
                        <p:cond delay="0"/>
                      </p:stCondLst>
                      <p:childTnLst>
                        <p:par>
                          <p:cTn id="45" fill="hold">
                            <p:stCondLst>
                              <p:cond delay="0"/>
                            </p:stCondLst>
                            <p:childTnLst>
                              <p:par>
                                <p:cTn id="46" presetID="35" presetClass="emph" presetSubtype="0" repeatCount="2000" fill="hold" grpId="1" nodeType="clickEffect">
                                  <p:stCondLst>
                                    <p:cond delay="0"/>
                                  </p:stCondLst>
                                  <p:childTnLst>
                                    <p:anim calcmode="discrete" valueType="str">
                                      <p:cBhvr>
                                        <p:cTn id="47" dur="5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3"/>
                  </p:tgtEl>
                </p:cond>
              </p:nextCondLst>
            </p:seq>
            <p:seq concurrent="1" nextAc="seek">
              <p:cTn id="48" restart="whenNotActive" fill="hold" evtFilter="cancelBubble" nodeType="interactiveSeq">
                <p:stCondLst>
                  <p:cond evt="onClick" delay="0">
                    <p:tgtEl>
                      <p:spTgt spid="7"/>
                    </p:tgtEl>
                  </p:cond>
                </p:stCondLst>
                <p:endSync evt="end" delay="0">
                  <p:rtn val="all"/>
                </p:endSync>
                <p:childTnLst>
                  <p:par>
                    <p:cTn id="49" fill="hold">
                      <p:stCondLst>
                        <p:cond delay="0"/>
                      </p:stCondLst>
                      <p:childTnLst>
                        <p:par>
                          <p:cTn id="50" fill="hold">
                            <p:stCondLst>
                              <p:cond delay="0"/>
                            </p:stCondLst>
                            <p:childTnLst>
                              <p:par>
                                <p:cTn id="51" presetID="35" presetClass="emph" presetSubtype="0" repeatCount="2000" fill="hold" nodeType="clickEffect">
                                  <p:stCondLst>
                                    <p:cond delay="0"/>
                                  </p:stCondLst>
                                  <p:childTnLst>
                                    <p:anim calcmode="discrete" valueType="str">
                                      <p:cBhvr>
                                        <p:cTn id="52"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7"/>
                  </p:tgtEl>
                </p:cond>
              </p:nextCondLst>
            </p:seq>
          </p:childTnLst>
        </p:cTn>
      </p:par>
    </p:tnLst>
    <p:bldLst>
      <p:bldP spid="14" grpId="0" bldLvl="0" animBg="1"/>
      <p:bldP spid="14" grpId="1" bldLvl="0" animBg="1"/>
      <p:bldP spid="3" grpId="0" bldLvl="0" animBg="1"/>
      <p:bldP spid="3" grpId="1" bldLvl="0" animBg="1"/>
      <p:bldP spid="81"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21" name="Group 67"/>
          <p:cNvGrpSpPr/>
          <p:nvPr/>
        </p:nvGrpSpPr>
        <p:grpSpPr>
          <a:xfrm>
            <a:off x="651936" y="10554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Text Box 1029"/>
          <p:cNvSpPr txBox="1">
            <a:spLocks noChangeArrowheads="1"/>
          </p:cNvSpPr>
          <p:nvPr/>
        </p:nvSpPr>
        <p:spPr bwMode="auto">
          <a:xfrm>
            <a:off x="1120808" y="1657293"/>
            <a:ext cx="8139112"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通常表示为：</a:t>
            </a:r>
            <a:r>
              <a:rPr lang="en-US" altLang="zh-CN" sz="2800" i="1" dirty="0">
                <a:solidFill>
                  <a:schemeClr val="tx1"/>
                </a:solidFill>
                <a:latin typeface="Times New Roman" panose="02020603050405020304" pitchFamily="18" charset="0"/>
                <a:ea typeface="宋体" panose="02010600030101010101" pitchFamily="2" charset="-122"/>
              </a:rPr>
              <a:t>   G </a:t>
            </a:r>
            <a:r>
              <a:rPr lang="en-US" altLang="zh-CN" sz="2800" dirty="0">
                <a:solidFill>
                  <a:schemeClr val="tx1"/>
                </a:solidFill>
                <a:latin typeface="Times New Roman" panose="02020603050405020304" pitchFamily="18" charset="0"/>
                <a:ea typeface="宋体" panose="02010600030101010101" pitchFamily="2" charset="-122"/>
              </a:rPr>
              <a:t>= (</a:t>
            </a:r>
            <a:r>
              <a:rPr lang="en-US" altLang="zh-CN" sz="2800" i="1" dirty="0">
                <a:solidFill>
                  <a:schemeClr val="tx1"/>
                </a:solidFill>
                <a:latin typeface="Times New Roman" panose="02020603050405020304" pitchFamily="18" charset="0"/>
                <a:ea typeface="宋体" panose="02010600030101010101" pitchFamily="2" charset="-122"/>
              </a:rPr>
              <a:t>V</a:t>
            </a:r>
            <a:r>
              <a:rPr lang="en-US" altLang="zh-CN" sz="2800" dirty="0">
                <a:solidFill>
                  <a:schemeClr val="tx1"/>
                </a:solidFill>
                <a:latin typeface="Times New Roman" panose="02020603050405020304" pitchFamily="18" charset="0"/>
                <a:ea typeface="宋体" panose="02010600030101010101" pitchFamily="2" charset="-122"/>
              </a:rPr>
              <a:t>，</a:t>
            </a:r>
            <a:r>
              <a:rPr lang="en-US" altLang="zh-CN" sz="2800" i="1" dirty="0">
                <a:solidFill>
                  <a:schemeClr val="tx1"/>
                </a:solidFill>
                <a:latin typeface="Times New Roman" panose="02020603050405020304" pitchFamily="18" charset="0"/>
                <a:ea typeface="宋体" panose="02010600030101010101" pitchFamily="2" charset="-122"/>
              </a:rPr>
              <a:t>E</a:t>
            </a:r>
            <a:r>
              <a:rPr lang="en-US" altLang="zh-CN" sz="2800" dirty="0">
                <a:solidFill>
                  <a:schemeClr val="tx1"/>
                </a:solidFill>
                <a:latin typeface="Times New Roman" panose="02020603050405020304" pitchFamily="18" charset="0"/>
                <a:ea typeface="宋体" panose="02010600030101010101" pitchFamily="2" charset="-122"/>
              </a:rPr>
              <a:t>)</a:t>
            </a:r>
          </a:p>
        </p:txBody>
      </p:sp>
      <p:grpSp>
        <p:nvGrpSpPr>
          <p:cNvPr id="9" name="组合 8"/>
          <p:cNvGrpSpPr/>
          <p:nvPr/>
        </p:nvGrpSpPr>
        <p:grpSpPr>
          <a:xfrm>
            <a:off x="3654577" y="2245263"/>
            <a:ext cx="1869038" cy="1171027"/>
            <a:chOff x="3639972" y="3644168"/>
            <a:chExt cx="1869038" cy="1171027"/>
          </a:xfrm>
        </p:grpSpPr>
        <p:sp>
          <p:nvSpPr>
            <p:cNvPr id="10" name="右箭头 9"/>
            <p:cNvSpPr/>
            <p:nvPr/>
          </p:nvSpPr>
          <p:spPr>
            <a:xfrm rot="5400000">
              <a:off x="4180822" y="3770168"/>
              <a:ext cx="576000" cy="324000"/>
            </a:xfrm>
            <a:prstGeom prst="rightArrow">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3"/>
            <p:cNvSpPr>
              <a:spLocks noChangeArrowheads="1"/>
            </p:cNvSpPr>
            <p:nvPr/>
          </p:nvSpPr>
          <p:spPr bwMode="auto">
            <a:xfrm>
              <a:off x="3639972" y="4279664"/>
              <a:ext cx="186903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顶点的集合</a:t>
              </a:r>
            </a:p>
          </p:txBody>
        </p:sp>
      </p:grpSp>
      <p:grpSp>
        <p:nvGrpSpPr>
          <p:cNvPr id="12" name="组合 11"/>
          <p:cNvGrpSpPr/>
          <p:nvPr/>
        </p:nvGrpSpPr>
        <p:grpSpPr>
          <a:xfrm>
            <a:off x="4967355" y="2245263"/>
            <a:ext cx="3825490" cy="777811"/>
            <a:chOff x="4952750" y="3644168"/>
            <a:chExt cx="3825490" cy="777811"/>
          </a:xfrm>
        </p:grpSpPr>
        <p:sp>
          <p:nvSpPr>
            <p:cNvPr id="13" name="圆角右箭头 12"/>
            <p:cNvSpPr/>
            <p:nvPr/>
          </p:nvSpPr>
          <p:spPr>
            <a:xfrm flipV="1">
              <a:off x="4952750" y="3644168"/>
              <a:ext cx="807720" cy="692543"/>
            </a:xfrm>
            <a:prstGeom prst="bentArrow">
              <a:avLst>
                <a:gd name="adj1" fmla="val 25000"/>
                <a:gd name="adj2" fmla="val 25000"/>
                <a:gd name="adj3" fmla="val 25000"/>
                <a:gd name="adj4" fmla="val 26145"/>
              </a:avLst>
            </a:prstGeom>
            <a:noFill/>
            <a:ln w="28575">
              <a:solidFill>
                <a:srgbClr val="B42D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3"/>
            <p:cNvSpPr>
              <a:spLocks noChangeArrowheads="1"/>
            </p:cNvSpPr>
            <p:nvPr/>
          </p:nvSpPr>
          <p:spPr bwMode="auto">
            <a:xfrm>
              <a:off x="5849772" y="3886448"/>
              <a:ext cx="2928468"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顶点之间边的集合</a:t>
              </a:r>
            </a:p>
          </p:txBody>
        </p:sp>
      </p:grpSp>
      <p:sp>
        <p:nvSpPr>
          <p:cNvPr id="20" name="Rectangle 13"/>
          <p:cNvSpPr>
            <a:spLocks noChangeArrowheads="1"/>
          </p:cNvSpPr>
          <p:nvPr/>
        </p:nvSpPr>
        <p:spPr bwMode="auto">
          <a:xfrm>
            <a:off x="1130976" y="900748"/>
            <a:ext cx="102837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图</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顶点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的有穷非空集合和顶点之间</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的集合组成</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7" name="组合 126"/>
          <p:cNvGrpSpPr/>
          <p:nvPr/>
        </p:nvGrpSpPr>
        <p:grpSpPr>
          <a:xfrm>
            <a:off x="9036685" y="1759585"/>
            <a:ext cx="2380615" cy="2111375"/>
            <a:chOff x="1312" y="5567"/>
            <a:chExt cx="3749" cy="3325"/>
          </a:xfrm>
        </p:grpSpPr>
        <p:sp>
          <p:nvSpPr>
            <p:cNvPr id="27" name="Oval 7"/>
            <p:cNvSpPr>
              <a:spLocks noChangeArrowheads="1"/>
            </p:cNvSpPr>
            <p:nvPr/>
          </p:nvSpPr>
          <p:spPr bwMode="auto">
            <a:xfrm>
              <a:off x="1312" y="5567"/>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29" name="Line 16"/>
            <p:cNvSpPr>
              <a:spLocks noChangeShapeType="1"/>
            </p:cNvSpPr>
            <p:nvPr/>
          </p:nvSpPr>
          <p:spPr bwMode="auto">
            <a:xfrm>
              <a:off x="2004" y="5914"/>
              <a:ext cx="2380" cy="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37" name="Oval 7"/>
            <p:cNvSpPr>
              <a:spLocks noChangeArrowheads="1"/>
            </p:cNvSpPr>
            <p:nvPr/>
          </p:nvSpPr>
          <p:spPr bwMode="auto">
            <a:xfrm>
              <a:off x="4381" y="5567"/>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90" name="Freeform 17"/>
            <p:cNvSpPr/>
            <p:nvPr/>
          </p:nvSpPr>
          <p:spPr bwMode="auto">
            <a:xfrm>
              <a:off x="1955" y="7569"/>
              <a:ext cx="1020" cy="964"/>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noFill/>
            <a:ln w="25400" cmpd="sng">
              <a:solidFill>
                <a:srgbClr val="285A32"/>
              </a:solidFill>
              <a:round/>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91" name="Line 20"/>
            <p:cNvSpPr>
              <a:spLocks noChangeShapeType="1"/>
            </p:cNvSpPr>
            <p:nvPr/>
          </p:nvSpPr>
          <p:spPr bwMode="auto">
            <a:xfrm>
              <a:off x="3497" y="7570"/>
              <a:ext cx="935" cy="873"/>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92" name="Line 21"/>
            <p:cNvSpPr>
              <a:spLocks noChangeShapeType="1"/>
            </p:cNvSpPr>
            <p:nvPr/>
          </p:nvSpPr>
          <p:spPr bwMode="auto">
            <a:xfrm>
              <a:off x="1657" y="6274"/>
              <a:ext cx="0" cy="190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93" name="Oval 7"/>
            <p:cNvSpPr>
              <a:spLocks noChangeArrowheads="1"/>
            </p:cNvSpPr>
            <p:nvPr/>
          </p:nvSpPr>
          <p:spPr bwMode="auto">
            <a:xfrm>
              <a:off x="4381" y="8212"/>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94" name="Oval 7"/>
            <p:cNvSpPr>
              <a:spLocks noChangeArrowheads="1"/>
            </p:cNvSpPr>
            <p:nvPr/>
          </p:nvSpPr>
          <p:spPr bwMode="auto">
            <a:xfrm>
              <a:off x="1312" y="8212"/>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95" name="Oval 7"/>
            <p:cNvSpPr>
              <a:spLocks noChangeArrowheads="1"/>
            </p:cNvSpPr>
            <p:nvPr/>
          </p:nvSpPr>
          <p:spPr bwMode="auto">
            <a:xfrm>
              <a:off x="2888" y="6996"/>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3</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96" name="Line 21"/>
            <p:cNvSpPr>
              <a:spLocks noChangeShapeType="1"/>
            </p:cNvSpPr>
            <p:nvPr/>
          </p:nvSpPr>
          <p:spPr bwMode="auto">
            <a:xfrm>
              <a:off x="4721" y="6274"/>
              <a:ext cx="0" cy="190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97" name="Freeform 17"/>
            <p:cNvSpPr/>
            <p:nvPr/>
          </p:nvSpPr>
          <p:spPr bwMode="auto">
            <a:xfrm>
              <a:off x="3473" y="6136"/>
              <a:ext cx="1020" cy="964"/>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noFill/>
            <a:ln w="25400" cmpd="sng">
              <a:solidFill>
                <a:srgbClr val="285A32"/>
              </a:solidFill>
              <a:round/>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grpSp>
      <p:grpSp>
        <p:nvGrpSpPr>
          <p:cNvPr id="98" name="组合 97"/>
          <p:cNvGrpSpPr/>
          <p:nvPr/>
        </p:nvGrpSpPr>
        <p:grpSpPr>
          <a:xfrm>
            <a:off x="748806" y="5066983"/>
            <a:ext cx="7603984" cy="461665"/>
            <a:chOff x="3917456" y="2093913"/>
            <a:chExt cx="7603984" cy="461665"/>
          </a:xfrm>
        </p:grpSpPr>
        <p:sp>
          <p:nvSpPr>
            <p:cNvPr id="99" name="Text Box 58"/>
            <p:cNvSpPr txBox="1">
              <a:spLocks noChangeArrowheads="1"/>
            </p:cNvSpPr>
            <p:nvPr/>
          </p:nvSpPr>
          <p:spPr bwMode="auto">
            <a:xfrm>
              <a:off x="4440238" y="2093913"/>
              <a:ext cx="70812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spcBef>
                  <a:spcPct val="50000"/>
                </a:spcBef>
              </a:pP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无向图</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：图中任意两个顶点之间的边都是无向边</a:t>
              </a:r>
            </a:p>
          </p:txBody>
        </p:sp>
        <p:grpSp>
          <p:nvGrpSpPr>
            <p:cNvPr id="100" name="Group 67"/>
            <p:cNvGrpSpPr/>
            <p:nvPr/>
          </p:nvGrpSpPr>
          <p:grpSpPr>
            <a:xfrm>
              <a:off x="3917456" y="2097924"/>
              <a:ext cx="432000" cy="432000"/>
              <a:chOff x="10115551" y="5634038"/>
              <a:chExt cx="577850" cy="576263"/>
            </a:xfrm>
            <a:solidFill>
              <a:srgbClr val="5A327D"/>
            </a:solidFill>
          </p:grpSpPr>
          <p:sp>
            <p:nvSpPr>
              <p:cNvPr id="10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26" name="组合 125"/>
          <p:cNvGrpSpPr/>
          <p:nvPr/>
        </p:nvGrpSpPr>
        <p:grpSpPr>
          <a:xfrm>
            <a:off x="9036685" y="4087495"/>
            <a:ext cx="2381250" cy="2111375"/>
            <a:chOff x="1395" y="9827"/>
            <a:chExt cx="3750" cy="3325"/>
          </a:xfrm>
        </p:grpSpPr>
        <p:sp>
          <p:nvSpPr>
            <p:cNvPr id="103" name="Freeform 31"/>
            <p:cNvSpPr/>
            <p:nvPr/>
          </p:nvSpPr>
          <p:spPr bwMode="auto">
            <a:xfrm>
              <a:off x="2071" y="10143"/>
              <a:ext cx="2438" cy="2"/>
            </a:xfrm>
            <a:custGeom>
              <a:avLst/>
              <a:gdLst>
                <a:gd name="T0" fmla="*/ 0 w 901"/>
                <a:gd name="T1" fmla="*/ 7 h 7"/>
                <a:gd name="T2" fmla="*/ 901 w 901"/>
                <a:gd name="T3" fmla="*/ 0 h 7"/>
              </a:gdLst>
              <a:ahLst/>
              <a:cxnLst>
                <a:cxn ang="0">
                  <a:pos x="T0" y="T1"/>
                </a:cxn>
                <a:cxn ang="0">
                  <a:pos x="T2" y="T3"/>
                </a:cxn>
              </a:cxnLst>
              <a:rect l="0" t="0" r="r" b="b"/>
              <a:pathLst>
                <a:path w="901" h="7">
                  <a:moveTo>
                    <a:pt x="0" y="7"/>
                  </a:moveTo>
                  <a:lnTo>
                    <a:pt x="901" y="0"/>
                  </a:lnTo>
                </a:path>
              </a:pathLst>
            </a:custGeom>
            <a:noFill/>
            <a:ln w="25400"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104" name="Oval 7"/>
            <p:cNvSpPr>
              <a:spLocks noChangeArrowheads="1"/>
            </p:cNvSpPr>
            <p:nvPr/>
          </p:nvSpPr>
          <p:spPr bwMode="auto">
            <a:xfrm>
              <a:off x="1395" y="9827"/>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05" name="Oval 7"/>
            <p:cNvSpPr>
              <a:spLocks noChangeArrowheads="1"/>
            </p:cNvSpPr>
            <p:nvPr/>
          </p:nvSpPr>
          <p:spPr bwMode="auto">
            <a:xfrm>
              <a:off x="4465" y="9827"/>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11" name="Line 32"/>
            <p:cNvSpPr>
              <a:spLocks noChangeShapeType="1"/>
            </p:cNvSpPr>
            <p:nvPr/>
          </p:nvSpPr>
          <p:spPr bwMode="auto">
            <a:xfrm flipH="1">
              <a:off x="1727" y="10507"/>
              <a:ext cx="0" cy="2005"/>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12" name="Line 34"/>
            <p:cNvSpPr>
              <a:spLocks noChangeShapeType="1"/>
            </p:cNvSpPr>
            <p:nvPr/>
          </p:nvSpPr>
          <p:spPr bwMode="auto">
            <a:xfrm flipH="1" flipV="1">
              <a:off x="2021" y="10368"/>
              <a:ext cx="2494" cy="2211"/>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113" name="Oval 7"/>
            <p:cNvSpPr>
              <a:spLocks noChangeArrowheads="1"/>
            </p:cNvSpPr>
            <p:nvPr/>
          </p:nvSpPr>
          <p:spPr bwMode="auto">
            <a:xfrm>
              <a:off x="4465" y="12472"/>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14" name="Oval 7"/>
            <p:cNvSpPr>
              <a:spLocks noChangeArrowheads="1"/>
            </p:cNvSpPr>
            <p:nvPr/>
          </p:nvSpPr>
          <p:spPr bwMode="auto">
            <a:xfrm>
              <a:off x="1395" y="12472"/>
              <a:ext cx="680" cy="68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115" name="Freeform 31"/>
            <p:cNvSpPr/>
            <p:nvPr/>
          </p:nvSpPr>
          <p:spPr bwMode="auto">
            <a:xfrm>
              <a:off x="2051" y="12852"/>
              <a:ext cx="2438" cy="2"/>
            </a:xfrm>
            <a:custGeom>
              <a:avLst/>
              <a:gdLst>
                <a:gd name="T0" fmla="*/ 0 w 901"/>
                <a:gd name="T1" fmla="*/ 7 h 7"/>
                <a:gd name="T2" fmla="*/ 901 w 901"/>
                <a:gd name="T3" fmla="*/ 0 h 7"/>
              </a:gdLst>
              <a:ahLst/>
              <a:cxnLst>
                <a:cxn ang="0">
                  <a:pos x="T0" y="T1"/>
                </a:cxn>
                <a:cxn ang="0">
                  <a:pos x="T2" y="T3"/>
                </a:cxn>
              </a:cxnLst>
              <a:rect l="0" t="0" r="r" b="b"/>
              <a:pathLst>
                <a:path w="901" h="7">
                  <a:moveTo>
                    <a:pt x="0" y="7"/>
                  </a:moveTo>
                  <a:lnTo>
                    <a:pt x="901" y="0"/>
                  </a:lnTo>
                </a:path>
              </a:pathLst>
            </a:custGeom>
            <a:noFill/>
            <a:ln w="25400"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grpSp>
      <p:grpSp>
        <p:nvGrpSpPr>
          <p:cNvPr id="116" name="组合 115"/>
          <p:cNvGrpSpPr/>
          <p:nvPr/>
        </p:nvGrpSpPr>
        <p:grpSpPr>
          <a:xfrm>
            <a:off x="753533" y="5767393"/>
            <a:ext cx="7599256" cy="482615"/>
            <a:chOff x="3940598" y="4693608"/>
            <a:chExt cx="7599256" cy="482615"/>
          </a:xfrm>
        </p:grpSpPr>
        <p:sp>
          <p:nvSpPr>
            <p:cNvPr id="117" name="Text Box 62"/>
            <p:cNvSpPr txBox="1">
              <a:spLocks noChangeArrowheads="1"/>
            </p:cNvSpPr>
            <p:nvPr/>
          </p:nvSpPr>
          <p:spPr bwMode="auto">
            <a:xfrm>
              <a:off x="4571682" y="4714558"/>
              <a:ext cx="69681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just" eaLnBrk="0" hangingPunct="0">
                <a:spcBef>
                  <a:spcPct val="50000"/>
                </a:spcBef>
              </a:pP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有向图</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：图中任意两个顶点之间的边都是有向边</a:t>
              </a:r>
            </a:p>
          </p:txBody>
        </p:sp>
        <p:grpSp>
          <p:nvGrpSpPr>
            <p:cNvPr id="118" name="Group 67"/>
            <p:cNvGrpSpPr/>
            <p:nvPr/>
          </p:nvGrpSpPr>
          <p:grpSpPr>
            <a:xfrm>
              <a:off x="3940598" y="4693608"/>
              <a:ext cx="432000" cy="432000"/>
              <a:chOff x="10115551" y="5634038"/>
              <a:chExt cx="577850" cy="576263"/>
            </a:xfrm>
            <a:solidFill>
              <a:srgbClr val="5A327D"/>
            </a:solidFill>
          </p:grpSpPr>
          <p:sp>
            <p:nvSpPr>
              <p:cNvPr id="11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21" name="组合 120"/>
          <p:cNvGrpSpPr/>
          <p:nvPr/>
        </p:nvGrpSpPr>
        <p:grpSpPr>
          <a:xfrm>
            <a:off x="3086735" y="3615303"/>
            <a:ext cx="4495800" cy="1023701"/>
            <a:chOff x="3962400" y="2612003"/>
            <a:chExt cx="4495800" cy="1023701"/>
          </a:xfrm>
        </p:grpSpPr>
        <p:sp>
          <p:nvSpPr>
            <p:cNvPr id="122" name="右大括号 121"/>
            <p:cNvSpPr/>
            <p:nvPr/>
          </p:nvSpPr>
          <p:spPr>
            <a:xfrm flipH="1">
              <a:off x="6890494" y="2806067"/>
              <a:ext cx="195696" cy="684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123" name="TextBox 1"/>
            <p:cNvSpPr txBox="1"/>
            <p:nvPr/>
          </p:nvSpPr>
          <p:spPr>
            <a:xfrm>
              <a:off x="3962400" y="2915387"/>
              <a:ext cx="2928094"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图（边是否有方向）</a:t>
              </a:r>
            </a:p>
          </p:txBody>
        </p:sp>
        <p:sp>
          <p:nvSpPr>
            <p:cNvPr id="124" name="TextBox 51"/>
            <p:cNvSpPr txBox="1"/>
            <p:nvPr/>
          </p:nvSpPr>
          <p:spPr>
            <a:xfrm>
              <a:off x="7071360" y="2612003"/>
              <a:ext cx="138684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无向图</a:t>
              </a:r>
            </a:p>
          </p:txBody>
        </p:sp>
        <p:sp>
          <p:nvSpPr>
            <p:cNvPr id="125" name="TextBox 53"/>
            <p:cNvSpPr txBox="1"/>
            <p:nvPr/>
          </p:nvSpPr>
          <p:spPr>
            <a:xfrm>
              <a:off x="7071360" y="3174039"/>
              <a:ext cx="138684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有向图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1.4.1  基本的数据结构</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21" name="Group 67"/>
          <p:cNvGrpSpPr/>
          <p:nvPr/>
        </p:nvGrpSpPr>
        <p:grpSpPr>
          <a:xfrm>
            <a:off x="651936" y="1055402"/>
            <a:ext cx="360000" cy="360000"/>
            <a:chOff x="10115551" y="5634038"/>
            <a:chExt cx="577850" cy="576263"/>
          </a:xfrm>
          <a:solidFill>
            <a:srgbClr val="5A327D"/>
          </a:solidFill>
        </p:grpSpPr>
        <p:sp>
          <p:nvSpPr>
            <p:cNvPr id="39"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0" name="Rectangle 13"/>
          <p:cNvSpPr>
            <a:spLocks noChangeArrowheads="1"/>
          </p:cNvSpPr>
          <p:nvPr/>
        </p:nvSpPr>
        <p:spPr bwMode="auto">
          <a:xfrm>
            <a:off x="1130976" y="900748"/>
            <a:ext cx="10283784"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图</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顶点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的有穷非空集合和顶点之间</a:t>
            </a:r>
            <a:r>
              <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的集合组成</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组合 6"/>
          <p:cNvGrpSpPr/>
          <p:nvPr/>
        </p:nvGrpSpPr>
        <p:grpSpPr>
          <a:xfrm>
            <a:off x="3917456" y="1823069"/>
            <a:ext cx="5325298" cy="498143"/>
            <a:chOff x="3917456" y="1355709"/>
            <a:chExt cx="5325298" cy="498143"/>
          </a:xfrm>
        </p:grpSpPr>
        <p:sp>
          <p:nvSpPr>
            <p:cNvPr id="25" name="Text Box 60"/>
            <p:cNvSpPr txBox="1">
              <a:spLocks noChangeArrowheads="1"/>
            </p:cNvSpPr>
            <p:nvPr/>
          </p:nvSpPr>
          <p:spPr bwMode="auto">
            <a:xfrm>
              <a:off x="4531678" y="1355709"/>
              <a:ext cx="47110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eaLnBrk="0" hangingPunct="0">
                <a:spcBef>
                  <a:spcPct val="50000"/>
                </a:spcBef>
              </a:pP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权</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：对边赋予的有意义的数值量</a:t>
              </a:r>
              <a:endParaRPr lang="zh-CN" altLang="en-US" sz="2400" dirty="0">
                <a:solidFill>
                  <a:srgbClr val="404040"/>
                </a:solidFill>
                <a:latin typeface="Times New Roman" panose="02020603050405020304" pitchFamily="18" charset="0"/>
                <a:ea typeface="宋体" panose="02010600030101010101" pitchFamily="2" charset="-122"/>
              </a:endParaRPr>
            </a:p>
          </p:txBody>
        </p:sp>
        <p:grpSp>
          <p:nvGrpSpPr>
            <p:cNvPr id="77" name="Group 67"/>
            <p:cNvGrpSpPr/>
            <p:nvPr/>
          </p:nvGrpSpPr>
          <p:grpSpPr>
            <a:xfrm>
              <a:off x="3917456" y="1421852"/>
              <a:ext cx="432000" cy="432000"/>
              <a:chOff x="10115551" y="5634038"/>
              <a:chExt cx="577850" cy="576263"/>
            </a:xfrm>
            <a:solidFill>
              <a:srgbClr val="5A327D"/>
            </a:solidFill>
          </p:grpSpPr>
          <p:sp>
            <p:nvSpPr>
              <p:cNvPr id="7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4" name="组合 3"/>
          <p:cNvGrpSpPr/>
          <p:nvPr/>
        </p:nvGrpSpPr>
        <p:grpSpPr>
          <a:xfrm>
            <a:off x="997268" y="1852931"/>
            <a:ext cx="2381134" cy="2111576"/>
            <a:chOff x="982663" y="1035051"/>
            <a:chExt cx="2381134" cy="2111576"/>
          </a:xfrm>
        </p:grpSpPr>
        <p:sp>
          <p:nvSpPr>
            <p:cNvPr id="3" name="Oval 7"/>
            <p:cNvSpPr>
              <a:spLocks noChangeArrowheads="1"/>
            </p:cNvSpPr>
            <p:nvPr/>
          </p:nvSpPr>
          <p:spPr bwMode="auto">
            <a:xfrm>
              <a:off x="982663" y="1035051"/>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33" name="Line 16"/>
            <p:cNvSpPr>
              <a:spLocks noChangeShapeType="1"/>
            </p:cNvSpPr>
            <p:nvPr/>
          </p:nvSpPr>
          <p:spPr bwMode="auto">
            <a:xfrm>
              <a:off x="1422083" y="1239838"/>
              <a:ext cx="1511300" cy="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66" name="Oval 7"/>
            <p:cNvSpPr>
              <a:spLocks noChangeArrowheads="1"/>
            </p:cNvSpPr>
            <p:nvPr/>
          </p:nvSpPr>
          <p:spPr bwMode="auto">
            <a:xfrm>
              <a:off x="2931797" y="1035051"/>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41" name="Freeform 17"/>
            <p:cNvSpPr/>
            <p:nvPr/>
          </p:nvSpPr>
          <p:spPr bwMode="auto">
            <a:xfrm>
              <a:off x="1391286" y="2306003"/>
              <a:ext cx="648000" cy="612000"/>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noFill/>
            <a:ln w="25400" cmpd="sng">
              <a:solidFill>
                <a:srgbClr val="285A32"/>
              </a:solidFill>
              <a:round/>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44" name="Line 20"/>
            <p:cNvSpPr>
              <a:spLocks noChangeShapeType="1"/>
            </p:cNvSpPr>
            <p:nvPr/>
          </p:nvSpPr>
          <p:spPr bwMode="auto">
            <a:xfrm>
              <a:off x="2370139" y="2306639"/>
              <a:ext cx="593724" cy="554038"/>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45" name="Line 21"/>
            <p:cNvSpPr>
              <a:spLocks noChangeShapeType="1"/>
            </p:cNvSpPr>
            <p:nvPr/>
          </p:nvSpPr>
          <p:spPr bwMode="auto">
            <a:xfrm>
              <a:off x="1201739" y="1483996"/>
              <a:ext cx="0" cy="120650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67" name="Oval 7"/>
            <p:cNvSpPr>
              <a:spLocks noChangeArrowheads="1"/>
            </p:cNvSpPr>
            <p:nvPr/>
          </p:nvSpPr>
          <p:spPr bwMode="auto">
            <a:xfrm>
              <a:off x="2931797" y="2714627"/>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68" name="Oval 7"/>
            <p:cNvSpPr>
              <a:spLocks noChangeArrowheads="1"/>
            </p:cNvSpPr>
            <p:nvPr/>
          </p:nvSpPr>
          <p:spPr bwMode="auto">
            <a:xfrm>
              <a:off x="982663" y="2714627"/>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69" name="Oval 7"/>
            <p:cNvSpPr>
              <a:spLocks noChangeArrowheads="1"/>
            </p:cNvSpPr>
            <p:nvPr/>
          </p:nvSpPr>
          <p:spPr bwMode="auto">
            <a:xfrm>
              <a:off x="1983859" y="1942148"/>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3</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70" name="Line 21"/>
            <p:cNvSpPr>
              <a:spLocks noChangeShapeType="1"/>
            </p:cNvSpPr>
            <p:nvPr/>
          </p:nvSpPr>
          <p:spPr bwMode="auto">
            <a:xfrm>
              <a:off x="3147797" y="1483996"/>
              <a:ext cx="0" cy="1206500"/>
            </a:xfrm>
            <a:prstGeom prst="line">
              <a:avLst/>
            </a:prstGeom>
            <a:noFill/>
            <a:ln w="25400">
              <a:solidFill>
                <a:srgbClr val="285A32"/>
              </a:solidFill>
              <a:round/>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71" name="Freeform 17"/>
            <p:cNvSpPr/>
            <p:nvPr/>
          </p:nvSpPr>
          <p:spPr bwMode="auto">
            <a:xfrm>
              <a:off x="2354899" y="1396628"/>
              <a:ext cx="648000" cy="612000"/>
            </a:xfrm>
            <a:custGeom>
              <a:avLst/>
              <a:gdLst>
                <a:gd name="T0" fmla="*/ 300 w 300"/>
                <a:gd name="T1" fmla="*/ 0 h 300"/>
                <a:gd name="T2" fmla="*/ 0 w 300"/>
                <a:gd name="T3" fmla="*/ 300 h 300"/>
              </a:gdLst>
              <a:ahLst/>
              <a:cxnLst>
                <a:cxn ang="0">
                  <a:pos x="T0" y="T1"/>
                </a:cxn>
                <a:cxn ang="0">
                  <a:pos x="T2" y="T3"/>
                </a:cxn>
              </a:cxnLst>
              <a:rect l="0" t="0" r="r" b="b"/>
              <a:pathLst>
                <a:path w="300" h="300">
                  <a:moveTo>
                    <a:pt x="300" y="0"/>
                  </a:moveTo>
                  <a:lnTo>
                    <a:pt x="0" y="300"/>
                  </a:lnTo>
                </a:path>
              </a:pathLst>
            </a:custGeom>
            <a:noFill/>
            <a:ln w="25400" cmpd="sng">
              <a:solidFill>
                <a:srgbClr val="285A32"/>
              </a:solidFill>
              <a:round/>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grpSp>
      <p:grpSp>
        <p:nvGrpSpPr>
          <p:cNvPr id="8" name="组合 7"/>
          <p:cNvGrpSpPr/>
          <p:nvPr/>
        </p:nvGrpSpPr>
        <p:grpSpPr>
          <a:xfrm>
            <a:off x="3917456" y="2561273"/>
            <a:ext cx="5215010" cy="461665"/>
            <a:chOff x="3917456" y="2093913"/>
            <a:chExt cx="5215010" cy="461665"/>
          </a:xfrm>
        </p:grpSpPr>
        <p:sp>
          <p:nvSpPr>
            <p:cNvPr id="22" name="Text Box 58"/>
            <p:cNvSpPr txBox="1">
              <a:spLocks noChangeArrowheads="1"/>
            </p:cNvSpPr>
            <p:nvPr/>
          </p:nvSpPr>
          <p:spPr bwMode="auto">
            <a:xfrm>
              <a:off x="4440238" y="2093913"/>
              <a:ext cx="469222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spcBef>
                  <a:spcPct val="50000"/>
                </a:spcBef>
              </a:pPr>
              <a:r>
                <a:rPr lang="zh-CN" altLang="en-US" sz="24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带权图（网图）</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：边上带权的图</a:t>
              </a:r>
            </a:p>
          </p:txBody>
        </p:sp>
        <p:grpSp>
          <p:nvGrpSpPr>
            <p:cNvPr id="80" name="Group 67"/>
            <p:cNvGrpSpPr/>
            <p:nvPr/>
          </p:nvGrpSpPr>
          <p:grpSpPr>
            <a:xfrm>
              <a:off x="3917456" y="2097924"/>
              <a:ext cx="432000" cy="432000"/>
              <a:chOff x="10115551" y="5634038"/>
              <a:chExt cx="577850" cy="576263"/>
            </a:xfrm>
            <a:solidFill>
              <a:srgbClr val="5A327D"/>
            </a:solidFill>
          </p:grpSpPr>
          <p:sp>
            <p:nvSpPr>
              <p:cNvPr id="8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6" name="组合 5"/>
          <p:cNvGrpSpPr/>
          <p:nvPr/>
        </p:nvGrpSpPr>
        <p:grpSpPr>
          <a:xfrm>
            <a:off x="1036002" y="4207311"/>
            <a:ext cx="2381134" cy="2111576"/>
            <a:chOff x="1036002" y="3739951"/>
            <a:chExt cx="2381134" cy="2111576"/>
          </a:xfrm>
        </p:grpSpPr>
        <p:sp>
          <p:nvSpPr>
            <p:cNvPr id="53" name="Freeform 31"/>
            <p:cNvSpPr/>
            <p:nvPr/>
          </p:nvSpPr>
          <p:spPr bwMode="auto">
            <a:xfrm>
              <a:off x="1464945" y="3940493"/>
              <a:ext cx="1548000" cy="1587"/>
            </a:xfrm>
            <a:custGeom>
              <a:avLst/>
              <a:gdLst>
                <a:gd name="T0" fmla="*/ 0 w 901"/>
                <a:gd name="T1" fmla="*/ 7 h 7"/>
                <a:gd name="T2" fmla="*/ 901 w 901"/>
                <a:gd name="T3" fmla="*/ 0 h 7"/>
              </a:gdLst>
              <a:ahLst/>
              <a:cxnLst>
                <a:cxn ang="0">
                  <a:pos x="T0" y="T1"/>
                </a:cxn>
                <a:cxn ang="0">
                  <a:pos x="T2" y="T3"/>
                </a:cxn>
              </a:cxnLst>
              <a:rect l="0" t="0" r="r" b="b"/>
              <a:pathLst>
                <a:path w="901" h="7">
                  <a:moveTo>
                    <a:pt x="0" y="7"/>
                  </a:moveTo>
                  <a:lnTo>
                    <a:pt x="901" y="0"/>
                  </a:lnTo>
                </a:path>
              </a:pathLst>
            </a:custGeom>
            <a:noFill/>
            <a:ln w="25400"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sp>
          <p:nvSpPr>
            <p:cNvPr id="72" name="Oval 7"/>
            <p:cNvSpPr>
              <a:spLocks noChangeArrowheads="1"/>
            </p:cNvSpPr>
            <p:nvPr/>
          </p:nvSpPr>
          <p:spPr bwMode="auto">
            <a:xfrm>
              <a:off x="1036002" y="3739951"/>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0</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73" name="Oval 7"/>
            <p:cNvSpPr>
              <a:spLocks noChangeArrowheads="1"/>
            </p:cNvSpPr>
            <p:nvPr/>
          </p:nvSpPr>
          <p:spPr bwMode="auto">
            <a:xfrm>
              <a:off x="2985136" y="3739951"/>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1</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59" name="Line 32"/>
            <p:cNvSpPr>
              <a:spLocks noChangeShapeType="1"/>
            </p:cNvSpPr>
            <p:nvPr/>
          </p:nvSpPr>
          <p:spPr bwMode="auto">
            <a:xfrm flipH="1">
              <a:off x="1246188" y="4171951"/>
              <a:ext cx="0" cy="1273175"/>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61" name="Line 34"/>
            <p:cNvSpPr>
              <a:spLocks noChangeShapeType="1"/>
            </p:cNvSpPr>
            <p:nvPr/>
          </p:nvSpPr>
          <p:spPr bwMode="auto">
            <a:xfrm flipH="1" flipV="1">
              <a:off x="1433511" y="4084001"/>
              <a:ext cx="1584000" cy="1404000"/>
            </a:xfrm>
            <a:prstGeom prst="line">
              <a:avLst/>
            </a:prstGeom>
            <a:noFill/>
            <a:ln w="25400">
              <a:solidFill>
                <a:srgbClr val="285A32"/>
              </a:solidFill>
              <a:round/>
              <a:tailEnd type="stealth" w="lg" len="lg"/>
            </a:ln>
            <a:extLst>
              <a:ext uri="{909E8E84-426E-40DD-AFC4-6F175D3DCCD1}">
                <a14:hiddenFill xmlns:a14="http://schemas.microsoft.com/office/drawing/2010/main">
                  <a:noFill/>
                </a14:hiddenFill>
              </a:ext>
            </a:extLst>
          </p:spPr>
          <p:txBody>
            <a:bodyPr lIns="10800" tIns="28800" rIns="0" bIns="10800"/>
            <a:lstStyle/>
            <a:p>
              <a:endParaRPr lang="zh-CN" altLang="en-US"/>
            </a:p>
          </p:txBody>
        </p:sp>
        <p:sp>
          <p:nvSpPr>
            <p:cNvPr id="74" name="Oval 7"/>
            <p:cNvSpPr>
              <a:spLocks noChangeArrowheads="1"/>
            </p:cNvSpPr>
            <p:nvPr/>
          </p:nvSpPr>
          <p:spPr bwMode="auto">
            <a:xfrm>
              <a:off x="2985136" y="5419527"/>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2</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75" name="Oval 7"/>
            <p:cNvSpPr>
              <a:spLocks noChangeArrowheads="1"/>
            </p:cNvSpPr>
            <p:nvPr/>
          </p:nvSpPr>
          <p:spPr bwMode="auto">
            <a:xfrm>
              <a:off x="1036002" y="5419527"/>
              <a:ext cx="432000" cy="432000"/>
            </a:xfrm>
            <a:prstGeom prst="ellipse">
              <a:avLst/>
            </a:prstGeom>
            <a:solidFill>
              <a:srgbClr val="B4B4BE"/>
            </a:solidFill>
            <a:ln w="28575">
              <a:solidFill>
                <a:srgbClr val="507D7D"/>
              </a:solidFill>
              <a:round/>
            </a:ln>
            <a:effectLst/>
          </p:spPr>
          <p:txBody>
            <a:bodyPr lIns="0" tIns="0" rIns="0" bIns="0"/>
            <a:lstStyle/>
            <a:p>
              <a:pPr algn="ctr">
                <a:lnSpc>
                  <a:spcPts val="2200"/>
                </a:lnSpc>
              </a:pPr>
              <a:r>
                <a:rPr lang="en-US" altLang="zh-CN" sz="2400" b="0" i="1" dirty="0">
                  <a:solidFill>
                    <a:srgbClr val="404040"/>
                  </a:solidFill>
                  <a:latin typeface="Times New Roman" panose="02020603050405020304" pitchFamily="18" charset="0"/>
                  <a:cs typeface="Times New Roman" panose="02020603050405020304" pitchFamily="18" charset="0"/>
                </a:rPr>
                <a:t>v</a:t>
              </a:r>
              <a:r>
                <a:rPr lang="en-US" altLang="zh-CN" sz="2400" b="0" baseline="-25000" dirty="0">
                  <a:solidFill>
                    <a:srgbClr val="404040"/>
                  </a:solidFill>
                  <a:latin typeface="Times New Roman" panose="02020603050405020304" pitchFamily="18" charset="0"/>
                  <a:cs typeface="Times New Roman" panose="02020603050405020304" pitchFamily="18" charset="0"/>
                </a:rPr>
                <a:t>4</a:t>
              </a:r>
              <a:endParaRPr lang="zh-CN" altLang="en-US" sz="2400" b="0" baseline="-25000" dirty="0">
                <a:solidFill>
                  <a:srgbClr val="404040"/>
                </a:solidFill>
                <a:latin typeface="Times New Roman" panose="02020603050405020304" pitchFamily="18" charset="0"/>
                <a:cs typeface="Times New Roman" panose="02020603050405020304" pitchFamily="18" charset="0"/>
              </a:endParaRPr>
            </a:p>
          </p:txBody>
        </p:sp>
        <p:sp>
          <p:nvSpPr>
            <p:cNvPr id="76" name="Freeform 31"/>
            <p:cNvSpPr/>
            <p:nvPr/>
          </p:nvSpPr>
          <p:spPr bwMode="auto">
            <a:xfrm>
              <a:off x="1452375" y="5660708"/>
              <a:ext cx="1548000" cy="1587"/>
            </a:xfrm>
            <a:custGeom>
              <a:avLst/>
              <a:gdLst>
                <a:gd name="T0" fmla="*/ 0 w 901"/>
                <a:gd name="T1" fmla="*/ 7 h 7"/>
                <a:gd name="T2" fmla="*/ 901 w 901"/>
                <a:gd name="T3" fmla="*/ 0 h 7"/>
              </a:gdLst>
              <a:ahLst/>
              <a:cxnLst>
                <a:cxn ang="0">
                  <a:pos x="T0" y="T1"/>
                </a:cxn>
                <a:cxn ang="0">
                  <a:pos x="T2" y="T3"/>
                </a:cxn>
              </a:cxnLst>
              <a:rect l="0" t="0" r="r" b="b"/>
              <a:pathLst>
                <a:path w="901" h="7">
                  <a:moveTo>
                    <a:pt x="0" y="7"/>
                  </a:moveTo>
                  <a:lnTo>
                    <a:pt x="901" y="0"/>
                  </a:lnTo>
                </a:path>
              </a:pathLst>
            </a:custGeom>
            <a:noFill/>
            <a:ln w="25400" cmpd="sng">
              <a:solidFill>
                <a:srgbClr val="285A32"/>
              </a:solidFill>
              <a:round/>
              <a:tailEnd type="stealth" w="lg" len="lg"/>
            </a:ln>
            <a:extLst>
              <a:ext uri="{909E8E84-426E-40DD-AFC4-6F175D3DCCD1}">
                <a14:hiddenFill xmlns:a14="http://schemas.microsoft.com/office/drawing/2010/main">
                  <a:solidFill>
                    <a:srgbClr val="FFFFFF"/>
                  </a:solidFill>
                </a14:hiddenFill>
              </a:ext>
            </a:extLst>
          </p:spPr>
          <p:txBody>
            <a:bodyPr lIns="10800" tIns="28800" rIns="0" bIns="10800"/>
            <a:lstStyle/>
            <a:p>
              <a:endParaRPr lang="zh-CN" altLang="en-US"/>
            </a:p>
          </p:txBody>
        </p:sp>
      </p:grpSp>
      <p:grpSp>
        <p:nvGrpSpPr>
          <p:cNvPr id="5" name="组合 4"/>
          <p:cNvGrpSpPr/>
          <p:nvPr/>
        </p:nvGrpSpPr>
        <p:grpSpPr>
          <a:xfrm>
            <a:off x="1219455" y="3945445"/>
            <a:ext cx="1584706" cy="2241233"/>
            <a:chOff x="1231721" y="3462973"/>
            <a:chExt cx="1584706" cy="2241233"/>
          </a:xfrm>
        </p:grpSpPr>
        <p:sp>
          <p:nvSpPr>
            <p:cNvPr id="88" name="Text Box 67"/>
            <p:cNvSpPr txBox="1">
              <a:spLocks noChangeArrowheads="1"/>
            </p:cNvSpPr>
            <p:nvPr/>
          </p:nvSpPr>
          <p:spPr bwMode="auto">
            <a:xfrm>
              <a:off x="1984971" y="3462973"/>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2</a:t>
              </a:r>
            </a:p>
          </p:txBody>
        </p:sp>
        <p:sp>
          <p:nvSpPr>
            <p:cNvPr id="14" name="Text Box 68"/>
            <p:cNvSpPr txBox="1">
              <a:spLocks noChangeArrowheads="1"/>
            </p:cNvSpPr>
            <p:nvPr/>
          </p:nvSpPr>
          <p:spPr bwMode="auto">
            <a:xfrm>
              <a:off x="2209078" y="4361816"/>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7</a:t>
              </a:r>
            </a:p>
          </p:txBody>
        </p:sp>
        <p:sp>
          <p:nvSpPr>
            <p:cNvPr id="16" name="Text Box 69"/>
            <p:cNvSpPr txBox="1">
              <a:spLocks noChangeArrowheads="1"/>
            </p:cNvSpPr>
            <p:nvPr/>
          </p:nvSpPr>
          <p:spPr bwMode="auto">
            <a:xfrm>
              <a:off x="1873485" y="5185093"/>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8</a:t>
              </a:r>
            </a:p>
          </p:txBody>
        </p:sp>
        <p:sp>
          <p:nvSpPr>
            <p:cNvPr id="17" name="Text Box 70"/>
            <p:cNvSpPr txBox="1">
              <a:spLocks noChangeArrowheads="1"/>
            </p:cNvSpPr>
            <p:nvPr/>
          </p:nvSpPr>
          <p:spPr bwMode="auto">
            <a:xfrm>
              <a:off x="1231721" y="4590098"/>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5</a:t>
              </a:r>
            </a:p>
          </p:txBody>
        </p:sp>
      </p:grpSp>
      <p:grpSp>
        <p:nvGrpSpPr>
          <p:cNvPr id="18" name="组合 17"/>
          <p:cNvGrpSpPr/>
          <p:nvPr/>
        </p:nvGrpSpPr>
        <p:grpSpPr>
          <a:xfrm>
            <a:off x="1223564" y="1616551"/>
            <a:ext cx="2566200" cy="2195513"/>
            <a:chOff x="1231721" y="3462973"/>
            <a:chExt cx="2566200" cy="2195513"/>
          </a:xfrm>
        </p:grpSpPr>
        <p:sp>
          <p:nvSpPr>
            <p:cNvPr id="19" name="Text Box 67"/>
            <p:cNvSpPr txBox="1">
              <a:spLocks noChangeArrowheads="1"/>
            </p:cNvSpPr>
            <p:nvPr/>
          </p:nvSpPr>
          <p:spPr bwMode="auto">
            <a:xfrm>
              <a:off x="1984971" y="3462973"/>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2</a:t>
              </a:r>
            </a:p>
          </p:txBody>
        </p:sp>
        <p:sp>
          <p:nvSpPr>
            <p:cNvPr id="23" name="Text Box 68"/>
            <p:cNvSpPr txBox="1">
              <a:spLocks noChangeArrowheads="1"/>
            </p:cNvSpPr>
            <p:nvPr/>
          </p:nvSpPr>
          <p:spPr bwMode="auto">
            <a:xfrm>
              <a:off x="2635798" y="4239896"/>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7</a:t>
              </a:r>
            </a:p>
          </p:txBody>
        </p:sp>
        <p:sp>
          <p:nvSpPr>
            <p:cNvPr id="24" name="Text Box 69"/>
            <p:cNvSpPr txBox="1">
              <a:spLocks noChangeArrowheads="1"/>
            </p:cNvSpPr>
            <p:nvPr/>
          </p:nvSpPr>
          <p:spPr bwMode="auto">
            <a:xfrm>
              <a:off x="1644885" y="5139373"/>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8</a:t>
              </a:r>
            </a:p>
          </p:txBody>
        </p:sp>
        <p:sp>
          <p:nvSpPr>
            <p:cNvPr id="26" name="Text Box 70"/>
            <p:cNvSpPr txBox="1">
              <a:spLocks noChangeArrowheads="1"/>
            </p:cNvSpPr>
            <p:nvPr/>
          </p:nvSpPr>
          <p:spPr bwMode="auto">
            <a:xfrm>
              <a:off x="1231721" y="4590098"/>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5</a:t>
              </a:r>
            </a:p>
          </p:txBody>
        </p:sp>
        <p:sp>
          <p:nvSpPr>
            <p:cNvPr id="28" name="Text Box 68"/>
            <p:cNvSpPr txBox="1">
              <a:spLocks noChangeArrowheads="1"/>
            </p:cNvSpPr>
            <p:nvPr/>
          </p:nvSpPr>
          <p:spPr bwMode="auto">
            <a:xfrm>
              <a:off x="3190572" y="4590098"/>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6</a:t>
              </a:r>
            </a:p>
          </p:txBody>
        </p:sp>
        <p:sp>
          <p:nvSpPr>
            <p:cNvPr id="144" name="Text Box 68"/>
            <p:cNvSpPr txBox="1">
              <a:spLocks noChangeArrowheads="1"/>
            </p:cNvSpPr>
            <p:nvPr/>
          </p:nvSpPr>
          <p:spPr bwMode="auto">
            <a:xfrm>
              <a:off x="2634700" y="4940143"/>
              <a:ext cx="607349"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spcBef>
                  <a:spcPct val="50000"/>
                </a:spcBef>
              </a:pPr>
              <a:r>
                <a:rPr lang="en-US" altLang="zh-CN" sz="2800" dirty="0">
                  <a:solidFill>
                    <a:schemeClr val="tx1"/>
                  </a:solidFill>
                  <a:latin typeface="Times New Roman" panose="02020603050405020304" pitchFamily="18" charset="0"/>
                </a:rPr>
                <a:t>3</a:t>
              </a:r>
            </a:p>
          </p:txBody>
        </p:sp>
      </p:grpSp>
      <p:grpSp>
        <p:nvGrpSpPr>
          <p:cNvPr id="83" name="组合 82"/>
          <p:cNvGrpSpPr/>
          <p:nvPr/>
        </p:nvGrpSpPr>
        <p:grpSpPr>
          <a:xfrm>
            <a:off x="4465311" y="4708610"/>
            <a:ext cx="4861569" cy="1023701"/>
            <a:chOff x="3794751" y="2612003"/>
            <a:chExt cx="4861569" cy="1023701"/>
          </a:xfrm>
        </p:grpSpPr>
        <p:sp>
          <p:nvSpPr>
            <p:cNvPr id="84" name="右大括号 83"/>
            <p:cNvSpPr/>
            <p:nvPr/>
          </p:nvSpPr>
          <p:spPr>
            <a:xfrm flipH="1">
              <a:off x="6890494" y="2806067"/>
              <a:ext cx="195696" cy="684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p>
          </p:txBody>
        </p:sp>
        <p:sp>
          <p:nvSpPr>
            <p:cNvPr id="85" name="TextBox 84"/>
            <p:cNvSpPr txBox="1"/>
            <p:nvPr/>
          </p:nvSpPr>
          <p:spPr>
            <a:xfrm>
              <a:off x="3794751" y="2915387"/>
              <a:ext cx="2929899"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图（边上是否带权）</a:t>
              </a:r>
            </a:p>
          </p:txBody>
        </p:sp>
        <p:sp>
          <p:nvSpPr>
            <p:cNvPr id="86" name="TextBox 85"/>
            <p:cNvSpPr txBox="1"/>
            <p:nvPr/>
          </p:nvSpPr>
          <p:spPr>
            <a:xfrm>
              <a:off x="7071360" y="2612003"/>
              <a:ext cx="158496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非带权图</a:t>
              </a:r>
            </a:p>
          </p:txBody>
        </p:sp>
        <p:sp>
          <p:nvSpPr>
            <p:cNvPr id="87" name="TextBox 86"/>
            <p:cNvSpPr txBox="1"/>
            <p:nvPr/>
          </p:nvSpPr>
          <p:spPr>
            <a:xfrm>
              <a:off x="7071360" y="3174039"/>
              <a:ext cx="1386840" cy="461665"/>
            </a:xfrm>
            <a:prstGeom prst="rect">
              <a:avLst/>
            </a:prstGeom>
            <a:noFill/>
          </p:spPr>
          <p:txBody>
            <a:bodyPr wrap="square" rtlCol="0">
              <a:spAutoFit/>
            </a:bodyPr>
            <a:lstStyle/>
            <a:p>
              <a:r>
                <a:rPr lang="zh-CN" altLang="en-US" sz="2400" b="1" dirty="0">
                  <a:solidFill>
                    <a:srgbClr val="404040"/>
                  </a:solidFill>
                  <a:latin typeface="微软雅黑" panose="020B0503020204020204" pitchFamily="34" charset="-122"/>
                  <a:ea typeface="微软雅黑" panose="020B0503020204020204" pitchFamily="34" charset="-122"/>
                </a:rPr>
                <a:t>带权图</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查找问题：</a:t>
            </a:r>
            <a:endParaRPr lang="zh-CN" altLang="en-US"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Rectangle 13"/>
          <p:cNvSpPr>
            <a:spLocks noChangeArrowheads="1"/>
          </p:cNvSpPr>
          <p:nvPr/>
        </p:nvSpPr>
        <p:spPr bwMode="auto">
          <a:xfrm>
            <a:off x="1142365" y="901065"/>
            <a:ext cx="10079990"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gn="just">
              <a:lnSpc>
                <a:spcPct val="12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在相同类型的记录构成的集合中找出</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满足给定条件</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的记录。</a:t>
            </a:r>
            <a:endPar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2" name="组合 11"/>
          <p:cNvGrpSpPr/>
          <p:nvPr/>
        </p:nvGrpSpPr>
        <p:grpSpPr>
          <a:xfrm>
            <a:off x="1264984" y="1632782"/>
            <a:ext cx="10430031" cy="550087"/>
            <a:chOff x="867474" y="1472762"/>
            <a:chExt cx="10430031" cy="550087"/>
          </a:xfrm>
        </p:grpSpPr>
        <p:sp>
          <p:nvSpPr>
            <p:cNvPr id="13" name="Text Box 7"/>
            <p:cNvSpPr txBox="1">
              <a:spLocks noChangeArrowheads="1"/>
            </p:cNvSpPr>
            <p:nvPr/>
          </p:nvSpPr>
          <p:spPr bwMode="auto">
            <a:xfrm>
              <a:off x="1336105" y="1472762"/>
              <a:ext cx="9961400" cy="55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ts val="4000"/>
                </a:lnSpc>
                <a:buClr>
                  <a:schemeClr val="tx1"/>
                </a:buCl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给定的查找条件可能是多种多样的</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 name="Group 82"/>
            <p:cNvGrpSpPr/>
            <p:nvPr/>
          </p:nvGrpSpPr>
          <p:grpSpPr>
            <a:xfrm>
              <a:off x="867474" y="1576303"/>
              <a:ext cx="360000" cy="432000"/>
              <a:chOff x="1743075" y="3159126"/>
              <a:chExt cx="454025" cy="546100"/>
            </a:xfrm>
            <a:solidFill>
              <a:srgbClr val="5A327D"/>
            </a:solidFill>
          </p:grpSpPr>
          <p:sp>
            <p:nvSpPr>
              <p:cNvPr id="93"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27" name="组合 26"/>
          <p:cNvGrpSpPr/>
          <p:nvPr/>
        </p:nvGrpSpPr>
        <p:grpSpPr>
          <a:xfrm>
            <a:off x="1264984" y="2206538"/>
            <a:ext cx="10430031" cy="561179"/>
            <a:chOff x="867474" y="2046518"/>
            <a:chExt cx="10430031" cy="561179"/>
          </a:xfrm>
        </p:grpSpPr>
        <p:grpSp>
          <p:nvGrpSpPr>
            <p:cNvPr id="97" name="Group 82"/>
            <p:cNvGrpSpPr/>
            <p:nvPr/>
          </p:nvGrpSpPr>
          <p:grpSpPr>
            <a:xfrm>
              <a:off x="867474" y="2114902"/>
              <a:ext cx="360000" cy="432000"/>
              <a:chOff x="1743075" y="3159126"/>
              <a:chExt cx="454025" cy="546100"/>
            </a:xfrm>
            <a:solidFill>
              <a:srgbClr val="5A327D"/>
            </a:solidFill>
          </p:grpSpPr>
          <p:sp>
            <p:nvSpPr>
              <p:cNvPr id="98"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Text Box 7"/>
            <p:cNvSpPr txBox="1">
              <a:spLocks noChangeArrowheads="1"/>
            </p:cNvSpPr>
            <p:nvPr/>
          </p:nvSpPr>
          <p:spPr bwMode="auto">
            <a:xfrm>
              <a:off x="1336105" y="2046518"/>
              <a:ext cx="9961400" cy="56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ts val="4000"/>
                </a:lnSpc>
                <a:buClr>
                  <a:schemeClr val="tx1"/>
                </a:buClr>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把查找条件限制为“</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匹配</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”，即查找</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关键码等于给定值</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的记录</a:t>
              </a:r>
              <a:r>
                <a:rPr lang="zh-CN" altLang="en-US" sz="2800" dirty="0">
                  <a:latin typeface="Times New Roman" panose="02020603050405020304" pitchFamily="18" charset="0"/>
                  <a:ea typeface="宋体" panose="02010600030101010101" pitchFamily="2" charset="-122"/>
                </a:rPr>
                <a:t> </a:t>
              </a:r>
            </a:p>
          </p:txBody>
        </p:sp>
      </p:gr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5" name="Text Box 25"/>
          <p:cNvSpPr txBox="1">
            <a:spLocks noChangeArrowheads="1"/>
          </p:cNvSpPr>
          <p:nvPr/>
        </p:nvSpPr>
        <p:spPr bwMode="auto">
          <a:xfrm>
            <a:off x="4204018" y="3960365"/>
            <a:ext cx="7088822"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l"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问题规模，查找集合中的记录个数</a:t>
            </a:r>
          </a:p>
          <a:p>
            <a:pPr algn="just" eaLnBrk="0" hangingPunct="0">
              <a:spcBef>
                <a:spcPct val="20000"/>
              </a:spcBef>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查找第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个记录的概率</a:t>
            </a:r>
          </a:p>
          <a:p>
            <a:pPr algn="just" eaLnBrk="0" hangingPunct="0">
              <a:spcBef>
                <a:spcPct val="20000"/>
              </a:spcBef>
            </a:pP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c</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查找第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个记录所需的关键码的比较次数</a:t>
            </a:r>
          </a:p>
        </p:txBody>
      </p:sp>
      <p:grpSp>
        <p:nvGrpSpPr>
          <p:cNvPr id="116" name="Group 26"/>
          <p:cNvGrpSpPr/>
          <p:nvPr/>
        </p:nvGrpSpPr>
        <p:grpSpPr bwMode="auto">
          <a:xfrm>
            <a:off x="1264629" y="3945125"/>
            <a:ext cx="2455863" cy="985837"/>
            <a:chOff x="1916" y="1536"/>
            <a:chExt cx="1547" cy="740"/>
          </a:xfrm>
        </p:grpSpPr>
        <p:sp>
          <p:nvSpPr>
            <p:cNvPr id="117" name="Text Box 27"/>
            <p:cNvSpPr txBox="1">
              <a:spLocks noChangeArrowheads="1"/>
            </p:cNvSpPr>
            <p:nvPr/>
          </p:nvSpPr>
          <p:spPr bwMode="auto">
            <a:xfrm>
              <a:off x="1916" y="1706"/>
              <a:ext cx="480"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l" eaLnBrk="0" hangingPunct="0">
                <a:spcBef>
                  <a:spcPct val="50000"/>
                </a:spcBef>
              </a:pPr>
              <a:r>
                <a:rPr lang="en-US" altLang="zh-CN" sz="3200" i="1" dirty="0">
                  <a:solidFill>
                    <a:schemeClr val="tx1"/>
                  </a:solidFill>
                  <a:latin typeface="Times New Roman" panose="02020603050405020304" pitchFamily="18" charset="0"/>
                  <a:ea typeface="宋体" panose="02010600030101010101" pitchFamily="2" charset="-122"/>
                </a:rPr>
                <a:t>ASL</a:t>
              </a:r>
              <a:endParaRPr lang="zh-CN" altLang="en-US" sz="3200" i="1" dirty="0">
                <a:solidFill>
                  <a:schemeClr val="tx1"/>
                </a:solidFill>
                <a:latin typeface="Times New Roman" panose="02020603050405020304" pitchFamily="18" charset="0"/>
                <a:ea typeface="宋体" panose="02010600030101010101" pitchFamily="2" charset="-122"/>
              </a:endParaRPr>
            </a:p>
          </p:txBody>
        </p:sp>
        <p:sp>
          <p:nvSpPr>
            <p:cNvPr id="118" name="AutoShape 28"/>
            <p:cNvSpPr>
              <a:spLocks noChangeAspect="1" noChangeArrowheads="1" noTextEdit="1"/>
            </p:cNvSpPr>
            <p:nvPr/>
          </p:nvSpPr>
          <p:spPr bwMode="auto">
            <a:xfrm>
              <a:off x="2359" y="1565"/>
              <a:ext cx="1104" cy="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 name="Rectangle 29"/>
            <p:cNvSpPr>
              <a:spLocks noChangeArrowheads="1"/>
            </p:cNvSpPr>
            <p:nvPr/>
          </p:nvSpPr>
          <p:spPr bwMode="auto">
            <a:xfrm>
              <a:off x="2710" y="1735"/>
              <a:ext cx="183"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3200">
                  <a:solidFill>
                    <a:srgbClr val="000000"/>
                  </a:solidFill>
                  <a:latin typeface="Symbol" panose="05050102010706020507" pitchFamily="18" charset="2"/>
                </a:rPr>
                <a:t>å</a:t>
              </a:r>
              <a:endParaRPr lang="en-US" altLang="zh-CN" sz="3200"/>
            </a:p>
          </p:txBody>
        </p:sp>
        <p:sp>
          <p:nvSpPr>
            <p:cNvPr id="120" name="Rectangle 30"/>
            <p:cNvSpPr>
              <a:spLocks noChangeArrowheads="1"/>
            </p:cNvSpPr>
            <p:nvPr/>
          </p:nvSpPr>
          <p:spPr bwMode="auto">
            <a:xfrm>
              <a:off x="2455" y="1762"/>
              <a:ext cx="12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a:solidFill>
                    <a:srgbClr val="000000"/>
                  </a:solidFill>
                  <a:latin typeface="Symbol" panose="05050102010706020507" pitchFamily="18" charset="2"/>
                </a:rPr>
                <a:t>=</a:t>
              </a:r>
              <a:endParaRPr lang="en-US" altLang="zh-CN" sz="2800"/>
            </a:p>
          </p:txBody>
        </p:sp>
        <p:sp>
          <p:nvSpPr>
            <p:cNvPr id="121" name="Rectangle 31"/>
            <p:cNvSpPr>
              <a:spLocks noChangeArrowheads="1"/>
            </p:cNvSpPr>
            <p:nvPr/>
          </p:nvSpPr>
          <p:spPr bwMode="auto">
            <a:xfrm>
              <a:off x="2756" y="1983"/>
              <a:ext cx="105"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Symbol" panose="05050102010706020507" pitchFamily="18" charset="2"/>
                </a:rPr>
                <a:t>=</a:t>
              </a:r>
              <a:endParaRPr lang="en-US" altLang="zh-CN" sz="2400"/>
            </a:p>
          </p:txBody>
        </p:sp>
        <p:sp>
          <p:nvSpPr>
            <p:cNvPr id="122" name="Rectangle 32"/>
            <p:cNvSpPr>
              <a:spLocks noChangeArrowheads="1"/>
            </p:cNvSpPr>
            <p:nvPr/>
          </p:nvSpPr>
          <p:spPr bwMode="auto">
            <a:xfrm>
              <a:off x="2738" y="1536"/>
              <a:ext cx="12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i="1">
                  <a:solidFill>
                    <a:srgbClr val="000000"/>
                  </a:solidFill>
                  <a:latin typeface="Times New Roman" panose="02020603050405020304" pitchFamily="18" charset="0"/>
                </a:rPr>
                <a:t>n</a:t>
              </a:r>
              <a:endParaRPr lang="en-US" altLang="zh-CN" sz="2800"/>
            </a:p>
          </p:txBody>
        </p:sp>
        <p:sp>
          <p:nvSpPr>
            <p:cNvPr id="123" name="Rectangle 33"/>
            <p:cNvSpPr>
              <a:spLocks noChangeArrowheads="1"/>
            </p:cNvSpPr>
            <p:nvPr/>
          </p:nvSpPr>
          <p:spPr bwMode="auto">
            <a:xfrm>
              <a:off x="2666" y="2001"/>
              <a:ext cx="5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i="1">
                  <a:solidFill>
                    <a:srgbClr val="000000"/>
                  </a:solidFill>
                  <a:latin typeface="Times New Roman" panose="02020603050405020304" pitchFamily="18" charset="0"/>
                </a:rPr>
                <a:t>i</a:t>
              </a:r>
              <a:endParaRPr lang="en-US" altLang="zh-CN" sz="2400"/>
            </a:p>
          </p:txBody>
        </p:sp>
        <p:sp>
          <p:nvSpPr>
            <p:cNvPr id="124" name="Rectangle 34"/>
            <p:cNvSpPr>
              <a:spLocks noChangeArrowheads="1"/>
            </p:cNvSpPr>
            <p:nvPr/>
          </p:nvSpPr>
          <p:spPr bwMode="auto">
            <a:xfrm>
              <a:off x="3354" y="1863"/>
              <a:ext cx="6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i</a:t>
              </a:r>
              <a:endParaRPr lang="en-US" altLang="zh-CN" sz="2800"/>
            </a:p>
          </p:txBody>
        </p:sp>
        <p:sp>
          <p:nvSpPr>
            <p:cNvPr id="125" name="Rectangle 35"/>
            <p:cNvSpPr>
              <a:spLocks noChangeArrowheads="1"/>
            </p:cNvSpPr>
            <p:nvPr/>
          </p:nvSpPr>
          <p:spPr bwMode="auto">
            <a:xfrm>
              <a:off x="3133" y="1863"/>
              <a:ext cx="6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dirty="0" err="1">
                  <a:solidFill>
                    <a:srgbClr val="000000"/>
                  </a:solidFill>
                  <a:latin typeface="Times New Roman" panose="02020603050405020304" pitchFamily="18" charset="0"/>
                </a:rPr>
                <a:t>i</a:t>
              </a:r>
              <a:endParaRPr lang="en-US" altLang="zh-CN" sz="2800" dirty="0"/>
            </a:p>
          </p:txBody>
        </p:sp>
        <p:sp>
          <p:nvSpPr>
            <p:cNvPr id="126" name="Rectangle 36"/>
            <p:cNvSpPr>
              <a:spLocks noChangeArrowheads="1"/>
            </p:cNvSpPr>
            <p:nvPr/>
          </p:nvSpPr>
          <p:spPr bwMode="auto">
            <a:xfrm>
              <a:off x="3255" y="1731"/>
              <a:ext cx="9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c</a:t>
              </a:r>
              <a:endParaRPr lang="en-US" altLang="zh-CN" sz="2800"/>
            </a:p>
          </p:txBody>
        </p:sp>
        <p:sp>
          <p:nvSpPr>
            <p:cNvPr id="127" name="Rectangle 37"/>
            <p:cNvSpPr>
              <a:spLocks noChangeArrowheads="1"/>
            </p:cNvSpPr>
            <p:nvPr/>
          </p:nvSpPr>
          <p:spPr bwMode="auto">
            <a:xfrm>
              <a:off x="3018" y="1731"/>
              <a:ext cx="112"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i="1">
                  <a:solidFill>
                    <a:srgbClr val="000000"/>
                  </a:solidFill>
                  <a:latin typeface="Times New Roman" panose="02020603050405020304" pitchFamily="18" charset="0"/>
                </a:rPr>
                <a:t>p</a:t>
              </a:r>
              <a:endParaRPr lang="en-US" altLang="zh-CN" sz="2800"/>
            </a:p>
          </p:txBody>
        </p:sp>
        <p:sp>
          <p:nvSpPr>
            <p:cNvPr id="128" name="Rectangle 38"/>
            <p:cNvSpPr>
              <a:spLocks noChangeArrowheads="1"/>
            </p:cNvSpPr>
            <p:nvPr/>
          </p:nvSpPr>
          <p:spPr bwMode="auto">
            <a:xfrm>
              <a:off x="2882" y="2002"/>
              <a:ext cx="9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400">
                  <a:solidFill>
                    <a:srgbClr val="000000"/>
                  </a:solidFill>
                  <a:latin typeface="Times New Roman" panose="02020603050405020304" pitchFamily="18" charset="0"/>
                </a:rPr>
                <a:t>1</a:t>
              </a:r>
              <a:endParaRPr lang="en-US" altLang="zh-CN" sz="2400"/>
            </a:p>
          </p:txBody>
        </p:sp>
      </p:grpSp>
      <p:grpSp>
        <p:nvGrpSpPr>
          <p:cNvPr id="38" name="组合 37"/>
          <p:cNvGrpSpPr/>
          <p:nvPr/>
        </p:nvGrpSpPr>
        <p:grpSpPr>
          <a:xfrm>
            <a:off x="651936" y="3120993"/>
            <a:ext cx="10534224" cy="609398"/>
            <a:chOff x="651936" y="3369278"/>
            <a:chExt cx="10534224" cy="609398"/>
          </a:xfrm>
        </p:grpSpPr>
        <p:sp>
          <p:nvSpPr>
            <p:cNvPr id="114" name="Text Box 24"/>
            <p:cNvSpPr txBox="1">
              <a:spLocks noChangeArrowheads="1"/>
            </p:cNvSpPr>
            <p:nvPr/>
          </p:nvSpPr>
          <p:spPr bwMode="auto">
            <a:xfrm>
              <a:off x="1135019" y="3369278"/>
              <a:ext cx="10051141"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lnSpc>
                  <a:spcPct val="120000"/>
                </a:lnSpc>
                <a:spcBef>
                  <a:spcPct val="50000"/>
                </a:spcBef>
              </a:pPr>
              <a:r>
                <a:rPr lang="zh-CN" altLang="en-US" sz="2800" dirty="0">
                  <a:solidFill>
                    <a:srgbClr val="285A32"/>
                  </a:solidFill>
                  <a:latin typeface="微软雅黑" panose="020B0503020204020204" pitchFamily="34" charset="-122"/>
                  <a:ea typeface="微软雅黑" panose="020B0503020204020204" pitchFamily="34" charset="-122"/>
                </a:rPr>
                <a:t>平均查找长度</a:t>
              </a:r>
              <a:r>
                <a:rPr lang="zh-CN" altLang="en-US" sz="2800" dirty="0">
                  <a:solidFill>
                    <a:srgbClr val="404040"/>
                  </a:solidFill>
                  <a:latin typeface="微软雅黑" panose="020B0503020204020204" pitchFamily="34" charset="-122"/>
                  <a:ea typeface="微软雅黑" panose="020B0503020204020204" pitchFamily="34" charset="-122"/>
                </a:rPr>
                <a:t>：查找算法进行的关键码比较次数的</a:t>
              </a:r>
              <a:r>
                <a:rPr lang="zh-CN" altLang="en-US" sz="2800" dirty="0">
                  <a:solidFill>
                    <a:srgbClr val="B42D2D"/>
                  </a:solidFill>
                  <a:latin typeface="微软雅黑" panose="020B0503020204020204" pitchFamily="34" charset="-122"/>
                  <a:ea typeface="微软雅黑" panose="020B0503020204020204" pitchFamily="34" charset="-122"/>
                </a:rPr>
                <a:t>数学期望值</a:t>
              </a:r>
              <a:endParaRPr lang="zh-CN" altLang="en-US" sz="2800" dirty="0">
                <a:solidFill>
                  <a:schemeClr val="tx1"/>
                </a:solidFill>
                <a:latin typeface="Times New Roman" panose="02020603050405020304" pitchFamily="18" charset="0"/>
                <a:ea typeface="宋体" panose="02010600030101010101" pitchFamily="2" charset="-122"/>
              </a:endParaRPr>
            </a:p>
          </p:txBody>
        </p:sp>
        <p:grpSp>
          <p:nvGrpSpPr>
            <p:cNvPr id="129" name="Group 67"/>
            <p:cNvGrpSpPr/>
            <p:nvPr/>
          </p:nvGrpSpPr>
          <p:grpSpPr>
            <a:xfrm>
              <a:off x="651936" y="3467819"/>
              <a:ext cx="360000" cy="360000"/>
              <a:chOff x="10115551" y="5634038"/>
              <a:chExt cx="577850" cy="576263"/>
            </a:xfrm>
            <a:solidFill>
              <a:srgbClr val="5A327D"/>
            </a:solidFill>
          </p:grpSpPr>
          <p:sp>
            <p:nvSpPr>
              <p:cNvPr id="13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排序问题：</a:t>
            </a:r>
            <a:endParaRPr lang="en-US" altLang="zh-CN" sz="28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2" name="Rectangle 3"/>
          <p:cNvSpPr>
            <a:spLocks noChangeArrowheads="1"/>
          </p:cNvSpPr>
          <p:nvPr/>
        </p:nvSpPr>
        <p:spPr bwMode="auto">
          <a:xfrm>
            <a:off x="1167765" y="913765"/>
            <a:ext cx="1025207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eaLnBrk="0" hangingPunct="0">
              <a:lnSpc>
                <a:spcPct val="120000"/>
              </a:lnSpc>
              <a:spcBef>
                <a:spcPts val="20"/>
              </a:spcBef>
              <a:spcAft>
                <a:spcPts val="0"/>
              </a:spcAft>
              <a:buClr>
                <a:schemeClr val="tx1"/>
              </a:buClr>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给定一组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记录</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的集合{</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其相应的关键码分别为{</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将这些记录排列为{</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序列</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，使得相应的关键码满足</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sn</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aseline="-300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404040"/>
                </a:solidFill>
                <a:latin typeface="+mn-ea"/>
                <a:cs typeface="Times New Roman" panose="02020603050405020304" pitchFamily="18" charset="0"/>
              </a:rPr>
              <a:t>…</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i="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i="1" baseline="-300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sn</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22" name="Group 40"/>
          <p:cNvGrpSpPr/>
          <p:nvPr/>
        </p:nvGrpSpPr>
        <p:grpSpPr>
          <a:xfrm>
            <a:off x="1964746" y="2944748"/>
            <a:ext cx="517526" cy="387350"/>
            <a:chOff x="4113213" y="3232150"/>
            <a:chExt cx="517526" cy="387350"/>
          </a:xfrm>
          <a:solidFill>
            <a:srgbClr val="5A327D"/>
          </a:solidFill>
        </p:grpSpPr>
        <p:sp>
          <p:nvSpPr>
            <p:cNvPr id="23"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Text Box 19"/>
          <p:cNvSpPr txBox="1">
            <a:spLocks noChangeArrowheads="1"/>
          </p:cNvSpPr>
          <p:nvPr/>
        </p:nvSpPr>
        <p:spPr bwMode="auto">
          <a:xfrm>
            <a:off x="2709862" y="2879435"/>
            <a:ext cx="5001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时间性能</a:t>
            </a:r>
          </a:p>
        </p:txBody>
      </p:sp>
      <p:grpSp>
        <p:nvGrpSpPr>
          <p:cNvPr id="5" name="Group 40"/>
          <p:cNvGrpSpPr/>
          <p:nvPr/>
        </p:nvGrpSpPr>
        <p:grpSpPr>
          <a:xfrm>
            <a:off x="1964746" y="3718178"/>
            <a:ext cx="517526" cy="387350"/>
            <a:chOff x="4113213" y="3232150"/>
            <a:chExt cx="517526" cy="387350"/>
          </a:xfrm>
          <a:solidFill>
            <a:srgbClr val="5A327D"/>
          </a:solidFill>
        </p:grpSpPr>
        <p:sp>
          <p:nvSpPr>
            <p:cNvPr id="6"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Text Box 19"/>
          <p:cNvSpPr txBox="1">
            <a:spLocks noChangeArrowheads="1"/>
          </p:cNvSpPr>
          <p:nvPr/>
        </p:nvSpPr>
        <p:spPr bwMode="auto">
          <a:xfrm>
            <a:off x="2709862" y="3653480"/>
            <a:ext cx="5001578" cy="52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空间性能</a:t>
            </a:r>
          </a:p>
        </p:txBody>
      </p:sp>
      <p:grpSp>
        <p:nvGrpSpPr>
          <p:cNvPr id="16" name="Group 40"/>
          <p:cNvGrpSpPr/>
          <p:nvPr/>
        </p:nvGrpSpPr>
        <p:grpSpPr>
          <a:xfrm>
            <a:off x="1964746" y="4491608"/>
            <a:ext cx="517526" cy="387350"/>
            <a:chOff x="4113213" y="3232150"/>
            <a:chExt cx="517526" cy="387350"/>
          </a:xfrm>
          <a:solidFill>
            <a:srgbClr val="5A327D"/>
          </a:solidFill>
        </p:grpSpPr>
        <p:sp>
          <p:nvSpPr>
            <p:cNvPr id="17"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 name="Text Box 19"/>
          <p:cNvSpPr txBox="1">
            <a:spLocks noChangeArrowheads="1"/>
          </p:cNvSpPr>
          <p:nvPr/>
        </p:nvSpPr>
        <p:spPr bwMode="auto">
          <a:xfrm>
            <a:off x="2709862" y="4426910"/>
            <a:ext cx="5001578" cy="52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稳定性及简单性</a:t>
            </a:r>
          </a:p>
        </p:txBody>
      </p:sp>
      <p:grpSp>
        <p:nvGrpSpPr>
          <p:cNvPr id="26" name="Group 40"/>
          <p:cNvGrpSpPr/>
          <p:nvPr/>
        </p:nvGrpSpPr>
        <p:grpSpPr>
          <a:xfrm>
            <a:off x="1964746" y="5265038"/>
            <a:ext cx="517526" cy="387350"/>
            <a:chOff x="4113213" y="3232150"/>
            <a:chExt cx="517526" cy="387350"/>
          </a:xfrm>
          <a:solidFill>
            <a:srgbClr val="5A327D"/>
          </a:solidFill>
        </p:grpSpPr>
        <p:sp>
          <p:nvSpPr>
            <p:cNvPr id="28" name="Freeform 124"/>
            <p:cNvSpPr/>
            <p:nvPr/>
          </p:nvSpPr>
          <p:spPr bwMode="auto">
            <a:xfrm>
              <a:off x="4292601" y="3394075"/>
              <a:ext cx="338138" cy="225425"/>
            </a:xfrm>
            <a:custGeom>
              <a:avLst/>
              <a:gdLst>
                <a:gd name="T0" fmla="*/ 40 w 124"/>
                <a:gd name="T1" fmla="*/ 83 h 83"/>
                <a:gd name="T2" fmla="*/ 40 w 124"/>
                <a:gd name="T3" fmla="*/ 78 h 83"/>
                <a:gd name="T4" fmla="*/ 41 w 124"/>
                <a:gd name="T5" fmla="*/ 71 h 83"/>
                <a:gd name="T6" fmla="*/ 32 w 124"/>
                <a:gd name="T7" fmla="*/ 75 h 83"/>
                <a:gd name="T8" fmla="*/ 29 w 124"/>
                <a:gd name="T9" fmla="*/ 75 h 83"/>
                <a:gd name="T10" fmla="*/ 23 w 124"/>
                <a:gd name="T11" fmla="*/ 72 h 83"/>
                <a:gd name="T12" fmla="*/ 3 w 124"/>
                <a:gd name="T13" fmla="*/ 41 h 83"/>
                <a:gd name="T14" fmla="*/ 5 w 124"/>
                <a:gd name="T15" fmla="*/ 31 h 83"/>
                <a:gd name="T16" fmla="*/ 9 w 124"/>
                <a:gd name="T17" fmla="*/ 30 h 83"/>
                <a:gd name="T18" fmla="*/ 15 w 124"/>
                <a:gd name="T19" fmla="*/ 33 h 83"/>
                <a:gd name="T20" fmla="*/ 32 w 124"/>
                <a:gd name="T21" fmla="*/ 59 h 83"/>
                <a:gd name="T22" fmla="*/ 55 w 124"/>
                <a:gd name="T23" fmla="*/ 50 h 83"/>
                <a:gd name="T24" fmla="*/ 56 w 124"/>
                <a:gd name="T25" fmla="*/ 50 h 83"/>
                <a:gd name="T26" fmla="*/ 64 w 124"/>
                <a:gd name="T27" fmla="*/ 45 h 83"/>
                <a:gd name="T28" fmla="*/ 69 w 124"/>
                <a:gd name="T29" fmla="*/ 43 h 83"/>
                <a:gd name="T30" fmla="*/ 65 w 124"/>
                <a:gd name="T31" fmla="*/ 39 h 83"/>
                <a:gd name="T32" fmla="*/ 59 w 124"/>
                <a:gd name="T33" fmla="*/ 23 h 83"/>
                <a:gd name="T34" fmla="*/ 82 w 124"/>
                <a:gd name="T35" fmla="*/ 0 h 83"/>
                <a:gd name="T36" fmla="*/ 88 w 124"/>
                <a:gd name="T37" fmla="*/ 1 h 83"/>
                <a:gd name="T38" fmla="*/ 105 w 124"/>
                <a:gd name="T39" fmla="*/ 23 h 83"/>
                <a:gd name="T40" fmla="*/ 99 w 124"/>
                <a:gd name="T41" fmla="*/ 39 h 83"/>
                <a:gd name="T42" fmla="*/ 95 w 124"/>
                <a:gd name="T43" fmla="*/ 43 h 83"/>
                <a:gd name="T44" fmla="*/ 100 w 124"/>
                <a:gd name="T45" fmla="*/ 45 h 83"/>
                <a:gd name="T46" fmla="*/ 124 w 124"/>
                <a:gd name="T47" fmla="*/ 83 h 83"/>
                <a:gd name="T48" fmla="*/ 40 w 124"/>
                <a:gd name="T4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83">
                  <a:moveTo>
                    <a:pt x="40" y="83"/>
                  </a:moveTo>
                  <a:cubicBezTo>
                    <a:pt x="40" y="81"/>
                    <a:pt x="40" y="80"/>
                    <a:pt x="40" y="78"/>
                  </a:cubicBezTo>
                  <a:cubicBezTo>
                    <a:pt x="41" y="71"/>
                    <a:pt x="41" y="71"/>
                    <a:pt x="41" y="71"/>
                  </a:cubicBezTo>
                  <a:cubicBezTo>
                    <a:pt x="32" y="75"/>
                    <a:pt x="32" y="75"/>
                    <a:pt x="32" y="75"/>
                  </a:cubicBezTo>
                  <a:cubicBezTo>
                    <a:pt x="31" y="75"/>
                    <a:pt x="30" y="75"/>
                    <a:pt x="29" y="75"/>
                  </a:cubicBezTo>
                  <a:cubicBezTo>
                    <a:pt x="27" y="75"/>
                    <a:pt x="24" y="74"/>
                    <a:pt x="23" y="72"/>
                  </a:cubicBezTo>
                  <a:cubicBezTo>
                    <a:pt x="3" y="41"/>
                    <a:pt x="3" y="41"/>
                    <a:pt x="3" y="41"/>
                  </a:cubicBezTo>
                  <a:cubicBezTo>
                    <a:pt x="0" y="37"/>
                    <a:pt x="1" y="33"/>
                    <a:pt x="5" y="31"/>
                  </a:cubicBezTo>
                  <a:cubicBezTo>
                    <a:pt x="6" y="30"/>
                    <a:pt x="7" y="30"/>
                    <a:pt x="9" y="30"/>
                  </a:cubicBezTo>
                  <a:cubicBezTo>
                    <a:pt x="11" y="30"/>
                    <a:pt x="13" y="31"/>
                    <a:pt x="15" y="33"/>
                  </a:cubicBezTo>
                  <a:cubicBezTo>
                    <a:pt x="32" y="59"/>
                    <a:pt x="32" y="59"/>
                    <a:pt x="32" y="59"/>
                  </a:cubicBezTo>
                  <a:cubicBezTo>
                    <a:pt x="55" y="50"/>
                    <a:pt x="55" y="50"/>
                    <a:pt x="55" y="50"/>
                  </a:cubicBezTo>
                  <a:cubicBezTo>
                    <a:pt x="56" y="50"/>
                    <a:pt x="56" y="50"/>
                    <a:pt x="56" y="50"/>
                  </a:cubicBezTo>
                  <a:cubicBezTo>
                    <a:pt x="58" y="48"/>
                    <a:pt x="61" y="47"/>
                    <a:pt x="64" y="45"/>
                  </a:cubicBezTo>
                  <a:cubicBezTo>
                    <a:pt x="69" y="43"/>
                    <a:pt x="69" y="43"/>
                    <a:pt x="69" y="43"/>
                  </a:cubicBezTo>
                  <a:cubicBezTo>
                    <a:pt x="65" y="39"/>
                    <a:pt x="65" y="39"/>
                    <a:pt x="65" y="39"/>
                  </a:cubicBezTo>
                  <a:cubicBezTo>
                    <a:pt x="61" y="35"/>
                    <a:pt x="59" y="29"/>
                    <a:pt x="59" y="23"/>
                  </a:cubicBezTo>
                  <a:cubicBezTo>
                    <a:pt x="59" y="11"/>
                    <a:pt x="69" y="0"/>
                    <a:pt x="82" y="0"/>
                  </a:cubicBezTo>
                  <a:cubicBezTo>
                    <a:pt x="84" y="0"/>
                    <a:pt x="86" y="1"/>
                    <a:pt x="88" y="1"/>
                  </a:cubicBezTo>
                  <a:cubicBezTo>
                    <a:pt x="98" y="4"/>
                    <a:pt x="105" y="13"/>
                    <a:pt x="105" y="23"/>
                  </a:cubicBezTo>
                  <a:cubicBezTo>
                    <a:pt x="105" y="29"/>
                    <a:pt x="102" y="35"/>
                    <a:pt x="99" y="39"/>
                  </a:cubicBezTo>
                  <a:cubicBezTo>
                    <a:pt x="95" y="43"/>
                    <a:pt x="95" y="43"/>
                    <a:pt x="95" y="43"/>
                  </a:cubicBezTo>
                  <a:cubicBezTo>
                    <a:pt x="100" y="45"/>
                    <a:pt x="100" y="45"/>
                    <a:pt x="100" y="45"/>
                  </a:cubicBezTo>
                  <a:cubicBezTo>
                    <a:pt x="115" y="52"/>
                    <a:pt x="124" y="67"/>
                    <a:pt x="124" y="83"/>
                  </a:cubicBezTo>
                  <a:lnTo>
                    <a:pt x="40"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25"/>
            <p:cNvSpPr>
              <a:spLocks noEditPoints="1"/>
            </p:cNvSpPr>
            <p:nvPr/>
          </p:nvSpPr>
          <p:spPr bwMode="auto">
            <a:xfrm>
              <a:off x="4140201" y="3232150"/>
              <a:ext cx="395288" cy="314325"/>
            </a:xfrm>
            <a:custGeom>
              <a:avLst/>
              <a:gdLst>
                <a:gd name="T0" fmla="*/ 141 w 145"/>
                <a:gd name="T1" fmla="*/ 0 h 115"/>
                <a:gd name="T2" fmla="*/ 4 w 145"/>
                <a:gd name="T3" fmla="*/ 0 h 115"/>
                <a:gd name="T4" fmla="*/ 0 w 145"/>
                <a:gd name="T5" fmla="*/ 4 h 115"/>
                <a:gd name="T6" fmla="*/ 0 w 145"/>
                <a:gd name="T7" fmla="*/ 111 h 115"/>
                <a:gd name="T8" fmla="*/ 4 w 145"/>
                <a:gd name="T9" fmla="*/ 115 h 115"/>
                <a:gd name="T10" fmla="*/ 64 w 145"/>
                <a:gd name="T11" fmla="*/ 115 h 115"/>
                <a:gd name="T12" fmla="*/ 55 w 145"/>
                <a:gd name="T13" fmla="*/ 102 h 115"/>
                <a:gd name="T14" fmla="*/ 54 w 145"/>
                <a:gd name="T15" fmla="*/ 91 h 115"/>
                <a:gd name="T16" fmla="*/ 54 w 145"/>
                <a:gd name="T17" fmla="*/ 91 h 115"/>
                <a:gd name="T18" fmla="*/ 30 w 145"/>
                <a:gd name="T19" fmla="*/ 55 h 115"/>
                <a:gd name="T20" fmla="*/ 31 w 145"/>
                <a:gd name="T21" fmla="*/ 49 h 115"/>
                <a:gd name="T22" fmla="*/ 37 w 145"/>
                <a:gd name="T23" fmla="*/ 50 h 115"/>
                <a:gd name="T24" fmla="*/ 60 w 145"/>
                <a:gd name="T25" fmla="*/ 86 h 115"/>
                <a:gd name="T26" fmla="*/ 74 w 145"/>
                <a:gd name="T27" fmla="*/ 90 h 115"/>
                <a:gd name="T28" fmla="*/ 90 w 145"/>
                <a:gd name="T29" fmla="*/ 113 h 115"/>
                <a:gd name="T30" fmla="*/ 109 w 145"/>
                <a:gd name="T31" fmla="*/ 106 h 115"/>
                <a:gd name="T32" fmla="*/ 118 w 145"/>
                <a:gd name="T33" fmla="*/ 100 h 115"/>
                <a:gd name="T34" fmla="*/ 111 w 145"/>
                <a:gd name="T35" fmla="*/ 82 h 115"/>
                <a:gd name="T36" fmla="*/ 138 w 145"/>
                <a:gd name="T37" fmla="*/ 55 h 115"/>
                <a:gd name="T38" fmla="*/ 145 w 145"/>
                <a:gd name="T39" fmla="*/ 57 h 115"/>
                <a:gd name="T40" fmla="*/ 145 w 145"/>
                <a:gd name="T41" fmla="*/ 4 h 115"/>
                <a:gd name="T42" fmla="*/ 141 w 145"/>
                <a:gd name="T43" fmla="*/ 0 h 115"/>
                <a:gd name="T44" fmla="*/ 103 w 145"/>
                <a:gd name="T45" fmla="*/ 67 h 115"/>
                <a:gd name="T46" fmla="*/ 60 w 145"/>
                <a:gd name="T47" fmla="*/ 67 h 115"/>
                <a:gd name="T48" fmla="*/ 56 w 145"/>
                <a:gd name="T49" fmla="*/ 63 h 115"/>
                <a:gd name="T50" fmla="*/ 60 w 145"/>
                <a:gd name="T51" fmla="*/ 59 h 115"/>
                <a:gd name="T52" fmla="*/ 103 w 145"/>
                <a:gd name="T53" fmla="*/ 59 h 115"/>
                <a:gd name="T54" fmla="*/ 107 w 145"/>
                <a:gd name="T55" fmla="*/ 63 h 115"/>
                <a:gd name="T56" fmla="*/ 103 w 145"/>
                <a:gd name="T57" fmla="*/ 67 h 115"/>
                <a:gd name="T58" fmla="*/ 115 w 145"/>
                <a:gd name="T59" fmla="*/ 48 h 115"/>
                <a:gd name="T60" fmla="*/ 60 w 145"/>
                <a:gd name="T61" fmla="*/ 48 h 115"/>
                <a:gd name="T62" fmla="*/ 56 w 145"/>
                <a:gd name="T63" fmla="*/ 44 h 115"/>
                <a:gd name="T64" fmla="*/ 60 w 145"/>
                <a:gd name="T65" fmla="*/ 40 h 115"/>
                <a:gd name="T66" fmla="*/ 115 w 145"/>
                <a:gd name="T67" fmla="*/ 40 h 115"/>
                <a:gd name="T68" fmla="*/ 119 w 145"/>
                <a:gd name="T69" fmla="*/ 44 h 115"/>
                <a:gd name="T70" fmla="*/ 115 w 145"/>
                <a:gd name="T71" fmla="*/ 48 h 115"/>
                <a:gd name="T72" fmla="*/ 115 w 145"/>
                <a:gd name="T73" fmla="*/ 28 h 115"/>
                <a:gd name="T74" fmla="*/ 60 w 145"/>
                <a:gd name="T75" fmla="*/ 28 h 115"/>
                <a:gd name="T76" fmla="*/ 56 w 145"/>
                <a:gd name="T77" fmla="*/ 24 h 115"/>
                <a:gd name="T78" fmla="*/ 60 w 145"/>
                <a:gd name="T79" fmla="*/ 20 h 115"/>
                <a:gd name="T80" fmla="*/ 115 w 145"/>
                <a:gd name="T81" fmla="*/ 20 h 115"/>
                <a:gd name="T82" fmla="*/ 119 w 145"/>
                <a:gd name="T83" fmla="*/ 24 h 115"/>
                <a:gd name="T84" fmla="*/ 115 w 145"/>
                <a:gd name="T85" fmla="*/ 2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15">
                  <a:moveTo>
                    <a:pt x="141" y="0"/>
                  </a:moveTo>
                  <a:cubicBezTo>
                    <a:pt x="4" y="0"/>
                    <a:pt x="4" y="0"/>
                    <a:pt x="4" y="0"/>
                  </a:cubicBezTo>
                  <a:cubicBezTo>
                    <a:pt x="1" y="0"/>
                    <a:pt x="0" y="2"/>
                    <a:pt x="0" y="4"/>
                  </a:cubicBezTo>
                  <a:cubicBezTo>
                    <a:pt x="0" y="111"/>
                    <a:pt x="0" y="111"/>
                    <a:pt x="0" y="111"/>
                  </a:cubicBezTo>
                  <a:cubicBezTo>
                    <a:pt x="0" y="113"/>
                    <a:pt x="1" y="115"/>
                    <a:pt x="4" y="115"/>
                  </a:cubicBezTo>
                  <a:cubicBezTo>
                    <a:pt x="64" y="115"/>
                    <a:pt x="64" y="115"/>
                    <a:pt x="64" y="115"/>
                  </a:cubicBezTo>
                  <a:cubicBezTo>
                    <a:pt x="55" y="102"/>
                    <a:pt x="55" y="102"/>
                    <a:pt x="55" y="102"/>
                  </a:cubicBezTo>
                  <a:cubicBezTo>
                    <a:pt x="53" y="99"/>
                    <a:pt x="53" y="95"/>
                    <a:pt x="54" y="91"/>
                  </a:cubicBezTo>
                  <a:cubicBezTo>
                    <a:pt x="54" y="91"/>
                    <a:pt x="54" y="91"/>
                    <a:pt x="54" y="91"/>
                  </a:cubicBezTo>
                  <a:cubicBezTo>
                    <a:pt x="30" y="55"/>
                    <a:pt x="30" y="55"/>
                    <a:pt x="30" y="55"/>
                  </a:cubicBezTo>
                  <a:cubicBezTo>
                    <a:pt x="29" y="53"/>
                    <a:pt x="29" y="50"/>
                    <a:pt x="31" y="49"/>
                  </a:cubicBezTo>
                  <a:cubicBezTo>
                    <a:pt x="33" y="48"/>
                    <a:pt x="36" y="48"/>
                    <a:pt x="37" y="50"/>
                  </a:cubicBezTo>
                  <a:cubicBezTo>
                    <a:pt x="60" y="86"/>
                    <a:pt x="60" y="86"/>
                    <a:pt x="60" y="86"/>
                  </a:cubicBezTo>
                  <a:cubicBezTo>
                    <a:pt x="65" y="83"/>
                    <a:pt x="71" y="85"/>
                    <a:pt x="74" y="90"/>
                  </a:cubicBezTo>
                  <a:cubicBezTo>
                    <a:pt x="90" y="113"/>
                    <a:pt x="90" y="113"/>
                    <a:pt x="90" y="113"/>
                  </a:cubicBezTo>
                  <a:cubicBezTo>
                    <a:pt x="109" y="106"/>
                    <a:pt x="109" y="106"/>
                    <a:pt x="109" y="106"/>
                  </a:cubicBezTo>
                  <a:cubicBezTo>
                    <a:pt x="112" y="104"/>
                    <a:pt x="115" y="102"/>
                    <a:pt x="118" y="100"/>
                  </a:cubicBezTo>
                  <a:cubicBezTo>
                    <a:pt x="114" y="96"/>
                    <a:pt x="111" y="89"/>
                    <a:pt x="111" y="82"/>
                  </a:cubicBezTo>
                  <a:cubicBezTo>
                    <a:pt x="111" y="68"/>
                    <a:pt x="123" y="55"/>
                    <a:pt x="138" y="55"/>
                  </a:cubicBezTo>
                  <a:cubicBezTo>
                    <a:pt x="140" y="55"/>
                    <a:pt x="143" y="56"/>
                    <a:pt x="145" y="57"/>
                  </a:cubicBezTo>
                  <a:cubicBezTo>
                    <a:pt x="145" y="4"/>
                    <a:pt x="145" y="4"/>
                    <a:pt x="145" y="4"/>
                  </a:cubicBezTo>
                  <a:cubicBezTo>
                    <a:pt x="145" y="2"/>
                    <a:pt x="143" y="0"/>
                    <a:pt x="141" y="0"/>
                  </a:cubicBezTo>
                  <a:close/>
                  <a:moveTo>
                    <a:pt x="103" y="67"/>
                  </a:moveTo>
                  <a:cubicBezTo>
                    <a:pt x="60" y="67"/>
                    <a:pt x="60" y="67"/>
                    <a:pt x="60" y="67"/>
                  </a:cubicBezTo>
                  <a:cubicBezTo>
                    <a:pt x="58" y="67"/>
                    <a:pt x="56" y="65"/>
                    <a:pt x="56" y="63"/>
                  </a:cubicBezTo>
                  <a:cubicBezTo>
                    <a:pt x="56" y="61"/>
                    <a:pt x="58" y="59"/>
                    <a:pt x="60" y="59"/>
                  </a:cubicBezTo>
                  <a:cubicBezTo>
                    <a:pt x="103" y="59"/>
                    <a:pt x="103" y="59"/>
                    <a:pt x="103" y="59"/>
                  </a:cubicBezTo>
                  <a:cubicBezTo>
                    <a:pt x="106" y="59"/>
                    <a:pt x="107" y="61"/>
                    <a:pt x="107" y="63"/>
                  </a:cubicBezTo>
                  <a:cubicBezTo>
                    <a:pt x="107" y="65"/>
                    <a:pt x="106" y="67"/>
                    <a:pt x="103" y="67"/>
                  </a:cubicBezTo>
                  <a:close/>
                  <a:moveTo>
                    <a:pt x="115" y="48"/>
                  </a:moveTo>
                  <a:cubicBezTo>
                    <a:pt x="60" y="48"/>
                    <a:pt x="60" y="48"/>
                    <a:pt x="60" y="48"/>
                  </a:cubicBezTo>
                  <a:cubicBezTo>
                    <a:pt x="58" y="48"/>
                    <a:pt x="56" y="46"/>
                    <a:pt x="56" y="44"/>
                  </a:cubicBezTo>
                  <a:cubicBezTo>
                    <a:pt x="56" y="41"/>
                    <a:pt x="58" y="40"/>
                    <a:pt x="60" y="40"/>
                  </a:cubicBezTo>
                  <a:cubicBezTo>
                    <a:pt x="115" y="40"/>
                    <a:pt x="115" y="40"/>
                    <a:pt x="115" y="40"/>
                  </a:cubicBezTo>
                  <a:cubicBezTo>
                    <a:pt x="117" y="40"/>
                    <a:pt x="119" y="41"/>
                    <a:pt x="119" y="44"/>
                  </a:cubicBezTo>
                  <a:cubicBezTo>
                    <a:pt x="119" y="46"/>
                    <a:pt x="117" y="48"/>
                    <a:pt x="115" y="48"/>
                  </a:cubicBezTo>
                  <a:close/>
                  <a:moveTo>
                    <a:pt x="115" y="28"/>
                  </a:moveTo>
                  <a:cubicBezTo>
                    <a:pt x="60" y="28"/>
                    <a:pt x="60" y="28"/>
                    <a:pt x="60" y="28"/>
                  </a:cubicBezTo>
                  <a:cubicBezTo>
                    <a:pt x="58" y="28"/>
                    <a:pt x="56" y="27"/>
                    <a:pt x="56" y="24"/>
                  </a:cubicBezTo>
                  <a:cubicBezTo>
                    <a:pt x="56" y="22"/>
                    <a:pt x="58" y="20"/>
                    <a:pt x="60" y="20"/>
                  </a:cubicBezTo>
                  <a:cubicBezTo>
                    <a:pt x="115" y="20"/>
                    <a:pt x="115" y="20"/>
                    <a:pt x="115" y="20"/>
                  </a:cubicBezTo>
                  <a:cubicBezTo>
                    <a:pt x="117" y="20"/>
                    <a:pt x="119" y="22"/>
                    <a:pt x="119" y="24"/>
                  </a:cubicBezTo>
                  <a:cubicBezTo>
                    <a:pt x="119" y="27"/>
                    <a:pt x="117" y="28"/>
                    <a:pt x="11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26"/>
            <p:cNvSpPr/>
            <p:nvPr/>
          </p:nvSpPr>
          <p:spPr bwMode="auto">
            <a:xfrm>
              <a:off x="4113213" y="3578225"/>
              <a:ext cx="220663" cy="22225"/>
            </a:xfrm>
            <a:custGeom>
              <a:avLst/>
              <a:gdLst>
                <a:gd name="T0" fmla="*/ 77 w 81"/>
                <a:gd name="T1" fmla="*/ 8 h 8"/>
                <a:gd name="T2" fmla="*/ 3 w 81"/>
                <a:gd name="T3" fmla="*/ 8 h 8"/>
                <a:gd name="T4" fmla="*/ 0 w 81"/>
                <a:gd name="T5" fmla="*/ 4 h 8"/>
                <a:gd name="T6" fmla="*/ 3 w 81"/>
                <a:gd name="T7" fmla="*/ 0 h 8"/>
                <a:gd name="T8" fmla="*/ 77 w 81"/>
                <a:gd name="T9" fmla="*/ 0 h 8"/>
                <a:gd name="T10" fmla="*/ 81 w 81"/>
                <a:gd name="T11" fmla="*/ 4 h 8"/>
                <a:gd name="T12" fmla="*/ 77 w 81"/>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1" h="8">
                  <a:moveTo>
                    <a:pt x="77" y="8"/>
                  </a:moveTo>
                  <a:cubicBezTo>
                    <a:pt x="3" y="8"/>
                    <a:pt x="3" y="8"/>
                    <a:pt x="3" y="8"/>
                  </a:cubicBezTo>
                  <a:cubicBezTo>
                    <a:pt x="1" y="8"/>
                    <a:pt x="0" y="6"/>
                    <a:pt x="0" y="4"/>
                  </a:cubicBezTo>
                  <a:cubicBezTo>
                    <a:pt x="0" y="1"/>
                    <a:pt x="1" y="0"/>
                    <a:pt x="3" y="0"/>
                  </a:cubicBezTo>
                  <a:cubicBezTo>
                    <a:pt x="77" y="0"/>
                    <a:pt x="77" y="0"/>
                    <a:pt x="77" y="0"/>
                  </a:cubicBezTo>
                  <a:cubicBezTo>
                    <a:pt x="79" y="0"/>
                    <a:pt x="81" y="1"/>
                    <a:pt x="81" y="4"/>
                  </a:cubicBezTo>
                  <a:cubicBezTo>
                    <a:pt x="81" y="6"/>
                    <a:pt x="79" y="8"/>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3" name="Text Box 19"/>
          <p:cNvSpPr txBox="1">
            <a:spLocks noChangeArrowheads="1"/>
          </p:cNvSpPr>
          <p:nvPr/>
        </p:nvSpPr>
        <p:spPr bwMode="auto">
          <a:xfrm>
            <a:off x="2709862" y="5200340"/>
            <a:ext cx="5001578" cy="52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solidFill>
                  <a:srgbClr val="404040"/>
                </a:solidFill>
                <a:latin typeface="微软雅黑" panose="020B0503020204020204" pitchFamily="34" charset="-122"/>
                <a:ea typeface="微软雅黑" panose="020B0503020204020204" pitchFamily="34" charset="-122"/>
              </a:rPr>
              <a:t>关键码的分布情况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14" grpId="0" bldLvl="0" animBg="1"/>
      <p:bldP spid="21" grpId="0" bldLvl="0" animBg="1"/>
      <p:bldP spid="3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图问题：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算法中最古老也最令人感兴趣的领域</a:t>
            </a:r>
          </a:p>
        </p:txBody>
      </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14699" name="图片 114698"/>
          <p:cNvPicPr>
            <a:picLocks noChangeAspect="1"/>
          </p:cNvPicPr>
          <p:nvPr/>
        </p:nvPicPr>
        <p:blipFill>
          <a:blip r:embed="rId2"/>
          <a:stretch>
            <a:fillRect/>
          </a:stretch>
        </p:blipFill>
        <p:spPr>
          <a:xfrm>
            <a:off x="845820" y="1951990"/>
            <a:ext cx="4757420" cy="4427855"/>
          </a:xfrm>
          <a:prstGeom prst="rect">
            <a:avLst/>
          </a:prstGeom>
          <a:noFill/>
          <a:ln w="9525">
            <a:solidFill>
              <a:schemeClr val="accent6">
                <a:lumMod val="50000"/>
              </a:schemeClr>
            </a:solidFill>
          </a:ln>
        </p:spPr>
      </p:pic>
      <p:pic>
        <p:nvPicPr>
          <p:cNvPr id="2" name="图片 1" descr="view"/>
          <p:cNvPicPr>
            <a:picLocks noChangeAspect="1"/>
          </p:cNvPicPr>
          <p:nvPr/>
        </p:nvPicPr>
        <p:blipFill>
          <a:blip r:embed="rId3"/>
          <a:stretch>
            <a:fillRect/>
          </a:stretch>
        </p:blipFill>
        <p:spPr>
          <a:xfrm>
            <a:off x="5603240" y="1951355"/>
            <a:ext cx="6128976" cy="4428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1494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组合问题：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一般都是最优化问题，即寻找一个组合对象，比如一个排列、一个组合或一个子集，这个组合对象能够满足特定的约束条件并使得某个目标函数取得极值：价值最大或成本最小。</a:t>
            </a:r>
          </a:p>
        </p:txBody>
      </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4" name="文本框 103"/>
          <p:cNvSpPr txBox="1"/>
          <p:nvPr/>
        </p:nvSpPr>
        <p:spPr>
          <a:xfrm>
            <a:off x="1095375" y="2783205"/>
            <a:ext cx="10007600" cy="1886585"/>
          </a:xfrm>
          <a:prstGeom prst="rect">
            <a:avLst/>
          </a:prstGeom>
          <a:noFill/>
          <a:ln w="28575">
            <a:solidFill>
              <a:schemeClr val="accent6">
                <a:lumMod val="50000"/>
              </a:schemeClr>
            </a:solidFill>
          </a:ln>
        </p:spPr>
        <p:txBody>
          <a:bodyPr wrap="square">
            <a:spAutoFit/>
          </a:bodyPr>
          <a:lstStyle/>
          <a:p>
            <a:pPr indent="0" fontAlgn="auto">
              <a:lnSpc>
                <a:spcPts val="35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从理论的观点还是实践的观点，组合问题是计算领域中最难解的问题：</a:t>
            </a:r>
          </a:p>
          <a:p>
            <a:pPr indent="0" fontAlgn="auto">
              <a:lnSpc>
                <a:spcPts val="35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1</a:t>
            </a: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zh-CN"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组合爆炸</a:t>
            </a:r>
            <a:r>
              <a:rPr lang="zh-CN"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400" b="0">
                <a:latin typeface="微软雅黑" panose="020B0503020204020204" pitchFamily="34" charset="-122"/>
                <a:ea typeface="微软雅黑" panose="020B0503020204020204" pitchFamily="34" charset="-122"/>
                <a:cs typeface="微软雅黑" panose="020B0503020204020204" pitchFamily="34" charset="-122"/>
              </a:rPr>
              <a:t>随着问题规模的增大，组合对象的数量增长极快；</a:t>
            </a:r>
          </a:p>
          <a:p>
            <a:pPr indent="0" fontAlgn="auto">
              <a:lnSpc>
                <a:spcPts val="35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a:t>
            </a:r>
            <a:r>
              <a:rPr lang="en-US" sz="2400" b="0">
                <a:latin typeface="微软雅黑" panose="020B0503020204020204" pitchFamily="34" charset="-122"/>
                <a:ea typeface="微软雅黑" panose="020B0503020204020204" pitchFamily="34" charset="-122"/>
                <a:cs typeface="微软雅黑" panose="020B0503020204020204" pitchFamily="34" charset="-122"/>
              </a:rPr>
              <a:t>2</a:t>
            </a:r>
            <a:r>
              <a:rPr lang="zh-CN" sz="2400" b="0">
                <a:latin typeface="微软雅黑" panose="020B0503020204020204" pitchFamily="34" charset="-122"/>
                <a:ea typeface="微软雅黑" panose="020B0503020204020204" pitchFamily="34" charset="-122"/>
                <a:cs typeface="微软雅黑" panose="020B0503020204020204" pitchFamily="34" charset="-122"/>
              </a:rPr>
              <a:t>）对于绝大多数组合问题，</a:t>
            </a:r>
            <a:r>
              <a:rPr lang="zh-CN" sz="2400"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尚未找到有效的算法</a:t>
            </a:r>
            <a:r>
              <a:rPr lang="zh-CN" sz="2400" b="0">
                <a:latin typeface="微软雅黑" panose="020B0503020204020204" pitchFamily="34" charset="-122"/>
                <a:ea typeface="微软雅黑" panose="020B0503020204020204" pitchFamily="34" charset="-122"/>
                <a:cs typeface="微软雅黑" panose="020B0503020204020204" pitchFamily="34" charset="-122"/>
              </a:rPr>
              <a:t>能在可接受的时间内实现正确求解。</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算法的起源</a:t>
            </a:r>
            <a:endPar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endParaRPr>
          </a:p>
        </p:txBody>
      </p:sp>
      <p:grpSp>
        <p:nvGrpSpPr>
          <p:cNvPr id="3" name="组合 2"/>
          <p:cNvGrpSpPr/>
          <p:nvPr/>
        </p:nvGrpSpPr>
        <p:grpSpPr>
          <a:xfrm>
            <a:off x="638786" y="939363"/>
            <a:ext cx="10760587" cy="1126462"/>
            <a:chOff x="651937" y="5387316"/>
            <a:chExt cx="10760587" cy="1126462"/>
          </a:xfrm>
        </p:grpSpPr>
        <p:sp>
          <p:nvSpPr>
            <p:cNvPr id="4" name="Rectangle 13"/>
            <p:cNvSpPr>
              <a:spLocks noChangeArrowheads="1"/>
            </p:cNvSpPr>
            <p:nvPr/>
          </p:nvSpPr>
          <p:spPr bwMode="auto">
            <a:xfrm>
              <a:off x="1130976" y="5387316"/>
              <a:ext cx="10281548"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算法的</a:t>
              </a:r>
              <a:r>
                <a:rPr lang="zh-CN" altLang="en-US" sz="2800" dirty="0">
                  <a:solidFill>
                    <a:srgbClr val="285A32"/>
                  </a:solidFill>
                  <a:latin typeface="微软雅黑" panose="020B0503020204020204" pitchFamily="34" charset="-122"/>
                  <a:ea typeface="微软雅黑" panose="020B0503020204020204" pitchFamily="34" charset="-122"/>
                </a:rPr>
                <a:t>英文名称</a:t>
              </a:r>
              <a:r>
                <a:rPr lang="zh-CN" altLang="en-US" sz="2800" dirty="0">
                  <a:solidFill>
                    <a:srgbClr val="404040"/>
                  </a:solidFill>
                  <a:latin typeface="微软雅黑" panose="020B0503020204020204" pitchFamily="34" charset="-122"/>
                  <a:ea typeface="微软雅黑" panose="020B0503020204020204" pitchFamily="34" charset="-122"/>
                </a:rPr>
                <a:t>来自于波斯数学家阿勒</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霍瓦里松</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代数对话录</a:t>
              </a:r>
              <a:r>
                <a:rPr lang="en-US" altLang="zh-CN" sz="2800" dirty="0">
                  <a:solidFill>
                    <a:srgbClr val="404040"/>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（公元</a:t>
              </a:r>
              <a:r>
                <a:rPr lang="en-US" altLang="zh-CN" sz="2800" dirty="0">
                  <a:solidFill>
                    <a:srgbClr val="404040"/>
                  </a:solidFill>
                  <a:latin typeface="微软雅黑" panose="020B0503020204020204" pitchFamily="34" charset="-122"/>
                  <a:ea typeface="微软雅黑" panose="020B0503020204020204" pitchFamily="34" charset="-122"/>
                </a:rPr>
                <a:t>825</a:t>
              </a:r>
              <a:r>
                <a:rPr lang="zh-CN" altLang="en-US" sz="2800" dirty="0">
                  <a:solidFill>
                    <a:srgbClr val="404040"/>
                  </a:solidFill>
                  <a:latin typeface="微软雅黑" panose="020B0503020204020204" pitchFamily="34" charset="-122"/>
                  <a:ea typeface="微软雅黑" panose="020B0503020204020204" pitchFamily="34" charset="-122"/>
                </a:rPr>
                <a:t>年）</a:t>
              </a:r>
            </a:p>
          </p:txBody>
        </p:sp>
        <p:grpSp>
          <p:nvGrpSpPr>
            <p:cNvPr id="5" name="Group 67"/>
            <p:cNvGrpSpPr/>
            <p:nvPr/>
          </p:nvGrpSpPr>
          <p:grpSpPr>
            <a:xfrm>
              <a:off x="651937" y="5480365"/>
              <a:ext cx="359992" cy="360001"/>
              <a:chOff x="10115551" y="5634036"/>
              <a:chExt cx="577837" cy="576265"/>
            </a:xfrm>
            <a:solidFill>
              <a:srgbClr val="5A327D"/>
            </a:solidFill>
          </p:grpSpPr>
          <p:sp>
            <p:nvSpPr>
              <p:cNvPr id="6"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3" name="组合 12"/>
          <p:cNvGrpSpPr/>
          <p:nvPr/>
        </p:nvGrpSpPr>
        <p:grpSpPr>
          <a:xfrm>
            <a:off x="615728" y="3092560"/>
            <a:ext cx="10760587" cy="609398"/>
            <a:chOff x="651937" y="5387316"/>
            <a:chExt cx="10760587" cy="609398"/>
          </a:xfrm>
        </p:grpSpPr>
        <p:sp>
          <p:nvSpPr>
            <p:cNvPr id="14" name="Rectangle 13"/>
            <p:cNvSpPr>
              <a:spLocks noChangeArrowheads="1"/>
            </p:cNvSpPr>
            <p:nvPr/>
          </p:nvSpPr>
          <p:spPr bwMode="auto">
            <a:xfrm>
              <a:off x="1130976" y="5387316"/>
              <a:ext cx="1028154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Algorithm</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Webster's New World Dictionary</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1957</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版）中尚未出现</a:t>
              </a:r>
              <a:endParaRPr lang="zh-CN" altLang="en-US" sz="2800" dirty="0">
                <a:solidFill>
                  <a:srgbClr val="404040"/>
                </a:solidFill>
                <a:latin typeface="微软雅黑" panose="020B0503020204020204" pitchFamily="34" charset="-122"/>
                <a:ea typeface="微软雅黑" panose="020B0503020204020204" pitchFamily="34" charset="-122"/>
              </a:endParaRPr>
            </a:p>
          </p:txBody>
        </p:sp>
        <p:grpSp>
          <p:nvGrpSpPr>
            <p:cNvPr id="15" name="Group 67"/>
            <p:cNvGrpSpPr/>
            <p:nvPr/>
          </p:nvGrpSpPr>
          <p:grpSpPr>
            <a:xfrm>
              <a:off x="651937" y="5480365"/>
              <a:ext cx="359992" cy="360001"/>
              <a:chOff x="10115551" y="5634036"/>
              <a:chExt cx="577837" cy="576265"/>
            </a:xfrm>
            <a:solidFill>
              <a:srgbClr val="5A327D"/>
            </a:solidFill>
          </p:grpSpPr>
          <p:sp>
            <p:nvSpPr>
              <p:cNvPr id="16"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8" name="TextBox 1"/>
          <p:cNvSpPr txBox="1"/>
          <p:nvPr/>
        </p:nvSpPr>
        <p:spPr>
          <a:xfrm>
            <a:off x="1272144" y="3825240"/>
            <a:ext cx="9509952" cy="514180"/>
          </a:xfrm>
          <a:prstGeom prst="rect">
            <a:avLst/>
          </a:prstGeom>
          <a:noFill/>
        </p:spPr>
        <p:txBody>
          <a:bodyPr wrap="square" rtlCol="0">
            <a:spAutoFit/>
          </a:bodyPr>
          <a:lstStyle/>
          <a:p>
            <a:pPr>
              <a:lnSpc>
                <a:spcPts val="3500"/>
              </a:lnSpc>
            </a:pP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Algorithm——</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Logarithm——</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对数；</a:t>
            </a:r>
            <a:r>
              <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Algorism——</a:t>
            </a:r>
            <a:r>
              <a:rPr lang="zh-CN" altLang="en-US"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rPr>
              <a:t>算术</a:t>
            </a:r>
            <a:endParaRPr lang="en-US" altLang="zh-CN" sz="2800" dirty="0">
              <a:solidFill>
                <a:srgbClr val="285A32"/>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Rectangle 13"/>
          <p:cNvSpPr>
            <a:spLocks noChangeArrowheads="1"/>
          </p:cNvSpPr>
          <p:nvPr/>
        </p:nvSpPr>
        <p:spPr bwMode="auto">
          <a:xfrm>
            <a:off x="4806053" y="4667554"/>
            <a:ext cx="6730628" cy="669414"/>
          </a:xfrm>
          <a:prstGeom prst="rect">
            <a:avLst/>
          </a:prstGeom>
          <a:noFill/>
          <a:ln w="63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ts val="4500"/>
              </a:lnSpc>
            </a:pPr>
            <a:r>
              <a:rPr lang="zh-CN" altLang="en-US" sz="2800" dirty="0">
                <a:solidFill>
                  <a:srgbClr val="404040"/>
                </a:solidFill>
                <a:latin typeface="微软雅黑" panose="020B0503020204020204" pitchFamily="34" charset="-122"/>
                <a:ea typeface="微软雅黑" panose="020B0503020204020204" pitchFamily="34" charset="-122"/>
              </a:rPr>
              <a:t>张仓</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九章算术</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创立的机械化算法体系</a:t>
            </a:r>
          </a:p>
        </p:txBody>
      </p:sp>
      <p:sp>
        <p:nvSpPr>
          <p:cNvPr id="10" name="Rectangle 13"/>
          <p:cNvSpPr>
            <a:spLocks noChangeArrowheads="1"/>
          </p:cNvSpPr>
          <p:nvPr/>
        </p:nvSpPr>
        <p:spPr bwMode="auto">
          <a:xfrm>
            <a:off x="4806053" y="5267374"/>
            <a:ext cx="7043048" cy="669414"/>
          </a:xfrm>
          <a:prstGeom prst="rect">
            <a:avLst/>
          </a:prstGeom>
          <a:noFill/>
          <a:ln w="6350">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ts val="4500"/>
              </a:lnSpc>
            </a:pPr>
            <a:r>
              <a:rPr lang="zh-CN" altLang="en-US" sz="2800" dirty="0">
                <a:solidFill>
                  <a:srgbClr val="404040"/>
                </a:solidFill>
                <a:latin typeface="微软雅黑" panose="020B0503020204020204" pitchFamily="34" charset="-122"/>
                <a:ea typeface="微软雅黑" panose="020B0503020204020204" pitchFamily="34" charset="-122"/>
              </a:rPr>
              <a:t>欧几里德</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B42D2D"/>
                </a:solidFill>
                <a:latin typeface="微软雅黑" panose="020B0503020204020204" pitchFamily="34" charset="-122"/>
                <a:ea typeface="微软雅黑" panose="020B0503020204020204" pitchFamily="34" charset="-122"/>
              </a:rPr>
              <a:t>几何原本</a:t>
            </a:r>
            <a:r>
              <a:rPr lang="en-US" altLang="zh-CN" sz="2800" dirty="0">
                <a:solidFill>
                  <a:srgbClr val="B42D2D"/>
                </a:solidFill>
                <a:latin typeface="微软雅黑" panose="020B0503020204020204" pitchFamily="34" charset="-122"/>
                <a:ea typeface="微软雅黑" panose="020B0503020204020204" pitchFamily="34" charset="-122"/>
              </a:rPr>
              <a:t>》</a:t>
            </a:r>
            <a:r>
              <a:rPr lang="zh-CN" altLang="en-US" sz="2800" dirty="0">
                <a:solidFill>
                  <a:srgbClr val="404040"/>
                </a:solidFill>
                <a:latin typeface="微软雅黑" panose="020B0503020204020204" pitchFamily="34" charset="-122"/>
                <a:ea typeface="微软雅黑" panose="020B0503020204020204" pitchFamily="34" charset="-122"/>
              </a:rPr>
              <a:t>创立的逻辑演绎体系</a:t>
            </a:r>
            <a:endParaRPr lang="en-US" altLang="zh-CN" sz="2800" dirty="0">
              <a:solidFill>
                <a:srgbClr val="404040"/>
              </a:solidFill>
              <a:latin typeface="微软雅黑" panose="020B0503020204020204" pitchFamily="34" charset="-122"/>
              <a:ea typeface="微软雅黑" panose="020B0503020204020204" pitchFamily="34" charset="-122"/>
            </a:endParaRPr>
          </a:p>
        </p:txBody>
      </p:sp>
      <p:sp>
        <p:nvSpPr>
          <p:cNvPr id="11" name="右大括号 10"/>
          <p:cNvSpPr/>
          <p:nvPr/>
        </p:nvSpPr>
        <p:spPr>
          <a:xfrm flipH="1">
            <a:off x="4614088" y="4970057"/>
            <a:ext cx="180000" cy="720000"/>
          </a:xfrm>
          <a:prstGeom prst="rightBrace">
            <a:avLst>
              <a:gd name="adj1" fmla="val 16840"/>
              <a:gd name="adj2" fmla="val 50000"/>
            </a:avLst>
          </a:prstGeom>
          <a:ln w="25400">
            <a:solidFill>
              <a:srgbClr val="507D7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2" name="组合 11"/>
          <p:cNvGrpSpPr/>
          <p:nvPr/>
        </p:nvGrpSpPr>
        <p:grpSpPr>
          <a:xfrm>
            <a:off x="571642" y="5035982"/>
            <a:ext cx="4132446" cy="623595"/>
            <a:chOff x="571642" y="5035982"/>
            <a:chExt cx="4132446" cy="623595"/>
          </a:xfrm>
        </p:grpSpPr>
        <p:sp>
          <p:nvSpPr>
            <p:cNvPr id="18" name="Rectangle 11"/>
            <p:cNvSpPr/>
            <p:nvPr/>
          </p:nvSpPr>
          <p:spPr>
            <a:xfrm>
              <a:off x="1137928" y="5035982"/>
              <a:ext cx="3566160" cy="623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404040"/>
                  </a:solidFill>
                  <a:latin typeface="微软雅黑" panose="020B0503020204020204" pitchFamily="34" charset="-122"/>
                  <a:ea typeface="微软雅黑" panose="020B0503020204020204" pitchFamily="34" charset="-122"/>
                </a:rPr>
                <a:t>世界数学的两大体系</a:t>
              </a:r>
              <a:endParaRPr lang="zh-CN" altLang="en-US" sz="3200" b="1" dirty="0">
                <a:solidFill>
                  <a:srgbClr val="404040"/>
                </a:solidFill>
                <a:latin typeface="微软雅黑" panose="020B0503020204020204" pitchFamily="34" charset="-122"/>
                <a:ea typeface="微软雅黑" panose="020B0503020204020204" pitchFamily="34" charset="-122"/>
              </a:endParaRPr>
            </a:p>
          </p:txBody>
        </p:sp>
        <p:grpSp>
          <p:nvGrpSpPr>
            <p:cNvPr id="42" name="Group 40"/>
            <p:cNvGrpSpPr/>
            <p:nvPr/>
          </p:nvGrpSpPr>
          <p:grpSpPr>
            <a:xfrm>
              <a:off x="571642" y="5093701"/>
              <a:ext cx="541338" cy="534988"/>
              <a:chOff x="674688" y="4314825"/>
              <a:chExt cx="541338" cy="534988"/>
            </a:xfrm>
            <a:solidFill>
              <a:srgbClr val="5A327D"/>
            </a:solidFill>
          </p:grpSpPr>
          <p:sp>
            <p:nvSpPr>
              <p:cNvPr id="43" name="Freeform 110"/>
              <p:cNvSpPr/>
              <p:nvPr/>
            </p:nvSpPr>
            <p:spPr bwMode="auto">
              <a:xfrm>
                <a:off x="982663" y="4579938"/>
                <a:ext cx="233363" cy="269875"/>
              </a:xfrm>
              <a:custGeom>
                <a:avLst/>
                <a:gdLst>
                  <a:gd name="T0" fmla="*/ 25 w 86"/>
                  <a:gd name="T1" fmla="*/ 99 h 99"/>
                  <a:gd name="T2" fmla="*/ 25 w 86"/>
                  <a:gd name="T3" fmla="*/ 99 h 99"/>
                  <a:gd name="T4" fmla="*/ 19 w 86"/>
                  <a:gd name="T5" fmla="*/ 95 h 99"/>
                  <a:gd name="T6" fmla="*/ 0 w 86"/>
                  <a:gd name="T7" fmla="*/ 31 h 99"/>
                  <a:gd name="T8" fmla="*/ 12 w 86"/>
                  <a:gd name="T9" fmla="*/ 28 h 99"/>
                  <a:gd name="T10" fmla="*/ 26 w 86"/>
                  <a:gd name="T11" fmla="*/ 75 h 99"/>
                  <a:gd name="T12" fmla="*/ 36 w 86"/>
                  <a:gd name="T13" fmla="*/ 49 h 99"/>
                  <a:gd name="T14" fmla="*/ 43 w 86"/>
                  <a:gd name="T15" fmla="*/ 46 h 99"/>
                  <a:gd name="T16" fmla="*/ 66 w 86"/>
                  <a:gd name="T17" fmla="*/ 50 h 99"/>
                  <a:gd name="T18" fmla="*/ 34 w 86"/>
                  <a:gd name="T19" fmla="*/ 7 h 99"/>
                  <a:gd name="T20" fmla="*/ 44 w 86"/>
                  <a:gd name="T21" fmla="*/ 0 h 99"/>
                  <a:gd name="T22" fmla="*/ 85 w 86"/>
                  <a:gd name="T23" fmla="*/ 55 h 99"/>
                  <a:gd name="T24" fmla="*/ 85 w 86"/>
                  <a:gd name="T25" fmla="*/ 61 h 99"/>
                  <a:gd name="T26" fmla="*/ 79 w 86"/>
                  <a:gd name="T27" fmla="*/ 64 h 99"/>
                  <a:gd name="T28" fmla="*/ 45 w 86"/>
                  <a:gd name="T29" fmla="*/ 58 h 99"/>
                  <a:gd name="T30" fmla="*/ 30 w 86"/>
                  <a:gd name="T31" fmla="*/ 95 h 99"/>
                  <a:gd name="T32" fmla="*/ 25 w 86"/>
                  <a:gd name="T33"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99">
                    <a:moveTo>
                      <a:pt x="25" y="99"/>
                    </a:moveTo>
                    <a:cubicBezTo>
                      <a:pt x="25" y="99"/>
                      <a:pt x="25" y="99"/>
                      <a:pt x="25" y="99"/>
                    </a:cubicBezTo>
                    <a:cubicBezTo>
                      <a:pt x="22" y="99"/>
                      <a:pt x="20" y="97"/>
                      <a:pt x="19" y="95"/>
                    </a:cubicBezTo>
                    <a:cubicBezTo>
                      <a:pt x="0" y="31"/>
                      <a:pt x="0" y="31"/>
                      <a:pt x="0" y="31"/>
                    </a:cubicBezTo>
                    <a:cubicBezTo>
                      <a:pt x="12" y="28"/>
                      <a:pt x="12" y="28"/>
                      <a:pt x="12" y="28"/>
                    </a:cubicBezTo>
                    <a:cubicBezTo>
                      <a:pt x="26" y="75"/>
                      <a:pt x="26" y="75"/>
                      <a:pt x="26" y="75"/>
                    </a:cubicBezTo>
                    <a:cubicBezTo>
                      <a:pt x="36" y="49"/>
                      <a:pt x="36" y="49"/>
                      <a:pt x="36" y="49"/>
                    </a:cubicBezTo>
                    <a:cubicBezTo>
                      <a:pt x="37" y="47"/>
                      <a:pt x="40" y="45"/>
                      <a:pt x="43" y="46"/>
                    </a:cubicBezTo>
                    <a:cubicBezTo>
                      <a:pt x="66" y="50"/>
                      <a:pt x="66" y="50"/>
                      <a:pt x="66" y="50"/>
                    </a:cubicBezTo>
                    <a:cubicBezTo>
                      <a:pt x="34" y="7"/>
                      <a:pt x="34" y="7"/>
                      <a:pt x="34" y="7"/>
                    </a:cubicBezTo>
                    <a:cubicBezTo>
                      <a:pt x="44" y="0"/>
                      <a:pt x="44" y="0"/>
                      <a:pt x="44" y="0"/>
                    </a:cubicBezTo>
                    <a:cubicBezTo>
                      <a:pt x="85" y="55"/>
                      <a:pt x="85" y="55"/>
                      <a:pt x="85" y="55"/>
                    </a:cubicBezTo>
                    <a:cubicBezTo>
                      <a:pt x="86" y="57"/>
                      <a:pt x="86" y="59"/>
                      <a:pt x="85" y="61"/>
                    </a:cubicBezTo>
                    <a:cubicBezTo>
                      <a:pt x="84" y="64"/>
                      <a:pt x="81" y="65"/>
                      <a:pt x="79" y="64"/>
                    </a:cubicBezTo>
                    <a:cubicBezTo>
                      <a:pt x="45" y="58"/>
                      <a:pt x="45" y="58"/>
                      <a:pt x="45" y="58"/>
                    </a:cubicBezTo>
                    <a:cubicBezTo>
                      <a:pt x="30" y="95"/>
                      <a:pt x="30" y="95"/>
                      <a:pt x="30" y="95"/>
                    </a:cubicBezTo>
                    <a:cubicBezTo>
                      <a:pt x="29" y="98"/>
                      <a:pt x="27" y="99"/>
                      <a:pt x="25"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11"/>
              <p:cNvSpPr/>
              <p:nvPr/>
            </p:nvSpPr>
            <p:spPr bwMode="auto">
              <a:xfrm>
                <a:off x="674688" y="4576763"/>
                <a:ext cx="247650" cy="254000"/>
              </a:xfrm>
              <a:custGeom>
                <a:avLst/>
                <a:gdLst>
                  <a:gd name="T0" fmla="*/ 57 w 91"/>
                  <a:gd name="T1" fmla="*/ 93 h 93"/>
                  <a:gd name="T2" fmla="*/ 56 w 91"/>
                  <a:gd name="T3" fmla="*/ 93 h 93"/>
                  <a:gd name="T4" fmla="*/ 51 w 91"/>
                  <a:gd name="T5" fmla="*/ 88 h 93"/>
                  <a:gd name="T6" fmla="*/ 44 w 91"/>
                  <a:gd name="T7" fmla="*/ 53 h 93"/>
                  <a:gd name="T8" fmla="*/ 7 w 91"/>
                  <a:gd name="T9" fmla="*/ 52 h 93"/>
                  <a:gd name="T10" fmla="*/ 1 w 91"/>
                  <a:gd name="T11" fmla="*/ 48 h 93"/>
                  <a:gd name="T12" fmla="*/ 3 w 91"/>
                  <a:gd name="T13" fmla="*/ 41 h 93"/>
                  <a:gd name="T14" fmla="*/ 49 w 91"/>
                  <a:gd name="T15" fmla="*/ 0 h 93"/>
                  <a:gd name="T16" fmla="*/ 57 w 91"/>
                  <a:gd name="T17" fmla="*/ 9 h 93"/>
                  <a:gd name="T18" fmla="*/ 22 w 91"/>
                  <a:gd name="T19" fmla="*/ 40 h 93"/>
                  <a:gd name="T20" fmla="*/ 49 w 91"/>
                  <a:gd name="T21" fmla="*/ 41 h 93"/>
                  <a:gd name="T22" fmla="*/ 54 w 91"/>
                  <a:gd name="T23" fmla="*/ 46 h 93"/>
                  <a:gd name="T24" fmla="*/ 60 w 91"/>
                  <a:gd name="T25" fmla="*/ 70 h 93"/>
                  <a:gd name="T26" fmla="*/ 81 w 91"/>
                  <a:gd name="T27" fmla="*/ 29 h 93"/>
                  <a:gd name="T28" fmla="*/ 91 w 91"/>
                  <a:gd name="T29" fmla="*/ 35 h 93"/>
                  <a:gd name="T30" fmla="*/ 63 w 91"/>
                  <a:gd name="T31" fmla="*/ 90 h 93"/>
                  <a:gd name="T32" fmla="*/ 57 w 91"/>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1" h="93">
                    <a:moveTo>
                      <a:pt x="57" y="93"/>
                    </a:moveTo>
                    <a:cubicBezTo>
                      <a:pt x="57" y="93"/>
                      <a:pt x="57" y="93"/>
                      <a:pt x="56" y="93"/>
                    </a:cubicBezTo>
                    <a:cubicBezTo>
                      <a:pt x="54" y="93"/>
                      <a:pt x="52" y="91"/>
                      <a:pt x="51" y="88"/>
                    </a:cubicBezTo>
                    <a:cubicBezTo>
                      <a:pt x="44" y="53"/>
                      <a:pt x="44" y="53"/>
                      <a:pt x="44" y="53"/>
                    </a:cubicBezTo>
                    <a:cubicBezTo>
                      <a:pt x="7" y="52"/>
                      <a:pt x="7" y="52"/>
                      <a:pt x="7" y="52"/>
                    </a:cubicBezTo>
                    <a:cubicBezTo>
                      <a:pt x="4" y="52"/>
                      <a:pt x="2" y="50"/>
                      <a:pt x="1" y="48"/>
                    </a:cubicBezTo>
                    <a:cubicBezTo>
                      <a:pt x="0" y="45"/>
                      <a:pt x="1" y="43"/>
                      <a:pt x="3" y="41"/>
                    </a:cubicBezTo>
                    <a:cubicBezTo>
                      <a:pt x="49" y="0"/>
                      <a:pt x="49" y="0"/>
                      <a:pt x="49" y="0"/>
                    </a:cubicBezTo>
                    <a:cubicBezTo>
                      <a:pt x="57" y="9"/>
                      <a:pt x="57" y="9"/>
                      <a:pt x="57" y="9"/>
                    </a:cubicBezTo>
                    <a:cubicBezTo>
                      <a:pt x="22" y="40"/>
                      <a:pt x="22" y="40"/>
                      <a:pt x="22" y="40"/>
                    </a:cubicBezTo>
                    <a:cubicBezTo>
                      <a:pt x="49" y="41"/>
                      <a:pt x="49" y="41"/>
                      <a:pt x="49" y="41"/>
                    </a:cubicBezTo>
                    <a:cubicBezTo>
                      <a:pt x="51" y="41"/>
                      <a:pt x="54" y="43"/>
                      <a:pt x="54" y="46"/>
                    </a:cubicBezTo>
                    <a:cubicBezTo>
                      <a:pt x="60" y="70"/>
                      <a:pt x="60" y="70"/>
                      <a:pt x="60" y="70"/>
                    </a:cubicBezTo>
                    <a:cubicBezTo>
                      <a:pt x="81" y="29"/>
                      <a:pt x="81" y="29"/>
                      <a:pt x="81" y="29"/>
                    </a:cubicBezTo>
                    <a:cubicBezTo>
                      <a:pt x="91" y="35"/>
                      <a:pt x="91" y="35"/>
                      <a:pt x="91" y="35"/>
                    </a:cubicBezTo>
                    <a:cubicBezTo>
                      <a:pt x="63" y="90"/>
                      <a:pt x="63" y="90"/>
                      <a:pt x="63" y="90"/>
                    </a:cubicBezTo>
                    <a:cubicBezTo>
                      <a:pt x="62" y="92"/>
                      <a:pt x="59" y="93"/>
                      <a:pt x="5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Oval 112"/>
              <p:cNvSpPr>
                <a:spLocks noChangeArrowheads="1"/>
              </p:cNvSpPr>
              <p:nvPr/>
            </p:nvSpPr>
            <p:spPr bwMode="auto">
              <a:xfrm>
                <a:off x="881063" y="4421188"/>
                <a:ext cx="147638" cy="1444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13"/>
              <p:cNvSpPr>
                <a:spLocks noEditPoints="1"/>
              </p:cNvSpPr>
              <p:nvPr/>
            </p:nvSpPr>
            <p:spPr bwMode="auto">
              <a:xfrm>
                <a:off x="771526" y="4314825"/>
                <a:ext cx="365125" cy="357188"/>
              </a:xfrm>
              <a:custGeom>
                <a:avLst/>
                <a:gdLst>
                  <a:gd name="T0" fmla="*/ 131 w 134"/>
                  <a:gd name="T1" fmla="*/ 69 h 131"/>
                  <a:gd name="T2" fmla="*/ 134 w 134"/>
                  <a:gd name="T3" fmla="*/ 58 h 131"/>
                  <a:gd name="T4" fmla="*/ 129 w 134"/>
                  <a:gd name="T5" fmla="*/ 48 h 131"/>
                  <a:gd name="T6" fmla="*/ 126 w 134"/>
                  <a:gd name="T7" fmla="*/ 44 h 131"/>
                  <a:gd name="T8" fmla="*/ 125 w 134"/>
                  <a:gd name="T9" fmla="*/ 39 h 131"/>
                  <a:gd name="T10" fmla="*/ 122 w 134"/>
                  <a:gd name="T11" fmla="*/ 29 h 131"/>
                  <a:gd name="T12" fmla="*/ 113 w 134"/>
                  <a:gd name="T13" fmla="*/ 22 h 131"/>
                  <a:gd name="T14" fmla="*/ 109 w 134"/>
                  <a:gd name="T15" fmla="*/ 19 h 131"/>
                  <a:gd name="T16" fmla="*/ 106 w 134"/>
                  <a:gd name="T17" fmla="*/ 15 h 131"/>
                  <a:gd name="T18" fmla="*/ 98 w 134"/>
                  <a:gd name="T19" fmla="*/ 8 h 131"/>
                  <a:gd name="T20" fmla="*/ 87 w 134"/>
                  <a:gd name="T21" fmla="*/ 6 h 131"/>
                  <a:gd name="T22" fmla="*/ 82 w 134"/>
                  <a:gd name="T23" fmla="*/ 6 h 131"/>
                  <a:gd name="T24" fmla="*/ 77 w 134"/>
                  <a:gd name="T25" fmla="*/ 4 h 131"/>
                  <a:gd name="T26" fmla="*/ 67 w 134"/>
                  <a:gd name="T27" fmla="*/ 0 h 131"/>
                  <a:gd name="T28" fmla="*/ 57 w 134"/>
                  <a:gd name="T29" fmla="*/ 3 h 131"/>
                  <a:gd name="T30" fmla="*/ 52 w 134"/>
                  <a:gd name="T31" fmla="*/ 6 h 131"/>
                  <a:gd name="T32" fmla="*/ 47 w 134"/>
                  <a:gd name="T33" fmla="*/ 6 h 131"/>
                  <a:gd name="T34" fmla="*/ 36 w 134"/>
                  <a:gd name="T35" fmla="*/ 8 h 131"/>
                  <a:gd name="T36" fmla="*/ 28 w 134"/>
                  <a:gd name="T37" fmla="*/ 16 h 131"/>
                  <a:gd name="T38" fmla="*/ 25 w 134"/>
                  <a:gd name="T39" fmla="*/ 20 h 131"/>
                  <a:gd name="T40" fmla="*/ 20 w 134"/>
                  <a:gd name="T41" fmla="*/ 22 h 131"/>
                  <a:gd name="T42" fmla="*/ 11 w 134"/>
                  <a:gd name="T43" fmla="*/ 29 h 131"/>
                  <a:gd name="T44" fmla="*/ 8 w 134"/>
                  <a:gd name="T45" fmla="*/ 39 h 131"/>
                  <a:gd name="T46" fmla="*/ 7 w 134"/>
                  <a:gd name="T47" fmla="*/ 44 h 131"/>
                  <a:gd name="T48" fmla="*/ 5 w 134"/>
                  <a:gd name="T49" fmla="*/ 48 h 131"/>
                  <a:gd name="T50" fmla="*/ 0 w 134"/>
                  <a:gd name="T51" fmla="*/ 58 h 131"/>
                  <a:gd name="T52" fmla="*/ 2 w 134"/>
                  <a:gd name="T53" fmla="*/ 69 h 131"/>
                  <a:gd name="T54" fmla="*/ 4 w 134"/>
                  <a:gd name="T55" fmla="*/ 74 h 131"/>
                  <a:gd name="T56" fmla="*/ 4 w 134"/>
                  <a:gd name="T57" fmla="*/ 79 h 131"/>
                  <a:gd name="T58" fmla="*/ 4 w 134"/>
                  <a:gd name="T59" fmla="*/ 90 h 131"/>
                  <a:gd name="T60" fmla="*/ 11 w 134"/>
                  <a:gd name="T61" fmla="*/ 98 h 131"/>
                  <a:gd name="T62" fmla="*/ 15 w 134"/>
                  <a:gd name="T63" fmla="*/ 102 h 131"/>
                  <a:gd name="T64" fmla="*/ 17 w 134"/>
                  <a:gd name="T65" fmla="*/ 106 h 131"/>
                  <a:gd name="T66" fmla="*/ 22 w 134"/>
                  <a:gd name="T67" fmla="*/ 116 h 131"/>
                  <a:gd name="T68" fmla="*/ 32 w 134"/>
                  <a:gd name="T69" fmla="*/ 120 h 131"/>
                  <a:gd name="T70" fmla="*/ 37 w 134"/>
                  <a:gd name="T71" fmla="*/ 121 h 131"/>
                  <a:gd name="T72" fmla="*/ 42 w 134"/>
                  <a:gd name="T73" fmla="*/ 124 h 131"/>
                  <a:gd name="T74" fmla="*/ 51 w 134"/>
                  <a:gd name="T75" fmla="*/ 130 h 131"/>
                  <a:gd name="T76" fmla="*/ 62 w 134"/>
                  <a:gd name="T77" fmla="*/ 129 h 131"/>
                  <a:gd name="T78" fmla="*/ 67 w 134"/>
                  <a:gd name="T79" fmla="*/ 128 h 131"/>
                  <a:gd name="T80" fmla="*/ 72 w 134"/>
                  <a:gd name="T81" fmla="*/ 129 h 131"/>
                  <a:gd name="T82" fmla="*/ 80 w 134"/>
                  <a:gd name="T83" fmla="*/ 130 h 131"/>
                  <a:gd name="T84" fmla="*/ 83 w 134"/>
                  <a:gd name="T85" fmla="*/ 130 h 131"/>
                  <a:gd name="T86" fmla="*/ 92 w 134"/>
                  <a:gd name="T87" fmla="*/ 124 h 131"/>
                  <a:gd name="T88" fmla="*/ 96 w 134"/>
                  <a:gd name="T89" fmla="*/ 121 h 131"/>
                  <a:gd name="T90" fmla="*/ 101 w 134"/>
                  <a:gd name="T91" fmla="*/ 120 h 131"/>
                  <a:gd name="T92" fmla="*/ 111 w 134"/>
                  <a:gd name="T93" fmla="*/ 116 h 131"/>
                  <a:gd name="T94" fmla="*/ 117 w 134"/>
                  <a:gd name="T95" fmla="*/ 106 h 131"/>
                  <a:gd name="T96" fmla="*/ 119 w 134"/>
                  <a:gd name="T97" fmla="*/ 102 h 131"/>
                  <a:gd name="T98" fmla="*/ 123 w 134"/>
                  <a:gd name="T99" fmla="*/ 98 h 131"/>
                  <a:gd name="T100" fmla="*/ 130 w 134"/>
                  <a:gd name="T101" fmla="*/ 90 h 131"/>
                  <a:gd name="T102" fmla="*/ 130 w 134"/>
                  <a:gd name="T103" fmla="*/ 79 h 131"/>
                  <a:gd name="T104" fmla="*/ 130 w 134"/>
                  <a:gd name="T105" fmla="*/ 74 h 131"/>
                  <a:gd name="T106" fmla="*/ 131 w 134"/>
                  <a:gd name="T107" fmla="*/ 69 h 131"/>
                  <a:gd name="T108" fmla="*/ 67 w 134"/>
                  <a:gd name="T109" fmla="*/ 104 h 131"/>
                  <a:gd name="T110" fmla="*/ 28 w 134"/>
                  <a:gd name="T111" fmla="*/ 65 h 131"/>
                  <a:gd name="T112" fmla="*/ 67 w 134"/>
                  <a:gd name="T113" fmla="*/ 27 h 131"/>
                  <a:gd name="T114" fmla="*/ 106 w 134"/>
                  <a:gd name="T115" fmla="*/ 65 h 131"/>
                  <a:gd name="T116" fmla="*/ 67 w 134"/>
                  <a:gd name="T117" fmla="*/ 104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 h="131">
                    <a:moveTo>
                      <a:pt x="131" y="69"/>
                    </a:moveTo>
                    <a:cubicBezTo>
                      <a:pt x="133" y="65"/>
                      <a:pt x="134" y="61"/>
                      <a:pt x="134" y="58"/>
                    </a:cubicBezTo>
                    <a:cubicBezTo>
                      <a:pt x="133" y="55"/>
                      <a:pt x="131" y="52"/>
                      <a:pt x="129" y="48"/>
                    </a:cubicBezTo>
                    <a:cubicBezTo>
                      <a:pt x="128" y="47"/>
                      <a:pt x="127" y="45"/>
                      <a:pt x="126" y="44"/>
                    </a:cubicBezTo>
                    <a:cubicBezTo>
                      <a:pt x="126" y="43"/>
                      <a:pt x="125" y="41"/>
                      <a:pt x="125" y="39"/>
                    </a:cubicBezTo>
                    <a:cubicBezTo>
                      <a:pt x="125" y="35"/>
                      <a:pt x="124" y="31"/>
                      <a:pt x="122" y="29"/>
                    </a:cubicBezTo>
                    <a:cubicBezTo>
                      <a:pt x="120" y="26"/>
                      <a:pt x="117" y="24"/>
                      <a:pt x="113" y="22"/>
                    </a:cubicBezTo>
                    <a:cubicBezTo>
                      <a:pt x="112" y="21"/>
                      <a:pt x="110" y="20"/>
                      <a:pt x="109" y="19"/>
                    </a:cubicBezTo>
                    <a:cubicBezTo>
                      <a:pt x="108" y="19"/>
                      <a:pt x="107" y="17"/>
                      <a:pt x="106" y="15"/>
                    </a:cubicBezTo>
                    <a:cubicBezTo>
                      <a:pt x="103" y="12"/>
                      <a:pt x="101" y="9"/>
                      <a:pt x="98" y="8"/>
                    </a:cubicBezTo>
                    <a:cubicBezTo>
                      <a:pt x="95" y="6"/>
                      <a:pt x="91" y="6"/>
                      <a:pt x="87" y="6"/>
                    </a:cubicBezTo>
                    <a:cubicBezTo>
                      <a:pt x="85" y="6"/>
                      <a:pt x="83" y="6"/>
                      <a:pt x="82" y="6"/>
                    </a:cubicBezTo>
                    <a:cubicBezTo>
                      <a:pt x="81" y="5"/>
                      <a:pt x="79" y="4"/>
                      <a:pt x="77" y="4"/>
                    </a:cubicBezTo>
                    <a:cubicBezTo>
                      <a:pt x="74" y="2"/>
                      <a:pt x="70" y="0"/>
                      <a:pt x="67" y="0"/>
                    </a:cubicBezTo>
                    <a:cubicBezTo>
                      <a:pt x="64" y="0"/>
                      <a:pt x="60" y="2"/>
                      <a:pt x="57" y="3"/>
                    </a:cubicBezTo>
                    <a:cubicBezTo>
                      <a:pt x="55" y="4"/>
                      <a:pt x="53" y="5"/>
                      <a:pt x="52" y="6"/>
                    </a:cubicBezTo>
                    <a:cubicBezTo>
                      <a:pt x="51" y="6"/>
                      <a:pt x="49" y="6"/>
                      <a:pt x="47" y="6"/>
                    </a:cubicBezTo>
                    <a:cubicBezTo>
                      <a:pt x="43" y="6"/>
                      <a:pt x="39" y="6"/>
                      <a:pt x="36" y="8"/>
                    </a:cubicBezTo>
                    <a:cubicBezTo>
                      <a:pt x="33" y="9"/>
                      <a:pt x="30" y="13"/>
                      <a:pt x="28" y="16"/>
                    </a:cubicBezTo>
                    <a:cubicBezTo>
                      <a:pt x="26" y="17"/>
                      <a:pt x="25" y="19"/>
                      <a:pt x="25" y="20"/>
                    </a:cubicBezTo>
                    <a:cubicBezTo>
                      <a:pt x="24" y="20"/>
                      <a:pt x="22" y="21"/>
                      <a:pt x="20" y="22"/>
                    </a:cubicBezTo>
                    <a:cubicBezTo>
                      <a:pt x="17" y="24"/>
                      <a:pt x="13" y="26"/>
                      <a:pt x="11" y="29"/>
                    </a:cubicBezTo>
                    <a:cubicBezTo>
                      <a:pt x="10" y="31"/>
                      <a:pt x="9" y="35"/>
                      <a:pt x="8" y="39"/>
                    </a:cubicBezTo>
                    <a:cubicBezTo>
                      <a:pt x="8" y="41"/>
                      <a:pt x="8" y="43"/>
                      <a:pt x="7" y="44"/>
                    </a:cubicBezTo>
                    <a:cubicBezTo>
                      <a:pt x="7" y="45"/>
                      <a:pt x="6" y="47"/>
                      <a:pt x="5" y="48"/>
                    </a:cubicBezTo>
                    <a:cubicBezTo>
                      <a:pt x="3" y="52"/>
                      <a:pt x="0" y="55"/>
                      <a:pt x="0" y="58"/>
                    </a:cubicBezTo>
                    <a:cubicBezTo>
                      <a:pt x="0" y="61"/>
                      <a:pt x="1" y="65"/>
                      <a:pt x="2" y="69"/>
                    </a:cubicBezTo>
                    <a:cubicBezTo>
                      <a:pt x="3" y="70"/>
                      <a:pt x="4" y="73"/>
                      <a:pt x="4" y="74"/>
                    </a:cubicBezTo>
                    <a:cubicBezTo>
                      <a:pt x="4" y="75"/>
                      <a:pt x="4" y="77"/>
                      <a:pt x="4" y="79"/>
                    </a:cubicBezTo>
                    <a:cubicBezTo>
                      <a:pt x="3" y="83"/>
                      <a:pt x="3" y="87"/>
                      <a:pt x="4" y="90"/>
                    </a:cubicBezTo>
                    <a:cubicBezTo>
                      <a:pt x="5" y="92"/>
                      <a:pt x="8" y="95"/>
                      <a:pt x="11" y="98"/>
                    </a:cubicBezTo>
                    <a:cubicBezTo>
                      <a:pt x="12" y="99"/>
                      <a:pt x="14" y="101"/>
                      <a:pt x="15" y="102"/>
                    </a:cubicBezTo>
                    <a:cubicBezTo>
                      <a:pt x="15" y="102"/>
                      <a:pt x="16" y="104"/>
                      <a:pt x="17" y="106"/>
                    </a:cubicBezTo>
                    <a:cubicBezTo>
                      <a:pt x="18" y="110"/>
                      <a:pt x="20" y="113"/>
                      <a:pt x="22" y="116"/>
                    </a:cubicBezTo>
                    <a:cubicBezTo>
                      <a:pt x="25" y="118"/>
                      <a:pt x="29" y="119"/>
                      <a:pt x="32" y="120"/>
                    </a:cubicBezTo>
                    <a:cubicBezTo>
                      <a:pt x="34" y="120"/>
                      <a:pt x="36" y="121"/>
                      <a:pt x="37" y="121"/>
                    </a:cubicBezTo>
                    <a:cubicBezTo>
                      <a:pt x="38" y="122"/>
                      <a:pt x="40" y="123"/>
                      <a:pt x="42" y="124"/>
                    </a:cubicBezTo>
                    <a:cubicBezTo>
                      <a:pt x="45" y="127"/>
                      <a:pt x="48" y="129"/>
                      <a:pt x="51" y="130"/>
                    </a:cubicBezTo>
                    <a:cubicBezTo>
                      <a:pt x="54" y="131"/>
                      <a:pt x="58" y="130"/>
                      <a:pt x="62" y="129"/>
                    </a:cubicBezTo>
                    <a:cubicBezTo>
                      <a:pt x="64" y="129"/>
                      <a:pt x="66" y="128"/>
                      <a:pt x="67" y="128"/>
                    </a:cubicBezTo>
                    <a:cubicBezTo>
                      <a:pt x="68" y="128"/>
                      <a:pt x="70" y="129"/>
                      <a:pt x="72" y="129"/>
                    </a:cubicBezTo>
                    <a:cubicBezTo>
                      <a:pt x="75" y="130"/>
                      <a:pt x="78" y="130"/>
                      <a:pt x="80" y="130"/>
                    </a:cubicBezTo>
                    <a:cubicBezTo>
                      <a:pt x="81" y="130"/>
                      <a:pt x="82" y="130"/>
                      <a:pt x="83" y="130"/>
                    </a:cubicBezTo>
                    <a:cubicBezTo>
                      <a:pt x="86" y="129"/>
                      <a:pt x="89" y="127"/>
                      <a:pt x="92" y="124"/>
                    </a:cubicBezTo>
                    <a:cubicBezTo>
                      <a:pt x="94" y="123"/>
                      <a:pt x="95" y="122"/>
                      <a:pt x="96" y="121"/>
                    </a:cubicBezTo>
                    <a:cubicBezTo>
                      <a:pt x="97" y="121"/>
                      <a:pt x="99" y="120"/>
                      <a:pt x="101" y="120"/>
                    </a:cubicBezTo>
                    <a:cubicBezTo>
                      <a:pt x="105" y="119"/>
                      <a:pt x="109" y="118"/>
                      <a:pt x="111" y="116"/>
                    </a:cubicBezTo>
                    <a:cubicBezTo>
                      <a:pt x="114" y="113"/>
                      <a:pt x="115" y="110"/>
                      <a:pt x="117" y="106"/>
                    </a:cubicBezTo>
                    <a:cubicBezTo>
                      <a:pt x="118" y="104"/>
                      <a:pt x="118" y="102"/>
                      <a:pt x="119" y="102"/>
                    </a:cubicBezTo>
                    <a:cubicBezTo>
                      <a:pt x="120" y="101"/>
                      <a:pt x="121" y="99"/>
                      <a:pt x="123" y="98"/>
                    </a:cubicBezTo>
                    <a:cubicBezTo>
                      <a:pt x="126" y="95"/>
                      <a:pt x="129" y="92"/>
                      <a:pt x="130" y="90"/>
                    </a:cubicBezTo>
                    <a:cubicBezTo>
                      <a:pt x="131" y="87"/>
                      <a:pt x="130" y="83"/>
                      <a:pt x="130" y="79"/>
                    </a:cubicBezTo>
                    <a:cubicBezTo>
                      <a:pt x="130" y="77"/>
                      <a:pt x="130" y="75"/>
                      <a:pt x="130" y="74"/>
                    </a:cubicBezTo>
                    <a:cubicBezTo>
                      <a:pt x="130" y="73"/>
                      <a:pt x="131" y="71"/>
                      <a:pt x="131" y="69"/>
                    </a:cubicBezTo>
                    <a:close/>
                    <a:moveTo>
                      <a:pt x="67" y="104"/>
                    </a:moveTo>
                    <a:cubicBezTo>
                      <a:pt x="45" y="104"/>
                      <a:pt x="28" y="86"/>
                      <a:pt x="28" y="65"/>
                    </a:cubicBezTo>
                    <a:cubicBezTo>
                      <a:pt x="28" y="44"/>
                      <a:pt x="45" y="27"/>
                      <a:pt x="67" y="27"/>
                    </a:cubicBezTo>
                    <a:cubicBezTo>
                      <a:pt x="88" y="27"/>
                      <a:pt x="106" y="44"/>
                      <a:pt x="106" y="65"/>
                    </a:cubicBezTo>
                    <a:cubicBezTo>
                      <a:pt x="106" y="86"/>
                      <a:pt x="88" y="104"/>
                      <a:pt x="67"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21" name="TextBox 25"/>
          <p:cNvSpPr txBox="1"/>
          <p:nvPr/>
        </p:nvSpPr>
        <p:spPr>
          <a:xfrm>
            <a:off x="11105867" y="6015040"/>
            <a:ext cx="612000" cy="184666"/>
          </a:xfrm>
          <a:prstGeom prst="rect">
            <a:avLst/>
          </a:prstGeom>
          <a:noFill/>
        </p:spPr>
        <p:txBody>
          <a:bodyPr wrap="square" lIns="0" tIns="0" rIns="0" bIns="0" rtlCol="0" anchor="ctr" anchorCtr="0">
            <a:spAutoFit/>
          </a:bodyPr>
          <a:lstStyle/>
          <a:p>
            <a:r>
              <a:rPr lang="en-US" altLang="zh-CN" sz="1200" dirty="0">
                <a:solidFill>
                  <a:schemeClr val="bg1"/>
                </a:solidFill>
                <a:latin typeface="Times New Roman" panose="02020603050405020304" pitchFamily="18" charset="0"/>
                <a:cs typeface="Times New Roman" panose="02020603050405020304" pitchFamily="18" charset="0"/>
              </a:rPr>
              <a:t>Page</a:t>
            </a:r>
            <a:r>
              <a:rPr lang="en-US" altLang="zh-CN" sz="1200" baseline="0" dirty="0">
                <a:solidFill>
                  <a:schemeClr val="bg1"/>
                </a:solidFill>
                <a:latin typeface="Times New Roman" panose="02020603050405020304" pitchFamily="18" charset="0"/>
                <a:cs typeface="Times New Roman" panose="02020603050405020304" pitchFamily="18" charset="0"/>
              </a:rPr>
              <a:t>  05</a:t>
            </a:r>
            <a:endParaRPr lang="zh-CN" altLang="en-US" sz="1200" dirty="0">
              <a:solidFill>
                <a:schemeClr val="bg1"/>
              </a:solidFill>
              <a:latin typeface="Times New Roman" panose="02020603050405020304" pitchFamily="18" charset="0"/>
              <a:cs typeface="Times New Roman" panose="02020603050405020304" pitchFamily="18" charset="0"/>
            </a:endParaRPr>
          </a:p>
        </p:txBody>
      </p:sp>
      <p:grpSp>
        <p:nvGrpSpPr>
          <p:cNvPr id="22" name="组合 21"/>
          <p:cNvGrpSpPr/>
          <p:nvPr/>
        </p:nvGrpSpPr>
        <p:grpSpPr>
          <a:xfrm>
            <a:off x="602122" y="2219373"/>
            <a:ext cx="10760587" cy="609398"/>
            <a:chOff x="651937" y="5387316"/>
            <a:chExt cx="10760587" cy="609398"/>
          </a:xfrm>
        </p:grpSpPr>
        <p:sp>
          <p:nvSpPr>
            <p:cNvPr id="28" name="Rectangle 13"/>
            <p:cNvSpPr>
              <a:spLocks noChangeArrowheads="1"/>
            </p:cNvSpPr>
            <p:nvPr/>
          </p:nvSpPr>
          <p:spPr bwMode="auto">
            <a:xfrm>
              <a:off x="1130976" y="5387316"/>
              <a:ext cx="10281548" cy="609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404040"/>
                  </a:solidFill>
                  <a:latin typeface="微软雅黑" panose="020B0503020204020204" pitchFamily="34" charset="-122"/>
                  <a:ea typeface="微软雅黑" panose="020B0503020204020204" pitchFamily="34" charset="-122"/>
                </a:rPr>
                <a:t>欧几里德算法被人们认为是史上第一个算法</a:t>
              </a:r>
            </a:p>
          </p:txBody>
        </p:sp>
        <p:grpSp>
          <p:nvGrpSpPr>
            <p:cNvPr id="23" name="Group 67"/>
            <p:cNvGrpSpPr/>
            <p:nvPr/>
          </p:nvGrpSpPr>
          <p:grpSpPr>
            <a:xfrm>
              <a:off x="651937" y="5480365"/>
              <a:ext cx="359992" cy="360001"/>
              <a:chOff x="10115551" y="5634036"/>
              <a:chExt cx="577837" cy="576265"/>
            </a:xfrm>
            <a:solidFill>
              <a:srgbClr val="5A327D"/>
            </a:solidFill>
          </p:grpSpPr>
          <p:sp>
            <p:nvSpPr>
              <p:cNvPr id="2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10"/>
                    </p:tgtEl>
                  </p:cond>
                </p:stCondLst>
                <p:endSync evt="end" delay="0">
                  <p:rtn val="all"/>
                </p:endSync>
                <p:childTnLst>
                  <p:par>
                    <p:cTn id="20" fill="hold">
                      <p:stCondLst>
                        <p:cond delay="0"/>
                      </p:stCondLst>
                      <p:childTnLst>
                        <p:par>
                          <p:cTn id="21" fill="hold">
                            <p:stCondLst>
                              <p:cond delay="0"/>
                            </p:stCondLst>
                            <p:childTnLst>
                              <p:par>
                                <p:cTn id="22" presetID="35" presetClass="emph" presetSubtype="0" repeatCount="2000" fill="hold" grpId="0" nodeType="clickEffect">
                                  <p:stCondLst>
                                    <p:cond delay="0"/>
                                  </p:stCondLst>
                                  <p:childTnLst>
                                    <p:anim calcmode="discrete" valueType="str">
                                      <p:cBhvr>
                                        <p:cTn id="23"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0"/>
                  </p:tgtEl>
                </p:cond>
              </p:nextCondLst>
            </p:seq>
            <p:seq concurrent="1" nextAc="seek">
              <p:cTn id="24" restart="whenNotActive" fill="hold" evtFilter="cancelBubble" nodeType="interactiveSeq">
                <p:stCondLst>
                  <p:cond evt="onClick" delay="0">
                    <p:tgtEl>
                      <p:spTgt spid="9"/>
                    </p:tgtEl>
                  </p:cond>
                </p:stCondLst>
                <p:endSync evt="end" delay="0">
                  <p:rtn val="all"/>
                </p:endSync>
                <p:childTnLst>
                  <p:par>
                    <p:cTn id="25" fill="hold">
                      <p:stCondLst>
                        <p:cond delay="0"/>
                      </p:stCondLst>
                      <p:childTnLst>
                        <p:par>
                          <p:cTn id="26" fill="hold">
                            <p:stCondLst>
                              <p:cond delay="0"/>
                            </p:stCondLst>
                            <p:childTnLst>
                              <p:par>
                                <p:cTn id="27" presetID="35" presetClass="emph" presetSubtype="0" repeatCount="2000" fill="hold" grpId="0" nodeType="clickEffect">
                                  <p:stCondLst>
                                    <p:cond delay="0"/>
                                  </p:stCondLst>
                                  <p:childTnLst>
                                    <p:anim calcmode="discrete" valueType="str">
                                      <p:cBhvr>
                                        <p:cTn id="28" dur="500" fill="hold"/>
                                        <p:tgtEl>
                                          <p:spTgt spid="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9"/>
                  </p:tgtEl>
                </p:cond>
              </p:nextCondLst>
            </p:seq>
          </p:childTnLst>
        </p:cTn>
      </p:par>
    </p:tnLst>
    <p:bldLst>
      <p:bldP spid="8" grpId="0"/>
      <p:bldP spid="9" grpId="0" bldLvl="0" animBg="1"/>
      <p:bldP spid="10"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数学问题：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在数学领域出现的运用数学知识去解决的问题。</a:t>
            </a:r>
          </a:p>
        </p:txBody>
      </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2" name="图片 1"/>
          <p:cNvPicPr>
            <a:picLocks noChangeAspect="1"/>
          </p:cNvPicPr>
          <p:nvPr/>
        </p:nvPicPr>
        <p:blipFill>
          <a:blip r:embed="rId2" r:link="rId3"/>
          <a:srcRect r="33119"/>
          <a:stretch>
            <a:fillRect/>
          </a:stretch>
        </p:blipFill>
        <p:spPr>
          <a:xfrm>
            <a:off x="1525270" y="1929765"/>
            <a:ext cx="1919605" cy="4299585"/>
          </a:xfrm>
          <a:prstGeom prst="rect">
            <a:avLst/>
          </a:prstGeom>
          <a:noFill/>
          <a:ln w="9525">
            <a:solidFill>
              <a:schemeClr val="accent6">
                <a:lumMod val="50000"/>
              </a:schemeClr>
            </a:solidFill>
          </a:ln>
        </p:spPr>
      </p:pic>
      <p:pic>
        <p:nvPicPr>
          <p:cNvPr id="105" name="图片 104"/>
          <p:cNvPicPr/>
          <p:nvPr/>
        </p:nvPicPr>
        <p:blipFill>
          <a:blip r:embed="rId4" r:link="rId5"/>
          <a:stretch>
            <a:fillRect/>
          </a:stretch>
        </p:blipFill>
        <p:spPr>
          <a:xfrm>
            <a:off x="4406900" y="2984183"/>
            <a:ext cx="2190750" cy="2190750"/>
          </a:xfrm>
          <a:prstGeom prst="rect">
            <a:avLst/>
          </a:prstGeom>
          <a:noFill/>
          <a:ln w="9525">
            <a:solidFill>
              <a:schemeClr val="accent6">
                <a:lumMod val="50000"/>
              </a:schemeClr>
            </a:solidFill>
          </a:ln>
        </p:spPr>
      </p:pic>
      <p:pic>
        <p:nvPicPr>
          <p:cNvPr id="106" name="图片 105"/>
          <p:cNvPicPr/>
          <p:nvPr/>
        </p:nvPicPr>
        <p:blipFill>
          <a:blip r:embed="rId6" r:link="rId7"/>
          <a:srcRect t="16655" b="28956"/>
          <a:stretch>
            <a:fillRect/>
          </a:stretch>
        </p:blipFill>
        <p:spPr>
          <a:xfrm>
            <a:off x="7559675" y="2623820"/>
            <a:ext cx="3009900" cy="2911475"/>
          </a:xfrm>
          <a:prstGeom prst="rect">
            <a:avLst/>
          </a:prstGeom>
          <a:noFill/>
          <a:ln w="9525">
            <a:solidFill>
              <a:schemeClr val="accent6">
                <a:lumMod val="50000"/>
              </a:schemeClr>
            </a:solid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1.4.2  重要的问题类型</a:t>
            </a:r>
          </a:p>
        </p:txBody>
      </p:sp>
      <p:sp>
        <p:nvSpPr>
          <p:cNvPr id="20" name="Rectangle 13"/>
          <p:cNvSpPr>
            <a:spLocks noChangeArrowheads="1"/>
          </p:cNvSpPr>
          <p:nvPr/>
        </p:nvSpPr>
        <p:spPr bwMode="auto">
          <a:xfrm>
            <a:off x="1130976" y="900748"/>
            <a:ext cx="10283784" cy="607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lnSpc>
                <a:spcPct val="120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几何问题：</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处理类似于点、线、面、体等几何对象。</a:t>
            </a:r>
          </a:p>
        </p:txBody>
      </p:sp>
      <p:grpSp>
        <p:nvGrpSpPr>
          <p:cNvPr id="32" name="Group 31"/>
          <p:cNvGrpSpPr/>
          <p:nvPr/>
        </p:nvGrpSpPr>
        <p:grpSpPr>
          <a:xfrm>
            <a:off x="614045" y="1052195"/>
            <a:ext cx="465455" cy="431800"/>
            <a:chOff x="8686801" y="2019300"/>
            <a:chExt cx="528638" cy="565150"/>
          </a:xfrm>
          <a:solidFill>
            <a:srgbClr val="5A327D"/>
          </a:solidFill>
        </p:grpSpPr>
        <p:sp>
          <p:nvSpPr>
            <p:cNvPr id="34"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pic>
        <p:nvPicPr>
          <p:cNvPr id="109" name="图片 108"/>
          <p:cNvPicPr>
            <a:picLocks noChangeAspect="1"/>
          </p:cNvPicPr>
          <p:nvPr/>
        </p:nvPicPr>
        <p:blipFill>
          <a:blip r:embed="rId2" r:link="rId3"/>
          <a:stretch>
            <a:fillRect/>
          </a:stretch>
        </p:blipFill>
        <p:spPr>
          <a:xfrm>
            <a:off x="1546225" y="2350770"/>
            <a:ext cx="4762500" cy="2976880"/>
          </a:xfrm>
          <a:prstGeom prst="rect">
            <a:avLst/>
          </a:prstGeom>
          <a:noFill/>
          <a:ln w="9525">
            <a:solidFill>
              <a:schemeClr val="accent6">
                <a:lumMod val="50000"/>
              </a:schemeClr>
            </a:solidFill>
          </a:ln>
        </p:spPr>
      </p:pic>
      <p:pic>
        <p:nvPicPr>
          <p:cNvPr id="110" name="图片 109"/>
          <p:cNvPicPr>
            <a:picLocks noChangeAspect="1"/>
          </p:cNvPicPr>
          <p:nvPr/>
        </p:nvPicPr>
        <p:blipFill>
          <a:blip r:embed="rId4" r:link="rId5"/>
          <a:stretch>
            <a:fillRect/>
          </a:stretch>
        </p:blipFill>
        <p:spPr>
          <a:xfrm>
            <a:off x="6337935" y="2168525"/>
            <a:ext cx="4237355" cy="3341370"/>
          </a:xfrm>
          <a:prstGeom prst="rect">
            <a:avLst/>
          </a:prstGeom>
          <a:noFill/>
          <a:ln w="9525">
            <a:solidFill>
              <a:schemeClr val="accent6">
                <a:lumMod val="50000"/>
              </a:schemeClr>
            </a:solid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1.4.3  算法设计的一般过程</a:t>
            </a:r>
          </a:p>
        </p:txBody>
      </p:sp>
      <p:sp>
        <p:nvSpPr>
          <p:cNvPr id="1073744193" name="文本框 879"/>
          <p:cNvSpPr txBox="1"/>
          <p:nvPr/>
        </p:nvSpPr>
        <p:spPr>
          <a:xfrm>
            <a:off x="865505" y="2451735"/>
            <a:ext cx="317754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选择算法设计技术</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194" name="文本框 880"/>
          <p:cNvSpPr txBox="1"/>
          <p:nvPr/>
        </p:nvSpPr>
        <p:spPr>
          <a:xfrm>
            <a:off x="1019810" y="317817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设计并描述算法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195" name="文本框 881"/>
          <p:cNvSpPr txBox="1"/>
          <p:nvPr/>
        </p:nvSpPr>
        <p:spPr>
          <a:xfrm>
            <a:off x="1260475" y="3934460"/>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手工运行算法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196" name="直线 882"/>
          <p:cNvSpPr/>
          <p:nvPr/>
        </p:nvSpPr>
        <p:spPr>
          <a:xfrm>
            <a:off x="2489200" y="2108200"/>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197" name="文本框 883"/>
          <p:cNvSpPr txBox="1"/>
          <p:nvPr/>
        </p:nvSpPr>
        <p:spPr>
          <a:xfrm>
            <a:off x="1021715" y="579564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18000" tIns="0" rIns="18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根据算法编写代码</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198" name="直线 884"/>
          <p:cNvSpPr/>
          <p:nvPr/>
        </p:nvSpPr>
        <p:spPr>
          <a:xfrm flipV="1">
            <a:off x="4116705" y="5063490"/>
            <a:ext cx="1083310" cy="0"/>
          </a:xfrm>
          <a:prstGeom prst="line">
            <a:avLst/>
          </a:prstGeom>
          <a:ln w="28575" cap="flat" cmpd="sng">
            <a:solidFill>
              <a:schemeClr val="accent5">
                <a:lumMod val="50000"/>
              </a:schemeClr>
            </a:solidFill>
            <a:prstDash val="solid"/>
            <a:headEnd type="none" w="med" len="med"/>
            <a:tailEnd type="none" w="med" len="med"/>
          </a:ln>
        </p:spPr>
      </p:sp>
      <p:sp>
        <p:nvSpPr>
          <p:cNvPr id="1073744199" name="直线 885"/>
          <p:cNvSpPr/>
          <p:nvPr/>
        </p:nvSpPr>
        <p:spPr>
          <a:xfrm flipH="1" flipV="1">
            <a:off x="5226685" y="1499870"/>
            <a:ext cx="1905" cy="3569970"/>
          </a:xfrm>
          <a:prstGeom prst="line">
            <a:avLst/>
          </a:prstGeom>
          <a:ln w="28575" cap="flat" cmpd="sng">
            <a:solidFill>
              <a:schemeClr val="accent5">
                <a:lumMod val="50000"/>
              </a:schemeClr>
            </a:solidFill>
            <a:prstDash val="solid"/>
            <a:headEnd type="none" w="med" len="med"/>
            <a:tailEnd type="none" w="med" len="med"/>
          </a:ln>
        </p:spPr>
      </p:sp>
      <p:sp>
        <p:nvSpPr>
          <p:cNvPr id="1073744200" name="直线 886"/>
          <p:cNvSpPr/>
          <p:nvPr/>
        </p:nvSpPr>
        <p:spPr>
          <a:xfrm flipH="1" flipV="1">
            <a:off x="2472690" y="1505585"/>
            <a:ext cx="2753995" cy="1270"/>
          </a:xfrm>
          <a:prstGeom prst="line">
            <a:avLst/>
          </a:prstGeom>
          <a:ln w="28575" cap="flat" cmpd="sng">
            <a:solidFill>
              <a:schemeClr val="accent5">
                <a:lumMod val="50000"/>
              </a:schemeClr>
            </a:solidFill>
            <a:prstDash val="solid"/>
            <a:headEnd type="none" w="med" len="med"/>
            <a:tailEnd type="stealth" w="lg" len="lg"/>
          </a:ln>
        </p:spPr>
      </p:sp>
      <p:sp>
        <p:nvSpPr>
          <p:cNvPr id="1073744202" name="文本框 888"/>
          <p:cNvSpPr txBox="1"/>
          <p:nvPr/>
        </p:nvSpPr>
        <p:spPr>
          <a:xfrm>
            <a:off x="1244600" y="1710055"/>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203" name="直线 889"/>
          <p:cNvSpPr/>
          <p:nvPr/>
        </p:nvSpPr>
        <p:spPr>
          <a:xfrm>
            <a:off x="2487295" y="5474970"/>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204" name="直线 890"/>
          <p:cNvSpPr/>
          <p:nvPr/>
        </p:nvSpPr>
        <p:spPr>
          <a:xfrm>
            <a:off x="2478405" y="4336415"/>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205" name="直线 891"/>
          <p:cNvSpPr/>
          <p:nvPr/>
        </p:nvSpPr>
        <p:spPr>
          <a:xfrm>
            <a:off x="2489200" y="3585845"/>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206" name="直线 892"/>
          <p:cNvSpPr/>
          <p:nvPr/>
        </p:nvSpPr>
        <p:spPr>
          <a:xfrm>
            <a:off x="2487295" y="2853055"/>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207" name="直线 893"/>
          <p:cNvSpPr/>
          <p:nvPr/>
        </p:nvSpPr>
        <p:spPr>
          <a:xfrm>
            <a:off x="2476500" y="1381760"/>
            <a:ext cx="0" cy="322580"/>
          </a:xfrm>
          <a:prstGeom prst="line">
            <a:avLst/>
          </a:prstGeom>
          <a:ln w="28575" cap="flat" cmpd="sng">
            <a:solidFill>
              <a:schemeClr val="accent5">
                <a:lumMod val="50000"/>
              </a:schemeClr>
            </a:solidFill>
            <a:prstDash val="solid"/>
            <a:headEnd type="none" w="med" len="med"/>
            <a:tailEnd type="stealth" w="lg" len="lg"/>
          </a:ln>
        </p:spPr>
      </p:sp>
      <p:sp>
        <p:nvSpPr>
          <p:cNvPr id="1073744208" name="自选图形 894"/>
          <p:cNvSpPr/>
          <p:nvPr/>
        </p:nvSpPr>
        <p:spPr>
          <a:xfrm>
            <a:off x="1238885" y="968375"/>
            <a:ext cx="2470150" cy="392430"/>
          </a:xfrm>
          <a:prstGeom prst="roundRect">
            <a:avLst>
              <a:gd name="adj" fmla="val 16667"/>
            </a:avLst>
          </a:prstGeom>
          <a:solidFill>
            <a:schemeClr val="accent6">
              <a:lumMod val="20000"/>
              <a:lumOff val="80000"/>
            </a:schemeClr>
          </a:solidFill>
          <a:ln w="28575" cap="flat" cmpd="sng">
            <a:solidFill>
              <a:schemeClr val="accent5">
                <a:lumMod val="50000"/>
              </a:schemeClr>
            </a:solidFill>
            <a:prstDash val="solid"/>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待求解的问题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209" name="自选图形 895"/>
          <p:cNvSpPr/>
          <p:nvPr/>
        </p:nvSpPr>
        <p:spPr>
          <a:xfrm>
            <a:off x="840105" y="4655820"/>
            <a:ext cx="3255010" cy="812800"/>
          </a:xfrm>
          <a:prstGeom prst="diamond">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a:lstStyle/>
          <a:p>
            <a:pPr indent="0" algn="ctr" fontAlgn="auto">
              <a:lnSpc>
                <a:spcPct val="120000"/>
              </a:lnSpc>
            </a:pPr>
            <a:endParaRPr lang="zh-CN" altLang="en-US" sz="2000">
              <a:latin typeface="微软雅黑" panose="020B0503020204020204" pitchFamily="34" charset="-122"/>
              <a:ea typeface="微软雅黑" panose="020B0503020204020204" pitchFamily="34" charset="-122"/>
            </a:endParaRPr>
          </a:p>
        </p:txBody>
      </p:sp>
      <p:sp>
        <p:nvSpPr>
          <p:cNvPr id="1073744210" name="文本框 896"/>
          <p:cNvSpPr txBox="1"/>
          <p:nvPr/>
        </p:nvSpPr>
        <p:spPr>
          <a:xfrm>
            <a:off x="1321435" y="4863465"/>
            <a:ext cx="2320925"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分析算法的效率</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211" name="文本框 897"/>
          <p:cNvSpPr txBox="1"/>
          <p:nvPr/>
        </p:nvSpPr>
        <p:spPr>
          <a:xfrm>
            <a:off x="4046855" y="4697095"/>
            <a:ext cx="1040130"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不满意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073744212" name="文本框 898"/>
          <p:cNvSpPr txBox="1"/>
          <p:nvPr/>
        </p:nvSpPr>
        <p:spPr>
          <a:xfrm>
            <a:off x="2616835" y="5416550"/>
            <a:ext cx="702310" cy="306705"/>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11" name="文本框 110"/>
          <p:cNvSpPr txBox="1"/>
          <p:nvPr/>
        </p:nvSpPr>
        <p:spPr>
          <a:xfrm>
            <a:off x="5763895" y="1320800"/>
            <a:ext cx="5591175" cy="2963545"/>
          </a:xfrm>
          <a:prstGeom prst="rect">
            <a:avLst/>
          </a:prstGeom>
          <a:noFill/>
          <a:ln w="9525">
            <a:noFill/>
          </a:ln>
        </p:spPr>
        <p:txBody>
          <a:bodyPr wrap="square">
            <a:spAutoFit/>
          </a:bodyPr>
          <a:lstStyle/>
          <a:p>
            <a:pPr indent="0" fontAlgn="auto">
              <a:lnSpc>
                <a:spcPts val="3200"/>
              </a:lnSpc>
            </a:pPr>
            <a:r>
              <a:rPr 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1. </a:t>
            </a:r>
            <a:r>
              <a:rPr lang="zh-CN"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分析问题</a:t>
            </a:r>
            <a:r>
              <a:rPr lang="zh-CN" sz="2400" b="1">
                <a:latin typeface="微软雅黑" panose="020B0503020204020204" pitchFamily="34" charset="-122"/>
                <a:ea typeface="微软雅黑" panose="020B0503020204020204" pitchFamily="34" charset="-122"/>
                <a:cs typeface="微软雅黑" panose="020B0503020204020204" pitchFamily="34" charset="-122"/>
              </a:rPr>
              <a:t>：</a:t>
            </a:r>
            <a:r>
              <a:rPr lang="zh-CN" sz="2400" b="0">
                <a:latin typeface="微软雅黑" panose="020B0503020204020204" pitchFamily="34" charset="-122"/>
                <a:ea typeface="微软雅黑" panose="020B0503020204020204" pitchFamily="34" charset="-122"/>
                <a:cs typeface="微软雅黑" panose="020B0503020204020204" pitchFamily="34" charset="-122"/>
              </a:rPr>
              <a:t>对于待求解的问题，首先搞清楚求解的目标是什么，给出了哪些已知信息、显式条件或隐含条件，应该用什么形式的数据表达计算结果。</a:t>
            </a:r>
            <a:r>
              <a:rPr lang="zh-CN" sz="2400"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准确地理解算法的输入是什么，明确要求算法做的是什么，</a:t>
            </a:r>
            <a:r>
              <a:rPr lang="zh-CN" sz="2400" b="0">
                <a:latin typeface="微软雅黑" panose="020B0503020204020204" pitchFamily="34" charset="-122"/>
                <a:ea typeface="微软雅黑" panose="020B0503020204020204" pitchFamily="34" charset="-122"/>
                <a:cs typeface="微软雅黑" panose="020B0503020204020204" pitchFamily="34" charset="-122"/>
              </a:rPr>
              <a:t>即确定算法的入口和出口，这是设计算法的切入点。</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5491480" y="4494530"/>
            <a:ext cx="5863590" cy="1348105"/>
          </a:xfrm>
          <a:prstGeom prst="rect">
            <a:avLst/>
          </a:prstGeom>
          <a:noFill/>
          <a:ln w="28575">
            <a:solidFill>
              <a:schemeClr val="accent6">
                <a:lumMod val="50000"/>
              </a:schemeClr>
            </a:solidFill>
          </a:ln>
        </p:spPr>
        <p:txBody>
          <a:bodyPr wrap="square" lIns="179705" rIns="179705" bIns="71755">
            <a:spAutoFit/>
          </a:bodyPr>
          <a:lstStyle/>
          <a:p>
            <a:pPr indent="0" algn="just" fontAlgn="auto">
              <a:lnSpc>
                <a:spcPts val="3200"/>
              </a:lnSpc>
            </a:pPr>
            <a:r>
              <a:rPr lang="zh-CN" sz="2400" b="0">
                <a:latin typeface="微软雅黑" panose="020B0503020204020204" pitchFamily="34" charset="-122"/>
                <a:ea typeface="微软雅黑" panose="020B0503020204020204" pitchFamily="34" charset="-122"/>
                <a:cs typeface="微软雅黑" panose="020B0503020204020204" pitchFamily="34" charset="-122"/>
              </a:rPr>
              <a:t>如果没有全面、准确和认真地分析问题，结果往往事倍功半，造成不必要的反复，甚至留下严重隐患。</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1.4.3  算法设计的一般过程</a:t>
            </a:r>
          </a:p>
        </p:txBody>
      </p:sp>
      <p:sp>
        <p:nvSpPr>
          <p:cNvPr id="111" name="文本框 110"/>
          <p:cNvSpPr txBox="1"/>
          <p:nvPr/>
        </p:nvSpPr>
        <p:spPr>
          <a:xfrm>
            <a:off x="5763895" y="1320800"/>
            <a:ext cx="5839460" cy="4605020"/>
          </a:xfrm>
          <a:prstGeom prst="rect">
            <a:avLst/>
          </a:prstGeom>
          <a:noFill/>
          <a:ln w="9525">
            <a:noFill/>
          </a:ln>
        </p:spPr>
        <p:txBody>
          <a:bodyPr wrap="square">
            <a:spAutoFit/>
          </a:bodyPr>
          <a:lstStyle/>
          <a:p>
            <a:pPr indent="0" fontAlgn="auto">
              <a:lnSpc>
                <a:spcPts val="3200"/>
              </a:lnSpc>
            </a:pP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2. 选择算法设计技术</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算法设计技术是</a:t>
            </a:r>
            <a:r>
              <a:rPr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设计算法的一般性方法</a:t>
            </a:r>
            <a:r>
              <a:rPr sz="2400">
                <a:latin typeface="微软雅黑" panose="020B0503020204020204" pitchFamily="34" charset="-122"/>
                <a:ea typeface="微软雅黑" panose="020B0503020204020204" pitchFamily="34" charset="-122"/>
                <a:cs typeface="微软雅黑" panose="020B0503020204020204" pitchFamily="34" charset="-122"/>
              </a:rPr>
              <a:t>，可用于解决不同计算领域的多种问题。本书讨论的算法设计技术是已经被证明对算法设计非常有用的通用技术</a:t>
            </a:r>
            <a:r>
              <a:rPr lang="zh-CN" sz="2400">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ts val="3200"/>
              </a:lnSpc>
            </a:pPr>
            <a:endParaRPr lang="zh-CN" sz="24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ts val="3200"/>
              </a:lnSpc>
            </a:pPr>
            <a:r>
              <a:rPr lang="zh-CN"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3. 设计并描述算法</a:t>
            </a:r>
            <a:r>
              <a:rPr lang="zh-CN" sz="2400">
                <a:latin typeface="微软雅黑" panose="020B0503020204020204" pitchFamily="34" charset="-122"/>
                <a:ea typeface="微软雅黑" panose="020B0503020204020204" pitchFamily="34" charset="-122"/>
                <a:cs typeface="微软雅黑" panose="020B0503020204020204" pitchFamily="34" charset="-122"/>
              </a:rPr>
              <a:t>：将所设计的求解步骤记录下来，即描述算法。常用的描述算法的方法有自然语言、流程图、程序设计语言和伪代码等，其中</a:t>
            </a:r>
            <a:r>
              <a:rPr lang="zh-CN"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伪代码是比较合适的描述算法的方法</a:t>
            </a:r>
            <a:r>
              <a:rPr lang="zh-CN" sz="240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文本框 879"/>
          <p:cNvSpPr txBox="1"/>
          <p:nvPr/>
        </p:nvSpPr>
        <p:spPr>
          <a:xfrm>
            <a:off x="865505" y="2451735"/>
            <a:ext cx="317754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选择算法设计技术</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3" name="文本框 880"/>
          <p:cNvSpPr txBox="1"/>
          <p:nvPr/>
        </p:nvSpPr>
        <p:spPr>
          <a:xfrm>
            <a:off x="1019810" y="317817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设计并描述算法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4" name="文本框 881"/>
          <p:cNvSpPr txBox="1"/>
          <p:nvPr/>
        </p:nvSpPr>
        <p:spPr>
          <a:xfrm>
            <a:off x="1260475" y="3934460"/>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手工运行算法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5" name="直线 882"/>
          <p:cNvSpPr/>
          <p:nvPr/>
        </p:nvSpPr>
        <p:spPr>
          <a:xfrm>
            <a:off x="2489200" y="2108200"/>
            <a:ext cx="0" cy="322580"/>
          </a:xfrm>
          <a:prstGeom prst="line">
            <a:avLst/>
          </a:prstGeom>
          <a:ln w="28575" cap="flat" cmpd="sng">
            <a:solidFill>
              <a:schemeClr val="accent5">
                <a:lumMod val="50000"/>
              </a:schemeClr>
            </a:solidFill>
            <a:prstDash val="solid"/>
            <a:headEnd type="none" w="med" len="med"/>
            <a:tailEnd type="stealth" w="lg" len="lg"/>
          </a:ln>
        </p:spPr>
      </p:sp>
      <p:sp>
        <p:nvSpPr>
          <p:cNvPr id="6" name="文本框 883"/>
          <p:cNvSpPr txBox="1"/>
          <p:nvPr/>
        </p:nvSpPr>
        <p:spPr>
          <a:xfrm>
            <a:off x="1021715" y="579564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18000" tIns="0" rIns="18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根据算法编写代码</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7" name="直线 884"/>
          <p:cNvSpPr/>
          <p:nvPr/>
        </p:nvSpPr>
        <p:spPr>
          <a:xfrm flipV="1">
            <a:off x="4116705" y="5063490"/>
            <a:ext cx="1083310" cy="0"/>
          </a:xfrm>
          <a:prstGeom prst="line">
            <a:avLst/>
          </a:prstGeom>
          <a:ln w="28575" cap="flat" cmpd="sng">
            <a:solidFill>
              <a:schemeClr val="accent5">
                <a:lumMod val="50000"/>
              </a:schemeClr>
            </a:solidFill>
            <a:prstDash val="solid"/>
            <a:headEnd type="none" w="med" len="med"/>
            <a:tailEnd type="none" w="med" len="med"/>
          </a:ln>
        </p:spPr>
      </p:sp>
      <p:sp>
        <p:nvSpPr>
          <p:cNvPr id="8" name="直线 885"/>
          <p:cNvSpPr/>
          <p:nvPr/>
        </p:nvSpPr>
        <p:spPr>
          <a:xfrm flipH="1" flipV="1">
            <a:off x="5226685" y="1499870"/>
            <a:ext cx="1905" cy="3569970"/>
          </a:xfrm>
          <a:prstGeom prst="line">
            <a:avLst/>
          </a:prstGeom>
          <a:ln w="28575" cap="flat" cmpd="sng">
            <a:solidFill>
              <a:schemeClr val="accent5">
                <a:lumMod val="50000"/>
              </a:schemeClr>
            </a:solidFill>
            <a:prstDash val="solid"/>
            <a:headEnd type="none" w="med" len="med"/>
            <a:tailEnd type="none" w="med" len="med"/>
          </a:ln>
        </p:spPr>
      </p:sp>
      <p:sp>
        <p:nvSpPr>
          <p:cNvPr id="9" name="直线 886"/>
          <p:cNvSpPr/>
          <p:nvPr/>
        </p:nvSpPr>
        <p:spPr>
          <a:xfrm flipH="1" flipV="1">
            <a:off x="2472690" y="1505585"/>
            <a:ext cx="2753995" cy="1270"/>
          </a:xfrm>
          <a:prstGeom prst="line">
            <a:avLst/>
          </a:prstGeom>
          <a:ln w="28575" cap="flat" cmpd="sng">
            <a:solidFill>
              <a:schemeClr val="accent5">
                <a:lumMod val="50000"/>
              </a:schemeClr>
            </a:solidFill>
            <a:prstDash val="solid"/>
            <a:headEnd type="none" w="med" len="med"/>
            <a:tailEnd type="stealth" w="lg" len="lg"/>
          </a:ln>
        </p:spPr>
      </p:sp>
      <p:sp>
        <p:nvSpPr>
          <p:cNvPr id="10" name="文本框 888"/>
          <p:cNvSpPr txBox="1"/>
          <p:nvPr/>
        </p:nvSpPr>
        <p:spPr>
          <a:xfrm>
            <a:off x="1244600" y="1710055"/>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1" name="直线 889"/>
          <p:cNvSpPr/>
          <p:nvPr/>
        </p:nvSpPr>
        <p:spPr>
          <a:xfrm>
            <a:off x="2487295" y="5474970"/>
            <a:ext cx="0" cy="322580"/>
          </a:xfrm>
          <a:prstGeom prst="line">
            <a:avLst/>
          </a:prstGeom>
          <a:ln w="28575" cap="flat" cmpd="sng">
            <a:solidFill>
              <a:schemeClr val="accent5">
                <a:lumMod val="50000"/>
              </a:schemeClr>
            </a:solidFill>
            <a:prstDash val="solid"/>
            <a:headEnd type="none" w="med" len="med"/>
            <a:tailEnd type="stealth" w="lg" len="lg"/>
          </a:ln>
        </p:spPr>
      </p:sp>
      <p:sp>
        <p:nvSpPr>
          <p:cNvPr id="12" name="直线 890"/>
          <p:cNvSpPr/>
          <p:nvPr/>
        </p:nvSpPr>
        <p:spPr>
          <a:xfrm>
            <a:off x="2478405" y="4336415"/>
            <a:ext cx="0" cy="322580"/>
          </a:xfrm>
          <a:prstGeom prst="line">
            <a:avLst/>
          </a:prstGeom>
          <a:ln w="28575" cap="flat" cmpd="sng">
            <a:solidFill>
              <a:schemeClr val="accent5">
                <a:lumMod val="50000"/>
              </a:schemeClr>
            </a:solidFill>
            <a:prstDash val="solid"/>
            <a:headEnd type="none" w="med" len="med"/>
            <a:tailEnd type="stealth" w="lg" len="lg"/>
          </a:ln>
        </p:spPr>
      </p:sp>
      <p:sp>
        <p:nvSpPr>
          <p:cNvPr id="13" name="直线 891"/>
          <p:cNvSpPr/>
          <p:nvPr/>
        </p:nvSpPr>
        <p:spPr>
          <a:xfrm>
            <a:off x="2489200" y="3585845"/>
            <a:ext cx="0" cy="322580"/>
          </a:xfrm>
          <a:prstGeom prst="line">
            <a:avLst/>
          </a:prstGeom>
          <a:ln w="28575" cap="flat" cmpd="sng">
            <a:solidFill>
              <a:schemeClr val="accent5">
                <a:lumMod val="50000"/>
              </a:schemeClr>
            </a:solidFill>
            <a:prstDash val="solid"/>
            <a:headEnd type="none" w="med" len="med"/>
            <a:tailEnd type="stealth" w="lg" len="lg"/>
          </a:ln>
        </p:spPr>
      </p:sp>
      <p:sp>
        <p:nvSpPr>
          <p:cNvPr id="14" name="直线 892"/>
          <p:cNvSpPr/>
          <p:nvPr/>
        </p:nvSpPr>
        <p:spPr>
          <a:xfrm>
            <a:off x="2487295" y="2853055"/>
            <a:ext cx="0" cy="322580"/>
          </a:xfrm>
          <a:prstGeom prst="line">
            <a:avLst/>
          </a:prstGeom>
          <a:ln w="28575" cap="flat" cmpd="sng">
            <a:solidFill>
              <a:schemeClr val="accent5">
                <a:lumMod val="50000"/>
              </a:schemeClr>
            </a:solidFill>
            <a:prstDash val="solid"/>
            <a:headEnd type="none" w="med" len="med"/>
            <a:tailEnd type="stealth" w="lg" len="lg"/>
          </a:ln>
        </p:spPr>
      </p:sp>
      <p:sp>
        <p:nvSpPr>
          <p:cNvPr id="15" name="直线 893"/>
          <p:cNvSpPr/>
          <p:nvPr/>
        </p:nvSpPr>
        <p:spPr>
          <a:xfrm>
            <a:off x="2476500" y="1381760"/>
            <a:ext cx="0" cy="322580"/>
          </a:xfrm>
          <a:prstGeom prst="line">
            <a:avLst/>
          </a:prstGeom>
          <a:ln w="28575" cap="flat" cmpd="sng">
            <a:solidFill>
              <a:schemeClr val="accent5">
                <a:lumMod val="50000"/>
              </a:schemeClr>
            </a:solidFill>
            <a:prstDash val="solid"/>
            <a:headEnd type="none" w="med" len="med"/>
            <a:tailEnd type="stealth" w="lg" len="lg"/>
          </a:ln>
        </p:spPr>
      </p:sp>
      <p:sp>
        <p:nvSpPr>
          <p:cNvPr id="16" name="自选图形 894"/>
          <p:cNvSpPr/>
          <p:nvPr/>
        </p:nvSpPr>
        <p:spPr>
          <a:xfrm>
            <a:off x="1238885" y="968375"/>
            <a:ext cx="2470150" cy="392430"/>
          </a:xfrm>
          <a:prstGeom prst="roundRect">
            <a:avLst>
              <a:gd name="adj" fmla="val 16667"/>
            </a:avLst>
          </a:prstGeom>
          <a:solidFill>
            <a:schemeClr val="accent6">
              <a:lumMod val="20000"/>
              <a:lumOff val="80000"/>
            </a:schemeClr>
          </a:solidFill>
          <a:ln w="28575" cap="flat" cmpd="sng">
            <a:solidFill>
              <a:schemeClr val="accent5">
                <a:lumMod val="50000"/>
              </a:schemeClr>
            </a:solidFill>
            <a:prstDash val="solid"/>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待求解的问题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7" name="自选图形 895"/>
          <p:cNvSpPr/>
          <p:nvPr/>
        </p:nvSpPr>
        <p:spPr>
          <a:xfrm>
            <a:off x="840105" y="4655820"/>
            <a:ext cx="3255010" cy="812800"/>
          </a:xfrm>
          <a:prstGeom prst="diamond">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a:lstStyle/>
          <a:p>
            <a:pPr indent="0" algn="ctr" fontAlgn="auto">
              <a:lnSpc>
                <a:spcPct val="120000"/>
              </a:lnSpc>
            </a:pPr>
            <a:endParaRPr lang="zh-CN" altLang="en-US" sz="2000">
              <a:latin typeface="微软雅黑" panose="020B0503020204020204" pitchFamily="34" charset="-122"/>
              <a:ea typeface="微软雅黑" panose="020B0503020204020204" pitchFamily="34" charset="-122"/>
            </a:endParaRPr>
          </a:p>
        </p:txBody>
      </p:sp>
      <p:sp>
        <p:nvSpPr>
          <p:cNvPr id="18" name="文本框 896"/>
          <p:cNvSpPr txBox="1"/>
          <p:nvPr/>
        </p:nvSpPr>
        <p:spPr>
          <a:xfrm>
            <a:off x="1321435" y="4863465"/>
            <a:ext cx="2320925"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分析算法的效率</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9" name="文本框 897"/>
          <p:cNvSpPr txBox="1"/>
          <p:nvPr/>
        </p:nvSpPr>
        <p:spPr>
          <a:xfrm>
            <a:off x="4046855" y="4697095"/>
            <a:ext cx="1040130"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不满意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20" name="文本框 898"/>
          <p:cNvSpPr txBox="1"/>
          <p:nvPr/>
        </p:nvSpPr>
        <p:spPr>
          <a:xfrm>
            <a:off x="2616835" y="5416550"/>
            <a:ext cx="702310" cy="306705"/>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1.4.3  算法设计的一般过程</a:t>
            </a:r>
          </a:p>
        </p:txBody>
      </p:sp>
      <p:sp>
        <p:nvSpPr>
          <p:cNvPr id="111" name="文本框 110"/>
          <p:cNvSpPr txBox="1"/>
          <p:nvPr/>
        </p:nvSpPr>
        <p:spPr>
          <a:xfrm>
            <a:off x="5763895" y="1320800"/>
            <a:ext cx="5839460" cy="4194810"/>
          </a:xfrm>
          <a:prstGeom prst="rect">
            <a:avLst/>
          </a:prstGeom>
          <a:noFill/>
          <a:ln w="9525">
            <a:noFill/>
          </a:ln>
        </p:spPr>
        <p:txBody>
          <a:bodyPr wrap="square">
            <a:spAutoFit/>
          </a:bodyPr>
          <a:lstStyle/>
          <a:p>
            <a:pPr indent="0" fontAlgn="auto">
              <a:lnSpc>
                <a:spcPts val="3200"/>
              </a:lnSpc>
            </a:pP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4. 手工运行算法</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经验和研究都表明，发现算法（或程序）中逻辑错误的重要方法就是手工运行算法，即跟踪算法。</a:t>
            </a:r>
            <a:r>
              <a:rPr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跟踪者要像计算机一样，用一个具体的输入实例手工执行算法</a:t>
            </a:r>
            <a:r>
              <a:rPr sz="2400">
                <a:latin typeface="微软雅黑" panose="020B0503020204020204" pitchFamily="34" charset="-122"/>
                <a:ea typeface="微软雅黑" panose="020B0503020204020204" pitchFamily="34" charset="-122"/>
                <a:cs typeface="微软雅黑" panose="020B0503020204020204" pitchFamily="34" charset="-122"/>
              </a:rPr>
              <a:t>，并且这个输入实例要最大可能地暴露算法中的错误。</a:t>
            </a:r>
          </a:p>
          <a:p>
            <a:pPr indent="0" fontAlgn="auto">
              <a:lnSpc>
                <a:spcPts val="3200"/>
              </a:lnSpc>
            </a:pPr>
            <a:endParaRPr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ts val="3200"/>
              </a:lnSpc>
            </a:pP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5. 分析算法的效率</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一般来说，一个好的算法首先应该是比同类算法的时间效率高，算法的时间效率用</a:t>
            </a:r>
            <a:r>
              <a:rPr sz="240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时间复杂度</a:t>
            </a:r>
            <a:r>
              <a:rPr sz="2400">
                <a:latin typeface="微软雅黑" panose="020B0503020204020204" pitchFamily="34" charset="-122"/>
                <a:ea typeface="微软雅黑" panose="020B0503020204020204" pitchFamily="34" charset="-122"/>
                <a:cs typeface="微软雅黑" panose="020B0503020204020204" pitchFamily="34" charset="-122"/>
              </a:rPr>
              <a:t>来度量。</a:t>
            </a:r>
          </a:p>
        </p:txBody>
      </p:sp>
      <p:sp>
        <p:nvSpPr>
          <p:cNvPr id="2" name="文本框 879"/>
          <p:cNvSpPr txBox="1"/>
          <p:nvPr/>
        </p:nvSpPr>
        <p:spPr>
          <a:xfrm>
            <a:off x="865505" y="2451735"/>
            <a:ext cx="317754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选择算法设计技术</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3" name="文本框 880"/>
          <p:cNvSpPr txBox="1"/>
          <p:nvPr/>
        </p:nvSpPr>
        <p:spPr>
          <a:xfrm>
            <a:off x="1019810" y="317817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设计并描述算法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4" name="文本框 881"/>
          <p:cNvSpPr txBox="1"/>
          <p:nvPr/>
        </p:nvSpPr>
        <p:spPr>
          <a:xfrm>
            <a:off x="1260475" y="3934460"/>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手工运行算法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5" name="直线 882"/>
          <p:cNvSpPr/>
          <p:nvPr/>
        </p:nvSpPr>
        <p:spPr>
          <a:xfrm>
            <a:off x="2489200" y="2108200"/>
            <a:ext cx="0" cy="322580"/>
          </a:xfrm>
          <a:prstGeom prst="line">
            <a:avLst/>
          </a:prstGeom>
          <a:ln w="28575" cap="flat" cmpd="sng">
            <a:solidFill>
              <a:schemeClr val="accent5">
                <a:lumMod val="50000"/>
              </a:schemeClr>
            </a:solidFill>
            <a:prstDash val="solid"/>
            <a:headEnd type="none" w="med" len="med"/>
            <a:tailEnd type="stealth" w="lg" len="lg"/>
          </a:ln>
        </p:spPr>
      </p:sp>
      <p:sp>
        <p:nvSpPr>
          <p:cNvPr id="6" name="文本框 883"/>
          <p:cNvSpPr txBox="1"/>
          <p:nvPr/>
        </p:nvSpPr>
        <p:spPr>
          <a:xfrm>
            <a:off x="1021715" y="579564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18000" tIns="0" rIns="18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根据算法编写代码</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7" name="直线 884"/>
          <p:cNvSpPr/>
          <p:nvPr/>
        </p:nvSpPr>
        <p:spPr>
          <a:xfrm flipV="1">
            <a:off x="4116705" y="5063490"/>
            <a:ext cx="1083310" cy="0"/>
          </a:xfrm>
          <a:prstGeom prst="line">
            <a:avLst/>
          </a:prstGeom>
          <a:ln w="28575" cap="flat" cmpd="sng">
            <a:solidFill>
              <a:schemeClr val="accent5">
                <a:lumMod val="50000"/>
              </a:schemeClr>
            </a:solidFill>
            <a:prstDash val="solid"/>
            <a:headEnd type="none" w="med" len="med"/>
            <a:tailEnd type="none" w="med" len="med"/>
          </a:ln>
        </p:spPr>
      </p:sp>
      <p:sp>
        <p:nvSpPr>
          <p:cNvPr id="8" name="直线 885"/>
          <p:cNvSpPr/>
          <p:nvPr/>
        </p:nvSpPr>
        <p:spPr>
          <a:xfrm flipH="1" flipV="1">
            <a:off x="5226685" y="1499870"/>
            <a:ext cx="1905" cy="3569970"/>
          </a:xfrm>
          <a:prstGeom prst="line">
            <a:avLst/>
          </a:prstGeom>
          <a:ln w="28575" cap="flat" cmpd="sng">
            <a:solidFill>
              <a:schemeClr val="accent5">
                <a:lumMod val="50000"/>
              </a:schemeClr>
            </a:solidFill>
            <a:prstDash val="solid"/>
            <a:headEnd type="none" w="med" len="med"/>
            <a:tailEnd type="none" w="med" len="med"/>
          </a:ln>
        </p:spPr>
      </p:sp>
      <p:sp>
        <p:nvSpPr>
          <p:cNvPr id="9" name="直线 886"/>
          <p:cNvSpPr/>
          <p:nvPr/>
        </p:nvSpPr>
        <p:spPr>
          <a:xfrm flipH="1" flipV="1">
            <a:off x="2472690" y="1505585"/>
            <a:ext cx="2753995" cy="1270"/>
          </a:xfrm>
          <a:prstGeom prst="line">
            <a:avLst/>
          </a:prstGeom>
          <a:ln w="28575" cap="flat" cmpd="sng">
            <a:solidFill>
              <a:schemeClr val="accent5">
                <a:lumMod val="50000"/>
              </a:schemeClr>
            </a:solidFill>
            <a:prstDash val="solid"/>
            <a:headEnd type="none" w="med" len="med"/>
            <a:tailEnd type="stealth" w="lg" len="lg"/>
          </a:ln>
        </p:spPr>
      </p:sp>
      <p:sp>
        <p:nvSpPr>
          <p:cNvPr id="10" name="文本框 888"/>
          <p:cNvSpPr txBox="1"/>
          <p:nvPr/>
        </p:nvSpPr>
        <p:spPr>
          <a:xfrm>
            <a:off x="1244600" y="1710055"/>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1" name="直线 889"/>
          <p:cNvSpPr/>
          <p:nvPr/>
        </p:nvSpPr>
        <p:spPr>
          <a:xfrm>
            <a:off x="2487295" y="5474970"/>
            <a:ext cx="0" cy="322580"/>
          </a:xfrm>
          <a:prstGeom prst="line">
            <a:avLst/>
          </a:prstGeom>
          <a:ln w="28575" cap="flat" cmpd="sng">
            <a:solidFill>
              <a:schemeClr val="accent5">
                <a:lumMod val="50000"/>
              </a:schemeClr>
            </a:solidFill>
            <a:prstDash val="solid"/>
            <a:headEnd type="none" w="med" len="med"/>
            <a:tailEnd type="stealth" w="lg" len="lg"/>
          </a:ln>
        </p:spPr>
      </p:sp>
      <p:sp>
        <p:nvSpPr>
          <p:cNvPr id="12" name="直线 890"/>
          <p:cNvSpPr/>
          <p:nvPr/>
        </p:nvSpPr>
        <p:spPr>
          <a:xfrm>
            <a:off x="2478405" y="4336415"/>
            <a:ext cx="0" cy="322580"/>
          </a:xfrm>
          <a:prstGeom prst="line">
            <a:avLst/>
          </a:prstGeom>
          <a:ln w="28575" cap="flat" cmpd="sng">
            <a:solidFill>
              <a:schemeClr val="accent5">
                <a:lumMod val="50000"/>
              </a:schemeClr>
            </a:solidFill>
            <a:prstDash val="solid"/>
            <a:headEnd type="none" w="med" len="med"/>
            <a:tailEnd type="stealth" w="lg" len="lg"/>
          </a:ln>
        </p:spPr>
      </p:sp>
      <p:sp>
        <p:nvSpPr>
          <p:cNvPr id="13" name="直线 891"/>
          <p:cNvSpPr/>
          <p:nvPr/>
        </p:nvSpPr>
        <p:spPr>
          <a:xfrm>
            <a:off x="2489200" y="3585845"/>
            <a:ext cx="0" cy="322580"/>
          </a:xfrm>
          <a:prstGeom prst="line">
            <a:avLst/>
          </a:prstGeom>
          <a:ln w="28575" cap="flat" cmpd="sng">
            <a:solidFill>
              <a:schemeClr val="accent5">
                <a:lumMod val="50000"/>
              </a:schemeClr>
            </a:solidFill>
            <a:prstDash val="solid"/>
            <a:headEnd type="none" w="med" len="med"/>
            <a:tailEnd type="stealth" w="lg" len="lg"/>
          </a:ln>
        </p:spPr>
      </p:sp>
      <p:sp>
        <p:nvSpPr>
          <p:cNvPr id="14" name="直线 892"/>
          <p:cNvSpPr/>
          <p:nvPr/>
        </p:nvSpPr>
        <p:spPr>
          <a:xfrm>
            <a:off x="2487295" y="2853055"/>
            <a:ext cx="0" cy="322580"/>
          </a:xfrm>
          <a:prstGeom prst="line">
            <a:avLst/>
          </a:prstGeom>
          <a:ln w="28575" cap="flat" cmpd="sng">
            <a:solidFill>
              <a:schemeClr val="accent5">
                <a:lumMod val="50000"/>
              </a:schemeClr>
            </a:solidFill>
            <a:prstDash val="solid"/>
            <a:headEnd type="none" w="med" len="med"/>
            <a:tailEnd type="stealth" w="lg" len="lg"/>
          </a:ln>
        </p:spPr>
      </p:sp>
      <p:sp>
        <p:nvSpPr>
          <p:cNvPr id="15" name="直线 893"/>
          <p:cNvSpPr/>
          <p:nvPr/>
        </p:nvSpPr>
        <p:spPr>
          <a:xfrm>
            <a:off x="2476500" y="1381760"/>
            <a:ext cx="0" cy="322580"/>
          </a:xfrm>
          <a:prstGeom prst="line">
            <a:avLst/>
          </a:prstGeom>
          <a:ln w="28575" cap="flat" cmpd="sng">
            <a:solidFill>
              <a:schemeClr val="accent5">
                <a:lumMod val="50000"/>
              </a:schemeClr>
            </a:solidFill>
            <a:prstDash val="solid"/>
            <a:headEnd type="none" w="med" len="med"/>
            <a:tailEnd type="stealth" w="lg" len="lg"/>
          </a:ln>
        </p:spPr>
      </p:sp>
      <p:sp>
        <p:nvSpPr>
          <p:cNvPr id="16" name="自选图形 894"/>
          <p:cNvSpPr/>
          <p:nvPr/>
        </p:nvSpPr>
        <p:spPr>
          <a:xfrm>
            <a:off x="1238885" y="968375"/>
            <a:ext cx="2470150" cy="392430"/>
          </a:xfrm>
          <a:prstGeom prst="roundRect">
            <a:avLst>
              <a:gd name="adj" fmla="val 16667"/>
            </a:avLst>
          </a:prstGeom>
          <a:solidFill>
            <a:schemeClr val="accent6">
              <a:lumMod val="20000"/>
              <a:lumOff val="80000"/>
            </a:schemeClr>
          </a:solidFill>
          <a:ln w="28575" cap="flat" cmpd="sng">
            <a:solidFill>
              <a:schemeClr val="accent5">
                <a:lumMod val="50000"/>
              </a:schemeClr>
            </a:solidFill>
            <a:prstDash val="solid"/>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待求解的问题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7" name="自选图形 895"/>
          <p:cNvSpPr/>
          <p:nvPr/>
        </p:nvSpPr>
        <p:spPr>
          <a:xfrm>
            <a:off x="840105" y="4655820"/>
            <a:ext cx="3255010" cy="812800"/>
          </a:xfrm>
          <a:prstGeom prst="diamond">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a:lstStyle/>
          <a:p>
            <a:pPr indent="0" algn="ctr" fontAlgn="auto">
              <a:lnSpc>
                <a:spcPct val="120000"/>
              </a:lnSpc>
            </a:pPr>
            <a:endParaRPr lang="zh-CN" altLang="en-US" sz="2000">
              <a:latin typeface="微软雅黑" panose="020B0503020204020204" pitchFamily="34" charset="-122"/>
              <a:ea typeface="微软雅黑" panose="020B0503020204020204" pitchFamily="34" charset="-122"/>
            </a:endParaRPr>
          </a:p>
        </p:txBody>
      </p:sp>
      <p:sp>
        <p:nvSpPr>
          <p:cNvPr id="18" name="文本框 896"/>
          <p:cNvSpPr txBox="1"/>
          <p:nvPr/>
        </p:nvSpPr>
        <p:spPr>
          <a:xfrm>
            <a:off x="1321435" y="4863465"/>
            <a:ext cx="2320925"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分析算法的效率</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9" name="文本框 897"/>
          <p:cNvSpPr txBox="1"/>
          <p:nvPr/>
        </p:nvSpPr>
        <p:spPr>
          <a:xfrm>
            <a:off x="4046855" y="4697095"/>
            <a:ext cx="1040130"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不满意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20" name="文本框 898"/>
          <p:cNvSpPr txBox="1"/>
          <p:nvPr/>
        </p:nvSpPr>
        <p:spPr>
          <a:xfrm>
            <a:off x="2616835" y="5416550"/>
            <a:ext cx="702310" cy="306705"/>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1.4.3  算法设计的一般过程</a:t>
            </a:r>
          </a:p>
        </p:txBody>
      </p:sp>
      <p:sp>
        <p:nvSpPr>
          <p:cNvPr id="111" name="文本框 110"/>
          <p:cNvSpPr txBox="1"/>
          <p:nvPr/>
        </p:nvSpPr>
        <p:spPr>
          <a:xfrm>
            <a:off x="5763895" y="1320800"/>
            <a:ext cx="5839460" cy="2963545"/>
          </a:xfrm>
          <a:prstGeom prst="rect">
            <a:avLst/>
          </a:prstGeom>
          <a:noFill/>
          <a:ln w="9525">
            <a:noFill/>
          </a:ln>
        </p:spPr>
        <p:txBody>
          <a:bodyPr wrap="square">
            <a:spAutoFit/>
          </a:bodyPr>
          <a:lstStyle/>
          <a:p>
            <a:pPr indent="0" fontAlgn="auto">
              <a:lnSpc>
                <a:spcPts val="3200"/>
              </a:lnSpc>
            </a:pPr>
            <a:r>
              <a:rPr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6. 实现算法</a:t>
            </a:r>
            <a:r>
              <a:rPr lang="zh-CN" sz="2400">
                <a:latin typeface="微软雅黑" panose="020B0503020204020204" pitchFamily="34" charset="-122"/>
                <a:ea typeface="微软雅黑" panose="020B0503020204020204" pitchFamily="34" charset="-122"/>
                <a:cs typeface="微软雅黑" panose="020B0503020204020204" pitchFamily="34" charset="-122"/>
              </a:rPr>
              <a:t>：</a:t>
            </a:r>
            <a:r>
              <a:rPr sz="2400">
                <a:latin typeface="微软雅黑" panose="020B0503020204020204" pitchFamily="34" charset="-122"/>
                <a:ea typeface="微软雅黑" panose="020B0503020204020204" pitchFamily="34" charset="-122"/>
                <a:cs typeface="微软雅黑" panose="020B0503020204020204" pitchFamily="34" charset="-122"/>
              </a:rPr>
              <a:t>需要人（程序员）把算法转变为特定程序设计语言编写的程序。在把算法转变为程序的过程中，虽然现代编译器提供了代码优化功能，但仍需要一些技巧，例如，在循环之外计算循环不变式、合并公共子表达式、用开销低的操作代替开销高的操作等等。</a:t>
            </a:r>
          </a:p>
        </p:txBody>
      </p:sp>
      <p:sp>
        <p:nvSpPr>
          <p:cNvPr id="2" name="文本框 1"/>
          <p:cNvSpPr txBox="1"/>
          <p:nvPr/>
        </p:nvSpPr>
        <p:spPr>
          <a:xfrm>
            <a:off x="5778500" y="4686935"/>
            <a:ext cx="5825490" cy="1198880"/>
          </a:xfrm>
          <a:prstGeom prst="rect">
            <a:avLst/>
          </a:prstGeom>
          <a:noFill/>
          <a:ln w="28575">
            <a:solidFill>
              <a:schemeClr val="accent6">
                <a:lumMod val="50000"/>
              </a:schemeClr>
            </a:solidFill>
          </a:ln>
        </p:spPr>
        <p:txBody>
          <a:bodyPr wrap="square">
            <a:spAutoFit/>
          </a:bodyPr>
          <a:lstStyle/>
          <a:p>
            <a:pPr indent="0"/>
            <a:r>
              <a:rPr lang="zh-CN" sz="2400" b="0">
                <a:latin typeface="微软雅黑" panose="020B0503020204020204" pitchFamily="34" charset="-122"/>
                <a:ea typeface="微软雅黑" panose="020B0503020204020204" pitchFamily="34" charset="-122"/>
              </a:rPr>
              <a:t>一个好算法是反复努力和不断修正的结果。</a:t>
            </a:r>
            <a:r>
              <a:rPr lang="zh-CN" sz="2400" b="0">
                <a:solidFill>
                  <a:srgbClr val="C00000"/>
                </a:solidFill>
                <a:latin typeface="微软雅黑" panose="020B0503020204020204" pitchFamily="34" charset="-122"/>
                <a:ea typeface="微软雅黑" panose="020B0503020204020204" pitchFamily="34" charset="-122"/>
              </a:rPr>
              <a:t>需要不断重复上述问题求解的一般过程，直至算法满足预定的目标要求</a:t>
            </a:r>
            <a:r>
              <a:rPr lang="zh-CN" sz="2400" b="0">
                <a:latin typeface="微软雅黑" panose="020B0503020204020204" pitchFamily="34" charset="-122"/>
                <a:ea typeface="微软雅黑" panose="020B0503020204020204" pitchFamily="34" charset="-122"/>
              </a:rPr>
              <a:t>。</a:t>
            </a:r>
            <a:endParaRPr lang="zh-CN" altLang="en-US" sz="2400" b="0">
              <a:latin typeface="微软雅黑" panose="020B0503020204020204" pitchFamily="34" charset="-122"/>
              <a:ea typeface="微软雅黑" panose="020B0503020204020204" pitchFamily="34" charset="-122"/>
            </a:endParaRPr>
          </a:p>
        </p:txBody>
      </p:sp>
      <p:sp>
        <p:nvSpPr>
          <p:cNvPr id="3" name="文本框 879"/>
          <p:cNvSpPr txBox="1"/>
          <p:nvPr/>
        </p:nvSpPr>
        <p:spPr>
          <a:xfrm>
            <a:off x="865505" y="2451735"/>
            <a:ext cx="317754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选择算法设计技术</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4" name="文本框 880"/>
          <p:cNvSpPr txBox="1"/>
          <p:nvPr/>
        </p:nvSpPr>
        <p:spPr>
          <a:xfrm>
            <a:off x="1019810" y="317817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设计并描述算法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5" name="文本框 881"/>
          <p:cNvSpPr txBox="1"/>
          <p:nvPr/>
        </p:nvSpPr>
        <p:spPr>
          <a:xfrm>
            <a:off x="1260475" y="3934460"/>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手工运行算法</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6" name="直线 882"/>
          <p:cNvSpPr/>
          <p:nvPr/>
        </p:nvSpPr>
        <p:spPr>
          <a:xfrm>
            <a:off x="2489200" y="2108200"/>
            <a:ext cx="0" cy="322580"/>
          </a:xfrm>
          <a:prstGeom prst="line">
            <a:avLst/>
          </a:prstGeom>
          <a:ln w="28575" cap="flat" cmpd="sng">
            <a:solidFill>
              <a:schemeClr val="accent5">
                <a:lumMod val="50000"/>
              </a:schemeClr>
            </a:solidFill>
            <a:prstDash val="solid"/>
            <a:headEnd type="none" w="med" len="med"/>
            <a:tailEnd type="stealth" w="lg" len="lg"/>
          </a:ln>
        </p:spPr>
      </p:sp>
      <p:sp>
        <p:nvSpPr>
          <p:cNvPr id="7" name="文本框 883"/>
          <p:cNvSpPr txBox="1"/>
          <p:nvPr/>
        </p:nvSpPr>
        <p:spPr>
          <a:xfrm>
            <a:off x="1021715" y="5795645"/>
            <a:ext cx="2917190"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18000" tIns="0" rIns="18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根据算法编写代码</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8" name="直线 884"/>
          <p:cNvSpPr/>
          <p:nvPr/>
        </p:nvSpPr>
        <p:spPr>
          <a:xfrm flipV="1">
            <a:off x="4116705" y="5063490"/>
            <a:ext cx="1083310" cy="0"/>
          </a:xfrm>
          <a:prstGeom prst="line">
            <a:avLst/>
          </a:prstGeom>
          <a:ln w="28575" cap="flat" cmpd="sng">
            <a:solidFill>
              <a:schemeClr val="accent5">
                <a:lumMod val="50000"/>
              </a:schemeClr>
            </a:solidFill>
            <a:prstDash val="solid"/>
            <a:headEnd type="none" w="med" len="med"/>
            <a:tailEnd type="none" w="med" len="med"/>
          </a:ln>
        </p:spPr>
      </p:sp>
      <p:sp>
        <p:nvSpPr>
          <p:cNvPr id="9" name="直线 885"/>
          <p:cNvSpPr/>
          <p:nvPr/>
        </p:nvSpPr>
        <p:spPr>
          <a:xfrm flipH="1" flipV="1">
            <a:off x="5226685" y="1499870"/>
            <a:ext cx="1905" cy="3569970"/>
          </a:xfrm>
          <a:prstGeom prst="line">
            <a:avLst/>
          </a:prstGeom>
          <a:ln w="28575" cap="flat" cmpd="sng">
            <a:solidFill>
              <a:schemeClr val="accent5">
                <a:lumMod val="50000"/>
              </a:schemeClr>
            </a:solidFill>
            <a:prstDash val="solid"/>
            <a:headEnd type="none" w="med" len="med"/>
            <a:tailEnd type="none" w="med" len="med"/>
          </a:ln>
        </p:spPr>
      </p:sp>
      <p:sp>
        <p:nvSpPr>
          <p:cNvPr id="10" name="直线 886"/>
          <p:cNvSpPr/>
          <p:nvPr/>
        </p:nvSpPr>
        <p:spPr>
          <a:xfrm flipH="1" flipV="1">
            <a:off x="2472690" y="1505585"/>
            <a:ext cx="2753995" cy="1270"/>
          </a:xfrm>
          <a:prstGeom prst="line">
            <a:avLst/>
          </a:prstGeom>
          <a:ln w="28575" cap="flat" cmpd="sng">
            <a:solidFill>
              <a:schemeClr val="accent5">
                <a:lumMod val="50000"/>
              </a:schemeClr>
            </a:solidFill>
            <a:prstDash val="solid"/>
            <a:headEnd type="none" w="med" len="med"/>
            <a:tailEnd type="stealth" w="lg" len="lg"/>
          </a:ln>
        </p:spPr>
      </p:sp>
      <p:sp>
        <p:nvSpPr>
          <p:cNvPr id="11" name="文本框 888"/>
          <p:cNvSpPr txBox="1"/>
          <p:nvPr/>
        </p:nvSpPr>
        <p:spPr>
          <a:xfrm>
            <a:off x="1244600" y="1710055"/>
            <a:ext cx="2472055" cy="392430"/>
          </a:xfrm>
          <a:prstGeom prst="rect">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2" name="直线 889"/>
          <p:cNvSpPr/>
          <p:nvPr/>
        </p:nvSpPr>
        <p:spPr>
          <a:xfrm>
            <a:off x="2487295" y="5474970"/>
            <a:ext cx="0" cy="322580"/>
          </a:xfrm>
          <a:prstGeom prst="line">
            <a:avLst/>
          </a:prstGeom>
          <a:ln w="28575" cap="flat" cmpd="sng">
            <a:solidFill>
              <a:schemeClr val="accent5">
                <a:lumMod val="50000"/>
              </a:schemeClr>
            </a:solidFill>
            <a:prstDash val="solid"/>
            <a:headEnd type="none" w="med" len="med"/>
            <a:tailEnd type="stealth" w="lg" len="lg"/>
          </a:ln>
        </p:spPr>
      </p:sp>
      <p:sp>
        <p:nvSpPr>
          <p:cNvPr id="13" name="直线 890"/>
          <p:cNvSpPr/>
          <p:nvPr/>
        </p:nvSpPr>
        <p:spPr>
          <a:xfrm>
            <a:off x="2478405" y="4336415"/>
            <a:ext cx="0" cy="322580"/>
          </a:xfrm>
          <a:prstGeom prst="line">
            <a:avLst/>
          </a:prstGeom>
          <a:ln w="28575" cap="flat" cmpd="sng">
            <a:solidFill>
              <a:schemeClr val="accent5">
                <a:lumMod val="50000"/>
              </a:schemeClr>
            </a:solidFill>
            <a:prstDash val="solid"/>
            <a:headEnd type="none" w="med" len="med"/>
            <a:tailEnd type="stealth" w="lg" len="lg"/>
          </a:ln>
        </p:spPr>
      </p:sp>
      <p:sp>
        <p:nvSpPr>
          <p:cNvPr id="14" name="直线 891"/>
          <p:cNvSpPr/>
          <p:nvPr/>
        </p:nvSpPr>
        <p:spPr>
          <a:xfrm>
            <a:off x="2489200" y="3585845"/>
            <a:ext cx="0" cy="322580"/>
          </a:xfrm>
          <a:prstGeom prst="line">
            <a:avLst/>
          </a:prstGeom>
          <a:ln w="28575" cap="flat" cmpd="sng">
            <a:solidFill>
              <a:schemeClr val="accent5">
                <a:lumMod val="50000"/>
              </a:schemeClr>
            </a:solidFill>
            <a:prstDash val="solid"/>
            <a:headEnd type="none" w="med" len="med"/>
            <a:tailEnd type="stealth" w="lg" len="lg"/>
          </a:ln>
        </p:spPr>
      </p:sp>
      <p:sp>
        <p:nvSpPr>
          <p:cNvPr id="15" name="直线 892"/>
          <p:cNvSpPr/>
          <p:nvPr/>
        </p:nvSpPr>
        <p:spPr>
          <a:xfrm>
            <a:off x="2487295" y="2853055"/>
            <a:ext cx="0" cy="322580"/>
          </a:xfrm>
          <a:prstGeom prst="line">
            <a:avLst/>
          </a:prstGeom>
          <a:ln w="28575" cap="flat" cmpd="sng">
            <a:solidFill>
              <a:schemeClr val="accent5">
                <a:lumMod val="50000"/>
              </a:schemeClr>
            </a:solidFill>
            <a:prstDash val="solid"/>
            <a:headEnd type="none" w="med" len="med"/>
            <a:tailEnd type="stealth" w="lg" len="lg"/>
          </a:ln>
        </p:spPr>
      </p:sp>
      <p:sp>
        <p:nvSpPr>
          <p:cNvPr id="16" name="直线 893"/>
          <p:cNvSpPr/>
          <p:nvPr/>
        </p:nvSpPr>
        <p:spPr>
          <a:xfrm>
            <a:off x="2476500" y="1381760"/>
            <a:ext cx="0" cy="322580"/>
          </a:xfrm>
          <a:prstGeom prst="line">
            <a:avLst/>
          </a:prstGeom>
          <a:ln w="28575" cap="flat" cmpd="sng">
            <a:solidFill>
              <a:schemeClr val="accent5">
                <a:lumMod val="50000"/>
              </a:schemeClr>
            </a:solidFill>
            <a:prstDash val="solid"/>
            <a:headEnd type="none" w="med" len="med"/>
            <a:tailEnd type="stealth" w="lg" len="lg"/>
          </a:ln>
        </p:spPr>
      </p:sp>
      <p:sp>
        <p:nvSpPr>
          <p:cNvPr id="17" name="自选图形 894"/>
          <p:cNvSpPr/>
          <p:nvPr/>
        </p:nvSpPr>
        <p:spPr>
          <a:xfrm>
            <a:off x="1238885" y="968375"/>
            <a:ext cx="2470150" cy="392430"/>
          </a:xfrm>
          <a:prstGeom prst="roundRect">
            <a:avLst>
              <a:gd name="adj" fmla="val 16667"/>
            </a:avLst>
          </a:prstGeom>
          <a:solidFill>
            <a:schemeClr val="accent6">
              <a:lumMod val="20000"/>
              <a:lumOff val="80000"/>
            </a:schemeClr>
          </a:solidFill>
          <a:ln w="28575" cap="flat" cmpd="sng">
            <a:solidFill>
              <a:schemeClr val="accent5">
                <a:lumMod val="50000"/>
              </a:schemeClr>
            </a:solidFill>
            <a:prstDash val="solid"/>
            <a:headEnd type="none" w="med" len="med"/>
            <a:tailEnd type="none" w="med" len="med"/>
          </a:ln>
        </p:spPr>
        <p:txBody>
          <a:bodyPr wrap="square" lIns="54000" tIns="0" rIns="5400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待求解的问题</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18" name="自选图形 895"/>
          <p:cNvSpPr/>
          <p:nvPr/>
        </p:nvSpPr>
        <p:spPr>
          <a:xfrm>
            <a:off x="840105" y="4655820"/>
            <a:ext cx="3255010" cy="812800"/>
          </a:xfrm>
          <a:prstGeom prst="diamond">
            <a:avLst/>
          </a:prstGeom>
          <a:solidFill>
            <a:schemeClr val="accent6">
              <a:lumMod val="20000"/>
              <a:lumOff val="80000"/>
            </a:schemeClr>
          </a:solidFill>
          <a:ln w="28575" cap="flat" cmpd="sng">
            <a:solidFill>
              <a:schemeClr val="accent5">
                <a:lumMod val="50000"/>
              </a:schemeClr>
            </a:solidFill>
            <a:prstDash val="solid"/>
            <a:miter/>
            <a:headEnd type="none" w="med" len="med"/>
            <a:tailEnd type="none" w="med" len="med"/>
          </a:ln>
        </p:spPr>
        <p:txBody>
          <a:bodyPr/>
          <a:lstStyle/>
          <a:p>
            <a:pPr indent="0" algn="ctr" fontAlgn="auto">
              <a:lnSpc>
                <a:spcPct val="120000"/>
              </a:lnSpc>
            </a:pPr>
            <a:endParaRPr lang="zh-CN" altLang="en-US" sz="2000">
              <a:latin typeface="微软雅黑" panose="020B0503020204020204" pitchFamily="34" charset="-122"/>
              <a:ea typeface="微软雅黑" panose="020B0503020204020204" pitchFamily="34" charset="-122"/>
            </a:endParaRPr>
          </a:p>
        </p:txBody>
      </p:sp>
      <p:sp>
        <p:nvSpPr>
          <p:cNvPr id="19" name="文本框 896"/>
          <p:cNvSpPr txBox="1"/>
          <p:nvPr/>
        </p:nvSpPr>
        <p:spPr>
          <a:xfrm>
            <a:off x="1321435" y="4863465"/>
            <a:ext cx="2320925"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分析算法的效率</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20" name="文本框 897"/>
          <p:cNvSpPr txBox="1"/>
          <p:nvPr/>
        </p:nvSpPr>
        <p:spPr>
          <a:xfrm>
            <a:off x="4046855" y="4697095"/>
            <a:ext cx="1040130" cy="308610"/>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不满意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
        <p:nvSpPr>
          <p:cNvPr id="21" name="文本框 898"/>
          <p:cNvSpPr txBox="1"/>
          <p:nvPr/>
        </p:nvSpPr>
        <p:spPr>
          <a:xfrm>
            <a:off x="2616835" y="5416550"/>
            <a:ext cx="702310" cy="306705"/>
          </a:xfrm>
          <a:prstGeom prst="rect">
            <a:avLst/>
          </a:prstGeom>
          <a:solidFill>
            <a:srgbClr val="FFFFFF">
              <a:alpha val="0"/>
            </a:srgbClr>
          </a:solidFill>
          <a:ln w="28575">
            <a:noFill/>
          </a:ln>
        </p:spPr>
        <p:txBody>
          <a:bodyPr wrap="square" lIns="0" tIns="0" rIns="0" bIns="0"/>
          <a:lstStyle/>
          <a:p>
            <a:pPr indent="0" algn="ctr" fontAlgn="auto">
              <a:lnSpc>
                <a:spcPct val="120000"/>
              </a:lnSpc>
            </a:pPr>
            <a:r>
              <a:rPr lang="zh-CN" altLang="en-US" sz="2000">
                <a:latin typeface="微软雅黑" panose="020B0503020204020204" pitchFamily="34" charset="-122"/>
                <a:ea typeface="微软雅黑" panose="020B0503020204020204" pitchFamily="34" charset="-122"/>
              </a:rPr>
              <a:t>满意</a:t>
            </a:r>
          </a:p>
          <a:p>
            <a:pPr indent="0" algn="ctr" fontAlgn="auto">
              <a:lnSpc>
                <a:spcPts val="3000"/>
              </a:lnSpc>
            </a:pP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nip Diagonal Corner Rectangle 12"/>
          <p:cNvSpPr/>
          <p:nvPr/>
        </p:nvSpPr>
        <p:spPr>
          <a:xfrm>
            <a:off x="2931171" y="3899819"/>
            <a:ext cx="6568845" cy="725672"/>
          </a:xfrm>
          <a:prstGeom prst="snip2DiagRect">
            <a:avLst/>
          </a:prstGeom>
          <a:solidFill>
            <a:srgbClr val="5C30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50000"/>
              </a:spcBef>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2340433" y="1998397"/>
            <a:ext cx="7670342" cy="13452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v</a:t>
            </a:r>
            <a:endParaRPr lang="zh-CN" altLang="en-US" dirty="0"/>
          </a:p>
        </p:txBody>
      </p:sp>
      <p:sp>
        <p:nvSpPr>
          <p:cNvPr id="17" name="Text Box 6"/>
          <p:cNvSpPr txBox="1">
            <a:spLocks noChangeArrowheads="1"/>
          </p:cNvSpPr>
          <p:nvPr/>
        </p:nvSpPr>
        <p:spPr bwMode="auto">
          <a:xfrm>
            <a:off x="2514194" y="2403475"/>
            <a:ext cx="74142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第</a:t>
            </a:r>
            <a:r>
              <a:rPr lang="en-US" altLang="zh-CN" sz="3200" b="1" dirty="0">
                <a:solidFill>
                  <a:srgbClr val="5C307D"/>
                </a:solidFill>
                <a:latin typeface="Microsoft YaHei UI" panose="020B0503020204020204" pitchFamily="34" charset="-122"/>
                <a:ea typeface="Microsoft YaHei UI" panose="020B0503020204020204" pitchFamily="34" charset="-122"/>
                <a:sym typeface="+mn-ea"/>
              </a:rPr>
              <a:t> 1 </a:t>
            </a:r>
            <a:r>
              <a:rPr lang="zh-CN" altLang="en-US" sz="3200" b="1" dirty="0">
                <a:solidFill>
                  <a:srgbClr val="5C307D"/>
                </a:solidFill>
                <a:latin typeface="Microsoft YaHei UI" panose="020B0503020204020204" pitchFamily="34" charset="-122"/>
                <a:ea typeface="Microsoft YaHei UI" panose="020B0503020204020204" pitchFamily="34" charset="-122"/>
                <a:sym typeface="+mn-ea"/>
              </a:rPr>
              <a:t>章     算法设计基础</a:t>
            </a:r>
          </a:p>
        </p:txBody>
      </p:sp>
      <p:sp>
        <p:nvSpPr>
          <p:cNvPr id="2" name="Text Box 6"/>
          <p:cNvSpPr txBox="1">
            <a:spLocks noChangeArrowheads="1"/>
          </p:cNvSpPr>
          <p:nvPr/>
        </p:nvSpPr>
        <p:spPr bwMode="auto">
          <a:xfrm>
            <a:off x="2909808" y="4047146"/>
            <a:ext cx="663719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400" dirty="0">
                <a:solidFill>
                  <a:schemeClr val="bg1"/>
                </a:solidFill>
                <a:latin typeface="Microsoft YaHei UI" panose="020B0503020204020204" pitchFamily="34" charset="-122"/>
                <a:ea typeface="Microsoft YaHei UI" panose="020B0503020204020204" pitchFamily="34" charset="-122"/>
                <a:sym typeface="+mn-ea"/>
              </a:rPr>
              <a:t>1-5  </a:t>
            </a:r>
            <a:r>
              <a:rPr lang="zh-CN" altLang="en-US" sz="2400" dirty="0">
                <a:solidFill>
                  <a:schemeClr val="bg1"/>
                </a:solidFill>
                <a:latin typeface="Microsoft YaHei UI" panose="020B0503020204020204" pitchFamily="34" charset="-122"/>
                <a:ea typeface="Microsoft YaHei UI" panose="020B0503020204020204" pitchFamily="34" charset="-122"/>
                <a:sym typeface="+mn-ea"/>
              </a:rPr>
              <a:t>  拓展与演练</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  算法研究与图灵奖</a:t>
            </a:r>
          </a:p>
        </p:txBody>
      </p:sp>
      <p:sp>
        <p:nvSpPr>
          <p:cNvPr id="100" name="文本框 99"/>
          <p:cNvSpPr txBox="1"/>
          <p:nvPr/>
        </p:nvSpPr>
        <p:spPr>
          <a:xfrm>
            <a:off x="1141730" y="969645"/>
            <a:ext cx="10361295" cy="5291455"/>
          </a:xfrm>
          <a:prstGeom prst="rect">
            <a:avLst/>
          </a:prstGeom>
          <a:noFill/>
          <a:ln w="9525">
            <a:noFill/>
          </a:ln>
        </p:spPr>
        <p:txBody>
          <a:bodyPr wrap="square">
            <a:spAutoFit/>
          </a:bodyPr>
          <a:lstStyle/>
          <a:p>
            <a:pPr indent="0" algn="just">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为纪念图灵（</a:t>
            </a:r>
            <a:r>
              <a:rPr lang="en-US" sz="2400" b="0">
                <a:latin typeface="Times New Roman" panose="02020603050405020304" pitchFamily="18" charset="0"/>
                <a:ea typeface="微软雅黑" panose="020B0503020204020204" pitchFamily="34" charset="-122"/>
                <a:cs typeface="Times New Roman" panose="02020603050405020304" pitchFamily="18" charset="0"/>
              </a:rPr>
              <a:t>Alan Turing</a:t>
            </a:r>
            <a:r>
              <a:rPr lang="zh-CN" sz="2400" b="0">
                <a:latin typeface="Times New Roman" panose="02020603050405020304" pitchFamily="18" charset="0"/>
                <a:ea typeface="微软雅黑" panose="020B0503020204020204" pitchFamily="34" charset="-122"/>
                <a:cs typeface="Times New Roman" panose="02020603050405020304" pitchFamily="18" charset="0"/>
              </a:rPr>
              <a:t>）在计算机领域的卓越贡献，</a:t>
            </a:r>
            <a:r>
              <a:rPr lang="en-US" altLang="zh-CN" sz="2400">
                <a:latin typeface="Times New Roman" panose="02020603050405020304" pitchFamily="18" charset="0"/>
                <a:ea typeface="微软雅黑" panose="020B0503020204020204" pitchFamily="34" charset="-122"/>
                <a:cs typeface="Times New Roman" panose="02020603050405020304" pitchFamily="18" charset="0"/>
                <a:sym typeface="+mn-ea"/>
              </a:rPr>
              <a:t>ACM</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a:latin typeface="Times New Roman" panose="02020603050405020304" pitchFamily="18" charset="0"/>
                <a:ea typeface="微软雅黑" panose="020B0503020204020204" pitchFamily="34" charset="-122"/>
                <a:cs typeface="Times New Roman" panose="02020603050405020304" pitchFamily="18" charset="0"/>
                <a:sym typeface="+mn-ea"/>
              </a:rPr>
              <a:t>美国计算机协会</a:t>
            </a:r>
            <a:r>
              <a:rPr lang="zh-CN" alt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于</a:t>
            </a:r>
            <a:r>
              <a:rPr lang="en-US" sz="2400" b="0">
                <a:latin typeface="Times New Roman" panose="02020603050405020304" pitchFamily="18" charset="0"/>
                <a:ea typeface="微软雅黑" panose="020B0503020204020204" pitchFamily="34" charset="-122"/>
                <a:cs typeface="Times New Roman" panose="02020603050405020304" pitchFamily="18" charset="0"/>
              </a:rPr>
              <a:t>1966</a:t>
            </a:r>
            <a:r>
              <a:rPr lang="zh-CN" sz="2400" b="0">
                <a:latin typeface="Times New Roman" panose="02020603050405020304" pitchFamily="18" charset="0"/>
                <a:ea typeface="微软雅黑" panose="020B0503020204020204" pitchFamily="34" charset="-122"/>
                <a:cs typeface="Times New Roman" panose="02020603050405020304" pitchFamily="18" charset="0"/>
              </a:rPr>
              <a:t>年设立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图灵奖</a:t>
            </a:r>
            <a:r>
              <a:rPr lang="zh-CN" sz="2400" b="0">
                <a:latin typeface="Times New Roman" panose="02020603050405020304" pitchFamily="18" charset="0"/>
                <a:ea typeface="微软雅黑" panose="020B0503020204020204" pitchFamily="34" charset="-122"/>
                <a:cs typeface="Times New Roman" panose="02020603050405020304" pitchFamily="18" charset="0"/>
              </a:rPr>
              <a:t>，被誉为</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计算机科学界的诺贝尔奖</a:t>
            </a:r>
            <a:r>
              <a:rPr lang="zh-CN" sz="2400" b="0">
                <a:latin typeface="Times New Roman" panose="02020603050405020304" pitchFamily="18" charset="0"/>
                <a:ea typeface="微软雅黑" panose="020B0503020204020204" pitchFamily="34" charset="-122"/>
                <a:cs typeface="Times New Roman" panose="02020603050405020304" pitchFamily="18" charset="0"/>
              </a:rPr>
              <a:t>。自</a:t>
            </a:r>
            <a:r>
              <a:rPr lang="en-US" sz="2400" b="0">
                <a:latin typeface="Times New Roman" panose="02020603050405020304" pitchFamily="18" charset="0"/>
                <a:ea typeface="微软雅黑" panose="020B0503020204020204" pitchFamily="34" charset="-122"/>
                <a:cs typeface="Times New Roman" panose="02020603050405020304" pitchFamily="18" charset="0"/>
              </a:rPr>
              <a:t>1966</a:t>
            </a:r>
            <a:r>
              <a:rPr lang="zh-CN" sz="2400" b="0">
                <a:latin typeface="Times New Roman" panose="02020603050405020304" pitchFamily="18" charset="0"/>
                <a:ea typeface="微软雅黑" panose="020B0503020204020204" pitchFamily="34" charset="-122"/>
                <a:cs typeface="Times New Roman" panose="02020603050405020304" pitchFamily="18" charset="0"/>
              </a:rPr>
              <a:t>年以来，图灵奖共</a:t>
            </a:r>
            <a:r>
              <a:rPr lang="en-US" sz="2400" b="0">
                <a:latin typeface="Times New Roman" panose="02020603050405020304" pitchFamily="18" charset="0"/>
                <a:ea typeface="微软雅黑" panose="020B0503020204020204" pitchFamily="34" charset="-122"/>
                <a:cs typeface="Times New Roman" panose="02020603050405020304" pitchFamily="18" charset="0"/>
              </a:rPr>
              <a:t>72</a:t>
            </a:r>
            <a:r>
              <a:rPr lang="zh-CN" sz="2400" b="0">
                <a:latin typeface="Times New Roman" panose="02020603050405020304" pitchFamily="18" charset="0"/>
                <a:ea typeface="微软雅黑" panose="020B0503020204020204" pitchFamily="34" charset="-122"/>
                <a:cs typeface="Times New Roman" panose="02020603050405020304" pitchFamily="18" charset="0"/>
              </a:rPr>
              <a:t>位得主，分布在几十个领域。</a:t>
            </a:r>
          </a:p>
          <a:p>
            <a:pPr indent="0" algn="just">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Richard Hamming</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：发明的“海明距离</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和“海明重量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广泛应用在信息论、编码理论、密码学等多个领域。</a:t>
            </a:r>
          </a:p>
          <a:p>
            <a:pPr indent="0" algn="just">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James H. Wilkinson</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：在数值分析领域具有杰出贡献，尤其是在数值线性代数方面，发现很多有意义的算法。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向后误差分析法</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是计算机上各种数值计算最常用的误差分析手段。</a:t>
            </a:r>
          </a:p>
          <a:p>
            <a:pPr indent="0" algn="just">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John McCarthy</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：发明了著名的 </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α</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β</a:t>
            </a:r>
            <a:r>
              <a:rPr lang="zh-CN" sz="2400" b="0">
                <a:latin typeface="Times New Roman" panose="02020603050405020304" pitchFamily="18" charset="0"/>
                <a:ea typeface="微软雅黑" panose="020B0503020204020204" pitchFamily="34" charset="-122"/>
                <a:cs typeface="Times New Roman" panose="02020603050405020304" pitchFamily="18" charset="0"/>
              </a:rPr>
              <a:t>搜索，这是解决人工智能问题中一种常用的高效搜索方法。</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3" name="Group 67"/>
          <p:cNvGrpSpPr/>
          <p:nvPr/>
        </p:nvGrpSpPr>
        <p:grpSpPr>
          <a:xfrm>
            <a:off x="652571" y="1093502"/>
            <a:ext cx="360000" cy="360000"/>
            <a:chOff x="10115551" y="5634038"/>
            <a:chExt cx="577850" cy="576263"/>
          </a:xfrm>
          <a:solidFill>
            <a:srgbClr val="5A327D"/>
          </a:solidFill>
        </p:grpSpPr>
        <p:sp>
          <p:nvSpPr>
            <p:cNvPr id="3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 name="Group 67"/>
          <p:cNvGrpSpPr/>
          <p:nvPr/>
        </p:nvGrpSpPr>
        <p:grpSpPr>
          <a:xfrm>
            <a:off x="652571" y="2673972"/>
            <a:ext cx="360000" cy="359410"/>
            <a:chOff x="10115551" y="5634038"/>
            <a:chExt cx="577850" cy="576263"/>
          </a:xfrm>
          <a:solidFill>
            <a:srgbClr val="5A327D"/>
          </a:solidFill>
        </p:grpSpPr>
        <p:sp>
          <p:nvSpPr>
            <p:cNvPr id="1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Group 67"/>
          <p:cNvGrpSpPr/>
          <p:nvPr/>
        </p:nvGrpSpPr>
        <p:grpSpPr>
          <a:xfrm>
            <a:off x="652571" y="3815702"/>
            <a:ext cx="360000" cy="359410"/>
            <a:chOff x="10115551" y="5634038"/>
            <a:chExt cx="577850" cy="576263"/>
          </a:xfrm>
          <a:solidFill>
            <a:srgbClr val="5A327D"/>
          </a:solidFill>
        </p:grpSpPr>
        <p:sp>
          <p:nvSpPr>
            <p:cNvPr id="1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Group 67"/>
          <p:cNvGrpSpPr/>
          <p:nvPr/>
        </p:nvGrpSpPr>
        <p:grpSpPr>
          <a:xfrm>
            <a:off x="652571" y="5351767"/>
            <a:ext cx="360000" cy="359410"/>
            <a:chOff x="10115551" y="5634038"/>
            <a:chExt cx="577850" cy="576263"/>
          </a:xfrm>
          <a:solidFill>
            <a:srgbClr val="5A327D"/>
          </a:solidFill>
        </p:grpSpPr>
        <p:sp>
          <p:nvSpPr>
            <p:cNvPr id="2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  算法研究与图灵奖</a:t>
            </a:r>
          </a:p>
        </p:txBody>
      </p:sp>
      <p:sp>
        <p:nvSpPr>
          <p:cNvPr id="100" name="文本框 99"/>
          <p:cNvSpPr txBox="1"/>
          <p:nvPr/>
        </p:nvSpPr>
        <p:spPr>
          <a:xfrm>
            <a:off x="1141730" y="969645"/>
            <a:ext cx="10361295" cy="51047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Edsger Dijkstra</a:t>
            </a:r>
            <a:r>
              <a:rPr lang="zh-CN" sz="2400" b="0">
                <a:latin typeface="Times New Roman" panose="02020603050405020304" pitchFamily="18" charset="0"/>
                <a:ea typeface="微软雅黑" panose="020B0503020204020204" pitchFamily="34" charset="-122"/>
                <a:cs typeface="Times New Roman" panose="02020603050405020304" pitchFamily="18" charset="0"/>
              </a:rPr>
              <a:t>：被称誉为</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结构程序设计之父”，发明了单源点的最短路径算法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Dijkstra</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算法，以及程序并发执行过程中进程同步的解决方法。</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Donald E. Knuth</a:t>
            </a:r>
            <a:r>
              <a:rPr lang="zh-CN" sz="2400" b="0">
                <a:latin typeface="Times New Roman" panose="02020603050405020304" pitchFamily="18" charset="0"/>
                <a:ea typeface="微软雅黑" panose="020B0503020204020204" pitchFamily="34" charset="-122"/>
                <a:cs typeface="Times New Roman" panose="02020603050405020304" pitchFamily="18" charset="0"/>
              </a:rPr>
              <a:t>：数据结构与算法领域的主要内容都是出自</a:t>
            </a:r>
            <a:r>
              <a:rPr lang="en-US" sz="2400" b="0">
                <a:latin typeface="Times New Roman" panose="02020603050405020304" pitchFamily="18" charset="0"/>
                <a:ea typeface="微软雅黑" panose="020B0503020204020204" pitchFamily="34" charset="-122"/>
                <a:cs typeface="Times New Roman" panose="02020603050405020304" pitchFamily="18" charset="0"/>
              </a:rPr>
              <a:t>Knuth</a:t>
            </a:r>
            <a:r>
              <a:rPr lang="zh-CN" sz="2400" b="0">
                <a:latin typeface="Times New Roman" panose="02020603050405020304" pitchFamily="18" charset="0"/>
                <a:ea typeface="微软雅黑" panose="020B0503020204020204" pitchFamily="34" charset="-122"/>
                <a:cs typeface="Times New Roman" panose="02020603050405020304" pitchFamily="18" charset="0"/>
              </a:rPr>
              <a:t>编著的《程序设计的艺术》，</a:t>
            </a:r>
            <a:r>
              <a:rPr lang="en-US" sz="2400" b="0">
                <a:latin typeface="Times New Roman" panose="02020603050405020304" pitchFamily="18" charset="0"/>
                <a:ea typeface="微软雅黑" panose="020B0503020204020204" pitchFamily="34" charset="-122"/>
                <a:cs typeface="Times New Roman" panose="02020603050405020304" pitchFamily="18" charset="0"/>
              </a:rPr>
              <a:t>Knuth</a:t>
            </a:r>
            <a:r>
              <a:rPr lang="zh-CN" sz="2400" b="0">
                <a:latin typeface="Times New Roman" panose="02020603050405020304" pitchFamily="18" charset="0"/>
                <a:ea typeface="微软雅黑" panose="020B0503020204020204" pitchFamily="34" charset="-122"/>
                <a:cs typeface="Times New Roman" panose="02020603050405020304" pitchFamily="18" charset="0"/>
              </a:rPr>
              <a:t>是计算机排版系统</a:t>
            </a:r>
            <a:r>
              <a:rPr lang="en-US" sz="2400" b="0">
                <a:latin typeface="Times New Roman" panose="02020603050405020304" pitchFamily="18" charset="0"/>
                <a:ea typeface="微软雅黑" panose="020B0503020204020204" pitchFamily="34" charset="-122"/>
                <a:cs typeface="Times New Roman" panose="02020603050405020304" pitchFamily="18" charset="0"/>
              </a:rPr>
              <a:t>TeX</a:t>
            </a:r>
            <a:r>
              <a:rPr lang="zh-CN" sz="2400" b="0">
                <a:latin typeface="Times New Roman" panose="02020603050405020304" pitchFamily="18" charset="0"/>
                <a:ea typeface="微软雅黑" panose="020B0503020204020204" pitchFamily="34" charset="-122"/>
                <a:cs typeface="Times New Roman" panose="02020603050405020304" pitchFamily="18" charset="0"/>
              </a:rPr>
              <a:t>的发明者。</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Michael O. Rabin &amp; Dana S. Scott</a:t>
            </a:r>
            <a:r>
              <a:rPr lang="zh-CN" sz="2400" b="0">
                <a:latin typeface="Times New Roman" panose="02020603050405020304" pitchFamily="18" charset="0"/>
                <a:ea typeface="微软雅黑" panose="020B0503020204020204" pitchFamily="34" charset="-122"/>
                <a:cs typeface="Times New Roman" panose="02020603050405020304" pitchFamily="18" charset="0"/>
              </a:rPr>
              <a:t>：共同发表了</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有限自动机与其判定性问题</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的论文，提出了非确定自动机的观点，是计算理论中一个非常重要的概念。</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Robert W. Floyd</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：发明了求解多源点最短路径的 </a:t>
            </a:r>
            <a:r>
              <a:rPr lang="en-US" sz="2400" b="0">
                <a:latin typeface="Times New Roman" panose="02020603050405020304" pitchFamily="18" charset="0"/>
                <a:ea typeface="微软雅黑" panose="020B0503020204020204" pitchFamily="34" charset="-122"/>
                <a:cs typeface="Times New Roman" panose="02020603050405020304" pitchFamily="18" charset="0"/>
              </a:rPr>
              <a:t>Floyd</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算法和堆排序算法</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Tony Hoare</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a:latin typeface="Times New Roman" panose="02020603050405020304" pitchFamily="18" charset="0"/>
                <a:ea typeface="微软雅黑" panose="020B0503020204020204" pitchFamily="34" charset="-122"/>
                <a:cs typeface="Times New Roman" panose="02020603050405020304" pitchFamily="18" charset="0"/>
              </a:rPr>
              <a:t>26</a:t>
            </a:r>
            <a:r>
              <a:rPr lang="zh-CN" sz="2400" b="0">
                <a:latin typeface="Times New Roman" panose="02020603050405020304" pitchFamily="18" charset="0"/>
                <a:ea typeface="微软雅黑" panose="020B0503020204020204" pitchFamily="34" charset="-122"/>
                <a:cs typeface="Times New Roman" panose="02020603050405020304" pitchFamily="18" charset="0"/>
              </a:rPr>
              <a:t>岁就发明了闻名于世的快速排序算法，提出了霍尔逻辑。</a:t>
            </a:r>
            <a:r>
              <a:rPr lang="zh-CN" sz="2400" b="0">
                <a:solidFill>
                  <a:srgbClr val="333333"/>
                </a:solidFill>
                <a:latin typeface="Times New Roman" panose="02020603050405020304" pitchFamily="18" charset="0"/>
                <a:ea typeface="微软雅黑" panose="020B0503020204020204" pitchFamily="34" charset="-122"/>
                <a:cs typeface="Times New Roman" panose="02020603050405020304" pitchFamily="18" charset="0"/>
              </a:rPr>
              <a:t>领导了</a:t>
            </a:r>
            <a:r>
              <a:rPr lang="en-US" sz="2400" b="0">
                <a:latin typeface="Times New Roman" panose="02020603050405020304" pitchFamily="18" charset="0"/>
                <a:ea typeface="微软雅黑" panose="020B0503020204020204" pitchFamily="34" charset="-122"/>
                <a:cs typeface="Times New Roman" panose="02020603050405020304" pitchFamily="18" charset="0"/>
              </a:rPr>
              <a:t>Algol 60</a:t>
            </a:r>
            <a:r>
              <a:rPr lang="zh-CN" sz="2400" b="0">
                <a:latin typeface="Times New Roman" panose="02020603050405020304" pitchFamily="18" charset="0"/>
                <a:ea typeface="微软雅黑" panose="020B0503020204020204" pitchFamily="34" charset="-122"/>
                <a:cs typeface="Times New Roman" panose="02020603050405020304" pitchFamily="18" charset="0"/>
              </a:rPr>
              <a:t>第一个商用编译器的设计与开发。</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 name="Group 67"/>
          <p:cNvGrpSpPr/>
          <p:nvPr/>
        </p:nvGrpSpPr>
        <p:grpSpPr>
          <a:xfrm>
            <a:off x="652571" y="1093502"/>
            <a:ext cx="360000" cy="360000"/>
            <a:chOff x="10115551" y="5634038"/>
            <a:chExt cx="577850" cy="576263"/>
          </a:xfrm>
          <a:solidFill>
            <a:srgbClr val="5A327D"/>
          </a:solidFill>
        </p:grpSpPr>
        <p:sp>
          <p:nvSpPr>
            <p:cNvPr id="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5" name="Group 67"/>
          <p:cNvGrpSpPr/>
          <p:nvPr/>
        </p:nvGrpSpPr>
        <p:grpSpPr>
          <a:xfrm>
            <a:off x="652571" y="3345802"/>
            <a:ext cx="360000" cy="359410"/>
            <a:chOff x="10115551" y="5634038"/>
            <a:chExt cx="577850" cy="576263"/>
          </a:xfrm>
          <a:solidFill>
            <a:srgbClr val="5A327D"/>
          </a:solidFill>
        </p:grpSpPr>
        <p:sp>
          <p:nvSpPr>
            <p:cNvPr id="1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6" name="Group 67"/>
          <p:cNvGrpSpPr/>
          <p:nvPr/>
        </p:nvGrpSpPr>
        <p:grpSpPr>
          <a:xfrm>
            <a:off x="652571" y="4458322"/>
            <a:ext cx="360000" cy="359410"/>
            <a:chOff x="10115551" y="5634038"/>
            <a:chExt cx="577850" cy="576263"/>
          </a:xfrm>
          <a:solidFill>
            <a:srgbClr val="5A327D"/>
          </a:solidFill>
        </p:grpSpPr>
        <p:sp>
          <p:nvSpPr>
            <p:cNvPr id="1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Group 67"/>
          <p:cNvGrpSpPr/>
          <p:nvPr/>
        </p:nvGrpSpPr>
        <p:grpSpPr>
          <a:xfrm>
            <a:off x="652571" y="5351767"/>
            <a:ext cx="360000" cy="359410"/>
            <a:chOff x="10115551" y="5634038"/>
            <a:chExt cx="577850" cy="576263"/>
          </a:xfrm>
          <a:solidFill>
            <a:srgbClr val="5A327D"/>
          </a:solidFill>
        </p:grpSpPr>
        <p:sp>
          <p:nvSpPr>
            <p:cNvPr id="22"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 name="Group 67"/>
          <p:cNvGrpSpPr/>
          <p:nvPr/>
        </p:nvGrpSpPr>
        <p:grpSpPr>
          <a:xfrm>
            <a:off x="648126" y="2260587"/>
            <a:ext cx="360000" cy="359410"/>
            <a:chOff x="10115551" y="5634038"/>
            <a:chExt cx="577850" cy="576263"/>
          </a:xfrm>
          <a:solidFill>
            <a:srgbClr val="5A327D"/>
          </a:solidFill>
        </p:grpSpPr>
        <p:sp>
          <p:nvSpPr>
            <p:cNvPr id="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  算法研究与图灵奖</a:t>
            </a:r>
          </a:p>
        </p:txBody>
      </p:sp>
      <p:sp>
        <p:nvSpPr>
          <p:cNvPr id="100" name="文本框 99"/>
          <p:cNvSpPr txBox="1"/>
          <p:nvPr/>
        </p:nvSpPr>
        <p:spPr>
          <a:xfrm>
            <a:off x="1141730" y="969645"/>
            <a:ext cx="10361295" cy="554799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Stephen A. Cook</a:t>
            </a:r>
            <a:r>
              <a:rPr lang="zh-CN" sz="2400" b="0">
                <a:latin typeface="Times New Roman" panose="02020603050405020304" pitchFamily="18" charset="0"/>
                <a:ea typeface="微软雅黑" panose="020B0503020204020204" pitchFamily="34" charset="-122"/>
                <a:cs typeface="Times New Roman" panose="02020603050405020304" pitchFamily="18" charset="0"/>
              </a:rPr>
              <a:t>：因其在计算复杂性理论方面的贡献，尤其是在奠定</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完全理论基础上的突出贡献而荣获</a:t>
            </a:r>
            <a:r>
              <a:rPr lang="en-US" sz="2400" b="0">
                <a:latin typeface="Times New Roman" panose="02020603050405020304" pitchFamily="18" charset="0"/>
                <a:ea typeface="微软雅黑" panose="020B0503020204020204" pitchFamily="34" charset="-122"/>
                <a:cs typeface="Times New Roman" panose="02020603050405020304" pitchFamily="18" charset="0"/>
              </a:rPr>
              <a:t> 1982 </a:t>
            </a:r>
            <a:r>
              <a:rPr lang="zh-CN" sz="2400" b="0">
                <a:latin typeface="Times New Roman" panose="02020603050405020304" pitchFamily="18" charset="0"/>
                <a:ea typeface="微软雅黑" panose="020B0503020204020204" pitchFamily="34" charset="-122"/>
                <a:cs typeface="Times New Roman" panose="02020603050405020304" pitchFamily="18" charset="0"/>
              </a:rPr>
              <a:t>年度的图灵奖。</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Niklaus Wirth</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：发明了程序设计语言</a:t>
            </a:r>
            <a:r>
              <a:rPr lang="en-US" sz="2400" b="0">
                <a:latin typeface="Times New Roman" panose="02020603050405020304" pitchFamily="18" charset="0"/>
                <a:ea typeface="微软雅黑" panose="020B0503020204020204" pitchFamily="34" charset="-122"/>
                <a:cs typeface="Times New Roman" panose="02020603050405020304" pitchFamily="18" charset="0"/>
              </a:rPr>
              <a:t>Pascal</a:t>
            </a:r>
            <a:r>
              <a:rPr lang="zh-CN" sz="2400" b="0">
                <a:latin typeface="Times New Roman" panose="02020603050405020304" pitchFamily="18" charset="0"/>
                <a:ea typeface="微软雅黑" panose="020B0503020204020204" pitchFamily="34" charset="-122"/>
                <a:cs typeface="Times New Roman" panose="02020603050405020304" pitchFamily="18" charset="0"/>
              </a:rPr>
              <a:t>，提出了著名的公式：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zh-CN" sz="2400" b="0">
                <a:latin typeface="Times New Roman" panose="02020603050405020304" pitchFamily="18" charset="0"/>
                <a:ea typeface="微软雅黑" panose="020B0503020204020204" pitchFamily="34" charset="-122"/>
                <a:cs typeface="Times New Roman" panose="02020603050405020304" pitchFamily="18" charset="0"/>
              </a:rPr>
              <a:t>数据结构</a:t>
            </a:r>
            <a:r>
              <a:rPr lang="en-US" sz="2400" b="0">
                <a:latin typeface="Times New Roman" panose="02020603050405020304" pitchFamily="18" charset="0"/>
                <a:ea typeface="微软雅黑" panose="020B0503020204020204" pitchFamily="34" charset="-122"/>
                <a:cs typeface="Times New Roman" panose="02020603050405020304" pitchFamily="18" charset="0"/>
              </a:rPr>
              <a:t> = </a:t>
            </a:r>
            <a:r>
              <a:rPr lang="zh-CN" sz="2400" b="0">
                <a:latin typeface="Times New Roman" panose="02020603050405020304" pitchFamily="18" charset="0"/>
                <a:ea typeface="微软雅黑" panose="020B0503020204020204" pitchFamily="34" charset="-122"/>
                <a:cs typeface="Times New Roman" panose="02020603050405020304" pitchFamily="18" charset="0"/>
              </a:rPr>
              <a:t>程序</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Richard M. Karp</a:t>
            </a:r>
            <a:r>
              <a:rPr lang="zh-CN" sz="2400" b="0">
                <a:latin typeface="Times New Roman" panose="02020603050405020304" pitchFamily="18" charset="0"/>
                <a:ea typeface="微软雅黑" panose="020B0503020204020204" pitchFamily="34" charset="-122"/>
                <a:cs typeface="Times New Roman" panose="02020603050405020304" pitchFamily="18" charset="0"/>
              </a:rPr>
              <a:t>：</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完全理论的贡献者，给出了证明</a:t>
            </a:r>
            <a:r>
              <a:rPr lang="en-US" sz="2400" b="0" i="1">
                <a:latin typeface="Times New Roman" panose="02020603050405020304" pitchFamily="18" charset="0"/>
                <a:ea typeface="微软雅黑" panose="020B0503020204020204" pitchFamily="34" charset="-122"/>
                <a:cs typeface="Times New Roman" panose="02020603050405020304" pitchFamily="18" charset="0"/>
              </a:rPr>
              <a:t>NP</a:t>
            </a:r>
            <a:r>
              <a:rPr lang="zh-CN" sz="2400" b="0">
                <a:latin typeface="Times New Roman" panose="02020603050405020304" pitchFamily="18" charset="0"/>
                <a:ea typeface="微软雅黑" panose="020B0503020204020204" pitchFamily="34" charset="-122"/>
                <a:cs typeface="Times New Roman" panose="02020603050405020304" pitchFamily="18" charset="0"/>
              </a:rPr>
              <a:t>完全问题的方法，在网络流和组合优化问题领域都发明了许多高效算法。</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John Hopcroft &amp; Robert Tarjan</a:t>
            </a:r>
            <a:r>
              <a:rPr lang="zh-CN" sz="2400" b="0">
                <a:latin typeface="Times New Roman" panose="02020603050405020304" pitchFamily="18" charset="0"/>
                <a:ea typeface="微软雅黑" panose="020B0503020204020204" pitchFamily="34" charset="-122"/>
                <a:cs typeface="Times New Roman" panose="02020603050405020304" pitchFamily="18" charset="0"/>
              </a:rPr>
              <a:t>：以在数据结构和图论上的开创性工作而闻名，提出了斐波纳契堆、并查集，提出用渐近分析作为衡量算法性能的主要指标。</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Ivan Sutherland</a:t>
            </a:r>
            <a:r>
              <a:rPr lang="zh-CN" sz="2400" b="0">
                <a:latin typeface="Times New Roman" panose="02020603050405020304" pitchFamily="18" charset="0"/>
                <a:ea typeface="微软雅黑" panose="020B0503020204020204" pitchFamily="34" charset="-122"/>
                <a:cs typeface="Times New Roman" panose="02020603050405020304" pitchFamily="18" charset="0"/>
              </a:rPr>
              <a:t>：计算机图形学之父和虚拟现实之父，发明的图形图像算法改善了屏幕刷新的文件显示，发明的</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画板</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是有史以来第一个交互式绘图系统。</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Group 67"/>
          <p:cNvGrpSpPr/>
          <p:nvPr/>
        </p:nvGrpSpPr>
        <p:grpSpPr>
          <a:xfrm>
            <a:off x="652571" y="1093502"/>
            <a:ext cx="360000" cy="360000"/>
            <a:chOff x="10115551" y="5634038"/>
            <a:chExt cx="577850" cy="576263"/>
          </a:xfrm>
          <a:solidFill>
            <a:srgbClr val="5A327D"/>
          </a:solidFill>
        </p:grpSpPr>
        <p:sp>
          <p:nvSpPr>
            <p:cNvPr id="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Group 67"/>
          <p:cNvGrpSpPr/>
          <p:nvPr/>
        </p:nvGrpSpPr>
        <p:grpSpPr>
          <a:xfrm>
            <a:off x="652571" y="3345802"/>
            <a:ext cx="360000" cy="359410"/>
            <a:chOff x="10115551" y="5634038"/>
            <a:chExt cx="577850" cy="576263"/>
          </a:xfrm>
          <a:solidFill>
            <a:srgbClr val="5A327D"/>
          </a:solidFill>
        </p:grpSpPr>
        <p:sp>
          <p:nvSpPr>
            <p:cNvPr id="1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67"/>
          <p:cNvGrpSpPr/>
          <p:nvPr/>
        </p:nvGrpSpPr>
        <p:grpSpPr>
          <a:xfrm>
            <a:off x="652571" y="4502137"/>
            <a:ext cx="360000" cy="359410"/>
            <a:chOff x="10115551" y="5634038"/>
            <a:chExt cx="577850" cy="576263"/>
          </a:xfrm>
          <a:solidFill>
            <a:srgbClr val="5A327D"/>
          </a:solidFill>
        </p:grpSpPr>
        <p:sp>
          <p:nvSpPr>
            <p:cNvPr id="1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Group 67"/>
          <p:cNvGrpSpPr/>
          <p:nvPr/>
        </p:nvGrpSpPr>
        <p:grpSpPr>
          <a:xfrm>
            <a:off x="652571" y="5570842"/>
            <a:ext cx="360000" cy="359410"/>
            <a:chOff x="10115551" y="5634038"/>
            <a:chExt cx="577850" cy="576263"/>
          </a:xfrm>
          <a:solidFill>
            <a:srgbClr val="5A327D"/>
          </a:solidFill>
        </p:grpSpPr>
        <p:sp>
          <p:nvSpPr>
            <p:cNvPr id="2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Group 67"/>
          <p:cNvGrpSpPr/>
          <p:nvPr/>
        </p:nvGrpSpPr>
        <p:grpSpPr>
          <a:xfrm>
            <a:off x="648126" y="2260587"/>
            <a:ext cx="360000" cy="359410"/>
            <a:chOff x="10115551" y="5634038"/>
            <a:chExt cx="577850" cy="576263"/>
          </a:xfrm>
          <a:solidFill>
            <a:srgbClr val="5A327D"/>
          </a:solidFill>
        </p:grpSpPr>
        <p:sp>
          <p:nvSpPr>
            <p:cNvPr id="2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424" y="969008"/>
            <a:ext cx="427348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什么是算法？</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lang="en-US"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  算法的定义</a:t>
            </a:r>
          </a:p>
        </p:txBody>
      </p:sp>
      <p:grpSp>
        <p:nvGrpSpPr>
          <p:cNvPr id="31" name="Group 31"/>
          <p:cNvGrpSpPr/>
          <p:nvPr/>
        </p:nvGrpSpPr>
        <p:grpSpPr>
          <a:xfrm>
            <a:off x="821322" y="1060210"/>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9" name="AutoShape 6"/>
          <p:cNvSpPr>
            <a:spLocks noChangeArrowheads="1"/>
          </p:cNvSpPr>
          <p:nvPr/>
        </p:nvSpPr>
        <p:spPr bwMode="auto">
          <a:xfrm>
            <a:off x="1209790" y="3441540"/>
            <a:ext cx="1080000" cy="792000"/>
          </a:xfrm>
          <a:prstGeom prst="rightArrow">
            <a:avLst>
              <a:gd name="adj1" fmla="val 50000"/>
              <a:gd name="adj2" fmla="val 44708"/>
            </a:avLst>
          </a:prstGeom>
          <a:noFill/>
          <a:ln w="28575">
            <a:solidFill>
              <a:srgbClr val="507D7D"/>
            </a:solidFill>
            <a:miter lim="800000"/>
          </a:ln>
          <a:effectLst/>
        </p:spPr>
        <p:txBody>
          <a:bodyPr wrap="none" lIns="0" anchor="ctr"/>
          <a:lstStyle/>
          <a:p>
            <a:r>
              <a:rPr lang="zh-CN" altLang="en-US" sz="2400" dirty="0">
                <a:solidFill>
                  <a:srgbClr val="404040"/>
                </a:solidFill>
                <a:latin typeface="微软雅黑" panose="020B0503020204020204" pitchFamily="34" charset="-122"/>
                <a:ea typeface="微软雅黑" panose="020B0503020204020204" pitchFamily="34" charset="-122"/>
              </a:rPr>
              <a:t> 输  入</a:t>
            </a:r>
          </a:p>
        </p:txBody>
      </p:sp>
      <p:sp>
        <p:nvSpPr>
          <p:cNvPr id="20" name="AutoShape 7"/>
          <p:cNvSpPr>
            <a:spLocks noChangeArrowheads="1"/>
          </p:cNvSpPr>
          <p:nvPr/>
        </p:nvSpPr>
        <p:spPr bwMode="auto">
          <a:xfrm>
            <a:off x="2393076" y="2742902"/>
            <a:ext cx="2772000" cy="2160000"/>
          </a:xfrm>
          <a:prstGeom prst="cube">
            <a:avLst>
              <a:gd name="adj" fmla="val 14477"/>
            </a:avLst>
          </a:prstGeom>
          <a:noFill/>
          <a:ln w="28575">
            <a:solidFill>
              <a:srgbClr val="507D7D"/>
            </a:solidFill>
            <a:miter lim="800000"/>
          </a:ln>
          <a:effectLst/>
        </p:spPr>
        <p:txBody>
          <a:bodyPr wrap="none"/>
          <a:lstStyle/>
          <a:p>
            <a:pPr algn="l">
              <a:lnSpc>
                <a:spcPct val="110000"/>
              </a:lnSpc>
            </a:pPr>
            <a:r>
              <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操作步骤：</a:t>
            </a:r>
          </a:p>
          <a:p>
            <a:pPr algn="l">
              <a:lnSpc>
                <a:spcPct val="110000"/>
              </a:lnSpc>
            </a:pPr>
            <a:r>
              <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p>
          <a:p>
            <a:pPr algn="l">
              <a:lnSpc>
                <a:spcPct val="110000"/>
              </a:lnSpc>
            </a:pPr>
            <a:r>
              <a:rPr lang="en-US" altLang="zh-CN"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 ………</a:t>
            </a:r>
          </a:p>
          <a:p>
            <a:pPr algn="l">
              <a:lnSpc>
                <a:spcPct val="110000"/>
              </a:lnSpc>
            </a:pPr>
            <a:r>
              <a:rPr lang="en-US" altLang="zh-CN"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3. ………</a:t>
            </a:r>
            <a:endParaRPr lang="zh-CN" altLang="en-US" sz="240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AutoShape 8"/>
          <p:cNvSpPr>
            <a:spLocks noChangeArrowheads="1"/>
          </p:cNvSpPr>
          <p:nvPr/>
        </p:nvSpPr>
        <p:spPr bwMode="auto">
          <a:xfrm>
            <a:off x="5245496" y="3495970"/>
            <a:ext cx="1080000" cy="792000"/>
          </a:xfrm>
          <a:prstGeom prst="rightArrow">
            <a:avLst>
              <a:gd name="adj1" fmla="val 50000"/>
              <a:gd name="adj2" fmla="val 43548"/>
            </a:avLst>
          </a:prstGeom>
          <a:noFill/>
          <a:ln w="28575">
            <a:solidFill>
              <a:srgbClr val="507D7D"/>
            </a:solidFill>
            <a:miter lim="800000"/>
          </a:ln>
          <a:effectLst/>
        </p:spPr>
        <p:txBody>
          <a:bodyPr wrap="none" lIns="0" anchor="ctr"/>
          <a:lstStyle/>
          <a:p>
            <a:r>
              <a:rPr lang="zh-CN" altLang="en-US" sz="2400" dirty="0">
                <a:solidFill>
                  <a:srgbClr val="404040"/>
                </a:solidFill>
                <a:latin typeface="微软雅黑" panose="020B0503020204020204" pitchFamily="34" charset="-122"/>
                <a:ea typeface="微软雅黑" panose="020B0503020204020204" pitchFamily="34" charset="-122"/>
              </a:rPr>
              <a:t> 输  出</a:t>
            </a:r>
          </a:p>
        </p:txBody>
      </p:sp>
      <p:grpSp>
        <p:nvGrpSpPr>
          <p:cNvPr id="28" name="组合 27"/>
          <p:cNvGrpSpPr/>
          <p:nvPr/>
        </p:nvGrpSpPr>
        <p:grpSpPr>
          <a:xfrm>
            <a:off x="818003" y="1483470"/>
            <a:ext cx="10760587" cy="565604"/>
            <a:chOff x="651937" y="5387316"/>
            <a:chExt cx="10760587" cy="565604"/>
          </a:xfrm>
        </p:grpSpPr>
        <p:sp>
          <p:nvSpPr>
            <p:cNvPr id="29" name="Rectangle 13"/>
            <p:cNvSpPr>
              <a:spLocks noChangeArrowheads="1"/>
            </p:cNvSpPr>
            <p:nvPr/>
          </p:nvSpPr>
          <p:spPr bwMode="auto">
            <a:xfrm>
              <a:off x="1130976" y="5387316"/>
              <a:ext cx="10281548" cy="565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eaLnBrk="0" hangingPunct="0">
                <a:lnSpc>
                  <a:spcPct val="120000"/>
                </a:lnSpc>
              </a:pPr>
              <a:r>
                <a:rPr lang="zh-CN" altLang="en-US" sz="2800" dirty="0">
                  <a:solidFill>
                    <a:srgbClr val="285A32"/>
                  </a:solidFill>
                  <a:latin typeface="微软雅黑" panose="020B0503020204020204" pitchFamily="34" charset="-122"/>
                  <a:ea typeface="微软雅黑" panose="020B0503020204020204" pitchFamily="34" charset="-122"/>
                </a:rPr>
                <a:t>算法</a:t>
              </a:r>
              <a:r>
                <a:rPr lang="zh-CN" altLang="en-US" sz="2800" dirty="0">
                  <a:solidFill>
                    <a:srgbClr val="404040"/>
                  </a:solidFill>
                  <a:latin typeface="微软雅黑" panose="020B0503020204020204" pitchFamily="34" charset="-122"/>
                  <a:ea typeface="微软雅黑" panose="020B0503020204020204" pitchFamily="34" charset="-122"/>
                </a:rPr>
                <a:t> </a:t>
              </a:r>
              <a:r>
                <a:rPr lang="en-US" altLang="zh-CN" sz="2800" dirty="0">
                  <a:solidFill>
                    <a:srgbClr val="404040"/>
                  </a:solidFill>
                  <a:latin typeface="微软雅黑" panose="020B0503020204020204" pitchFamily="34" charset="-122"/>
                  <a:ea typeface="微软雅黑" panose="020B0503020204020204" pitchFamily="34" charset="-122"/>
                </a:rPr>
                <a:t>: </a:t>
              </a:r>
              <a:r>
                <a:rPr lang="zh-CN" altLang="en-US" sz="2800" dirty="0">
                  <a:solidFill>
                    <a:srgbClr val="404040"/>
                  </a:solidFill>
                  <a:latin typeface="微软雅黑" panose="020B0503020204020204" pitchFamily="34" charset="-122"/>
                  <a:ea typeface="微软雅黑" panose="020B0503020204020204" pitchFamily="34" charset="-122"/>
                </a:rPr>
                <a:t>是对</a:t>
              </a:r>
              <a:r>
                <a:rPr lang="zh-CN" altLang="en-US" sz="2800" dirty="0">
                  <a:solidFill>
                    <a:srgbClr val="B42D2D"/>
                  </a:solidFill>
                  <a:latin typeface="微软雅黑" panose="020B0503020204020204" pitchFamily="34" charset="-122"/>
                  <a:ea typeface="微软雅黑" panose="020B0503020204020204" pitchFamily="34" charset="-122"/>
                </a:rPr>
                <a:t>特定问题</a:t>
              </a:r>
              <a:r>
                <a:rPr lang="zh-CN" altLang="en-US" sz="2800" dirty="0">
                  <a:solidFill>
                    <a:srgbClr val="404040"/>
                  </a:solidFill>
                  <a:latin typeface="微软雅黑" panose="020B0503020204020204" pitchFamily="34" charset="-122"/>
                  <a:ea typeface="微软雅黑" panose="020B0503020204020204" pitchFamily="34" charset="-122"/>
                </a:rPr>
                <a:t>求解步骤的一种描述，是</a:t>
              </a:r>
              <a:r>
                <a:rPr lang="zh-CN" altLang="en-US" sz="2800" dirty="0">
                  <a:solidFill>
                    <a:srgbClr val="B42D2D"/>
                  </a:solidFill>
                  <a:latin typeface="微软雅黑" panose="020B0503020204020204" pitchFamily="34" charset="-122"/>
                  <a:ea typeface="微软雅黑" panose="020B0503020204020204" pitchFamily="34" charset="-122"/>
                </a:rPr>
                <a:t>指令</a:t>
              </a:r>
              <a:r>
                <a:rPr lang="zh-CN" altLang="en-US" sz="2800" dirty="0">
                  <a:solidFill>
                    <a:srgbClr val="404040"/>
                  </a:solidFill>
                  <a:latin typeface="微软雅黑" panose="020B0503020204020204" pitchFamily="34" charset="-122"/>
                  <a:ea typeface="微软雅黑" panose="020B0503020204020204" pitchFamily="34" charset="-122"/>
                </a:rPr>
                <a:t>的有限</a:t>
              </a:r>
              <a:r>
                <a:rPr lang="zh-CN" altLang="en-US" sz="2800" dirty="0">
                  <a:solidFill>
                    <a:srgbClr val="B42D2D"/>
                  </a:solidFill>
                  <a:latin typeface="微软雅黑" panose="020B0503020204020204" pitchFamily="34" charset="-122"/>
                  <a:ea typeface="微软雅黑" panose="020B0503020204020204" pitchFamily="34" charset="-122"/>
                </a:rPr>
                <a:t>序列</a:t>
              </a:r>
            </a:p>
          </p:txBody>
        </p:sp>
        <p:grpSp>
          <p:nvGrpSpPr>
            <p:cNvPr id="3" name="Group 67"/>
            <p:cNvGrpSpPr/>
            <p:nvPr/>
          </p:nvGrpSpPr>
          <p:grpSpPr>
            <a:xfrm>
              <a:off x="651937" y="5480365"/>
              <a:ext cx="359992" cy="360001"/>
              <a:chOff x="10115551" y="5634036"/>
              <a:chExt cx="577837" cy="576265"/>
            </a:xfrm>
            <a:solidFill>
              <a:srgbClr val="5A327D"/>
            </a:solidFill>
          </p:grpSpPr>
          <p:sp>
            <p:nvSpPr>
              <p:cNvPr id="4" name="Freeform 13"/>
              <p:cNvSpPr/>
              <p:nvPr/>
            </p:nvSpPr>
            <p:spPr bwMode="auto">
              <a:xfrm>
                <a:off x="10177450" y="5634036"/>
                <a:ext cx="515938" cy="517526"/>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5" name="组合 4"/>
          <p:cNvGrpSpPr/>
          <p:nvPr/>
        </p:nvGrpSpPr>
        <p:grpSpPr>
          <a:xfrm>
            <a:off x="1225491" y="5614670"/>
            <a:ext cx="9030943" cy="720000"/>
            <a:chOff x="1137861" y="5059680"/>
            <a:chExt cx="9030943" cy="720000"/>
          </a:xfrm>
        </p:grpSpPr>
        <p:sp>
          <p:nvSpPr>
            <p:cNvPr id="6" name="Rectangle 11"/>
            <p:cNvSpPr/>
            <p:nvPr/>
          </p:nvSpPr>
          <p:spPr>
            <a:xfrm>
              <a:off x="1888804" y="5059680"/>
              <a:ext cx="8280000" cy="720000"/>
            </a:xfrm>
            <a:prstGeom prst="rect">
              <a:avLst/>
            </a:prstGeom>
            <a:noFill/>
            <a:ln w="38100">
              <a:solidFill>
                <a:srgbClr val="5C3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4000"/>
                </a:lnSpc>
              </a:pPr>
              <a:r>
                <a:rPr lang="zh-CN" altLang="en-US" sz="2800" dirty="0">
                  <a:solidFill>
                    <a:srgbClr val="404040"/>
                  </a:solidFill>
                  <a:latin typeface="微软雅黑" panose="020B0503020204020204" pitchFamily="34" charset="-122"/>
                  <a:ea typeface="微软雅黑" panose="020B0503020204020204" pitchFamily="34" charset="-122"/>
                </a:rPr>
                <a:t>算法不是问题的答案，而是解决问题的</a:t>
              </a:r>
              <a:r>
                <a:rPr lang="zh-CN" altLang="en-US" sz="2800" dirty="0">
                  <a:solidFill>
                    <a:srgbClr val="B42D2D"/>
                  </a:solidFill>
                  <a:latin typeface="微软雅黑" panose="020B0503020204020204" pitchFamily="34" charset="-122"/>
                  <a:ea typeface="微软雅黑" panose="020B0503020204020204" pitchFamily="34" charset="-122"/>
                </a:rPr>
                <a:t>操作步骤</a:t>
              </a:r>
              <a:endParaRPr lang="en-US" altLang="zh-CN" sz="2800" dirty="0">
                <a:solidFill>
                  <a:srgbClr val="B42D2D"/>
                </a:solidFill>
                <a:latin typeface="微软雅黑" panose="020B0503020204020204" pitchFamily="34" charset="-122"/>
                <a:ea typeface="微软雅黑" panose="020B0503020204020204" pitchFamily="34" charset="-122"/>
              </a:endParaRPr>
            </a:p>
          </p:txBody>
        </p:sp>
        <p:grpSp>
          <p:nvGrpSpPr>
            <p:cNvPr id="14" name="Group 70"/>
            <p:cNvGrpSpPr/>
            <p:nvPr/>
          </p:nvGrpSpPr>
          <p:grpSpPr>
            <a:xfrm>
              <a:off x="1137861" y="5140552"/>
              <a:ext cx="546100" cy="547688"/>
              <a:chOff x="6384753" y="4236566"/>
              <a:chExt cx="546100" cy="547688"/>
            </a:xfrm>
            <a:solidFill>
              <a:srgbClr val="5A327D"/>
            </a:solidFill>
          </p:grpSpPr>
          <p:sp>
            <p:nvSpPr>
              <p:cNvPr id="15"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7" name="组合 6"/>
          <p:cNvGrpSpPr/>
          <p:nvPr/>
        </p:nvGrpSpPr>
        <p:grpSpPr>
          <a:xfrm>
            <a:off x="6660380" y="2285410"/>
            <a:ext cx="4918210" cy="3031102"/>
            <a:chOff x="6572750" y="1730420"/>
            <a:chExt cx="4918210" cy="3031102"/>
          </a:xfrm>
        </p:grpSpPr>
        <p:sp>
          <p:nvSpPr>
            <p:cNvPr id="8" name="矩形 7"/>
            <p:cNvSpPr/>
            <p:nvPr/>
          </p:nvSpPr>
          <p:spPr>
            <a:xfrm>
              <a:off x="6724864" y="2384012"/>
              <a:ext cx="4766096" cy="2377510"/>
            </a:xfrm>
            <a:prstGeom prst="rect">
              <a:avLst/>
            </a:prstGeom>
          </p:spPr>
          <p:txBody>
            <a:bodyPr wrap="square">
              <a:spAutoFit/>
            </a:bodyPr>
            <a:lstStyle/>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柿子切块，鸡蛋加适量盐搅拌</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锅里放油</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把鸡蛋倒进去炒熟</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加入葱花</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把柿子放进去放少许盐和味精</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ts val="3000"/>
                </a:lnSpc>
              </a:pP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翻炒几下出锅装盘</a:t>
              </a:r>
            </a:p>
          </p:txBody>
        </p:sp>
        <p:grpSp>
          <p:nvGrpSpPr>
            <p:cNvPr id="27" name="组合 26"/>
            <p:cNvGrpSpPr/>
            <p:nvPr/>
          </p:nvGrpSpPr>
          <p:grpSpPr>
            <a:xfrm>
              <a:off x="6572750" y="1730420"/>
              <a:ext cx="3736364" cy="523220"/>
              <a:chOff x="497203" y="2862977"/>
              <a:chExt cx="3736364" cy="523220"/>
            </a:xfrm>
          </p:grpSpPr>
          <p:grpSp>
            <p:nvGrpSpPr>
              <p:cNvPr id="9" name="Group 109"/>
              <p:cNvGrpSpPr/>
              <p:nvPr/>
            </p:nvGrpSpPr>
            <p:grpSpPr>
              <a:xfrm>
                <a:off x="497203" y="2927400"/>
                <a:ext cx="540000" cy="432000"/>
                <a:chOff x="1501535" y="1870628"/>
                <a:chExt cx="924087" cy="714938"/>
              </a:xfrm>
              <a:solidFill>
                <a:srgbClr val="5A327D"/>
              </a:solidFill>
            </p:grpSpPr>
            <p:sp>
              <p:nvSpPr>
                <p:cNvPr id="10" name="Freeform 96"/>
                <p:cNvSpPr/>
                <p:nvPr/>
              </p:nvSpPr>
              <p:spPr bwMode="auto">
                <a:xfrm>
                  <a:off x="2034662" y="1884298"/>
                  <a:ext cx="390960" cy="701268"/>
                </a:xfrm>
                <a:custGeom>
                  <a:avLst/>
                  <a:gdLst>
                    <a:gd name="T0" fmla="*/ 286 w 286"/>
                    <a:gd name="T1" fmla="*/ 0 h 513"/>
                    <a:gd name="T2" fmla="*/ 108 w 286"/>
                    <a:gd name="T3" fmla="*/ 513 h 513"/>
                    <a:gd name="T4" fmla="*/ 0 w 286"/>
                    <a:gd name="T5" fmla="*/ 373 h 513"/>
                    <a:gd name="T6" fmla="*/ 286 w 286"/>
                    <a:gd name="T7" fmla="*/ 0 h 513"/>
                  </a:gdLst>
                  <a:ahLst/>
                  <a:cxnLst>
                    <a:cxn ang="0">
                      <a:pos x="T0" y="T1"/>
                    </a:cxn>
                    <a:cxn ang="0">
                      <a:pos x="T2" y="T3"/>
                    </a:cxn>
                    <a:cxn ang="0">
                      <a:pos x="T4" y="T5"/>
                    </a:cxn>
                    <a:cxn ang="0">
                      <a:pos x="T6" y="T7"/>
                    </a:cxn>
                  </a:cxnLst>
                  <a:rect l="0" t="0" r="r" b="b"/>
                  <a:pathLst>
                    <a:path w="286" h="513">
                      <a:moveTo>
                        <a:pt x="286" y="0"/>
                      </a:moveTo>
                      <a:lnTo>
                        <a:pt x="108" y="513"/>
                      </a:lnTo>
                      <a:lnTo>
                        <a:pt x="0" y="373"/>
                      </a:lnTo>
                      <a:lnTo>
                        <a:pt x="28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7"/>
                <p:cNvSpPr/>
                <p:nvPr/>
              </p:nvSpPr>
              <p:spPr bwMode="auto">
                <a:xfrm>
                  <a:off x="1795438" y="1870628"/>
                  <a:ext cx="613780" cy="511255"/>
                </a:xfrm>
                <a:custGeom>
                  <a:avLst/>
                  <a:gdLst>
                    <a:gd name="T0" fmla="*/ 449 w 449"/>
                    <a:gd name="T1" fmla="*/ 0 h 374"/>
                    <a:gd name="T2" fmla="*/ 163 w 449"/>
                    <a:gd name="T3" fmla="*/ 374 h 374"/>
                    <a:gd name="T4" fmla="*/ 0 w 449"/>
                    <a:gd name="T5" fmla="*/ 308 h 374"/>
                    <a:gd name="T6" fmla="*/ 449 w 449"/>
                    <a:gd name="T7" fmla="*/ 0 h 374"/>
                  </a:gdLst>
                  <a:ahLst/>
                  <a:cxnLst>
                    <a:cxn ang="0">
                      <a:pos x="T0" y="T1"/>
                    </a:cxn>
                    <a:cxn ang="0">
                      <a:pos x="T2" y="T3"/>
                    </a:cxn>
                    <a:cxn ang="0">
                      <a:pos x="T4" y="T5"/>
                    </a:cxn>
                    <a:cxn ang="0">
                      <a:pos x="T6" y="T7"/>
                    </a:cxn>
                  </a:cxnLst>
                  <a:rect l="0" t="0" r="r" b="b"/>
                  <a:pathLst>
                    <a:path w="449" h="374">
                      <a:moveTo>
                        <a:pt x="449" y="0"/>
                      </a:moveTo>
                      <a:lnTo>
                        <a:pt x="163" y="374"/>
                      </a:lnTo>
                      <a:lnTo>
                        <a:pt x="0" y="308"/>
                      </a:lnTo>
                      <a:lnTo>
                        <a:pt x="44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8"/>
                <p:cNvSpPr/>
                <p:nvPr/>
              </p:nvSpPr>
              <p:spPr bwMode="auto">
                <a:xfrm>
                  <a:off x="1989551" y="2420159"/>
                  <a:ext cx="28707" cy="56047"/>
                </a:xfrm>
                <a:custGeom>
                  <a:avLst/>
                  <a:gdLst>
                    <a:gd name="T0" fmla="*/ 5 w 9"/>
                    <a:gd name="T1" fmla="*/ 0 h 17"/>
                    <a:gd name="T2" fmla="*/ 8 w 9"/>
                    <a:gd name="T3" fmla="*/ 4 h 17"/>
                    <a:gd name="T4" fmla="*/ 7 w 9"/>
                    <a:gd name="T5" fmla="*/ 14 h 17"/>
                    <a:gd name="T6" fmla="*/ 3 w 9"/>
                    <a:gd name="T7" fmla="*/ 17 h 17"/>
                    <a:gd name="T8" fmla="*/ 0 w 9"/>
                    <a:gd name="T9" fmla="*/ 13 h 17"/>
                    <a:gd name="T10" fmla="*/ 0 w 9"/>
                    <a:gd name="T11" fmla="*/ 13 h 17"/>
                    <a:gd name="T12" fmla="*/ 1 w 9"/>
                    <a:gd name="T13" fmla="*/ 3 h 17"/>
                    <a:gd name="T14" fmla="*/ 5 w 9"/>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7">
                      <a:moveTo>
                        <a:pt x="5" y="0"/>
                      </a:moveTo>
                      <a:cubicBezTo>
                        <a:pt x="7" y="0"/>
                        <a:pt x="9" y="2"/>
                        <a:pt x="8" y="4"/>
                      </a:cubicBezTo>
                      <a:cubicBezTo>
                        <a:pt x="7" y="14"/>
                        <a:pt x="7" y="14"/>
                        <a:pt x="7" y="14"/>
                      </a:cubicBezTo>
                      <a:cubicBezTo>
                        <a:pt x="7" y="16"/>
                        <a:pt x="5" y="17"/>
                        <a:pt x="3" y="17"/>
                      </a:cubicBezTo>
                      <a:cubicBezTo>
                        <a:pt x="1" y="17"/>
                        <a:pt x="0" y="15"/>
                        <a:pt x="0" y="13"/>
                      </a:cubicBezTo>
                      <a:cubicBezTo>
                        <a:pt x="0" y="13"/>
                        <a:pt x="0" y="13"/>
                        <a:pt x="0" y="13"/>
                      </a:cubicBezTo>
                      <a:cubicBezTo>
                        <a:pt x="1" y="3"/>
                        <a:pt x="1" y="3"/>
                        <a:pt x="1" y="3"/>
                      </a:cubicBezTo>
                      <a:cubicBezTo>
                        <a:pt x="1" y="1"/>
                        <a:pt x="3"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9"/>
                <p:cNvSpPr/>
                <p:nvPr/>
              </p:nvSpPr>
              <p:spPr bwMode="auto">
                <a:xfrm>
                  <a:off x="1947175" y="2491243"/>
                  <a:ext cx="51946" cy="46478"/>
                </a:xfrm>
                <a:custGeom>
                  <a:avLst/>
                  <a:gdLst>
                    <a:gd name="T0" fmla="*/ 15 w 16"/>
                    <a:gd name="T1" fmla="*/ 2 h 14"/>
                    <a:gd name="T2" fmla="*/ 14 w 16"/>
                    <a:gd name="T3" fmla="*/ 7 h 14"/>
                    <a:gd name="T4" fmla="*/ 6 w 16"/>
                    <a:gd name="T5" fmla="*/ 13 h 14"/>
                    <a:gd name="T6" fmla="*/ 1 w 16"/>
                    <a:gd name="T7" fmla="*/ 12 h 14"/>
                    <a:gd name="T8" fmla="*/ 0 w 16"/>
                    <a:gd name="T9" fmla="*/ 10 h 14"/>
                    <a:gd name="T10" fmla="*/ 2 w 16"/>
                    <a:gd name="T11" fmla="*/ 7 h 14"/>
                    <a:gd name="T12" fmla="*/ 9 w 16"/>
                    <a:gd name="T13" fmla="*/ 1 h 14"/>
                    <a:gd name="T14" fmla="*/ 15 w 16"/>
                    <a:gd name="T15" fmla="*/ 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2"/>
                      </a:moveTo>
                      <a:cubicBezTo>
                        <a:pt x="16" y="4"/>
                        <a:pt x="16" y="6"/>
                        <a:pt x="14" y="7"/>
                      </a:cubicBezTo>
                      <a:cubicBezTo>
                        <a:pt x="6" y="13"/>
                        <a:pt x="6" y="13"/>
                        <a:pt x="6" y="13"/>
                      </a:cubicBezTo>
                      <a:cubicBezTo>
                        <a:pt x="5" y="14"/>
                        <a:pt x="2" y="14"/>
                        <a:pt x="1" y="12"/>
                      </a:cubicBezTo>
                      <a:cubicBezTo>
                        <a:pt x="1" y="12"/>
                        <a:pt x="0" y="11"/>
                        <a:pt x="0" y="10"/>
                      </a:cubicBezTo>
                      <a:cubicBezTo>
                        <a:pt x="0" y="9"/>
                        <a:pt x="1" y="8"/>
                        <a:pt x="2" y="7"/>
                      </a:cubicBezTo>
                      <a:cubicBezTo>
                        <a:pt x="9" y="1"/>
                        <a:pt x="9" y="1"/>
                        <a:pt x="9" y="1"/>
                      </a:cubicBezTo>
                      <a:cubicBezTo>
                        <a:pt x="11" y="0"/>
                        <a:pt x="13" y="1"/>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0"/>
                <p:cNvSpPr/>
                <p:nvPr/>
              </p:nvSpPr>
              <p:spPr bwMode="auto">
                <a:xfrm>
                  <a:off x="1881559" y="2524050"/>
                  <a:ext cx="58781" cy="28707"/>
                </a:xfrm>
                <a:custGeom>
                  <a:avLst/>
                  <a:gdLst>
                    <a:gd name="T0" fmla="*/ 14 w 18"/>
                    <a:gd name="T1" fmla="*/ 1 h 9"/>
                    <a:gd name="T2" fmla="*/ 17 w 18"/>
                    <a:gd name="T3" fmla="*/ 5 h 9"/>
                    <a:gd name="T4" fmla="*/ 13 w 18"/>
                    <a:gd name="T5" fmla="*/ 9 h 9"/>
                    <a:gd name="T6" fmla="*/ 4 w 18"/>
                    <a:gd name="T7" fmla="*/ 8 h 9"/>
                    <a:gd name="T8" fmla="*/ 0 w 18"/>
                    <a:gd name="T9" fmla="*/ 3 h 9"/>
                    <a:gd name="T10" fmla="*/ 4 w 18"/>
                    <a:gd name="T11" fmla="*/ 0 h 9"/>
                    <a:gd name="T12" fmla="*/ 4 w 18"/>
                    <a:gd name="T13" fmla="*/ 0 h 9"/>
                    <a:gd name="T14" fmla="*/ 14 w 18"/>
                    <a:gd name="T15" fmla="*/ 1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9">
                      <a:moveTo>
                        <a:pt x="14" y="1"/>
                      </a:moveTo>
                      <a:cubicBezTo>
                        <a:pt x="16" y="1"/>
                        <a:pt x="18" y="3"/>
                        <a:pt x="17" y="5"/>
                      </a:cubicBezTo>
                      <a:cubicBezTo>
                        <a:pt x="17" y="7"/>
                        <a:pt x="15" y="9"/>
                        <a:pt x="13" y="9"/>
                      </a:cubicBezTo>
                      <a:cubicBezTo>
                        <a:pt x="4" y="8"/>
                        <a:pt x="4" y="8"/>
                        <a:pt x="4" y="8"/>
                      </a:cubicBezTo>
                      <a:cubicBezTo>
                        <a:pt x="2" y="7"/>
                        <a:pt x="0" y="6"/>
                        <a:pt x="0" y="3"/>
                      </a:cubicBezTo>
                      <a:cubicBezTo>
                        <a:pt x="1" y="2"/>
                        <a:pt x="2" y="0"/>
                        <a:pt x="4" y="0"/>
                      </a:cubicBezTo>
                      <a:cubicBezTo>
                        <a:pt x="4" y="0"/>
                        <a:pt x="4" y="0"/>
                        <a:pt x="4" y="0"/>
                      </a:cubicBezTo>
                      <a:lnTo>
                        <a:pt x="14"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01"/>
                <p:cNvSpPr/>
                <p:nvPr/>
              </p:nvSpPr>
              <p:spPr bwMode="auto">
                <a:xfrm>
                  <a:off x="1817310" y="2485775"/>
                  <a:ext cx="51946" cy="45111"/>
                </a:xfrm>
                <a:custGeom>
                  <a:avLst/>
                  <a:gdLst>
                    <a:gd name="T0" fmla="*/ 15 w 16"/>
                    <a:gd name="T1" fmla="*/ 12 h 14"/>
                    <a:gd name="T2" fmla="*/ 9 w 16"/>
                    <a:gd name="T3" fmla="*/ 13 h 14"/>
                    <a:gd name="T4" fmla="*/ 2 w 16"/>
                    <a:gd name="T5" fmla="*/ 6 h 14"/>
                    <a:gd name="T6" fmla="*/ 2 w 16"/>
                    <a:gd name="T7" fmla="*/ 1 h 14"/>
                    <a:gd name="T8" fmla="*/ 4 w 16"/>
                    <a:gd name="T9" fmla="*/ 0 h 14"/>
                    <a:gd name="T10" fmla="*/ 7 w 16"/>
                    <a:gd name="T11" fmla="*/ 1 h 14"/>
                    <a:gd name="T12" fmla="*/ 14 w 16"/>
                    <a:gd name="T13" fmla="*/ 7 h 14"/>
                    <a:gd name="T14" fmla="*/ 15 w 16"/>
                    <a:gd name="T15" fmla="*/ 12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5" y="12"/>
                      </a:moveTo>
                      <a:cubicBezTo>
                        <a:pt x="13" y="14"/>
                        <a:pt x="11" y="14"/>
                        <a:pt x="9" y="13"/>
                      </a:cubicBezTo>
                      <a:cubicBezTo>
                        <a:pt x="2" y="6"/>
                        <a:pt x="2" y="6"/>
                        <a:pt x="2" y="6"/>
                      </a:cubicBezTo>
                      <a:cubicBezTo>
                        <a:pt x="0" y="5"/>
                        <a:pt x="0" y="3"/>
                        <a:pt x="2" y="1"/>
                      </a:cubicBezTo>
                      <a:cubicBezTo>
                        <a:pt x="2" y="0"/>
                        <a:pt x="3" y="0"/>
                        <a:pt x="4" y="0"/>
                      </a:cubicBezTo>
                      <a:cubicBezTo>
                        <a:pt x="5" y="0"/>
                        <a:pt x="6" y="0"/>
                        <a:pt x="7" y="1"/>
                      </a:cubicBezTo>
                      <a:cubicBezTo>
                        <a:pt x="14" y="7"/>
                        <a:pt x="14" y="7"/>
                        <a:pt x="14" y="7"/>
                      </a:cubicBezTo>
                      <a:cubicBezTo>
                        <a:pt x="16" y="8"/>
                        <a:pt x="16" y="11"/>
                        <a:pt x="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02"/>
                <p:cNvSpPr/>
                <p:nvPr/>
              </p:nvSpPr>
              <p:spPr bwMode="auto">
                <a:xfrm>
                  <a:off x="1774933" y="2429728"/>
                  <a:ext cx="46478" cy="51946"/>
                </a:xfrm>
                <a:custGeom>
                  <a:avLst/>
                  <a:gdLst>
                    <a:gd name="T0" fmla="*/ 13 w 14"/>
                    <a:gd name="T1" fmla="*/ 10 h 16"/>
                    <a:gd name="T2" fmla="*/ 11 w 14"/>
                    <a:gd name="T3" fmla="*/ 15 h 16"/>
                    <a:gd name="T4" fmla="*/ 6 w 14"/>
                    <a:gd name="T5" fmla="*/ 14 h 16"/>
                    <a:gd name="T6" fmla="*/ 1 w 14"/>
                    <a:gd name="T7" fmla="*/ 5 h 16"/>
                    <a:gd name="T8" fmla="*/ 3 w 14"/>
                    <a:gd name="T9" fmla="*/ 0 h 16"/>
                    <a:gd name="T10" fmla="*/ 5 w 14"/>
                    <a:gd name="T11" fmla="*/ 0 h 16"/>
                    <a:gd name="T12" fmla="*/ 8 w 14"/>
                    <a:gd name="T13" fmla="*/ 2 h 16"/>
                    <a:gd name="T14" fmla="*/ 13 w 14"/>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13" y="10"/>
                      </a:moveTo>
                      <a:cubicBezTo>
                        <a:pt x="14" y="12"/>
                        <a:pt x="13" y="14"/>
                        <a:pt x="11" y="15"/>
                      </a:cubicBezTo>
                      <a:cubicBezTo>
                        <a:pt x="10" y="16"/>
                        <a:pt x="7" y="16"/>
                        <a:pt x="6" y="14"/>
                      </a:cubicBezTo>
                      <a:cubicBezTo>
                        <a:pt x="1" y="5"/>
                        <a:pt x="1" y="5"/>
                        <a:pt x="1" y="5"/>
                      </a:cubicBezTo>
                      <a:cubicBezTo>
                        <a:pt x="0" y="4"/>
                        <a:pt x="1" y="1"/>
                        <a:pt x="3" y="0"/>
                      </a:cubicBezTo>
                      <a:cubicBezTo>
                        <a:pt x="3" y="0"/>
                        <a:pt x="4" y="0"/>
                        <a:pt x="5" y="0"/>
                      </a:cubicBezTo>
                      <a:cubicBezTo>
                        <a:pt x="6" y="0"/>
                        <a:pt x="7" y="1"/>
                        <a:pt x="8" y="2"/>
                      </a:cubicBezTo>
                      <a:lnTo>
                        <a:pt x="13"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103"/>
                <p:cNvSpPr/>
                <p:nvPr/>
              </p:nvSpPr>
              <p:spPr bwMode="auto">
                <a:xfrm>
                  <a:off x="1733924" y="2365479"/>
                  <a:ext cx="41010" cy="51946"/>
                </a:xfrm>
                <a:custGeom>
                  <a:avLst/>
                  <a:gdLst>
                    <a:gd name="T0" fmla="*/ 12 w 13"/>
                    <a:gd name="T1" fmla="*/ 10 h 16"/>
                    <a:gd name="T2" fmla="*/ 11 w 13"/>
                    <a:gd name="T3" fmla="*/ 15 h 16"/>
                    <a:gd name="T4" fmla="*/ 5 w 13"/>
                    <a:gd name="T5" fmla="*/ 14 h 16"/>
                    <a:gd name="T6" fmla="*/ 1 w 13"/>
                    <a:gd name="T7" fmla="*/ 5 h 16"/>
                    <a:gd name="T8" fmla="*/ 2 w 13"/>
                    <a:gd name="T9" fmla="*/ 0 h 16"/>
                    <a:gd name="T10" fmla="*/ 4 w 13"/>
                    <a:gd name="T11" fmla="*/ 0 h 16"/>
                    <a:gd name="T12" fmla="*/ 7 w 13"/>
                    <a:gd name="T13" fmla="*/ 2 h 16"/>
                    <a:gd name="T14" fmla="*/ 12 w 13"/>
                    <a:gd name="T15" fmla="*/ 1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6">
                      <a:moveTo>
                        <a:pt x="12" y="10"/>
                      </a:moveTo>
                      <a:cubicBezTo>
                        <a:pt x="13" y="12"/>
                        <a:pt x="12" y="14"/>
                        <a:pt x="11" y="15"/>
                      </a:cubicBezTo>
                      <a:cubicBezTo>
                        <a:pt x="9" y="16"/>
                        <a:pt x="6" y="15"/>
                        <a:pt x="5" y="14"/>
                      </a:cubicBezTo>
                      <a:cubicBezTo>
                        <a:pt x="1" y="5"/>
                        <a:pt x="1" y="5"/>
                        <a:pt x="1" y="5"/>
                      </a:cubicBezTo>
                      <a:cubicBezTo>
                        <a:pt x="0" y="4"/>
                        <a:pt x="0" y="1"/>
                        <a:pt x="2" y="0"/>
                      </a:cubicBezTo>
                      <a:cubicBezTo>
                        <a:pt x="3" y="0"/>
                        <a:pt x="3" y="0"/>
                        <a:pt x="4" y="0"/>
                      </a:cubicBezTo>
                      <a:cubicBezTo>
                        <a:pt x="5" y="0"/>
                        <a:pt x="6" y="0"/>
                        <a:pt x="7" y="2"/>
                      </a:cubicBezTo>
                      <a:lnTo>
                        <a:pt x="12" y="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04"/>
                <p:cNvSpPr/>
                <p:nvPr/>
              </p:nvSpPr>
              <p:spPr bwMode="auto">
                <a:xfrm>
                  <a:off x="1681978" y="2317634"/>
                  <a:ext cx="51946" cy="45111"/>
                </a:xfrm>
                <a:custGeom>
                  <a:avLst/>
                  <a:gdLst>
                    <a:gd name="T0" fmla="*/ 14 w 16"/>
                    <a:gd name="T1" fmla="*/ 6 h 14"/>
                    <a:gd name="T2" fmla="*/ 15 w 16"/>
                    <a:gd name="T3" fmla="*/ 12 h 14"/>
                    <a:gd name="T4" fmla="*/ 10 w 16"/>
                    <a:gd name="T5" fmla="*/ 12 h 14"/>
                    <a:gd name="T6" fmla="*/ 2 w 16"/>
                    <a:gd name="T7" fmla="*/ 6 h 14"/>
                    <a:gd name="T8" fmla="*/ 2 w 16"/>
                    <a:gd name="T9" fmla="*/ 1 h 14"/>
                    <a:gd name="T10" fmla="*/ 5 w 16"/>
                    <a:gd name="T11" fmla="*/ 0 h 14"/>
                    <a:gd name="T12" fmla="*/ 7 w 16"/>
                    <a:gd name="T13" fmla="*/ 0 h 14"/>
                    <a:gd name="T14" fmla="*/ 14 w 16"/>
                    <a:gd name="T15" fmla="*/ 6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4">
                      <a:moveTo>
                        <a:pt x="14" y="6"/>
                      </a:moveTo>
                      <a:cubicBezTo>
                        <a:pt x="16" y="8"/>
                        <a:pt x="16" y="10"/>
                        <a:pt x="15" y="12"/>
                      </a:cubicBezTo>
                      <a:cubicBezTo>
                        <a:pt x="14" y="13"/>
                        <a:pt x="11" y="14"/>
                        <a:pt x="10" y="12"/>
                      </a:cubicBezTo>
                      <a:cubicBezTo>
                        <a:pt x="2" y="6"/>
                        <a:pt x="2" y="6"/>
                        <a:pt x="2" y="6"/>
                      </a:cubicBezTo>
                      <a:cubicBezTo>
                        <a:pt x="1" y="5"/>
                        <a:pt x="0" y="2"/>
                        <a:pt x="2" y="1"/>
                      </a:cubicBezTo>
                      <a:cubicBezTo>
                        <a:pt x="2" y="0"/>
                        <a:pt x="3" y="0"/>
                        <a:pt x="5" y="0"/>
                      </a:cubicBezTo>
                      <a:cubicBezTo>
                        <a:pt x="5" y="0"/>
                        <a:pt x="6" y="0"/>
                        <a:pt x="7" y="0"/>
                      </a:cubicBezTo>
                      <a:lnTo>
                        <a:pt x="14"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05"/>
                <p:cNvSpPr/>
                <p:nvPr/>
              </p:nvSpPr>
              <p:spPr bwMode="auto">
                <a:xfrm>
                  <a:off x="1613628" y="2291662"/>
                  <a:ext cx="54680" cy="28707"/>
                </a:xfrm>
                <a:custGeom>
                  <a:avLst/>
                  <a:gdLst>
                    <a:gd name="T0" fmla="*/ 14 w 17"/>
                    <a:gd name="T1" fmla="*/ 2 h 9"/>
                    <a:gd name="T2" fmla="*/ 17 w 17"/>
                    <a:gd name="T3" fmla="*/ 6 h 9"/>
                    <a:gd name="T4" fmla="*/ 13 w 17"/>
                    <a:gd name="T5" fmla="*/ 9 h 9"/>
                    <a:gd name="T6" fmla="*/ 3 w 17"/>
                    <a:gd name="T7" fmla="*/ 7 h 9"/>
                    <a:gd name="T8" fmla="*/ 0 w 17"/>
                    <a:gd name="T9" fmla="*/ 3 h 9"/>
                    <a:gd name="T10" fmla="*/ 4 w 17"/>
                    <a:gd name="T11" fmla="*/ 0 h 9"/>
                    <a:gd name="T12" fmla="*/ 4 w 17"/>
                    <a:gd name="T13" fmla="*/ 0 h 9"/>
                    <a:gd name="T14" fmla="*/ 14 w 17"/>
                    <a:gd name="T15" fmla="*/ 2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9">
                      <a:moveTo>
                        <a:pt x="14" y="2"/>
                      </a:moveTo>
                      <a:cubicBezTo>
                        <a:pt x="16" y="2"/>
                        <a:pt x="17" y="4"/>
                        <a:pt x="17" y="6"/>
                      </a:cubicBezTo>
                      <a:cubicBezTo>
                        <a:pt x="17" y="8"/>
                        <a:pt x="15" y="9"/>
                        <a:pt x="13" y="9"/>
                      </a:cubicBezTo>
                      <a:cubicBezTo>
                        <a:pt x="3" y="7"/>
                        <a:pt x="3" y="7"/>
                        <a:pt x="3" y="7"/>
                      </a:cubicBezTo>
                      <a:cubicBezTo>
                        <a:pt x="1" y="7"/>
                        <a:pt x="0" y="5"/>
                        <a:pt x="0" y="3"/>
                      </a:cubicBezTo>
                      <a:cubicBezTo>
                        <a:pt x="0" y="1"/>
                        <a:pt x="2" y="0"/>
                        <a:pt x="4" y="0"/>
                      </a:cubicBezTo>
                      <a:cubicBezTo>
                        <a:pt x="4" y="0"/>
                        <a:pt x="4" y="0"/>
                        <a:pt x="4" y="0"/>
                      </a:cubicBezTo>
                      <a:lnTo>
                        <a:pt x="14"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06"/>
                <p:cNvSpPr/>
                <p:nvPr/>
              </p:nvSpPr>
              <p:spPr bwMode="auto">
                <a:xfrm>
                  <a:off x="1537077" y="2287561"/>
                  <a:ext cx="54680" cy="46478"/>
                </a:xfrm>
                <a:custGeom>
                  <a:avLst/>
                  <a:gdLst>
                    <a:gd name="T0" fmla="*/ 16 w 17"/>
                    <a:gd name="T1" fmla="*/ 3 h 14"/>
                    <a:gd name="T2" fmla="*/ 14 w 17"/>
                    <a:gd name="T3" fmla="*/ 8 h 14"/>
                    <a:gd name="T4" fmla="*/ 6 w 17"/>
                    <a:gd name="T5" fmla="*/ 13 h 14"/>
                    <a:gd name="T6" fmla="*/ 1 w 17"/>
                    <a:gd name="T7" fmla="*/ 11 h 14"/>
                    <a:gd name="T8" fmla="*/ 0 w 17"/>
                    <a:gd name="T9" fmla="*/ 10 h 14"/>
                    <a:gd name="T10" fmla="*/ 2 w 17"/>
                    <a:gd name="T11" fmla="*/ 6 h 14"/>
                    <a:gd name="T12" fmla="*/ 10 w 17"/>
                    <a:gd name="T13" fmla="*/ 1 h 14"/>
                    <a:gd name="T14" fmla="*/ 16 w 17"/>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4">
                      <a:moveTo>
                        <a:pt x="16" y="3"/>
                      </a:moveTo>
                      <a:cubicBezTo>
                        <a:pt x="17" y="5"/>
                        <a:pt x="16" y="7"/>
                        <a:pt x="14" y="8"/>
                      </a:cubicBezTo>
                      <a:cubicBezTo>
                        <a:pt x="6" y="13"/>
                        <a:pt x="6" y="13"/>
                        <a:pt x="6" y="13"/>
                      </a:cubicBezTo>
                      <a:cubicBezTo>
                        <a:pt x="4" y="14"/>
                        <a:pt x="2" y="13"/>
                        <a:pt x="1" y="11"/>
                      </a:cubicBezTo>
                      <a:cubicBezTo>
                        <a:pt x="1" y="11"/>
                        <a:pt x="0" y="10"/>
                        <a:pt x="0" y="10"/>
                      </a:cubicBezTo>
                      <a:cubicBezTo>
                        <a:pt x="0" y="8"/>
                        <a:pt x="1" y="7"/>
                        <a:pt x="2" y="6"/>
                      </a:cubicBezTo>
                      <a:cubicBezTo>
                        <a:pt x="10" y="1"/>
                        <a:pt x="10" y="1"/>
                        <a:pt x="10" y="1"/>
                      </a:cubicBezTo>
                      <a:cubicBezTo>
                        <a:pt x="12" y="0"/>
                        <a:pt x="15" y="1"/>
                        <a:pt x="1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07"/>
                <p:cNvSpPr/>
                <p:nvPr/>
              </p:nvSpPr>
              <p:spPr bwMode="auto">
                <a:xfrm>
                  <a:off x="1504269" y="2407856"/>
                  <a:ext cx="38276" cy="54680"/>
                </a:xfrm>
                <a:custGeom>
                  <a:avLst/>
                  <a:gdLst>
                    <a:gd name="T0" fmla="*/ 11 w 12"/>
                    <a:gd name="T1" fmla="*/ 12 h 17"/>
                    <a:gd name="T2" fmla="*/ 9 w 12"/>
                    <a:gd name="T3" fmla="*/ 16 h 17"/>
                    <a:gd name="T4" fmla="*/ 8 w 12"/>
                    <a:gd name="T5" fmla="*/ 17 h 17"/>
                    <a:gd name="T6" fmla="*/ 4 w 12"/>
                    <a:gd name="T7" fmla="*/ 14 h 17"/>
                    <a:gd name="T8" fmla="*/ 1 w 12"/>
                    <a:gd name="T9" fmla="*/ 5 h 17"/>
                    <a:gd name="T10" fmla="*/ 3 w 12"/>
                    <a:gd name="T11" fmla="*/ 0 h 17"/>
                    <a:gd name="T12" fmla="*/ 8 w 12"/>
                    <a:gd name="T13" fmla="*/ 3 h 17"/>
                    <a:gd name="T14" fmla="*/ 11 w 12"/>
                    <a:gd name="T15" fmla="*/ 12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7">
                      <a:moveTo>
                        <a:pt x="11" y="12"/>
                      </a:moveTo>
                      <a:cubicBezTo>
                        <a:pt x="12" y="13"/>
                        <a:pt x="11" y="16"/>
                        <a:pt x="9" y="16"/>
                      </a:cubicBezTo>
                      <a:cubicBezTo>
                        <a:pt x="9" y="16"/>
                        <a:pt x="8" y="17"/>
                        <a:pt x="8" y="17"/>
                      </a:cubicBezTo>
                      <a:cubicBezTo>
                        <a:pt x="6" y="17"/>
                        <a:pt x="5" y="16"/>
                        <a:pt x="4" y="14"/>
                      </a:cubicBezTo>
                      <a:cubicBezTo>
                        <a:pt x="1" y="5"/>
                        <a:pt x="1" y="5"/>
                        <a:pt x="1" y="5"/>
                      </a:cubicBezTo>
                      <a:cubicBezTo>
                        <a:pt x="0" y="3"/>
                        <a:pt x="1" y="1"/>
                        <a:pt x="3" y="0"/>
                      </a:cubicBezTo>
                      <a:cubicBezTo>
                        <a:pt x="5" y="0"/>
                        <a:pt x="7" y="1"/>
                        <a:pt x="8" y="3"/>
                      </a:cubicBezTo>
                      <a:lnTo>
                        <a:pt x="11"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08"/>
                <p:cNvSpPr/>
                <p:nvPr/>
              </p:nvSpPr>
              <p:spPr bwMode="auto">
                <a:xfrm>
                  <a:off x="1501535" y="2339506"/>
                  <a:ext cx="35542" cy="54680"/>
                </a:xfrm>
                <a:custGeom>
                  <a:avLst/>
                  <a:gdLst>
                    <a:gd name="T0" fmla="*/ 7 w 11"/>
                    <a:gd name="T1" fmla="*/ 0 h 17"/>
                    <a:gd name="T2" fmla="*/ 10 w 11"/>
                    <a:gd name="T3" fmla="*/ 5 h 17"/>
                    <a:gd name="T4" fmla="*/ 8 w 11"/>
                    <a:gd name="T5" fmla="*/ 14 h 17"/>
                    <a:gd name="T6" fmla="*/ 3 w 11"/>
                    <a:gd name="T7" fmla="*/ 17 h 17"/>
                    <a:gd name="T8" fmla="*/ 0 w 11"/>
                    <a:gd name="T9" fmla="*/ 13 h 17"/>
                    <a:gd name="T10" fmla="*/ 1 w 11"/>
                    <a:gd name="T11" fmla="*/ 12 h 17"/>
                    <a:gd name="T12" fmla="*/ 3 w 11"/>
                    <a:gd name="T13" fmla="*/ 3 h 17"/>
                    <a:gd name="T14" fmla="*/ 7 w 11"/>
                    <a:gd name="T15" fmla="*/ 0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7" y="0"/>
                      </a:moveTo>
                      <a:cubicBezTo>
                        <a:pt x="9" y="1"/>
                        <a:pt x="11" y="3"/>
                        <a:pt x="10" y="5"/>
                      </a:cubicBezTo>
                      <a:cubicBezTo>
                        <a:pt x="8" y="14"/>
                        <a:pt x="8" y="14"/>
                        <a:pt x="8" y="14"/>
                      </a:cubicBezTo>
                      <a:cubicBezTo>
                        <a:pt x="7" y="16"/>
                        <a:pt x="5" y="17"/>
                        <a:pt x="3" y="17"/>
                      </a:cubicBezTo>
                      <a:cubicBezTo>
                        <a:pt x="2" y="16"/>
                        <a:pt x="0" y="15"/>
                        <a:pt x="0" y="13"/>
                      </a:cubicBezTo>
                      <a:cubicBezTo>
                        <a:pt x="0" y="13"/>
                        <a:pt x="0" y="12"/>
                        <a:pt x="1" y="12"/>
                      </a:cubicBezTo>
                      <a:cubicBezTo>
                        <a:pt x="3" y="3"/>
                        <a:pt x="3" y="3"/>
                        <a:pt x="3" y="3"/>
                      </a:cubicBezTo>
                      <a:cubicBezTo>
                        <a:pt x="3" y="1"/>
                        <a:pt x="5" y="0"/>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8" name="矩形 67"/>
              <p:cNvSpPr/>
              <p:nvPr/>
            </p:nvSpPr>
            <p:spPr>
              <a:xfrm>
                <a:off x="1176320" y="2862977"/>
                <a:ext cx="3057247" cy="523220"/>
              </a:xfrm>
              <a:prstGeom prst="rect">
                <a:avLst/>
              </a:prstGeom>
            </p:spPr>
            <p:txBody>
              <a:bodyPr wrap="none">
                <a:spAutoFit/>
              </a:bodyPr>
              <a:lstStyle/>
              <a:p>
                <a:r>
                  <a:rPr lang="zh-CN" altLang="en-US" sz="2800" dirty="0">
                    <a:solidFill>
                      <a:srgbClr val="285A32"/>
                    </a:solidFill>
                    <a:latin typeface="微软雅黑" panose="020B0503020204020204" pitchFamily="34" charset="-122"/>
                    <a:ea typeface="微软雅黑" panose="020B0503020204020204" pitchFamily="34" charset="-122"/>
                  </a:rPr>
                  <a:t>木须柿子的做法：</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19"/>
                    </p:tgtEl>
                  </p:cond>
                </p:stCondLst>
                <p:endSync evt="end" delay="0">
                  <p:rtn val="all"/>
                </p:endSync>
                <p:childTnLst>
                  <p:par>
                    <p:cTn id="24" fill="hold">
                      <p:stCondLst>
                        <p:cond delay="0"/>
                      </p:stCondLst>
                      <p:childTnLst>
                        <p:par>
                          <p:cTn id="25" fill="hold">
                            <p:stCondLst>
                              <p:cond delay="0"/>
                            </p:stCondLst>
                            <p:childTnLst>
                              <p:par>
                                <p:cTn id="26" presetID="35" presetClass="emph" presetSubtype="0" repeatCount="2000" fill="hold" grpId="0" nodeType="clickEffect">
                                  <p:stCondLst>
                                    <p:cond delay="0"/>
                                  </p:stCondLst>
                                  <p:childTnLst>
                                    <p:anim calcmode="discrete" valueType="str">
                                      <p:cBhvr>
                                        <p:cTn id="27" dur="5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19"/>
                  </p:tgtEl>
                </p:cond>
              </p:nextCondLst>
            </p:seq>
            <p:seq concurrent="1" nextAc="seek">
              <p:cTn id="28" restart="whenNotActive" fill="hold" evtFilter="cancelBubble" nodeType="interactiveSeq">
                <p:stCondLst>
                  <p:cond evt="onClick" delay="0">
                    <p:tgtEl>
                      <p:spTgt spid="21"/>
                    </p:tgtEl>
                  </p:cond>
                </p:stCondLst>
                <p:endSync evt="end" delay="0">
                  <p:rtn val="all"/>
                </p:endSync>
                <p:childTnLst>
                  <p:par>
                    <p:cTn id="29" fill="hold">
                      <p:stCondLst>
                        <p:cond delay="0"/>
                      </p:stCondLst>
                      <p:childTnLst>
                        <p:par>
                          <p:cTn id="30" fill="hold">
                            <p:stCondLst>
                              <p:cond delay="0"/>
                            </p:stCondLst>
                            <p:childTnLst>
                              <p:par>
                                <p:cTn id="31" presetID="35" presetClass="emph" presetSubtype="0" repeatCount="2000" fill="hold" grpId="0" nodeType="clickEffect">
                                  <p:stCondLst>
                                    <p:cond delay="0"/>
                                  </p:stCondLst>
                                  <p:childTnLst>
                                    <p:anim calcmode="discrete" valueType="str">
                                      <p:cBhvr>
                                        <p:cTn id="32" dur="500" fill="hold"/>
                                        <p:tgtEl>
                                          <p:spTgt spid="21"/>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1"/>
                  </p:tgtEl>
                </p:cond>
              </p:nextCondLst>
            </p:seq>
            <p:seq concurrent="1" nextAc="seek">
              <p:cTn id="33" restart="whenNotActive" fill="hold" evtFilter="cancelBubble" nodeType="interactiveSeq">
                <p:stCondLst>
                  <p:cond evt="onClick" delay="0">
                    <p:tgtEl>
                      <p:spTgt spid="20"/>
                    </p:tgtEl>
                  </p:cond>
                </p:stCondLst>
                <p:endSync evt="end" delay="0">
                  <p:rtn val="all"/>
                </p:endSync>
                <p:childTnLst>
                  <p:par>
                    <p:cTn id="34" fill="hold">
                      <p:stCondLst>
                        <p:cond delay="0"/>
                      </p:stCondLst>
                      <p:childTnLst>
                        <p:par>
                          <p:cTn id="35" fill="hold">
                            <p:stCondLst>
                              <p:cond delay="0"/>
                            </p:stCondLst>
                            <p:childTnLst>
                              <p:par>
                                <p:cTn id="36" presetID="35" presetClass="emph" presetSubtype="0" repeatCount="2000" fill="hold" grpId="0" nodeType="clickEffect">
                                  <p:stCondLst>
                                    <p:cond delay="0"/>
                                  </p:stCondLst>
                                  <p:childTnLst>
                                    <p:anim calcmode="discrete" valueType="str">
                                      <p:cBhvr>
                                        <p:cTn id="37"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childTnLst>
              </p:cTn>
              <p:nextCondLst>
                <p:cond evt="onClick" delay="0">
                  <p:tgtEl>
                    <p:spTgt spid="20"/>
                  </p:tgtEl>
                </p:cond>
              </p:nextCondLst>
            </p:seq>
          </p:childTnLst>
        </p:cTn>
      </p:par>
    </p:tnLst>
    <p:bldLst>
      <p:bldP spid="19" grpId="0" bldLvl="0" animBg="1"/>
      <p:bldP spid="19" grpId="1" bldLvl="0" animBg="1"/>
      <p:bldP spid="20" grpId="0" bldLvl="0" animBg="1"/>
      <p:bldP spid="20" grpId="1" bldLvl="0" animBg="1"/>
      <p:bldP spid="21" grpId="0" bldLvl="0" animBg="1"/>
      <p:bldP spid="21" grpId="1"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  算法研究与图灵奖</a:t>
            </a:r>
          </a:p>
        </p:txBody>
      </p:sp>
      <p:sp>
        <p:nvSpPr>
          <p:cNvPr id="100" name="文本框 99"/>
          <p:cNvSpPr txBox="1"/>
          <p:nvPr/>
        </p:nvSpPr>
        <p:spPr>
          <a:xfrm>
            <a:off x="1141730" y="969645"/>
            <a:ext cx="10361295" cy="554799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Juris Hartmanis &amp; Richard E. Stearns</a:t>
            </a:r>
            <a:r>
              <a:rPr lang="zh-CN" sz="2400" b="0">
                <a:latin typeface="Times New Roman" panose="02020603050405020304" pitchFamily="18" charset="0"/>
                <a:ea typeface="微软雅黑" panose="020B0503020204020204" pitchFamily="34" charset="-122"/>
                <a:cs typeface="Times New Roman" panose="02020603050405020304" pitchFamily="18" charset="0"/>
              </a:rPr>
              <a:t>：发表了著名的论文</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论算法的计算复杂性</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，开辟了计算机科学的一个研究领域，并奠定了理论基础。</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Manuel Blum</a:t>
            </a:r>
            <a:r>
              <a:rPr lang="zh-CN" sz="2400" b="0">
                <a:latin typeface="Times New Roman" panose="02020603050405020304" pitchFamily="18" charset="0"/>
                <a:ea typeface="微软雅黑" panose="020B0503020204020204" pitchFamily="34" charset="-122"/>
                <a:cs typeface="Times New Roman" panose="02020603050405020304" pitchFamily="18" charset="0"/>
              </a:rPr>
              <a:t>：发现了著名的算法设计技术</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限界剪枝法，在计算复杂性理论、密码学和程序校验方面都有建树。</a:t>
            </a:r>
          </a:p>
          <a:p>
            <a:pPr indent="0" algn="just" fontAlgn="auto">
              <a:lnSpc>
                <a:spcPct val="120000"/>
              </a:lnSpc>
              <a:spcBef>
                <a:spcPts val="1000"/>
              </a:spcBef>
              <a:spcAft>
                <a:spcPts val="1000"/>
              </a:spcAft>
            </a:pP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姚期智</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Andrew Chi-Chih Yao</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：发明了伪随机数的生成算法，在密码学与通信复杂度等方面也发现了许多有价值的算法；</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Ronald L. Rivest</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Adi Shamir &amp; Leonard M. Adleman</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：发明了国际上最具影响力的公钥密码算法</a:t>
            </a:r>
            <a:r>
              <a:rPr lang="en-US" sz="2400" b="0">
                <a:latin typeface="Times New Roman" panose="02020603050405020304" pitchFamily="18" charset="0"/>
                <a:ea typeface="微软雅黑" panose="020B0503020204020204" pitchFamily="34" charset="-122"/>
                <a:cs typeface="Times New Roman" panose="02020603050405020304" pitchFamily="18" charset="0"/>
              </a:rPr>
              <a:t>RSA</a:t>
            </a:r>
            <a:r>
              <a:rPr lang="zh-CN" sz="2400" b="0">
                <a:latin typeface="Times New Roman" panose="02020603050405020304" pitchFamily="18" charset="0"/>
                <a:ea typeface="微软雅黑" panose="020B0503020204020204" pitchFamily="34" charset="-122"/>
                <a:cs typeface="Times New Roman" panose="02020603050405020304" pitchFamily="18" charset="0"/>
              </a:rPr>
              <a:t>，在互联网传输、银行以及信用卡产业中被广泛使用。</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Edmund M. Clarke</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Allen Emerson &amp; Joseph Sifakis</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：发明了模型检查，是用数学算法来验证一个软件或硬件系统设计是否满足预设的需求。</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Group 67"/>
          <p:cNvGrpSpPr/>
          <p:nvPr/>
        </p:nvGrpSpPr>
        <p:grpSpPr>
          <a:xfrm>
            <a:off x="652571" y="1093502"/>
            <a:ext cx="360000" cy="360000"/>
            <a:chOff x="10115551" y="5634038"/>
            <a:chExt cx="577850" cy="576263"/>
          </a:xfrm>
          <a:solidFill>
            <a:srgbClr val="5A327D"/>
          </a:solidFill>
        </p:grpSpPr>
        <p:sp>
          <p:nvSpPr>
            <p:cNvPr id="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Group 67"/>
          <p:cNvGrpSpPr/>
          <p:nvPr/>
        </p:nvGrpSpPr>
        <p:grpSpPr>
          <a:xfrm>
            <a:off x="652571" y="3345802"/>
            <a:ext cx="360000" cy="359410"/>
            <a:chOff x="10115551" y="5634038"/>
            <a:chExt cx="577850" cy="576263"/>
          </a:xfrm>
          <a:solidFill>
            <a:srgbClr val="5A327D"/>
          </a:solidFill>
        </p:grpSpPr>
        <p:sp>
          <p:nvSpPr>
            <p:cNvPr id="1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67"/>
          <p:cNvGrpSpPr/>
          <p:nvPr/>
        </p:nvGrpSpPr>
        <p:grpSpPr>
          <a:xfrm>
            <a:off x="652571" y="4502137"/>
            <a:ext cx="360000" cy="359410"/>
            <a:chOff x="10115551" y="5634038"/>
            <a:chExt cx="577850" cy="576263"/>
          </a:xfrm>
          <a:solidFill>
            <a:srgbClr val="5A327D"/>
          </a:solidFill>
        </p:grpSpPr>
        <p:sp>
          <p:nvSpPr>
            <p:cNvPr id="1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Group 67"/>
          <p:cNvGrpSpPr/>
          <p:nvPr/>
        </p:nvGrpSpPr>
        <p:grpSpPr>
          <a:xfrm>
            <a:off x="652571" y="5570842"/>
            <a:ext cx="360000" cy="359410"/>
            <a:chOff x="10115551" y="5634038"/>
            <a:chExt cx="577850" cy="576263"/>
          </a:xfrm>
          <a:solidFill>
            <a:srgbClr val="5A327D"/>
          </a:solidFill>
        </p:grpSpPr>
        <p:sp>
          <p:nvSpPr>
            <p:cNvPr id="2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Group 67"/>
          <p:cNvGrpSpPr/>
          <p:nvPr/>
        </p:nvGrpSpPr>
        <p:grpSpPr>
          <a:xfrm>
            <a:off x="648126" y="2260587"/>
            <a:ext cx="360000" cy="359410"/>
            <a:chOff x="10115551" y="5634038"/>
            <a:chExt cx="577850" cy="576263"/>
          </a:xfrm>
          <a:solidFill>
            <a:srgbClr val="5A327D"/>
          </a:solidFill>
        </p:grpSpPr>
        <p:sp>
          <p:nvSpPr>
            <p:cNvPr id="2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1.5.1  算法研究与图灵奖</a:t>
            </a:r>
          </a:p>
        </p:txBody>
      </p:sp>
      <p:sp>
        <p:nvSpPr>
          <p:cNvPr id="100" name="文本框 99"/>
          <p:cNvSpPr txBox="1"/>
          <p:nvPr/>
        </p:nvSpPr>
        <p:spPr>
          <a:xfrm>
            <a:off x="1141730" y="969645"/>
            <a:ext cx="10361295" cy="554799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Leslie Valiant</a:t>
            </a:r>
            <a:r>
              <a:rPr lang="zh-CN" sz="2400" b="0">
                <a:latin typeface="Times New Roman" panose="02020603050405020304" pitchFamily="18" charset="0"/>
                <a:ea typeface="微软雅黑" panose="020B0503020204020204" pitchFamily="34" charset="-122"/>
                <a:cs typeface="Times New Roman" panose="02020603050405020304" pitchFamily="18" charset="0"/>
              </a:rPr>
              <a:t>：在机器学习、计算复杂性理论、并行和分散计算等领域都有突出贡献，提出的概率近似正确模型，攻破了机器学习中的一个基础问题。</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Judea Pearl</a:t>
            </a:r>
            <a:r>
              <a:rPr lang="zh-CN" sz="2400" b="0">
                <a:latin typeface="Times New Roman" panose="02020603050405020304" pitchFamily="18" charset="0"/>
                <a:ea typeface="微软雅黑" panose="020B0503020204020204" pitchFamily="34" charset="-122"/>
                <a:cs typeface="Times New Roman" panose="02020603050405020304" pitchFamily="18" charset="0"/>
              </a:rPr>
              <a:t>：提出了概率推理与因果关系推理的演算模式，是人工智能领域基础性的贡献，为人工智能的后续发展奠定了一种方向性的基础。</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Shafi Goldwasser &amp; Silvio Micali</a:t>
            </a:r>
            <a:r>
              <a:rPr lang="zh-CN" sz="2400" b="0">
                <a:latin typeface="Times New Roman" panose="02020603050405020304" pitchFamily="18" charset="0"/>
                <a:ea typeface="微软雅黑" panose="020B0503020204020204" pitchFamily="34" charset="-122"/>
                <a:cs typeface="Times New Roman" panose="02020603050405020304" pitchFamily="18" charset="0"/>
              </a:rPr>
              <a:t>：共同开创了可证明安全性领域的先河，奠定了现代密码学理论的数学基础。</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Whitfield Diffie &amp; Martin Hellman</a:t>
            </a:r>
            <a:r>
              <a:rPr lang="zh-CN" sz="2400" b="0">
                <a:latin typeface="Times New Roman" panose="02020603050405020304" pitchFamily="18" charset="0"/>
                <a:ea typeface="微软雅黑" panose="020B0503020204020204" pitchFamily="34" charset="-122"/>
                <a:cs typeface="Times New Roman" panose="02020603050405020304" pitchFamily="18" charset="0"/>
              </a:rPr>
              <a:t>：非对称加密的创始人，发明了迪菲</a:t>
            </a:r>
            <a:r>
              <a:rPr lang="en-US" sz="2400" b="0">
                <a:latin typeface="Times New Roman" panose="02020603050405020304" pitchFamily="18" charset="0"/>
                <a:ea typeface="微软雅黑" panose="020B0503020204020204" pitchFamily="34" charset="-122"/>
                <a:cs typeface="Times New Roman" panose="02020603050405020304" pitchFamily="18" charset="0"/>
              </a:rPr>
              <a:t>-</a:t>
            </a:r>
            <a:r>
              <a:rPr lang="zh-CN" sz="2400" b="0">
                <a:latin typeface="Times New Roman" panose="02020603050405020304" pitchFamily="18" charset="0"/>
                <a:ea typeface="微软雅黑" panose="020B0503020204020204" pitchFamily="34" charset="-122"/>
                <a:cs typeface="Times New Roman" panose="02020603050405020304" pitchFamily="18" charset="0"/>
              </a:rPr>
              <a:t>赫尔曼密钥交换协议，保护着每天的互联网通信和数万亿的金融交易。</a:t>
            </a:r>
          </a:p>
          <a:p>
            <a:pPr indent="0" algn="just" fontAlgn="auto">
              <a:lnSpc>
                <a:spcPct val="120000"/>
              </a:lnSpc>
              <a:spcBef>
                <a:spcPts val="1000"/>
              </a:spcBef>
              <a:spcAft>
                <a:spcPts val="1000"/>
              </a:spcAft>
            </a:pP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Yoshua Bengio</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Geoffrey Hinton &amp; Yann LeCun</a:t>
            </a:r>
            <a:r>
              <a:rPr lang="zh-CN" sz="2400" b="0">
                <a:latin typeface="Times New Roman" panose="02020603050405020304" pitchFamily="18" charset="0"/>
                <a:ea typeface="微软雅黑" panose="020B0503020204020204" pitchFamily="34" charset="-122"/>
                <a:cs typeface="Times New Roman" panose="02020603050405020304" pitchFamily="18" charset="0"/>
              </a:rPr>
              <a:t>：发明了深度学习算法，开创了人工智能研究的新时代。</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6" name="Group 67"/>
          <p:cNvGrpSpPr/>
          <p:nvPr/>
        </p:nvGrpSpPr>
        <p:grpSpPr>
          <a:xfrm>
            <a:off x="652571" y="1093502"/>
            <a:ext cx="360000" cy="360000"/>
            <a:chOff x="10115551" y="5634038"/>
            <a:chExt cx="577850" cy="576263"/>
          </a:xfrm>
          <a:solidFill>
            <a:srgbClr val="5A327D"/>
          </a:solidFill>
        </p:grpSpPr>
        <p:sp>
          <p:nvSpPr>
            <p:cNvPr id="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Group 67"/>
          <p:cNvGrpSpPr/>
          <p:nvPr/>
        </p:nvGrpSpPr>
        <p:grpSpPr>
          <a:xfrm>
            <a:off x="652571" y="3345802"/>
            <a:ext cx="360000" cy="359410"/>
            <a:chOff x="10115551" y="5634038"/>
            <a:chExt cx="577850" cy="576263"/>
          </a:xfrm>
          <a:solidFill>
            <a:srgbClr val="5A327D"/>
          </a:solidFill>
        </p:grpSpPr>
        <p:sp>
          <p:nvSpPr>
            <p:cNvPr id="10"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2" name="Group 67"/>
          <p:cNvGrpSpPr/>
          <p:nvPr/>
        </p:nvGrpSpPr>
        <p:grpSpPr>
          <a:xfrm>
            <a:off x="652571" y="4502137"/>
            <a:ext cx="360000" cy="359410"/>
            <a:chOff x="10115551" y="5634038"/>
            <a:chExt cx="577850" cy="576263"/>
          </a:xfrm>
          <a:solidFill>
            <a:srgbClr val="5A327D"/>
          </a:solidFill>
        </p:grpSpPr>
        <p:sp>
          <p:nvSpPr>
            <p:cNvPr id="1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Group 67"/>
          <p:cNvGrpSpPr/>
          <p:nvPr/>
        </p:nvGrpSpPr>
        <p:grpSpPr>
          <a:xfrm>
            <a:off x="652571" y="5570842"/>
            <a:ext cx="360000" cy="359410"/>
            <a:chOff x="10115551" y="5634038"/>
            <a:chExt cx="577850" cy="576263"/>
          </a:xfrm>
          <a:solidFill>
            <a:srgbClr val="5A327D"/>
          </a:solidFill>
        </p:grpSpPr>
        <p:sp>
          <p:nvSpPr>
            <p:cNvPr id="2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Group 67"/>
          <p:cNvGrpSpPr/>
          <p:nvPr/>
        </p:nvGrpSpPr>
        <p:grpSpPr>
          <a:xfrm>
            <a:off x="648126" y="2260587"/>
            <a:ext cx="360000" cy="359410"/>
            <a:chOff x="10115551" y="5634038"/>
            <a:chExt cx="577850" cy="576263"/>
          </a:xfrm>
          <a:solidFill>
            <a:srgbClr val="5A327D"/>
          </a:solidFill>
        </p:grpSpPr>
        <p:sp>
          <p:nvSpPr>
            <p:cNvPr id="27"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3" name="文本框 2"/>
          <p:cNvSpPr txBox="1"/>
          <p:nvPr/>
        </p:nvSpPr>
        <p:spPr>
          <a:xfrm>
            <a:off x="1066165" y="970280"/>
            <a:ext cx="10570845" cy="503110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优化代码的前提是</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算法优化</a:t>
            </a:r>
            <a:r>
              <a:rPr lang="zh-CN" sz="2400" b="0">
                <a:latin typeface="Times New Roman" panose="02020603050405020304" pitchFamily="18" charset="0"/>
                <a:ea typeface="微软雅黑" panose="020B0503020204020204" pitchFamily="34" charset="-122"/>
                <a:cs typeface="Times New Roman" panose="02020603050405020304" pitchFamily="18" charset="0"/>
              </a:rPr>
              <a:t>。如果算法本身效率不高，即使优化了也无济于事。</a:t>
            </a:r>
          </a:p>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p>
          <a:p>
            <a:pPr indent="0" algn="just" fontAlgn="auto">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常量计算</a:t>
            </a:r>
            <a:r>
              <a:rPr lang="zh-CN" sz="2200" b="0">
                <a:latin typeface="Times New Roman" panose="02020603050405020304" pitchFamily="18" charset="0"/>
                <a:ea typeface="微软雅黑" panose="020B0503020204020204" pitchFamily="34" charset="-122"/>
                <a:cs typeface="Times New Roman" panose="02020603050405020304" pitchFamily="18" charset="0"/>
              </a:rPr>
              <a:t>。对于运行中值不变的数据或表达式，尽量在常量说明语句中赋值，编译时分配存储单元同时赋值，这样既增加不了多少编译时间，又节省了目标代码的执行时间。</a:t>
            </a:r>
          </a:p>
          <a:p>
            <a:pPr indent="0" algn="just" fontAlgn="auto">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算术运算</a:t>
            </a:r>
            <a:r>
              <a:rPr lang="zh-CN" sz="2200" b="0">
                <a:latin typeface="Times New Roman" panose="02020603050405020304" pitchFamily="18" charset="0"/>
                <a:ea typeface="微软雅黑" panose="020B0503020204020204" pitchFamily="34" charset="-122"/>
                <a:cs typeface="Times New Roman" panose="02020603050405020304" pitchFamily="18" charset="0"/>
              </a:rPr>
              <a:t>。各种算术运算的时间相差很大，稍加注意即可提高代码效率。</a:t>
            </a:r>
          </a:p>
          <a:p>
            <a:pPr indent="0" algn="just" fontAlgn="auto">
              <a:lnSpc>
                <a:spcPct val="120000"/>
              </a:lnSpc>
              <a:spcBef>
                <a:spcPts val="1000"/>
              </a:spcBef>
              <a:spcAft>
                <a:spcPts val="10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用加和减来代替乘和除</a:t>
            </a:r>
            <a:r>
              <a:rPr lang="zh-CN" sz="2200" b="0">
                <a:latin typeface="Times New Roman" panose="02020603050405020304" pitchFamily="18" charset="0"/>
                <a:ea typeface="微软雅黑" panose="020B0503020204020204" pitchFamily="34" charset="-122"/>
                <a:cs typeface="Times New Roman" panose="02020603050405020304" pitchFamily="18" charset="0"/>
              </a:rPr>
              <a:t>。例如：“</a:t>
            </a:r>
            <a:r>
              <a:rPr lang="en-US" sz="2200" b="0">
                <a:latin typeface="Times New Roman" panose="02020603050405020304" pitchFamily="18" charset="0"/>
                <a:ea typeface="微软雅黑" panose="020B0503020204020204" pitchFamily="34" charset="-122"/>
                <a:cs typeface="Times New Roman" panose="02020603050405020304" pitchFamily="18" charset="0"/>
              </a:rPr>
              <a:t>3 * x”</a:t>
            </a:r>
            <a:r>
              <a:rPr lang="zh-CN" sz="2200" b="0">
                <a:latin typeface="Times New Roman" panose="02020603050405020304" pitchFamily="18" charset="0"/>
                <a:ea typeface="微软雅黑" panose="020B0503020204020204" pitchFamily="34" charset="-122"/>
                <a:cs typeface="Times New Roman" panose="02020603050405020304" pitchFamily="18" charset="0"/>
              </a:rPr>
              <a:t>可修改为</a:t>
            </a:r>
            <a:r>
              <a:rPr lang="en-US" sz="2200" b="0">
                <a:latin typeface="Times New Roman" panose="02020603050405020304" pitchFamily="18" charset="0"/>
                <a:ea typeface="微软雅黑" panose="020B0503020204020204" pitchFamily="34" charset="-122"/>
                <a:cs typeface="Times New Roman" panose="02020603050405020304" pitchFamily="18" charset="0"/>
              </a:rPr>
              <a:t>“x + x + x</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gn="just" fontAlgn="auto">
              <a:lnSpc>
                <a:spcPct val="120000"/>
              </a:lnSpc>
              <a:spcBef>
                <a:spcPts val="1000"/>
              </a:spcBef>
              <a:spcAft>
                <a:spcPts val="10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高次整幂采取降阶操作</a:t>
            </a:r>
            <a:r>
              <a:rPr lang="zh-CN" sz="2200" b="0">
                <a:latin typeface="Times New Roman" panose="02020603050405020304" pitchFamily="18" charset="0"/>
                <a:ea typeface="微软雅黑" panose="020B0503020204020204" pitchFamily="34" charset="-122"/>
                <a:cs typeface="Times New Roman" panose="02020603050405020304" pitchFamily="18" charset="0"/>
              </a:rPr>
              <a:t>。例如：“</a:t>
            </a:r>
            <a:r>
              <a:rPr lang="en-US" sz="2200" b="0">
                <a:latin typeface="Times New Roman" panose="02020603050405020304" pitchFamily="18" charset="0"/>
                <a:ea typeface="微软雅黑" panose="020B0503020204020204" pitchFamily="34" charset="-122"/>
                <a:cs typeface="Times New Roman" panose="02020603050405020304" pitchFamily="18" charset="0"/>
              </a:rPr>
              <a:t>a*x</a:t>
            </a:r>
            <a:r>
              <a:rPr lang="en-US" sz="2200" b="0" baseline="30000">
                <a:latin typeface="Times New Roman" panose="02020603050405020304" pitchFamily="18" charset="0"/>
                <a:ea typeface="微软雅黑" panose="020B0503020204020204" pitchFamily="34" charset="-122"/>
                <a:cs typeface="Times New Roman" panose="02020603050405020304" pitchFamily="18" charset="0"/>
              </a:rPr>
              <a:t>4</a:t>
            </a:r>
            <a:r>
              <a:rPr lang="en-US" sz="2200" b="0">
                <a:latin typeface="Times New Roman" panose="02020603050405020304" pitchFamily="18" charset="0"/>
                <a:ea typeface="微软雅黑" panose="020B0503020204020204" pitchFamily="34" charset="-122"/>
                <a:cs typeface="Times New Roman" panose="02020603050405020304" pitchFamily="18" charset="0"/>
              </a:rPr>
              <a:t>+b*x</a:t>
            </a:r>
            <a:r>
              <a:rPr lang="en-US" sz="2200" b="0" baseline="30000">
                <a:latin typeface="Times New Roman" panose="02020603050405020304" pitchFamily="18" charset="0"/>
                <a:ea typeface="微软雅黑" panose="020B0503020204020204" pitchFamily="34" charset="-122"/>
                <a:cs typeface="Times New Roman" panose="02020603050405020304" pitchFamily="18" charset="0"/>
              </a:rPr>
              <a:t>3</a:t>
            </a:r>
            <a:r>
              <a:rPr lang="en-US" sz="2200" b="0">
                <a:latin typeface="Times New Roman" panose="02020603050405020304" pitchFamily="18" charset="0"/>
                <a:ea typeface="微软雅黑" panose="020B0503020204020204" pitchFamily="34" charset="-122"/>
                <a:cs typeface="Times New Roman" panose="02020603050405020304" pitchFamily="18" charset="0"/>
              </a:rPr>
              <a:t>+c*x</a:t>
            </a:r>
            <a:r>
              <a:rPr lang="en-US" sz="2200" b="0" baseline="30000">
                <a:latin typeface="Times New Roman" panose="02020603050405020304" pitchFamily="18" charset="0"/>
                <a:ea typeface="微软雅黑" panose="020B0503020204020204" pitchFamily="34" charset="-122"/>
                <a:cs typeface="Times New Roman" panose="02020603050405020304" pitchFamily="18" charset="0"/>
              </a:rPr>
              <a:t>2</a:t>
            </a:r>
            <a:r>
              <a:rPr lang="en-US" sz="2200" b="0">
                <a:latin typeface="Times New Roman" panose="02020603050405020304" pitchFamily="18" charset="0"/>
                <a:ea typeface="微软雅黑" panose="020B0503020204020204" pitchFamily="34" charset="-122"/>
                <a:cs typeface="Times New Roman" panose="02020603050405020304" pitchFamily="18" charset="0"/>
              </a:rPr>
              <a:t>+d*x+e</a:t>
            </a:r>
            <a:r>
              <a:rPr lang="zh-CN" sz="2200" b="0">
                <a:latin typeface="Times New Roman" panose="02020603050405020304" pitchFamily="18" charset="0"/>
                <a:ea typeface="微软雅黑" panose="020B0503020204020204" pitchFamily="34" charset="-122"/>
                <a:cs typeface="Times New Roman" panose="02020603050405020304" pitchFamily="18" charset="0"/>
              </a:rPr>
              <a:t>”可修改为“</a:t>
            </a:r>
            <a:r>
              <a:rPr lang="en-US" sz="2200" b="0">
                <a:latin typeface="Times New Roman" panose="02020603050405020304" pitchFamily="18" charset="0"/>
                <a:ea typeface="微软雅黑" panose="020B0503020204020204" pitchFamily="34" charset="-122"/>
                <a:cs typeface="Times New Roman" panose="02020603050405020304" pitchFamily="18" charset="0"/>
              </a:rPr>
              <a:t> ((((a*x+b)*x)+c)*x+d)*x+e</a:t>
            </a:r>
            <a:r>
              <a:rPr lang="zh-CN" sz="2200" b="0">
                <a:latin typeface="Times New Roman" panose="02020603050405020304" pitchFamily="18" charset="0"/>
                <a:ea typeface="微软雅黑" panose="020B0503020204020204" pitchFamily="34" charset="-122"/>
                <a:cs typeface="Times New Roman" panose="02020603050405020304" pitchFamily="18" charset="0"/>
              </a:rPr>
              <a:t>”。降阶还可以防止中间项的值过大或过小造成溢出。</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Group 67"/>
          <p:cNvGrpSpPr/>
          <p:nvPr/>
        </p:nvGrpSpPr>
        <p:grpSpPr>
          <a:xfrm>
            <a:off x="648126" y="1793227"/>
            <a:ext cx="360000" cy="359410"/>
            <a:chOff x="10115551" y="5634038"/>
            <a:chExt cx="577850" cy="576263"/>
          </a:xfrm>
          <a:solidFill>
            <a:srgbClr val="5A327D"/>
          </a:solidFill>
        </p:grpSpPr>
        <p:sp>
          <p:nvSpPr>
            <p:cNvPr id="1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3" name="文本框 2"/>
          <p:cNvSpPr txBox="1"/>
          <p:nvPr/>
        </p:nvSpPr>
        <p:spPr>
          <a:xfrm>
            <a:off x="1066165" y="955675"/>
            <a:ext cx="10570845" cy="245173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p>
          <a:p>
            <a:pPr indent="0" algn="just" fontAlgn="auto">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用位运算代替除法和取模运算</a:t>
            </a:r>
            <a:r>
              <a:rPr lang="zh-CN" sz="2200" b="0">
                <a:latin typeface="Times New Roman" panose="02020603050405020304" pitchFamily="18" charset="0"/>
                <a:ea typeface="微软雅黑" panose="020B0503020204020204" pitchFamily="34" charset="-122"/>
                <a:cs typeface="Times New Roman" panose="02020603050405020304" pitchFamily="18" charset="0"/>
              </a:rPr>
              <a:t>。理论上可以用位运算完成所有操作。灵活的位运算可以有效提高程序运行的效率，例如，将判断变量</a:t>
            </a:r>
            <a:r>
              <a:rPr lang="en-US" sz="2200" b="0">
                <a:latin typeface="Times New Roman" panose="02020603050405020304" pitchFamily="18" charset="0"/>
                <a:ea typeface="微软雅黑" panose="020B0503020204020204" pitchFamily="34" charset="-122"/>
                <a:cs typeface="Times New Roman" panose="02020603050405020304" pitchFamily="18" charset="0"/>
              </a:rPr>
              <a:t>x</a:t>
            </a:r>
            <a:r>
              <a:rPr lang="zh-CN" sz="2200" b="0">
                <a:latin typeface="Times New Roman" panose="02020603050405020304" pitchFamily="18" charset="0"/>
                <a:ea typeface="微软雅黑" panose="020B0503020204020204" pitchFamily="34" charset="-122"/>
                <a:cs typeface="Times New Roman" panose="02020603050405020304" pitchFamily="18" charset="0"/>
              </a:rPr>
              <a:t>是否为奇数的表达式</a:t>
            </a:r>
            <a:r>
              <a:rPr lang="en-US" sz="2200" b="0">
                <a:latin typeface="Times New Roman" panose="02020603050405020304" pitchFamily="18" charset="0"/>
                <a:ea typeface="微软雅黑" panose="020B0503020204020204" pitchFamily="34" charset="-122"/>
                <a:cs typeface="Times New Roman" panose="02020603050405020304" pitchFamily="18" charset="0"/>
              </a:rPr>
              <a:t>“x % 2 != 0</a:t>
            </a:r>
            <a:r>
              <a:rPr lang="zh-CN" sz="2200" b="0">
                <a:latin typeface="Times New Roman" panose="02020603050405020304" pitchFamily="18" charset="0"/>
                <a:ea typeface="微软雅黑" panose="020B0503020204020204" pitchFamily="34" charset="-122"/>
                <a:cs typeface="Times New Roman" panose="02020603050405020304" pitchFamily="18" charset="0"/>
              </a:rPr>
              <a:t>”修改为“</a:t>
            </a:r>
            <a:r>
              <a:rPr lang="en-US" sz="2200" b="0">
                <a:latin typeface="Times New Roman" panose="02020603050405020304" pitchFamily="18" charset="0"/>
                <a:ea typeface="微软雅黑" panose="020B0503020204020204" pitchFamily="34" charset="-122"/>
                <a:cs typeface="Times New Roman" panose="02020603050405020304" pitchFamily="18" charset="0"/>
              </a:rPr>
              <a:t>(x &amp; 1) == 1</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1066165" y="3428365"/>
            <a:ext cx="10570210" cy="1308735"/>
          </a:xfrm>
          <a:prstGeom prst="rect">
            <a:avLst/>
          </a:prstGeom>
          <a:noFill/>
          <a:ln w="9525">
            <a:noFill/>
          </a:ln>
        </p:spPr>
        <p:txBody>
          <a:bodyPr wrap="square">
            <a:spAutoFit/>
          </a:bodyPr>
          <a:lstStyle/>
          <a:p>
            <a:pPr indent="0">
              <a:lnSpc>
                <a:spcPct val="120000"/>
              </a:lnSpc>
              <a:spcBef>
                <a:spcPts val="0"/>
              </a:spcBef>
              <a:spcAft>
                <a:spcPts val="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避免重复计算</a:t>
            </a:r>
            <a:r>
              <a:rPr lang="zh-CN" sz="2200" b="0">
                <a:latin typeface="Times New Roman" panose="02020603050405020304" pitchFamily="18" charset="0"/>
                <a:ea typeface="微软雅黑" panose="020B0503020204020204" pitchFamily="34" charset="-122"/>
                <a:cs typeface="Times New Roman" panose="02020603050405020304" pitchFamily="18" charset="0"/>
              </a:rPr>
              <a:t>。程序中相同的运算最好计算一次并暂存起来，以后直接使用中间结果。这样做虽然增加了一个中间变量，但实际编译时编译器也会为运算结果分配中间存储单元，实际上并不会增加内存开销。</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273" name="文本框 956"/>
          <p:cNvSpPr txBox="1"/>
          <p:nvPr/>
        </p:nvSpPr>
        <p:spPr>
          <a:xfrm>
            <a:off x="1967865" y="4921885"/>
            <a:ext cx="2733040" cy="85471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a:lstStyle/>
          <a:p>
            <a:r>
              <a:rPr lang="zh-CN" altLang="en-US" sz="2400">
                <a:latin typeface="Times New Roman" panose="02020603050405020304" pitchFamily="18" charset="0"/>
                <a:cs typeface="Times New Roman" panose="02020603050405020304" pitchFamily="18" charset="0"/>
              </a:rPr>
              <a:t>x = x + a /(b * c);</a:t>
            </a:r>
          </a:p>
          <a:p>
            <a:r>
              <a:rPr lang="zh-CN" altLang="en-US" sz="2400">
                <a:latin typeface="Times New Roman" panose="02020603050405020304" pitchFamily="18" charset="0"/>
                <a:cs typeface="Times New Roman" panose="02020603050405020304" pitchFamily="18" charset="0"/>
              </a:rPr>
              <a:t>y = y + a /(b * c);</a:t>
            </a:r>
          </a:p>
          <a:p>
            <a:endParaRPr lang="zh-CN" altLang="en-US" sz="2400">
              <a:latin typeface="Times New Roman" panose="02020603050405020304" pitchFamily="18" charset="0"/>
              <a:cs typeface="Times New Roman" panose="02020603050405020304" pitchFamily="18" charset="0"/>
            </a:endParaRPr>
          </a:p>
        </p:txBody>
      </p:sp>
      <p:sp>
        <p:nvSpPr>
          <p:cNvPr id="1073744274" name="文本框 957"/>
          <p:cNvSpPr txBox="1"/>
          <p:nvPr/>
        </p:nvSpPr>
        <p:spPr>
          <a:xfrm>
            <a:off x="5770880" y="4921885"/>
            <a:ext cx="2976880" cy="120269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lIns="0" tIns="0" rIns="0" bIns="0"/>
          <a:lstStyle/>
          <a:p>
            <a:r>
              <a:rPr lang="zh-CN" altLang="en-US" sz="2400">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temp = a / (b * c);</a:t>
            </a:r>
          </a:p>
          <a:p>
            <a:r>
              <a:rPr lang="zh-CN" altLang="en-US" sz="2400">
                <a:solidFill>
                  <a:srgbClr val="C00000"/>
                </a:solidFill>
                <a:latin typeface="Times New Roman" panose="02020603050405020304" pitchFamily="18" charset="0"/>
                <a:cs typeface="Times New Roman" panose="02020603050405020304" pitchFamily="18" charset="0"/>
              </a:rPr>
              <a:t> x = x + temp;</a:t>
            </a:r>
          </a:p>
          <a:p>
            <a:r>
              <a:rPr lang="zh-CN" altLang="en-US" sz="2400">
                <a:solidFill>
                  <a:srgbClr val="C00000"/>
                </a:solidFill>
                <a:latin typeface="Times New Roman" panose="02020603050405020304" pitchFamily="18" charset="0"/>
                <a:cs typeface="Times New Roman" panose="02020603050405020304" pitchFamily="18" charset="0"/>
              </a:rPr>
              <a:t> y = y + temp;</a:t>
            </a:r>
          </a:p>
          <a:p>
            <a:endParaRPr lang="zh-CN" altLang="en-US" sz="24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102" name="文本框 101"/>
          <p:cNvSpPr txBox="1"/>
          <p:nvPr/>
        </p:nvSpPr>
        <p:spPr>
          <a:xfrm>
            <a:off x="1066165" y="1932940"/>
            <a:ext cx="10450830" cy="4513580"/>
          </a:xfrm>
          <a:prstGeom prst="rect">
            <a:avLst/>
          </a:prstGeom>
          <a:noFill/>
          <a:ln w="9525">
            <a:noFill/>
          </a:ln>
        </p:spPr>
        <p:txBody>
          <a:bodyPr wrap="square">
            <a:spAutoFit/>
          </a:bodyPr>
          <a:lstStyle/>
          <a:p>
            <a:pPr indent="0">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有利于编译优化</a:t>
            </a:r>
            <a:r>
              <a:rPr lang="zh-CN" sz="2200" b="0">
                <a:latin typeface="Times New Roman" panose="02020603050405020304" pitchFamily="18" charset="0"/>
                <a:ea typeface="微软雅黑" panose="020B0503020204020204" pitchFamily="34" charset="-122"/>
                <a:cs typeface="Times New Roman" panose="02020603050405020304" pitchFamily="18" charset="0"/>
              </a:rPr>
              <a:t>。对于表达式“</a:t>
            </a:r>
            <a:r>
              <a:rPr lang="en-US" sz="2200" b="0">
                <a:latin typeface="Times New Roman" panose="02020603050405020304" pitchFamily="18" charset="0"/>
                <a:ea typeface="微软雅黑" panose="020B0503020204020204" pitchFamily="34" charset="-122"/>
                <a:cs typeface="Times New Roman" panose="02020603050405020304" pitchFamily="18" charset="0"/>
              </a:rPr>
              <a:t>x = a - b</a:t>
            </a:r>
            <a:r>
              <a:rPr lang="zh-CN" sz="2200" b="0">
                <a:latin typeface="Times New Roman" panose="02020603050405020304" pitchFamily="18" charset="0"/>
                <a:ea typeface="微软雅黑" panose="020B0503020204020204" pitchFamily="34" charset="-122"/>
                <a:cs typeface="Times New Roman" panose="02020603050405020304" pitchFamily="18" charset="0"/>
              </a:rPr>
              <a:t>”和“</a:t>
            </a:r>
            <a:r>
              <a:rPr lang="en-US" sz="2200" b="0">
                <a:latin typeface="Times New Roman" panose="02020603050405020304" pitchFamily="18" charset="0"/>
                <a:ea typeface="微软雅黑" panose="020B0503020204020204" pitchFamily="34" charset="-122"/>
                <a:cs typeface="Times New Roman" panose="02020603050405020304" pitchFamily="18" charset="0"/>
              </a:rPr>
              <a:t>y = b - a</a:t>
            </a:r>
            <a:r>
              <a:rPr lang="zh-CN" sz="2200" b="0">
                <a:latin typeface="Times New Roman" panose="02020603050405020304" pitchFamily="18" charset="0"/>
                <a:ea typeface="微软雅黑" panose="020B0503020204020204" pitchFamily="34" charset="-122"/>
                <a:cs typeface="Times New Roman" panose="02020603050405020304" pitchFamily="18" charset="0"/>
              </a:rPr>
              <a:t>”，等号右侧表达式的绝对值是一样的，但编译器不会识别出来，会为这两个表达式分别安排存储单元，分配操作指令，可以修改为“</a:t>
            </a:r>
            <a:r>
              <a:rPr lang="en-US" sz="2200" b="0">
                <a:latin typeface="Times New Roman" panose="02020603050405020304" pitchFamily="18" charset="0"/>
                <a:ea typeface="微软雅黑" panose="020B0503020204020204" pitchFamily="34" charset="-122"/>
                <a:cs typeface="Times New Roman" panose="02020603050405020304" pitchFamily="18" charset="0"/>
              </a:rPr>
              <a:t>x = a - b</a:t>
            </a:r>
            <a:r>
              <a:rPr lang="zh-CN" sz="2200" b="0">
                <a:latin typeface="Times New Roman" panose="02020603050405020304" pitchFamily="18" charset="0"/>
                <a:ea typeface="微软雅黑" panose="020B0503020204020204" pitchFamily="34" charset="-122"/>
                <a:cs typeface="Times New Roman" panose="02020603050405020304" pitchFamily="18" charset="0"/>
              </a:rPr>
              <a:t>”和“</a:t>
            </a:r>
            <a:r>
              <a:rPr lang="en-US" sz="2200" b="0">
                <a:latin typeface="Times New Roman" panose="02020603050405020304" pitchFamily="18" charset="0"/>
                <a:ea typeface="微软雅黑" panose="020B0503020204020204" pitchFamily="34" charset="-122"/>
                <a:cs typeface="Times New Roman" panose="02020603050405020304" pitchFamily="18" charset="0"/>
              </a:rPr>
              <a:t>y = -x</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p>
          <a:p>
            <a:pPr indent="0">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6.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优化逻辑运算</a:t>
            </a:r>
            <a:r>
              <a:rPr lang="zh-CN" sz="2200" b="0">
                <a:latin typeface="Times New Roman" panose="02020603050405020304" pitchFamily="18" charset="0"/>
                <a:ea typeface="微软雅黑" panose="020B0503020204020204" pitchFamily="34" charset="-122"/>
                <a:cs typeface="Times New Roman" panose="02020603050405020304" pitchFamily="18" charset="0"/>
              </a:rPr>
              <a:t>。所谓</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短路</a:t>
            </a:r>
            <a:r>
              <a:rPr lang="zh-CN" sz="2200" b="0">
                <a:latin typeface="Times New Roman" panose="02020603050405020304" pitchFamily="18" charset="0"/>
                <a:ea typeface="微软雅黑" panose="020B0503020204020204" pitchFamily="34" charset="-122"/>
                <a:cs typeface="Times New Roman" panose="02020603050405020304" pitchFamily="18" charset="0"/>
              </a:rPr>
              <a:t>指的是自左向右计算，一旦可以得到表达式的结果就跳出表达式的计算。</a:t>
            </a:r>
            <a:r>
              <a:rPr lang="zh-CN" sz="2200">
                <a:latin typeface="Times New Roman" panose="02020603050405020304" pitchFamily="18" charset="0"/>
                <a:ea typeface="微软雅黑" panose="020B0503020204020204" pitchFamily="34" charset="-122"/>
                <a:cs typeface="Times New Roman" panose="02020603050405020304" pitchFamily="18" charset="0"/>
                <a:sym typeface="+mn-ea"/>
              </a:rPr>
              <a:t>因此要合理组织逻辑运算，消除冗余判断。</a:t>
            </a:r>
            <a:r>
              <a:rPr lang="zh-CN" sz="2200" b="0">
                <a:latin typeface="Times New Roman" panose="02020603050405020304" pitchFamily="18" charset="0"/>
                <a:ea typeface="微软雅黑" panose="020B0503020204020204" pitchFamily="34" charset="-122"/>
                <a:cs typeface="Times New Roman" panose="02020603050405020304" pitchFamily="18" charset="0"/>
              </a:rPr>
              <a:t>例如：</a:t>
            </a:r>
          </a:p>
          <a:p>
            <a:pPr indent="0">
              <a:lnSpc>
                <a:spcPct val="120000"/>
              </a:lnSpc>
              <a:spcBef>
                <a:spcPts val="1000"/>
              </a:spcBef>
              <a:spcAft>
                <a:spcPts val="10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(i &gt;= 0 &amp;&amp; a[i] != x)</a:t>
            </a:r>
            <a:r>
              <a:rPr lang="zh-CN" sz="2200" b="0">
                <a:latin typeface="Times New Roman" panose="02020603050405020304" pitchFamily="18" charset="0"/>
                <a:ea typeface="微软雅黑" panose="020B0503020204020204" pitchFamily="34" charset="-122"/>
                <a:cs typeface="Times New Roman" panose="02020603050405020304" pitchFamily="18" charset="0"/>
              </a:rPr>
              <a:t>，先计算</a:t>
            </a:r>
            <a:r>
              <a:rPr lang="en-US" sz="2200" b="0">
                <a:latin typeface="Times New Roman" panose="02020603050405020304" pitchFamily="18" charset="0"/>
                <a:ea typeface="微软雅黑" panose="020B0503020204020204" pitchFamily="34" charset="-122"/>
                <a:cs typeface="Times New Roman" panose="02020603050405020304" pitchFamily="18" charset="0"/>
              </a:rPr>
              <a:t>i &gt;= 0</a:t>
            </a:r>
            <a:r>
              <a:rPr lang="zh-CN" sz="2200" b="0">
                <a:latin typeface="Times New Roman" panose="02020603050405020304" pitchFamily="18" charset="0"/>
                <a:ea typeface="微软雅黑" panose="020B0503020204020204" pitchFamily="34" charset="-122"/>
                <a:cs typeface="Times New Roman" panose="02020603050405020304" pitchFamily="18" charset="0"/>
              </a:rPr>
              <a:t>的值，若为真，再计算下一个表达式，若为假，则整个表达式的值为假，余下的表达式就不进行计算了；</a:t>
            </a:r>
          </a:p>
          <a:p>
            <a:pPr indent="0">
              <a:lnSpc>
                <a:spcPct val="120000"/>
              </a:lnSpc>
              <a:spcBef>
                <a:spcPts val="1000"/>
              </a:spcBef>
              <a:spcAft>
                <a:spcPts val="1000"/>
              </a:spcAft>
            </a:pP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0">
                <a:latin typeface="Times New Roman" panose="02020603050405020304" pitchFamily="18" charset="0"/>
                <a:ea typeface="微软雅黑" panose="020B0503020204020204" pitchFamily="34" charset="-122"/>
                <a:cs typeface="Times New Roman" panose="02020603050405020304" pitchFamily="18" charset="0"/>
              </a:rPr>
              <a:t>2</a:t>
            </a:r>
            <a:r>
              <a:rPr lang="zh-CN" sz="2200" b="0">
                <a:latin typeface="Times New Roman" panose="02020603050405020304" pitchFamily="18" charset="0"/>
                <a:ea typeface="微软雅黑" panose="020B0503020204020204" pitchFamily="34" charset="-122"/>
                <a:cs typeface="Times New Roman" panose="02020603050405020304" pitchFamily="18" charset="0"/>
              </a:rPr>
              <a:t>）</a:t>
            </a:r>
            <a:r>
              <a:rPr lang="en-US" sz="2200" b="0">
                <a:latin typeface="Times New Roman" panose="02020603050405020304" pitchFamily="18" charset="0"/>
                <a:ea typeface="微软雅黑" panose="020B0503020204020204" pitchFamily="34" charset="-122"/>
                <a:cs typeface="Times New Roman" panose="02020603050405020304" pitchFamily="18" charset="0"/>
              </a:rPr>
              <a:t>(i &gt;= 0 || a[i] != x)</a:t>
            </a:r>
            <a:r>
              <a:rPr lang="zh-CN" sz="2200" b="0">
                <a:latin typeface="Times New Roman" panose="02020603050405020304" pitchFamily="18" charset="0"/>
                <a:ea typeface="微软雅黑" panose="020B0503020204020204" pitchFamily="34" charset="-122"/>
                <a:cs typeface="Times New Roman" panose="02020603050405020304" pitchFamily="18" charset="0"/>
              </a:rPr>
              <a:t>，先计算</a:t>
            </a:r>
            <a:r>
              <a:rPr lang="en-US" sz="2200" b="0">
                <a:latin typeface="Times New Roman" panose="02020603050405020304" pitchFamily="18" charset="0"/>
                <a:ea typeface="微软雅黑" panose="020B0503020204020204" pitchFamily="34" charset="-122"/>
                <a:cs typeface="Times New Roman" panose="02020603050405020304" pitchFamily="18" charset="0"/>
              </a:rPr>
              <a:t>i &gt;= 0</a:t>
            </a:r>
            <a:r>
              <a:rPr lang="zh-CN" sz="2200" b="0">
                <a:latin typeface="Times New Roman" panose="02020603050405020304" pitchFamily="18" charset="0"/>
                <a:ea typeface="微软雅黑" panose="020B0503020204020204" pitchFamily="34" charset="-122"/>
                <a:cs typeface="Times New Roman" panose="02020603050405020304" pitchFamily="18" charset="0"/>
              </a:rPr>
              <a:t>的值，若为假，再计算下一个表达式，若为真，则整个表达式的值为真，余下的就不再做了。</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066165" y="955675"/>
            <a:ext cx="1057084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102" name="文本框 101"/>
          <p:cNvSpPr txBox="1"/>
          <p:nvPr/>
        </p:nvSpPr>
        <p:spPr>
          <a:xfrm>
            <a:off x="1066165" y="1932940"/>
            <a:ext cx="10450830" cy="2783205"/>
          </a:xfrm>
          <a:prstGeom prst="rect">
            <a:avLst/>
          </a:prstGeom>
          <a:noFill/>
          <a:ln w="9525">
            <a:noFill/>
          </a:ln>
        </p:spPr>
        <p:txBody>
          <a:bodyPr wrap="square">
            <a:spAutoFit/>
          </a:bodyPr>
          <a:lstStyle/>
          <a:p>
            <a:pPr indent="0">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7.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合理安排条件表达式的顺序</a:t>
            </a:r>
            <a:r>
              <a:rPr lang="zh-CN" sz="2200" b="0">
                <a:latin typeface="Times New Roman" panose="02020603050405020304" pitchFamily="18" charset="0"/>
                <a:ea typeface="微软雅黑" panose="020B0503020204020204" pitchFamily="34" charset="-122"/>
                <a:cs typeface="Times New Roman" panose="02020603050405020304" pitchFamily="18" charset="0"/>
              </a:rPr>
              <a:t>。对于嵌套的分支语句，一般按照表达式成立的概率安排分支语句，将执行概率较大的条件表达式放在前面。</a:t>
            </a:r>
          </a:p>
          <a:p>
            <a:pPr indent="0">
              <a:lnSpc>
                <a:spcPct val="120000"/>
              </a:lnSpc>
              <a:spcBef>
                <a:spcPts val="1000"/>
              </a:spcBef>
              <a:spcAft>
                <a:spcPts val="1000"/>
              </a:spcAft>
            </a:pP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8. </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改善循环结构</a:t>
            </a:r>
            <a:r>
              <a:rPr lang="zh-CN" sz="2200" b="0">
                <a:latin typeface="Times New Roman" panose="02020603050405020304" pitchFamily="18" charset="0"/>
                <a:ea typeface="微软雅黑" panose="020B0503020204020204" pitchFamily="34" charset="-122"/>
                <a:cs typeface="Times New Roman" panose="02020603050405020304" pitchFamily="18" charset="0"/>
              </a:rPr>
              <a:t>。一般来说，程序的执行时间主要耗费在循环结构上，因此提高循环结构的执行效率会产生累积效应。</a:t>
            </a:r>
          </a:p>
          <a:p>
            <a:pPr indent="0">
              <a:lnSpc>
                <a:spcPct val="120000"/>
              </a:lnSpc>
              <a:spcBef>
                <a:spcPts val="1000"/>
              </a:spcBef>
              <a:spcAft>
                <a:spcPts val="10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）不滥用循环</a:t>
            </a:r>
            <a:r>
              <a:rPr lang="zh-CN" sz="2200" b="0">
                <a:latin typeface="Times New Roman" panose="02020603050405020304" pitchFamily="18" charset="0"/>
                <a:ea typeface="微软雅黑" panose="020B0503020204020204" pitchFamily="34" charset="-122"/>
                <a:cs typeface="Times New Roman" panose="02020603050405020304" pitchFamily="18" charset="0"/>
              </a:rPr>
              <a:t>。由于执行循环语句有赋初值、判断和增值等内存开销，因此能用表达式实现的功能尽量不用循环来实现，例如：</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1066165" y="955675"/>
            <a:ext cx="1057084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73744275" name="文本框 960"/>
          <p:cNvSpPr txBox="1"/>
          <p:nvPr/>
        </p:nvSpPr>
        <p:spPr>
          <a:xfrm>
            <a:off x="5732145" y="4918710"/>
            <a:ext cx="3749040" cy="61277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lIns="0" tIns="0" rIns="0" bIns="0" anchor="t" anchorCtr="0"/>
          <a:lstStyle/>
          <a:p>
            <a:r>
              <a:rPr lang="zh-CN" altLang="en-US" sz="2400">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sum += a[0] + a[1] + a[2];</a:t>
            </a:r>
            <a:endParaRPr lang="zh-CN" altLang="en-US"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
        <p:nvSpPr>
          <p:cNvPr id="1073744276" name="文本框 960"/>
          <p:cNvSpPr txBox="1"/>
          <p:nvPr/>
        </p:nvSpPr>
        <p:spPr>
          <a:xfrm>
            <a:off x="2156460" y="4918710"/>
            <a:ext cx="2815590" cy="85915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lIns="0" tIns="0" rIns="0" bIns="0" anchor="t" anchorCtr="0"/>
          <a:lstStyle/>
          <a:p>
            <a:r>
              <a:rPr lang="zh-CN" altLang="en-US" sz="2400">
                <a:latin typeface="Times New Roman" panose="02020603050405020304" pitchFamily="18" charset="0"/>
                <a:cs typeface="Times New Roman" panose="02020603050405020304" pitchFamily="18" charset="0"/>
              </a:rPr>
              <a:t> for (i = 0; i &lt; 3; i++)</a:t>
            </a:r>
          </a:p>
          <a:p>
            <a:r>
              <a:rPr lang="zh-CN" altLang="en-US" sz="2400">
                <a:latin typeface="Times New Roman" panose="02020603050405020304" pitchFamily="18" charset="0"/>
                <a:cs typeface="Times New Roman" panose="02020603050405020304" pitchFamily="18" charset="0"/>
              </a:rPr>
              <a:t>   sum += a[i];</a:t>
            </a:r>
          </a:p>
          <a:p>
            <a:endParaRPr lang="zh-CN" altLang="en-US" sz="2400">
              <a:latin typeface="Times New Roman" panose="02020603050405020304" pitchFamily="18" charset="0"/>
              <a:cs typeface="Times New Roman" panose="02020603050405020304" pitchFamily="18" charset="0"/>
            </a:endParaRPr>
          </a:p>
          <a:p>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2" name="文本框 1"/>
          <p:cNvSpPr txBox="1"/>
          <p:nvPr/>
        </p:nvSpPr>
        <p:spPr>
          <a:xfrm>
            <a:off x="1066165" y="955675"/>
            <a:ext cx="1057084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 name="文本框 2"/>
          <p:cNvSpPr txBox="1"/>
          <p:nvPr/>
        </p:nvSpPr>
        <p:spPr>
          <a:xfrm>
            <a:off x="1066165" y="1932940"/>
            <a:ext cx="10436225" cy="902970"/>
          </a:xfrm>
          <a:prstGeom prst="rect">
            <a:avLst/>
          </a:prstGeom>
          <a:noFill/>
          <a:ln w="9525">
            <a:noFill/>
          </a:ln>
        </p:spPr>
        <p:txBody>
          <a:bodyPr wrap="square">
            <a:spAutoFit/>
          </a:bodyPr>
          <a:lstStyle/>
          <a:p>
            <a:pPr indent="0">
              <a:lnSpc>
                <a:spcPct val="120000"/>
              </a:lnSpc>
              <a:spcBef>
                <a:spcPts val="1000"/>
              </a:spcBef>
              <a:spcAft>
                <a:spcPts val="10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）合理安排嵌套循环</a:t>
            </a:r>
            <a:r>
              <a:rPr lang="zh-CN" sz="2200" b="0">
                <a:latin typeface="Times New Roman" panose="02020603050405020304" pitchFamily="18" charset="0"/>
                <a:ea typeface="微软雅黑" panose="020B0503020204020204" pitchFamily="34" charset="-122"/>
                <a:cs typeface="Times New Roman" panose="02020603050405020304" pitchFamily="18" charset="0"/>
              </a:rPr>
              <a:t>。在不影响程序逻辑的情况下，将循环次数较多者作为内循环（即</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小循环套大循环</a:t>
            </a:r>
            <a:r>
              <a:rPr lang="zh-CN" sz="2200" b="0">
                <a:latin typeface="Times New Roman" panose="02020603050405020304" pitchFamily="18" charset="0"/>
                <a:ea typeface="微软雅黑" panose="020B0503020204020204" pitchFamily="34" charset="-122"/>
                <a:cs typeface="Times New Roman" panose="02020603050405020304" pitchFamily="18" charset="0"/>
              </a:rPr>
              <a:t>），例如：</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p:cNvSpPr txBox="1"/>
          <p:nvPr/>
        </p:nvSpPr>
        <p:spPr>
          <a:xfrm>
            <a:off x="1510030" y="2989580"/>
            <a:ext cx="8731250" cy="3192780"/>
          </a:xfrm>
          <a:prstGeom prst="rect">
            <a:avLst/>
          </a:prstGeom>
          <a:noFill/>
          <a:ln w="9525">
            <a:noFill/>
          </a:ln>
        </p:spPr>
        <p:txBody>
          <a:bodyPr wrap="square">
            <a:spAutoFit/>
          </a:bodyPr>
          <a:lstStyle/>
          <a:p>
            <a:pPr indent="0">
              <a:lnSpc>
                <a:spcPct val="120000"/>
              </a:lnSpc>
              <a:spcBef>
                <a:spcPts val="0"/>
              </a:spcBef>
              <a:spcAft>
                <a:spcPts val="0"/>
              </a:spcAft>
            </a:pPr>
            <a:r>
              <a:rPr lang="en-US" sz="2400" b="0">
                <a:solidFill>
                  <a:srgbClr val="C00000"/>
                </a:solidFill>
                <a:latin typeface="Times New Roman" panose="02020603050405020304" pitchFamily="18" charset="0"/>
              </a:rPr>
              <a:t>for (i = 1; i &lt;= 10; i++) </a:t>
            </a:r>
            <a:r>
              <a:rPr lang="en-US" sz="2400" b="0">
                <a:latin typeface="Times New Roman" panose="02020603050405020304" pitchFamily="18" charset="0"/>
              </a:rPr>
              <a:t>         --------</a:t>
            </a:r>
            <a:r>
              <a:rPr lang="zh-CN" sz="2400" b="0">
                <a:ea typeface="宋体" panose="02010600030101010101" pitchFamily="2" charset="-122"/>
              </a:rPr>
              <a:t>执行</a:t>
            </a:r>
            <a:r>
              <a:rPr lang="en-US" sz="2400" b="0">
                <a:latin typeface="Times New Roman" panose="02020603050405020304" pitchFamily="18" charset="0"/>
              </a:rPr>
              <a:t>11</a:t>
            </a:r>
            <a:r>
              <a:rPr lang="zh-CN" sz="2400" b="0">
                <a:ea typeface="宋体" panose="02010600030101010101" pitchFamily="2" charset="-122"/>
              </a:rPr>
              <a:t>次</a:t>
            </a:r>
            <a:endParaRPr lang="en-US" sz="2400" b="0">
              <a:latin typeface="宋体" panose="02010600030101010101" pitchFamily="2" charset="-122"/>
            </a:endParaRPr>
          </a:p>
          <a:p>
            <a:pPr indent="0">
              <a:lnSpc>
                <a:spcPct val="120000"/>
              </a:lnSpc>
              <a:spcBef>
                <a:spcPts val="0"/>
              </a:spcBef>
              <a:spcAft>
                <a:spcPts val="0"/>
              </a:spcAft>
            </a:pPr>
            <a:r>
              <a:rPr lang="en-US" sz="2400" b="0">
                <a:latin typeface="宋体" panose="02010600030101010101" pitchFamily="2" charset="-122"/>
              </a:rPr>
              <a:t>  </a:t>
            </a:r>
            <a:r>
              <a:rPr lang="en-US" sz="2400" b="0">
                <a:solidFill>
                  <a:srgbClr val="C00000"/>
                </a:solidFill>
                <a:latin typeface="Times New Roman" panose="02020603050405020304" pitchFamily="18" charset="0"/>
              </a:rPr>
              <a:t>for (j = 1; j &lt;=100; j++)</a:t>
            </a:r>
            <a:r>
              <a:rPr lang="en-US" sz="2400" b="0">
                <a:latin typeface="Times New Roman" panose="02020603050405020304" pitchFamily="18" charset="0"/>
              </a:rPr>
              <a:t>     --------</a:t>
            </a:r>
            <a:r>
              <a:rPr lang="zh-CN" sz="2400" b="0">
                <a:ea typeface="宋体" panose="02010600030101010101" pitchFamily="2" charset="-122"/>
              </a:rPr>
              <a:t>执行</a:t>
            </a:r>
            <a:r>
              <a:rPr lang="en-US" sz="2400" b="0">
                <a:latin typeface="Times New Roman" panose="02020603050405020304" pitchFamily="18" charset="0"/>
              </a:rPr>
              <a:t>10*101</a:t>
            </a:r>
            <a:r>
              <a:rPr lang="zh-CN" sz="2400" b="0">
                <a:ea typeface="宋体" panose="02010600030101010101" pitchFamily="2" charset="-122"/>
              </a:rPr>
              <a:t>次</a:t>
            </a:r>
            <a:endParaRPr lang="en-US" sz="2400" b="0">
              <a:latin typeface="宋体" panose="02010600030101010101" pitchFamily="2" charset="-122"/>
            </a:endParaRPr>
          </a:p>
          <a:p>
            <a:pPr indent="0">
              <a:lnSpc>
                <a:spcPct val="120000"/>
              </a:lnSpc>
              <a:spcBef>
                <a:spcPts val="0"/>
              </a:spcBef>
              <a:spcAft>
                <a:spcPts val="0"/>
              </a:spcAft>
            </a:pPr>
            <a:r>
              <a:rPr lang="en-US" sz="2400" b="0">
                <a:latin typeface="宋体" panose="02010600030101010101" pitchFamily="2" charset="-122"/>
              </a:rPr>
              <a:t>    </a:t>
            </a:r>
            <a:r>
              <a:rPr lang="en-US" sz="2400" b="0">
                <a:solidFill>
                  <a:srgbClr val="C00000"/>
                </a:solidFill>
                <a:latin typeface="Times New Roman" panose="02020603050405020304" pitchFamily="18" charset="0"/>
              </a:rPr>
              <a:t>x++;</a:t>
            </a:r>
            <a:r>
              <a:rPr lang="en-US" sz="2400" b="0">
                <a:latin typeface="Times New Roman" panose="02020603050405020304" pitchFamily="18" charset="0"/>
              </a:rPr>
              <a:t>                               --------</a:t>
            </a:r>
            <a:r>
              <a:rPr lang="zh-CN" sz="2400" b="0">
                <a:ea typeface="宋体" panose="02010600030101010101" pitchFamily="2" charset="-122"/>
              </a:rPr>
              <a:t>执行</a:t>
            </a:r>
            <a:r>
              <a:rPr lang="en-US" sz="2400" b="0">
                <a:latin typeface="Times New Roman" panose="02020603050405020304" pitchFamily="18" charset="0"/>
              </a:rPr>
              <a:t>10*100</a:t>
            </a:r>
            <a:r>
              <a:rPr lang="zh-CN" sz="2400" b="0">
                <a:ea typeface="宋体" panose="02010600030101010101" pitchFamily="2" charset="-122"/>
              </a:rPr>
              <a:t>次</a:t>
            </a:r>
          </a:p>
          <a:p>
            <a:pPr indent="0">
              <a:lnSpc>
                <a:spcPct val="120000"/>
              </a:lnSpc>
              <a:spcBef>
                <a:spcPts val="0"/>
              </a:spcBef>
              <a:spcAft>
                <a:spcPts val="0"/>
              </a:spcAft>
            </a:pPr>
            <a:endParaRPr lang="en-US" sz="2400" b="0">
              <a:latin typeface="Times New Roman" panose="02020603050405020304" pitchFamily="18" charset="0"/>
            </a:endParaRPr>
          </a:p>
          <a:p>
            <a:pPr indent="0">
              <a:lnSpc>
                <a:spcPct val="120000"/>
              </a:lnSpc>
              <a:spcBef>
                <a:spcPts val="0"/>
              </a:spcBef>
              <a:spcAft>
                <a:spcPts val="0"/>
              </a:spcAft>
            </a:pPr>
            <a:r>
              <a:rPr lang="en-US" sz="2400" b="0">
                <a:latin typeface="Times New Roman" panose="02020603050405020304" pitchFamily="18" charset="0"/>
              </a:rPr>
              <a:t>for (j = 1; j &lt;=100; j++)         --------</a:t>
            </a:r>
            <a:r>
              <a:rPr lang="zh-CN" sz="2400" b="0">
                <a:ea typeface="宋体" panose="02010600030101010101" pitchFamily="2" charset="-122"/>
              </a:rPr>
              <a:t>执行</a:t>
            </a:r>
            <a:r>
              <a:rPr lang="en-US" sz="2400" b="0">
                <a:latin typeface="Times New Roman" panose="02020603050405020304" pitchFamily="18" charset="0"/>
              </a:rPr>
              <a:t>101</a:t>
            </a:r>
            <a:r>
              <a:rPr lang="zh-CN" sz="2400" b="0">
                <a:ea typeface="宋体" panose="02010600030101010101" pitchFamily="2" charset="-122"/>
              </a:rPr>
              <a:t>次</a:t>
            </a:r>
            <a:endParaRPr lang="en-US" sz="2400" b="0">
              <a:latin typeface="宋体" panose="02010600030101010101" pitchFamily="2" charset="-122"/>
            </a:endParaRPr>
          </a:p>
          <a:p>
            <a:pPr indent="0">
              <a:lnSpc>
                <a:spcPct val="120000"/>
              </a:lnSpc>
              <a:spcBef>
                <a:spcPts val="0"/>
              </a:spcBef>
              <a:spcAft>
                <a:spcPts val="0"/>
              </a:spcAft>
            </a:pPr>
            <a:r>
              <a:rPr lang="en-US" sz="2400" b="0">
                <a:latin typeface="宋体" panose="02010600030101010101" pitchFamily="2" charset="-122"/>
              </a:rPr>
              <a:t>  </a:t>
            </a:r>
            <a:r>
              <a:rPr lang="en-US" sz="2400" b="0">
                <a:latin typeface="Times New Roman" panose="02020603050405020304" pitchFamily="18" charset="0"/>
              </a:rPr>
              <a:t>for (i = 1; i &lt;=10; i++)       --------</a:t>
            </a:r>
            <a:r>
              <a:rPr lang="zh-CN" sz="2400" b="0">
                <a:ea typeface="宋体" panose="02010600030101010101" pitchFamily="2" charset="-122"/>
              </a:rPr>
              <a:t>执行</a:t>
            </a:r>
            <a:r>
              <a:rPr lang="en-US" sz="2400" b="0">
                <a:latin typeface="Times New Roman" panose="02020603050405020304" pitchFamily="18" charset="0"/>
              </a:rPr>
              <a:t>100*11</a:t>
            </a:r>
            <a:r>
              <a:rPr lang="zh-CN" sz="2400" b="0">
                <a:ea typeface="宋体" panose="02010600030101010101" pitchFamily="2" charset="-122"/>
              </a:rPr>
              <a:t>次</a:t>
            </a:r>
            <a:endParaRPr lang="en-US" sz="2400" b="0">
              <a:latin typeface="宋体" panose="02010600030101010101" pitchFamily="2" charset="-122"/>
            </a:endParaRPr>
          </a:p>
          <a:p>
            <a:pPr indent="0">
              <a:lnSpc>
                <a:spcPct val="120000"/>
              </a:lnSpc>
              <a:spcBef>
                <a:spcPts val="0"/>
              </a:spcBef>
              <a:spcAft>
                <a:spcPts val="0"/>
              </a:spcAft>
            </a:pPr>
            <a:r>
              <a:rPr lang="en-US" sz="2400" b="0">
                <a:latin typeface="宋体" panose="02010600030101010101" pitchFamily="2" charset="-122"/>
              </a:rPr>
              <a:t>    </a:t>
            </a:r>
            <a:r>
              <a:rPr lang="en-US" sz="2400" b="0">
                <a:latin typeface="Times New Roman" panose="02020603050405020304" pitchFamily="18" charset="0"/>
              </a:rPr>
              <a:t>x++;                               --------</a:t>
            </a:r>
            <a:r>
              <a:rPr lang="zh-CN" sz="2400" b="0">
                <a:ea typeface="宋体" panose="02010600030101010101" pitchFamily="2" charset="-122"/>
              </a:rPr>
              <a:t>执行</a:t>
            </a:r>
            <a:r>
              <a:rPr lang="en-US" sz="2400" b="0">
                <a:latin typeface="Times New Roman" panose="02020603050405020304" pitchFamily="18" charset="0"/>
              </a:rPr>
              <a:t>1000</a:t>
            </a:r>
            <a:r>
              <a:rPr lang="zh-CN" sz="2400" b="0">
                <a:ea typeface="宋体" panose="02010600030101010101" pitchFamily="2" charset="-122"/>
              </a:rPr>
              <a:t>次</a:t>
            </a:r>
            <a:endParaRPr lang="zh-CN" altLang="en-US" sz="2400"/>
          </a:p>
        </p:txBody>
      </p:sp>
      <p:sp>
        <p:nvSpPr>
          <p:cNvPr id="1073744278" name="自选图形 962"/>
          <p:cNvSpPr/>
          <p:nvPr/>
        </p:nvSpPr>
        <p:spPr>
          <a:xfrm>
            <a:off x="8293100" y="3204528"/>
            <a:ext cx="147320" cy="1080000"/>
          </a:xfrm>
          <a:prstGeom prst="rightBrace">
            <a:avLst>
              <a:gd name="adj1" fmla="val 27262"/>
              <a:gd name="adj2" fmla="val 50000"/>
            </a:avLst>
          </a:prstGeom>
          <a:noFill/>
          <a:ln w="28575" cap="flat" cmpd="sng">
            <a:solidFill>
              <a:srgbClr val="C00000"/>
            </a:solidFill>
            <a:prstDash val="solid"/>
            <a:headEnd type="none" w="med" len="med"/>
            <a:tailEnd type="none" w="med" len="med"/>
          </a:ln>
        </p:spPr>
        <p:txBody>
          <a:bodyPr/>
          <a:lstStyle/>
          <a:p>
            <a:endParaRPr lang="zh-CN" altLang="en-US"/>
          </a:p>
        </p:txBody>
      </p:sp>
      <p:sp>
        <p:nvSpPr>
          <p:cNvPr id="1073744277" name="文本框 961"/>
          <p:cNvSpPr txBox="1"/>
          <p:nvPr/>
        </p:nvSpPr>
        <p:spPr>
          <a:xfrm>
            <a:off x="8619490" y="3523615"/>
            <a:ext cx="2324735" cy="38290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anchor="t" anchorCtr="0"/>
          <a:lstStyle/>
          <a:p>
            <a:r>
              <a:rPr lang="zh-CN" altLang="en-US" sz="2400"/>
              <a:t>共执行2021次</a:t>
            </a:r>
          </a:p>
          <a:p>
            <a:endParaRPr lang="zh-CN" altLang="en-US" sz="2400"/>
          </a:p>
        </p:txBody>
      </p:sp>
      <p:sp>
        <p:nvSpPr>
          <p:cNvPr id="1073744280" name="自选图形 964"/>
          <p:cNvSpPr/>
          <p:nvPr/>
        </p:nvSpPr>
        <p:spPr>
          <a:xfrm>
            <a:off x="8293100" y="4990148"/>
            <a:ext cx="147320" cy="1080000"/>
          </a:xfrm>
          <a:prstGeom prst="rightBrace">
            <a:avLst>
              <a:gd name="adj1" fmla="val 27262"/>
              <a:gd name="adj2" fmla="val 50000"/>
            </a:avLst>
          </a:prstGeom>
          <a:noFill/>
          <a:ln w="28575" cap="flat" cmpd="sng">
            <a:solidFill>
              <a:srgbClr val="C00000"/>
            </a:solidFill>
            <a:prstDash val="solid"/>
            <a:headEnd type="none" w="med" len="med"/>
            <a:tailEnd type="none" w="med" len="med"/>
          </a:ln>
        </p:spPr>
        <p:txBody>
          <a:bodyPr>
            <a:noAutofit/>
          </a:bodyPr>
          <a:lstStyle/>
          <a:p>
            <a:pPr lvl="0" algn="l">
              <a:buClrTx/>
              <a:buSzTx/>
              <a:buFontTx/>
            </a:pPr>
            <a:endParaRPr lang="zh-CN" altLang="en-US">
              <a:sym typeface="+mn-ea"/>
            </a:endParaRPr>
          </a:p>
        </p:txBody>
      </p:sp>
      <p:sp>
        <p:nvSpPr>
          <p:cNvPr id="1073744279" name="文本框 963"/>
          <p:cNvSpPr txBox="1"/>
          <p:nvPr/>
        </p:nvSpPr>
        <p:spPr>
          <a:xfrm>
            <a:off x="8598535" y="5290820"/>
            <a:ext cx="2445385" cy="46990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anchor="t" anchorCtr="0"/>
          <a:lstStyle/>
          <a:p>
            <a:r>
              <a:rPr lang="zh-CN" altLang="en-US" sz="2400"/>
              <a:t>共执行2201次</a:t>
            </a:r>
          </a:p>
          <a:p>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2" name="文本框 1"/>
          <p:cNvSpPr txBox="1"/>
          <p:nvPr/>
        </p:nvSpPr>
        <p:spPr>
          <a:xfrm>
            <a:off x="1066165" y="955675"/>
            <a:ext cx="1057084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 name="文本框 3"/>
          <p:cNvSpPr txBox="1"/>
          <p:nvPr/>
        </p:nvSpPr>
        <p:spPr>
          <a:xfrm>
            <a:off x="1066165" y="1993900"/>
            <a:ext cx="10571480" cy="902970"/>
          </a:xfrm>
          <a:prstGeom prst="rect">
            <a:avLst/>
          </a:prstGeom>
          <a:noFill/>
          <a:ln w="9525">
            <a:noFill/>
          </a:ln>
        </p:spPr>
        <p:txBody>
          <a:bodyPr wrap="square">
            <a:spAutoFit/>
          </a:bodyPr>
          <a:lstStyle/>
          <a:p>
            <a:pPr indent="0">
              <a:lnSpc>
                <a:spcPct val="120000"/>
              </a:lnSpc>
              <a:spcBef>
                <a:spcPts val="1000"/>
              </a:spcBef>
              <a:spcAft>
                <a:spcPts val="10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）合并循环</a:t>
            </a:r>
            <a:r>
              <a:rPr lang="zh-CN" sz="2200" b="0">
                <a:latin typeface="Times New Roman" panose="02020603050405020304" pitchFamily="18" charset="0"/>
                <a:ea typeface="微软雅黑" panose="020B0503020204020204" pitchFamily="34" charset="-122"/>
                <a:cs typeface="Times New Roman" panose="02020603050405020304" pitchFamily="18" charset="0"/>
              </a:rPr>
              <a:t>。循环执行一次的时间开销较大，因此要避免冗余循环，循环体执行一次完成尽可能多的工作。如：</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287" name="文本框 965"/>
          <p:cNvSpPr txBox="1"/>
          <p:nvPr/>
        </p:nvSpPr>
        <p:spPr>
          <a:xfrm>
            <a:off x="1168400" y="3265805"/>
            <a:ext cx="4461510" cy="1897380"/>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lIns="0" tIns="0" rIns="0" bIns="0" anchor="t" anchorCtr="0"/>
          <a:lstStyle/>
          <a:p>
            <a:pPr>
              <a:lnSpc>
                <a:spcPct val="120000"/>
              </a:lnSpc>
              <a:spcBef>
                <a:spcPts val="0"/>
              </a:spcBef>
              <a:spcAft>
                <a:spcPts val="0"/>
              </a:spcAft>
            </a:pPr>
            <a:r>
              <a:rPr lang="zh-CN" altLang="en-US" sz="2400">
                <a:latin typeface="Times New Roman" panose="02020603050405020304" pitchFamily="18" charset="0"/>
                <a:cs typeface="Times New Roman" panose="02020603050405020304" pitchFamily="18" charset="0"/>
              </a:rPr>
              <a:t>for (max = a[0], i = 1; i &lt; n; i++ )        </a:t>
            </a:r>
          </a:p>
          <a:p>
            <a:pPr indent="133350">
              <a:lnSpc>
                <a:spcPct val="120000"/>
              </a:lnSpc>
              <a:spcBef>
                <a:spcPts val="0"/>
              </a:spcBef>
              <a:spcAft>
                <a:spcPts val="0"/>
              </a:spcAft>
            </a:pP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if (max &lt; a[i]) max = a[i];           </a:t>
            </a:r>
          </a:p>
          <a:p>
            <a:pPr>
              <a:lnSpc>
                <a:spcPct val="120000"/>
              </a:lnSpc>
              <a:spcBef>
                <a:spcPts val="0"/>
              </a:spcBef>
              <a:spcAft>
                <a:spcPts val="0"/>
              </a:spcAft>
            </a:pPr>
            <a:r>
              <a:rPr lang="zh-CN" altLang="en-US" sz="2400">
                <a:latin typeface="Times New Roman" panose="02020603050405020304" pitchFamily="18" charset="0"/>
                <a:cs typeface="Times New Roman" panose="02020603050405020304" pitchFamily="18" charset="0"/>
              </a:rPr>
              <a:t>for (min = a[0], i = 1; i &lt; n; i++ )        </a:t>
            </a:r>
          </a:p>
          <a:p>
            <a:pPr>
              <a:lnSpc>
                <a:spcPct val="120000"/>
              </a:lnSpc>
              <a:spcBef>
                <a:spcPts val="0"/>
              </a:spcBef>
              <a:spcAft>
                <a:spcPts val="0"/>
              </a:spcAft>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 if (min &gt; a[i]) min = a[i];</a:t>
            </a:r>
          </a:p>
          <a:p>
            <a:endParaRPr lang="zh-CN" altLang="en-US" sz="2400">
              <a:latin typeface="Times New Roman" panose="02020603050405020304" pitchFamily="18" charset="0"/>
              <a:cs typeface="Times New Roman" panose="02020603050405020304" pitchFamily="18" charset="0"/>
            </a:endParaRPr>
          </a:p>
        </p:txBody>
      </p:sp>
      <p:sp>
        <p:nvSpPr>
          <p:cNvPr id="1073744281" name="文本框 965"/>
          <p:cNvSpPr txBox="1"/>
          <p:nvPr/>
        </p:nvSpPr>
        <p:spPr>
          <a:xfrm>
            <a:off x="6047105" y="3146425"/>
            <a:ext cx="5765800" cy="219773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vert="horz" wrap="square" lIns="0" tIns="0" rIns="0" bIns="0" anchor="t" anchorCtr="0"/>
          <a:lstStyle/>
          <a:p>
            <a:pPr>
              <a:lnSpc>
                <a:spcPct val="120000"/>
              </a:lnSpc>
              <a:spcBef>
                <a:spcPts val="0"/>
              </a:spcBef>
              <a:spcAft>
                <a:spcPts val="0"/>
              </a:spcAft>
            </a:pPr>
            <a:r>
              <a:rPr lang="zh-CN" altLang="en-US" sz="2400">
                <a:solidFill>
                  <a:srgbClr val="C00000"/>
                </a:solidFill>
                <a:latin typeface="Times New Roman" panose="02020603050405020304" pitchFamily="18" charset="0"/>
                <a:cs typeface="Times New Roman" panose="02020603050405020304" pitchFamily="18" charset="0"/>
              </a:rPr>
              <a:t>for (max = min = a[0], i = 1; i &lt; n; i++)</a:t>
            </a:r>
          </a:p>
          <a:p>
            <a:pPr>
              <a:lnSpc>
                <a:spcPct val="120000"/>
              </a:lnSpc>
              <a:spcBef>
                <a:spcPts val="0"/>
              </a:spcBef>
              <a:spcAft>
                <a:spcPts val="0"/>
              </a:spcAft>
            </a:pPr>
            <a:r>
              <a:rPr lang="zh-CN" altLang="en-US" sz="2400">
                <a:solidFill>
                  <a:srgbClr val="C00000"/>
                </a:solidFill>
                <a:latin typeface="Times New Roman" panose="02020603050405020304" pitchFamily="18" charset="0"/>
                <a:cs typeface="Times New Roman" panose="02020603050405020304" pitchFamily="18" charset="0"/>
              </a:rPr>
              <a:t>{</a:t>
            </a:r>
          </a:p>
          <a:p>
            <a:pPr indent="142875">
              <a:lnSpc>
                <a:spcPct val="120000"/>
              </a:lnSpc>
              <a:spcBef>
                <a:spcPts val="0"/>
              </a:spcBef>
              <a:spcAft>
                <a:spcPts val="0"/>
              </a:spcAft>
            </a:pPr>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if (max &lt; a[i]) max = a[i];</a:t>
            </a:r>
          </a:p>
          <a:p>
            <a:pPr indent="142875">
              <a:lnSpc>
                <a:spcPct val="120000"/>
              </a:lnSpc>
              <a:spcBef>
                <a:spcPts val="0"/>
              </a:spcBef>
              <a:spcAft>
                <a:spcPts val="0"/>
              </a:spcAft>
            </a:pPr>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if (min &gt; a[i]) min = a[i];</a:t>
            </a:r>
          </a:p>
          <a:p>
            <a:pPr>
              <a:lnSpc>
                <a:spcPct val="120000"/>
              </a:lnSpc>
              <a:spcBef>
                <a:spcPts val="0"/>
              </a:spcBef>
              <a:spcAft>
                <a:spcPts val="0"/>
              </a:spcAft>
            </a:pPr>
            <a:r>
              <a:rPr lang="zh-CN" altLang="en-US" sz="2400">
                <a:solidFill>
                  <a:srgbClr val="C00000"/>
                </a:solidFill>
                <a:latin typeface="Times New Roman" panose="02020603050405020304" pitchFamily="18" charset="0"/>
                <a:cs typeface="Times New Roman" panose="02020603050405020304" pitchFamily="18" charset="0"/>
              </a:rPr>
              <a:t>}</a:t>
            </a:r>
          </a:p>
          <a:p>
            <a:endParaRPr lang="zh-CN" altLang="en-US" sz="24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2" name="文本框 1"/>
          <p:cNvSpPr txBox="1"/>
          <p:nvPr/>
        </p:nvSpPr>
        <p:spPr>
          <a:xfrm>
            <a:off x="1066165" y="955675"/>
            <a:ext cx="1043495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1109980" y="1986280"/>
            <a:ext cx="10391140" cy="1308735"/>
          </a:xfrm>
          <a:prstGeom prst="rect">
            <a:avLst/>
          </a:prstGeom>
          <a:noFill/>
          <a:ln w="9525">
            <a:noFill/>
          </a:ln>
        </p:spPr>
        <p:txBody>
          <a:bodyPr wrap="square">
            <a:spAutoFit/>
          </a:bodyPr>
          <a:lstStyle/>
          <a:p>
            <a:pPr indent="0" algn="just">
              <a:lnSpc>
                <a:spcPct val="120000"/>
              </a:lnSpc>
              <a:spcBef>
                <a:spcPts val="1000"/>
              </a:spcBef>
              <a:spcAft>
                <a:spcPts val="10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）循环不变式外提</a:t>
            </a:r>
            <a:r>
              <a:rPr lang="zh-CN" sz="2200" b="0">
                <a:latin typeface="Times New Roman" panose="02020603050405020304" pitchFamily="18" charset="0"/>
                <a:ea typeface="微软雅黑" panose="020B0503020204020204" pitchFamily="34" charset="-122"/>
                <a:cs typeface="Times New Roman" panose="02020603050405020304" pitchFamily="18" charset="0"/>
              </a:rPr>
              <a:t>。重复计算是循环中最常见的情况，特别是在内循环中，多写一个冗余操作整个执行结果就会增加上百个冗余操作。将与循环变量无关的操作（称为循环不变式）提到循环外面，可以大大提高代码的效率，例如：</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 name="文本框 106"/>
          <p:cNvSpPr txBox="1"/>
          <p:nvPr/>
        </p:nvSpPr>
        <p:spPr>
          <a:xfrm>
            <a:off x="1628140" y="3909695"/>
            <a:ext cx="3647440" cy="829945"/>
          </a:xfrm>
          <a:prstGeom prst="rect">
            <a:avLst/>
          </a:prstGeom>
          <a:noFill/>
          <a:ln w="9525">
            <a:noFill/>
          </a:ln>
        </p:spPr>
        <p:txBody>
          <a:bodyPr wrap="square">
            <a:spAutoFit/>
          </a:bodyPr>
          <a:lstStyle/>
          <a:p>
            <a:pPr indent="12065"/>
            <a:r>
              <a:rPr lang="en-US" sz="2400" b="0">
                <a:latin typeface="Times New Roman" panose="02020603050405020304" pitchFamily="18" charset="0"/>
                <a:cs typeface="Times New Roman" panose="02020603050405020304" pitchFamily="18" charset="0"/>
              </a:rPr>
              <a:t>for (i = 1; i &lt; 100; i++)</a:t>
            </a:r>
          </a:p>
          <a:p>
            <a:pPr indent="12065"/>
            <a:r>
              <a:rPr lang="en-US" sz="2400" b="0">
                <a:latin typeface="Times New Roman" panose="02020603050405020304" pitchFamily="18" charset="0"/>
                <a:cs typeface="Times New Roman" panose="02020603050405020304" pitchFamily="18" charset="0"/>
              </a:rPr>
              <a:t>    sum = x * y + a[i];</a:t>
            </a:r>
            <a:endParaRPr lang="zh-CN" altLang="en-US" sz="2400">
              <a:latin typeface="Times New Roman" panose="02020603050405020304" pitchFamily="18" charset="0"/>
              <a:cs typeface="Times New Roman" panose="02020603050405020304" pitchFamily="18" charset="0"/>
            </a:endParaRPr>
          </a:p>
        </p:txBody>
      </p:sp>
      <p:sp>
        <p:nvSpPr>
          <p:cNvPr id="1073744283" name="文本框 967"/>
          <p:cNvSpPr txBox="1"/>
          <p:nvPr/>
        </p:nvSpPr>
        <p:spPr>
          <a:xfrm>
            <a:off x="5713730" y="3795395"/>
            <a:ext cx="3315335" cy="133667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lIns="0" tIns="0" rIns="0" bIns="0"/>
          <a:lstStyle/>
          <a:p>
            <a:r>
              <a:rPr lang="zh-CN" altLang="en-US" sz="2400">
                <a:solidFill>
                  <a:srgbClr val="C00000"/>
                </a:solidFill>
                <a:latin typeface="Times New Roman" panose="02020603050405020304" pitchFamily="18" charset="0"/>
                <a:cs typeface="Times New Roman" panose="02020603050405020304" pitchFamily="18" charset="0"/>
              </a:rPr>
              <a:t>temp = x * y;</a:t>
            </a:r>
          </a:p>
          <a:p>
            <a:r>
              <a:rPr lang="zh-CN" altLang="en-US" sz="2400">
                <a:solidFill>
                  <a:srgbClr val="C00000"/>
                </a:solidFill>
                <a:latin typeface="Times New Roman" panose="02020603050405020304" pitchFamily="18" charset="0"/>
                <a:cs typeface="Times New Roman" panose="02020603050405020304" pitchFamily="18" charset="0"/>
              </a:rPr>
              <a:t>for (i = 1; i &lt; 100; i++)</a:t>
            </a:r>
          </a:p>
          <a:p>
            <a:r>
              <a:rPr lang="zh-CN" altLang="en-US" sz="2400">
                <a:solidFill>
                  <a:srgbClr val="C00000"/>
                </a:solidFill>
                <a:latin typeface="Times New Roman" panose="02020603050405020304" pitchFamily="18" charset="0"/>
                <a:cs typeface="Times New Roman" panose="02020603050405020304" pitchFamily="18" charset="0"/>
              </a:rPr>
              <a:t>  </a:t>
            </a:r>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sum = temp + a[i];</a:t>
            </a:r>
          </a:p>
          <a:p>
            <a:endParaRPr lang="zh-CN" altLang="en-US" sz="240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sym typeface="+mn-ea"/>
              </a:rPr>
              <a:t>1.5.2  代码优化技巧</a:t>
            </a:r>
          </a:p>
        </p:txBody>
      </p:sp>
      <p:sp>
        <p:nvSpPr>
          <p:cNvPr id="2" name="文本框 1"/>
          <p:cNvSpPr txBox="1"/>
          <p:nvPr/>
        </p:nvSpPr>
        <p:spPr>
          <a:xfrm>
            <a:off x="1066165" y="955675"/>
            <a:ext cx="10434955" cy="977265"/>
          </a:xfrm>
          <a:prstGeom prst="rect">
            <a:avLst/>
          </a:prstGeom>
          <a:noFill/>
          <a:ln w="9525">
            <a:noFill/>
          </a:ln>
        </p:spPr>
        <p:txBody>
          <a:bodyPr wrap="square">
            <a:spAutoFit/>
          </a:bodyPr>
          <a:lstStyle/>
          <a:p>
            <a:pPr indent="0" algn="just" fontAlgn="auto">
              <a:lnSpc>
                <a:spcPct val="120000"/>
              </a:lnSpc>
              <a:spcBef>
                <a:spcPts val="1000"/>
              </a:spcBef>
              <a:spcAft>
                <a:spcPts val="1000"/>
              </a:spcAft>
            </a:pPr>
            <a:r>
              <a:rPr lang="zh-CN" sz="2400" b="0">
                <a:latin typeface="Times New Roman" panose="02020603050405020304" pitchFamily="18" charset="0"/>
                <a:ea typeface="微软雅黑" panose="020B0503020204020204" pitchFamily="34" charset="-122"/>
                <a:cs typeface="Times New Roman" panose="02020603050405020304" pitchFamily="18" charset="0"/>
              </a:rPr>
              <a:t>优化代码是在功能不变的要求下</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重写代码</a:t>
            </a:r>
            <a:r>
              <a:rPr lang="zh-CN" sz="2400" b="0">
                <a:latin typeface="Times New Roman" panose="02020603050405020304" pitchFamily="18" charset="0"/>
                <a:ea typeface="微软雅黑" panose="020B0503020204020204" pitchFamily="34" charset="-122"/>
                <a:cs typeface="Times New Roman" panose="02020603050405020304" pitchFamily="18" charset="0"/>
              </a:rPr>
              <a:t>，优化的范围一般只在</a:t>
            </a:r>
            <a:r>
              <a:rPr lang="zh-CN" sz="24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局部</a:t>
            </a:r>
            <a:r>
              <a:rPr lang="zh-CN" sz="2400" b="0">
                <a:latin typeface="Times New Roman" panose="02020603050405020304" pitchFamily="18" charset="0"/>
                <a:ea typeface="微软雅黑" panose="020B0503020204020204" pitchFamily="34" charset="-122"/>
                <a:cs typeface="Times New Roman" panose="02020603050405020304" pitchFamily="18" charset="0"/>
              </a:rPr>
              <a:t>，例如一条语句、一个模块、一个程序段。下面介绍几个常用的优化技巧。</a:t>
            </a:r>
            <a:endParaRPr lang="zh-CN" altLang="en-US" sz="240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 name="Group 67"/>
          <p:cNvGrpSpPr/>
          <p:nvPr/>
        </p:nvGrpSpPr>
        <p:grpSpPr>
          <a:xfrm>
            <a:off x="652571" y="10935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1066165" y="1932940"/>
            <a:ext cx="10434320" cy="1308735"/>
          </a:xfrm>
          <a:prstGeom prst="rect">
            <a:avLst/>
          </a:prstGeom>
          <a:noFill/>
          <a:ln w="9525">
            <a:noFill/>
          </a:ln>
        </p:spPr>
        <p:txBody>
          <a:bodyPr wrap="square">
            <a:spAutoFit/>
          </a:bodyPr>
          <a:lstStyle/>
          <a:p>
            <a:pPr indent="0" algn="just">
              <a:lnSpc>
                <a:spcPct val="120000"/>
              </a:lnSpc>
              <a:spcBef>
                <a:spcPts val="1000"/>
              </a:spcBef>
              <a:spcAft>
                <a:spcPts val="1000"/>
              </a:spcAft>
            </a:pP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sz="2200" b="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）循环无开关</a:t>
            </a:r>
            <a:r>
              <a:rPr lang="zh-CN" sz="2200" b="0">
                <a:latin typeface="Times New Roman" panose="02020603050405020304" pitchFamily="18" charset="0"/>
                <a:ea typeface="微软雅黑" panose="020B0503020204020204" pitchFamily="34" charset="-122"/>
                <a:cs typeface="Times New Roman" panose="02020603050405020304" pitchFamily="18" charset="0"/>
              </a:rPr>
              <a:t>。循环体中如果出现与循环变量无关的判断，则可以在循环外面进行判断，例如下面的程序段，虽然修改后的程序段中有两个循环，但实际上只执行</a:t>
            </a:r>
            <a:r>
              <a:rPr lang="en-US" sz="2200" b="0">
                <a:latin typeface="Times New Roman" panose="02020603050405020304" pitchFamily="18" charset="0"/>
                <a:ea typeface="微软雅黑" panose="020B0503020204020204" pitchFamily="34" charset="-122"/>
                <a:cs typeface="Times New Roman" panose="02020603050405020304" pitchFamily="18" charset="0"/>
              </a:rPr>
              <a:t>1</a:t>
            </a:r>
            <a:r>
              <a:rPr lang="zh-CN" sz="2200" b="0">
                <a:latin typeface="Times New Roman" panose="02020603050405020304" pitchFamily="18" charset="0"/>
                <a:ea typeface="微软雅黑" panose="020B0503020204020204" pitchFamily="34" charset="-122"/>
                <a:cs typeface="Times New Roman" panose="02020603050405020304" pitchFamily="18" charset="0"/>
              </a:rPr>
              <a:t>个，而且还少了</a:t>
            </a:r>
            <a:r>
              <a:rPr lang="en-US" sz="2200" b="0">
                <a:latin typeface="Times New Roman" panose="02020603050405020304" pitchFamily="18" charset="0"/>
                <a:ea typeface="微软雅黑" panose="020B0503020204020204" pitchFamily="34" charset="-122"/>
                <a:cs typeface="Times New Roman" panose="02020603050405020304" pitchFamily="18" charset="0"/>
              </a:rPr>
              <a:t>99</a:t>
            </a:r>
            <a:r>
              <a:rPr lang="zh-CN" sz="2200" b="0">
                <a:latin typeface="Times New Roman" panose="02020603050405020304" pitchFamily="18" charset="0"/>
                <a:ea typeface="微软雅黑" panose="020B0503020204020204" pitchFamily="34" charset="-122"/>
                <a:cs typeface="Times New Roman" panose="02020603050405020304" pitchFamily="18" charset="0"/>
              </a:rPr>
              <a:t>次判断：</a:t>
            </a:r>
            <a:endParaRPr lang="zh-CN" altLang="en-US" sz="2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73744285" name="文本框 969"/>
          <p:cNvSpPr txBox="1"/>
          <p:nvPr/>
        </p:nvSpPr>
        <p:spPr>
          <a:xfrm>
            <a:off x="6256020" y="3619500"/>
            <a:ext cx="3330575" cy="2300605"/>
          </a:xfrm>
          <a:prstGeom prst="rect">
            <a:avLst/>
          </a:prstGeom>
          <a:noFill/>
          <a:ln w="9525">
            <a:noFill/>
          </a:ln>
          <a:extLst>
            <a:ext uri="{909E8E84-426E-40DD-AFC4-6F175D3DCCD1}">
              <a14:hiddenFill xmlns:a14="http://schemas.microsoft.com/office/drawing/2010/main">
                <a:solidFill>
                  <a:srgbClr val="FFFFFF"/>
                </a:solidFill>
              </a14:hiddenFill>
            </a:ext>
          </a:extLst>
        </p:spPr>
        <p:txBody>
          <a:bodyPr wrap="square" lIns="0" tIns="0" rIns="0" bIns="0"/>
          <a:lstStyle/>
          <a:p>
            <a:r>
              <a:rPr lang="zh-CN" altLang="en-US" sz="2400">
                <a:solidFill>
                  <a:srgbClr val="C00000"/>
                </a:solidFill>
                <a:latin typeface="Times New Roman" panose="02020603050405020304" pitchFamily="18" charset="0"/>
                <a:cs typeface="Times New Roman" panose="02020603050405020304" pitchFamily="18" charset="0"/>
              </a:rPr>
              <a:t>if (x &gt; 5)</a:t>
            </a:r>
          </a:p>
          <a:p>
            <a:pPr indent="142875"/>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for (i = 0; i &lt; 100; i++)</a:t>
            </a:r>
          </a:p>
          <a:p>
            <a:pPr indent="142875"/>
            <a:r>
              <a:rPr lang="zh-CN" altLang="en-US" sz="2400">
                <a:solidFill>
                  <a:srgbClr val="C00000"/>
                </a:solidFill>
                <a:latin typeface="Times New Roman" panose="02020603050405020304" pitchFamily="18" charset="0"/>
                <a:cs typeface="Times New Roman" panose="02020603050405020304" pitchFamily="18" charset="0"/>
              </a:rPr>
              <a:t>  </a:t>
            </a:r>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x[i] = a[i] + b[i];</a:t>
            </a:r>
          </a:p>
          <a:p>
            <a:r>
              <a:rPr lang="zh-CN" altLang="en-US" sz="2400">
                <a:solidFill>
                  <a:srgbClr val="C00000"/>
                </a:solidFill>
                <a:latin typeface="Times New Roman" panose="02020603050405020304" pitchFamily="18" charset="0"/>
                <a:cs typeface="Times New Roman" panose="02020603050405020304" pitchFamily="18" charset="0"/>
              </a:rPr>
              <a:t>else</a:t>
            </a:r>
          </a:p>
          <a:p>
            <a:pPr indent="142875"/>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for (i = 0; i &lt; 100; i++)</a:t>
            </a:r>
          </a:p>
          <a:p>
            <a:pPr indent="142875"/>
            <a:r>
              <a:rPr lang="zh-CN" altLang="en-US" sz="2400">
                <a:solidFill>
                  <a:srgbClr val="C00000"/>
                </a:solidFill>
                <a:latin typeface="Times New Roman" panose="02020603050405020304" pitchFamily="18" charset="0"/>
                <a:cs typeface="Times New Roman" panose="02020603050405020304" pitchFamily="18" charset="0"/>
              </a:rPr>
              <a:t>  </a:t>
            </a:r>
            <a:r>
              <a:rPr lang="en-US" altLang="zh-CN" sz="2400">
                <a:solidFill>
                  <a:srgbClr val="C00000"/>
                </a:solidFill>
                <a:latin typeface="Times New Roman" panose="02020603050405020304" pitchFamily="18" charset="0"/>
                <a:cs typeface="Times New Roman" panose="02020603050405020304" pitchFamily="18" charset="0"/>
              </a:rPr>
              <a:t>    </a:t>
            </a:r>
            <a:r>
              <a:rPr lang="zh-CN" altLang="en-US" sz="2400">
                <a:solidFill>
                  <a:srgbClr val="C00000"/>
                </a:solidFill>
                <a:latin typeface="Times New Roman" panose="02020603050405020304" pitchFamily="18" charset="0"/>
                <a:cs typeface="Times New Roman" panose="02020603050405020304" pitchFamily="18" charset="0"/>
              </a:rPr>
              <a:t>x[i] = a[i] - b[i];</a:t>
            </a:r>
          </a:p>
          <a:p>
            <a:endParaRPr lang="zh-CN" altLang="en-US" sz="2400">
              <a:solidFill>
                <a:srgbClr val="C00000"/>
              </a:solidFill>
              <a:latin typeface="Times New Roman" panose="02020603050405020304" pitchFamily="18" charset="0"/>
              <a:cs typeface="Times New Roman" panose="02020603050405020304" pitchFamily="18" charset="0"/>
            </a:endParaRPr>
          </a:p>
        </p:txBody>
      </p:sp>
      <p:sp>
        <p:nvSpPr>
          <p:cNvPr id="108" name="文本框 107"/>
          <p:cNvSpPr txBox="1"/>
          <p:nvPr/>
        </p:nvSpPr>
        <p:spPr>
          <a:xfrm>
            <a:off x="1454785" y="3619500"/>
            <a:ext cx="3721100" cy="1938020"/>
          </a:xfrm>
          <a:prstGeom prst="rect">
            <a:avLst/>
          </a:prstGeom>
          <a:noFill/>
          <a:ln w="9525">
            <a:noFill/>
          </a:ln>
        </p:spPr>
        <p:txBody>
          <a:bodyPr wrap="square">
            <a:spAutoFit/>
          </a:bodyPr>
          <a:lstStyle/>
          <a:p>
            <a:pPr indent="52705"/>
            <a:r>
              <a:rPr lang="en-US" sz="2400" b="0">
                <a:latin typeface="Times New Roman" panose="02020603050405020304" pitchFamily="18" charset="0"/>
                <a:cs typeface="Times New Roman" panose="02020603050405020304" pitchFamily="18" charset="0"/>
              </a:rPr>
              <a:t>for (i = 0; i &lt; 100; i++)</a:t>
            </a:r>
          </a:p>
          <a:p>
            <a:pPr indent="52705"/>
            <a:r>
              <a:rPr lang="en-US" sz="2400" b="0">
                <a:latin typeface="Times New Roman" panose="02020603050405020304" pitchFamily="18" charset="0"/>
                <a:cs typeface="Times New Roman" panose="02020603050405020304" pitchFamily="18" charset="0"/>
              </a:rPr>
              <a:t>    if (x &gt; 5) </a:t>
            </a:r>
          </a:p>
          <a:p>
            <a:pPr indent="276225"/>
            <a:r>
              <a:rPr lang="en-US" sz="2400">
                <a:latin typeface="Times New Roman" panose="02020603050405020304" pitchFamily="18" charset="0"/>
                <a:cs typeface="Times New Roman" panose="02020603050405020304" pitchFamily="18" charset="0"/>
                <a:sym typeface="+mn-ea"/>
              </a:rPr>
              <a:t>    x[i] = a[i] + b[i];</a:t>
            </a:r>
          </a:p>
          <a:p>
            <a:pPr indent="276225"/>
            <a:r>
              <a:rPr lang="en-US" sz="2400">
                <a:latin typeface="Times New Roman" panose="02020603050405020304" pitchFamily="18" charset="0"/>
                <a:cs typeface="Times New Roman" panose="02020603050405020304" pitchFamily="18" charset="0"/>
                <a:sym typeface="+mn-ea"/>
              </a:rPr>
              <a:t>    else </a:t>
            </a:r>
          </a:p>
          <a:p>
            <a:pPr indent="276225"/>
            <a:r>
              <a:rPr lang="en-US" sz="2400">
                <a:latin typeface="Times New Roman" panose="02020603050405020304" pitchFamily="18" charset="0"/>
                <a:cs typeface="Times New Roman" panose="02020603050405020304" pitchFamily="18" charset="0"/>
                <a:sym typeface="+mn-ea"/>
              </a:rPr>
              <a:t>        x[i] = a[i] – b[i];</a:t>
            </a:r>
            <a:endParaRPr lang="zh-CN"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83424" y="969008"/>
            <a:ext cx="4273486" cy="523220"/>
          </a:xfrm>
          <a:prstGeom prst="rect">
            <a:avLst/>
          </a:prstGeom>
        </p:spPr>
        <p:txBody>
          <a:bodyPr wrap="square">
            <a:spAutoFit/>
          </a:bodyPr>
          <a:lstStyle/>
          <a:p>
            <a:pPr>
              <a:spcAft>
                <a:spcPts val="600"/>
              </a:spcAft>
              <a:buClr>
                <a:schemeClr val="bg2"/>
              </a:buClr>
              <a:buSzPct val="75000"/>
            </a:pP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什么是算法？</a:t>
            </a:r>
          </a:p>
        </p:txBody>
      </p:sp>
      <p:sp>
        <p:nvSpPr>
          <p:cNvPr id="36" name="矩形 35"/>
          <p:cNvSpPr/>
          <p:nvPr/>
        </p:nvSpPr>
        <p:spPr>
          <a:xfrm>
            <a:off x="1163384" y="1677702"/>
            <a:ext cx="9931336" cy="1515800"/>
          </a:xfrm>
          <a:prstGeom prst="rect">
            <a:avLst/>
          </a:prstGeom>
        </p:spPr>
        <p:txBody>
          <a:bodyPr wrap="square">
            <a:spAutoFit/>
          </a:bodyPr>
          <a:lstStyle/>
          <a:p>
            <a:pPr>
              <a:lnSpc>
                <a:spcPts val="3500"/>
              </a:lnSpc>
              <a:spcBef>
                <a:spcPts val="600"/>
              </a:spcBef>
              <a:buClr>
                <a:schemeClr val="bg2"/>
              </a:buClr>
              <a:buSzPct val="75000"/>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       算法</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：对</a:t>
            </a: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特定问题求解步骤</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的一种描述，是</a:t>
            </a: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指令</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的</a:t>
            </a: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有限序列</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。此外，构成算法的求解步骤必须满足以下条件：</a:t>
            </a:r>
          </a:p>
          <a:p>
            <a:pPr>
              <a:lnSpc>
                <a:spcPts val="3500"/>
              </a:lnSpc>
              <a:spcBef>
                <a:spcPts val="600"/>
              </a:spcBef>
              <a:buClr>
                <a:schemeClr val="bg2"/>
              </a:buClr>
              <a:buSzPct val="75000"/>
            </a:pP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1. </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有穷性</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  2. </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确定性</a:t>
            </a: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  3. </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可行性。    </a:t>
            </a:r>
          </a:p>
        </p:txBody>
      </p:sp>
      <p:grpSp>
        <p:nvGrpSpPr>
          <p:cNvPr id="43" name="Group 5"/>
          <p:cNvGrpSpPr/>
          <p:nvPr/>
        </p:nvGrpSpPr>
        <p:grpSpPr bwMode="auto">
          <a:xfrm>
            <a:off x="2422992" y="3474492"/>
            <a:ext cx="6784975" cy="1590675"/>
            <a:chOff x="0" y="0"/>
            <a:chExt cx="4274" cy="1002"/>
          </a:xfrm>
        </p:grpSpPr>
        <p:sp>
          <p:nvSpPr>
            <p:cNvPr id="44" name="Text Box 6"/>
            <p:cNvSpPr txBox="1">
              <a:spLocks noChangeArrowheads="1"/>
            </p:cNvSpPr>
            <p:nvPr/>
          </p:nvSpPr>
          <p:spPr bwMode="auto">
            <a:xfrm>
              <a:off x="1021" y="0"/>
              <a:ext cx="2381" cy="1002"/>
            </a:xfrm>
            <a:prstGeom prst="rect">
              <a:avLst/>
            </a:prstGeom>
            <a:noFill/>
            <a:ln w="38100">
              <a:solidFill>
                <a:srgbClr val="003366"/>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algn="ctr" eaLnBrk="1" hangingPunct="1">
                <a:lnSpc>
                  <a:spcPct val="120000"/>
                </a:lnSpc>
                <a:defRPr/>
              </a:pPr>
              <a:r>
                <a:rPr lang="zh-CN" altLang="en-US" sz="2000" b="1" dirty="0">
                  <a:solidFill>
                    <a:srgbClr val="7030A0"/>
                  </a:solidFill>
                  <a:latin typeface="Times New Roman" panose="02020603050405020304" pitchFamily="18" charset="0"/>
                  <a:ea typeface="宋体" panose="02010600030101010101" pitchFamily="2" charset="-122"/>
                </a:rPr>
                <a:t>算  法（</a:t>
              </a:r>
              <a:r>
                <a:rPr lang="en-US" altLang="zh-CN" sz="2000" b="1" i="1" dirty="0">
                  <a:solidFill>
                    <a:srgbClr val="7030A0"/>
                  </a:solidFill>
                  <a:latin typeface="Times New Roman" panose="02020603050405020304" pitchFamily="18" charset="0"/>
                  <a:ea typeface="宋体" panose="02010600030101010101" pitchFamily="2" charset="-122"/>
                </a:rPr>
                <a:t>y</a:t>
              </a:r>
              <a:r>
                <a:rPr lang="en-US" altLang="zh-CN" sz="2000" b="1" dirty="0">
                  <a:solidFill>
                    <a:srgbClr val="7030A0"/>
                  </a:solidFill>
                  <a:latin typeface="Times New Roman" panose="02020603050405020304" pitchFamily="18" charset="0"/>
                  <a:ea typeface="宋体" panose="02010600030101010101" pitchFamily="2" charset="-122"/>
                </a:rPr>
                <a:t> = </a:t>
              </a:r>
              <a:r>
                <a:rPr lang="en-US" altLang="zh-CN" sz="2000" b="1" i="1" dirty="0">
                  <a:solidFill>
                    <a:srgbClr val="7030A0"/>
                  </a:solidFill>
                  <a:latin typeface="Times New Roman" panose="02020603050405020304" pitchFamily="18" charset="0"/>
                  <a:ea typeface="宋体" panose="02010600030101010101" pitchFamily="2" charset="-122"/>
                </a:rPr>
                <a:t>f </a:t>
              </a:r>
              <a:r>
                <a:rPr lang="en-US" altLang="zh-CN" sz="2000" b="1" dirty="0">
                  <a:solidFill>
                    <a:srgbClr val="7030A0"/>
                  </a:solidFill>
                  <a:latin typeface="Times New Roman" panose="02020603050405020304" pitchFamily="18" charset="0"/>
                  <a:ea typeface="宋体" panose="02010600030101010101" pitchFamily="2" charset="-122"/>
                </a:rPr>
                <a:t>(</a:t>
              </a:r>
              <a:r>
                <a:rPr lang="en-US" altLang="zh-CN" sz="2000" b="1" i="1" dirty="0">
                  <a:solidFill>
                    <a:srgbClr val="7030A0"/>
                  </a:solidFill>
                  <a:latin typeface="Times New Roman" panose="02020603050405020304" pitchFamily="18" charset="0"/>
                  <a:ea typeface="宋体" panose="02010600030101010101" pitchFamily="2" charset="-122"/>
                </a:rPr>
                <a:t>x</a:t>
              </a:r>
              <a:r>
                <a:rPr lang="en-US" altLang="zh-CN" sz="2000" b="1" dirty="0">
                  <a:solidFill>
                    <a:srgbClr val="7030A0"/>
                  </a:solidFill>
                  <a:latin typeface="Times New Roman" panose="02020603050405020304" pitchFamily="18" charset="0"/>
                  <a:ea typeface="宋体" panose="02010600030101010101" pitchFamily="2" charset="-122"/>
                </a:rPr>
                <a:t>)</a:t>
              </a:r>
              <a:r>
                <a:rPr lang="zh-CN" altLang="en-US" sz="2000" b="1" dirty="0">
                  <a:solidFill>
                    <a:srgbClr val="7030A0"/>
                  </a:solidFill>
                  <a:latin typeface="Times New Roman" panose="02020603050405020304" pitchFamily="18" charset="0"/>
                  <a:ea typeface="宋体" panose="02010600030101010101" pitchFamily="2" charset="-122"/>
                </a:rPr>
                <a:t>）</a:t>
              </a:r>
            </a:p>
            <a:p>
              <a:pPr eaLnBrk="1" hangingPunct="1">
                <a:lnSpc>
                  <a:spcPct val="120000"/>
                </a:lnSpc>
                <a:defRPr/>
              </a:pPr>
              <a:r>
                <a:rPr lang="zh-CN" altLang="en-US" sz="2000" b="1" dirty="0">
                  <a:solidFill>
                    <a:srgbClr val="7030A0"/>
                  </a:solidFill>
                  <a:latin typeface="Times New Roman" panose="02020603050405020304" pitchFamily="18" charset="0"/>
                  <a:ea typeface="宋体" panose="02010600030101010101" pitchFamily="2" charset="-122"/>
                </a:rPr>
                <a:t>  有穷性：在合理时间内结束；</a:t>
              </a:r>
            </a:p>
            <a:p>
              <a:pPr eaLnBrk="1" hangingPunct="1">
                <a:lnSpc>
                  <a:spcPct val="120000"/>
                </a:lnSpc>
                <a:defRPr/>
              </a:pPr>
              <a:r>
                <a:rPr lang="zh-CN" altLang="en-US" sz="2000" b="1" dirty="0">
                  <a:solidFill>
                    <a:srgbClr val="7030A0"/>
                  </a:solidFill>
                  <a:latin typeface="Times New Roman" panose="02020603050405020304" pitchFamily="18" charset="0"/>
                  <a:ea typeface="宋体" panose="02010600030101010101" pitchFamily="2" charset="-122"/>
                </a:rPr>
                <a:t>  确定性：不存在二义性；</a:t>
              </a:r>
            </a:p>
            <a:p>
              <a:pPr eaLnBrk="1" hangingPunct="1">
                <a:lnSpc>
                  <a:spcPct val="120000"/>
                </a:lnSpc>
                <a:defRPr/>
              </a:pPr>
              <a:r>
                <a:rPr lang="zh-CN" altLang="en-US" sz="2000" b="1" dirty="0">
                  <a:solidFill>
                    <a:srgbClr val="7030A0"/>
                  </a:solidFill>
                  <a:latin typeface="Times New Roman" panose="02020603050405020304" pitchFamily="18" charset="0"/>
                  <a:ea typeface="宋体" panose="02010600030101010101" pitchFamily="2" charset="-122"/>
                </a:rPr>
                <a:t>  可行性：计算机可实现；</a:t>
              </a:r>
            </a:p>
          </p:txBody>
        </p:sp>
        <p:sp>
          <p:nvSpPr>
            <p:cNvPr id="45" name="Line 7"/>
            <p:cNvSpPr>
              <a:spLocks noChangeShapeType="1"/>
            </p:cNvSpPr>
            <p:nvPr/>
          </p:nvSpPr>
          <p:spPr bwMode="auto">
            <a:xfrm>
              <a:off x="312" y="237"/>
              <a:ext cx="709" cy="0"/>
            </a:xfrm>
            <a:prstGeom prst="line">
              <a:avLst/>
            </a:prstGeom>
            <a:noFill/>
            <a:ln w="38100">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endParaRPr lang="zh-CN" altLang="en-US">
                <a:solidFill>
                  <a:srgbClr val="7030A0"/>
                </a:solidFill>
                <a:ea typeface="华文行楷" panose="02010800040101010101" charset="-122"/>
                <a:cs typeface="华文行楷" panose="02010800040101010101" charset="-122"/>
              </a:endParaRPr>
            </a:p>
          </p:txBody>
        </p:sp>
        <p:sp>
          <p:nvSpPr>
            <p:cNvPr id="46" name="Line 8"/>
            <p:cNvSpPr>
              <a:spLocks noChangeShapeType="1"/>
            </p:cNvSpPr>
            <p:nvPr/>
          </p:nvSpPr>
          <p:spPr bwMode="auto">
            <a:xfrm>
              <a:off x="304" y="775"/>
              <a:ext cx="709" cy="0"/>
            </a:xfrm>
            <a:prstGeom prst="line">
              <a:avLst/>
            </a:prstGeom>
            <a:noFill/>
            <a:ln w="38100">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endParaRPr lang="zh-CN" altLang="en-US">
                <a:solidFill>
                  <a:srgbClr val="7030A0"/>
                </a:solidFill>
                <a:ea typeface="华文行楷" panose="02010800040101010101" charset="-122"/>
                <a:cs typeface="华文行楷" panose="02010800040101010101" charset="-122"/>
              </a:endParaRPr>
            </a:p>
          </p:txBody>
        </p:sp>
        <p:sp>
          <p:nvSpPr>
            <p:cNvPr id="47" name="Text Box 9"/>
            <p:cNvSpPr txBox="1">
              <a:spLocks noChangeArrowheads="1"/>
            </p:cNvSpPr>
            <p:nvPr/>
          </p:nvSpPr>
          <p:spPr bwMode="auto">
            <a:xfrm>
              <a:off x="594" y="322"/>
              <a:ext cx="29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vert="eaVert">
              <a:spAutoFit/>
            </a:bodyPr>
            <a:lstStyle>
              <a:lvl1pPr>
                <a:defRPr kumimoji="1" sz="2400">
                  <a:solidFill>
                    <a:schemeClr val="accent2"/>
                  </a:solidFill>
                  <a:latin typeface="Arial" panose="020B0604020202020204" pitchFamily="34" charset="0"/>
                  <a:ea typeface="华文行楷" panose="02010800040101010101" charset="-122"/>
                </a:defRPr>
              </a:lvl1pPr>
              <a:lvl2pPr marL="742950" indent="-285750">
                <a:defRPr kumimoji="1" sz="2400">
                  <a:solidFill>
                    <a:schemeClr val="accent2"/>
                  </a:solidFill>
                  <a:latin typeface="Arial" panose="020B0604020202020204" pitchFamily="34" charset="0"/>
                  <a:ea typeface="华文行楷" panose="02010800040101010101" charset="-122"/>
                </a:defRPr>
              </a:lvl2pPr>
              <a:lvl3pPr marL="1143000" indent="-228600">
                <a:defRPr kumimoji="1" sz="2400">
                  <a:solidFill>
                    <a:schemeClr val="accent2"/>
                  </a:solidFill>
                  <a:latin typeface="Arial" panose="020B0604020202020204" pitchFamily="34" charset="0"/>
                  <a:ea typeface="华文行楷" panose="02010800040101010101" charset="-122"/>
                </a:defRPr>
              </a:lvl3pPr>
              <a:lvl4pPr marL="1600200" indent="-228600">
                <a:defRPr kumimoji="1" sz="2400">
                  <a:solidFill>
                    <a:schemeClr val="accent2"/>
                  </a:solidFill>
                  <a:latin typeface="Arial" panose="020B0604020202020204" pitchFamily="34" charset="0"/>
                  <a:ea typeface="华文行楷" panose="02010800040101010101" charset="-122"/>
                </a:defRPr>
              </a:lvl4pPr>
              <a:lvl5pPr marL="2057400" indent="-228600">
                <a:defRPr kumimoji="1" sz="2400">
                  <a:solidFill>
                    <a:schemeClr val="accent2"/>
                  </a:solidFill>
                  <a:latin typeface="Arial" panose="020B0604020202020204" pitchFamily="34" charset="0"/>
                  <a:ea typeface="华文行楷" panose="02010800040101010101"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9pPr>
            </a:lstStyle>
            <a:p>
              <a:pPr algn="ctr" eaLnBrk="1" hangingPunct="1">
                <a:spcBef>
                  <a:spcPct val="50000"/>
                </a:spcBef>
                <a:defRPr/>
              </a:pPr>
              <a:r>
                <a:rPr kumimoji="0" lang="en-US" altLang="zh-CN" sz="1800" b="1">
                  <a:solidFill>
                    <a:srgbClr val="7030A0"/>
                  </a:solidFill>
                  <a:latin typeface="Times New Roman" panose="02020603050405020304" pitchFamily="18" charset="0"/>
                  <a:ea typeface="宋体" panose="02010600030101010101" pitchFamily="2" charset="-122"/>
                </a:rPr>
                <a:t>…</a:t>
              </a:r>
              <a:endParaRPr kumimoji="0" lang="zh-CN" altLang="en-US" sz="1800">
                <a:solidFill>
                  <a:srgbClr val="7030A0"/>
                </a:solidFill>
                <a:latin typeface="Times New Roman" panose="02020603050405020304" pitchFamily="18" charset="0"/>
                <a:ea typeface="宋体" panose="02010600030101010101" pitchFamily="2" charset="-122"/>
              </a:endParaRPr>
            </a:p>
          </p:txBody>
        </p:sp>
        <p:sp>
          <p:nvSpPr>
            <p:cNvPr id="48" name="Text Box 10"/>
            <p:cNvSpPr txBox="1">
              <a:spLocks noChangeArrowheads="1"/>
            </p:cNvSpPr>
            <p:nvPr/>
          </p:nvSpPr>
          <p:spPr bwMode="auto">
            <a:xfrm>
              <a:off x="0" y="350"/>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algn="ctr" eaLnBrk="1" hangingPunct="1">
                <a:spcBef>
                  <a:spcPct val="50000"/>
                </a:spcBef>
                <a:defRPr/>
              </a:pPr>
              <a:r>
                <a:rPr lang="zh-CN" altLang="en-US" b="1">
                  <a:solidFill>
                    <a:srgbClr val="7030A0"/>
                  </a:solidFill>
                  <a:latin typeface="Times New Roman" panose="02020603050405020304" pitchFamily="18" charset="0"/>
                  <a:ea typeface="宋体" panose="02010600030101010101" pitchFamily="2" charset="-122"/>
                </a:rPr>
                <a:t>输入</a:t>
              </a:r>
            </a:p>
          </p:txBody>
        </p:sp>
        <p:sp>
          <p:nvSpPr>
            <p:cNvPr id="49" name="Line 11"/>
            <p:cNvSpPr>
              <a:spLocks noChangeShapeType="1"/>
            </p:cNvSpPr>
            <p:nvPr/>
          </p:nvSpPr>
          <p:spPr bwMode="auto">
            <a:xfrm>
              <a:off x="3431" y="237"/>
              <a:ext cx="709" cy="0"/>
            </a:xfrm>
            <a:prstGeom prst="line">
              <a:avLst/>
            </a:prstGeom>
            <a:noFill/>
            <a:ln w="38100">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endParaRPr lang="zh-CN" altLang="en-US">
                <a:solidFill>
                  <a:srgbClr val="7030A0"/>
                </a:solidFill>
                <a:ea typeface="华文行楷" panose="02010800040101010101" charset="-122"/>
                <a:cs typeface="华文行楷" panose="02010800040101010101" charset="-122"/>
              </a:endParaRPr>
            </a:p>
          </p:txBody>
        </p:sp>
        <p:sp>
          <p:nvSpPr>
            <p:cNvPr id="50" name="Line 12"/>
            <p:cNvSpPr>
              <a:spLocks noChangeShapeType="1"/>
            </p:cNvSpPr>
            <p:nvPr/>
          </p:nvSpPr>
          <p:spPr bwMode="auto">
            <a:xfrm>
              <a:off x="3431" y="747"/>
              <a:ext cx="709" cy="0"/>
            </a:xfrm>
            <a:prstGeom prst="line">
              <a:avLst/>
            </a:prstGeom>
            <a:noFill/>
            <a:ln w="38100">
              <a:solidFill>
                <a:srgbClr val="003366"/>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wrap="none" anchor="ctr">
              <a:spAutoFit/>
            </a:bodyPr>
            <a:lstStyle/>
            <a:p>
              <a:pPr algn="ctr" eaLnBrk="1" hangingPunct="1">
                <a:defRPr/>
              </a:pPr>
              <a:endParaRPr lang="zh-CN" altLang="en-US">
                <a:solidFill>
                  <a:srgbClr val="7030A0"/>
                </a:solidFill>
                <a:ea typeface="华文行楷" panose="02010800040101010101" charset="-122"/>
                <a:cs typeface="华文行楷" panose="02010800040101010101" charset="-122"/>
              </a:endParaRPr>
            </a:p>
          </p:txBody>
        </p:sp>
        <p:sp>
          <p:nvSpPr>
            <p:cNvPr id="51" name="Text Box 13"/>
            <p:cNvSpPr txBox="1">
              <a:spLocks noChangeArrowheads="1"/>
            </p:cNvSpPr>
            <p:nvPr/>
          </p:nvSpPr>
          <p:spPr bwMode="auto">
            <a:xfrm>
              <a:off x="3514" y="322"/>
              <a:ext cx="291"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vert="eaVert">
              <a:spAutoFit/>
            </a:bodyPr>
            <a:lstStyle>
              <a:lvl1pPr>
                <a:defRPr kumimoji="1" sz="2400">
                  <a:solidFill>
                    <a:schemeClr val="accent2"/>
                  </a:solidFill>
                  <a:latin typeface="Arial" panose="020B0604020202020204" pitchFamily="34" charset="0"/>
                  <a:ea typeface="华文行楷" panose="02010800040101010101" charset="-122"/>
                </a:defRPr>
              </a:lvl1pPr>
              <a:lvl2pPr marL="742950" indent="-285750">
                <a:defRPr kumimoji="1" sz="2400">
                  <a:solidFill>
                    <a:schemeClr val="accent2"/>
                  </a:solidFill>
                  <a:latin typeface="Arial" panose="020B0604020202020204" pitchFamily="34" charset="0"/>
                  <a:ea typeface="华文行楷" panose="02010800040101010101" charset="-122"/>
                </a:defRPr>
              </a:lvl2pPr>
              <a:lvl3pPr marL="1143000" indent="-228600">
                <a:defRPr kumimoji="1" sz="2400">
                  <a:solidFill>
                    <a:schemeClr val="accent2"/>
                  </a:solidFill>
                  <a:latin typeface="Arial" panose="020B0604020202020204" pitchFamily="34" charset="0"/>
                  <a:ea typeface="华文行楷" panose="02010800040101010101" charset="-122"/>
                </a:defRPr>
              </a:lvl3pPr>
              <a:lvl4pPr marL="1600200" indent="-228600">
                <a:defRPr kumimoji="1" sz="2400">
                  <a:solidFill>
                    <a:schemeClr val="accent2"/>
                  </a:solidFill>
                  <a:latin typeface="Arial" panose="020B0604020202020204" pitchFamily="34" charset="0"/>
                  <a:ea typeface="华文行楷" panose="02010800040101010101" charset="-122"/>
                </a:defRPr>
              </a:lvl4pPr>
              <a:lvl5pPr marL="2057400" indent="-228600">
                <a:defRPr kumimoji="1" sz="2400">
                  <a:solidFill>
                    <a:schemeClr val="accent2"/>
                  </a:solidFill>
                  <a:latin typeface="Arial" panose="020B0604020202020204" pitchFamily="34" charset="0"/>
                  <a:ea typeface="华文行楷" panose="02010800040101010101"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华文行楷" panose="02010800040101010101" charset="-122"/>
                </a:defRPr>
              </a:lvl9pPr>
            </a:lstStyle>
            <a:p>
              <a:pPr algn="ctr" eaLnBrk="1" hangingPunct="1">
                <a:spcBef>
                  <a:spcPct val="50000"/>
                </a:spcBef>
                <a:defRPr/>
              </a:pPr>
              <a:r>
                <a:rPr kumimoji="0" lang="en-US" altLang="zh-CN" sz="1800" b="1">
                  <a:solidFill>
                    <a:srgbClr val="7030A0"/>
                  </a:solidFill>
                  <a:latin typeface="Times New Roman" panose="02020603050405020304" pitchFamily="18" charset="0"/>
                  <a:ea typeface="宋体" panose="02010600030101010101" pitchFamily="2" charset="-122"/>
                </a:rPr>
                <a:t>…</a:t>
              </a:r>
              <a:endParaRPr kumimoji="0" lang="zh-CN" altLang="en-US" sz="1800">
                <a:solidFill>
                  <a:srgbClr val="7030A0"/>
                </a:solidFill>
                <a:latin typeface="Times New Roman" panose="02020603050405020304" pitchFamily="18" charset="0"/>
                <a:ea typeface="宋体" panose="02010600030101010101" pitchFamily="2" charset="-122"/>
              </a:endParaRPr>
            </a:p>
          </p:txBody>
        </p:sp>
        <p:sp>
          <p:nvSpPr>
            <p:cNvPr id="52" name="Text Box 14"/>
            <p:cNvSpPr txBox="1">
              <a:spLocks noChangeArrowheads="1"/>
            </p:cNvSpPr>
            <p:nvPr/>
          </p:nvSpPr>
          <p:spPr bwMode="auto">
            <a:xfrm>
              <a:off x="3771" y="350"/>
              <a:ext cx="50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107763" dir="18900000" algn="ctr" rotWithShape="0">
                      <a:schemeClr val="bg2">
                        <a:alpha val="74998"/>
                      </a:schemeClr>
                    </a:outerShdw>
                  </a:effectLst>
                </a14:hiddenEffects>
              </a:ext>
            </a:extLst>
          </p:spPr>
          <p:txBody>
            <a:bodyPr>
              <a:spAutoFit/>
            </a:bodyPr>
            <a:lstStyle>
              <a:lvl1pPr eaLnBrk="0" hangingPunct="0">
                <a:defRPr sz="2400">
                  <a:solidFill>
                    <a:schemeClr val="accent2"/>
                  </a:solidFill>
                  <a:latin typeface="Arial" panose="020B0604020202020204" pitchFamily="34" charset="0"/>
                  <a:ea typeface="华文行楷" panose="02010800040101010101" charset="-122"/>
                </a:defRPr>
              </a:lvl1pPr>
              <a:lvl2pPr marL="742950" indent="-285750" eaLnBrk="0" hangingPunct="0">
                <a:defRPr sz="2400">
                  <a:solidFill>
                    <a:schemeClr val="accent2"/>
                  </a:solidFill>
                  <a:latin typeface="Arial" panose="020B0604020202020204" pitchFamily="34" charset="0"/>
                  <a:ea typeface="华文行楷" panose="02010800040101010101" charset="-122"/>
                </a:defRPr>
              </a:lvl2pPr>
              <a:lvl3pPr marL="1143000" indent="-228600" eaLnBrk="0" hangingPunct="0">
                <a:defRPr sz="2400">
                  <a:solidFill>
                    <a:schemeClr val="accent2"/>
                  </a:solidFill>
                  <a:latin typeface="Arial" panose="020B0604020202020204" pitchFamily="34" charset="0"/>
                  <a:ea typeface="华文行楷" panose="02010800040101010101" charset="-122"/>
                </a:defRPr>
              </a:lvl3pPr>
              <a:lvl4pPr marL="1600200" indent="-228600" eaLnBrk="0" hangingPunct="0">
                <a:defRPr sz="2400">
                  <a:solidFill>
                    <a:schemeClr val="accent2"/>
                  </a:solidFill>
                  <a:latin typeface="Arial" panose="020B0604020202020204" pitchFamily="34" charset="0"/>
                  <a:ea typeface="华文行楷" panose="02010800040101010101" charset="-122"/>
                </a:defRPr>
              </a:lvl4pPr>
              <a:lvl5pPr marL="2057400" indent="-228600" eaLnBrk="0" hangingPunct="0">
                <a:defRPr sz="2400">
                  <a:solidFill>
                    <a:schemeClr val="accent2"/>
                  </a:solidFill>
                  <a:latin typeface="Arial" panose="020B0604020202020204" pitchFamily="34" charset="0"/>
                  <a:ea typeface="华文行楷" panose="02010800040101010101" charset="-122"/>
                </a:defRPr>
              </a:lvl5pPr>
              <a:lvl6pPr marL="25146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6pPr>
              <a:lvl7pPr marL="29718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7pPr>
              <a:lvl8pPr marL="34290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8pPr>
              <a:lvl9pPr marL="3886200" indent="-228600" algn="ctr" eaLnBrk="0" fontAlgn="base" hangingPunct="0">
                <a:spcBef>
                  <a:spcPct val="0"/>
                </a:spcBef>
                <a:spcAft>
                  <a:spcPct val="0"/>
                </a:spcAft>
                <a:defRPr sz="2400">
                  <a:solidFill>
                    <a:schemeClr val="accent2"/>
                  </a:solidFill>
                  <a:latin typeface="Arial" panose="020B0604020202020204" pitchFamily="34" charset="0"/>
                  <a:ea typeface="华文行楷" panose="02010800040101010101" charset="-122"/>
                </a:defRPr>
              </a:lvl9pPr>
            </a:lstStyle>
            <a:p>
              <a:pPr algn="ctr" eaLnBrk="1" hangingPunct="1">
                <a:spcBef>
                  <a:spcPct val="50000"/>
                </a:spcBef>
                <a:defRPr/>
              </a:pPr>
              <a:r>
                <a:rPr lang="zh-CN" altLang="en-US" b="1" dirty="0">
                  <a:solidFill>
                    <a:srgbClr val="7030A0"/>
                  </a:solidFill>
                  <a:latin typeface="Times New Roman" panose="02020603050405020304" pitchFamily="18" charset="0"/>
                  <a:ea typeface="宋体" panose="02010600030101010101" pitchFamily="2" charset="-122"/>
                </a:rPr>
                <a:t>输出</a:t>
              </a:r>
            </a:p>
          </p:txBody>
        </p:sp>
      </p:gr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lang="en-US"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1.1</a:t>
            </a:r>
            <a:r>
              <a:rPr sz="2800" b="1" spc="300" dirty="0">
                <a:solidFill>
                  <a:srgbClr val="5C307D"/>
                </a:solidFill>
                <a:latin typeface="Times New Roman" panose="02020603050405020304" pitchFamily="18" charset="0"/>
                <a:ea typeface="Microsoft YaHei UI" panose="020B0503020204020204" pitchFamily="34" charset="-122"/>
                <a:cs typeface="Times New Roman" panose="02020603050405020304" pitchFamily="18" charset="0"/>
              </a:rPr>
              <a:t>.1  算法的定义</a:t>
            </a:r>
          </a:p>
        </p:txBody>
      </p:sp>
      <p:grpSp>
        <p:nvGrpSpPr>
          <p:cNvPr id="31" name="Group 31"/>
          <p:cNvGrpSpPr/>
          <p:nvPr/>
        </p:nvGrpSpPr>
        <p:grpSpPr>
          <a:xfrm>
            <a:off x="821322" y="1060210"/>
            <a:ext cx="432000" cy="432000"/>
            <a:chOff x="8686801" y="2019300"/>
            <a:chExt cx="528638" cy="565150"/>
          </a:xfrm>
          <a:solidFill>
            <a:srgbClr val="5A327D"/>
          </a:solidFill>
        </p:grpSpPr>
        <p:sp>
          <p:nvSpPr>
            <p:cNvPr id="33"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9" name="Freeform 84"/>
          <p:cNvSpPr/>
          <p:nvPr/>
        </p:nvSpPr>
        <p:spPr bwMode="auto">
          <a:xfrm>
            <a:off x="1248805" y="177259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59" name="组合 58"/>
          <p:cNvGrpSpPr/>
          <p:nvPr/>
        </p:nvGrpSpPr>
        <p:grpSpPr>
          <a:xfrm>
            <a:off x="1587877" y="5342563"/>
            <a:ext cx="8394324" cy="990015"/>
            <a:chOff x="1587877" y="5459403"/>
            <a:chExt cx="8394324" cy="990015"/>
          </a:xfrm>
        </p:grpSpPr>
        <p:sp>
          <p:nvSpPr>
            <p:cNvPr id="37" name="矩形 36"/>
            <p:cNvSpPr/>
            <p:nvPr/>
          </p:nvSpPr>
          <p:spPr>
            <a:xfrm>
              <a:off x="2392681" y="5459403"/>
              <a:ext cx="7589520" cy="990015"/>
            </a:xfrm>
            <a:prstGeom prst="rect">
              <a:avLst/>
            </a:prstGeom>
            <a:ln w="31750">
              <a:solidFill>
                <a:srgbClr val="7030A0"/>
              </a:solidFill>
              <a:prstDash val="solid"/>
            </a:ln>
          </p:spPr>
          <p:txBody>
            <a:bodyPr wrap="square">
              <a:spAutoFit/>
            </a:bodyPr>
            <a:lstStyle/>
            <a:p>
              <a:pPr>
                <a:lnSpc>
                  <a:spcPts val="3500"/>
                </a:lnSpc>
                <a:buClr>
                  <a:schemeClr val="bg2"/>
                </a:buClr>
                <a:buSzPct val="75000"/>
              </a:pP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算法不是问题的答案，而是解决问题的</a:t>
              </a: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操作步骤</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，执行这个操作步骤就能获得问题的答案。</a:t>
              </a:r>
            </a:p>
          </p:txBody>
        </p:sp>
        <p:grpSp>
          <p:nvGrpSpPr>
            <p:cNvPr id="40" name="Group 70"/>
            <p:cNvGrpSpPr/>
            <p:nvPr/>
          </p:nvGrpSpPr>
          <p:grpSpPr>
            <a:xfrm>
              <a:off x="1587877" y="5632120"/>
              <a:ext cx="546100" cy="547688"/>
              <a:chOff x="6384753" y="4236566"/>
              <a:chExt cx="546100" cy="547688"/>
            </a:xfrm>
            <a:solidFill>
              <a:srgbClr val="5A327D"/>
            </a:solidFill>
          </p:grpSpPr>
          <p:sp>
            <p:nvSpPr>
              <p:cNvPr id="41" name="Freeform 104"/>
              <p:cNvSpPr/>
              <p:nvPr/>
            </p:nvSpPr>
            <p:spPr bwMode="auto">
              <a:xfrm>
                <a:off x="6610178" y="4763616"/>
                <a:ext cx="90488" cy="20638"/>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05"/>
              <p:cNvSpPr/>
              <p:nvPr/>
            </p:nvSpPr>
            <p:spPr bwMode="auto">
              <a:xfrm>
                <a:off x="6646690" y="4236566"/>
                <a:ext cx="20638" cy="79375"/>
              </a:xfrm>
              <a:custGeom>
                <a:avLst/>
                <a:gdLst>
                  <a:gd name="T0" fmla="*/ 4 w 7"/>
                  <a:gd name="T1" fmla="*/ 28 h 28"/>
                  <a:gd name="T2" fmla="*/ 7 w 7"/>
                  <a:gd name="T3" fmla="*/ 24 h 28"/>
                  <a:gd name="T4" fmla="*/ 7 w 7"/>
                  <a:gd name="T5" fmla="*/ 4 h 28"/>
                  <a:gd name="T6" fmla="*/ 4 w 7"/>
                  <a:gd name="T7" fmla="*/ 0 h 28"/>
                  <a:gd name="T8" fmla="*/ 0 w 7"/>
                  <a:gd name="T9" fmla="*/ 4 h 28"/>
                  <a:gd name="T10" fmla="*/ 0 w 7"/>
                  <a:gd name="T11" fmla="*/ 24 h 28"/>
                  <a:gd name="T12" fmla="*/ 4 w 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7" h="28">
                    <a:moveTo>
                      <a:pt x="4" y="28"/>
                    </a:moveTo>
                    <a:cubicBezTo>
                      <a:pt x="6" y="28"/>
                      <a:pt x="7" y="26"/>
                      <a:pt x="7" y="24"/>
                    </a:cubicBezTo>
                    <a:cubicBezTo>
                      <a:pt x="7" y="4"/>
                      <a:pt x="7" y="4"/>
                      <a:pt x="7" y="4"/>
                    </a:cubicBezTo>
                    <a:cubicBezTo>
                      <a:pt x="7" y="2"/>
                      <a:pt x="6" y="0"/>
                      <a:pt x="4" y="0"/>
                    </a:cubicBezTo>
                    <a:cubicBezTo>
                      <a:pt x="1" y="0"/>
                      <a:pt x="0" y="2"/>
                      <a:pt x="0" y="4"/>
                    </a:cubicBezTo>
                    <a:cubicBezTo>
                      <a:pt x="0" y="24"/>
                      <a:pt x="0" y="24"/>
                      <a:pt x="0" y="24"/>
                    </a:cubicBezTo>
                    <a:cubicBezTo>
                      <a:pt x="0" y="26"/>
                      <a:pt x="1" y="28"/>
                      <a:pt x="4"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6"/>
              <p:cNvSpPr/>
              <p:nvPr/>
            </p:nvSpPr>
            <p:spPr bwMode="auto">
              <a:xfrm>
                <a:off x="6464128" y="4308004"/>
                <a:ext cx="65088" cy="65088"/>
              </a:xfrm>
              <a:custGeom>
                <a:avLst/>
                <a:gdLst>
                  <a:gd name="T0" fmla="*/ 19 w 23"/>
                  <a:gd name="T1" fmla="*/ 23 h 23"/>
                  <a:gd name="T2" fmla="*/ 21 w 23"/>
                  <a:gd name="T3" fmla="*/ 22 h 23"/>
                  <a:gd name="T4" fmla="*/ 21 w 23"/>
                  <a:gd name="T5" fmla="*/ 17 h 23"/>
                  <a:gd name="T6" fmla="*/ 8 w 23"/>
                  <a:gd name="T7" fmla="*/ 2 h 23"/>
                  <a:gd name="T8" fmla="*/ 2 w 23"/>
                  <a:gd name="T9" fmla="*/ 2 h 23"/>
                  <a:gd name="T10" fmla="*/ 2 w 23"/>
                  <a:gd name="T11" fmla="*/ 7 h 23"/>
                  <a:gd name="T12" fmla="*/ 16 w 23"/>
                  <a:gd name="T13" fmla="*/ 22 h 23"/>
                  <a:gd name="T14" fmla="*/ 19 w 23"/>
                  <a:gd name="T15" fmla="*/ 23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9" y="23"/>
                    </a:moveTo>
                    <a:cubicBezTo>
                      <a:pt x="20" y="23"/>
                      <a:pt x="20" y="23"/>
                      <a:pt x="21" y="22"/>
                    </a:cubicBezTo>
                    <a:cubicBezTo>
                      <a:pt x="23" y="21"/>
                      <a:pt x="23" y="18"/>
                      <a:pt x="21" y="17"/>
                    </a:cubicBezTo>
                    <a:cubicBezTo>
                      <a:pt x="8" y="2"/>
                      <a:pt x="8" y="2"/>
                      <a:pt x="8" y="2"/>
                    </a:cubicBezTo>
                    <a:cubicBezTo>
                      <a:pt x="6" y="0"/>
                      <a:pt x="4" y="0"/>
                      <a:pt x="2" y="2"/>
                    </a:cubicBezTo>
                    <a:cubicBezTo>
                      <a:pt x="1" y="3"/>
                      <a:pt x="0" y="5"/>
                      <a:pt x="2" y="7"/>
                    </a:cubicBezTo>
                    <a:cubicBezTo>
                      <a:pt x="16" y="22"/>
                      <a:pt x="16" y="22"/>
                      <a:pt x="16" y="22"/>
                    </a:cubicBezTo>
                    <a:cubicBezTo>
                      <a:pt x="16" y="23"/>
                      <a:pt x="17" y="23"/>
                      <a:pt x="1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07"/>
              <p:cNvSpPr/>
              <p:nvPr/>
            </p:nvSpPr>
            <p:spPr bwMode="auto">
              <a:xfrm>
                <a:off x="6783215" y="4308004"/>
                <a:ext cx="65088" cy="65088"/>
              </a:xfrm>
              <a:custGeom>
                <a:avLst/>
                <a:gdLst>
                  <a:gd name="T0" fmla="*/ 15 w 23"/>
                  <a:gd name="T1" fmla="*/ 2 h 23"/>
                  <a:gd name="T2" fmla="*/ 2 w 23"/>
                  <a:gd name="T3" fmla="*/ 17 h 23"/>
                  <a:gd name="T4" fmla="*/ 2 w 23"/>
                  <a:gd name="T5" fmla="*/ 22 h 23"/>
                  <a:gd name="T6" fmla="*/ 5 w 23"/>
                  <a:gd name="T7" fmla="*/ 23 h 23"/>
                  <a:gd name="T8" fmla="*/ 7 w 23"/>
                  <a:gd name="T9" fmla="*/ 22 h 23"/>
                  <a:gd name="T10" fmla="*/ 21 w 23"/>
                  <a:gd name="T11" fmla="*/ 7 h 23"/>
                  <a:gd name="T12" fmla="*/ 21 w 23"/>
                  <a:gd name="T13" fmla="*/ 2 h 23"/>
                  <a:gd name="T14" fmla="*/ 15 w 23"/>
                  <a:gd name="T15" fmla="*/ 2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3">
                    <a:moveTo>
                      <a:pt x="15" y="2"/>
                    </a:moveTo>
                    <a:cubicBezTo>
                      <a:pt x="2" y="17"/>
                      <a:pt x="2" y="17"/>
                      <a:pt x="2" y="17"/>
                    </a:cubicBezTo>
                    <a:cubicBezTo>
                      <a:pt x="0" y="18"/>
                      <a:pt x="0" y="21"/>
                      <a:pt x="2" y="22"/>
                    </a:cubicBezTo>
                    <a:cubicBezTo>
                      <a:pt x="3" y="23"/>
                      <a:pt x="4" y="23"/>
                      <a:pt x="5" y="23"/>
                    </a:cubicBezTo>
                    <a:cubicBezTo>
                      <a:pt x="6" y="23"/>
                      <a:pt x="7" y="23"/>
                      <a:pt x="7" y="22"/>
                    </a:cubicBezTo>
                    <a:cubicBezTo>
                      <a:pt x="21" y="7"/>
                      <a:pt x="21" y="7"/>
                      <a:pt x="21" y="7"/>
                    </a:cubicBezTo>
                    <a:cubicBezTo>
                      <a:pt x="23" y="5"/>
                      <a:pt x="23" y="3"/>
                      <a:pt x="21" y="2"/>
                    </a:cubicBezTo>
                    <a:cubicBezTo>
                      <a:pt x="19" y="0"/>
                      <a:pt x="17" y="0"/>
                      <a:pt x="15"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08"/>
              <p:cNvSpPr/>
              <p:nvPr/>
            </p:nvSpPr>
            <p:spPr bwMode="auto">
              <a:xfrm>
                <a:off x="6384753" y="4476279"/>
                <a:ext cx="79375" cy="22225"/>
              </a:xfrm>
              <a:custGeom>
                <a:avLst/>
                <a:gdLst>
                  <a:gd name="T0" fmla="*/ 24 w 28"/>
                  <a:gd name="T1" fmla="*/ 0 h 8"/>
                  <a:gd name="T2" fmla="*/ 3 w 28"/>
                  <a:gd name="T3" fmla="*/ 0 h 8"/>
                  <a:gd name="T4" fmla="*/ 0 w 28"/>
                  <a:gd name="T5" fmla="*/ 4 h 8"/>
                  <a:gd name="T6" fmla="*/ 3 w 28"/>
                  <a:gd name="T7" fmla="*/ 8 h 8"/>
                  <a:gd name="T8" fmla="*/ 24 w 28"/>
                  <a:gd name="T9" fmla="*/ 8 h 8"/>
                  <a:gd name="T10" fmla="*/ 28 w 28"/>
                  <a:gd name="T11" fmla="*/ 4 h 8"/>
                  <a:gd name="T12" fmla="*/ 24 w 28"/>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8" h="8">
                    <a:moveTo>
                      <a:pt x="24" y="0"/>
                    </a:moveTo>
                    <a:cubicBezTo>
                      <a:pt x="3" y="0"/>
                      <a:pt x="3" y="0"/>
                      <a:pt x="3" y="0"/>
                    </a:cubicBezTo>
                    <a:cubicBezTo>
                      <a:pt x="1" y="0"/>
                      <a:pt x="0" y="2"/>
                      <a:pt x="0" y="4"/>
                    </a:cubicBezTo>
                    <a:cubicBezTo>
                      <a:pt x="0" y="6"/>
                      <a:pt x="1" y="8"/>
                      <a:pt x="3" y="8"/>
                    </a:cubicBezTo>
                    <a:cubicBezTo>
                      <a:pt x="24" y="8"/>
                      <a:pt x="24" y="8"/>
                      <a:pt x="24" y="8"/>
                    </a:cubicBezTo>
                    <a:cubicBezTo>
                      <a:pt x="26" y="8"/>
                      <a:pt x="28" y="6"/>
                      <a:pt x="28" y="4"/>
                    </a:cubicBezTo>
                    <a:cubicBezTo>
                      <a:pt x="28" y="2"/>
                      <a:pt x="26" y="0"/>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09"/>
              <p:cNvSpPr/>
              <p:nvPr/>
            </p:nvSpPr>
            <p:spPr bwMode="auto">
              <a:xfrm>
                <a:off x="6848303" y="4476279"/>
                <a:ext cx="82550" cy="22225"/>
              </a:xfrm>
              <a:custGeom>
                <a:avLst/>
                <a:gdLst>
                  <a:gd name="T0" fmla="*/ 25 w 29"/>
                  <a:gd name="T1" fmla="*/ 0 h 8"/>
                  <a:gd name="T2" fmla="*/ 4 w 29"/>
                  <a:gd name="T3" fmla="*/ 0 h 8"/>
                  <a:gd name="T4" fmla="*/ 0 w 29"/>
                  <a:gd name="T5" fmla="*/ 4 h 8"/>
                  <a:gd name="T6" fmla="*/ 4 w 29"/>
                  <a:gd name="T7" fmla="*/ 8 h 8"/>
                  <a:gd name="T8" fmla="*/ 25 w 29"/>
                  <a:gd name="T9" fmla="*/ 8 h 8"/>
                  <a:gd name="T10" fmla="*/ 29 w 29"/>
                  <a:gd name="T11" fmla="*/ 4 h 8"/>
                  <a:gd name="T12" fmla="*/ 25 w 2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5" y="0"/>
                    </a:moveTo>
                    <a:cubicBezTo>
                      <a:pt x="4" y="0"/>
                      <a:pt x="4" y="0"/>
                      <a:pt x="4" y="0"/>
                    </a:cubicBezTo>
                    <a:cubicBezTo>
                      <a:pt x="2" y="0"/>
                      <a:pt x="0" y="2"/>
                      <a:pt x="0" y="4"/>
                    </a:cubicBezTo>
                    <a:cubicBezTo>
                      <a:pt x="0" y="6"/>
                      <a:pt x="2" y="8"/>
                      <a:pt x="4" y="8"/>
                    </a:cubicBezTo>
                    <a:cubicBezTo>
                      <a:pt x="25" y="8"/>
                      <a:pt x="25" y="8"/>
                      <a:pt x="25" y="8"/>
                    </a:cubicBezTo>
                    <a:cubicBezTo>
                      <a:pt x="27" y="8"/>
                      <a:pt x="29" y="6"/>
                      <a:pt x="29" y="4"/>
                    </a:cubicBezTo>
                    <a:cubicBezTo>
                      <a:pt x="29" y="2"/>
                      <a:pt x="27"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10"/>
              <p:cNvSpPr>
                <a:spLocks noEditPoints="1"/>
              </p:cNvSpPr>
              <p:nvPr/>
            </p:nvSpPr>
            <p:spPr bwMode="auto">
              <a:xfrm>
                <a:off x="6503815" y="4339754"/>
                <a:ext cx="304800" cy="363538"/>
              </a:xfrm>
              <a:custGeom>
                <a:avLst/>
                <a:gdLst>
                  <a:gd name="T0" fmla="*/ 54 w 107"/>
                  <a:gd name="T1" fmla="*/ 0 h 128"/>
                  <a:gd name="T2" fmla="*/ 0 w 107"/>
                  <a:gd name="T3" fmla="*/ 52 h 128"/>
                  <a:gd name="T4" fmla="*/ 28 w 107"/>
                  <a:gd name="T5" fmla="*/ 98 h 128"/>
                  <a:gd name="T6" fmla="*/ 39 w 107"/>
                  <a:gd name="T7" fmla="*/ 128 h 128"/>
                  <a:gd name="T8" fmla="*/ 40 w 107"/>
                  <a:gd name="T9" fmla="*/ 128 h 128"/>
                  <a:gd name="T10" fmla="*/ 67 w 107"/>
                  <a:gd name="T11" fmla="*/ 128 h 128"/>
                  <a:gd name="T12" fmla="*/ 68 w 107"/>
                  <a:gd name="T13" fmla="*/ 128 h 128"/>
                  <a:gd name="T14" fmla="*/ 79 w 107"/>
                  <a:gd name="T15" fmla="*/ 98 h 128"/>
                  <a:gd name="T16" fmla="*/ 107 w 107"/>
                  <a:gd name="T17" fmla="*/ 52 h 128"/>
                  <a:gd name="T18" fmla="*/ 54 w 107"/>
                  <a:gd name="T19" fmla="*/ 0 h 128"/>
                  <a:gd name="T20" fmla="*/ 60 w 107"/>
                  <a:gd name="T21" fmla="*/ 119 h 128"/>
                  <a:gd name="T22" fmla="*/ 57 w 107"/>
                  <a:gd name="T23" fmla="*/ 122 h 128"/>
                  <a:gd name="T24" fmla="*/ 56 w 107"/>
                  <a:gd name="T25" fmla="*/ 122 h 128"/>
                  <a:gd name="T26" fmla="*/ 54 w 107"/>
                  <a:gd name="T27" fmla="*/ 120 h 128"/>
                  <a:gd name="T28" fmla="*/ 51 w 107"/>
                  <a:gd name="T29" fmla="*/ 122 h 128"/>
                  <a:gd name="T30" fmla="*/ 50 w 107"/>
                  <a:gd name="T31" fmla="*/ 122 h 128"/>
                  <a:gd name="T32" fmla="*/ 47 w 107"/>
                  <a:gd name="T33" fmla="*/ 119 h 128"/>
                  <a:gd name="T34" fmla="*/ 37 w 107"/>
                  <a:gd name="T35" fmla="*/ 48 h 128"/>
                  <a:gd name="T36" fmla="*/ 40 w 107"/>
                  <a:gd name="T37" fmla="*/ 44 h 128"/>
                  <a:gd name="T38" fmla="*/ 44 w 107"/>
                  <a:gd name="T39" fmla="*/ 47 h 128"/>
                  <a:gd name="T40" fmla="*/ 54 w 107"/>
                  <a:gd name="T41" fmla="*/ 112 h 128"/>
                  <a:gd name="T42" fmla="*/ 63 w 107"/>
                  <a:gd name="T43" fmla="*/ 47 h 128"/>
                  <a:gd name="T44" fmla="*/ 67 w 107"/>
                  <a:gd name="T45" fmla="*/ 44 h 128"/>
                  <a:gd name="T46" fmla="*/ 70 w 107"/>
                  <a:gd name="T47" fmla="*/ 48 h 128"/>
                  <a:gd name="T48" fmla="*/ 60 w 107"/>
                  <a:gd name="T49"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28">
                    <a:moveTo>
                      <a:pt x="54" y="0"/>
                    </a:moveTo>
                    <a:cubicBezTo>
                      <a:pt x="24" y="0"/>
                      <a:pt x="0" y="23"/>
                      <a:pt x="0" y="52"/>
                    </a:cubicBezTo>
                    <a:cubicBezTo>
                      <a:pt x="0" y="71"/>
                      <a:pt x="11" y="89"/>
                      <a:pt x="28" y="98"/>
                    </a:cubicBezTo>
                    <a:cubicBezTo>
                      <a:pt x="39" y="128"/>
                      <a:pt x="39" y="128"/>
                      <a:pt x="39" y="128"/>
                    </a:cubicBezTo>
                    <a:cubicBezTo>
                      <a:pt x="40" y="128"/>
                      <a:pt x="40" y="128"/>
                      <a:pt x="40" y="128"/>
                    </a:cubicBezTo>
                    <a:cubicBezTo>
                      <a:pt x="67" y="128"/>
                      <a:pt x="67" y="128"/>
                      <a:pt x="67" y="128"/>
                    </a:cubicBezTo>
                    <a:cubicBezTo>
                      <a:pt x="67" y="128"/>
                      <a:pt x="68" y="128"/>
                      <a:pt x="68" y="128"/>
                    </a:cubicBezTo>
                    <a:cubicBezTo>
                      <a:pt x="79" y="98"/>
                      <a:pt x="79" y="98"/>
                      <a:pt x="79" y="98"/>
                    </a:cubicBezTo>
                    <a:cubicBezTo>
                      <a:pt x="96" y="89"/>
                      <a:pt x="107" y="71"/>
                      <a:pt x="107" y="52"/>
                    </a:cubicBezTo>
                    <a:cubicBezTo>
                      <a:pt x="107" y="23"/>
                      <a:pt x="83" y="0"/>
                      <a:pt x="54" y="0"/>
                    </a:cubicBezTo>
                    <a:close/>
                    <a:moveTo>
                      <a:pt x="60" y="119"/>
                    </a:moveTo>
                    <a:cubicBezTo>
                      <a:pt x="60" y="121"/>
                      <a:pt x="59" y="122"/>
                      <a:pt x="57" y="122"/>
                    </a:cubicBezTo>
                    <a:cubicBezTo>
                      <a:pt x="56" y="122"/>
                      <a:pt x="56" y="122"/>
                      <a:pt x="56" y="122"/>
                    </a:cubicBezTo>
                    <a:cubicBezTo>
                      <a:pt x="55" y="122"/>
                      <a:pt x="54" y="121"/>
                      <a:pt x="54" y="120"/>
                    </a:cubicBezTo>
                    <a:cubicBezTo>
                      <a:pt x="53" y="121"/>
                      <a:pt x="52" y="122"/>
                      <a:pt x="51" y="122"/>
                    </a:cubicBezTo>
                    <a:cubicBezTo>
                      <a:pt x="51" y="122"/>
                      <a:pt x="51" y="122"/>
                      <a:pt x="50" y="122"/>
                    </a:cubicBezTo>
                    <a:cubicBezTo>
                      <a:pt x="49" y="122"/>
                      <a:pt x="47" y="121"/>
                      <a:pt x="47" y="119"/>
                    </a:cubicBezTo>
                    <a:cubicBezTo>
                      <a:pt x="37" y="48"/>
                      <a:pt x="37" y="48"/>
                      <a:pt x="37" y="48"/>
                    </a:cubicBezTo>
                    <a:cubicBezTo>
                      <a:pt x="36" y="46"/>
                      <a:pt x="38" y="44"/>
                      <a:pt x="40" y="44"/>
                    </a:cubicBezTo>
                    <a:cubicBezTo>
                      <a:pt x="42" y="43"/>
                      <a:pt x="44" y="45"/>
                      <a:pt x="44" y="47"/>
                    </a:cubicBezTo>
                    <a:cubicBezTo>
                      <a:pt x="54" y="112"/>
                      <a:pt x="54" y="112"/>
                      <a:pt x="54" y="112"/>
                    </a:cubicBezTo>
                    <a:cubicBezTo>
                      <a:pt x="63" y="47"/>
                      <a:pt x="63" y="47"/>
                      <a:pt x="63" y="47"/>
                    </a:cubicBezTo>
                    <a:cubicBezTo>
                      <a:pt x="63" y="45"/>
                      <a:pt x="65" y="43"/>
                      <a:pt x="67" y="44"/>
                    </a:cubicBezTo>
                    <a:cubicBezTo>
                      <a:pt x="69" y="44"/>
                      <a:pt x="71" y="46"/>
                      <a:pt x="70" y="48"/>
                    </a:cubicBezTo>
                    <a:lnTo>
                      <a:pt x="60" y="11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104"/>
              <p:cNvSpPr/>
              <p:nvPr/>
            </p:nvSpPr>
            <p:spPr bwMode="auto">
              <a:xfrm>
                <a:off x="6611746" y="4713389"/>
                <a:ext cx="90488" cy="36000"/>
              </a:xfrm>
              <a:custGeom>
                <a:avLst/>
                <a:gdLst>
                  <a:gd name="T0" fmla="*/ 28 w 32"/>
                  <a:gd name="T1" fmla="*/ 0 h 7"/>
                  <a:gd name="T2" fmla="*/ 4 w 32"/>
                  <a:gd name="T3" fmla="*/ 0 h 7"/>
                  <a:gd name="T4" fmla="*/ 0 w 32"/>
                  <a:gd name="T5" fmla="*/ 4 h 7"/>
                  <a:gd name="T6" fmla="*/ 4 w 32"/>
                  <a:gd name="T7" fmla="*/ 7 h 7"/>
                  <a:gd name="T8" fmla="*/ 28 w 32"/>
                  <a:gd name="T9" fmla="*/ 7 h 7"/>
                  <a:gd name="T10" fmla="*/ 32 w 32"/>
                  <a:gd name="T11" fmla="*/ 4 h 7"/>
                  <a:gd name="T12" fmla="*/ 28 w 32"/>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32" h="7">
                    <a:moveTo>
                      <a:pt x="28" y="0"/>
                    </a:moveTo>
                    <a:cubicBezTo>
                      <a:pt x="4" y="0"/>
                      <a:pt x="4" y="0"/>
                      <a:pt x="4" y="0"/>
                    </a:cubicBezTo>
                    <a:cubicBezTo>
                      <a:pt x="2" y="0"/>
                      <a:pt x="0" y="1"/>
                      <a:pt x="0" y="4"/>
                    </a:cubicBezTo>
                    <a:cubicBezTo>
                      <a:pt x="0" y="6"/>
                      <a:pt x="2" y="7"/>
                      <a:pt x="4" y="7"/>
                    </a:cubicBezTo>
                    <a:cubicBezTo>
                      <a:pt x="28" y="7"/>
                      <a:pt x="28" y="7"/>
                      <a:pt x="28" y="7"/>
                    </a:cubicBezTo>
                    <a:cubicBezTo>
                      <a:pt x="30" y="7"/>
                      <a:pt x="32" y="6"/>
                      <a:pt x="32" y="4"/>
                    </a:cubicBezTo>
                    <a:cubicBezTo>
                      <a:pt x="32" y="1"/>
                      <a:pt x="30"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down)">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lang="en-US" sz="2800" b="1" spc="300" dirty="0">
                <a:solidFill>
                  <a:srgbClr val="5C307D"/>
                </a:solidFill>
                <a:latin typeface="微软雅黑" panose="020B0503020204020204" pitchFamily="34" charset="-122"/>
                <a:ea typeface="微软雅黑" panose="020B0503020204020204" pitchFamily="34" charset="-122"/>
                <a:cs typeface="微软雅黑" panose="020B0503020204020204" pitchFamily="34" charset="-122"/>
              </a:rPr>
              <a:t>1.1</a:t>
            </a:r>
            <a:r>
              <a:rPr sz="2800" b="1" spc="300" dirty="0">
                <a:solidFill>
                  <a:srgbClr val="5C307D"/>
                </a:solidFill>
                <a:latin typeface="微软雅黑" panose="020B0503020204020204" pitchFamily="34" charset="-122"/>
                <a:ea typeface="微软雅黑" panose="020B0503020204020204" pitchFamily="34" charset="-122"/>
                <a:cs typeface="微软雅黑" panose="020B0503020204020204" pitchFamily="34" charset="-122"/>
              </a:rPr>
              <a:t>.1  算法的定义</a:t>
            </a:r>
          </a:p>
        </p:txBody>
      </p:sp>
      <p:sp>
        <p:nvSpPr>
          <p:cNvPr id="62468" name="矩形 62467"/>
          <p:cNvSpPr/>
          <p:nvPr/>
        </p:nvSpPr>
        <p:spPr>
          <a:xfrm>
            <a:off x="1813560" y="1715770"/>
            <a:ext cx="9832975" cy="1292225"/>
          </a:xfrm>
          <a:prstGeom prst="rect">
            <a:avLst/>
          </a:prstGeom>
          <a:noFill/>
          <a:ln w="9525">
            <a:noFill/>
          </a:ln>
        </p:spPr>
        <p:txBody>
          <a:bodyPr wrap="square" lIns="0" tIns="0" rIns="0" bIns="0">
            <a:spAutoFit/>
          </a:bodyPr>
          <a:lstStyle/>
          <a:p>
            <a:pPr marL="2632075" indent="-2632075" fontAlgn="auto">
              <a:lnSpc>
                <a:spcPts val="3000"/>
              </a:lnSpc>
              <a:spcAft>
                <a:spcPts val="600"/>
              </a:spcAft>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Problem — 问题：</a:t>
            </a:r>
            <a:r>
              <a:rPr lang="zh-CN" altLang="en-US" sz="2400" dirty="0">
                <a:latin typeface="黑体" panose="02010609060101010101" pitchFamily="2" charset="-122"/>
                <a:ea typeface="黑体" panose="02010609060101010101" pitchFamily="2" charset="-122"/>
              </a:rPr>
              <a:t>规定了输入与输出之间的关系，可以用通用语言描述；</a:t>
            </a:r>
          </a:p>
          <a:p>
            <a:pPr marL="2632075" indent="-2632075" fontAlgn="auto">
              <a:lnSpc>
                <a:spcPct val="100000"/>
              </a:lnSpc>
              <a:spcAft>
                <a:spcPts val="600"/>
              </a:spcAft>
            </a:pPr>
            <a:endParaRPr lang="zh-CN" altLang="en-US" sz="2400" b="1" dirty="0">
              <a:latin typeface="黑体" panose="02010609060101010101" pitchFamily="2" charset="-122"/>
              <a:ea typeface="黑体" panose="02010609060101010101" pitchFamily="2" charset="-122"/>
            </a:endParaRPr>
          </a:p>
          <a:p>
            <a:pPr marL="2602865" indent="-2602865" fontAlgn="auto">
              <a:lnSpc>
                <a:spcPts val="3000"/>
              </a:lnSpc>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Instance of a Problem — 问题实例：</a:t>
            </a:r>
            <a:r>
              <a:rPr lang="zh-CN" altLang="en-US" sz="2400" dirty="0">
                <a:latin typeface="黑体" panose="02010609060101010101" pitchFamily="2" charset="-122"/>
                <a:ea typeface="黑体" panose="02010609060101010101" pitchFamily="2" charset="-122"/>
              </a:rPr>
              <a:t>包含了求解该问题所需的输入</a:t>
            </a:r>
          </a:p>
        </p:txBody>
      </p:sp>
      <p:sp>
        <p:nvSpPr>
          <p:cNvPr id="62470" name="矩形 62469"/>
          <p:cNvSpPr/>
          <p:nvPr/>
        </p:nvSpPr>
        <p:spPr>
          <a:xfrm>
            <a:off x="1704763" y="3981451"/>
            <a:ext cx="9552517" cy="1420495"/>
          </a:xfrm>
          <a:prstGeom prst="rect">
            <a:avLst/>
          </a:prstGeom>
          <a:noFill/>
          <a:ln w="9525">
            <a:noFill/>
          </a:ln>
        </p:spPr>
        <p:txBody>
          <a:bodyPr>
            <a:spAutoFit/>
          </a:bodyPr>
          <a:lstStyle/>
          <a:p>
            <a:pPr>
              <a:lnSpc>
                <a:spcPct val="120000"/>
              </a:lnSpc>
              <a:spcBef>
                <a:spcPts val="0"/>
              </a:spcBef>
              <a:spcAft>
                <a:spcPts val="0"/>
              </a:spcAft>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rPr>
              <a:t>排序问题：</a:t>
            </a:r>
          </a:p>
          <a:p>
            <a:pPr>
              <a:lnSpc>
                <a:spcPct val="120000"/>
              </a:lnSpc>
              <a:spcBef>
                <a:spcPts val="0"/>
              </a:spcBef>
              <a:spcAft>
                <a:spcPts val="0"/>
              </a:spcAft>
            </a:pPr>
            <a:r>
              <a:rPr lang="zh-CN" altLang="en-US" sz="2400" dirty="0">
                <a:latin typeface="黑体" panose="02010609060101010101" pitchFamily="2" charset="-122"/>
                <a:ea typeface="黑体" panose="02010609060101010101" pitchFamily="2" charset="-122"/>
              </a:rPr>
              <a:t>将</a:t>
            </a:r>
            <a:r>
              <a:rPr lang="en-US" altLang="zh-CN" sz="2400" b="1" i="1">
                <a:latin typeface="Times New Roman" panose="02020603050405020304" pitchFamily="18" charset="0"/>
                <a:ea typeface="黑体" panose="02010609060101010101" pitchFamily="2" charset="-122"/>
              </a:rPr>
              <a:t>n</a:t>
            </a:r>
            <a:r>
              <a:rPr lang="zh-CN" altLang="en-US" sz="2400" dirty="0">
                <a:latin typeface="黑体" panose="02010609060101010101" pitchFamily="2" charset="-122"/>
                <a:ea typeface="黑体" panose="02010609060101010101" pitchFamily="2" charset="-122"/>
              </a:rPr>
              <a:t>个数组成的序列</a:t>
            </a:r>
            <a:r>
              <a:rPr lang="en-US" altLang="zh-CN" sz="2400" b="1">
                <a:latin typeface="黑体" panose="02010609060101010101" pitchFamily="2" charset="-122"/>
                <a:ea typeface="黑体" panose="02010609060101010101" pitchFamily="2" charset="-122"/>
              </a:rPr>
              <a:t>&lt;</a:t>
            </a:r>
            <a:r>
              <a:rPr lang="en-US" altLang="zh-CN" sz="2400" b="1" i="1">
                <a:latin typeface="Times New Roman" panose="02020603050405020304" pitchFamily="18" charset="0"/>
                <a:ea typeface="黑体" panose="02010609060101010101" pitchFamily="2" charset="-122"/>
              </a:rPr>
              <a:t>a</a:t>
            </a:r>
            <a:r>
              <a:rPr lang="en-US" altLang="zh-CN" sz="2400" b="1" baseline="-25000">
                <a:latin typeface="黑体" panose="02010609060101010101" pitchFamily="2" charset="-122"/>
                <a:ea typeface="黑体" panose="02010609060101010101" pitchFamily="2" charset="-122"/>
              </a:rPr>
              <a:t>1</a:t>
            </a:r>
            <a:r>
              <a:rPr lang="en-US" altLang="zh-CN" sz="2400" b="1">
                <a:latin typeface="黑体" panose="02010609060101010101" pitchFamily="2" charset="-122"/>
                <a:ea typeface="黑体" panose="02010609060101010101" pitchFamily="2" charset="-122"/>
              </a:rPr>
              <a:t>,</a:t>
            </a:r>
            <a:r>
              <a:rPr lang="en-US" altLang="zh-CN" sz="2400" b="1" i="1">
                <a:latin typeface="Times New Roman" panose="02020603050405020304" pitchFamily="18" charset="0"/>
                <a:ea typeface="黑体" panose="02010609060101010101" pitchFamily="2" charset="-122"/>
              </a:rPr>
              <a:t>a</a:t>
            </a:r>
            <a:r>
              <a:rPr lang="en-US" altLang="zh-CN" sz="2400" b="1" baseline="-25000">
                <a:latin typeface="黑体" panose="02010609060101010101" pitchFamily="2" charset="-122"/>
                <a:ea typeface="黑体" panose="02010609060101010101" pitchFamily="2" charset="-122"/>
              </a:rPr>
              <a:t>2</a:t>
            </a:r>
            <a:r>
              <a:rPr lang="en-US" altLang="zh-CN" sz="2400" b="1">
                <a:latin typeface="黑体" panose="02010609060101010101" pitchFamily="2" charset="-122"/>
                <a:ea typeface="黑体" panose="02010609060101010101" pitchFamily="2" charset="-122"/>
              </a:rPr>
              <a:t>,</a:t>
            </a:r>
            <a:r>
              <a:rPr lang="en-US" altLang="zh-CN" sz="2400" b="1">
                <a:latin typeface="黑体" panose="02010609060101010101" pitchFamily="2" charset="-122"/>
                <a:ea typeface="黑体" panose="02010609060101010101" pitchFamily="2" charset="-122"/>
                <a:sym typeface="Symbol" panose="05050102010706020507" pitchFamily="18" charset="2"/>
              </a:rPr>
              <a:t></a:t>
            </a:r>
            <a:r>
              <a:rPr lang="en-US" altLang="zh-CN" sz="2400" b="1">
                <a:latin typeface="黑体" panose="02010609060101010101" pitchFamily="2" charset="-122"/>
                <a:ea typeface="黑体" panose="02010609060101010101" pitchFamily="2" charset="-122"/>
              </a:rPr>
              <a:t>,</a:t>
            </a:r>
            <a:r>
              <a:rPr lang="en-US" altLang="zh-CN" sz="2400" b="1" i="1">
                <a:latin typeface="Times New Roman" panose="02020603050405020304" pitchFamily="18" charset="0"/>
                <a:ea typeface="黑体" panose="02010609060101010101" pitchFamily="2" charset="-122"/>
              </a:rPr>
              <a:t>a</a:t>
            </a:r>
            <a:r>
              <a:rPr lang="en-US" altLang="zh-CN" sz="2400" b="1" baseline="-25000">
                <a:latin typeface="黑体" panose="02010609060101010101" pitchFamily="2" charset="-122"/>
                <a:ea typeface="黑体" panose="02010609060101010101" pitchFamily="2" charset="-122"/>
              </a:rPr>
              <a:t>n</a:t>
            </a:r>
            <a:r>
              <a:rPr lang="en-US" altLang="zh-CN" sz="2400" b="1">
                <a:latin typeface="黑体" panose="02010609060101010101" pitchFamily="2" charset="-122"/>
                <a:ea typeface="黑体" panose="02010609060101010101" pitchFamily="2" charset="-122"/>
              </a:rPr>
              <a:t>&gt;</a:t>
            </a:r>
            <a:r>
              <a:rPr lang="zh-CN" altLang="en-US" sz="2400" dirty="0">
                <a:latin typeface="黑体" panose="02010609060101010101" pitchFamily="2" charset="-122"/>
                <a:ea typeface="黑体" panose="02010609060101010101" pitchFamily="2" charset="-122"/>
              </a:rPr>
              <a:t>进行</a:t>
            </a:r>
            <a:r>
              <a:rPr lang="zh-CN" altLang="en-US" sz="2400" dirty="0">
                <a:latin typeface="黑体" panose="02010609060101010101" pitchFamily="2" charset="-122"/>
                <a:ea typeface="黑体" panose="02010609060101010101" pitchFamily="2" charset="-122"/>
                <a:sym typeface="+mn-ea"/>
              </a:rPr>
              <a:t>重排，结果是</a:t>
            </a:r>
            <a:r>
              <a:rPr lang="zh-CN" altLang="en-US" sz="2400" dirty="0">
                <a:latin typeface="黑体" panose="02010609060101010101" pitchFamily="2" charset="-122"/>
                <a:ea typeface="黑体" panose="02010609060101010101" pitchFamily="2" charset="-122"/>
              </a:rPr>
              <a:t>&lt;</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n</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latin typeface="黑体" panose="02010609060101010101" pitchFamily="2" charset="-122"/>
                <a:ea typeface="黑体" panose="02010609060101010101" pitchFamily="2" charset="-122"/>
              </a:rPr>
              <a:t>&gt;</a:t>
            </a:r>
            <a:r>
              <a:rPr lang="zh-CN" altLang="en-US" sz="2400" b="1"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使得&lt;</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 </a:t>
            </a:r>
            <a:r>
              <a:rPr lang="en-US" altLang="zh-CN" sz="2400" b="1">
                <a:latin typeface="Times New Roman" panose="02020603050405020304" pitchFamily="18" charset="0"/>
                <a:ea typeface="黑体" panose="02010609060101010101" pitchFamily="2" charset="-122"/>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ea typeface="黑体" panose="02010609060101010101" pitchFamily="2" charset="-122"/>
                <a:cs typeface="Times New Roman" panose="02020603050405020304" pitchFamily="18" charset="0"/>
              </a:rPr>
              <a:t>a</a:t>
            </a:r>
            <a:r>
              <a:rPr lang="en-US" altLang="zh-CN" sz="2400" b="1" baseline="-25000">
                <a:latin typeface="Times New Roman" panose="02020603050405020304" pitchFamily="18" charset="0"/>
                <a:ea typeface="黑体" panose="02010609060101010101" pitchFamily="2" charset="-122"/>
                <a:cs typeface="Times New Roman" panose="02020603050405020304" pitchFamily="18" charset="0"/>
              </a:rPr>
              <a:t>n</a:t>
            </a:r>
            <a:r>
              <a:rPr lang="en-US" altLang="zh-CN" sz="2400" b="1" baseline="30000">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latin typeface="黑体" panose="02010609060101010101" pitchFamily="2" charset="-122"/>
                <a:ea typeface="黑体" panose="02010609060101010101" pitchFamily="2" charset="-122"/>
              </a:rPr>
              <a:t>&gt;</a:t>
            </a:r>
          </a:p>
        </p:txBody>
      </p:sp>
      <p:sp>
        <p:nvSpPr>
          <p:cNvPr id="62472" name="矩形 62471"/>
          <p:cNvSpPr/>
          <p:nvPr/>
        </p:nvSpPr>
        <p:spPr>
          <a:xfrm>
            <a:off x="1704764" y="5412740"/>
            <a:ext cx="8769350" cy="977265"/>
          </a:xfrm>
          <a:prstGeom prst="rect">
            <a:avLst/>
          </a:prstGeom>
          <a:noFill/>
          <a:ln w="9525">
            <a:noFill/>
          </a:ln>
        </p:spPr>
        <p:txBody>
          <a:bodyPr wrap="none" anchor="t" anchorCtr="0">
            <a:spAutoFit/>
          </a:bodyPr>
          <a:lstStyle/>
          <a:p>
            <a:pPr algn="l">
              <a:lnSpc>
                <a:spcPct val="120000"/>
              </a:lnSpc>
              <a:spcBef>
                <a:spcPts val="0"/>
              </a:spcBef>
              <a:spcAft>
                <a:spcPts val="0"/>
              </a:spcAft>
            </a:pPr>
            <a:r>
              <a:rPr lang="zh-CN" altLang="en-US" sz="2400" dirty="0">
                <a:solidFill>
                  <a:srgbClr val="A63833"/>
                </a:solidFill>
                <a:latin typeface="Microsoft YaHei UI" panose="020B0503020204020204" pitchFamily="34" charset="-122"/>
                <a:ea typeface="Microsoft YaHei UI" panose="020B0503020204020204" pitchFamily="34" charset="-122"/>
                <a:cs typeface="Microsoft YaHei UI" panose="020B0503020204020204" pitchFamily="34" charset="-122"/>
                <a:sym typeface="+mn-ea"/>
              </a:rPr>
              <a:t>排序问题的一个实例：</a:t>
            </a:r>
          </a:p>
          <a:p>
            <a:pPr algn="l">
              <a:lnSpc>
                <a:spcPct val="120000"/>
              </a:lnSpc>
              <a:spcBef>
                <a:spcPts val="0"/>
              </a:spcBef>
              <a:spcAft>
                <a:spcPts val="0"/>
              </a:spcAft>
            </a:pPr>
            <a:r>
              <a:rPr lang="en-US" altLang="zh-CN" sz="2400" b="1">
                <a:latin typeface="Times New Roman" panose="02020603050405020304" pitchFamily="18" charset="0"/>
                <a:ea typeface="黑体" panose="02010609060101010101" pitchFamily="2" charset="-122"/>
                <a:cs typeface="Times New Roman" panose="02020603050405020304" pitchFamily="18" charset="0"/>
              </a:rPr>
              <a:t>Input: </a:t>
            </a:r>
            <a:r>
              <a:rPr lang="zh-CN" altLang="en-US" sz="2400" dirty="0">
                <a:latin typeface="黑体" panose="02010609060101010101" pitchFamily="2" charset="-122"/>
                <a:ea typeface="黑体" panose="02010609060101010101" pitchFamily="2" charset="-122"/>
              </a:rPr>
              <a:t>&lt;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31, 41, 59, 26, 41, 58</a:t>
            </a:r>
            <a:r>
              <a:rPr lang="zh-CN" altLang="en-US" sz="2400" dirty="0">
                <a:latin typeface="黑体" panose="02010609060101010101" pitchFamily="2" charset="-122"/>
                <a:ea typeface="黑体" panose="02010609060101010101" pitchFamily="2" charset="-122"/>
              </a:rPr>
              <a:t>&gt;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 —— Output: </a:t>
            </a:r>
            <a:r>
              <a:rPr lang="zh-CN" altLang="en-US" sz="2400" dirty="0">
                <a:latin typeface="黑体" panose="02010609060101010101" pitchFamily="2" charset="-122"/>
                <a:ea typeface="黑体" panose="02010609060101010101" pitchFamily="2" charset="-122"/>
              </a:rPr>
              <a:t>&lt;</a:t>
            </a:r>
            <a:r>
              <a:rPr lang="en-US" altLang="zh-CN" sz="2400" b="1">
                <a:latin typeface="Times New Roman" panose="02020603050405020304" pitchFamily="18" charset="0"/>
                <a:ea typeface="黑体" panose="02010609060101010101" pitchFamily="2" charset="-122"/>
                <a:cs typeface="Times New Roman" panose="02020603050405020304" pitchFamily="18" charset="0"/>
              </a:rPr>
              <a:t>26, 31, 41, 41, 58, 59</a:t>
            </a:r>
            <a:r>
              <a:rPr lang="zh-CN" altLang="en-US" sz="2400" dirty="0">
                <a:latin typeface="黑体" panose="02010609060101010101" pitchFamily="2" charset="-122"/>
                <a:ea typeface="黑体" panose="02010609060101010101" pitchFamily="2" charset="-122"/>
              </a:rPr>
              <a:t>&gt;</a:t>
            </a:r>
            <a:endParaRPr lang="en-US" altLang="zh-CN" sz="2400" b="1">
              <a:latin typeface="Times New Roman" panose="02020603050405020304" pitchFamily="18" charset="0"/>
              <a:ea typeface="黑体" panose="02010609060101010101" pitchFamily="2" charset="-122"/>
              <a:cs typeface="Times New Roman" panose="02020603050405020304" pitchFamily="18" charset="0"/>
            </a:endParaRPr>
          </a:p>
        </p:txBody>
      </p:sp>
      <p:sp>
        <p:nvSpPr>
          <p:cNvPr id="62473" name="文本框 62472"/>
          <p:cNvSpPr txBox="1"/>
          <p:nvPr/>
        </p:nvSpPr>
        <p:spPr>
          <a:xfrm>
            <a:off x="1357207" y="980441"/>
            <a:ext cx="8930216" cy="521970"/>
          </a:xfrm>
          <a:prstGeom prst="rect">
            <a:avLst/>
          </a:prstGeom>
          <a:noFill/>
          <a:ln w="9525">
            <a:noFill/>
          </a:ln>
        </p:spPr>
        <p:txBody>
          <a:bodyPr>
            <a:spAutoFit/>
          </a:bodyPr>
          <a:lstStyle/>
          <a:p>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问题及问题实例</a:t>
            </a:r>
            <a:endParaRPr lang="zh-CN" altLang="en-US" sz="4800" b="1" dirty="0">
              <a:solidFill>
                <a:srgbClr val="0033CC"/>
              </a:solidFill>
              <a:latin typeface="Times New Roman" panose="02020603050405020304" pitchFamily="18" charset="0"/>
              <a:ea typeface="黑体" panose="02010609060101010101" pitchFamily="2" charset="-122"/>
            </a:endParaRPr>
          </a:p>
        </p:txBody>
      </p:sp>
      <p:sp>
        <p:nvSpPr>
          <p:cNvPr id="16" name="Freeform 84"/>
          <p:cNvSpPr/>
          <p:nvPr/>
        </p:nvSpPr>
        <p:spPr bwMode="auto">
          <a:xfrm>
            <a:off x="818275" y="102583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21" name="Group 67"/>
          <p:cNvGrpSpPr/>
          <p:nvPr/>
        </p:nvGrpSpPr>
        <p:grpSpPr>
          <a:xfrm>
            <a:off x="1270225" y="1760252"/>
            <a:ext cx="360000" cy="360000"/>
            <a:chOff x="10115551" y="5634038"/>
            <a:chExt cx="577850" cy="576263"/>
          </a:xfrm>
          <a:solidFill>
            <a:srgbClr val="5A327D"/>
          </a:solidFill>
        </p:grpSpPr>
        <p:sp>
          <p:nvSpPr>
            <p:cNvPr id="33"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 name="Group 67"/>
          <p:cNvGrpSpPr/>
          <p:nvPr/>
        </p:nvGrpSpPr>
        <p:grpSpPr>
          <a:xfrm>
            <a:off x="1270225" y="2580037"/>
            <a:ext cx="360000" cy="360000"/>
            <a:chOff x="10115551" y="5634038"/>
            <a:chExt cx="577850" cy="576263"/>
          </a:xfrm>
          <a:solidFill>
            <a:srgbClr val="5A327D"/>
          </a:solidFill>
        </p:grpSpPr>
        <p:sp>
          <p:nvSpPr>
            <p:cNvPr id="4"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1338157" y="3333751"/>
            <a:ext cx="8930216" cy="521970"/>
          </a:xfrm>
          <a:prstGeom prst="rect">
            <a:avLst/>
          </a:prstGeom>
          <a:noFill/>
          <a:ln w="9525">
            <a:noFill/>
          </a:ln>
        </p:spPr>
        <p:txBody>
          <a:bodyPr>
            <a:spAutoFit/>
          </a:bodyPr>
          <a:lstStyle/>
          <a:p>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举个例子：</a:t>
            </a:r>
          </a:p>
        </p:txBody>
      </p:sp>
      <p:sp>
        <p:nvSpPr>
          <p:cNvPr id="7" name="Freeform 84"/>
          <p:cNvSpPr/>
          <p:nvPr/>
        </p:nvSpPr>
        <p:spPr bwMode="auto">
          <a:xfrm>
            <a:off x="818275" y="3379149"/>
            <a:ext cx="432000" cy="360000"/>
          </a:xfrm>
          <a:custGeom>
            <a:avLst/>
            <a:gdLst>
              <a:gd name="T0" fmla="*/ 180 w 202"/>
              <a:gd name="T1" fmla="*/ 16 h 171"/>
              <a:gd name="T2" fmla="*/ 140 w 202"/>
              <a:gd name="T3" fmla="*/ 0 h 171"/>
              <a:gd name="T4" fmla="*/ 100 w 202"/>
              <a:gd name="T5" fmla="*/ 16 h 171"/>
              <a:gd name="T6" fmla="*/ 51 w 202"/>
              <a:gd name="T7" fmla="*/ 66 h 171"/>
              <a:gd name="T8" fmla="*/ 17 w 202"/>
              <a:gd name="T9" fmla="*/ 100 h 171"/>
              <a:gd name="T10" fmla="*/ 17 w 202"/>
              <a:gd name="T11" fmla="*/ 159 h 171"/>
              <a:gd name="T12" fmla="*/ 46 w 202"/>
              <a:gd name="T13" fmla="*/ 171 h 171"/>
              <a:gd name="T14" fmla="*/ 76 w 202"/>
              <a:gd name="T15" fmla="*/ 158 h 171"/>
              <a:gd name="T16" fmla="*/ 138 w 202"/>
              <a:gd name="T17" fmla="*/ 96 h 171"/>
              <a:gd name="T18" fmla="*/ 138 w 202"/>
              <a:gd name="T19" fmla="*/ 96 h 171"/>
              <a:gd name="T20" fmla="*/ 160 w 202"/>
              <a:gd name="T21" fmla="*/ 75 h 171"/>
              <a:gd name="T22" fmla="*/ 168 w 202"/>
              <a:gd name="T23" fmla="*/ 54 h 171"/>
              <a:gd name="T24" fmla="*/ 160 w 202"/>
              <a:gd name="T25" fmla="*/ 33 h 171"/>
              <a:gd name="T26" fmla="*/ 118 w 202"/>
              <a:gd name="T27" fmla="*/ 34 h 171"/>
              <a:gd name="T28" fmla="*/ 43 w 202"/>
              <a:gd name="T29" fmla="*/ 109 h 171"/>
              <a:gd name="T30" fmla="*/ 43 w 202"/>
              <a:gd name="T31" fmla="*/ 117 h 171"/>
              <a:gd name="T32" fmla="*/ 47 w 202"/>
              <a:gd name="T33" fmla="*/ 119 h 171"/>
              <a:gd name="T34" fmla="*/ 51 w 202"/>
              <a:gd name="T35" fmla="*/ 117 h 171"/>
              <a:gd name="T36" fmla="*/ 127 w 202"/>
              <a:gd name="T37" fmla="*/ 42 h 171"/>
              <a:gd name="T38" fmla="*/ 152 w 202"/>
              <a:gd name="T39" fmla="*/ 41 h 171"/>
              <a:gd name="T40" fmla="*/ 157 w 202"/>
              <a:gd name="T41" fmla="*/ 54 h 171"/>
              <a:gd name="T42" fmla="*/ 151 w 202"/>
              <a:gd name="T43" fmla="*/ 67 h 171"/>
              <a:gd name="T44" fmla="*/ 129 w 202"/>
              <a:gd name="T45" fmla="*/ 89 h 171"/>
              <a:gd name="T46" fmla="*/ 129 w 202"/>
              <a:gd name="T47" fmla="*/ 89 h 171"/>
              <a:gd name="T48" fmla="*/ 68 w 202"/>
              <a:gd name="T49" fmla="*/ 150 h 171"/>
              <a:gd name="T50" fmla="*/ 25 w 202"/>
              <a:gd name="T51" fmla="*/ 151 h 171"/>
              <a:gd name="T52" fmla="*/ 25 w 202"/>
              <a:gd name="T53" fmla="*/ 108 h 171"/>
              <a:gd name="T54" fmla="*/ 29 w 202"/>
              <a:gd name="T55" fmla="*/ 104 h 171"/>
              <a:gd name="T56" fmla="*/ 29 w 202"/>
              <a:gd name="T57" fmla="*/ 104 h 171"/>
              <a:gd name="T58" fmla="*/ 109 w 202"/>
              <a:gd name="T59" fmla="*/ 25 h 171"/>
              <a:gd name="T60" fmla="*/ 140 w 202"/>
              <a:gd name="T61" fmla="*/ 11 h 171"/>
              <a:gd name="T62" fmla="*/ 172 w 202"/>
              <a:gd name="T63" fmla="*/ 24 h 171"/>
              <a:gd name="T64" fmla="*/ 172 w 202"/>
              <a:gd name="T65" fmla="*/ 88 h 171"/>
              <a:gd name="T66" fmla="*/ 106 w 202"/>
              <a:gd name="T67" fmla="*/ 153 h 171"/>
              <a:gd name="T68" fmla="*/ 106 w 202"/>
              <a:gd name="T69" fmla="*/ 161 h 171"/>
              <a:gd name="T70" fmla="*/ 110 w 202"/>
              <a:gd name="T71" fmla="*/ 163 h 171"/>
              <a:gd name="T72" fmla="*/ 115 w 202"/>
              <a:gd name="T73" fmla="*/ 161 h 171"/>
              <a:gd name="T74" fmla="*/ 180 w 202"/>
              <a:gd name="T75" fmla="*/ 96 h 171"/>
              <a:gd name="T76" fmla="*/ 180 w 202"/>
              <a:gd name="T77" fmla="*/ 1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2" h="171">
                <a:moveTo>
                  <a:pt x="180" y="16"/>
                </a:moveTo>
                <a:cubicBezTo>
                  <a:pt x="170" y="5"/>
                  <a:pt x="155" y="0"/>
                  <a:pt x="140" y="0"/>
                </a:cubicBezTo>
                <a:cubicBezTo>
                  <a:pt x="125" y="0"/>
                  <a:pt x="111" y="6"/>
                  <a:pt x="100" y="16"/>
                </a:cubicBezTo>
                <a:cubicBezTo>
                  <a:pt x="51" y="66"/>
                  <a:pt x="51" y="66"/>
                  <a:pt x="51" y="66"/>
                </a:cubicBezTo>
                <a:cubicBezTo>
                  <a:pt x="17" y="100"/>
                  <a:pt x="17" y="100"/>
                  <a:pt x="17" y="100"/>
                </a:cubicBezTo>
                <a:cubicBezTo>
                  <a:pt x="1" y="116"/>
                  <a:pt x="0" y="143"/>
                  <a:pt x="17" y="159"/>
                </a:cubicBezTo>
                <a:cubicBezTo>
                  <a:pt x="25" y="167"/>
                  <a:pt x="35" y="171"/>
                  <a:pt x="46" y="171"/>
                </a:cubicBezTo>
                <a:cubicBezTo>
                  <a:pt x="57" y="171"/>
                  <a:pt x="68" y="167"/>
                  <a:pt x="76" y="158"/>
                </a:cubicBezTo>
                <a:cubicBezTo>
                  <a:pt x="138" y="96"/>
                  <a:pt x="138" y="96"/>
                  <a:pt x="138" y="96"/>
                </a:cubicBezTo>
                <a:cubicBezTo>
                  <a:pt x="138" y="96"/>
                  <a:pt x="138" y="96"/>
                  <a:pt x="138" y="96"/>
                </a:cubicBezTo>
                <a:cubicBezTo>
                  <a:pt x="160" y="75"/>
                  <a:pt x="160" y="75"/>
                  <a:pt x="160" y="75"/>
                </a:cubicBezTo>
                <a:cubicBezTo>
                  <a:pt x="165" y="69"/>
                  <a:pt x="168" y="62"/>
                  <a:pt x="168" y="54"/>
                </a:cubicBezTo>
                <a:cubicBezTo>
                  <a:pt x="169" y="46"/>
                  <a:pt x="166" y="39"/>
                  <a:pt x="160" y="33"/>
                </a:cubicBezTo>
                <a:cubicBezTo>
                  <a:pt x="149" y="22"/>
                  <a:pt x="130" y="22"/>
                  <a:pt x="118" y="34"/>
                </a:cubicBezTo>
                <a:cubicBezTo>
                  <a:pt x="43" y="109"/>
                  <a:pt x="43" y="109"/>
                  <a:pt x="43" y="109"/>
                </a:cubicBezTo>
                <a:cubicBezTo>
                  <a:pt x="41" y="111"/>
                  <a:pt x="41" y="115"/>
                  <a:pt x="43" y="117"/>
                </a:cubicBezTo>
                <a:cubicBezTo>
                  <a:pt x="44" y="118"/>
                  <a:pt x="46" y="119"/>
                  <a:pt x="47" y="119"/>
                </a:cubicBezTo>
                <a:cubicBezTo>
                  <a:pt x="49" y="119"/>
                  <a:pt x="50" y="118"/>
                  <a:pt x="51" y="117"/>
                </a:cubicBezTo>
                <a:cubicBezTo>
                  <a:pt x="127" y="42"/>
                  <a:pt x="127" y="42"/>
                  <a:pt x="127" y="42"/>
                </a:cubicBezTo>
                <a:cubicBezTo>
                  <a:pt x="134" y="35"/>
                  <a:pt x="145" y="35"/>
                  <a:pt x="152" y="41"/>
                </a:cubicBezTo>
                <a:cubicBezTo>
                  <a:pt x="155" y="45"/>
                  <a:pt x="157" y="49"/>
                  <a:pt x="157" y="54"/>
                </a:cubicBezTo>
                <a:cubicBezTo>
                  <a:pt x="157" y="59"/>
                  <a:pt x="155" y="63"/>
                  <a:pt x="151" y="67"/>
                </a:cubicBezTo>
                <a:cubicBezTo>
                  <a:pt x="129" y="89"/>
                  <a:pt x="129" y="89"/>
                  <a:pt x="129" y="89"/>
                </a:cubicBezTo>
                <a:cubicBezTo>
                  <a:pt x="129" y="89"/>
                  <a:pt x="129" y="89"/>
                  <a:pt x="129" y="89"/>
                </a:cubicBezTo>
                <a:cubicBezTo>
                  <a:pt x="68" y="150"/>
                  <a:pt x="68" y="150"/>
                  <a:pt x="68" y="150"/>
                </a:cubicBezTo>
                <a:cubicBezTo>
                  <a:pt x="56" y="162"/>
                  <a:pt x="36" y="163"/>
                  <a:pt x="25" y="151"/>
                </a:cubicBezTo>
                <a:cubicBezTo>
                  <a:pt x="13" y="139"/>
                  <a:pt x="13" y="120"/>
                  <a:pt x="25" y="108"/>
                </a:cubicBezTo>
                <a:cubicBezTo>
                  <a:pt x="29" y="104"/>
                  <a:pt x="29" y="104"/>
                  <a:pt x="29" y="104"/>
                </a:cubicBezTo>
                <a:cubicBezTo>
                  <a:pt x="29" y="104"/>
                  <a:pt x="29" y="104"/>
                  <a:pt x="29" y="104"/>
                </a:cubicBezTo>
                <a:cubicBezTo>
                  <a:pt x="109" y="25"/>
                  <a:pt x="109" y="25"/>
                  <a:pt x="109" y="25"/>
                </a:cubicBezTo>
                <a:cubicBezTo>
                  <a:pt x="117" y="16"/>
                  <a:pt x="128" y="11"/>
                  <a:pt x="140" y="11"/>
                </a:cubicBezTo>
                <a:cubicBezTo>
                  <a:pt x="152" y="11"/>
                  <a:pt x="164" y="16"/>
                  <a:pt x="172" y="24"/>
                </a:cubicBezTo>
                <a:cubicBezTo>
                  <a:pt x="190" y="42"/>
                  <a:pt x="189" y="70"/>
                  <a:pt x="172" y="88"/>
                </a:cubicBezTo>
                <a:cubicBezTo>
                  <a:pt x="106" y="153"/>
                  <a:pt x="106" y="153"/>
                  <a:pt x="106" y="153"/>
                </a:cubicBezTo>
                <a:cubicBezTo>
                  <a:pt x="104" y="155"/>
                  <a:pt x="104" y="159"/>
                  <a:pt x="106" y="161"/>
                </a:cubicBezTo>
                <a:cubicBezTo>
                  <a:pt x="108" y="162"/>
                  <a:pt x="109" y="163"/>
                  <a:pt x="110" y="163"/>
                </a:cubicBezTo>
                <a:cubicBezTo>
                  <a:pt x="112" y="163"/>
                  <a:pt x="113" y="162"/>
                  <a:pt x="115" y="161"/>
                </a:cubicBezTo>
                <a:cubicBezTo>
                  <a:pt x="180" y="96"/>
                  <a:pt x="180" y="96"/>
                  <a:pt x="180" y="96"/>
                </a:cubicBezTo>
                <a:cubicBezTo>
                  <a:pt x="202" y="74"/>
                  <a:pt x="202" y="38"/>
                  <a:pt x="180" y="16"/>
                </a:cubicBezTo>
                <a:close/>
              </a:path>
            </a:pathLst>
          </a:custGeom>
          <a:solidFill>
            <a:srgbClr val="5A327D"/>
          </a:solidFill>
          <a:ln>
            <a:noFill/>
          </a:ln>
        </p:spPr>
        <p:txBody>
          <a:bodyPr vert="horz" wrap="square" lIns="91440" tIns="45720" rIns="91440" bIns="45720" numCol="1" anchor="t" anchorCtr="0" compatLnSpc="1"/>
          <a:lstStyle/>
          <a:p>
            <a:endParaRPr lang="zh-CN" altLang="en-US"/>
          </a:p>
        </p:txBody>
      </p:sp>
      <p:grpSp>
        <p:nvGrpSpPr>
          <p:cNvPr id="2" name="Group 67"/>
          <p:cNvGrpSpPr/>
          <p:nvPr/>
        </p:nvGrpSpPr>
        <p:grpSpPr>
          <a:xfrm>
            <a:off x="1265780" y="4078002"/>
            <a:ext cx="360000" cy="360000"/>
            <a:chOff x="10115551" y="5634038"/>
            <a:chExt cx="577850" cy="576263"/>
          </a:xfrm>
          <a:solidFill>
            <a:srgbClr val="5A327D"/>
          </a:solidFill>
        </p:grpSpPr>
        <p:sp>
          <p:nvSpPr>
            <p:cNvPr id="8"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0" name="Group 67"/>
          <p:cNvGrpSpPr/>
          <p:nvPr/>
        </p:nvGrpSpPr>
        <p:grpSpPr>
          <a:xfrm>
            <a:off x="1265780" y="5569617"/>
            <a:ext cx="360000" cy="360000"/>
            <a:chOff x="10115551" y="5634038"/>
            <a:chExt cx="577850" cy="576263"/>
          </a:xfrm>
          <a:solidFill>
            <a:srgbClr val="5A327D"/>
          </a:solidFill>
        </p:grpSpPr>
        <p:sp>
          <p:nvSpPr>
            <p:cNvPr id="11" name="Freeform 13"/>
            <p:cNvSpPr/>
            <p:nvPr/>
          </p:nvSpPr>
          <p:spPr bwMode="auto">
            <a:xfrm>
              <a:off x="10177463" y="5634038"/>
              <a:ext cx="515938" cy="517525"/>
            </a:xfrm>
            <a:custGeom>
              <a:avLst/>
              <a:gdLst>
                <a:gd name="T0" fmla="*/ 174 w 176"/>
                <a:gd name="T1" fmla="*/ 61 h 176"/>
                <a:gd name="T2" fmla="*/ 115 w 176"/>
                <a:gd name="T3" fmla="*/ 2 h 176"/>
                <a:gd name="T4" fmla="*/ 110 w 176"/>
                <a:gd name="T5" fmla="*/ 2 h 176"/>
                <a:gd name="T6" fmla="*/ 91 w 176"/>
                <a:gd name="T7" fmla="*/ 20 h 176"/>
                <a:gd name="T8" fmla="*/ 90 w 176"/>
                <a:gd name="T9" fmla="*/ 23 h 176"/>
                <a:gd name="T10" fmla="*/ 91 w 176"/>
                <a:gd name="T11" fmla="*/ 26 h 176"/>
                <a:gd name="T12" fmla="*/ 96 w 176"/>
                <a:gd name="T13" fmla="*/ 31 h 176"/>
                <a:gd name="T14" fmla="*/ 69 w 176"/>
                <a:gd name="T15" fmla="*/ 58 h 176"/>
                <a:gd name="T16" fmla="*/ 50 w 176"/>
                <a:gd name="T17" fmla="*/ 56 h 176"/>
                <a:gd name="T18" fmla="*/ 1 w 176"/>
                <a:gd name="T19" fmla="*/ 76 h 176"/>
                <a:gd name="T20" fmla="*/ 1 w 176"/>
                <a:gd name="T21" fmla="*/ 82 h 176"/>
                <a:gd name="T22" fmla="*/ 94 w 176"/>
                <a:gd name="T23" fmla="*/ 175 h 176"/>
                <a:gd name="T24" fmla="*/ 97 w 176"/>
                <a:gd name="T25" fmla="*/ 176 h 176"/>
                <a:gd name="T26" fmla="*/ 100 w 176"/>
                <a:gd name="T27" fmla="*/ 175 h 176"/>
                <a:gd name="T28" fmla="*/ 118 w 176"/>
                <a:gd name="T29" fmla="*/ 107 h 176"/>
                <a:gd name="T30" fmla="*/ 145 w 176"/>
                <a:gd name="T31" fmla="*/ 80 h 176"/>
                <a:gd name="T32" fmla="*/ 150 w 176"/>
                <a:gd name="T33" fmla="*/ 85 h 176"/>
                <a:gd name="T34" fmla="*/ 156 w 176"/>
                <a:gd name="T35" fmla="*/ 85 h 176"/>
                <a:gd name="T36" fmla="*/ 174 w 176"/>
                <a:gd name="T37" fmla="*/ 66 h 176"/>
                <a:gd name="T38" fmla="*/ 176 w 176"/>
                <a:gd name="T39" fmla="*/ 63 h 176"/>
                <a:gd name="T40" fmla="*/ 174 w 176"/>
                <a:gd name="T41" fmla="*/ 6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6" h="176">
                  <a:moveTo>
                    <a:pt x="174" y="61"/>
                  </a:moveTo>
                  <a:cubicBezTo>
                    <a:pt x="115" y="2"/>
                    <a:pt x="115" y="2"/>
                    <a:pt x="115" y="2"/>
                  </a:cubicBezTo>
                  <a:cubicBezTo>
                    <a:pt x="114" y="0"/>
                    <a:pt x="111" y="0"/>
                    <a:pt x="110" y="2"/>
                  </a:cubicBezTo>
                  <a:cubicBezTo>
                    <a:pt x="91" y="20"/>
                    <a:pt x="91" y="20"/>
                    <a:pt x="91" y="20"/>
                  </a:cubicBezTo>
                  <a:cubicBezTo>
                    <a:pt x="90" y="21"/>
                    <a:pt x="90" y="22"/>
                    <a:pt x="90" y="23"/>
                  </a:cubicBezTo>
                  <a:cubicBezTo>
                    <a:pt x="90" y="24"/>
                    <a:pt x="90" y="25"/>
                    <a:pt x="91" y="26"/>
                  </a:cubicBezTo>
                  <a:cubicBezTo>
                    <a:pt x="96" y="31"/>
                    <a:pt x="96" y="31"/>
                    <a:pt x="96" y="31"/>
                  </a:cubicBezTo>
                  <a:cubicBezTo>
                    <a:pt x="69" y="58"/>
                    <a:pt x="69" y="58"/>
                    <a:pt x="69" y="58"/>
                  </a:cubicBezTo>
                  <a:cubicBezTo>
                    <a:pt x="63" y="57"/>
                    <a:pt x="57" y="56"/>
                    <a:pt x="50" y="56"/>
                  </a:cubicBezTo>
                  <a:cubicBezTo>
                    <a:pt x="32" y="56"/>
                    <a:pt x="14" y="63"/>
                    <a:pt x="1" y="76"/>
                  </a:cubicBezTo>
                  <a:cubicBezTo>
                    <a:pt x="0" y="78"/>
                    <a:pt x="0" y="80"/>
                    <a:pt x="1" y="82"/>
                  </a:cubicBezTo>
                  <a:cubicBezTo>
                    <a:pt x="94" y="175"/>
                    <a:pt x="94" y="175"/>
                    <a:pt x="94" y="175"/>
                  </a:cubicBezTo>
                  <a:cubicBezTo>
                    <a:pt x="95" y="175"/>
                    <a:pt x="96" y="176"/>
                    <a:pt x="97" y="176"/>
                  </a:cubicBezTo>
                  <a:cubicBezTo>
                    <a:pt x="98" y="176"/>
                    <a:pt x="99" y="175"/>
                    <a:pt x="100" y="175"/>
                  </a:cubicBezTo>
                  <a:cubicBezTo>
                    <a:pt x="117" y="157"/>
                    <a:pt x="124" y="131"/>
                    <a:pt x="118" y="107"/>
                  </a:cubicBezTo>
                  <a:cubicBezTo>
                    <a:pt x="145" y="80"/>
                    <a:pt x="145" y="80"/>
                    <a:pt x="145" y="80"/>
                  </a:cubicBezTo>
                  <a:cubicBezTo>
                    <a:pt x="150" y="85"/>
                    <a:pt x="150" y="85"/>
                    <a:pt x="150" y="85"/>
                  </a:cubicBezTo>
                  <a:cubicBezTo>
                    <a:pt x="152" y="86"/>
                    <a:pt x="154" y="86"/>
                    <a:pt x="156" y="85"/>
                  </a:cubicBezTo>
                  <a:cubicBezTo>
                    <a:pt x="174" y="66"/>
                    <a:pt x="174" y="66"/>
                    <a:pt x="174" y="66"/>
                  </a:cubicBezTo>
                  <a:cubicBezTo>
                    <a:pt x="175" y="65"/>
                    <a:pt x="176" y="64"/>
                    <a:pt x="176" y="63"/>
                  </a:cubicBezTo>
                  <a:cubicBezTo>
                    <a:pt x="176" y="62"/>
                    <a:pt x="175" y="61"/>
                    <a:pt x="174" y="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4"/>
            <p:cNvSpPr/>
            <p:nvPr/>
          </p:nvSpPr>
          <p:spPr bwMode="auto">
            <a:xfrm>
              <a:off x="10115551" y="5983288"/>
              <a:ext cx="228600" cy="227013"/>
            </a:xfrm>
            <a:custGeom>
              <a:avLst/>
              <a:gdLst>
                <a:gd name="T0" fmla="*/ 7 w 78"/>
                <a:gd name="T1" fmla="*/ 77 h 77"/>
                <a:gd name="T2" fmla="*/ 2 w 78"/>
                <a:gd name="T3" fmla="*/ 76 h 77"/>
                <a:gd name="T4" fmla="*/ 2 w 78"/>
                <a:gd name="T5" fmla="*/ 67 h 77"/>
                <a:gd name="T6" fmla="*/ 67 w 78"/>
                <a:gd name="T7" fmla="*/ 2 h 77"/>
                <a:gd name="T8" fmla="*/ 76 w 78"/>
                <a:gd name="T9" fmla="*/ 2 h 77"/>
                <a:gd name="T10" fmla="*/ 76 w 78"/>
                <a:gd name="T11" fmla="*/ 11 h 77"/>
                <a:gd name="T12" fmla="*/ 11 w 78"/>
                <a:gd name="T13" fmla="*/ 76 h 77"/>
                <a:gd name="T14" fmla="*/ 7 w 7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77">
                  <a:moveTo>
                    <a:pt x="7" y="77"/>
                  </a:moveTo>
                  <a:cubicBezTo>
                    <a:pt x="5" y="77"/>
                    <a:pt x="3" y="77"/>
                    <a:pt x="2" y="76"/>
                  </a:cubicBezTo>
                  <a:cubicBezTo>
                    <a:pt x="0" y="73"/>
                    <a:pt x="0" y="70"/>
                    <a:pt x="2" y="67"/>
                  </a:cubicBezTo>
                  <a:cubicBezTo>
                    <a:pt x="67" y="2"/>
                    <a:pt x="67" y="2"/>
                    <a:pt x="67" y="2"/>
                  </a:cubicBezTo>
                  <a:cubicBezTo>
                    <a:pt x="70" y="0"/>
                    <a:pt x="73" y="0"/>
                    <a:pt x="76" y="2"/>
                  </a:cubicBezTo>
                  <a:cubicBezTo>
                    <a:pt x="78" y="5"/>
                    <a:pt x="78" y="8"/>
                    <a:pt x="76" y="11"/>
                  </a:cubicBezTo>
                  <a:cubicBezTo>
                    <a:pt x="11" y="76"/>
                    <a:pt x="11" y="76"/>
                    <a:pt x="11" y="76"/>
                  </a:cubicBezTo>
                  <a:cubicBezTo>
                    <a:pt x="10" y="77"/>
                    <a:pt x="8"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0740" y="969010"/>
            <a:ext cx="8312785" cy="521970"/>
          </a:xfrm>
          <a:prstGeom prst="rect">
            <a:avLst/>
          </a:prstGeom>
        </p:spPr>
        <p:txBody>
          <a:bodyPr wrap="square">
            <a:spAutoFit/>
          </a:bodyPr>
          <a:lstStyle/>
          <a:p>
            <a:pPr>
              <a:spcAft>
                <a:spcPts val="600"/>
              </a:spcAft>
              <a:buClr>
                <a:schemeClr val="bg2"/>
              </a:buClr>
              <a:buSzPct val="75000"/>
            </a:pPr>
            <a:r>
              <a:rPr kumimoji="1" sz="2800" b="1" spc="300" dirty="0">
                <a:solidFill>
                  <a:srgbClr val="5C307D"/>
                </a:solidFill>
                <a:latin typeface="微软雅黑" panose="020B0503020204020204" pitchFamily="34" charset="-122"/>
                <a:ea typeface="微软雅黑" panose="020B0503020204020204" pitchFamily="34" charset="-122"/>
                <a:cs typeface="微软雅黑" panose="020B0503020204020204" pitchFamily="34" charset="-122"/>
              </a:rPr>
              <a:t>例1.1 </a:t>
            </a:r>
            <a:r>
              <a:rPr lang="zh-CN" altLang="en-US" sz="28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rPr>
              <a:t> 设计算法求两个自然数的最大公约数。</a:t>
            </a:r>
          </a:p>
        </p:txBody>
      </p:sp>
      <p:sp>
        <p:nvSpPr>
          <p:cNvPr id="30" name="Text Box 2"/>
          <p:cNvSpPr txBox="1">
            <a:spLocks noChangeArrowheads="1"/>
          </p:cNvSpPr>
          <p:nvPr/>
        </p:nvSpPr>
        <p:spPr bwMode="auto">
          <a:xfrm>
            <a:off x="840307" y="158713"/>
            <a:ext cx="7907453"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kumimoji="1" sz="2400">
                <a:solidFill>
                  <a:schemeClr val="accent2"/>
                </a:solidFill>
                <a:latin typeface="Arial" panose="020B0604020202020204" pitchFamily="34" charset="0"/>
                <a:ea typeface="宋体" panose="02010600030101010101" pitchFamily="2" charset="-122"/>
              </a:defRPr>
            </a:lvl1pPr>
            <a:lvl2pPr marL="742950" indent="-285750">
              <a:defRPr kumimoji="1" sz="2400">
                <a:solidFill>
                  <a:schemeClr val="accent2"/>
                </a:solidFill>
                <a:latin typeface="Arial" panose="020B0604020202020204" pitchFamily="34" charset="0"/>
                <a:ea typeface="宋体" panose="02010600030101010101" pitchFamily="2" charset="-122"/>
              </a:defRPr>
            </a:lvl2pPr>
            <a:lvl3pPr marL="1143000" indent="-228600">
              <a:defRPr kumimoji="1" sz="2400">
                <a:solidFill>
                  <a:schemeClr val="accent2"/>
                </a:solidFill>
                <a:latin typeface="Arial" panose="020B0604020202020204" pitchFamily="34" charset="0"/>
                <a:ea typeface="宋体" panose="02010600030101010101" pitchFamily="2" charset="-122"/>
              </a:defRPr>
            </a:lvl3pPr>
            <a:lvl4pPr marL="1600200" indent="-228600">
              <a:defRPr kumimoji="1" sz="2400">
                <a:solidFill>
                  <a:schemeClr val="accent2"/>
                </a:solidFill>
                <a:latin typeface="Arial" panose="020B0604020202020204" pitchFamily="34" charset="0"/>
                <a:ea typeface="宋体" panose="02010600030101010101" pitchFamily="2" charset="-122"/>
              </a:defRPr>
            </a:lvl4pPr>
            <a:lvl5pPr marL="2057400" indent="-228600">
              <a:defRPr kumimoji="1" sz="2400">
                <a:solidFill>
                  <a:schemeClr val="accent2"/>
                </a:solidFill>
                <a:latin typeface="Arial" panose="020B0604020202020204" pitchFamily="34" charset="0"/>
                <a:ea typeface="宋体" panose="02010600030101010101" pitchFamily="2" charset="-122"/>
              </a:defRPr>
            </a:lvl5pPr>
            <a:lvl6pPr marL="25146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6pPr>
            <a:lvl7pPr marL="29718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7pPr>
            <a:lvl8pPr marL="34290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8pPr>
            <a:lvl9pPr marL="3886200" indent="-228600" algn="ctr" fontAlgn="base">
              <a:spcBef>
                <a:spcPct val="0"/>
              </a:spcBef>
              <a:spcAft>
                <a:spcPct val="0"/>
              </a:spcAft>
              <a:defRPr kumimoji="1" sz="2400">
                <a:solidFill>
                  <a:schemeClr val="accent2"/>
                </a:solidFill>
                <a:latin typeface="Arial" panose="020B0604020202020204" pitchFamily="34" charset="0"/>
                <a:ea typeface="宋体" panose="02010600030101010101" pitchFamily="2" charset="-122"/>
              </a:defRPr>
            </a:lvl9pPr>
          </a:lstStyle>
          <a:p>
            <a:pPr>
              <a:spcBef>
                <a:spcPct val="50000"/>
              </a:spcBef>
            </a:pPr>
            <a:r>
              <a:rPr lang="en-US" sz="2800" b="1" spc="300" dirty="0">
                <a:solidFill>
                  <a:srgbClr val="5C307D"/>
                </a:solidFill>
                <a:latin typeface="微软雅黑" panose="020B0503020204020204" pitchFamily="34" charset="-122"/>
                <a:ea typeface="微软雅黑" panose="020B0503020204020204" pitchFamily="34" charset="-122"/>
                <a:cs typeface="微软雅黑" panose="020B0503020204020204" pitchFamily="34" charset="-122"/>
              </a:rPr>
              <a:t>1.1</a:t>
            </a:r>
            <a:r>
              <a:rPr sz="2800" b="1" spc="300" dirty="0">
                <a:solidFill>
                  <a:srgbClr val="5C307D"/>
                </a:solidFill>
                <a:latin typeface="微软雅黑" panose="020B0503020204020204" pitchFamily="34" charset="-122"/>
                <a:ea typeface="微软雅黑" panose="020B0503020204020204" pitchFamily="34" charset="-122"/>
                <a:cs typeface="微软雅黑" panose="020B0503020204020204" pitchFamily="34" charset="-122"/>
              </a:rPr>
              <a:t>.1  算法的定义</a:t>
            </a:r>
          </a:p>
        </p:txBody>
      </p:sp>
      <p:sp>
        <p:nvSpPr>
          <p:cNvPr id="100" name="文本框 99"/>
          <p:cNvSpPr txBox="1"/>
          <p:nvPr/>
        </p:nvSpPr>
        <p:spPr>
          <a:xfrm>
            <a:off x="723900" y="1590675"/>
            <a:ext cx="10446385" cy="977265"/>
          </a:xfrm>
          <a:prstGeom prst="rect">
            <a:avLst/>
          </a:prstGeom>
          <a:noFill/>
          <a:ln w="9525">
            <a:noFill/>
          </a:ln>
        </p:spPr>
        <p:txBody>
          <a:bodyPr wrap="square">
            <a:spAutoFit/>
          </a:bodyPr>
          <a:lstStyle/>
          <a:p>
            <a:pPr lvl="0" algn="l">
              <a:lnSpc>
                <a:spcPct val="120000"/>
              </a:lnSpc>
              <a:spcBef>
                <a:spcPts val="0"/>
              </a:spcBef>
              <a:spcAft>
                <a:spcPts val="0"/>
              </a:spcAft>
              <a:buClrTx/>
              <a:buSzTx/>
              <a:buFontTx/>
            </a:pP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sym typeface="+mn-ea"/>
              </a:rPr>
              <a:t>想法</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sym typeface="+mn-ea"/>
              </a:rPr>
              <a:t>48=2×2×2×2×3，36=2×2×3×3</a:t>
            </a:r>
          </a:p>
          <a:p>
            <a:pPr lvl="0" algn="l">
              <a:lnSpc>
                <a:spcPct val="120000"/>
              </a:lnSpc>
              <a:spcBef>
                <a:spcPts val="0"/>
              </a:spcBef>
              <a:spcAft>
                <a:spcPts val="0"/>
              </a:spcAft>
              <a:buClrTx/>
              <a:buSzTx/>
              <a:buFontTx/>
            </a:pPr>
            <a:r>
              <a:rPr lang="en-US" altLang="zh-CN"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sym typeface="+mn-ea"/>
              </a:rPr>
              <a:t>             </a:t>
            </a:r>
            <a:r>
              <a:rPr lang="zh-CN" altLang="en-US" sz="2400" dirty="0">
                <a:solidFill>
                  <a:srgbClr val="404040"/>
                </a:solidFill>
                <a:latin typeface="Microsoft YaHei UI" panose="020B0503020204020204" pitchFamily="34" charset="-122"/>
                <a:ea typeface="Microsoft YaHei UI" panose="020B0503020204020204" pitchFamily="34" charset="-122"/>
                <a:cs typeface="Microsoft YaHei UI" panose="020B0503020204020204" pitchFamily="34" charset="-122"/>
                <a:sym typeface="+mn-ea"/>
              </a:rPr>
              <a:t>则公因子有2、2、3，因此，最大公约数为2×2×3=12</a:t>
            </a:r>
          </a:p>
        </p:txBody>
      </p:sp>
      <p:sp>
        <p:nvSpPr>
          <p:cNvPr id="5" name="矩形 4"/>
          <p:cNvSpPr/>
          <p:nvPr/>
        </p:nvSpPr>
        <p:spPr>
          <a:xfrm>
            <a:off x="1394460" y="3319760"/>
            <a:ext cx="9235440" cy="1608069"/>
          </a:xfrm>
          <a:prstGeom prst="rect">
            <a:avLst/>
          </a:prstGeom>
          <a:ln>
            <a:solidFill>
              <a:srgbClr val="5C307D"/>
            </a:solidFill>
            <a:prstDash val="dash"/>
          </a:ln>
        </p:spPr>
        <p:txBody>
          <a:bodyPr wrap="square">
            <a:spAutoFit/>
          </a:bodyPr>
          <a:lstStyle/>
          <a:p>
            <a:pP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步骤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：找出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的所有质因子</a:t>
            </a:r>
          </a:p>
          <a:p>
            <a:pP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步骤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：找出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的所有质因子</a:t>
            </a:r>
          </a:p>
          <a:p>
            <a:pP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步骤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1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步和第</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2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步得到的质因子中找出所有公因子</a:t>
            </a:r>
          </a:p>
          <a:p>
            <a:pPr>
              <a:lnSpc>
                <a:spcPts val="30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步骤 </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：将找到的所有公因子相乘，结果即为</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的最大公约数</a:t>
            </a:r>
          </a:p>
        </p:txBody>
      </p:sp>
      <p:sp>
        <p:nvSpPr>
          <p:cNvPr id="23" name="矩形 22"/>
          <p:cNvSpPr/>
          <p:nvPr/>
        </p:nvSpPr>
        <p:spPr>
          <a:xfrm>
            <a:off x="685800" y="2720816"/>
            <a:ext cx="10652760" cy="461665"/>
          </a:xfrm>
          <a:prstGeom prst="rect">
            <a:avLst/>
          </a:prstGeom>
        </p:spPr>
        <p:txBody>
          <a:bodyPr wrap="square">
            <a:spAutoFit/>
          </a:bodyPr>
          <a:lstStyle/>
          <a:p>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400" dirty="0">
                <a:solidFill>
                  <a:srgbClr val="B42D2D"/>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设两个自然数是</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i="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，算法如下：</a:t>
            </a:r>
          </a:p>
        </p:txBody>
      </p:sp>
      <p:grpSp>
        <p:nvGrpSpPr>
          <p:cNvPr id="24" name="组合 23"/>
          <p:cNvGrpSpPr/>
          <p:nvPr/>
        </p:nvGrpSpPr>
        <p:grpSpPr>
          <a:xfrm>
            <a:off x="837558" y="5353428"/>
            <a:ext cx="4055752" cy="523220"/>
            <a:chOff x="638168" y="922017"/>
            <a:chExt cx="4055752" cy="523220"/>
          </a:xfrm>
        </p:grpSpPr>
        <p:grpSp>
          <p:nvGrpSpPr>
            <p:cNvPr id="25" name="Group 31"/>
            <p:cNvGrpSpPr/>
            <p:nvPr/>
          </p:nvGrpSpPr>
          <p:grpSpPr>
            <a:xfrm>
              <a:off x="638168" y="984010"/>
              <a:ext cx="432000" cy="432000"/>
              <a:chOff x="8686801" y="2019300"/>
              <a:chExt cx="528638" cy="565150"/>
            </a:xfrm>
            <a:solidFill>
              <a:srgbClr val="5A327D"/>
            </a:solidFill>
          </p:grpSpPr>
          <p:sp>
            <p:nvSpPr>
              <p:cNvPr id="27" name="Freeform 32"/>
              <p:cNvSpPr/>
              <p:nvPr/>
            </p:nvSpPr>
            <p:spPr bwMode="auto">
              <a:xfrm>
                <a:off x="8785226" y="2501900"/>
                <a:ext cx="331788" cy="82550"/>
              </a:xfrm>
              <a:custGeom>
                <a:avLst/>
                <a:gdLst>
                  <a:gd name="T0" fmla="*/ 121 w 122"/>
                  <a:gd name="T1" fmla="*/ 24 h 30"/>
                  <a:gd name="T2" fmla="*/ 107 w 122"/>
                  <a:gd name="T3" fmla="*/ 2 h 30"/>
                  <a:gd name="T4" fmla="*/ 104 w 122"/>
                  <a:gd name="T5" fmla="*/ 0 h 30"/>
                  <a:gd name="T6" fmla="*/ 62 w 122"/>
                  <a:gd name="T7" fmla="*/ 0 h 30"/>
                  <a:gd name="T8" fmla="*/ 60 w 122"/>
                  <a:gd name="T9" fmla="*/ 0 h 30"/>
                  <a:gd name="T10" fmla="*/ 18 w 122"/>
                  <a:gd name="T11" fmla="*/ 0 h 30"/>
                  <a:gd name="T12" fmla="*/ 15 w 122"/>
                  <a:gd name="T13" fmla="*/ 2 h 30"/>
                  <a:gd name="T14" fmla="*/ 1 w 122"/>
                  <a:gd name="T15" fmla="*/ 24 h 30"/>
                  <a:gd name="T16" fmla="*/ 2 w 122"/>
                  <a:gd name="T17" fmla="*/ 29 h 30"/>
                  <a:gd name="T18" fmla="*/ 4 w 122"/>
                  <a:gd name="T19" fmla="*/ 30 h 30"/>
                  <a:gd name="T20" fmla="*/ 8 w 122"/>
                  <a:gd name="T21" fmla="*/ 28 h 30"/>
                  <a:gd name="T22" fmla="*/ 20 w 122"/>
                  <a:gd name="T23" fmla="*/ 8 h 30"/>
                  <a:gd name="T24" fmla="*/ 60 w 122"/>
                  <a:gd name="T25" fmla="*/ 8 h 30"/>
                  <a:gd name="T26" fmla="*/ 62 w 122"/>
                  <a:gd name="T27" fmla="*/ 8 h 30"/>
                  <a:gd name="T28" fmla="*/ 102 w 122"/>
                  <a:gd name="T29" fmla="*/ 8 h 30"/>
                  <a:gd name="T30" fmla="*/ 114 w 122"/>
                  <a:gd name="T31" fmla="*/ 28 h 30"/>
                  <a:gd name="T32" fmla="*/ 118 w 122"/>
                  <a:gd name="T33" fmla="*/ 30 h 30"/>
                  <a:gd name="T34" fmla="*/ 120 w 122"/>
                  <a:gd name="T35" fmla="*/ 29 h 30"/>
                  <a:gd name="T36" fmla="*/ 121 w 122"/>
                  <a:gd name="T37" fmla="*/ 2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2" h="30">
                    <a:moveTo>
                      <a:pt x="121" y="24"/>
                    </a:moveTo>
                    <a:cubicBezTo>
                      <a:pt x="107" y="2"/>
                      <a:pt x="107" y="2"/>
                      <a:pt x="107" y="2"/>
                    </a:cubicBezTo>
                    <a:cubicBezTo>
                      <a:pt x="106" y="1"/>
                      <a:pt x="105" y="0"/>
                      <a:pt x="104" y="0"/>
                    </a:cubicBezTo>
                    <a:cubicBezTo>
                      <a:pt x="62" y="0"/>
                      <a:pt x="62" y="0"/>
                      <a:pt x="62" y="0"/>
                    </a:cubicBezTo>
                    <a:cubicBezTo>
                      <a:pt x="60" y="0"/>
                      <a:pt x="60" y="0"/>
                      <a:pt x="60" y="0"/>
                    </a:cubicBezTo>
                    <a:cubicBezTo>
                      <a:pt x="18" y="0"/>
                      <a:pt x="18" y="0"/>
                      <a:pt x="18" y="0"/>
                    </a:cubicBezTo>
                    <a:cubicBezTo>
                      <a:pt x="17" y="0"/>
                      <a:pt x="15" y="1"/>
                      <a:pt x="15" y="2"/>
                    </a:cubicBezTo>
                    <a:cubicBezTo>
                      <a:pt x="1" y="24"/>
                      <a:pt x="1" y="24"/>
                      <a:pt x="1" y="24"/>
                    </a:cubicBezTo>
                    <a:cubicBezTo>
                      <a:pt x="0" y="26"/>
                      <a:pt x="0" y="28"/>
                      <a:pt x="2" y="29"/>
                    </a:cubicBezTo>
                    <a:cubicBezTo>
                      <a:pt x="3" y="30"/>
                      <a:pt x="3" y="30"/>
                      <a:pt x="4" y="30"/>
                    </a:cubicBezTo>
                    <a:cubicBezTo>
                      <a:pt x="6" y="30"/>
                      <a:pt x="7" y="29"/>
                      <a:pt x="8" y="28"/>
                    </a:cubicBezTo>
                    <a:cubicBezTo>
                      <a:pt x="20" y="8"/>
                      <a:pt x="20" y="8"/>
                      <a:pt x="20" y="8"/>
                    </a:cubicBezTo>
                    <a:cubicBezTo>
                      <a:pt x="60" y="8"/>
                      <a:pt x="60" y="8"/>
                      <a:pt x="60" y="8"/>
                    </a:cubicBezTo>
                    <a:cubicBezTo>
                      <a:pt x="62" y="8"/>
                      <a:pt x="62" y="8"/>
                      <a:pt x="62" y="8"/>
                    </a:cubicBezTo>
                    <a:cubicBezTo>
                      <a:pt x="102" y="8"/>
                      <a:pt x="102" y="8"/>
                      <a:pt x="102" y="8"/>
                    </a:cubicBezTo>
                    <a:cubicBezTo>
                      <a:pt x="114" y="28"/>
                      <a:pt x="114" y="28"/>
                      <a:pt x="114" y="28"/>
                    </a:cubicBezTo>
                    <a:cubicBezTo>
                      <a:pt x="115" y="29"/>
                      <a:pt x="116" y="30"/>
                      <a:pt x="118" y="30"/>
                    </a:cubicBezTo>
                    <a:cubicBezTo>
                      <a:pt x="118" y="30"/>
                      <a:pt x="119" y="30"/>
                      <a:pt x="120" y="29"/>
                    </a:cubicBezTo>
                    <a:cubicBezTo>
                      <a:pt x="122" y="28"/>
                      <a:pt x="122" y="26"/>
                      <a:pt x="121"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33"/>
              <p:cNvSpPr/>
              <p:nvPr/>
            </p:nvSpPr>
            <p:spPr bwMode="auto">
              <a:xfrm>
                <a:off x="8686801" y="2019300"/>
                <a:ext cx="165100" cy="149225"/>
              </a:xfrm>
              <a:custGeom>
                <a:avLst/>
                <a:gdLst>
                  <a:gd name="T0" fmla="*/ 33 w 61"/>
                  <a:gd name="T1" fmla="*/ 0 h 55"/>
                  <a:gd name="T2" fmla="*/ 0 w 61"/>
                  <a:gd name="T3" fmla="*/ 33 h 55"/>
                  <a:gd name="T4" fmla="*/ 7 w 61"/>
                  <a:gd name="T5" fmla="*/ 54 h 55"/>
                  <a:gd name="T6" fmla="*/ 10 w 61"/>
                  <a:gd name="T7" fmla="*/ 55 h 55"/>
                  <a:gd name="T8" fmla="*/ 13 w 61"/>
                  <a:gd name="T9" fmla="*/ 55 h 55"/>
                  <a:gd name="T10" fmla="*/ 59 w 61"/>
                  <a:gd name="T11" fmla="*/ 19 h 55"/>
                  <a:gd name="T12" fmla="*/ 60 w 61"/>
                  <a:gd name="T13" fmla="*/ 13 h 55"/>
                  <a:gd name="T14" fmla="*/ 33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33" y="0"/>
                    </a:moveTo>
                    <a:cubicBezTo>
                      <a:pt x="15" y="0"/>
                      <a:pt x="0" y="15"/>
                      <a:pt x="0" y="33"/>
                    </a:cubicBezTo>
                    <a:cubicBezTo>
                      <a:pt x="0" y="41"/>
                      <a:pt x="2" y="48"/>
                      <a:pt x="7" y="54"/>
                    </a:cubicBezTo>
                    <a:cubicBezTo>
                      <a:pt x="8" y="55"/>
                      <a:pt x="9" y="55"/>
                      <a:pt x="10" y="55"/>
                    </a:cubicBezTo>
                    <a:cubicBezTo>
                      <a:pt x="11" y="55"/>
                      <a:pt x="12" y="55"/>
                      <a:pt x="13" y="55"/>
                    </a:cubicBezTo>
                    <a:cubicBezTo>
                      <a:pt x="59" y="19"/>
                      <a:pt x="59" y="19"/>
                      <a:pt x="59" y="19"/>
                    </a:cubicBezTo>
                    <a:cubicBezTo>
                      <a:pt x="61" y="17"/>
                      <a:pt x="61" y="15"/>
                      <a:pt x="60" y="13"/>
                    </a:cubicBezTo>
                    <a:cubicBezTo>
                      <a:pt x="54" y="5"/>
                      <a:pt x="44" y="0"/>
                      <a:pt x="3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4"/>
              <p:cNvSpPr/>
              <p:nvPr/>
            </p:nvSpPr>
            <p:spPr bwMode="auto">
              <a:xfrm>
                <a:off x="9048751" y="2019300"/>
                <a:ext cx="166688" cy="149225"/>
              </a:xfrm>
              <a:custGeom>
                <a:avLst/>
                <a:gdLst>
                  <a:gd name="T0" fmla="*/ 28 w 61"/>
                  <a:gd name="T1" fmla="*/ 0 h 55"/>
                  <a:gd name="T2" fmla="*/ 1 w 61"/>
                  <a:gd name="T3" fmla="*/ 13 h 55"/>
                  <a:gd name="T4" fmla="*/ 2 w 61"/>
                  <a:gd name="T5" fmla="*/ 19 h 55"/>
                  <a:gd name="T6" fmla="*/ 48 w 61"/>
                  <a:gd name="T7" fmla="*/ 55 h 55"/>
                  <a:gd name="T8" fmla="*/ 51 w 61"/>
                  <a:gd name="T9" fmla="*/ 55 h 55"/>
                  <a:gd name="T10" fmla="*/ 54 w 61"/>
                  <a:gd name="T11" fmla="*/ 54 h 55"/>
                  <a:gd name="T12" fmla="*/ 61 w 61"/>
                  <a:gd name="T13" fmla="*/ 33 h 55"/>
                  <a:gd name="T14" fmla="*/ 28 w 61"/>
                  <a:gd name="T15" fmla="*/ 0 h 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55">
                    <a:moveTo>
                      <a:pt x="28" y="0"/>
                    </a:moveTo>
                    <a:cubicBezTo>
                      <a:pt x="17" y="0"/>
                      <a:pt x="7" y="5"/>
                      <a:pt x="1" y="13"/>
                    </a:cubicBezTo>
                    <a:cubicBezTo>
                      <a:pt x="0" y="15"/>
                      <a:pt x="0" y="17"/>
                      <a:pt x="2" y="19"/>
                    </a:cubicBezTo>
                    <a:cubicBezTo>
                      <a:pt x="48" y="55"/>
                      <a:pt x="48" y="55"/>
                      <a:pt x="48" y="55"/>
                    </a:cubicBezTo>
                    <a:cubicBezTo>
                      <a:pt x="49" y="55"/>
                      <a:pt x="50" y="55"/>
                      <a:pt x="51" y="55"/>
                    </a:cubicBezTo>
                    <a:cubicBezTo>
                      <a:pt x="52" y="55"/>
                      <a:pt x="53" y="55"/>
                      <a:pt x="54" y="54"/>
                    </a:cubicBezTo>
                    <a:cubicBezTo>
                      <a:pt x="58" y="48"/>
                      <a:pt x="61" y="41"/>
                      <a:pt x="61" y="33"/>
                    </a:cubicBezTo>
                    <a:cubicBezTo>
                      <a:pt x="61" y="15"/>
                      <a:pt x="46" y="0"/>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23"/>
              <p:cNvSpPr>
                <a:spLocks noEditPoints="1"/>
              </p:cNvSpPr>
              <p:nvPr/>
            </p:nvSpPr>
            <p:spPr bwMode="auto">
              <a:xfrm>
                <a:off x="8743951" y="2073275"/>
                <a:ext cx="411163" cy="414338"/>
              </a:xfrm>
              <a:custGeom>
                <a:avLst/>
                <a:gdLst>
                  <a:gd name="T0" fmla="*/ 76 w 151"/>
                  <a:gd name="T1" fmla="*/ 0 h 152"/>
                  <a:gd name="T2" fmla="*/ 0 w 151"/>
                  <a:gd name="T3" fmla="*/ 76 h 152"/>
                  <a:gd name="T4" fmla="*/ 76 w 151"/>
                  <a:gd name="T5" fmla="*/ 152 h 152"/>
                  <a:gd name="T6" fmla="*/ 151 w 151"/>
                  <a:gd name="T7" fmla="*/ 76 h 152"/>
                  <a:gd name="T8" fmla="*/ 76 w 151"/>
                  <a:gd name="T9" fmla="*/ 0 h 152"/>
                  <a:gd name="T10" fmla="*/ 104 w 151"/>
                  <a:gd name="T11" fmla="*/ 82 h 152"/>
                  <a:gd name="T12" fmla="*/ 77 w 151"/>
                  <a:gd name="T13" fmla="*/ 82 h 152"/>
                  <a:gd name="T14" fmla="*/ 71 w 151"/>
                  <a:gd name="T15" fmla="*/ 76 h 152"/>
                  <a:gd name="T16" fmla="*/ 71 w 151"/>
                  <a:gd name="T17" fmla="*/ 24 h 152"/>
                  <a:gd name="T18" fmla="*/ 77 w 151"/>
                  <a:gd name="T19" fmla="*/ 18 h 152"/>
                  <a:gd name="T20" fmla="*/ 83 w 151"/>
                  <a:gd name="T21" fmla="*/ 24 h 152"/>
                  <a:gd name="T22" fmla="*/ 83 w 151"/>
                  <a:gd name="T23" fmla="*/ 70 h 152"/>
                  <a:gd name="T24" fmla="*/ 104 w 151"/>
                  <a:gd name="T25" fmla="*/ 70 h 152"/>
                  <a:gd name="T26" fmla="*/ 110 w 151"/>
                  <a:gd name="T27" fmla="*/ 76 h 152"/>
                  <a:gd name="T28" fmla="*/ 104 w 151"/>
                  <a:gd name="T29" fmla="*/ 8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1" h="152">
                    <a:moveTo>
                      <a:pt x="76" y="0"/>
                    </a:moveTo>
                    <a:cubicBezTo>
                      <a:pt x="34" y="0"/>
                      <a:pt x="0" y="34"/>
                      <a:pt x="0" y="76"/>
                    </a:cubicBezTo>
                    <a:cubicBezTo>
                      <a:pt x="0" y="118"/>
                      <a:pt x="34" y="152"/>
                      <a:pt x="76" y="152"/>
                    </a:cubicBezTo>
                    <a:cubicBezTo>
                      <a:pt x="118" y="152"/>
                      <a:pt x="151" y="118"/>
                      <a:pt x="151" y="76"/>
                    </a:cubicBezTo>
                    <a:cubicBezTo>
                      <a:pt x="151" y="34"/>
                      <a:pt x="118" y="0"/>
                      <a:pt x="76" y="0"/>
                    </a:cubicBezTo>
                    <a:close/>
                    <a:moveTo>
                      <a:pt x="104" y="82"/>
                    </a:moveTo>
                    <a:cubicBezTo>
                      <a:pt x="77" y="82"/>
                      <a:pt x="77" y="82"/>
                      <a:pt x="77" y="82"/>
                    </a:cubicBezTo>
                    <a:cubicBezTo>
                      <a:pt x="73" y="82"/>
                      <a:pt x="71" y="79"/>
                      <a:pt x="71" y="76"/>
                    </a:cubicBezTo>
                    <a:cubicBezTo>
                      <a:pt x="71" y="24"/>
                      <a:pt x="71" y="24"/>
                      <a:pt x="71" y="24"/>
                    </a:cubicBezTo>
                    <a:cubicBezTo>
                      <a:pt x="71" y="21"/>
                      <a:pt x="73" y="18"/>
                      <a:pt x="77" y="18"/>
                    </a:cubicBezTo>
                    <a:cubicBezTo>
                      <a:pt x="80" y="18"/>
                      <a:pt x="83" y="21"/>
                      <a:pt x="83" y="24"/>
                    </a:cubicBezTo>
                    <a:cubicBezTo>
                      <a:pt x="83" y="70"/>
                      <a:pt x="83" y="70"/>
                      <a:pt x="83" y="70"/>
                    </a:cubicBezTo>
                    <a:cubicBezTo>
                      <a:pt x="104" y="70"/>
                      <a:pt x="104" y="70"/>
                      <a:pt x="104" y="70"/>
                    </a:cubicBezTo>
                    <a:cubicBezTo>
                      <a:pt x="107" y="70"/>
                      <a:pt x="110" y="72"/>
                      <a:pt x="110" y="76"/>
                    </a:cubicBezTo>
                    <a:cubicBezTo>
                      <a:pt x="110" y="79"/>
                      <a:pt x="107" y="82"/>
                      <a:pt x="104"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6" name="Text Box 5"/>
            <p:cNvSpPr txBox="1">
              <a:spLocks noChangeArrowheads="1"/>
            </p:cNvSpPr>
            <p:nvPr/>
          </p:nvSpPr>
          <p:spPr bwMode="auto">
            <a:xfrm>
              <a:off x="1202048" y="922017"/>
              <a:ext cx="34918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2800" dirty="0">
                  <a:solidFill>
                    <a:srgbClr val="404040"/>
                  </a:solidFill>
                  <a:latin typeface="微软雅黑" panose="020B0503020204020204" pitchFamily="34" charset="-122"/>
                  <a:ea typeface="微软雅黑" panose="020B0503020204020204" pitchFamily="34" charset="-122"/>
                </a:rPr>
                <a:t>满足算法的特性吗？</a:t>
              </a:r>
              <a:endParaRPr kumimoji="1" lang="zh-CN" altLang="en-US" b="1" dirty="0">
                <a:solidFill>
                  <a:schemeClr val="tx1"/>
                </a:solidFill>
              </a:endParaRPr>
            </a:p>
          </p:txBody>
        </p:sp>
      </p:grpSp>
      <p:grpSp>
        <p:nvGrpSpPr>
          <p:cNvPr id="20" name="组合 19"/>
          <p:cNvGrpSpPr/>
          <p:nvPr/>
        </p:nvGrpSpPr>
        <p:grpSpPr>
          <a:xfrm>
            <a:off x="4971117" y="5093712"/>
            <a:ext cx="6780193" cy="502702"/>
            <a:chOff x="4832687" y="5169912"/>
            <a:chExt cx="6780193" cy="502702"/>
          </a:xfrm>
        </p:grpSpPr>
        <p:grpSp>
          <p:nvGrpSpPr>
            <p:cNvPr id="31" name="Group 82"/>
            <p:cNvGrpSpPr/>
            <p:nvPr/>
          </p:nvGrpSpPr>
          <p:grpSpPr>
            <a:xfrm>
              <a:off x="4832687" y="5256454"/>
              <a:ext cx="288000" cy="360000"/>
              <a:chOff x="1743075" y="3159126"/>
              <a:chExt cx="454025" cy="546100"/>
            </a:xfrm>
            <a:solidFill>
              <a:srgbClr val="5A327D"/>
            </a:solidFill>
          </p:grpSpPr>
          <p:sp>
            <p:nvSpPr>
              <p:cNvPr id="32"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6" name="矩形 35"/>
            <p:cNvSpPr/>
            <p:nvPr/>
          </p:nvSpPr>
          <p:spPr>
            <a:xfrm>
              <a:off x="5154586" y="5169912"/>
              <a:ext cx="6458294" cy="502702"/>
            </a:xfrm>
            <a:prstGeom prst="rect">
              <a:avLst/>
            </a:prstGeom>
            <a:ln>
              <a:noFill/>
              <a:prstDash val="dash"/>
            </a:ln>
          </p:spPr>
          <p:txBody>
            <a:bodyPr wrap="square">
              <a:spAutoFit/>
            </a:bodyPr>
            <a:lstStyle/>
            <a:p>
              <a:pPr>
                <a:lnSpc>
                  <a:spcPts val="32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如何找出所有质因子？如何找出所有公因子？</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21" name="组合 20"/>
          <p:cNvGrpSpPr/>
          <p:nvPr/>
        </p:nvGrpSpPr>
        <p:grpSpPr>
          <a:xfrm>
            <a:off x="4971117" y="5645686"/>
            <a:ext cx="6780193" cy="502702"/>
            <a:chOff x="4832687" y="5721886"/>
            <a:chExt cx="6780193" cy="502702"/>
          </a:xfrm>
        </p:grpSpPr>
        <p:grpSp>
          <p:nvGrpSpPr>
            <p:cNvPr id="39" name="Group 82"/>
            <p:cNvGrpSpPr/>
            <p:nvPr/>
          </p:nvGrpSpPr>
          <p:grpSpPr>
            <a:xfrm>
              <a:off x="4832687" y="5762708"/>
              <a:ext cx="288000" cy="360000"/>
              <a:chOff x="1743075" y="3159126"/>
              <a:chExt cx="454025" cy="546100"/>
            </a:xfrm>
            <a:solidFill>
              <a:srgbClr val="5A327D"/>
            </a:solidFill>
          </p:grpSpPr>
          <p:sp>
            <p:nvSpPr>
              <p:cNvPr id="40" name="Freeform 69"/>
              <p:cNvSpPr/>
              <p:nvPr/>
            </p:nvSpPr>
            <p:spPr bwMode="auto">
              <a:xfrm>
                <a:off x="1952625" y="3159126"/>
                <a:ext cx="111125" cy="101600"/>
              </a:xfrm>
              <a:custGeom>
                <a:avLst/>
                <a:gdLst>
                  <a:gd name="T0" fmla="*/ 26 w 39"/>
                  <a:gd name="T1" fmla="*/ 36 h 36"/>
                  <a:gd name="T2" fmla="*/ 27 w 39"/>
                  <a:gd name="T3" fmla="*/ 36 h 36"/>
                  <a:gd name="T4" fmla="*/ 28 w 39"/>
                  <a:gd name="T5" fmla="*/ 36 h 36"/>
                  <a:gd name="T6" fmla="*/ 39 w 39"/>
                  <a:gd name="T7" fmla="*/ 17 h 36"/>
                  <a:gd name="T8" fmla="*/ 39 w 39"/>
                  <a:gd name="T9" fmla="*/ 16 h 36"/>
                  <a:gd name="T10" fmla="*/ 39 w 39"/>
                  <a:gd name="T11" fmla="*/ 15 h 36"/>
                  <a:gd name="T12" fmla="*/ 13 w 39"/>
                  <a:gd name="T13" fmla="*/ 0 h 36"/>
                  <a:gd name="T14" fmla="*/ 12 w 39"/>
                  <a:gd name="T15" fmla="*/ 0 h 36"/>
                  <a:gd name="T16" fmla="*/ 12 w 39"/>
                  <a:gd name="T17" fmla="*/ 0 h 36"/>
                  <a:gd name="T18" fmla="*/ 0 w 39"/>
                  <a:gd name="T19" fmla="*/ 20 h 36"/>
                  <a:gd name="T20" fmla="*/ 1 w 39"/>
                  <a:gd name="T21" fmla="*/ 21 h 36"/>
                  <a:gd name="T22" fmla="*/ 26 w 39"/>
                  <a:gd name="T23"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36">
                    <a:moveTo>
                      <a:pt x="26" y="36"/>
                    </a:moveTo>
                    <a:cubicBezTo>
                      <a:pt x="26" y="36"/>
                      <a:pt x="27" y="36"/>
                      <a:pt x="27" y="36"/>
                    </a:cubicBezTo>
                    <a:cubicBezTo>
                      <a:pt x="27" y="36"/>
                      <a:pt x="27" y="36"/>
                      <a:pt x="28" y="36"/>
                    </a:cubicBezTo>
                    <a:cubicBezTo>
                      <a:pt x="39" y="17"/>
                      <a:pt x="39" y="17"/>
                      <a:pt x="39" y="17"/>
                    </a:cubicBezTo>
                    <a:cubicBezTo>
                      <a:pt x="39" y="16"/>
                      <a:pt x="39" y="16"/>
                      <a:pt x="39" y="16"/>
                    </a:cubicBezTo>
                    <a:cubicBezTo>
                      <a:pt x="39" y="16"/>
                      <a:pt x="39" y="15"/>
                      <a:pt x="39" y="15"/>
                    </a:cubicBezTo>
                    <a:cubicBezTo>
                      <a:pt x="13" y="0"/>
                      <a:pt x="13" y="0"/>
                      <a:pt x="13" y="0"/>
                    </a:cubicBezTo>
                    <a:cubicBezTo>
                      <a:pt x="13" y="0"/>
                      <a:pt x="13" y="0"/>
                      <a:pt x="12" y="0"/>
                    </a:cubicBezTo>
                    <a:cubicBezTo>
                      <a:pt x="12" y="0"/>
                      <a:pt x="12" y="0"/>
                      <a:pt x="12" y="0"/>
                    </a:cubicBezTo>
                    <a:cubicBezTo>
                      <a:pt x="0" y="20"/>
                      <a:pt x="0" y="20"/>
                      <a:pt x="0" y="20"/>
                    </a:cubicBezTo>
                    <a:cubicBezTo>
                      <a:pt x="0" y="20"/>
                      <a:pt x="0" y="21"/>
                      <a:pt x="1" y="21"/>
                    </a:cubicBezTo>
                    <a:lnTo>
                      <a:pt x="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70"/>
              <p:cNvSpPr/>
              <p:nvPr/>
            </p:nvSpPr>
            <p:spPr bwMode="auto">
              <a:xfrm>
                <a:off x="1743075" y="3557588"/>
                <a:ext cx="79375" cy="98425"/>
              </a:xfrm>
              <a:custGeom>
                <a:avLst/>
                <a:gdLst>
                  <a:gd name="T0" fmla="*/ 27 w 28"/>
                  <a:gd name="T1" fmla="*/ 17 h 35"/>
                  <a:gd name="T2" fmla="*/ 7 w 28"/>
                  <a:gd name="T3" fmla="*/ 3 h 35"/>
                  <a:gd name="T4" fmla="*/ 4 w 28"/>
                  <a:gd name="T5" fmla="*/ 3 h 35"/>
                  <a:gd name="T6" fmla="*/ 0 w 28"/>
                  <a:gd name="T7" fmla="*/ 34 h 35"/>
                  <a:gd name="T8" fmla="*/ 1 w 28"/>
                  <a:gd name="T9" fmla="*/ 35 h 35"/>
                  <a:gd name="T10" fmla="*/ 1 w 28"/>
                  <a:gd name="T11" fmla="*/ 35 h 35"/>
                  <a:gd name="T12" fmla="*/ 2 w 28"/>
                  <a:gd name="T13" fmla="*/ 35 h 35"/>
                  <a:gd name="T14" fmla="*/ 28 w 28"/>
                  <a:gd name="T15" fmla="*/ 17 h 35"/>
                  <a:gd name="T16" fmla="*/ 27 w 28"/>
                  <a:gd name="T1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35">
                    <a:moveTo>
                      <a:pt x="27" y="17"/>
                    </a:moveTo>
                    <a:cubicBezTo>
                      <a:pt x="16" y="0"/>
                      <a:pt x="7" y="3"/>
                      <a:pt x="7" y="3"/>
                    </a:cubicBezTo>
                    <a:cubicBezTo>
                      <a:pt x="6" y="3"/>
                      <a:pt x="5" y="3"/>
                      <a:pt x="4" y="3"/>
                    </a:cubicBezTo>
                    <a:cubicBezTo>
                      <a:pt x="0" y="34"/>
                      <a:pt x="0" y="34"/>
                      <a:pt x="0" y="34"/>
                    </a:cubicBezTo>
                    <a:cubicBezTo>
                      <a:pt x="0" y="34"/>
                      <a:pt x="1" y="34"/>
                      <a:pt x="1" y="35"/>
                    </a:cubicBezTo>
                    <a:cubicBezTo>
                      <a:pt x="1" y="35"/>
                      <a:pt x="1" y="35"/>
                      <a:pt x="1" y="35"/>
                    </a:cubicBezTo>
                    <a:cubicBezTo>
                      <a:pt x="2" y="35"/>
                      <a:pt x="2" y="35"/>
                      <a:pt x="2" y="35"/>
                    </a:cubicBezTo>
                    <a:cubicBezTo>
                      <a:pt x="28" y="17"/>
                      <a:pt x="28" y="17"/>
                      <a:pt x="28" y="17"/>
                    </a:cubicBezTo>
                    <a:cubicBezTo>
                      <a:pt x="28" y="17"/>
                      <a:pt x="28" y="17"/>
                      <a:pt x="27"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71"/>
              <p:cNvSpPr>
                <a:spLocks noEditPoints="1"/>
              </p:cNvSpPr>
              <p:nvPr/>
            </p:nvSpPr>
            <p:spPr bwMode="auto">
              <a:xfrm>
                <a:off x="1762125" y="3252788"/>
                <a:ext cx="247650" cy="338138"/>
              </a:xfrm>
              <a:custGeom>
                <a:avLst/>
                <a:gdLst>
                  <a:gd name="T0" fmla="*/ 27 w 87"/>
                  <a:gd name="T1" fmla="*/ 119 h 119"/>
                  <a:gd name="T2" fmla="*/ 87 w 87"/>
                  <a:gd name="T3" fmla="*/ 16 h 119"/>
                  <a:gd name="T4" fmla="*/ 87 w 87"/>
                  <a:gd name="T5" fmla="*/ 16 h 119"/>
                  <a:gd name="T6" fmla="*/ 87 w 87"/>
                  <a:gd name="T7" fmla="*/ 15 h 119"/>
                  <a:gd name="T8" fmla="*/ 61 w 87"/>
                  <a:gd name="T9" fmla="*/ 0 h 119"/>
                  <a:gd name="T10" fmla="*/ 60 w 87"/>
                  <a:gd name="T11" fmla="*/ 0 h 119"/>
                  <a:gd name="T12" fmla="*/ 0 w 87"/>
                  <a:gd name="T13" fmla="*/ 102 h 119"/>
                  <a:gd name="T14" fmla="*/ 27 w 87"/>
                  <a:gd name="T15" fmla="*/ 119 h 119"/>
                  <a:gd name="T16" fmla="*/ 40 w 87"/>
                  <a:gd name="T17" fmla="*/ 57 h 119"/>
                  <a:gd name="T18" fmla="*/ 66 w 87"/>
                  <a:gd name="T19" fmla="*/ 13 h 119"/>
                  <a:gd name="T20" fmla="*/ 72 w 87"/>
                  <a:gd name="T21" fmla="*/ 11 h 119"/>
                  <a:gd name="T22" fmla="*/ 73 w 87"/>
                  <a:gd name="T23" fmla="*/ 17 h 119"/>
                  <a:gd name="T24" fmla="*/ 47 w 87"/>
                  <a:gd name="T25" fmla="*/ 61 h 119"/>
                  <a:gd name="T26" fmla="*/ 43 w 87"/>
                  <a:gd name="T27" fmla="*/ 63 h 119"/>
                  <a:gd name="T28" fmla="*/ 41 w 87"/>
                  <a:gd name="T29" fmla="*/ 63 h 119"/>
                  <a:gd name="T30" fmla="*/ 40 w 87"/>
                  <a:gd name="T31" fmla="*/ 5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 h="119">
                    <a:moveTo>
                      <a:pt x="27" y="119"/>
                    </a:moveTo>
                    <a:cubicBezTo>
                      <a:pt x="87" y="16"/>
                      <a:pt x="87" y="16"/>
                      <a:pt x="87" y="16"/>
                    </a:cubicBezTo>
                    <a:cubicBezTo>
                      <a:pt x="87" y="16"/>
                      <a:pt x="87" y="16"/>
                      <a:pt x="87" y="16"/>
                    </a:cubicBezTo>
                    <a:cubicBezTo>
                      <a:pt x="87" y="15"/>
                      <a:pt x="87" y="15"/>
                      <a:pt x="87" y="15"/>
                    </a:cubicBezTo>
                    <a:cubicBezTo>
                      <a:pt x="61" y="0"/>
                      <a:pt x="61" y="0"/>
                      <a:pt x="61" y="0"/>
                    </a:cubicBezTo>
                    <a:cubicBezTo>
                      <a:pt x="61" y="0"/>
                      <a:pt x="60" y="0"/>
                      <a:pt x="60" y="0"/>
                    </a:cubicBezTo>
                    <a:cubicBezTo>
                      <a:pt x="0" y="102"/>
                      <a:pt x="0" y="102"/>
                      <a:pt x="0" y="102"/>
                    </a:cubicBezTo>
                    <a:cubicBezTo>
                      <a:pt x="4" y="102"/>
                      <a:pt x="15" y="103"/>
                      <a:pt x="27" y="119"/>
                    </a:cubicBezTo>
                    <a:close/>
                    <a:moveTo>
                      <a:pt x="40" y="57"/>
                    </a:moveTo>
                    <a:cubicBezTo>
                      <a:pt x="66" y="13"/>
                      <a:pt x="66" y="13"/>
                      <a:pt x="66" y="13"/>
                    </a:cubicBezTo>
                    <a:cubicBezTo>
                      <a:pt x="67" y="11"/>
                      <a:pt x="70" y="10"/>
                      <a:pt x="72" y="11"/>
                    </a:cubicBezTo>
                    <a:cubicBezTo>
                      <a:pt x="73" y="13"/>
                      <a:pt x="74" y="15"/>
                      <a:pt x="73" y="17"/>
                    </a:cubicBezTo>
                    <a:cubicBezTo>
                      <a:pt x="47" y="61"/>
                      <a:pt x="47" y="61"/>
                      <a:pt x="47" y="61"/>
                    </a:cubicBezTo>
                    <a:cubicBezTo>
                      <a:pt x="46" y="63"/>
                      <a:pt x="45" y="63"/>
                      <a:pt x="43" y="63"/>
                    </a:cubicBezTo>
                    <a:cubicBezTo>
                      <a:pt x="43" y="63"/>
                      <a:pt x="42" y="63"/>
                      <a:pt x="41" y="63"/>
                    </a:cubicBezTo>
                    <a:cubicBezTo>
                      <a:pt x="39" y="62"/>
                      <a:pt x="39" y="59"/>
                      <a:pt x="40"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72"/>
              <p:cNvSpPr/>
              <p:nvPr/>
            </p:nvSpPr>
            <p:spPr bwMode="auto">
              <a:xfrm>
                <a:off x="1758950" y="3468688"/>
                <a:ext cx="438150" cy="236538"/>
              </a:xfrm>
              <a:custGeom>
                <a:avLst/>
                <a:gdLst>
                  <a:gd name="T0" fmla="*/ 153 w 154"/>
                  <a:gd name="T1" fmla="*/ 2 h 83"/>
                  <a:gd name="T2" fmla="*/ 148 w 154"/>
                  <a:gd name="T3" fmla="*/ 1 h 83"/>
                  <a:gd name="T4" fmla="*/ 141 w 154"/>
                  <a:gd name="T5" fmla="*/ 5 h 83"/>
                  <a:gd name="T6" fmla="*/ 121 w 154"/>
                  <a:gd name="T7" fmla="*/ 20 h 83"/>
                  <a:gd name="T8" fmla="*/ 122 w 154"/>
                  <a:gd name="T9" fmla="*/ 38 h 83"/>
                  <a:gd name="T10" fmla="*/ 122 w 154"/>
                  <a:gd name="T11" fmla="*/ 38 h 83"/>
                  <a:gd name="T12" fmla="*/ 88 w 154"/>
                  <a:gd name="T13" fmla="*/ 44 h 83"/>
                  <a:gd name="T14" fmla="*/ 43 w 154"/>
                  <a:gd name="T15" fmla="*/ 53 h 83"/>
                  <a:gd name="T16" fmla="*/ 41 w 154"/>
                  <a:gd name="T17" fmla="*/ 56 h 83"/>
                  <a:gd name="T18" fmla="*/ 54 w 154"/>
                  <a:gd name="T19" fmla="*/ 70 h 83"/>
                  <a:gd name="T20" fmla="*/ 62 w 154"/>
                  <a:gd name="T21" fmla="*/ 74 h 83"/>
                  <a:gd name="T22" fmla="*/ 62 w 154"/>
                  <a:gd name="T23" fmla="*/ 75 h 83"/>
                  <a:gd name="T24" fmla="*/ 57 w 154"/>
                  <a:gd name="T25" fmla="*/ 75 h 83"/>
                  <a:gd name="T26" fmla="*/ 53 w 154"/>
                  <a:gd name="T27" fmla="*/ 75 h 83"/>
                  <a:gd name="T28" fmla="*/ 29 w 154"/>
                  <a:gd name="T29" fmla="*/ 73 h 83"/>
                  <a:gd name="T30" fmla="*/ 4 w 154"/>
                  <a:gd name="T31" fmla="*/ 70 h 83"/>
                  <a:gd name="T32" fmla="*/ 0 w 154"/>
                  <a:gd name="T33" fmla="*/ 74 h 83"/>
                  <a:gd name="T34" fmla="*/ 4 w 154"/>
                  <a:gd name="T35" fmla="*/ 78 h 83"/>
                  <a:gd name="T36" fmla="*/ 28 w 154"/>
                  <a:gd name="T37" fmla="*/ 80 h 83"/>
                  <a:gd name="T38" fmla="*/ 53 w 154"/>
                  <a:gd name="T39" fmla="*/ 83 h 83"/>
                  <a:gd name="T40" fmla="*/ 56 w 154"/>
                  <a:gd name="T41" fmla="*/ 83 h 83"/>
                  <a:gd name="T42" fmla="*/ 60 w 154"/>
                  <a:gd name="T43" fmla="*/ 83 h 83"/>
                  <a:gd name="T44" fmla="*/ 70 w 154"/>
                  <a:gd name="T45" fmla="*/ 79 h 83"/>
                  <a:gd name="T46" fmla="*/ 69 w 154"/>
                  <a:gd name="T47" fmla="*/ 70 h 83"/>
                  <a:gd name="T48" fmla="*/ 57 w 154"/>
                  <a:gd name="T49" fmla="*/ 62 h 83"/>
                  <a:gd name="T50" fmla="*/ 49 w 154"/>
                  <a:gd name="T51" fmla="*/ 59 h 83"/>
                  <a:gd name="T52" fmla="*/ 89 w 154"/>
                  <a:gd name="T53" fmla="*/ 52 h 83"/>
                  <a:gd name="T54" fmla="*/ 130 w 154"/>
                  <a:gd name="T55" fmla="*/ 44 h 83"/>
                  <a:gd name="T56" fmla="*/ 133 w 154"/>
                  <a:gd name="T57" fmla="*/ 42 h 83"/>
                  <a:gd name="T58" fmla="*/ 133 w 154"/>
                  <a:gd name="T59" fmla="*/ 38 h 83"/>
                  <a:gd name="T60" fmla="*/ 128 w 154"/>
                  <a:gd name="T61" fmla="*/ 33 h 83"/>
                  <a:gd name="T62" fmla="*/ 127 w 154"/>
                  <a:gd name="T63" fmla="*/ 25 h 83"/>
                  <a:gd name="T64" fmla="*/ 145 w 154"/>
                  <a:gd name="T65" fmla="*/ 12 h 83"/>
                  <a:gd name="T66" fmla="*/ 152 w 154"/>
                  <a:gd name="T67" fmla="*/ 8 h 83"/>
                  <a:gd name="T68" fmla="*/ 153 w 154"/>
                  <a:gd name="T69" fmla="*/ 2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4" h="83">
                    <a:moveTo>
                      <a:pt x="153" y="2"/>
                    </a:moveTo>
                    <a:cubicBezTo>
                      <a:pt x="152" y="0"/>
                      <a:pt x="149" y="0"/>
                      <a:pt x="148" y="1"/>
                    </a:cubicBezTo>
                    <a:cubicBezTo>
                      <a:pt x="146" y="2"/>
                      <a:pt x="143" y="4"/>
                      <a:pt x="141" y="5"/>
                    </a:cubicBezTo>
                    <a:cubicBezTo>
                      <a:pt x="134" y="9"/>
                      <a:pt x="126" y="14"/>
                      <a:pt x="121" y="20"/>
                    </a:cubicBezTo>
                    <a:cubicBezTo>
                      <a:pt x="113" y="28"/>
                      <a:pt x="119" y="35"/>
                      <a:pt x="122" y="38"/>
                    </a:cubicBezTo>
                    <a:cubicBezTo>
                      <a:pt x="122" y="38"/>
                      <a:pt x="122" y="38"/>
                      <a:pt x="122" y="38"/>
                    </a:cubicBezTo>
                    <a:cubicBezTo>
                      <a:pt x="112" y="42"/>
                      <a:pt x="100" y="43"/>
                      <a:pt x="88" y="44"/>
                    </a:cubicBezTo>
                    <a:cubicBezTo>
                      <a:pt x="73" y="45"/>
                      <a:pt x="57" y="46"/>
                      <a:pt x="43" y="53"/>
                    </a:cubicBezTo>
                    <a:cubicBezTo>
                      <a:pt x="42" y="53"/>
                      <a:pt x="41" y="54"/>
                      <a:pt x="41" y="56"/>
                    </a:cubicBezTo>
                    <a:cubicBezTo>
                      <a:pt x="39" y="64"/>
                      <a:pt x="47" y="67"/>
                      <a:pt x="54" y="70"/>
                    </a:cubicBezTo>
                    <a:cubicBezTo>
                      <a:pt x="57" y="71"/>
                      <a:pt x="61" y="73"/>
                      <a:pt x="62" y="74"/>
                    </a:cubicBezTo>
                    <a:cubicBezTo>
                      <a:pt x="62" y="74"/>
                      <a:pt x="62" y="75"/>
                      <a:pt x="62" y="75"/>
                    </a:cubicBezTo>
                    <a:cubicBezTo>
                      <a:pt x="61" y="75"/>
                      <a:pt x="58" y="75"/>
                      <a:pt x="57" y="75"/>
                    </a:cubicBezTo>
                    <a:cubicBezTo>
                      <a:pt x="55" y="75"/>
                      <a:pt x="54" y="75"/>
                      <a:pt x="53" y="75"/>
                    </a:cubicBezTo>
                    <a:cubicBezTo>
                      <a:pt x="45" y="75"/>
                      <a:pt x="37" y="74"/>
                      <a:pt x="29" y="73"/>
                    </a:cubicBezTo>
                    <a:cubicBezTo>
                      <a:pt x="21" y="71"/>
                      <a:pt x="12" y="70"/>
                      <a:pt x="4" y="70"/>
                    </a:cubicBezTo>
                    <a:cubicBezTo>
                      <a:pt x="2" y="70"/>
                      <a:pt x="0" y="72"/>
                      <a:pt x="0" y="74"/>
                    </a:cubicBezTo>
                    <a:cubicBezTo>
                      <a:pt x="0" y="76"/>
                      <a:pt x="2" y="78"/>
                      <a:pt x="4" y="78"/>
                    </a:cubicBezTo>
                    <a:cubicBezTo>
                      <a:pt x="12" y="78"/>
                      <a:pt x="19" y="79"/>
                      <a:pt x="28" y="80"/>
                    </a:cubicBezTo>
                    <a:cubicBezTo>
                      <a:pt x="36" y="82"/>
                      <a:pt x="45" y="83"/>
                      <a:pt x="53" y="83"/>
                    </a:cubicBezTo>
                    <a:cubicBezTo>
                      <a:pt x="54" y="83"/>
                      <a:pt x="55" y="83"/>
                      <a:pt x="56" y="83"/>
                    </a:cubicBezTo>
                    <a:cubicBezTo>
                      <a:pt x="58" y="83"/>
                      <a:pt x="59" y="83"/>
                      <a:pt x="60" y="83"/>
                    </a:cubicBezTo>
                    <a:cubicBezTo>
                      <a:pt x="64" y="83"/>
                      <a:pt x="68" y="82"/>
                      <a:pt x="70" y="79"/>
                    </a:cubicBezTo>
                    <a:cubicBezTo>
                      <a:pt x="72" y="75"/>
                      <a:pt x="69" y="71"/>
                      <a:pt x="69" y="70"/>
                    </a:cubicBezTo>
                    <a:cubicBezTo>
                      <a:pt x="66" y="66"/>
                      <a:pt x="62" y="64"/>
                      <a:pt x="57" y="62"/>
                    </a:cubicBezTo>
                    <a:cubicBezTo>
                      <a:pt x="55" y="62"/>
                      <a:pt x="51" y="60"/>
                      <a:pt x="49" y="59"/>
                    </a:cubicBezTo>
                    <a:cubicBezTo>
                      <a:pt x="62" y="54"/>
                      <a:pt x="75" y="53"/>
                      <a:pt x="89" y="52"/>
                    </a:cubicBezTo>
                    <a:cubicBezTo>
                      <a:pt x="103" y="50"/>
                      <a:pt x="117" y="49"/>
                      <a:pt x="130" y="44"/>
                    </a:cubicBezTo>
                    <a:cubicBezTo>
                      <a:pt x="132" y="44"/>
                      <a:pt x="132" y="43"/>
                      <a:pt x="133" y="42"/>
                    </a:cubicBezTo>
                    <a:cubicBezTo>
                      <a:pt x="133" y="41"/>
                      <a:pt x="133" y="39"/>
                      <a:pt x="133" y="38"/>
                    </a:cubicBezTo>
                    <a:cubicBezTo>
                      <a:pt x="131" y="36"/>
                      <a:pt x="130" y="34"/>
                      <a:pt x="128" y="33"/>
                    </a:cubicBezTo>
                    <a:cubicBezTo>
                      <a:pt x="124" y="28"/>
                      <a:pt x="124" y="28"/>
                      <a:pt x="127" y="25"/>
                    </a:cubicBezTo>
                    <a:cubicBezTo>
                      <a:pt x="131" y="20"/>
                      <a:pt x="139" y="16"/>
                      <a:pt x="145" y="12"/>
                    </a:cubicBezTo>
                    <a:cubicBezTo>
                      <a:pt x="148" y="10"/>
                      <a:pt x="150" y="9"/>
                      <a:pt x="152" y="8"/>
                    </a:cubicBezTo>
                    <a:cubicBezTo>
                      <a:pt x="154" y="6"/>
                      <a:pt x="154" y="4"/>
                      <a:pt x="15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4" name="矩形 43"/>
            <p:cNvSpPr/>
            <p:nvPr/>
          </p:nvSpPr>
          <p:spPr>
            <a:xfrm>
              <a:off x="5154586" y="5721886"/>
              <a:ext cx="6458294" cy="502702"/>
            </a:xfrm>
            <a:prstGeom prst="rect">
              <a:avLst/>
            </a:prstGeom>
            <a:ln>
              <a:noFill/>
              <a:prstDash val="dash"/>
            </a:ln>
          </p:spPr>
          <p:txBody>
            <a:bodyPr wrap="square">
              <a:spAutoFit/>
            </a:bodyPr>
            <a:lstStyle/>
            <a:p>
              <a:pPr>
                <a:lnSpc>
                  <a:spcPts val="3200"/>
                </a:lnSpc>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质因数分解尚未找到多项式时间算法</a:t>
              </a:r>
              <a:endParaRPr lang="zh-CN"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45" name="矩形 44"/>
          <p:cNvSpPr/>
          <p:nvPr/>
        </p:nvSpPr>
        <p:spPr>
          <a:xfrm>
            <a:off x="6614160" y="3315950"/>
            <a:ext cx="4026976" cy="523220"/>
          </a:xfrm>
          <a:prstGeom prst="rect">
            <a:avLst/>
          </a:prstGeom>
          <a:ln w="28575">
            <a:solidFill>
              <a:srgbClr val="5C307D"/>
            </a:solidFill>
          </a:ln>
        </p:spPr>
        <p:txBody>
          <a:bodyPr wrap="square">
            <a:spAutoFit/>
          </a:bodyPr>
          <a:lstStyle/>
          <a:p>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不满足确定性、有穷性！</a:t>
            </a:r>
            <a:endParaRPr lang="zh-CN"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3" grpId="0"/>
      <p:bldP spid="45"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556a6371-7ab8-4966-948f-e3bf1d6c2e8b}"/>
  <p:tag name="TABLE_ENDDRAG_ORIGIN_RECT" val="813*132"/>
  <p:tag name="TABLE_ENDDRAG_RECT" val="58*227*813*1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6707</Words>
  <Application>Microsoft Office PowerPoint</Application>
  <PresentationFormat>宽屏</PresentationFormat>
  <Paragraphs>748</Paragraphs>
  <Slides>69</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81" baseType="lpstr">
      <vt:lpstr>Microsoft YaHei UI</vt:lpstr>
      <vt:lpstr>黑体</vt:lpstr>
      <vt:lpstr>宋体</vt:lpstr>
      <vt:lpstr>微软雅黑</vt:lpstr>
      <vt:lpstr>Arial</vt:lpstr>
      <vt:lpstr>Calibri</vt:lpstr>
      <vt:lpstr>Calibri Light</vt:lpstr>
      <vt:lpstr>Symbol</vt:lpstr>
      <vt:lpstr>Times New Roman</vt:lpstr>
      <vt:lpstr>Wingdings</vt:lpstr>
      <vt:lpstr>Office Theme</vt:lpstr>
      <vt:lpstr>Bitmap Image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AutoBVT</dc:creator>
  <cp:lastModifiedBy>红梅</cp:lastModifiedBy>
  <cp:revision>200</cp:revision>
  <dcterms:created xsi:type="dcterms:W3CDTF">2016-09-14T00:58:00Z</dcterms:created>
  <dcterms:modified xsi:type="dcterms:W3CDTF">2022-12-07T04:15:02Z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2052-11.1.0.10578</vt:lpwstr>
  </property>
  <property fmtid="{D5CDD505-2E9C-101B-9397-08002B2CF9AE}" pid="3" name="ICV">
    <vt:lpwstr>CB4A30E5C60440B7B7DF55F81D96FDE3</vt:lpwstr>
  </property>
</Properties>
</file>