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sldIdLst>
    <p:sldId id="256" r:id="rId2"/>
    <p:sldId id="359" r:id="rId3"/>
    <p:sldId id="407" r:id="rId4"/>
    <p:sldId id="408" r:id="rId5"/>
    <p:sldId id="409" r:id="rId6"/>
    <p:sldId id="406" r:id="rId7"/>
    <p:sldId id="410" r:id="rId8"/>
    <p:sldId id="411" r:id="rId9"/>
    <p:sldId id="412" r:id="rId10"/>
    <p:sldId id="413" r:id="rId11"/>
    <p:sldId id="414" r:id="rId12"/>
    <p:sldId id="415" r:id="rId13"/>
    <p:sldId id="416" r:id="rId14"/>
    <p:sldId id="417" r:id="rId15"/>
    <p:sldId id="418" r:id="rId16"/>
    <p:sldId id="419" r:id="rId17"/>
    <p:sldId id="420" r:id="rId18"/>
    <p:sldId id="421" r:id="rId19"/>
    <p:sldId id="422" r:id="rId20"/>
    <p:sldId id="423" r:id="rId21"/>
    <p:sldId id="424" r:id="rId22"/>
    <p:sldId id="425" r:id="rId23"/>
    <p:sldId id="426" r:id="rId24"/>
    <p:sldId id="427" r:id="rId25"/>
    <p:sldId id="428" r:id="rId26"/>
    <p:sldId id="429" r:id="rId27"/>
    <p:sldId id="430" r:id="rId28"/>
    <p:sldId id="431" r:id="rId29"/>
    <p:sldId id="432" r:id="rId30"/>
    <p:sldId id="433" r:id="rId31"/>
    <p:sldId id="434" r:id="rId32"/>
    <p:sldId id="435" r:id="rId33"/>
    <p:sldId id="436" r:id="rId34"/>
    <p:sldId id="437" r:id="rId35"/>
    <p:sldId id="438" r:id="rId36"/>
    <p:sldId id="439" r:id="rId37"/>
    <p:sldId id="440" r:id="rId38"/>
    <p:sldId id="441" r:id="rId39"/>
    <p:sldId id="442" r:id="rId40"/>
    <p:sldId id="443" r:id="rId41"/>
    <p:sldId id="444"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2">
          <p15:clr>
            <a:srgbClr val="A4A3A4"/>
          </p15:clr>
        </p15:guide>
        <p15:guide id="2" pos="389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3833"/>
    <a:srgbClr val="5A327D"/>
    <a:srgbClr val="285A32"/>
    <a:srgbClr val="404040"/>
    <a:srgbClr val="B42D2D"/>
    <a:srgbClr val="6C6DAE"/>
    <a:srgbClr val="6B3C96"/>
    <a:srgbClr val="547D7D"/>
    <a:srgbClr val="48B3C2"/>
    <a:srgbClr val="5155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0"/>
    <p:restoredTop sz="92788" autoAdjust="0"/>
  </p:normalViewPr>
  <p:slideViewPr>
    <p:cSldViewPr snapToGrid="0">
      <p:cViewPr varScale="1">
        <p:scale>
          <a:sx n="83" d="100"/>
          <a:sy n="83" d="100"/>
        </p:scale>
        <p:origin x="336" y="56"/>
      </p:cViewPr>
      <p:guideLst>
        <p:guide orient="horz" pos="2172"/>
        <p:guide pos="389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CFB564-F609-4D6A-B7A1-3D4272BF8A56}" type="datetimeFigureOut">
              <a:rPr lang="zh-CN" altLang="en-US" smtClean="0"/>
              <a:t>2022/12/7</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9BF65F-D44F-4528-A462-40F60C357A5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p:cNvSpPr>
            <a:spLocks noGrp="1"/>
          </p:cNvSpPr>
          <p:nvPr>
            <p:ph type="dt" sz="half" idx="10"/>
          </p:nvPr>
        </p:nvSpPr>
        <p:spPr/>
        <p:txBody>
          <a:bodyPr/>
          <a:lstStyle/>
          <a:p>
            <a:fld id="{CBB96C3F-8C63-432F-9AD1-2207182A8732}" type="datetimeFigureOut">
              <a:rPr lang="zh-CN" altLang="en-US" smtClean="0"/>
              <a:t>2022/12/7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F6F9FB9-CEB1-457A-B993-A1A76D83EC0F}" type="slidenum">
              <a:rPr lang="zh-CN" altLang="en-US" smtClean="0"/>
              <a:t>‹#›</a:t>
            </a:fld>
            <a:endParaRPr lang="zh-CN" alt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6" y="0"/>
            <a:ext cx="12190954" cy="6858588"/>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CBB96C3F-8C63-432F-9AD1-2207182A8732}" type="datetimeFigureOut">
              <a:rPr lang="zh-CN" altLang="en-US" smtClean="0"/>
              <a:t>2022/12/7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F6F9FB9-CEB1-457A-B993-A1A76D83EC0F}"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CBB96C3F-8C63-432F-9AD1-2207182A8732}" type="datetimeFigureOut">
              <a:rPr lang="zh-CN" altLang="en-US" smtClean="0"/>
              <a:t>2022/12/7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F6F9FB9-CEB1-457A-B993-A1A76D83EC0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CBB96C3F-8C63-432F-9AD1-2207182A8732}" type="datetimeFigureOut">
              <a:rPr lang="zh-CN" altLang="en-US" smtClean="0"/>
              <a:t>2022/12/7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F6F9FB9-CEB1-457A-B993-A1A76D83EC0F}" type="slidenum">
              <a:rPr lang="zh-CN" altLang="en-US" smtClean="0"/>
              <a:t>‹#›</a:t>
            </a:fld>
            <a:endParaRPr lang="zh-CN" alt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6" y="0"/>
            <a:ext cx="12190954" cy="6858588"/>
          </a:xfrm>
          <a:prstGeom prst="rect">
            <a:avLst/>
          </a:prstGeom>
        </p:spPr>
      </p:pic>
      <p:sp>
        <p:nvSpPr>
          <p:cNvPr id="8" name="Rectangle 4"/>
          <p:cNvSpPr/>
          <p:nvPr userDrawn="1"/>
        </p:nvSpPr>
        <p:spPr>
          <a:xfrm>
            <a:off x="319020" y="734291"/>
            <a:ext cx="11520000" cy="5760000"/>
          </a:xfrm>
          <a:prstGeom prst="rect">
            <a:avLst/>
          </a:prstGeom>
          <a:noFill/>
          <a:ln w="28575">
            <a:solidFill>
              <a:srgbClr val="5A32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userDrawn="1"/>
        </p:nvSpPr>
        <p:spPr>
          <a:xfrm>
            <a:off x="11057481" y="6403427"/>
            <a:ext cx="648000" cy="180000"/>
          </a:xfrm>
          <a:prstGeom prst="roundRect">
            <a:avLst/>
          </a:prstGeom>
          <a:solidFill>
            <a:srgbClr val="5A327D"/>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solidFill>
            </a:endParaRPr>
          </a:p>
        </p:txBody>
      </p:sp>
      <p:sp>
        <p:nvSpPr>
          <p:cNvPr id="10" name="Slide Number Placeholder 5"/>
          <p:cNvSpPr txBox="1"/>
          <p:nvPr userDrawn="1"/>
        </p:nvSpPr>
        <p:spPr>
          <a:xfrm>
            <a:off x="11388439" y="6311241"/>
            <a:ext cx="374479"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6F9FB9-CEB1-457A-B993-A1A76D83EC0F}" type="slidenum">
              <a:rPr lang="zh-CN" altLang="en-US" sz="1200" smtClean="0">
                <a:solidFill>
                  <a:schemeClr val="bg1"/>
                </a:solidFill>
                <a:latin typeface="Times New Roman" panose="02020603050405020304" pitchFamily="18" charset="0"/>
                <a:cs typeface="Times New Roman" panose="02020603050405020304" pitchFamily="18" charset="0"/>
              </a:rPr>
              <a:t>‹#›</a:t>
            </a:fld>
            <a:endParaRPr lang="zh-CN" altLang="en-US" sz="1200" dirty="0">
              <a:solidFill>
                <a:schemeClr val="bg1"/>
              </a:solidFill>
              <a:latin typeface="Times New Roman" panose="02020603050405020304" pitchFamily="18" charset="0"/>
              <a:cs typeface="Times New Roman" panose="02020603050405020304" pitchFamily="18" charset="0"/>
            </a:endParaRPr>
          </a:p>
        </p:txBody>
      </p:sp>
      <p:sp>
        <p:nvSpPr>
          <p:cNvPr id="11" name="TextBox 10"/>
          <p:cNvSpPr txBox="1"/>
          <p:nvPr userDrawn="1"/>
        </p:nvSpPr>
        <p:spPr>
          <a:xfrm>
            <a:off x="11031234" y="6341723"/>
            <a:ext cx="481903" cy="280751"/>
          </a:xfrm>
          <a:prstGeom prst="rect">
            <a:avLst/>
          </a:prstGeom>
          <a:noFill/>
        </p:spPr>
        <p:txBody>
          <a:bodyPr wrap="square" rtlCol="0">
            <a:spAutoFit/>
          </a:bodyPr>
          <a:lstStyle/>
          <a:p>
            <a:r>
              <a:rPr lang="en-US" altLang="zh-CN" sz="1200" dirty="0">
                <a:solidFill>
                  <a:schemeClr val="bg1"/>
                </a:solidFill>
                <a:latin typeface="Times New Roman" panose="02020603050405020304" pitchFamily="18" charset="0"/>
                <a:cs typeface="Times New Roman" panose="02020603050405020304" pitchFamily="18" charset="0"/>
              </a:rPr>
              <a:t>Page </a:t>
            </a:r>
            <a:endParaRPr lang="zh-CN" altLang="en-US" sz="1200" dirty="0">
              <a:solidFill>
                <a:schemeClr val="bg1"/>
              </a:solidFill>
              <a:latin typeface="Times New Roman" panose="02020603050405020304" pitchFamily="18" charset="0"/>
              <a:cs typeface="Times New Roman" panose="02020603050405020304" pitchFamily="18" charset="0"/>
            </a:endParaRPr>
          </a:p>
        </p:txBody>
      </p:sp>
      <p:sp>
        <p:nvSpPr>
          <p:cNvPr id="14" name="Rectangle 4"/>
          <p:cNvSpPr/>
          <p:nvPr userDrawn="1"/>
        </p:nvSpPr>
        <p:spPr>
          <a:xfrm>
            <a:off x="0" y="269523"/>
            <a:ext cx="480767" cy="301004"/>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Rectangle 5"/>
          <p:cNvSpPr/>
          <p:nvPr userDrawn="1"/>
        </p:nvSpPr>
        <p:spPr>
          <a:xfrm>
            <a:off x="522433" y="269523"/>
            <a:ext cx="177538" cy="301004"/>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Rectangle 6"/>
          <p:cNvSpPr/>
          <p:nvPr userDrawn="1"/>
        </p:nvSpPr>
        <p:spPr>
          <a:xfrm>
            <a:off x="734601" y="269523"/>
            <a:ext cx="72000" cy="301004"/>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Rounded Rectangle 7"/>
          <p:cNvSpPr/>
          <p:nvPr userDrawn="1"/>
        </p:nvSpPr>
        <p:spPr>
          <a:xfrm>
            <a:off x="11752608" y="2205568"/>
            <a:ext cx="180000" cy="2664000"/>
          </a:xfrm>
          <a:prstGeom prst="roundRect">
            <a:avLst/>
          </a:prstGeom>
          <a:solidFill>
            <a:srgbClr val="5A327D"/>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2"/>
          <p:cNvSpPr txBox="1"/>
          <p:nvPr userDrawn="1"/>
        </p:nvSpPr>
        <p:spPr>
          <a:xfrm>
            <a:off x="11762279" y="2105891"/>
            <a:ext cx="153670" cy="2870133"/>
          </a:xfrm>
          <a:prstGeom prst="rect">
            <a:avLst/>
          </a:prstGeom>
          <a:noFill/>
        </p:spPr>
        <p:txBody>
          <a:bodyPr vert="eaVert" wrap="square" lIns="0" tIns="0" rIns="0" bIns="0" rtlCol="0">
            <a:spAutoFit/>
          </a:bodyPr>
          <a:lstStyle/>
          <a:p>
            <a:pPr algn="ctr"/>
            <a:r>
              <a:rPr lang="zh-CN" altLang="en-US" sz="1000" kern="1200" dirty="0">
                <a:solidFill>
                  <a:schemeClr val="bg1"/>
                </a:solidFill>
                <a:latin typeface="微软雅黑" panose="020B0503020204020204" pitchFamily="34" charset="-122"/>
                <a:ea typeface="微软雅黑" panose="020B0503020204020204" pitchFamily="34" charset="-122"/>
                <a:cs typeface="+mn-cs"/>
              </a:rPr>
              <a:t>算法设计与分析（第 </a:t>
            </a:r>
            <a:r>
              <a:rPr lang="en-US" altLang="zh-CN" sz="1000" kern="1200" dirty="0">
                <a:solidFill>
                  <a:schemeClr val="bg1"/>
                </a:solidFill>
                <a:latin typeface="微软雅黑" panose="020B0503020204020204" pitchFamily="34" charset="-122"/>
                <a:ea typeface="微软雅黑" panose="020B0503020204020204" pitchFamily="34" charset="-122"/>
                <a:cs typeface="+mn-cs"/>
              </a:rPr>
              <a:t>3</a:t>
            </a:r>
            <a:r>
              <a:rPr lang="zh-CN" altLang="en-US" sz="1000" kern="1200" dirty="0">
                <a:solidFill>
                  <a:schemeClr val="bg1"/>
                </a:solidFill>
                <a:latin typeface="微软雅黑" panose="020B0503020204020204" pitchFamily="34" charset="-122"/>
                <a:ea typeface="微软雅黑" panose="020B0503020204020204" pitchFamily="34" charset="-122"/>
                <a:cs typeface="+mn-cs"/>
              </a:rPr>
              <a:t> 版）    清华大学出版社</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CBB96C3F-8C63-432F-9AD1-2207182A8732}" type="datetimeFigureOut">
              <a:rPr lang="zh-CN" altLang="en-US" smtClean="0"/>
              <a:t>2022/12/7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F6F9FB9-CEB1-457A-B993-A1A76D83EC0F}"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p:cNvSpPr>
            <a:spLocks noGrp="1"/>
          </p:cNvSpPr>
          <p:nvPr>
            <p:ph type="dt" sz="half" idx="10"/>
          </p:nvPr>
        </p:nvSpPr>
        <p:spPr/>
        <p:txBody>
          <a:bodyPr/>
          <a:lstStyle/>
          <a:p>
            <a:fld id="{CBB96C3F-8C63-432F-9AD1-2207182A8732}" type="datetimeFigureOut">
              <a:rPr lang="zh-CN" altLang="en-US" smtClean="0"/>
              <a:t>2022/12/7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F6F9FB9-CEB1-457A-B993-A1A76D83EC0F}"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p:cNvSpPr>
            <a:spLocks noGrp="1"/>
          </p:cNvSpPr>
          <p:nvPr>
            <p:ph type="dt" sz="half" idx="10"/>
          </p:nvPr>
        </p:nvSpPr>
        <p:spPr/>
        <p:txBody>
          <a:bodyPr/>
          <a:lstStyle/>
          <a:p>
            <a:fld id="{CBB96C3F-8C63-432F-9AD1-2207182A8732}" type="datetimeFigureOut">
              <a:rPr lang="zh-CN" altLang="en-US" smtClean="0"/>
              <a:t>2022/12/7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F6F9FB9-CEB1-457A-B993-A1A76D83EC0F}"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Date Placeholder 2"/>
          <p:cNvSpPr>
            <a:spLocks noGrp="1"/>
          </p:cNvSpPr>
          <p:nvPr>
            <p:ph type="dt" sz="half" idx="10"/>
          </p:nvPr>
        </p:nvSpPr>
        <p:spPr/>
        <p:txBody>
          <a:bodyPr/>
          <a:lstStyle/>
          <a:p>
            <a:fld id="{CBB96C3F-8C63-432F-9AD1-2207182A8732}" type="datetimeFigureOut">
              <a:rPr lang="zh-CN" altLang="en-US" smtClean="0"/>
              <a:t>2022/12/7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F6F9FB9-CEB1-457A-B993-A1A76D83EC0F}"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B96C3F-8C63-432F-9AD1-2207182A8732}" type="datetimeFigureOut">
              <a:rPr lang="zh-CN" altLang="en-US" smtClean="0"/>
              <a:t>2022/12/7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F6F9FB9-CEB1-457A-B993-A1A76D83EC0F}"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CBB96C3F-8C63-432F-9AD1-2207182A8732}" type="datetimeFigureOut">
              <a:rPr lang="zh-CN" altLang="en-US" smtClean="0"/>
              <a:t>2022/12/7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F6F9FB9-CEB1-457A-B993-A1A76D83EC0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CBB96C3F-8C63-432F-9AD1-2207182A8732}" type="datetimeFigureOut">
              <a:rPr lang="zh-CN" altLang="en-US" smtClean="0"/>
              <a:t>2022/12/7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F6F9FB9-CEB1-457A-B993-A1A76D83EC0F}"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B96C3F-8C63-432F-9AD1-2207182A8732}" type="datetimeFigureOut">
              <a:rPr lang="zh-CN" altLang="en-US" smtClean="0"/>
              <a:t>2022/12/7</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6F9FB9-CEB1-457A-B993-A1A76D83EC0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w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file:///C:\Users\wang\AppData\Local\Temp\wps\INetCache\7edd2c7f647ace6bc51dcd75061dd84d" TargetMode="External"/><Relationship Id="rId5" Type="http://schemas.openxmlformats.org/officeDocument/2006/relationships/image" Target="../media/image11.jpeg"/><Relationship Id="rId4" Type="http://schemas.openxmlformats.org/officeDocument/2006/relationships/image" Target="file:///C:\Users\wang\AppData\Local\Temp\wps\INetCache\9cada7b225bb9589ed70e80c1b45f449" TargetMode="Externa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3.wmf"/><Relationship Id="rId5" Type="http://schemas.openxmlformats.org/officeDocument/2006/relationships/oleObject" Target="../embeddings/oleObject10.bin"/><Relationship Id="rId4" Type="http://schemas.openxmlformats.org/officeDocument/2006/relationships/image" Target="../media/image12.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4.w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12.bin"/><Relationship Id="rId1" Type="http://schemas.openxmlformats.org/officeDocument/2006/relationships/slideLayout" Target="../slideLayouts/slideLayout2.xml"/><Relationship Id="rId5" Type="http://schemas.openxmlformats.org/officeDocument/2006/relationships/image" Target="../media/image16.wmf"/><Relationship Id="rId4" Type="http://schemas.openxmlformats.org/officeDocument/2006/relationships/oleObject" Target="../embeddings/oleObject13.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7.w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8.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oleObject" Target="../embeddings/oleObject17.bin"/><Relationship Id="rId4" Type="http://schemas.openxmlformats.org/officeDocument/2006/relationships/image" Target="../media/image19.wmf"/></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2.bin"/><Relationship Id="rId1" Type="http://schemas.openxmlformats.org/officeDocument/2006/relationships/slideLayout" Target="../slideLayouts/slideLayout2.xml"/><Relationship Id="rId5" Type="http://schemas.openxmlformats.org/officeDocument/2006/relationships/image" Target="../media/image5.wmf"/><Relationship Id="rId4"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nip Diagonal Corner Rectangle 12"/>
          <p:cNvSpPr/>
          <p:nvPr/>
        </p:nvSpPr>
        <p:spPr>
          <a:xfrm>
            <a:off x="2931171" y="3899819"/>
            <a:ext cx="6568845" cy="725672"/>
          </a:xfrm>
          <a:prstGeom prst="snip2Diag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spcBef>
                <a:spcPct val="50000"/>
              </a:spcBef>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6" name="Rounded Rectangle 15"/>
          <p:cNvSpPr/>
          <p:nvPr/>
        </p:nvSpPr>
        <p:spPr>
          <a:xfrm>
            <a:off x="2340433" y="1998397"/>
            <a:ext cx="7670342" cy="13452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a:t>
            </a:r>
            <a:endParaRPr lang="zh-CN" altLang="en-US" dirty="0"/>
          </a:p>
        </p:txBody>
      </p:sp>
      <p:sp>
        <p:nvSpPr>
          <p:cNvPr id="17" name="Text Box 6"/>
          <p:cNvSpPr txBox="1">
            <a:spLocks noChangeArrowheads="1"/>
          </p:cNvSpPr>
          <p:nvPr/>
        </p:nvSpPr>
        <p:spPr bwMode="auto">
          <a:xfrm>
            <a:off x="2514194" y="2403475"/>
            <a:ext cx="741426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200" b="1" dirty="0">
                <a:solidFill>
                  <a:srgbClr val="5C307D"/>
                </a:solidFill>
                <a:latin typeface="Microsoft YaHei UI" panose="020B0503020204020204" pitchFamily="34" charset="-122"/>
                <a:ea typeface="Microsoft YaHei UI" panose="020B0503020204020204" pitchFamily="34" charset="-122"/>
                <a:sym typeface="+mn-ea"/>
              </a:rPr>
              <a:t>第</a:t>
            </a:r>
            <a:r>
              <a:rPr lang="en-US" altLang="zh-CN" sz="3200" b="1" dirty="0">
                <a:solidFill>
                  <a:srgbClr val="5C307D"/>
                </a:solidFill>
                <a:latin typeface="Microsoft YaHei UI" panose="020B0503020204020204" pitchFamily="34" charset="-122"/>
                <a:ea typeface="Microsoft YaHei UI" panose="020B0503020204020204" pitchFamily="34" charset="-122"/>
                <a:sym typeface="+mn-ea"/>
              </a:rPr>
              <a:t> 10 </a:t>
            </a:r>
            <a:r>
              <a:rPr lang="zh-CN" altLang="en-US" sz="3200" b="1" dirty="0">
                <a:solidFill>
                  <a:srgbClr val="5C307D"/>
                </a:solidFill>
                <a:latin typeface="Microsoft YaHei UI" panose="020B0503020204020204" pitchFamily="34" charset="-122"/>
                <a:ea typeface="Microsoft YaHei UI" panose="020B0503020204020204" pitchFamily="34" charset="-122"/>
                <a:sym typeface="+mn-ea"/>
              </a:rPr>
              <a:t>章     深度优先搜索</a:t>
            </a:r>
          </a:p>
        </p:txBody>
      </p:sp>
      <p:sp>
        <p:nvSpPr>
          <p:cNvPr id="2" name="Text Box 6"/>
          <p:cNvSpPr txBox="1">
            <a:spLocks noChangeArrowheads="1"/>
          </p:cNvSpPr>
          <p:nvPr/>
        </p:nvSpPr>
        <p:spPr bwMode="auto">
          <a:xfrm>
            <a:off x="2909808" y="4047146"/>
            <a:ext cx="663719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400" dirty="0">
                <a:solidFill>
                  <a:schemeClr val="bg1"/>
                </a:solidFill>
                <a:latin typeface="Microsoft YaHei UI" panose="020B0503020204020204" pitchFamily="34" charset="-122"/>
                <a:ea typeface="Microsoft YaHei UI" panose="020B0503020204020204" pitchFamily="34" charset="-122"/>
                <a:sym typeface="+mn-ea"/>
              </a:rPr>
              <a:t>10-1   深度优先搜索</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10.1.3  城堡问题</a:t>
            </a:r>
          </a:p>
        </p:txBody>
      </p:sp>
      <p:sp>
        <p:nvSpPr>
          <p:cNvPr id="3" name="文本框 2"/>
          <p:cNvSpPr txBox="1"/>
          <p:nvPr/>
        </p:nvSpPr>
        <p:spPr>
          <a:xfrm>
            <a:off x="521335" y="799465"/>
            <a:ext cx="10888980" cy="1863725"/>
          </a:xfrm>
          <a:prstGeom prst="rect">
            <a:avLst/>
          </a:prstGeom>
          <a:noFill/>
          <a:ln w="9525">
            <a:noFill/>
          </a:ln>
        </p:spPr>
        <p:txBody>
          <a:bodyPr wrap="square">
            <a:spAutoFit/>
          </a:bodyPr>
          <a:lstStyle/>
          <a:p>
            <a:pPr indent="0" algn="just">
              <a:lnSpc>
                <a:spcPct val="120000"/>
              </a:lnSpc>
              <a:spcBef>
                <a:spcPts val="0"/>
              </a:spcBef>
              <a:spcAft>
                <a:spcPts val="0"/>
              </a:spcAft>
            </a:pP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【算法】</a:t>
            </a:r>
            <a:r>
              <a:rPr lang="zh-CN" sz="2400" b="0">
                <a:latin typeface="Times New Roman" panose="02020603050405020304" pitchFamily="18" charset="0"/>
                <a:ea typeface="微软雅黑" panose="020B0503020204020204" pitchFamily="34" charset="-122"/>
                <a:cs typeface="Times New Roman" panose="02020603050405020304" pitchFamily="18" charset="0"/>
              </a:rPr>
              <a:t>设</a:t>
            </a:r>
            <a:r>
              <a:rPr lang="en-US" sz="2400" b="0">
                <a:latin typeface="Times New Roman" panose="02020603050405020304" pitchFamily="18" charset="0"/>
                <a:ea typeface="微软雅黑" panose="020B0503020204020204" pitchFamily="34" charset="-122"/>
                <a:cs typeface="Times New Roman" panose="02020603050405020304" pitchFamily="18" charset="0"/>
              </a:rPr>
              <a:t>Dfs(</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j</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实现从顶点</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j</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出发对城堡对应的无向图进行深度优先搜索，反复调用</a:t>
            </a:r>
            <a:r>
              <a:rPr lang="en-US" sz="2400" b="0">
                <a:latin typeface="Times New Roman" panose="02020603050405020304" pitchFamily="18" charset="0"/>
                <a:ea typeface="微软雅黑" panose="020B0503020204020204" pitchFamily="34" charset="-122"/>
                <a:cs typeface="Times New Roman" panose="02020603050405020304" pitchFamily="18" charset="0"/>
              </a:rPr>
              <a:t>Dfs</a:t>
            </a:r>
            <a:r>
              <a:rPr lang="zh-CN" sz="2400" b="0">
                <a:latin typeface="Times New Roman" panose="02020603050405020304" pitchFamily="18" charset="0"/>
                <a:ea typeface="微软雅黑" panose="020B0503020204020204" pitchFamily="34" charset="-122"/>
                <a:cs typeface="Times New Roman" panose="02020603050405020304" pitchFamily="18" charset="0"/>
              </a:rPr>
              <a:t>算法直至城堡中所有方块均被访问，则调用算法</a:t>
            </a:r>
            <a:r>
              <a:rPr lang="en-US" sz="2400" b="0">
                <a:latin typeface="Times New Roman" panose="02020603050405020304" pitchFamily="18" charset="0"/>
                <a:ea typeface="微软雅黑" panose="020B0503020204020204" pitchFamily="34" charset="-122"/>
                <a:cs typeface="Times New Roman" panose="02020603050405020304" pitchFamily="18" charset="0"/>
              </a:rPr>
              <a:t>Dfs</a:t>
            </a:r>
            <a:r>
              <a:rPr lang="zh-CN" sz="2400" b="0">
                <a:latin typeface="Times New Roman" panose="02020603050405020304" pitchFamily="18" charset="0"/>
                <a:ea typeface="微软雅黑" panose="020B0503020204020204" pitchFamily="34" charset="-122"/>
                <a:cs typeface="Times New Roman" panose="02020603050405020304" pitchFamily="18" charset="0"/>
              </a:rPr>
              <a:t>的次数就是图中连通分量的个数。同时在算法</a:t>
            </a:r>
            <a:r>
              <a:rPr lang="en-US" sz="2400" b="0">
                <a:latin typeface="Times New Roman" panose="02020603050405020304" pitchFamily="18" charset="0"/>
                <a:ea typeface="微软雅黑" panose="020B0503020204020204" pitchFamily="34" charset="-122"/>
                <a:cs typeface="Times New Roman" panose="02020603050405020304" pitchFamily="18" charset="0"/>
              </a:rPr>
              <a:t>Dfs</a:t>
            </a:r>
            <a:r>
              <a:rPr lang="zh-CN" sz="2400" b="0">
                <a:latin typeface="Times New Roman" panose="02020603050405020304" pitchFamily="18" charset="0"/>
                <a:ea typeface="微软雅黑" panose="020B0503020204020204" pitchFamily="34" charset="-122"/>
                <a:cs typeface="Times New Roman" panose="02020603050405020304" pitchFamily="18" charset="0"/>
              </a:rPr>
              <a:t>搜索的过程中设置计数器，统计每次调用访问顶点的个数。</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文本框 3"/>
          <p:cNvSpPr txBox="1"/>
          <p:nvPr/>
        </p:nvSpPr>
        <p:spPr>
          <a:xfrm>
            <a:off x="521335" y="3823335"/>
            <a:ext cx="10888980" cy="2306320"/>
          </a:xfrm>
          <a:prstGeom prst="rect">
            <a:avLst/>
          </a:prstGeom>
          <a:noFill/>
          <a:ln w="9525">
            <a:noFill/>
          </a:ln>
        </p:spPr>
        <p:txBody>
          <a:bodyPr wrap="square">
            <a:spAutoFit/>
          </a:bodyPr>
          <a:lstStyle/>
          <a:p>
            <a:pPr indent="0" algn="just">
              <a:lnSpc>
                <a:spcPct val="120000"/>
              </a:lnSpc>
              <a:spcBef>
                <a:spcPts val="0"/>
              </a:spcBef>
              <a:spcAft>
                <a:spcPts val="0"/>
              </a:spcAft>
            </a:pP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【算法实现】</a:t>
            </a:r>
            <a:r>
              <a:rPr lang="zh-CN" sz="2400" b="0">
                <a:latin typeface="Times New Roman" panose="02020603050405020304" pitchFamily="18" charset="0"/>
                <a:ea typeface="微软雅黑" panose="020B0503020204020204" pitchFamily="34" charset="-122"/>
                <a:cs typeface="Times New Roman" panose="02020603050405020304" pitchFamily="18" charset="0"/>
              </a:rPr>
              <a:t>设数组</a:t>
            </a:r>
            <a:r>
              <a:rPr lang="en-US" sz="2400" b="0">
                <a:latin typeface="Times New Roman" panose="02020603050405020304" pitchFamily="18" charset="0"/>
                <a:ea typeface="微软雅黑" panose="020B0503020204020204" pitchFamily="34" charset="-122"/>
                <a:cs typeface="Times New Roman" panose="02020603050405020304" pitchFamily="18" charset="0"/>
              </a:rPr>
              <a:t>room[m][n]</a:t>
            </a:r>
            <a:r>
              <a:rPr lang="zh-CN" sz="2400" b="0">
                <a:latin typeface="Times New Roman" panose="02020603050405020304" pitchFamily="18" charset="0"/>
                <a:ea typeface="微软雅黑" panose="020B0503020204020204" pitchFamily="34" charset="-122"/>
                <a:cs typeface="Times New Roman" panose="02020603050405020304" pitchFamily="18" charset="0"/>
              </a:rPr>
              <a:t>表示城堡，</a:t>
            </a:r>
            <a:r>
              <a:rPr lang="en-US" sz="2400" b="0">
                <a:latin typeface="Times New Roman" panose="02020603050405020304" pitchFamily="18" charset="0"/>
                <a:ea typeface="微软雅黑" panose="020B0503020204020204" pitchFamily="34" charset="-122"/>
                <a:cs typeface="Times New Roman" panose="02020603050405020304" pitchFamily="18" charset="0"/>
              </a:rPr>
              <a:t>visited[m][n]</a:t>
            </a:r>
            <a:r>
              <a:rPr lang="zh-CN" sz="2400" b="0">
                <a:latin typeface="Times New Roman" panose="02020603050405020304" pitchFamily="18" charset="0"/>
                <a:ea typeface="微软雅黑" panose="020B0503020204020204" pitchFamily="34" charset="-122"/>
                <a:cs typeface="Times New Roman" panose="02020603050405020304" pitchFamily="18" charset="0"/>
              </a:rPr>
              <a:t>表示方格是否被访问，变量</a:t>
            </a:r>
            <a:r>
              <a:rPr lang="en-US" sz="2400" b="0">
                <a:latin typeface="Times New Roman" panose="02020603050405020304" pitchFamily="18" charset="0"/>
                <a:ea typeface="微软雅黑" panose="020B0503020204020204" pitchFamily="34" charset="-122"/>
                <a:cs typeface="Times New Roman" panose="02020603050405020304" pitchFamily="18" charset="0"/>
              </a:rPr>
              <a:t>roomNum</a:t>
            </a:r>
            <a:r>
              <a:rPr lang="zh-CN" sz="2400" b="0">
                <a:latin typeface="Times New Roman" panose="02020603050405020304" pitchFamily="18" charset="0"/>
                <a:ea typeface="微软雅黑" panose="020B0503020204020204" pitchFamily="34" charset="-122"/>
                <a:cs typeface="Times New Roman" panose="02020603050405020304" pitchFamily="18" charset="0"/>
              </a:rPr>
              <a:t>表示房间个数，</a:t>
            </a:r>
            <a:r>
              <a:rPr lang="en-US" sz="2400" b="0">
                <a:latin typeface="Times New Roman" panose="02020603050405020304" pitchFamily="18" charset="0"/>
                <a:ea typeface="微软雅黑" panose="020B0503020204020204" pitchFamily="34" charset="-122"/>
                <a:cs typeface="Times New Roman" panose="02020603050405020304" pitchFamily="18" charset="0"/>
              </a:rPr>
              <a:t>maxRoom</a:t>
            </a:r>
            <a:r>
              <a:rPr lang="zh-CN" sz="2400" b="0">
                <a:latin typeface="Times New Roman" panose="02020603050405020304" pitchFamily="18" charset="0"/>
                <a:ea typeface="微软雅黑" panose="020B0503020204020204" pitchFamily="34" charset="-122"/>
                <a:cs typeface="Times New Roman" panose="02020603050405020304" pitchFamily="18" charset="0"/>
              </a:rPr>
              <a:t>表示最大房间的方块数，</a:t>
            </a:r>
            <a:r>
              <a:rPr lang="en-US" sz="2400" b="0">
                <a:latin typeface="Times New Roman" panose="02020603050405020304" pitchFamily="18" charset="0"/>
                <a:ea typeface="微软雅黑" panose="020B0503020204020204" pitchFamily="34" charset="-122"/>
                <a:cs typeface="Times New Roman" panose="02020603050405020304" pitchFamily="18" charset="0"/>
              </a:rPr>
              <a:t>roomArea</a:t>
            </a:r>
            <a:r>
              <a:rPr lang="zh-CN" sz="2400" b="0">
                <a:latin typeface="Times New Roman" panose="02020603050405020304" pitchFamily="18" charset="0"/>
                <a:ea typeface="微软雅黑" panose="020B0503020204020204" pitchFamily="34" charset="-122"/>
                <a:cs typeface="Times New Roman" panose="02020603050405020304" pitchFamily="18" charset="0"/>
              </a:rPr>
              <a:t>表示当前房间的方块数，函数</a:t>
            </a:r>
            <a:r>
              <a:rPr lang="en-US" sz="2400" b="0">
                <a:latin typeface="Times New Roman" panose="02020603050405020304" pitchFamily="18" charset="0"/>
                <a:ea typeface="微软雅黑" panose="020B0503020204020204" pitchFamily="34" charset="-122"/>
                <a:cs typeface="Times New Roman" panose="02020603050405020304" pitchFamily="18" charset="0"/>
              </a:rPr>
              <a:t>Dfs(i, j)</a:t>
            </a:r>
            <a:r>
              <a:rPr lang="zh-CN" sz="2400" b="0">
                <a:latin typeface="Times New Roman" panose="02020603050405020304" pitchFamily="18" charset="0"/>
                <a:ea typeface="微软雅黑" panose="020B0503020204020204" pitchFamily="34" charset="-122"/>
                <a:cs typeface="Times New Roman" panose="02020603050405020304" pitchFamily="18" charset="0"/>
              </a:rPr>
              <a:t>从方块</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j</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出发能够处理与</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j</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连通的所有方块。简单起见，将</a:t>
            </a:r>
            <a:r>
              <a:rPr lang="en-US" sz="2400" b="0">
                <a:latin typeface="Times New Roman" panose="02020603050405020304" pitchFamily="18" charset="0"/>
                <a:ea typeface="微软雅黑" panose="020B0503020204020204" pitchFamily="34" charset="-122"/>
                <a:cs typeface="Times New Roman" panose="02020603050405020304" pitchFamily="18" charset="0"/>
              </a:rPr>
              <a:t>room[m][n]</a:t>
            </a:r>
            <a:r>
              <a:rPr lang="zh-CN"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a:latin typeface="Times New Roman" panose="02020603050405020304" pitchFamily="18" charset="0"/>
                <a:ea typeface="微软雅黑" panose="020B0503020204020204" pitchFamily="34" charset="-122"/>
                <a:cs typeface="Times New Roman" panose="02020603050405020304" pitchFamily="18" charset="0"/>
              </a:rPr>
              <a:t>visited[m][n]</a:t>
            </a:r>
            <a:r>
              <a:rPr lang="zh-CN"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a:latin typeface="Times New Roman" panose="02020603050405020304" pitchFamily="18" charset="0"/>
                <a:ea typeface="微软雅黑" panose="020B0503020204020204" pitchFamily="34" charset="-122"/>
                <a:cs typeface="Times New Roman" panose="02020603050405020304" pitchFamily="18" charset="0"/>
              </a:rPr>
              <a:t>roomArea</a:t>
            </a:r>
            <a:r>
              <a:rPr lang="zh-CN"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a:latin typeface="Times New Roman" panose="02020603050405020304" pitchFamily="18" charset="0"/>
                <a:ea typeface="微软雅黑" panose="020B0503020204020204" pitchFamily="34" charset="-122"/>
                <a:cs typeface="Times New Roman" panose="02020603050405020304" pitchFamily="18" charset="0"/>
              </a:rPr>
              <a:t>maxRoom</a:t>
            </a:r>
            <a:r>
              <a:rPr lang="zh-CN" sz="2400" b="0">
                <a:latin typeface="Times New Roman" panose="02020603050405020304" pitchFamily="18" charset="0"/>
                <a:ea typeface="微软雅黑" panose="020B0503020204020204" pitchFamily="34" charset="-122"/>
                <a:cs typeface="Times New Roman" panose="02020603050405020304" pitchFamily="18" charset="0"/>
              </a:rPr>
              <a:t>设为全局变量，程序如下：</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文本框 4"/>
          <p:cNvSpPr txBox="1"/>
          <p:nvPr/>
        </p:nvSpPr>
        <p:spPr>
          <a:xfrm>
            <a:off x="1316355" y="3317875"/>
            <a:ext cx="10327005" cy="497205"/>
          </a:xfrm>
          <a:prstGeom prst="rect">
            <a:avLst/>
          </a:prstGeom>
          <a:noFill/>
          <a:ln w="9525">
            <a:noFill/>
          </a:ln>
        </p:spPr>
        <p:txBody>
          <a:bodyPr wrap="square">
            <a:spAutoFit/>
          </a:bodyPr>
          <a:lstStyle/>
          <a:p>
            <a:pPr indent="0" algn="just">
              <a:lnSpc>
                <a:spcPct val="120000"/>
              </a:lnSpc>
              <a:spcBef>
                <a:spcPts val="0"/>
              </a:spcBef>
              <a:spcAft>
                <a:spcPts val="0"/>
              </a:spcAft>
            </a:pPr>
            <a:r>
              <a:rPr lang="zh-CN" sz="2200" b="0">
                <a:solidFill>
                  <a:schemeClr val="accent5">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将方块的数值分别与</a:t>
            </a:r>
            <a:r>
              <a:rPr lang="en-US" altLang="zh-CN" sz="2200" b="0">
                <a:solidFill>
                  <a:schemeClr val="accent5">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200" b="0">
                <a:solidFill>
                  <a:schemeClr val="accent5">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1</a:t>
            </a:r>
            <a:r>
              <a:rPr lang="zh-CN" sz="2200" b="0">
                <a:solidFill>
                  <a:schemeClr val="accent5">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200" b="0">
                <a:solidFill>
                  <a:schemeClr val="accent5">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2</a:t>
            </a:r>
            <a:r>
              <a:rPr lang="zh-CN" sz="2200" b="0">
                <a:solidFill>
                  <a:schemeClr val="accent5">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200" b="0">
                <a:solidFill>
                  <a:schemeClr val="accent5">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4</a:t>
            </a:r>
            <a:r>
              <a:rPr lang="zh-CN" sz="2200" b="0">
                <a:solidFill>
                  <a:schemeClr val="accent5">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200" b="0">
                <a:solidFill>
                  <a:schemeClr val="accent5">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8 </a:t>
            </a:r>
            <a:r>
              <a:rPr lang="zh-CN" sz="2200" b="0">
                <a:solidFill>
                  <a:schemeClr val="accent5">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执行按位与操作，判断对应的二进制位是否为</a:t>
            </a:r>
            <a:r>
              <a:rPr lang="en-US" sz="2200" b="0">
                <a:solidFill>
                  <a:schemeClr val="accent5">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0</a:t>
            </a:r>
            <a:r>
              <a:rPr lang="zh-CN" sz="2200" b="0">
                <a:solidFill>
                  <a:schemeClr val="accent5">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200" b="0">
              <a:solidFill>
                <a:schemeClr val="accent5">
                  <a:lumMod val="7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6" name="组合 5"/>
          <p:cNvGrpSpPr/>
          <p:nvPr/>
        </p:nvGrpSpPr>
        <p:grpSpPr>
          <a:xfrm>
            <a:off x="813634" y="2738281"/>
            <a:ext cx="7197526" cy="497596"/>
            <a:chOff x="1826091" y="4148024"/>
            <a:chExt cx="7197526" cy="497596"/>
          </a:xfrm>
        </p:grpSpPr>
        <p:sp>
          <p:nvSpPr>
            <p:cNvPr id="8" name="Text Box 11"/>
            <p:cNvSpPr txBox="1">
              <a:spLocks noChangeArrowheads="1"/>
            </p:cNvSpPr>
            <p:nvPr/>
          </p:nvSpPr>
          <p:spPr bwMode="auto">
            <a:xfrm>
              <a:off x="2385059" y="4148024"/>
              <a:ext cx="6638558" cy="49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zh-CN" sz="2600">
                  <a:latin typeface="Times New Roman" panose="02020603050405020304" pitchFamily="18" charset="0"/>
                  <a:ea typeface="微软雅黑" panose="020B0503020204020204" pitchFamily="34" charset="-122"/>
                  <a:cs typeface="Times New Roman" panose="02020603050405020304" pitchFamily="18" charset="0"/>
                  <a:sym typeface="+mn-ea"/>
                </a:rPr>
                <a:t>如何判断顶点之间的邻接关系</a:t>
              </a:r>
              <a:r>
                <a:rPr lang="zh-CN" altLang="en-US" sz="2600" dirty="0">
                  <a:solidFill>
                    <a:srgbClr val="404040"/>
                  </a:solidFill>
                  <a:latin typeface="微软雅黑" panose="020B0503020204020204" pitchFamily="34" charset="-122"/>
                  <a:ea typeface="微软雅黑" panose="020B0503020204020204" pitchFamily="34" charset="-122"/>
                </a:rPr>
                <a:t>？</a:t>
              </a:r>
            </a:p>
          </p:txBody>
        </p:sp>
        <p:grpSp>
          <p:nvGrpSpPr>
            <p:cNvPr id="9" name="Group 31"/>
            <p:cNvGrpSpPr/>
            <p:nvPr/>
          </p:nvGrpSpPr>
          <p:grpSpPr>
            <a:xfrm>
              <a:off x="1826091" y="4213620"/>
              <a:ext cx="465732" cy="432000"/>
              <a:chOff x="8686801" y="2019300"/>
              <a:chExt cx="528638" cy="565150"/>
            </a:xfrm>
            <a:solidFill>
              <a:srgbClr val="5A327D"/>
            </a:solidFill>
          </p:grpSpPr>
          <p:sp>
            <p:nvSpPr>
              <p:cNvPr id="10"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23900" y="1350645"/>
            <a:ext cx="4751705" cy="3476625"/>
          </a:xfrm>
          <a:prstGeom prst="rect">
            <a:avLst/>
          </a:prstGeom>
          <a:noFill/>
          <a:ln w="12700">
            <a:solidFill>
              <a:srgbClr val="507D7D"/>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spcBef>
                <a:spcPct val="20000"/>
              </a:spcBef>
              <a:defRPr sz="240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defRPr>
            </a:lvl1pPr>
          </a:lstStyle>
          <a:p>
            <a:pPr lvl="0" algn="l">
              <a:lnSpc>
                <a:spcPct val="100000"/>
              </a:lnSpc>
              <a:spcBef>
                <a:spcPts val="0"/>
              </a:spcBef>
              <a:spcAft>
                <a:spcPts val="0"/>
              </a:spcAft>
              <a:buClrTx/>
              <a:buSzTx/>
              <a:buFontTx/>
            </a:pPr>
            <a:r>
              <a:rPr lang="en-US" altLang="zh-CN" sz="2200" dirty="0" err="1">
                <a:sym typeface="+mn-ea"/>
              </a:rPr>
              <a:t>void Dfs(int i, int j)</a:t>
            </a:r>
          </a:p>
          <a:p>
            <a:pPr lvl="0" algn="l">
              <a:lnSpc>
                <a:spcPct val="100000"/>
              </a:lnSpc>
              <a:spcBef>
                <a:spcPts val="0"/>
              </a:spcBef>
              <a:spcAft>
                <a:spcPts val="0"/>
              </a:spcAft>
              <a:buClrTx/>
              <a:buSzTx/>
              <a:buFontTx/>
            </a:pPr>
            <a:r>
              <a:rPr lang="en-US" altLang="zh-CN" sz="2200" dirty="0" err="1">
                <a:sym typeface="+mn-ea"/>
              </a:rPr>
              <a:t>{</a:t>
            </a:r>
          </a:p>
          <a:p>
            <a:pPr lvl="0" algn="l">
              <a:lnSpc>
                <a:spcPct val="100000"/>
              </a:lnSpc>
              <a:spcBef>
                <a:spcPts val="0"/>
              </a:spcBef>
              <a:spcAft>
                <a:spcPts val="0"/>
              </a:spcAft>
              <a:buClrTx/>
              <a:buSzTx/>
              <a:buFontTx/>
            </a:pPr>
            <a:r>
              <a:rPr lang="en-US" altLang="zh-CN" sz="2200" dirty="0" err="1">
                <a:sym typeface="+mn-ea"/>
              </a:rPr>
              <a:t>    if (visited[i][j] == 1) return;</a:t>
            </a:r>
          </a:p>
          <a:p>
            <a:pPr lvl="0" algn="l">
              <a:lnSpc>
                <a:spcPct val="100000"/>
              </a:lnSpc>
              <a:spcBef>
                <a:spcPts val="0"/>
              </a:spcBef>
              <a:spcAft>
                <a:spcPts val="0"/>
              </a:spcAft>
              <a:buClrTx/>
              <a:buSzTx/>
              <a:buFontTx/>
            </a:pPr>
            <a:r>
              <a:rPr lang="en-US" altLang="zh-CN" sz="2200" dirty="0" err="1">
                <a:sym typeface="+mn-ea"/>
              </a:rPr>
              <a:t>    roomArea++; visited[i][j] = 1;</a:t>
            </a:r>
          </a:p>
          <a:p>
            <a:pPr lvl="0" algn="l">
              <a:lnSpc>
                <a:spcPct val="100000"/>
              </a:lnSpc>
              <a:spcBef>
                <a:spcPts val="0"/>
              </a:spcBef>
              <a:spcAft>
                <a:spcPts val="0"/>
              </a:spcAft>
              <a:buClrTx/>
              <a:buSzTx/>
              <a:buFontTx/>
            </a:pPr>
            <a:r>
              <a:rPr lang="en-US" altLang="zh-CN" sz="2200" dirty="0" err="1">
                <a:sym typeface="+mn-ea"/>
              </a:rPr>
              <a:t>    if ((room[i][j] &amp; 1) == 0) Dfs(i, j-1);     </a:t>
            </a:r>
          </a:p>
          <a:p>
            <a:pPr lvl="0" algn="l">
              <a:lnSpc>
                <a:spcPct val="100000"/>
              </a:lnSpc>
              <a:spcBef>
                <a:spcPts val="0"/>
              </a:spcBef>
              <a:spcAft>
                <a:spcPts val="0"/>
              </a:spcAft>
              <a:buClrTx/>
              <a:buSzTx/>
              <a:buFontTx/>
            </a:pPr>
            <a:r>
              <a:rPr lang="en-US" altLang="zh-CN" sz="2200" dirty="0" err="1">
                <a:sym typeface="+mn-ea"/>
              </a:rPr>
              <a:t>    if ((room[i][j] &amp; 2) == 0) Dfs(i-1, j);     </a:t>
            </a:r>
          </a:p>
          <a:p>
            <a:pPr lvl="0" algn="l">
              <a:lnSpc>
                <a:spcPct val="100000"/>
              </a:lnSpc>
              <a:spcBef>
                <a:spcPts val="0"/>
              </a:spcBef>
              <a:spcAft>
                <a:spcPts val="0"/>
              </a:spcAft>
              <a:buClrTx/>
              <a:buSzTx/>
              <a:buFontTx/>
            </a:pPr>
            <a:r>
              <a:rPr lang="en-US" altLang="zh-CN" sz="2200" dirty="0" err="1">
                <a:sym typeface="+mn-ea"/>
              </a:rPr>
              <a:t>    if ((room[i][j] &amp; 4) == 0) Dfs(i, j+1);    </a:t>
            </a:r>
          </a:p>
          <a:p>
            <a:pPr lvl="0" algn="l">
              <a:lnSpc>
                <a:spcPct val="100000"/>
              </a:lnSpc>
              <a:spcBef>
                <a:spcPts val="0"/>
              </a:spcBef>
              <a:spcAft>
                <a:spcPts val="0"/>
              </a:spcAft>
              <a:buClrTx/>
              <a:buSzTx/>
              <a:buFontTx/>
            </a:pPr>
            <a:r>
              <a:rPr lang="en-US" altLang="zh-CN" sz="2200" dirty="0" err="1">
                <a:sym typeface="+mn-ea"/>
              </a:rPr>
              <a:t>    if ((room[i][j] &amp; 8) == 0) Dfs(i+1, j);    </a:t>
            </a:r>
          </a:p>
          <a:p>
            <a:pPr lvl="0" algn="l">
              <a:lnSpc>
                <a:spcPct val="100000"/>
              </a:lnSpc>
              <a:spcBef>
                <a:spcPts val="0"/>
              </a:spcBef>
              <a:spcAft>
                <a:spcPts val="0"/>
              </a:spcAft>
              <a:buClrTx/>
              <a:buSzTx/>
              <a:buFontTx/>
            </a:pPr>
            <a:r>
              <a:rPr lang="en-US" altLang="zh-CN" sz="2200" dirty="0" err="1">
                <a:sym typeface="+mn-ea"/>
              </a:rPr>
              <a:t>}</a:t>
            </a:r>
          </a:p>
          <a:p>
            <a:pPr lvl="0" algn="l">
              <a:lnSpc>
                <a:spcPct val="100000"/>
              </a:lnSpc>
              <a:spcBef>
                <a:spcPts val="0"/>
              </a:spcBef>
              <a:spcAft>
                <a:spcPts val="0"/>
              </a:spcAft>
              <a:buClrTx/>
              <a:buSzTx/>
              <a:buFontTx/>
            </a:pPr>
            <a:endParaRPr lang="en-US" altLang="zh-CN" sz="2200" dirty="0" err="1">
              <a:sym typeface="+mn-ea"/>
            </a:endParaRPr>
          </a:p>
        </p:txBody>
      </p:sp>
      <p:sp>
        <p:nvSpPr>
          <p:cNvPr id="4"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10.1.3  城堡问题</a:t>
            </a:r>
          </a:p>
        </p:txBody>
      </p:sp>
      <p:sp>
        <p:nvSpPr>
          <p:cNvPr id="5" name="文本框 4"/>
          <p:cNvSpPr txBox="1"/>
          <p:nvPr/>
        </p:nvSpPr>
        <p:spPr>
          <a:xfrm>
            <a:off x="5724525" y="1350645"/>
            <a:ext cx="5812155" cy="4154170"/>
          </a:xfrm>
          <a:prstGeom prst="rect">
            <a:avLst/>
          </a:prstGeom>
          <a:noFill/>
          <a:ln w="12700">
            <a:solidFill>
              <a:srgbClr val="507D7D"/>
            </a:solidFill>
            <a:prstDash val="dash"/>
            <a:miter lim="800000"/>
          </a:ln>
          <a:effectLst/>
          <a:extLst>
            <a:ext uri="{909E8E84-426E-40DD-AFC4-6F175D3DCCD1}">
              <a14:hiddenFill xmlns:a14="http://schemas.microsoft.com/office/drawing/2010/main">
                <a:solidFill>
                  <a:schemeClr val="accent3">
                    <a:lumMod val="20000"/>
                    <a:lumOff val="8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spcBef>
                <a:spcPct val="20000"/>
              </a:spcBef>
              <a:defRPr sz="240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defRPr>
            </a:lvl1pPr>
          </a:lstStyle>
          <a:p>
            <a:pPr lvl="0" algn="l">
              <a:lnSpc>
                <a:spcPct val="100000"/>
              </a:lnSpc>
              <a:spcBef>
                <a:spcPts val="0"/>
              </a:spcBef>
              <a:spcAft>
                <a:spcPts val="0"/>
              </a:spcAft>
              <a:buClrTx/>
              <a:buSzTx/>
              <a:buFontTx/>
            </a:pPr>
            <a:r>
              <a:rPr lang="en-US" altLang="zh-CN" sz="2200" dirty="0" err="1">
                <a:sym typeface="+mn-ea"/>
              </a:rPr>
              <a:t>int Castle(int m, int n)</a:t>
            </a:r>
          </a:p>
          <a:p>
            <a:pPr lvl="0" algn="l">
              <a:lnSpc>
                <a:spcPct val="100000"/>
              </a:lnSpc>
              <a:spcBef>
                <a:spcPts val="0"/>
              </a:spcBef>
              <a:spcAft>
                <a:spcPts val="0"/>
              </a:spcAft>
              <a:buClrTx/>
              <a:buSzTx/>
              <a:buFontTx/>
            </a:pPr>
            <a:r>
              <a:rPr lang="en-US" altLang="zh-CN" sz="2200" dirty="0" err="1">
                <a:sym typeface="+mn-ea"/>
              </a:rPr>
              <a:t>{ </a:t>
            </a:r>
          </a:p>
          <a:p>
            <a:pPr lvl="0" algn="l">
              <a:lnSpc>
                <a:spcPct val="100000"/>
              </a:lnSpc>
              <a:spcBef>
                <a:spcPts val="0"/>
              </a:spcBef>
              <a:spcAft>
                <a:spcPts val="0"/>
              </a:spcAft>
              <a:buClrTx/>
              <a:buSzTx/>
              <a:buFontTx/>
            </a:pPr>
            <a:r>
              <a:rPr lang="en-US" altLang="zh-CN" sz="2200" dirty="0" err="1">
                <a:sym typeface="+mn-ea"/>
              </a:rPr>
              <a:t>    int i, j, roomNum = 0;</a:t>
            </a:r>
          </a:p>
          <a:p>
            <a:pPr lvl="0" algn="l">
              <a:lnSpc>
                <a:spcPct val="100000"/>
              </a:lnSpc>
              <a:spcBef>
                <a:spcPts val="0"/>
              </a:spcBef>
              <a:spcAft>
                <a:spcPts val="0"/>
              </a:spcAft>
              <a:buClrTx/>
              <a:buSzTx/>
              <a:buFontTx/>
            </a:pPr>
            <a:r>
              <a:rPr lang="en-US" altLang="zh-CN" sz="2200" dirty="0" err="1">
                <a:sym typeface="+mn-ea"/>
              </a:rPr>
              <a:t>    for (i = 0; i &lt; m; i++)</a:t>
            </a:r>
          </a:p>
          <a:p>
            <a:pPr lvl="0" algn="l">
              <a:lnSpc>
                <a:spcPct val="100000"/>
              </a:lnSpc>
              <a:spcBef>
                <a:spcPts val="0"/>
              </a:spcBef>
              <a:spcAft>
                <a:spcPts val="0"/>
              </a:spcAft>
              <a:buClrTx/>
              <a:buSzTx/>
              <a:buFontTx/>
            </a:pPr>
            <a:r>
              <a:rPr lang="en-US" altLang="zh-CN" sz="2200" dirty="0" err="1">
                <a:sym typeface="+mn-ea"/>
              </a:rPr>
              <a:t>        for (j = 0; j &lt; n; j++)</a:t>
            </a:r>
          </a:p>
          <a:p>
            <a:pPr lvl="0" algn="l">
              <a:lnSpc>
                <a:spcPct val="100000"/>
              </a:lnSpc>
              <a:spcBef>
                <a:spcPts val="0"/>
              </a:spcBef>
              <a:spcAft>
                <a:spcPts val="0"/>
              </a:spcAft>
              <a:buClrTx/>
              <a:buSzTx/>
              <a:buFontTx/>
            </a:pPr>
            <a:r>
              <a:rPr lang="en-US" altLang="zh-CN" sz="2200" dirty="0" err="1">
                <a:sym typeface="+mn-ea"/>
              </a:rPr>
              <a:t>            if (visited[i][j] == 0) {</a:t>
            </a:r>
          </a:p>
          <a:p>
            <a:pPr lvl="0" algn="l">
              <a:lnSpc>
                <a:spcPct val="100000"/>
              </a:lnSpc>
              <a:spcBef>
                <a:spcPts val="0"/>
              </a:spcBef>
              <a:spcAft>
                <a:spcPts val="0"/>
              </a:spcAft>
              <a:buClrTx/>
              <a:buSzTx/>
              <a:buFontTx/>
            </a:pPr>
            <a:r>
              <a:rPr lang="en-US" altLang="zh-CN" sz="2200" dirty="0" err="1">
                <a:sym typeface="+mn-ea"/>
              </a:rPr>
              <a:t>	   roomNum++; roomArea = 0; Dfs(i, j);</a:t>
            </a:r>
          </a:p>
          <a:p>
            <a:pPr lvl="0" algn="l">
              <a:lnSpc>
                <a:spcPct val="100000"/>
              </a:lnSpc>
              <a:spcBef>
                <a:spcPts val="0"/>
              </a:spcBef>
              <a:spcAft>
                <a:spcPts val="0"/>
              </a:spcAft>
              <a:buClrTx/>
              <a:buSzTx/>
              <a:buFontTx/>
            </a:pPr>
            <a:r>
              <a:rPr lang="en-US" altLang="zh-CN" sz="2200" dirty="0" err="1">
                <a:sym typeface="+mn-ea"/>
              </a:rPr>
              <a:t>	   if (roomArea &gt; maxRoom) </a:t>
            </a:r>
          </a:p>
          <a:p>
            <a:pPr lvl="0" algn="l">
              <a:lnSpc>
                <a:spcPct val="100000"/>
              </a:lnSpc>
              <a:spcBef>
                <a:spcPts val="0"/>
              </a:spcBef>
              <a:spcAft>
                <a:spcPts val="0"/>
              </a:spcAft>
              <a:buClrTx/>
              <a:buSzTx/>
              <a:buFontTx/>
            </a:pPr>
            <a:r>
              <a:rPr lang="en-US" altLang="zh-CN" sz="2200" dirty="0" err="1">
                <a:sym typeface="+mn-ea"/>
              </a:rPr>
              <a:t>                    maxRoom = roomArea;</a:t>
            </a:r>
          </a:p>
          <a:p>
            <a:pPr lvl="0" algn="l">
              <a:lnSpc>
                <a:spcPct val="100000"/>
              </a:lnSpc>
              <a:spcBef>
                <a:spcPts val="0"/>
              </a:spcBef>
              <a:spcAft>
                <a:spcPts val="0"/>
              </a:spcAft>
              <a:buClrTx/>
              <a:buSzTx/>
              <a:buFontTx/>
            </a:pPr>
            <a:r>
              <a:rPr lang="en-US" altLang="zh-CN" sz="2200" dirty="0" err="1">
                <a:sym typeface="+mn-ea"/>
              </a:rPr>
              <a:t>            }</a:t>
            </a:r>
          </a:p>
          <a:p>
            <a:pPr lvl="0" algn="l">
              <a:lnSpc>
                <a:spcPct val="100000"/>
              </a:lnSpc>
              <a:spcBef>
                <a:spcPts val="0"/>
              </a:spcBef>
              <a:spcAft>
                <a:spcPts val="0"/>
              </a:spcAft>
              <a:buClrTx/>
              <a:buSzTx/>
              <a:buFontTx/>
            </a:pPr>
            <a:r>
              <a:rPr lang="en-US" altLang="zh-CN" sz="2200" dirty="0" err="1">
                <a:sym typeface="+mn-ea"/>
              </a:rPr>
              <a:t>    return roomNum;</a:t>
            </a:r>
          </a:p>
          <a:p>
            <a:pPr lvl="0" algn="l">
              <a:lnSpc>
                <a:spcPct val="100000"/>
              </a:lnSpc>
              <a:spcBef>
                <a:spcPts val="0"/>
              </a:spcBef>
              <a:spcAft>
                <a:spcPts val="0"/>
              </a:spcAft>
              <a:buClrTx/>
              <a:buSzTx/>
              <a:buFontTx/>
            </a:pPr>
            <a:r>
              <a:rPr lang="en-US" altLang="zh-CN" sz="2200" dirty="0" err="1">
                <a:sym typeface="+mn-ea"/>
              </a:rPr>
              <a:t>}</a:t>
            </a:r>
          </a:p>
        </p:txBody>
      </p:sp>
      <p:sp>
        <p:nvSpPr>
          <p:cNvPr id="102" name="文本框 101"/>
          <p:cNvSpPr txBox="1"/>
          <p:nvPr/>
        </p:nvSpPr>
        <p:spPr>
          <a:xfrm>
            <a:off x="548640" y="5765800"/>
            <a:ext cx="10934700" cy="460375"/>
          </a:xfrm>
          <a:prstGeom prst="rect">
            <a:avLst/>
          </a:prstGeom>
          <a:noFill/>
          <a:ln w="9525">
            <a:noFill/>
          </a:ln>
        </p:spPr>
        <p:txBody>
          <a:bodyPr wrap="square">
            <a:spAutoFit/>
          </a:bodyPr>
          <a:lstStyle/>
          <a:p>
            <a:pPr indent="0"/>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【算法分析】</a:t>
            </a:r>
            <a:r>
              <a:rPr lang="zh-CN" sz="2400" b="0">
                <a:latin typeface="Times New Roman" panose="02020603050405020304" pitchFamily="18" charset="0"/>
                <a:ea typeface="微软雅黑" panose="020B0503020204020204" pitchFamily="34" charset="-122"/>
                <a:cs typeface="Times New Roman" panose="02020603050405020304" pitchFamily="18" charset="0"/>
              </a:rPr>
              <a:t>函数</a:t>
            </a:r>
            <a:r>
              <a:rPr lang="en-US" sz="2400" b="0">
                <a:latin typeface="Times New Roman" panose="02020603050405020304" pitchFamily="18" charset="0"/>
                <a:ea typeface="微软雅黑" panose="020B0503020204020204" pitchFamily="34" charset="-122"/>
                <a:cs typeface="Times New Roman" panose="02020603050405020304" pitchFamily="18" charset="0"/>
              </a:rPr>
              <a:t>Castle</a:t>
            </a:r>
            <a:r>
              <a:rPr lang="zh-CN" sz="2400" b="0">
                <a:latin typeface="Times New Roman" panose="02020603050405020304" pitchFamily="18" charset="0"/>
                <a:ea typeface="微软雅黑" panose="020B0503020204020204" pitchFamily="34" charset="-122"/>
                <a:cs typeface="Times New Roman" panose="02020603050405020304" pitchFamily="18" charset="0"/>
              </a:rPr>
              <a:t>的基本语句是</a:t>
            </a:r>
            <a:r>
              <a:rPr lang="en-US" sz="2400" b="0">
                <a:latin typeface="Times New Roman" panose="02020603050405020304" pitchFamily="18" charset="0"/>
                <a:ea typeface="微软雅黑" panose="020B0503020204020204" pitchFamily="34" charset="-122"/>
                <a:cs typeface="Times New Roman" panose="02020603050405020304" pitchFamily="18" charset="0"/>
              </a:rPr>
              <a:t>Dfs(i, j)</a:t>
            </a:r>
            <a:r>
              <a:rPr lang="zh-CN" sz="2400" b="0">
                <a:latin typeface="Times New Roman" panose="02020603050405020304" pitchFamily="18" charset="0"/>
                <a:ea typeface="微软雅黑" panose="020B0503020204020204" pitchFamily="34" charset="-122"/>
                <a:cs typeface="Times New Roman" panose="02020603050405020304" pitchFamily="18" charset="0"/>
              </a:rPr>
              <a:t>，时间复杂度是</a:t>
            </a:r>
            <a:r>
              <a:rPr lang="en-US" sz="2400" b="0" i="1">
                <a:latin typeface="Times New Roman" panose="02020603050405020304" pitchFamily="18" charset="0"/>
                <a:ea typeface="微软雅黑" panose="020B0503020204020204" pitchFamily="34" charset="-122"/>
                <a:cs typeface="Times New Roman" panose="02020603050405020304" pitchFamily="18" charset="0"/>
              </a:rPr>
              <a:t>O</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m</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nip Diagonal Corner Rectangle 12"/>
          <p:cNvSpPr/>
          <p:nvPr/>
        </p:nvSpPr>
        <p:spPr>
          <a:xfrm>
            <a:off x="2931171" y="3899819"/>
            <a:ext cx="6568845" cy="725672"/>
          </a:xfrm>
          <a:prstGeom prst="snip2Diag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spcBef>
                <a:spcPct val="50000"/>
              </a:spcBef>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6" name="Rounded Rectangle 15"/>
          <p:cNvSpPr/>
          <p:nvPr/>
        </p:nvSpPr>
        <p:spPr>
          <a:xfrm>
            <a:off x="2340433" y="1998397"/>
            <a:ext cx="7670342" cy="13452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a:t>
            </a:r>
            <a:endParaRPr lang="zh-CN" altLang="en-US" dirty="0"/>
          </a:p>
        </p:txBody>
      </p:sp>
      <p:sp>
        <p:nvSpPr>
          <p:cNvPr id="17" name="Text Box 6"/>
          <p:cNvSpPr txBox="1">
            <a:spLocks noChangeArrowheads="1"/>
          </p:cNvSpPr>
          <p:nvPr/>
        </p:nvSpPr>
        <p:spPr bwMode="auto">
          <a:xfrm>
            <a:off x="2514194" y="2403475"/>
            <a:ext cx="741426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200" b="1" dirty="0">
                <a:solidFill>
                  <a:srgbClr val="5C307D"/>
                </a:solidFill>
                <a:latin typeface="Microsoft YaHei UI" panose="020B0503020204020204" pitchFamily="34" charset="-122"/>
                <a:ea typeface="Microsoft YaHei UI" panose="020B0503020204020204" pitchFamily="34" charset="-122"/>
                <a:sym typeface="+mn-ea"/>
              </a:rPr>
              <a:t>第</a:t>
            </a:r>
            <a:r>
              <a:rPr lang="en-US" altLang="zh-CN" sz="3200" b="1" dirty="0">
                <a:solidFill>
                  <a:srgbClr val="5C307D"/>
                </a:solidFill>
                <a:latin typeface="Microsoft YaHei UI" panose="020B0503020204020204" pitchFamily="34" charset="-122"/>
                <a:ea typeface="Microsoft YaHei UI" panose="020B0503020204020204" pitchFamily="34" charset="-122"/>
                <a:sym typeface="+mn-ea"/>
              </a:rPr>
              <a:t> 10 </a:t>
            </a:r>
            <a:r>
              <a:rPr lang="zh-CN" altLang="en-US" sz="3200" b="1" dirty="0">
                <a:solidFill>
                  <a:srgbClr val="5C307D"/>
                </a:solidFill>
                <a:latin typeface="Microsoft YaHei UI" panose="020B0503020204020204" pitchFamily="34" charset="-122"/>
                <a:ea typeface="Microsoft YaHei UI" panose="020B0503020204020204" pitchFamily="34" charset="-122"/>
                <a:sym typeface="+mn-ea"/>
              </a:rPr>
              <a:t>章     深度优先搜索</a:t>
            </a:r>
          </a:p>
        </p:txBody>
      </p:sp>
      <p:sp>
        <p:nvSpPr>
          <p:cNvPr id="2" name="Text Box 6"/>
          <p:cNvSpPr txBox="1">
            <a:spLocks noChangeArrowheads="1"/>
          </p:cNvSpPr>
          <p:nvPr/>
        </p:nvSpPr>
        <p:spPr bwMode="auto">
          <a:xfrm>
            <a:off x="2909808" y="4047146"/>
            <a:ext cx="663719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400" dirty="0">
                <a:solidFill>
                  <a:schemeClr val="bg1"/>
                </a:solidFill>
                <a:latin typeface="Microsoft YaHei UI" panose="020B0503020204020204" pitchFamily="34" charset="-122"/>
                <a:ea typeface="Microsoft YaHei UI" panose="020B0503020204020204" pitchFamily="34" charset="-122"/>
                <a:sym typeface="+mn-ea"/>
              </a:rPr>
              <a:t>10-2   回溯法</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10.2.1  问题的解空间树</a:t>
            </a:r>
          </a:p>
        </p:txBody>
      </p:sp>
      <p:sp>
        <p:nvSpPr>
          <p:cNvPr id="19" name="Freeform 84"/>
          <p:cNvSpPr/>
          <p:nvPr/>
        </p:nvSpPr>
        <p:spPr bwMode="auto">
          <a:xfrm>
            <a:off x="701868" y="1058013"/>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2" name="文本框 1"/>
          <p:cNvSpPr txBox="1"/>
          <p:nvPr/>
        </p:nvSpPr>
        <p:spPr>
          <a:xfrm>
            <a:off x="1224915" y="937260"/>
            <a:ext cx="10139045" cy="1420495"/>
          </a:xfrm>
          <a:prstGeom prst="rect">
            <a:avLst/>
          </a:prstGeom>
          <a:noFill/>
          <a:ln w="9525">
            <a:noFill/>
          </a:ln>
        </p:spPr>
        <p:txBody>
          <a:bodyPr wrap="square">
            <a:spAutoFit/>
          </a:bodyPr>
          <a:lstStyle/>
          <a:p>
            <a:pPr indent="0" algn="just">
              <a:lnSpc>
                <a:spcPct val="120000"/>
              </a:lnSpc>
              <a:spcBef>
                <a:spcPts val="0"/>
              </a:spcBef>
              <a:spcAft>
                <a:spcPts val="0"/>
              </a:spcAft>
            </a:pP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解空间（</a:t>
            </a:r>
            <a:r>
              <a:rPr lang="en-US"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solution space</a:t>
            </a: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sz="24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sz="2400">
                <a:latin typeface="Times New Roman" panose="02020603050405020304" pitchFamily="18" charset="0"/>
                <a:ea typeface="微软雅黑" panose="020B0503020204020204" pitchFamily="34" charset="-122"/>
                <a:cs typeface="Times New Roman" panose="02020603050405020304" pitchFamily="18" charset="0"/>
                <a:sym typeface="+mn-ea"/>
              </a:rPr>
              <a:t>所有可能的解向量构成了问题的</a:t>
            </a:r>
            <a:r>
              <a:rPr lang="zh-CN" sz="24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解空间。将</a:t>
            </a:r>
            <a:r>
              <a:rPr lang="zh-CN" sz="2400" b="0">
                <a:latin typeface="Times New Roman" panose="02020603050405020304" pitchFamily="18" charset="0"/>
                <a:ea typeface="微软雅黑" panose="020B0503020204020204" pitchFamily="34" charset="-122"/>
                <a:cs typeface="Times New Roman" panose="02020603050405020304" pitchFamily="18" charset="0"/>
              </a:rPr>
              <a:t>问题的可能解表示为满足某个约束条件的等长向量</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X</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x</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1</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x</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2</a:t>
            </a:r>
            <a:r>
              <a:rPr lang="en-US" sz="2400" b="0">
                <a:latin typeface="Times New Roman" panose="02020603050405020304" pitchFamily="18" charset="0"/>
                <a:ea typeface="微软雅黑" panose="020B0503020204020204" pitchFamily="34" charset="-122"/>
                <a:cs typeface="Times New Roman" panose="02020603050405020304" pitchFamily="18" charset="0"/>
              </a:rPr>
              <a:t>, …,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x</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n</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，其中分量</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x</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i</a:t>
            </a:r>
            <a:r>
              <a:rPr lang="zh-CN"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a:latin typeface="Times New Roman" panose="02020603050405020304" pitchFamily="18" charset="0"/>
                <a:ea typeface="微软雅黑" panose="020B0503020204020204" pitchFamily="34" charset="-122"/>
                <a:cs typeface="Times New Roman" panose="02020603050405020304" pitchFamily="18" charset="0"/>
              </a:rPr>
              <a:t>1≤</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a:t>
            </a:r>
            <a:r>
              <a:rPr lang="zh-CN" sz="2400" b="0">
                <a:latin typeface="Times New Roman" panose="02020603050405020304" pitchFamily="18" charset="0"/>
                <a:ea typeface="微软雅黑" panose="020B0503020204020204" pitchFamily="34" charset="-122"/>
                <a:cs typeface="Times New Roman" panose="02020603050405020304" pitchFamily="18" charset="0"/>
              </a:rPr>
              <a:t>）的取值范围是某个有限集合</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S</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a</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1</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a</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2</a:t>
            </a:r>
            <a:r>
              <a:rPr lang="en-US" sz="2400" b="0">
                <a:latin typeface="Times New Roman" panose="02020603050405020304" pitchFamily="18" charset="0"/>
                <a:ea typeface="微软雅黑" panose="020B0503020204020204" pitchFamily="34" charset="-122"/>
                <a:cs typeface="Times New Roman" panose="02020603050405020304" pitchFamily="18" charset="0"/>
              </a:rPr>
              <a:t>, …,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a</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k</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文本框 4"/>
          <p:cNvSpPr txBox="1"/>
          <p:nvPr/>
        </p:nvSpPr>
        <p:spPr>
          <a:xfrm>
            <a:off x="701675" y="2614295"/>
            <a:ext cx="10662285" cy="1420495"/>
          </a:xfrm>
          <a:prstGeom prst="rect">
            <a:avLst/>
          </a:prstGeom>
          <a:noFill/>
          <a:ln w="9525">
            <a:noFill/>
          </a:ln>
        </p:spPr>
        <p:txBody>
          <a:bodyPr wrap="square">
            <a:spAutoFit/>
          </a:bodyPr>
          <a:lstStyle/>
          <a:p>
            <a:pPr indent="19050" algn="just">
              <a:lnSpc>
                <a:spcPct val="120000"/>
              </a:lnSpc>
              <a:spcBef>
                <a:spcPts val="0"/>
              </a:spcBef>
              <a:spcAft>
                <a:spcPts val="0"/>
              </a:spcAft>
            </a:pPr>
            <a:r>
              <a:rPr lang="zh-CN" sz="2400" b="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例如</a:t>
            </a:r>
            <a:r>
              <a:rPr lang="zh-CN" sz="2400" b="0">
                <a:latin typeface="Times New Roman" panose="02020603050405020304" pitchFamily="18" charset="0"/>
                <a:ea typeface="微软雅黑" panose="020B0503020204020204" pitchFamily="34" charset="-122"/>
                <a:cs typeface="Times New Roman" panose="02020603050405020304" pitchFamily="18" charset="0"/>
              </a:rPr>
              <a:t>，对于</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 </a:t>
            </a:r>
            <a:r>
              <a:rPr lang="zh-CN" sz="2400" b="0">
                <a:latin typeface="Times New Roman" panose="02020603050405020304" pitchFamily="18" charset="0"/>
                <a:ea typeface="微软雅黑" panose="020B0503020204020204" pitchFamily="34" charset="-122"/>
                <a:cs typeface="Times New Roman" panose="02020603050405020304" pitchFamily="18" charset="0"/>
              </a:rPr>
              <a:t>个物品的</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a:latin typeface="Times New Roman" panose="02020603050405020304" pitchFamily="18" charset="0"/>
                <a:ea typeface="微软雅黑" panose="020B0503020204020204" pitchFamily="34" charset="-122"/>
                <a:cs typeface="Times New Roman" panose="02020603050405020304" pitchFamily="18" charset="0"/>
              </a:rPr>
              <a:t>0/1 </a:t>
            </a:r>
            <a:r>
              <a:rPr lang="zh-CN" sz="2400" b="0">
                <a:latin typeface="Times New Roman" panose="02020603050405020304" pitchFamily="18" charset="0"/>
                <a:ea typeface="微软雅黑" panose="020B0503020204020204" pitchFamily="34" charset="-122"/>
                <a:cs typeface="Times New Roman" panose="02020603050405020304" pitchFamily="18" charset="0"/>
              </a:rPr>
              <a:t>背包问题，可能解由等长向量</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x</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1</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x</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2</a:t>
            </a:r>
            <a:r>
              <a:rPr lang="en-US" sz="2400" b="0">
                <a:latin typeface="Times New Roman" panose="02020603050405020304" pitchFamily="18" charset="0"/>
                <a:ea typeface="微软雅黑" panose="020B0503020204020204" pitchFamily="34" charset="-122"/>
                <a:cs typeface="Times New Roman" panose="02020603050405020304" pitchFamily="18" charset="0"/>
              </a:rPr>
              <a:t>, …,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x</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n</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组成，其中</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x</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i</a:t>
            </a:r>
            <a:r>
              <a:rPr lang="en-US" sz="2400" b="0">
                <a:latin typeface="Times New Roman" panose="02020603050405020304" pitchFamily="18" charset="0"/>
                <a:ea typeface="微软雅黑" panose="020B0503020204020204" pitchFamily="34" charset="-122"/>
                <a:cs typeface="Times New Roman" panose="02020603050405020304" pitchFamily="18" charset="0"/>
              </a:rPr>
              <a:t>=1</a:t>
            </a:r>
            <a:r>
              <a:rPr lang="zh-CN"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a:latin typeface="Times New Roman" panose="02020603050405020304" pitchFamily="18" charset="0"/>
                <a:ea typeface="微软雅黑" panose="020B0503020204020204" pitchFamily="34" charset="-122"/>
                <a:cs typeface="Times New Roman" panose="02020603050405020304" pitchFamily="18" charset="0"/>
              </a:rPr>
              <a:t>1 ≤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 </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a:t>
            </a:r>
            <a:r>
              <a:rPr lang="zh-CN" sz="2400" b="0">
                <a:latin typeface="Times New Roman" panose="02020603050405020304" pitchFamily="18" charset="0"/>
                <a:ea typeface="微软雅黑" panose="020B0503020204020204" pitchFamily="34" charset="-122"/>
                <a:cs typeface="Times New Roman" panose="02020603050405020304" pitchFamily="18" charset="0"/>
              </a:rPr>
              <a:t>）表示物品</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 </a:t>
            </a:r>
            <a:r>
              <a:rPr lang="zh-CN" sz="2400" b="0">
                <a:latin typeface="Times New Roman" panose="02020603050405020304" pitchFamily="18" charset="0"/>
                <a:ea typeface="微软雅黑" panose="020B0503020204020204" pitchFamily="34" charset="-122"/>
                <a:cs typeface="Times New Roman" panose="02020603050405020304" pitchFamily="18" charset="0"/>
              </a:rPr>
              <a:t>装入背包，</a:t>
            </a:r>
            <a:r>
              <a:rPr lang="en-US" sz="2400" b="0" i="1">
                <a:latin typeface="Times New Roman" panose="02020603050405020304" pitchFamily="18" charset="0"/>
                <a:ea typeface="微软雅黑" panose="020B0503020204020204" pitchFamily="34" charset="-122"/>
                <a:cs typeface="Times New Roman" panose="02020603050405020304" pitchFamily="18" charset="0"/>
              </a:rPr>
              <a:t>x</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i</a:t>
            </a:r>
            <a:r>
              <a:rPr lang="en-US" sz="2400" b="0">
                <a:latin typeface="Times New Roman" panose="02020603050405020304" pitchFamily="18" charset="0"/>
                <a:ea typeface="微软雅黑" panose="020B0503020204020204" pitchFamily="34" charset="-122"/>
                <a:cs typeface="Times New Roman" panose="02020603050405020304" pitchFamily="18" charset="0"/>
              </a:rPr>
              <a:t>=0 </a:t>
            </a:r>
            <a:r>
              <a:rPr lang="zh-CN" sz="2400" b="0">
                <a:latin typeface="Times New Roman" panose="02020603050405020304" pitchFamily="18" charset="0"/>
                <a:ea typeface="微软雅黑" panose="020B0503020204020204" pitchFamily="34" charset="-122"/>
                <a:cs typeface="Times New Roman" panose="02020603050405020304" pitchFamily="18" charset="0"/>
              </a:rPr>
              <a:t>表示物品</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 </a:t>
            </a:r>
            <a:r>
              <a:rPr lang="zh-CN" sz="2400" b="0">
                <a:latin typeface="Times New Roman" panose="02020603050405020304" pitchFamily="18" charset="0"/>
                <a:ea typeface="微软雅黑" panose="020B0503020204020204" pitchFamily="34" charset="-122"/>
                <a:cs typeface="Times New Roman" panose="02020603050405020304" pitchFamily="18" charset="0"/>
              </a:rPr>
              <a:t>没有装入背包，则解空间由长度为</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 </a:t>
            </a:r>
            <a:r>
              <a:rPr lang="zh-CN" sz="2400" b="0">
                <a:latin typeface="Times New Roman" panose="02020603050405020304" pitchFamily="18" charset="0"/>
                <a:ea typeface="微软雅黑" panose="020B0503020204020204" pitchFamily="34" charset="-122"/>
                <a:cs typeface="Times New Roman" panose="02020603050405020304" pitchFamily="18" charset="0"/>
              </a:rPr>
              <a:t>的</a:t>
            </a:r>
            <a:r>
              <a:rPr lang="en-US" sz="2400" b="0">
                <a:latin typeface="Times New Roman" panose="02020603050405020304" pitchFamily="18" charset="0"/>
                <a:ea typeface="微软雅黑" panose="020B0503020204020204" pitchFamily="34" charset="-122"/>
                <a:cs typeface="Times New Roman" panose="02020603050405020304" pitchFamily="18" charset="0"/>
              </a:rPr>
              <a:t>0/1</a:t>
            </a:r>
            <a:r>
              <a:rPr lang="zh-CN" sz="2400" b="0">
                <a:latin typeface="Times New Roman" panose="02020603050405020304" pitchFamily="18" charset="0"/>
                <a:ea typeface="微软雅黑" panose="020B0503020204020204" pitchFamily="34" charset="-122"/>
                <a:cs typeface="Times New Roman" panose="02020603050405020304" pitchFamily="18" charset="0"/>
              </a:rPr>
              <a:t>向量组成。当</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a:t>
            </a:r>
            <a:r>
              <a:rPr lang="en-US" sz="2400" b="0">
                <a:latin typeface="Times New Roman" panose="02020603050405020304" pitchFamily="18" charset="0"/>
                <a:ea typeface="微软雅黑" panose="020B0503020204020204" pitchFamily="34" charset="-122"/>
                <a:cs typeface="Times New Roman" panose="02020603050405020304" pitchFamily="18" charset="0"/>
              </a:rPr>
              <a:t>=3 </a:t>
            </a:r>
            <a:r>
              <a:rPr lang="zh-CN" sz="2400" b="0">
                <a:latin typeface="Times New Roman" panose="02020603050405020304" pitchFamily="18" charset="0"/>
                <a:ea typeface="微软雅黑" panose="020B0503020204020204" pitchFamily="34" charset="-122"/>
                <a:cs typeface="Times New Roman" panose="02020603050405020304" pitchFamily="18" charset="0"/>
              </a:rPr>
              <a:t>时，解空间是：</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6" name="对象 5"/>
          <p:cNvGraphicFramePr>
            <a:graphicFrameLocks noChangeAspect="1"/>
          </p:cNvGraphicFramePr>
          <p:nvPr/>
        </p:nvGraphicFramePr>
        <p:xfrm>
          <a:off x="1125445" y="4299075"/>
          <a:ext cx="9911080" cy="524510"/>
        </p:xfrm>
        <a:graphic>
          <a:graphicData uri="http://schemas.openxmlformats.org/presentationml/2006/ole">
            <mc:AlternateContent xmlns:mc="http://schemas.openxmlformats.org/markup-compatibility/2006">
              <mc:Choice xmlns:v="urn:schemas-microsoft-com:vml" Requires="v">
                <p:oleObj r:id="rId3" imgW="6115050" imgH="323850" progId="Paint.Picture">
                  <p:embed/>
                </p:oleObj>
              </mc:Choice>
              <mc:Fallback>
                <p:oleObj r:id="rId3" imgW="6115050" imgH="323850" progId="Paint.Picture">
                  <p:embed/>
                  <p:pic>
                    <p:nvPicPr>
                      <p:cNvPr id="6" name="对象 5"/>
                      <p:cNvPicPr/>
                      <p:nvPr/>
                    </p:nvPicPr>
                    <p:blipFill>
                      <a:blip r:embed="rId4"/>
                      <a:stretch>
                        <a:fillRect/>
                      </a:stretch>
                    </p:blipFill>
                    <p:spPr>
                      <a:xfrm>
                        <a:off x="1125445" y="4299075"/>
                        <a:ext cx="9911080" cy="52451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10.2.1  问题的解空间树</a:t>
            </a:r>
          </a:p>
        </p:txBody>
      </p:sp>
      <p:sp>
        <p:nvSpPr>
          <p:cNvPr id="19" name="Freeform 84"/>
          <p:cNvSpPr/>
          <p:nvPr/>
        </p:nvSpPr>
        <p:spPr bwMode="auto">
          <a:xfrm>
            <a:off x="701868" y="1058013"/>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3" name="文本框 2"/>
          <p:cNvSpPr txBox="1"/>
          <p:nvPr/>
        </p:nvSpPr>
        <p:spPr>
          <a:xfrm>
            <a:off x="1224915" y="957580"/>
            <a:ext cx="10268585" cy="2306320"/>
          </a:xfrm>
          <a:prstGeom prst="rect">
            <a:avLst/>
          </a:prstGeom>
          <a:noFill/>
          <a:ln w="9525">
            <a:noFill/>
          </a:ln>
        </p:spPr>
        <p:txBody>
          <a:bodyPr wrap="square">
            <a:spAutoFit/>
          </a:bodyPr>
          <a:lstStyle/>
          <a:p>
            <a:pPr indent="0" algn="just">
              <a:lnSpc>
                <a:spcPct val="120000"/>
              </a:lnSpc>
              <a:spcBef>
                <a:spcPts val="0"/>
              </a:spcBef>
              <a:spcAft>
                <a:spcPts val="0"/>
              </a:spcAft>
            </a:pPr>
            <a:r>
              <a:rPr lang="zh-CN" sz="2400" b="0">
                <a:latin typeface="Times New Roman" panose="02020603050405020304" pitchFamily="18" charset="0"/>
                <a:ea typeface="微软雅黑" panose="020B0503020204020204" pitchFamily="34" charset="-122"/>
                <a:cs typeface="Times New Roman" panose="02020603050405020304" pitchFamily="18" charset="0"/>
              </a:rPr>
              <a:t>问题的解空间一般用</a:t>
            </a: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解空间树（</a:t>
            </a:r>
            <a:r>
              <a:rPr lang="en-US"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solution space tree</a:t>
            </a: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，也称状态空间树）</a:t>
            </a:r>
            <a:r>
              <a:rPr lang="zh-CN" sz="2400" b="0">
                <a:latin typeface="Times New Roman" panose="02020603050405020304" pitchFamily="18" charset="0"/>
                <a:ea typeface="微软雅黑" panose="020B0503020204020204" pitchFamily="34" charset="-122"/>
                <a:cs typeface="Times New Roman" panose="02020603050405020304" pitchFamily="18" charset="0"/>
              </a:rPr>
              <a:t>的方式组织，树的根结点位于第</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a:latin typeface="Times New Roman" panose="02020603050405020304" pitchFamily="18" charset="0"/>
                <a:ea typeface="微软雅黑" panose="020B0503020204020204" pitchFamily="34" charset="-122"/>
                <a:cs typeface="Times New Roman" panose="02020603050405020304" pitchFamily="18" charset="0"/>
              </a:rPr>
              <a:t>1 </a:t>
            </a:r>
            <a:r>
              <a:rPr lang="zh-CN" sz="2400" b="0">
                <a:latin typeface="Times New Roman" panose="02020603050405020304" pitchFamily="18" charset="0"/>
                <a:ea typeface="微软雅黑" panose="020B0503020204020204" pitchFamily="34" charset="-122"/>
                <a:cs typeface="Times New Roman" panose="02020603050405020304" pitchFamily="18" charset="0"/>
              </a:rPr>
              <a:t>层，表示搜索的</a:t>
            </a:r>
            <a:r>
              <a:rPr lang="zh-CN" sz="2400" b="0">
                <a:solidFill>
                  <a:schemeClr val="accent6">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初始状态</a:t>
            </a:r>
            <a:r>
              <a:rPr lang="zh-CN" sz="2400" b="0">
                <a:latin typeface="Times New Roman" panose="02020603050405020304" pitchFamily="18" charset="0"/>
                <a:ea typeface="微软雅黑" panose="020B0503020204020204" pitchFamily="34" charset="-122"/>
                <a:cs typeface="Times New Roman" panose="02020603050405020304" pitchFamily="18" charset="0"/>
              </a:rPr>
              <a:t>，第</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a:latin typeface="Times New Roman" panose="02020603050405020304" pitchFamily="18" charset="0"/>
                <a:ea typeface="微软雅黑" panose="020B0503020204020204" pitchFamily="34" charset="-122"/>
                <a:cs typeface="Times New Roman" panose="02020603050405020304" pitchFamily="18" charset="0"/>
              </a:rPr>
              <a:t>2 </a:t>
            </a:r>
            <a:r>
              <a:rPr lang="zh-CN" sz="2400" b="0">
                <a:latin typeface="Times New Roman" panose="02020603050405020304" pitchFamily="18" charset="0"/>
                <a:ea typeface="微软雅黑" panose="020B0503020204020204" pitchFamily="34" charset="-122"/>
                <a:cs typeface="Times New Roman" panose="02020603050405020304" pitchFamily="18" charset="0"/>
              </a:rPr>
              <a:t>层的结点表示对解向量的第一个分量做出选择后到达的状态，第</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a:latin typeface="Times New Roman" panose="02020603050405020304" pitchFamily="18" charset="0"/>
                <a:ea typeface="微软雅黑" panose="020B0503020204020204" pitchFamily="34" charset="-122"/>
                <a:cs typeface="Times New Roman" panose="02020603050405020304" pitchFamily="18" charset="0"/>
              </a:rPr>
              <a:t>1 </a:t>
            </a:r>
            <a:r>
              <a:rPr lang="zh-CN" sz="2400" b="0">
                <a:latin typeface="Times New Roman" panose="02020603050405020304" pitchFamily="18" charset="0"/>
                <a:ea typeface="微软雅黑" panose="020B0503020204020204" pitchFamily="34" charset="-122"/>
                <a:cs typeface="Times New Roman" panose="02020603050405020304" pitchFamily="18" charset="0"/>
              </a:rPr>
              <a:t>层到第</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a:latin typeface="Times New Roman" panose="02020603050405020304" pitchFamily="18" charset="0"/>
                <a:ea typeface="微软雅黑" panose="020B0503020204020204" pitchFamily="34" charset="-122"/>
                <a:cs typeface="Times New Roman" panose="02020603050405020304" pitchFamily="18" charset="0"/>
              </a:rPr>
              <a:t>2 </a:t>
            </a:r>
            <a:r>
              <a:rPr lang="zh-CN" sz="2400" b="0">
                <a:latin typeface="Times New Roman" panose="02020603050405020304" pitchFamily="18" charset="0"/>
                <a:ea typeface="微软雅黑" panose="020B0503020204020204" pitchFamily="34" charset="-122"/>
                <a:cs typeface="Times New Roman" panose="02020603050405020304" pitchFamily="18" charset="0"/>
              </a:rPr>
              <a:t>层的边上标出对第一个分量</a:t>
            </a:r>
            <a:r>
              <a:rPr lang="zh-CN" sz="2400" b="0">
                <a:solidFill>
                  <a:schemeClr val="accent6">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选择的结果</a:t>
            </a:r>
            <a:r>
              <a:rPr lang="zh-CN" sz="2400" b="0">
                <a:latin typeface="Times New Roman" panose="02020603050405020304" pitchFamily="18" charset="0"/>
                <a:ea typeface="微软雅黑" panose="020B0503020204020204" pitchFamily="34" charset="-122"/>
                <a:cs typeface="Times New Roman" panose="02020603050405020304" pitchFamily="18" charset="0"/>
              </a:rPr>
              <a:t>，依此类推，从树的根结点到叶子结点的路径就构成了解空间的一个可能解。</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6" name="对象 5"/>
          <p:cNvGraphicFramePr>
            <a:graphicFrameLocks noChangeAspect="1"/>
          </p:cNvGraphicFramePr>
          <p:nvPr/>
        </p:nvGraphicFramePr>
        <p:xfrm>
          <a:off x="3592195" y="3372485"/>
          <a:ext cx="5170805" cy="2949575"/>
        </p:xfrm>
        <a:graphic>
          <a:graphicData uri="http://schemas.openxmlformats.org/presentationml/2006/ole">
            <mc:AlternateContent xmlns:mc="http://schemas.openxmlformats.org/markup-compatibility/2006">
              <mc:Choice xmlns:v="urn:schemas-microsoft-com:vml" Requires="v">
                <p:oleObj r:id="rId3" imgW="3790950" imgH="2162175" progId="Paint.Picture">
                  <p:embed/>
                </p:oleObj>
              </mc:Choice>
              <mc:Fallback>
                <p:oleObj r:id="rId3" imgW="3790950" imgH="2162175" progId="Paint.Picture">
                  <p:embed/>
                  <p:pic>
                    <p:nvPicPr>
                      <p:cNvPr id="6" name="对象 5"/>
                      <p:cNvPicPr/>
                      <p:nvPr/>
                    </p:nvPicPr>
                    <p:blipFill>
                      <a:blip r:embed="rId4"/>
                      <a:stretch>
                        <a:fillRect/>
                      </a:stretch>
                    </p:blipFill>
                    <p:spPr>
                      <a:xfrm>
                        <a:off x="3592195" y="3372485"/>
                        <a:ext cx="5170805" cy="2949575"/>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10.2.2  回溯法的设计思想</a:t>
            </a:r>
          </a:p>
        </p:txBody>
      </p:sp>
      <p:sp>
        <p:nvSpPr>
          <p:cNvPr id="100" name="文本框 99"/>
          <p:cNvSpPr txBox="1"/>
          <p:nvPr/>
        </p:nvSpPr>
        <p:spPr>
          <a:xfrm>
            <a:off x="1261745" y="912495"/>
            <a:ext cx="10316210" cy="1420495"/>
          </a:xfrm>
          <a:prstGeom prst="rect">
            <a:avLst/>
          </a:prstGeom>
          <a:noFill/>
          <a:ln w="9525">
            <a:noFill/>
          </a:ln>
        </p:spPr>
        <p:txBody>
          <a:bodyPr wrap="square">
            <a:spAutoFit/>
          </a:bodyPr>
          <a:lstStyle/>
          <a:p>
            <a:pPr indent="0" algn="just">
              <a:lnSpc>
                <a:spcPct val="120000"/>
              </a:lnSpc>
              <a:spcBef>
                <a:spcPts val="0"/>
              </a:spcBef>
              <a:spcAft>
                <a:spcPts val="0"/>
              </a:spcAft>
            </a:pP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回溯法</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back track method</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从根结点出发，按照深度优先搜索</a:t>
            </a:r>
            <a:r>
              <a:rPr lang="zh-CN" sz="2400">
                <a:latin typeface="Times New Roman" panose="02020603050405020304" pitchFamily="18" charset="0"/>
                <a:ea typeface="微软雅黑" panose="020B0503020204020204" pitchFamily="34" charset="-122"/>
                <a:cs typeface="Times New Roman" panose="02020603050405020304" pitchFamily="18" charset="0"/>
                <a:sym typeface="+mn-ea"/>
              </a:rPr>
              <a:t>解空间树</a:t>
            </a:r>
            <a:r>
              <a:rPr lang="zh-CN" sz="2400" b="0">
                <a:latin typeface="Times New Roman" panose="02020603050405020304" pitchFamily="18" charset="0"/>
                <a:ea typeface="微软雅黑" panose="020B0503020204020204" pitchFamily="34" charset="-122"/>
                <a:cs typeface="Times New Roman" panose="02020603050405020304" pitchFamily="18" charset="0"/>
              </a:rPr>
              <a:t>，对于解空间树的某个结点，如果该结点满足问题的约束条件，则进入该子树继续进行搜索，否则跳过以该结点为根的子树，也就是</a:t>
            </a: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剪枝（</a:t>
            </a:r>
            <a:r>
              <a:rPr lang="en-US"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pruning</a:t>
            </a: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9" name="Freeform 84"/>
          <p:cNvSpPr/>
          <p:nvPr/>
        </p:nvSpPr>
        <p:spPr bwMode="auto">
          <a:xfrm>
            <a:off x="712028" y="1058013"/>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3" name="Freeform 84"/>
          <p:cNvSpPr/>
          <p:nvPr/>
        </p:nvSpPr>
        <p:spPr bwMode="auto">
          <a:xfrm>
            <a:off x="712028" y="2543278"/>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4" name="文本框 3"/>
          <p:cNvSpPr txBox="1"/>
          <p:nvPr/>
        </p:nvSpPr>
        <p:spPr>
          <a:xfrm>
            <a:off x="1261745" y="2455545"/>
            <a:ext cx="10316210" cy="977265"/>
          </a:xfrm>
          <a:prstGeom prst="rect">
            <a:avLst/>
          </a:prstGeom>
          <a:noFill/>
          <a:ln w="9525">
            <a:noFill/>
          </a:ln>
        </p:spPr>
        <p:txBody>
          <a:bodyPr wrap="square">
            <a:spAutoFit/>
          </a:bodyPr>
          <a:lstStyle/>
          <a:p>
            <a:pPr indent="0">
              <a:lnSpc>
                <a:spcPct val="120000"/>
              </a:lnSpc>
              <a:spcBef>
                <a:spcPts val="0"/>
              </a:spcBef>
              <a:spcAft>
                <a:spcPts val="0"/>
              </a:spcAft>
            </a:pPr>
            <a:r>
              <a:rPr lang="zh-CN" sz="2400" b="0">
                <a:latin typeface="Times New Roman" panose="02020603050405020304" pitchFamily="18" charset="0"/>
                <a:ea typeface="微软雅黑" panose="020B0503020204020204" pitchFamily="34" charset="-122"/>
                <a:cs typeface="Times New Roman" panose="02020603050405020304" pitchFamily="18" charset="0"/>
              </a:rPr>
              <a:t>与蛮力搜索相比，回溯法的“</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聪明</a:t>
            </a:r>
            <a:r>
              <a:rPr lang="zh-CN" sz="2400" b="0">
                <a:latin typeface="Times New Roman" panose="02020603050405020304" pitchFamily="18" charset="0"/>
                <a:ea typeface="微软雅黑" panose="020B0503020204020204" pitchFamily="34" charset="-122"/>
                <a:cs typeface="Times New Roman" panose="02020603050405020304" pitchFamily="18" charset="0"/>
              </a:rPr>
              <a:t>”之处在于能适时回头，如果再往下走不可能得到解，就及时</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回溯</a:t>
            </a:r>
            <a:r>
              <a:rPr lang="zh-CN" sz="2400" b="0">
                <a:latin typeface="Times New Roman" panose="02020603050405020304" pitchFamily="18" charset="0"/>
                <a:ea typeface="微软雅黑" panose="020B0503020204020204" pitchFamily="34" charset="-122"/>
                <a:cs typeface="Times New Roman" panose="02020603050405020304" pitchFamily="18" charset="0"/>
              </a:rPr>
              <a:t>，退一步另找路径，从而避免无效搜索。</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文本框 4"/>
          <p:cNvSpPr txBox="1"/>
          <p:nvPr/>
        </p:nvSpPr>
        <p:spPr>
          <a:xfrm>
            <a:off x="937895" y="3878580"/>
            <a:ext cx="10316210" cy="697865"/>
          </a:xfrm>
          <a:prstGeom prst="rect">
            <a:avLst/>
          </a:prstGeom>
          <a:noFill/>
          <a:ln w="28575">
            <a:solidFill>
              <a:schemeClr val="accent6">
                <a:lumMod val="50000"/>
              </a:schemeClr>
            </a:solidFill>
          </a:ln>
        </p:spPr>
        <p:txBody>
          <a:bodyPr wrap="square" tIns="36195" bIns="107950">
            <a:spAutoFit/>
          </a:bodyPr>
          <a:lstStyle/>
          <a:p>
            <a:pPr indent="0" algn="ctr">
              <a:lnSpc>
                <a:spcPct val="150000"/>
              </a:lnSpc>
              <a:spcBef>
                <a:spcPts val="0"/>
              </a:spcBef>
              <a:spcAft>
                <a:spcPts val="0"/>
              </a:spcAft>
            </a:pPr>
            <a:r>
              <a:rPr lang="zh-CN" sz="2400" b="0">
                <a:latin typeface="Times New Roman" panose="02020603050405020304" pitchFamily="18" charset="0"/>
                <a:ea typeface="微软雅黑" panose="020B0503020204020204" pitchFamily="34" charset="-122"/>
                <a:cs typeface="Times New Roman" panose="02020603050405020304" pitchFamily="18" charset="0"/>
              </a:rPr>
              <a:t>问题的解空间树是虚拟的，并不需要在搜索过程中构建一棵真正的树结构</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10.2.2  回溯法的设计思想</a:t>
            </a:r>
          </a:p>
        </p:txBody>
      </p:sp>
      <p:sp>
        <p:nvSpPr>
          <p:cNvPr id="19" name="Freeform 84"/>
          <p:cNvSpPr/>
          <p:nvPr/>
        </p:nvSpPr>
        <p:spPr bwMode="auto">
          <a:xfrm>
            <a:off x="701868" y="1027533"/>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2" name="文本框 1"/>
          <p:cNvSpPr txBox="1"/>
          <p:nvPr/>
        </p:nvSpPr>
        <p:spPr>
          <a:xfrm>
            <a:off x="1229360" y="904240"/>
            <a:ext cx="10160635" cy="1863725"/>
          </a:xfrm>
          <a:prstGeom prst="rect">
            <a:avLst/>
          </a:prstGeom>
          <a:noFill/>
          <a:ln w="9525">
            <a:noFill/>
          </a:ln>
        </p:spPr>
        <p:txBody>
          <a:bodyPr wrap="square">
            <a:spAutoFit/>
          </a:bodyPr>
          <a:lstStyle/>
          <a:p>
            <a:pPr indent="0">
              <a:lnSpc>
                <a:spcPct val="120000"/>
              </a:lnSpc>
              <a:spcBef>
                <a:spcPts val="0"/>
              </a:spcBef>
              <a:spcAft>
                <a:spcPts val="0"/>
              </a:spcAft>
            </a:pPr>
            <a:r>
              <a:rPr lang="zh-CN" sz="2400" b="0">
                <a:latin typeface="Times New Roman" panose="02020603050405020304" pitchFamily="18" charset="0"/>
                <a:ea typeface="微软雅黑" panose="020B0503020204020204" pitchFamily="34" charset="-122"/>
                <a:cs typeface="Times New Roman" panose="02020603050405020304" pitchFamily="18" charset="0"/>
              </a:rPr>
              <a:t>由于解向量</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X</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x</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1</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x</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2</a:t>
            </a:r>
            <a:r>
              <a:rPr lang="en-US" sz="2400" b="0">
                <a:latin typeface="Times New Roman" panose="02020603050405020304" pitchFamily="18" charset="0"/>
                <a:ea typeface="微软雅黑" panose="020B0503020204020204" pitchFamily="34" charset="-122"/>
                <a:cs typeface="Times New Roman" panose="02020603050405020304" pitchFamily="18" charset="0"/>
              </a:rPr>
              <a:t>, …,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x</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n</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中每个分量</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x</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i</a:t>
            </a:r>
            <a:r>
              <a:rPr lang="zh-CN"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a:latin typeface="Times New Roman" panose="02020603050405020304" pitchFamily="18" charset="0"/>
                <a:ea typeface="微软雅黑" panose="020B0503020204020204" pitchFamily="34" charset="-122"/>
                <a:cs typeface="Times New Roman" panose="02020603050405020304" pitchFamily="18" charset="0"/>
              </a:rPr>
              <a:t>1≤</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a:t>
            </a:r>
            <a:r>
              <a:rPr lang="zh-CN" sz="2400" b="0">
                <a:latin typeface="Times New Roman" panose="02020603050405020304" pitchFamily="18" charset="0"/>
                <a:ea typeface="微软雅黑" panose="020B0503020204020204" pitchFamily="34" charset="-122"/>
                <a:cs typeface="Times New Roman" panose="02020603050405020304" pitchFamily="18" charset="0"/>
              </a:rPr>
              <a:t>）的值都取自集合</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S</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a</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1</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a</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2</a:t>
            </a:r>
            <a:r>
              <a:rPr lang="en-US" sz="2400" b="0">
                <a:latin typeface="Times New Roman" panose="02020603050405020304" pitchFamily="18" charset="0"/>
                <a:ea typeface="微软雅黑" panose="020B0503020204020204" pitchFamily="34" charset="-122"/>
                <a:cs typeface="Times New Roman" panose="02020603050405020304" pitchFamily="18" charset="0"/>
              </a:rPr>
              <a:t>, …,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a</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k</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，因此，可以依次试探集合</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S </a:t>
            </a:r>
            <a:r>
              <a:rPr lang="zh-CN" sz="2400" b="0">
                <a:latin typeface="Times New Roman" panose="02020603050405020304" pitchFamily="18" charset="0"/>
                <a:ea typeface="微软雅黑" panose="020B0503020204020204" pitchFamily="34" charset="-122"/>
                <a:cs typeface="Times New Roman" panose="02020603050405020304" pitchFamily="18" charset="0"/>
              </a:rPr>
              <a:t>的元素，以确定当前分量</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x</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i </a:t>
            </a:r>
            <a:r>
              <a:rPr lang="zh-CN" sz="2400" b="0">
                <a:latin typeface="Times New Roman" panose="02020603050405020304" pitchFamily="18" charset="0"/>
                <a:ea typeface="微软雅黑" panose="020B0503020204020204" pitchFamily="34" charset="-122"/>
                <a:cs typeface="Times New Roman" panose="02020603050405020304" pitchFamily="18" charset="0"/>
              </a:rPr>
              <a:t>的值。一般情况下，如果</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X</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x</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1</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x</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2</a:t>
            </a:r>
            <a:r>
              <a:rPr lang="en-US" sz="2400" b="0">
                <a:latin typeface="Times New Roman" panose="02020603050405020304" pitchFamily="18" charset="0"/>
                <a:ea typeface="微软雅黑" panose="020B0503020204020204" pitchFamily="34" charset="-122"/>
                <a:cs typeface="Times New Roman" panose="02020603050405020304" pitchFamily="18" charset="0"/>
              </a:rPr>
              <a:t>, …,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x</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i</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-1</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是问题的部分解，试探集合</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S </a:t>
            </a:r>
            <a:r>
              <a:rPr lang="zh-CN" sz="2400" b="0">
                <a:latin typeface="Times New Roman" panose="02020603050405020304" pitchFamily="18" charset="0"/>
                <a:ea typeface="微软雅黑" panose="020B0503020204020204" pitchFamily="34" charset="-122"/>
                <a:cs typeface="Times New Roman" panose="02020603050405020304" pitchFamily="18" charset="0"/>
              </a:rPr>
              <a:t>的元素</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a</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j</a:t>
            </a:r>
            <a:r>
              <a:rPr lang="zh-CN" sz="2400" b="0">
                <a:latin typeface="Times New Roman" panose="02020603050405020304" pitchFamily="18" charset="0"/>
                <a:ea typeface="微软雅黑" panose="020B0503020204020204" pitchFamily="34" charset="-122"/>
                <a:cs typeface="Times New Roman" panose="02020603050405020304" pitchFamily="18" charset="0"/>
              </a:rPr>
              <a:t>作为分量</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x</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i </a:t>
            </a:r>
            <a:r>
              <a:rPr lang="zh-CN" sz="2400" b="0">
                <a:latin typeface="Times New Roman" panose="02020603050405020304" pitchFamily="18" charset="0"/>
                <a:ea typeface="微软雅黑" panose="020B0503020204020204" pitchFamily="34" charset="-122"/>
                <a:cs typeface="Times New Roman" panose="02020603050405020304" pitchFamily="18" charset="0"/>
              </a:rPr>
              <a:t>的值，有下面三种情况：</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文本框 3"/>
          <p:cNvSpPr txBox="1"/>
          <p:nvPr/>
        </p:nvSpPr>
        <p:spPr>
          <a:xfrm>
            <a:off x="1229360" y="2767965"/>
            <a:ext cx="10160635" cy="1945640"/>
          </a:xfrm>
          <a:prstGeom prst="rect">
            <a:avLst/>
          </a:prstGeom>
          <a:noFill/>
          <a:ln w="9525">
            <a:noFill/>
          </a:ln>
        </p:spPr>
        <p:txBody>
          <a:bodyPr wrap="square">
            <a:spAutoFit/>
          </a:bodyPr>
          <a:lstStyle/>
          <a:p>
            <a:pPr indent="0">
              <a:lnSpc>
                <a:spcPct val="120000"/>
              </a:lnSpc>
              <a:spcBef>
                <a:spcPts val="300"/>
              </a:spcBef>
              <a:spcAft>
                <a:spcPts val="300"/>
              </a:spcAft>
            </a:pPr>
            <a:r>
              <a:rPr lang="zh-CN" sz="2200" b="0">
                <a:latin typeface="Times New Roman" panose="02020603050405020304" pitchFamily="18" charset="0"/>
                <a:ea typeface="微软雅黑" panose="020B0503020204020204" pitchFamily="34" charset="-122"/>
                <a:cs typeface="Times New Roman" panose="02020603050405020304" pitchFamily="18" charset="0"/>
              </a:rPr>
              <a:t>（</a:t>
            </a:r>
            <a:r>
              <a:rPr lang="en-US" sz="2200" b="0">
                <a:latin typeface="Times New Roman" panose="02020603050405020304" pitchFamily="18" charset="0"/>
                <a:ea typeface="微软雅黑" panose="020B0503020204020204" pitchFamily="34" charset="-122"/>
                <a:cs typeface="Times New Roman" panose="02020603050405020304" pitchFamily="18" charset="0"/>
              </a:rPr>
              <a:t>1</a:t>
            </a:r>
            <a:r>
              <a:rPr lang="zh-CN" sz="2200" b="0">
                <a:latin typeface="Times New Roman" panose="02020603050405020304" pitchFamily="18" charset="0"/>
                <a:ea typeface="微软雅黑" panose="020B0503020204020204" pitchFamily="34" charset="-122"/>
                <a:cs typeface="Times New Roman" panose="02020603050405020304" pitchFamily="18" charset="0"/>
              </a:rPr>
              <a:t>）如果</a:t>
            </a:r>
            <a:r>
              <a:rPr lang="en-US" sz="2200" b="0" i="1">
                <a:latin typeface="Times New Roman" panose="02020603050405020304" pitchFamily="18" charset="0"/>
                <a:ea typeface="微软雅黑" panose="020B0503020204020204" pitchFamily="34" charset="-122"/>
                <a:cs typeface="Times New Roman" panose="02020603050405020304" pitchFamily="18" charset="0"/>
              </a:rPr>
              <a:t>X</a:t>
            </a:r>
            <a:r>
              <a:rPr lang="en-US" sz="2200" b="0">
                <a:latin typeface="Times New Roman" panose="02020603050405020304" pitchFamily="18" charset="0"/>
                <a:ea typeface="微软雅黑" panose="020B0503020204020204" pitchFamily="34" charset="-122"/>
                <a:cs typeface="Times New Roman" panose="02020603050405020304" pitchFamily="18" charset="0"/>
              </a:rPr>
              <a:t>=(</a:t>
            </a:r>
            <a:r>
              <a:rPr lang="en-US" sz="2200" b="0" i="1">
                <a:latin typeface="Times New Roman" panose="02020603050405020304" pitchFamily="18" charset="0"/>
                <a:ea typeface="微软雅黑" panose="020B0503020204020204" pitchFamily="34" charset="-122"/>
                <a:cs typeface="Times New Roman" panose="02020603050405020304" pitchFamily="18" charset="0"/>
              </a:rPr>
              <a:t>x</a:t>
            </a:r>
            <a:r>
              <a:rPr lang="en-US" sz="2200" b="0" baseline="-25000">
                <a:latin typeface="Times New Roman" panose="02020603050405020304" pitchFamily="18" charset="0"/>
                <a:ea typeface="微软雅黑" panose="020B0503020204020204" pitchFamily="34" charset="-122"/>
                <a:cs typeface="Times New Roman" panose="02020603050405020304" pitchFamily="18" charset="0"/>
              </a:rPr>
              <a:t>1</a:t>
            </a:r>
            <a:r>
              <a:rPr lang="en-US" sz="2200" b="0">
                <a:latin typeface="Times New Roman" panose="02020603050405020304" pitchFamily="18" charset="0"/>
                <a:ea typeface="微软雅黑" panose="020B0503020204020204" pitchFamily="34" charset="-122"/>
                <a:cs typeface="Times New Roman" panose="02020603050405020304" pitchFamily="18" charset="0"/>
              </a:rPr>
              <a:t>, </a:t>
            </a:r>
            <a:r>
              <a:rPr lang="en-US" sz="2200" b="0" i="1">
                <a:latin typeface="Times New Roman" panose="02020603050405020304" pitchFamily="18" charset="0"/>
                <a:ea typeface="微软雅黑" panose="020B0503020204020204" pitchFamily="34" charset="-122"/>
                <a:cs typeface="Times New Roman" panose="02020603050405020304" pitchFamily="18" charset="0"/>
              </a:rPr>
              <a:t>x</a:t>
            </a:r>
            <a:r>
              <a:rPr lang="en-US" sz="2200" b="0" baseline="-25000">
                <a:latin typeface="Times New Roman" panose="02020603050405020304" pitchFamily="18" charset="0"/>
                <a:ea typeface="微软雅黑" panose="020B0503020204020204" pitchFamily="34" charset="-122"/>
                <a:cs typeface="Times New Roman" panose="02020603050405020304" pitchFamily="18" charset="0"/>
              </a:rPr>
              <a:t>2</a:t>
            </a:r>
            <a:r>
              <a:rPr lang="en-US" sz="2200" b="0">
                <a:latin typeface="Times New Roman" panose="02020603050405020304" pitchFamily="18" charset="0"/>
                <a:ea typeface="微软雅黑" panose="020B0503020204020204" pitchFamily="34" charset="-122"/>
                <a:cs typeface="Times New Roman" panose="02020603050405020304" pitchFamily="18" charset="0"/>
              </a:rPr>
              <a:t>, …, </a:t>
            </a:r>
            <a:r>
              <a:rPr lang="en-US" sz="2200" b="0" i="1">
                <a:latin typeface="Times New Roman" panose="02020603050405020304" pitchFamily="18" charset="0"/>
                <a:ea typeface="微软雅黑" panose="020B0503020204020204" pitchFamily="34" charset="-122"/>
                <a:cs typeface="Times New Roman" panose="02020603050405020304" pitchFamily="18" charset="0"/>
              </a:rPr>
              <a:t>x</a:t>
            </a:r>
            <a:r>
              <a:rPr lang="en-US" sz="2200" b="0" i="1" baseline="-25000">
                <a:latin typeface="Times New Roman" panose="02020603050405020304" pitchFamily="18" charset="0"/>
                <a:ea typeface="微软雅黑" panose="020B0503020204020204" pitchFamily="34" charset="-122"/>
                <a:cs typeface="Times New Roman" panose="02020603050405020304" pitchFamily="18" charset="0"/>
              </a:rPr>
              <a:t>i</a:t>
            </a:r>
            <a:r>
              <a:rPr lang="en-US" sz="2200" b="0">
                <a:latin typeface="Times New Roman" panose="02020603050405020304" pitchFamily="18" charset="0"/>
                <a:ea typeface="微软雅黑" panose="020B0503020204020204" pitchFamily="34" charset="-122"/>
                <a:cs typeface="Times New Roman" panose="02020603050405020304" pitchFamily="18" charset="0"/>
              </a:rPr>
              <a:t>)</a:t>
            </a:r>
            <a:r>
              <a:rPr lang="zh-CN" sz="2200" b="0">
                <a:latin typeface="Times New Roman" panose="02020603050405020304" pitchFamily="18" charset="0"/>
                <a:ea typeface="微软雅黑" panose="020B0503020204020204" pitchFamily="34" charset="-122"/>
                <a:cs typeface="Times New Roman" panose="02020603050405020304" pitchFamily="18" charset="0"/>
              </a:rPr>
              <a:t>是</a:t>
            </a:r>
            <a:r>
              <a:rPr lang="zh-CN" sz="22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问题的最终解</a:t>
            </a:r>
            <a:r>
              <a:rPr lang="zh-CN" sz="2200" b="0">
                <a:latin typeface="Times New Roman" panose="02020603050405020304" pitchFamily="18" charset="0"/>
                <a:ea typeface="微软雅黑" panose="020B0503020204020204" pitchFamily="34" charset="-122"/>
                <a:cs typeface="Times New Roman" panose="02020603050405020304" pitchFamily="18" charset="0"/>
              </a:rPr>
              <a:t>，则输出这个解</a:t>
            </a:r>
          </a:p>
          <a:p>
            <a:pPr indent="0">
              <a:lnSpc>
                <a:spcPct val="120000"/>
              </a:lnSpc>
              <a:spcBef>
                <a:spcPts val="300"/>
              </a:spcBef>
              <a:spcAft>
                <a:spcPts val="300"/>
              </a:spcAft>
            </a:pPr>
            <a:r>
              <a:rPr lang="zh-CN" sz="2200" b="0">
                <a:latin typeface="Times New Roman" panose="02020603050405020304" pitchFamily="18" charset="0"/>
                <a:ea typeface="微软雅黑" panose="020B0503020204020204" pitchFamily="34" charset="-122"/>
                <a:cs typeface="Times New Roman" panose="02020603050405020304" pitchFamily="18" charset="0"/>
              </a:rPr>
              <a:t>（</a:t>
            </a:r>
            <a:r>
              <a:rPr lang="en-US" sz="2200" b="0">
                <a:latin typeface="Times New Roman" panose="02020603050405020304" pitchFamily="18" charset="0"/>
                <a:ea typeface="微软雅黑" panose="020B0503020204020204" pitchFamily="34" charset="-122"/>
                <a:cs typeface="Times New Roman" panose="02020603050405020304" pitchFamily="18" charset="0"/>
              </a:rPr>
              <a:t>2</a:t>
            </a:r>
            <a:r>
              <a:rPr lang="zh-CN" sz="2200" b="0">
                <a:latin typeface="Times New Roman" panose="02020603050405020304" pitchFamily="18" charset="0"/>
                <a:ea typeface="微软雅黑" panose="020B0503020204020204" pitchFamily="34" charset="-122"/>
                <a:cs typeface="Times New Roman" panose="02020603050405020304" pitchFamily="18" charset="0"/>
              </a:rPr>
              <a:t>）如果</a:t>
            </a:r>
            <a:r>
              <a:rPr lang="en-US" sz="2200" b="0" i="1">
                <a:latin typeface="Times New Roman" panose="02020603050405020304" pitchFamily="18" charset="0"/>
                <a:ea typeface="微软雅黑" panose="020B0503020204020204" pitchFamily="34" charset="-122"/>
                <a:cs typeface="Times New Roman" panose="02020603050405020304" pitchFamily="18" charset="0"/>
              </a:rPr>
              <a:t>X</a:t>
            </a:r>
            <a:r>
              <a:rPr lang="en-US" sz="2200" b="0">
                <a:latin typeface="Times New Roman" panose="02020603050405020304" pitchFamily="18" charset="0"/>
                <a:ea typeface="微软雅黑" panose="020B0503020204020204" pitchFamily="34" charset="-122"/>
                <a:cs typeface="Times New Roman" panose="02020603050405020304" pitchFamily="18" charset="0"/>
              </a:rPr>
              <a:t>=(</a:t>
            </a:r>
            <a:r>
              <a:rPr lang="en-US" sz="2200" b="0" i="1">
                <a:latin typeface="Times New Roman" panose="02020603050405020304" pitchFamily="18" charset="0"/>
                <a:ea typeface="微软雅黑" panose="020B0503020204020204" pitchFamily="34" charset="-122"/>
                <a:cs typeface="Times New Roman" panose="02020603050405020304" pitchFamily="18" charset="0"/>
              </a:rPr>
              <a:t>x</a:t>
            </a:r>
            <a:r>
              <a:rPr lang="en-US" sz="2200" b="0" baseline="-25000">
                <a:latin typeface="Times New Roman" panose="02020603050405020304" pitchFamily="18" charset="0"/>
                <a:ea typeface="微软雅黑" panose="020B0503020204020204" pitchFamily="34" charset="-122"/>
                <a:cs typeface="Times New Roman" panose="02020603050405020304" pitchFamily="18" charset="0"/>
              </a:rPr>
              <a:t>1</a:t>
            </a:r>
            <a:r>
              <a:rPr lang="en-US" sz="2200" b="0">
                <a:latin typeface="Times New Roman" panose="02020603050405020304" pitchFamily="18" charset="0"/>
                <a:ea typeface="微软雅黑" panose="020B0503020204020204" pitchFamily="34" charset="-122"/>
                <a:cs typeface="Times New Roman" panose="02020603050405020304" pitchFamily="18" charset="0"/>
              </a:rPr>
              <a:t>, </a:t>
            </a:r>
            <a:r>
              <a:rPr lang="en-US" sz="2200" b="0" i="1">
                <a:latin typeface="Times New Roman" panose="02020603050405020304" pitchFamily="18" charset="0"/>
                <a:ea typeface="微软雅黑" panose="020B0503020204020204" pitchFamily="34" charset="-122"/>
                <a:cs typeface="Times New Roman" panose="02020603050405020304" pitchFamily="18" charset="0"/>
              </a:rPr>
              <a:t>x</a:t>
            </a:r>
            <a:r>
              <a:rPr lang="en-US" sz="2200" b="0" baseline="-25000">
                <a:latin typeface="Times New Roman" panose="02020603050405020304" pitchFamily="18" charset="0"/>
                <a:ea typeface="微软雅黑" panose="020B0503020204020204" pitchFamily="34" charset="-122"/>
                <a:cs typeface="Times New Roman" panose="02020603050405020304" pitchFamily="18" charset="0"/>
              </a:rPr>
              <a:t>2</a:t>
            </a:r>
            <a:r>
              <a:rPr lang="en-US" sz="2200" b="0">
                <a:latin typeface="Times New Roman" panose="02020603050405020304" pitchFamily="18" charset="0"/>
                <a:ea typeface="微软雅黑" panose="020B0503020204020204" pitchFamily="34" charset="-122"/>
                <a:cs typeface="Times New Roman" panose="02020603050405020304" pitchFamily="18" charset="0"/>
              </a:rPr>
              <a:t>, …, </a:t>
            </a:r>
            <a:r>
              <a:rPr lang="en-US" sz="2200" b="0" i="1">
                <a:latin typeface="Times New Roman" panose="02020603050405020304" pitchFamily="18" charset="0"/>
                <a:ea typeface="微软雅黑" panose="020B0503020204020204" pitchFamily="34" charset="-122"/>
                <a:cs typeface="Times New Roman" panose="02020603050405020304" pitchFamily="18" charset="0"/>
              </a:rPr>
              <a:t>x</a:t>
            </a:r>
            <a:r>
              <a:rPr lang="en-US" sz="2200" b="0" i="1" baseline="-25000">
                <a:latin typeface="Times New Roman" panose="02020603050405020304" pitchFamily="18" charset="0"/>
                <a:ea typeface="微软雅黑" panose="020B0503020204020204" pitchFamily="34" charset="-122"/>
                <a:cs typeface="Times New Roman" panose="02020603050405020304" pitchFamily="18" charset="0"/>
              </a:rPr>
              <a:t>i</a:t>
            </a:r>
            <a:r>
              <a:rPr lang="en-US" sz="2200" b="0">
                <a:latin typeface="Times New Roman" panose="02020603050405020304" pitchFamily="18" charset="0"/>
                <a:ea typeface="微软雅黑" panose="020B0503020204020204" pitchFamily="34" charset="-122"/>
                <a:cs typeface="Times New Roman" panose="02020603050405020304" pitchFamily="18" charset="0"/>
              </a:rPr>
              <a:t>)</a:t>
            </a:r>
            <a:r>
              <a:rPr lang="zh-CN" sz="2200" b="0">
                <a:latin typeface="Times New Roman" panose="02020603050405020304" pitchFamily="18" charset="0"/>
                <a:ea typeface="微软雅黑" panose="020B0503020204020204" pitchFamily="34" charset="-122"/>
                <a:cs typeface="Times New Roman" panose="02020603050405020304" pitchFamily="18" charset="0"/>
              </a:rPr>
              <a:t>是</a:t>
            </a:r>
            <a:r>
              <a:rPr lang="zh-CN" sz="22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问题的部分解</a:t>
            </a:r>
            <a:r>
              <a:rPr lang="zh-CN" sz="2200" b="0">
                <a:latin typeface="Times New Roman" panose="02020603050405020304" pitchFamily="18" charset="0"/>
                <a:ea typeface="微软雅黑" panose="020B0503020204020204" pitchFamily="34" charset="-122"/>
                <a:cs typeface="Times New Roman" panose="02020603050405020304" pitchFamily="18" charset="0"/>
              </a:rPr>
              <a:t>，则扩展下一个分量</a:t>
            </a:r>
            <a:r>
              <a:rPr lang="en-US" sz="2200" b="0" i="1">
                <a:latin typeface="Times New Roman" panose="02020603050405020304" pitchFamily="18" charset="0"/>
                <a:ea typeface="微软雅黑" panose="020B0503020204020204" pitchFamily="34" charset="-122"/>
                <a:cs typeface="Times New Roman" panose="02020603050405020304" pitchFamily="18" charset="0"/>
              </a:rPr>
              <a:t>x</a:t>
            </a:r>
            <a:r>
              <a:rPr lang="en-US" sz="2200" b="0" i="1" baseline="-25000">
                <a:latin typeface="Times New Roman" panose="02020603050405020304" pitchFamily="18" charset="0"/>
                <a:ea typeface="微软雅黑" panose="020B0503020204020204" pitchFamily="34" charset="-122"/>
                <a:cs typeface="Times New Roman" panose="02020603050405020304" pitchFamily="18" charset="0"/>
              </a:rPr>
              <a:t>i</a:t>
            </a:r>
            <a:r>
              <a:rPr lang="en-US" sz="2200" b="0" baseline="-25000">
                <a:latin typeface="Times New Roman" panose="02020603050405020304" pitchFamily="18" charset="0"/>
                <a:ea typeface="微软雅黑" panose="020B0503020204020204" pitchFamily="34" charset="-122"/>
                <a:cs typeface="Times New Roman" panose="02020603050405020304" pitchFamily="18" charset="0"/>
              </a:rPr>
              <a:t>+1</a:t>
            </a:r>
          </a:p>
          <a:p>
            <a:pPr indent="0">
              <a:lnSpc>
                <a:spcPct val="120000"/>
              </a:lnSpc>
              <a:spcBef>
                <a:spcPts val="300"/>
              </a:spcBef>
              <a:spcAft>
                <a:spcPts val="300"/>
              </a:spcAft>
            </a:pPr>
            <a:r>
              <a:rPr lang="zh-CN" sz="2200" b="0">
                <a:latin typeface="Times New Roman" panose="02020603050405020304" pitchFamily="18" charset="0"/>
                <a:ea typeface="微软雅黑" panose="020B0503020204020204" pitchFamily="34" charset="-122"/>
                <a:cs typeface="Times New Roman" panose="02020603050405020304" pitchFamily="18" charset="0"/>
              </a:rPr>
              <a:t>（</a:t>
            </a:r>
            <a:r>
              <a:rPr lang="en-US" sz="2200" b="0">
                <a:latin typeface="Times New Roman" panose="02020603050405020304" pitchFamily="18" charset="0"/>
                <a:ea typeface="微软雅黑" panose="020B0503020204020204" pitchFamily="34" charset="-122"/>
                <a:cs typeface="Times New Roman" panose="02020603050405020304" pitchFamily="18" charset="0"/>
              </a:rPr>
              <a:t>3</a:t>
            </a:r>
            <a:r>
              <a:rPr lang="zh-CN" sz="2200" b="0">
                <a:latin typeface="Times New Roman" panose="02020603050405020304" pitchFamily="18" charset="0"/>
                <a:ea typeface="微软雅黑" panose="020B0503020204020204" pitchFamily="34" charset="-122"/>
                <a:cs typeface="Times New Roman" panose="02020603050405020304" pitchFamily="18" charset="0"/>
              </a:rPr>
              <a:t>）如果</a:t>
            </a:r>
            <a:r>
              <a:rPr lang="en-US" sz="2200" b="0" i="1">
                <a:latin typeface="Times New Roman" panose="02020603050405020304" pitchFamily="18" charset="0"/>
                <a:ea typeface="微软雅黑" panose="020B0503020204020204" pitchFamily="34" charset="-122"/>
                <a:cs typeface="Times New Roman" panose="02020603050405020304" pitchFamily="18" charset="0"/>
              </a:rPr>
              <a:t>X</a:t>
            </a:r>
            <a:r>
              <a:rPr lang="en-US" sz="2200" b="0">
                <a:latin typeface="Times New Roman" panose="02020603050405020304" pitchFamily="18" charset="0"/>
                <a:ea typeface="微软雅黑" panose="020B0503020204020204" pitchFamily="34" charset="-122"/>
                <a:cs typeface="Times New Roman" panose="02020603050405020304" pitchFamily="18" charset="0"/>
              </a:rPr>
              <a:t>=(</a:t>
            </a:r>
            <a:r>
              <a:rPr lang="en-US" sz="2200" b="0" i="1">
                <a:latin typeface="Times New Roman" panose="02020603050405020304" pitchFamily="18" charset="0"/>
                <a:ea typeface="微软雅黑" panose="020B0503020204020204" pitchFamily="34" charset="-122"/>
                <a:cs typeface="Times New Roman" panose="02020603050405020304" pitchFamily="18" charset="0"/>
              </a:rPr>
              <a:t>x</a:t>
            </a:r>
            <a:r>
              <a:rPr lang="en-US" sz="2200" b="0" baseline="-25000">
                <a:latin typeface="Times New Roman" panose="02020603050405020304" pitchFamily="18" charset="0"/>
                <a:ea typeface="微软雅黑" panose="020B0503020204020204" pitchFamily="34" charset="-122"/>
                <a:cs typeface="Times New Roman" panose="02020603050405020304" pitchFamily="18" charset="0"/>
              </a:rPr>
              <a:t>1</a:t>
            </a:r>
            <a:r>
              <a:rPr lang="en-US" sz="2200" b="0">
                <a:latin typeface="Times New Roman" panose="02020603050405020304" pitchFamily="18" charset="0"/>
                <a:ea typeface="微软雅黑" panose="020B0503020204020204" pitchFamily="34" charset="-122"/>
                <a:cs typeface="Times New Roman" panose="02020603050405020304" pitchFamily="18" charset="0"/>
              </a:rPr>
              <a:t>, </a:t>
            </a:r>
            <a:r>
              <a:rPr lang="en-US" sz="2200" b="0" i="1">
                <a:latin typeface="Times New Roman" panose="02020603050405020304" pitchFamily="18" charset="0"/>
                <a:ea typeface="微软雅黑" panose="020B0503020204020204" pitchFamily="34" charset="-122"/>
                <a:cs typeface="Times New Roman" panose="02020603050405020304" pitchFamily="18" charset="0"/>
              </a:rPr>
              <a:t>x</a:t>
            </a:r>
            <a:r>
              <a:rPr lang="en-US" sz="2200" b="0" baseline="-25000">
                <a:latin typeface="Times New Roman" panose="02020603050405020304" pitchFamily="18" charset="0"/>
                <a:ea typeface="微软雅黑" panose="020B0503020204020204" pitchFamily="34" charset="-122"/>
                <a:cs typeface="Times New Roman" panose="02020603050405020304" pitchFamily="18" charset="0"/>
              </a:rPr>
              <a:t>2</a:t>
            </a:r>
            <a:r>
              <a:rPr lang="en-US" sz="2200" b="0">
                <a:latin typeface="Times New Roman" panose="02020603050405020304" pitchFamily="18" charset="0"/>
                <a:ea typeface="微软雅黑" panose="020B0503020204020204" pitchFamily="34" charset="-122"/>
                <a:cs typeface="Times New Roman" panose="02020603050405020304" pitchFamily="18" charset="0"/>
              </a:rPr>
              <a:t>, …, </a:t>
            </a:r>
            <a:r>
              <a:rPr lang="en-US" sz="2200" b="0" i="1">
                <a:latin typeface="Times New Roman" panose="02020603050405020304" pitchFamily="18" charset="0"/>
                <a:ea typeface="微软雅黑" panose="020B0503020204020204" pitchFamily="34" charset="-122"/>
                <a:cs typeface="Times New Roman" panose="02020603050405020304" pitchFamily="18" charset="0"/>
              </a:rPr>
              <a:t>x</a:t>
            </a:r>
            <a:r>
              <a:rPr lang="en-US" sz="2200" b="0" i="1" baseline="-25000">
                <a:latin typeface="Times New Roman" panose="02020603050405020304" pitchFamily="18" charset="0"/>
                <a:ea typeface="微软雅黑" panose="020B0503020204020204" pitchFamily="34" charset="-122"/>
                <a:cs typeface="Times New Roman" panose="02020603050405020304" pitchFamily="18" charset="0"/>
              </a:rPr>
              <a:t>i</a:t>
            </a:r>
            <a:r>
              <a:rPr lang="en-US" sz="2200" b="0">
                <a:latin typeface="Times New Roman" panose="02020603050405020304" pitchFamily="18" charset="0"/>
                <a:ea typeface="微软雅黑" panose="020B0503020204020204" pitchFamily="34" charset="-122"/>
                <a:cs typeface="Times New Roman" panose="02020603050405020304" pitchFamily="18" charset="0"/>
              </a:rPr>
              <a:t>)</a:t>
            </a:r>
            <a:r>
              <a:rPr lang="zh-CN" sz="2200" b="0">
                <a:latin typeface="Times New Roman" panose="02020603050405020304" pitchFamily="18" charset="0"/>
                <a:ea typeface="微软雅黑" panose="020B0503020204020204" pitchFamily="34" charset="-122"/>
                <a:cs typeface="Times New Roman" panose="02020603050405020304" pitchFamily="18" charset="0"/>
              </a:rPr>
              <a:t>既</a:t>
            </a:r>
            <a:r>
              <a:rPr lang="zh-CN" sz="22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不是问题的部分解也不是问题的最终解</a:t>
            </a:r>
            <a:r>
              <a:rPr lang="zh-CN" sz="2200" b="0">
                <a:latin typeface="Times New Roman" panose="02020603050405020304" pitchFamily="18" charset="0"/>
                <a:ea typeface="微软雅黑" panose="020B0503020204020204" pitchFamily="34" charset="-122"/>
                <a:cs typeface="Times New Roman" panose="02020603050405020304" pitchFamily="18" charset="0"/>
              </a:rPr>
              <a:t>，</a:t>
            </a:r>
          </a:p>
          <a:p>
            <a:pPr indent="0" algn="just">
              <a:lnSpc>
                <a:spcPct val="120000"/>
              </a:lnSpc>
              <a:spcBef>
                <a:spcPts val="300"/>
              </a:spcBef>
              <a:spcAft>
                <a:spcPts val="300"/>
              </a:spcAft>
            </a:pPr>
            <a:r>
              <a:rPr lang="zh-CN" sz="2200" b="0">
                <a:latin typeface="Times New Roman" panose="02020603050405020304" pitchFamily="18" charset="0"/>
                <a:ea typeface="微软雅黑" panose="020B0503020204020204" pitchFamily="34" charset="-122"/>
                <a:cs typeface="Times New Roman" panose="02020603050405020304" pitchFamily="18" charset="0"/>
              </a:rPr>
              <a:t>则存在下面两种情况：</a:t>
            </a:r>
            <a:endParaRPr lang="zh-CN" altLang="en-US" sz="22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文本框 4"/>
          <p:cNvSpPr txBox="1"/>
          <p:nvPr/>
        </p:nvSpPr>
        <p:spPr>
          <a:xfrm>
            <a:off x="1229360" y="4683125"/>
            <a:ext cx="10160635" cy="1714500"/>
          </a:xfrm>
          <a:prstGeom prst="rect">
            <a:avLst/>
          </a:prstGeom>
          <a:noFill/>
          <a:ln w="9525">
            <a:noFill/>
          </a:ln>
        </p:spPr>
        <p:txBody>
          <a:bodyPr wrap="square">
            <a:spAutoFit/>
          </a:bodyPr>
          <a:lstStyle/>
          <a:p>
            <a:pPr indent="0" algn="just">
              <a:lnSpc>
                <a:spcPct val="120000"/>
              </a:lnSpc>
              <a:spcBef>
                <a:spcPts val="0"/>
              </a:spcBef>
              <a:spcAft>
                <a:spcPts val="0"/>
              </a:spcAft>
            </a:pPr>
            <a:r>
              <a:rPr lang="en-US" altLang="zh-CN" sz="2200" b="0">
                <a:latin typeface="Times New Roman" panose="02020603050405020304" pitchFamily="18" charset="0"/>
                <a:ea typeface="微软雅黑" panose="020B0503020204020204" pitchFamily="34" charset="-122"/>
                <a:cs typeface="Times New Roman" panose="02020603050405020304" pitchFamily="18" charset="0"/>
              </a:rPr>
              <a:t>       </a:t>
            </a:r>
            <a:r>
              <a:rPr lang="zh-CN" sz="22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① 如果</a:t>
            </a:r>
            <a:r>
              <a:rPr lang="en-US" altLang="zh-CN" sz="22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200" b="0" i="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a:t>
            </a:r>
            <a:r>
              <a:rPr lang="en-US" sz="2200" b="0" i="1" baseline="-250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j </a:t>
            </a:r>
            <a:r>
              <a:rPr lang="zh-CN" sz="22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不是集合</a:t>
            </a:r>
            <a:r>
              <a:rPr lang="en-US" altLang="zh-CN" sz="22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200" b="0" i="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S </a:t>
            </a:r>
            <a:r>
              <a:rPr lang="zh-CN" sz="22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的最后一个元素</a:t>
            </a:r>
            <a:r>
              <a:rPr lang="zh-CN" sz="2200" b="0">
                <a:latin typeface="Times New Roman" panose="02020603050405020304" pitchFamily="18" charset="0"/>
                <a:ea typeface="微软雅黑" panose="020B0503020204020204" pitchFamily="34" charset="-122"/>
                <a:cs typeface="Times New Roman" panose="02020603050405020304" pitchFamily="18" charset="0"/>
              </a:rPr>
              <a:t>，则令</a:t>
            </a:r>
            <a:r>
              <a:rPr lang="en-US" altLang="zh-CN" sz="2200" b="0">
                <a:latin typeface="Times New Roman" panose="02020603050405020304" pitchFamily="18" charset="0"/>
                <a:ea typeface="微软雅黑" panose="020B0503020204020204" pitchFamily="34" charset="-122"/>
                <a:cs typeface="Times New Roman" panose="02020603050405020304" pitchFamily="18" charset="0"/>
              </a:rPr>
              <a:t> </a:t>
            </a:r>
            <a:r>
              <a:rPr lang="en-US" sz="2200" b="0" i="1">
                <a:latin typeface="Times New Roman" panose="02020603050405020304" pitchFamily="18" charset="0"/>
                <a:ea typeface="微软雅黑" panose="020B0503020204020204" pitchFamily="34" charset="-122"/>
                <a:cs typeface="Times New Roman" panose="02020603050405020304" pitchFamily="18" charset="0"/>
              </a:rPr>
              <a:t>x</a:t>
            </a:r>
            <a:r>
              <a:rPr lang="en-US" sz="2200" b="0" i="1" baseline="-25000">
                <a:latin typeface="Times New Roman" panose="02020603050405020304" pitchFamily="18" charset="0"/>
                <a:ea typeface="微软雅黑" panose="020B0503020204020204" pitchFamily="34" charset="-122"/>
                <a:cs typeface="Times New Roman" panose="02020603050405020304" pitchFamily="18" charset="0"/>
              </a:rPr>
              <a:t>i </a:t>
            </a:r>
            <a:r>
              <a:rPr lang="en-US" sz="2200" b="0">
                <a:latin typeface="Times New Roman" panose="02020603050405020304" pitchFamily="18" charset="0"/>
                <a:ea typeface="微软雅黑" panose="020B0503020204020204" pitchFamily="34" charset="-122"/>
                <a:cs typeface="Times New Roman" panose="02020603050405020304" pitchFamily="18" charset="0"/>
              </a:rPr>
              <a:t>=</a:t>
            </a:r>
            <a:r>
              <a:rPr lang="en-US" sz="2200" b="0" i="1">
                <a:latin typeface="Times New Roman" panose="02020603050405020304" pitchFamily="18" charset="0"/>
                <a:ea typeface="微软雅黑" panose="020B0503020204020204" pitchFamily="34" charset="-122"/>
                <a:cs typeface="Times New Roman" panose="02020603050405020304" pitchFamily="18" charset="0"/>
              </a:rPr>
              <a:t> a</a:t>
            </a:r>
            <a:r>
              <a:rPr lang="en-US" sz="2200" b="0" i="1" baseline="-25000">
                <a:latin typeface="Times New Roman" panose="02020603050405020304" pitchFamily="18" charset="0"/>
                <a:ea typeface="微软雅黑" panose="020B0503020204020204" pitchFamily="34" charset="-122"/>
                <a:cs typeface="Times New Roman" panose="02020603050405020304" pitchFamily="18" charset="0"/>
              </a:rPr>
              <a:t>j</a:t>
            </a:r>
            <a:r>
              <a:rPr lang="zh-CN" sz="2200" b="0" baseline="-25000">
                <a:latin typeface="Times New Roman" panose="02020603050405020304" pitchFamily="18" charset="0"/>
                <a:ea typeface="微软雅黑" panose="020B0503020204020204" pitchFamily="34" charset="-122"/>
                <a:cs typeface="Times New Roman" panose="02020603050405020304" pitchFamily="18" charset="0"/>
              </a:rPr>
              <a:t>＋</a:t>
            </a:r>
            <a:r>
              <a:rPr lang="en-US" sz="2200" b="0" baseline="-25000">
                <a:latin typeface="Times New Roman" panose="02020603050405020304" pitchFamily="18" charset="0"/>
                <a:ea typeface="微软雅黑" panose="020B0503020204020204" pitchFamily="34" charset="-122"/>
                <a:cs typeface="Times New Roman" panose="02020603050405020304" pitchFamily="18" charset="0"/>
              </a:rPr>
              <a:t>1</a:t>
            </a:r>
            <a:r>
              <a:rPr lang="zh-CN" sz="2200" b="0">
                <a:latin typeface="Times New Roman" panose="02020603050405020304" pitchFamily="18" charset="0"/>
                <a:ea typeface="微软雅黑" panose="020B0503020204020204" pitchFamily="34" charset="-122"/>
                <a:cs typeface="Times New Roman" panose="02020603050405020304" pitchFamily="18" charset="0"/>
              </a:rPr>
              <a:t>，即取集合</a:t>
            </a:r>
            <a:r>
              <a:rPr lang="en-US" altLang="zh-CN" sz="2200" b="0">
                <a:latin typeface="Times New Roman" panose="02020603050405020304" pitchFamily="18" charset="0"/>
                <a:ea typeface="微软雅黑" panose="020B0503020204020204" pitchFamily="34" charset="-122"/>
                <a:cs typeface="Times New Roman" panose="02020603050405020304" pitchFamily="18" charset="0"/>
              </a:rPr>
              <a:t> </a:t>
            </a:r>
            <a:r>
              <a:rPr lang="en-US" sz="2200" b="0" i="1">
                <a:latin typeface="Times New Roman" panose="02020603050405020304" pitchFamily="18" charset="0"/>
                <a:ea typeface="微软雅黑" panose="020B0503020204020204" pitchFamily="34" charset="-122"/>
                <a:cs typeface="Times New Roman" panose="02020603050405020304" pitchFamily="18" charset="0"/>
              </a:rPr>
              <a:t>S </a:t>
            </a:r>
            <a:r>
              <a:rPr lang="zh-CN" sz="2200" b="0">
                <a:latin typeface="Times New Roman" panose="02020603050405020304" pitchFamily="18" charset="0"/>
                <a:ea typeface="微软雅黑" panose="020B0503020204020204" pitchFamily="34" charset="-122"/>
                <a:cs typeface="Times New Roman" panose="02020603050405020304" pitchFamily="18" charset="0"/>
              </a:rPr>
              <a:t>的下一个元素作为分量</a:t>
            </a:r>
            <a:r>
              <a:rPr lang="en-US" altLang="zh-CN" sz="2200" b="0">
                <a:latin typeface="Times New Roman" panose="02020603050405020304" pitchFamily="18" charset="0"/>
                <a:ea typeface="微软雅黑" panose="020B0503020204020204" pitchFamily="34" charset="-122"/>
                <a:cs typeface="Times New Roman" panose="02020603050405020304" pitchFamily="18" charset="0"/>
              </a:rPr>
              <a:t> </a:t>
            </a:r>
            <a:r>
              <a:rPr lang="en-US" sz="2200" b="0" i="1">
                <a:latin typeface="Times New Roman" panose="02020603050405020304" pitchFamily="18" charset="0"/>
                <a:ea typeface="微软雅黑" panose="020B0503020204020204" pitchFamily="34" charset="-122"/>
                <a:cs typeface="Times New Roman" panose="02020603050405020304" pitchFamily="18" charset="0"/>
              </a:rPr>
              <a:t>x</a:t>
            </a:r>
            <a:r>
              <a:rPr lang="en-US" sz="2200" b="0" i="1" baseline="-25000">
                <a:latin typeface="Times New Roman" panose="02020603050405020304" pitchFamily="18" charset="0"/>
                <a:ea typeface="微软雅黑" panose="020B0503020204020204" pitchFamily="34" charset="-122"/>
                <a:cs typeface="Times New Roman" panose="02020603050405020304" pitchFamily="18" charset="0"/>
              </a:rPr>
              <a:t>i </a:t>
            </a:r>
            <a:r>
              <a:rPr lang="zh-CN" sz="2200" b="0">
                <a:latin typeface="Times New Roman" panose="02020603050405020304" pitchFamily="18" charset="0"/>
                <a:ea typeface="微软雅黑" panose="020B0503020204020204" pitchFamily="34" charset="-122"/>
                <a:cs typeface="Times New Roman" panose="02020603050405020304" pitchFamily="18" charset="0"/>
              </a:rPr>
              <a:t>的值；</a:t>
            </a:r>
          </a:p>
          <a:p>
            <a:pPr indent="0" algn="just">
              <a:lnSpc>
                <a:spcPct val="120000"/>
              </a:lnSpc>
              <a:spcBef>
                <a:spcPts val="0"/>
              </a:spcBef>
              <a:spcAft>
                <a:spcPts val="0"/>
              </a:spcAft>
            </a:pPr>
            <a:r>
              <a:rPr lang="en-US" altLang="zh-CN" sz="2200" b="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2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sz="22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② 如果</a:t>
            </a:r>
            <a:r>
              <a:rPr lang="en-US" altLang="zh-CN" sz="22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200" b="0" i="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a:t>
            </a:r>
            <a:r>
              <a:rPr lang="en-US" sz="2200" b="0" i="1" baseline="-250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j </a:t>
            </a:r>
            <a:r>
              <a:rPr lang="zh-CN" sz="22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是集合</a:t>
            </a:r>
            <a:r>
              <a:rPr lang="en-US" altLang="zh-CN" sz="22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200" b="0" i="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S </a:t>
            </a:r>
            <a:r>
              <a:rPr lang="zh-CN" sz="22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的最后一个元素</a:t>
            </a:r>
            <a:r>
              <a:rPr lang="zh-CN" sz="2200" b="0">
                <a:latin typeface="Times New Roman" panose="02020603050405020304" pitchFamily="18" charset="0"/>
                <a:ea typeface="微软雅黑" panose="020B0503020204020204" pitchFamily="34" charset="-122"/>
                <a:cs typeface="Times New Roman" panose="02020603050405020304" pitchFamily="18" charset="0"/>
              </a:rPr>
              <a:t>，则回溯到</a:t>
            </a:r>
            <a:r>
              <a:rPr lang="en-US" sz="2200" b="0" i="1">
                <a:latin typeface="Times New Roman" panose="02020603050405020304" pitchFamily="18" charset="0"/>
                <a:ea typeface="微软雅黑" panose="020B0503020204020204" pitchFamily="34" charset="-122"/>
                <a:cs typeface="Times New Roman" panose="02020603050405020304" pitchFamily="18" charset="0"/>
              </a:rPr>
              <a:t>X</a:t>
            </a:r>
            <a:r>
              <a:rPr lang="en-US" sz="2200" b="0">
                <a:latin typeface="Times New Roman" panose="02020603050405020304" pitchFamily="18" charset="0"/>
                <a:ea typeface="微软雅黑" panose="020B0503020204020204" pitchFamily="34" charset="-122"/>
                <a:cs typeface="Times New Roman" panose="02020603050405020304" pitchFamily="18" charset="0"/>
              </a:rPr>
              <a:t>=(</a:t>
            </a:r>
            <a:r>
              <a:rPr lang="en-US" sz="2200" b="0" i="1">
                <a:latin typeface="Times New Roman" panose="02020603050405020304" pitchFamily="18" charset="0"/>
                <a:ea typeface="微软雅黑" panose="020B0503020204020204" pitchFamily="34" charset="-122"/>
                <a:cs typeface="Times New Roman" panose="02020603050405020304" pitchFamily="18" charset="0"/>
              </a:rPr>
              <a:t>x</a:t>
            </a:r>
            <a:r>
              <a:rPr lang="en-US" sz="2200" b="0" baseline="-25000">
                <a:latin typeface="Times New Roman" panose="02020603050405020304" pitchFamily="18" charset="0"/>
                <a:ea typeface="微软雅黑" panose="020B0503020204020204" pitchFamily="34" charset="-122"/>
                <a:cs typeface="Times New Roman" panose="02020603050405020304" pitchFamily="18" charset="0"/>
              </a:rPr>
              <a:t>1</a:t>
            </a:r>
            <a:r>
              <a:rPr lang="en-US" sz="2200" b="0">
                <a:latin typeface="Times New Roman" panose="02020603050405020304" pitchFamily="18" charset="0"/>
                <a:ea typeface="微软雅黑" panose="020B0503020204020204" pitchFamily="34" charset="-122"/>
                <a:cs typeface="Times New Roman" panose="02020603050405020304" pitchFamily="18" charset="0"/>
              </a:rPr>
              <a:t>, </a:t>
            </a:r>
            <a:r>
              <a:rPr lang="en-US" sz="2200" b="0" i="1">
                <a:latin typeface="Times New Roman" panose="02020603050405020304" pitchFamily="18" charset="0"/>
                <a:ea typeface="微软雅黑" panose="020B0503020204020204" pitchFamily="34" charset="-122"/>
                <a:cs typeface="Times New Roman" panose="02020603050405020304" pitchFamily="18" charset="0"/>
              </a:rPr>
              <a:t>x</a:t>
            </a:r>
            <a:r>
              <a:rPr lang="en-US" sz="2200" b="0" baseline="-25000">
                <a:latin typeface="Times New Roman" panose="02020603050405020304" pitchFamily="18" charset="0"/>
                <a:ea typeface="微软雅黑" panose="020B0503020204020204" pitchFamily="34" charset="-122"/>
                <a:cs typeface="Times New Roman" panose="02020603050405020304" pitchFamily="18" charset="0"/>
              </a:rPr>
              <a:t>2</a:t>
            </a:r>
            <a:r>
              <a:rPr lang="en-US" sz="2200" b="0">
                <a:latin typeface="Times New Roman" panose="02020603050405020304" pitchFamily="18" charset="0"/>
                <a:ea typeface="微软雅黑" panose="020B0503020204020204" pitchFamily="34" charset="-122"/>
                <a:cs typeface="Times New Roman" panose="02020603050405020304" pitchFamily="18" charset="0"/>
              </a:rPr>
              <a:t>, …, </a:t>
            </a:r>
            <a:r>
              <a:rPr lang="en-US" sz="2200" b="0" i="1">
                <a:latin typeface="Times New Roman" panose="02020603050405020304" pitchFamily="18" charset="0"/>
                <a:ea typeface="微软雅黑" panose="020B0503020204020204" pitchFamily="34" charset="-122"/>
                <a:cs typeface="Times New Roman" panose="02020603050405020304" pitchFamily="18" charset="0"/>
              </a:rPr>
              <a:t>x</a:t>
            </a:r>
            <a:r>
              <a:rPr lang="en-US" sz="2200" b="0" i="1" baseline="-25000">
                <a:latin typeface="Times New Roman" panose="02020603050405020304" pitchFamily="18" charset="0"/>
                <a:ea typeface="微软雅黑" panose="020B0503020204020204" pitchFamily="34" charset="-122"/>
                <a:cs typeface="Times New Roman" panose="02020603050405020304" pitchFamily="18" charset="0"/>
              </a:rPr>
              <a:t>i</a:t>
            </a:r>
            <a:r>
              <a:rPr lang="en-US" sz="2200" b="0" baseline="-25000">
                <a:latin typeface="Times New Roman" panose="02020603050405020304" pitchFamily="18" charset="0"/>
                <a:ea typeface="微软雅黑" panose="020B0503020204020204" pitchFamily="34" charset="-122"/>
                <a:cs typeface="Times New Roman" panose="02020603050405020304" pitchFamily="18" charset="0"/>
              </a:rPr>
              <a:t>-1</a:t>
            </a:r>
            <a:r>
              <a:rPr lang="en-US" sz="2200" b="0">
                <a:latin typeface="Times New Roman" panose="02020603050405020304" pitchFamily="18" charset="0"/>
                <a:ea typeface="微软雅黑" panose="020B0503020204020204" pitchFamily="34" charset="-122"/>
                <a:cs typeface="Times New Roman" panose="02020603050405020304" pitchFamily="18" charset="0"/>
              </a:rPr>
              <a:t>)</a:t>
            </a:r>
            <a:r>
              <a:rPr lang="zh-CN" sz="2200" b="0">
                <a:latin typeface="Times New Roman" panose="02020603050405020304" pitchFamily="18" charset="0"/>
                <a:ea typeface="微软雅黑" panose="020B0503020204020204" pitchFamily="34" charset="-122"/>
                <a:cs typeface="Times New Roman" panose="02020603050405020304" pitchFamily="18" charset="0"/>
              </a:rPr>
              <a:t>，假设分量</a:t>
            </a:r>
            <a:r>
              <a:rPr lang="en-US" altLang="zh-CN" sz="2200" b="0">
                <a:latin typeface="Times New Roman" panose="02020603050405020304" pitchFamily="18" charset="0"/>
                <a:ea typeface="微软雅黑" panose="020B0503020204020204" pitchFamily="34" charset="-122"/>
                <a:cs typeface="Times New Roman" panose="02020603050405020304" pitchFamily="18" charset="0"/>
              </a:rPr>
              <a:t> </a:t>
            </a:r>
            <a:r>
              <a:rPr lang="en-US" sz="2200" b="0" i="1">
                <a:latin typeface="Times New Roman" panose="02020603050405020304" pitchFamily="18" charset="0"/>
                <a:ea typeface="微软雅黑" panose="020B0503020204020204" pitchFamily="34" charset="-122"/>
                <a:cs typeface="Times New Roman" panose="02020603050405020304" pitchFamily="18" charset="0"/>
              </a:rPr>
              <a:t>x</a:t>
            </a:r>
            <a:r>
              <a:rPr lang="en-US" sz="2200" b="0" i="1" baseline="-25000">
                <a:latin typeface="Times New Roman" panose="02020603050405020304" pitchFamily="18" charset="0"/>
                <a:ea typeface="微软雅黑" panose="020B0503020204020204" pitchFamily="34" charset="-122"/>
                <a:cs typeface="Times New Roman" panose="02020603050405020304" pitchFamily="18" charset="0"/>
              </a:rPr>
              <a:t>i</a:t>
            </a:r>
            <a:r>
              <a:rPr lang="en-US" sz="2200" b="0" baseline="-25000">
                <a:latin typeface="Times New Roman" panose="02020603050405020304" pitchFamily="18" charset="0"/>
                <a:ea typeface="微软雅黑" panose="020B0503020204020204" pitchFamily="34" charset="-122"/>
                <a:cs typeface="Times New Roman" panose="02020603050405020304" pitchFamily="18" charset="0"/>
              </a:rPr>
              <a:t>-1</a:t>
            </a:r>
            <a:r>
              <a:rPr lang="zh-CN" sz="2200" b="0">
                <a:latin typeface="Times New Roman" panose="02020603050405020304" pitchFamily="18" charset="0"/>
                <a:ea typeface="微软雅黑" panose="020B0503020204020204" pitchFamily="34" charset="-122"/>
                <a:cs typeface="Times New Roman" panose="02020603050405020304" pitchFamily="18" charset="0"/>
              </a:rPr>
              <a:t>的当前值为</a:t>
            </a:r>
            <a:r>
              <a:rPr lang="en-US" altLang="zh-CN" sz="2200" b="0">
                <a:latin typeface="Times New Roman" panose="02020603050405020304" pitchFamily="18" charset="0"/>
                <a:ea typeface="微软雅黑" panose="020B0503020204020204" pitchFamily="34" charset="-122"/>
                <a:cs typeface="Times New Roman" panose="02020603050405020304" pitchFamily="18" charset="0"/>
              </a:rPr>
              <a:t> </a:t>
            </a:r>
            <a:r>
              <a:rPr lang="en-US" sz="2200" b="0" i="1">
                <a:latin typeface="Times New Roman" panose="02020603050405020304" pitchFamily="18" charset="0"/>
                <a:ea typeface="微软雅黑" panose="020B0503020204020204" pitchFamily="34" charset="-122"/>
                <a:cs typeface="Times New Roman" panose="02020603050405020304" pitchFamily="18" charset="0"/>
              </a:rPr>
              <a:t>a</a:t>
            </a:r>
            <a:r>
              <a:rPr lang="en-US" sz="2200" b="0" i="1" baseline="-25000">
                <a:latin typeface="Times New Roman" panose="02020603050405020304" pitchFamily="18" charset="0"/>
                <a:ea typeface="微软雅黑" panose="020B0503020204020204" pitchFamily="34" charset="-122"/>
                <a:cs typeface="Times New Roman" panose="02020603050405020304" pitchFamily="18" charset="0"/>
              </a:rPr>
              <a:t>j'</a:t>
            </a:r>
            <a:r>
              <a:rPr lang="zh-CN" sz="2200" b="0">
                <a:latin typeface="Times New Roman" panose="02020603050405020304" pitchFamily="18" charset="0"/>
                <a:ea typeface="微软雅黑" panose="020B0503020204020204" pitchFamily="34" charset="-122"/>
                <a:cs typeface="Times New Roman" panose="02020603050405020304" pitchFamily="18" charset="0"/>
              </a:rPr>
              <a:t>，则令</a:t>
            </a:r>
            <a:r>
              <a:rPr lang="en-US" altLang="zh-CN" sz="2200" b="0">
                <a:latin typeface="Times New Roman" panose="02020603050405020304" pitchFamily="18" charset="0"/>
                <a:ea typeface="微软雅黑" panose="020B0503020204020204" pitchFamily="34" charset="-122"/>
                <a:cs typeface="Times New Roman" panose="02020603050405020304" pitchFamily="18" charset="0"/>
              </a:rPr>
              <a:t> </a:t>
            </a:r>
            <a:r>
              <a:rPr lang="en-US" sz="2200" b="0" i="1">
                <a:latin typeface="Times New Roman" panose="02020603050405020304" pitchFamily="18" charset="0"/>
                <a:ea typeface="微软雅黑" panose="020B0503020204020204" pitchFamily="34" charset="-122"/>
                <a:cs typeface="Times New Roman" panose="02020603050405020304" pitchFamily="18" charset="0"/>
              </a:rPr>
              <a:t>x</a:t>
            </a:r>
            <a:r>
              <a:rPr lang="en-US" sz="2200" b="0" i="1" baseline="-25000">
                <a:latin typeface="Times New Roman" panose="02020603050405020304" pitchFamily="18" charset="0"/>
                <a:ea typeface="微软雅黑" panose="020B0503020204020204" pitchFamily="34" charset="-122"/>
                <a:cs typeface="Times New Roman" panose="02020603050405020304" pitchFamily="18" charset="0"/>
              </a:rPr>
              <a:t>i</a:t>
            </a:r>
            <a:r>
              <a:rPr lang="en-US" sz="2200" b="0" baseline="-25000">
                <a:latin typeface="Times New Roman" panose="02020603050405020304" pitchFamily="18" charset="0"/>
                <a:ea typeface="微软雅黑" panose="020B0503020204020204" pitchFamily="34" charset="-122"/>
                <a:cs typeface="Times New Roman" panose="02020603050405020304" pitchFamily="18" charset="0"/>
              </a:rPr>
              <a:t>-1</a:t>
            </a:r>
            <a:r>
              <a:rPr lang="en-US" sz="2200" b="0" i="1" baseline="-25000">
                <a:latin typeface="Times New Roman" panose="02020603050405020304" pitchFamily="18" charset="0"/>
                <a:ea typeface="微软雅黑" panose="020B0503020204020204" pitchFamily="34" charset="-122"/>
                <a:cs typeface="Times New Roman" panose="02020603050405020304" pitchFamily="18" charset="0"/>
              </a:rPr>
              <a:t> </a:t>
            </a:r>
            <a:r>
              <a:rPr lang="en-US" sz="2200" b="0">
                <a:latin typeface="Times New Roman" panose="02020603050405020304" pitchFamily="18" charset="0"/>
                <a:ea typeface="微软雅黑" panose="020B0503020204020204" pitchFamily="34" charset="-122"/>
                <a:cs typeface="Times New Roman" panose="02020603050405020304" pitchFamily="18" charset="0"/>
              </a:rPr>
              <a:t>=</a:t>
            </a:r>
            <a:r>
              <a:rPr lang="en-US" sz="2200" b="0" i="1">
                <a:latin typeface="Times New Roman" panose="02020603050405020304" pitchFamily="18" charset="0"/>
                <a:ea typeface="微软雅黑" panose="020B0503020204020204" pitchFamily="34" charset="-122"/>
                <a:cs typeface="Times New Roman" panose="02020603050405020304" pitchFamily="18" charset="0"/>
              </a:rPr>
              <a:t> a</a:t>
            </a:r>
            <a:r>
              <a:rPr lang="en-US" sz="2200" b="0" i="1" baseline="-25000">
                <a:latin typeface="Times New Roman" panose="02020603050405020304" pitchFamily="18" charset="0"/>
                <a:ea typeface="微软雅黑" panose="020B0503020204020204" pitchFamily="34" charset="-122"/>
                <a:cs typeface="Times New Roman" panose="02020603050405020304" pitchFamily="18" charset="0"/>
              </a:rPr>
              <a:t>j'</a:t>
            </a:r>
            <a:r>
              <a:rPr lang="zh-CN" sz="2200" b="0" baseline="-25000">
                <a:latin typeface="Times New Roman" panose="02020603050405020304" pitchFamily="18" charset="0"/>
                <a:ea typeface="微软雅黑" panose="020B0503020204020204" pitchFamily="34" charset="-122"/>
                <a:cs typeface="Times New Roman" panose="02020603050405020304" pitchFamily="18" charset="0"/>
              </a:rPr>
              <a:t>＋</a:t>
            </a:r>
            <a:r>
              <a:rPr lang="en-US" sz="2200" b="0" baseline="-25000">
                <a:latin typeface="Times New Roman" panose="02020603050405020304" pitchFamily="18" charset="0"/>
                <a:ea typeface="微软雅黑" panose="020B0503020204020204" pitchFamily="34" charset="-122"/>
                <a:cs typeface="Times New Roman" panose="02020603050405020304" pitchFamily="18" charset="0"/>
              </a:rPr>
              <a:t>1</a:t>
            </a:r>
            <a:r>
              <a:rPr lang="zh-CN" sz="2200" b="0">
                <a:latin typeface="Times New Roman" panose="02020603050405020304" pitchFamily="18" charset="0"/>
                <a:ea typeface="微软雅黑" panose="020B0503020204020204" pitchFamily="34" charset="-122"/>
                <a:cs typeface="Times New Roman" panose="02020603050405020304" pitchFamily="18" charset="0"/>
              </a:rPr>
              <a:t>，继续进行试探。</a:t>
            </a:r>
            <a:endParaRPr lang="zh-CN" altLang="en-US" sz="220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10.2.2  回溯法的设计思想</a:t>
            </a:r>
          </a:p>
        </p:txBody>
      </p:sp>
      <p:sp>
        <p:nvSpPr>
          <p:cNvPr id="1073748175" name="文本框 1073748174"/>
          <p:cNvSpPr txBox="1"/>
          <p:nvPr/>
        </p:nvSpPr>
        <p:spPr>
          <a:xfrm>
            <a:off x="1153795" y="1775460"/>
            <a:ext cx="9568180" cy="4591685"/>
          </a:xfrm>
          <a:prstGeom prst="rect">
            <a:avLst/>
          </a:prstGeom>
          <a:solidFill>
            <a:srgbClr val="FFFFFF"/>
          </a:solidFill>
          <a:ln w="9525" cap="flat" cmpd="sng">
            <a:solidFill>
              <a:srgbClr val="000000"/>
            </a:solidFill>
            <a:prstDash val="sysDot"/>
            <a:miter/>
            <a:headEnd type="none" w="med" len="med"/>
            <a:tailEnd type="none" w="med" len="med"/>
          </a:ln>
        </p:spPr>
        <p:txBody>
          <a:bodyPr wrap="square" lIns="107950" tIns="107950" rIns="91440" bIns="36000"/>
          <a:lstStyle/>
          <a:p>
            <a:pPr>
              <a:lnSpc>
                <a:spcPct val="120000"/>
              </a:lnSpc>
              <a:spcBef>
                <a:spcPts val="0"/>
              </a:spcBef>
              <a:spcAft>
                <a:spcPts val="0"/>
              </a:spcAft>
            </a:pPr>
            <a:r>
              <a:rPr lang="zh-CN" altLang="en-US" sz="2000">
                <a:latin typeface="Times New Roman" panose="02020603050405020304" pitchFamily="18" charset="0"/>
                <a:cs typeface="Times New Roman" panose="02020603050405020304" pitchFamily="18" charset="0"/>
              </a:rPr>
              <a:t>算法：回溯算法的一般框架</a:t>
            </a:r>
          </a:p>
          <a:p>
            <a:pPr>
              <a:lnSpc>
                <a:spcPct val="120000"/>
              </a:lnSpc>
              <a:spcBef>
                <a:spcPts val="0"/>
              </a:spcBef>
              <a:spcAft>
                <a:spcPts val="0"/>
              </a:spcAft>
            </a:pPr>
            <a:r>
              <a:rPr lang="zh-CN" altLang="en-US" sz="2000">
                <a:latin typeface="Times New Roman" panose="02020603050405020304" pitchFamily="18" charset="0"/>
                <a:cs typeface="Times New Roman" panose="02020603050405020304" pitchFamily="18" charset="0"/>
              </a:rPr>
              <a:t>输入：集合</a:t>
            </a:r>
            <a:r>
              <a:rPr lang="en-US" altLang="zh-CN" sz="2000">
                <a:latin typeface="Times New Roman" panose="02020603050405020304" pitchFamily="18" charset="0"/>
                <a:cs typeface="Times New Roman" panose="02020603050405020304" pitchFamily="18" charset="0"/>
              </a:rPr>
              <a:t> </a:t>
            </a:r>
            <a:r>
              <a:rPr lang="zh-CN" altLang="en-US" sz="2000" i="1">
                <a:latin typeface="Times New Roman" panose="02020603050405020304" pitchFamily="18" charset="0"/>
                <a:cs typeface="Times New Roman" panose="02020603050405020304" pitchFamily="18" charset="0"/>
              </a:rPr>
              <a:t>S</a:t>
            </a:r>
            <a:r>
              <a:rPr lang="zh-CN" altLang="en-US" sz="2000">
                <a:latin typeface="Times New Roman" panose="02020603050405020304" pitchFamily="18" charset="0"/>
                <a:cs typeface="Times New Roman" panose="02020603050405020304" pitchFamily="18" charset="0"/>
              </a:rPr>
              <a:t>={</a:t>
            </a:r>
            <a:r>
              <a:rPr lang="zh-CN" altLang="en-US" sz="2000" i="1">
                <a:latin typeface="Times New Roman" panose="02020603050405020304" pitchFamily="18" charset="0"/>
                <a:cs typeface="Times New Roman" panose="02020603050405020304" pitchFamily="18" charset="0"/>
              </a:rPr>
              <a:t>a</a:t>
            </a:r>
            <a:r>
              <a:rPr lang="zh-CN" altLang="en-US" sz="2000" baseline="-25000">
                <a:latin typeface="Times New Roman" panose="02020603050405020304" pitchFamily="18" charset="0"/>
                <a:cs typeface="Times New Roman" panose="02020603050405020304" pitchFamily="18" charset="0"/>
              </a:rPr>
              <a:t>1</a:t>
            </a:r>
            <a:r>
              <a:rPr lang="zh-CN" altLang="en-US" sz="2000">
                <a:latin typeface="Times New Roman" panose="02020603050405020304" pitchFamily="18" charset="0"/>
                <a:cs typeface="Times New Roman" panose="02020603050405020304" pitchFamily="18" charset="0"/>
              </a:rPr>
              <a:t>, </a:t>
            </a:r>
            <a:r>
              <a:rPr lang="zh-CN" altLang="en-US" sz="2000" i="1">
                <a:latin typeface="Times New Roman" panose="02020603050405020304" pitchFamily="18" charset="0"/>
                <a:cs typeface="Times New Roman" panose="02020603050405020304" pitchFamily="18" charset="0"/>
              </a:rPr>
              <a:t>a</a:t>
            </a:r>
            <a:r>
              <a:rPr lang="zh-CN" altLang="en-US" sz="2000" baseline="-25000">
                <a:latin typeface="Times New Roman" panose="02020603050405020304" pitchFamily="18" charset="0"/>
                <a:cs typeface="Times New Roman" panose="02020603050405020304" pitchFamily="18" charset="0"/>
              </a:rPr>
              <a:t>2</a:t>
            </a:r>
            <a:r>
              <a:rPr lang="zh-CN" altLang="en-US" sz="2000">
                <a:latin typeface="Times New Roman" panose="02020603050405020304" pitchFamily="18" charset="0"/>
                <a:cs typeface="Times New Roman" panose="02020603050405020304" pitchFamily="18" charset="0"/>
              </a:rPr>
              <a:t>, …, </a:t>
            </a:r>
            <a:r>
              <a:rPr lang="zh-CN" altLang="en-US" sz="2000" i="1">
                <a:latin typeface="Times New Roman" panose="02020603050405020304" pitchFamily="18" charset="0"/>
                <a:cs typeface="Times New Roman" panose="02020603050405020304" pitchFamily="18" charset="0"/>
              </a:rPr>
              <a:t>a</a:t>
            </a:r>
            <a:r>
              <a:rPr lang="zh-CN" altLang="en-US" sz="2000" i="1" baseline="-25000">
                <a:latin typeface="Times New Roman" panose="02020603050405020304" pitchFamily="18" charset="0"/>
                <a:cs typeface="Times New Roman" panose="02020603050405020304" pitchFamily="18" charset="0"/>
              </a:rPr>
              <a:t>k</a:t>
            </a:r>
            <a:r>
              <a:rPr lang="zh-CN" altLang="en-US" sz="2000">
                <a:latin typeface="Times New Roman" panose="02020603050405020304" pitchFamily="18" charset="0"/>
                <a:cs typeface="Times New Roman" panose="02020603050405020304" pitchFamily="18" charset="0"/>
              </a:rPr>
              <a:t>}</a:t>
            </a:r>
          </a:p>
          <a:p>
            <a:pPr>
              <a:lnSpc>
                <a:spcPct val="120000"/>
              </a:lnSpc>
              <a:spcBef>
                <a:spcPts val="0"/>
              </a:spcBef>
              <a:spcAft>
                <a:spcPts val="0"/>
              </a:spcAft>
            </a:pPr>
            <a:r>
              <a:rPr lang="zh-CN" altLang="en-US" sz="2000">
                <a:latin typeface="Times New Roman" panose="02020603050405020304" pitchFamily="18" charset="0"/>
                <a:cs typeface="Times New Roman" panose="02020603050405020304" pitchFamily="18" charset="0"/>
              </a:rPr>
              <a:t>输出：解向量</a:t>
            </a:r>
            <a:r>
              <a:rPr lang="en-US" altLang="zh-CN" sz="2000">
                <a:latin typeface="Times New Roman" panose="02020603050405020304" pitchFamily="18" charset="0"/>
                <a:cs typeface="Times New Roman" panose="02020603050405020304" pitchFamily="18" charset="0"/>
              </a:rPr>
              <a:t> </a:t>
            </a:r>
            <a:r>
              <a:rPr lang="zh-CN" altLang="en-US" sz="2000" i="1">
                <a:latin typeface="Times New Roman" panose="02020603050405020304" pitchFamily="18" charset="0"/>
                <a:cs typeface="Times New Roman" panose="02020603050405020304" pitchFamily="18" charset="0"/>
              </a:rPr>
              <a:t>X</a:t>
            </a:r>
            <a:r>
              <a:rPr lang="zh-CN" altLang="en-US" sz="2000">
                <a:latin typeface="Times New Roman" panose="02020603050405020304" pitchFamily="18" charset="0"/>
                <a:cs typeface="Times New Roman" panose="02020603050405020304" pitchFamily="18" charset="0"/>
              </a:rPr>
              <a:t>=(</a:t>
            </a:r>
            <a:r>
              <a:rPr lang="zh-CN" altLang="en-US" sz="2000" i="1">
                <a:latin typeface="Times New Roman" panose="02020603050405020304" pitchFamily="18" charset="0"/>
                <a:cs typeface="Times New Roman" panose="02020603050405020304" pitchFamily="18" charset="0"/>
              </a:rPr>
              <a:t>x</a:t>
            </a:r>
            <a:r>
              <a:rPr lang="zh-CN" altLang="en-US" sz="2000" baseline="-25000">
                <a:latin typeface="Times New Roman" panose="02020603050405020304" pitchFamily="18" charset="0"/>
                <a:cs typeface="Times New Roman" panose="02020603050405020304" pitchFamily="18" charset="0"/>
              </a:rPr>
              <a:t>1</a:t>
            </a:r>
            <a:r>
              <a:rPr lang="zh-CN" altLang="en-US" sz="2000">
                <a:latin typeface="Times New Roman" panose="02020603050405020304" pitchFamily="18" charset="0"/>
                <a:cs typeface="Times New Roman" panose="02020603050405020304" pitchFamily="18" charset="0"/>
              </a:rPr>
              <a:t>, </a:t>
            </a:r>
            <a:r>
              <a:rPr lang="zh-CN" altLang="en-US" sz="2000" i="1">
                <a:latin typeface="Times New Roman" panose="02020603050405020304" pitchFamily="18" charset="0"/>
                <a:cs typeface="Times New Roman" panose="02020603050405020304" pitchFamily="18" charset="0"/>
              </a:rPr>
              <a:t>x</a:t>
            </a:r>
            <a:r>
              <a:rPr lang="zh-CN" altLang="en-US" sz="2000" baseline="-25000">
                <a:latin typeface="Times New Roman" panose="02020603050405020304" pitchFamily="18" charset="0"/>
                <a:cs typeface="Times New Roman" panose="02020603050405020304" pitchFamily="18" charset="0"/>
              </a:rPr>
              <a:t>2</a:t>
            </a:r>
            <a:r>
              <a:rPr lang="zh-CN" altLang="en-US" sz="2000">
                <a:latin typeface="Times New Roman" panose="02020603050405020304" pitchFamily="18" charset="0"/>
                <a:cs typeface="Times New Roman" panose="02020603050405020304" pitchFamily="18" charset="0"/>
              </a:rPr>
              <a:t>, …, </a:t>
            </a:r>
            <a:r>
              <a:rPr lang="zh-CN" altLang="en-US" sz="2000" i="1">
                <a:latin typeface="Times New Roman" panose="02020603050405020304" pitchFamily="18" charset="0"/>
                <a:cs typeface="Times New Roman" panose="02020603050405020304" pitchFamily="18" charset="0"/>
              </a:rPr>
              <a:t>x</a:t>
            </a:r>
            <a:r>
              <a:rPr lang="zh-CN" altLang="en-US" sz="2000" i="1" baseline="-25000">
                <a:latin typeface="Times New Roman" panose="02020603050405020304" pitchFamily="18" charset="0"/>
                <a:cs typeface="Times New Roman" panose="02020603050405020304" pitchFamily="18" charset="0"/>
              </a:rPr>
              <a:t>n</a:t>
            </a:r>
            <a:r>
              <a:rPr lang="zh-CN" altLang="en-US" sz="2000">
                <a:latin typeface="Times New Roman" panose="02020603050405020304" pitchFamily="18" charset="0"/>
                <a:cs typeface="Times New Roman" panose="02020603050405020304" pitchFamily="18" charset="0"/>
              </a:rPr>
              <a:t>)</a:t>
            </a:r>
          </a:p>
          <a:p>
            <a:pPr>
              <a:lnSpc>
                <a:spcPct val="120000"/>
              </a:lnSpc>
              <a:spcBef>
                <a:spcPts val="0"/>
              </a:spcBef>
              <a:spcAft>
                <a:spcPts val="0"/>
              </a:spcAft>
            </a:pP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1. 初始化解向量</a:t>
            </a:r>
            <a:r>
              <a:rPr lang="zh-CN" altLang="en-US" sz="2000" i="1">
                <a:latin typeface="Times New Roman" panose="02020603050405020304" pitchFamily="18" charset="0"/>
                <a:cs typeface="Times New Roman" panose="02020603050405020304" pitchFamily="18" charset="0"/>
              </a:rPr>
              <a:t>x</a:t>
            </a:r>
            <a:r>
              <a:rPr lang="zh-CN" altLang="en-US" sz="2000" i="1" baseline="-25000">
                <a:latin typeface="Times New Roman" panose="02020603050405020304" pitchFamily="18" charset="0"/>
                <a:cs typeface="Times New Roman" panose="02020603050405020304" pitchFamily="18" charset="0"/>
              </a:rPr>
              <a:t>i</a:t>
            </a:r>
            <a:r>
              <a:rPr lang="zh-CN" altLang="en-US" sz="2000">
                <a:latin typeface="Times New Roman" panose="02020603050405020304" pitchFamily="18" charset="0"/>
                <a:cs typeface="Times New Roman" panose="02020603050405020304" pitchFamily="18" charset="0"/>
              </a:rPr>
              <a:t>（1</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a:t>
            </a:r>
            <a:r>
              <a:rPr lang="en-US" altLang="zh-CN" sz="2000">
                <a:latin typeface="Times New Roman" panose="02020603050405020304" pitchFamily="18" charset="0"/>
                <a:cs typeface="Times New Roman" panose="02020603050405020304" pitchFamily="18" charset="0"/>
              </a:rPr>
              <a:t> </a:t>
            </a:r>
            <a:r>
              <a:rPr lang="zh-CN" altLang="en-US" sz="2000" i="1">
                <a:latin typeface="Times New Roman" panose="02020603050405020304" pitchFamily="18" charset="0"/>
                <a:cs typeface="Times New Roman" panose="02020603050405020304" pitchFamily="18" charset="0"/>
              </a:rPr>
              <a:t>i</a:t>
            </a:r>
            <a:r>
              <a:rPr lang="en-US" altLang="zh-CN" sz="2000" i="1">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a:t>
            </a:r>
            <a:r>
              <a:rPr lang="en-US" altLang="zh-CN" sz="2000">
                <a:latin typeface="Times New Roman" panose="02020603050405020304" pitchFamily="18" charset="0"/>
                <a:cs typeface="Times New Roman" panose="02020603050405020304" pitchFamily="18" charset="0"/>
              </a:rPr>
              <a:t> </a:t>
            </a:r>
            <a:r>
              <a:rPr lang="zh-CN" altLang="en-US" sz="2000" i="1">
                <a:latin typeface="Times New Roman" panose="02020603050405020304" pitchFamily="18" charset="0"/>
                <a:cs typeface="Times New Roman" panose="02020603050405020304" pitchFamily="18" charset="0"/>
              </a:rPr>
              <a:t>n</a:t>
            </a:r>
            <a:r>
              <a:rPr lang="zh-CN" altLang="en-US" sz="2000">
                <a:latin typeface="Times New Roman" panose="02020603050405020304" pitchFamily="18" charset="0"/>
                <a:cs typeface="Times New Roman" panose="02020603050405020304" pitchFamily="18" charset="0"/>
              </a:rPr>
              <a:t>）；</a:t>
            </a:r>
          </a:p>
          <a:p>
            <a:pPr>
              <a:lnSpc>
                <a:spcPct val="120000"/>
              </a:lnSpc>
              <a:spcBef>
                <a:spcPts val="0"/>
              </a:spcBef>
              <a:spcAft>
                <a:spcPts val="0"/>
              </a:spcAft>
            </a:pP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2. </a:t>
            </a:r>
            <a:r>
              <a:rPr lang="zh-CN" altLang="en-US" sz="2000" i="1">
                <a:latin typeface="Times New Roman" panose="02020603050405020304" pitchFamily="18" charset="0"/>
                <a:cs typeface="Times New Roman" panose="02020603050405020304" pitchFamily="18" charset="0"/>
              </a:rPr>
              <a:t>i</a:t>
            </a:r>
            <a:r>
              <a:rPr lang="zh-CN" altLang="en-US" sz="2000">
                <a:latin typeface="Times New Roman" panose="02020603050405020304" pitchFamily="18" charset="0"/>
                <a:cs typeface="Times New Roman" panose="02020603050405020304" pitchFamily="18" charset="0"/>
              </a:rPr>
              <a:t> = 1，表示搜索从根结点开始;</a:t>
            </a:r>
          </a:p>
          <a:p>
            <a:pPr>
              <a:lnSpc>
                <a:spcPct val="120000"/>
              </a:lnSpc>
              <a:spcBef>
                <a:spcPts val="0"/>
              </a:spcBef>
              <a:spcAft>
                <a:spcPts val="0"/>
              </a:spcAft>
            </a:pP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3. 当(</a:t>
            </a:r>
            <a:r>
              <a:rPr lang="zh-CN" altLang="en-US" sz="2000" i="1">
                <a:latin typeface="Times New Roman" panose="02020603050405020304" pitchFamily="18" charset="0"/>
                <a:cs typeface="Times New Roman" panose="02020603050405020304" pitchFamily="18" charset="0"/>
              </a:rPr>
              <a:t>k</a:t>
            </a:r>
            <a:r>
              <a:rPr lang="zh-CN" altLang="en-US" sz="2000">
                <a:latin typeface="Times New Roman" panose="02020603050405020304" pitchFamily="18" charset="0"/>
                <a:cs typeface="Times New Roman" panose="02020603050405020304" pitchFamily="18" charset="0"/>
              </a:rPr>
              <a:t> &gt;= 1)时执行下述操作：</a:t>
            </a:r>
          </a:p>
          <a:p>
            <a:pPr>
              <a:lnSpc>
                <a:spcPct val="120000"/>
              </a:lnSpc>
              <a:spcBef>
                <a:spcPts val="0"/>
              </a:spcBef>
              <a:spcAft>
                <a:spcPts val="0"/>
              </a:spcAft>
            </a:pP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   3.1 令</a:t>
            </a:r>
            <a:r>
              <a:rPr lang="zh-CN" altLang="en-US" sz="2000" i="1">
                <a:latin typeface="Times New Roman" panose="02020603050405020304" pitchFamily="18" charset="0"/>
                <a:cs typeface="Times New Roman" panose="02020603050405020304" pitchFamily="18" charset="0"/>
              </a:rPr>
              <a:t>x</a:t>
            </a:r>
            <a:r>
              <a:rPr lang="zh-CN" altLang="en-US" sz="2000" i="1" baseline="-25000">
                <a:latin typeface="Times New Roman" panose="02020603050405020304" pitchFamily="18" charset="0"/>
                <a:cs typeface="Times New Roman" panose="02020603050405020304" pitchFamily="18" charset="0"/>
              </a:rPr>
              <a:t>i</a:t>
            </a:r>
            <a:r>
              <a:rPr lang="zh-CN" altLang="en-US" sz="2000" i="1">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 当前值在集合</a:t>
            </a:r>
            <a:r>
              <a:rPr lang="en-US" altLang="zh-CN" sz="2000">
                <a:latin typeface="Times New Roman" panose="02020603050405020304" pitchFamily="18" charset="0"/>
                <a:cs typeface="Times New Roman" panose="02020603050405020304" pitchFamily="18" charset="0"/>
              </a:rPr>
              <a:t> </a:t>
            </a:r>
            <a:r>
              <a:rPr lang="zh-CN" altLang="en-US" sz="2000" i="1">
                <a:latin typeface="Times New Roman" panose="02020603050405020304" pitchFamily="18" charset="0"/>
                <a:cs typeface="Times New Roman" panose="02020603050405020304" pitchFamily="18" charset="0"/>
              </a:rPr>
              <a:t>S</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的下一个值；</a:t>
            </a:r>
          </a:p>
          <a:p>
            <a:pPr>
              <a:lnSpc>
                <a:spcPct val="120000"/>
              </a:lnSpc>
              <a:spcBef>
                <a:spcPts val="0"/>
              </a:spcBef>
              <a:spcAft>
                <a:spcPts val="0"/>
              </a:spcAft>
            </a:pP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   3.2 如果</a:t>
            </a:r>
            <a:r>
              <a:rPr lang="en-US" altLang="zh-CN" sz="2000">
                <a:latin typeface="Times New Roman" panose="02020603050405020304" pitchFamily="18" charset="0"/>
                <a:cs typeface="Times New Roman" panose="02020603050405020304" pitchFamily="18" charset="0"/>
              </a:rPr>
              <a:t> </a:t>
            </a:r>
            <a:r>
              <a:rPr lang="zh-CN" altLang="en-US" sz="2000" i="1">
                <a:latin typeface="Times New Roman" panose="02020603050405020304" pitchFamily="18" charset="0"/>
                <a:cs typeface="Times New Roman" panose="02020603050405020304" pitchFamily="18" charset="0"/>
              </a:rPr>
              <a:t>X</a:t>
            </a:r>
            <a:r>
              <a:rPr lang="zh-CN" altLang="en-US" sz="2000">
                <a:latin typeface="Times New Roman" panose="02020603050405020304" pitchFamily="18" charset="0"/>
                <a:cs typeface="Times New Roman" panose="02020603050405020304" pitchFamily="18" charset="0"/>
              </a:rPr>
              <a:t>=(</a:t>
            </a:r>
            <a:r>
              <a:rPr lang="zh-CN" altLang="en-US" sz="2000" i="1">
                <a:latin typeface="Times New Roman" panose="02020603050405020304" pitchFamily="18" charset="0"/>
                <a:cs typeface="Times New Roman" panose="02020603050405020304" pitchFamily="18" charset="0"/>
              </a:rPr>
              <a:t>x</a:t>
            </a:r>
            <a:r>
              <a:rPr lang="zh-CN" altLang="en-US" sz="2000" baseline="-25000">
                <a:latin typeface="Times New Roman" panose="02020603050405020304" pitchFamily="18" charset="0"/>
                <a:cs typeface="Times New Roman" panose="02020603050405020304" pitchFamily="18" charset="0"/>
              </a:rPr>
              <a:t>1</a:t>
            </a:r>
            <a:r>
              <a:rPr lang="zh-CN" altLang="en-US" sz="2000">
                <a:latin typeface="Times New Roman" panose="02020603050405020304" pitchFamily="18" charset="0"/>
                <a:cs typeface="Times New Roman" panose="02020603050405020304" pitchFamily="18" charset="0"/>
              </a:rPr>
              <a:t>, </a:t>
            </a:r>
            <a:r>
              <a:rPr lang="zh-CN" altLang="en-US" sz="2000" i="1">
                <a:latin typeface="Times New Roman" panose="02020603050405020304" pitchFamily="18" charset="0"/>
                <a:cs typeface="Times New Roman" panose="02020603050405020304" pitchFamily="18" charset="0"/>
              </a:rPr>
              <a:t>x</a:t>
            </a:r>
            <a:r>
              <a:rPr lang="zh-CN" altLang="en-US" sz="2000" baseline="-25000">
                <a:latin typeface="Times New Roman" panose="02020603050405020304" pitchFamily="18" charset="0"/>
                <a:cs typeface="Times New Roman" panose="02020603050405020304" pitchFamily="18" charset="0"/>
              </a:rPr>
              <a:t>2</a:t>
            </a:r>
            <a:r>
              <a:rPr lang="zh-CN" altLang="en-US" sz="2000">
                <a:latin typeface="Times New Roman" panose="02020603050405020304" pitchFamily="18" charset="0"/>
                <a:cs typeface="Times New Roman" panose="02020603050405020304" pitchFamily="18" charset="0"/>
              </a:rPr>
              <a:t>, …, </a:t>
            </a:r>
            <a:r>
              <a:rPr lang="zh-CN" altLang="en-US" sz="2000" i="1">
                <a:latin typeface="Times New Roman" panose="02020603050405020304" pitchFamily="18" charset="0"/>
                <a:cs typeface="Times New Roman" panose="02020603050405020304" pitchFamily="18" charset="0"/>
              </a:rPr>
              <a:t>x</a:t>
            </a:r>
            <a:r>
              <a:rPr lang="zh-CN" altLang="en-US" sz="2000" i="1" baseline="-25000">
                <a:latin typeface="Times New Roman" panose="02020603050405020304" pitchFamily="18" charset="0"/>
                <a:cs typeface="Times New Roman" panose="02020603050405020304" pitchFamily="18" charset="0"/>
              </a:rPr>
              <a:t>i</a:t>
            </a:r>
            <a:r>
              <a:rPr lang="zh-CN" altLang="en-US" sz="2000">
                <a:latin typeface="Times New Roman" panose="02020603050405020304" pitchFamily="18" charset="0"/>
                <a:cs typeface="Times New Roman" panose="02020603050405020304" pitchFamily="18" charset="0"/>
              </a:rPr>
              <a:t>)不是问题的解，转步骤</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3.1</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继续试探；</a:t>
            </a:r>
          </a:p>
          <a:p>
            <a:pPr>
              <a:lnSpc>
                <a:spcPct val="120000"/>
              </a:lnSpc>
              <a:spcBef>
                <a:spcPts val="0"/>
              </a:spcBef>
              <a:spcAft>
                <a:spcPts val="0"/>
              </a:spcAft>
            </a:pP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   3.3 如果试探了集合</a:t>
            </a:r>
            <a:r>
              <a:rPr lang="en-US" altLang="zh-CN" sz="2000">
                <a:latin typeface="Times New Roman" panose="02020603050405020304" pitchFamily="18" charset="0"/>
                <a:cs typeface="Times New Roman" panose="02020603050405020304" pitchFamily="18" charset="0"/>
              </a:rPr>
              <a:t> </a:t>
            </a:r>
            <a:r>
              <a:rPr lang="zh-CN" altLang="en-US" sz="2000" i="1">
                <a:latin typeface="Times New Roman" panose="02020603050405020304" pitchFamily="18" charset="0"/>
                <a:cs typeface="Times New Roman" panose="02020603050405020304" pitchFamily="18" charset="0"/>
              </a:rPr>
              <a:t>S</a:t>
            </a:r>
            <a:r>
              <a:rPr lang="en-US" altLang="zh-CN" sz="2000" i="1">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的所有元素，则</a:t>
            </a:r>
            <a:r>
              <a:rPr lang="en-US" altLang="zh-CN" sz="2000">
                <a:latin typeface="Times New Roman" panose="02020603050405020304" pitchFamily="18" charset="0"/>
                <a:cs typeface="Times New Roman" panose="02020603050405020304" pitchFamily="18" charset="0"/>
              </a:rPr>
              <a:t> </a:t>
            </a:r>
            <a:r>
              <a:rPr lang="zh-CN" altLang="en-US" sz="2000" i="1">
                <a:latin typeface="Times New Roman" panose="02020603050405020304" pitchFamily="18" charset="0"/>
                <a:cs typeface="Times New Roman" panose="02020603050405020304" pitchFamily="18" charset="0"/>
              </a:rPr>
              <a:t>i</a:t>
            </a:r>
            <a:r>
              <a:rPr lang="zh-CN" altLang="en-US" sz="2000">
                <a:latin typeface="Times New Roman" panose="02020603050405020304" pitchFamily="18" charset="0"/>
                <a:cs typeface="Times New Roman" panose="02020603050405020304" pitchFamily="18" charset="0"/>
              </a:rPr>
              <a:t> = </a:t>
            </a:r>
            <a:r>
              <a:rPr lang="zh-CN" altLang="en-US" sz="2000" i="1">
                <a:latin typeface="Times New Roman" panose="02020603050405020304" pitchFamily="18" charset="0"/>
                <a:cs typeface="Times New Roman" panose="02020603050405020304" pitchFamily="18" charset="0"/>
              </a:rPr>
              <a:t>i</a:t>
            </a:r>
            <a:r>
              <a:rPr lang="zh-CN" altLang="en-US" sz="2000">
                <a:latin typeface="Times New Roman" panose="02020603050405020304" pitchFamily="18" charset="0"/>
                <a:cs typeface="Times New Roman" panose="02020603050405020304" pitchFamily="18" charset="0"/>
              </a:rPr>
              <a:t> - 1，转步骤</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3.1</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进行回溯；</a:t>
            </a:r>
          </a:p>
          <a:p>
            <a:pPr>
              <a:lnSpc>
                <a:spcPct val="120000"/>
              </a:lnSpc>
              <a:spcBef>
                <a:spcPts val="0"/>
              </a:spcBef>
              <a:spcAft>
                <a:spcPts val="0"/>
              </a:spcAft>
            </a:pP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   3.4 如果</a:t>
            </a:r>
            <a:r>
              <a:rPr lang="en-US" altLang="zh-CN" sz="2000">
                <a:latin typeface="Times New Roman" panose="02020603050405020304" pitchFamily="18" charset="0"/>
                <a:cs typeface="Times New Roman" panose="02020603050405020304" pitchFamily="18" charset="0"/>
              </a:rPr>
              <a:t> </a:t>
            </a:r>
            <a:r>
              <a:rPr lang="zh-CN" altLang="en-US" sz="2000" i="1">
                <a:latin typeface="Times New Roman" panose="02020603050405020304" pitchFamily="18" charset="0"/>
                <a:cs typeface="Times New Roman" panose="02020603050405020304" pitchFamily="18" charset="0"/>
              </a:rPr>
              <a:t>X</a:t>
            </a:r>
            <a:r>
              <a:rPr lang="zh-CN" altLang="en-US" sz="2000">
                <a:latin typeface="Times New Roman" panose="02020603050405020304" pitchFamily="18" charset="0"/>
                <a:cs typeface="Times New Roman" panose="02020603050405020304" pitchFamily="18" charset="0"/>
              </a:rPr>
              <a:t>=(</a:t>
            </a:r>
            <a:r>
              <a:rPr lang="zh-CN" altLang="en-US" sz="2000" i="1">
                <a:latin typeface="Times New Roman" panose="02020603050405020304" pitchFamily="18" charset="0"/>
                <a:cs typeface="Times New Roman" panose="02020603050405020304" pitchFamily="18" charset="0"/>
              </a:rPr>
              <a:t>x</a:t>
            </a:r>
            <a:r>
              <a:rPr lang="zh-CN" altLang="en-US" sz="2000" baseline="-25000">
                <a:latin typeface="Times New Roman" panose="02020603050405020304" pitchFamily="18" charset="0"/>
                <a:cs typeface="Times New Roman" panose="02020603050405020304" pitchFamily="18" charset="0"/>
              </a:rPr>
              <a:t>1</a:t>
            </a:r>
            <a:r>
              <a:rPr lang="zh-CN" altLang="en-US" sz="2000">
                <a:latin typeface="Times New Roman" panose="02020603050405020304" pitchFamily="18" charset="0"/>
                <a:cs typeface="Times New Roman" panose="02020603050405020304" pitchFamily="18" charset="0"/>
              </a:rPr>
              <a:t>, </a:t>
            </a:r>
            <a:r>
              <a:rPr lang="zh-CN" altLang="en-US" sz="2000" i="1">
                <a:latin typeface="Times New Roman" panose="02020603050405020304" pitchFamily="18" charset="0"/>
                <a:cs typeface="Times New Roman" panose="02020603050405020304" pitchFamily="18" charset="0"/>
              </a:rPr>
              <a:t>x</a:t>
            </a:r>
            <a:r>
              <a:rPr lang="zh-CN" altLang="en-US" sz="2000" baseline="-25000">
                <a:latin typeface="Times New Roman" panose="02020603050405020304" pitchFamily="18" charset="0"/>
                <a:cs typeface="Times New Roman" panose="02020603050405020304" pitchFamily="18" charset="0"/>
              </a:rPr>
              <a:t>2</a:t>
            </a:r>
            <a:r>
              <a:rPr lang="zh-CN" altLang="en-US" sz="2000">
                <a:latin typeface="Times New Roman" panose="02020603050405020304" pitchFamily="18" charset="0"/>
                <a:cs typeface="Times New Roman" panose="02020603050405020304" pitchFamily="18" charset="0"/>
              </a:rPr>
              <a:t>, …, </a:t>
            </a:r>
            <a:r>
              <a:rPr lang="zh-CN" altLang="en-US" sz="2000" i="1">
                <a:latin typeface="Times New Roman" panose="02020603050405020304" pitchFamily="18" charset="0"/>
                <a:cs typeface="Times New Roman" panose="02020603050405020304" pitchFamily="18" charset="0"/>
              </a:rPr>
              <a:t>x</a:t>
            </a:r>
            <a:r>
              <a:rPr lang="zh-CN" altLang="en-US" sz="2000" i="1" baseline="-25000">
                <a:latin typeface="Times New Roman" panose="02020603050405020304" pitchFamily="18" charset="0"/>
                <a:cs typeface="Times New Roman" panose="02020603050405020304" pitchFamily="18" charset="0"/>
              </a:rPr>
              <a:t>i</a:t>
            </a:r>
            <a:r>
              <a:rPr lang="zh-CN" altLang="en-US" sz="2000">
                <a:latin typeface="Times New Roman" panose="02020603050405020304" pitchFamily="18" charset="0"/>
                <a:cs typeface="Times New Roman" panose="02020603050405020304" pitchFamily="18" charset="0"/>
              </a:rPr>
              <a:t>)是问题的部分解，</a:t>
            </a:r>
            <a:r>
              <a:rPr lang="zh-CN" altLang="en-US" sz="2000" i="1">
                <a:latin typeface="Times New Roman" panose="02020603050405020304" pitchFamily="18" charset="0"/>
                <a:cs typeface="Times New Roman" panose="02020603050405020304" pitchFamily="18" charset="0"/>
              </a:rPr>
              <a:t>i</a:t>
            </a:r>
            <a:r>
              <a:rPr lang="zh-CN" altLang="en-US" sz="2000">
                <a:latin typeface="Times New Roman" panose="02020603050405020304" pitchFamily="18" charset="0"/>
                <a:cs typeface="Times New Roman" panose="02020603050405020304" pitchFamily="18" charset="0"/>
              </a:rPr>
              <a:t> = </a:t>
            </a:r>
            <a:r>
              <a:rPr lang="zh-CN" altLang="en-US" sz="2000" i="1">
                <a:latin typeface="Times New Roman" panose="02020603050405020304" pitchFamily="18" charset="0"/>
                <a:cs typeface="Times New Roman" panose="02020603050405020304" pitchFamily="18" charset="0"/>
              </a:rPr>
              <a:t>i</a:t>
            </a:r>
            <a:r>
              <a:rPr lang="zh-CN" altLang="en-US" sz="2000">
                <a:latin typeface="Times New Roman" panose="02020603050405020304" pitchFamily="18" charset="0"/>
                <a:cs typeface="Times New Roman" panose="02020603050405020304" pitchFamily="18" charset="0"/>
              </a:rPr>
              <a:t> + 1，转步骤</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3.1</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继续扩展；</a:t>
            </a:r>
          </a:p>
          <a:p>
            <a:pPr>
              <a:lnSpc>
                <a:spcPct val="120000"/>
              </a:lnSpc>
              <a:spcBef>
                <a:spcPts val="0"/>
              </a:spcBef>
              <a:spcAft>
                <a:spcPts val="0"/>
              </a:spcAft>
            </a:pP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   3.5 如果</a:t>
            </a:r>
            <a:r>
              <a:rPr lang="en-US" altLang="zh-CN" sz="2000">
                <a:latin typeface="Times New Roman" panose="02020603050405020304" pitchFamily="18" charset="0"/>
                <a:cs typeface="Times New Roman" panose="02020603050405020304" pitchFamily="18" charset="0"/>
              </a:rPr>
              <a:t> </a:t>
            </a:r>
            <a:r>
              <a:rPr lang="zh-CN" altLang="en-US" sz="2000" i="1">
                <a:latin typeface="Times New Roman" panose="02020603050405020304" pitchFamily="18" charset="0"/>
                <a:cs typeface="Times New Roman" panose="02020603050405020304" pitchFamily="18" charset="0"/>
              </a:rPr>
              <a:t>X</a:t>
            </a:r>
            <a:r>
              <a:rPr lang="zh-CN" altLang="en-US" sz="2000">
                <a:latin typeface="Times New Roman" panose="02020603050405020304" pitchFamily="18" charset="0"/>
                <a:cs typeface="Times New Roman" panose="02020603050405020304" pitchFamily="18" charset="0"/>
              </a:rPr>
              <a:t>=(</a:t>
            </a:r>
            <a:r>
              <a:rPr lang="zh-CN" altLang="en-US" sz="2000" i="1">
                <a:latin typeface="Times New Roman" panose="02020603050405020304" pitchFamily="18" charset="0"/>
                <a:cs typeface="Times New Roman" panose="02020603050405020304" pitchFamily="18" charset="0"/>
              </a:rPr>
              <a:t>x</a:t>
            </a:r>
            <a:r>
              <a:rPr lang="zh-CN" altLang="en-US" sz="2000" baseline="-25000">
                <a:latin typeface="Times New Roman" panose="02020603050405020304" pitchFamily="18" charset="0"/>
                <a:cs typeface="Times New Roman" panose="02020603050405020304" pitchFamily="18" charset="0"/>
              </a:rPr>
              <a:t>1</a:t>
            </a:r>
            <a:r>
              <a:rPr lang="zh-CN" altLang="en-US" sz="2000">
                <a:latin typeface="Times New Roman" panose="02020603050405020304" pitchFamily="18" charset="0"/>
                <a:cs typeface="Times New Roman" panose="02020603050405020304" pitchFamily="18" charset="0"/>
              </a:rPr>
              <a:t>, </a:t>
            </a:r>
            <a:r>
              <a:rPr lang="zh-CN" altLang="en-US" sz="2000" i="1">
                <a:latin typeface="Times New Roman" panose="02020603050405020304" pitchFamily="18" charset="0"/>
                <a:cs typeface="Times New Roman" panose="02020603050405020304" pitchFamily="18" charset="0"/>
              </a:rPr>
              <a:t>x</a:t>
            </a:r>
            <a:r>
              <a:rPr lang="zh-CN" altLang="en-US" sz="2000" baseline="-25000">
                <a:latin typeface="Times New Roman" panose="02020603050405020304" pitchFamily="18" charset="0"/>
                <a:cs typeface="Times New Roman" panose="02020603050405020304" pitchFamily="18" charset="0"/>
              </a:rPr>
              <a:t>2</a:t>
            </a:r>
            <a:r>
              <a:rPr lang="zh-CN" altLang="en-US" sz="2000">
                <a:latin typeface="Times New Roman" panose="02020603050405020304" pitchFamily="18" charset="0"/>
                <a:cs typeface="Times New Roman" panose="02020603050405020304" pitchFamily="18" charset="0"/>
              </a:rPr>
              <a:t>, …, </a:t>
            </a:r>
            <a:r>
              <a:rPr lang="zh-CN" altLang="en-US" sz="2000" i="1">
                <a:latin typeface="Times New Roman" panose="02020603050405020304" pitchFamily="18" charset="0"/>
                <a:cs typeface="Times New Roman" panose="02020603050405020304" pitchFamily="18" charset="0"/>
              </a:rPr>
              <a:t>x</a:t>
            </a:r>
            <a:r>
              <a:rPr lang="zh-CN" altLang="en-US" sz="2000" i="1" baseline="-25000">
                <a:latin typeface="Times New Roman" panose="02020603050405020304" pitchFamily="18" charset="0"/>
                <a:cs typeface="Times New Roman" panose="02020603050405020304" pitchFamily="18" charset="0"/>
              </a:rPr>
              <a:t>i</a:t>
            </a:r>
            <a:r>
              <a:rPr lang="zh-CN" altLang="en-US" sz="2000">
                <a:latin typeface="Times New Roman" panose="02020603050405020304" pitchFamily="18" charset="0"/>
                <a:cs typeface="Times New Roman" panose="02020603050405020304" pitchFamily="18" charset="0"/>
              </a:rPr>
              <a:t>)是问题的最终解，输出解向量</a:t>
            </a:r>
            <a:r>
              <a:rPr lang="en-US" altLang="zh-CN" sz="2000">
                <a:latin typeface="Times New Roman" panose="02020603050405020304" pitchFamily="18" charset="0"/>
                <a:cs typeface="Times New Roman" panose="02020603050405020304" pitchFamily="18" charset="0"/>
              </a:rPr>
              <a:t> </a:t>
            </a:r>
            <a:r>
              <a:rPr lang="zh-CN" altLang="en-US" sz="2000" i="1">
                <a:latin typeface="Times New Roman" panose="02020603050405020304" pitchFamily="18" charset="0"/>
                <a:cs typeface="Times New Roman" panose="02020603050405020304" pitchFamily="18" charset="0"/>
              </a:rPr>
              <a:t>X</a:t>
            </a:r>
            <a:r>
              <a:rPr lang="zh-CN" altLang="en-US" sz="2000">
                <a:latin typeface="Times New Roman" panose="02020603050405020304" pitchFamily="18" charset="0"/>
                <a:cs typeface="Times New Roman" panose="02020603050405020304" pitchFamily="18" charset="0"/>
              </a:rPr>
              <a:t>，结束算法；</a:t>
            </a:r>
          </a:p>
          <a:p>
            <a:pPr>
              <a:lnSpc>
                <a:spcPct val="120000"/>
              </a:lnSpc>
              <a:spcBef>
                <a:spcPts val="0"/>
              </a:spcBef>
              <a:spcAft>
                <a:spcPts val="0"/>
              </a:spcAft>
            </a:pP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4. 退出循环，说明问题无解；</a:t>
            </a:r>
          </a:p>
          <a:p>
            <a:endParaRPr lang="zh-CN" altLang="en-US" sz="2000">
              <a:latin typeface="Times New Roman" panose="02020603050405020304" pitchFamily="18" charset="0"/>
              <a:cs typeface="Times New Roman" panose="02020603050405020304" pitchFamily="18" charset="0"/>
            </a:endParaRPr>
          </a:p>
        </p:txBody>
      </p:sp>
      <p:sp>
        <p:nvSpPr>
          <p:cNvPr id="100" name="文本框 99"/>
          <p:cNvSpPr txBox="1"/>
          <p:nvPr/>
        </p:nvSpPr>
        <p:spPr>
          <a:xfrm>
            <a:off x="460375" y="798195"/>
            <a:ext cx="10955655" cy="977265"/>
          </a:xfrm>
          <a:prstGeom prst="rect">
            <a:avLst/>
          </a:prstGeom>
          <a:noFill/>
          <a:ln w="9525">
            <a:noFill/>
          </a:ln>
        </p:spPr>
        <p:txBody>
          <a:bodyPr wrap="square">
            <a:spAutoFit/>
          </a:bodyPr>
          <a:lstStyle/>
          <a:p>
            <a:pPr indent="0" algn="just">
              <a:lnSpc>
                <a:spcPct val="120000"/>
              </a:lnSpc>
              <a:spcBef>
                <a:spcPts val="0"/>
              </a:spcBef>
              <a:spcAft>
                <a:spcPts val="0"/>
              </a:spcAft>
            </a:pP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【算法】</a:t>
            </a:r>
            <a:r>
              <a:rPr lang="zh-CN" sz="2400" b="0">
                <a:latin typeface="Times New Roman" panose="02020603050405020304" pitchFamily="18" charset="0"/>
                <a:ea typeface="微软雅黑" panose="020B0503020204020204" pitchFamily="34" charset="-122"/>
                <a:cs typeface="Times New Roman" panose="02020603050405020304" pitchFamily="18" charset="0"/>
              </a:rPr>
              <a:t>假设待求解问题只需得到一个解，如果需要求得所有解或最优解，请修改步骤</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a:latin typeface="Times New Roman" panose="02020603050405020304" pitchFamily="18" charset="0"/>
                <a:ea typeface="微软雅黑" panose="020B0503020204020204" pitchFamily="34" charset="-122"/>
                <a:cs typeface="Times New Roman" panose="02020603050405020304" pitchFamily="18" charset="0"/>
              </a:rPr>
              <a:t>3.5</a:t>
            </a:r>
            <a:r>
              <a:rPr lang="zh-CN" sz="2400" b="0">
                <a:latin typeface="Times New Roman" panose="02020603050405020304" pitchFamily="18" charset="0"/>
                <a:ea typeface="微软雅黑" panose="020B0503020204020204" pitchFamily="34" charset="-122"/>
                <a:cs typeface="Times New Roman" panose="02020603050405020304" pitchFamily="18" charset="0"/>
              </a:rPr>
              <a:t>，回溯算法的一般框架如下：</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10.2.3  回溯法的时间性能</a:t>
            </a:r>
          </a:p>
        </p:txBody>
      </p:sp>
      <p:sp>
        <p:nvSpPr>
          <p:cNvPr id="2" name="文本框 1"/>
          <p:cNvSpPr txBox="1"/>
          <p:nvPr/>
        </p:nvSpPr>
        <p:spPr>
          <a:xfrm>
            <a:off x="1277620" y="924560"/>
            <a:ext cx="10028555" cy="2306320"/>
          </a:xfrm>
          <a:prstGeom prst="rect">
            <a:avLst/>
          </a:prstGeom>
          <a:noFill/>
          <a:ln w="9525">
            <a:noFill/>
          </a:ln>
        </p:spPr>
        <p:txBody>
          <a:bodyPr wrap="square">
            <a:spAutoFit/>
          </a:bodyPr>
          <a:lstStyle/>
          <a:p>
            <a:pPr indent="0" algn="just">
              <a:lnSpc>
                <a:spcPct val="120000"/>
              </a:lnSpc>
              <a:spcBef>
                <a:spcPts val="0"/>
              </a:spcBef>
              <a:spcAft>
                <a:spcPts val="0"/>
              </a:spcAft>
            </a:pPr>
            <a:r>
              <a:rPr lang="zh-CN" sz="2400" b="0">
                <a:latin typeface="Times New Roman" panose="02020603050405020304" pitchFamily="18" charset="0"/>
                <a:ea typeface="微软雅黑" panose="020B0503020204020204" pitchFamily="34" charset="-122"/>
                <a:cs typeface="Times New Roman" panose="02020603050405020304" pitchFamily="18" charset="0"/>
              </a:rPr>
              <a:t>一般情况下，在解向量</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X</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x</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1</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x</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2</a:t>
            </a:r>
            <a:r>
              <a:rPr lang="en-US" sz="2400" b="0">
                <a:latin typeface="Times New Roman" panose="02020603050405020304" pitchFamily="18" charset="0"/>
                <a:ea typeface="微软雅黑" panose="020B0503020204020204" pitchFamily="34" charset="-122"/>
                <a:cs typeface="Times New Roman" panose="02020603050405020304" pitchFamily="18" charset="0"/>
              </a:rPr>
              <a:t>, …,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x</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n</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中，分量</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x</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i </a:t>
            </a:r>
            <a:r>
              <a:rPr lang="en-US" sz="2400" b="0">
                <a:latin typeface="Times New Roman" panose="02020603050405020304" pitchFamily="18" charset="0"/>
                <a:ea typeface="微软雅黑" panose="020B0503020204020204" pitchFamily="34" charset="-122"/>
                <a:cs typeface="Times New Roman" panose="02020603050405020304" pitchFamily="18" charset="0"/>
              </a:rPr>
              <a:t>(1 ≤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 </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的取值范围为某个有限集合</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S</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a</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1</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a</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2</a:t>
            </a:r>
            <a:r>
              <a:rPr lang="en-US" sz="2400" b="0">
                <a:latin typeface="Times New Roman" panose="02020603050405020304" pitchFamily="18" charset="0"/>
                <a:ea typeface="微软雅黑" panose="020B0503020204020204" pitchFamily="34" charset="-122"/>
                <a:cs typeface="Times New Roman" panose="02020603050405020304" pitchFamily="18" charset="0"/>
              </a:rPr>
              <a:t>, …,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a</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k</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，因此，根结点有</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S</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zh-CN" sz="2400" b="0">
                <a:latin typeface="Times New Roman" panose="02020603050405020304" pitchFamily="18" charset="0"/>
                <a:ea typeface="微软雅黑" panose="020B0503020204020204" pitchFamily="34" charset="-122"/>
                <a:cs typeface="Times New Roman" panose="02020603050405020304" pitchFamily="18" charset="0"/>
              </a:rPr>
              <a:t>棵子树，则第</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a:latin typeface="Times New Roman" panose="02020603050405020304" pitchFamily="18" charset="0"/>
                <a:ea typeface="微软雅黑" panose="020B0503020204020204" pitchFamily="34" charset="-122"/>
                <a:cs typeface="Times New Roman" panose="02020603050405020304" pitchFamily="18" charset="0"/>
              </a:rPr>
              <a:t>2 </a:t>
            </a:r>
            <a:r>
              <a:rPr lang="zh-CN" sz="2400" b="0">
                <a:latin typeface="Times New Roman" panose="02020603050405020304" pitchFamily="18" charset="0"/>
                <a:ea typeface="微软雅黑" panose="020B0503020204020204" pitchFamily="34" charset="-122"/>
                <a:cs typeface="Times New Roman" panose="02020603050405020304" pitchFamily="18" charset="0"/>
              </a:rPr>
              <a:t>层有</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S</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zh-CN" sz="2400" b="0">
                <a:latin typeface="Times New Roman" panose="02020603050405020304" pitchFamily="18" charset="0"/>
                <a:ea typeface="微软雅黑" panose="020B0503020204020204" pitchFamily="34" charset="-122"/>
                <a:cs typeface="Times New Roman" panose="02020603050405020304" pitchFamily="18" charset="0"/>
              </a:rPr>
              <a:t>个结点，第</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a:latin typeface="Times New Roman" panose="02020603050405020304" pitchFamily="18" charset="0"/>
                <a:ea typeface="微软雅黑" panose="020B0503020204020204" pitchFamily="34" charset="-122"/>
                <a:cs typeface="Times New Roman" panose="02020603050405020304" pitchFamily="18" charset="0"/>
              </a:rPr>
              <a:t>2 </a:t>
            </a:r>
            <a:r>
              <a:rPr lang="zh-CN" sz="2400" b="0">
                <a:latin typeface="Times New Roman" panose="02020603050405020304" pitchFamily="18" charset="0"/>
                <a:ea typeface="微软雅黑" panose="020B0503020204020204" pitchFamily="34" charset="-122"/>
                <a:cs typeface="Times New Roman" panose="02020603050405020304" pitchFamily="18" charset="0"/>
              </a:rPr>
              <a:t>层的每个结点有</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S</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zh-CN" sz="2400" b="0">
                <a:latin typeface="Times New Roman" panose="02020603050405020304" pitchFamily="18" charset="0"/>
                <a:ea typeface="微软雅黑" panose="020B0503020204020204" pitchFamily="34" charset="-122"/>
                <a:cs typeface="Times New Roman" panose="02020603050405020304" pitchFamily="18" charset="0"/>
              </a:rPr>
              <a:t>棵子树，则第</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a:latin typeface="Times New Roman" panose="02020603050405020304" pitchFamily="18" charset="0"/>
                <a:ea typeface="微软雅黑" panose="020B0503020204020204" pitchFamily="34" charset="-122"/>
                <a:cs typeface="Times New Roman" panose="02020603050405020304" pitchFamily="18" charset="0"/>
              </a:rPr>
              <a:t>3 </a:t>
            </a:r>
            <a:r>
              <a:rPr lang="zh-CN" sz="2400" b="0">
                <a:latin typeface="Times New Roman" panose="02020603050405020304" pitchFamily="18" charset="0"/>
                <a:ea typeface="微软雅黑" panose="020B0503020204020204" pitchFamily="34" charset="-122"/>
                <a:cs typeface="Times New Roman" panose="02020603050405020304" pitchFamily="18" charset="0"/>
              </a:rPr>
              <a:t>层有</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S</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S</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zh-CN" sz="2400" b="0">
                <a:latin typeface="Times New Roman" panose="02020603050405020304" pitchFamily="18" charset="0"/>
                <a:ea typeface="微软雅黑" panose="020B0503020204020204" pitchFamily="34" charset="-122"/>
                <a:cs typeface="Times New Roman" panose="02020603050405020304" pitchFamily="18" charset="0"/>
              </a:rPr>
              <a:t>个结点，依此类推，</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第</a:t>
            </a:r>
            <a:r>
              <a:rPr lang="en-US" alt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n</a:t>
            </a:r>
            <a:r>
              <a:rPr 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+1 </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层有</a:t>
            </a:r>
            <a:r>
              <a:rPr lang="en-US" alt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S</a:t>
            </a:r>
            <a:r>
              <a:rPr 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baseline="300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n </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个结点，第</a:t>
            </a:r>
            <a:r>
              <a:rPr lang="en-US" alt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n</a:t>
            </a:r>
            <a:r>
              <a:rPr 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+1 </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层都是叶子结点，代表问题的所有可能解</a:t>
            </a:r>
            <a:r>
              <a:rPr lang="zh-CN" sz="2400" b="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9" name="Freeform 84"/>
          <p:cNvSpPr/>
          <p:nvPr/>
        </p:nvSpPr>
        <p:spPr bwMode="auto">
          <a:xfrm>
            <a:off x="712028" y="1058013"/>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3" name="Freeform 84"/>
          <p:cNvSpPr/>
          <p:nvPr/>
        </p:nvSpPr>
        <p:spPr bwMode="auto">
          <a:xfrm>
            <a:off x="712028" y="3438628"/>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4" name="文本框 3"/>
          <p:cNvSpPr txBox="1"/>
          <p:nvPr/>
        </p:nvSpPr>
        <p:spPr>
          <a:xfrm>
            <a:off x="1277620" y="3314700"/>
            <a:ext cx="10029190" cy="977265"/>
          </a:xfrm>
          <a:prstGeom prst="rect">
            <a:avLst/>
          </a:prstGeom>
          <a:noFill/>
          <a:ln w="9525">
            <a:noFill/>
          </a:ln>
        </p:spPr>
        <p:txBody>
          <a:bodyPr wrap="square">
            <a:spAutoFit/>
          </a:bodyPr>
          <a:lstStyle/>
          <a:p>
            <a:pPr indent="0" algn="just">
              <a:lnSpc>
                <a:spcPct val="120000"/>
              </a:lnSpc>
              <a:spcBef>
                <a:spcPts val="0"/>
              </a:spcBef>
              <a:spcAft>
                <a:spcPts val="0"/>
              </a:spcAft>
            </a:pPr>
            <a:r>
              <a:rPr lang="zh-CN" sz="2400" b="0">
                <a:latin typeface="Times New Roman" panose="02020603050405020304" pitchFamily="18" charset="0"/>
                <a:ea typeface="微软雅黑" panose="020B0503020204020204" pitchFamily="34" charset="-122"/>
                <a:cs typeface="Times New Roman" panose="02020603050405020304" pitchFamily="18" charset="0"/>
              </a:rPr>
              <a:t>回溯法本质上属于蛮力穷举，搜索具有指数阶个结点的解空间树，在</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最坏情况下，时间代价肯定为指数阶</a:t>
            </a:r>
            <a:r>
              <a:rPr lang="zh-CN" sz="2400" b="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文本框 5"/>
          <p:cNvSpPr txBox="1"/>
          <p:nvPr/>
        </p:nvSpPr>
        <p:spPr>
          <a:xfrm>
            <a:off x="1277620" y="4396105"/>
            <a:ext cx="10029190" cy="1863725"/>
          </a:xfrm>
          <a:prstGeom prst="rect">
            <a:avLst/>
          </a:prstGeom>
          <a:noFill/>
          <a:ln w="9525">
            <a:noFill/>
          </a:ln>
        </p:spPr>
        <p:txBody>
          <a:bodyPr wrap="square">
            <a:spAutoFit/>
          </a:bodyPr>
          <a:lstStyle/>
          <a:p>
            <a:pPr indent="0" algn="just">
              <a:lnSpc>
                <a:spcPct val="120000"/>
              </a:lnSpc>
              <a:spcBef>
                <a:spcPts val="0"/>
              </a:spcBef>
              <a:spcAft>
                <a:spcPts val="0"/>
              </a:spcAft>
            </a:pPr>
            <a:r>
              <a:rPr lang="zh-CN" sz="2400" b="0">
                <a:latin typeface="Times New Roman" panose="02020603050405020304" pitchFamily="18" charset="0"/>
                <a:ea typeface="微软雅黑" panose="020B0503020204020204" pitchFamily="34" charset="-122"/>
                <a:cs typeface="Times New Roman" panose="02020603050405020304" pitchFamily="18" charset="0"/>
              </a:rPr>
              <a:t>回溯法的有效性体现在当问题规模</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 </a:t>
            </a:r>
            <a:r>
              <a:rPr lang="zh-CN" sz="2400" b="0">
                <a:latin typeface="Times New Roman" panose="02020603050405020304" pitchFamily="18" charset="0"/>
                <a:ea typeface="微软雅黑" panose="020B0503020204020204" pitchFamily="34" charset="-122"/>
                <a:cs typeface="Times New Roman" panose="02020603050405020304" pitchFamily="18" charset="0"/>
              </a:rPr>
              <a:t>很大时，在搜索过程中对问题的解空间树</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实行大量剪枝</a:t>
            </a:r>
            <a:r>
              <a:rPr lang="zh-CN" sz="2400" b="0">
                <a:latin typeface="Times New Roman" panose="02020603050405020304" pitchFamily="18" charset="0"/>
                <a:ea typeface="微软雅黑" panose="020B0503020204020204" pitchFamily="34" charset="-122"/>
                <a:cs typeface="Times New Roman" panose="02020603050405020304" pitchFamily="18" charset="0"/>
              </a:rPr>
              <a:t>。但是，对于具体的问题实例，很难预测回溯法的搜索行为，特别是很难估计在搜索过程中产生的结点数，这是分析回溯法时间性能的主要困难。</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Freeform 84"/>
          <p:cNvSpPr/>
          <p:nvPr/>
        </p:nvSpPr>
        <p:spPr bwMode="auto">
          <a:xfrm>
            <a:off x="722188" y="4506698"/>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10.2.4  素数环问题</a:t>
            </a:r>
          </a:p>
        </p:txBody>
      </p:sp>
      <p:sp>
        <p:nvSpPr>
          <p:cNvPr id="100" name="文本框 99"/>
          <p:cNvSpPr txBox="1"/>
          <p:nvPr/>
        </p:nvSpPr>
        <p:spPr>
          <a:xfrm>
            <a:off x="568960" y="862965"/>
            <a:ext cx="10828655" cy="977265"/>
          </a:xfrm>
          <a:prstGeom prst="rect">
            <a:avLst/>
          </a:prstGeom>
          <a:noFill/>
          <a:ln w="9525">
            <a:noFill/>
          </a:ln>
        </p:spPr>
        <p:txBody>
          <a:bodyPr wrap="square">
            <a:spAutoFit/>
          </a:bodyPr>
          <a:lstStyle/>
          <a:p>
            <a:pPr indent="0" algn="just">
              <a:lnSpc>
                <a:spcPct val="120000"/>
              </a:lnSpc>
              <a:spcBef>
                <a:spcPts val="0"/>
              </a:spcBef>
              <a:spcAft>
                <a:spcPts val="0"/>
              </a:spcAft>
            </a:pPr>
            <a:r>
              <a:rPr lang="zh-CN" sz="2400" b="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【问题】</a:t>
            </a:r>
            <a:r>
              <a:rPr lang="zh-CN" sz="2400" b="0">
                <a:latin typeface="Times New Roman" panose="02020603050405020304" pitchFamily="18" charset="0"/>
                <a:ea typeface="微软雅黑" panose="020B0503020204020204" pitchFamily="34" charset="-122"/>
                <a:cs typeface="Times New Roman" panose="02020603050405020304" pitchFamily="18" charset="0"/>
              </a:rPr>
              <a:t>把整数</a:t>
            </a:r>
            <a:r>
              <a:rPr lang="en-US" sz="2400" b="0">
                <a:latin typeface="Times New Roman" panose="02020603050405020304" pitchFamily="18" charset="0"/>
                <a:ea typeface="微软雅黑" panose="020B0503020204020204" pitchFamily="34" charset="-122"/>
                <a:cs typeface="Times New Roman" panose="02020603050405020304" pitchFamily="18" charset="0"/>
              </a:rPr>
              <a:t>{1, 2, …, 20}</a:t>
            </a:r>
            <a:r>
              <a:rPr lang="zh-CN" sz="2400" b="0">
                <a:latin typeface="Times New Roman" panose="02020603050405020304" pitchFamily="18" charset="0"/>
                <a:ea typeface="微软雅黑" panose="020B0503020204020204" pitchFamily="34" charset="-122"/>
                <a:cs typeface="Times New Roman" panose="02020603050405020304" pitchFamily="18" charset="0"/>
              </a:rPr>
              <a:t>填写到一个环中，要求每个整数只填写一次，并且相邻的两个整数之和是素数。</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1" name="文本框 100"/>
          <p:cNvSpPr txBox="1"/>
          <p:nvPr/>
        </p:nvSpPr>
        <p:spPr>
          <a:xfrm>
            <a:off x="568960" y="1910715"/>
            <a:ext cx="6884670" cy="3486785"/>
          </a:xfrm>
          <a:prstGeom prst="rect">
            <a:avLst/>
          </a:prstGeom>
          <a:noFill/>
          <a:ln w="9525">
            <a:noFill/>
          </a:ln>
        </p:spPr>
        <p:txBody>
          <a:bodyPr wrap="square">
            <a:spAutoFit/>
          </a:bodyPr>
          <a:lstStyle/>
          <a:p>
            <a:pPr indent="0" algn="just">
              <a:lnSpc>
                <a:spcPct val="120000"/>
              </a:lnSpc>
              <a:spcBef>
                <a:spcPts val="0"/>
              </a:spcBef>
              <a:spcAft>
                <a:spcPts val="0"/>
              </a:spcAft>
            </a:pPr>
            <a:r>
              <a:rPr lang="zh-CN" sz="2400" b="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【想法】</a:t>
            </a:r>
            <a:r>
              <a:rPr lang="zh-CN" sz="2400">
                <a:latin typeface="Times New Roman" panose="02020603050405020304" pitchFamily="18" charset="0"/>
                <a:ea typeface="微软雅黑" panose="020B0503020204020204" pitchFamily="34" charset="-122"/>
                <a:cs typeface="Times New Roman" panose="02020603050405020304" pitchFamily="18" charset="0"/>
                <a:sym typeface="+mn-ea"/>
              </a:rPr>
              <a:t>这个素数环有</a:t>
            </a:r>
            <a:r>
              <a:rPr lang="en-US" altLang="zh-CN" sz="240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sz="2400">
                <a:latin typeface="Times New Roman" panose="02020603050405020304" pitchFamily="18" charset="0"/>
                <a:ea typeface="微软雅黑" panose="020B0503020204020204" pitchFamily="34" charset="-122"/>
                <a:cs typeface="Times New Roman" panose="02020603050405020304" pitchFamily="18" charset="0"/>
                <a:sym typeface="+mn-ea"/>
              </a:rPr>
              <a:t>20 </a:t>
            </a:r>
            <a:r>
              <a:rPr lang="zh-CN" sz="2400">
                <a:latin typeface="Times New Roman" panose="02020603050405020304" pitchFamily="18" charset="0"/>
                <a:ea typeface="微软雅黑" panose="020B0503020204020204" pitchFamily="34" charset="-122"/>
                <a:cs typeface="Times New Roman" panose="02020603050405020304" pitchFamily="18" charset="0"/>
                <a:sym typeface="+mn-ea"/>
              </a:rPr>
              <a:t>个位置，每个位置可以填写的整数有</a:t>
            </a:r>
            <a:r>
              <a:rPr lang="en-US" altLang="zh-CN" sz="240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sz="2400">
                <a:latin typeface="Times New Roman" panose="02020603050405020304" pitchFamily="18" charset="0"/>
                <a:ea typeface="微软雅黑" panose="020B0503020204020204" pitchFamily="34" charset="-122"/>
                <a:cs typeface="Times New Roman" panose="02020603050405020304" pitchFamily="18" charset="0"/>
                <a:sym typeface="+mn-ea"/>
              </a:rPr>
              <a:t>1~20 </a:t>
            </a:r>
            <a:r>
              <a:rPr lang="zh-CN" sz="2400">
                <a:latin typeface="Times New Roman" panose="02020603050405020304" pitchFamily="18" charset="0"/>
                <a:ea typeface="微软雅黑" panose="020B0503020204020204" pitchFamily="34" charset="-122"/>
                <a:cs typeface="Times New Roman" panose="02020603050405020304" pitchFamily="18" charset="0"/>
                <a:sym typeface="+mn-ea"/>
              </a:rPr>
              <a:t>共</a:t>
            </a:r>
            <a:r>
              <a:rPr lang="en-US" altLang="zh-CN" sz="240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sz="2400">
                <a:latin typeface="Times New Roman" panose="02020603050405020304" pitchFamily="18" charset="0"/>
                <a:ea typeface="微软雅黑" panose="020B0503020204020204" pitchFamily="34" charset="-122"/>
                <a:cs typeface="Times New Roman" panose="02020603050405020304" pitchFamily="18" charset="0"/>
                <a:sym typeface="+mn-ea"/>
              </a:rPr>
              <a:t>20 </a:t>
            </a:r>
            <a:r>
              <a:rPr lang="zh-CN" sz="2400">
                <a:latin typeface="Times New Roman" panose="02020603050405020304" pitchFamily="18" charset="0"/>
                <a:ea typeface="微软雅黑" panose="020B0503020204020204" pitchFamily="34" charset="-122"/>
                <a:cs typeface="Times New Roman" panose="02020603050405020304" pitchFamily="18" charset="0"/>
                <a:sym typeface="+mn-ea"/>
              </a:rPr>
              <a:t>种可能，可以对每个位置</a:t>
            </a: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从</a:t>
            </a:r>
            <a:r>
              <a:rPr lang="en-US" alt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1 </a:t>
            </a: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开始进行试探</a:t>
            </a:r>
            <a:r>
              <a:rPr lang="zh-CN" sz="240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约束条件</a:t>
            </a:r>
            <a:r>
              <a:rPr lang="zh-CN" sz="2400">
                <a:latin typeface="Times New Roman" panose="02020603050405020304" pitchFamily="18" charset="0"/>
                <a:ea typeface="微软雅黑" panose="020B0503020204020204" pitchFamily="34" charset="-122"/>
                <a:cs typeface="Times New Roman" panose="02020603050405020304" pitchFamily="18" charset="0"/>
                <a:sym typeface="+mn-ea"/>
              </a:rPr>
              <a:t>是正在试探的数满足如下条件：</a:t>
            </a:r>
          </a:p>
          <a:p>
            <a:pPr indent="0" algn="just">
              <a:lnSpc>
                <a:spcPct val="120000"/>
              </a:lnSpc>
              <a:spcBef>
                <a:spcPts val="0"/>
              </a:spcBef>
              <a:spcAft>
                <a:spcPts val="0"/>
              </a:spcAft>
            </a:pPr>
            <a:r>
              <a:rPr lang="zh-CN" sz="220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US" sz="2200">
                <a:latin typeface="Times New Roman" panose="02020603050405020304" pitchFamily="18" charset="0"/>
                <a:ea typeface="微软雅黑" panose="020B0503020204020204" pitchFamily="34" charset="-122"/>
                <a:cs typeface="Times New Roman" panose="02020603050405020304" pitchFamily="18" charset="0"/>
                <a:sym typeface="+mn-ea"/>
              </a:rPr>
              <a:t>1</a:t>
            </a:r>
            <a:r>
              <a:rPr lang="zh-CN" sz="2200">
                <a:latin typeface="Times New Roman" panose="02020603050405020304" pitchFamily="18" charset="0"/>
                <a:ea typeface="微软雅黑" panose="020B0503020204020204" pitchFamily="34" charset="-122"/>
                <a:cs typeface="Times New Roman" panose="02020603050405020304" pitchFamily="18" charset="0"/>
                <a:sym typeface="+mn-ea"/>
              </a:rPr>
              <a:t>）与已经填写到素数环中的整数</a:t>
            </a:r>
            <a:r>
              <a:rPr lang="zh-CN" sz="22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不重复</a:t>
            </a:r>
            <a:r>
              <a:rPr lang="zh-CN" sz="2200">
                <a:latin typeface="Times New Roman" panose="02020603050405020304" pitchFamily="18" charset="0"/>
                <a:ea typeface="微软雅黑" panose="020B0503020204020204" pitchFamily="34" charset="-122"/>
                <a:cs typeface="Times New Roman" panose="02020603050405020304" pitchFamily="18" charset="0"/>
                <a:sym typeface="+mn-ea"/>
              </a:rPr>
              <a:t>；</a:t>
            </a:r>
            <a:endParaRPr lang="zh-CN" altLang="en-US" sz="2200">
              <a:latin typeface="Times New Roman" panose="02020603050405020304" pitchFamily="18" charset="0"/>
              <a:ea typeface="微软雅黑" panose="020B0503020204020204" pitchFamily="34" charset="-122"/>
              <a:cs typeface="Times New Roman" panose="02020603050405020304" pitchFamily="18" charset="0"/>
            </a:endParaRPr>
          </a:p>
          <a:p>
            <a:pPr indent="0" algn="just">
              <a:lnSpc>
                <a:spcPct val="120000"/>
              </a:lnSpc>
              <a:spcBef>
                <a:spcPts val="0"/>
              </a:spcBef>
              <a:spcAft>
                <a:spcPts val="0"/>
              </a:spcAft>
            </a:pPr>
            <a:r>
              <a:rPr lang="zh-CN" sz="2200" b="0">
                <a:latin typeface="Times New Roman" panose="02020603050405020304" pitchFamily="18" charset="0"/>
                <a:ea typeface="微软雅黑" panose="020B0503020204020204" pitchFamily="34" charset="-122"/>
                <a:cs typeface="Times New Roman" panose="02020603050405020304" pitchFamily="18" charset="0"/>
              </a:rPr>
              <a:t>（</a:t>
            </a:r>
            <a:r>
              <a:rPr lang="en-US" sz="2200" b="0">
                <a:latin typeface="Times New Roman" panose="02020603050405020304" pitchFamily="18" charset="0"/>
                <a:ea typeface="微软雅黑" panose="020B0503020204020204" pitchFamily="34" charset="-122"/>
                <a:cs typeface="Times New Roman" panose="02020603050405020304" pitchFamily="18" charset="0"/>
              </a:rPr>
              <a:t>2</a:t>
            </a:r>
            <a:r>
              <a:rPr lang="zh-CN" sz="2200" b="0">
                <a:latin typeface="Times New Roman" panose="02020603050405020304" pitchFamily="18" charset="0"/>
                <a:ea typeface="微软雅黑" panose="020B0503020204020204" pitchFamily="34" charset="-122"/>
                <a:cs typeface="Times New Roman" panose="02020603050405020304" pitchFamily="18" charset="0"/>
              </a:rPr>
              <a:t>）与前面相邻的整数</a:t>
            </a:r>
            <a:r>
              <a:rPr lang="zh-CN" sz="22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之和是素数</a:t>
            </a:r>
            <a:r>
              <a:rPr lang="zh-CN" sz="2200" b="0">
                <a:latin typeface="Times New Roman" panose="02020603050405020304" pitchFamily="18" charset="0"/>
                <a:ea typeface="微软雅黑" panose="020B0503020204020204" pitchFamily="34" charset="-122"/>
                <a:cs typeface="Times New Roman" panose="02020603050405020304" pitchFamily="18" charset="0"/>
              </a:rPr>
              <a:t>；</a:t>
            </a:r>
          </a:p>
          <a:p>
            <a:pPr indent="0" algn="just">
              <a:lnSpc>
                <a:spcPct val="120000"/>
              </a:lnSpc>
              <a:spcBef>
                <a:spcPts val="0"/>
              </a:spcBef>
              <a:spcAft>
                <a:spcPts val="0"/>
              </a:spcAft>
            </a:pPr>
            <a:r>
              <a:rPr lang="zh-CN" sz="2200" b="0">
                <a:latin typeface="Times New Roman" panose="02020603050405020304" pitchFamily="18" charset="0"/>
                <a:ea typeface="微软雅黑" panose="020B0503020204020204" pitchFamily="34" charset="-122"/>
                <a:cs typeface="Times New Roman" panose="02020603050405020304" pitchFamily="18" charset="0"/>
              </a:rPr>
              <a:t>（</a:t>
            </a:r>
            <a:r>
              <a:rPr lang="en-US" sz="2200" b="0">
                <a:latin typeface="Times New Roman" panose="02020603050405020304" pitchFamily="18" charset="0"/>
                <a:ea typeface="微软雅黑" panose="020B0503020204020204" pitchFamily="34" charset="-122"/>
                <a:cs typeface="Times New Roman" panose="02020603050405020304" pitchFamily="18" charset="0"/>
              </a:rPr>
              <a:t>3</a:t>
            </a:r>
            <a:r>
              <a:rPr lang="zh-CN" sz="2200" b="0">
                <a:latin typeface="Times New Roman" panose="02020603050405020304" pitchFamily="18" charset="0"/>
                <a:ea typeface="微软雅黑" panose="020B0503020204020204" pitchFamily="34" charset="-122"/>
                <a:cs typeface="Times New Roman" panose="02020603050405020304" pitchFamily="18" charset="0"/>
              </a:rPr>
              <a:t>）最后一个填写到素数环中的整数与第一个填写的整数</a:t>
            </a:r>
            <a:r>
              <a:rPr lang="zh-CN" sz="22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之和是素数</a:t>
            </a:r>
            <a:r>
              <a:rPr lang="zh-CN" sz="2200" b="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20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10" name="对象 9"/>
          <p:cNvGraphicFramePr>
            <a:graphicFrameLocks noChangeAspect="1"/>
          </p:cNvGraphicFramePr>
          <p:nvPr/>
        </p:nvGraphicFramePr>
        <p:xfrm>
          <a:off x="8319770" y="2083435"/>
          <a:ext cx="2327275" cy="2327910"/>
        </p:xfrm>
        <a:graphic>
          <a:graphicData uri="http://schemas.openxmlformats.org/presentationml/2006/ole">
            <mc:AlternateContent xmlns:mc="http://schemas.openxmlformats.org/markup-compatibility/2006">
              <mc:Choice xmlns:v="urn:schemas-microsoft-com:vml" Requires="v">
                <p:oleObj r:id="rId3" imgW="1457325" imgH="1457325" progId="Paint.Picture">
                  <p:embed/>
                </p:oleObj>
              </mc:Choice>
              <mc:Fallback>
                <p:oleObj r:id="rId3" imgW="1457325" imgH="1457325" progId="Paint.Picture">
                  <p:embed/>
                  <p:pic>
                    <p:nvPicPr>
                      <p:cNvPr id="10" name="对象 9"/>
                      <p:cNvPicPr/>
                      <p:nvPr/>
                    </p:nvPicPr>
                    <p:blipFill>
                      <a:blip r:embed="rId4"/>
                      <a:stretch>
                        <a:fillRect/>
                      </a:stretch>
                    </p:blipFill>
                    <p:spPr>
                      <a:xfrm>
                        <a:off x="8319770" y="2083435"/>
                        <a:ext cx="2327275" cy="232791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10.1.1  深度优先搜索的设计思想</a:t>
            </a:r>
          </a:p>
        </p:txBody>
      </p:sp>
      <p:sp>
        <p:nvSpPr>
          <p:cNvPr id="19" name="Freeform 84"/>
          <p:cNvSpPr/>
          <p:nvPr/>
        </p:nvSpPr>
        <p:spPr bwMode="auto">
          <a:xfrm>
            <a:off x="720918" y="1058013"/>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100" name="文本框 99"/>
          <p:cNvSpPr txBox="1"/>
          <p:nvPr/>
        </p:nvSpPr>
        <p:spPr>
          <a:xfrm>
            <a:off x="1232535" y="970280"/>
            <a:ext cx="9989185" cy="1420495"/>
          </a:xfrm>
          <a:prstGeom prst="rect">
            <a:avLst/>
          </a:prstGeom>
          <a:noFill/>
          <a:ln w="9525">
            <a:noFill/>
          </a:ln>
        </p:spPr>
        <p:txBody>
          <a:bodyPr wrap="square">
            <a:spAutoFit/>
          </a:bodyPr>
          <a:lstStyle/>
          <a:p>
            <a:pPr indent="0" algn="just">
              <a:lnSpc>
                <a:spcPct val="120000"/>
              </a:lnSpc>
              <a:spcBef>
                <a:spcPts val="0"/>
              </a:spcBef>
              <a:spcAft>
                <a:spcPts val="0"/>
              </a:spcAft>
            </a:pPr>
            <a:r>
              <a:rPr lang="zh-CN" sz="2400" b="0">
                <a:latin typeface="Times New Roman" panose="02020603050405020304" pitchFamily="18" charset="0"/>
                <a:ea typeface="微软雅黑" panose="020B0503020204020204" pitchFamily="34" charset="-122"/>
                <a:cs typeface="Times New Roman" panose="02020603050405020304" pitchFamily="18" charset="0"/>
              </a:rPr>
              <a:t>假设从顶点</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u </a:t>
            </a:r>
            <a:r>
              <a:rPr lang="zh-CN" sz="2400" b="0">
                <a:latin typeface="Times New Roman" panose="02020603050405020304" pitchFamily="18" charset="0"/>
                <a:ea typeface="微软雅黑" panose="020B0503020204020204" pitchFamily="34" charset="-122"/>
                <a:cs typeface="Times New Roman" panose="02020603050405020304" pitchFamily="18" charset="0"/>
              </a:rPr>
              <a:t>出发，</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深度优先搜索（depth-first search）</a:t>
            </a:r>
            <a:r>
              <a:rPr lang="zh-CN" sz="2400" b="0">
                <a:latin typeface="Times New Roman" panose="02020603050405020304" pitchFamily="18" charset="0"/>
                <a:ea typeface="微软雅黑" panose="020B0503020204020204" pitchFamily="34" charset="-122"/>
                <a:cs typeface="Times New Roman" panose="02020603050405020304" pitchFamily="18" charset="0"/>
              </a:rPr>
              <a:t>的基本思想是：访问顶点</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u</a:t>
            </a:r>
            <a:r>
              <a:rPr lang="zh-CN" sz="2400" b="0">
                <a:latin typeface="Times New Roman" panose="02020603050405020304" pitchFamily="18" charset="0"/>
                <a:ea typeface="微软雅黑" panose="020B0503020204020204" pitchFamily="34" charset="-122"/>
                <a:cs typeface="Times New Roman" panose="02020603050405020304" pitchFamily="18" charset="0"/>
              </a:rPr>
              <a:t>，然后从</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u </a:t>
            </a:r>
            <a:r>
              <a:rPr lang="zh-CN" sz="2400" b="0">
                <a:latin typeface="Times New Roman" panose="02020603050405020304" pitchFamily="18" charset="0"/>
                <a:ea typeface="微软雅黑" panose="020B0503020204020204" pitchFamily="34" charset="-122"/>
                <a:cs typeface="Times New Roman" panose="02020603050405020304" pitchFamily="18" charset="0"/>
              </a:rPr>
              <a:t>的未被访问的邻接点中选取一个顶点</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v</a:t>
            </a:r>
            <a:r>
              <a:rPr lang="zh-CN" sz="2400" b="0">
                <a:latin typeface="Times New Roman" panose="02020603050405020304" pitchFamily="18" charset="0"/>
                <a:ea typeface="微软雅黑" panose="020B0503020204020204" pitchFamily="34" charset="-122"/>
                <a:cs typeface="Times New Roman" panose="02020603050405020304" pitchFamily="18" charset="0"/>
              </a:rPr>
              <a:t>，再从</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v </a:t>
            </a:r>
            <a:r>
              <a:rPr lang="zh-CN" sz="2400" b="0">
                <a:latin typeface="Times New Roman" panose="02020603050405020304" pitchFamily="18" charset="0"/>
                <a:ea typeface="微软雅黑" panose="020B0503020204020204" pitchFamily="34" charset="-122"/>
                <a:cs typeface="Times New Roman" panose="02020603050405020304" pitchFamily="18" charset="0"/>
              </a:rPr>
              <a:t>出发进行深度优先搜索，直至图中所有和</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u </a:t>
            </a:r>
            <a:r>
              <a:rPr lang="zh-CN" sz="2400" b="0">
                <a:latin typeface="Times New Roman" panose="02020603050405020304" pitchFamily="18" charset="0"/>
                <a:ea typeface="微软雅黑" panose="020B0503020204020204" pitchFamily="34" charset="-122"/>
                <a:cs typeface="Times New Roman" panose="02020603050405020304" pitchFamily="18" charset="0"/>
              </a:rPr>
              <a:t>有路径相通的顶点都被访问到。</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73744369" name="文本框 1073744368"/>
          <p:cNvSpPr txBox="1"/>
          <p:nvPr/>
        </p:nvSpPr>
        <p:spPr>
          <a:xfrm>
            <a:off x="1169035" y="2533650"/>
            <a:ext cx="9853930" cy="3075940"/>
          </a:xfrm>
          <a:prstGeom prst="rect">
            <a:avLst/>
          </a:prstGeom>
          <a:solidFill>
            <a:srgbClr val="FFFFFF"/>
          </a:solidFill>
          <a:ln w="9525" cap="flat" cmpd="sng">
            <a:solidFill>
              <a:srgbClr val="000000"/>
            </a:solidFill>
            <a:prstDash val="sysDot"/>
            <a:miter/>
            <a:headEnd type="none" w="med" len="med"/>
            <a:tailEnd type="none" w="med" len="med"/>
          </a:ln>
        </p:spPr>
        <p:txBody>
          <a:bodyPr wrap="square"/>
          <a:lstStyle/>
          <a:p>
            <a:pPr>
              <a:lnSpc>
                <a:spcPct val="120000"/>
              </a:lnSpc>
              <a:spcBef>
                <a:spcPts val="0"/>
              </a:spcBef>
              <a:spcAft>
                <a:spcPts val="0"/>
              </a:spcAft>
            </a:pPr>
            <a:r>
              <a:rPr lang="zh-CN" altLang="en-US" sz="2000">
                <a:latin typeface="Times New Roman" panose="02020603050405020304" pitchFamily="18" charset="0"/>
                <a:cs typeface="Times New Roman" panose="02020603050405020304" pitchFamily="18" charset="0"/>
              </a:rPr>
              <a:t>算法：DFS</a:t>
            </a:r>
          </a:p>
          <a:p>
            <a:pPr>
              <a:lnSpc>
                <a:spcPct val="120000"/>
              </a:lnSpc>
              <a:spcBef>
                <a:spcPts val="0"/>
              </a:spcBef>
              <a:spcAft>
                <a:spcPts val="0"/>
              </a:spcAft>
            </a:pPr>
            <a:r>
              <a:rPr lang="zh-CN" altLang="en-US" sz="2000">
                <a:latin typeface="Times New Roman" panose="02020603050405020304" pitchFamily="18" charset="0"/>
                <a:cs typeface="Times New Roman" panose="02020603050405020304" pitchFamily="18" charset="0"/>
              </a:rPr>
              <a:t>输入：起始顶点</a:t>
            </a:r>
            <a:r>
              <a:rPr lang="en-US" altLang="zh-CN" sz="2000">
                <a:latin typeface="Times New Roman" panose="02020603050405020304" pitchFamily="18" charset="0"/>
                <a:cs typeface="Times New Roman" panose="02020603050405020304" pitchFamily="18" charset="0"/>
              </a:rPr>
              <a:t> </a:t>
            </a:r>
            <a:r>
              <a:rPr lang="zh-CN" altLang="en-US" sz="2000" i="1">
                <a:latin typeface="Times New Roman" panose="02020603050405020304" pitchFamily="18" charset="0"/>
                <a:cs typeface="Times New Roman" panose="02020603050405020304" pitchFamily="18" charset="0"/>
              </a:rPr>
              <a:t>u</a:t>
            </a:r>
            <a:endParaRPr lang="zh-CN" altLang="en-US" sz="2000">
              <a:latin typeface="Times New Roman" panose="02020603050405020304" pitchFamily="18" charset="0"/>
              <a:cs typeface="Times New Roman" panose="02020603050405020304" pitchFamily="18" charset="0"/>
            </a:endParaRPr>
          </a:p>
          <a:p>
            <a:pPr>
              <a:lnSpc>
                <a:spcPct val="120000"/>
              </a:lnSpc>
              <a:spcBef>
                <a:spcPts val="0"/>
              </a:spcBef>
              <a:spcAft>
                <a:spcPts val="0"/>
              </a:spcAft>
            </a:pPr>
            <a:r>
              <a:rPr lang="zh-CN" altLang="en-US" sz="2000">
                <a:latin typeface="Times New Roman" panose="02020603050405020304" pitchFamily="18" charset="0"/>
                <a:cs typeface="Times New Roman" panose="02020603050405020304" pitchFamily="18" charset="0"/>
              </a:rPr>
              <a:t>输出：搜索过程中访问的顶点序列</a:t>
            </a:r>
          </a:p>
          <a:p>
            <a:pPr>
              <a:lnSpc>
                <a:spcPct val="120000"/>
              </a:lnSpc>
              <a:spcBef>
                <a:spcPts val="0"/>
              </a:spcBef>
              <a:spcAft>
                <a:spcPts val="0"/>
              </a:spcAft>
            </a:pPr>
            <a:r>
              <a:rPr lang="zh-CN" altLang="en-US" sz="2000">
                <a:latin typeface="Times New Roman" panose="02020603050405020304" pitchFamily="18" charset="0"/>
                <a:cs typeface="Times New Roman" panose="02020603050405020304" pitchFamily="18" charset="0"/>
              </a:rPr>
              <a:t> </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1. 访问顶点</a:t>
            </a:r>
            <a:r>
              <a:rPr lang="en-US" altLang="zh-CN" sz="2000">
                <a:latin typeface="Times New Roman" panose="02020603050405020304" pitchFamily="18" charset="0"/>
                <a:cs typeface="Times New Roman" panose="02020603050405020304" pitchFamily="18" charset="0"/>
              </a:rPr>
              <a:t> </a:t>
            </a:r>
            <a:r>
              <a:rPr lang="zh-CN" altLang="en-US" sz="2000" i="1">
                <a:latin typeface="Times New Roman" panose="02020603050405020304" pitchFamily="18" charset="0"/>
                <a:cs typeface="Times New Roman" panose="02020603050405020304" pitchFamily="18" charset="0"/>
              </a:rPr>
              <a:t>u</a:t>
            </a:r>
            <a:r>
              <a:rPr lang="zh-CN" altLang="en-US" sz="2000">
                <a:latin typeface="Times New Roman" panose="02020603050405020304" pitchFamily="18" charset="0"/>
                <a:cs typeface="Times New Roman" panose="02020603050405020304" pitchFamily="18" charset="0"/>
              </a:rPr>
              <a:t>; 标记顶点</a:t>
            </a:r>
            <a:r>
              <a:rPr lang="en-US" altLang="zh-CN" sz="2000">
                <a:latin typeface="Times New Roman" panose="02020603050405020304" pitchFamily="18" charset="0"/>
                <a:cs typeface="Times New Roman" panose="02020603050405020304" pitchFamily="18" charset="0"/>
              </a:rPr>
              <a:t> </a:t>
            </a:r>
            <a:r>
              <a:rPr lang="zh-CN" altLang="en-US" sz="2000" i="1">
                <a:latin typeface="Times New Roman" panose="02020603050405020304" pitchFamily="18" charset="0"/>
                <a:cs typeface="Times New Roman" panose="02020603050405020304" pitchFamily="18" charset="0"/>
              </a:rPr>
              <a:t>u</a:t>
            </a:r>
            <a:r>
              <a:rPr lang="en-US" altLang="zh-CN" sz="2000" i="1">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已被访问；</a:t>
            </a:r>
          </a:p>
          <a:p>
            <a:pPr>
              <a:lnSpc>
                <a:spcPct val="120000"/>
              </a:lnSpc>
              <a:spcBef>
                <a:spcPts val="0"/>
              </a:spcBef>
              <a:spcAft>
                <a:spcPts val="0"/>
              </a:spcAft>
            </a:pP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 2. </a:t>
            </a:r>
            <a:r>
              <a:rPr lang="zh-CN" altLang="en-US" sz="2000" i="1">
                <a:latin typeface="Times New Roman" panose="02020603050405020304" pitchFamily="18" charset="0"/>
                <a:cs typeface="Times New Roman" panose="02020603050405020304" pitchFamily="18" charset="0"/>
              </a:rPr>
              <a:t>v</a:t>
            </a:r>
            <a:r>
              <a:rPr lang="zh-CN" altLang="en-US" sz="2000">
                <a:latin typeface="Times New Roman" panose="02020603050405020304" pitchFamily="18" charset="0"/>
                <a:cs typeface="Times New Roman" panose="02020603050405020304" pitchFamily="18" charset="0"/>
              </a:rPr>
              <a:t> =顶点</a:t>
            </a:r>
            <a:r>
              <a:rPr lang="en-US" altLang="zh-CN" sz="2000">
                <a:latin typeface="Times New Roman" panose="02020603050405020304" pitchFamily="18" charset="0"/>
                <a:cs typeface="Times New Roman" panose="02020603050405020304" pitchFamily="18" charset="0"/>
              </a:rPr>
              <a:t> </a:t>
            </a:r>
            <a:r>
              <a:rPr lang="zh-CN" altLang="en-US" sz="2000" i="1">
                <a:latin typeface="Times New Roman" panose="02020603050405020304" pitchFamily="18" charset="0"/>
                <a:cs typeface="Times New Roman" panose="02020603050405020304" pitchFamily="18" charset="0"/>
              </a:rPr>
              <a:t>u</a:t>
            </a:r>
            <a:r>
              <a:rPr lang="en-US" altLang="zh-CN" sz="2000" i="1">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的邻接点；</a:t>
            </a:r>
          </a:p>
          <a:p>
            <a:pPr>
              <a:lnSpc>
                <a:spcPct val="120000"/>
              </a:lnSpc>
              <a:spcBef>
                <a:spcPts val="0"/>
              </a:spcBef>
              <a:spcAft>
                <a:spcPts val="0"/>
              </a:spcAft>
            </a:pP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 3. while (</a:t>
            </a:r>
            <a:r>
              <a:rPr lang="en-US" altLang="zh-CN" sz="2000">
                <a:latin typeface="Times New Roman" panose="02020603050405020304" pitchFamily="18" charset="0"/>
                <a:cs typeface="Times New Roman" panose="02020603050405020304" pitchFamily="18" charset="0"/>
              </a:rPr>
              <a:t> </a:t>
            </a:r>
            <a:r>
              <a:rPr lang="zh-CN" altLang="en-US" sz="2000" i="1">
                <a:latin typeface="Times New Roman" panose="02020603050405020304" pitchFamily="18" charset="0"/>
                <a:cs typeface="Times New Roman" panose="02020603050405020304" pitchFamily="18" charset="0"/>
              </a:rPr>
              <a:t>v</a:t>
            </a:r>
            <a:r>
              <a:rPr lang="en-US" altLang="zh-CN" sz="2000" i="1">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存在) </a:t>
            </a:r>
          </a:p>
          <a:p>
            <a:pPr>
              <a:lnSpc>
                <a:spcPct val="120000"/>
              </a:lnSpc>
              <a:spcBef>
                <a:spcPts val="0"/>
              </a:spcBef>
              <a:spcAft>
                <a:spcPts val="0"/>
              </a:spcAft>
            </a:pP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3.1 如果顶点</a:t>
            </a:r>
            <a:r>
              <a:rPr lang="en-US" altLang="zh-CN" sz="2000">
                <a:latin typeface="Times New Roman" panose="02020603050405020304" pitchFamily="18" charset="0"/>
                <a:cs typeface="Times New Roman" panose="02020603050405020304" pitchFamily="18" charset="0"/>
              </a:rPr>
              <a:t> </a:t>
            </a:r>
            <a:r>
              <a:rPr lang="zh-CN" altLang="en-US" sz="2000" i="1">
                <a:latin typeface="Times New Roman" panose="02020603050405020304" pitchFamily="18" charset="0"/>
                <a:cs typeface="Times New Roman" panose="02020603050405020304" pitchFamily="18" charset="0"/>
              </a:rPr>
              <a:t>v</a:t>
            </a:r>
            <a:r>
              <a:rPr lang="en-US" altLang="zh-CN" sz="2000" i="1">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未被访问，则递归执行DFS(</a:t>
            </a:r>
            <a:r>
              <a:rPr lang="zh-CN" altLang="en-US" sz="2000" i="1">
                <a:latin typeface="Times New Roman" panose="02020603050405020304" pitchFamily="18" charset="0"/>
                <a:cs typeface="Times New Roman" panose="02020603050405020304" pitchFamily="18" charset="0"/>
              </a:rPr>
              <a:t>v</a:t>
            </a:r>
            <a:r>
              <a:rPr lang="zh-CN" altLang="en-US" sz="2000">
                <a:latin typeface="Times New Roman" panose="02020603050405020304" pitchFamily="18" charset="0"/>
                <a:cs typeface="Times New Roman" panose="02020603050405020304" pitchFamily="18" charset="0"/>
              </a:rPr>
              <a:t>)；</a:t>
            </a:r>
          </a:p>
          <a:p>
            <a:pPr>
              <a:lnSpc>
                <a:spcPct val="120000"/>
              </a:lnSpc>
              <a:spcBef>
                <a:spcPts val="0"/>
              </a:spcBef>
              <a:spcAft>
                <a:spcPts val="0"/>
              </a:spcAft>
            </a:pP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    3.2 否则</a:t>
            </a:r>
            <a:r>
              <a:rPr lang="en-US" altLang="zh-CN" sz="2000">
                <a:latin typeface="Times New Roman" panose="02020603050405020304" pitchFamily="18" charset="0"/>
                <a:cs typeface="Times New Roman" panose="02020603050405020304" pitchFamily="18" charset="0"/>
              </a:rPr>
              <a:t> </a:t>
            </a:r>
            <a:r>
              <a:rPr lang="zh-CN" altLang="en-US" sz="2000" i="1">
                <a:latin typeface="Times New Roman" panose="02020603050405020304" pitchFamily="18" charset="0"/>
                <a:cs typeface="Times New Roman" panose="02020603050405020304" pitchFamily="18" charset="0"/>
              </a:rPr>
              <a:t>v</a:t>
            </a:r>
            <a:r>
              <a:rPr lang="zh-CN" altLang="en-US" sz="2000">
                <a:latin typeface="Times New Roman" panose="02020603050405020304" pitchFamily="18" charset="0"/>
                <a:cs typeface="Times New Roman" panose="02020603050405020304" pitchFamily="18" charset="0"/>
              </a:rPr>
              <a:t> = 顶点</a:t>
            </a:r>
            <a:r>
              <a:rPr lang="en-US" altLang="zh-CN" sz="2000">
                <a:latin typeface="Times New Roman" panose="02020603050405020304" pitchFamily="18" charset="0"/>
                <a:cs typeface="Times New Roman" panose="02020603050405020304" pitchFamily="18" charset="0"/>
              </a:rPr>
              <a:t> </a:t>
            </a:r>
            <a:r>
              <a:rPr lang="zh-CN" altLang="en-US" sz="2000" i="1">
                <a:latin typeface="Times New Roman" panose="02020603050405020304" pitchFamily="18" charset="0"/>
                <a:cs typeface="Times New Roman" panose="02020603050405020304" pitchFamily="18" charset="0"/>
              </a:rPr>
              <a:t>u</a:t>
            </a:r>
            <a:r>
              <a:rPr lang="en-US" altLang="zh-CN" sz="2000" i="1">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的下一个邻接点;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737443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374436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10.2.4  素数环问题</a:t>
            </a:r>
          </a:p>
        </p:txBody>
      </p:sp>
      <p:sp>
        <p:nvSpPr>
          <p:cNvPr id="101" name="文本框 100"/>
          <p:cNvSpPr txBox="1"/>
          <p:nvPr/>
        </p:nvSpPr>
        <p:spPr>
          <a:xfrm>
            <a:off x="596265" y="837565"/>
            <a:ext cx="10784840" cy="1420495"/>
          </a:xfrm>
          <a:prstGeom prst="rect">
            <a:avLst/>
          </a:prstGeom>
          <a:noFill/>
          <a:ln w="9525">
            <a:noFill/>
          </a:ln>
        </p:spPr>
        <p:txBody>
          <a:bodyPr wrap="square">
            <a:spAutoFit/>
          </a:bodyPr>
          <a:lstStyle/>
          <a:p>
            <a:pPr indent="0" algn="just">
              <a:lnSpc>
                <a:spcPct val="120000"/>
              </a:lnSpc>
              <a:spcBef>
                <a:spcPts val="0"/>
              </a:spcBef>
              <a:spcAft>
                <a:spcPts val="0"/>
              </a:spcAft>
            </a:pP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【算法】</a:t>
            </a:r>
            <a:r>
              <a:rPr lang="zh-CN" sz="2400" b="0">
                <a:latin typeface="Times New Roman" panose="02020603050405020304" pitchFamily="18" charset="0"/>
                <a:ea typeface="微软雅黑" panose="020B0503020204020204" pitchFamily="34" charset="-122"/>
                <a:cs typeface="Times New Roman" panose="02020603050405020304" pitchFamily="18" charset="0"/>
              </a:rPr>
              <a:t>在填写第</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 </a:t>
            </a:r>
            <a:r>
              <a:rPr lang="zh-CN" sz="2400" b="0">
                <a:latin typeface="Times New Roman" panose="02020603050405020304" pitchFamily="18" charset="0"/>
                <a:ea typeface="微软雅黑" panose="020B0503020204020204" pitchFamily="34" charset="-122"/>
                <a:cs typeface="Times New Roman" panose="02020603050405020304" pitchFamily="18" charset="0"/>
              </a:rPr>
              <a:t>个位置时，如果满足上述约束条件，则继续填写第</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a:t>
            </a:r>
            <a:r>
              <a:rPr lang="en-US" sz="2400" b="0">
                <a:latin typeface="Times New Roman" panose="02020603050405020304" pitchFamily="18" charset="0"/>
                <a:ea typeface="微软雅黑" panose="020B0503020204020204" pitchFamily="34" charset="-122"/>
                <a:cs typeface="Times New Roman" panose="02020603050405020304" pitchFamily="18" charset="0"/>
              </a:rPr>
              <a:t>+1 </a:t>
            </a:r>
            <a:r>
              <a:rPr lang="zh-CN" sz="2400" b="0">
                <a:latin typeface="Times New Roman" panose="02020603050405020304" pitchFamily="18" charset="0"/>
                <a:ea typeface="微软雅黑" panose="020B0503020204020204" pitchFamily="34" charset="-122"/>
                <a:cs typeface="Times New Roman" panose="02020603050405020304" pitchFamily="18" charset="0"/>
              </a:rPr>
              <a:t>个位置；如果</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a:latin typeface="Times New Roman" panose="02020603050405020304" pitchFamily="18" charset="0"/>
                <a:ea typeface="微软雅黑" panose="020B0503020204020204" pitchFamily="34" charset="-122"/>
                <a:cs typeface="Times New Roman" panose="02020603050405020304" pitchFamily="18" charset="0"/>
              </a:rPr>
              <a:t>1~20 </a:t>
            </a:r>
            <a:r>
              <a:rPr lang="zh-CN" sz="2400" b="0">
                <a:latin typeface="Times New Roman" panose="02020603050405020304" pitchFamily="18" charset="0"/>
                <a:ea typeface="微软雅黑" panose="020B0503020204020204" pitchFamily="34" charset="-122"/>
                <a:cs typeface="Times New Roman" panose="02020603050405020304" pitchFamily="18" charset="0"/>
              </a:rPr>
              <a:t>个数都无法填写到第</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 </a:t>
            </a:r>
            <a:r>
              <a:rPr lang="zh-CN" sz="2400" b="0">
                <a:latin typeface="Times New Roman" panose="02020603050405020304" pitchFamily="18" charset="0"/>
                <a:ea typeface="微软雅黑" panose="020B0503020204020204" pitchFamily="34" charset="-122"/>
                <a:cs typeface="Times New Roman" panose="02020603050405020304" pitchFamily="18" charset="0"/>
              </a:rPr>
              <a:t>个位置，则取消对第</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 </a:t>
            </a:r>
            <a:r>
              <a:rPr lang="zh-CN" sz="2400" b="0">
                <a:latin typeface="Times New Roman" panose="02020603050405020304" pitchFamily="18" charset="0"/>
                <a:ea typeface="微软雅黑" panose="020B0503020204020204" pitchFamily="34" charset="-122"/>
                <a:cs typeface="Times New Roman" panose="02020603050405020304" pitchFamily="18" charset="0"/>
              </a:rPr>
              <a:t>个位置的填写，回溯到第</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a:t>
            </a:r>
            <a:r>
              <a:rPr lang="en-US" sz="2400" b="0">
                <a:latin typeface="Times New Roman" panose="02020603050405020304" pitchFamily="18" charset="0"/>
                <a:ea typeface="微软雅黑" panose="020B0503020204020204" pitchFamily="34" charset="-122"/>
                <a:cs typeface="Times New Roman" panose="02020603050405020304" pitchFamily="18" charset="0"/>
              </a:rPr>
              <a:t>-1 </a:t>
            </a:r>
            <a:r>
              <a:rPr lang="zh-CN" sz="2400" b="0">
                <a:latin typeface="Times New Roman" panose="02020603050405020304" pitchFamily="18" charset="0"/>
                <a:ea typeface="微软雅黑" panose="020B0503020204020204" pitchFamily="34" charset="-122"/>
                <a:cs typeface="Times New Roman" panose="02020603050405020304" pitchFamily="18" charset="0"/>
              </a:rPr>
              <a:t>个位置。</a:t>
            </a:r>
          </a:p>
        </p:txBody>
      </p:sp>
      <p:sp>
        <p:nvSpPr>
          <p:cNvPr id="2" name="文本框 1"/>
          <p:cNvSpPr txBox="1"/>
          <p:nvPr/>
        </p:nvSpPr>
        <p:spPr>
          <a:xfrm>
            <a:off x="596265" y="2783840"/>
            <a:ext cx="7012305" cy="1863725"/>
          </a:xfrm>
          <a:prstGeom prst="rect">
            <a:avLst/>
          </a:prstGeom>
          <a:noFill/>
          <a:ln w="9525">
            <a:noFill/>
          </a:ln>
        </p:spPr>
        <p:txBody>
          <a:bodyPr wrap="square">
            <a:spAutoFit/>
          </a:bodyPr>
          <a:lstStyle/>
          <a:p>
            <a:pPr indent="0" algn="just">
              <a:lnSpc>
                <a:spcPct val="120000"/>
              </a:lnSpc>
              <a:spcBef>
                <a:spcPts val="0"/>
              </a:spcBef>
              <a:spcAft>
                <a:spcPts val="0"/>
              </a:spcAft>
            </a:pP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【算法实现】</a:t>
            </a:r>
            <a:r>
              <a:rPr lang="zh-CN" sz="2400" b="0">
                <a:latin typeface="Times New Roman" panose="02020603050405020304" pitchFamily="18" charset="0"/>
                <a:ea typeface="微软雅黑" panose="020B0503020204020204" pitchFamily="34" charset="-122"/>
                <a:cs typeface="Times New Roman" panose="02020603050405020304" pitchFamily="18" charset="0"/>
              </a:rPr>
              <a:t>设函数Check判断位置</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zh-CN" sz="2400" b="0" i="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zh-CN" sz="2400" b="0">
                <a:latin typeface="Times New Roman" panose="02020603050405020304" pitchFamily="18" charset="0"/>
                <a:ea typeface="微软雅黑" panose="020B0503020204020204" pitchFamily="34" charset="-122"/>
                <a:cs typeface="Times New Roman" panose="02020603050405020304" pitchFamily="18" charset="0"/>
              </a:rPr>
              <a:t>的填写是否满足约束条件，数组</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zh-CN" sz="2400" b="0">
                <a:latin typeface="Times New Roman" panose="02020603050405020304" pitchFamily="18" charset="0"/>
                <a:ea typeface="微软雅黑" panose="020B0503020204020204" pitchFamily="34" charset="-122"/>
                <a:cs typeface="Times New Roman" panose="02020603050405020304" pitchFamily="18" charset="0"/>
              </a:rPr>
              <a:t>x[n]</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zh-CN" sz="2400" b="0">
                <a:latin typeface="Times New Roman" panose="02020603050405020304" pitchFamily="18" charset="0"/>
                <a:ea typeface="微软雅黑" panose="020B0503020204020204" pitchFamily="34" charset="-122"/>
                <a:cs typeface="Times New Roman" panose="02020603050405020304" pitchFamily="18" charset="0"/>
              </a:rPr>
              <a:t>表示素数环问题的解向量，为了和数组下标一致，素数环的位置为</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zh-CN" sz="2400" b="0">
                <a:latin typeface="Times New Roman" panose="02020603050405020304" pitchFamily="18" charset="0"/>
                <a:ea typeface="微软雅黑" panose="020B0503020204020204" pitchFamily="34" charset="-122"/>
                <a:cs typeface="Times New Roman" panose="02020603050405020304" pitchFamily="18" charset="0"/>
              </a:rPr>
              <a:t>0~</a:t>
            </a:r>
            <a:r>
              <a:rPr lang="zh-CN" sz="2400" b="0" i="1">
                <a:latin typeface="Times New Roman" panose="02020603050405020304" pitchFamily="18" charset="0"/>
                <a:ea typeface="微软雅黑" panose="020B0503020204020204" pitchFamily="34" charset="-122"/>
                <a:cs typeface="Times New Roman" panose="02020603050405020304" pitchFamily="18" charset="0"/>
              </a:rPr>
              <a:t>n</a:t>
            </a:r>
            <a:r>
              <a:rPr lang="zh-CN" sz="2400" b="0">
                <a:latin typeface="Times New Roman" panose="02020603050405020304" pitchFamily="18" charset="0"/>
                <a:ea typeface="微软雅黑" panose="020B0503020204020204" pitchFamily="34" charset="-122"/>
                <a:cs typeface="Times New Roman" panose="02020603050405020304" pitchFamily="18" charset="0"/>
              </a:rPr>
              <a:t>-1，程序如下：</a:t>
            </a:r>
          </a:p>
        </p:txBody>
      </p:sp>
      <p:graphicFrame>
        <p:nvGraphicFramePr>
          <p:cNvPr id="3" name="对象 2"/>
          <p:cNvGraphicFramePr>
            <a:graphicFrameLocks noChangeAspect="1"/>
          </p:cNvGraphicFramePr>
          <p:nvPr/>
        </p:nvGraphicFramePr>
        <p:xfrm>
          <a:off x="8319770" y="2083435"/>
          <a:ext cx="2327275" cy="2327910"/>
        </p:xfrm>
        <a:graphic>
          <a:graphicData uri="http://schemas.openxmlformats.org/presentationml/2006/ole">
            <mc:AlternateContent xmlns:mc="http://schemas.openxmlformats.org/markup-compatibility/2006">
              <mc:Choice xmlns:v="urn:schemas-microsoft-com:vml" Requires="v">
                <p:oleObj r:id="rId3" imgW="1457325" imgH="1457325" progId="Paint.Picture">
                  <p:embed/>
                </p:oleObj>
              </mc:Choice>
              <mc:Fallback>
                <p:oleObj r:id="rId3" imgW="1457325" imgH="1457325" progId="Paint.Picture">
                  <p:embed/>
                  <p:pic>
                    <p:nvPicPr>
                      <p:cNvPr id="3" name="对象 2"/>
                      <p:cNvPicPr/>
                      <p:nvPr/>
                    </p:nvPicPr>
                    <p:blipFill>
                      <a:blip r:embed="rId4"/>
                      <a:stretch>
                        <a:fillRect/>
                      </a:stretch>
                    </p:blipFill>
                    <p:spPr>
                      <a:xfrm>
                        <a:off x="8319770" y="2083435"/>
                        <a:ext cx="2327275" cy="2327910"/>
                      </a:xfrm>
                      <a:prstGeom prst="rect">
                        <a:avLst/>
                      </a:prstGeom>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10.2.4  素数环问题</a:t>
            </a:r>
          </a:p>
        </p:txBody>
      </p:sp>
      <p:sp>
        <p:nvSpPr>
          <p:cNvPr id="6" name="文本框 5"/>
          <p:cNvSpPr txBox="1"/>
          <p:nvPr/>
        </p:nvSpPr>
        <p:spPr>
          <a:xfrm>
            <a:off x="1032510" y="1144270"/>
            <a:ext cx="10564495" cy="4831080"/>
          </a:xfrm>
          <a:prstGeom prst="rect">
            <a:avLst/>
          </a:prstGeom>
          <a:noFill/>
          <a:ln w="12700">
            <a:solidFill>
              <a:srgbClr val="507D7D"/>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spcBef>
                <a:spcPct val="20000"/>
              </a:spcBef>
              <a:defRPr sz="240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defRPr>
            </a:lvl1pPr>
          </a:lstStyle>
          <a:p>
            <a:pPr lvl="0" algn="l">
              <a:lnSpc>
                <a:spcPct val="100000"/>
              </a:lnSpc>
              <a:spcBef>
                <a:spcPts val="0"/>
              </a:spcBef>
              <a:spcAft>
                <a:spcPts val="0"/>
              </a:spcAft>
              <a:buClrTx/>
              <a:buSzTx/>
              <a:buFontTx/>
            </a:pPr>
            <a:r>
              <a:rPr lang="en-US" altLang="zh-CN" sz="2200" dirty="0" err="1">
                <a:sym typeface="+mn-ea"/>
              </a:rPr>
              <a:t>void PrimeCircle(int x[ ], int n)  </a:t>
            </a:r>
          </a:p>
          <a:p>
            <a:pPr lvl="0" algn="l">
              <a:lnSpc>
                <a:spcPct val="100000"/>
              </a:lnSpc>
              <a:spcBef>
                <a:spcPts val="0"/>
              </a:spcBef>
              <a:spcAft>
                <a:spcPts val="0"/>
              </a:spcAft>
              <a:buClrTx/>
              <a:buSzTx/>
              <a:buFontTx/>
            </a:pPr>
            <a:r>
              <a:rPr lang="en-US" altLang="zh-CN" sz="2200" dirty="0" err="1">
                <a:sym typeface="+mn-ea"/>
              </a:rPr>
              <a:t>{ </a:t>
            </a:r>
          </a:p>
          <a:p>
            <a:pPr lvl="0" algn="l">
              <a:lnSpc>
                <a:spcPct val="100000"/>
              </a:lnSpc>
              <a:spcBef>
                <a:spcPts val="0"/>
              </a:spcBef>
              <a:spcAft>
                <a:spcPts val="0"/>
              </a:spcAft>
              <a:buClrTx/>
              <a:buSzTx/>
              <a:buFontTx/>
            </a:pPr>
            <a:r>
              <a:rPr lang="en-US" altLang="zh-CN" sz="2200" dirty="0" err="1">
                <a:sym typeface="+mn-ea"/>
              </a:rPr>
              <a:t>    int i, j;</a:t>
            </a:r>
          </a:p>
          <a:p>
            <a:pPr lvl="0" algn="l">
              <a:lnSpc>
                <a:spcPct val="100000"/>
              </a:lnSpc>
              <a:spcBef>
                <a:spcPts val="0"/>
              </a:spcBef>
              <a:spcAft>
                <a:spcPts val="0"/>
              </a:spcAft>
              <a:buClrTx/>
              <a:buSzTx/>
              <a:buFontTx/>
            </a:pPr>
            <a:r>
              <a:rPr lang="en-US" altLang="zh-CN" sz="2200" dirty="0" err="1">
                <a:sym typeface="+mn-ea"/>
              </a:rPr>
              <a:t>    for (i = 0; i &lt; n; i++ ) </a:t>
            </a:r>
          </a:p>
          <a:p>
            <a:pPr lvl="0" algn="l">
              <a:lnSpc>
                <a:spcPct val="100000"/>
              </a:lnSpc>
              <a:spcBef>
                <a:spcPts val="0"/>
              </a:spcBef>
              <a:spcAft>
                <a:spcPts val="0"/>
              </a:spcAft>
              <a:buClrTx/>
              <a:buSzTx/>
              <a:buFontTx/>
            </a:pPr>
            <a:r>
              <a:rPr lang="en-US" altLang="zh-CN" sz="2200" dirty="0" err="1">
                <a:sym typeface="+mn-ea"/>
              </a:rPr>
              <a:t>        x[i] = 0;</a:t>
            </a:r>
          </a:p>
          <a:p>
            <a:pPr lvl="0" algn="l">
              <a:lnSpc>
                <a:spcPct val="100000"/>
              </a:lnSpc>
              <a:spcBef>
                <a:spcPts val="0"/>
              </a:spcBef>
              <a:spcAft>
                <a:spcPts val="0"/>
              </a:spcAft>
              <a:buClrTx/>
              <a:buSzTx/>
              <a:buFontTx/>
            </a:pPr>
            <a:r>
              <a:rPr lang="en-US" altLang="zh-CN" sz="2200" dirty="0" err="1">
                <a:sym typeface="+mn-ea"/>
              </a:rPr>
              <a:t>    x[0] = 1;                                        //指定第0个位置填写1</a:t>
            </a:r>
          </a:p>
          <a:p>
            <a:pPr lvl="0" algn="l">
              <a:lnSpc>
                <a:spcPct val="100000"/>
              </a:lnSpc>
              <a:spcBef>
                <a:spcPts val="0"/>
              </a:spcBef>
              <a:spcAft>
                <a:spcPts val="0"/>
              </a:spcAft>
              <a:buClrTx/>
              <a:buSzTx/>
              <a:buFontTx/>
            </a:pPr>
            <a:r>
              <a:rPr lang="en-US" altLang="zh-CN" sz="2200" dirty="0" err="1">
                <a:sym typeface="+mn-ea"/>
              </a:rPr>
              <a:t>    for (i = 1; i &gt;=1;  )                         //扩展解分量x[i]</a:t>
            </a:r>
          </a:p>
          <a:p>
            <a:pPr lvl="0" algn="l">
              <a:lnSpc>
                <a:spcPct val="100000"/>
              </a:lnSpc>
              <a:spcBef>
                <a:spcPts val="0"/>
              </a:spcBef>
              <a:spcAft>
                <a:spcPts val="0"/>
              </a:spcAft>
              <a:buClrTx/>
              <a:buSzTx/>
              <a:buFontTx/>
            </a:pPr>
            <a:r>
              <a:rPr lang="en-US" altLang="zh-CN" sz="2200" dirty="0" err="1">
                <a:sym typeface="+mn-ea"/>
              </a:rPr>
              <a:t>    {</a:t>
            </a:r>
          </a:p>
          <a:p>
            <a:pPr lvl="0" algn="l">
              <a:lnSpc>
                <a:spcPct val="100000"/>
              </a:lnSpc>
              <a:spcBef>
                <a:spcPts val="0"/>
              </a:spcBef>
              <a:spcAft>
                <a:spcPts val="0"/>
              </a:spcAft>
              <a:buClrTx/>
              <a:buSzTx/>
              <a:buFontTx/>
            </a:pPr>
            <a:r>
              <a:rPr lang="en-US" altLang="zh-CN" sz="2200" dirty="0" err="1">
                <a:sym typeface="+mn-ea"/>
              </a:rPr>
              <a:t>        x[i] = x[i] + 1;</a:t>
            </a:r>
          </a:p>
          <a:p>
            <a:pPr lvl="0" algn="l">
              <a:lnSpc>
                <a:spcPct val="100000"/>
              </a:lnSpc>
              <a:spcBef>
                <a:spcPts val="0"/>
              </a:spcBef>
              <a:spcAft>
                <a:spcPts val="0"/>
              </a:spcAft>
              <a:buClrTx/>
              <a:buSzTx/>
              <a:buFontTx/>
            </a:pPr>
            <a:r>
              <a:rPr lang="en-US" altLang="zh-CN" sz="2200" dirty="0" err="1">
                <a:sym typeface="+mn-ea"/>
              </a:rPr>
              <a:t> </a:t>
            </a:r>
            <a:r>
              <a:rPr lang="en-US" altLang="zh-CN" sz="2200" dirty="0" err="1">
                <a:solidFill>
                  <a:srgbClr val="C00000"/>
                </a:solidFill>
                <a:sym typeface="+mn-ea"/>
              </a:rPr>
              <a:t>       while (x[i] &lt;= n)</a:t>
            </a:r>
          </a:p>
          <a:p>
            <a:pPr lvl="0" algn="l">
              <a:lnSpc>
                <a:spcPct val="100000"/>
              </a:lnSpc>
              <a:spcBef>
                <a:spcPts val="0"/>
              </a:spcBef>
              <a:spcAft>
                <a:spcPts val="0"/>
              </a:spcAft>
              <a:buClrTx/>
              <a:buSzTx/>
              <a:buFontTx/>
            </a:pPr>
            <a:r>
              <a:rPr lang="en-US" altLang="zh-CN" sz="2200" dirty="0" err="1">
                <a:solidFill>
                  <a:srgbClr val="C00000"/>
                </a:solidFill>
                <a:sym typeface="+mn-ea"/>
              </a:rPr>
              <a:t>	if (Check(x, n, i) == 1) break;           //x[i]填数满足约束条件</a:t>
            </a:r>
          </a:p>
          <a:p>
            <a:pPr lvl="0" algn="l">
              <a:lnSpc>
                <a:spcPct val="100000"/>
              </a:lnSpc>
              <a:spcBef>
                <a:spcPts val="0"/>
              </a:spcBef>
              <a:spcAft>
                <a:spcPts val="0"/>
              </a:spcAft>
              <a:buClrTx/>
              <a:buSzTx/>
              <a:buFontTx/>
            </a:pPr>
            <a:r>
              <a:rPr lang="en-US" altLang="zh-CN" sz="2200" dirty="0" err="1">
                <a:solidFill>
                  <a:srgbClr val="C00000"/>
                </a:solidFill>
                <a:sym typeface="+mn-ea"/>
              </a:rPr>
              <a:t>	else x[i] = x[i] + 1;                            //试探下一个数</a:t>
            </a:r>
          </a:p>
          <a:p>
            <a:pPr lvl="0" algn="l">
              <a:lnSpc>
                <a:spcPct val="100000"/>
              </a:lnSpc>
              <a:spcBef>
                <a:spcPts val="0"/>
              </a:spcBef>
              <a:spcAft>
                <a:spcPts val="0"/>
              </a:spcAft>
              <a:buClrTx/>
              <a:buSzTx/>
              <a:buFontTx/>
            </a:pPr>
            <a:r>
              <a:rPr lang="en-US" altLang="zh-CN" sz="2200" dirty="0" err="1">
                <a:sym typeface="+mn-ea"/>
              </a:rPr>
              <a:t>    </a:t>
            </a:r>
            <a:r>
              <a:rPr lang="en-US" altLang="zh-CN" sz="2200" dirty="0" err="1">
                <a:solidFill>
                  <a:schemeClr val="accent5">
                    <a:lumMod val="75000"/>
                  </a:schemeClr>
                </a:solidFill>
                <a:sym typeface="+mn-ea"/>
              </a:rPr>
              <a:t>    if (x[i] &gt; n) x[i--] = 0;        </a:t>
            </a:r>
            <a:r>
              <a:rPr lang="en-US" altLang="zh-CN" sz="2200" dirty="0" err="1">
                <a:sym typeface="+mn-ea"/>
              </a:rPr>
              <a:t>                     //回溯</a:t>
            </a:r>
          </a:p>
          <a:p>
            <a:pPr lvl="0" algn="l">
              <a:lnSpc>
                <a:spcPct val="100000"/>
              </a:lnSpc>
              <a:spcBef>
                <a:spcPts val="0"/>
              </a:spcBef>
              <a:spcAft>
                <a:spcPts val="0"/>
              </a:spcAft>
              <a:buClrTx/>
              <a:buSzTx/>
              <a:buFontTx/>
            </a:pPr>
            <a:r>
              <a:rPr lang="en-US" altLang="zh-CN" sz="2200" dirty="0" err="1">
                <a:sym typeface="+mn-ea"/>
              </a:rPr>
              <a:t>        </a:t>
            </a:r>
            <a:r>
              <a:rPr lang="en-US" altLang="zh-CN" sz="2200" dirty="0" err="1">
                <a:solidFill>
                  <a:schemeClr val="accent6">
                    <a:lumMod val="75000"/>
                  </a:schemeClr>
                </a:solidFill>
                <a:sym typeface="+mn-ea"/>
              </a:rPr>
              <a:t>else if (i &lt; n - 1) i = i + 1;   </a:t>
            </a:r>
            <a:r>
              <a:rPr lang="en-US" altLang="zh-CN" sz="2200" dirty="0" err="1">
                <a:sym typeface="+mn-ea"/>
              </a:rPr>
              <a:t>                    //填写下一个位置</a:t>
            </a:r>
          </a:p>
        </p:txBody>
      </p:sp>
      <p:sp>
        <p:nvSpPr>
          <p:cNvPr id="2" name="文本框 1"/>
          <p:cNvSpPr txBox="1"/>
          <p:nvPr/>
        </p:nvSpPr>
        <p:spPr>
          <a:xfrm>
            <a:off x="5119370" y="807720"/>
            <a:ext cx="6453505" cy="2661285"/>
          </a:xfrm>
          <a:prstGeom prst="rect">
            <a:avLst/>
          </a:prstGeom>
          <a:solidFill>
            <a:schemeClr val="accent3">
              <a:lumMod val="20000"/>
              <a:lumOff val="80000"/>
            </a:schemeClr>
          </a:solidFill>
          <a:ln w="12700">
            <a:solidFill>
              <a:srgbClr val="507D7D"/>
            </a:solidFill>
            <a:prstDash val="dash"/>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spcBef>
                <a:spcPct val="20000"/>
              </a:spcBef>
              <a:defRPr sz="240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defRPr>
            </a:lvl1pPr>
          </a:lstStyle>
          <a:p>
            <a:pPr lvl="0" algn="l" fontAlgn="auto">
              <a:lnSpc>
                <a:spcPct val="95000"/>
              </a:lnSpc>
              <a:spcBef>
                <a:spcPts val="0"/>
              </a:spcBef>
              <a:spcAft>
                <a:spcPts val="0"/>
              </a:spcAft>
              <a:buClrTx/>
              <a:buSzTx/>
              <a:buFontTx/>
            </a:pPr>
            <a:r>
              <a:rPr lang="en-US" altLang="zh-CN" sz="2200" dirty="0" err="1">
                <a:sym typeface="+mn-ea"/>
              </a:rPr>
              <a:t>        else {                        //求解完毕，输出解</a:t>
            </a:r>
          </a:p>
          <a:p>
            <a:pPr lvl="0" algn="l" fontAlgn="auto">
              <a:lnSpc>
                <a:spcPct val="95000"/>
              </a:lnSpc>
              <a:spcBef>
                <a:spcPts val="0"/>
              </a:spcBef>
              <a:spcAft>
                <a:spcPts val="0"/>
              </a:spcAft>
              <a:buClrTx/>
              <a:buSzTx/>
              <a:buFontTx/>
            </a:pPr>
            <a:r>
              <a:rPr lang="en-US" altLang="zh-CN" sz="2200" dirty="0" err="1">
                <a:sym typeface="+mn-ea"/>
              </a:rPr>
              <a:t>       </a:t>
            </a:r>
            <a:r>
              <a:rPr lang="en-US" altLang="zh-CN" sz="2200" dirty="0" err="1">
                <a:solidFill>
                  <a:srgbClr val="C00000"/>
                </a:solidFill>
                <a:sym typeface="+mn-ea"/>
              </a:rPr>
              <a:t>	for (j = 0; j &lt; n; j++) </a:t>
            </a:r>
          </a:p>
          <a:p>
            <a:pPr lvl="0" algn="l" fontAlgn="auto">
              <a:lnSpc>
                <a:spcPct val="95000"/>
              </a:lnSpc>
              <a:spcBef>
                <a:spcPts val="0"/>
              </a:spcBef>
              <a:spcAft>
                <a:spcPts val="0"/>
              </a:spcAft>
              <a:buClrTx/>
              <a:buSzTx/>
              <a:buFontTx/>
            </a:pPr>
            <a:r>
              <a:rPr lang="en-US" altLang="zh-CN" sz="2200" dirty="0" err="1">
                <a:solidFill>
                  <a:srgbClr val="C00000"/>
                </a:solidFill>
                <a:sym typeface="+mn-ea"/>
              </a:rPr>
              <a:t>	    cout&lt;&lt;x[j]&lt;&lt;"  ";</a:t>
            </a:r>
          </a:p>
          <a:p>
            <a:pPr lvl="0" algn="l" fontAlgn="auto">
              <a:lnSpc>
                <a:spcPct val="95000"/>
              </a:lnSpc>
              <a:spcBef>
                <a:spcPts val="0"/>
              </a:spcBef>
              <a:spcAft>
                <a:spcPts val="0"/>
              </a:spcAft>
              <a:buClrTx/>
              <a:buSzTx/>
              <a:buFontTx/>
            </a:pPr>
            <a:r>
              <a:rPr lang="en-US" altLang="zh-CN" sz="2200" dirty="0" err="1">
                <a:sym typeface="+mn-ea"/>
              </a:rPr>
              <a:t>	return; </a:t>
            </a:r>
          </a:p>
          <a:p>
            <a:pPr lvl="0" algn="l" fontAlgn="auto">
              <a:lnSpc>
                <a:spcPct val="95000"/>
              </a:lnSpc>
              <a:spcBef>
                <a:spcPts val="0"/>
              </a:spcBef>
              <a:spcAft>
                <a:spcPts val="0"/>
              </a:spcAft>
              <a:buClrTx/>
              <a:buSzTx/>
              <a:buFontTx/>
            </a:pPr>
            <a:r>
              <a:rPr lang="en-US" altLang="zh-CN" sz="2200" dirty="0" err="1">
                <a:sym typeface="+mn-ea"/>
              </a:rPr>
              <a:t>        }</a:t>
            </a:r>
          </a:p>
          <a:p>
            <a:pPr lvl="0" algn="l" fontAlgn="auto">
              <a:lnSpc>
                <a:spcPct val="95000"/>
              </a:lnSpc>
              <a:spcBef>
                <a:spcPts val="0"/>
              </a:spcBef>
              <a:spcAft>
                <a:spcPts val="0"/>
              </a:spcAft>
              <a:buClrTx/>
              <a:buSzTx/>
              <a:buFontTx/>
            </a:pPr>
            <a:r>
              <a:rPr lang="en-US" altLang="zh-CN" sz="2200" dirty="0" err="1">
                <a:sym typeface="+mn-ea"/>
              </a:rPr>
              <a:t>    }</a:t>
            </a:r>
          </a:p>
          <a:p>
            <a:pPr lvl="0" algn="l" fontAlgn="auto">
              <a:lnSpc>
                <a:spcPct val="95000"/>
              </a:lnSpc>
              <a:spcBef>
                <a:spcPts val="0"/>
              </a:spcBef>
              <a:spcAft>
                <a:spcPts val="0"/>
              </a:spcAft>
              <a:buClrTx/>
              <a:buSzTx/>
              <a:buFontTx/>
            </a:pPr>
            <a:r>
              <a:rPr lang="en-US" altLang="zh-CN" sz="2200" dirty="0" err="1">
                <a:sym typeface="+mn-ea"/>
              </a:rPr>
              <a:t>    cout&lt;&lt;"问题无解";</a:t>
            </a:r>
          </a:p>
          <a:p>
            <a:pPr lvl="0" algn="l" fontAlgn="auto">
              <a:lnSpc>
                <a:spcPct val="95000"/>
              </a:lnSpc>
              <a:spcBef>
                <a:spcPts val="0"/>
              </a:spcBef>
              <a:spcAft>
                <a:spcPts val="0"/>
              </a:spcAft>
              <a:buClrTx/>
              <a:buSzTx/>
              <a:buFontTx/>
            </a:pPr>
            <a:r>
              <a:rPr lang="en-US" altLang="zh-CN" sz="2200" dirty="0" err="1">
                <a:sym typeface="+mn-ea"/>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10.2.4  素数环问题</a:t>
            </a:r>
          </a:p>
        </p:txBody>
      </p:sp>
      <p:sp>
        <p:nvSpPr>
          <p:cNvPr id="6" name="文本框 5"/>
          <p:cNvSpPr txBox="1"/>
          <p:nvPr/>
        </p:nvSpPr>
        <p:spPr>
          <a:xfrm>
            <a:off x="1032510" y="836930"/>
            <a:ext cx="10564495" cy="5573395"/>
          </a:xfrm>
          <a:prstGeom prst="rect">
            <a:avLst/>
          </a:prstGeom>
          <a:noFill/>
          <a:ln w="12700">
            <a:solidFill>
              <a:srgbClr val="507D7D"/>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spcBef>
                <a:spcPct val="20000"/>
              </a:spcBef>
              <a:defRPr sz="240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defRPr>
            </a:lvl1pPr>
          </a:lstStyle>
          <a:p>
            <a:pPr lvl="0" algn="l">
              <a:lnSpc>
                <a:spcPct val="90000"/>
              </a:lnSpc>
              <a:spcBef>
                <a:spcPts val="0"/>
              </a:spcBef>
              <a:spcAft>
                <a:spcPts val="0"/>
              </a:spcAft>
              <a:buClrTx/>
              <a:buSzTx/>
              <a:buFontTx/>
            </a:pPr>
            <a:r>
              <a:rPr lang="en-US" altLang="zh-CN" sz="2200" dirty="0" err="1">
                <a:sym typeface="+mn-ea"/>
              </a:rPr>
              <a:t>int Check(int x[ ], int n, int i)  </a:t>
            </a:r>
          </a:p>
          <a:p>
            <a:pPr lvl="0" algn="l">
              <a:lnSpc>
                <a:spcPct val="90000"/>
              </a:lnSpc>
              <a:spcBef>
                <a:spcPts val="0"/>
              </a:spcBef>
              <a:spcAft>
                <a:spcPts val="0"/>
              </a:spcAft>
              <a:buClrTx/>
              <a:buSzTx/>
              <a:buFontTx/>
            </a:pPr>
            <a:r>
              <a:rPr lang="en-US" altLang="zh-CN" sz="2200" dirty="0" err="1">
                <a:sym typeface="+mn-ea"/>
              </a:rPr>
              <a:t>{</a:t>
            </a:r>
          </a:p>
          <a:p>
            <a:pPr lvl="0" algn="l">
              <a:lnSpc>
                <a:spcPct val="90000"/>
              </a:lnSpc>
              <a:spcBef>
                <a:spcPts val="0"/>
              </a:spcBef>
              <a:spcAft>
                <a:spcPts val="0"/>
              </a:spcAft>
              <a:buClrTx/>
              <a:buSzTx/>
              <a:buFontTx/>
            </a:pPr>
            <a:r>
              <a:rPr lang="en-US" altLang="zh-CN" sz="2200" dirty="0" err="1">
                <a:sym typeface="+mn-ea"/>
              </a:rPr>
              <a:t>    int j, flag = 0;</a:t>
            </a:r>
          </a:p>
          <a:p>
            <a:pPr lvl="0" algn="l">
              <a:lnSpc>
                <a:spcPct val="90000"/>
              </a:lnSpc>
              <a:spcBef>
                <a:spcPts val="0"/>
              </a:spcBef>
              <a:spcAft>
                <a:spcPts val="0"/>
              </a:spcAft>
              <a:buClrTx/>
              <a:buSzTx/>
              <a:buFontTx/>
            </a:pPr>
            <a:r>
              <a:rPr lang="en-US" altLang="zh-CN" sz="2200" dirty="0" err="1">
                <a:sym typeface="+mn-ea"/>
              </a:rPr>
              <a:t> </a:t>
            </a:r>
            <a:r>
              <a:rPr lang="en-US" altLang="zh-CN" sz="2200" dirty="0" err="1">
                <a:solidFill>
                  <a:srgbClr val="C00000"/>
                </a:solidFill>
                <a:sym typeface="+mn-ea"/>
              </a:rPr>
              <a:t>   for (j = 0; j &lt; i; j++)                                //判断是否重复</a:t>
            </a:r>
          </a:p>
          <a:p>
            <a:pPr lvl="0" algn="l">
              <a:lnSpc>
                <a:spcPct val="90000"/>
              </a:lnSpc>
              <a:spcBef>
                <a:spcPts val="0"/>
              </a:spcBef>
              <a:spcAft>
                <a:spcPts val="0"/>
              </a:spcAft>
              <a:buClrTx/>
              <a:buSzTx/>
              <a:buFontTx/>
            </a:pPr>
            <a:r>
              <a:rPr lang="en-US" altLang="zh-CN" sz="2200" dirty="0" err="1">
                <a:solidFill>
                  <a:srgbClr val="C00000"/>
                </a:solidFill>
                <a:sym typeface="+mn-ea"/>
              </a:rPr>
              <a:t>        if (x[i] == x[j]) return 0;</a:t>
            </a:r>
          </a:p>
          <a:p>
            <a:pPr lvl="0" algn="l">
              <a:lnSpc>
                <a:spcPct val="90000"/>
              </a:lnSpc>
              <a:spcBef>
                <a:spcPts val="0"/>
              </a:spcBef>
              <a:spcAft>
                <a:spcPts val="0"/>
              </a:spcAft>
              <a:buClrTx/>
              <a:buSzTx/>
              <a:buFontTx/>
            </a:pPr>
            <a:r>
              <a:rPr lang="en-US" altLang="zh-CN" sz="2200" dirty="0" err="1">
                <a:sym typeface="+mn-ea"/>
              </a:rPr>
              <a:t>    </a:t>
            </a:r>
            <a:r>
              <a:rPr lang="en-US" altLang="zh-CN" sz="2200" dirty="0" err="1">
                <a:solidFill>
                  <a:schemeClr val="accent5">
                    <a:lumMod val="75000"/>
                  </a:schemeClr>
                </a:solidFill>
                <a:sym typeface="+mn-ea"/>
              </a:rPr>
              <a:t>flag = Prime(x[i] + x[i - 1]);   </a:t>
            </a:r>
            <a:r>
              <a:rPr lang="en-US" altLang="zh-CN" sz="2200" dirty="0" err="1">
                <a:sym typeface="+mn-ea"/>
              </a:rPr>
              <a:t>               //判断相邻数之和是否素数</a:t>
            </a:r>
          </a:p>
          <a:p>
            <a:pPr lvl="0" algn="l">
              <a:lnSpc>
                <a:spcPct val="90000"/>
              </a:lnSpc>
              <a:spcBef>
                <a:spcPts val="0"/>
              </a:spcBef>
              <a:spcAft>
                <a:spcPts val="0"/>
              </a:spcAft>
              <a:buClrTx/>
              <a:buSzTx/>
              <a:buFontTx/>
            </a:pPr>
            <a:r>
              <a:rPr lang="en-US" altLang="zh-CN" sz="2200" dirty="0" err="1">
                <a:sym typeface="+mn-ea"/>
              </a:rPr>
              <a:t>    if (flag == 1 &amp;&amp; i == n - 1)                   //判断第一个和最后一个是否素数</a:t>
            </a:r>
          </a:p>
          <a:p>
            <a:pPr lvl="0" algn="l">
              <a:lnSpc>
                <a:spcPct val="90000"/>
              </a:lnSpc>
              <a:spcBef>
                <a:spcPts val="0"/>
              </a:spcBef>
              <a:spcAft>
                <a:spcPts val="0"/>
              </a:spcAft>
              <a:buClrTx/>
              <a:buSzTx/>
              <a:buFontTx/>
            </a:pPr>
            <a:r>
              <a:rPr lang="en-US" altLang="zh-CN" sz="2200" dirty="0" err="1">
                <a:sym typeface="+mn-ea"/>
              </a:rPr>
              <a:t>    flag = Prime(x[i] + x[0]);</a:t>
            </a:r>
          </a:p>
          <a:p>
            <a:pPr lvl="0" algn="l">
              <a:lnSpc>
                <a:spcPct val="90000"/>
              </a:lnSpc>
              <a:spcBef>
                <a:spcPts val="0"/>
              </a:spcBef>
              <a:spcAft>
                <a:spcPts val="0"/>
              </a:spcAft>
              <a:buClrTx/>
              <a:buSzTx/>
              <a:buFontTx/>
            </a:pPr>
            <a:r>
              <a:rPr lang="en-US" altLang="zh-CN" sz="2200" dirty="0" err="1">
                <a:sym typeface="+mn-ea"/>
              </a:rPr>
              <a:t>    return flag;</a:t>
            </a:r>
          </a:p>
          <a:p>
            <a:pPr lvl="0" algn="l">
              <a:lnSpc>
                <a:spcPct val="90000"/>
              </a:lnSpc>
              <a:spcBef>
                <a:spcPts val="0"/>
              </a:spcBef>
              <a:spcAft>
                <a:spcPts val="0"/>
              </a:spcAft>
              <a:buClrTx/>
              <a:buSzTx/>
              <a:buFontTx/>
            </a:pPr>
            <a:r>
              <a:rPr lang="en-US" altLang="zh-CN" sz="2200" dirty="0" err="1">
                <a:sym typeface="+mn-ea"/>
              </a:rPr>
              <a:t>}</a:t>
            </a:r>
          </a:p>
          <a:p>
            <a:pPr lvl="0" algn="l">
              <a:lnSpc>
                <a:spcPct val="90000"/>
              </a:lnSpc>
              <a:spcBef>
                <a:spcPts val="0"/>
              </a:spcBef>
              <a:spcAft>
                <a:spcPts val="0"/>
              </a:spcAft>
              <a:buClrTx/>
              <a:buSzTx/>
              <a:buFontTx/>
            </a:pPr>
            <a:r>
              <a:rPr lang="en-US" altLang="zh-CN" sz="2200" dirty="0" err="1">
                <a:sym typeface="+mn-ea"/>
              </a:rPr>
              <a:t>int Prime(int x)                               //判断整数x是否素数</a:t>
            </a:r>
          </a:p>
          <a:p>
            <a:pPr lvl="0" algn="l">
              <a:lnSpc>
                <a:spcPct val="90000"/>
              </a:lnSpc>
              <a:spcBef>
                <a:spcPts val="0"/>
              </a:spcBef>
              <a:spcAft>
                <a:spcPts val="0"/>
              </a:spcAft>
              <a:buClrTx/>
              <a:buSzTx/>
              <a:buFontTx/>
            </a:pPr>
            <a:r>
              <a:rPr lang="en-US" altLang="zh-CN" sz="2200" dirty="0" err="1">
                <a:sym typeface="+mn-ea"/>
              </a:rPr>
              <a:t>{</a:t>
            </a:r>
          </a:p>
          <a:p>
            <a:pPr lvl="0" algn="l">
              <a:lnSpc>
                <a:spcPct val="90000"/>
              </a:lnSpc>
              <a:spcBef>
                <a:spcPts val="0"/>
              </a:spcBef>
              <a:spcAft>
                <a:spcPts val="0"/>
              </a:spcAft>
              <a:buClrTx/>
              <a:buSzTx/>
              <a:buFontTx/>
            </a:pPr>
            <a:r>
              <a:rPr lang="en-US" altLang="zh-CN" sz="2200" dirty="0" err="1">
                <a:sym typeface="+mn-ea"/>
              </a:rPr>
              <a:t>    int i, n;</a:t>
            </a:r>
          </a:p>
          <a:p>
            <a:pPr lvl="0" algn="l">
              <a:lnSpc>
                <a:spcPct val="90000"/>
              </a:lnSpc>
              <a:spcBef>
                <a:spcPts val="0"/>
              </a:spcBef>
              <a:spcAft>
                <a:spcPts val="0"/>
              </a:spcAft>
              <a:buClrTx/>
              <a:buSzTx/>
              <a:buFontTx/>
            </a:pPr>
            <a:r>
              <a:rPr lang="en-US" altLang="zh-CN" sz="2200" dirty="0" err="1">
                <a:sym typeface="+mn-ea"/>
              </a:rPr>
              <a:t>    n = (int)sqrt(x);</a:t>
            </a:r>
          </a:p>
          <a:p>
            <a:pPr lvl="0" algn="l">
              <a:lnSpc>
                <a:spcPct val="90000"/>
              </a:lnSpc>
              <a:spcBef>
                <a:spcPts val="0"/>
              </a:spcBef>
              <a:spcAft>
                <a:spcPts val="0"/>
              </a:spcAft>
              <a:buClrTx/>
              <a:buSzTx/>
              <a:buFontTx/>
            </a:pPr>
            <a:r>
              <a:rPr lang="en-US" altLang="zh-CN" sz="2200" dirty="0" err="1">
                <a:sym typeface="+mn-ea"/>
              </a:rPr>
              <a:t>    for (i = 2; i &lt;= n; i++)</a:t>
            </a:r>
          </a:p>
          <a:p>
            <a:pPr lvl="0" algn="l">
              <a:lnSpc>
                <a:spcPct val="90000"/>
              </a:lnSpc>
              <a:spcBef>
                <a:spcPts val="0"/>
              </a:spcBef>
              <a:spcAft>
                <a:spcPts val="0"/>
              </a:spcAft>
              <a:buClrTx/>
              <a:buSzTx/>
              <a:buFontTx/>
            </a:pPr>
            <a:r>
              <a:rPr lang="en-US" altLang="zh-CN" sz="2200" dirty="0" err="1">
                <a:sym typeface="+mn-ea"/>
              </a:rPr>
              <a:t>        if (x % i == 0) return 0;</a:t>
            </a:r>
          </a:p>
          <a:p>
            <a:pPr lvl="0" algn="l">
              <a:lnSpc>
                <a:spcPct val="90000"/>
              </a:lnSpc>
              <a:spcBef>
                <a:spcPts val="0"/>
              </a:spcBef>
              <a:spcAft>
                <a:spcPts val="0"/>
              </a:spcAft>
              <a:buClrTx/>
              <a:buSzTx/>
              <a:buFontTx/>
            </a:pPr>
            <a:r>
              <a:rPr lang="en-US" altLang="zh-CN" sz="2200" dirty="0" err="1">
                <a:sym typeface="+mn-ea"/>
              </a:rPr>
              <a:t>    return 1;</a:t>
            </a:r>
          </a:p>
          <a:p>
            <a:pPr lvl="0" algn="l">
              <a:lnSpc>
                <a:spcPct val="90000"/>
              </a:lnSpc>
              <a:spcBef>
                <a:spcPts val="0"/>
              </a:spcBef>
              <a:spcAft>
                <a:spcPts val="0"/>
              </a:spcAft>
              <a:buClrTx/>
              <a:buSzTx/>
              <a:buFontTx/>
            </a:pPr>
            <a:r>
              <a:rPr lang="en-US" altLang="zh-CN" sz="2200" dirty="0" err="1">
                <a:sym typeface="+mn-ea"/>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10.2.5  八皇后问题</a:t>
            </a:r>
          </a:p>
        </p:txBody>
      </p:sp>
      <p:sp>
        <p:nvSpPr>
          <p:cNvPr id="101" name="文本框 100"/>
          <p:cNvSpPr txBox="1"/>
          <p:nvPr/>
        </p:nvSpPr>
        <p:spPr>
          <a:xfrm>
            <a:off x="598805" y="875665"/>
            <a:ext cx="10808970" cy="1863725"/>
          </a:xfrm>
          <a:prstGeom prst="rect">
            <a:avLst/>
          </a:prstGeom>
          <a:noFill/>
          <a:ln w="9525">
            <a:noFill/>
          </a:ln>
        </p:spPr>
        <p:txBody>
          <a:bodyPr wrap="square">
            <a:spAutoFit/>
          </a:bodyPr>
          <a:lstStyle/>
          <a:p>
            <a:pPr indent="0" algn="just">
              <a:lnSpc>
                <a:spcPct val="120000"/>
              </a:lnSpc>
              <a:spcBef>
                <a:spcPts val="0"/>
              </a:spcBef>
              <a:spcAft>
                <a:spcPts val="0"/>
              </a:spcAft>
            </a:pP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【问题】八皇后问题（</a:t>
            </a:r>
            <a:r>
              <a:rPr lang="en-US"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eight quess problem</a:t>
            </a: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：在</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a:latin typeface="Times New Roman" panose="02020603050405020304" pitchFamily="18" charset="0"/>
                <a:ea typeface="微软雅黑" panose="020B0503020204020204" pitchFamily="34" charset="-122"/>
                <a:cs typeface="Times New Roman" panose="02020603050405020304" pitchFamily="18" charset="0"/>
              </a:rPr>
              <a:t>8×8 </a:t>
            </a:r>
            <a:r>
              <a:rPr lang="zh-CN" sz="2400" b="0">
                <a:latin typeface="Times New Roman" panose="02020603050405020304" pitchFamily="18" charset="0"/>
                <a:ea typeface="微软雅黑" panose="020B0503020204020204" pitchFamily="34" charset="-122"/>
                <a:cs typeface="Times New Roman" panose="02020603050405020304" pitchFamily="18" charset="0"/>
              </a:rPr>
              <a:t>的棋盘上摆放八个皇后，使其不能互相攻击，即任意两个皇后都不能处于同一行、同一列或同一斜线上。可以把八皇后问题扩展到</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 </a:t>
            </a:r>
            <a:r>
              <a:rPr lang="zh-CN" sz="2400" b="0">
                <a:latin typeface="Times New Roman" panose="02020603050405020304" pitchFamily="18" charset="0"/>
                <a:ea typeface="微软雅黑" panose="020B0503020204020204" pitchFamily="34" charset="-122"/>
                <a:cs typeface="Times New Roman" panose="02020603050405020304" pitchFamily="18" charset="0"/>
              </a:rPr>
              <a:t>皇后问题，即在</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 </a:t>
            </a:r>
            <a:r>
              <a:rPr lang="zh-CN" sz="2400" b="0">
                <a:latin typeface="Times New Roman" panose="02020603050405020304" pitchFamily="18" charset="0"/>
                <a:ea typeface="微软雅黑" panose="020B0503020204020204" pitchFamily="34" charset="-122"/>
                <a:cs typeface="Times New Roman" panose="02020603050405020304" pitchFamily="18" charset="0"/>
              </a:rPr>
              <a:t>的棋盘上摆放</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 </a:t>
            </a:r>
            <a:r>
              <a:rPr lang="zh-CN" sz="2400" b="0">
                <a:latin typeface="Times New Roman" panose="02020603050405020304" pitchFamily="18" charset="0"/>
                <a:ea typeface="微软雅黑" panose="020B0503020204020204" pitchFamily="34" charset="-122"/>
                <a:cs typeface="Times New Roman" panose="02020603050405020304" pitchFamily="18" charset="0"/>
              </a:rPr>
              <a:t>个皇后，使任意两个皇后都不能处于同一行、同一列或同一斜线上。</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2" name="图片 1"/>
          <p:cNvPicPr>
            <a:picLocks noChangeAspect="1"/>
          </p:cNvPicPr>
          <p:nvPr/>
        </p:nvPicPr>
        <p:blipFill>
          <a:blip r:embed="rId3" r:link="rId4"/>
          <a:stretch>
            <a:fillRect/>
          </a:stretch>
        </p:blipFill>
        <p:spPr>
          <a:xfrm>
            <a:off x="6554470" y="3161030"/>
            <a:ext cx="2787704" cy="2700000"/>
          </a:xfrm>
          <a:prstGeom prst="rect">
            <a:avLst/>
          </a:prstGeom>
          <a:noFill/>
          <a:ln w="9525">
            <a:solidFill>
              <a:schemeClr val="accent6">
                <a:lumMod val="50000"/>
              </a:schemeClr>
            </a:solidFill>
          </a:ln>
        </p:spPr>
      </p:pic>
      <p:pic>
        <p:nvPicPr>
          <p:cNvPr id="102" name="图片 101"/>
          <p:cNvPicPr>
            <a:picLocks noChangeAspect="1"/>
          </p:cNvPicPr>
          <p:nvPr/>
        </p:nvPicPr>
        <p:blipFill>
          <a:blip r:embed="rId5" r:link="rId6"/>
          <a:stretch>
            <a:fillRect/>
          </a:stretch>
        </p:blipFill>
        <p:spPr>
          <a:xfrm>
            <a:off x="2667635" y="3131820"/>
            <a:ext cx="3083719" cy="2736000"/>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10.2.5  八皇后问题</a:t>
            </a:r>
          </a:p>
        </p:txBody>
      </p:sp>
      <p:sp>
        <p:nvSpPr>
          <p:cNvPr id="101" name="文本框 100"/>
          <p:cNvSpPr txBox="1"/>
          <p:nvPr/>
        </p:nvSpPr>
        <p:spPr>
          <a:xfrm>
            <a:off x="541020" y="807085"/>
            <a:ext cx="10823575" cy="1420495"/>
          </a:xfrm>
          <a:prstGeom prst="rect">
            <a:avLst/>
          </a:prstGeom>
          <a:noFill/>
          <a:ln w="9525">
            <a:noFill/>
          </a:ln>
        </p:spPr>
        <p:txBody>
          <a:bodyPr wrap="square">
            <a:spAutoFit/>
          </a:bodyPr>
          <a:lstStyle/>
          <a:p>
            <a:pPr indent="0" algn="just">
              <a:lnSpc>
                <a:spcPct val="120000"/>
              </a:lnSpc>
              <a:spcBef>
                <a:spcPts val="0"/>
              </a:spcBef>
              <a:spcAft>
                <a:spcPts val="0"/>
              </a:spcAft>
            </a:pP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【想法】</a:t>
            </a:r>
            <a:r>
              <a:rPr lang="zh-CN" sz="2400" b="0">
                <a:latin typeface="Times New Roman" panose="02020603050405020304" pitchFamily="18" charset="0"/>
                <a:ea typeface="微软雅黑" panose="020B0503020204020204" pitchFamily="34" charset="-122"/>
                <a:cs typeface="Times New Roman" panose="02020603050405020304" pitchFamily="18" charset="0"/>
              </a:rPr>
              <a:t>棋盘的每一行必须摆放一个皇后，</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 </a:t>
            </a:r>
            <a:r>
              <a:rPr lang="zh-CN" sz="2400" b="0">
                <a:latin typeface="Times New Roman" panose="02020603050405020304" pitchFamily="18" charset="0"/>
                <a:ea typeface="微软雅黑" panose="020B0503020204020204" pitchFamily="34" charset="-122"/>
                <a:cs typeface="Times New Roman" panose="02020603050405020304" pitchFamily="18" charset="0"/>
              </a:rPr>
              <a:t>皇后问题的可能解用向量</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x</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1</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x</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2</a:t>
            </a:r>
            <a:r>
              <a:rPr lang="en-US" sz="2400" b="0">
                <a:latin typeface="Times New Roman" panose="02020603050405020304" pitchFamily="18" charset="0"/>
                <a:ea typeface="微软雅黑" panose="020B0503020204020204" pitchFamily="34" charset="-122"/>
                <a:cs typeface="Times New Roman" panose="02020603050405020304" pitchFamily="18" charset="0"/>
              </a:rPr>
              <a:t>, …,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x</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n</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表示，即第</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 </a:t>
            </a:r>
            <a:r>
              <a:rPr lang="zh-CN" sz="2400" b="0">
                <a:latin typeface="Times New Roman" panose="02020603050405020304" pitchFamily="18" charset="0"/>
                <a:ea typeface="微软雅黑" panose="020B0503020204020204" pitchFamily="34" charset="-122"/>
                <a:cs typeface="Times New Roman" panose="02020603050405020304" pitchFamily="18" charset="0"/>
              </a:rPr>
              <a:t>个皇后摆放在第</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 </a:t>
            </a:r>
            <a:r>
              <a:rPr lang="zh-CN" sz="2400" b="0">
                <a:latin typeface="Times New Roman" panose="02020603050405020304" pitchFamily="18" charset="0"/>
                <a:ea typeface="微软雅黑" panose="020B0503020204020204" pitchFamily="34" charset="-122"/>
                <a:cs typeface="Times New Roman" panose="02020603050405020304" pitchFamily="18" charset="0"/>
              </a:rPr>
              <a:t>行第</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x</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i </a:t>
            </a:r>
            <a:r>
              <a:rPr lang="zh-CN" sz="2400" b="0">
                <a:latin typeface="Times New Roman" panose="02020603050405020304" pitchFamily="18" charset="0"/>
                <a:ea typeface="微软雅黑" panose="020B0503020204020204" pitchFamily="34" charset="-122"/>
                <a:cs typeface="Times New Roman" panose="02020603050405020304" pitchFamily="18" charset="0"/>
              </a:rPr>
              <a:t>列的位置（</a:t>
            </a:r>
            <a:r>
              <a:rPr lang="en-US" sz="2400" b="0">
                <a:latin typeface="Times New Roman" panose="02020603050405020304" pitchFamily="18" charset="0"/>
                <a:ea typeface="微软雅黑" panose="020B0503020204020204" pitchFamily="34" charset="-122"/>
                <a:cs typeface="Times New Roman" panose="02020603050405020304" pitchFamily="18" charset="0"/>
              </a:rPr>
              <a:t>1 ≤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 </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a:t>
            </a:r>
            <a:r>
              <a:rPr lang="zh-CN" sz="2400" b="0">
                <a:latin typeface="Times New Roman" panose="02020603050405020304" pitchFamily="18" charset="0"/>
                <a:ea typeface="微软雅黑" panose="020B0503020204020204" pitchFamily="34" charset="-122"/>
                <a:cs typeface="Times New Roman" panose="02020603050405020304" pitchFamily="18" charset="0"/>
              </a:rPr>
              <a:t>且</a:t>
            </a:r>
            <a:r>
              <a:rPr lang="en-US" sz="2400" b="0">
                <a:latin typeface="Times New Roman" panose="02020603050405020304" pitchFamily="18" charset="0"/>
                <a:ea typeface="微软雅黑" panose="020B0503020204020204" pitchFamily="34" charset="-122"/>
                <a:cs typeface="Times New Roman" panose="02020603050405020304" pitchFamily="18" charset="0"/>
              </a:rPr>
              <a:t>1 ≤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x</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i </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a:t>
            </a:r>
            <a:r>
              <a:rPr lang="zh-CN" sz="2400" b="0">
                <a:latin typeface="Times New Roman" panose="02020603050405020304" pitchFamily="18" charset="0"/>
                <a:ea typeface="微软雅黑" panose="020B0503020204020204" pitchFamily="34" charset="-122"/>
                <a:cs typeface="Times New Roman" panose="02020603050405020304" pitchFamily="18" charset="0"/>
              </a:rPr>
              <a:t>）。由于两个皇后不能位于同一列，所以，</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 </a:t>
            </a:r>
            <a:r>
              <a:rPr lang="zh-CN" sz="2400" b="0">
                <a:latin typeface="Times New Roman" panose="02020603050405020304" pitchFamily="18" charset="0"/>
                <a:ea typeface="微软雅黑" panose="020B0503020204020204" pitchFamily="34" charset="-122"/>
                <a:cs typeface="Times New Roman" panose="02020603050405020304" pitchFamily="18" charset="0"/>
              </a:rPr>
              <a:t>皇后问题的解向量必须满足</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约束条件</a:t>
            </a:r>
            <a:r>
              <a:rPr lang="en-US" sz="2400" b="0" i="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x</a:t>
            </a:r>
            <a:r>
              <a:rPr lang="en-US" sz="2400" b="0" i="1" baseline="-250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i</a:t>
            </a:r>
            <a:r>
              <a:rPr 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x</a:t>
            </a:r>
            <a:r>
              <a:rPr lang="en-US" sz="2400" b="0" i="1" baseline="-250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j</a:t>
            </a:r>
            <a:r>
              <a:rPr lang="zh-CN" sz="2400" b="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文本框 1"/>
          <p:cNvSpPr txBox="1"/>
          <p:nvPr/>
        </p:nvSpPr>
        <p:spPr>
          <a:xfrm>
            <a:off x="541020" y="2227580"/>
            <a:ext cx="10823575" cy="1863725"/>
          </a:xfrm>
          <a:prstGeom prst="rect">
            <a:avLst/>
          </a:prstGeom>
          <a:noFill/>
          <a:ln w="9525">
            <a:noFill/>
          </a:ln>
        </p:spPr>
        <p:txBody>
          <a:bodyPr wrap="square">
            <a:spAutoFit/>
          </a:bodyPr>
          <a:lstStyle/>
          <a:p>
            <a:pPr indent="0" algn="just">
              <a:lnSpc>
                <a:spcPct val="120000"/>
              </a:lnSpc>
              <a:spcBef>
                <a:spcPts val="0"/>
              </a:spcBef>
              <a:spcAft>
                <a:spcPts val="0"/>
              </a:spcAft>
            </a:pP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zh-CN" sz="2400" b="0">
                <a:latin typeface="Times New Roman" panose="02020603050405020304" pitchFamily="18" charset="0"/>
                <a:ea typeface="微软雅黑" panose="020B0503020204020204" pitchFamily="34" charset="-122"/>
                <a:cs typeface="Times New Roman" panose="02020603050405020304" pitchFamily="18" charset="0"/>
              </a:rPr>
              <a:t>可以将</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 </a:t>
            </a:r>
            <a:r>
              <a:rPr lang="zh-CN" sz="2400" b="0">
                <a:latin typeface="Times New Roman" panose="02020603050405020304" pitchFamily="18" charset="0"/>
                <a:ea typeface="微软雅黑" panose="020B0503020204020204" pitchFamily="34" charset="-122"/>
                <a:cs typeface="Times New Roman" panose="02020603050405020304" pitchFamily="18" charset="0"/>
              </a:rPr>
              <a:t>皇后问题的</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 </a:t>
            </a:r>
            <a:r>
              <a:rPr lang="zh-CN" sz="2400" b="0">
                <a:latin typeface="Times New Roman" panose="02020603050405020304" pitchFamily="18" charset="0"/>
                <a:ea typeface="微软雅黑" panose="020B0503020204020204" pitchFamily="34" charset="-122"/>
                <a:cs typeface="Times New Roman" panose="02020603050405020304" pitchFamily="18" charset="0"/>
              </a:rPr>
              <a:t>棋盘看成是矩阵，设皇后</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 </a:t>
            </a:r>
            <a:r>
              <a:rPr lang="zh-CN" sz="2400" b="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j </a:t>
            </a:r>
            <a:r>
              <a:rPr lang="zh-CN" sz="2400" b="0">
                <a:latin typeface="Times New Roman" panose="02020603050405020304" pitchFamily="18" charset="0"/>
                <a:ea typeface="微软雅黑" panose="020B0503020204020204" pitchFamily="34" charset="-122"/>
                <a:cs typeface="Times New Roman" panose="02020603050405020304" pitchFamily="18" charset="0"/>
              </a:rPr>
              <a:t>的摆放位置分别是</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x</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i</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zh-CN" sz="2400" b="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j</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x</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j</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，则在棋盘上斜率为</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a:latin typeface="Times New Roman" panose="02020603050405020304" pitchFamily="18" charset="0"/>
                <a:ea typeface="微软雅黑" panose="020B0503020204020204" pitchFamily="34" charset="-122"/>
                <a:cs typeface="Times New Roman" panose="02020603050405020304" pitchFamily="18" charset="0"/>
              </a:rPr>
              <a:t>-1 </a:t>
            </a:r>
            <a:r>
              <a:rPr lang="zh-CN" sz="2400" b="0">
                <a:latin typeface="Times New Roman" panose="02020603050405020304" pitchFamily="18" charset="0"/>
                <a:ea typeface="微软雅黑" panose="020B0503020204020204" pitchFamily="34" charset="-122"/>
                <a:cs typeface="Times New Roman" panose="02020603050405020304" pitchFamily="18" charset="0"/>
              </a:rPr>
              <a:t>的同一条斜线上，满足条件</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x</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i</a:t>
            </a:r>
            <a:r>
              <a:rPr lang="en-US" sz="2400" b="0" i="1">
                <a:latin typeface="Times New Roman" panose="02020603050405020304" pitchFamily="18" charset="0"/>
                <a:ea typeface="微软雅黑" panose="020B0503020204020204" pitchFamily="34" charset="-122"/>
                <a:cs typeface="Times New Roman" panose="02020603050405020304" pitchFamily="18" charset="0"/>
              </a:rPr>
              <a:t> </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 j</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x</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j</a:t>
            </a:r>
            <a:r>
              <a:rPr lang="zh-CN" sz="2400" b="0">
                <a:latin typeface="Times New Roman" panose="02020603050405020304" pitchFamily="18" charset="0"/>
                <a:ea typeface="微软雅黑" panose="020B0503020204020204" pitchFamily="34" charset="-122"/>
                <a:cs typeface="Times New Roman" panose="02020603050405020304" pitchFamily="18" charset="0"/>
              </a:rPr>
              <a:t>；在棋盘上斜率为</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a:latin typeface="Times New Roman" panose="02020603050405020304" pitchFamily="18" charset="0"/>
                <a:ea typeface="微软雅黑" panose="020B0503020204020204" pitchFamily="34" charset="-122"/>
                <a:cs typeface="Times New Roman" panose="02020603050405020304" pitchFamily="18" charset="0"/>
              </a:rPr>
              <a:t>1 </a:t>
            </a:r>
            <a:r>
              <a:rPr lang="zh-CN" sz="2400" b="0">
                <a:latin typeface="Times New Roman" panose="02020603050405020304" pitchFamily="18" charset="0"/>
                <a:ea typeface="微软雅黑" panose="020B0503020204020204" pitchFamily="34" charset="-122"/>
                <a:cs typeface="Times New Roman" panose="02020603050405020304" pitchFamily="18" charset="0"/>
              </a:rPr>
              <a:t>的同一条斜线上，满足条件</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x</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i</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 j</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x</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j</a:t>
            </a:r>
            <a:r>
              <a:rPr lang="zh-CN" sz="2400" b="0">
                <a:latin typeface="Times New Roman" panose="02020603050405020304" pitchFamily="18" charset="0"/>
                <a:ea typeface="微软雅黑" panose="020B0503020204020204" pitchFamily="34" charset="-122"/>
                <a:cs typeface="Times New Roman" panose="02020603050405020304" pitchFamily="18" charset="0"/>
              </a:rPr>
              <a:t>。综合上述两种情况，</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 </a:t>
            </a:r>
            <a:r>
              <a:rPr lang="zh-CN" sz="2400" b="0">
                <a:latin typeface="Times New Roman" panose="02020603050405020304" pitchFamily="18" charset="0"/>
                <a:ea typeface="微软雅黑" panose="020B0503020204020204" pitchFamily="34" charset="-122"/>
                <a:cs typeface="Times New Roman" panose="02020603050405020304" pitchFamily="18" charset="0"/>
              </a:rPr>
              <a:t>皇后问题的解必须满足</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约束条件：</a:t>
            </a:r>
            <a:r>
              <a:rPr 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i</a:t>
            </a:r>
            <a:r>
              <a:rPr 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j</a:t>
            </a:r>
            <a:r>
              <a:rPr 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x</a:t>
            </a:r>
            <a:r>
              <a:rPr lang="en-US" sz="2400" b="0" i="1" baseline="-250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i</a:t>
            </a:r>
            <a:r>
              <a:rPr 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x</a:t>
            </a:r>
            <a:r>
              <a:rPr lang="en-US" sz="2400" b="0" i="1" baseline="-250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j</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5" name="对象 4"/>
          <p:cNvGraphicFramePr>
            <a:graphicFrameLocks noChangeAspect="1"/>
          </p:cNvGraphicFramePr>
          <p:nvPr/>
        </p:nvGraphicFramePr>
        <p:xfrm>
          <a:off x="2663825" y="4251325"/>
          <a:ext cx="2667137" cy="2160000"/>
        </p:xfrm>
        <a:graphic>
          <a:graphicData uri="http://schemas.openxmlformats.org/presentationml/2006/ole">
            <mc:AlternateContent xmlns:mc="http://schemas.openxmlformats.org/markup-compatibility/2006">
              <mc:Choice xmlns:v="urn:schemas-microsoft-com:vml" Requires="v">
                <p:oleObj r:id="rId3" imgW="1905000" imgH="1543050" progId="Paint.Picture">
                  <p:embed/>
                </p:oleObj>
              </mc:Choice>
              <mc:Fallback>
                <p:oleObj r:id="rId3" imgW="1905000" imgH="1543050" progId="Paint.Picture">
                  <p:embed/>
                  <p:pic>
                    <p:nvPicPr>
                      <p:cNvPr id="5" name="对象 4"/>
                      <p:cNvPicPr/>
                      <p:nvPr/>
                    </p:nvPicPr>
                    <p:blipFill>
                      <a:blip r:embed="rId4"/>
                      <a:stretch>
                        <a:fillRect/>
                      </a:stretch>
                    </p:blipFill>
                    <p:spPr>
                      <a:xfrm>
                        <a:off x="2663825" y="4251325"/>
                        <a:ext cx="2667137" cy="2160000"/>
                      </a:xfrm>
                      <a:prstGeom prst="rect">
                        <a:avLst/>
                      </a:prstGeom>
                    </p:spPr>
                  </p:pic>
                </p:oleObj>
              </mc:Fallback>
            </mc:AlternateContent>
          </a:graphicData>
        </a:graphic>
      </p:graphicFrame>
      <p:graphicFrame>
        <p:nvGraphicFramePr>
          <p:cNvPr id="7" name="对象 6"/>
          <p:cNvGraphicFramePr>
            <a:graphicFrameLocks noChangeAspect="1"/>
          </p:cNvGraphicFramePr>
          <p:nvPr/>
        </p:nvGraphicFramePr>
        <p:xfrm>
          <a:off x="5834380" y="4251325"/>
          <a:ext cx="2586316" cy="2160000"/>
        </p:xfrm>
        <a:graphic>
          <a:graphicData uri="http://schemas.openxmlformats.org/presentationml/2006/ole">
            <mc:AlternateContent xmlns:mc="http://schemas.openxmlformats.org/markup-compatibility/2006">
              <mc:Choice xmlns:v="urn:schemas-microsoft-com:vml" Requires="v">
                <p:oleObj r:id="rId5" imgW="1847850" imgH="1543050" progId="Paint.Picture">
                  <p:embed/>
                </p:oleObj>
              </mc:Choice>
              <mc:Fallback>
                <p:oleObj r:id="rId5" imgW="1847850" imgH="1543050" progId="Paint.Picture">
                  <p:embed/>
                  <p:pic>
                    <p:nvPicPr>
                      <p:cNvPr id="7" name="对象 6"/>
                      <p:cNvPicPr/>
                      <p:nvPr/>
                    </p:nvPicPr>
                    <p:blipFill>
                      <a:blip r:embed="rId6"/>
                      <a:stretch>
                        <a:fillRect/>
                      </a:stretch>
                    </p:blipFill>
                    <p:spPr>
                      <a:xfrm>
                        <a:off x="5834380" y="4251325"/>
                        <a:ext cx="2586316" cy="216000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10.2.5  八皇后问题</a:t>
            </a:r>
          </a:p>
        </p:txBody>
      </p:sp>
      <p:graphicFrame>
        <p:nvGraphicFramePr>
          <p:cNvPr id="2" name="对象 1"/>
          <p:cNvGraphicFramePr>
            <a:graphicFrameLocks noChangeAspect="1"/>
          </p:cNvGraphicFramePr>
          <p:nvPr/>
        </p:nvGraphicFramePr>
        <p:xfrm>
          <a:off x="1082040" y="1448435"/>
          <a:ext cx="9734550" cy="4249420"/>
        </p:xfrm>
        <a:graphic>
          <a:graphicData uri="http://schemas.openxmlformats.org/presentationml/2006/ole">
            <mc:AlternateContent xmlns:mc="http://schemas.openxmlformats.org/markup-compatibility/2006">
              <mc:Choice xmlns:v="urn:schemas-microsoft-com:vml" Requires="v">
                <p:oleObj r:id="rId3" imgW="6305550" imgH="2752725" progId="Paint.Picture">
                  <p:embed/>
                </p:oleObj>
              </mc:Choice>
              <mc:Fallback>
                <p:oleObj r:id="rId3" imgW="6305550" imgH="2752725" progId="Paint.Picture">
                  <p:embed/>
                  <p:pic>
                    <p:nvPicPr>
                      <p:cNvPr id="2" name="对象 1"/>
                      <p:cNvPicPr/>
                      <p:nvPr/>
                    </p:nvPicPr>
                    <p:blipFill>
                      <a:blip r:embed="rId4"/>
                      <a:stretch>
                        <a:fillRect/>
                      </a:stretch>
                    </p:blipFill>
                    <p:spPr>
                      <a:xfrm>
                        <a:off x="1082040" y="1448435"/>
                        <a:ext cx="9734550" cy="4249420"/>
                      </a:xfrm>
                      <a:prstGeom prst="rect">
                        <a:avLst/>
                      </a:prstGeom>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10.2.5  八皇后问题</a:t>
            </a:r>
          </a:p>
        </p:txBody>
      </p:sp>
      <p:sp>
        <p:nvSpPr>
          <p:cNvPr id="103" name="文本框 102"/>
          <p:cNvSpPr txBox="1"/>
          <p:nvPr/>
        </p:nvSpPr>
        <p:spPr>
          <a:xfrm>
            <a:off x="512445" y="800735"/>
            <a:ext cx="10841355" cy="977265"/>
          </a:xfrm>
          <a:prstGeom prst="rect">
            <a:avLst/>
          </a:prstGeom>
          <a:noFill/>
          <a:ln w="9525">
            <a:noFill/>
          </a:ln>
        </p:spPr>
        <p:txBody>
          <a:bodyPr wrap="square">
            <a:spAutoFit/>
          </a:bodyPr>
          <a:lstStyle/>
          <a:p>
            <a:pPr indent="0" algn="just">
              <a:lnSpc>
                <a:spcPct val="120000"/>
              </a:lnSpc>
              <a:spcBef>
                <a:spcPts val="0"/>
              </a:spcBef>
              <a:spcAft>
                <a:spcPts val="0"/>
              </a:spcAft>
            </a:pP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【算法】</a:t>
            </a:r>
            <a:r>
              <a:rPr lang="zh-CN" sz="2400" b="0">
                <a:latin typeface="Times New Roman" panose="02020603050405020304" pitchFamily="18" charset="0"/>
                <a:ea typeface="微软雅黑" panose="020B0503020204020204" pitchFamily="34" charset="-122"/>
                <a:cs typeface="Times New Roman" panose="02020603050405020304" pitchFamily="18" charset="0"/>
              </a:rPr>
              <a:t>设</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 </a:t>
            </a:r>
            <a:r>
              <a:rPr lang="zh-CN" sz="2400" b="0">
                <a:latin typeface="Times New Roman" panose="02020603050405020304" pitchFamily="18" charset="0"/>
                <a:ea typeface="微软雅黑" panose="020B0503020204020204" pitchFamily="34" charset="-122"/>
                <a:cs typeface="Times New Roman" panose="02020603050405020304" pitchFamily="18" charset="0"/>
              </a:rPr>
              <a:t>皇后问题的可能解用向量</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x</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1</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x</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2</a:t>
            </a:r>
            <a:r>
              <a:rPr lang="en-US" sz="2400" b="0">
                <a:latin typeface="Times New Roman" panose="02020603050405020304" pitchFamily="18" charset="0"/>
                <a:ea typeface="微软雅黑" panose="020B0503020204020204" pitchFamily="34" charset="-122"/>
                <a:cs typeface="Times New Roman" panose="02020603050405020304" pitchFamily="18" charset="0"/>
              </a:rPr>
              <a:t>, …,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x</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n</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表示，其中，皇后</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 </a:t>
            </a:r>
            <a:r>
              <a:rPr lang="zh-CN" sz="2400" b="0">
                <a:latin typeface="Times New Roman" panose="02020603050405020304" pitchFamily="18" charset="0"/>
                <a:ea typeface="微软雅黑" panose="020B0503020204020204" pitchFamily="34" charset="-122"/>
                <a:cs typeface="Times New Roman" panose="02020603050405020304" pitchFamily="18" charset="0"/>
              </a:rPr>
              <a:t>摆放在第</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 </a:t>
            </a:r>
            <a:r>
              <a:rPr lang="zh-CN" sz="2400" b="0">
                <a:latin typeface="Times New Roman" panose="02020603050405020304" pitchFamily="18" charset="0"/>
                <a:ea typeface="微软雅黑" panose="020B0503020204020204" pitchFamily="34" charset="-122"/>
                <a:cs typeface="Times New Roman" panose="02020603050405020304" pitchFamily="18" charset="0"/>
              </a:rPr>
              <a:t>行第</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x</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i </a:t>
            </a:r>
            <a:r>
              <a:rPr lang="zh-CN" sz="2400" b="0">
                <a:latin typeface="Times New Roman" panose="02020603050405020304" pitchFamily="18" charset="0"/>
                <a:ea typeface="微软雅黑" panose="020B0503020204020204" pitchFamily="34" charset="-122"/>
                <a:cs typeface="Times New Roman" panose="02020603050405020304" pitchFamily="18" charset="0"/>
              </a:rPr>
              <a:t>列，算法如下：</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73748175" name="文本框 1073748174"/>
          <p:cNvSpPr txBox="1"/>
          <p:nvPr/>
        </p:nvSpPr>
        <p:spPr>
          <a:xfrm>
            <a:off x="1101090" y="1821815"/>
            <a:ext cx="9568180" cy="4577715"/>
          </a:xfrm>
          <a:prstGeom prst="rect">
            <a:avLst/>
          </a:prstGeom>
          <a:solidFill>
            <a:srgbClr val="FFFFFF"/>
          </a:solidFill>
          <a:ln w="9525" cap="flat" cmpd="sng">
            <a:solidFill>
              <a:srgbClr val="000000"/>
            </a:solidFill>
            <a:prstDash val="sysDot"/>
            <a:miter/>
            <a:headEnd type="none" w="med" len="med"/>
            <a:tailEnd type="none" w="med" len="med"/>
          </a:ln>
        </p:spPr>
        <p:txBody>
          <a:bodyPr wrap="square" lIns="107950" tIns="107950" rIns="91440" bIns="36000"/>
          <a:lstStyle/>
          <a:p>
            <a:pPr>
              <a:lnSpc>
                <a:spcPct val="110000"/>
              </a:lnSpc>
              <a:spcBef>
                <a:spcPts val="0"/>
              </a:spcBef>
              <a:spcAft>
                <a:spcPts val="0"/>
              </a:spcAft>
            </a:pPr>
            <a:r>
              <a:rPr lang="zh-CN" altLang="en-US" sz="2000">
                <a:latin typeface="Times New Roman" panose="02020603050405020304" pitchFamily="18" charset="0"/>
                <a:cs typeface="Times New Roman" panose="02020603050405020304" pitchFamily="18" charset="0"/>
              </a:rPr>
              <a:t>算法：回溯法求解</a:t>
            </a:r>
            <a:r>
              <a:rPr lang="en-US" altLang="zh-CN" sz="2000">
                <a:latin typeface="Times New Roman" panose="02020603050405020304" pitchFamily="18" charset="0"/>
                <a:cs typeface="Times New Roman" panose="02020603050405020304" pitchFamily="18" charset="0"/>
              </a:rPr>
              <a:t> </a:t>
            </a:r>
            <a:r>
              <a:rPr lang="zh-CN" altLang="en-US" sz="2000" i="1">
                <a:latin typeface="Times New Roman" panose="02020603050405020304" pitchFamily="18" charset="0"/>
                <a:cs typeface="Times New Roman" panose="02020603050405020304" pitchFamily="18" charset="0"/>
              </a:rPr>
              <a:t>n</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皇后问题Queue</a:t>
            </a:r>
          </a:p>
          <a:p>
            <a:pPr>
              <a:lnSpc>
                <a:spcPct val="110000"/>
              </a:lnSpc>
              <a:spcBef>
                <a:spcPts val="0"/>
              </a:spcBef>
              <a:spcAft>
                <a:spcPts val="0"/>
              </a:spcAft>
            </a:pPr>
            <a:r>
              <a:rPr lang="zh-CN" altLang="en-US" sz="2000">
                <a:latin typeface="Times New Roman" panose="02020603050405020304" pitchFamily="18" charset="0"/>
                <a:cs typeface="Times New Roman" panose="02020603050405020304" pitchFamily="18" charset="0"/>
              </a:rPr>
              <a:t>输入：皇后的个数</a:t>
            </a:r>
            <a:r>
              <a:rPr lang="en-US" altLang="zh-CN" sz="2000">
                <a:latin typeface="Times New Roman" panose="02020603050405020304" pitchFamily="18" charset="0"/>
                <a:cs typeface="Times New Roman" panose="02020603050405020304" pitchFamily="18" charset="0"/>
              </a:rPr>
              <a:t> </a:t>
            </a:r>
            <a:r>
              <a:rPr lang="zh-CN" altLang="en-US" sz="2000" i="1">
                <a:latin typeface="Times New Roman" panose="02020603050405020304" pitchFamily="18" charset="0"/>
                <a:cs typeface="Times New Roman" panose="02020603050405020304" pitchFamily="18" charset="0"/>
              </a:rPr>
              <a:t>n</a:t>
            </a:r>
            <a:endParaRPr lang="zh-CN" altLang="en-US" sz="2000">
              <a:latin typeface="Times New Roman" panose="02020603050405020304" pitchFamily="18" charset="0"/>
              <a:cs typeface="Times New Roman" panose="02020603050405020304" pitchFamily="18" charset="0"/>
            </a:endParaRPr>
          </a:p>
          <a:p>
            <a:pPr>
              <a:lnSpc>
                <a:spcPct val="110000"/>
              </a:lnSpc>
              <a:spcBef>
                <a:spcPts val="0"/>
              </a:spcBef>
              <a:spcAft>
                <a:spcPts val="0"/>
              </a:spcAft>
            </a:pPr>
            <a:r>
              <a:rPr lang="zh-CN" altLang="en-US" sz="2000">
                <a:latin typeface="Times New Roman" panose="02020603050405020304" pitchFamily="18" charset="0"/>
                <a:cs typeface="Times New Roman" panose="02020603050405020304" pitchFamily="18" charset="0"/>
              </a:rPr>
              <a:t>输出：解向量(</a:t>
            </a:r>
            <a:r>
              <a:rPr lang="zh-CN" altLang="en-US" sz="2000" i="1">
                <a:latin typeface="Times New Roman" panose="02020603050405020304" pitchFamily="18" charset="0"/>
                <a:cs typeface="Times New Roman" panose="02020603050405020304" pitchFamily="18" charset="0"/>
              </a:rPr>
              <a:t>x</a:t>
            </a:r>
            <a:r>
              <a:rPr lang="zh-CN" altLang="en-US" sz="2000" baseline="-25000">
                <a:latin typeface="Times New Roman" panose="02020603050405020304" pitchFamily="18" charset="0"/>
                <a:cs typeface="Times New Roman" panose="02020603050405020304" pitchFamily="18" charset="0"/>
              </a:rPr>
              <a:t>1</a:t>
            </a:r>
            <a:r>
              <a:rPr lang="zh-CN" altLang="en-US" sz="2000">
                <a:latin typeface="Times New Roman" panose="02020603050405020304" pitchFamily="18" charset="0"/>
                <a:cs typeface="Times New Roman" panose="02020603050405020304" pitchFamily="18" charset="0"/>
              </a:rPr>
              <a:t>, </a:t>
            </a:r>
            <a:r>
              <a:rPr lang="zh-CN" altLang="en-US" sz="2000" i="1">
                <a:latin typeface="Times New Roman" panose="02020603050405020304" pitchFamily="18" charset="0"/>
                <a:cs typeface="Times New Roman" panose="02020603050405020304" pitchFamily="18" charset="0"/>
              </a:rPr>
              <a:t>x</a:t>
            </a:r>
            <a:r>
              <a:rPr lang="zh-CN" altLang="en-US" sz="2000" baseline="-25000">
                <a:latin typeface="Times New Roman" panose="02020603050405020304" pitchFamily="18" charset="0"/>
                <a:cs typeface="Times New Roman" panose="02020603050405020304" pitchFamily="18" charset="0"/>
              </a:rPr>
              <a:t>2</a:t>
            </a:r>
            <a:r>
              <a:rPr lang="zh-CN" altLang="en-US" sz="2000">
                <a:latin typeface="Times New Roman" panose="02020603050405020304" pitchFamily="18" charset="0"/>
                <a:cs typeface="Times New Roman" panose="02020603050405020304" pitchFamily="18" charset="0"/>
              </a:rPr>
              <a:t>, …, </a:t>
            </a:r>
            <a:r>
              <a:rPr lang="zh-CN" altLang="en-US" sz="2000" i="1">
                <a:latin typeface="Times New Roman" panose="02020603050405020304" pitchFamily="18" charset="0"/>
                <a:cs typeface="Times New Roman" panose="02020603050405020304" pitchFamily="18" charset="0"/>
              </a:rPr>
              <a:t>x</a:t>
            </a:r>
            <a:r>
              <a:rPr lang="zh-CN" altLang="en-US" sz="2000" i="1" baseline="-25000">
                <a:latin typeface="Times New Roman" panose="02020603050405020304" pitchFamily="18" charset="0"/>
                <a:cs typeface="Times New Roman" panose="02020603050405020304" pitchFamily="18" charset="0"/>
              </a:rPr>
              <a:t>n</a:t>
            </a:r>
            <a:r>
              <a:rPr lang="zh-CN" altLang="en-US" sz="2000">
                <a:latin typeface="Times New Roman" panose="02020603050405020304" pitchFamily="18" charset="0"/>
                <a:cs typeface="Times New Roman" panose="02020603050405020304" pitchFamily="18" charset="0"/>
              </a:rPr>
              <a:t>)</a:t>
            </a:r>
          </a:p>
          <a:p>
            <a:pPr>
              <a:lnSpc>
                <a:spcPct val="110000"/>
              </a:lnSpc>
              <a:spcBef>
                <a:spcPts val="0"/>
              </a:spcBef>
              <a:spcAft>
                <a:spcPts val="0"/>
              </a:spcAft>
            </a:pP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 1. 初始化解向量</a:t>
            </a:r>
            <a:r>
              <a:rPr lang="en-US" altLang="zh-CN" sz="2000">
                <a:latin typeface="Times New Roman" panose="02020603050405020304" pitchFamily="18" charset="0"/>
                <a:cs typeface="Times New Roman" panose="02020603050405020304" pitchFamily="18" charset="0"/>
              </a:rPr>
              <a:t> </a:t>
            </a:r>
            <a:r>
              <a:rPr lang="zh-CN" altLang="en-US" sz="2000" i="1">
                <a:latin typeface="Times New Roman" panose="02020603050405020304" pitchFamily="18" charset="0"/>
                <a:cs typeface="Times New Roman" panose="02020603050405020304" pitchFamily="18" charset="0"/>
              </a:rPr>
              <a:t>x</a:t>
            </a:r>
            <a:r>
              <a:rPr lang="zh-CN" altLang="en-US" sz="2000" i="1" baseline="-25000">
                <a:latin typeface="Times New Roman" panose="02020603050405020304" pitchFamily="18" charset="0"/>
                <a:cs typeface="Times New Roman" panose="02020603050405020304" pitchFamily="18" charset="0"/>
              </a:rPr>
              <a:t>i</a:t>
            </a:r>
            <a:r>
              <a:rPr lang="zh-CN" altLang="en-US" sz="2000" i="1">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 0（1</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a:t>
            </a:r>
            <a:r>
              <a:rPr lang="en-US" altLang="zh-CN" sz="2000">
                <a:latin typeface="Times New Roman" panose="02020603050405020304" pitchFamily="18" charset="0"/>
                <a:cs typeface="Times New Roman" panose="02020603050405020304" pitchFamily="18" charset="0"/>
              </a:rPr>
              <a:t> </a:t>
            </a:r>
            <a:r>
              <a:rPr lang="zh-CN" altLang="en-US" sz="2000" i="1">
                <a:latin typeface="Times New Roman" panose="02020603050405020304" pitchFamily="18" charset="0"/>
                <a:cs typeface="Times New Roman" panose="02020603050405020304" pitchFamily="18" charset="0"/>
              </a:rPr>
              <a:t>i</a:t>
            </a:r>
            <a:r>
              <a:rPr lang="en-US" altLang="zh-CN" sz="2000" i="1">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a:t>
            </a:r>
            <a:r>
              <a:rPr lang="en-US" altLang="zh-CN" sz="2000">
                <a:latin typeface="Times New Roman" panose="02020603050405020304" pitchFamily="18" charset="0"/>
                <a:cs typeface="Times New Roman" panose="02020603050405020304" pitchFamily="18" charset="0"/>
              </a:rPr>
              <a:t> </a:t>
            </a:r>
            <a:r>
              <a:rPr lang="zh-CN" altLang="en-US" sz="2000" i="1">
                <a:latin typeface="Times New Roman" panose="02020603050405020304" pitchFamily="18" charset="0"/>
                <a:cs typeface="Times New Roman" panose="02020603050405020304" pitchFamily="18" charset="0"/>
              </a:rPr>
              <a:t>n</a:t>
            </a:r>
            <a:r>
              <a:rPr lang="zh-CN" altLang="en-US" sz="2000">
                <a:latin typeface="Times New Roman" panose="02020603050405020304" pitchFamily="18" charset="0"/>
                <a:cs typeface="Times New Roman" panose="02020603050405020304" pitchFamily="18" charset="0"/>
              </a:rPr>
              <a:t>）；</a:t>
            </a:r>
          </a:p>
          <a:p>
            <a:pPr>
              <a:lnSpc>
                <a:spcPct val="110000"/>
              </a:lnSpc>
              <a:spcBef>
                <a:spcPts val="0"/>
              </a:spcBef>
              <a:spcAft>
                <a:spcPts val="0"/>
              </a:spcAft>
            </a:pP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 2. </a:t>
            </a:r>
            <a:r>
              <a:rPr lang="zh-CN" altLang="en-US" sz="2000" i="1">
                <a:latin typeface="Times New Roman" panose="02020603050405020304" pitchFamily="18" charset="0"/>
                <a:cs typeface="Times New Roman" panose="02020603050405020304" pitchFamily="18" charset="0"/>
              </a:rPr>
              <a:t>i</a:t>
            </a:r>
            <a:r>
              <a:rPr lang="zh-CN" altLang="en-US" sz="2000">
                <a:latin typeface="Times New Roman" panose="02020603050405020304" pitchFamily="18" charset="0"/>
                <a:cs typeface="Times New Roman" panose="02020603050405020304" pitchFamily="18" charset="0"/>
              </a:rPr>
              <a:t> = 1;</a:t>
            </a:r>
          </a:p>
          <a:p>
            <a:pPr>
              <a:lnSpc>
                <a:spcPct val="110000"/>
              </a:lnSpc>
              <a:spcBef>
                <a:spcPts val="0"/>
              </a:spcBef>
              <a:spcAft>
                <a:spcPts val="0"/>
              </a:spcAft>
            </a:pP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 3. 当</a:t>
            </a:r>
            <a:r>
              <a:rPr lang="en-US" altLang="zh-CN" sz="2000">
                <a:latin typeface="Times New Roman" panose="02020603050405020304" pitchFamily="18" charset="0"/>
                <a:cs typeface="Times New Roman" panose="02020603050405020304" pitchFamily="18" charset="0"/>
              </a:rPr>
              <a:t> </a:t>
            </a:r>
            <a:r>
              <a:rPr lang="zh-CN" altLang="en-US" sz="2000" i="1">
                <a:latin typeface="Times New Roman" panose="02020603050405020304" pitchFamily="18" charset="0"/>
                <a:cs typeface="Times New Roman" panose="02020603050405020304" pitchFamily="18" charset="0"/>
              </a:rPr>
              <a:t>i</a:t>
            </a:r>
            <a:r>
              <a:rPr lang="zh-CN" altLang="en-US" sz="2000">
                <a:latin typeface="Times New Roman" panose="02020603050405020304" pitchFamily="18" charset="0"/>
                <a:cs typeface="Times New Roman" panose="02020603050405020304" pitchFamily="18" charset="0"/>
              </a:rPr>
              <a:t> &gt;= 1</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时摆放皇后</a:t>
            </a:r>
            <a:r>
              <a:rPr lang="en-US" altLang="zh-CN" sz="2000">
                <a:latin typeface="Times New Roman" panose="02020603050405020304" pitchFamily="18" charset="0"/>
                <a:cs typeface="Times New Roman" panose="02020603050405020304" pitchFamily="18" charset="0"/>
              </a:rPr>
              <a:t> </a:t>
            </a:r>
            <a:r>
              <a:rPr lang="zh-CN" altLang="en-US" sz="2000" i="1">
                <a:latin typeface="Times New Roman" panose="02020603050405020304" pitchFamily="18" charset="0"/>
                <a:cs typeface="Times New Roman" panose="02020603050405020304" pitchFamily="18" charset="0"/>
              </a:rPr>
              <a:t>i</a:t>
            </a:r>
            <a:r>
              <a:rPr lang="zh-CN" altLang="en-US" sz="2000">
                <a:latin typeface="Times New Roman" panose="02020603050405020304" pitchFamily="18" charset="0"/>
                <a:cs typeface="Times New Roman" panose="02020603050405020304" pitchFamily="18" charset="0"/>
              </a:rPr>
              <a:t>：</a:t>
            </a:r>
          </a:p>
          <a:p>
            <a:pPr>
              <a:lnSpc>
                <a:spcPct val="110000"/>
              </a:lnSpc>
              <a:spcBef>
                <a:spcPts val="0"/>
              </a:spcBef>
              <a:spcAft>
                <a:spcPts val="0"/>
              </a:spcAft>
            </a:pP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   3.1 把皇后</a:t>
            </a:r>
            <a:r>
              <a:rPr lang="en-US" altLang="zh-CN" sz="2000">
                <a:latin typeface="Times New Roman" panose="02020603050405020304" pitchFamily="18" charset="0"/>
                <a:cs typeface="Times New Roman" panose="02020603050405020304" pitchFamily="18" charset="0"/>
              </a:rPr>
              <a:t> </a:t>
            </a:r>
            <a:r>
              <a:rPr lang="zh-CN" altLang="en-US" sz="2000" i="1">
                <a:latin typeface="Times New Roman" panose="02020603050405020304" pitchFamily="18" charset="0"/>
                <a:cs typeface="Times New Roman" panose="02020603050405020304" pitchFamily="18" charset="0"/>
              </a:rPr>
              <a:t>i</a:t>
            </a:r>
            <a:r>
              <a:rPr lang="en-US" altLang="zh-CN" sz="2000" i="1">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摆放在下一列的位置，即</a:t>
            </a:r>
            <a:r>
              <a:rPr lang="en-US" altLang="zh-CN" sz="2000">
                <a:latin typeface="Times New Roman" panose="02020603050405020304" pitchFamily="18" charset="0"/>
                <a:cs typeface="Times New Roman" panose="02020603050405020304" pitchFamily="18" charset="0"/>
              </a:rPr>
              <a:t> </a:t>
            </a:r>
            <a:r>
              <a:rPr lang="zh-CN" altLang="en-US" sz="2000" i="1">
                <a:latin typeface="Times New Roman" panose="02020603050405020304" pitchFamily="18" charset="0"/>
                <a:cs typeface="Times New Roman" panose="02020603050405020304" pitchFamily="18" charset="0"/>
              </a:rPr>
              <a:t>x</a:t>
            </a:r>
            <a:r>
              <a:rPr lang="zh-CN" altLang="en-US" sz="2000" i="1" baseline="-25000">
                <a:latin typeface="Times New Roman" panose="02020603050405020304" pitchFamily="18" charset="0"/>
                <a:cs typeface="Times New Roman" panose="02020603050405020304" pitchFamily="18" charset="0"/>
              </a:rPr>
              <a:t>i</a:t>
            </a:r>
            <a:r>
              <a:rPr lang="zh-CN" altLang="en-US" sz="2000" i="1">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 </a:t>
            </a:r>
            <a:r>
              <a:rPr lang="zh-CN" altLang="en-US" sz="2000" i="1">
                <a:latin typeface="Times New Roman" panose="02020603050405020304" pitchFamily="18" charset="0"/>
                <a:cs typeface="Times New Roman" panose="02020603050405020304" pitchFamily="18" charset="0"/>
              </a:rPr>
              <a:t>x</a:t>
            </a:r>
            <a:r>
              <a:rPr lang="zh-CN" altLang="en-US" sz="2000" i="1" baseline="-25000">
                <a:latin typeface="Times New Roman" panose="02020603050405020304" pitchFamily="18" charset="0"/>
                <a:cs typeface="Times New Roman" panose="02020603050405020304" pitchFamily="18" charset="0"/>
              </a:rPr>
              <a:t>i</a:t>
            </a:r>
            <a:r>
              <a:rPr lang="zh-CN" altLang="en-US" sz="2000" i="1">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+1；</a:t>
            </a:r>
          </a:p>
          <a:p>
            <a:pPr>
              <a:lnSpc>
                <a:spcPct val="110000"/>
              </a:lnSpc>
              <a:spcBef>
                <a:spcPts val="0"/>
              </a:spcBef>
              <a:spcAft>
                <a:spcPts val="0"/>
              </a:spcAft>
            </a:pP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   3.2 如果皇后</a:t>
            </a:r>
            <a:r>
              <a:rPr lang="en-US" altLang="zh-CN" sz="2000">
                <a:latin typeface="Times New Roman" panose="02020603050405020304" pitchFamily="18" charset="0"/>
                <a:cs typeface="Times New Roman" panose="02020603050405020304" pitchFamily="18" charset="0"/>
              </a:rPr>
              <a:t> </a:t>
            </a:r>
            <a:r>
              <a:rPr lang="zh-CN" altLang="en-US" sz="2000" i="1">
                <a:latin typeface="Times New Roman" panose="02020603050405020304" pitchFamily="18" charset="0"/>
                <a:cs typeface="Times New Roman" panose="02020603050405020304" pitchFamily="18" charset="0"/>
              </a:rPr>
              <a:t>i</a:t>
            </a:r>
            <a:r>
              <a:rPr lang="en-US" altLang="zh-CN" sz="2000" i="1">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摆放在</a:t>
            </a:r>
            <a:r>
              <a:rPr lang="en-US" altLang="zh-CN" sz="2000">
                <a:latin typeface="Times New Roman" panose="02020603050405020304" pitchFamily="18" charset="0"/>
                <a:cs typeface="Times New Roman" panose="02020603050405020304" pitchFamily="18" charset="0"/>
              </a:rPr>
              <a:t> </a:t>
            </a:r>
            <a:r>
              <a:rPr lang="zh-CN" altLang="en-US" sz="2000" i="1">
                <a:latin typeface="Times New Roman" panose="02020603050405020304" pitchFamily="18" charset="0"/>
                <a:cs typeface="Times New Roman" panose="02020603050405020304" pitchFamily="18" charset="0"/>
              </a:rPr>
              <a:t>x</a:t>
            </a:r>
            <a:r>
              <a:rPr lang="zh-CN" altLang="en-US" sz="2000" i="1" baseline="-25000">
                <a:latin typeface="Times New Roman" panose="02020603050405020304" pitchFamily="18" charset="0"/>
                <a:cs typeface="Times New Roman" panose="02020603050405020304" pitchFamily="18" charset="0"/>
              </a:rPr>
              <a:t>i</a:t>
            </a:r>
            <a:r>
              <a:rPr lang="en-US" altLang="zh-CN" sz="2000" i="1">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列不发生冲突，转步骤</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3.3；</a:t>
            </a:r>
          </a:p>
          <a:p>
            <a:pPr>
              <a:lnSpc>
                <a:spcPct val="110000"/>
              </a:lnSpc>
              <a:spcBef>
                <a:spcPts val="0"/>
              </a:spcBef>
              <a:spcAft>
                <a:spcPts val="0"/>
              </a:spcAft>
            </a:pP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     否则转步骤</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3.1</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试探下一列；</a:t>
            </a:r>
          </a:p>
          <a:p>
            <a:pPr>
              <a:lnSpc>
                <a:spcPct val="110000"/>
              </a:lnSpc>
              <a:spcBef>
                <a:spcPts val="0"/>
              </a:spcBef>
              <a:spcAft>
                <a:spcPts val="0"/>
              </a:spcAft>
            </a:pP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  3.3 若</a:t>
            </a:r>
            <a:r>
              <a:rPr lang="en-US" altLang="zh-CN" sz="2000">
                <a:latin typeface="Times New Roman" panose="02020603050405020304" pitchFamily="18" charset="0"/>
                <a:cs typeface="Times New Roman" panose="02020603050405020304" pitchFamily="18" charset="0"/>
              </a:rPr>
              <a:t> </a:t>
            </a:r>
            <a:r>
              <a:rPr lang="zh-CN" altLang="en-US" sz="2000" i="1">
                <a:latin typeface="Times New Roman" panose="02020603050405020304" pitchFamily="18" charset="0"/>
                <a:cs typeface="Times New Roman" panose="02020603050405020304" pitchFamily="18" charset="0"/>
              </a:rPr>
              <a:t>x</a:t>
            </a:r>
            <a:r>
              <a:rPr lang="zh-CN" altLang="en-US" sz="2000" i="1" baseline="-25000">
                <a:latin typeface="Times New Roman" panose="02020603050405020304" pitchFamily="18" charset="0"/>
                <a:cs typeface="Times New Roman" panose="02020603050405020304" pitchFamily="18" charset="0"/>
              </a:rPr>
              <a:t>i</a:t>
            </a:r>
            <a:r>
              <a:rPr lang="en-US" altLang="zh-CN" sz="2000" i="1">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出界，则回溯，</a:t>
            </a:r>
            <a:r>
              <a:rPr lang="zh-CN" altLang="en-US" sz="2000" i="1">
                <a:latin typeface="Times New Roman" panose="02020603050405020304" pitchFamily="18" charset="0"/>
                <a:cs typeface="Times New Roman" panose="02020603050405020304" pitchFamily="18" charset="0"/>
              </a:rPr>
              <a:t>x</a:t>
            </a:r>
            <a:r>
              <a:rPr lang="zh-CN" altLang="en-US" sz="2000" i="1" baseline="-25000">
                <a:latin typeface="Times New Roman" panose="02020603050405020304" pitchFamily="18" charset="0"/>
                <a:cs typeface="Times New Roman" panose="02020603050405020304" pitchFamily="18" charset="0"/>
              </a:rPr>
              <a:t>i</a:t>
            </a:r>
            <a:r>
              <a:rPr lang="zh-CN" altLang="en-US" sz="2000" i="1">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 0，</a:t>
            </a:r>
            <a:r>
              <a:rPr lang="zh-CN" altLang="en-US" sz="2000" i="1">
                <a:latin typeface="Times New Roman" panose="02020603050405020304" pitchFamily="18" charset="0"/>
                <a:cs typeface="Times New Roman" panose="02020603050405020304" pitchFamily="18" charset="0"/>
              </a:rPr>
              <a:t>i</a:t>
            </a:r>
            <a:r>
              <a:rPr lang="zh-CN" altLang="en-US" sz="2000">
                <a:latin typeface="Times New Roman" panose="02020603050405020304" pitchFamily="18" charset="0"/>
                <a:cs typeface="Times New Roman" panose="02020603050405020304" pitchFamily="18" charset="0"/>
              </a:rPr>
              <a:t> = </a:t>
            </a:r>
            <a:r>
              <a:rPr lang="zh-CN" altLang="en-US" sz="2000" i="1">
                <a:latin typeface="Times New Roman" panose="02020603050405020304" pitchFamily="18" charset="0"/>
                <a:cs typeface="Times New Roman" panose="02020603050405020304" pitchFamily="18" charset="0"/>
              </a:rPr>
              <a:t>i</a:t>
            </a:r>
            <a:r>
              <a:rPr lang="zh-CN" altLang="en-US" sz="2000">
                <a:latin typeface="Times New Roman" panose="02020603050405020304" pitchFamily="18" charset="0"/>
                <a:cs typeface="Times New Roman" panose="02020603050405020304" pitchFamily="18" charset="0"/>
              </a:rPr>
              <a:t> - 1，转步骤</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3.1</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重新摆放皇后</a:t>
            </a:r>
            <a:r>
              <a:rPr lang="en-US" altLang="zh-CN" sz="2000">
                <a:latin typeface="Times New Roman" panose="02020603050405020304" pitchFamily="18" charset="0"/>
                <a:cs typeface="Times New Roman" panose="02020603050405020304" pitchFamily="18" charset="0"/>
              </a:rPr>
              <a:t> </a:t>
            </a:r>
            <a:r>
              <a:rPr lang="zh-CN" altLang="en-US" sz="2000" i="1">
                <a:latin typeface="Times New Roman" panose="02020603050405020304" pitchFamily="18" charset="0"/>
                <a:cs typeface="Times New Roman" panose="02020603050405020304" pitchFamily="18" charset="0"/>
              </a:rPr>
              <a:t>i</a:t>
            </a:r>
            <a:r>
              <a:rPr lang="zh-CN" altLang="en-US" sz="2000">
                <a:latin typeface="Times New Roman" panose="02020603050405020304" pitchFamily="18" charset="0"/>
                <a:cs typeface="Times New Roman" panose="02020603050405020304" pitchFamily="18" charset="0"/>
              </a:rPr>
              <a:t>；</a:t>
            </a:r>
          </a:p>
          <a:p>
            <a:pPr>
              <a:lnSpc>
                <a:spcPct val="110000"/>
              </a:lnSpc>
              <a:spcBef>
                <a:spcPts val="0"/>
              </a:spcBef>
              <a:spcAft>
                <a:spcPts val="0"/>
              </a:spcAft>
            </a:pP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   3.4 若尚有皇后没摆放，则</a:t>
            </a:r>
            <a:r>
              <a:rPr lang="en-US" altLang="zh-CN" sz="2000">
                <a:latin typeface="Times New Roman" panose="02020603050405020304" pitchFamily="18" charset="0"/>
                <a:cs typeface="Times New Roman" panose="02020603050405020304" pitchFamily="18" charset="0"/>
              </a:rPr>
              <a:t> </a:t>
            </a:r>
            <a:r>
              <a:rPr lang="zh-CN" altLang="en-US" sz="2000" i="1">
                <a:latin typeface="Times New Roman" panose="02020603050405020304" pitchFamily="18" charset="0"/>
                <a:cs typeface="Times New Roman" panose="02020603050405020304" pitchFamily="18" charset="0"/>
              </a:rPr>
              <a:t>i</a:t>
            </a:r>
            <a:r>
              <a:rPr lang="zh-CN" altLang="en-US" sz="2000">
                <a:latin typeface="Times New Roman" panose="02020603050405020304" pitchFamily="18" charset="0"/>
                <a:cs typeface="Times New Roman" panose="02020603050405020304" pitchFamily="18" charset="0"/>
              </a:rPr>
              <a:t> = </a:t>
            </a:r>
            <a:r>
              <a:rPr lang="zh-CN" altLang="en-US" sz="2000" i="1">
                <a:latin typeface="Times New Roman" panose="02020603050405020304" pitchFamily="18" charset="0"/>
                <a:cs typeface="Times New Roman" panose="02020603050405020304" pitchFamily="18" charset="0"/>
              </a:rPr>
              <a:t>i</a:t>
            </a:r>
            <a:r>
              <a:rPr lang="zh-CN" altLang="en-US" sz="2000">
                <a:latin typeface="Times New Roman" panose="02020603050405020304" pitchFamily="18" charset="0"/>
                <a:cs typeface="Times New Roman" panose="02020603050405020304" pitchFamily="18" charset="0"/>
              </a:rPr>
              <a:t> + 1，转步骤</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3.1</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摆放下一个皇后；</a:t>
            </a:r>
          </a:p>
          <a:p>
            <a:pPr>
              <a:lnSpc>
                <a:spcPct val="110000"/>
              </a:lnSpc>
              <a:spcBef>
                <a:spcPts val="0"/>
              </a:spcBef>
              <a:spcAft>
                <a:spcPts val="0"/>
              </a:spcAft>
            </a:pP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   3.5 若</a:t>
            </a:r>
            <a:r>
              <a:rPr lang="en-US" altLang="zh-CN" sz="2000">
                <a:latin typeface="Times New Roman" panose="02020603050405020304" pitchFamily="18" charset="0"/>
                <a:cs typeface="Times New Roman" panose="02020603050405020304" pitchFamily="18" charset="0"/>
              </a:rPr>
              <a:t> </a:t>
            </a:r>
            <a:r>
              <a:rPr lang="zh-CN" altLang="en-US" sz="2000" i="1">
                <a:latin typeface="Times New Roman" panose="02020603050405020304" pitchFamily="18" charset="0"/>
                <a:cs typeface="Times New Roman" panose="02020603050405020304" pitchFamily="18" charset="0"/>
              </a:rPr>
              <a:t>n</a:t>
            </a:r>
            <a:r>
              <a:rPr lang="en-US" altLang="zh-CN" sz="2000" i="1">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个皇后已全部摆放，则输出解向量，算法结束；</a:t>
            </a:r>
          </a:p>
          <a:p>
            <a:pPr>
              <a:lnSpc>
                <a:spcPct val="110000"/>
              </a:lnSpc>
              <a:spcBef>
                <a:spcPts val="0"/>
              </a:spcBef>
              <a:spcAft>
                <a:spcPts val="0"/>
              </a:spcAft>
            </a:pP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 4. 退出循环，说明</a:t>
            </a:r>
            <a:r>
              <a:rPr lang="en-US" altLang="zh-CN" sz="2000">
                <a:latin typeface="Times New Roman" panose="02020603050405020304" pitchFamily="18" charset="0"/>
                <a:cs typeface="Times New Roman" panose="02020603050405020304" pitchFamily="18" charset="0"/>
              </a:rPr>
              <a:t> </a:t>
            </a:r>
            <a:r>
              <a:rPr lang="zh-CN" altLang="en-US" sz="2000" i="1">
                <a:latin typeface="Times New Roman" panose="02020603050405020304" pitchFamily="18" charset="0"/>
                <a:cs typeface="Times New Roman" panose="02020603050405020304" pitchFamily="18" charset="0"/>
              </a:rPr>
              <a:t>n</a:t>
            </a:r>
            <a:r>
              <a:rPr lang="en-US" altLang="zh-CN" sz="2000" i="1">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皇后问题无解；</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10.2.5  八皇后问题</a:t>
            </a:r>
          </a:p>
        </p:txBody>
      </p:sp>
      <p:sp>
        <p:nvSpPr>
          <p:cNvPr id="6" name="文本框 5"/>
          <p:cNvSpPr txBox="1"/>
          <p:nvPr/>
        </p:nvSpPr>
        <p:spPr>
          <a:xfrm>
            <a:off x="1032510" y="2209800"/>
            <a:ext cx="10564495" cy="4267200"/>
          </a:xfrm>
          <a:prstGeom prst="rect">
            <a:avLst/>
          </a:prstGeom>
          <a:noFill/>
          <a:ln w="12700">
            <a:solidFill>
              <a:srgbClr val="507D7D"/>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spcBef>
                <a:spcPct val="20000"/>
              </a:spcBef>
              <a:defRPr sz="240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defRPr>
            </a:lvl1pPr>
          </a:lstStyle>
          <a:p>
            <a:pPr lvl="0" algn="l">
              <a:lnSpc>
                <a:spcPct val="95000"/>
              </a:lnSpc>
              <a:spcBef>
                <a:spcPts val="0"/>
              </a:spcBef>
              <a:spcAft>
                <a:spcPts val="0"/>
              </a:spcAft>
              <a:buClrTx/>
              <a:buSzTx/>
              <a:buFontTx/>
            </a:pPr>
            <a:r>
              <a:rPr lang="en-US" altLang="zh-CN" sz="2200" dirty="0" err="1">
                <a:sym typeface="+mn-ea"/>
              </a:rPr>
              <a:t>void Queue(int x[ ], int n) </a:t>
            </a:r>
          </a:p>
          <a:p>
            <a:pPr lvl="0" algn="l">
              <a:lnSpc>
                <a:spcPct val="95000"/>
              </a:lnSpc>
              <a:spcBef>
                <a:spcPts val="0"/>
              </a:spcBef>
              <a:spcAft>
                <a:spcPts val="0"/>
              </a:spcAft>
              <a:buClrTx/>
              <a:buSzTx/>
              <a:buFontTx/>
            </a:pPr>
            <a:r>
              <a:rPr lang="en-US" altLang="zh-CN" sz="2200" dirty="0" err="1">
                <a:sym typeface="+mn-ea"/>
              </a:rPr>
              <a:t>{</a:t>
            </a:r>
          </a:p>
          <a:p>
            <a:pPr lvl="0" algn="l">
              <a:lnSpc>
                <a:spcPct val="95000"/>
              </a:lnSpc>
              <a:spcBef>
                <a:spcPts val="0"/>
              </a:spcBef>
              <a:spcAft>
                <a:spcPts val="0"/>
              </a:spcAft>
              <a:buClrTx/>
              <a:buSzTx/>
              <a:buFontTx/>
            </a:pPr>
            <a:r>
              <a:rPr lang="en-US" altLang="zh-CN" sz="2200" dirty="0" err="1">
                <a:sym typeface="+mn-ea"/>
              </a:rPr>
              <a:t>    int i, j;</a:t>
            </a:r>
          </a:p>
          <a:p>
            <a:pPr lvl="0" algn="l">
              <a:lnSpc>
                <a:spcPct val="95000"/>
              </a:lnSpc>
              <a:spcBef>
                <a:spcPts val="0"/>
              </a:spcBef>
              <a:spcAft>
                <a:spcPts val="0"/>
              </a:spcAft>
              <a:buClrTx/>
              <a:buSzTx/>
              <a:buFontTx/>
            </a:pPr>
            <a:r>
              <a:rPr lang="en-US" altLang="zh-CN" sz="2200" dirty="0" err="1">
                <a:sym typeface="+mn-ea"/>
              </a:rPr>
              <a:t>    for (i = 0; i &lt; n; i++)</a:t>
            </a:r>
          </a:p>
          <a:p>
            <a:pPr lvl="0" algn="l">
              <a:lnSpc>
                <a:spcPct val="95000"/>
              </a:lnSpc>
              <a:spcBef>
                <a:spcPts val="0"/>
              </a:spcBef>
              <a:spcAft>
                <a:spcPts val="0"/>
              </a:spcAft>
              <a:buClrTx/>
              <a:buSzTx/>
              <a:buFontTx/>
            </a:pPr>
            <a:r>
              <a:rPr lang="en-US" altLang="zh-CN" sz="2200" dirty="0" err="1">
                <a:sym typeface="+mn-ea"/>
              </a:rPr>
              <a:t>        x[i] = -1;</a:t>
            </a:r>
          </a:p>
          <a:p>
            <a:pPr lvl="0" algn="l">
              <a:lnSpc>
                <a:spcPct val="95000"/>
              </a:lnSpc>
              <a:spcBef>
                <a:spcPts val="0"/>
              </a:spcBef>
              <a:spcAft>
                <a:spcPts val="0"/>
              </a:spcAft>
              <a:buClrTx/>
              <a:buSzTx/>
              <a:buFontTx/>
            </a:pPr>
            <a:r>
              <a:rPr lang="en-US" altLang="zh-CN" sz="2200" dirty="0" err="1">
                <a:sym typeface="+mn-ea"/>
              </a:rPr>
              <a:t>    for (i = 0; i &gt;= 0;   )                                       //摆放皇后i</a:t>
            </a:r>
          </a:p>
          <a:p>
            <a:pPr lvl="0" algn="l">
              <a:lnSpc>
                <a:spcPct val="95000"/>
              </a:lnSpc>
              <a:spcBef>
                <a:spcPts val="0"/>
              </a:spcBef>
              <a:spcAft>
                <a:spcPts val="0"/>
              </a:spcAft>
              <a:buClrTx/>
              <a:buSzTx/>
              <a:buFontTx/>
            </a:pPr>
            <a:r>
              <a:rPr lang="en-US" altLang="zh-CN" sz="2200" dirty="0" err="1">
                <a:sym typeface="+mn-ea"/>
              </a:rPr>
              <a:t>    {</a:t>
            </a:r>
          </a:p>
          <a:p>
            <a:pPr lvl="0" algn="l">
              <a:lnSpc>
                <a:spcPct val="95000"/>
              </a:lnSpc>
              <a:spcBef>
                <a:spcPts val="0"/>
              </a:spcBef>
              <a:spcAft>
                <a:spcPts val="0"/>
              </a:spcAft>
              <a:buClrTx/>
              <a:buSzTx/>
              <a:buFontTx/>
            </a:pPr>
            <a:r>
              <a:rPr lang="en-US" altLang="zh-CN" sz="2200" dirty="0" err="1">
                <a:sym typeface="+mn-ea"/>
              </a:rPr>
              <a:t>        x[i]++;                                                       //在下一列摆放皇后i</a:t>
            </a:r>
          </a:p>
          <a:p>
            <a:pPr lvl="0" algn="l">
              <a:lnSpc>
                <a:spcPct val="95000"/>
              </a:lnSpc>
              <a:spcBef>
                <a:spcPts val="0"/>
              </a:spcBef>
              <a:spcAft>
                <a:spcPts val="0"/>
              </a:spcAft>
              <a:buClrTx/>
              <a:buSzTx/>
              <a:buFontTx/>
            </a:pPr>
            <a:r>
              <a:rPr lang="en-US" altLang="zh-CN" sz="2200" dirty="0" err="1">
                <a:sym typeface="+mn-ea"/>
              </a:rPr>
              <a:t>        </a:t>
            </a:r>
            <a:r>
              <a:rPr lang="en-US" altLang="zh-CN" sz="2200" dirty="0" err="1">
                <a:solidFill>
                  <a:srgbClr val="C00000"/>
                </a:solidFill>
                <a:sym typeface="+mn-ea"/>
              </a:rPr>
              <a:t>while (x[i] &lt; n &amp;&amp; Place(x, i) == 1)        //发生冲突</a:t>
            </a:r>
          </a:p>
          <a:p>
            <a:pPr lvl="0" algn="l">
              <a:lnSpc>
                <a:spcPct val="95000"/>
              </a:lnSpc>
              <a:spcBef>
                <a:spcPts val="0"/>
              </a:spcBef>
              <a:spcAft>
                <a:spcPts val="0"/>
              </a:spcAft>
              <a:buClrTx/>
              <a:buSzTx/>
              <a:buFontTx/>
            </a:pPr>
            <a:r>
              <a:rPr lang="en-US" altLang="zh-CN" sz="2200" dirty="0" err="1">
                <a:solidFill>
                  <a:srgbClr val="C00000"/>
                </a:solidFill>
                <a:sym typeface="+mn-ea"/>
              </a:rPr>
              <a:t>            x[i]++;       </a:t>
            </a:r>
            <a:r>
              <a:rPr lang="en-US" altLang="zh-CN" sz="2200" dirty="0" err="1">
                <a:sym typeface="+mn-ea"/>
              </a:rPr>
              <a:t>                    </a:t>
            </a:r>
          </a:p>
          <a:p>
            <a:pPr lvl="0" algn="l">
              <a:lnSpc>
                <a:spcPct val="95000"/>
              </a:lnSpc>
              <a:spcBef>
                <a:spcPts val="0"/>
              </a:spcBef>
              <a:spcAft>
                <a:spcPts val="0"/>
              </a:spcAft>
              <a:buClrTx/>
              <a:buSzTx/>
              <a:buFontTx/>
            </a:pPr>
            <a:r>
              <a:rPr lang="en-US" altLang="zh-CN" sz="2200" dirty="0" err="1">
                <a:sym typeface="+mn-ea"/>
              </a:rPr>
              <a:t>        </a:t>
            </a:r>
            <a:r>
              <a:rPr lang="en-US" altLang="zh-CN" sz="2200" dirty="0" err="1">
                <a:solidFill>
                  <a:schemeClr val="accent6">
                    <a:lumMod val="75000"/>
                  </a:schemeClr>
                </a:solidFill>
                <a:sym typeface="+mn-ea"/>
              </a:rPr>
              <a:t>if (x[i] == n) x[i--] = -1; </a:t>
            </a:r>
            <a:r>
              <a:rPr lang="en-US" altLang="zh-CN" sz="2200" dirty="0" err="1">
                <a:sym typeface="+mn-ea"/>
              </a:rPr>
              <a:t>                          //重置x[i]，回溯</a:t>
            </a:r>
          </a:p>
          <a:p>
            <a:pPr lvl="0" algn="l">
              <a:lnSpc>
                <a:spcPct val="95000"/>
              </a:lnSpc>
              <a:spcBef>
                <a:spcPts val="0"/>
              </a:spcBef>
              <a:spcAft>
                <a:spcPts val="0"/>
              </a:spcAft>
              <a:buClrTx/>
              <a:buSzTx/>
              <a:buFontTx/>
            </a:pPr>
            <a:r>
              <a:rPr lang="en-US" altLang="zh-CN" sz="2200" dirty="0" err="1">
                <a:sym typeface="+mn-ea"/>
              </a:rPr>
              <a:t>        </a:t>
            </a:r>
            <a:r>
              <a:rPr lang="en-US" altLang="zh-CN" sz="2200" dirty="0" err="1">
                <a:solidFill>
                  <a:schemeClr val="accent5">
                    <a:lumMod val="75000"/>
                  </a:schemeClr>
                </a:solidFill>
                <a:sym typeface="+mn-ea"/>
              </a:rPr>
              <a:t>else if (i &lt; n - 1)  </a:t>
            </a:r>
            <a:r>
              <a:rPr lang="en-US" altLang="zh-CN" sz="2200" dirty="0" err="1">
                <a:sym typeface="+mn-ea"/>
              </a:rPr>
              <a:t>                                     //尚有皇后未摆放</a:t>
            </a:r>
          </a:p>
          <a:p>
            <a:pPr lvl="0" algn="l">
              <a:lnSpc>
                <a:spcPct val="95000"/>
              </a:lnSpc>
              <a:spcBef>
                <a:spcPts val="0"/>
              </a:spcBef>
              <a:spcAft>
                <a:spcPts val="0"/>
              </a:spcAft>
              <a:buClrTx/>
              <a:buSzTx/>
              <a:buFontTx/>
            </a:pPr>
            <a:r>
              <a:rPr lang="en-US" altLang="zh-CN" sz="2200" dirty="0" err="1">
                <a:sym typeface="+mn-ea"/>
              </a:rPr>
              <a:t>           </a:t>
            </a:r>
            <a:r>
              <a:rPr lang="en-US" altLang="zh-CN" sz="2200" dirty="0" err="1">
                <a:solidFill>
                  <a:schemeClr val="accent5">
                    <a:lumMod val="75000"/>
                  </a:schemeClr>
                </a:solidFill>
                <a:sym typeface="+mn-ea"/>
              </a:rPr>
              <a:t> i = i + 1; </a:t>
            </a:r>
            <a:r>
              <a:rPr lang="en-US" altLang="zh-CN" sz="2200" dirty="0" err="1">
                <a:sym typeface="+mn-ea"/>
              </a:rPr>
              <a:t>                                              //准备摆放下一个皇后</a:t>
            </a:r>
          </a:p>
        </p:txBody>
      </p:sp>
      <p:sp>
        <p:nvSpPr>
          <p:cNvPr id="2" name="文本框 1">
            <a:extLst>
              <a:ext uri="{FF2B5EF4-FFF2-40B4-BE49-F238E27FC236}">
                <a16:creationId xmlns:a16="http://schemas.microsoft.com/office/drawing/2014/main" id="{19A07E0E-34D3-53CB-3ADE-7232C0BFBA5A}"/>
              </a:ext>
            </a:extLst>
          </p:cNvPr>
          <p:cNvSpPr txBox="1"/>
          <p:nvPr/>
        </p:nvSpPr>
        <p:spPr>
          <a:xfrm>
            <a:off x="583565" y="830580"/>
            <a:ext cx="10808335" cy="1384161"/>
          </a:xfrm>
          <a:prstGeom prst="rect">
            <a:avLst/>
          </a:prstGeom>
          <a:noFill/>
          <a:ln w="9525">
            <a:noFill/>
          </a:ln>
        </p:spPr>
        <p:txBody>
          <a:bodyPr wrap="square">
            <a:spAutoFit/>
          </a:bodyPr>
          <a:lstStyle/>
          <a:p>
            <a:pPr indent="0" algn="just">
              <a:lnSpc>
                <a:spcPct val="120000"/>
              </a:lnSpc>
              <a:spcBef>
                <a:spcPts val="0"/>
              </a:spcBef>
              <a:spcAft>
                <a:spcPts val="0"/>
              </a:spcAft>
            </a:pPr>
            <a:r>
              <a:rPr lang="zh-CN" sz="24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【算法实现】</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设函数</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Place</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考察皇后</a:t>
            </a:r>
            <a:r>
              <a:rPr lang="en-US" altLang="zh-CN" sz="2400" i="1" dirty="0" err="1">
                <a:latin typeface="Times New Roman" panose="02020603050405020304" pitchFamily="18" charset="0"/>
                <a:ea typeface="微软雅黑" panose="020B0503020204020204" pitchFamily="34" charset="-122"/>
                <a:cs typeface="Times New Roman" panose="02020603050405020304" pitchFamily="18" charset="0"/>
              </a:rPr>
              <a:t>i</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的放置是否发生冲突，数组</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x[n]</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表示</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皇后问题的解，由于数组下标从</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开始，皇后序号也从</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开始，首先将数组</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x[n]</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初始化为</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，然后依次试探摆放皇后</a:t>
            </a:r>
            <a:r>
              <a:rPr lang="en-US" altLang="zh-CN" sz="2400" i="1" dirty="0" err="1">
                <a:latin typeface="Times New Roman" panose="02020603050405020304" pitchFamily="18" charset="0"/>
                <a:ea typeface="微软雅黑" panose="020B0503020204020204" pitchFamily="34" charset="-122"/>
                <a:cs typeface="Times New Roman" panose="02020603050405020304" pitchFamily="18" charset="0"/>
              </a:rPr>
              <a:t>i</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程序</a:t>
            </a:r>
            <a:r>
              <a:rPr lang="zh-CN" sz="2400" dirty="0">
                <a:latin typeface="Times New Roman" panose="02020603050405020304" pitchFamily="18" charset="0"/>
                <a:ea typeface="微软雅黑" panose="020B0503020204020204" pitchFamily="34" charset="-122"/>
                <a:cs typeface="Times New Roman" panose="02020603050405020304" pitchFamily="18" charset="0"/>
              </a:rPr>
              <a:t>如下：</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10.2.5  八皇后问题</a:t>
            </a:r>
          </a:p>
        </p:txBody>
      </p:sp>
      <p:sp>
        <p:nvSpPr>
          <p:cNvPr id="6" name="文本框 5"/>
          <p:cNvSpPr txBox="1"/>
          <p:nvPr/>
        </p:nvSpPr>
        <p:spPr>
          <a:xfrm>
            <a:off x="1032510" y="866140"/>
            <a:ext cx="10564495" cy="5552440"/>
          </a:xfrm>
          <a:prstGeom prst="rect">
            <a:avLst/>
          </a:prstGeom>
          <a:noFill/>
          <a:ln w="12700">
            <a:solidFill>
              <a:srgbClr val="507D7D"/>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spcBef>
                <a:spcPct val="20000"/>
              </a:spcBef>
              <a:defRPr sz="240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defRPr>
            </a:lvl1pPr>
          </a:lstStyle>
          <a:p>
            <a:pPr lvl="0" algn="l">
              <a:lnSpc>
                <a:spcPct val="95000"/>
              </a:lnSpc>
              <a:spcBef>
                <a:spcPts val="0"/>
              </a:spcBef>
              <a:spcAft>
                <a:spcPts val="0"/>
              </a:spcAft>
              <a:buClrTx/>
              <a:buSzTx/>
              <a:buFontTx/>
            </a:pPr>
            <a:r>
              <a:rPr lang="en-US" altLang="zh-CN" sz="2200" dirty="0" err="1">
                <a:sym typeface="+mn-ea"/>
              </a:rPr>
              <a:t>        else  {                                               //得到一个解，输出</a:t>
            </a:r>
          </a:p>
          <a:p>
            <a:pPr lvl="0" algn="l">
              <a:lnSpc>
                <a:spcPct val="95000"/>
              </a:lnSpc>
              <a:spcBef>
                <a:spcPts val="0"/>
              </a:spcBef>
              <a:spcAft>
                <a:spcPts val="0"/>
              </a:spcAft>
              <a:buClrTx/>
              <a:buSzTx/>
              <a:buFontTx/>
            </a:pPr>
            <a:r>
              <a:rPr lang="en-US" altLang="zh-CN" sz="2200" dirty="0" err="1">
                <a:sym typeface="+mn-ea"/>
              </a:rPr>
              <a:t>          </a:t>
            </a:r>
            <a:r>
              <a:rPr lang="en-US" altLang="zh-CN" sz="2200" dirty="0" err="1">
                <a:solidFill>
                  <a:srgbClr val="C00000"/>
                </a:solidFill>
                <a:sym typeface="+mn-ea"/>
              </a:rPr>
              <a:t>  for (j = 0; j &lt; n; j++)</a:t>
            </a:r>
          </a:p>
          <a:p>
            <a:pPr lvl="0" algn="l">
              <a:lnSpc>
                <a:spcPct val="95000"/>
              </a:lnSpc>
              <a:spcBef>
                <a:spcPts val="0"/>
              </a:spcBef>
              <a:spcAft>
                <a:spcPts val="0"/>
              </a:spcAft>
              <a:buClrTx/>
              <a:buSzTx/>
              <a:buFontTx/>
            </a:pPr>
            <a:r>
              <a:rPr lang="en-US" altLang="zh-CN" sz="2200" dirty="0" err="1">
                <a:solidFill>
                  <a:srgbClr val="C00000"/>
                </a:solidFill>
                <a:sym typeface="+mn-ea"/>
              </a:rPr>
              <a:t>	    cout&lt;&lt;x[j]+1&lt;&lt;"  "; </a:t>
            </a:r>
            <a:r>
              <a:rPr lang="en-US" altLang="zh-CN" sz="2200" dirty="0" err="1">
                <a:sym typeface="+mn-ea"/>
              </a:rPr>
              <a:t>               //打印列号从1开始</a:t>
            </a:r>
          </a:p>
          <a:p>
            <a:pPr lvl="0" algn="l">
              <a:lnSpc>
                <a:spcPct val="95000"/>
              </a:lnSpc>
              <a:spcBef>
                <a:spcPts val="0"/>
              </a:spcBef>
              <a:spcAft>
                <a:spcPts val="0"/>
              </a:spcAft>
              <a:buClrTx/>
              <a:buSzTx/>
              <a:buFontTx/>
            </a:pPr>
            <a:r>
              <a:rPr lang="en-US" altLang="zh-CN" sz="2200" dirty="0" err="1">
                <a:sym typeface="+mn-ea"/>
              </a:rPr>
              <a:t>            cout&lt;&lt;endl;</a:t>
            </a:r>
          </a:p>
          <a:p>
            <a:pPr lvl="0" algn="l">
              <a:lnSpc>
                <a:spcPct val="95000"/>
              </a:lnSpc>
              <a:spcBef>
                <a:spcPts val="0"/>
              </a:spcBef>
              <a:spcAft>
                <a:spcPts val="0"/>
              </a:spcAft>
              <a:buClrTx/>
              <a:buSzTx/>
              <a:buFontTx/>
            </a:pPr>
            <a:r>
              <a:rPr lang="en-US" altLang="zh-CN" sz="2200" dirty="0" err="1">
                <a:sym typeface="+mn-ea"/>
              </a:rPr>
              <a:t>            return;                                           //只求出一个解</a:t>
            </a:r>
          </a:p>
          <a:p>
            <a:pPr lvl="0" algn="l">
              <a:lnSpc>
                <a:spcPct val="95000"/>
              </a:lnSpc>
              <a:spcBef>
                <a:spcPts val="0"/>
              </a:spcBef>
              <a:spcAft>
                <a:spcPts val="0"/>
              </a:spcAft>
              <a:buClrTx/>
              <a:buSzTx/>
              <a:buFontTx/>
            </a:pPr>
            <a:r>
              <a:rPr lang="en-US" altLang="zh-CN" sz="2200" dirty="0" err="1">
                <a:sym typeface="+mn-ea"/>
              </a:rPr>
              <a:t>        }</a:t>
            </a:r>
          </a:p>
          <a:p>
            <a:pPr lvl="0" algn="l">
              <a:lnSpc>
                <a:spcPct val="95000"/>
              </a:lnSpc>
              <a:spcBef>
                <a:spcPts val="0"/>
              </a:spcBef>
              <a:spcAft>
                <a:spcPts val="0"/>
              </a:spcAft>
              <a:buClrTx/>
              <a:buSzTx/>
              <a:buFontTx/>
            </a:pPr>
            <a:r>
              <a:rPr lang="en-US" altLang="zh-CN" sz="2200" dirty="0" err="1">
                <a:sym typeface="+mn-ea"/>
              </a:rPr>
              <a:t>    }</a:t>
            </a:r>
          </a:p>
          <a:p>
            <a:pPr lvl="0" algn="l">
              <a:lnSpc>
                <a:spcPct val="95000"/>
              </a:lnSpc>
              <a:spcBef>
                <a:spcPts val="0"/>
              </a:spcBef>
              <a:spcAft>
                <a:spcPts val="0"/>
              </a:spcAft>
              <a:buClrTx/>
              <a:buSzTx/>
              <a:buFontTx/>
            </a:pPr>
            <a:r>
              <a:rPr lang="en-US" altLang="zh-CN" sz="2200" dirty="0" err="1">
                <a:sym typeface="+mn-ea"/>
              </a:rPr>
              <a:t>    cout&lt;&lt;"无解"&lt;&lt;endl;                    </a:t>
            </a:r>
          </a:p>
          <a:p>
            <a:pPr lvl="0" algn="l">
              <a:lnSpc>
                <a:spcPct val="95000"/>
              </a:lnSpc>
              <a:spcBef>
                <a:spcPts val="0"/>
              </a:spcBef>
              <a:spcAft>
                <a:spcPts val="0"/>
              </a:spcAft>
              <a:buClrTx/>
              <a:buSzTx/>
              <a:buFontTx/>
            </a:pPr>
            <a:r>
              <a:rPr lang="en-US" altLang="zh-CN" sz="2200" dirty="0" err="1">
                <a:sym typeface="+mn-ea"/>
              </a:rPr>
              <a:t>}</a:t>
            </a:r>
          </a:p>
          <a:p>
            <a:pPr lvl="0" algn="l">
              <a:lnSpc>
                <a:spcPct val="95000"/>
              </a:lnSpc>
              <a:spcBef>
                <a:spcPts val="0"/>
              </a:spcBef>
              <a:spcAft>
                <a:spcPts val="0"/>
              </a:spcAft>
              <a:buClrTx/>
              <a:buSzTx/>
              <a:buFontTx/>
            </a:pPr>
            <a:r>
              <a:rPr lang="en-US" altLang="zh-CN" sz="2200" dirty="0" err="1">
                <a:sym typeface="+mn-ea"/>
              </a:rPr>
              <a:t>int Place(int x[ ], int i)   </a:t>
            </a:r>
          </a:p>
          <a:p>
            <a:pPr lvl="0" algn="l">
              <a:lnSpc>
                <a:spcPct val="95000"/>
              </a:lnSpc>
              <a:spcBef>
                <a:spcPts val="0"/>
              </a:spcBef>
              <a:spcAft>
                <a:spcPts val="0"/>
              </a:spcAft>
              <a:buClrTx/>
              <a:buSzTx/>
              <a:buFontTx/>
            </a:pPr>
            <a:r>
              <a:rPr lang="en-US" altLang="zh-CN" sz="2200" dirty="0" err="1">
                <a:sym typeface="+mn-ea"/>
              </a:rPr>
              <a:t>{</a:t>
            </a:r>
          </a:p>
          <a:p>
            <a:pPr lvl="0" algn="l">
              <a:lnSpc>
                <a:spcPct val="95000"/>
              </a:lnSpc>
              <a:spcBef>
                <a:spcPts val="0"/>
              </a:spcBef>
              <a:spcAft>
                <a:spcPts val="0"/>
              </a:spcAft>
              <a:buClrTx/>
              <a:buSzTx/>
              <a:buFontTx/>
            </a:pPr>
            <a:r>
              <a:rPr lang="en-US" altLang="zh-CN" sz="2200" dirty="0" err="1">
                <a:sym typeface="+mn-ea"/>
              </a:rPr>
              <a:t>    int j;</a:t>
            </a:r>
          </a:p>
          <a:p>
            <a:pPr lvl="0" algn="l">
              <a:lnSpc>
                <a:spcPct val="95000"/>
              </a:lnSpc>
              <a:spcBef>
                <a:spcPts val="0"/>
              </a:spcBef>
              <a:spcAft>
                <a:spcPts val="0"/>
              </a:spcAft>
              <a:buClrTx/>
              <a:buSzTx/>
              <a:buFontTx/>
            </a:pPr>
            <a:r>
              <a:rPr lang="en-US" altLang="zh-CN" sz="2200" dirty="0" err="1">
                <a:sym typeface="+mn-ea"/>
              </a:rPr>
              <a:t>    for (j = 0; j &lt; i; j++)   </a:t>
            </a:r>
          </a:p>
          <a:p>
            <a:pPr lvl="0" algn="l">
              <a:lnSpc>
                <a:spcPct val="95000"/>
              </a:lnSpc>
              <a:spcBef>
                <a:spcPts val="0"/>
              </a:spcBef>
              <a:spcAft>
                <a:spcPts val="0"/>
              </a:spcAft>
              <a:buClrTx/>
              <a:buSzTx/>
              <a:buFontTx/>
            </a:pPr>
            <a:r>
              <a:rPr lang="en-US" altLang="zh-CN" sz="2200" dirty="0" err="1">
                <a:sym typeface="+mn-ea"/>
              </a:rPr>
              <a:t>        if (x[i] == x[j] || abs(i - j) == abs( x[i] - x[j]))       </a:t>
            </a:r>
          </a:p>
          <a:p>
            <a:pPr lvl="0" algn="l">
              <a:lnSpc>
                <a:spcPct val="95000"/>
              </a:lnSpc>
              <a:spcBef>
                <a:spcPts val="0"/>
              </a:spcBef>
              <a:spcAft>
                <a:spcPts val="0"/>
              </a:spcAft>
              <a:buClrTx/>
              <a:buSzTx/>
              <a:buFontTx/>
            </a:pPr>
            <a:r>
              <a:rPr lang="en-US" altLang="zh-CN" sz="2200" dirty="0" err="1">
                <a:sym typeface="+mn-ea"/>
              </a:rPr>
              <a:t>            return 1;                                       //冲突，返回1</a:t>
            </a:r>
          </a:p>
          <a:p>
            <a:pPr lvl="0" algn="l">
              <a:lnSpc>
                <a:spcPct val="95000"/>
              </a:lnSpc>
              <a:spcBef>
                <a:spcPts val="0"/>
              </a:spcBef>
              <a:spcAft>
                <a:spcPts val="0"/>
              </a:spcAft>
              <a:buClrTx/>
              <a:buSzTx/>
              <a:buFontTx/>
            </a:pPr>
            <a:r>
              <a:rPr lang="en-US" altLang="zh-CN" sz="2200" dirty="0" err="1">
                <a:sym typeface="+mn-ea"/>
              </a:rPr>
              <a:t>    return 0;                                               //不冲突，返回0</a:t>
            </a:r>
          </a:p>
          <a:p>
            <a:pPr lvl="0" algn="l">
              <a:lnSpc>
                <a:spcPct val="95000"/>
              </a:lnSpc>
              <a:spcBef>
                <a:spcPts val="0"/>
              </a:spcBef>
              <a:spcAft>
                <a:spcPts val="0"/>
              </a:spcAft>
              <a:buClrTx/>
              <a:buSzTx/>
              <a:buFontTx/>
            </a:pPr>
            <a:r>
              <a:rPr lang="en-US" altLang="zh-CN" sz="2200" dirty="0" err="1">
                <a:sym typeface="+mn-ea"/>
              </a:rPr>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10.2.6  图着色问题</a:t>
            </a:r>
          </a:p>
        </p:txBody>
      </p:sp>
      <p:sp>
        <p:nvSpPr>
          <p:cNvPr id="103" name="文本框 102"/>
          <p:cNvSpPr txBox="1"/>
          <p:nvPr/>
        </p:nvSpPr>
        <p:spPr>
          <a:xfrm>
            <a:off x="534035" y="897890"/>
            <a:ext cx="10881995" cy="977265"/>
          </a:xfrm>
          <a:prstGeom prst="rect">
            <a:avLst/>
          </a:prstGeom>
          <a:noFill/>
          <a:ln w="9525">
            <a:noFill/>
          </a:ln>
        </p:spPr>
        <p:txBody>
          <a:bodyPr wrap="square">
            <a:spAutoFit/>
          </a:bodyPr>
          <a:lstStyle/>
          <a:p>
            <a:pPr indent="0" algn="just">
              <a:lnSpc>
                <a:spcPct val="120000"/>
              </a:lnSpc>
              <a:spcBef>
                <a:spcPts val="0"/>
              </a:spcBef>
              <a:spcAft>
                <a:spcPts val="0"/>
              </a:spcAft>
            </a:pP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【问题】</a:t>
            </a:r>
            <a:r>
              <a:rPr lang="zh-CN" sz="2400" b="0">
                <a:latin typeface="Times New Roman" panose="02020603050405020304" pitchFamily="18" charset="0"/>
                <a:ea typeface="微软雅黑" panose="020B0503020204020204" pitchFamily="34" charset="-122"/>
                <a:cs typeface="Times New Roman" panose="02020603050405020304" pitchFamily="18" charset="0"/>
              </a:rPr>
              <a:t>给定无向连通图</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G</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V</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E</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图着色问题（</a:t>
            </a:r>
            <a:r>
              <a:rPr lang="en-US"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graph coloring problem</a:t>
            </a: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求最小的整数</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m</a:t>
            </a:r>
            <a:r>
              <a:rPr lang="zh-CN" sz="2400" b="0">
                <a:latin typeface="Times New Roman" panose="02020603050405020304" pitchFamily="18" charset="0"/>
                <a:ea typeface="微软雅黑" panose="020B0503020204020204" pitchFamily="34" charset="-122"/>
                <a:cs typeface="Times New Roman" panose="02020603050405020304" pitchFamily="18" charset="0"/>
              </a:rPr>
              <a:t>，用</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m </a:t>
            </a:r>
            <a:r>
              <a:rPr lang="zh-CN" sz="2400" b="0">
                <a:latin typeface="Times New Roman" panose="02020603050405020304" pitchFamily="18" charset="0"/>
                <a:ea typeface="微软雅黑" panose="020B0503020204020204" pitchFamily="34" charset="-122"/>
                <a:cs typeface="Times New Roman" panose="02020603050405020304" pitchFamily="18" charset="0"/>
              </a:rPr>
              <a:t>种颜色对</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G </a:t>
            </a:r>
            <a:r>
              <a:rPr lang="zh-CN" sz="2400" b="0">
                <a:latin typeface="Times New Roman" panose="02020603050405020304" pitchFamily="18" charset="0"/>
                <a:ea typeface="微软雅黑" panose="020B0503020204020204" pitchFamily="34" charset="-122"/>
                <a:cs typeface="Times New Roman" panose="02020603050405020304" pitchFamily="18" charset="0"/>
              </a:rPr>
              <a:t>的顶点着色，使得任意两个相邻顶点着色不同。</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文本框 2"/>
          <p:cNvSpPr txBox="1"/>
          <p:nvPr/>
        </p:nvSpPr>
        <p:spPr>
          <a:xfrm>
            <a:off x="534035" y="1875155"/>
            <a:ext cx="10881995" cy="3192780"/>
          </a:xfrm>
          <a:prstGeom prst="rect">
            <a:avLst/>
          </a:prstGeom>
          <a:noFill/>
          <a:ln w="9525">
            <a:noFill/>
          </a:ln>
        </p:spPr>
        <p:txBody>
          <a:bodyPr wrap="square">
            <a:spAutoFit/>
          </a:bodyPr>
          <a:lstStyle/>
          <a:p>
            <a:pPr indent="0" algn="just">
              <a:lnSpc>
                <a:spcPct val="120000"/>
              </a:lnSpc>
              <a:spcBef>
                <a:spcPts val="0"/>
              </a:spcBef>
              <a:spcAft>
                <a:spcPts val="0"/>
              </a:spcAft>
            </a:pP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【想法】</a:t>
            </a:r>
            <a:r>
              <a:rPr lang="zh-CN" sz="2400" b="0">
                <a:latin typeface="Times New Roman" panose="02020603050405020304" pitchFamily="18" charset="0"/>
                <a:ea typeface="微软雅黑" panose="020B0503020204020204" pitchFamily="34" charset="-122"/>
                <a:cs typeface="Times New Roman" panose="02020603050405020304" pitchFamily="18" charset="0"/>
              </a:rPr>
              <a:t>用</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m </a:t>
            </a:r>
            <a:r>
              <a:rPr lang="zh-CN" sz="2400" b="0">
                <a:latin typeface="Times New Roman" panose="02020603050405020304" pitchFamily="18" charset="0"/>
                <a:ea typeface="微软雅黑" panose="020B0503020204020204" pitchFamily="34" charset="-122"/>
                <a:cs typeface="Times New Roman" panose="02020603050405020304" pitchFamily="18" charset="0"/>
              </a:rPr>
              <a:t>种颜色为无向图</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G</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V</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E</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着色，其中，</a:t>
            </a:r>
            <a:r>
              <a:rPr lang="en-US" sz="2400" b="0" i="1">
                <a:latin typeface="Times New Roman" panose="02020603050405020304" pitchFamily="18" charset="0"/>
                <a:ea typeface="微软雅黑" panose="020B0503020204020204" pitchFamily="34" charset="-122"/>
                <a:cs typeface="Times New Roman" panose="02020603050405020304" pitchFamily="18" charset="0"/>
              </a:rPr>
              <a:t>V  </a:t>
            </a:r>
            <a:r>
              <a:rPr lang="zh-CN" sz="2400" b="0">
                <a:latin typeface="Times New Roman" panose="02020603050405020304" pitchFamily="18" charset="0"/>
                <a:ea typeface="微软雅黑" panose="020B0503020204020204" pitchFamily="34" charset="-122"/>
                <a:cs typeface="Times New Roman" panose="02020603050405020304" pitchFamily="18" charset="0"/>
              </a:rPr>
              <a:t>的顶点个数为</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a:t>
            </a:r>
            <a:r>
              <a:rPr lang="zh-CN" sz="2400" b="0">
                <a:latin typeface="Times New Roman" panose="02020603050405020304" pitchFamily="18" charset="0"/>
                <a:ea typeface="微软雅黑" panose="020B0503020204020204" pitchFamily="34" charset="-122"/>
                <a:cs typeface="Times New Roman" panose="02020603050405020304" pitchFamily="18" charset="0"/>
              </a:rPr>
              <a:t>，可以用向量</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C</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c</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1</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c</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2</a:t>
            </a:r>
            <a:r>
              <a:rPr lang="en-US" sz="2400" b="0">
                <a:latin typeface="Times New Roman" panose="02020603050405020304" pitchFamily="18" charset="0"/>
                <a:ea typeface="微软雅黑" panose="020B0503020204020204" pitchFamily="34" charset="-122"/>
                <a:cs typeface="Times New Roman" panose="02020603050405020304" pitchFamily="18" charset="0"/>
              </a:rPr>
              <a:t>, …,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c</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n</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描述图的一种可能着色，其中，</a:t>
            </a:r>
            <a:r>
              <a:rPr lang="en-US" sz="2400" b="0" i="1">
                <a:latin typeface="Times New Roman" panose="02020603050405020304" pitchFamily="18" charset="0"/>
                <a:ea typeface="微软雅黑" panose="020B0503020204020204" pitchFamily="34" charset="-122"/>
                <a:cs typeface="Times New Roman" panose="02020603050405020304" pitchFamily="18" charset="0"/>
              </a:rPr>
              <a:t>c</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i</a:t>
            </a:r>
            <a:r>
              <a:rPr lang="en-US" sz="2400" b="0">
                <a:latin typeface="Times New Roman" panose="02020603050405020304" pitchFamily="18" charset="0"/>
                <a:ea typeface="微软雅黑" panose="020B0503020204020204" pitchFamily="34" charset="-122"/>
                <a:cs typeface="Times New Roman" panose="02020603050405020304" pitchFamily="18" charset="0"/>
              </a:rPr>
              <a:t>∈{1, 2, …,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m</a:t>
            </a:r>
            <a:r>
              <a:rPr lang="en-US" sz="2400" b="0">
                <a:latin typeface="Times New Roman" panose="02020603050405020304" pitchFamily="18" charset="0"/>
                <a:ea typeface="微软雅黑" panose="020B0503020204020204" pitchFamily="34" charset="-122"/>
                <a:cs typeface="Times New Roman" panose="02020603050405020304" pitchFamily="18" charset="0"/>
              </a:rPr>
              <a:t>}(1 ≤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 </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表示顶点</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 </a:t>
            </a:r>
            <a:r>
              <a:rPr lang="zh-CN" sz="2400" b="0">
                <a:latin typeface="Times New Roman" panose="02020603050405020304" pitchFamily="18" charset="0"/>
                <a:ea typeface="微软雅黑" panose="020B0503020204020204" pitchFamily="34" charset="-122"/>
                <a:cs typeface="Times New Roman" panose="02020603050405020304" pitchFamily="18" charset="0"/>
              </a:rPr>
              <a:t>的着色。</a:t>
            </a:r>
          </a:p>
          <a:p>
            <a:pPr indent="0" algn="just">
              <a:lnSpc>
                <a:spcPct val="120000"/>
              </a:lnSpc>
              <a:spcBef>
                <a:spcPts val="0"/>
              </a:spcBef>
              <a:spcAft>
                <a:spcPts val="0"/>
              </a:spcAft>
            </a:pPr>
            <a:r>
              <a:rPr 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zh-CN" sz="2400" b="0">
                <a:latin typeface="Times New Roman" panose="02020603050405020304" pitchFamily="18" charset="0"/>
                <a:ea typeface="微软雅黑" panose="020B0503020204020204" pitchFamily="34" charset="-122"/>
                <a:cs typeface="Times New Roman" panose="02020603050405020304" pitchFamily="18" charset="0"/>
              </a:rPr>
              <a:t>回溯法求解图着色问题，首先把所有顶点的颜色初始化为</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a:latin typeface="Times New Roman" panose="02020603050405020304" pitchFamily="18" charset="0"/>
                <a:ea typeface="微软雅黑" panose="020B0503020204020204" pitchFamily="34" charset="-122"/>
                <a:cs typeface="Times New Roman" panose="02020603050405020304" pitchFamily="18" charset="0"/>
              </a:rPr>
              <a:t>0</a:t>
            </a:r>
            <a:r>
              <a:rPr lang="zh-CN" sz="2400" b="0">
                <a:latin typeface="Times New Roman" panose="02020603050405020304" pitchFamily="18" charset="0"/>
                <a:ea typeface="微软雅黑" panose="020B0503020204020204" pitchFamily="34" charset="-122"/>
                <a:cs typeface="Times New Roman" panose="02020603050405020304" pitchFamily="18" charset="0"/>
              </a:rPr>
              <a:t>，然后依次为每个顶点着色。如果当前顶点着色没有冲突，则继续为下一个顶点着色，否则，为当前顶点着下一个颜色，如果所有</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m </a:t>
            </a:r>
            <a:r>
              <a:rPr lang="zh-CN" sz="2400" b="0">
                <a:latin typeface="Times New Roman" panose="02020603050405020304" pitchFamily="18" charset="0"/>
                <a:ea typeface="微软雅黑" panose="020B0503020204020204" pitchFamily="34" charset="-122"/>
                <a:cs typeface="Times New Roman" panose="02020603050405020304" pitchFamily="18" charset="0"/>
              </a:rPr>
              <a:t>种颜色都试探过并且都发生冲突，则回溯到当前顶点的上一个顶点，依此类推。</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10.1.1  深度优先搜索的设计思想</a:t>
            </a:r>
          </a:p>
        </p:txBody>
      </p:sp>
      <p:sp>
        <p:nvSpPr>
          <p:cNvPr id="45" name="Text Box 12"/>
          <p:cNvSpPr txBox="1">
            <a:spLocks noChangeArrowheads="1"/>
          </p:cNvSpPr>
          <p:nvPr/>
        </p:nvSpPr>
        <p:spPr bwMode="auto">
          <a:xfrm>
            <a:off x="1234440" y="1066800"/>
            <a:ext cx="851916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spcBef>
                <a:spcPct val="50000"/>
              </a:spcBef>
            </a:pP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运行实例</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深入理解操作过程</a:t>
            </a:r>
          </a:p>
        </p:txBody>
      </p:sp>
      <p:grpSp>
        <p:nvGrpSpPr>
          <p:cNvPr id="46" name="Group 82"/>
          <p:cNvGrpSpPr/>
          <p:nvPr/>
        </p:nvGrpSpPr>
        <p:grpSpPr>
          <a:xfrm>
            <a:off x="810600" y="1158020"/>
            <a:ext cx="360000" cy="432000"/>
            <a:chOff x="1743075" y="3159126"/>
            <a:chExt cx="454025" cy="546100"/>
          </a:xfrm>
          <a:solidFill>
            <a:srgbClr val="5A327D"/>
          </a:solidFill>
        </p:grpSpPr>
        <p:sp>
          <p:nvSpPr>
            <p:cNvPr id="47" name="Freeform 69"/>
            <p:cNvSpPr/>
            <p:nvPr/>
          </p:nvSpPr>
          <p:spPr bwMode="auto">
            <a:xfrm>
              <a:off x="1952625" y="3159126"/>
              <a:ext cx="111125" cy="101600"/>
            </a:xfrm>
            <a:custGeom>
              <a:avLst/>
              <a:gdLst>
                <a:gd name="T0" fmla="*/ 26 w 39"/>
                <a:gd name="T1" fmla="*/ 36 h 36"/>
                <a:gd name="T2" fmla="*/ 27 w 39"/>
                <a:gd name="T3" fmla="*/ 36 h 36"/>
                <a:gd name="T4" fmla="*/ 28 w 39"/>
                <a:gd name="T5" fmla="*/ 36 h 36"/>
                <a:gd name="T6" fmla="*/ 39 w 39"/>
                <a:gd name="T7" fmla="*/ 17 h 36"/>
                <a:gd name="T8" fmla="*/ 39 w 39"/>
                <a:gd name="T9" fmla="*/ 16 h 36"/>
                <a:gd name="T10" fmla="*/ 39 w 39"/>
                <a:gd name="T11" fmla="*/ 15 h 36"/>
                <a:gd name="T12" fmla="*/ 13 w 39"/>
                <a:gd name="T13" fmla="*/ 0 h 36"/>
                <a:gd name="T14" fmla="*/ 12 w 39"/>
                <a:gd name="T15" fmla="*/ 0 h 36"/>
                <a:gd name="T16" fmla="*/ 12 w 39"/>
                <a:gd name="T17" fmla="*/ 0 h 36"/>
                <a:gd name="T18" fmla="*/ 0 w 39"/>
                <a:gd name="T19" fmla="*/ 20 h 36"/>
                <a:gd name="T20" fmla="*/ 1 w 39"/>
                <a:gd name="T21" fmla="*/ 21 h 36"/>
                <a:gd name="T22" fmla="*/ 26 w 39"/>
                <a:gd name="T23"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36">
                  <a:moveTo>
                    <a:pt x="26" y="36"/>
                  </a:moveTo>
                  <a:cubicBezTo>
                    <a:pt x="26" y="36"/>
                    <a:pt x="27" y="36"/>
                    <a:pt x="27" y="36"/>
                  </a:cubicBezTo>
                  <a:cubicBezTo>
                    <a:pt x="27" y="36"/>
                    <a:pt x="27" y="36"/>
                    <a:pt x="28" y="36"/>
                  </a:cubicBezTo>
                  <a:cubicBezTo>
                    <a:pt x="39" y="17"/>
                    <a:pt x="39" y="17"/>
                    <a:pt x="39" y="17"/>
                  </a:cubicBezTo>
                  <a:cubicBezTo>
                    <a:pt x="39" y="16"/>
                    <a:pt x="39" y="16"/>
                    <a:pt x="39" y="16"/>
                  </a:cubicBezTo>
                  <a:cubicBezTo>
                    <a:pt x="39" y="16"/>
                    <a:pt x="39" y="15"/>
                    <a:pt x="39" y="15"/>
                  </a:cubicBezTo>
                  <a:cubicBezTo>
                    <a:pt x="13" y="0"/>
                    <a:pt x="13" y="0"/>
                    <a:pt x="13" y="0"/>
                  </a:cubicBezTo>
                  <a:cubicBezTo>
                    <a:pt x="13" y="0"/>
                    <a:pt x="13" y="0"/>
                    <a:pt x="12" y="0"/>
                  </a:cubicBezTo>
                  <a:cubicBezTo>
                    <a:pt x="12" y="0"/>
                    <a:pt x="12" y="0"/>
                    <a:pt x="12" y="0"/>
                  </a:cubicBezTo>
                  <a:cubicBezTo>
                    <a:pt x="0" y="20"/>
                    <a:pt x="0" y="20"/>
                    <a:pt x="0" y="20"/>
                  </a:cubicBezTo>
                  <a:cubicBezTo>
                    <a:pt x="0" y="20"/>
                    <a:pt x="0" y="21"/>
                    <a:pt x="1" y="21"/>
                  </a:cubicBezTo>
                  <a:lnTo>
                    <a:pt x="26"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70"/>
            <p:cNvSpPr/>
            <p:nvPr/>
          </p:nvSpPr>
          <p:spPr bwMode="auto">
            <a:xfrm>
              <a:off x="1743075" y="3557588"/>
              <a:ext cx="79375" cy="98425"/>
            </a:xfrm>
            <a:custGeom>
              <a:avLst/>
              <a:gdLst>
                <a:gd name="T0" fmla="*/ 27 w 28"/>
                <a:gd name="T1" fmla="*/ 17 h 35"/>
                <a:gd name="T2" fmla="*/ 7 w 28"/>
                <a:gd name="T3" fmla="*/ 3 h 35"/>
                <a:gd name="T4" fmla="*/ 4 w 28"/>
                <a:gd name="T5" fmla="*/ 3 h 35"/>
                <a:gd name="T6" fmla="*/ 0 w 28"/>
                <a:gd name="T7" fmla="*/ 34 h 35"/>
                <a:gd name="T8" fmla="*/ 1 w 28"/>
                <a:gd name="T9" fmla="*/ 35 h 35"/>
                <a:gd name="T10" fmla="*/ 1 w 28"/>
                <a:gd name="T11" fmla="*/ 35 h 35"/>
                <a:gd name="T12" fmla="*/ 2 w 28"/>
                <a:gd name="T13" fmla="*/ 35 h 35"/>
                <a:gd name="T14" fmla="*/ 28 w 28"/>
                <a:gd name="T15" fmla="*/ 17 h 35"/>
                <a:gd name="T16" fmla="*/ 27 w 28"/>
                <a:gd name="T17"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35">
                  <a:moveTo>
                    <a:pt x="27" y="17"/>
                  </a:moveTo>
                  <a:cubicBezTo>
                    <a:pt x="16" y="0"/>
                    <a:pt x="7" y="3"/>
                    <a:pt x="7" y="3"/>
                  </a:cubicBezTo>
                  <a:cubicBezTo>
                    <a:pt x="6" y="3"/>
                    <a:pt x="5" y="3"/>
                    <a:pt x="4" y="3"/>
                  </a:cubicBezTo>
                  <a:cubicBezTo>
                    <a:pt x="0" y="34"/>
                    <a:pt x="0" y="34"/>
                    <a:pt x="0" y="34"/>
                  </a:cubicBezTo>
                  <a:cubicBezTo>
                    <a:pt x="0" y="34"/>
                    <a:pt x="1" y="34"/>
                    <a:pt x="1" y="35"/>
                  </a:cubicBezTo>
                  <a:cubicBezTo>
                    <a:pt x="1" y="35"/>
                    <a:pt x="1" y="35"/>
                    <a:pt x="1" y="35"/>
                  </a:cubicBezTo>
                  <a:cubicBezTo>
                    <a:pt x="2" y="35"/>
                    <a:pt x="2" y="35"/>
                    <a:pt x="2" y="35"/>
                  </a:cubicBezTo>
                  <a:cubicBezTo>
                    <a:pt x="28" y="17"/>
                    <a:pt x="28" y="17"/>
                    <a:pt x="28" y="17"/>
                  </a:cubicBezTo>
                  <a:cubicBezTo>
                    <a:pt x="28" y="17"/>
                    <a:pt x="28" y="17"/>
                    <a:pt x="27"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71"/>
            <p:cNvSpPr>
              <a:spLocks noEditPoints="1"/>
            </p:cNvSpPr>
            <p:nvPr/>
          </p:nvSpPr>
          <p:spPr bwMode="auto">
            <a:xfrm>
              <a:off x="1762125" y="3252788"/>
              <a:ext cx="247650" cy="338138"/>
            </a:xfrm>
            <a:custGeom>
              <a:avLst/>
              <a:gdLst>
                <a:gd name="T0" fmla="*/ 27 w 87"/>
                <a:gd name="T1" fmla="*/ 119 h 119"/>
                <a:gd name="T2" fmla="*/ 87 w 87"/>
                <a:gd name="T3" fmla="*/ 16 h 119"/>
                <a:gd name="T4" fmla="*/ 87 w 87"/>
                <a:gd name="T5" fmla="*/ 16 h 119"/>
                <a:gd name="T6" fmla="*/ 87 w 87"/>
                <a:gd name="T7" fmla="*/ 15 h 119"/>
                <a:gd name="T8" fmla="*/ 61 w 87"/>
                <a:gd name="T9" fmla="*/ 0 h 119"/>
                <a:gd name="T10" fmla="*/ 60 w 87"/>
                <a:gd name="T11" fmla="*/ 0 h 119"/>
                <a:gd name="T12" fmla="*/ 0 w 87"/>
                <a:gd name="T13" fmla="*/ 102 h 119"/>
                <a:gd name="T14" fmla="*/ 27 w 87"/>
                <a:gd name="T15" fmla="*/ 119 h 119"/>
                <a:gd name="T16" fmla="*/ 40 w 87"/>
                <a:gd name="T17" fmla="*/ 57 h 119"/>
                <a:gd name="T18" fmla="*/ 66 w 87"/>
                <a:gd name="T19" fmla="*/ 13 h 119"/>
                <a:gd name="T20" fmla="*/ 72 w 87"/>
                <a:gd name="T21" fmla="*/ 11 h 119"/>
                <a:gd name="T22" fmla="*/ 73 w 87"/>
                <a:gd name="T23" fmla="*/ 17 h 119"/>
                <a:gd name="T24" fmla="*/ 47 w 87"/>
                <a:gd name="T25" fmla="*/ 61 h 119"/>
                <a:gd name="T26" fmla="*/ 43 w 87"/>
                <a:gd name="T27" fmla="*/ 63 h 119"/>
                <a:gd name="T28" fmla="*/ 41 w 87"/>
                <a:gd name="T29" fmla="*/ 63 h 119"/>
                <a:gd name="T30" fmla="*/ 40 w 87"/>
                <a:gd name="T31" fmla="*/ 5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 h="119">
                  <a:moveTo>
                    <a:pt x="27" y="119"/>
                  </a:moveTo>
                  <a:cubicBezTo>
                    <a:pt x="87" y="16"/>
                    <a:pt x="87" y="16"/>
                    <a:pt x="87" y="16"/>
                  </a:cubicBezTo>
                  <a:cubicBezTo>
                    <a:pt x="87" y="16"/>
                    <a:pt x="87" y="16"/>
                    <a:pt x="87" y="16"/>
                  </a:cubicBezTo>
                  <a:cubicBezTo>
                    <a:pt x="87" y="15"/>
                    <a:pt x="87" y="15"/>
                    <a:pt x="87" y="15"/>
                  </a:cubicBezTo>
                  <a:cubicBezTo>
                    <a:pt x="61" y="0"/>
                    <a:pt x="61" y="0"/>
                    <a:pt x="61" y="0"/>
                  </a:cubicBezTo>
                  <a:cubicBezTo>
                    <a:pt x="61" y="0"/>
                    <a:pt x="60" y="0"/>
                    <a:pt x="60" y="0"/>
                  </a:cubicBezTo>
                  <a:cubicBezTo>
                    <a:pt x="0" y="102"/>
                    <a:pt x="0" y="102"/>
                    <a:pt x="0" y="102"/>
                  </a:cubicBezTo>
                  <a:cubicBezTo>
                    <a:pt x="4" y="102"/>
                    <a:pt x="15" y="103"/>
                    <a:pt x="27" y="119"/>
                  </a:cubicBezTo>
                  <a:close/>
                  <a:moveTo>
                    <a:pt x="40" y="57"/>
                  </a:moveTo>
                  <a:cubicBezTo>
                    <a:pt x="66" y="13"/>
                    <a:pt x="66" y="13"/>
                    <a:pt x="66" y="13"/>
                  </a:cubicBezTo>
                  <a:cubicBezTo>
                    <a:pt x="67" y="11"/>
                    <a:pt x="70" y="10"/>
                    <a:pt x="72" y="11"/>
                  </a:cubicBezTo>
                  <a:cubicBezTo>
                    <a:pt x="73" y="13"/>
                    <a:pt x="74" y="15"/>
                    <a:pt x="73" y="17"/>
                  </a:cubicBezTo>
                  <a:cubicBezTo>
                    <a:pt x="47" y="61"/>
                    <a:pt x="47" y="61"/>
                    <a:pt x="47" y="61"/>
                  </a:cubicBezTo>
                  <a:cubicBezTo>
                    <a:pt x="46" y="63"/>
                    <a:pt x="45" y="63"/>
                    <a:pt x="43" y="63"/>
                  </a:cubicBezTo>
                  <a:cubicBezTo>
                    <a:pt x="43" y="63"/>
                    <a:pt x="42" y="63"/>
                    <a:pt x="41" y="63"/>
                  </a:cubicBezTo>
                  <a:cubicBezTo>
                    <a:pt x="39" y="62"/>
                    <a:pt x="39" y="59"/>
                    <a:pt x="40"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72"/>
            <p:cNvSpPr/>
            <p:nvPr/>
          </p:nvSpPr>
          <p:spPr bwMode="auto">
            <a:xfrm>
              <a:off x="1758950" y="3468688"/>
              <a:ext cx="438150" cy="236538"/>
            </a:xfrm>
            <a:custGeom>
              <a:avLst/>
              <a:gdLst>
                <a:gd name="T0" fmla="*/ 153 w 154"/>
                <a:gd name="T1" fmla="*/ 2 h 83"/>
                <a:gd name="T2" fmla="*/ 148 w 154"/>
                <a:gd name="T3" fmla="*/ 1 h 83"/>
                <a:gd name="T4" fmla="*/ 141 w 154"/>
                <a:gd name="T5" fmla="*/ 5 h 83"/>
                <a:gd name="T6" fmla="*/ 121 w 154"/>
                <a:gd name="T7" fmla="*/ 20 h 83"/>
                <a:gd name="T8" fmla="*/ 122 w 154"/>
                <a:gd name="T9" fmla="*/ 38 h 83"/>
                <a:gd name="T10" fmla="*/ 122 w 154"/>
                <a:gd name="T11" fmla="*/ 38 h 83"/>
                <a:gd name="T12" fmla="*/ 88 w 154"/>
                <a:gd name="T13" fmla="*/ 44 h 83"/>
                <a:gd name="T14" fmla="*/ 43 w 154"/>
                <a:gd name="T15" fmla="*/ 53 h 83"/>
                <a:gd name="T16" fmla="*/ 41 w 154"/>
                <a:gd name="T17" fmla="*/ 56 h 83"/>
                <a:gd name="T18" fmla="*/ 54 w 154"/>
                <a:gd name="T19" fmla="*/ 70 h 83"/>
                <a:gd name="T20" fmla="*/ 62 w 154"/>
                <a:gd name="T21" fmla="*/ 74 h 83"/>
                <a:gd name="T22" fmla="*/ 62 w 154"/>
                <a:gd name="T23" fmla="*/ 75 h 83"/>
                <a:gd name="T24" fmla="*/ 57 w 154"/>
                <a:gd name="T25" fmla="*/ 75 h 83"/>
                <a:gd name="T26" fmla="*/ 53 w 154"/>
                <a:gd name="T27" fmla="*/ 75 h 83"/>
                <a:gd name="T28" fmla="*/ 29 w 154"/>
                <a:gd name="T29" fmla="*/ 73 h 83"/>
                <a:gd name="T30" fmla="*/ 4 w 154"/>
                <a:gd name="T31" fmla="*/ 70 h 83"/>
                <a:gd name="T32" fmla="*/ 0 w 154"/>
                <a:gd name="T33" fmla="*/ 74 h 83"/>
                <a:gd name="T34" fmla="*/ 4 w 154"/>
                <a:gd name="T35" fmla="*/ 78 h 83"/>
                <a:gd name="T36" fmla="*/ 28 w 154"/>
                <a:gd name="T37" fmla="*/ 80 h 83"/>
                <a:gd name="T38" fmla="*/ 53 w 154"/>
                <a:gd name="T39" fmla="*/ 83 h 83"/>
                <a:gd name="T40" fmla="*/ 56 w 154"/>
                <a:gd name="T41" fmla="*/ 83 h 83"/>
                <a:gd name="T42" fmla="*/ 60 w 154"/>
                <a:gd name="T43" fmla="*/ 83 h 83"/>
                <a:gd name="T44" fmla="*/ 70 w 154"/>
                <a:gd name="T45" fmla="*/ 79 h 83"/>
                <a:gd name="T46" fmla="*/ 69 w 154"/>
                <a:gd name="T47" fmla="*/ 70 h 83"/>
                <a:gd name="T48" fmla="*/ 57 w 154"/>
                <a:gd name="T49" fmla="*/ 62 h 83"/>
                <a:gd name="T50" fmla="*/ 49 w 154"/>
                <a:gd name="T51" fmla="*/ 59 h 83"/>
                <a:gd name="T52" fmla="*/ 89 w 154"/>
                <a:gd name="T53" fmla="*/ 52 h 83"/>
                <a:gd name="T54" fmla="*/ 130 w 154"/>
                <a:gd name="T55" fmla="*/ 44 h 83"/>
                <a:gd name="T56" fmla="*/ 133 w 154"/>
                <a:gd name="T57" fmla="*/ 42 h 83"/>
                <a:gd name="T58" fmla="*/ 133 w 154"/>
                <a:gd name="T59" fmla="*/ 38 h 83"/>
                <a:gd name="T60" fmla="*/ 128 w 154"/>
                <a:gd name="T61" fmla="*/ 33 h 83"/>
                <a:gd name="T62" fmla="*/ 127 w 154"/>
                <a:gd name="T63" fmla="*/ 25 h 83"/>
                <a:gd name="T64" fmla="*/ 145 w 154"/>
                <a:gd name="T65" fmla="*/ 12 h 83"/>
                <a:gd name="T66" fmla="*/ 152 w 154"/>
                <a:gd name="T67" fmla="*/ 8 h 83"/>
                <a:gd name="T68" fmla="*/ 153 w 154"/>
                <a:gd name="T69" fmla="*/ 2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4" h="83">
                  <a:moveTo>
                    <a:pt x="153" y="2"/>
                  </a:moveTo>
                  <a:cubicBezTo>
                    <a:pt x="152" y="0"/>
                    <a:pt x="149" y="0"/>
                    <a:pt x="148" y="1"/>
                  </a:cubicBezTo>
                  <a:cubicBezTo>
                    <a:pt x="146" y="2"/>
                    <a:pt x="143" y="4"/>
                    <a:pt x="141" y="5"/>
                  </a:cubicBezTo>
                  <a:cubicBezTo>
                    <a:pt x="134" y="9"/>
                    <a:pt x="126" y="14"/>
                    <a:pt x="121" y="20"/>
                  </a:cubicBezTo>
                  <a:cubicBezTo>
                    <a:pt x="113" y="28"/>
                    <a:pt x="119" y="35"/>
                    <a:pt x="122" y="38"/>
                  </a:cubicBezTo>
                  <a:cubicBezTo>
                    <a:pt x="122" y="38"/>
                    <a:pt x="122" y="38"/>
                    <a:pt x="122" y="38"/>
                  </a:cubicBezTo>
                  <a:cubicBezTo>
                    <a:pt x="112" y="42"/>
                    <a:pt x="100" y="43"/>
                    <a:pt x="88" y="44"/>
                  </a:cubicBezTo>
                  <a:cubicBezTo>
                    <a:pt x="73" y="45"/>
                    <a:pt x="57" y="46"/>
                    <a:pt x="43" y="53"/>
                  </a:cubicBezTo>
                  <a:cubicBezTo>
                    <a:pt x="42" y="53"/>
                    <a:pt x="41" y="54"/>
                    <a:pt x="41" y="56"/>
                  </a:cubicBezTo>
                  <a:cubicBezTo>
                    <a:pt x="39" y="64"/>
                    <a:pt x="47" y="67"/>
                    <a:pt x="54" y="70"/>
                  </a:cubicBezTo>
                  <a:cubicBezTo>
                    <a:pt x="57" y="71"/>
                    <a:pt x="61" y="73"/>
                    <a:pt x="62" y="74"/>
                  </a:cubicBezTo>
                  <a:cubicBezTo>
                    <a:pt x="62" y="74"/>
                    <a:pt x="62" y="75"/>
                    <a:pt x="62" y="75"/>
                  </a:cubicBezTo>
                  <a:cubicBezTo>
                    <a:pt x="61" y="75"/>
                    <a:pt x="58" y="75"/>
                    <a:pt x="57" y="75"/>
                  </a:cubicBezTo>
                  <a:cubicBezTo>
                    <a:pt x="55" y="75"/>
                    <a:pt x="54" y="75"/>
                    <a:pt x="53" y="75"/>
                  </a:cubicBezTo>
                  <a:cubicBezTo>
                    <a:pt x="45" y="75"/>
                    <a:pt x="37" y="74"/>
                    <a:pt x="29" y="73"/>
                  </a:cubicBezTo>
                  <a:cubicBezTo>
                    <a:pt x="21" y="71"/>
                    <a:pt x="12" y="70"/>
                    <a:pt x="4" y="70"/>
                  </a:cubicBezTo>
                  <a:cubicBezTo>
                    <a:pt x="2" y="70"/>
                    <a:pt x="0" y="72"/>
                    <a:pt x="0" y="74"/>
                  </a:cubicBezTo>
                  <a:cubicBezTo>
                    <a:pt x="0" y="76"/>
                    <a:pt x="2" y="78"/>
                    <a:pt x="4" y="78"/>
                  </a:cubicBezTo>
                  <a:cubicBezTo>
                    <a:pt x="12" y="78"/>
                    <a:pt x="19" y="79"/>
                    <a:pt x="28" y="80"/>
                  </a:cubicBezTo>
                  <a:cubicBezTo>
                    <a:pt x="36" y="82"/>
                    <a:pt x="45" y="83"/>
                    <a:pt x="53" y="83"/>
                  </a:cubicBezTo>
                  <a:cubicBezTo>
                    <a:pt x="54" y="83"/>
                    <a:pt x="55" y="83"/>
                    <a:pt x="56" y="83"/>
                  </a:cubicBezTo>
                  <a:cubicBezTo>
                    <a:pt x="58" y="83"/>
                    <a:pt x="59" y="83"/>
                    <a:pt x="60" y="83"/>
                  </a:cubicBezTo>
                  <a:cubicBezTo>
                    <a:pt x="64" y="83"/>
                    <a:pt x="68" y="82"/>
                    <a:pt x="70" y="79"/>
                  </a:cubicBezTo>
                  <a:cubicBezTo>
                    <a:pt x="72" y="75"/>
                    <a:pt x="69" y="71"/>
                    <a:pt x="69" y="70"/>
                  </a:cubicBezTo>
                  <a:cubicBezTo>
                    <a:pt x="66" y="66"/>
                    <a:pt x="62" y="64"/>
                    <a:pt x="57" y="62"/>
                  </a:cubicBezTo>
                  <a:cubicBezTo>
                    <a:pt x="55" y="62"/>
                    <a:pt x="51" y="60"/>
                    <a:pt x="49" y="59"/>
                  </a:cubicBezTo>
                  <a:cubicBezTo>
                    <a:pt x="62" y="54"/>
                    <a:pt x="75" y="53"/>
                    <a:pt x="89" y="52"/>
                  </a:cubicBezTo>
                  <a:cubicBezTo>
                    <a:pt x="103" y="50"/>
                    <a:pt x="117" y="49"/>
                    <a:pt x="130" y="44"/>
                  </a:cubicBezTo>
                  <a:cubicBezTo>
                    <a:pt x="132" y="44"/>
                    <a:pt x="132" y="43"/>
                    <a:pt x="133" y="42"/>
                  </a:cubicBezTo>
                  <a:cubicBezTo>
                    <a:pt x="133" y="41"/>
                    <a:pt x="133" y="39"/>
                    <a:pt x="133" y="38"/>
                  </a:cubicBezTo>
                  <a:cubicBezTo>
                    <a:pt x="131" y="36"/>
                    <a:pt x="130" y="34"/>
                    <a:pt x="128" y="33"/>
                  </a:cubicBezTo>
                  <a:cubicBezTo>
                    <a:pt x="124" y="28"/>
                    <a:pt x="124" y="28"/>
                    <a:pt x="127" y="25"/>
                  </a:cubicBezTo>
                  <a:cubicBezTo>
                    <a:pt x="131" y="20"/>
                    <a:pt x="139" y="16"/>
                    <a:pt x="145" y="12"/>
                  </a:cubicBezTo>
                  <a:cubicBezTo>
                    <a:pt x="148" y="10"/>
                    <a:pt x="150" y="9"/>
                    <a:pt x="152" y="8"/>
                  </a:cubicBezTo>
                  <a:cubicBezTo>
                    <a:pt x="154" y="6"/>
                    <a:pt x="154" y="4"/>
                    <a:pt x="15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6" name="组合 5"/>
          <p:cNvGrpSpPr/>
          <p:nvPr/>
        </p:nvGrpSpPr>
        <p:grpSpPr>
          <a:xfrm>
            <a:off x="1667035" y="2463764"/>
            <a:ext cx="4852236" cy="1888630"/>
            <a:chOff x="719197" y="1028664"/>
            <a:chExt cx="4852236" cy="1888630"/>
          </a:xfrm>
          <a:solidFill>
            <a:srgbClr val="B4B4BE"/>
          </a:solidFill>
        </p:grpSpPr>
        <p:sp>
          <p:nvSpPr>
            <p:cNvPr id="7" name="Oval 7"/>
            <p:cNvSpPr>
              <a:spLocks noChangeArrowheads="1"/>
            </p:cNvSpPr>
            <p:nvPr/>
          </p:nvSpPr>
          <p:spPr bwMode="auto">
            <a:xfrm>
              <a:off x="719197" y="1028664"/>
              <a:ext cx="432000" cy="432000"/>
            </a:xfrm>
            <a:prstGeom prst="ellipse">
              <a:avLst/>
            </a:prstGeom>
            <a:grpFill/>
            <a:ln w="28575">
              <a:solidFill>
                <a:srgbClr val="507D7D"/>
              </a:solidFill>
              <a:round/>
            </a:ln>
            <a:effectLst/>
          </p:spPr>
          <p:txBody>
            <a:bodyPr lIns="0" tIns="0" rIns="0" bIns="0"/>
            <a:lstStyle/>
            <a:p>
              <a:pPr algn="ctr">
                <a:lnSpc>
                  <a:spcPts val="2200"/>
                </a:lnSpc>
              </a:pPr>
              <a:r>
                <a:rPr lang="en-US" altLang="zh-CN" sz="2400" b="0" i="1" dirty="0">
                  <a:solidFill>
                    <a:srgbClr val="404040"/>
                  </a:solidFill>
                  <a:latin typeface="Times New Roman" panose="02020603050405020304" pitchFamily="18" charset="0"/>
                  <a:cs typeface="Times New Roman" panose="02020603050405020304" pitchFamily="18" charset="0"/>
                </a:rPr>
                <a:t>v</a:t>
              </a:r>
              <a:r>
                <a:rPr lang="en-US" altLang="zh-CN" sz="2400" b="0" baseline="-25000" dirty="0">
                  <a:solidFill>
                    <a:srgbClr val="404040"/>
                  </a:solidFill>
                  <a:latin typeface="Times New Roman" panose="02020603050405020304" pitchFamily="18" charset="0"/>
                  <a:cs typeface="Times New Roman" panose="02020603050405020304" pitchFamily="18" charset="0"/>
                </a:rPr>
                <a:t>5</a:t>
              </a:r>
              <a:endParaRPr lang="zh-CN" altLang="en-US" sz="2400" b="0" baseline="-25000" dirty="0">
                <a:solidFill>
                  <a:srgbClr val="404040"/>
                </a:solidFill>
                <a:latin typeface="Times New Roman" panose="02020603050405020304" pitchFamily="18" charset="0"/>
                <a:cs typeface="Times New Roman" panose="02020603050405020304" pitchFamily="18" charset="0"/>
              </a:endParaRPr>
            </a:p>
          </p:txBody>
        </p:sp>
        <p:sp>
          <p:nvSpPr>
            <p:cNvPr id="8" name="Line 16"/>
            <p:cNvSpPr>
              <a:spLocks noChangeShapeType="1"/>
            </p:cNvSpPr>
            <p:nvPr/>
          </p:nvSpPr>
          <p:spPr bwMode="auto">
            <a:xfrm>
              <a:off x="1173857" y="1239838"/>
              <a:ext cx="1008000" cy="0"/>
            </a:xfrm>
            <a:prstGeom prst="line">
              <a:avLst/>
            </a:prstGeom>
            <a:grpFill/>
            <a:ln w="25400">
              <a:solidFill>
                <a:srgbClr val="285A32"/>
              </a:solidFill>
              <a:round/>
            </a:ln>
          </p:spPr>
          <p:txBody>
            <a:bodyPr lIns="10800" tIns="28800" rIns="0" bIns="10800"/>
            <a:lstStyle/>
            <a:p>
              <a:endParaRPr lang="zh-CN" altLang="en-US"/>
            </a:p>
          </p:txBody>
        </p:sp>
        <p:sp>
          <p:nvSpPr>
            <p:cNvPr id="9" name="Oval 7"/>
            <p:cNvSpPr>
              <a:spLocks noChangeArrowheads="1"/>
            </p:cNvSpPr>
            <p:nvPr/>
          </p:nvSpPr>
          <p:spPr bwMode="auto">
            <a:xfrm>
              <a:off x="2199433" y="1028664"/>
              <a:ext cx="432000" cy="432000"/>
            </a:xfrm>
            <a:prstGeom prst="ellipse">
              <a:avLst/>
            </a:prstGeom>
            <a:grpFill/>
            <a:ln w="28575">
              <a:solidFill>
                <a:srgbClr val="507D7D"/>
              </a:solidFill>
              <a:round/>
            </a:ln>
            <a:effectLst/>
          </p:spPr>
          <p:txBody>
            <a:bodyPr lIns="0" tIns="0" rIns="0" bIns="0"/>
            <a:lstStyle/>
            <a:p>
              <a:pPr algn="ctr">
                <a:lnSpc>
                  <a:spcPts val="2200"/>
                </a:lnSpc>
              </a:pPr>
              <a:r>
                <a:rPr lang="en-US" altLang="zh-CN" sz="2400" b="0" i="1" dirty="0">
                  <a:solidFill>
                    <a:srgbClr val="404040"/>
                  </a:solidFill>
                  <a:latin typeface="Times New Roman" panose="02020603050405020304" pitchFamily="18" charset="0"/>
                  <a:cs typeface="Times New Roman" panose="02020603050405020304" pitchFamily="18" charset="0"/>
                </a:rPr>
                <a:t>v</a:t>
              </a:r>
              <a:r>
                <a:rPr lang="en-US" altLang="zh-CN" sz="2400" b="0" baseline="-25000" dirty="0">
                  <a:solidFill>
                    <a:srgbClr val="404040"/>
                  </a:solidFill>
                  <a:latin typeface="Times New Roman" panose="02020603050405020304" pitchFamily="18" charset="0"/>
                  <a:cs typeface="Times New Roman" panose="02020603050405020304" pitchFamily="18" charset="0"/>
                </a:rPr>
                <a:t>0</a:t>
              </a:r>
              <a:endParaRPr lang="zh-CN" altLang="en-US" sz="2400" b="0" baseline="-25000" dirty="0">
                <a:solidFill>
                  <a:srgbClr val="404040"/>
                </a:solidFill>
                <a:latin typeface="Times New Roman" panose="02020603050405020304" pitchFamily="18" charset="0"/>
                <a:cs typeface="Times New Roman" panose="02020603050405020304" pitchFamily="18" charset="0"/>
              </a:endParaRPr>
            </a:p>
          </p:txBody>
        </p:sp>
        <p:sp>
          <p:nvSpPr>
            <p:cNvPr id="10" name="Oval 7"/>
            <p:cNvSpPr>
              <a:spLocks noChangeArrowheads="1"/>
            </p:cNvSpPr>
            <p:nvPr/>
          </p:nvSpPr>
          <p:spPr bwMode="auto">
            <a:xfrm>
              <a:off x="3661153" y="2485294"/>
              <a:ext cx="432000" cy="432000"/>
            </a:xfrm>
            <a:prstGeom prst="ellipse">
              <a:avLst/>
            </a:prstGeom>
            <a:grpFill/>
            <a:ln w="28575">
              <a:solidFill>
                <a:srgbClr val="507D7D"/>
              </a:solidFill>
              <a:round/>
            </a:ln>
            <a:effectLst/>
          </p:spPr>
          <p:txBody>
            <a:bodyPr lIns="0" tIns="0" rIns="0" bIns="0"/>
            <a:lstStyle/>
            <a:p>
              <a:pPr algn="ctr">
                <a:lnSpc>
                  <a:spcPts val="2200"/>
                </a:lnSpc>
              </a:pPr>
              <a:r>
                <a:rPr lang="en-US" altLang="zh-CN" sz="2400" b="0" i="1" dirty="0">
                  <a:solidFill>
                    <a:srgbClr val="404040"/>
                  </a:solidFill>
                  <a:latin typeface="Times New Roman" panose="02020603050405020304" pitchFamily="18" charset="0"/>
                  <a:cs typeface="Times New Roman" panose="02020603050405020304" pitchFamily="18" charset="0"/>
                </a:rPr>
                <a:t>v</a:t>
              </a:r>
              <a:r>
                <a:rPr lang="en-US" altLang="zh-CN" sz="2400" b="0" baseline="-25000" dirty="0">
                  <a:solidFill>
                    <a:srgbClr val="404040"/>
                  </a:solidFill>
                  <a:latin typeface="Times New Roman" panose="02020603050405020304" pitchFamily="18" charset="0"/>
                  <a:cs typeface="Times New Roman" panose="02020603050405020304" pitchFamily="18" charset="0"/>
                </a:rPr>
                <a:t>3</a:t>
              </a:r>
              <a:endParaRPr lang="zh-CN" altLang="en-US" sz="2400" b="0" baseline="-25000" dirty="0">
                <a:solidFill>
                  <a:srgbClr val="404040"/>
                </a:solidFill>
                <a:latin typeface="Times New Roman" panose="02020603050405020304" pitchFamily="18" charset="0"/>
                <a:cs typeface="Times New Roman" panose="02020603050405020304" pitchFamily="18" charset="0"/>
              </a:endParaRPr>
            </a:p>
          </p:txBody>
        </p:sp>
        <p:sp>
          <p:nvSpPr>
            <p:cNvPr id="11" name="Oval 7"/>
            <p:cNvSpPr>
              <a:spLocks noChangeArrowheads="1"/>
            </p:cNvSpPr>
            <p:nvPr/>
          </p:nvSpPr>
          <p:spPr bwMode="auto">
            <a:xfrm>
              <a:off x="2199433" y="2485294"/>
              <a:ext cx="432000" cy="432000"/>
            </a:xfrm>
            <a:prstGeom prst="ellipse">
              <a:avLst/>
            </a:prstGeom>
            <a:grpFill/>
            <a:ln w="28575">
              <a:solidFill>
                <a:srgbClr val="507D7D"/>
              </a:solidFill>
              <a:round/>
            </a:ln>
            <a:effectLst/>
          </p:spPr>
          <p:txBody>
            <a:bodyPr lIns="0" tIns="0" rIns="0" bIns="0"/>
            <a:lstStyle/>
            <a:p>
              <a:pPr algn="ctr">
                <a:lnSpc>
                  <a:spcPts val="2200"/>
                </a:lnSpc>
              </a:pPr>
              <a:r>
                <a:rPr lang="en-US" altLang="zh-CN" sz="2400" b="0" i="1" dirty="0">
                  <a:solidFill>
                    <a:srgbClr val="404040"/>
                  </a:solidFill>
                  <a:latin typeface="Times New Roman" panose="02020603050405020304" pitchFamily="18" charset="0"/>
                  <a:cs typeface="Times New Roman" panose="02020603050405020304" pitchFamily="18" charset="0"/>
                </a:rPr>
                <a:t>v</a:t>
              </a:r>
              <a:r>
                <a:rPr lang="en-US" altLang="zh-CN" sz="2400" b="0" baseline="-25000" dirty="0">
                  <a:solidFill>
                    <a:srgbClr val="404040"/>
                  </a:solidFill>
                  <a:latin typeface="Times New Roman" panose="02020603050405020304" pitchFamily="18" charset="0"/>
                  <a:cs typeface="Times New Roman" panose="02020603050405020304" pitchFamily="18" charset="0"/>
                </a:rPr>
                <a:t>2</a:t>
              </a:r>
              <a:endParaRPr lang="zh-CN" altLang="en-US" sz="2400" b="0" baseline="-25000" dirty="0">
                <a:solidFill>
                  <a:srgbClr val="404040"/>
                </a:solidFill>
                <a:latin typeface="Times New Roman" panose="02020603050405020304" pitchFamily="18" charset="0"/>
                <a:cs typeface="Times New Roman" panose="02020603050405020304" pitchFamily="18" charset="0"/>
              </a:endParaRPr>
            </a:p>
          </p:txBody>
        </p:sp>
        <p:sp>
          <p:nvSpPr>
            <p:cNvPr id="12" name="Oval 7"/>
            <p:cNvSpPr>
              <a:spLocks noChangeArrowheads="1"/>
            </p:cNvSpPr>
            <p:nvPr/>
          </p:nvSpPr>
          <p:spPr bwMode="auto">
            <a:xfrm>
              <a:off x="3661153" y="1028664"/>
              <a:ext cx="432000" cy="432000"/>
            </a:xfrm>
            <a:prstGeom prst="ellipse">
              <a:avLst/>
            </a:prstGeom>
            <a:grpFill/>
            <a:ln w="28575">
              <a:solidFill>
                <a:srgbClr val="507D7D"/>
              </a:solidFill>
              <a:round/>
            </a:ln>
            <a:effectLst/>
          </p:spPr>
          <p:txBody>
            <a:bodyPr lIns="0" tIns="0" rIns="0" bIns="0"/>
            <a:lstStyle/>
            <a:p>
              <a:pPr algn="ctr">
                <a:lnSpc>
                  <a:spcPts val="2200"/>
                </a:lnSpc>
              </a:pPr>
              <a:r>
                <a:rPr lang="en-US" altLang="zh-CN" sz="2400" b="0" i="1" dirty="0">
                  <a:solidFill>
                    <a:srgbClr val="404040"/>
                  </a:solidFill>
                  <a:latin typeface="Times New Roman" panose="02020603050405020304" pitchFamily="18" charset="0"/>
                  <a:cs typeface="Times New Roman" panose="02020603050405020304" pitchFamily="18" charset="0"/>
                </a:rPr>
                <a:t>v</a:t>
              </a:r>
              <a:r>
                <a:rPr lang="en-US" altLang="zh-CN" sz="2400" b="0" baseline="-25000" dirty="0">
                  <a:solidFill>
                    <a:srgbClr val="404040"/>
                  </a:solidFill>
                  <a:latin typeface="Times New Roman" panose="02020603050405020304" pitchFamily="18" charset="0"/>
                  <a:cs typeface="Times New Roman" panose="02020603050405020304" pitchFamily="18" charset="0"/>
                </a:rPr>
                <a:t>1</a:t>
              </a:r>
              <a:endParaRPr lang="zh-CN" altLang="en-US" sz="2400" b="0" baseline="-25000" dirty="0">
                <a:solidFill>
                  <a:srgbClr val="404040"/>
                </a:solidFill>
                <a:latin typeface="Times New Roman" panose="02020603050405020304" pitchFamily="18" charset="0"/>
                <a:cs typeface="Times New Roman" panose="02020603050405020304" pitchFamily="18" charset="0"/>
              </a:endParaRPr>
            </a:p>
          </p:txBody>
        </p:sp>
        <p:sp>
          <p:nvSpPr>
            <p:cNvPr id="13" name="Oval 7"/>
            <p:cNvSpPr>
              <a:spLocks noChangeArrowheads="1"/>
            </p:cNvSpPr>
            <p:nvPr/>
          </p:nvSpPr>
          <p:spPr bwMode="auto">
            <a:xfrm>
              <a:off x="5139433" y="1028664"/>
              <a:ext cx="432000" cy="432000"/>
            </a:xfrm>
            <a:prstGeom prst="ellipse">
              <a:avLst/>
            </a:prstGeom>
            <a:grpFill/>
            <a:ln w="28575">
              <a:solidFill>
                <a:srgbClr val="507D7D"/>
              </a:solidFill>
              <a:round/>
            </a:ln>
            <a:effectLst/>
          </p:spPr>
          <p:txBody>
            <a:bodyPr lIns="0" tIns="0" rIns="0" bIns="0"/>
            <a:lstStyle/>
            <a:p>
              <a:pPr algn="ctr">
                <a:lnSpc>
                  <a:spcPts val="2200"/>
                </a:lnSpc>
              </a:pPr>
              <a:r>
                <a:rPr lang="en-US" altLang="zh-CN" sz="2400" b="0" i="1" dirty="0">
                  <a:solidFill>
                    <a:srgbClr val="404040"/>
                  </a:solidFill>
                  <a:latin typeface="Times New Roman" panose="02020603050405020304" pitchFamily="18" charset="0"/>
                  <a:cs typeface="Times New Roman" panose="02020603050405020304" pitchFamily="18" charset="0"/>
                </a:rPr>
                <a:t>v</a:t>
              </a:r>
              <a:r>
                <a:rPr lang="en-US" altLang="zh-CN" sz="2400" b="0" baseline="-25000" dirty="0">
                  <a:solidFill>
                    <a:srgbClr val="404040"/>
                  </a:solidFill>
                  <a:latin typeface="Times New Roman" panose="02020603050405020304" pitchFamily="18" charset="0"/>
                  <a:cs typeface="Times New Roman" panose="02020603050405020304" pitchFamily="18" charset="0"/>
                </a:rPr>
                <a:t>4</a:t>
              </a:r>
              <a:endParaRPr lang="zh-CN" altLang="en-US" sz="2400" b="0" baseline="-25000" dirty="0">
                <a:solidFill>
                  <a:srgbClr val="404040"/>
                </a:solidFill>
                <a:latin typeface="Times New Roman" panose="02020603050405020304" pitchFamily="18" charset="0"/>
                <a:cs typeface="Times New Roman" panose="02020603050405020304" pitchFamily="18" charset="0"/>
              </a:endParaRPr>
            </a:p>
          </p:txBody>
        </p:sp>
        <p:sp>
          <p:nvSpPr>
            <p:cNvPr id="14" name="Line 16"/>
            <p:cNvSpPr>
              <a:spLocks noChangeShapeType="1"/>
            </p:cNvSpPr>
            <p:nvPr/>
          </p:nvSpPr>
          <p:spPr bwMode="auto">
            <a:xfrm>
              <a:off x="2631433" y="1239838"/>
              <a:ext cx="1008000" cy="0"/>
            </a:xfrm>
            <a:prstGeom prst="line">
              <a:avLst/>
            </a:prstGeom>
            <a:grpFill/>
            <a:ln w="25400">
              <a:solidFill>
                <a:srgbClr val="285A32"/>
              </a:solidFill>
              <a:round/>
            </a:ln>
          </p:spPr>
          <p:txBody>
            <a:bodyPr lIns="10800" tIns="28800" rIns="0" bIns="10800"/>
            <a:lstStyle/>
            <a:p>
              <a:endParaRPr lang="zh-CN" altLang="en-US"/>
            </a:p>
          </p:txBody>
        </p:sp>
        <p:sp>
          <p:nvSpPr>
            <p:cNvPr id="15" name="Line 16"/>
            <p:cNvSpPr>
              <a:spLocks noChangeShapeType="1"/>
            </p:cNvSpPr>
            <p:nvPr/>
          </p:nvSpPr>
          <p:spPr bwMode="auto">
            <a:xfrm>
              <a:off x="4108393" y="1239838"/>
              <a:ext cx="1008000" cy="0"/>
            </a:xfrm>
            <a:prstGeom prst="line">
              <a:avLst/>
            </a:prstGeom>
            <a:grpFill/>
            <a:ln w="25400">
              <a:solidFill>
                <a:srgbClr val="285A32"/>
              </a:solidFill>
              <a:round/>
            </a:ln>
          </p:spPr>
          <p:txBody>
            <a:bodyPr lIns="10800" tIns="28800" rIns="0" bIns="10800"/>
            <a:lstStyle/>
            <a:p>
              <a:endParaRPr lang="zh-CN" altLang="en-US"/>
            </a:p>
          </p:txBody>
        </p:sp>
        <p:sp>
          <p:nvSpPr>
            <p:cNvPr id="16" name="Line 16"/>
            <p:cNvSpPr>
              <a:spLocks noChangeShapeType="1"/>
            </p:cNvSpPr>
            <p:nvPr/>
          </p:nvSpPr>
          <p:spPr bwMode="auto">
            <a:xfrm>
              <a:off x="2653153" y="2701294"/>
              <a:ext cx="1008000" cy="0"/>
            </a:xfrm>
            <a:prstGeom prst="line">
              <a:avLst/>
            </a:prstGeom>
            <a:grpFill/>
            <a:ln w="25400">
              <a:solidFill>
                <a:srgbClr val="285A32"/>
              </a:solidFill>
              <a:round/>
            </a:ln>
          </p:spPr>
          <p:txBody>
            <a:bodyPr lIns="10800" tIns="28800" rIns="0" bIns="10800"/>
            <a:lstStyle/>
            <a:p>
              <a:endParaRPr lang="zh-CN" altLang="en-US"/>
            </a:p>
          </p:txBody>
        </p:sp>
        <p:sp>
          <p:nvSpPr>
            <p:cNvPr id="17" name="Line 16"/>
            <p:cNvSpPr>
              <a:spLocks noChangeShapeType="1"/>
            </p:cNvSpPr>
            <p:nvPr/>
          </p:nvSpPr>
          <p:spPr bwMode="auto">
            <a:xfrm>
              <a:off x="2403883" y="1464478"/>
              <a:ext cx="0" cy="1020816"/>
            </a:xfrm>
            <a:prstGeom prst="line">
              <a:avLst/>
            </a:prstGeom>
            <a:grpFill/>
            <a:ln w="25400">
              <a:solidFill>
                <a:srgbClr val="285A32"/>
              </a:solidFill>
              <a:round/>
            </a:ln>
          </p:spPr>
          <p:txBody>
            <a:bodyPr lIns="10800" tIns="28800" rIns="0" bIns="10800"/>
            <a:lstStyle/>
            <a:p>
              <a:endParaRPr lang="zh-CN" altLang="en-US"/>
            </a:p>
          </p:txBody>
        </p:sp>
        <p:sp>
          <p:nvSpPr>
            <p:cNvPr id="21" name="Line 16"/>
            <p:cNvSpPr>
              <a:spLocks noChangeShapeType="1"/>
            </p:cNvSpPr>
            <p:nvPr/>
          </p:nvSpPr>
          <p:spPr bwMode="auto">
            <a:xfrm flipH="1">
              <a:off x="2570473" y="1430184"/>
              <a:ext cx="1152000" cy="1116000"/>
            </a:xfrm>
            <a:prstGeom prst="line">
              <a:avLst/>
            </a:prstGeom>
            <a:grpFill/>
            <a:ln w="25400">
              <a:solidFill>
                <a:srgbClr val="285A32"/>
              </a:solidFill>
              <a:round/>
            </a:ln>
          </p:spPr>
          <p:txBody>
            <a:bodyPr lIns="10800" tIns="28800" rIns="0" bIns="10800"/>
            <a:lstStyle/>
            <a:p>
              <a:endParaRPr lang="zh-CN" altLang="en-US"/>
            </a:p>
          </p:txBody>
        </p:sp>
      </p:grpSp>
      <p:sp>
        <p:nvSpPr>
          <p:cNvPr id="22" name="Text Box 44"/>
          <p:cNvSpPr txBox="1">
            <a:spLocks noChangeArrowheads="1"/>
          </p:cNvSpPr>
          <p:nvPr/>
        </p:nvSpPr>
        <p:spPr bwMode="auto">
          <a:xfrm>
            <a:off x="8594090" y="4088076"/>
            <a:ext cx="1309688" cy="528637"/>
          </a:xfrm>
          <a:prstGeom prst="rect">
            <a:avLst/>
          </a:prstGeom>
          <a:solidFill>
            <a:srgbClr val="B4B4BE"/>
          </a:solidFill>
          <a:ln w="9525">
            <a:solidFill>
              <a:srgbClr val="285A32"/>
            </a:solidFill>
            <a:miter lim="800000"/>
          </a:ln>
          <a:effectLst/>
        </p:spPr>
        <p:txBody>
          <a:bodyPr>
            <a:spAutoFit/>
          </a:bodyPr>
          <a:lstStyle/>
          <a:p>
            <a:pPr algn="l" eaLnBrk="0" hangingPunct="0">
              <a:spcBef>
                <a:spcPct val="50000"/>
              </a:spcBef>
            </a:pPr>
            <a:r>
              <a:rPr lang="en-US" altLang="zh-CN" sz="2800" b="0" dirty="0">
                <a:solidFill>
                  <a:schemeClr val="tx1"/>
                </a:solidFill>
                <a:latin typeface="Times New Roman" panose="02020603050405020304" pitchFamily="18" charset="0"/>
                <a:ea typeface="宋体" panose="02010600030101010101" pitchFamily="2" charset="-122"/>
              </a:rPr>
              <a:t>     </a:t>
            </a:r>
            <a:r>
              <a:rPr lang="en-US" altLang="zh-CN" sz="2800" i="1" dirty="0">
                <a:solidFill>
                  <a:schemeClr val="tx1"/>
                </a:solidFill>
                <a:latin typeface="Times New Roman" panose="02020603050405020304" pitchFamily="18" charset="0"/>
                <a:ea typeface="宋体" panose="02010600030101010101" pitchFamily="2" charset="-122"/>
              </a:rPr>
              <a:t>v</a:t>
            </a:r>
            <a:r>
              <a:rPr lang="en-US" altLang="zh-CN" sz="2800" baseline="-25000" dirty="0">
                <a:solidFill>
                  <a:schemeClr val="tx1"/>
                </a:solidFill>
                <a:latin typeface="Times New Roman" panose="02020603050405020304" pitchFamily="18" charset="0"/>
                <a:ea typeface="宋体" panose="02010600030101010101" pitchFamily="2" charset="-122"/>
              </a:rPr>
              <a:t>0</a:t>
            </a:r>
          </a:p>
        </p:txBody>
      </p:sp>
      <p:grpSp>
        <p:nvGrpSpPr>
          <p:cNvPr id="23" name="组合 22"/>
          <p:cNvGrpSpPr/>
          <p:nvPr/>
        </p:nvGrpSpPr>
        <p:grpSpPr>
          <a:xfrm>
            <a:off x="8579803" y="1995751"/>
            <a:ext cx="1325562" cy="2635250"/>
            <a:chOff x="8579803" y="1790011"/>
            <a:chExt cx="1325562" cy="2635250"/>
          </a:xfrm>
        </p:grpSpPr>
        <p:sp>
          <p:nvSpPr>
            <p:cNvPr id="27" name="Line 45"/>
            <p:cNvSpPr>
              <a:spLocks noChangeShapeType="1"/>
            </p:cNvSpPr>
            <p:nvPr/>
          </p:nvSpPr>
          <p:spPr bwMode="auto">
            <a:xfrm>
              <a:off x="8595678" y="1790011"/>
              <a:ext cx="0" cy="2620962"/>
            </a:xfrm>
            <a:prstGeom prst="line">
              <a:avLst/>
            </a:prstGeom>
            <a:noFill/>
            <a:ln w="28575">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28" name="Line 46"/>
            <p:cNvSpPr>
              <a:spLocks noChangeShapeType="1"/>
            </p:cNvSpPr>
            <p:nvPr/>
          </p:nvSpPr>
          <p:spPr bwMode="auto">
            <a:xfrm>
              <a:off x="9905365" y="1804298"/>
              <a:ext cx="0" cy="2620963"/>
            </a:xfrm>
            <a:prstGeom prst="line">
              <a:avLst/>
            </a:prstGeom>
            <a:noFill/>
            <a:ln w="28575">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35" name="Line 47"/>
            <p:cNvSpPr>
              <a:spLocks noChangeShapeType="1"/>
            </p:cNvSpPr>
            <p:nvPr/>
          </p:nvSpPr>
          <p:spPr bwMode="auto">
            <a:xfrm>
              <a:off x="8579803" y="4414148"/>
              <a:ext cx="1325562" cy="0"/>
            </a:xfrm>
            <a:prstGeom prst="line">
              <a:avLst/>
            </a:prstGeom>
            <a:noFill/>
            <a:ln w="28575">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pSp>
      <p:sp>
        <p:nvSpPr>
          <p:cNvPr id="37" name="Text Box 54"/>
          <p:cNvSpPr txBox="1">
            <a:spLocks noChangeArrowheads="1"/>
          </p:cNvSpPr>
          <p:nvPr/>
        </p:nvSpPr>
        <p:spPr bwMode="auto">
          <a:xfrm>
            <a:off x="8594090" y="3570551"/>
            <a:ext cx="1309688" cy="528637"/>
          </a:xfrm>
          <a:prstGeom prst="rect">
            <a:avLst/>
          </a:prstGeom>
          <a:solidFill>
            <a:srgbClr val="B4B4BE"/>
          </a:solidFill>
          <a:ln w="9525">
            <a:solidFill>
              <a:srgbClr val="285A32"/>
            </a:solidFill>
            <a:miter lim="800000"/>
          </a:ln>
          <a:effectLst/>
        </p:spPr>
        <p:txBody>
          <a:bodyPr>
            <a:spAutoFit/>
          </a:bodyPr>
          <a:lstStyle/>
          <a:p>
            <a:pPr algn="l" eaLnBrk="0" hangingPunct="0">
              <a:spcBef>
                <a:spcPct val="50000"/>
              </a:spcBef>
            </a:pPr>
            <a:r>
              <a:rPr lang="en-US" altLang="zh-CN" sz="2800" b="0" dirty="0">
                <a:solidFill>
                  <a:schemeClr val="tx1"/>
                </a:solidFill>
                <a:latin typeface="Times New Roman" panose="02020603050405020304" pitchFamily="18" charset="0"/>
                <a:ea typeface="宋体" panose="02010600030101010101" pitchFamily="2" charset="-122"/>
              </a:rPr>
              <a:t>     </a:t>
            </a:r>
            <a:r>
              <a:rPr lang="en-US" altLang="zh-CN" sz="2800" i="1" dirty="0">
                <a:solidFill>
                  <a:schemeClr val="tx1"/>
                </a:solidFill>
                <a:latin typeface="Times New Roman" panose="02020603050405020304" pitchFamily="18" charset="0"/>
                <a:ea typeface="宋体" panose="02010600030101010101" pitchFamily="2" charset="-122"/>
              </a:rPr>
              <a:t>v</a:t>
            </a:r>
            <a:r>
              <a:rPr lang="en-US" altLang="zh-CN" sz="2800" baseline="-25000" dirty="0">
                <a:solidFill>
                  <a:schemeClr val="tx1"/>
                </a:solidFill>
                <a:latin typeface="Times New Roman" panose="02020603050405020304" pitchFamily="18" charset="0"/>
                <a:ea typeface="宋体" panose="02010600030101010101" pitchFamily="2" charset="-122"/>
              </a:rPr>
              <a:t>1</a:t>
            </a:r>
          </a:p>
        </p:txBody>
      </p:sp>
      <p:sp>
        <p:nvSpPr>
          <p:cNvPr id="38" name="Text Box 57"/>
          <p:cNvSpPr txBox="1">
            <a:spLocks noChangeArrowheads="1"/>
          </p:cNvSpPr>
          <p:nvPr/>
        </p:nvSpPr>
        <p:spPr bwMode="auto">
          <a:xfrm>
            <a:off x="8594090" y="3051438"/>
            <a:ext cx="1309688" cy="528638"/>
          </a:xfrm>
          <a:prstGeom prst="rect">
            <a:avLst/>
          </a:prstGeom>
          <a:solidFill>
            <a:srgbClr val="B4B4BE"/>
          </a:solidFill>
          <a:ln w="9525">
            <a:solidFill>
              <a:srgbClr val="285A32"/>
            </a:solidFill>
            <a:miter lim="800000"/>
          </a:ln>
          <a:effectLst/>
        </p:spPr>
        <p:txBody>
          <a:bodyPr>
            <a:spAutoFit/>
          </a:bodyPr>
          <a:lstStyle/>
          <a:p>
            <a:pPr algn="l" eaLnBrk="0" hangingPunct="0">
              <a:spcBef>
                <a:spcPct val="50000"/>
              </a:spcBef>
            </a:pPr>
            <a:r>
              <a:rPr lang="en-US" altLang="zh-CN" sz="2800" b="0" dirty="0">
                <a:solidFill>
                  <a:schemeClr val="tx1"/>
                </a:solidFill>
                <a:latin typeface="Times New Roman" panose="02020603050405020304" pitchFamily="18" charset="0"/>
                <a:ea typeface="宋体" panose="02010600030101010101" pitchFamily="2" charset="-122"/>
              </a:rPr>
              <a:t>     </a:t>
            </a:r>
            <a:r>
              <a:rPr lang="en-US" altLang="zh-CN" sz="2800" i="1" dirty="0">
                <a:solidFill>
                  <a:schemeClr val="tx1"/>
                </a:solidFill>
                <a:latin typeface="Times New Roman" panose="02020603050405020304" pitchFamily="18" charset="0"/>
                <a:ea typeface="宋体" panose="02010600030101010101" pitchFamily="2" charset="-122"/>
              </a:rPr>
              <a:t>v</a:t>
            </a:r>
            <a:r>
              <a:rPr lang="en-US" altLang="zh-CN" sz="2800" baseline="-25000" dirty="0">
                <a:solidFill>
                  <a:schemeClr val="tx1"/>
                </a:solidFill>
                <a:latin typeface="Times New Roman" panose="02020603050405020304" pitchFamily="18" charset="0"/>
                <a:ea typeface="宋体" panose="02010600030101010101" pitchFamily="2" charset="-122"/>
              </a:rPr>
              <a:t>4</a:t>
            </a:r>
          </a:p>
        </p:txBody>
      </p:sp>
      <p:sp>
        <p:nvSpPr>
          <p:cNvPr id="51" name="Text Box 12"/>
          <p:cNvSpPr txBox="1">
            <a:spLocks noChangeArrowheads="1"/>
          </p:cNvSpPr>
          <p:nvPr/>
        </p:nvSpPr>
        <p:spPr bwMode="auto">
          <a:xfrm>
            <a:off x="1540634" y="5204460"/>
            <a:ext cx="369355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spcBef>
                <a:spcPct val="50000"/>
              </a:spcBef>
            </a:pP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深度优先遍历序列：</a:t>
            </a:r>
          </a:p>
        </p:txBody>
      </p:sp>
      <p:sp>
        <p:nvSpPr>
          <p:cNvPr id="52" name="Text Box 50"/>
          <p:cNvSpPr txBox="1">
            <a:spLocks noChangeArrowheads="1"/>
          </p:cNvSpPr>
          <p:nvPr/>
        </p:nvSpPr>
        <p:spPr bwMode="auto">
          <a:xfrm>
            <a:off x="4831182" y="5187931"/>
            <a:ext cx="563563" cy="452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18000" tIns="10800" rIns="18000" bIns="10800">
            <a:spAutoFit/>
          </a:bodyPr>
          <a:lstStyle/>
          <a:p>
            <a:pPr algn="l">
              <a:spcBef>
                <a:spcPct val="50000"/>
              </a:spcBef>
            </a:pPr>
            <a:r>
              <a:rPr lang="en-US" altLang="zh-CN" sz="2800" i="1" dirty="0">
                <a:solidFill>
                  <a:srgbClr val="404040"/>
                </a:solidFill>
                <a:latin typeface="Times New Roman" panose="02020603050405020304" pitchFamily="18" charset="0"/>
              </a:rPr>
              <a:t>v</a:t>
            </a:r>
            <a:r>
              <a:rPr lang="en-US" altLang="zh-CN" sz="2800" baseline="-25000" dirty="0">
                <a:solidFill>
                  <a:srgbClr val="404040"/>
                </a:solidFill>
                <a:latin typeface="Times New Roman" panose="02020603050405020304" pitchFamily="18" charset="0"/>
              </a:rPr>
              <a:t>0</a:t>
            </a:r>
          </a:p>
        </p:txBody>
      </p:sp>
      <p:sp>
        <p:nvSpPr>
          <p:cNvPr id="44" name="Freeform 7"/>
          <p:cNvSpPr/>
          <p:nvPr/>
        </p:nvSpPr>
        <p:spPr bwMode="auto">
          <a:xfrm>
            <a:off x="3548370" y="2523137"/>
            <a:ext cx="1080000" cy="1587"/>
          </a:xfrm>
          <a:custGeom>
            <a:avLst/>
            <a:gdLst>
              <a:gd name="T0" fmla="*/ 0 w 765"/>
              <a:gd name="T1" fmla="*/ 0 h 1"/>
              <a:gd name="T2" fmla="*/ 765 w 765"/>
              <a:gd name="T3" fmla="*/ 0 h 1"/>
            </a:gdLst>
            <a:ahLst/>
            <a:cxnLst>
              <a:cxn ang="0">
                <a:pos x="T0" y="T1"/>
              </a:cxn>
              <a:cxn ang="0">
                <a:pos x="T2" y="T3"/>
              </a:cxn>
            </a:cxnLst>
            <a:rect l="0" t="0" r="r" b="b"/>
            <a:pathLst>
              <a:path w="765" h="1">
                <a:moveTo>
                  <a:pt x="0" y="0"/>
                </a:moveTo>
                <a:lnTo>
                  <a:pt x="765" y="0"/>
                </a:lnTo>
              </a:path>
            </a:pathLst>
          </a:custGeom>
          <a:noFill/>
          <a:ln w="28575" cmpd="sng">
            <a:solidFill>
              <a:srgbClr val="B42D2D"/>
            </a:solidFill>
            <a:round/>
            <a:headEnd type="none" w="med" len="me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 name="Freeform 8"/>
          <p:cNvSpPr/>
          <p:nvPr/>
        </p:nvSpPr>
        <p:spPr bwMode="auto">
          <a:xfrm flipH="1">
            <a:off x="5031683" y="2830776"/>
            <a:ext cx="1044000" cy="1587"/>
          </a:xfrm>
          <a:custGeom>
            <a:avLst/>
            <a:gdLst>
              <a:gd name="T0" fmla="*/ 0 w 720"/>
              <a:gd name="T1" fmla="*/ 0 h 1"/>
              <a:gd name="T2" fmla="*/ 720 w 720"/>
              <a:gd name="T3" fmla="*/ 0 h 1"/>
            </a:gdLst>
            <a:ahLst/>
            <a:cxnLst>
              <a:cxn ang="0">
                <a:pos x="T0" y="T1"/>
              </a:cxn>
              <a:cxn ang="0">
                <a:pos x="T2" y="T3"/>
              </a:cxn>
            </a:cxnLst>
            <a:rect l="0" t="0" r="r" b="b"/>
            <a:pathLst>
              <a:path w="720" h="1">
                <a:moveTo>
                  <a:pt x="0" y="0"/>
                </a:moveTo>
                <a:lnTo>
                  <a:pt x="720" y="0"/>
                </a:lnTo>
              </a:path>
            </a:pathLst>
          </a:custGeom>
          <a:noFill/>
          <a:ln w="28575" cap="flat" cmpd="sng">
            <a:solidFill>
              <a:srgbClr val="5C307D"/>
            </a:solidFill>
            <a:prstDash val="sysDot"/>
            <a:round/>
            <a:headEnd type="none" w="med" len="me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4" name="Freeform 7"/>
          <p:cNvSpPr/>
          <p:nvPr/>
        </p:nvSpPr>
        <p:spPr bwMode="auto">
          <a:xfrm>
            <a:off x="5029530" y="2523260"/>
            <a:ext cx="1080000" cy="1587"/>
          </a:xfrm>
          <a:custGeom>
            <a:avLst/>
            <a:gdLst>
              <a:gd name="T0" fmla="*/ 0 w 765"/>
              <a:gd name="T1" fmla="*/ 0 h 1"/>
              <a:gd name="T2" fmla="*/ 765 w 765"/>
              <a:gd name="T3" fmla="*/ 0 h 1"/>
            </a:gdLst>
            <a:ahLst/>
            <a:cxnLst>
              <a:cxn ang="0">
                <a:pos x="T0" y="T1"/>
              </a:cxn>
              <a:cxn ang="0">
                <a:pos x="T2" y="T3"/>
              </a:cxn>
            </a:cxnLst>
            <a:rect l="0" t="0" r="r" b="b"/>
            <a:pathLst>
              <a:path w="765" h="1">
                <a:moveTo>
                  <a:pt x="0" y="0"/>
                </a:moveTo>
                <a:lnTo>
                  <a:pt x="765" y="0"/>
                </a:lnTo>
              </a:path>
            </a:pathLst>
          </a:custGeom>
          <a:noFill/>
          <a:ln w="28575" cmpd="sng">
            <a:solidFill>
              <a:srgbClr val="B42D2D"/>
            </a:solidFill>
            <a:round/>
            <a:headEnd type="none" w="med" len="me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 name="Freeform 7"/>
          <p:cNvSpPr/>
          <p:nvPr/>
        </p:nvSpPr>
        <p:spPr bwMode="auto">
          <a:xfrm rot="8160000">
            <a:off x="2932822" y="2694280"/>
            <a:ext cx="1633602" cy="737148"/>
          </a:xfrm>
          <a:custGeom>
            <a:avLst/>
            <a:gdLst>
              <a:gd name="T0" fmla="*/ 0 w 765"/>
              <a:gd name="T1" fmla="*/ 0 h 1"/>
              <a:gd name="T2" fmla="*/ 765 w 765"/>
              <a:gd name="T3" fmla="*/ 0 h 1"/>
            </a:gdLst>
            <a:ahLst/>
            <a:cxnLst>
              <a:cxn ang="0">
                <a:pos x="T0" y="T1"/>
              </a:cxn>
              <a:cxn ang="0">
                <a:pos x="T2" y="T3"/>
              </a:cxn>
            </a:cxnLst>
            <a:rect l="0" t="0" r="r" b="b"/>
            <a:pathLst>
              <a:path w="765" h="1">
                <a:moveTo>
                  <a:pt x="0" y="0"/>
                </a:moveTo>
                <a:lnTo>
                  <a:pt x="765" y="0"/>
                </a:lnTo>
              </a:path>
            </a:pathLst>
          </a:custGeom>
          <a:noFill/>
          <a:ln w="28575" cmpd="sng">
            <a:solidFill>
              <a:srgbClr val="B42D2D"/>
            </a:solidFill>
            <a:round/>
            <a:headEnd type="none" w="med" len="me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9" name="Text Box 50"/>
          <p:cNvSpPr txBox="1">
            <a:spLocks noChangeArrowheads="1"/>
          </p:cNvSpPr>
          <p:nvPr/>
        </p:nvSpPr>
        <p:spPr bwMode="auto">
          <a:xfrm>
            <a:off x="5329465" y="5187931"/>
            <a:ext cx="563563" cy="452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18000" tIns="10800" rIns="18000" bIns="10800">
            <a:spAutoFit/>
          </a:bodyPr>
          <a:lstStyle/>
          <a:p>
            <a:pPr algn="l">
              <a:spcBef>
                <a:spcPct val="50000"/>
              </a:spcBef>
            </a:pPr>
            <a:r>
              <a:rPr lang="en-US" altLang="zh-CN" sz="2800" i="1" dirty="0">
                <a:solidFill>
                  <a:srgbClr val="404040"/>
                </a:solidFill>
                <a:latin typeface="Times New Roman" panose="02020603050405020304" pitchFamily="18" charset="0"/>
              </a:rPr>
              <a:t>v</a:t>
            </a:r>
            <a:r>
              <a:rPr lang="en-US" altLang="zh-CN" sz="2800" baseline="-25000" dirty="0">
                <a:solidFill>
                  <a:srgbClr val="404040"/>
                </a:solidFill>
                <a:latin typeface="Times New Roman" panose="02020603050405020304" pitchFamily="18" charset="0"/>
              </a:rPr>
              <a:t>1</a:t>
            </a:r>
          </a:p>
        </p:txBody>
      </p:sp>
      <p:sp>
        <p:nvSpPr>
          <p:cNvPr id="70" name="Text Box 50"/>
          <p:cNvSpPr txBox="1">
            <a:spLocks noChangeArrowheads="1"/>
          </p:cNvSpPr>
          <p:nvPr/>
        </p:nvSpPr>
        <p:spPr bwMode="auto">
          <a:xfrm>
            <a:off x="5827748" y="5187931"/>
            <a:ext cx="563563" cy="452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18000" tIns="10800" rIns="18000" bIns="10800">
            <a:spAutoFit/>
          </a:bodyPr>
          <a:lstStyle/>
          <a:p>
            <a:pPr algn="l">
              <a:spcBef>
                <a:spcPct val="50000"/>
              </a:spcBef>
            </a:pPr>
            <a:r>
              <a:rPr lang="en-US" altLang="zh-CN" sz="2800" i="1" dirty="0">
                <a:solidFill>
                  <a:srgbClr val="404040"/>
                </a:solidFill>
                <a:latin typeface="Times New Roman" panose="02020603050405020304" pitchFamily="18" charset="0"/>
              </a:rPr>
              <a:t>v</a:t>
            </a:r>
            <a:r>
              <a:rPr lang="en-US" altLang="zh-CN" sz="2800" baseline="-25000" dirty="0">
                <a:solidFill>
                  <a:srgbClr val="404040"/>
                </a:solidFill>
                <a:latin typeface="Times New Roman" panose="02020603050405020304" pitchFamily="18" charset="0"/>
              </a:rPr>
              <a:t>4</a:t>
            </a:r>
          </a:p>
        </p:txBody>
      </p:sp>
      <p:sp>
        <p:nvSpPr>
          <p:cNvPr id="56" name="TextBox 43"/>
          <p:cNvSpPr txBox="1"/>
          <p:nvPr/>
        </p:nvSpPr>
        <p:spPr>
          <a:xfrm>
            <a:off x="11105867" y="6220780"/>
            <a:ext cx="612000" cy="184666"/>
          </a:xfrm>
          <a:prstGeom prst="rect">
            <a:avLst/>
          </a:prstGeom>
          <a:noFill/>
        </p:spPr>
        <p:txBody>
          <a:bodyPr wrap="square" lIns="0" tIns="0" rIns="0" bIns="0" rtlCol="0" anchor="ctr" anchorCtr="0">
            <a:spAutoFit/>
          </a:bodyPr>
          <a:lstStyle/>
          <a:p>
            <a:r>
              <a:rPr lang="en-US" altLang="zh-CN" sz="1200" dirty="0">
                <a:solidFill>
                  <a:schemeClr val="bg1"/>
                </a:solidFill>
                <a:latin typeface="Times New Roman" panose="02020603050405020304" pitchFamily="18" charset="0"/>
                <a:cs typeface="Times New Roman" panose="02020603050405020304" pitchFamily="18" charset="0"/>
              </a:rPr>
              <a:t>Page</a:t>
            </a:r>
            <a:r>
              <a:rPr lang="en-US" altLang="zh-CN" sz="1200" baseline="0" dirty="0">
                <a:solidFill>
                  <a:schemeClr val="bg1"/>
                </a:solidFill>
                <a:latin typeface="Times New Roman" panose="02020603050405020304" pitchFamily="18" charset="0"/>
                <a:cs typeface="Times New Roman" panose="02020603050405020304" pitchFamily="18" charset="0"/>
              </a:rPr>
              <a:t>  27</a:t>
            </a:r>
            <a:endParaRPr lang="zh-CN" altLang="en-US" sz="12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wipe(left)">
                                      <p:cBhvr>
                                        <p:cTn id="23" dur="500"/>
                                        <p:tgtEl>
                                          <p:spTgt spid="44"/>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1" fill="hold" grpId="0" nodeType="clickEffect">
                                  <p:stCondLst>
                                    <p:cond delay="0"/>
                                  </p:stCondLst>
                                  <p:childTnLst>
                                    <p:set>
                                      <p:cBhvr>
                                        <p:cTn id="27" dur="1" fill="hold">
                                          <p:stCondLst>
                                            <p:cond delay="0"/>
                                          </p:stCondLst>
                                        </p:cTn>
                                        <p:tgtEl>
                                          <p:spTgt spid="22"/>
                                        </p:tgtEl>
                                        <p:attrNameLst>
                                          <p:attrName>style.visibility</p:attrName>
                                        </p:attrNameLst>
                                      </p:cBhvr>
                                      <p:to>
                                        <p:strVal val="visible"/>
                                      </p:to>
                                    </p:set>
                                    <p:anim calcmode="lin" valueType="num">
                                      <p:cBhvr additive="base">
                                        <p:cTn id="28" dur="500" fill="hold"/>
                                        <p:tgtEl>
                                          <p:spTgt spid="22"/>
                                        </p:tgtEl>
                                        <p:attrNameLst>
                                          <p:attrName>ppt_x</p:attrName>
                                        </p:attrNameLst>
                                      </p:cBhvr>
                                      <p:tavLst>
                                        <p:tav tm="0">
                                          <p:val>
                                            <p:strVal val="#ppt_x"/>
                                          </p:val>
                                        </p:tav>
                                        <p:tav tm="100000">
                                          <p:val>
                                            <p:strVal val="#ppt_x"/>
                                          </p:val>
                                        </p:tav>
                                      </p:tavLst>
                                    </p:anim>
                                    <p:anim calcmode="lin" valueType="num">
                                      <p:cBhvr additive="base">
                                        <p:cTn id="29" dur="500" fill="hold"/>
                                        <p:tgtEl>
                                          <p:spTgt spid="22"/>
                                        </p:tgtEl>
                                        <p:attrNameLst>
                                          <p:attrName>ppt_y</p:attrName>
                                        </p:attrNameLst>
                                      </p:cBhvr>
                                      <p:tavLst>
                                        <p:tav tm="0">
                                          <p:val>
                                            <p:strVal val="0-#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6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 presetClass="entr" presetSubtype="1" fill="hold" grpId="0" nodeType="clickEffect">
                                  <p:stCondLst>
                                    <p:cond delay="0"/>
                                  </p:stCondLst>
                                  <p:childTnLst>
                                    <p:set>
                                      <p:cBhvr>
                                        <p:cTn id="37" dur="1" fill="hold">
                                          <p:stCondLst>
                                            <p:cond delay="0"/>
                                          </p:stCondLst>
                                        </p:cTn>
                                        <p:tgtEl>
                                          <p:spTgt spid="37"/>
                                        </p:tgtEl>
                                        <p:attrNameLst>
                                          <p:attrName>style.visibility</p:attrName>
                                        </p:attrNameLst>
                                      </p:cBhvr>
                                      <p:to>
                                        <p:strVal val="visible"/>
                                      </p:to>
                                    </p:set>
                                    <p:anim calcmode="lin" valueType="num">
                                      <p:cBhvr additive="base">
                                        <p:cTn id="38" dur="500" fill="hold"/>
                                        <p:tgtEl>
                                          <p:spTgt spid="37"/>
                                        </p:tgtEl>
                                        <p:attrNameLst>
                                          <p:attrName>ppt_x</p:attrName>
                                        </p:attrNameLst>
                                      </p:cBhvr>
                                      <p:tavLst>
                                        <p:tav tm="0">
                                          <p:val>
                                            <p:strVal val="#ppt_x"/>
                                          </p:val>
                                        </p:tav>
                                        <p:tav tm="100000">
                                          <p:val>
                                            <p:strVal val="#ppt_x"/>
                                          </p:val>
                                        </p:tav>
                                      </p:tavLst>
                                    </p:anim>
                                    <p:anim calcmode="lin" valueType="num">
                                      <p:cBhvr additive="base">
                                        <p:cTn id="39" dur="500" fill="hold"/>
                                        <p:tgtEl>
                                          <p:spTgt spid="37"/>
                                        </p:tgtEl>
                                        <p:attrNameLst>
                                          <p:attrName>ppt_y</p:attrName>
                                        </p:attrNameLst>
                                      </p:cBhvr>
                                      <p:tavLst>
                                        <p:tav tm="0">
                                          <p:val>
                                            <p:strVal val="0-#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54"/>
                                        </p:tgtEl>
                                        <p:attrNameLst>
                                          <p:attrName>style.visibility</p:attrName>
                                        </p:attrNameLst>
                                      </p:cBhvr>
                                      <p:to>
                                        <p:strVal val="visible"/>
                                      </p:to>
                                    </p:set>
                                    <p:animEffect transition="in" filter="wipe(left)">
                                      <p:cBhvr>
                                        <p:cTn id="44" dur="500"/>
                                        <p:tgtEl>
                                          <p:spTgt spid="54"/>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1" fill="hold" grpId="0" nodeType="clickEffect">
                                  <p:stCondLst>
                                    <p:cond delay="0"/>
                                  </p:stCondLst>
                                  <p:childTnLst>
                                    <p:set>
                                      <p:cBhvr>
                                        <p:cTn id="52" dur="1" fill="hold">
                                          <p:stCondLst>
                                            <p:cond delay="0"/>
                                          </p:stCondLst>
                                        </p:cTn>
                                        <p:tgtEl>
                                          <p:spTgt spid="38"/>
                                        </p:tgtEl>
                                        <p:attrNameLst>
                                          <p:attrName>style.visibility</p:attrName>
                                        </p:attrNameLst>
                                      </p:cBhvr>
                                      <p:to>
                                        <p:strVal val="visible"/>
                                      </p:to>
                                    </p:set>
                                    <p:anim calcmode="lin" valueType="num">
                                      <p:cBhvr additive="base">
                                        <p:cTn id="53" dur="500" fill="hold"/>
                                        <p:tgtEl>
                                          <p:spTgt spid="38"/>
                                        </p:tgtEl>
                                        <p:attrNameLst>
                                          <p:attrName>ppt_x</p:attrName>
                                        </p:attrNameLst>
                                      </p:cBhvr>
                                      <p:tavLst>
                                        <p:tav tm="0">
                                          <p:val>
                                            <p:strVal val="#ppt_x"/>
                                          </p:val>
                                        </p:tav>
                                        <p:tav tm="100000">
                                          <p:val>
                                            <p:strVal val="#ppt_x"/>
                                          </p:val>
                                        </p:tav>
                                      </p:tavLst>
                                    </p:anim>
                                    <p:anim calcmode="lin" valueType="num">
                                      <p:cBhvr additive="base">
                                        <p:cTn id="54"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xit" presetSubtype="1" fill="hold" grpId="1" nodeType="clickEffect">
                                  <p:stCondLst>
                                    <p:cond delay="0"/>
                                  </p:stCondLst>
                                  <p:childTnLst>
                                    <p:anim calcmode="lin" valueType="num">
                                      <p:cBhvr additive="base">
                                        <p:cTn id="58" dur="500"/>
                                        <p:tgtEl>
                                          <p:spTgt spid="38"/>
                                        </p:tgtEl>
                                        <p:attrNameLst>
                                          <p:attrName>ppt_x</p:attrName>
                                        </p:attrNameLst>
                                      </p:cBhvr>
                                      <p:tavLst>
                                        <p:tav tm="0">
                                          <p:val>
                                            <p:strVal val="ppt_x"/>
                                          </p:val>
                                        </p:tav>
                                        <p:tav tm="100000">
                                          <p:val>
                                            <p:strVal val="ppt_x"/>
                                          </p:val>
                                        </p:tav>
                                      </p:tavLst>
                                    </p:anim>
                                    <p:anim calcmode="lin" valueType="num">
                                      <p:cBhvr additive="base">
                                        <p:cTn id="59" dur="500"/>
                                        <p:tgtEl>
                                          <p:spTgt spid="38"/>
                                        </p:tgtEl>
                                        <p:attrNameLst>
                                          <p:attrName>ppt_y</p:attrName>
                                        </p:attrNameLst>
                                      </p:cBhvr>
                                      <p:tavLst>
                                        <p:tav tm="0">
                                          <p:val>
                                            <p:strVal val="ppt_y"/>
                                          </p:val>
                                        </p:tav>
                                        <p:tav tm="100000">
                                          <p:val>
                                            <p:strVal val="0-ppt_h/2"/>
                                          </p:val>
                                        </p:tav>
                                      </p:tavLst>
                                    </p:anim>
                                    <p:set>
                                      <p:cBhvr>
                                        <p:cTn id="60" dur="1" fill="hold">
                                          <p:stCondLst>
                                            <p:cond delay="499"/>
                                          </p:stCondLst>
                                        </p:cTn>
                                        <p:tgtEl>
                                          <p:spTgt spid="38"/>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2" fill="hold" grpId="0" nodeType="clickEffect">
                                  <p:stCondLst>
                                    <p:cond delay="0"/>
                                  </p:stCondLst>
                                  <p:childTnLst>
                                    <p:set>
                                      <p:cBhvr>
                                        <p:cTn id="64" dur="1" fill="hold">
                                          <p:stCondLst>
                                            <p:cond delay="0"/>
                                          </p:stCondLst>
                                        </p:cTn>
                                        <p:tgtEl>
                                          <p:spTgt spid="53"/>
                                        </p:tgtEl>
                                        <p:attrNameLst>
                                          <p:attrName>style.visibility</p:attrName>
                                        </p:attrNameLst>
                                      </p:cBhvr>
                                      <p:to>
                                        <p:strVal val="visible"/>
                                      </p:to>
                                    </p:set>
                                    <p:animEffect transition="in" filter="wipe(right)">
                                      <p:cBhvr>
                                        <p:cTn id="65" dur="500"/>
                                        <p:tgtEl>
                                          <p:spTgt spid="53"/>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grpId="0" nodeType="clickEffect">
                                  <p:stCondLst>
                                    <p:cond delay="0"/>
                                  </p:stCondLst>
                                  <p:childTnLst>
                                    <p:set>
                                      <p:cBhvr>
                                        <p:cTn id="69" dur="1" fill="hold">
                                          <p:stCondLst>
                                            <p:cond delay="0"/>
                                          </p:stCondLst>
                                        </p:cTn>
                                        <p:tgtEl>
                                          <p:spTgt spid="55"/>
                                        </p:tgtEl>
                                        <p:attrNameLst>
                                          <p:attrName>style.visibility</p:attrName>
                                        </p:attrNameLst>
                                      </p:cBhvr>
                                      <p:to>
                                        <p:strVal val="visible"/>
                                      </p:to>
                                    </p:set>
                                    <p:animEffect transition="in" filter="wipe(up)">
                                      <p:cBhvr>
                                        <p:cTn id="70"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37" grpId="0" bldLvl="0" animBg="1"/>
      <p:bldP spid="38" grpId="0" bldLvl="0" animBg="1"/>
      <p:bldP spid="38" grpId="1" bldLvl="0" animBg="1"/>
      <p:bldP spid="51" grpId="0" bldLvl="0" animBg="1"/>
      <p:bldP spid="52" grpId="0" bldLvl="0" animBg="1"/>
      <p:bldP spid="44" grpId="0" bldLvl="0" animBg="1"/>
      <p:bldP spid="53" grpId="0" bldLvl="0" animBg="1"/>
      <p:bldP spid="54" grpId="0" bldLvl="0" animBg="1"/>
      <p:bldP spid="55" grpId="0" bldLvl="0" animBg="1"/>
      <p:bldP spid="69" grpId="0" bldLvl="0" animBg="1"/>
      <p:bldP spid="70"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10.2.6  图着色问题</a:t>
            </a:r>
          </a:p>
        </p:txBody>
      </p:sp>
      <p:graphicFrame>
        <p:nvGraphicFramePr>
          <p:cNvPr id="3" name="对象 2"/>
          <p:cNvGraphicFramePr>
            <a:graphicFrameLocks noChangeAspect="1"/>
          </p:cNvGraphicFramePr>
          <p:nvPr/>
        </p:nvGraphicFramePr>
        <p:xfrm>
          <a:off x="2369820" y="960755"/>
          <a:ext cx="2492375" cy="3479800"/>
        </p:xfrm>
        <a:graphic>
          <a:graphicData uri="http://schemas.openxmlformats.org/presentationml/2006/ole">
            <mc:AlternateContent xmlns:mc="http://schemas.openxmlformats.org/markup-compatibility/2006">
              <mc:Choice xmlns:v="urn:schemas-microsoft-com:vml" Requires="v">
                <p:oleObj r:id="rId2" imgW="1514475" imgH="2114550" progId="Paint.Picture">
                  <p:embed/>
                </p:oleObj>
              </mc:Choice>
              <mc:Fallback>
                <p:oleObj r:id="rId2" imgW="1514475" imgH="2114550" progId="Paint.Picture">
                  <p:embed/>
                  <p:pic>
                    <p:nvPicPr>
                      <p:cNvPr id="3" name="对象 2"/>
                      <p:cNvPicPr/>
                      <p:nvPr/>
                    </p:nvPicPr>
                    <p:blipFill>
                      <a:blip r:embed="rId3"/>
                      <a:stretch>
                        <a:fillRect/>
                      </a:stretch>
                    </p:blipFill>
                    <p:spPr>
                      <a:xfrm>
                        <a:off x="2369820" y="960755"/>
                        <a:ext cx="2492375" cy="3479800"/>
                      </a:xfrm>
                      <a:prstGeom prst="rect">
                        <a:avLst/>
                      </a:prstGeom>
                    </p:spPr>
                  </p:pic>
                </p:oleObj>
              </mc:Fallback>
            </mc:AlternateContent>
          </a:graphicData>
        </a:graphic>
      </p:graphicFrame>
      <p:graphicFrame>
        <p:nvGraphicFramePr>
          <p:cNvPr id="7" name="对象 6"/>
          <p:cNvGraphicFramePr>
            <a:graphicFrameLocks noChangeAspect="1"/>
          </p:cNvGraphicFramePr>
          <p:nvPr/>
        </p:nvGraphicFramePr>
        <p:xfrm>
          <a:off x="5640705" y="960755"/>
          <a:ext cx="3386455" cy="5298440"/>
        </p:xfrm>
        <a:graphic>
          <a:graphicData uri="http://schemas.openxmlformats.org/presentationml/2006/ole">
            <mc:AlternateContent xmlns:mc="http://schemas.openxmlformats.org/markup-compatibility/2006">
              <mc:Choice xmlns:v="urn:schemas-microsoft-com:vml" Requires="v">
                <p:oleObj r:id="rId4" imgW="2057400" imgH="3219450" progId="Paint.Picture">
                  <p:embed/>
                </p:oleObj>
              </mc:Choice>
              <mc:Fallback>
                <p:oleObj r:id="rId4" imgW="2057400" imgH="3219450" progId="Paint.Picture">
                  <p:embed/>
                  <p:pic>
                    <p:nvPicPr>
                      <p:cNvPr id="7" name="对象 6"/>
                      <p:cNvPicPr/>
                      <p:nvPr/>
                    </p:nvPicPr>
                    <p:blipFill>
                      <a:blip r:embed="rId5"/>
                      <a:stretch>
                        <a:fillRect/>
                      </a:stretch>
                    </p:blipFill>
                    <p:spPr>
                      <a:xfrm>
                        <a:off x="5640705" y="960755"/>
                        <a:ext cx="3386455" cy="5298440"/>
                      </a:xfrm>
                      <a:prstGeom prst="rect">
                        <a:avLst/>
                      </a:prstGeom>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文本框 102"/>
          <p:cNvSpPr txBox="1"/>
          <p:nvPr/>
        </p:nvSpPr>
        <p:spPr>
          <a:xfrm>
            <a:off x="512445" y="831215"/>
            <a:ext cx="10934700" cy="534035"/>
          </a:xfrm>
          <a:prstGeom prst="rect">
            <a:avLst/>
          </a:prstGeom>
          <a:noFill/>
          <a:ln w="9525">
            <a:noFill/>
          </a:ln>
        </p:spPr>
        <p:txBody>
          <a:bodyPr wrap="square">
            <a:spAutoFit/>
          </a:bodyPr>
          <a:lstStyle/>
          <a:p>
            <a:pPr indent="0">
              <a:lnSpc>
                <a:spcPct val="120000"/>
              </a:lnSpc>
              <a:spcBef>
                <a:spcPts val="0"/>
              </a:spcBef>
              <a:spcAft>
                <a:spcPts val="0"/>
              </a:spcAft>
            </a:pP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【算法】</a:t>
            </a:r>
            <a:r>
              <a:rPr sz="2400" b="0">
                <a:latin typeface="Times New Roman" panose="02020603050405020304" pitchFamily="18" charset="0"/>
                <a:ea typeface="微软雅黑" panose="020B0503020204020204" pitchFamily="34" charset="-122"/>
                <a:cs typeface="Times New Roman" panose="02020603050405020304" pitchFamily="18" charset="0"/>
              </a:rPr>
              <a:t>对于图</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sz="2400" b="0" i="1">
                <a:latin typeface="Times New Roman" panose="02020603050405020304" pitchFamily="18" charset="0"/>
                <a:ea typeface="微软雅黑" panose="020B0503020204020204" pitchFamily="34" charset="-122"/>
                <a:cs typeface="Times New Roman" panose="02020603050405020304" pitchFamily="18" charset="0"/>
              </a:rPr>
              <a:t>G</a:t>
            </a:r>
            <a:r>
              <a:rPr sz="2400" b="0">
                <a:latin typeface="Times New Roman" panose="02020603050405020304" pitchFamily="18" charset="0"/>
                <a:ea typeface="微软雅黑" panose="020B0503020204020204" pitchFamily="34" charset="-122"/>
                <a:cs typeface="Times New Roman" panose="02020603050405020304" pitchFamily="18" charset="0"/>
              </a:rPr>
              <a:t>=(</a:t>
            </a:r>
            <a:r>
              <a:rPr sz="2400" b="0" i="1">
                <a:latin typeface="Times New Roman" panose="02020603050405020304" pitchFamily="18" charset="0"/>
                <a:ea typeface="微软雅黑" panose="020B0503020204020204" pitchFamily="34" charset="-122"/>
                <a:cs typeface="Times New Roman" panose="02020603050405020304" pitchFamily="18" charset="0"/>
              </a:rPr>
              <a:t>V</a:t>
            </a:r>
            <a:r>
              <a:rPr sz="2400" b="0">
                <a:latin typeface="Times New Roman" panose="02020603050405020304" pitchFamily="18" charset="0"/>
                <a:ea typeface="微软雅黑" panose="020B0503020204020204" pitchFamily="34" charset="-122"/>
                <a:cs typeface="Times New Roman" panose="02020603050405020304" pitchFamily="18" charset="0"/>
              </a:rPr>
              <a:t>, </a:t>
            </a:r>
            <a:r>
              <a:rPr sz="2400" b="0" i="1">
                <a:latin typeface="Times New Roman" panose="02020603050405020304" pitchFamily="18" charset="0"/>
                <a:ea typeface="微软雅黑" panose="020B0503020204020204" pitchFamily="34" charset="-122"/>
                <a:cs typeface="Times New Roman" panose="02020603050405020304" pitchFamily="18" charset="0"/>
              </a:rPr>
              <a:t>E</a:t>
            </a:r>
            <a:r>
              <a:rPr sz="2400" b="0">
                <a:latin typeface="Times New Roman" panose="02020603050405020304" pitchFamily="18" charset="0"/>
                <a:ea typeface="微软雅黑" panose="020B0503020204020204" pitchFamily="34" charset="-122"/>
                <a:cs typeface="Times New Roman" panose="02020603050405020304" pitchFamily="18" charset="0"/>
              </a:rPr>
              <a:t>)，设数组color[n]表示顶点的着色情况，算法如下：</a:t>
            </a:r>
          </a:p>
        </p:txBody>
      </p:sp>
      <p:sp>
        <p:nvSpPr>
          <p:cNvPr id="1073748175" name="文本框 1073748174"/>
          <p:cNvSpPr txBox="1"/>
          <p:nvPr/>
        </p:nvSpPr>
        <p:spPr>
          <a:xfrm>
            <a:off x="839470" y="1821815"/>
            <a:ext cx="10704830" cy="3898900"/>
          </a:xfrm>
          <a:prstGeom prst="rect">
            <a:avLst/>
          </a:prstGeom>
          <a:solidFill>
            <a:srgbClr val="FFFFFF"/>
          </a:solidFill>
          <a:ln w="9525" cap="flat" cmpd="sng">
            <a:solidFill>
              <a:srgbClr val="000000"/>
            </a:solidFill>
            <a:prstDash val="sysDot"/>
            <a:miter/>
            <a:headEnd type="none" w="med" len="med"/>
            <a:tailEnd type="none" w="med" len="med"/>
          </a:ln>
        </p:spPr>
        <p:txBody>
          <a:bodyPr wrap="square" lIns="107950" tIns="107950" rIns="91440" bIns="36000"/>
          <a:lstStyle/>
          <a:p>
            <a:pPr>
              <a:lnSpc>
                <a:spcPct val="110000"/>
              </a:lnSpc>
              <a:spcBef>
                <a:spcPts val="0"/>
              </a:spcBef>
              <a:spcAft>
                <a:spcPts val="0"/>
              </a:spcAft>
            </a:pPr>
            <a:r>
              <a:rPr lang="zh-CN" altLang="en-US" sz="2000">
                <a:latin typeface="Times New Roman" panose="02020603050405020304" pitchFamily="18" charset="0"/>
                <a:cs typeface="Times New Roman" panose="02020603050405020304" pitchFamily="18" charset="0"/>
              </a:rPr>
              <a:t>算法：回溯法求解图着色问题GraphColor</a:t>
            </a:r>
          </a:p>
          <a:p>
            <a:pPr>
              <a:lnSpc>
                <a:spcPct val="110000"/>
              </a:lnSpc>
              <a:spcBef>
                <a:spcPts val="0"/>
              </a:spcBef>
              <a:spcAft>
                <a:spcPts val="0"/>
              </a:spcAft>
            </a:pPr>
            <a:r>
              <a:rPr lang="zh-CN" altLang="en-US" sz="2000">
                <a:latin typeface="Times New Roman" panose="02020603050405020304" pitchFamily="18" charset="0"/>
                <a:cs typeface="Times New Roman" panose="02020603050405020304" pitchFamily="18" charset="0"/>
              </a:rPr>
              <a:t>输入：图</a:t>
            </a:r>
            <a:r>
              <a:rPr lang="zh-CN" altLang="en-US" sz="2000" i="1">
                <a:latin typeface="Times New Roman" panose="02020603050405020304" pitchFamily="18" charset="0"/>
                <a:cs typeface="Times New Roman" panose="02020603050405020304" pitchFamily="18" charset="0"/>
              </a:rPr>
              <a:t>G</a:t>
            </a:r>
            <a:r>
              <a:rPr lang="zh-CN" altLang="en-US" sz="2000">
                <a:latin typeface="Times New Roman" panose="02020603050405020304" pitchFamily="18" charset="0"/>
                <a:cs typeface="Times New Roman" panose="02020603050405020304" pitchFamily="18" charset="0"/>
              </a:rPr>
              <a:t>=(</a:t>
            </a:r>
            <a:r>
              <a:rPr lang="zh-CN" altLang="en-US" sz="2000" i="1">
                <a:latin typeface="Times New Roman" panose="02020603050405020304" pitchFamily="18" charset="0"/>
                <a:cs typeface="Times New Roman" panose="02020603050405020304" pitchFamily="18" charset="0"/>
              </a:rPr>
              <a:t>V</a:t>
            </a:r>
            <a:r>
              <a:rPr lang="zh-CN" altLang="en-US" sz="2000">
                <a:latin typeface="Times New Roman" panose="02020603050405020304" pitchFamily="18" charset="0"/>
                <a:cs typeface="Times New Roman" panose="02020603050405020304" pitchFamily="18" charset="0"/>
              </a:rPr>
              <a:t>, </a:t>
            </a:r>
            <a:r>
              <a:rPr lang="zh-CN" altLang="en-US" sz="2000" i="1">
                <a:latin typeface="Times New Roman" panose="02020603050405020304" pitchFamily="18" charset="0"/>
                <a:cs typeface="Times New Roman" panose="02020603050405020304" pitchFamily="18" charset="0"/>
              </a:rPr>
              <a:t>E</a:t>
            </a:r>
            <a:r>
              <a:rPr lang="zh-CN" altLang="en-US" sz="2000">
                <a:latin typeface="Times New Roman" panose="02020603050405020304" pitchFamily="18" charset="0"/>
                <a:cs typeface="Times New Roman" panose="02020603050405020304" pitchFamily="18" charset="0"/>
              </a:rPr>
              <a:t>)，</a:t>
            </a:r>
            <a:r>
              <a:rPr lang="zh-CN" altLang="en-US" sz="2000" i="1">
                <a:latin typeface="Times New Roman" panose="02020603050405020304" pitchFamily="18" charset="0"/>
                <a:cs typeface="Times New Roman" panose="02020603050405020304" pitchFamily="18" charset="0"/>
              </a:rPr>
              <a:t>m</a:t>
            </a:r>
            <a:r>
              <a:rPr lang="en-US" altLang="zh-CN" sz="2000" i="1">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种颜色</a:t>
            </a:r>
          </a:p>
          <a:p>
            <a:pPr>
              <a:lnSpc>
                <a:spcPct val="110000"/>
              </a:lnSpc>
              <a:spcBef>
                <a:spcPts val="0"/>
              </a:spcBef>
              <a:spcAft>
                <a:spcPts val="0"/>
              </a:spcAft>
            </a:pPr>
            <a:r>
              <a:rPr lang="zh-CN" altLang="en-US" sz="2000">
                <a:latin typeface="Times New Roman" panose="02020603050405020304" pitchFamily="18" charset="0"/>
                <a:cs typeface="Times New Roman" panose="02020603050405020304" pitchFamily="18" charset="0"/>
              </a:rPr>
              <a:t>输出：</a:t>
            </a:r>
            <a:r>
              <a:rPr lang="zh-CN" altLang="en-US" sz="2000" i="1">
                <a:latin typeface="Times New Roman" panose="02020603050405020304" pitchFamily="18" charset="0"/>
                <a:cs typeface="Times New Roman" panose="02020603050405020304" pitchFamily="18" charset="0"/>
              </a:rPr>
              <a:t>n</a:t>
            </a:r>
            <a:r>
              <a:rPr lang="en-US" altLang="zh-CN" sz="2000" i="1">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个顶点的涂色情况color[n]</a:t>
            </a:r>
          </a:p>
          <a:p>
            <a:pPr>
              <a:lnSpc>
                <a:spcPct val="110000"/>
              </a:lnSpc>
              <a:spcBef>
                <a:spcPts val="0"/>
              </a:spcBef>
              <a:spcAft>
                <a:spcPts val="0"/>
              </a:spcAft>
            </a:pP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1.将数组color[n]初始化为</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0；</a:t>
            </a:r>
          </a:p>
          <a:p>
            <a:pPr>
              <a:lnSpc>
                <a:spcPct val="110000"/>
              </a:lnSpc>
              <a:spcBef>
                <a:spcPts val="0"/>
              </a:spcBef>
              <a:spcAft>
                <a:spcPts val="0"/>
              </a:spcAft>
            </a:pP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2. </a:t>
            </a:r>
            <a:r>
              <a:rPr lang="zh-CN" altLang="en-US" sz="2000" i="1">
                <a:latin typeface="Times New Roman" panose="02020603050405020304" pitchFamily="18" charset="0"/>
                <a:cs typeface="Times New Roman" panose="02020603050405020304" pitchFamily="18" charset="0"/>
              </a:rPr>
              <a:t>i</a:t>
            </a:r>
            <a:r>
              <a:rPr lang="zh-CN" altLang="en-US" sz="2000">
                <a:latin typeface="Times New Roman" panose="02020603050405020304" pitchFamily="18" charset="0"/>
                <a:cs typeface="Times New Roman" panose="02020603050405020304" pitchFamily="18" charset="0"/>
              </a:rPr>
              <a:t> = 0;</a:t>
            </a:r>
          </a:p>
          <a:p>
            <a:pPr>
              <a:lnSpc>
                <a:spcPct val="110000"/>
              </a:lnSpc>
              <a:spcBef>
                <a:spcPts val="0"/>
              </a:spcBef>
              <a:spcAft>
                <a:spcPts val="0"/>
              </a:spcAft>
            </a:pP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3. 当</a:t>
            </a:r>
            <a:r>
              <a:rPr lang="en-US" altLang="zh-CN" sz="2000">
                <a:latin typeface="Times New Roman" panose="02020603050405020304" pitchFamily="18" charset="0"/>
                <a:cs typeface="Times New Roman" panose="02020603050405020304" pitchFamily="18" charset="0"/>
              </a:rPr>
              <a:t> </a:t>
            </a:r>
            <a:r>
              <a:rPr lang="zh-CN" altLang="en-US" sz="2000" i="1">
                <a:latin typeface="Times New Roman" panose="02020603050405020304" pitchFamily="18" charset="0"/>
                <a:cs typeface="Times New Roman" panose="02020603050405020304" pitchFamily="18" charset="0"/>
              </a:rPr>
              <a:t>i</a:t>
            </a:r>
            <a:r>
              <a:rPr lang="zh-CN" altLang="en-US" sz="2000">
                <a:latin typeface="Times New Roman" panose="02020603050405020304" pitchFamily="18" charset="0"/>
                <a:cs typeface="Times New Roman" panose="02020603050405020304" pitchFamily="18" charset="0"/>
              </a:rPr>
              <a:t> &gt;= 0</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为顶点</a:t>
            </a:r>
            <a:r>
              <a:rPr lang="en-US" altLang="zh-CN" sz="2000">
                <a:latin typeface="Times New Roman" panose="02020603050405020304" pitchFamily="18" charset="0"/>
                <a:cs typeface="Times New Roman" panose="02020603050405020304" pitchFamily="18" charset="0"/>
              </a:rPr>
              <a:t> </a:t>
            </a:r>
            <a:r>
              <a:rPr lang="zh-CN" altLang="en-US" sz="2000" i="1">
                <a:latin typeface="Times New Roman" panose="02020603050405020304" pitchFamily="18" charset="0"/>
                <a:cs typeface="Times New Roman" panose="02020603050405020304" pitchFamily="18" charset="0"/>
              </a:rPr>
              <a:t>i</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着色：</a:t>
            </a:r>
          </a:p>
          <a:p>
            <a:pPr>
              <a:lnSpc>
                <a:spcPct val="110000"/>
              </a:lnSpc>
              <a:spcBef>
                <a:spcPts val="0"/>
              </a:spcBef>
              <a:spcAft>
                <a:spcPts val="0"/>
              </a:spcAft>
            </a:pP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3.1 依次考察每一种颜色，若顶点</a:t>
            </a:r>
            <a:r>
              <a:rPr lang="en-US" altLang="zh-CN" sz="2000">
                <a:latin typeface="Times New Roman" panose="02020603050405020304" pitchFamily="18" charset="0"/>
                <a:cs typeface="Times New Roman" panose="02020603050405020304" pitchFamily="18" charset="0"/>
              </a:rPr>
              <a:t> </a:t>
            </a:r>
            <a:r>
              <a:rPr lang="zh-CN" altLang="en-US" sz="2000" i="1">
                <a:latin typeface="Times New Roman" panose="02020603050405020304" pitchFamily="18" charset="0"/>
                <a:cs typeface="Times New Roman" panose="02020603050405020304" pitchFamily="18" charset="0"/>
              </a:rPr>
              <a:t>i</a:t>
            </a:r>
            <a:r>
              <a:rPr lang="en-US" altLang="zh-CN" sz="2000" i="1">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的着色与其他顶点的着色不发生冲突，则转步骤</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3.2；</a:t>
            </a:r>
          </a:p>
          <a:p>
            <a:pPr>
              <a:lnSpc>
                <a:spcPct val="110000"/>
              </a:lnSpc>
              <a:spcBef>
                <a:spcPts val="0"/>
              </a:spcBef>
              <a:spcAft>
                <a:spcPts val="0"/>
              </a:spcAft>
            </a:pPr>
            <a:r>
              <a:rPr lang="zh-CN" altLang="en-US" sz="2000">
                <a:latin typeface="Times New Roman" panose="02020603050405020304" pitchFamily="18" charset="0"/>
                <a:cs typeface="Times New Roman" panose="02020603050405020304" pitchFamily="18" charset="0"/>
              </a:rPr>
              <a:t> </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否则，搜索下一个颜色；</a:t>
            </a:r>
          </a:p>
          <a:p>
            <a:pPr>
              <a:lnSpc>
                <a:spcPct val="110000"/>
              </a:lnSpc>
              <a:spcBef>
                <a:spcPts val="0"/>
              </a:spcBef>
              <a:spcAft>
                <a:spcPts val="0"/>
              </a:spcAft>
            </a:pP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3.2 如果</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color[i]</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大于</a:t>
            </a:r>
            <a:r>
              <a:rPr lang="en-US" altLang="zh-CN" sz="2000">
                <a:latin typeface="Times New Roman" panose="02020603050405020304" pitchFamily="18" charset="0"/>
                <a:cs typeface="Times New Roman" panose="02020603050405020304" pitchFamily="18" charset="0"/>
              </a:rPr>
              <a:t> </a:t>
            </a:r>
            <a:r>
              <a:rPr lang="zh-CN" altLang="en-US" sz="2000" i="1">
                <a:latin typeface="Times New Roman" panose="02020603050405020304" pitchFamily="18" charset="0"/>
                <a:cs typeface="Times New Roman" panose="02020603050405020304" pitchFamily="18" charset="0"/>
              </a:rPr>
              <a:t>m</a:t>
            </a:r>
            <a:r>
              <a:rPr lang="zh-CN" altLang="en-US" sz="2000">
                <a:latin typeface="Times New Roman" panose="02020603050405020304" pitchFamily="18" charset="0"/>
                <a:cs typeface="Times New Roman" panose="02020603050405020304" pitchFamily="18" charset="0"/>
              </a:rPr>
              <a:t>，重置顶点</a:t>
            </a:r>
            <a:r>
              <a:rPr lang="en-US" altLang="zh-CN" sz="2000">
                <a:latin typeface="Times New Roman" panose="02020603050405020304" pitchFamily="18" charset="0"/>
                <a:cs typeface="Times New Roman" panose="02020603050405020304" pitchFamily="18" charset="0"/>
              </a:rPr>
              <a:t> </a:t>
            </a:r>
            <a:r>
              <a:rPr lang="zh-CN" altLang="en-US" sz="2000" i="1">
                <a:latin typeface="Times New Roman" panose="02020603050405020304" pitchFamily="18" charset="0"/>
                <a:cs typeface="Times New Roman" panose="02020603050405020304" pitchFamily="18" charset="0"/>
              </a:rPr>
              <a:t>i</a:t>
            </a:r>
            <a:r>
              <a:rPr lang="en-US" altLang="zh-CN" sz="2000" i="1">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的着色情况，</a:t>
            </a:r>
            <a:r>
              <a:rPr lang="zh-CN" altLang="en-US" sz="2000" i="1">
                <a:latin typeface="Times New Roman" panose="02020603050405020304" pitchFamily="18" charset="0"/>
                <a:cs typeface="Times New Roman" panose="02020603050405020304" pitchFamily="18" charset="0"/>
              </a:rPr>
              <a:t>i</a:t>
            </a:r>
            <a:r>
              <a:rPr lang="zh-CN" altLang="en-US" sz="2000">
                <a:latin typeface="Times New Roman" panose="02020603050405020304" pitchFamily="18" charset="0"/>
                <a:cs typeface="Times New Roman" panose="02020603050405020304" pitchFamily="18" charset="0"/>
              </a:rPr>
              <a:t>=</a:t>
            </a:r>
            <a:r>
              <a:rPr lang="zh-CN" altLang="en-US" sz="2000" i="1">
                <a:latin typeface="Times New Roman" panose="02020603050405020304" pitchFamily="18" charset="0"/>
                <a:cs typeface="Times New Roman" panose="02020603050405020304" pitchFamily="18" charset="0"/>
              </a:rPr>
              <a:t>i</a:t>
            </a:r>
            <a:r>
              <a:rPr lang="zh-CN" altLang="en-US" sz="2000">
                <a:latin typeface="Times New Roman" panose="02020603050405020304" pitchFamily="18" charset="0"/>
                <a:cs typeface="Times New Roman" panose="02020603050405020304" pitchFamily="18" charset="0"/>
              </a:rPr>
              <a:t>-1，转步骤</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3</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回溯；</a:t>
            </a:r>
          </a:p>
          <a:p>
            <a:pPr>
              <a:lnSpc>
                <a:spcPct val="110000"/>
              </a:lnSpc>
              <a:spcBef>
                <a:spcPts val="0"/>
              </a:spcBef>
              <a:spcAft>
                <a:spcPts val="0"/>
              </a:spcAft>
            </a:pP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3.3 若顶点</a:t>
            </a:r>
            <a:r>
              <a:rPr lang="en-US" altLang="zh-CN" sz="2000">
                <a:latin typeface="Times New Roman" panose="02020603050405020304" pitchFamily="18" charset="0"/>
                <a:cs typeface="Times New Roman" panose="02020603050405020304" pitchFamily="18" charset="0"/>
              </a:rPr>
              <a:t> </a:t>
            </a:r>
            <a:r>
              <a:rPr lang="zh-CN" altLang="en-US" sz="2000" i="1">
                <a:latin typeface="Times New Roman" panose="02020603050405020304" pitchFamily="18" charset="0"/>
                <a:cs typeface="Times New Roman" panose="02020603050405020304" pitchFamily="18" charset="0"/>
              </a:rPr>
              <a:t>i</a:t>
            </a:r>
            <a:r>
              <a:rPr lang="en-US" altLang="zh-CN" sz="2000" i="1">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是一个合法着色且顶点尚未全部着色，则</a:t>
            </a:r>
            <a:r>
              <a:rPr lang="en-US" altLang="zh-CN" sz="2000">
                <a:latin typeface="Times New Roman" panose="02020603050405020304" pitchFamily="18" charset="0"/>
                <a:cs typeface="Times New Roman" panose="02020603050405020304" pitchFamily="18" charset="0"/>
              </a:rPr>
              <a:t> </a:t>
            </a:r>
            <a:r>
              <a:rPr lang="zh-CN" altLang="en-US" sz="2000" i="1">
                <a:latin typeface="Times New Roman" panose="02020603050405020304" pitchFamily="18" charset="0"/>
                <a:cs typeface="Times New Roman" panose="02020603050405020304" pitchFamily="18" charset="0"/>
              </a:rPr>
              <a:t>i</a:t>
            </a:r>
            <a:r>
              <a:rPr lang="zh-CN" altLang="en-US" sz="2000">
                <a:latin typeface="Times New Roman" panose="02020603050405020304" pitchFamily="18" charset="0"/>
                <a:cs typeface="Times New Roman" panose="02020603050405020304" pitchFamily="18" charset="0"/>
              </a:rPr>
              <a:t>=</a:t>
            </a:r>
            <a:r>
              <a:rPr lang="zh-CN" altLang="en-US" sz="2000" i="1">
                <a:latin typeface="Times New Roman" panose="02020603050405020304" pitchFamily="18" charset="0"/>
                <a:cs typeface="Times New Roman" panose="02020603050405020304" pitchFamily="18" charset="0"/>
              </a:rPr>
              <a:t>i</a:t>
            </a:r>
            <a:r>
              <a:rPr lang="zh-CN" altLang="en-US" sz="2000">
                <a:latin typeface="Times New Roman" panose="02020603050405020304" pitchFamily="18" charset="0"/>
                <a:cs typeface="Times New Roman" panose="02020603050405020304" pitchFamily="18" charset="0"/>
              </a:rPr>
              <a:t>+1，转步骤</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3</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处理下一个顶点；</a:t>
            </a:r>
          </a:p>
          <a:p>
            <a:pPr>
              <a:lnSpc>
                <a:spcPct val="110000"/>
              </a:lnSpc>
              <a:spcBef>
                <a:spcPts val="0"/>
              </a:spcBef>
              <a:spcAft>
                <a:spcPts val="0"/>
              </a:spcAft>
            </a:pP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3.4 若顶点已全部着色，则输出数组color[n]，算法结束；</a:t>
            </a:r>
          </a:p>
        </p:txBody>
      </p:sp>
      <p:sp>
        <p:nvSpPr>
          <p:cNvPr id="2"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10.2.6  图着色问题</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10.2.6  图着色问题</a:t>
            </a:r>
          </a:p>
        </p:txBody>
      </p:sp>
      <p:sp>
        <p:nvSpPr>
          <p:cNvPr id="6" name="文本框 5"/>
          <p:cNvSpPr txBox="1"/>
          <p:nvPr/>
        </p:nvSpPr>
        <p:spPr>
          <a:xfrm>
            <a:off x="1032510" y="2165985"/>
            <a:ext cx="10564495" cy="4154170"/>
          </a:xfrm>
          <a:prstGeom prst="rect">
            <a:avLst/>
          </a:prstGeom>
          <a:noFill/>
          <a:ln w="12700">
            <a:solidFill>
              <a:srgbClr val="507D7D"/>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spcBef>
                <a:spcPct val="20000"/>
              </a:spcBef>
              <a:defRPr sz="240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defRPr>
            </a:lvl1pPr>
          </a:lstStyle>
          <a:p>
            <a:pPr lvl="0" algn="l">
              <a:lnSpc>
                <a:spcPct val="100000"/>
              </a:lnSpc>
              <a:spcBef>
                <a:spcPts val="0"/>
              </a:spcBef>
              <a:spcAft>
                <a:spcPts val="0"/>
              </a:spcAft>
              <a:buClrTx/>
              <a:buSzTx/>
              <a:buFontTx/>
            </a:pPr>
            <a:r>
              <a:rPr lang="en-US" altLang="zh-CN" sz="2200" dirty="0" err="1">
                <a:solidFill>
                  <a:schemeClr val="tx1"/>
                </a:solidFill>
                <a:sym typeface="+mn-ea"/>
              </a:rPr>
              <a:t>void GraphColor(int m)  </a:t>
            </a:r>
          </a:p>
          <a:p>
            <a:pPr lvl="0" algn="l">
              <a:lnSpc>
                <a:spcPct val="100000"/>
              </a:lnSpc>
              <a:spcBef>
                <a:spcPts val="0"/>
              </a:spcBef>
              <a:spcAft>
                <a:spcPts val="0"/>
              </a:spcAft>
              <a:buClrTx/>
              <a:buSzTx/>
              <a:buFontTx/>
            </a:pPr>
            <a:r>
              <a:rPr lang="en-US" altLang="zh-CN" sz="2200" dirty="0" err="1">
                <a:solidFill>
                  <a:schemeClr val="tx1"/>
                </a:solidFill>
                <a:sym typeface="+mn-ea"/>
              </a:rPr>
              <a:t>{ </a:t>
            </a:r>
          </a:p>
          <a:p>
            <a:pPr lvl="0" algn="l">
              <a:lnSpc>
                <a:spcPct val="100000"/>
              </a:lnSpc>
              <a:spcBef>
                <a:spcPts val="0"/>
              </a:spcBef>
              <a:spcAft>
                <a:spcPts val="0"/>
              </a:spcAft>
              <a:buClrTx/>
              <a:buSzTx/>
              <a:buFontTx/>
            </a:pPr>
            <a:r>
              <a:rPr lang="en-US" altLang="zh-CN" sz="2200" dirty="0" err="1">
                <a:solidFill>
                  <a:schemeClr val="tx1"/>
                </a:solidFill>
                <a:sym typeface="+mn-ea"/>
              </a:rPr>
              <a:t>    int i, j;</a:t>
            </a:r>
          </a:p>
          <a:p>
            <a:pPr lvl="0" algn="l">
              <a:lnSpc>
                <a:spcPct val="100000"/>
              </a:lnSpc>
              <a:spcBef>
                <a:spcPts val="0"/>
              </a:spcBef>
              <a:spcAft>
                <a:spcPts val="0"/>
              </a:spcAft>
              <a:buClrTx/>
              <a:buSzTx/>
              <a:buFontTx/>
            </a:pPr>
            <a:r>
              <a:rPr lang="en-US" altLang="zh-CN" sz="2200" dirty="0" err="1">
                <a:solidFill>
                  <a:schemeClr val="tx1"/>
                </a:solidFill>
                <a:sym typeface="+mn-ea"/>
              </a:rPr>
              <a:t>    for (i = 0; i &lt; n; i++ )  </a:t>
            </a:r>
          </a:p>
          <a:p>
            <a:pPr lvl="0" algn="l">
              <a:lnSpc>
                <a:spcPct val="100000"/>
              </a:lnSpc>
              <a:spcBef>
                <a:spcPts val="0"/>
              </a:spcBef>
              <a:spcAft>
                <a:spcPts val="0"/>
              </a:spcAft>
              <a:buClrTx/>
              <a:buSzTx/>
              <a:buFontTx/>
            </a:pPr>
            <a:r>
              <a:rPr lang="en-US" altLang="zh-CN" sz="2200" dirty="0" err="1">
                <a:solidFill>
                  <a:schemeClr val="tx1"/>
                </a:solidFill>
                <a:sym typeface="+mn-ea"/>
              </a:rPr>
              <a:t>        color[i] = 0;</a:t>
            </a:r>
          </a:p>
          <a:p>
            <a:pPr lvl="0" algn="l">
              <a:lnSpc>
                <a:spcPct val="100000"/>
              </a:lnSpc>
              <a:spcBef>
                <a:spcPts val="0"/>
              </a:spcBef>
              <a:spcAft>
                <a:spcPts val="0"/>
              </a:spcAft>
              <a:buClrTx/>
              <a:buSzTx/>
              <a:buFontTx/>
            </a:pPr>
            <a:r>
              <a:rPr lang="en-US" altLang="zh-CN" sz="2200" dirty="0" err="1">
                <a:solidFill>
                  <a:schemeClr val="tx1"/>
                </a:solidFill>
                <a:sym typeface="+mn-ea"/>
              </a:rPr>
              <a:t>    for (i = 0; i &gt;= 0;  )                                      //为顶点i着色</a:t>
            </a:r>
          </a:p>
          <a:p>
            <a:pPr lvl="0" algn="l">
              <a:lnSpc>
                <a:spcPct val="100000"/>
              </a:lnSpc>
              <a:spcBef>
                <a:spcPts val="0"/>
              </a:spcBef>
              <a:spcAft>
                <a:spcPts val="0"/>
              </a:spcAft>
              <a:buClrTx/>
              <a:buSzTx/>
              <a:buFontTx/>
            </a:pPr>
            <a:r>
              <a:rPr lang="en-US" altLang="zh-CN" sz="2200" dirty="0" err="1">
                <a:solidFill>
                  <a:schemeClr val="tx1"/>
                </a:solidFill>
                <a:sym typeface="+mn-ea"/>
              </a:rPr>
              <a:t>    {</a:t>
            </a:r>
          </a:p>
          <a:p>
            <a:pPr lvl="0" algn="l">
              <a:lnSpc>
                <a:spcPct val="100000"/>
              </a:lnSpc>
              <a:spcBef>
                <a:spcPts val="0"/>
              </a:spcBef>
              <a:spcAft>
                <a:spcPts val="0"/>
              </a:spcAft>
              <a:buClrTx/>
              <a:buSzTx/>
              <a:buFontTx/>
            </a:pPr>
            <a:r>
              <a:rPr lang="en-US" altLang="zh-CN" sz="2200" dirty="0" err="1">
                <a:solidFill>
                  <a:schemeClr val="tx1"/>
                </a:solidFill>
                <a:sym typeface="+mn-ea"/>
              </a:rPr>
              <a:t>        color[i] = color[i] + 1;                             //取下一种颜色</a:t>
            </a:r>
          </a:p>
          <a:p>
            <a:pPr lvl="0" algn="l">
              <a:lnSpc>
                <a:spcPct val="100000"/>
              </a:lnSpc>
              <a:spcBef>
                <a:spcPts val="0"/>
              </a:spcBef>
              <a:spcAft>
                <a:spcPts val="0"/>
              </a:spcAft>
              <a:buClrTx/>
              <a:buSzTx/>
              <a:buFontTx/>
            </a:pPr>
            <a:r>
              <a:rPr lang="en-US" altLang="zh-CN" sz="2200" dirty="0" err="1">
                <a:solidFill>
                  <a:schemeClr val="tx1"/>
                </a:solidFill>
                <a:sym typeface="+mn-ea"/>
              </a:rPr>
              <a:t>        </a:t>
            </a:r>
            <a:r>
              <a:rPr lang="en-US" altLang="zh-CN" sz="2200" dirty="0" err="1">
                <a:solidFill>
                  <a:srgbClr val="C00000"/>
                </a:solidFill>
                <a:sym typeface="+mn-ea"/>
              </a:rPr>
              <a:t>while (color[i] &lt;= m &amp;&amp; Ok(i) == 1)</a:t>
            </a:r>
          </a:p>
          <a:p>
            <a:pPr lvl="0" algn="l">
              <a:lnSpc>
                <a:spcPct val="100000"/>
              </a:lnSpc>
              <a:spcBef>
                <a:spcPts val="0"/>
              </a:spcBef>
              <a:spcAft>
                <a:spcPts val="0"/>
              </a:spcAft>
              <a:buClrTx/>
              <a:buSzTx/>
              <a:buFontTx/>
            </a:pPr>
            <a:r>
              <a:rPr lang="en-US" altLang="zh-CN" sz="2200" dirty="0" err="1">
                <a:solidFill>
                  <a:srgbClr val="C00000"/>
                </a:solidFill>
                <a:sym typeface="+mn-ea"/>
              </a:rPr>
              <a:t>            color[i] = color[i] + 1;   </a:t>
            </a:r>
            <a:r>
              <a:rPr lang="en-US" altLang="zh-CN" sz="2200" dirty="0" err="1">
                <a:solidFill>
                  <a:schemeClr val="tx1"/>
                </a:solidFill>
                <a:sym typeface="+mn-ea"/>
              </a:rPr>
              <a:t>                      //搜索下一个颜色</a:t>
            </a:r>
          </a:p>
          <a:p>
            <a:pPr lvl="0" algn="l">
              <a:lnSpc>
                <a:spcPct val="100000"/>
              </a:lnSpc>
              <a:spcBef>
                <a:spcPts val="0"/>
              </a:spcBef>
              <a:spcAft>
                <a:spcPts val="0"/>
              </a:spcAft>
              <a:buClrTx/>
              <a:buSzTx/>
              <a:buFontTx/>
            </a:pPr>
            <a:r>
              <a:rPr lang="en-US" altLang="zh-CN" sz="2200" dirty="0" err="1">
                <a:solidFill>
                  <a:schemeClr val="tx1"/>
                </a:solidFill>
                <a:sym typeface="+mn-ea"/>
              </a:rPr>
              <a:t>        </a:t>
            </a:r>
            <a:r>
              <a:rPr lang="en-US" altLang="zh-CN" sz="2200" dirty="0" err="1">
                <a:solidFill>
                  <a:schemeClr val="accent5">
                    <a:lumMod val="75000"/>
                  </a:schemeClr>
                </a:solidFill>
                <a:sym typeface="+mn-ea"/>
              </a:rPr>
              <a:t>if (color[i] &gt; m) color[i--] = 0;  </a:t>
            </a:r>
            <a:r>
              <a:rPr lang="en-US" altLang="zh-CN" sz="2200" dirty="0" err="1">
                <a:solidFill>
                  <a:schemeClr val="tx1"/>
                </a:solidFill>
                <a:sym typeface="+mn-ea"/>
              </a:rPr>
              <a:t>              //回溯</a:t>
            </a:r>
          </a:p>
          <a:p>
            <a:pPr lvl="0" algn="l">
              <a:lnSpc>
                <a:spcPct val="100000"/>
              </a:lnSpc>
              <a:spcBef>
                <a:spcPts val="0"/>
              </a:spcBef>
              <a:spcAft>
                <a:spcPts val="0"/>
              </a:spcAft>
              <a:buClrTx/>
              <a:buSzTx/>
              <a:buFontTx/>
            </a:pPr>
            <a:r>
              <a:rPr lang="en-US" altLang="zh-CN" sz="2200" dirty="0" err="1">
                <a:solidFill>
                  <a:schemeClr val="tx1"/>
                </a:solidFill>
                <a:sym typeface="+mn-ea"/>
              </a:rPr>
              <a:t>        </a:t>
            </a:r>
            <a:r>
              <a:rPr lang="en-US" altLang="zh-CN" sz="2200" dirty="0" err="1">
                <a:solidFill>
                  <a:schemeClr val="accent6">
                    <a:lumMod val="75000"/>
                  </a:schemeClr>
                </a:solidFill>
                <a:sym typeface="+mn-ea"/>
              </a:rPr>
              <a:t>else if (i &lt; n - 1) i = i + 1;  </a:t>
            </a:r>
            <a:r>
              <a:rPr lang="en-US" altLang="zh-CN" sz="2200" dirty="0" err="1">
                <a:solidFill>
                  <a:schemeClr val="tx1"/>
                </a:solidFill>
                <a:sym typeface="+mn-ea"/>
              </a:rPr>
              <a:t>                     //处理下一个顶点</a:t>
            </a:r>
          </a:p>
        </p:txBody>
      </p:sp>
      <p:sp>
        <p:nvSpPr>
          <p:cNvPr id="4" name="文本框 3"/>
          <p:cNvSpPr txBox="1"/>
          <p:nvPr/>
        </p:nvSpPr>
        <p:spPr>
          <a:xfrm>
            <a:off x="509270" y="795020"/>
            <a:ext cx="10837545" cy="1420495"/>
          </a:xfrm>
          <a:prstGeom prst="rect">
            <a:avLst/>
          </a:prstGeom>
          <a:noFill/>
          <a:ln w="9525">
            <a:noFill/>
          </a:ln>
        </p:spPr>
        <p:txBody>
          <a:bodyPr wrap="square">
            <a:spAutoFit/>
          </a:bodyPr>
          <a:lstStyle/>
          <a:p>
            <a:pPr indent="0" algn="just">
              <a:lnSpc>
                <a:spcPct val="120000"/>
              </a:lnSpc>
              <a:spcBef>
                <a:spcPts val="0"/>
              </a:spcBef>
              <a:spcAft>
                <a:spcPts val="0"/>
              </a:spcAft>
            </a:pP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【算法实现】</a:t>
            </a:r>
            <a:r>
              <a:rPr lang="zh-CN" sz="2400" b="0">
                <a:latin typeface="Times New Roman" panose="02020603050405020304" pitchFamily="18" charset="0"/>
                <a:ea typeface="微软雅黑" panose="020B0503020204020204" pitchFamily="34" charset="-122"/>
                <a:cs typeface="Times New Roman" panose="02020603050405020304" pitchFamily="18" charset="0"/>
              </a:rPr>
              <a:t>设无向图采用邻接矩阵</a:t>
            </a:r>
            <a:r>
              <a:rPr lang="en-US" sz="2400" b="0">
                <a:latin typeface="Times New Roman" panose="02020603050405020304" pitchFamily="18" charset="0"/>
                <a:ea typeface="微软雅黑" panose="020B0503020204020204" pitchFamily="34" charset="-122"/>
                <a:cs typeface="Times New Roman" panose="02020603050405020304" pitchFamily="18" charset="0"/>
              </a:rPr>
              <a:t>arc[n][n]</a:t>
            </a:r>
            <a:r>
              <a:rPr lang="zh-CN" sz="2400" b="0">
                <a:latin typeface="Times New Roman" panose="02020603050405020304" pitchFamily="18" charset="0"/>
                <a:ea typeface="微软雅黑" panose="020B0503020204020204" pitchFamily="34" charset="-122"/>
                <a:cs typeface="Times New Roman" panose="02020603050405020304" pitchFamily="18" charset="0"/>
              </a:rPr>
              <a:t>存储，</a:t>
            </a:r>
            <a:r>
              <a:rPr lang="en-US" sz="2400" b="0">
                <a:latin typeface="Times New Roman" panose="02020603050405020304" pitchFamily="18" charset="0"/>
                <a:ea typeface="微软雅黑" panose="020B0503020204020204" pitchFamily="34" charset="-122"/>
                <a:cs typeface="Times New Roman" panose="02020603050405020304" pitchFamily="18" charset="0"/>
              </a:rPr>
              <a:t>color[n]</a:t>
            </a:r>
            <a:r>
              <a:rPr lang="zh-CN" sz="2400" b="0">
                <a:latin typeface="Times New Roman" panose="02020603050405020304" pitchFamily="18" charset="0"/>
                <a:ea typeface="微软雅黑" panose="020B0503020204020204" pitchFamily="34" charset="-122"/>
                <a:cs typeface="Times New Roman" panose="02020603050405020304" pitchFamily="18" charset="0"/>
              </a:rPr>
              <a:t>存储</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 </a:t>
            </a:r>
            <a:r>
              <a:rPr lang="zh-CN" sz="2400" b="0">
                <a:latin typeface="Times New Roman" panose="02020603050405020304" pitchFamily="18" charset="0"/>
                <a:ea typeface="微软雅黑" panose="020B0503020204020204" pitchFamily="34" charset="-122"/>
                <a:cs typeface="Times New Roman" panose="02020603050405020304" pitchFamily="18" charset="0"/>
              </a:rPr>
              <a:t>个顶点的着色情况，函数</a:t>
            </a:r>
            <a:r>
              <a:rPr lang="en-US" sz="2400" b="0">
                <a:latin typeface="Times New Roman" panose="02020603050405020304" pitchFamily="18" charset="0"/>
                <a:ea typeface="微软雅黑" panose="020B0503020204020204" pitchFamily="34" charset="-122"/>
                <a:cs typeface="Times New Roman" panose="02020603050405020304" pitchFamily="18" charset="0"/>
              </a:rPr>
              <a:t>Ok</a:t>
            </a:r>
            <a:r>
              <a:rPr lang="zh-CN" sz="2400" b="0">
                <a:latin typeface="Times New Roman" panose="02020603050405020304" pitchFamily="18" charset="0"/>
                <a:ea typeface="微软雅黑" panose="020B0503020204020204" pitchFamily="34" charset="-122"/>
                <a:cs typeface="Times New Roman" panose="02020603050405020304" pitchFamily="18" charset="0"/>
              </a:rPr>
              <a:t>判断顶点</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 </a:t>
            </a:r>
            <a:r>
              <a:rPr lang="zh-CN" sz="2400" b="0">
                <a:latin typeface="Times New Roman" panose="02020603050405020304" pitchFamily="18" charset="0"/>
                <a:ea typeface="微软雅黑" panose="020B0503020204020204" pitchFamily="34" charset="-122"/>
                <a:cs typeface="Times New Roman" panose="02020603050405020304" pitchFamily="18" charset="0"/>
              </a:rPr>
              <a:t>的着色是否发生冲突，为避免在函数间传递参数，将数组</a:t>
            </a:r>
            <a:r>
              <a:rPr lang="en-US" sz="2400" b="0">
                <a:latin typeface="Times New Roman" panose="02020603050405020304" pitchFamily="18" charset="0"/>
                <a:ea typeface="微软雅黑" panose="020B0503020204020204" pitchFamily="34" charset="-122"/>
                <a:cs typeface="Times New Roman" panose="02020603050405020304" pitchFamily="18" charset="0"/>
              </a:rPr>
              <a:t>arc</a:t>
            </a:r>
            <a:r>
              <a:rPr lang="zh-CN" sz="2400" b="0">
                <a:latin typeface="Times New Roman" panose="02020603050405020304" pitchFamily="18" charset="0"/>
                <a:ea typeface="微软雅黑" panose="020B0503020204020204" pitchFamily="34" charset="-122"/>
                <a:cs typeface="Times New Roman" panose="02020603050405020304" pitchFamily="18" charset="0"/>
              </a:rPr>
              <a:t>和</a:t>
            </a:r>
            <a:r>
              <a:rPr lang="en-US" sz="2400" b="0">
                <a:latin typeface="Times New Roman" panose="02020603050405020304" pitchFamily="18" charset="0"/>
                <a:ea typeface="微软雅黑" panose="020B0503020204020204" pitchFamily="34" charset="-122"/>
                <a:cs typeface="Times New Roman" panose="02020603050405020304" pitchFamily="18" charset="0"/>
              </a:rPr>
              <a:t>color</a:t>
            </a:r>
            <a:r>
              <a:rPr lang="zh-CN" sz="2400" b="0">
                <a:latin typeface="Times New Roman" panose="02020603050405020304" pitchFamily="18" charset="0"/>
                <a:ea typeface="微软雅黑" panose="020B0503020204020204" pitchFamily="34" charset="-122"/>
                <a:cs typeface="Times New Roman" panose="02020603050405020304" pitchFamily="18" charset="0"/>
              </a:rPr>
              <a:t>设为全局变量，程序如下：</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10.2.6  图着色问题</a:t>
            </a:r>
          </a:p>
        </p:txBody>
      </p:sp>
      <p:sp>
        <p:nvSpPr>
          <p:cNvPr id="6" name="文本框 5"/>
          <p:cNvSpPr txBox="1"/>
          <p:nvPr/>
        </p:nvSpPr>
        <p:spPr>
          <a:xfrm>
            <a:off x="1032510" y="2165985"/>
            <a:ext cx="10564495" cy="4355465"/>
          </a:xfrm>
          <a:prstGeom prst="rect">
            <a:avLst/>
          </a:prstGeom>
          <a:noFill/>
          <a:ln w="12700">
            <a:solidFill>
              <a:srgbClr val="507D7D"/>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spcBef>
                <a:spcPct val="20000"/>
              </a:spcBef>
              <a:defRPr sz="240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defRPr>
            </a:lvl1pPr>
          </a:lstStyle>
          <a:p>
            <a:pPr lvl="0" algn="l">
              <a:lnSpc>
                <a:spcPct val="90000"/>
              </a:lnSpc>
              <a:spcBef>
                <a:spcPts val="0"/>
              </a:spcBef>
              <a:spcAft>
                <a:spcPts val="0"/>
              </a:spcAft>
              <a:buClrTx/>
              <a:buSzTx/>
              <a:buFontTx/>
            </a:pPr>
            <a:r>
              <a:rPr lang="en-US" altLang="zh-CN" sz="2200" dirty="0" err="1">
                <a:sym typeface="+mn-ea"/>
              </a:rPr>
              <a:t>        else  {                                //求解完毕，输出解</a:t>
            </a:r>
          </a:p>
          <a:p>
            <a:pPr lvl="0" algn="l">
              <a:lnSpc>
                <a:spcPct val="90000"/>
              </a:lnSpc>
              <a:spcBef>
                <a:spcPts val="0"/>
              </a:spcBef>
              <a:spcAft>
                <a:spcPts val="0"/>
              </a:spcAft>
              <a:buClrTx/>
              <a:buSzTx/>
              <a:buFontTx/>
            </a:pPr>
            <a:r>
              <a:rPr lang="en-US" altLang="zh-CN" sz="2200" dirty="0" err="1">
                <a:sym typeface="+mn-ea"/>
              </a:rPr>
              <a:t>            </a:t>
            </a:r>
            <a:r>
              <a:rPr lang="en-US" altLang="zh-CN" sz="2200" dirty="0" err="1">
                <a:solidFill>
                  <a:srgbClr val="C00000"/>
                </a:solidFill>
                <a:sym typeface="+mn-ea"/>
              </a:rPr>
              <a:t>for (j = 0; j &lt; n; j++) </a:t>
            </a:r>
          </a:p>
          <a:p>
            <a:pPr lvl="0" algn="l">
              <a:lnSpc>
                <a:spcPct val="90000"/>
              </a:lnSpc>
              <a:spcBef>
                <a:spcPts val="0"/>
              </a:spcBef>
              <a:spcAft>
                <a:spcPts val="0"/>
              </a:spcAft>
              <a:buClrTx/>
              <a:buSzTx/>
              <a:buFontTx/>
            </a:pPr>
            <a:r>
              <a:rPr lang="en-US" altLang="zh-CN" sz="2200" dirty="0" err="1">
                <a:solidFill>
                  <a:srgbClr val="C00000"/>
                </a:solidFill>
                <a:sym typeface="+mn-ea"/>
              </a:rPr>
              <a:t>	   cout&lt;&lt;color[j]&lt;&lt;"  ";</a:t>
            </a:r>
          </a:p>
          <a:p>
            <a:pPr lvl="0" algn="l">
              <a:lnSpc>
                <a:spcPct val="90000"/>
              </a:lnSpc>
              <a:spcBef>
                <a:spcPts val="0"/>
              </a:spcBef>
              <a:spcAft>
                <a:spcPts val="0"/>
              </a:spcAft>
              <a:buClrTx/>
              <a:buSzTx/>
              <a:buFontTx/>
            </a:pPr>
            <a:r>
              <a:rPr lang="en-US" altLang="zh-CN" sz="2200" dirty="0" err="1">
                <a:sym typeface="+mn-ea"/>
              </a:rPr>
              <a:t>            return; </a:t>
            </a:r>
          </a:p>
          <a:p>
            <a:pPr lvl="0" algn="l">
              <a:lnSpc>
                <a:spcPct val="90000"/>
              </a:lnSpc>
              <a:spcBef>
                <a:spcPts val="0"/>
              </a:spcBef>
              <a:spcAft>
                <a:spcPts val="0"/>
              </a:spcAft>
              <a:buClrTx/>
              <a:buSzTx/>
              <a:buFontTx/>
            </a:pPr>
            <a:r>
              <a:rPr lang="en-US" altLang="zh-CN" sz="2200" dirty="0" err="1">
                <a:sym typeface="+mn-ea"/>
              </a:rPr>
              <a:t>        }</a:t>
            </a:r>
          </a:p>
          <a:p>
            <a:pPr lvl="0" algn="l">
              <a:lnSpc>
                <a:spcPct val="90000"/>
              </a:lnSpc>
              <a:spcBef>
                <a:spcPts val="0"/>
              </a:spcBef>
              <a:spcAft>
                <a:spcPts val="0"/>
              </a:spcAft>
              <a:buClrTx/>
              <a:buSzTx/>
              <a:buFontTx/>
            </a:pPr>
            <a:r>
              <a:rPr lang="en-US" altLang="zh-CN" sz="2200" dirty="0" err="1">
                <a:sym typeface="+mn-ea"/>
              </a:rPr>
              <a:t>    }</a:t>
            </a:r>
          </a:p>
          <a:p>
            <a:pPr lvl="0" algn="l">
              <a:lnSpc>
                <a:spcPct val="90000"/>
              </a:lnSpc>
              <a:spcBef>
                <a:spcPts val="0"/>
              </a:spcBef>
              <a:spcAft>
                <a:spcPts val="0"/>
              </a:spcAft>
              <a:buClrTx/>
              <a:buSzTx/>
              <a:buFontTx/>
            </a:pPr>
            <a:r>
              <a:rPr lang="en-US" altLang="zh-CN" sz="2200" dirty="0" err="1">
                <a:sym typeface="+mn-ea"/>
              </a:rPr>
              <a:t>}</a:t>
            </a:r>
          </a:p>
          <a:p>
            <a:pPr lvl="0" algn="l">
              <a:lnSpc>
                <a:spcPct val="90000"/>
              </a:lnSpc>
              <a:spcBef>
                <a:spcPts val="0"/>
              </a:spcBef>
              <a:spcAft>
                <a:spcPts val="0"/>
              </a:spcAft>
              <a:buClrTx/>
              <a:buSzTx/>
              <a:buFontTx/>
            </a:pPr>
            <a:r>
              <a:rPr lang="en-US" altLang="zh-CN" sz="2200" dirty="0" err="1">
                <a:sym typeface="+mn-ea"/>
              </a:rPr>
              <a:t>int Ok(int i) </a:t>
            </a:r>
          </a:p>
          <a:p>
            <a:pPr lvl="0" algn="l">
              <a:lnSpc>
                <a:spcPct val="90000"/>
              </a:lnSpc>
              <a:spcBef>
                <a:spcPts val="0"/>
              </a:spcBef>
              <a:spcAft>
                <a:spcPts val="0"/>
              </a:spcAft>
              <a:buClrTx/>
              <a:buSzTx/>
              <a:buFontTx/>
            </a:pPr>
            <a:r>
              <a:rPr lang="en-US" altLang="zh-CN" sz="2200" dirty="0" err="1">
                <a:sym typeface="+mn-ea"/>
              </a:rPr>
              <a:t>{</a:t>
            </a:r>
          </a:p>
          <a:p>
            <a:pPr lvl="0" algn="l">
              <a:lnSpc>
                <a:spcPct val="90000"/>
              </a:lnSpc>
              <a:spcBef>
                <a:spcPts val="0"/>
              </a:spcBef>
              <a:spcAft>
                <a:spcPts val="0"/>
              </a:spcAft>
              <a:buClrTx/>
              <a:buSzTx/>
              <a:buFontTx/>
            </a:pPr>
            <a:r>
              <a:rPr lang="en-US" altLang="zh-CN" sz="2200" dirty="0" err="1">
                <a:sym typeface="+mn-ea"/>
              </a:rPr>
              <a:t>    for (int j = 0; j &lt; i; j++)</a:t>
            </a:r>
          </a:p>
          <a:p>
            <a:pPr lvl="0" algn="l">
              <a:lnSpc>
                <a:spcPct val="90000"/>
              </a:lnSpc>
              <a:spcBef>
                <a:spcPts val="0"/>
              </a:spcBef>
              <a:spcAft>
                <a:spcPts val="0"/>
              </a:spcAft>
              <a:buClrTx/>
              <a:buSzTx/>
              <a:buFontTx/>
            </a:pPr>
            <a:r>
              <a:rPr lang="en-US" altLang="zh-CN" sz="2200" dirty="0" err="1">
                <a:sym typeface="+mn-ea"/>
              </a:rPr>
              <a:t>        if (arc[i][j] == 1 &amp;&amp; color[i] == color[j]) </a:t>
            </a:r>
          </a:p>
          <a:p>
            <a:pPr lvl="0" algn="l">
              <a:lnSpc>
                <a:spcPct val="90000"/>
              </a:lnSpc>
              <a:spcBef>
                <a:spcPts val="0"/>
              </a:spcBef>
              <a:spcAft>
                <a:spcPts val="0"/>
              </a:spcAft>
              <a:buClrTx/>
              <a:buSzTx/>
              <a:buFontTx/>
            </a:pPr>
            <a:r>
              <a:rPr lang="en-US" altLang="zh-CN" sz="2200" dirty="0" err="1">
                <a:sym typeface="+mn-ea"/>
              </a:rPr>
              <a:t>            return 1;                            //着色发生冲突返回1</a:t>
            </a:r>
          </a:p>
          <a:p>
            <a:pPr lvl="0" algn="l">
              <a:lnSpc>
                <a:spcPct val="90000"/>
              </a:lnSpc>
              <a:spcBef>
                <a:spcPts val="0"/>
              </a:spcBef>
              <a:spcAft>
                <a:spcPts val="0"/>
              </a:spcAft>
              <a:buClrTx/>
              <a:buSzTx/>
              <a:buFontTx/>
            </a:pPr>
            <a:r>
              <a:rPr lang="en-US" altLang="zh-CN" sz="2200" dirty="0" err="1">
                <a:sym typeface="+mn-ea"/>
              </a:rPr>
              <a:t>    return 0;</a:t>
            </a:r>
          </a:p>
          <a:p>
            <a:pPr lvl="0" algn="l">
              <a:lnSpc>
                <a:spcPct val="90000"/>
              </a:lnSpc>
              <a:spcBef>
                <a:spcPts val="0"/>
              </a:spcBef>
              <a:spcAft>
                <a:spcPts val="0"/>
              </a:spcAft>
              <a:buClrTx/>
              <a:buSzTx/>
              <a:buFontTx/>
            </a:pPr>
            <a:r>
              <a:rPr lang="en-US" altLang="zh-CN" sz="2200" dirty="0" err="1">
                <a:sym typeface="+mn-ea"/>
              </a:rPr>
              <a:t>}</a:t>
            </a:r>
          </a:p>
        </p:txBody>
      </p:sp>
      <p:sp>
        <p:nvSpPr>
          <p:cNvPr id="3" name="文本框 2"/>
          <p:cNvSpPr txBox="1"/>
          <p:nvPr/>
        </p:nvSpPr>
        <p:spPr>
          <a:xfrm>
            <a:off x="509270" y="795020"/>
            <a:ext cx="10837545" cy="1420495"/>
          </a:xfrm>
          <a:prstGeom prst="rect">
            <a:avLst/>
          </a:prstGeom>
          <a:noFill/>
          <a:ln w="9525">
            <a:noFill/>
          </a:ln>
        </p:spPr>
        <p:txBody>
          <a:bodyPr wrap="square">
            <a:spAutoFit/>
          </a:bodyPr>
          <a:lstStyle/>
          <a:p>
            <a:pPr indent="0" algn="just">
              <a:lnSpc>
                <a:spcPct val="120000"/>
              </a:lnSpc>
              <a:spcBef>
                <a:spcPts val="0"/>
              </a:spcBef>
              <a:spcAft>
                <a:spcPts val="0"/>
              </a:spcAft>
            </a:pP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【算法实现】</a:t>
            </a:r>
            <a:r>
              <a:rPr lang="zh-CN" sz="2400" b="0">
                <a:latin typeface="Times New Roman" panose="02020603050405020304" pitchFamily="18" charset="0"/>
                <a:ea typeface="微软雅黑" panose="020B0503020204020204" pitchFamily="34" charset="-122"/>
                <a:cs typeface="Times New Roman" panose="02020603050405020304" pitchFamily="18" charset="0"/>
              </a:rPr>
              <a:t>设无向图采用邻接矩阵</a:t>
            </a:r>
            <a:r>
              <a:rPr lang="en-US" sz="2400" b="0">
                <a:latin typeface="Times New Roman" panose="02020603050405020304" pitchFamily="18" charset="0"/>
                <a:ea typeface="微软雅黑" panose="020B0503020204020204" pitchFamily="34" charset="-122"/>
                <a:cs typeface="Times New Roman" panose="02020603050405020304" pitchFamily="18" charset="0"/>
              </a:rPr>
              <a:t>arc[n][n]</a:t>
            </a:r>
            <a:r>
              <a:rPr lang="zh-CN" sz="2400" b="0">
                <a:latin typeface="Times New Roman" panose="02020603050405020304" pitchFamily="18" charset="0"/>
                <a:ea typeface="微软雅黑" panose="020B0503020204020204" pitchFamily="34" charset="-122"/>
                <a:cs typeface="Times New Roman" panose="02020603050405020304" pitchFamily="18" charset="0"/>
              </a:rPr>
              <a:t>存储，</a:t>
            </a:r>
            <a:r>
              <a:rPr lang="en-US" sz="2400" b="0">
                <a:latin typeface="Times New Roman" panose="02020603050405020304" pitchFamily="18" charset="0"/>
                <a:ea typeface="微软雅黑" panose="020B0503020204020204" pitchFamily="34" charset="-122"/>
                <a:cs typeface="Times New Roman" panose="02020603050405020304" pitchFamily="18" charset="0"/>
              </a:rPr>
              <a:t>color[n]</a:t>
            </a:r>
            <a:r>
              <a:rPr lang="zh-CN" sz="2400" b="0">
                <a:latin typeface="Times New Roman" panose="02020603050405020304" pitchFamily="18" charset="0"/>
                <a:ea typeface="微软雅黑" panose="020B0503020204020204" pitchFamily="34" charset="-122"/>
                <a:cs typeface="Times New Roman" panose="02020603050405020304" pitchFamily="18" charset="0"/>
              </a:rPr>
              <a:t>存储</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 </a:t>
            </a:r>
            <a:r>
              <a:rPr lang="zh-CN" sz="2400" b="0">
                <a:latin typeface="Times New Roman" panose="02020603050405020304" pitchFamily="18" charset="0"/>
                <a:ea typeface="微软雅黑" panose="020B0503020204020204" pitchFamily="34" charset="-122"/>
                <a:cs typeface="Times New Roman" panose="02020603050405020304" pitchFamily="18" charset="0"/>
              </a:rPr>
              <a:t>个顶点的着色情况，函数</a:t>
            </a:r>
            <a:r>
              <a:rPr lang="en-US" sz="2400" b="0">
                <a:latin typeface="Times New Roman" panose="02020603050405020304" pitchFamily="18" charset="0"/>
                <a:ea typeface="微软雅黑" panose="020B0503020204020204" pitchFamily="34" charset="-122"/>
                <a:cs typeface="Times New Roman" panose="02020603050405020304" pitchFamily="18" charset="0"/>
              </a:rPr>
              <a:t>Ok</a:t>
            </a:r>
            <a:r>
              <a:rPr lang="zh-CN" sz="2400" b="0">
                <a:latin typeface="Times New Roman" panose="02020603050405020304" pitchFamily="18" charset="0"/>
                <a:ea typeface="微软雅黑" panose="020B0503020204020204" pitchFamily="34" charset="-122"/>
                <a:cs typeface="Times New Roman" panose="02020603050405020304" pitchFamily="18" charset="0"/>
              </a:rPr>
              <a:t>判断顶点</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 </a:t>
            </a:r>
            <a:r>
              <a:rPr lang="zh-CN" sz="2400" b="0">
                <a:latin typeface="Times New Roman" panose="02020603050405020304" pitchFamily="18" charset="0"/>
                <a:ea typeface="微软雅黑" panose="020B0503020204020204" pitchFamily="34" charset="-122"/>
                <a:cs typeface="Times New Roman" panose="02020603050405020304" pitchFamily="18" charset="0"/>
              </a:rPr>
              <a:t>的着色是否发生冲突，为避免在函数间传递参数，将数组</a:t>
            </a:r>
            <a:r>
              <a:rPr lang="en-US" sz="2400" b="0">
                <a:latin typeface="Times New Roman" panose="02020603050405020304" pitchFamily="18" charset="0"/>
                <a:ea typeface="微软雅黑" panose="020B0503020204020204" pitchFamily="34" charset="-122"/>
                <a:cs typeface="Times New Roman" panose="02020603050405020304" pitchFamily="18" charset="0"/>
              </a:rPr>
              <a:t>arc</a:t>
            </a:r>
            <a:r>
              <a:rPr lang="zh-CN" sz="2400" b="0">
                <a:latin typeface="Times New Roman" panose="02020603050405020304" pitchFamily="18" charset="0"/>
                <a:ea typeface="微软雅黑" panose="020B0503020204020204" pitchFamily="34" charset="-122"/>
                <a:cs typeface="Times New Roman" panose="02020603050405020304" pitchFamily="18" charset="0"/>
              </a:rPr>
              <a:t>和</a:t>
            </a:r>
            <a:r>
              <a:rPr lang="en-US" sz="2400" b="0">
                <a:latin typeface="Times New Roman" panose="02020603050405020304" pitchFamily="18" charset="0"/>
                <a:ea typeface="微软雅黑" panose="020B0503020204020204" pitchFamily="34" charset="-122"/>
                <a:cs typeface="Times New Roman" panose="02020603050405020304" pitchFamily="18" charset="0"/>
              </a:rPr>
              <a:t>color</a:t>
            </a:r>
            <a:r>
              <a:rPr lang="zh-CN" sz="2400" b="0">
                <a:latin typeface="Times New Roman" panose="02020603050405020304" pitchFamily="18" charset="0"/>
                <a:ea typeface="微软雅黑" panose="020B0503020204020204" pitchFamily="34" charset="-122"/>
                <a:cs typeface="Times New Roman" panose="02020603050405020304" pitchFamily="18" charset="0"/>
              </a:rPr>
              <a:t>设为全局变量，程序如下：</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nip Diagonal Corner Rectangle 12"/>
          <p:cNvSpPr/>
          <p:nvPr/>
        </p:nvSpPr>
        <p:spPr>
          <a:xfrm>
            <a:off x="2931171" y="3899819"/>
            <a:ext cx="6568845" cy="725672"/>
          </a:xfrm>
          <a:prstGeom prst="snip2Diag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spcBef>
                <a:spcPct val="50000"/>
              </a:spcBef>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6" name="Rounded Rectangle 15"/>
          <p:cNvSpPr/>
          <p:nvPr/>
        </p:nvSpPr>
        <p:spPr>
          <a:xfrm>
            <a:off x="2340433" y="1998397"/>
            <a:ext cx="7670342" cy="13452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a:t>
            </a:r>
            <a:endParaRPr lang="zh-CN" altLang="en-US" dirty="0"/>
          </a:p>
        </p:txBody>
      </p:sp>
      <p:sp>
        <p:nvSpPr>
          <p:cNvPr id="17" name="Text Box 6"/>
          <p:cNvSpPr txBox="1">
            <a:spLocks noChangeArrowheads="1"/>
          </p:cNvSpPr>
          <p:nvPr/>
        </p:nvSpPr>
        <p:spPr bwMode="auto">
          <a:xfrm>
            <a:off x="2514194" y="2403475"/>
            <a:ext cx="741426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200" b="1" dirty="0">
                <a:solidFill>
                  <a:srgbClr val="5C307D"/>
                </a:solidFill>
                <a:latin typeface="Microsoft YaHei UI" panose="020B0503020204020204" pitchFamily="34" charset="-122"/>
                <a:ea typeface="Microsoft YaHei UI" panose="020B0503020204020204" pitchFamily="34" charset="-122"/>
                <a:sym typeface="+mn-ea"/>
              </a:rPr>
              <a:t>第</a:t>
            </a:r>
            <a:r>
              <a:rPr lang="en-US" altLang="zh-CN" sz="3200" b="1" dirty="0">
                <a:solidFill>
                  <a:srgbClr val="5C307D"/>
                </a:solidFill>
                <a:latin typeface="Microsoft YaHei UI" panose="020B0503020204020204" pitchFamily="34" charset="-122"/>
                <a:ea typeface="Microsoft YaHei UI" panose="020B0503020204020204" pitchFamily="34" charset="-122"/>
                <a:sym typeface="+mn-ea"/>
              </a:rPr>
              <a:t> 10 </a:t>
            </a:r>
            <a:r>
              <a:rPr lang="zh-CN" altLang="en-US" sz="3200" b="1" dirty="0">
                <a:solidFill>
                  <a:srgbClr val="5C307D"/>
                </a:solidFill>
                <a:latin typeface="Microsoft YaHei UI" panose="020B0503020204020204" pitchFamily="34" charset="-122"/>
                <a:ea typeface="Microsoft YaHei UI" panose="020B0503020204020204" pitchFamily="34" charset="-122"/>
                <a:sym typeface="+mn-ea"/>
              </a:rPr>
              <a:t>章     深度优先搜索</a:t>
            </a:r>
          </a:p>
        </p:txBody>
      </p:sp>
      <p:sp>
        <p:nvSpPr>
          <p:cNvPr id="2" name="Text Box 6"/>
          <p:cNvSpPr txBox="1">
            <a:spLocks noChangeArrowheads="1"/>
          </p:cNvSpPr>
          <p:nvPr/>
        </p:nvSpPr>
        <p:spPr bwMode="auto">
          <a:xfrm>
            <a:off x="2909808" y="4047146"/>
            <a:ext cx="663719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400" dirty="0">
                <a:solidFill>
                  <a:schemeClr val="bg1"/>
                </a:solidFill>
                <a:latin typeface="Microsoft YaHei UI" panose="020B0503020204020204" pitchFamily="34" charset="-122"/>
                <a:ea typeface="Microsoft YaHei UI" panose="020B0503020204020204" pitchFamily="34" charset="-122"/>
                <a:sym typeface="+mn-ea"/>
              </a:rPr>
              <a:t>10-3   拓展与演练</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10.3.1  批处理作业调度</a:t>
            </a:r>
          </a:p>
        </p:txBody>
      </p:sp>
      <p:sp>
        <p:nvSpPr>
          <p:cNvPr id="115" name="文本框 114"/>
          <p:cNvSpPr txBox="1"/>
          <p:nvPr/>
        </p:nvSpPr>
        <p:spPr>
          <a:xfrm>
            <a:off x="454025" y="827405"/>
            <a:ext cx="10847705" cy="2306320"/>
          </a:xfrm>
          <a:prstGeom prst="rect">
            <a:avLst/>
          </a:prstGeom>
          <a:noFill/>
          <a:ln w="9525">
            <a:noFill/>
          </a:ln>
        </p:spPr>
        <p:txBody>
          <a:bodyPr wrap="square">
            <a:spAutoFit/>
          </a:bodyPr>
          <a:lstStyle/>
          <a:p>
            <a:pPr indent="0" algn="just">
              <a:lnSpc>
                <a:spcPct val="120000"/>
              </a:lnSpc>
              <a:spcBef>
                <a:spcPts val="0"/>
              </a:spcBef>
              <a:spcAft>
                <a:spcPts val="0"/>
              </a:spcAft>
            </a:pPr>
            <a:r>
              <a:rPr lang="zh-CN" sz="2400" b="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【问题】</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 </a:t>
            </a:r>
            <a:r>
              <a:rPr lang="zh-CN" sz="2400" b="0">
                <a:latin typeface="Times New Roman" panose="02020603050405020304" pitchFamily="18" charset="0"/>
                <a:ea typeface="微软雅黑" panose="020B0503020204020204" pitchFamily="34" charset="-122"/>
                <a:cs typeface="Times New Roman" panose="02020603050405020304" pitchFamily="18" charset="0"/>
              </a:rPr>
              <a:t>个作业</a:t>
            </a:r>
            <a:r>
              <a:rPr lang="en-US" sz="2400" b="0">
                <a:latin typeface="Times New Roman" panose="02020603050405020304" pitchFamily="18" charset="0"/>
                <a:ea typeface="微软雅黑" panose="020B0503020204020204" pitchFamily="34" charset="-122"/>
                <a:cs typeface="Times New Roman" panose="02020603050405020304" pitchFamily="18" charset="0"/>
              </a:rPr>
              <a:t>{1, 2, …,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要在两台机器上处理，每个作业必须先由机器</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a:latin typeface="Times New Roman" panose="02020603050405020304" pitchFamily="18" charset="0"/>
                <a:ea typeface="微软雅黑" panose="020B0503020204020204" pitchFamily="34" charset="-122"/>
                <a:cs typeface="Times New Roman" panose="02020603050405020304" pitchFamily="18" charset="0"/>
              </a:rPr>
              <a:t>1 </a:t>
            </a:r>
            <a:r>
              <a:rPr lang="zh-CN" sz="2400" b="0">
                <a:latin typeface="Times New Roman" panose="02020603050405020304" pitchFamily="18" charset="0"/>
                <a:ea typeface="微软雅黑" panose="020B0503020204020204" pitchFamily="34" charset="-122"/>
                <a:cs typeface="Times New Roman" panose="02020603050405020304" pitchFamily="18" charset="0"/>
              </a:rPr>
              <a:t>处理，再由机器</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a:latin typeface="Times New Roman" panose="02020603050405020304" pitchFamily="18" charset="0"/>
                <a:ea typeface="微软雅黑" panose="020B0503020204020204" pitchFamily="34" charset="-122"/>
                <a:cs typeface="Times New Roman" panose="02020603050405020304" pitchFamily="18" charset="0"/>
              </a:rPr>
              <a:t>2 </a:t>
            </a:r>
            <a:r>
              <a:rPr lang="zh-CN" sz="2400" b="0">
                <a:latin typeface="Times New Roman" panose="02020603050405020304" pitchFamily="18" charset="0"/>
                <a:ea typeface="微软雅黑" panose="020B0503020204020204" pitchFamily="34" charset="-122"/>
                <a:cs typeface="Times New Roman" panose="02020603050405020304" pitchFamily="18" charset="0"/>
              </a:rPr>
              <a:t>处理，机器</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a:latin typeface="Times New Roman" panose="02020603050405020304" pitchFamily="18" charset="0"/>
                <a:ea typeface="微软雅黑" panose="020B0503020204020204" pitchFamily="34" charset="-122"/>
                <a:cs typeface="Times New Roman" panose="02020603050405020304" pitchFamily="18" charset="0"/>
              </a:rPr>
              <a:t>1 </a:t>
            </a:r>
            <a:r>
              <a:rPr lang="zh-CN" sz="2400" b="0">
                <a:latin typeface="Times New Roman" panose="02020603050405020304" pitchFamily="18" charset="0"/>
                <a:ea typeface="微软雅黑" panose="020B0503020204020204" pitchFamily="34" charset="-122"/>
                <a:cs typeface="Times New Roman" panose="02020603050405020304" pitchFamily="18" charset="0"/>
              </a:rPr>
              <a:t>处理作业</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a:t>
            </a:r>
            <a:r>
              <a:rPr lang="zh-CN" sz="2400" b="0">
                <a:latin typeface="Times New Roman" panose="02020603050405020304" pitchFamily="18" charset="0"/>
                <a:ea typeface="微软雅黑" panose="020B0503020204020204" pitchFamily="34" charset="-122"/>
                <a:cs typeface="Times New Roman" panose="02020603050405020304" pitchFamily="18" charset="0"/>
              </a:rPr>
              <a:t>所需时间为</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a</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i</a:t>
            </a:r>
            <a:r>
              <a:rPr lang="zh-CN" sz="2400" b="0">
                <a:latin typeface="Times New Roman" panose="02020603050405020304" pitchFamily="18" charset="0"/>
                <a:ea typeface="微软雅黑" panose="020B0503020204020204" pitchFamily="34" charset="-122"/>
                <a:cs typeface="Times New Roman" panose="02020603050405020304" pitchFamily="18" charset="0"/>
              </a:rPr>
              <a:t>，机器</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a:latin typeface="Times New Roman" panose="02020603050405020304" pitchFamily="18" charset="0"/>
                <a:ea typeface="微软雅黑" panose="020B0503020204020204" pitchFamily="34" charset="-122"/>
                <a:cs typeface="Times New Roman" panose="02020603050405020304" pitchFamily="18" charset="0"/>
              </a:rPr>
              <a:t>2 </a:t>
            </a:r>
            <a:r>
              <a:rPr lang="zh-CN" sz="2400" b="0">
                <a:latin typeface="Times New Roman" panose="02020603050405020304" pitchFamily="18" charset="0"/>
                <a:ea typeface="微软雅黑" panose="020B0503020204020204" pitchFamily="34" charset="-122"/>
                <a:cs typeface="Times New Roman" panose="02020603050405020304" pitchFamily="18" charset="0"/>
              </a:rPr>
              <a:t>处理作业</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 </a:t>
            </a:r>
            <a:r>
              <a:rPr lang="zh-CN" sz="2400" b="0">
                <a:latin typeface="Times New Roman" panose="02020603050405020304" pitchFamily="18" charset="0"/>
                <a:ea typeface="微软雅黑" panose="020B0503020204020204" pitchFamily="34" charset="-122"/>
                <a:cs typeface="Times New Roman" panose="02020603050405020304" pitchFamily="18" charset="0"/>
              </a:rPr>
              <a:t>所需时间为</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b</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i</a:t>
            </a:r>
            <a:r>
              <a:rPr lang="zh-CN"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a:latin typeface="Times New Roman" panose="02020603050405020304" pitchFamily="18" charset="0"/>
                <a:ea typeface="微软雅黑" panose="020B0503020204020204" pitchFamily="34" charset="-122"/>
                <a:cs typeface="Times New Roman" panose="02020603050405020304" pitchFamily="18" charset="0"/>
              </a:rPr>
              <a:t>1 ≤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 </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a:t>
            </a:r>
            <a:r>
              <a:rPr lang="zh-CN"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批处理作业调度问题（</a:t>
            </a:r>
            <a:r>
              <a:rPr lang="en-US"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batch-job scheduling problem</a:t>
            </a: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要求确定这</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 </a:t>
            </a:r>
            <a:r>
              <a:rPr lang="zh-CN" sz="2400" b="0">
                <a:latin typeface="Times New Roman" panose="02020603050405020304" pitchFamily="18" charset="0"/>
                <a:ea typeface="微软雅黑" panose="020B0503020204020204" pitchFamily="34" charset="-122"/>
                <a:cs typeface="Times New Roman" panose="02020603050405020304" pitchFamily="18" charset="0"/>
              </a:rPr>
              <a:t>个作业的最优处理顺序，使得从第</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a:latin typeface="Times New Roman" panose="02020603050405020304" pitchFamily="18" charset="0"/>
                <a:ea typeface="微软雅黑" panose="020B0503020204020204" pitchFamily="34" charset="-122"/>
                <a:cs typeface="Times New Roman" panose="02020603050405020304" pitchFamily="18" charset="0"/>
              </a:rPr>
              <a:t>1 </a:t>
            </a:r>
            <a:r>
              <a:rPr lang="zh-CN" sz="2400" b="0">
                <a:latin typeface="Times New Roman" panose="02020603050405020304" pitchFamily="18" charset="0"/>
                <a:ea typeface="微软雅黑" panose="020B0503020204020204" pitchFamily="34" charset="-122"/>
                <a:cs typeface="Times New Roman" panose="02020603050405020304" pitchFamily="18" charset="0"/>
              </a:rPr>
              <a:t>个作业在机器</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a:latin typeface="Times New Roman" panose="02020603050405020304" pitchFamily="18" charset="0"/>
                <a:ea typeface="微软雅黑" panose="020B0503020204020204" pitchFamily="34" charset="-122"/>
                <a:cs typeface="Times New Roman" panose="02020603050405020304" pitchFamily="18" charset="0"/>
              </a:rPr>
              <a:t>1 </a:t>
            </a:r>
            <a:r>
              <a:rPr lang="zh-CN" sz="2400" b="0">
                <a:latin typeface="Times New Roman" panose="02020603050405020304" pitchFamily="18" charset="0"/>
                <a:ea typeface="微软雅黑" panose="020B0503020204020204" pitchFamily="34" charset="-122"/>
                <a:cs typeface="Times New Roman" panose="02020603050405020304" pitchFamily="18" charset="0"/>
              </a:rPr>
              <a:t>上处理开始，到最后一个作业在机器</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a:latin typeface="Times New Roman" panose="02020603050405020304" pitchFamily="18" charset="0"/>
                <a:ea typeface="微软雅黑" panose="020B0503020204020204" pitchFamily="34" charset="-122"/>
                <a:cs typeface="Times New Roman" panose="02020603050405020304" pitchFamily="18" charset="0"/>
              </a:rPr>
              <a:t>2 </a:t>
            </a:r>
            <a:r>
              <a:rPr lang="zh-CN" sz="2400" b="0">
                <a:latin typeface="Times New Roman" panose="02020603050405020304" pitchFamily="18" charset="0"/>
                <a:ea typeface="微软雅黑" panose="020B0503020204020204" pitchFamily="34" charset="-122"/>
                <a:cs typeface="Times New Roman" panose="02020603050405020304" pitchFamily="18" charset="0"/>
              </a:rPr>
              <a:t>上处理结束所需时间最少。</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文本框 1"/>
          <p:cNvSpPr txBox="1"/>
          <p:nvPr/>
        </p:nvSpPr>
        <p:spPr>
          <a:xfrm>
            <a:off x="454025" y="3240405"/>
            <a:ext cx="10847705" cy="1420495"/>
          </a:xfrm>
          <a:prstGeom prst="rect">
            <a:avLst/>
          </a:prstGeom>
          <a:noFill/>
          <a:ln w="9525">
            <a:noFill/>
          </a:ln>
        </p:spPr>
        <p:txBody>
          <a:bodyPr wrap="square">
            <a:spAutoFit/>
          </a:bodyPr>
          <a:lstStyle/>
          <a:p>
            <a:pPr indent="0" algn="just">
              <a:lnSpc>
                <a:spcPct val="120000"/>
              </a:lnSpc>
              <a:spcBef>
                <a:spcPts val="0"/>
              </a:spcBef>
              <a:spcAft>
                <a:spcPts val="0"/>
              </a:spcAft>
            </a:pPr>
            <a:r>
              <a:rPr lang="zh-CN" sz="2400" b="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【想法】</a:t>
            </a:r>
            <a:r>
              <a:rPr lang="zh-CN" sz="2400" b="0">
                <a:latin typeface="Times New Roman" panose="02020603050405020304" pitchFamily="18" charset="0"/>
                <a:ea typeface="微软雅黑" panose="020B0503020204020204" pitchFamily="34" charset="-122"/>
                <a:cs typeface="Times New Roman" panose="02020603050405020304" pitchFamily="18" charset="0"/>
              </a:rPr>
              <a:t>显然，批处理作业的一个最优调度应使机器</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a:latin typeface="Times New Roman" panose="02020603050405020304" pitchFamily="18" charset="0"/>
                <a:ea typeface="微软雅黑" panose="020B0503020204020204" pitchFamily="34" charset="-122"/>
                <a:cs typeface="Times New Roman" panose="02020603050405020304" pitchFamily="18" charset="0"/>
              </a:rPr>
              <a:t>1 </a:t>
            </a:r>
            <a:r>
              <a:rPr lang="zh-CN" sz="2400" b="0">
                <a:latin typeface="Times New Roman" panose="02020603050405020304" pitchFamily="18" charset="0"/>
                <a:ea typeface="微软雅黑" panose="020B0503020204020204" pitchFamily="34" charset="-122"/>
                <a:cs typeface="Times New Roman" panose="02020603050405020304" pitchFamily="18" charset="0"/>
              </a:rPr>
              <a:t>没有空闲时间，且机器</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a:latin typeface="Times New Roman" panose="02020603050405020304" pitchFamily="18" charset="0"/>
                <a:ea typeface="微软雅黑" panose="020B0503020204020204" pitchFamily="34" charset="-122"/>
                <a:cs typeface="Times New Roman" panose="02020603050405020304" pitchFamily="18" charset="0"/>
              </a:rPr>
              <a:t>2</a:t>
            </a:r>
            <a:r>
              <a:rPr lang="zh-CN" sz="2400" b="0">
                <a:latin typeface="Times New Roman" panose="02020603050405020304" pitchFamily="18" charset="0"/>
                <a:ea typeface="微软雅黑" panose="020B0503020204020204" pitchFamily="34" charset="-122"/>
                <a:cs typeface="Times New Roman" panose="02020603050405020304" pitchFamily="18" charset="0"/>
              </a:rPr>
              <a:t>的空闲时间最小。可以证明，存在一个最优作业调度使得在机器</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a:latin typeface="Times New Roman" panose="02020603050405020304" pitchFamily="18" charset="0"/>
                <a:ea typeface="微软雅黑" panose="020B0503020204020204" pitchFamily="34" charset="-122"/>
                <a:cs typeface="Times New Roman" panose="02020603050405020304" pitchFamily="18" charset="0"/>
              </a:rPr>
              <a:t>1 </a:t>
            </a:r>
            <a:r>
              <a:rPr lang="zh-CN" sz="2400" b="0">
                <a:latin typeface="Times New Roman" panose="02020603050405020304" pitchFamily="18" charset="0"/>
                <a:ea typeface="微软雅黑" panose="020B0503020204020204" pitchFamily="34" charset="-122"/>
                <a:cs typeface="Times New Roman" panose="02020603050405020304" pitchFamily="18" charset="0"/>
              </a:rPr>
              <a:t>和机器</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a:latin typeface="Times New Roman" panose="02020603050405020304" pitchFamily="18" charset="0"/>
                <a:ea typeface="微软雅黑" panose="020B0503020204020204" pitchFamily="34" charset="-122"/>
                <a:cs typeface="Times New Roman" panose="02020603050405020304" pitchFamily="18" charset="0"/>
              </a:rPr>
              <a:t>2 </a:t>
            </a:r>
            <a:r>
              <a:rPr lang="zh-CN" sz="2400" b="0">
                <a:latin typeface="Times New Roman" panose="02020603050405020304" pitchFamily="18" charset="0"/>
                <a:ea typeface="微软雅黑" panose="020B0503020204020204" pitchFamily="34" charset="-122"/>
                <a:cs typeface="Times New Roman" panose="02020603050405020304" pitchFamily="18" charset="0"/>
              </a:rPr>
              <a:t>上作业以相同次序完成。</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10.3.1  批处理作业调度</a:t>
            </a:r>
          </a:p>
        </p:txBody>
      </p:sp>
      <p:sp>
        <p:nvSpPr>
          <p:cNvPr id="115" name="文本框 114"/>
          <p:cNvSpPr txBox="1"/>
          <p:nvPr/>
        </p:nvSpPr>
        <p:spPr>
          <a:xfrm>
            <a:off x="760730" y="827405"/>
            <a:ext cx="10533380" cy="1863725"/>
          </a:xfrm>
          <a:prstGeom prst="rect">
            <a:avLst/>
          </a:prstGeom>
          <a:noFill/>
          <a:ln w="9525">
            <a:noFill/>
          </a:ln>
        </p:spPr>
        <p:txBody>
          <a:bodyPr wrap="square">
            <a:spAutoFit/>
          </a:bodyPr>
          <a:lstStyle/>
          <a:p>
            <a:pPr indent="0" algn="just">
              <a:lnSpc>
                <a:spcPct val="120000"/>
              </a:lnSpc>
              <a:spcBef>
                <a:spcPts val="0"/>
              </a:spcBef>
              <a:spcAft>
                <a:spcPts val="0"/>
              </a:spcAft>
            </a:pPr>
            <a:r>
              <a:rPr lang="zh-CN" sz="2400" b="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例如</a:t>
            </a:r>
            <a:r>
              <a:rPr lang="zh-CN" sz="2400" b="0">
                <a:latin typeface="Times New Roman" panose="02020603050405020304" pitchFamily="18" charset="0"/>
                <a:ea typeface="微软雅黑" panose="020B0503020204020204" pitchFamily="34" charset="-122"/>
                <a:cs typeface="Times New Roman" panose="02020603050405020304" pitchFamily="18" charset="0"/>
              </a:rPr>
              <a:t>，有三个作业</a:t>
            </a:r>
            <a:r>
              <a:rPr lang="en-US" sz="2400" b="0">
                <a:latin typeface="Times New Roman" panose="02020603050405020304" pitchFamily="18" charset="0"/>
                <a:ea typeface="微软雅黑" panose="020B0503020204020204" pitchFamily="34" charset="-122"/>
                <a:cs typeface="Times New Roman" panose="02020603050405020304" pitchFamily="18" charset="0"/>
              </a:rPr>
              <a:t>{1, 2, 3}</a:t>
            </a:r>
            <a:r>
              <a:rPr lang="zh-CN" sz="2400" b="0">
                <a:latin typeface="Times New Roman" panose="02020603050405020304" pitchFamily="18" charset="0"/>
                <a:ea typeface="微软雅黑" panose="020B0503020204020204" pitchFamily="34" charset="-122"/>
                <a:cs typeface="Times New Roman" panose="02020603050405020304" pitchFamily="18" charset="0"/>
              </a:rPr>
              <a:t>，在机器</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a:latin typeface="Times New Roman" panose="02020603050405020304" pitchFamily="18" charset="0"/>
                <a:ea typeface="微软雅黑" panose="020B0503020204020204" pitchFamily="34" charset="-122"/>
                <a:cs typeface="Times New Roman" panose="02020603050405020304" pitchFamily="18" charset="0"/>
              </a:rPr>
              <a:t>1 </a:t>
            </a:r>
            <a:r>
              <a:rPr lang="zh-CN" sz="2400" b="0">
                <a:latin typeface="Times New Roman" panose="02020603050405020304" pitchFamily="18" charset="0"/>
                <a:ea typeface="微软雅黑" panose="020B0503020204020204" pitchFamily="34" charset="-122"/>
                <a:cs typeface="Times New Roman" panose="02020603050405020304" pitchFamily="18" charset="0"/>
              </a:rPr>
              <a:t>上所需的处理时间为</a:t>
            </a:r>
            <a:r>
              <a:rPr lang="en-US" sz="2400" b="0">
                <a:latin typeface="Times New Roman" panose="02020603050405020304" pitchFamily="18" charset="0"/>
                <a:ea typeface="微软雅黑" panose="020B0503020204020204" pitchFamily="34" charset="-122"/>
                <a:cs typeface="Times New Roman" panose="02020603050405020304" pitchFamily="18" charset="0"/>
              </a:rPr>
              <a:t>(2, 5, 4)</a:t>
            </a:r>
            <a:r>
              <a:rPr lang="zh-CN" sz="2400" b="0">
                <a:latin typeface="Times New Roman" panose="02020603050405020304" pitchFamily="18" charset="0"/>
                <a:ea typeface="微软雅黑" panose="020B0503020204020204" pitchFamily="34" charset="-122"/>
                <a:cs typeface="Times New Roman" panose="02020603050405020304" pitchFamily="18" charset="0"/>
              </a:rPr>
              <a:t>，在机器</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a:latin typeface="Times New Roman" panose="02020603050405020304" pitchFamily="18" charset="0"/>
                <a:ea typeface="微软雅黑" panose="020B0503020204020204" pitchFamily="34" charset="-122"/>
                <a:cs typeface="Times New Roman" panose="02020603050405020304" pitchFamily="18" charset="0"/>
              </a:rPr>
              <a:t>2</a:t>
            </a:r>
            <a:r>
              <a:rPr lang="zh-CN" sz="2400" b="0">
                <a:latin typeface="Times New Roman" panose="02020603050405020304" pitchFamily="18" charset="0"/>
                <a:ea typeface="微软雅黑" panose="020B0503020204020204" pitchFamily="34" charset="-122"/>
                <a:cs typeface="Times New Roman" panose="02020603050405020304" pitchFamily="18" charset="0"/>
              </a:rPr>
              <a:t>上所需的处理时间为</a:t>
            </a:r>
            <a:r>
              <a:rPr lang="en-US" sz="2400" b="0">
                <a:latin typeface="Times New Roman" panose="02020603050405020304" pitchFamily="18" charset="0"/>
                <a:ea typeface="微软雅黑" panose="020B0503020204020204" pitchFamily="34" charset="-122"/>
                <a:cs typeface="Times New Roman" panose="02020603050405020304" pitchFamily="18" charset="0"/>
              </a:rPr>
              <a:t>(3, 2, 1)</a:t>
            </a:r>
            <a:r>
              <a:rPr lang="zh-CN" sz="2400" b="0">
                <a:latin typeface="Times New Roman" panose="02020603050405020304" pitchFamily="18" charset="0"/>
                <a:ea typeface="微软雅黑" panose="020B0503020204020204" pitchFamily="34" charset="-122"/>
                <a:cs typeface="Times New Roman" panose="02020603050405020304" pitchFamily="18" charset="0"/>
              </a:rPr>
              <a:t>，则存在</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a:latin typeface="Times New Roman" panose="02020603050405020304" pitchFamily="18" charset="0"/>
                <a:ea typeface="微软雅黑" panose="020B0503020204020204" pitchFamily="34" charset="-122"/>
                <a:cs typeface="Times New Roman" panose="02020603050405020304" pitchFamily="18" charset="0"/>
              </a:rPr>
              <a:t>6 </a:t>
            </a:r>
            <a:r>
              <a:rPr lang="zh-CN" sz="2400" b="0">
                <a:latin typeface="Times New Roman" panose="02020603050405020304" pitchFamily="18" charset="0"/>
                <a:ea typeface="微软雅黑" panose="020B0503020204020204" pitchFamily="34" charset="-122"/>
                <a:cs typeface="Times New Roman" panose="02020603050405020304" pitchFamily="18" charset="0"/>
              </a:rPr>
              <a:t>种可能的调度方案：</a:t>
            </a:r>
            <a:r>
              <a:rPr lang="en-US" sz="2400" b="0">
                <a:latin typeface="Times New Roman" panose="02020603050405020304" pitchFamily="18" charset="0"/>
                <a:ea typeface="微软雅黑" panose="020B0503020204020204" pitchFamily="34" charset="-122"/>
                <a:cs typeface="Times New Roman" panose="02020603050405020304" pitchFamily="18" charset="0"/>
              </a:rPr>
              <a:t>{(1, 2, 3), (1, 3, 2), (2, 1, 3), (2, 3, 1), (3, 1, 2), (3, 2, 1)}</a:t>
            </a:r>
            <a:r>
              <a:rPr lang="zh-CN" sz="2400" b="0">
                <a:latin typeface="Times New Roman" panose="02020603050405020304" pitchFamily="18" charset="0"/>
                <a:ea typeface="微软雅黑" panose="020B0503020204020204" pitchFamily="34" charset="-122"/>
                <a:cs typeface="Times New Roman" panose="02020603050405020304" pitchFamily="18" charset="0"/>
              </a:rPr>
              <a:t>，相应的完成时间为</a:t>
            </a:r>
            <a:r>
              <a:rPr lang="en-US" sz="2400" b="0">
                <a:latin typeface="Times New Roman" panose="02020603050405020304" pitchFamily="18" charset="0"/>
                <a:ea typeface="微软雅黑" panose="020B0503020204020204" pitchFamily="34" charset="-122"/>
                <a:cs typeface="Times New Roman" panose="02020603050405020304" pitchFamily="18" charset="0"/>
              </a:rPr>
              <a:t>{12, 13, 12, 14, 13, 16}</a:t>
            </a:r>
            <a:r>
              <a:rPr lang="zh-CN" sz="2400" b="0">
                <a:latin typeface="Times New Roman" panose="02020603050405020304" pitchFamily="18" charset="0"/>
                <a:ea typeface="微软雅黑" panose="020B0503020204020204" pitchFamily="34" charset="-122"/>
                <a:cs typeface="Times New Roman" panose="02020603050405020304" pitchFamily="18" charset="0"/>
              </a:rPr>
              <a:t>，最佳调度方案是</a:t>
            </a:r>
            <a:r>
              <a:rPr lang="en-US" sz="2400" b="0">
                <a:latin typeface="Times New Roman" panose="02020603050405020304" pitchFamily="18" charset="0"/>
                <a:ea typeface="微软雅黑" panose="020B0503020204020204" pitchFamily="34" charset="-122"/>
                <a:cs typeface="Times New Roman" panose="02020603050405020304" pitchFamily="18" charset="0"/>
              </a:rPr>
              <a:t>(1, 2, 3)</a:t>
            </a:r>
            <a:r>
              <a:rPr lang="zh-CN" sz="2400" b="0">
                <a:latin typeface="Times New Roman" panose="02020603050405020304" pitchFamily="18" charset="0"/>
                <a:ea typeface="微软雅黑" panose="020B0503020204020204" pitchFamily="34" charset="-122"/>
                <a:cs typeface="Times New Roman" panose="02020603050405020304" pitchFamily="18" charset="0"/>
              </a:rPr>
              <a:t>和</a:t>
            </a:r>
            <a:r>
              <a:rPr lang="en-US" sz="2400" b="0">
                <a:latin typeface="Times New Roman" panose="02020603050405020304" pitchFamily="18" charset="0"/>
                <a:ea typeface="微软雅黑" panose="020B0503020204020204" pitchFamily="34" charset="-122"/>
                <a:cs typeface="Times New Roman" panose="02020603050405020304" pitchFamily="18" charset="0"/>
              </a:rPr>
              <a:t>(2, 1, 3)</a:t>
            </a:r>
            <a:r>
              <a:rPr lang="zh-CN" sz="2400" b="0">
                <a:latin typeface="Times New Roman" panose="02020603050405020304" pitchFamily="18" charset="0"/>
                <a:ea typeface="微软雅黑" panose="020B0503020204020204" pitchFamily="34" charset="-122"/>
                <a:cs typeface="Times New Roman" panose="02020603050405020304" pitchFamily="18" charset="0"/>
              </a:rPr>
              <a:t>，最短完成时间为</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a:latin typeface="Times New Roman" panose="02020603050405020304" pitchFamily="18" charset="0"/>
                <a:ea typeface="微软雅黑" panose="020B0503020204020204" pitchFamily="34" charset="-122"/>
                <a:cs typeface="Times New Roman" panose="02020603050405020304" pitchFamily="18" charset="0"/>
              </a:rPr>
              <a:t>12</a:t>
            </a:r>
            <a:r>
              <a:rPr lang="zh-CN" sz="2400" b="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2" name="对象 1"/>
          <p:cNvGraphicFramePr>
            <a:graphicFrameLocks noChangeAspect="1"/>
          </p:cNvGraphicFramePr>
          <p:nvPr/>
        </p:nvGraphicFramePr>
        <p:xfrm>
          <a:off x="1580515" y="2883535"/>
          <a:ext cx="8985885" cy="2960370"/>
        </p:xfrm>
        <a:graphic>
          <a:graphicData uri="http://schemas.openxmlformats.org/presentationml/2006/ole">
            <mc:AlternateContent xmlns:mc="http://schemas.openxmlformats.org/markup-compatibility/2006">
              <mc:Choice xmlns:v="urn:schemas-microsoft-com:vml" Requires="v">
                <p:oleObj r:id="rId3" imgW="6477000" imgH="2133600" progId="Paint.Picture">
                  <p:embed/>
                </p:oleObj>
              </mc:Choice>
              <mc:Fallback>
                <p:oleObj r:id="rId3" imgW="6477000" imgH="2133600" progId="Paint.Picture">
                  <p:embed/>
                  <p:pic>
                    <p:nvPicPr>
                      <p:cNvPr id="2" name="对象 1"/>
                      <p:cNvPicPr/>
                      <p:nvPr/>
                    </p:nvPicPr>
                    <p:blipFill>
                      <a:blip r:embed="rId4"/>
                      <a:stretch>
                        <a:fillRect/>
                      </a:stretch>
                    </p:blipFill>
                    <p:spPr>
                      <a:xfrm>
                        <a:off x="1580515" y="2883535"/>
                        <a:ext cx="8985885" cy="2960370"/>
                      </a:xfrm>
                      <a:prstGeom prst="rect">
                        <a:avLst/>
                      </a:prstGeom>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10.3.1  批处理作业调度</a:t>
            </a:r>
          </a:p>
        </p:txBody>
      </p:sp>
      <p:sp>
        <p:nvSpPr>
          <p:cNvPr id="4" name="文本框 3"/>
          <p:cNvSpPr txBox="1"/>
          <p:nvPr/>
        </p:nvSpPr>
        <p:spPr>
          <a:xfrm>
            <a:off x="485140" y="884555"/>
            <a:ext cx="10986770" cy="2306320"/>
          </a:xfrm>
          <a:prstGeom prst="rect">
            <a:avLst/>
          </a:prstGeom>
          <a:noFill/>
          <a:ln w="9525">
            <a:noFill/>
          </a:ln>
        </p:spPr>
        <p:txBody>
          <a:bodyPr wrap="square">
            <a:spAutoFit/>
          </a:bodyPr>
          <a:lstStyle/>
          <a:p>
            <a:pPr indent="12065" algn="just">
              <a:lnSpc>
                <a:spcPct val="120000"/>
              </a:lnSpc>
              <a:spcBef>
                <a:spcPts val="0"/>
              </a:spcBef>
              <a:spcAft>
                <a:spcPts val="0"/>
              </a:spcAft>
            </a:pPr>
            <a:r>
              <a:rPr lang="zh-CN" sz="2400" b="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【算法】</a:t>
            </a:r>
            <a:r>
              <a:rPr lang="zh-CN" sz="2400" b="0">
                <a:latin typeface="Times New Roman" panose="02020603050405020304" pitchFamily="18" charset="0"/>
                <a:ea typeface="微软雅黑" panose="020B0503020204020204" pitchFamily="34" charset="-122"/>
                <a:cs typeface="Times New Roman" panose="02020603050405020304" pitchFamily="18" charset="0"/>
              </a:rPr>
              <a:t>设数组</a:t>
            </a:r>
            <a:r>
              <a:rPr lang="en-US" sz="2400" b="0">
                <a:latin typeface="Times New Roman" panose="02020603050405020304" pitchFamily="18" charset="0"/>
                <a:ea typeface="微软雅黑" panose="020B0503020204020204" pitchFamily="34" charset="-122"/>
                <a:cs typeface="Times New Roman" panose="02020603050405020304" pitchFamily="18" charset="0"/>
              </a:rPr>
              <a:t>a[n]</a:t>
            </a:r>
            <a:r>
              <a:rPr lang="zh-CN" sz="2400" b="0">
                <a:latin typeface="Times New Roman" panose="02020603050405020304" pitchFamily="18" charset="0"/>
                <a:ea typeface="微软雅黑" panose="020B0503020204020204" pitchFamily="34" charset="-122"/>
                <a:cs typeface="Times New Roman" panose="02020603050405020304" pitchFamily="18" charset="0"/>
              </a:rPr>
              <a:t>存储</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 </a:t>
            </a:r>
            <a:r>
              <a:rPr lang="zh-CN" sz="2400" b="0">
                <a:latin typeface="Times New Roman" panose="02020603050405020304" pitchFamily="18" charset="0"/>
                <a:ea typeface="微软雅黑" panose="020B0503020204020204" pitchFamily="34" charset="-122"/>
                <a:cs typeface="Times New Roman" panose="02020603050405020304" pitchFamily="18" charset="0"/>
              </a:rPr>
              <a:t>个作业在机器</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a:latin typeface="Times New Roman" panose="02020603050405020304" pitchFamily="18" charset="0"/>
                <a:ea typeface="微软雅黑" panose="020B0503020204020204" pitchFamily="34" charset="-122"/>
                <a:cs typeface="Times New Roman" panose="02020603050405020304" pitchFamily="18" charset="0"/>
              </a:rPr>
              <a:t>1 </a:t>
            </a:r>
            <a:r>
              <a:rPr lang="zh-CN" sz="2400" b="0">
                <a:latin typeface="Times New Roman" panose="02020603050405020304" pitchFamily="18" charset="0"/>
                <a:ea typeface="微软雅黑" panose="020B0503020204020204" pitchFamily="34" charset="-122"/>
                <a:cs typeface="Times New Roman" panose="02020603050405020304" pitchFamily="18" charset="0"/>
              </a:rPr>
              <a:t>上的处理时间，</a:t>
            </a:r>
            <a:r>
              <a:rPr lang="en-US" sz="2400" b="0">
                <a:latin typeface="Times New Roman" panose="02020603050405020304" pitchFamily="18" charset="0"/>
                <a:ea typeface="微软雅黑" panose="020B0503020204020204" pitchFamily="34" charset="-122"/>
                <a:cs typeface="Times New Roman" panose="02020603050405020304" pitchFamily="18" charset="0"/>
              </a:rPr>
              <a:t>b[n]</a:t>
            </a:r>
            <a:r>
              <a:rPr lang="zh-CN" sz="2400" b="0">
                <a:latin typeface="Times New Roman" panose="02020603050405020304" pitchFamily="18" charset="0"/>
                <a:ea typeface="微软雅黑" panose="020B0503020204020204" pitchFamily="34" charset="-122"/>
                <a:cs typeface="Times New Roman" panose="02020603050405020304" pitchFamily="18" charset="0"/>
              </a:rPr>
              <a:t>存储</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 </a:t>
            </a:r>
            <a:r>
              <a:rPr lang="zh-CN" sz="2400" b="0">
                <a:latin typeface="Times New Roman" panose="02020603050405020304" pitchFamily="18" charset="0"/>
                <a:ea typeface="微软雅黑" panose="020B0503020204020204" pitchFamily="34" charset="-122"/>
                <a:cs typeface="Times New Roman" panose="02020603050405020304" pitchFamily="18" charset="0"/>
              </a:rPr>
              <a:t>个作业在机器</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a:latin typeface="Times New Roman" panose="02020603050405020304" pitchFamily="18" charset="0"/>
                <a:ea typeface="微软雅黑" panose="020B0503020204020204" pitchFamily="34" charset="-122"/>
                <a:cs typeface="Times New Roman" panose="02020603050405020304" pitchFamily="18" charset="0"/>
              </a:rPr>
              <a:t>2 </a:t>
            </a:r>
            <a:r>
              <a:rPr lang="zh-CN" sz="2400" b="0">
                <a:latin typeface="Times New Roman" panose="02020603050405020304" pitchFamily="18" charset="0"/>
                <a:ea typeface="微软雅黑" panose="020B0503020204020204" pitchFamily="34" charset="-122"/>
                <a:cs typeface="Times New Roman" panose="02020603050405020304" pitchFamily="18" charset="0"/>
              </a:rPr>
              <a:t>上的处理时间。设数组</a:t>
            </a:r>
            <a:r>
              <a:rPr lang="en-US" sz="2400" b="0">
                <a:latin typeface="Times New Roman" panose="02020603050405020304" pitchFamily="18" charset="0"/>
                <a:ea typeface="微软雅黑" panose="020B0503020204020204" pitchFamily="34" charset="-122"/>
                <a:cs typeface="Times New Roman" panose="02020603050405020304" pitchFamily="18" charset="0"/>
              </a:rPr>
              <a:t>x[n]</a:t>
            </a:r>
            <a:r>
              <a:rPr lang="zh-CN" sz="2400" b="0">
                <a:latin typeface="Times New Roman" panose="02020603050405020304" pitchFamily="18" charset="0"/>
                <a:ea typeface="微软雅黑" panose="020B0503020204020204" pitchFamily="34" charset="-122"/>
                <a:cs typeface="Times New Roman" panose="02020603050405020304" pitchFamily="18" charset="0"/>
              </a:rPr>
              <a:t>表示</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 </a:t>
            </a:r>
            <a:r>
              <a:rPr lang="zh-CN" sz="2400" b="0">
                <a:latin typeface="Times New Roman" panose="02020603050405020304" pitchFamily="18" charset="0"/>
                <a:ea typeface="微软雅黑" panose="020B0503020204020204" pitchFamily="34" charset="-122"/>
                <a:cs typeface="Times New Roman" panose="02020603050405020304" pitchFamily="18" charset="0"/>
              </a:rPr>
              <a:t>个作业批处理的一种调度方案，其中</a:t>
            </a:r>
            <a:r>
              <a:rPr lang="en-US" sz="2400" b="0">
                <a:latin typeface="Times New Roman" panose="02020603050405020304" pitchFamily="18" charset="0"/>
                <a:ea typeface="微软雅黑" panose="020B0503020204020204" pitchFamily="34" charset="-122"/>
                <a:cs typeface="Times New Roman" panose="02020603050405020304" pitchFamily="18" charset="0"/>
              </a:rPr>
              <a:t>x[i]</a:t>
            </a:r>
            <a:r>
              <a:rPr lang="zh-CN" sz="2400" b="0">
                <a:latin typeface="Times New Roman" panose="02020603050405020304" pitchFamily="18" charset="0"/>
                <a:ea typeface="微软雅黑" panose="020B0503020204020204" pitchFamily="34" charset="-122"/>
                <a:cs typeface="Times New Roman" panose="02020603050405020304" pitchFamily="18" charset="0"/>
              </a:rPr>
              <a:t>表示第</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 </a:t>
            </a:r>
            <a:r>
              <a:rPr lang="zh-CN" sz="2400" b="0">
                <a:latin typeface="Times New Roman" panose="02020603050405020304" pitchFamily="18" charset="0"/>
                <a:ea typeface="微软雅黑" panose="020B0503020204020204" pitchFamily="34" charset="-122"/>
                <a:cs typeface="Times New Roman" panose="02020603050405020304" pitchFamily="18" charset="0"/>
              </a:rPr>
              <a:t>个处理的作业编号，</a:t>
            </a:r>
            <a:r>
              <a:rPr lang="en-US" sz="2400" b="0">
                <a:latin typeface="Times New Roman" panose="02020603050405020304" pitchFamily="18" charset="0"/>
                <a:ea typeface="微软雅黑" panose="020B0503020204020204" pitchFamily="34" charset="-122"/>
                <a:cs typeface="Times New Roman" panose="02020603050405020304" pitchFamily="18" charset="0"/>
              </a:rPr>
              <a:t>sum1[n]</a:t>
            </a:r>
            <a:r>
              <a:rPr lang="zh-CN" sz="2400" b="0">
                <a:latin typeface="Times New Roman" panose="02020603050405020304" pitchFamily="18" charset="0"/>
                <a:ea typeface="微软雅黑" panose="020B0503020204020204" pitchFamily="34" charset="-122"/>
                <a:cs typeface="Times New Roman" panose="02020603050405020304" pitchFamily="18" charset="0"/>
              </a:rPr>
              <a:t>和</a:t>
            </a:r>
            <a:r>
              <a:rPr lang="en-US" sz="2400" b="0">
                <a:latin typeface="Times New Roman" panose="02020603050405020304" pitchFamily="18" charset="0"/>
                <a:ea typeface="微软雅黑" panose="020B0503020204020204" pitchFamily="34" charset="-122"/>
                <a:cs typeface="Times New Roman" panose="02020603050405020304" pitchFamily="18" charset="0"/>
              </a:rPr>
              <a:t>sum2[n]</a:t>
            </a:r>
            <a:r>
              <a:rPr lang="zh-CN" sz="2400" b="0">
                <a:latin typeface="Times New Roman" panose="02020603050405020304" pitchFamily="18" charset="0"/>
                <a:ea typeface="微软雅黑" panose="020B0503020204020204" pitchFamily="34" charset="-122"/>
                <a:cs typeface="Times New Roman" panose="02020603050405020304" pitchFamily="18" charset="0"/>
              </a:rPr>
              <a:t>保存在调度过程中机器</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a:latin typeface="Times New Roman" panose="02020603050405020304" pitchFamily="18" charset="0"/>
                <a:ea typeface="微软雅黑" panose="020B0503020204020204" pitchFamily="34" charset="-122"/>
                <a:cs typeface="Times New Roman" panose="02020603050405020304" pitchFamily="18" charset="0"/>
              </a:rPr>
              <a:t>1 </a:t>
            </a:r>
            <a:r>
              <a:rPr lang="zh-CN" sz="2400" b="0">
                <a:latin typeface="Times New Roman" panose="02020603050405020304" pitchFamily="18" charset="0"/>
                <a:ea typeface="微软雅黑" panose="020B0503020204020204" pitchFamily="34" charset="-122"/>
                <a:cs typeface="Times New Roman" panose="02020603050405020304" pitchFamily="18" charset="0"/>
              </a:rPr>
              <a:t>和机器</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a:latin typeface="Times New Roman" panose="02020603050405020304" pitchFamily="18" charset="0"/>
                <a:ea typeface="微软雅黑" panose="020B0503020204020204" pitchFamily="34" charset="-122"/>
                <a:cs typeface="Times New Roman" panose="02020603050405020304" pitchFamily="18" charset="0"/>
              </a:rPr>
              <a:t>2</a:t>
            </a:r>
            <a:r>
              <a:rPr lang="zh-CN" sz="2400" b="0">
                <a:latin typeface="Times New Roman" panose="02020603050405020304" pitchFamily="18" charset="0"/>
                <a:ea typeface="微软雅黑" panose="020B0503020204020204" pitchFamily="34" charset="-122"/>
                <a:cs typeface="Times New Roman" panose="02020603050405020304" pitchFamily="18" charset="0"/>
              </a:rPr>
              <a:t>的当前完成时间，其中</a:t>
            </a:r>
            <a:r>
              <a:rPr lang="en-US" sz="2400" b="0">
                <a:latin typeface="Times New Roman" panose="02020603050405020304" pitchFamily="18" charset="0"/>
                <a:ea typeface="微软雅黑" panose="020B0503020204020204" pitchFamily="34" charset="-122"/>
                <a:cs typeface="Times New Roman" panose="02020603050405020304" pitchFamily="18" charset="0"/>
              </a:rPr>
              <a:t>sum1[i]</a:t>
            </a:r>
            <a:r>
              <a:rPr lang="zh-CN" sz="2400" b="0">
                <a:latin typeface="Times New Roman" panose="02020603050405020304" pitchFamily="18" charset="0"/>
                <a:ea typeface="微软雅黑" panose="020B0503020204020204" pitchFamily="34" charset="-122"/>
                <a:cs typeface="Times New Roman" panose="02020603050405020304" pitchFamily="18" charset="0"/>
              </a:rPr>
              <a:t>表示在安排第</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 </a:t>
            </a:r>
            <a:r>
              <a:rPr lang="zh-CN" sz="2400" b="0">
                <a:latin typeface="Times New Roman" panose="02020603050405020304" pitchFamily="18" charset="0"/>
                <a:ea typeface="微软雅黑" panose="020B0503020204020204" pitchFamily="34" charset="-122"/>
                <a:cs typeface="Times New Roman" panose="02020603050405020304" pitchFamily="18" charset="0"/>
              </a:rPr>
              <a:t>个作业后机器</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a:latin typeface="Times New Roman" panose="02020603050405020304" pitchFamily="18" charset="0"/>
                <a:ea typeface="微软雅黑" panose="020B0503020204020204" pitchFamily="34" charset="-122"/>
                <a:cs typeface="Times New Roman" panose="02020603050405020304" pitchFamily="18" charset="0"/>
              </a:rPr>
              <a:t>1 </a:t>
            </a:r>
            <a:r>
              <a:rPr lang="zh-CN" sz="2400" b="0">
                <a:latin typeface="Times New Roman" panose="02020603050405020304" pitchFamily="18" charset="0"/>
                <a:ea typeface="微软雅黑" panose="020B0503020204020204" pitchFamily="34" charset="-122"/>
                <a:cs typeface="Times New Roman" panose="02020603050405020304" pitchFamily="18" charset="0"/>
              </a:rPr>
              <a:t>的当前完成时间，</a:t>
            </a:r>
            <a:r>
              <a:rPr lang="en-US" sz="2400" b="0">
                <a:latin typeface="Times New Roman" panose="02020603050405020304" pitchFamily="18" charset="0"/>
                <a:ea typeface="微软雅黑" panose="020B0503020204020204" pitchFamily="34" charset="-122"/>
                <a:cs typeface="Times New Roman" panose="02020603050405020304" pitchFamily="18" charset="0"/>
              </a:rPr>
              <a:t>sum2[i]</a:t>
            </a:r>
            <a:r>
              <a:rPr lang="zh-CN" sz="2400" b="0">
                <a:latin typeface="Times New Roman" panose="02020603050405020304" pitchFamily="18" charset="0"/>
                <a:ea typeface="微软雅黑" panose="020B0503020204020204" pitchFamily="34" charset="-122"/>
                <a:cs typeface="Times New Roman" panose="02020603050405020304" pitchFamily="18" charset="0"/>
              </a:rPr>
              <a:t>表示在安排第</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zh-CN" sz="2400" b="0">
                <a:latin typeface="Times New Roman" panose="02020603050405020304" pitchFamily="18" charset="0"/>
                <a:ea typeface="微软雅黑" panose="020B0503020204020204" pitchFamily="34" charset="-122"/>
                <a:cs typeface="Times New Roman" panose="02020603050405020304" pitchFamily="18" charset="0"/>
              </a:rPr>
              <a:t>个作业后机器</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a:latin typeface="Times New Roman" panose="02020603050405020304" pitchFamily="18" charset="0"/>
                <a:ea typeface="微软雅黑" panose="020B0503020204020204" pitchFamily="34" charset="-122"/>
                <a:cs typeface="Times New Roman" panose="02020603050405020304" pitchFamily="18" charset="0"/>
              </a:rPr>
              <a:t>2 </a:t>
            </a:r>
            <a:r>
              <a:rPr lang="zh-CN" sz="2400" b="0">
                <a:latin typeface="Times New Roman" panose="02020603050405020304" pitchFamily="18" charset="0"/>
                <a:ea typeface="微软雅黑" panose="020B0503020204020204" pitchFamily="34" charset="-122"/>
                <a:cs typeface="Times New Roman" panose="02020603050405020304" pitchFamily="18" charset="0"/>
              </a:rPr>
              <a:t>的当前完成时间，且根据下式进行更新：</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7" name="文本框 116"/>
          <p:cNvSpPr txBox="1"/>
          <p:nvPr/>
        </p:nvSpPr>
        <p:spPr>
          <a:xfrm>
            <a:off x="1570990" y="3394710"/>
            <a:ext cx="7302500" cy="977265"/>
          </a:xfrm>
          <a:prstGeom prst="rect">
            <a:avLst/>
          </a:prstGeom>
          <a:noFill/>
          <a:ln w="9525">
            <a:noFill/>
          </a:ln>
        </p:spPr>
        <p:txBody>
          <a:bodyPr wrap="square">
            <a:spAutoFit/>
          </a:bodyPr>
          <a:lstStyle/>
          <a:p>
            <a:pPr indent="24130">
              <a:lnSpc>
                <a:spcPct val="120000"/>
              </a:lnSpc>
              <a:spcBef>
                <a:spcPts val="0"/>
              </a:spcBef>
              <a:spcAft>
                <a:spcPts val="0"/>
              </a:spcAft>
            </a:pPr>
            <a:r>
              <a:rPr lang="en-US" sz="2400" b="0">
                <a:latin typeface="Times New Roman" panose="02020603050405020304" pitchFamily="18" charset="0"/>
                <a:ea typeface="微软雅黑" panose="020B0503020204020204" pitchFamily="34" charset="-122"/>
                <a:cs typeface="Times New Roman" panose="02020603050405020304" pitchFamily="18" charset="0"/>
              </a:rPr>
              <a:t>sum1[i] = sum1[i-1] + a[x[i]]</a:t>
            </a:r>
          </a:p>
          <a:p>
            <a:pPr indent="24130">
              <a:lnSpc>
                <a:spcPct val="120000"/>
              </a:lnSpc>
              <a:spcBef>
                <a:spcPts val="0"/>
              </a:spcBef>
              <a:spcAft>
                <a:spcPts val="0"/>
              </a:spcAft>
            </a:pPr>
            <a:r>
              <a:rPr lang="en-US" sz="2400" b="0">
                <a:latin typeface="Times New Roman" panose="02020603050405020304" pitchFamily="18" charset="0"/>
                <a:ea typeface="微软雅黑" panose="020B0503020204020204" pitchFamily="34" charset="-122"/>
                <a:cs typeface="Times New Roman" panose="02020603050405020304" pitchFamily="18" charset="0"/>
              </a:rPr>
              <a:t>sum2[i] = max(sum1[i], sum2[i-1] +b[x[i]]</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3748175" name="文本框 1073748174"/>
          <p:cNvSpPr txBox="1"/>
          <p:nvPr/>
        </p:nvSpPr>
        <p:spPr>
          <a:xfrm>
            <a:off x="1101090" y="900430"/>
            <a:ext cx="9568180" cy="5526405"/>
          </a:xfrm>
          <a:prstGeom prst="rect">
            <a:avLst/>
          </a:prstGeom>
          <a:solidFill>
            <a:srgbClr val="FFFFFF"/>
          </a:solidFill>
          <a:ln w="9525" cap="flat" cmpd="sng">
            <a:solidFill>
              <a:srgbClr val="000000"/>
            </a:solidFill>
            <a:prstDash val="sysDot"/>
            <a:miter/>
            <a:headEnd type="none" w="med" len="med"/>
            <a:tailEnd type="none" w="med" len="med"/>
          </a:ln>
        </p:spPr>
        <p:txBody>
          <a:bodyPr wrap="square" lIns="107950" tIns="107950" rIns="91440" bIns="36000"/>
          <a:lstStyle/>
          <a:p>
            <a:pPr>
              <a:lnSpc>
                <a:spcPct val="110000"/>
              </a:lnSpc>
              <a:spcBef>
                <a:spcPts val="0"/>
              </a:spcBef>
              <a:spcAft>
                <a:spcPts val="0"/>
              </a:spcAft>
            </a:pPr>
            <a:r>
              <a:rPr lang="zh-CN" altLang="en-US" sz="2000">
                <a:latin typeface="Times New Roman" panose="02020603050405020304" pitchFamily="18" charset="0"/>
                <a:cs typeface="Times New Roman" panose="02020603050405020304" pitchFamily="18" charset="0"/>
              </a:rPr>
              <a:t>算法：回溯法求解批处理调度BatchJob</a:t>
            </a:r>
          </a:p>
          <a:p>
            <a:pPr>
              <a:lnSpc>
                <a:spcPct val="110000"/>
              </a:lnSpc>
              <a:spcBef>
                <a:spcPts val="0"/>
              </a:spcBef>
              <a:spcAft>
                <a:spcPts val="0"/>
              </a:spcAft>
            </a:pPr>
            <a:r>
              <a:rPr lang="zh-CN" altLang="en-US" sz="2000">
                <a:latin typeface="Times New Roman" panose="02020603050405020304" pitchFamily="18" charset="0"/>
                <a:cs typeface="Times New Roman" panose="02020603050405020304" pitchFamily="18" charset="0"/>
              </a:rPr>
              <a:t>输入：</a:t>
            </a:r>
            <a:r>
              <a:rPr lang="zh-CN" altLang="en-US" sz="2000" i="1">
                <a:latin typeface="Times New Roman" panose="02020603050405020304" pitchFamily="18" charset="0"/>
                <a:cs typeface="Times New Roman" panose="02020603050405020304" pitchFamily="18" charset="0"/>
              </a:rPr>
              <a:t>n</a:t>
            </a:r>
            <a:r>
              <a:rPr lang="en-US" altLang="zh-CN" sz="2000" i="1">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个作业在机器</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1</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上的处理时间</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a[n]，在机器</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2</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上的处理时间</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b[n]</a:t>
            </a:r>
          </a:p>
          <a:p>
            <a:pPr>
              <a:lnSpc>
                <a:spcPct val="110000"/>
              </a:lnSpc>
              <a:spcBef>
                <a:spcPts val="0"/>
              </a:spcBef>
              <a:spcAft>
                <a:spcPts val="0"/>
              </a:spcAft>
            </a:pPr>
            <a:r>
              <a:rPr lang="zh-CN" altLang="en-US" sz="2000">
                <a:latin typeface="Times New Roman" panose="02020603050405020304" pitchFamily="18" charset="0"/>
                <a:cs typeface="Times New Roman" panose="02020603050405020304" pitchFamily="18" charset="0"/>
              </a:rPr>
              <a:t>输出：最短完成时间bestTime，最优调度序列</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x[n]</a:t>
            </a:r>
          </a:p>
          <a:p>
            <a:pPr>
              <a:lnSpc>
                <a:spcPct val="110000"/>
              </a:lnSpc>
              <a:spcBef>
                <a:spcPts val="0"/>
              </a:spcBef>
              <a:spcAft>
                <a:spcPts val="0"/>
              </a:spcAft>
            </a:pP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 1. 初始化解向量</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x[n] = {-1}；最短完成时间bestTime = MAX;</a:t>
            </a:r>
          </a:p>
          <a:p>
            <a:pPr>
              <a:lnSpc>
                <a:spcPct val="110000"/>
              </a:lnSpc>
              <a:spcBef>
                <a:spcPts val="0"/>
              </a:spcBef>
              <a:spcAft>
                <a:spcPts val="0"/>
              </a:spcAft>
            </a:pP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 2. 初始化调度方案中机器</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1</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和机器</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2</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的完成时间：</a:t>
            </a:r>
          </a:p>
          <a:p>
            <a:pPr>
              <a:lnSpc>
                <a:spcPct val="110000"/>
              </a:lnSpc>
              <a:spcBef>
                <a:spcPts val="0"/>
              </a:spcBef>
              <a:spcAft>
                <a:spcPts val="0"/>
              </a:spcAft>
            </a:pP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sum1[n] = sum2[n] = {0}; </a:t>
            </a:r>
            <a:r>
              <a:rPr lang="zh-CN" altLang="en-US" sz="2000" i="1">
                <a:latin typeface="Times New Roman" panose="02020603050405020304" pitchFamily="18" charset="0"/>
                <a:cs typeface="Times New Roman" panose="02020603050405020304" pitchFamily="18" charset="0"/>
              </a:rPr>
              <a:t>i</a:t>
            </a:r>
            <a:r>
              <a:rPr lang="zh-CN" altLang="en-US" sz="2000">
                <a:latin typeface="Times New Roman" panose="02020603050405020304" pitchFamily="18" charset="0"/>
                <a:cs typeface="Times New Roman" panose="02020603050405020304" pitchFamily="18" charset="0"/>
              </a:rPr>
              <a:t> = 0;</a:t>
            </a:r>
          </a:p>
          <a:p>
            <a:pPr>
              <a:lnSpc>
                <a:spcPct val="110000"/>
              </a:lnSpc>
              <a:spcBef>
                <a:spcPts val="0"/>
              </a:spcBef>
              <a:spcAft>
                <a:spcPts val="0"/>
              </a:spcAft>
            </a:pP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 3. 当</a:t>
            </a:r>
            <a:r>
              <a:rPr lang="en-US" altLang="zh-CN" sz="2000">
                <a:latin typeface="Times New Roman" panose="02020603050405020304" pitchFamily="18" charset="0"/>
                <a:cs typeface="Times New Roman" panose="02020603050405020304" pitchFamily="18" charset="0"/>
              </a:rPr>
              <a:t> </a:t>
            </a:r>
            <a:r>
              <a:rPr lang="zh-CN" altLang="en-US" sz="2000" i="1">
                <a:latin typeface="Times New Roman" panose="02020603050405020304" pitchFamily="18" charset="0"/>
                <a:cs typeface="Times New Roman" panose="02020603050405020304" pitchFamily="18" charset="0"/>
              </a:rPr>
              <a:t>i</a:t>
            </a:r>
            <a:r>
              <a:rPr lang="zh-CN" altLang="en-US" sz="2000">
                <a:latin typeface="Times New Roman" panose="02020603050405020304" pitchFamily="18" charset="0"/>
                <a:cs typeface="Times New Roman" panose="02020603050405020304" pitchFamily="18" charset="0"/>
              </a:rPr>
              <a:t> &gt;= 0</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时调度第</a:t>
            </a:r>
            <a:r>
              <a:rPr lang="en-US" altLang="zh-CN" sz="2000">
                <a:latin typeface="Times New Roman" panose="02020603050405020304" pitchFamily="18" charset="0"/>
                <a:cs typeface="Times New Roman" panose="02020603050405020304" pitchFamily="18" charset="0"/>
              </a:rPr>
              <a:t> </a:t>
            </a:r>
            <a:r>
              <a:rPr lang="zh-CN" altLang="en-US" sz="2000" i="1">
                <a:latin typeface="Times New Roman" panose="02020603050405020304" pitchFamily="18" charset="0"/>
                <a:cs typeface="Times New Roman" panose="02020603050405020304" pitchFamily="18" charset="0"/>
              </a:rPr>
              <a:t>i</a:t>
            </a:r>
            <a:r>
              <a:rPr lang="en-US" altLang="zh-CN" sz="2000" i="1">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个作业：</a:t>
            </a:r>
          </a:p>
          <a:p>
            <a:pPr marL="1084580" indent="-1084580">
              <a:lnSpc>
                <a:spcPct val="110000"/>
              </a:lnSpc>
              <a:spcBef>
                <a:spcPts val="0"/>
              </a:spcBef>
              <a:spcAft>
                <a:spcPts val="0"/>
              </a:spcAft>
            </a:pP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    3.1 依次考察每一个作业，如果作业</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x[i]</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尚未处理，则转步骤</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3.2，</a:t>
            </a:r>
          </a:p>
          <a:p>
            <a:pPr marL="1084580" indent="-1084580">
              <a:lnSpc>
                <a:spcPct val="110000"/>
              </a:lnSpc>
              <a:spcBef>
                <a:spcPts val="0"/>
              </a:spcBef>
              <a:spcAft>
                <a:spcPts val="0"/>
              </a:spcAft>
            </a:pPr>
            <a:r>
              <a:rPr lang="zh-CN" altLang="en-US" sz="2000">
                <a:latin typeface="Times New Roman" panose="02020603050405020304" pitchFamily="18" charset="0"/>
                <a:cs typeface="Times New Roman" panose="02020603050405020304" pitchFamily="18" charset="0"/>
              </a:rPr>
              <a:t> </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否则尝试下一个作业，即</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x[i]++；</a:t>
            </a:r>
          </a:p>
          <a:p>
            <a:pPr>
              <a:lnSpc>
                <a:spcPct val="110000"/>
              </a:lnSpc>
              <a:spcBef>
                <a:spcPts val="0"/>
              </a:spcBef>
              <a:spcAft>
                <a:spcPts val="0"/>
              </a:spcAft>
            </a:pPr>
            <a:r>
              <a:rPr lang="zh-CN" altLang="en-US" sz="2000">
                <a:latin typeface="Times New Roman" panose="02020603050405020304" pitchFamily="18" charset="0"/>
                <a:cs typeface="Times New Roman" panose="02020603050405020304" pitchFamily="18" charset="0"/>
              </a:rPr>
              <a:t>    </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3.2 处理作业</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x[i]：</a:t>
            </a:r>
          </a:p>
          <a:p>
            <a:pPr>
              <a:lnSpc>
                <a:spcPct val="110000"/>
              </a:lnSpc>
              <a:spcBef>
                <a:spcPts val="0"/>
              </a:spcBef>
              <a:spcAft>
                <a:spcPts val="0"/>
              </a:spcAft>
            </a:pP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3.2.1  sum1[i]=sum1[i-1]+ a[x[i]]；</a:t>
            </a:r>
          </a:p>
          <a:p>
            <a:pPr>
              <a:lnSpc>
                <a:spcPct val="110000"/>
              </a:lnSpc>
              <a:spcBef>
                <a:spcPts val="0"/>
              </a:spcBef>
              <a:spcAft>
                <a:spcPts val="0"/>
              </a:spcAft>
            </a:pP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         3.2.2  sum2[i]=max{sum1[i], sum2[i-1]}+ b[x[i]]；</a:t>
            </a:r>
          </a:p>
          <a:p>
            <a:pPr>
              <a:lnSpc>
                <a:spcPct val="110000"/>
              </a:lnSpc>
              <a:spcBef>
                <a:spcPts val="0"/>
              </a:spcBef>
              <a:spcAft>
                <a:spcPts val="0"/>
              </a:spcAft>
            </a:pP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         3.2.3 若</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sum2[i] &lt; bestTime，则转步骤</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3.4，否则转步骤</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3.3</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实施剪枝；</a:t>
            </a:r>
          </a:p>
          <a:p>
            <a:pPr>
              <a:lnSpc>
                <a:spcPct val="110000"/>
              </a:lnSpc>
              <a:spcBef>
                <a:spcPts val="0"/>
              </a:spcBef>
              <a:spcAft>
                <a:spcPts val="0"/>
              </a:spcAft>
            </a:pP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    3.3 回溯，x[i] = -1，</a:t>
            </a:r>
            <a:r>
              <a:rPr lang="zh-CN" altLang="en-US" sz="2000" i="1">
                <a:latin typeface="Times New Roman" panose="02020603050405020304" pitchFamily="18" charset="0"/>
                <a:cs typeface="Times New Roman" panose="02020603050405020304" pitchFamily="18" charset="0"/>
              </a:rPr>
              <a:t>i</a:t>
            </a:r>
            <a:r>
              <a:rPr lang="zh-CN" altLang="en-US" sz="2000">
                <a:latin typeface="Times New Roman" panose="02020603050405020304" pitchFamily="18" charset="0"/>
                <a:cs typeface="Times New Roman" panose="02020603050405020304" pitchFamily="18" charset="0"/>
              </a:rPr>
              <a:t>--，转步骤</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3.1</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重新处理第</a:t>
            </a:r>
            <a:r>
              <a:rPr lang="en-US" altLang="zh-CN" sz="2000">
                <a:latin typeface="Times New Roman" panose="02020603050405020304" pitchFamily="18" charset="0"/>
                <a:cs typeface="Times New Roman" panose="02020603050405020304" pitchFamily="18" charset="0"/>
              </a:rPr>
              <a:t> </a:t>
            </a:r>
            <a:r>
              <a:rPr lang="zh-CN" altLang="en-US" sz="2000" i="1">
                <a:latin typeface="Times New Roman" panose="02020603050405020304" pitchFamily="18" charset="0"/>
                <a:cs typeface="Times New Roman" panose="02020603050405020304" pitchFamily="18" charset="0"/>
              </a:rPr>
              <a:t>i</a:t>
            </a:r>
            <a:r>
              <a:rPr lang="en-US" altLang="zh-CN" sz="2000" i="1">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个作业；</a:t>
            </a:r>
          </a:p>
          <a:p>
            <a:pPr>
              <a:lnSpc>
                <a:spcPct val="110000"/>
              </a:lnSpc>
              <a:spcBef>
                <a:spcPts val="0"/>
              </a:spcBef>
              <a:spcAft>
                <a:spcPts val="0"/>
              </a:spcAft>
            </a:pP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    3.4 若尚有作业没被处理，则</a:t>
            </a:r>
            <a:r>
              <a:rPr lang="en-US" altLang="zh-CN" sz="2000">
                <a:latin typeface="Times New Roman" panose="02020603050405020304" pitchFamily="18" charset="0"/>
                <a:cs typeface="Times New Roman" panose="02020603050405020304" pitchFamily="18" charset="0"/>
              </a:rPr>
              <a:t> </a:t>
            </a:r>
            <a:r>
              <a:rPr lang="zh-CN" altLang="en-US" sz="2000" i="1">
                <a:latin typeface="Times New Roman" panose="02020603050405020304" pitchFamily="18" charset="0"/>
                <a:cs typeface="Times New Roman" panose="02020603050405020304" pitchFamily="18" charset="0"/>
              </a:rPr>
              <a:t>i</a:t>
            </a:r>
            <a:r>
              <a:rPr lang="zh-CN" altLang="en-US" sz="2000">
                <a:latin typeface="Times New Roman" panose="02020603050405020304" pitchFamily="18" charset="0"/>
                <a:cs typeface="Times New Roman" panose="02020603050405020304" pitchFamily="18" charset="0"/>
              </a:rPr>
              <a:t>++，转步骤</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3.1</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处理下一个作业；</a:t>
            </a:r>
          </a:p>
          <a:p>
            <a:pPr>
              <a:lnSpc>
                <a:spcPct val="110000"/>
              </a:lnSpc>
              <a:spcBef>
                <a:spcPts val="0"/>
              </a:spcBef>
              <a:spcAft>
                <a:spcPts val="0"/>
              </a:spcAft>
            </a:pP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3.5 若</a:t>
            </a:r>
            <a:r>
              <a:rPr lang="en-US" altLang="zh-CN" sz="2000">
                <a:latin typeface="Times New Roman" panose="02020603050405020304" pitchFamily="18" charset="0"/>
                <a:cs typeface="Times New Roman" panose="02020603050405020304" pitchFamily="18" charset="0"/>
              </a:rPr>
              <a:t> </a:t>
            </a:r>
            <a:r>
              <a:rPr lang="zh-CN" altLang="en-US" sz="2000" i="1">
                <a:latin typeface="Times New Roman" panose="02020603050405020304" pitchFamily="18" charset="0"/>
                <a:cs typeface="Times New Roman" panose="02020603050405020304" pitchFamily="18" charset="0"/>
              </a:rPr>
              <a:t>n</a:t>
            </a:r>
            <a:r>
              <a:rPr lang="en-US" altLang="zh-CN" sz="2000" i="1">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个作业已全部处理，则输出一个解，算法结束；</a:t>
            </a:r>
          </a:p>
        </p:txBody>
      </p:sp>
      <p:sp>
        <p:nvSpPr>
          <p:cNvPr id="2"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10.3.1  批处理作业调度</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10.3.2  哈密顿回路</a:t>
            </a:r>
          </a:p>
        </p:txBody>
      </p:sp>
      <p:sp>
        <p:nvSpPr>
          <p:cNvPr id="117" name="文本框 116"/>
          <p:cNvSpPr txBox="1"/>
          <p:nvPr/>
        </p:nvSpPr>
        <p:spPr>
          <a:xfrm>
            <a:off x="528955" y="932180"/>
            <a:ext cx="10810875" cy="1420495"/>
          </a:xfrm>
          <a:prstGeom prst="rect">
            <a:avLst/>
          </a:prstGeom>
          <a:noFill/>
          <a:ln w="9525">
            <a:noFill/>
          </a:ln>
        </p:spPr>
        <p:txBody>
          <a:bodyPr wrap="square">
            <a:spAutoFit/>
          </a:bodyPr>
          <a:lstStyle/>
          <a:p>
            <a:pPr indent="20955" algn="just">
              <a:lnSpc>
                <a:spcPct val="120000"/>
              </a:lnSpc>
              <a:spcBef>
                <a:spcPts val="0"/>
              </a:spcBef>
              <a:spcAft>
                <a:spcPts val="0"/>
              </a:spcAft>
            </a:pPr>
            <a:r>
              <a:rPr lang="zh-CN" sz="2400" b="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【问题】</a:t>
            </a:r>
            <a:r>
              <a:rPr lang="zh-CN" sz="2400" b="0">
                <a:latin typeface="Times New Roman" panose="02020603050405020304" pitchFamily="18" charset="0"/>
                <a:ea typeface="微软雅黑" panose="020B0503020204020204" pitchFamily="34" charset="-122"/>
                <a:cs typeface="Times New Roman" panose="02020603050405020304" pitchFamily="18" charset="0"/>
              </a:rPr>
              <a:t>爱尔兰数学家哈密顿（</a:t>
            </a:r>
            <a:r>
              <a:rPr lang="en-US" sz="2400" b="0">
                <a:latin typeface="Times New Roman" panose="02020603050405020304" pitchFamily="18" charset="0"/>
                <a:ea typeface="微软雅黑" panose="020B0503020204020204" pitchFamily="34" charset="-122"/>
                <a:cs typeface="Times New Roman" panose="02020603050405020304" pitchFamily="18" charset="0"/>
              </a:rPr>
              <a:t>William Hamilton</a:t>
            </a:r>
            <a:r>
              <a:rPr lang="zh-CN"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a:latin typeface="Times New Roman" panose="02020603050405020304" pitchFamily="18" charset="0"/>
                <a:ea typeface="微软雅黑" panose="020B0503020204020204" pitchFamily="34" charset="-122"/>
                <a:cs typeface="Times New Roman" panose="02020603050405020304" pitchFamily="18" charset="0"/>
              </a:rPr>
              <a:t>1805—1865</a:t>
            </a:r>
            <a:r>
              <a:rPr lang="zh-CN" sz="2400" b="0">
                <a:latin typeface="Times New Roman" panose="02020603050405020304" pitchFamily="18" charset="0"/>
                <a:ea typeface="微软雅黑" panose="020B0503020204020204" pitchFamily="34" charset="-122"/>
                <a:cs typeface="Times New Roman" panose="02020603050405020304" pitchFamily="18" charset="0"/>
              </a:rPr>
              <a:t>）提出了著名的周游世界问题。</a:t>
            </a:r>
            <a:r>
              <a:rPr lang="zh-CN" sz="2400" b="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哈密顿回路问题</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Hamilton cycle problem</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要求从一个城市出发，经过每个城市恰好一次，然后回到出发城市。</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8" name="文本框 117"/>
          <p:cNvSpPr txBox="1"/>
          <p:nvPr/>
        </p:nvSpPr>
        <p:spPr>
          <a:xfrm>
            <a:off x="528955" y="2345690"/>
            <a:ext cx="7068185" cy="1420495"/>
          </a:xfrm>
          <a:prstGeom prst="rect">
            <a:avLst/>
          </a:prstGeom>
          <a:noFill/>
          <a:ln w="9525">
            <a:noFill/>
          </a:ln>
        </p:spPr>
        <p:txBody>
          <a:bodyPr wrap="square">
            <a:spAutoFit/>
          </a:bodyPr>
          <a:lstStyle/>
          <a:p>
            <a:pPr indent="0" algn="just">
              <a:lnSpc>
                <a:spcPct val="120000"/>
              </a:lnSpc>
              <a:spcBef>
                <a:spcPts val="0"/>
              </a:spcBef>
              <a:spcAft>
                <a:spcPts val="0"/>
              </a:spcAft>
            </a:pPr>
            <a:r>
              <a:rPr lang="zh-CN" sz="2400" b="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【想法】</a:t>
            </a:r>
            <a:r>
              <a:rPr lang="zh-CN" sz="2400" b="0">
                <a:latin typeface="Times New Roman" panose="02020603050405020304" pitchFamily="18" charset="0"/>
                <a:ea typeface="微软雅黑" panose="020B0503020204020204" pitchFamily="34" charset="-122"/>
                <a:cs typeface="Times New Roman" panose="02020603050405020304" pitchFamily="18" charset="0"/>
              </a:rPr>
              <a:t>图</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G</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V</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E</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的顶点集为</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V</a:t>
            </a:r>
            <a:r>
              <a:rPr lang="en-US" sz="2400" b="0">
                <a:latin typeface="Times New Roman" panose="02020603050405020304" pitchFamily="18" charset="0"/>
                <a:ea typeface="微软雅黑" panose="020B0503020204020204" pitchFamily="34" charset="-122"/>
                <a:cs typeface="Times New Roman" panose="02020603050405020304" pitchFamily="18" charset="0"/>
              </a:rPr>
              <a:t>={1, 2, …,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，哈密顿回路的可能解表示为</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 </a:t>
            </a:r>
            <a:r>
              <a:rPr lang="zh-CN" sz="2400" b="0">
                <a:latin typeface="Times New Roman" panose="02020603050405020304" pitchFamily="18" charset="0"/>
                <a:ea typeface="微软雅黑" panose="020B0503020204020204" pitchFamily="34" charset="-122"/>
                <a:cs typeface="Times New Roman" panose="02020603050405020304" pitchFamily="18" charset="0"/>
              </a:rPr>
              <a:t>元组</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X</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x</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1</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x</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2</a:t>
            </a:r>
            <a:r>
              <a:rPr lang="en-US" sz="2400" b="0">
                <a:latin typeface="Times New Roman" panose="02020603050405020304" pitchFamily="18" charset="0"/>
                <a:ea typeface="微软雅黑" panose="020B0503020204020204" pitchFamily="34" charset="-122"/>
                <a:cs typeface="Times New Roman" panose="02020603050405020304" pitchFamily="18" charset="0"/>
              </a:rPr>
              <a:t>, …,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x</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n</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，其中，</a:t>
            </a:r>
            <a:r>
              <a:rPr lang="en-US" sz="2400" b="0" i="1">
                <a:latin typeface="Times New Roman" panose="02020603050405020304" pitchFamily="18" charset="0"/>
                <a:ea typeface="微软雅黑" panose="020B0503020204020204" pitchFamily="34" charset="-122"/>
                <a:cs typeface="Times New Roman" panose="02020603050405020304" pitchFamily="18" charset="0"/>
              </a:rPr>
              <a:t>x</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i</a:t>
            </a:r>
            <a:r>
              <a:rPr lang="en-US" sz="2400" b="0">
                <a:latin typeface="Times New Roman" panose="02020603050405020304" pitchFamily="18" charset="0"/>
                <a:ea typeface="微软雅黑" panose="020B0503020204020204" pitchFamily="34" charset="-122"/>
                <a:cs typeface="Times New Roman" panose="02020603050405020304" pitchFamily="18" charset="0"/>
              </a:rPr>
              <a:t>∈{1, 2, …,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。有如下约束条件：</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4" name="对象 3"/>
          <p:cNvGraphicFramePr>
            <a:graphicFrameLocks noChangeAspect="1"/>
          </p:cNvGraphicFramePr>
          <p:nvPr/>
        </p:nvGraphicFramePr>
        <p:xfrm>
          <a:off x="7802245" y="2476500"/>
          <a:ext cx="3538220" cy="1274445"/>
        </p:xfrm>
        <a:graphic>
          <a:graphicData uri="http://schemas.openxmlformats.org/presentationml/2006/ole">
            <mc:AlternateContent xmlns:mc="http://schemas.openxmlformats.org/markup-compatibility/2006">
              <mc:Choice xmlns:v="urn:schemas-microsoft-com:vml" Requires="v">
                <p:oleObj r:id="rId3" imgW="2486025" imgH="895350" progId="Paint.Picture">
                  <p:embed/>
                </p:oleObj>
              </mc:Choice>
              <mc:Fallback>
                <p:oleObj r:id="rId3" imgW="2486025" imgH="895350" progId="Paint.Picture">
                  <p:embed/>
                  <p:pic>
                    <p:nvPicPr>
                      <p:cNvPr id="4" name="对象 3"/>
                      <p:cNvPicPr/>
                      <p:nvPr/>
                    </p:nvPicPr>
                    <p:blipFill>
                      <a:blip r:embed="rId4"/>
                      <a:stretch>
                        <a:fillRect/>
                      </a:stretch>
                    </p:blipFill>
                    <p:spPr>
                      <a:xfrm>
                        <a:off x="7802245" y="2476500"/>
                        <a:ext cx="3538220" cy="1274445"/>
                      </a:xfrm>
                      <a:prstGeom prst="rect">
                        <a:avLst/>
                      </a:prstGeom>
                    </p:spPr>
                  </p:pic>
                </p:oleObj>
              </mc:Fallback>
            </mc:AlternateContent>
          </a:graphicData>
        </a:graphic>
      </p:graphicFrame>
      <p:sp>
        <p:nvSpPr>
          <p:cNvPr id="8" name="文本框 7"/>
          <p:cNvSpPr txBox="1"/>
          <p:nvPr/>
        </p:nvSpPr>
        <p:spPr>
          <a:xfrm>
            <a:off x="565785" y="4084955"/>
            <a:ext cx="10775315" cy="1714500"/>
          </a:xfrm>
          <a:prstGeom prst="rect">
            <a:avLst/>
          </a:prstGeom>
          <a:noFill/>
          <a:ln w="9525">
            <a:noFill/>
          </a:ln>
        </p:spPr>
        <p:txBody>
          <a:bodyPr wrap="square">
            <a:spAutoFit/>
          </a:bodyPr>
          <a:lstStyle/>
          <a:p>
            <a:pPr indent="0" algn="just">
              <a:lnSpc>
                <a:spcPct val="120000"/>
              </a:lnSpc>
              <a:spcBef>
                <a:spcPts val="0"/>
              </a:spcBef>
              <a:spcAft>
                <a:spcPts val="0"/>
              </a:spcAft>
            </a:pPr>
            <a:r>
              <a:rPr lang="en-US" altLang="zh-CN" sz="2200" b="0">
                <a:latin typeface="Times New Roman" panose="02020603050405020304" pitchFamily="18" charset="0"/>
                <a:ea typeface="微软雅黑" panose="020B0503020204020204" pitchFamily="34" charset="-122"/>
                <a:cs typeface="Times New Roman" panose="02020603050405020304" pitchFamily="18" charset="0"/>
              </a:rPr>
              <a:t>        </a:t>
            </a:r>
            <a:r>
              <a:rPr lang="zh-CN" sz="2200" b="0">
                <a:latin typeface="Times New Roman" panose="02020603050405020304" pitchFamily="18" charset="0"/>
                <a:ea typeface="微软雅黑" panose="020B0503020204020204" pitchFamily="34" charset="-122"/>
                <a:cs typeface="Times New Roman" panose="02020603050405020304" pitchFamily="18" charset="0"/>
              </a:rPr>
              <a:t>回溯法求解哈密顿回路问题，在解空间树中从</a:t>
            </a:r>
            <a:r>
              <a:rPr lang="zh-CN" sz="22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根结点</a:t>
            </a:r>
            <a:r>
              <a:rPr lang="zh-CN" sz="2200" b="0">
                <a:latin typeface="Times New Roman" panose="02020603050405020304" pitchFamily="18" charset="0"/>
                <a:ea typeface="微软雅黑" panose="020B0503020204020204" pitchFamily="34" charset="-122"/>
                <a:cs typeface="Times New Roman" panose="02020603050405020304" pitchFamily="18" charset="0"/>
              </a:rPr>
              <a:t>开始搜索，如果从根结点到当前结点对应一个部分解，则在当前结点处选择</a:t>
            </a:r>
            <a:r>
              <a:rPr lang="zh-CN" sz="22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第一棵子树</a:t>
            </a:r>
            <a:r>
              <a:rPr lang="zh-CN" sz="2200" b="0">
                <a:latin typeface="Times New Roman" panose="02020603050405020304" pitchFamily="18" charset="0"/>
                <a:ea typeface="微软雅黑" panose="020B0503020204020204" pitchFamily="34" charset="-122"/>
                <a:cs typeface="Times New Roman" panose="02020603050405020304" pitchFamily="18" charset="0"/>
              </a:rPr>
              <a:t>继续搜索，否则，对当前子树的</a:t>
            </a:r>
            <a:r>
              <a:rPr lang="zh-CN" sz="22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兄弟结点</a:t>
            </a:r>
            <a:r>
              <a:rPr lang="zh-CN" sz="2200" b="0">
                <a:latin typeface="Times New Roman" panose="02020603050405020304" pitchFamily="18" charset="0"/>
                <a:ea typeface="微软雅黑" panose="020B0503020204020204" pitchFamily="34" charset="-122"/>
                <a:cs typeface="Times New Roman" panose="02020603050405020304" pitchFamily="18" charset="0"/>
              </a:rPr>
              <a:t>进行搜索，如果当前结点的所有子树都已试探并且发生冲突，则</a:t>
            </a:r>
            <a:r>
              <a:rPr lang="zh-CN" sz="22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回溯</a:t>
            </a:r>
            <a:r>
              <a:rPr lang="zh-CN" sz="2200" b="0">
                <a:latin typeface="Times New Roman" panose="02020603050405020304" pitchFamily="18" charset="0"/>
                <a:ea typeface="微软雅黑" panose="020B0503020204020204" pitchFamily="34" charset="-122"/>
                <a:cs typeface="Times New Roman" panose="02020603050405020304" pitchFamily="18" charset="0"/>
              </a:rPr>
              <a:t>到当前结点的父结点。</a:t>
            </a:r>
            <a:endParaRPr lang="zh-CN" altLang="en-US" sz="220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10.1.1  深度优先搜索的设计思想</a:t>
            </a:r>
          </a:p>
        </p:txBody>
      </p:sp>
      <p:sp>
        <p:nvSpPr>
          <p:cNvPr id="45" name="Text Box 12"/>
          <p:cNvSpPr txBox="1">
            <a:spLocks noChangeArrowheads="1"/>
          </p:cNvSpPr>
          <p:nvPr/>
        </p:nvSpPr>
        <p:spPr bwMode="auto">
          <a:xfrm>
            <a:off x="1234440" y="1066800"/>
            <a:ext cx="851916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spcBef>
                <a:spcPct val="50000"/>
              </a:spcBef>
            </a:pP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运行实例</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深入理解操作过程</a:t>
            </a:r>
          </a:p>
        </p:txBody>
      </p:sp>
      <p:grpSp>
        <p:nvGrpSpPr>
          <p:cNvPr id="46" name="Group 82"/>
          <p:cNvGrpSpPr/>
          <p:nvPr/>
        </p:nvGrpSpPr>
        <p:grpSpPr>
          <a:xfrm>
            <a:off x="810600" y="1158020"/>
            <a:ext cx="360000" cy="432000"/>
            <a:chOff x="1743075" y="3159126"/>
            <a:chExt cx="454025" cy="546100"/>
          </a:xfrm>
          <a:solidFill>
            <a:srgbClr val="5A327D"/>
          </a:solidFill>
        </p:grpSpPr>
        <p:sp>
          <p:nvSpPr>
            <p:cNvPr id="47" name="Freeform 69"/>
            <p:cNvSpPr/>
            <p:nvPr/>
          </p:nvSpPr>
          <p:spPr bwMode="auto">
            <a:xfrm>
              <a:off x="1952625" y="3159126"/>
              <a:ext cx="111125" cy="101600"/>
            </a:xfrm>
            <a:custGeom>
              <a:avLst/>
              <a:gdLst>
                <a:gd name="T0" fmla="*/ 26 w 39"/>
                <a:gd name="T1" fmla="*/ 36 h 36"/>
                <a:gd name="T2" fmla="*/ 27 w 39"/>
                <a:gd name="T3" fmla="*/ 36 h 36"/>
                <a:gd name="T4" fmla="*/ 28 w 39"/>
                <a:gd name="T5" fmla="*/ 36 h 36"/>
                <a:gd name="T6" fmla="*/ 39 w 39"/>
                <a:gd name="T7" fmla="*/ 17 h 36"/>
                <a:gd name="T8" fmla="*/ 39 w 39"/>
                <a:gd name="T9" fmla="*/ 16 h 36"/>
                <a:gd name="T10" fmla="*/ 39 w 39"/>
                <a:gd name="T11" fmla="*/ 15 h 36"/>
                <a:gd name="T12" fmla="*/ 13 w 39"/>
                <a:gd name="T13" fmla="*/ 0 h 36"/>
                <a:gd name="T14" fmla="*/ 12 w 39"/>
                <a:gd name="T15" fmla="*/ 0 h 36"/>
                <a:gd name="T16" fmla="*/ 12 w 39"/>
                <a:gd name="T17" fmla="*/ 0 h 36"/>
                <a:gd name="T18" fmla="*/ 0 w 39"/>
                <a:gd name="T19" fmla="*/ 20 h 36"/>
                <a:gd name="T20" fmla="*/ 1 w 39"/>
                <a:gd name="T21" fmla="*/ 21 h 36"/>
                <a:gd name="T22" fmla="*/ 26 w 39"/>
                <a:gd name="T23"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36">
                  <a:moveTo>
                    <a:pt x="26" y="36"/>
                  </a:moveTo>
                  <a:cubicBezTo>
                    <a:pt x="26" y="36"/>
                    <a:pt x="27" y="36"/>
                    <a:pt x="27" y="36"/>
                  </a:cubicBezTo>
                  <a:cubicBezTo>
                    <a:pt x="27" y="36"/>
                    <a:pt x="27" y="36"/>
                    <a:pt x="28" y="36"/>
                  </a:cubicBezTo>
                  <a:cubicBezTo>
                    <a:pt x="39" y="17"/>
                    <a:pt x="39" y="17"/>
                    <a:pt x="39" y="17"/>
                  </a:cubicBezTo>
                  <a:cubicBezTo>
                    <a:pt x="39" y="16"/>
                    <a:pt x="39" y="16"/>
                    <a:pt x="39" y="16"/>
                  </a:cubicBezTo>
                  <a:cubicBezTo>
                    <a:pt x="39" y="16"/>
                    <a:pt x="39" y="15"/>
                    <a:pt x="39" y="15"/>
                  </a:cubicBezTo>
                  <a:cubicBezTo>
                    <a:pt x="13" y="0"/>
                    <a:pt x="13" y="0"/>
                    <a:pt x="13" y="0"/>
                  </a:cubicBezTo>
                  <a:cubicBezTo>
                    <a:pt x="13" y="0"/>
                    <a:pt x="13" y="0"/>
                    <a:pt x="12" y="0"/>
                  </a:cubicBezTo>
                  <a:cubicBezTo>
                    <a:pt x="12" y="0"/>
                    <a:pt x="12" y="0"/>
                    <a:pt x="12" y="0"/>
                  </a:cubicBezTo>
                  <a:cubicBezTo>
                    <a:pt x="0" y="20"/>
                    <a:pt x="0" y="20"/>
                    <a:pt x="0" y="20"/>
                  </a:cubicBezTo>
                  <a:cubicBezTo>
                    <a:pt x="0" y="20"/>
                    <a:pt x="0" y="21"/>
                    <a:pt x="1" y="21"/>
                  </a:cubicBezTo>
                  <a:lnTo>
                    <a:pt x="26"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70"/>
            <p:cNvSpPr/>
            <p:nvPr/>
          </p:nvSpPr>
          <p:spPr bwMode="auto">
            <a:xfrm>
              <a:off x="1743075" y="3557588"/>
              <a:ext cx="79375" cy="98425"/>
            </a:xfrm>
            <a:custGeom>
              <a:avLst/>
              <a:gdLst>
                <a:gd name="T0" fmla="*/ 27 w 28"/>
                <a:gd name="T1" fmla="*/ 17 h 35"/>
                <a:gd name="T2" fmla="*/ 7 w 28"/>
                <a:gd name="T3" fmla="*/ 3 h 35"/>
                <a:gd name="T4" fmla="*/ 4 w 28"/>
                <a:gd name="T5" fmla="*/ 3 h 35"/>
                <a:gd name="T6" fmla="*/ 0 w 28"/>
                <a:gd name="T7" fmla="*/ 34 h 35"/>
                <a:gd name="T8" fmla="*/ 1 w 28"/>
                <a:gd name="T9" fmla="*/ 35 h 35"/>
                <a:gd name="T10" fmla="*/ 1 w 28"/>
                <a:gd name="T11" fmla="*/ 35 h 35"/>
                <a:gd name="T12" fmla="*/ 2 w 28"/>
                <a:gd name="T13" fmla="*/ 35 h 35"/>
                <a:gd name="T14" fmla="*/ 28 w 28"/>
                <a:gd name="T15" fmla="*/ 17 h 35"/>
                <a:gd name="T16" fmla="*/ 27 w 28"/>
                <a:gd name="T17"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35">
                  <a:moveTo>
                    <a:pt x="27" y="17"/>
                  </a:moveTo>
                  <a:cubicBezTo>
                    <a:pt x="16" y="0"/>
                    <a:pt x="7" y="3"/>
                    <a:pt x="7" y="3"/>
                  </a:cubicBezTo>
                  <a:cubicBezTo>
                    <a:pt x="6" y="3"/>
                    <a:pt x="5" y="3"/>
                    <a:pt x="4" y="3"/>
                  </a:cubicBezTo>
                  <a:cubicBezTo>
                    <a:pt x="0" y="34"/>
                    <a:pt x="0" y="34"/>
                    <a:pt x="0" y="34"/>
                  </a:cubicBezTo>
                  <a:cubicBezTo>
                    <a:pt x="0" y="34"/>
                    <a:pt x="1" y="34"/>
                    <a:pt x="1" y="35"/>
                  </a:cubicBezTo>
                  <a:cubicBezTo>
                    <a:pt x="1" y="35"/>
                    <a:pt x="1" y="35"/>
                    <a:pt x="1" y="35"/>
                  </a:cubicBezTo>
                  <a:cubicBezTo>
                    <a:pt x="2" y="35"/>
                    <a:pt x="2" y="35"/>
                    <a:pt x="2" y="35"/>
                  </a:cubicBezTo>
                  <a:cubicBezTo>
                    <a:pt x="28" y="17"/>
                    <a:pt x="28" y="17"/>
                    <a:pt x="28" y="17"/>
                  </a:cubicBezTo>
                  <a:cubicBezTo>
                    <a:pt x="28" y="17"/>
                    <a:pt x="28" y="17"/>
                    <a:pt x="27"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71"/>
            <p:cNvSpPr>
              <a:spLocks noEditPoints="1"/>
            </p:cNvSpPr>
            <p:nvPr/>
          </p:nvSpPr>
          <p:spPr bwMode="auto">
            <a:xfrm>
              <a:off x="1762125" y="3252788"/>
              <a:ext cx="247650" cy="338138"/>
            </a:xfrm>
            <a:custGeom>
              <a:avLst/>
              <a:gdLst>
                <a:gd name="T0" fmla="*/ 27 w 87"/>
                <a:gd name="T1" fmla="*/ 119 h 119"/>
                <a:gd name="T2" fmla="*/ 87 w 87"/>
                <a:gd name="T3" fmla="*/ 16 h 119"/>
                <a:gd name="T4" fmla="*/ 87 w 87"/>
                <a:gd name="T5" fmla="*/ 16 h 119"/>
                <a:gd name="T6" fmla="*/ 87 w 87"/>
                <a:gd name="T7" fmla="*/ 15 h 119"/>
                <a:gd name="T8" fmla="*/ 61 w 87"/>
                <a:gd name="T9" fmla="*/ 0 h 119"/>
                <a:gd name="T10" fmla="*/ 60 w 87"/>
                <a:gd name="T11" fmla="*/ 0 h 119"/>
                <a:gd name="T12" fmla="*/ 0 w 87"/>
                <a:gd name="T13" fmla="*/ 102 h 119"/>
                <a:gd name="T14" fmla="*/ 27 w 87"/>
                <a:gd name="T15" fmla="*/ 119 h 119"/>
                <a:gd name="T16" fmla="*/ 40 w 87"/>
                <a:gd name="T17" fmla="*/ 57 h 119"/>
                <a:gd name="T18" fmla="*/ 66 w 87"/>
                <a:gd name="T19" fmla="*/ 13 h 119"/>
                <a:gd name="T20" fmla="*/ 72 w 87"/>
                <a:gd name="T21" fmla="*/ 11 h 119"/>
                <a:gd name="T22" fmla="*/ 73 w 87"/>
                <a:gd name="T23" fmla="*/ 17 h 119"/>
                <a:gd name="T24" fmla="*/ 47 w 87"/>
                <a:gd name="T25" fmla="*/ 61 h 119"/>
                <a:gd name="T26" fmla="*/ 43 w 87"/>
                <a:gd name="T27" fmla="*/ 63 h 119"/>
                <a:gd name="T28" fmla="*/ 41 w 87"/>
                <a:gd name="T29" fmla="*/ 63 h 119"/>
                <a:gd name="T30" fmla="*/ 40 w 87"/>
                <a:gd name="T31" fmla="*/ 5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 h="119">
                  <a:moveTo>
                    <a:pt x="27" y="119"/>
                  </a:moveTo>
                  <a:cubicBezTo>
                    <a:pt x="87" y="16"/>
                    <a:pt x="87" y="16"/>
                    <a:pt x="87" y="16"/>
                  </a:cubicBezTo>
                  <a:cubicBezTo>
                    <a:pt x="87" y="16"/>
                    <a:pt x="87" y="16"/>
                    <a:pt x="87" y="16"/>
                  </a:cubicBezTo>
                  <a:cubicBezTo>
                    <a:pt x="87" y="15"/>
                    <a:pt x="87" y="15"/>
                    <a:pt x="87" y="15"/>
                  </a:cubicBezTo>
                  <a:cubicBezTo>
                    <a:pt x="61" y="0"/>
                    <a:pt x="61" y="0"/>
                    <a:pt x="61" y="0"/>
                  </a:cubicBezTo>
                  <a:cubicBezTo>
                    <a:pt x="61" y="0"/>
                    <a:pt x="60" y="0"/>
                    <a:pt x="60" y="0"/>
                  </a:cubicBezTo>
                  <a:cubicBezTo>
                    <a:pt x="0" y="102"/>
                    <a:pt x="0" y="102"/>
                    <a:pt x="0" y="102"/>
                  </a:cubicBezTo>
                  <a:cubicBezTo>
                    <a:pt x="4" y="102"/>
                    <a:pt x="15" y="103"/>
                    <a:pt x="27" y="119"/>
                  </a:cubicBezTo>
                  <a:close/>
                  <a:moveTo>
                    <a:pt x="40" y="57"/>
                  </a:moveTo>
                  <a:cubicBezTo>
                    <a:pt x="66" y="13"/>
                    <a:pt x="66" y="13"/>
                    <a:pt x="66" y="13"/>
                  </a:cubicBezTo>
                  <a:cubicBezTo>
                    <a:pt x="67" y="11"/>
                    <a:pt x="70" y="10"/>
                    <a:pt x="72" y="11"/>
                  </a:cubicBezTo>
                  <a:cubicBezTo>
                    <a:pt x="73" y="13"/>
                    <a:pt x="74" y="15"/>
                    <a:pt x="73" y="17"/>
                  </a:cubicBezTo>
                  <a:cubicBezTo>
                    <a:pt x="47" y="61"/>
                    <a:pt x="47" y="61"/>
                    <a:pt x="47" y="61"/>
                  </a:cubicBezTo>
                  <a:cubicBezTo>
                    <a:pt x="46" y="63"/>
                    <a:pt x="45" y="63"/>
                    <a:pt x="43" y="63"/>
                  </a:cubicBezTo>
                  <a:cubicBezTo>
                    <a:pt x="43" y="63"/>
                    <a:pt x="42" y="63"/>
                    <a:pt x="41" y="63"/>
                  </a:cubicBezTo>
                  <a:cubicBezTo>
                    <a:pt x="39" y="62"/>
                    <a:pt x="39" y="59"/>
                    <a:pt x="40"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72"/>
            <p:cNvSpPr/>
            <p:nvPr/>
          </p:nvSpPr>
          <p:spPr bwMode="auto">
            <a:xfrm>
              <a:off x="1758950" y="3468688"/>
              <a:ext cx="438150" cy="236538"/>
            </a:xfrm>
            <a:custGeom>
              <a:avLst/>
              <a:gdLst>
                <a:gd name="T0" fmla="*/ 153 w 154"/>
                <a:gd name="T1" fmla="*/ 2 h 83"/>
                <a:gd name="T2" fmla="*/ 148 w 154"/>
                <a:gd name="T3" fmla="*/ 1 h 83"/>
                <a:gd name="T4" fmla="*/ 141 w 154"/>
                <a:gd name="T5" fmla="*/ 5 h 83"/>
                <a:gd name="T6" fmla="*/ 121 w 154"/>
                <a:gd name="T7" fmla="*/ 20 h 83"/>
                <a:gd name="T8" fmla="*/ 122 w 154"/>
                <a:gd name="T9" fmla="*/ 38 h 83"/>
                <a:gd name="T10" fmla="*/ 122 w 154"/>
                <a:gd name="T11" fmla="*/ 38 h 83"/>
                <a:gd name="T12" fmla="*/ 88 w 154"/>
                <a:gd name="T13" fmla="*/ 44 h 83"/>
                <a:gd name="T14" fmla="*/ 43 w 154"/>
                <a:gd name="T15" fmla="*/ 53 h 83"/>
                <a:gd name="T16" fmla="*/ 41 w 154"/>
                <a:gd name="T17" fmla="*/ 56 h 83"/>
                <a:gd name="T18" fmla="*/ 54 w 154"/>
                <a:gd name="T19" fmla="*/ 70 h 83"/>
                <a:gd name="T20" fmla="*/ 62 w 154"/>
                <a:gd name="T21" fmla="*/ 74 h 83"/>
                <a:gd name="T22" fmla="*/ 62 w 154"/>
                <a:gd name="T23" fmla="*/ 75 h 83"/>
                <a:gd name="T24" fmla="*/ 57 w 154"/>
                <a:gd name="T25" fmla="*/ 75 h 83"/>
                <a:gd name="T26" fmla="*/ 53 w 154"/>
                <a:gd name="T27" fmla="*/ 75 h 83"/>
                <a:gd name="T28" fmla="*/ 29 w 154"/>
                <a:gd name="T29" fmla="*/ 73 h 83"/>
                <a:gd name="T30" fmla="*/ 4 w 154"/>
                <a:gd name="T31" fmla="*/ 70 h 83"/>
                <a:gd name="T32" fmla="*/ 0 w 154"/>
                <a:gd name="T33" fmla="*/ 74 h 83"/>
                <a:gd name="T34" fmla="*/ 4 w 154"/>
                <a:gd name="T35" fmla="*/ 78 h 83"/>
                <a:gd name="T36" fmla="*/ 28 w 154"/>
                <a:gd name="T37" fmla="*/ 80 h 83"/>
                <a:gd name="T38" fmla="*/ 53 w 154"/>
                <a:gd name="T39" fmla="*/ 83 h 83"/>
                <a:gd name="T40" fmla="*/ 56 w 154"/>
                <a:gd name="T41" fmla="*/ 83 h 83"/>
                <a:gd name="T42" fmla="*/ 60 w 154"/>
                <a:gd name="T43" fmla="*/ 83 h 83"/>
                <a:gd name="T44" fmla="*/ 70 w 154"/>
                <a:gd name="T45" fmla="*/ 79 h 83"/>
                <a:gd name="T46" fmla="*/ 69 w 154"/>
                <a:gd name="T47" fmla="*/ 70 h 83"/>
                <a:gd name="T48" fmla="*/ 57 w 154"/>
                <a:gd name="T49" fmla="*/ 62 h 83"/>
                <a:gd name="T50" fmla="*/ 49 w 154"/>
                <a:gd name="T51" fmla="*/ 59 h 83"/>
                <a:gd name="T52" fmla="*/ 89 w 154"/>
                <a:gd name="T53" fmla="*/ 52 h 83"/>
                <a:gd name="T54" fmla="*/ 130 w 154"/>
                <a:gd name="T55" fmla="*/ 44 h 83"/>
                <a:gd name="T56" fmla="*/ 133 w 154"/>
                <a:gd name="T57" fmla="*/ 42 h 83"/>
                <a:gd name="T58" fmla="*/ 133 w 154"/>
                <a:gd name="T59" fmla="*/ 38 h 83"/>
                <a:gd name="T60" fmla="*/ 128 w 154"/>
                <a:gd name="T61" fmla="*/ 33 h 83"/>
                <a:gd name="T62" fmla="*/ 127 w 154"/>
                <a:gd name="T63" fmla="*/ 25 h 83"/>
                <a:gd name="T64" fmla="*/ 145 w 154"/>
                <a:gd name="T65" fmla="*/ 12 h 83"/>
                <a:gd name="T66" fmla="*/ 152 w 154"/>
                <a:gd name="T67" fmla="*/ 8 h 83"/>
                <a:gd name="T68" fmla="*/ 153 w 154"/>
                <a:gd name="T69" fmla="*/ 2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4" h="83">
                  <a:moveTo>
                    <a:pt x="153" y="2"/>
                  </a:moveTo>
                  <a:cubicBezTo>
                    <a:pt x="152" y="0"/>
                    <a:pt x="149" y="0"/>
                    <a:pt x="148" y="1"/>
                  </a:cubicBezTo>
                  <a:cubicBezTo>
                    <a:pt x="146" y="2"/>
                    <a:pt x="143" y="4"/>
                    <a:pt x="141" y="5"/>
                  </a:cubicBezTo>
                  <a:cubicBezTo>
                    <a:pt x="134" y="9"/>
                    <a:pt x="126" y="14"/>
                    <a:pt x="121" y="20"/>
                  </a:cubicBezTo>
                  <a:cubicBezTo>
                    <a:pt x="113" y="28"/>
                    <a:pt x="119" y="35"/>
                    <a:pt x="122" y="38"/>
                  </a:cubicBezTo>
                  <a:cubicBezTo>
                    <a:pt x="122" y="38"/>
                    <a:pt x="122" y="38"/>
                    <a:pt x="122" y="38"/>
                  </a:cubicBezTo>
                  <a:cubicBezTo>
                    <a:pt x="112" y="42"/>
                    <a:pt x="100" y="43"/>
                    <a:pt x="88" y="44"/>
                  </a:cubicBezTo>
                  <a:cubicBezTo>
                    <a:pt x="73" y="45"/>
                    <a:pt x="57" y="46"/>
                    <a:pt x="43" y="53"/>
                  </a:cubicBezTo>
                  <a:cubicBezTo>
                    <a:pt x="42" y="53"/>
                    <a:pt x="41" y="54"/>
                    <a:pt x="41" y="56"/>
                  </a:cubicBezTo>
                  <a:cubicBezTo>
                    <a:pt x="39" y="64"/>
                    <a:pt x="47" y="67"/>
                    <a:pt x="54" y="70"/>
                  </a:cubicBezTo>
                  <a:cubicBezTo>
                    <a:pt x="57" y="71"/>
                    <a:pt x="61" y="73"/>
                    <a:pt x="62" y="74"/>
                  </a:cubicBezTo>
                  <a:cubicBezTo>
                    <a:pt x="62" y="74"/>
                    <a:pt x="62" y="75"/>
                    <a:pt x="62" y="75"/>
                  </a:cubicBezTo>
                  <a:cubicBezTo>
                    <a:pt x="61" y="75"/>
                    <a:pt x="58" y="75"/>
                    <a:pt x="57" y="75"/>
                  </a:cubicBezTo>
                  <a:cubicBezTo>
                    <a:pt x="55" y="75"/>
                    <a:pt x="54" y="75"/>
                    <a:pt x="53" y="75"/>
                  </a:cubicBezTo>
                  <a:cubicBezTo>
                    <a:pt x="45" y="75"/>
                    <a:pt x="37" y="74"/>
                    <a:pt x="29" y="73"/>
                  </a:cubicBezTo>
                  <a:cubicBezTo>
                    <a:pt x="21" y="71"/>
                    <a:pt x="12" y="70"/>
                    <a:pt x="4" y="70"/>
                  </a:cubicBezTo>
                  <a:cubicBezTo>
                    <a:pt x="2" y="70"/>
                    <a:pt x="0" y="72"/>
                    <a:pt x="0" y="74"/>
                  </a:cubicBezTo>
                  <a:cubicBezTo>
                    <a:pt x="0" y="76"/>
                    <a:pt x="2" y="78"/>
                    <a:pt x="4" y="78"/>
                  </a:cubicBezTo>
                  <a:cubicBezTo>
                    <a:pt x="12" y="78"/>
                    <a:pt x="19" y="79"/>
                    <a:pt x="28" y="80"/>
                  </a:cubicBezTo>
                  <a:cubicBezTo>
                    <a:pt x="36" y="82"/>
                    <a:pt x="45" y="83"/>
                    <a:pt x="53" y="83"/>
                  </a:cubicBezTo>
                  <a:cubicBezTo>
                    <a:pt x="54" y="83"/>
                    <a:pt x="55" y="83"/>
                    <a:pt x="56" y="83"/>
                  </a:cubicBezTo>
                  <a:cubicBezTo>
                    <a:pt x="58" y="83"/>
                    <a:pt x="59" y="83"/>
                    <a:pt x="60" y="83"/>
                  </a:cubicBezTo>
                  <a:cubicBezTo>
                    <a:pt x="64" y="83"/>
                    <a:pt x="68" y="82"/>
                    <a:pt x="70" y="79"/>
                  </a:cubicBezTo>
                  <a:cubicBezTo>
                    <a:pt x="72" y="75"/>
                    <a:pt x="69" y="71"/>
                    <a:pt x="69" y="70"/>
                  </a:cubicBezTo>
                  <a:cubicBezTo>
                    <a:pt x="66" y="66"/>
                    <a:pt x="62" y="64"/>
                    <a:pt x="57" y="62"/>
                  </a:cubicBezTo>
                  <a:cubicBezTo>
                    <a:pt x="55" y="62"/>
                    <a:pt x="51" y="60"/>
                    <a:pt x="49" y="59"/>
                  </a:cubicBezTo>
                  <a:cubicBezTo>
                    <a:pt x="62" y="54"/>
                    <a:pt x="75" y="53"/>
                    <a:pt x="89" y="52"/>
                  </a:cubicBezTo>
                  <a:cubicBezTo>
                    <a:pt x="103" y="50"/>
                    <a:pt x="117" y="49"/>
                    <a:pt x="130" y="44"/>
                  </a:cubicBezTo>
                  <a:cubicBezTo>
                    <a:pt x="132" y="44"/>
                    <a:pt x="132" y="43"/>
                    <a:pt x="133" y="42"/>
                  </a:cubicBezTo>
                  <a:cubicBezTo>
                    <a:pt x="133" y="41"/>
                    <a:pt x="133" y="39"/>
                    <a:pt x="133" y="38"/>
                  </a:cubicBezTo>
                  <a:cubicBezTo>
                    <a:pt x="131" y="36"/>
                    <a:pt x="130" y="34"/>
                    <a:pt x="128" y="33"/>
                  </a:cubicBezTo>
                  <a:cubicBezTo>
                    <a:pt x="124" y="28"/>
                    <a:pt x="124" y="28"/>
                    <a:pt x="127" y="25"/>
                  </a:cubicBezTo>
                  <a:cubicBezTo>
                    <a:pt x="131" y="20"/>
                    <a:pt x="139" y="16"/>
                    <a:pt x="145" y="12"/>
                  </a:cubicBezTo>
                  <a:cubicBezTo>
                    <a:pt x="148" y="10"/>
                    <a:pt x="150" y="9"/>
                    <a:pt x="152" y="8"/>
                  </a:cubicBezTo>
                  <a:cubicBezTo>
                    <a:pt x="154" y="6"/>
                    <a:pt x="154" y="4"/>
                    <a:pt x="15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56" name="TextBox 43"/>
          <p:cNvSpPr txBox="1"/>
          <p:nvPr/>
        </p:nvSpPr>
        <p:spPr>
          <a:xfrm>
            <a:off x="11105867" y="6190300"/>
            <a:ext cx="612000" cy="184666"/>
          </a:xfrm>
          <a:prstGeom prst="rect">
            <a:avLst/>
          </a:prstGeom>
          <a:noFill/>
        </p:spPr>
        <p:txBody>
          <a:bodyPr wrap="square" lIns="0" tIns="0" rIns="0" bIns="0" rtlCol="0" anchor="ctr" anchorCtr="0">
            <a:spAutoFit/>
          </a:bodyPr>
          <a:lstStyle/>
          <a:p>
            <a:r>
              <a:rPr lang="en-US" altLang="zh-CN" sz="1200" dirty="0">
                <a:solidFill>
                  <a:schemeClr val="bg1"/>
                </a:solidFill>
                <a:latin typeface="Times New Roman" panose="02020603050405020304" pitchFamily="18" charset="0"/>
                <a:cs typeface="Times New Roman" panose="02020603050405020304" pitchFamily="18" charset="0"/>
              </a:rPr>
              <a:t>Page</a:t>
            </a:r>
            <a:r>
              <a:rPr lang="en-US" altLang="zh-CN" sz="1200" baseline="0" dirty="0">
                <a:solidFill>
                  <a:schemeClr val="bg1"/>
                </a:solidFill>
                <a:latin typeface="Times New Roman" panose="02020603050405020304" pitchFamily="18" charset="0"/>
                <a:cs typeface="Times New Roman" panose="02020603050405020304" pitchFamily="18" charset="0"/>
              </a:rPr>
              <a:t>  27</a:t>
            </a:r>
            <a:endParaRPr lang="zh-CN" altLang="en-US" sz="1200" dirty="0">
              <a:solidFill>
                <a:schemeClr val="bg1"/>
              </a:solidFill>
              <a:latin typeface="Times New Roman" panose="02020603050405020304" pitchFamily="18" charset="0"/>
              <a:cs typeface="Times New Roman" panose="02020603050405020304" pitchFamily="18" charset="0"/>
            </a:endParaRPr>
          </a:p>
        </p:txBody>
      </p:sp>
      <p:grpSp>
        <p:nvGrpSpPr>
          <p:cNvPr id="4" name="组合 3"/>
          <p:cNvGrpSpPr/>
          <p:nvPr/>
        </p:nvGrpSpPr>
        <p:grpSpPr>
          <a:xfrm>
            <a:off x="1667035" y="2462494"/>
            <a:ext cx="4852236" cy="1888630"/>
            <a:chOff x="719197" y="1028664"/>
            <a:chExt cx="4852236" cy="1888630"/>
          </a:xfrm>
          <a:solidFill>
            <a:srgbClr val="B4B4BE"/>
          </a:solidFill>
        </p:grpSpPr>
        <p:sp>
          <p:nvSpPr>
            <p:cNvPr id="18" name="Oval 7"/>
            <p:cNvSpPr>
              <a:spLocks noChangeArrowheads="1"/>
            </p:cNvSpPr>
            <p:nvPr/>
          </p:nvSpPr>
          <p:spPr bwMode="auto">
            <a:xfrm>
              <a:off x="719197" y="1028664"/>
              <a:ext cx="432000" cy="432000"/>
            </a:xfrm>
            <a:prstGeom prst="ellipse">
              <a:avLst/>
            </a:prstGeom>
            <a:grpFill/>
            <a:ln w="28575">
              <a:solidFill>
                <a:srgbClr val="507D7D"/>
              </a:solidFill>
              <a:round/>
            </a:ln>
            <a:effectLst/>
          </p:spPr>
          <p:txBody>
            <a:bodyPr lIns="0" tIns="0" rIns="0" bIns="0"/>
            <a:lstStyle/>
            <a:p>
              <a:pPr algn="ctr">
                <a:lnSpc>
                  <a:spcPts val="2200"/>
                </a:lnSpc>
              </a:pPr>
              <a:r>
                <a:rPr lang="en-US" altLang="zh-CN" sz="2400" b="0" i="1" dirty="0">
                  <a:solidFill>
                    <a:srgbClr val="404040"/>
                  </a:solidFill>
                  <a:latin typeface="Times New Roman" panose="02020603050405020304" pitchFamily="18" charset="0"/>
                  <a:cs typeface="Times New Roman" panose="02020603050405020304" pitchFamily="18" charset="0"/>
                </a:rPr>
                <a:t>v</a:t>
              </a:r>
              <a:r>
                <a:rPr lang="en-US" altLang="zh-CN" sz="2400" b="0" baseline="-25000" dirty="0">
                  <a:solidFill>
                    <a:srgbClr val="404040"/>
                  </a:solidFill>
                  <a:latin typeface="Times New Roman" panose="02020603050405020304" pitchFamily="18" charset="0"/>
                  <a:cs typeface="Times New Roman" panose="02020603050405020304" pitchFamily="18" charset="0"/>
                </a:rPr>
                <a:t>5</a:t>
              </a:r>
              <a:endParaRPr lang="zh-CN" altLang="en-US" sz="2400" b="0" baseline="-25000" dirty="0">
                <a:solidFill>
                  <a:srgbClr val="404040"/>
                </a:solidFill>
                <a:latin typeface="Times New Roman" panose="02020603050405020304" pitchFamily="18" charset="0"/>
                <a:cs typeface="Times New Roman" panose="02020603050405020304" pitchFamily="18" charset="0"/>
              </a:endParaRPr>
            </a:p>
          </p:txBody>
        </p:sp>
        <p:sp>
          <p:nvSpPr>
            <p:cNvPr id="19" name="Line 16"/>
            <p:cNvSpPr>
              <a:spLocks noChangeShapeType="1"/>
            </p:cNvSpPr>
            <p:nvPr/>
          </p:nvSpPr>
          <p:spPr bwMode="auto">
            <a:xfrm>
              <a:off x="1173857" y="1239838"/>
              <a:ext cx="1008000" cy="0"/>
            </a:xfrm>
            <a:prstGeom prst="line">
              <a:avLst/>
            </a:prstGeom>
            <a:grpFill/>
            <a:ln w="25400">
              <a:solidFill>
                <a:srgbClr val="285A32"/>
              </a:solidFill>
              <a:round/>
            </a:ln>
          </p:spPr>
          <p:txBody>
            <a:bodyPr lIns="10800" tIns="28800" rIns="0" bIns="10800"/>
            <a:lstStyle/>
            <a:p>
              <a:endParaRPr lang="zh-CN" altLang="en-US"/>
            </a:p>
          </p:txBody>
        </p:sp>
        <p:sp>
          <p:nvSpPr>
            <p:cNvPr id="20" name="Oval 7"/>
            <p:cNvSpPr>
              <a:spLocks noChangeArrowheads="1"/>
            </p:cNvSpPr>
            <p:nvPr/>
          </p:nvSpPr>
          <p:spPr bwMode="auto">
            <a:xfrm>
              <a:off x="2199433" y="1028664"/>
              <a:ext cx="432000" cy="432000"/>
            </a:xfrm>
            <a:prstGeom prst="ellipse">
              <a:avLst/>
            </a:prstGeom>
            <a:grpFill/>
            <a:ln w="28575">
              <a:solidFill>
                <a:srgbClr val="507D7D"/>
              </a:solidFill>
              <a:round/>
            </a:ln>
            <a:effectLst/>
          </p:spPr>
          <p:txBody>
            <a:bodyPr lIns="0" tIns="0" rIns="0" bIns="0"/>
            <a:lstStyle/>
            <a:p>
              <a:pPr algn="ctr">
                <a:lnSpc>
                  <a:spcPts val="2200"/>
                </a:lnSpc>
              </a:pPr>
              <a:r>
                <a:rPr lang="en-US" altLang="zh-CN" sz="2400" b="0" i="1" dirty="0">
                  <a:solidFill>
                    <a:srgbClr val="404040"/>
                  </a:solidFill>
                  <a:latin typeface="Times New Roman" panose="02020603050405020304" pitchFamily="18" charset="0"/>
                  <a:cs typeface="Times New Roman" panose="02020603050405020304" pitchFamily="18" charset="0"/>
                </a:rPr>
                <a:t>v</a:t>
              </a:r>
              <a:r>
                <a:rPr lang="en-US" altLang="zh-CN" sz="2400" b="0" baseline="-25000" dirty="0">
                  <a:solidFill>
                    <a:srgbClr val="404040"/>
                  </a:solidFill>
                  <a:latin typeface="Times New Roman" panose="02020603050405020304" pitchFamily="18" charset="0"/>
                  <a:cs typeface="Times New Roman" panose="02020603050405020304" pitchFamily="18" charset="0"/>
                </a:rPr>
                <a:t>0</a:t>
              </a:r>
              <a:endParaRPr lang="zh-CN" altLang="en-US" sz="2400" b="0" baseline="-25000" dirty="0">
                <a:solidFill>
                  <a:srgbClr val="404040"/>
                </a:solidFill>
                <a:latin typeface="Times New Roman" panose="02020603050405020304" pitchFamily="18" charset="0"/>
                <a:cs typeface="Times New Roman" panose="02020603050405020304" pitchFamily="18" charset="0"/>
              </a:endParaRPr>
            </a:p>
          </p:txBody>
        </p:sp>
        <p:sp>
          <p:nvSpPr>
            <p:cNvPr id="24" name="Oval 7"/>
            <p:cNvSpPr>
              <a:spLocks noChangeArrowheads="1"/>
            </p:cNvSpPr>
            <p:nvPr/>
          </p:nvSpPr>
          <p:spPr bwMode="auto">
            <a:xfrm>
              <a:off x="3661153" y="2485294"/>
              <a:ext cx="432000" cy="432000"/>
            </a:xfrm>
            <a:prstGeom prst="ellipse">
              <a:avLst/>
            </a:prstGeom>
            <a:grpFill/>
            <a:ln w="28575">
              <a:solidFill>
                <a:srgbClr val="507D7D"/>
              </a:solidFill>
              <a:round/>
            </a:ln>
            <a:effectLst/>
          </p:spPr>
          <p:txBody>
            <a:bodyPr lIns="0" tIns="0" rIns="0" bIns="0"/>
            <a:lstStyle/>
            <a:p>
              <a:pPr algn="ctr">
                <a:lnSpc>
                  <a:spcPts val="2200"/>
                </a:lnSpc>
              </a:pPr>
              <a:r>
                <a:rPr lang="en-US" altLang="zh-CN" sz="2400" b="0" i="1" dirty="0">
                  <a:solidFill>
                    <a:srgbClr val="404040"/>
                  </a:solidFill>
                  <a:latin typeface="Times New Roman" panose="02020603050405020304" pitchFamily="18" charset="0"/>
                  <a:cs typeface="Times New Roman" panose="02020603050405020304" pitchFamily="18" charset="0"/>
                </a:rPr>
                <a:t>v</a:t>
              </a:r>
              <a:r>
                <a:rPr lang="en-US" altLang="zh-CN" sz="2400" b="0" baseline="-25000" dirty="0">
                  <a:solidFill>
                    <a:srgbClr val="404040"/>
                  </a:solidFill>
                  <a:latin typeface="Times New Roman" panose="02020603050405020304" pitchFamily="18" charset="0"/>
                  <a:cs typeface="Times New Roman" panose="02020603050405020304" pitchFamily="18" charset="0"/>
                </a:rPr>
                <a:t>3</a:t>
              </a:r>
              <a:endParaRPr lang="zh-CN" altLang="en-US" sz="2400" b="0" baseline="-25000" dirty="0">
                <a:solidFill>
                  <a:srgbClr val="404040"/>
                </a:solidFill>
                <a:latin typeface="Times New Roman" panose="02020603050405020304" pitchFamily="18" charset="0"/>
                <a:cs typeface="Times New Roman" panose="02020603050405020304" pitchFamily="18" charset="0"/>
              </a:endParaRPr>
            </a:p>
          </p:txBody>
        </p:sp>
        <p:sp>
          <p:nvSpPr>
            <p:cNvPr id="25" name="Oval 7"/>
            <p:cNvSpPr>
              <a:spLocks noChangeArrowheads="1"/>
            </p:cNvSpPr>
            <p:nvPr/>
          </p:nvSpPr>
          <p:spPr bwMode="auto">
            <a:xfrm>
              <a:off x="2199433" y="2485294"/>
              <a:ext cx="432000" cy="432000"/>
            </a:xfrm>
            <a:prstGeom prst="ellipse">
              <a:avLst/>
            </a:prstGeom>
            <a:grpFill/>
            <a:ln w="28575">
              <a:solidFill>
                <a:srgbClr val="507D7D"/>
              </a:solidFill>
              <a:round/>
            </a:ln>
            <a:effectLst/>
          </p:spPr>
          <p:txBody>
            <a:bodyPr lIns="0" tIns="0" rIns="0" bIns="0"/>
            <a:lstStyle/>
            <a:p>
              <a:pPr algn="ctr">
                <a:lnSpc>
                  <a:spcPts val="2200"/>
                </a:lnSpc>
              </a:pPr>
              <a:r>
                <a:rPr lang="en-US" altLang="zh-CN" sz="2400" b="0" i="1" dirty="0">
                  <a:solidFill>
                    <a:srgbClr val="404040"/>
                  </a:solidFill>
                  <a:latin typeface="Times New Roman" panose="02020603050405020304" pitchFamily="18" charset="0"/>
                  <a:cs typeface="Times New Roman" panose="02020603050405020304" pitchFamily="18" charset="0"/>
                </a:rPr>
                <a:t>v</a:t>
              </a:r>
              <a:r>
                <a:rPr lang="en-US" altLang="zh-CN" sz="2400" b="0" baseline="-25000" dirty="0">
                  <a:solidFill>
                    <a:srgbClr val="404040"/>
                  </a:solidFill>
                  <a:latin typeface="Times New Roman" panose="02020603050405020304" pitchFamily="18" charset="0"/>
                  <a:cs typeface="Times New Roman" panose="02020603050405020304" pitchFamily="18" charset="0"/>
                </a:rPr>
                <a:t>2</a:t>
              </a:r>
              <a:endParaRPr lang="zh-CN" altLang="en-US" sz="2400" b="0" baseline="-25000" dirty="0">
                <a:solidFill>
                  <a:srgbClr val="404040"/>
                </a:solidFill>
                <a:latin typeface="Times New Roman" panose="02020603050405020304" pitchFamily="18" charset="0"/>
                <a:cs typeface="Times New Roman" panose="02020603050405020304" pitchFamily="18" charset="0"/>
              </a:endParaRPr>
            </a:p>
          </p:txBody>
        </p:sp>
        <p:sp>
          <p:nvSpPr>
            <p:cNvPr id="26" name="Oval 7"/>
            <p:cNvSpPr>
              <a:spLocks noChangeArrowheads="1"/>
            </p:cNvSpPr>
            <p:nvPr/>
          </p:nvSpPr>
          <p:spPr bwMode="auto">
            <a:xfrm>
              <a:off x="3661153" y="1028664"/>
              <a:ext cx="432000" cy="432000"/>
            </a:xfrm>
            <a:prstGeom prst="ellipse">
              <a:avLst/>
            </a:prstGeom>
            <a:grpFill/>
            <a:ln w="28575">
              <a:solidFill>
                <a:srgbClr val="507D7D"/>
              </a:solidFill>
              <a:round/>
            </a:ln>
            <a:effectLst/>
          </p:spPr>
          <p:txBody>
            <a:bodyPr lIns="0" tIns="0" rIns="0" bIns="0"/>
            <a:lstStyle/>
            <a:p>
              <a:pPr algn="ctr">
                <a:lnSpc>
                  <a:spcPts val="2200"/>
                </a:lnSpc>
              </a:pPr>
              <a:r>
                <a:rPr lang="en-US" altLang="zh-CN" sz="2400" b="0" i="1" dirty="0">
                  <a:solidFill>
                    <a:srgbClr val="404040"/>
                  </a:solidFill>
                  <a:latin typeface="Times New Roman" panose="02020603050405020304" pitchFamily="18" charset="0"/>
                  <a:cs typeface="Times New Roman" panose="02020603050405020304" pitchFamily="18" charset="0"/>
                </a:rPr>
                <a:t>v</a:t>
              </a:r>
              <a:r>
                <a:rPr lang="en-US" altLang="zh-CN" sz="2400" b="0" baseline="-25000" dirty="0">
                  <a:solidFill>
                    <a:srgbClr val="404040"/>
                  </a:solidFill>
                  <a:latin typeface="Times New Roman" panose="02020603050405020304" pitchFamily="18" charset="0"/>
                  <a:cs typeface="Times New Roman" panose="02020603050405020304" pitchFamily="18" charset="0"/>
                </a:rPr>
                <a:t>1</a:t>
              </a:r>
              <a:endParaRPr lang="zh-CN" altLang="en-US" sz="2400" b="0" baseline="-25000" dirty="0">
                <a:solidFill>
                  <a:srgbClr val="404040"/>
                </a:solidFill>
                <a:latin typeface="Times New Roman" panose="02020603050405020304" pitchFamily="18" charset="0"/>
                <a:cs typeface="Times New Roman" panose="02020603050405020304" pitchFamily="18" charset="0"/>
              </a:endParaRPr>
            </a:p>
          </p:txBody>
        </p:sp>
        <p:sp>
          <p:nvSpPr>
            <p:cNvPr id="29" name="Oval 7"/>
            <p:cNvSpPr>
              <a:spLocks noChangeArrowheads="1"/>
            </p:cNvSpPr>
            <p:nvPr/>
          </p:nvSpPr>
          <p:spPr bwMode="auto">
            <a:xfrm>
              <a:off x="5139433" y="1028664"/>
              <a:ext cx="432000" cy="432000"/>
            </a:xfrm>
            <a:prstGeom prst="ellipse">
              <a:avLst/>
            </a:prstGeom>
            <a:grpFill/>
            <a:ln w="28575">
              <a:solidFill>
                <a:srgbClr val="507D7D"/>
              </a:solidFill>
              <a:round/>
            </a:ln>
            <a:effectLst/>
          </p:spPr>
          <p:txBody>
            <a:bodyPr lIns="0" tIns="0" rIns="0" bIns="0"/>
            <a:lstStyle/>
            <a:p>
              <a:pPr algn="ctr">
                <a:lnSpc>
                  <a:spcPts val="2200"/>
                </a:lnSpc>
              </a:pPr>
              <a:r>
                <a:rPr lang="en-US" altLang="zh-CN" sz="2400" b="0" i="1" dirty="0">
                  <a:solidFill>
                    <a:srgbClr val="404040"/>
                  </a:solidFill>
                  <a:latin typeface="Times New Roman" panose="02020603050405020304" pitchFamily="18" charset="0"/>
                  <a:cs typeface="Times New Roman" panose="02020603050405020304" pitchFamily="18" charset="0"/>
                </a:rPr>
                <a:t>v</a:t>
              </a:r>
              <a:r>
                <a:rPr lang="en-US" altLang="zh-CN" sz="2400" b="0" baseline="-25000" dirty="0">
                  <a:solidFill>
                    <a:srgbClr val="404040"/>
                  </a:solidFill>
                  <a:latin typeface="Times New Roman" panose="02020603050405020304" pitchFamily="18" charset="0"/>
                  <a:cs typeface="Times New Roman" panose="02020603050405020304" pitchFamily="18" charset="0"/>
                </a:rPr>
                <a:t>4</a:t>
              </a:r>
              <a:endParaRPr lang="zh-CN" altLang="en-US" sz="2400" b="0" baseline="-25000" dirty="0">
                <a:solidFill>
                  <a:srgbClr val="404040"/>
                </a:solidFill>
                <a:latin typeface="Times New Roman" panose="02020603050405020304" pitchFamily="18" charset="0"/>
                <a:cs typeface="Times New Roman" panose="02020603050405020304" pitchFamily="18" charset="0"/>
              </a:endParaRPr>
            </a:p>
          </p:txBody>
        </p:sp>
        <p:sp>
          <p:nvSpPr>
            <p:cNvPr id="2" name="Line 16"/>
            <p:cNvSpPr>
              <a:spLocks noChangeShapeType="1"/>
            </p:cNvSpPr>
            <p:nvPr/>
          </p:nvSpPr>
          <p:spPr bwMode="auto">
            <a:xfrm>
              <a:off x="2631433" y="1239838"/>
              <a:ext cx="1008000" cy="0"/>
            </a:xfrm>
            <a:prstGeom prst="line">
              <a:avLst/>
            </a:prstGeom>
            <a:grpFill/>
            <a:ln w="25400">
              <a:solidFill>
                <a:srgbClr val="285A32"/>
              </a:solidFill>
              <a:round/>
            </a:ln>
          </p:spPr>
          <p:txBody>
            <a:bodyPr lIns="10800" tIns="28800" rIns="0" bIns="10800"/>
            <a:lstStyle/>
            <a:p>
              <a:endParaRPr lang="zh-CN" altLang="en-US"/>
            </a:p>
          </p:txBody>
        </p:sp>
        <p:sp>
          <p:nvSpPr>
            <p:cNvPr id="31" name="Line 16"/>
            <p:cNvSpPr>
              <a:spLocks noChangeShapeType="1"/>
            </p:cNvSpPr>
            <p:nvPr/>
          </p:nvSpPr>
          <p:spPr bwMode="auto">
            <a:xfrm>
              <a:off x="4108393" y="1239838"/>
              <a:ext cx="1008000" cy="0"/>
            </a:xfrm>
            <a:prstGeom prst="line">
              <a:avLst/>
            </a:prstGeom>
            <a:grpFill/>
            <a:ln w="25400">
              <a:solidFill>
                <a:srgbClr val="285A32"/>
              </a:solidFill>
              <a:round/>
            </a:ln>
          </p:spPr>
          <p:txBody>
            <a:bodyPr lIns="10800" tIns="28800" rIns="0" bIns="10800"/>
            <a:lstStyle/>
            <a:p>
              <a:endParaRPr lang="zh-CN" altLang="en-US"/>
            </a:p>
          </p:txBody>
        </p:sp>
        <p:sp>
          <p:nvSpPr>
            <p:cNvPr id="32" name="Line 16"/>
            <p:cNvSpPr>
              <a:spLocks noChangeShapeType="1"/>
            </p:cNvSpPr>
            <p:nvPr/>
          </p:nvSpPr>
          <p:spPr bwMode="auto">
            <a:xfrm>
              <a:off x="2653153" y="2701294"/>
              <a:ext cx="1008000" cy="0"/>
            </a:xfrm>
            <a:prstGeom prst="line">
              <a:avLst/>
            </a:prstGeom>
            <a:grpFill/>
            <a:ln w="25400">
              <a:solidFill>
                <a:srgbClr val="285A32"/>
              </a:solidFill>
              <a:round/>
            </a:ln>
          </p:spPr>
          <p:txBody>
            <a:bodyPr lIns="10800" tIns="28800" rIns="0" bIns="10800"/>
            <a:lstStyle/>
            <a:p>
              <a:endParaRPr lang="zh-CN" altLang="en-US"/>
            </a:p>
          </p:txBody>
        </p:sp>
        <p:sp>
          <p:nvSpPr>
            <p:cNvPr id="33" name="Line 16"/>
            <p:cNvSpPr>
              <a:spLocks noChangeShapeType="1"/>
            </p:cNvSpPr>
            <p:nvPr/>
          </p:nvSpPr>
          <p:spPr bwMode="auto">
            <a:xfrm>
              <a:off x="2403883" y="1464478"/>
              <a:ext cx="0" cy="1020816"/>
            </a:xfrm>
            <a:prstGeom prst="line">
              <a:avLst/>
            </a:prstGeom>
            <a:grpFill/>
            <a:ln w="25400">
              <a:solidFill>
                <a:srgbClr val="285A32"/>
              </a:solidFill>
              <a:round/>
            </a:ln>
          </p:spPr>
          <p:txBody>
            <a:bodyPr lIns="10800" tIns="28800" rIns="0" bIns="10800"/>
            <a:lstStyle/>
            <a:p>
              <a:endParaRPr lang="zh-CN" altLang="en-US"/>
            </a:p>
          </p:txBody>
        </p:sp>
        <p:sp>
          <p:nvSpPr>
            <p:cNvPr id="34" name="Line 16"/>
            <p:cNvSpPr>
              <a:spLocks noChangeShapeType="1"/>
            </p:cNvSpPr>
            <p:nvPr/>
          </p:nvSpPr>
          <p:spPr bwMode="auto">
            <a:xfrm flipH="1">
              <a:off x="2570473" y="1430184"/>
              <a:ext cx="1152000" cy="1116000"/>
            </a:xfrm>
            <a:prstGeom prst="line">
              <a:avLst/>
            </a:prstGeom>
            <a:grpFill/>
            <a:ln w="25400">
              <a:solidFill>
                <a:srgbClr val="285A32"/>
              </a:solidFill>
              <a:round/>
            </a:ln>
          </p:spPr>
          <p:txBody>
            <a:bodyPr lIns="10800" tIns="28800" rIns="0" bIns="10800"/>
            <a:lstStyle/>
            <a:p>
              <a:endParaRPr lang="zh-CN" altLang="en-US"/>
            </a:p>
          </p:txBody>
        </p:sp>
      </p:grpSp>
      <p:sp>
        <p:nvSpPr>
          <p:cNvPr id="36" name="Text Box 44"/>
          <p:cNvSpPr txBox="1">
            <a:spLocks noChangeArrowheads="1"/>
          </p:cNvSpPr>
          <p:nvPr/>
        </p:nvSpPr>
        <p:spPr bwMode="auto">
          <a:xfrm>
            <a:off x="8594090" y="4086806"/>
            <a:ext cx="1296000" cy="504000"/>
          </a:xfrm>
          <a:prstGeom prst="rect">
            <a:avLst/>
          </a:prstGeom>
          <a:solidFill>
            <a:srgbClr val="B4B4BE"/>
          </a:solidFill>
          <a:ln w="9525">
            <a:solidFill>
              <a:srgbClr val="285A32"/>
            </a:solidFill>
            <a:miter lim="800000"/>
          </a:ln>
          <a:effectLst/>
        </p:spPr>
        <p:txBody>
          <a:bodyPr>
            <a:spAutoFit/>
          </a:bodyPr>
          <a:lstStyle/>
          <a:p>
            <a:pPr algn="l" eaLnBrk="0" hangingPunct="0">
              <a:spcBef>
                <a:spcPct val="50000"/>
              </a:spcBef>
            </a:pPr>
            <a:r>
              <a:rPr lang="en-US" altLang="zh-CN" sz="2800" b="0" dirty="0">
                <a:solidFill>
                  <a:schemeClr val="tx1"/>
                </a:solidFill>
                <a:latin typeface="Times New Roman" panose="02020603050405020304" pitchFamily="18" charset="0"/>
                <a:ea typeface="宋体" panose="02010600030101010101" pitchFamily="2" charset="-122"/>
              </a:rPr>
              <a:t>     </a:t>
            </a:r>
            <a:r>
              <a:rPr lang="en-US" altLang="zh-CN" sz="2800" i="1" dirty="0">
                <a:solidFill>
                  <a:schemeClr val="tx1"/>
                </a:solidFill>
                <a:latin typeface="Times New Roman" panose="02020603050405020304" pitchFamily="18" charset="0"/>
                <a:ea typeface="宋体" panose="02010600030101010101" pitchFamily="2" charset="-122"/>
              </a:rPr>
              <a:t>v</a:t>
            </a:r>
            <a:r>
              <a:rPr lang="en-US" altLang="zh-CN" sz="2800" baseline="-25000" dirty="0">
                <a:solidFill>
                  <a:schemeClr val="tx1"/>
                </a:solidFill>
                <a:latin typeface="Times New Roman" panose="02020603050405020304" pitchFamily="18" charset="0"/>
                <a:ea typeface="宋体" panose="02010600030101010101" pitchFamily="2" charset="-122"/>
              </a:rPr>
              <a:t>0</a:t>
            </a:r>
          </a:p>
        </p:txBody>
      </p:sp>
      <p:sp>
        <p:nvSpPr>
          <p:cNvPr id="39" name="Line 45"/>
          <p:cNvSpPr>
            <a:spLocks noChangeShapeType="1"/>
          </p:cNvSpPr>
          <p:nvPr/>
        </p:nvSpPr>
        <p:spPr bwMode="auto">
          <a:xfrm>
            <a:off x="8595678" y="1994481"/>
            <a:ext cx="0" cy="2620962"/>
          </a:xfrm>
          <a:prstGeom prst="line">
            <a:avLst/>
          </a:prstGeom>
          <a:noFill/>
          <a:ln w="28575">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40" name="Line 46"/>
          <p:cNvSpPr>
            <a:spLocks noChangeShapeType="1"/>
          </p:cNvSpPr>
          <p:nvPr/>
        </p:nvSpPr>
        <p:spPr bwMode="auto">
          <a:xfrm>
            <a:off x="9905365" y="2008768"/>
            <a:ext cx="0" cy="2620963"/>
          </a:xfrm>
          <a:prstGeom prst="line">
            <a:avLst/>
          </a:prstGeom>
          <a:noFill/>
          <a:ln w="28575">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41" name="Line 47"/>
          <p:cNvSpPr>
            <a:spLocks noChangeShapeType="1"/>
          </p:cNvSpPr>
          <p:nvPr/>
        </p:nvSpPr>
        <p:spPr bwMode="auto">
          <a:xfrm>
            <a:off x="8579803" y="4618618"/>
            <a:ext cx="1325562" cy="0"/>
          </a:xfrm>
          <a:prstGeom prst="line">
            <a:avLst/>
          </a:prstGeom>
          <a:noFill/>
          <a:ln w="28575">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42" name="Text Box 54"/>
          <p:cNvSpPr txBox="1">
            <a:spLocks noChangeArrowheads="1"/>
          </p:cNvSpPr>
          <p:nvPr/>
        </p:nvSpPr>
        <p:spPr bwMode="auto">
          <a:xfrm>
            <a:off x="8594090" y="3569281"/>
            <a:ext cx="1296000" cy="504000"/>
          </a:xfrm>
          <a:prstGeom prst="rect">
            <a:avLst/>
          </a:prstGeom>
          <a:solidFill>
            <a:srgbClr val="B4B4BE"/>
          </a:solidFill>
          <a:ln w="9525">
            <a:solidFill>
              <a:srgbClr val="285A32"/>
            </a:solidFill>
            <a:miter lim="800000"/>
          </a:ln>
          <a:effectLst/>
        </p:spPr>
        <p:txBody>
          <a:bodyPr>
            <a:spAutoFit/>
          </a:bodyPr>
          <a:lstStyle/>
          <a:p>
            <a:pPr algn="l" eaLnBrk="0" hangingPunct="0">
              <a:spcBef>
                <a:spcPct val="50000"/>
              </a:spcBef>
            </a:pPr>
            <a:r>
              <a:rPr lang="en-US" altLang="zh-CN" sz="2800" b="0" dirty="0">
                <a:solidFill>
                  <a:schemeClr val="tx1"/>
                </a:solidFill>
                <a:latin typeface="Times New Roman" panose="02020603050405020304" pitchFamily="18" charset="0"/>
                <a:ea typeface="宋体" panose="02010600030101010101" pitchFamily="2" charset="-122"/>
              </a:rPr>
              <a:t>     </a:t>
            </a:r>
            <a:r>
              <a:rPr lang="en-US" altLang="zh-CN" sz="2800" i="1" dirty="0">
                <a:solidFill>
                  <a:schemeClr val="tx1"/>
                </a:solidFill>
                <a:latin typeface="Times New Roman" panose="02020603050405020304" pitchFamily="18" charset="0"/>
                <a:ea typeface="宋体" panose="02010600030101010101" pitchFamily="2" charset="-122"/>
              </a:rPr>
              <a:t>v</a:t>
            </a:r>
            <a:r>
              <a:rPr lang="en-US" altLang="zh-CN" sz="2800" baseline="-25000" dirty="0">
                <a:solidFill>
                  <a:schemeClr val="tx1"/>
                </a:solidFill>
                <a:latin typeface="Times New Roman" panose="02020603050405020304" pitchFamily="18" charset="0"/>
                <a:ea typeface="宋体" panose="02010600030101010101" pitchFamily="2" charset="-122"/>
              </a:rPr>
              <a:t>1</a:t>
            </a:r>
          </a:p>
        </p:txBody>
      </p:sp>
      <p:sp>
        <p:nvSpPr>
          <p:cNvPr id="43" name="Text Box 57"/>
          <p:cNvSpPr txBox="1">
            <a:spLocks noChangeArrowheads="1"/>
          </p:cNvSpPr>
          <p:nvPr/>
        </p:nvSpPr>
        <p:spPr bwMode="auto">
          <a:xfrm>
            <a:off x="8594090" y="3050168"/>
            <a:ext cx="1296000" cy="504000"/>
          </a:xfrm>
          <a:prstGeom prst="rect">
            <a:avLst/>
          </a:prstGeom>
          <a:solidFill>
            <a:srgbClr val="B4B4BE"/>
          </a:solidFill>
          <a:ln w="9525">
            <a:solidFill>
              <a:srgbClr val="285A32"/>
            </a:solidFill>
            <a:miter lim="800000"/>
          </a:ln>
          <a:effectLst/>
        </p:spPr>
        <p:txBody>
          <a:bodyPr>
            <a:spAutoFit/>
          </a:bodyPr>
          <a:lstStyle/>
          <a:p>
            <a:pPr algn="l" eaLnBrk="0" hangingPunct="0">
              <a:spcBef>
                <a:spcPct val="50000"/>
              </a:spcBef>
            </a:pPr>
            <a:r>
              <a:rPr lang="en-US" altLang="zh-CN" sz="2800" b="0" dirty="0">
                <a:solidFill>
                  <a:schemeClr val="tx1"/>
                </a:solidFill>
                <a:latin typeface="Times New Roman" panose="02020603050405020304" pitchFamily="18" charset="0"/>
                <a:ea typeface="宋体" panose="02010600030101010101" pitchFamily="2" charset="-122"/>
              </a:rPr>
              <a:t>     </a:t>
            </a:r>
            <a:r>
              <a:rPr lang="en-US" altLang="zh-CN" sz="2800" i="1" dirty="0">
                <a:solidFill>
                  <a:schemeClr val="tx1"/>
                </a:solidFill>
                <a:latin typeface="Times New Roman" panose="02020603050405020304" pitchFamily="18" charset="0"/>
                <a:ea typeface="宋体" panose="02010600030101010101" pitchFamily="2" charset="-122"/>
              </a:rPr>
              <a:t>v</a:t>
            </a:r>
            <a:r>
              <a:rPr lang="en-US" altLang="zh-CN" sz="2800" baseline="-25000" dirty="0">
                <a:solidFill>
                  <a:schemeClr val="tx1"/>
                </a:solidFill>
                <a:latin typeface="Times New Roman" panose="02020603050405020304" pitchFamily="18" charset="0"/>
                <a:ea typeface="宋体" panose="02010600030101010101" pitchFamily="2" charset="-122"/>
              </a:rPr>
              <a:t>2</a:t>
            </a:r>
          </a:p>
        </p:txBody>
      </p:sp>
      <p:sp>
        <p:nvSpPr>
          <p:cNvPr id="3" name="Text Box 12"/>
          <p:cNvSpPr txBox="1">
            <a:spLocks noChangeArrowheads="1"/>
          </p:cNvSpPr>
          <p:nvPr/>
        </p:nvSpPr>
        <p:spPr bwMode="auto">
          <a:xfrm>
            <a:off x="1540634" y="5203190"/>
            <a:ext cx="369355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spcBef>
                <a:spcPct val="50000"/>
              </a:spcBef>
            </a:pP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深度优先遍历序列：</a:t>
            </a:r>
          </a:p>
        </p:txBody>
      </p:sp>
      <p:sp>
        <p:nvSpPr>
          <p:cNvPr id="5" name="Text Box 50"/>
          <p:cNvSpPr txBox="1">
            <a:spLocks noChangeArrowheads="1"/>
          </p:cNvSpPr>
          <p:nvPr/>
        </p:nvSpPr>
        <p:spPr bwMode="auto">
          <a:xfrm>
            <a:off x="4831182" y="5186661"/>
            <a:ext cx="563563" cy="452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18000" tIns="10800" rIns="18000" bIns="10800">
            <a:spAutoFit/>
          </a:bodyPr>
          <a:lstStyle/>
          <a:p>
            <a:pPr algn="l">
              <a:spcBef>
                <a:spcPct val="50000"/>
              </a:spcBef>
            </a:pPr>
            <a:r>
              <a:rPr lang="en-US" altLang="zh-CN" sz="2800" i="1" dirty="0">
                <a:solidFill>
                  <a:srgbClr val="404040"/>
                </a:solidFill>
                <a:latin typeface="Times New Roman" panose="02020603050405020304" pitchFamily="18" charset="0"/>
              </a:rPr>
              <a:t>v</a:t>
            </a:r>
            <a:r>
              <a:rPr lang="en-US" altLang="zh-CN" sz="2800" baseline="-25000" dirty="0">
                <a:solidFill>
                  <a:srgbClr val="404040"/>
                </a:solidFill>
                <a:latin typeface="Times New Roman" panose="02020603050405020304" pitchFamily="18" charset="0"/>
              </a:rPr>
              <a:t>0</a:t>
            </a:r>
          </a:p>
        </p:txBody>
      </p:sp>
      <p:sp>
        <p:nvSpPr>
          <p:cNvPr id="57" name="Freeform 7"/>
          <p:cNvSpPr/>
          <p:nvPr/>
        </p:nvSpPr>
        <p:spPr bwMode="auto">
          <a:xfrm>
            <a:off x="3548370" y="2521867"/>
            <a:ext cx="1080000" cy="1587"/>
          </a:xfrm>
          <a:custGeom>
            <a:avLst/>
            <a:gdLst>
              <a:gd name="T0" fmla="*/ 0 w 765"/>
              <a:gd name="T1" fmla="*/ 0 h 1"/>
              <a:gd name="T2" fmla="*/ 765 w 765"/>
              <a:gd name="T3" fmla="*/ 0 h 1"/>
            </a:gdLst>
            <a:ahLst/>
            <a:cxnLst>
              <a:cxn ang="0">
                <a:pos x="T0" y="T1"/>
              </a:cxn>
              <a:cxn ang="0">
                <a:pos x="T2" y="T3"/>
              </a:cxn>
            </a:cxnLst>
            <a:rect l="0" t="0" r="r" b="b"/>
            <a:pathLst>
              <a:path w="765" h="1">
                <a:moveTo>
                  <a:pt x="0" y="0"/>
                </a:moveTo>
                <a:lnTo>
                  <a:pt x="765" y="0"/>
                </a:lnTo>
              </a:path>
            </a:pathLst>
          </a:custGeom>
          <a:noFill/>
          <a:ln w="28575" cmpd="sng">
            <a:solidFill>
              <a:srgbClr val="B42D2D"/>
            </a:solidFill>
            <a:round/>
            <a:headEnd type="none" w="med" len="me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8" name="Freeform 8"/>
          <p:cNvSpPr/>
          <p:nvPr/>
        </p:nvSpPr>
        <p:spPr bwMode="auto">
          <a:xfrm flipH="1">
            <a:off x="5031683" y="2829506"/>
            <a:ext cx="1044000" cy="1587"/>
          </a:xfrm>
          <a:custGeom>
            <a:avLst/>
            <a:gdLst>
              <a:gd name="T0" fmla="*/ 0 w 720"/>
              <a:gd name="T1" fmla="*/ 0 h 1"/>
              <a:gd name="T2" fmla="*/ 720 w 720"/>
              <a:gd name="T3" fmla="*/ 0 h 1"/>
            </a:gdLst>
            <a:ahLst/>
            <a:cxnLst>
              <a:cxn ang="0">
                <a:pos x="T0" y="T1"/>
              </a:cxn>
              <a:cxn ang="0">
                <a:pos x="T2" y="T3"/>
              </a:cxn>
            </a:cxnLst>
            <a:rect l="0" t="0" r="r" b="b"/>
            <a:pathLst>
              <a:path w="720" h="1">
                <a:moveTo>
                  <a:pt x="0" y="0"/>
                </a:moveTo>
                <a:lnTo>
                  <a:pt x="720" y="0"/>
                </a:lnTo>
              </a:path>
            </a:pathLst>
          </a:custGeom>
          <a:noFill/>
          <a:ln w="28575" cap="flat" cmpd="sng">
            <a:solidFill>
              <a:srgbClr val="5C307D"/>
            </a:solidFill>
            <a:prstDash val="sysDot"/>
            <a:round/>
            <a:headEnd type="none" w="med" len="me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 name="Freeform 7"/>
          <p:cNvSpPr/>
          <p:nvPr/>
        </p:nvSpPr>
        <p:spPr bwMode="auto">
          <a:xfrm>
            <a:off x="5029530" y="2521990"/>
            <a:ext cx="1080000" cy="1587"/>
          </a:xfrm>
          <a:custGeom>
            <a:avLst/>
            <a:gdLst>
              <a:gd name="T0" fmla="*/ 0 w 765"/>
              <a:gd name="T1" fmla="*/ 0 h 1"/>
              <a:gd name="T2" fmla="*/ 765 w 765"/>
              <a:gd name="T3" fmla="*/ 0 h 1"/>
            </a:gdLst>
            <a:ahLst/>
            <a:cxnLst>
              <a:cxn ang="0">
                <a:pos x="T0" y="T1"/>
              </a:cxn>
              <a:cxn ang="0">
                <a:pos x="T2" y="T3"/>
              </a:cxn>
            </a:cxnLst>
            <a:rect l="0" t="0" r="r" b="b"/>
            <a:pathLst>
              <a:path w="765" h="1">
                <a:moveTo>
                  <a:pt x="0" y="0"/>
                </a:moveTo>
                <a:lnTo>
                  <a:pt x="765" y="0"/>
                </a:lnTo>
              </a:path>
            </a:pathLst>
          </a:custGeom>
          <a:noFill/>
          <a:ln w="28575" cmpd="sng">
            <a:solidFill>
              <a:srgbClr val="B42D2D"/>
            </a:solidFill>
            <a:round/>
            <a:headEnd type="none" w="med" len="me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0" name="Freeform 7"/>
          <p:cNvSpPr/>
          <p:nvPr/>
        </p:nvSpPr>
        <p:spPr bwMode="auto">
          <a:xfrm rot="8160000">
            <a:off x="2932822" y="2693010"/>
            <a:ext cx="1633602" cy="737148"/>
          </a:xfrm>
          <a:custGeom>
            <a:avLst/>
            <a:gdLst>
              <a:gd name="T0" fmla="*/ 0 w 765"/>
              <a:gd name="T1" fmla="*/ 0 h 1"/>
              <a:gd name="T2" fmla="*/ 765 w 765"/>
              <a:gd name="T3" fmla="*/ 0 h 1"/>
            </a:gdLst>
            <a:ahLst/>
            <a:cxnLst>
              <a:cxn ang="0">
                <a:pos x="T0" y="T1"/>
              </a:cxn>
              <a:cxn ang="0">
                <a:pos x="T2" y="T3"/>
              </a:cxn>
            </a:cxnLst>
            <a:rect l="0" t="0" r="r" b="b"/>
            <a:pathLst>
              <a:path w="765" h="1">
                <a:moveTo>
                  <a:pt x="0" y="0"/>
                </a:moveTo>
                <a:lnTo>
                  <a:pt x="765" y="0"/>
                </a:lnTo>
              </a:path>
            </a:pathLst>
          </a:custGeom>
          <a:noFill/>
          <a:ln w="28575" cmpd="sng">
            <a:solidFill>
              <a:srgbClr val="B42D2D"/>
            </a:solidFill>
            <a:round/>
            <a:headEnd type="none" w="med" len="me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 name="Freeform 7"/>
          <p:cNvSpPr/>
          <p:nvPr/>
        </p:nvSpPr>
        <p:spPr bwMode="auto">
          <a:xfrm>
            <a:off x="3540031" y="4008004"/>
            <a:ext cx="1080000" cy="1587"/>
          </a:xfrm>
          <a:custGeom>
            <a:avLst/>
            <a:gdLst>
              <a:gd name="T0" fmla="*/ 0 w 765"/>
              <a:gd name="T1" fmla="*/ 0 h 1"/>
              <a:gd name="T2" fmla="*/ 765 w 765"/>
              <a:gd name="T3" fmla="*/ 0 h 1"/>
            </a:gdLst>
            <a:ahLst/>
            <a:cxnLst>
              <a:cxn ang="0">
                <a:pos x="T0" y="T1"/>
              </a:cxn>
              <a:cxn ang="0">
                <a:pos x="T2" y="T3"/>
              </a:cxn>
            </a:cxnLst>
            <a:rect l="0" t="0" r="r" b="b"/>
            <a:pathLst>
              <a:path w="765" h="1">
                <a:moveTo>
                  <a:pt x="0" y="0"/>
                </a:moveTo>
                <a:lnTo>
                  <a:pt x="765" y="0"/>
                </a:lnTo>
              </a:path>
            </a:pathLst>
          </a:custGeom>
          <a:noFill/>
          <a:ln w="28575" cmpd="sng">
            <a:solidFill>
              <a:srgbClr val="B42D2D"/>
            </a:solidFill>
            <a:round/>
            <a:headEnd type="none" w="med" len="me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 name="Freeform 8"/>
          <p:cNvSpPr/>
          <p:nvPr/>
        </p:nvSpPr>
        <p:spPr bwMode="auto">
          <a:xfrm flipH="1">
            <a:off x="3539393" y="4270108"/>
            <a:ext cx="1044000" cy="1587"/>
          </a:xfrm>
          <a:custGeom>
            <a:avLst/>
            <a:gdLst>
              <a:gd name="T0" fmla="*/ 0 w 720"/>
              <a:gd name="T1" fmla="*/ 0 h 1"/>
              <a:gd name="T2" fmla="*/ 720 w 720"/>
              <a:gd name="T3" fmla="*/ 0 h 1"/>
            </a:gdLst>
            <a:ahLst/>
            <a:cxnLst>
              <a:cxn ang="0">
                <a:pos x="T0" y="T1"/>
              </a:cxn>
              <a:cxn ang="0">
                <a:pos x="T2" y="T3"/>
              </a:cxn>
            </a:cxnLst>
            <a:rect l="0" t="0" r="r" b="b"/>
            <a:pathLst>
              <a:path w="720" h="1">
                <a:moveTo>
                  <a:pt x="0" y="0"/>
                </a:moveTo>
                <a:lnTo>
                  <a:pt x="720" y="0"/>
                </a:lnTo>
              </a:path>
            </a:pathLst>
          </a:custGeom>
          <a:noFill/>
          <a:ln w="28575" cap="flat" cmpd="sng">
            <a:solidFill>
              <a:srgbClr val="5C307D"/>
            </a:solidFill>
            <a:prstDash val="sysDot"/>
            <a:round/>
            <a:headEnd type="none" w="med" len="me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 name="Freeform 8"/>
          <p:cNvSpPr/>
          <p:nvPr/>
        </p:nvSpPr>
        <p:spPr bwMode="auto">
          <a:xfrm rot="8160000" flipH="1" flipV="1">
            <a:off x="3441126" y="3447562"/>
            <a:ext cx="1657006" cy="195149"/>
          </a:xfrm>
          <a:custGeom>
            <a:avLst/>
            <a:gdLst>
              <a:gd name="T0" fmla="*/ 0 w 720"/>
              <a:gd name="T1" fmla="*/ 0 h 1"/>
              <a:gd name="T2" fmla="*/ 720 w 720"/>
              <a:gd name="T3" fmla="*/ 0 h 1"/>
            </a:gdLst>
            <a:ahLst/>
            <a:cxnLst>
              <a:cxn ang="0">
                <a:pos x="T0" y="T1"/>
              </a:cxn>
              <a:cxn ang="0">
                <a:pos x="T2" y="T3"/>
              </a:cxn>
            </a:cxnLst>
            <a:rect l="0" t="0" r="r" b="b"/>
            <a:pathLst>
              <a:path w="720" h="1">
                <a:moveTo>
                  <a:pt x="0" y="0"/>
                </a:moveTo>
                <a:lnTo>
                  <a:pt x="720" y="0"/>
                </a:lnTo>
              </a:path>
            </a:pathLst>
          </a:custGeom>
          <a:noFill/>
          <a:ln w="28575" cap="flat" cmpd="sng">
            <a:solidFill>
              <a:srgbClr val="5C307D"/>
            </a:solidFill>
            <a:prstDash val="sysDot"/>
            <a:round/>
            <a:headEnd type="none" w="med" len="me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 name="Freeform 8"/>
          <p:cNvSpPr/>
          <p:nvPr/>
        </p:nvSpPr>
        <p:spPr bwMode="auto">
          <a:xfrm flipH="1">
            <a:off x="3551861" y="2815853"/>
            <a:ext cx="1044000" cy="1587"/>
          </a:xfrm>
          <a:custGeom>
            <a:avLst/>
            <a:gdLst>
              <a:gd name="T0" fmla="*/ 0 w 720"/>
              <a:gd name="T1" fmla="*/ 0 h 1"/>
              <a:gd name="T2" fmla="*/ 720 w 720"/>
              <a:gd name="T3" fmla="*/ 0 h 1"/>
            </a:gdLst>
            <a:ahLst/>
            <a:cxnLst>
              <a:cxn ang="0">
                <a:pos x="T0" y="T1"/>
              </a:cxn>
              <a:cxn ang="0">
                <a:pos x="T2" y="T3"/>
              </a:cxn>
            </a:cxnLst>
            <a:rect l="0" t="0" r="r" b="b"/>
            <a:pathLst>
              <a:path w="720" h="1">
                <a:moveTo>
                  <a:pt x="0" y="0"/>
                </a:moveTo>
                <a:lnTo>
                  <a:pt x="720" y="0"/>
                </a:lnTo>
              </a:path>
            </a:pathLst>
          </a:custGeom>
          <a:noFill/>
          <a:ln w="28575" cap="flat" cmpd="sng">
            <a:solidFill>
              <a:srgbClr val="5C307D"/>
            </a:solidFill>
            <a:prstDash val="sysDot"/>
            <a:round/>
            <a:headEnd type="none" w="med" len="me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5" name="Text Box 50"/>
          <p:cNvSpPr txBox="1">
            <a:spLocks noChangeArrowheads="1"/>
          </p:cNvSpPr>
          <p:nvPr/>
        </p:nvSpPr>
        <p:spPr bwMode="auto">
          <a:xfrm>
            <a:off x="5329465" y="5186661"/>
            <a:ext cx="563563" cy="452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18000" tIns="10800" rIns="18000" bIns="10800">
            <a:spAutoFit/>
          </a:bodyPr>
          <a:lstStyle/>
          <a:p>
            <a:pPr algn="l">
              <a:spcBef>
                <a:spcPct val="50000"/>
              </a:spcBef>
            </a:pPr>
            <a:r>
              <a:rPr lang="en-US" altLang="zh-CN" sz="2800" i="1" dirty="0">
                <a:solidFill>
                  <a:srgbClr val="404040"/>
                </a:solidFill>
                <a:latin typeface="Times New Roman" panose="02020603050405020304" pitchFamily="18" charset="0"/>
              </a:rPr>
              <a:t>v</a:t>
            </a:r>
            <a:r>
              <a:rPr lang="en-US" altLang="zh-CN" sz="2800" baseline="-25000" dirty="0">
                <a:solidFill>
                  <a:srgbClr val="404040"/>
                </a:solidFill>
                <a:latin typeface="Times New Roman" panose="02020603050405020304" pitchFamily="18" charset="0"/>
              </a:rPr>
              <a:t>1</a:t>
            </a:r>
          </a:p>
        </p:txBody>
      </p:sp>
      <p:sp>
        <p:nvSpPr>
          <p:cNvPr id="66" name="Text Box 50"/>
          <p:cNvSpPr txBox="1">
            <a:spLocks noChangeArrowheads="1"/>
          </p:cNvSpPr>
          <p:nvPr/>
        </p:nvSpPr>
        <p:spPr bwMode="auto">
          <a:xfrm>
            <a:off x="5827748" y="5186661"/>
            <a:ext cx="563563" cy="452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18000" tIns="10800" rIns="18000" bIns="10800">
            <a:spAutoFit/>
          </a:bodyPr>
          <a:lstStyle/>
          <a:p>
            <a:pPr algn="l">
              <a:spcBef>
                <a:spcPct val="50000"/>
              </a:spcBef>
            </a:pPr>
            <a:r>
              <a:rPr lang="en-US" altLang="zh-CN" sz="2800" i="1" dirty="0">
                <a:solidFill>
                  <a:srgbClr val="404040"/>
                </a:solidFill>
                <a:latin typeface="Times New Roman" panose="02020603050405020304" pitchFamily="18" charset="0"/>
              </a:rPr>
              <a:t>v</a:t>
            </a:r>
            <a:r>
              <a:rPr lang="en-US" altLang="zh-CN" sz="2800" baseline="-25000" dirty="0">
                <a:solidFill>
                  <a:srgbClr val="404040"/>
                </a:solidFill>
                <a:latin typeface="Times New Roman" panose="02020603050405020304" pitchFamily="18" charset="0"/>
              </a:rPr>
              <a:t>4</a:t>
            </a:r>
          </a:p>
        </p:txBody>
      </p:sp>
      <p:sp>
        <p:nvSpPr>
          <p:cNvPr id="71" name="Text Box 50"/>
          <p:cNvSpPr txBox="1">
            <a:spLocks noChangeArrowheads="1"/>
          </p:cNvSpPr>
          <p:nvPr/>
        </p:nvSpPr>
        <p:spPr bwMode="auto">
          <a:xfrm>
            <a:off x="6328929" y="5203190"/>
            <a:ext cx="563563" cy="452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18000" tIns="10800" rIns="18000" bIns="10800">
            <a:spAutoFit/>
          </a:bodyPr>
          <a:lstStyle/>
          <a:p>
            <a:pPr algn="l">
              <a:spcBef>
                <a:spcPct val="50000"/>
              </a:spcBef>
            </a:pPr>
            <a:r>
              <a:rPr lang="en-US" altLang="zh-CN" sz="2800" i="1" dirty="0">
                <a:solidFill>
                  <a:srgbClr val="404040"/>
                </a:solidFill>
                <a:latin typeface="Times New Roman" panose="02020603050405020304" pitchFamily="18" charset="0"/>
              </a:rPr>
              <a:t>v</a:t>
            </a:r>
            <a:r>
              <a:rPr lang="en-US" altLang="zh-CN" sz="2800" baseline="-25000" dirty="0">
                <a:solidFill>
                  <a:srgbClr val="404040"/>
                </a:solidFill>
                <a:latin typeface="Times New Roman" panose="02020603050405020304" pitchFamily="18" charset="0"/>
              </a:rPr>
              <a:t>2</a:t>
            </a:r>
          </a:p>
        </p:txBody>
      </p:sp>
      <p:sp>
        <p:nvSpPr>
          <p:cNvPr id="72" name="Text Box 57"/>
          <p:cNvSpPr txBox="1">
            <a:spLocks noChangeArrowheads="1"/>
          </p:cNvSpPr>
          <p:nvPr/>
        </p:nvSpPr>
        <p:spPr bwMode="auto">
          <a:xfrm>
            <a:off x="8595678" y="2532588"/>
            <a:ext cx="1296000" cy="504000"/>
          </a:xfrm>
          <a:prstGeom prst="rect">
            <a:avLst/>
          </a:prstGeom>
          <a:solidFill>
            <a:srgbClr val="B4B4BE"/>
          </a:solidFill>
          <a:ln w="9525">
            <a:solidFill>
              <a:srgbClr val="285A32"/>
            </a:solidFill>
            <a:miter lim="800000"/>
          </a:ln>
          <a:effectLst/>
        </p:spPr>
        <p:txBody>
          <a:bodyPr>
            <a:spAutoFit/>
          </a:bodyPr>
          <a:lstStyle/>
          <a:p>
            <a:pPr algn="l" eaLnBrk="0" hangingPunct="0">
              <a:spcBef>
                <a:spcPct val="50000"/>
              </a:spcBef>
            </a:pPr>
            <a:r>
              <a:rPr lang="en-US" altLang="zh-CN" sz="2800" b="0" dirty="0">
                <a:solidFill>
                  <a:schemeClr val="tx1"/>
                </a:solidFill>
                <a:latin typeface="Times New Roman" panose="02020603050405020304" pitchFamily="18" charset="0"/>
                <a:ea typeface="宋体" panose="02010600030101010101" pitchFamily="2" charset="-122"/>
              </a:rPr>
              <a:t>     </a:t>
            </a:r>
            <a:r>
              <a:rPr lang="en-US" altLang="zh-CN" sz="2800" i="1" dirty="0">
                <a:solidFill>
                  <a:schemeClr val="tx1"/>
                </a:solidFill>
                <a:latin typeface="Times New Roman" panose="02020603050405020304" pitchFamily="18" charset="0"/>
                <a:ea typeface="宋体" panose="02010600030101010101" pitchFamily="2" charset="-122"/>
              </a:rPr>
              <a:t>v</a:t>
            </a:r>
            <a:r>
              <a:rPr lang="en-US" altLang="zh-CN" sz="2800" baseline="-25000" dirty="0">
                <a:solidFill>
                  <a:schemeClr val="tx1"/>
                </a:solidFill>
                <a:latin typeface="Times New Roman" panose="02020603050405020304" pitchFamily="18" charset="0"/>
                <a:ea typeface="宋体" panose="02010600030101010101" pitchFamily="2" charset="-122"/>
              </a:rPr>
              <a:t>3</a:t>
            </a:r>
          </a:p>
        </p:txBody>
      </p:sp>
      <p:sp>
        <p:nvSpPr>
          <p:cNvPr id="73" name="Text Box 50"/>
          <p:cNvSpPr txBox="1">
            <a:spLocks noChangeArrowheads="1"/>
          </p:cNvSpPr>
          <p:nvPr/>
        </p:nvSpPr>
        <p:spPr bwMode="auto">
          <a:xfrm>
            <a:off x="6877252" y="5223211"/>
            <a:ext cx="563563" cy="452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18000" tIns="10800" rIns="18000" bIns="10800">
            <a:spAutoFit/>
          </a:bodyPr>
          <a:lstStyle/>
          <a:p>
            <a:pPr algn="l">
              <a:spcBef>
                <a:spcPct val="50000"/>
              </a:spcBef>
            </a:pPr>
            <a:r>
              <a:rPr lang="en-US" altLang="zh-CN" sz="2800" i="1" dirty="0">
                <a:solidFill>
                  <a:srgbClr val="404040"/>
                </a:solidFill>
                <a:latin typeface="Times New Roman" panose="02020603050405020304" pitchFamily="18" charset="0"/>
              </a:rPr>
              <a:t>v</a:t>
            </a:r>
            <a:r>
              <a:rPr lang="en-US" altLang="zh-CN" sz="2800" baseline="-25000" dirty="0">
                <a:solidFill>
                  <a:srgbClr val="404040"/>
                </a:solidFill>
                <a:latin typeface="Times New Roman" panose="02020603050405020304" pitchFamily="18" charset="0"/>
              </a:rPr>
              <a:t>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1" fill="hold" grpId="0" nodeType="clickEffect">
                                  <p:stCondLst>
                                    <p:cond delay="0"/>
                                  </p:stCondLst>
                                  <p:childTnLst>
                                    <p:set>
                                      <p:cBhvr>
                                        <p:cTn id="10" dur="1" fill="hold">
                                          <p:stCondLst>
                                            <p:cond delay="0"/>
                                          </p:stCondLst>
                                        </p:cTn>
                                        <p:tgtEl>
                                          <p:spTgt spid="43"/>
                                        </p:tgtEl>
                                        <p:attrNameLst>
                                          <p:attrName>style.visibility</p:attrName>
                                        </p:attrNameLst>
                                      </p:cBhvr>
                                      <p:to>
                                        <p:strVal val="visible"/>
                                      </p:to>
                                    </p:set>
                                    <p:anim calcmode="lin" valueType="num">
                                      <p:cBhvr additive="base">
                                        <p:cTn id="11" dur="500" fill="hold"/>
                                        <p:tgtEl>
                                          <p:spTgt spid="43"/>
                                        </p:tgtEl>
                                        <p:attrNameLst>
                                          <p:attrName>ppt_x</p:attrName>
                                        </p:attrNameLst>
                                      </p:cBhvr>
                                      <p:tavLst>
                                        <p:tav tm="0">
                                          <p:val>
                                            <p:strVal val="#ppt_x"/>
                                          </p:val>
                                        </p:tav>
                                        <p:tav tm="100000">
                                          <p:val>
                                            <p:strVal val="#ppt_x"/>
                                          </p:val>
                                        </p:tav>
                                      </p:tavLst>
                                    </p:anim>
                                    <p:anim calcmode="lin" valueType="num">
                                      <p:cBhvr additive="base">
                                        <p:cTn id="12" dur="500" fill="hold"/>
                                        <p:tgtEl>
                                          <p:spTgt spid="43"/>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1"/>
                                        </p:tgtEl>
                                        <p:attrNameLst>
                                          <p:attrName>style.visibility</p:attrName>
                                        </p:attrNameLst>
                                      </p:cBhvr>
                                      <p:to>
                                        <p:strVal val="visible"/>
                                      </p:to>
                                    </p:set>
                                    <p:animEffect transition="in" filter="wipe(left)">
                                      <p:cBhvr>
                                        <p:cTn id="17" dur="500"/>
                                        <p:tgtEl>
                                          <p:spTgt spid="61"/>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7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 presetClass="entr" presetSubtype="1" fill="hold" grpId="0" nodeType="clickEffect">
                                  <p:stCondLst>
                                    <p:cond delay="0"/>
                                  </p:stCondLst>
                                  <p:childTnLst>
                                    <p:set>
                                      <p:cBhvr>
                                        <p:cTn id="25" dur="1" fill="hold">
                                          <p:stCondLst>
                                            <p:cond delay="0"/>
                                          </p:stCondLst>
                                        </p:cTn>
                                        <p:tgtEl>
                                          <p:spTgt spid="72"/>
                                        </p:tgtEl>
                                        <p:attrNameLst>
                                          <p:attrName>style.visibility</p:attrName>
                                        </p:attrNameLst>
                                      </p:cBhvr>
                                      <p:to>
                                        <p:strVal val="visible"/>
                                      </p:to>
                                    </p:set>
                                    <p:anim calcmode="lin" valueType="num">
                                      <p:cBhvr additive="base">
                                        <p:cTn id="26" dur="500" fill="hold"/>
                                        <p:tgtEl>
                                          <p:spTgt spid="72"/>
                                        </p:tgtEl>
                                        <p:attrNameLst>
                                          <p:attrName>ppt_x</p:attrName>
                                        </p:attrNameLst>
                                      </p:cBhvr>
                                      <p:tavLst>
                                        <p:tav tm="0">
                                          <p:val>
                                            <p:strVal val="#ppt_x"/>
                                          </p:val>
                                        </p:tav>
                                        <p:tav tm="100000">
                                          <p:val>
                                            <p:strVal val="#ppt_x"/>
                                          </p:val>
                                        </p:tav>
                                      </p:tavLst>
                                    </p:anim>
                                    <p:anim calcmode="lin" valueType="num">
                                      <p:cBhvr additive="base">
                                        <p:cTn id="27" dur="500" fill="hold"/>
                                        <p:tgtEl>
                                          <p:spTgt spid="72"/>
                                        </p:tgtEl>
                                        <p:attrNameLst>
                                          <p:attrName>ppt_y</p:attrName>
                                        </p:attrNameLst>
                                      </p:cBhvr>
                                      <p:tavLst>
                                        <p:tav tm="0">
                                          <p:val>
                                            <p:strVal val="0-#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xit" presetSubtype="1" fill="hold" grpId="1" nodeType="clickEffect">
                                  <p:stCondLst>
                                    <p:cond delay="0"/>
                                  </p:stCondLst>
                                  <p:childTnLst>
                                    <p:anim calcmode="lin" valueType="num">
                                      <p:cBhvr additive="base">
                                        <p:cTn id="31" dur="500"/>
                                        <p:tgtEl>
                                          <p:spTgt spid="72"/>
                                        </p:tgtEl>
                                        <p:attrNameLst>
                                          <p:attrName>ppt_x</p:attrName>
                                        </p:attrNameLst>
                                      </p:cBhvr>
                                      <p:tavLst>
                                        <p:tav tm="0">
                                          <p:val>
                                            <p:strVal val="ppt_x"/>
                                          </p:val>
                                        </p:tav>
                                        <p:tav tm="100000">
                                          <p:val>
                                            <p:strVal val="ppt_x"/>
                                          </p:val>
                                        </p:tav>
                                      </p:tavLst>
                                    </p:anim>
                                    <p:anim calcmode="lin" valueType="num">
                                      <p:cBhvr additive="base">
                                        <p:cTn id="32" dur="500"/>
                                        <p:tgtEl>
                                          <p:spTgt spid="72"/>
                                        </p:tgtEl>
                                        <p:attrNameLst>
                                          <p:attrName>ppt_y</p:attrName>
                                        </p:attrNameLst>
                                      </p:cBhvr>
                                      <p:tavLst>
                                        <p:tav tm="0">
                                          <p:val>
                                            <p:strVal val="ppt_y"/>
                                          </p:val>
                                        </p:tav>
                                        <p:tav tm="100000">
                                          <p:val>
                                            <p:strVal val="0-ppt_h/2"/>
                                          </p:val>
                                        </p:tav>
                                      </p:tavLst>
                                    </p:anim>
                                    <p:set>
                                      <p:cBhvr>
                                        <p:cTn id="33" dur="1" fill="hold">
                                          <p:stCondLst>
                                            <p:cond delay="499"/>
                                          </p:stCondLst>
                                        </p:cTn>
                                        <p:tgtEl>
                                          <p:spTgt spid="72"/>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grpId="0" nodeType="clickEffect">
                                  <p:stCondLst>
                                    <p:cond delay="0"/>
                                  </p:stCondLst>
                                  <p:childTnLst>
                                    <p:set>
                                      <p:cBhvr>
                                        <p:cTn id="37" dur="1" fill="hold">
                                          <p:stCondLst>
                                            <p:cond delay="0"/>
                                          </p:stCondLst>
                                        </p:cTn>
                                        <p:tgtEl>
                                          <p:spTgt spid="62"/>
                                        </p:tgtEl>
                                        <p:attrNameLst>
                                          <p:attrName>style.visibility</p:attrName>
                                        </p:attrNameLst>
                                      </p:cBhvr>
                                      <p:to>
                                        <p:strVal val="visible"/>
                                      </p:to>
                                    </p:set>
                                    <p:animEffect transition="in" filter="wipe(right)">
                                      <p:cBhvr>
                                        <p:cTn id="38" dur="500"/>
                                        <p:tgtEl>
                                          <p:spTgt spid="62"/>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xit" presetSubtype="1" fill="hold" grpId="1" nodeType="clickEffect">
                                  <p:stCondLst>
                                    <p:cond delay="0"/>
                                  </p:stCondLst>
                                  <p:childTnLst>
                                    <p:anim calcmode="lin" valueType="num">
                                      <p:cBhvr additive="base">
                                        <p:cTn id="42" dur="500"/>
                                        <p:tgtEl>
                                          <p:spTgt spid="43"/>
                                        </p:tgtEl>
                                        <p:attrNameLst>
                                          <p:attrName>ppt_x</p:attrName>
                                        </p:attrNameLst>
                                      </p:cBhvr>
                                      <p:tavLst>
                                        <p:tav tm="0">
                                          <p:val>
                                            <p:strVal val="ppt_x"/>
                                          </p:val>
                                        </p:tav>
                                        <p:tav tm="100000">
                                          <p:val>
                                            <p:strVal val="ppt_x"/>
                                          </p:val>
                                        </p:tav>
                                      </p:tavLst>
                                    </p:anim>
                                    <p:anim calcmode="lin" valueType="num">
                                      <p:cBhvr additive="base">
                                        <p:cTn id="43" dur="500"/>
                                        <p:tgtEl>
                                          <p:spTgt spid="43"/>
                                        </p:tgtEl>
                                        <p:attrNameLst>
                                          <p:attrName>ppt_y</p:attrName>
                                        </p:attrNameLst>
                                      </p:cBhvr>
                                      <p:tavLst>
                                        <p:tav tm="0">
                                          <p:val>
                                            <p:strVal val="ppt_y"/>
                                          </p:val>
                                        </p:tav>
                                        <p:tav tm="100000">
                                          <p:val>
                                            <p:strVal val="0-ppt_h/2"/>
                                          </p:val>
                                        </p:tav>
                                      </p:tavLst>
                                    </p:anim>
                                    <p:set>
                                      <p:cBhvr>
                                        <p:cTn id="44" dur="1" fill="hold">
                                          <p:stCondLst>
                                            <p:cond delay="499"/>
                                          </p:stCondLst>
                                        </p:cTn>
                                        <p:tgtEl>
                                          <p:spTgt spid="43"/>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63"/>
                                        </p:tgtEl>
                                        <p:attrNameLst>
                                          <p:attrName>style.visibility</p:attrName>
                                        </p:attrNameLst>
                                      </p:cBhvr>
                                      <p:to>
                                        <p:strVal val="visible"/>
                                      </p:to>
                                    </p:set>
                                    <p:animEffect transition="in" filter="wipe(down)">
                                      <p:cBhvr>
                                        <p:cTn id="49" dur="500"/>
                                        <p:tgtEl>
                                          <p:spTgt spid="63"/>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xit" presetSubtype="1" fill="hold" grpId="0" nodeType="clickEffect">
                                  <p:stCondLst>
                                    <p:cond delay="0"/>
                                  </p:stCondLst>
                                  <p:childTnLst>
                                    <p:anim calcmode="lin" valueType="num">
                                      <p:cBhvr additive="base">
                                        <p:cTn id="53" dur="500"/>
                                        <p:tgtEl>
                                          <p:spTgt spid="42"/>
                                        </p:tgtEl>
                                        <p:attrNameLst>
                                          <p:attrName>ppt_x</p:attrName>
                                        </p:attrNameLst>
                                      </p:cBhvr>
                                      <p:tavLst>
                                        <p:tav tm="0">
                                          <p:val>
                                            <p:strVal val="ppt_x"/>
                                          </p:val>
                                        </p:tav>
                                        <p:tav tm="100000">
                                          <p:val>
                                            <p:strVal val="ppt_x"/>
                                          </p:val>
                                        </p:tav>
                                      </p:tavLst>
                                    </p:anim>
                                    <p:anim calcmode="lin" valueType="num">
                                      <p:cBhvr additive="base">
                                        <p:cTn id="54" dur="500"/>
                                        <p:tgtEl>
                                          <p:spTgt spid="42"/>
                                        </p:tgtEl>
                                        <p:attrNameLst>
                                          <p:attrName>ppt_y</p:attrName>
                                        </p:attrNameLst>
                                      </p:cBhvr>
                                      <p:tavLst>
                                        <p:tav tm="0">
                                          <p:val>
                                            <p:strVal val="ppt_y"/>
                                          </p:val>
                                        </p:tav>
                                        <p:tav tm="100000">
                                          <p:val>
                                            <p:strVal val="0-ppt_h/2"/>
                                          </p:val>
                                        </p:tav>
                                      </p:tavLst>
                                    </p:anim>
                                    <p:set>
                                      <p:cBhvr>
                                        <p:cTn id="55" dur="1" fill="hold">
                                          <p:stCondLst>
                                            <p:cond delay="499"/>
                                          </p:stCondLst>
                                        </p:cTn>
                                        <p:tgtEl>
                                          <p:spTgt spid="42"/>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2" fill="hold" grpId="0" nodeType="clickEffect">
                                  <p:stCondLst>
                                    <p:cond delay="0"/>
                                  </p:stCondLst>
                                  <p:childTnLst>
                                    <p:set>
                                      <p:cBhvr>
                                        <p:cTn id="59" dur="1" fill="hold">
                                          <p:stCondLst>
                                            <p:cond delay="0"/>
                                          </p:stCondLst>
                                        </p:cTn>
                                        <p:tgtEl>
                                          <p:spTgt spid="64"/>
                                        </p:tgtEl>
                                        <p:attrNameLst>
                                          <p:attrName>style.visibility</p:attrName>
                                        </p:attrNameLst>
                                      </p:cBhvr>
                                      <p:to>
                                        <p:strVal val="visible"/>
                                      </p:to>
                                    </p:set>
                                    <p:animEffect transition="in" filter="wipe(right)">
                                      <p:cBhvr>
                                        <p:cTn id="60"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61" restart="whenNotActive" fill="hold" evtFilter="cancelBubble" nodeType="interactiveSeq">
                <p:stCondLst>
                  <p:cond evt="onClick" delay="0">
                    <p:tgtEl>
                      <p:spTgt spid="42"/>
                    </p:tgtEl>
                  </p:cond>
                </p:stCondLst>
                <p:endSync evt="end" delay="0">
                  <p:rtn val="all"/>
                </p:endSync>
                <p:childTnLst>
                  <p:par>
                    <p:cTn id="62" fill="hold">
                      <p:stCondLst>
                        <p:cond delay="0"/>
                      </p:stCondLst>
                      <p:childTnLst>
                        <p:par>
                          <p:cTn id="63" fill="hold">
                            <p:stCondLst>
                              <p:cond delay="0"/>
                            </p:stCondLst>
                            <p:childTnLst>
                              <p:par>
                                <p:cTn id="64" presetID="35" presetClass="emph" presetSubtype="0" repeatCount="2000" fill="hold" grpId="1" nodeType="clickEffect">
                                  <p:stCondLst>
                                    <p:cond delay="0"/>
                                  </p:stCondLst>
                                  <p:childTnLst>
                                    <p:anim calcmode="discrete" valueType="str">
                                      <p:cBhvr>
                                        <p:cTn id="65" dur="500" fill="hold"/>
                                        <p:tgtEl>
                                          <p:spTgt spid="42"/>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42"/>
                  </p:tgtEl>
                </p:cond>
              </p:nextCondLst>
            </p:seq>
          </p:childTnLst>
        </p:cTn>
      </p:par>
    </p:tnLst>
    <p:bldLst>
      <p:bldP spid="42" grpId="0" bldLvl="0" animBg="1"/>
      <p:bldP spid="42" grpId="1" bldLvl="0" animBg="1"/>
      <p:bldP spid="43" grpId="0" bldLvl="0" animBg="1"/>
      <p:bldP spid="43" grpId="1" bldLvl="0" animBg="1"/>
      <p:bldP spid="61" grpId="0" bldLvl="0" animBg="1"/>
      <p:bldP spid="62" grpId="0" bldLvl="0" animBg="1"/>
      <p:bldP spid="63" grpId="0" bldLvl="0" animBg="1"/>
      <p:bldP spid="64" grpId="0" bldLvl="0" animBg="1"/>
      <p:bldP spid="71" grpId="0" bldLvl="0" animBg="1"/>
      <p:bldP spid="72" grpId="0" bldLvl="0" animBg="1"/>
      <p:bldP spid="72" grpId="1" bldLvl="0" animBg="1"/>
      <p:bldP spid="73" grpId="0"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10.3.2  哈密顿回路</a:t>
            </a:r>
          </a:p>
        </p:txBody>
      </p:sp>
      <p:graphicFrame>
        <p:nvGraphicFramePr>
          <p:cNvPr id="2" name="对象 1"/>
          <p:cNvGraphicFramePr>
            <a:graphicFrameLocks noChangeAspect="1"/>
          </p:cNvGraphicFramePr>
          <p:nvPr/>
        </p:nvGraphicFramePr>
        <p:xfrm>
          <a:off x="4784725" y="1045845"/>
          <a:ext cx="4946650" cy="5285105"/>
        </p:xfrm>
        <a:graphic>
          <a:graphicData uri="http://schemas.openxmlformats.org/presentationml/2006/ole">
            <mc:AlternateContent xmlns:mc="http://schemas.openxmlformats.org/markup-compatibility/2006">
              <mc:Choice xmlns:v="urn:schemas-microsoft-com:vml" Requires="v">
                <p:oleObj r:id="rId3" imgW="6067425" imgH="3867150" progId="Paint.Picture">
                  <p:embed/>
                </p:oleObj>
              </mc:Choice>
              <mc:Fallback>
                <p:oleObj r:id="rId3" imgW="6067425" imgH="3867150" progId="Paint.Picture">
                  <p:embed/>
                  <p:pic>
                    <p:nvPicPr>
                      <p:cNvPr id="2" name="对象 1"/>
                      <p:cNvPicPr/>
                      <p:nvPr/>
                    </p:nvPicPr>
                    <p:blipFill>
                      <a:blip r:embed="rId4"/>
                      <a:srcRect l="42142" t="3019"/>
                      <a:stretch>
                        <a:fillRect/>
                      </a:stretch>
                    </p:blipFill>
                    <p:spPr>
                      <a:xfrm>
                        <a:off x="4784725" y="1045845"/>
                        <a:ext cx="4946650" cy="5285105"/>
                      </a:xfrm>
                      <a:prstGeom prst="rect">
                        <a:avLst/>
                      </a:prstGeom>
                    </p:spPr>
                  </p:pic>
                </p:oleObj>
              </mc:Fallback>
            </mc:AlternateContent>
          </a:graphicData>
        </a:graphic>
      </p:graphicFrame>
      <p:graphicFrame>
        <p:nvGraphicFramePr>
          <p:cNvPr id="11" name="对象 10"/>
          <p:cNvGraphicFramePr>
            <a:graphicFrameLocks noChangeAspect="1"/>
          </p:cNvGraphicFramePr>
          <p:nvPr/>
        </p:nvGraphicFramePr>
        <p:xfrm>
          <a:off x="1566545" y="1045845"/>
          <a:ext cx="2682875" cy="2502535"/>
        </p:xfrm>
        <a:graphic>
          <a:graphicData uri="http://schemas.openxmlformats.org/presentationml/2006/ole">
            <mc:AlternateContent xmlns:mc="http://schemas.openxmlformats.org/markup-compatibility/2006">
              <mc:Choice xmlns:v="urn:schemas-microsoft-com:vml" Requires="v">
                <p:oleObj r:id="rId5" imgW="6067425" imgH="3867150" progId="Paint.Picture">
                  <p:embed/>
                </p:oleObj>
              </mc:Choice>
              <mc:Fallback>
                <p:oleObj r:id="rId5" imgW="6067425" imgH="3867150" progId="Paint.Picture">
                  <p:embed/>
                  <p:pic>
                    <p:nvPicPr>
                      <p:cNvPr id="11" name="对象 10"/>
                      <p:cNvPicPr/>
                      <p:nvPr/>
                    </p:nvPicPr>
                    <p:blipFill>
                      <a:blip r:embed="rId4"/>
                      <a:srcRect l="2646" t="49877" r="63087"/>
                      <a:stretch>
                        <a:fillRect/>
                      </a:stretch>
                    </p:blipFill>
                    <p:spPr>
                      <a:xfrm>
                        <a:off x="1566545" y="1045845"/>
                        <a:ext cx="2682875" cy="2502535"/>
                      </a:xfrm>
                      <a:prstGeom prst="rect">
                        <a:avLst/>
                      </a:prstGeom>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3748175" name="文本框 1073748174"/>
          <p:cNvSpPr txBox="1"/>
          <p:nvPr/>
        </p:nvSpPr>
        <p:spPr>
          <a:xfrm>
            <a:off x="1101090" y="1982470"/>
            <a:ext cx="9568180" cy="4239895"/>
          </a:xfrm>
          <a:prstGeom prst="rect">
            <a:avLst/>
          </a:prstGeom>
          <a:solidFill>
            <a:srgbClr val="FFFFFF"/>
          </a:solidFill>
          <a:ln w="9525" cap="flat" cmpd="sng">
            <a:solidFill>
              <a:srgbClr val="000000"/>
            </a:solidFill>
            <a:prstDash val="sysDot"/>
            <a:miter/>
            <a:headEnd type="none" w="med" len="med"/>
            <a:tailEnd type="none" w="med" len="med"/>
          </a:ln>
        </p:spPr>
        <p:txBody>
          <a:bodyPr wrap="square" lIns="179705" tIns="107950" rIns="91440" bIns="36000"/>
          <a:lstStyle/>
          <a:p>
            <a:pPr>
              <a:lnSpc>
                <a:spcPct val="110000"/>
              </a:lnSpc>
              <a:spcBef>
                <a:spcPts val="0"/>
              </a:spcBef>
              <a:spcAft>
                <a:spcPts val="0"/>
              </a:spcAft>
            </a:pPr>
            <a:r>
              <a:rPr lang="zh-CN" altLang="en-US" sz="2000" dirty="0">
                <a:latin typeface="Times New Roman" panose="02020603050405020304" pitchFamily="18" charset="0"/>
                <a:cs typeface="Times New Roman" panose="02020603050405020304" pitchFamily="18" charset="0"/>
              </a:rPr>
              <a:t>算法：回溯法求解哈密顿回路问题Hamiton</a:t>
            </a:r>
          </a:p>
          <a:p>
            <a:pPr>
              <a:lnSpc>
                <a:spcPct val="110000"/>
              </a:lnSpc>
              <a:spcBef>
                <a:spcPts val="0"/>
              </a:spcBef>
              <a:spcAft>
                <a:spcPts val="0"/>
              </a:spcAft>
            </a:pPr>
            <a:r>
              <a:rPr lang="zh-CN" altLang="en-US" sz="2000" dirty="0">
                <a:latin typeface="Times New Roman" panose="02020603050405020304" pitchFamily="18" charset="0"/>
                <a:cs typeface="Times New Roman" panose="02020603050405020304" pitchFamily="18" charset="0"/>
              </a:rPr>
              <a:t>输入：无向图</a:t>
            </a:r>
            <a:r>
              <a:rPr lang="en-US" altLang="zh-CN" sz="2000" dirty="0">
                <a:latin typeface="Times New Roman" panose="02020603050405020304" pitchFamily="18" charset="0"/>
                <a:cs typeface="Times New Roman" panose="02020603050405020304" pitchFamily="18" charset="0"/>
              </a:rPr>
              <a:t> </a:t>
            </a:r>
            <a:r>
              <a:rPr lang="zh-CN" altLang="en-US" sz="2000" i="1" dirty="0">
                <a:latin typeface="Times New Roman" panose="02020603050405020304" pitchFamily="18" charset="0"/>
                <a:cs typeface="Times New Roman" panose="02020603050405020304" pitchFamily="18" charset="0"/>
              </a:rPr>
              <a:t>G</a:t>
            </a:r>
            <a:r>
              <a:rPr lang="zh-CN" altLang="en-US" sz="2000" dirty="0">
                <a:latin typeface="Times New Roman" panose="02020603050405020304" pitchFamily="18" charset="0"/>
                <a:cs typeface="Times New Roman" panose="02020603050405020304" pitchFamily="18" charset="0"/>
              </a:rPr>
              <a:t>=(</a:t>
            </a:r>
            <a:r>
              <a:rPr lang="zh-CN" altLang="en-US" sz="2000" i="1" dirty="0">
                <a:latin typeface="Times New Roman" panose="02020603050405020304" pitchFamily="18" charset="0"/>
                <a:cs typeface="Times New Roman" panose="02020603050405020304" pitchFamily="18" charset="0"/>
              </a:rPr>
              <a:t>V</a:t>
            </a:r>
            <a:r>
              <a:rPr lang="zh-CN" altLang="en-US" sz="2000" dirty="0">
                <a:latin typeface="Times New Roman" panose="02020603050405020304" pitchFamily="18" charset="0"/>
                <a:cs typeface="Times New Roman" panose="02020603050405020304" pitchFamily="18" charset="0"/>
              </a:rPr>
              <a:t>, </a:t>
            </a:r>
            <a:r>
              <a:rPr lang="zh-CN" altLang="en-US" sz="2000" i="1" dirty="0">
                <a:latin typeface="Times New Roman" panose="02020603050405020304" pitchFamily="18" charset="0"/>
                <a:cs typeface="Times New Roman" panose="02020603050405020304" pitchFamily="18" charset="0"/>
              </a:rPr>
              <a:t>E</a:t>
            </a:r>
            <a:r>
              <a:rPr lang="zh-CN" altLang="en-US" sz="2000" dirty="0">
                <a:latin typeface="Times New Roman" panose="02020603050405020304" pitchFamily="18" charset="0"/>
                <a:cs typeface="Times New Roman" panose="02020603050405020304" pitchFamily="18" charset="0"/>
              </a:rPr>
              <a:t>)</a:t>
            </a:r>
          </a:p>
          <a:p>
            <a:pPr>
              <a:lnSpc>
                <a:spcPct val="110000"/>
              </a:lnSpc>
              <a:spcBef>
                <a:spcPts val="0"/>
              </a:spcBef>
              <a:spcAft>
                <a:spcPts val="0"/>
              </a:spcAft>
            </a:pPr>
            <a:r>
              <a:rPr lang="zh-CN" altLang="en-US" sz="2000" dirty="0">
                <a:latin typeface="Times New Roman" panose="02020603050405020304" pitchFamily="18" charset="0"/>
                <a:cs typeface="Times New Roman" panose="02020603050405020304" pitchFamily="18" charset="0"/>
              </a:rPr>
              <a:t>输出：哈密顿回路</a:t>
            </a:r>
          </a:p>
          <a:p>
            <a:pPr>
              <a:lnSpc>
                <a:spcPct val="110000"/>
              </a:lnSpc>
              <a:spcBef>
                <a:spcPts val="0"/>
              </a:spcBef>
              <a:spcAft>
                <a:spcPts val="0"/>
              </a:spcAft>
            </a:pP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1. 将顶点数组</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x[n]</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初始化为</a:t>
            </a:r>
            <a:r>
              <a:rPr lang="en-US" altLang="zh-CN" sz="2000" dirty="0">
                <a:latin typeface="Times New Roman" panose="02020603050405020304" pitchFamily="18" charset="0"/>
                <a:cs typeface="Times New Roman" panose="02020603050405020304" pitchFamily="18" charset="0"/>
              </a:rPr>
              <a:t> -1</a:t>
            </a:r>
            <a:r>
              <a:rPr lang="zh-CN" altLang="en-US" sz="2000" dirty="0">
                <a:latin typeface="Times New Roman" panose="02020603050405020304" pitchFamily="18" charset="0"/>
                <a:cs typeface="Times New Roman" panose="02020603050405020304" pitchFamily="18" charset="0"/>
              </a:rPr>
              <a:t>，标志数组visited[n]初始化为</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0；</a:t>
            </a:r>
          </a:p>
          <a:p>
            <a:pPr>
              <a:lnSpc>
                <a:spcPct val="110000"/>
              </a:lnSpc>
              <a:spcBef>
                <a:spcPts val="0"/>
              </a:spcBef>
              <a:spcAft>
                <a:spcPts val="0"/>
              </a:spcAft>
            </a:pP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 2. 从顶点</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0</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出发构造哈密顿回路：visited[0] = 1; x[0] = </a:t>
            </a:r>
            <a:r>
              <a:rPr lang="en-US" altLang="zh-CN" sz="2000">
                <a:latin typeface="Times New Roman" panose="02020603050405020304" pitchFamily="18" charset="0"/>
                <a:cs typeface="Times New Roman" panose="02020603050405020304" pitchFamily="18" charset="0"/>
              </a:rPr>
              <a:t>0</a:t>
            </a:r>
            <a:r>
              <a:rPr lang="zh-CN" altLang="en-US" sz="200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i = 1;</a:t>
            </a:r>
          </a:p>
          <a:p>
            <a:pPr>
              <a:lnSpc>
                <a:spcPct val="110000"/>
              </a:lnSpc>
              <a:spcBef>
                <a:spcPts val="0"/>
              </a:spcBef>
              <a:spcAft>
                <a:spcPts val="0"/>
              </a:spcAft>
            </a:pP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 3. 当</a:t>
            </a:r>
            <a:r>
              <a:rPr lang="en-US" altLang="zh-CN" sz="2000" dirty="0">
                <a:latin typeface="Times New Roman" panose="02020603050405020304" pitchFamily="18" charset="0"/>
                <a:cs typeface="Times New Roman" panose="02020603050405020304" pitchFamily="18" charset="0"/>
              </a:rPr>
              <a:t> </a:t>
            </a:r>
            <a:r>
              <a:rPr lang="zh-CN" altLang="en-US" sz="2000" i="1" dirty="0">
                <a:latin typeface="Times New Roman" panose="02020603050405020304" pitchFamily="18" charset="0"/>
                <a:cs typeface="Times New Roman" panose="02020603050405020304" pitchFamily="18" charset="0"/>
              </a:rPr>
              <a:t>i</a:t>
            </a:r>
            <a:r>
              <a:rPr lang="zh-CN" altLang="en-US" sz="2000" dirty="0">
                <a:latin typeface="Times New Roman" panose="02020603050405020304" pitchFamily="18" charset="0"/>
                <a:cs typeface="Times New Roman" panose="02020603050405020304" pitchFamily="18" charset="0"/>
              </a:rPr>
              <a:t> &gt;= 1</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时扩展哈密顿回路的第</a:t>
            </a:r>
            <a:r>
              <a:rPr lang="en-US" altLang="zh-CN" sz="2000" dirty="0">
                <a:latin typeface="Times New Roman" panose="02020603050405020304" pitchFamily="18" charset="0"/>
                <a:cs typeface="Times New Roman" panose="02020603050405020304" pitchFamily="18" charset="0"/>
              </a:rPr>
              <a:t> </a:t>
            </a:r>
            <a:r>
              <a:rPr lang="zh-CN" altLang="en-US" sz="2000" i="1" dirty="0">
                <a:latin typeface="Times New Roman" panose="02020603050405020304" pitchFamily="18" charset="0"/>
                <a:cs typeface="Times New Roman" panose="02020603050405020304" pitchFamily="18" charset="0"/>
              </a:rPr>
              <a:t>i</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个顶点：</a:t>
            </a:r>
          </a:p>
          <a:p>
            <a:pPr>
              <a:lnSpc>
                <a:spcPct val="110000"/>
              </a:lnSpc>
              <a:spcBef>
                <a:spcPts val="0"/>
              </a:spcBef>
              <a:spcAft>
                <a:spcPts val="0"/>
              </a:spcAft>
            </a:pP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3.1 x[i] = x[i] + 1，搜索下一个顶点;</a:t>
            </a:r>
          </a:p>
          <a:p>
            <a:pPr>
              <a:lnSpc>
                <a:spcPct val="110000"/>
              </a:lnSpc>
              <a:spcBef>
                <a:spcPts val="0"/>
              </a:spcBef>
              <a:spcAft>
                <a:spcPts val="0"/>
              </a:spcAft>
            </a:pP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3.2 如果顶点</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x[i]</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不在哈密顿回路上并且(x[i-1], x[i])∈E)，转步骤</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3.4;</a:t>
            </a:r>
          </a:p>
          <a:p>
            <a:pPr>
              <a:lnSpc>
                <a:spcPct val="110000"/>
              </a:lnSpc>
              <a:spcBef>
                <a:spcPts val="0"/>
              </a:spcBef>
              <a:spcAft>
                <a:spcPts val="0"/>
              </a:spcAft>
            </a:pP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    否则转步骤</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3.1</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试探下一个顶点；</a:t>
            </a:r>
          </a:p>
          <a:p>
            <a:pPr>
              <a:lnSpc>
                <a:spcPct val="110000"/>
              </a:lnSpc>
              <a:spcBef>
                <a:spcPts val="0"/>
              </a:spcBef>
              <a:spcAft>
                <a:spcPts val="0"/>
              </a:spcAft>
            </a:pP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3.3 如果试探了</a:t>
            </a:r>
            <a:r>
              <a:rPr lang="en-US" altLang="zh-CN" sz="2000" dirty="0">
                <a:latin typeface="Times New Roman" panose="02020603050405020304" pitchFamily="18" charset="0"/>
                <a:cs typeface="Times New Roman" panose="02020603050405020304" pitchFamily="18" charset="0"/>
              </a:rPr>
              <a:t> </a:t>
            </a:r>
            <a:r>
              <a:rPr lang="zh-CN" altLang="en-US" sz="2000" i="1" dirty="0">
                <a:latin typeface="Times New Roman" panose="02020603050405020304" pitchFamily="18" charset="0"/>
                <a:cs typeface="Times New Roman" panose="02020603050405020304" pitchFamily="18" charset="0"/>
              </a:rPr>
              <a:t>n</a:t>
            </a:r>
            <a:r>
              <a:rPr lang="en-US" altLang="zh-CN" sz="2000" i="1"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个顶点，visited[i] = 0，i = i - 1，转步骤</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3</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进行回溯；</a:t>
            </a:r>
          </a:p>
          <a:p>
            <a:pPr>
              <a:lnSpc>
                <a:spcPct val="110000"/>
              </a:lnSpc>
              <a:spcBef>
                <a:spcPts val="0"/>
              </a:spcBef>
              <a:spcAft>
                <a:spcPts val="0"/>
              </a:spcAft>
            </a:pP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3.4 若数组</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x[n]</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构成哈密顿路径的部分解，则</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i = i + 1，转步骤</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3；</a:t>
            </a:r>
          </a:p>
          <a:p>
            <a:pPr>
              <a:lnSpc>
                <a:spcPct val="110000"/>
              </a:lnSpc>
              <a:spcBef>
                <a:spcPts val="0"/>
              </a:spcBef>
              <a:spcAft>
                <a:spcPts val="0"/>
              </a:spcAft>
            </a:pP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3.5 若数组</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x[n]</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已形成哈密顿路径，则输出数组</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x[n]，算法结束；</a:t>
            </a:r>
          </a:p>
        </p:txBody>
      </p:sp>
      <p:sp>
        <p:nvSpPr>
          <p:cNvPr id="100" name="文本框 99"/>
          <p:cNvSpPr txBox="1"/>
          <p:nvPr/>
        </p:nvSpPr>
        <p:spPr>
          <a:xfrm>
            <a:off x="460375" y="798195"/>
            <a:ext cx="10876915" cy="977265"/>
          </a:xfrm>
          <a:prstGeom prst="rect">
            <a:avLst/>
          </a:prstGeom>
          <a:noFill/>
          <a:ln w="9525">
            <a:noFill/>
          </a:ln>
        </p:spPr>
        <p:txBody>
          <a:bodyPr wrap="square">
            <a:spAutoFit/>
          </a:bodyPr>
          <a:lstStyle/>
          <a:p>
            <a:pPr indent="0" algn="just">
              <a:lnSpc>
                <a:spcPct val="120000"/>
              </a:lnSpc>
              <a:spcBef>
                <a:spcPts val="0"/>
              </a:spcBef>
              <a:spcAft>
                <a:spcPts val="0"/>
              </a:spcAft>
            </a:pP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【算法】</a:t>
            </a:r>
            <a:r>
              <a:rPr sz="2400" b="0">
                <a:latin typeface="Times New Roman" panose="02020603050405020304" pitchFamily="18" charset="0"/>
                <a:ea typeface="微软雅黑" panose="020B0503020204020204" pitchFamily="34" charset="-122"/>
                <a:cs typeface="Times New Roman" panose="02020603050405020304" pitchFamily="18" charset="0"/>
              </a:rPr>
              <a:t>设数组</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sz="2400" b="0">
                <a:latin typeface="Times New Roman" panose="02020603050405020304" pitchFamily="18" charset="0"/>
                <a:ea typeface="微软雅黑" panose="020B0503020204020204" pitchFamily="34" charset="-122"/>
                <a:cs typeface="Times New Roman" panose="02020603050405020304" pitchFamily="18" charset="0"/>
              </a:rPr>
              <a:t>x[n]</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sz="2400" b="0">
                <a:latin typeface="Times New Roman" panose="02020603050405020304" pitchFamily="18" charset="0"/>
                <a:ea typeface="微软雅黑" panose="020B0503020204020204" pitchFamily="34" charset="-122"/>
                <a:cs typeface="Times New Roman" panose="02020603050405020304" pitchFamily="18" charset="0"/>
              </a:rPr>
              <a:t>存储哈密顿回路上的顶点，数组visited[n]存储顶点的访问标志，visited[i]=1</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sz="2400" b="0">
                <a:latin typeface="Times New Roman" panose="02020603050405020304" pitchFamily="18" charset="0"/>
                <a:ea typeface="微软雅黑" panose="020B0503020204020204" pitchFamily="34" charset="-122"/>
                <a:cs typeface="Times New Roman" panose="02020603050405020304" pitchFamily="18" charset="0"/>
              </a:rPr>
              <a:t>表示哈密顿回路经过顶点</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sz="2400" b="0" i="1">
                <a:latin typeface="Times New Roman" panose="02020603050405020304" pitchFamily="18" charset="0"/>
                <a:ea typeface="微软雅黑" panose="020B0503020204020204" pitchFamily="34" charset="-122"/>
                <a:cs typeface="Times New Roman" panose="02020603050405020304" pitchFamily="18" charset="0"/>
              </a:rPr>
              <a:t>i</a:t>
            </a:r>
            <a:r>
              <a:rPr sz="2400" b="0">
                <a:latin typeface="Times New Roman" panose="02020603050405020304" pitchFamily="18" charset="0"/>
                <a:ea typeface="微软雅黑" panose="020B0503020204020204" pitchFamily="34" charset="-122"/>
                <a:cs typeface="Times New Roman" panose="02020603050405020304" pitchFamily="18" charset="0"/>
              </a:rPr>
              <a:t>，算法如下：</a:t>
            </a:r>
          </a:p>
        </p:txBody>
      </p:sp>
      <p:sp>
        <p:nvSpPr>
          <p:cNvPr id="2"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10.3.2  哈密顿回路</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10.1.1  深度优先搜索的设计思想</a:t>
            </a:r>
          </a:p>
        </p:txBody>
      </p:sp>
      <p:sp>
        <p:nvSpPr>
          <p:cNvPr id="45" name="Text Box 12"/>
          <p:cNvSpPr txBox="1">
            <a:spLocks noChangeArrowheads="1"/>
          </p:cNvSpPr>
          <p:nvPr/>
        </p:nvSpPr>
        <p:spPr bwMode="auto">
          <a:xfrm>
            <a:off x="1234440" y="1066800"/>
            <a:ext cx="851916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spcBef>
                <a:spcPct val="50000"/>
              </a:spcBef>
            </a:pP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运行实例</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深入理解操作过程</a:t>
            </a:r>
          </a:p>
        </p:txBody>
      </p:sp>
      <p:grpSp>
        <p:nvGrpSpPr>
          <p:cNvPr id="46" name="Group 82"/>
          <p:cNvGrpSpPr/>
          <p:nvPr/>
        </p:nvGrpSpPr>
        <p:grpSpPr>
          <a:xfrm>
            <a:off x="810600" y="1158020"/>
            <a:ext cx="360000" cy="432000"/>
            <a:chOff x="1743075" y="3159126"/>
            <a:chExt cx="454025" cy="546100"/>
          </a:xfrm>
          <a:solidFill>
            <a:srgbClr val="5A327D"/>
          </a:solidFill>
        </p:grpSpPr>
        <p:sp>
          <p:nvSpPr>
            <p:cNvPr id="47" name="Freeform 69"/>
            <p:cNvSpPr/>
            <p:nvPr/>
          </p:nvSpPr>
          <p:spPr bwMode="auto">
            <a:xfrm>
              <a:off x="1952625" y="3159126"/>
              <a:ext cx="111125" cy="101600"/>
            </a:xfrm>
            <a:custGeom>
              <a:avLst/>
              <a:gdLst>
                <a:gd name="T0" fmla="*/ 26 w 39"/>
                <a:gd name="T1" fmla="*/ 36 h 36"/>
                <a:gd name="T2" fmla="*/ 27 w 39"/>
                <a:gd name="T3" fmla="*/ 36 h 36"/>
                <a:gd name="T4" fmla="*/ 28 w 39"/>
                <a:gd name="T5" fmla="*/ 36 h 36"/>
                <a:gd name="T6" fmla="*/ 39 w 39"/>
                <a:gd name="T7" fmla="*/ 17 h 36"/>
                <a:gd name="T8" fmla="*/ 39 w 39"/>
                <a:gd name="T9" fmla="*/ 16 h 36"/>
                <a:gd name="T10" fmla="*/ 39 w 39"/>
                <a:gd name="T11" fmla="*/ 15 h 36"/>
                <a:gd name="T12" fmla="*/ 13 w 39"/>
                <a:gd name="T13" fmla="*/ 0 h 36"/>
                <a:gd name="T14" fmla="*/ 12 w 39"/>
                <a:gd name="T15" fmla="*/ 0 h 36"/>
                <a:gd name="T16" fmla="*/ 12 w 39"/>
                <a:gd name="T17" fmla="*/ 0 h 36"/>
                <a:gd name="T18" fmla="*/ 0 w 39"/>
                <a:gd name="T19" fmla="*/ 20 h 36"/>
                <a:gd name="T20" fmla="*/ 1 w 39"/>
                <a:gd name="T21" fmla="*/ 21 h 36"/>
                <a:gd name="T22" fmla="*/ 26 w 39"/>
                <a:gd name="T23"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36">
                  <a:moveTo>
                    <a:pt x="26" y="36"/>
                  </a:moveTo>
                  <a:cubicBezTo>
                    <a:pt x="26" y="36"/>
                    <a:pt x="27" y="36"/>
                    <a:pt x="27" y="36"/>
                  </a:cubicBezTo>
                  <a:cubicBezTo>
                    <a:pt x="27" y="36"/>
                    <a:pt x="27" y="36"/>
                    <a:pt x="28" y="36"/>
                  </a:cubicBezTo>
                  <a:cubicBezTo>
                    <a:pt x="39" y="17"/>
                    <a:pt x="39" y="17"/>
                    <a:pt x="39" y="17"/>
                  </a:cubicBezTo>
                  <a:cubicBezTo>
                    <a:pt x="39" y="16"/>
                    <a:pt x="39" y="16"/>
                    <a:pt x="39" y="16"/>
                  </a:cubicBezTo>
                  <a:cubicBezTo>
                    <a:pt x="39" y="16"/>
                    <a:pt x="39" y="15"/>
                    <a:pt x="39" y="15"/>
                  </a:cubicBezTo>
                  <a:cubicBezTo>
                    <a:pt x="13" y="0"/>
                    <a:pt x="13" y="0"/>
                    <a:pt x="13" y="0"/>
                  </a:cubicBezTo>
                  <a:cubicBezTo>
                    <a:pt x="13" y="0"/>
                    <a:pt x="13" y="0"/>
                    <a:pt x="12" y="0"/>
                  </a:cubicBezTo>
                  <a:cubicBezTo>
                    <a:pt x="12" y="0"/>
                    <a:pt x="12" y="0"/>
                    <a:pt x="12" y="0"/>
                  </a:cubicBezTo>
                  <a:cubicBezTo>
                    <a:pt x="0" y="20"/>
                    <a:pt x="0" y="20"/>
                    <a:pt x="0" y="20"/>
                  </a:cubicBezTo>
                  <a:cubicBezTo>
                    <a:pt x="0" y="20"/>
                    <a:pt x="0" y="21"/>
                    <a:pt x="1" y="21"/>
                  </a:cubicBezTo>
                  <a:lnTo>
                    <a:pt x="26"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70"/>
            <p:cNvSpPr/>
            <p:nvPr/>
          </p:nvSpPr>
          <p:spPr bwMode="auto">
            <a:xfrm>
              <a:off x="1743075" y="3557588"/>
              <a:ext cx="79375" cy="98425"/>
            </a:xfrm>
            <a:custGeom>
              <a:avLst/>
              <a:gdLst>
                <a:gd name="T0" fmla="*/ 27 w 28"/>
                <a:gd name="T1" fmla="*/ 17 h 35"/>
                <a:gd name="T2" fmla="*/ 7 w 28"/>
                <a:gd name="T3" fmla="*/ 3 h 35"/>
                <a:gd name="T4" fmla="*/ 4 w 28"/>
                <a:gd name="T5" fmla="*/ 3 h 35"/>
                <a:gd name="T6" fmla="*/ 0 w 28"/>
                <a:gd name="T7" fmla="*/ 34 h 35"/>
                <a:gd name="T8" fmla="*/ 1 w 28"/>
                <a:gd name="T9" fmla="*/ 35 h 35"/>
                <a:gd name="T10" fmla="*/ 1 w 28"/>
                <a:gd name="T11" fmla="*/ 35 h 35"/>
                <a:gd name="T12" fmla="*/ 2 w 28"/>
                <a:gd name="T13" fmla="*/ 35 h 35"/>
                <a:gd name="T14" fmla="*/ 28 w 28"/>
                <a:gd name="T15" fmla="*/ 17 h 35"/>
                <a:gd name="T16" fmla="*/ 27 w 28"/>
                <a:gd name="T17"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35">
                  <a:moveTo>
                    <a:pt x="27" y="17"/>
                  </a:moveTo>
                  <a:cubicBezTo>
                    <a:pt x="16" y="0"/>
                    <a:pt x="7" y="3"/>
                    <a:pt x="7" y="3"/>
                  </a:cubicBezTo>
                  <a:cubicBezTo>
                    <a:pt x="6" y="3"/>
                    <a:pt x="5" y="3"/>
                    <a:pt x="4" y="3"/>
                  </a:cubicBezTo>
                  <a:cubicBezTo>
                    <a:pt x="0" y="34"/>
                    <a:pt x="0" y="34"/>
                    <a:pt x="0" y="34"/>
                  </a:cubicBezTo>
                  <a:cubicBezTo>
                    <a:pt x="0" y="34"/>
                    <a:pt x="1" y="34"/>
                    <a:pt x="1" y="35"/>
                  </a:cubicBezTo>
                  <a:cubicBezTo>
                    <a:pt x="1" y="35"/>
                    <a:pt x="1" y="35"/>
                    <a:pt x="1" y="35"/>
                  </a:cubicBezTo>
                  <a:cubicBezTo>
                    <a:pt x="2" y="35"/>
                    <a:pt x="2" y="35"/>
                    <a:pt x="2" y="35"/>
                  </a:cubicBezTo>
                  <a:cubicBezTo>
                    <a:pt x="28" y="17"/>
                    <a:pt x="28" y="17"/>
                    <a:pt x="28" y="17"/>
                  </a:cubicBezTo>
                  <a:cubicBezTo>
                    <a:pt x="28" y="17"/>
                    <a:pt x="28" y="17"/>
                    <a:pt x="27"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71"/>
            <p:cNvSpPr>
              <a:spLocks noEditPoints="1"/>
            </p:cNvSpPr>
            <p:nvPr/>
          </p:nvSpPr>
          <p:spPr bwMode="auto">
            <a:xfrm>
              <a:off x="1762125" y="3252788"/>
              <a:ext cx="247650" cy="338138"/>
            </a:xfrm>
            <a:custGeom>
              <a:avLst/>
              <a:gdLst>
                <a:gd name="T0" fmla="*/ 27 w 87"/>
                <a:gd name="T1" fmla="*/ 119 h 119"/>
                <a:gd name="T2" fmla="*/ 87 w 87"/>
                <a:gd name="T3" fmla="*/ 16 h 119"/>
                <a:gd name="T4" fmla="*/ 87 w 87"/>
                <a:gd name="T5" fmla="*/ 16 h 119"/>
                <a:gd name="T6" fmla="*/ 87 w 87"/>
                <a:gd name="T7" fmla="*/ 15 h 119"/>
                <a:gd name="T8" fmla="*/ 61 w 87"/>
                <a:gd name="T9" fmla="*/ 0 h 119"/>
                <a:gd name="T10" fmla="*/ 60 w 87"/>
                <a:gd name="T11" fmla="*/ 0 h 119"/>
                <a:gd name="T12" fmla="*/ 0 w 87"/>
                <a:gd name="T13" fmla="*/ 102 h 119"/>
                <a:gd name="T14" fmla="*/ 27 w 87"/>
                <a:gd name="T15" fmla="*/ 119 h 119"/>
                <a:gd name="T16" fmla="*/ 40 w 87"/>
                <a:gd name="T17" fmla="*/ 57 h 119"/>
                <a:gd name="T18" fmla="*/ 66 w 87"/>
                <a:gd name="T19" fmla="*/ 13 h 119"/>
                <a:gd name="T20" fmla="*/ 72 w 87"/>
                <a:gd name="T21" fmla="*/ 11 h 119"/>
                <a:gd name="T22" fmla="*/ 73 w 87"/>
                <a:gd name="T23" fmla="*/ 17 h 119"/>
                <a:gd name="T24" fmla="*/ 47 w 87"/>
                <a:gd name="T25" fmla="*/ 61 h 119"/>
                <a:gd name="T26" fmla="*/ 43 w 87"/>
                <a:gd name="T27" fmla="*/ 63 h 119"/>
                <a:gd name="T28" fmla="*/ 41 w 87"/>
                <a:gd name="T29" fmla="*/ 63 h 119"/>
                <a:gd name="T30" fmla="*/ 40 w 87"/>
                <a:gd name="T31" fmla="*/ 5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 h="119">
                  <a:moveTo>
                    <a:pt x="27" y="119"/>
                  </a:moveTo>
                  <a:cubicBezTo>
                    <a:pt x="87" y="16"/>
                    <a:pt x="87" y="16"/>
                    <a:pt x="87" y="16"/>
                  </a:cubicBezTo>
                  <a:cubicBezTo>
                    <a:pt x="87" y="16"/>
                    <a:pt x="87" y="16"/>
                    <a:pt x="87" y="16"/>
                  </a:cubicBezTo>
                  <a:cubicBezTo>
                    <a:pt x="87" y="15"/>
                    <a:pt x="87" y="15"/>
                    <a:pt x="87" y="15"/>
                  </a:cubicBezTo>
                  <a:cubicBezTo>
                    <a:pt x="61" y="0"/>
                    <a:pt x="61" y="0"/>
                    <a:pt x="61" y="0"/>
                  </a:cubicBezTo>
                  <a:cubicBezTo>
                    <a:pt x="61" y="0"/>
                    <a:pt x="60" y="0"/>
                    <a:pt x="60" y="0"/>
                  </a:cubicBezTo>
                  <a:cubicBezTo>
                    <a:pt x="0" y="102"/>
                    <a:pt x="0" y="102"/>
                    <a:pt x="0" y="102"/>
                  </a:cubicBezTo>
                  <a:cubicBezTo>
                    <a:pt x="4" y="102"/>
                    <a:pt x="15" y="103"/>
                    <a:pt x="27" y="119"/>
                  </a:cubicBezTo>
                  <a:close/>
                  <a:moveTo>
                    <a:pt x="40" y="57"/>
                  </a:moveTo>
                  <a:cubicBezTo>
                    <a:pt x="66" y="13"/>
                    <a:pt x="66" y="13"/>
                    <a:pt x="66" y="13"/>
                  </a:cubicBezTo>
                  <a:cubicBezTo>
                    <a:pt x="67" y="11"/>
                    <a:pt x="70" y="10"/>
                    <a:pt x="72" y="11"/>
                  </a:cubicBezTo>
                  <a:cubicBezTo>
                    <a:pt x="73" y="13"/>
                    <a:pt x="74" y="15"/>
                    <a:pt x="73" y="17"/>
                  </a:cubicBezTo>
                  <a:cubicBezTo>
                    <a:pt x="47" y="61"/>
                    <a:pt x="47" y="61"/>
                    <a:pt x="47" y="61"/>
                  </a:cubicBezTo>
                  <a:cubicBezTo>
                    <a:pt x="46" y="63"/>
                    <a:pt x="45" y="63"/>
                    <a:pt x="43" y="63"/>
                  </a:cubicBezTo>
                  <a:cubicBezTo>
                    <a:pt x="43" y="63"/>
                    <a:pt x="42" y="63"/>
                    <a:pt x="41" y="63"/>
                  </a:cubicBezTo>
                  <a:cubicBezTo>
                    <a:pt x="39" y="62"/>
                    <a:pt x="39" y="59"/>
                    <a:pt x="40"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72"/>
            <p:cNvSpPr/>
            <p:nvPr/>
          </p:nvSpPr>
          <p:spPr bwMode="auto">
            <a:xfrm>
              <a:off x="1758950" y="3468688"/>
              <a:ext cx="438150" cy="236538"/>
            </a:xfrm>
            <a:custGeom>
              <a:avLst/>
              <a:gdLst>
                <a:gd name="T0" fmla="*/ 153 w 154"/>
                <a:gd name="T1" fmla="*/ 2 h 83"/>
                <a:gd name="T2" fmla="*/ 148 w 154"/>
                <a:gd name="T3" fmla="*/ 1 h 83"/>
                <a:gd name="T4" fmla="*/ 141 w 154"/>
                <a:gd name="T5" fmla="*/ 5 h 83"/>
                <a:gd name="T6" fmla="*/ 121 w 154"/>
                <a:gd name="T7" fmla="*/ 20 h 83"/>
                <a:gd name="T8" fmla="*/ 122 w 154"/>
                <a:gd name="T9" fmla="*/ 38 h 83"/>
                <a:gd name="T10" fmla="*/ 122 w 154"/>
                <a:gd name="T11" fmla="*/ 38 h 83"/>
                <a:gd name="T12" fmla="*/ 88 w 154"/>
                <a:gd name="T13" fmla="*/ 44 h 83"/>
                <a:gd name="T14" fmla="*/ 43 w 154"/>
                <a:gd name="T15" fmla="*/ 53 h 83"/>
                <a:gd name="T16" fmla="*/ 41 w 154"/>
                <a:gd name="T17" fmla="*/ 56 h 83"/>
                <a:gd name="T18" fmla="*/ 54 w 154"/>
                <a:gd name="T19" fmla="*/ 70 h 83"/>
                <a:gd name="T20" fmla="*/ 62 w 154"/>
                <a:gd name="T21" fmla="*/ 74 h 83"/>
                <a:gd name="T22" fmla="*/ 62 w 154"/>
                <a:gd name="T23" fmla="*/ 75 h 83"/>
                <a:gd name="T24" fmla="*/ 57 w 154"/>
                <a:gd name="T25" fmla="*/ 75 h 83"/>
                <a:gd name="T26" fmla="*/ 53 w 154"/>
                <a:gd name="T27" fmla="*/ 75 h 83"/>
                <a:gd name="T28" fmla="*/ 29 w 154"/>
                <a:gd name="T29" fmla="*/ 73 h 83"/>
                <a:gd name="T30" fmla="*/ 4 w 154"/>
                <a:gd name="T31" fmla="*/ 70 h 83"/>
                <a:gd name="T32" fmla="*/ 0 w 154"/>
                <a:gd name="T33" fmla="*/ 74 h 83"/>
                <a:gd name="T34" fmla="*/ 4 w 154"/>
                <a:gd name="T35" fmla="*/ 78 h 83"/>
                <a:gd name="T36" fmla="*/ 28 w 154"/>
                <a:gd name="T37" fmla="*/ 80 h 83"/>
                <a:gd name="T38" fmla="*/ 53 w 154"/>
                <a:gd name="T39" fmla="*/ 83 h 83"/>
                <a:gd name="T40" fmla="*/ 56 w 154"/>
                <a:gd name="T41" fmla="*/ 83 h 83"/>
                <a:gd name="T42" fmla="*/ 60 w 154"/>
                <a:gd name="T43" fmla="*/ 83 h 83"/>
                <a:gd name="T44" fmla="*/ 70 w 154"/>
                <a:gd name="T45" fmla="*/ 79 h 83"/>
                <a:gd name="T46" fmla="*/ 69 w 154"/>
                <a:gd name="T47" fmla="*/ 70 h 83"/>
                <a:gd name="T48" fmla="*/ 57 w 154"/>
                <a:gd name="T49" fmla="*/ 62 h 83"/>
                <a:gd name="T50" fmla="*/ 49 w 154"/>
                <a:gd name="T51" fmla="*/ 59 h 83"/>
                <a:gd name="T52" fmla="*/ 89 w 154"/>
                <a:gd name="T53" fmla="*/ 52 h 83"/>
                <a:gd name="T54" fmla="*/ 130 w 154"/>
                <a:gd name="T55" fmla="*/ 44 h 83"/>
                <a:gd name="T56" fmla="*/ 133 w 154"/>
                <a:gd name="T57" fmla="*/ 42 h 83"/>
                <a:gd name="T58" fmla="*/ 133 w 154"/>
                <a:gd name="T59" fmla="*/ 38 h 83"/>
                <a:gd name="T60" fmla="*/ 128 w 154"/>
                <a:gd name="T61" fmla="*/ 33 h 83"/>
                <a:gd name="T62" fmla="*/ 127 w 154"/>
                <a:gd name="T63" fmla="*/ 25 h 83"/>
                <a:gd name="T64" fmla="*/ 145 w 154"/>
                <a:gd name="T65" fmla="*/ 12 h 83"/>
                <a:gd name="T66" fmla="*/ 152 w 154"/>
                <a:gd name="T67" fmla="*/ 8 h 83"/>
                <a:gd name="T68" fmla="*/ 153 w 154"/>
                <a:gd name="T69" fmla="*/ 2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4" h="83">
                  <a:moveTo>
                    <a:pt x="153" y="2"/>
                  </a:moveTo>
                  <a:cubicBezTo>
                    <a:pt x="152" y="0"/>
                    <a:pt x="149" y="0"/>
                    <a:pt x="148" y="1"/>
                  </a:cubicBezTo>
                  <a:cubicBezTo>
                    <a:pt x="146" y="2"/>
                    <a:pt x="143" y="4"/>
                    <a:pt x="141" y="5"/>
                  </a:cubicBezTo>
                  <a:cubicBezTo>
                    <a:pt x="134" y="9"/>
                    <a:pt x="126" y="14"/>
                    <a:pt x="121" y="20"/>
                  </a:cubicBezTo>
                  <a:cubicBezTo>
                    <a:pt x="113" y="28"/>
                    <a:pt x="119" y="35"/>
                    <a:pt x="122" y="38"/>
                  </a:cubicBezTo>
                  <a:cubicBezTo>
                    <a:pt x="122" y="38"/>
                    <a:pt x="122" y="38"/>
                    <a:pt x="122" y="38"/>
                  </a:cubicBezTo>
                  <a:cubicBezTo>
                    <a:pt x="112" y="42"/>
                    <a:pt x="100" y="43"/>
                    <a:pt x="88" y="44"/>
                  </a:cubicBezTo>
                  <a:cubicBezTo>
                    <a:pt x="73" y="45"/>
                    <a:pt x="57" y="46"/>
                    <a:pt x="43" y="53"/>
                  </a:cubicBezTo>
                  <a:cubicBezTo>
                    <a:pt x="42" y="53"/>
                    <a:pt x="41" y="54"/>
                    <a:pt x="41" y="56"/>
                  </a:cubicBezTo>
                  <a:cubicBezTo>
                    <a:pt x="39" y="64"/>
                    <a:pt x="47" y="67"/>
                    <a:pt x="54" y="70"/>
                  </a:cubicBezTo>
                  <a:cubicBezTo>
                    <a:pt x="57" y="71"/>
                    <a:pt x="61" y="73"/>
                    <a:pt x="62" y="74"/>
                  </a:cubicBezTo>
                  <a:cubicBezTo>
                    <a:pt x="62" y="74"/>
                    <a:pt x="62" y="75"/>
                    <a:pt x="62" y="75"/>
                  </a:cubicBezTo>
                  <a:cubicBezTo>
                    <a:pt x="61" y="75"/>
                    <a:pt x="58" y="75"/>
                    <a:pt x="57" y="75"/>
                  </a:cubicBezTo>
                  <a:cubicBezTo>
                    <a:pt x="55" y="75"/>
                    <a:pt x="54" y="75"/>
                    <a:pt x="53" y="75"/>
                  </a:cubicBezTo>
                  <a:cubicBezTo>
                    <a:pt x="45" y="75"/>
                    <a:pt x="37" y="74"/>
                    <a:pt x="29" y="73"/>
                  </a:cubicBezTo>
                  <a:cubicBezTo>
                    <a:pt x="21" y="71"/>
                    <a:pt x="12" y="70"/>
                    <a:pt x="4" y="70"/>
                  </a:cubicBezTo>
                  <a:cubicBezTo>
                    <a:pt x="2" y="70"/>
                    <a:pt x="0" y="72"/>
                    <a:pt x="0" y="74"/>
                  </a:cubicBezTo>
                  <a:cubicBezTo>
                    <a:pt x="0" y="76"/>
                    <a:pt x="2" y="78"/>
                    <a:pt x="4" y="78"/>
                  </a:cubicBezTo>
                  <a:cubicBezTo>
                    <a:pt x="12" y="78"/>
                    <a:pt x="19" y="79"/>
                    <a:pt x="28" y="80"/>
                  </a:cubicBezTo>
                  <a:cubicBezTo>
                    <a:pt x="36" y="82"/>
                    <a:pt x="45" y="83"/>
                    <a:pt x="53" y="83"/>
                  </a:cubicBezTo>
                  <a:cubicBezTo>
                    <a:pt x="54" y="83"/>
                    <a:pt x="55" y="83"/>
                    <a:pt x="56" y="83"/>
                  </a:cubicBezTo>
                  <a:cubicBezTo>
                    <a:pt x="58" y="83"/>
                    <a:pt x="59" y="83"/>
                    <a:pt x="60" y="83"/>
                  </a:cubicBezTo>
                  <a:cubicBezTo>
                    <a:pt x="64" y="83"/>
                    <a:pt x="68" y="82"/>
                    <a:pt x="70" y="79"/>
                  </a:cubicBezTo>
                  <a:cubicBezTo>
                    <a:pt x="72" y="75"/>
                    <a:pt x="69" y="71"/>
                    <a:pt x="69" y="70"/>
                  </a:cubicBezTo>
                  <a:cubicBezTo>
                    <a:pt x="66" y="66"/>
                    <a:pt x="62" y="64"/>
                    <a:pt x="57" y="62"/>
                  </a:cubicBezTo>
                  <a:cubicBezTo>
                    <a:pt x="55" y="62"/>
                    <a:pt x="51" y="60"/>
                    <a:pt x="49" y="59"/>
                  </a:cubicBezTo>
                  <a:cubicBezTo>
                    <a:pt x="62" y="54"/>
                    <a:pt x="75" y="53"/>
                    <a:pt x="89" y="52"/>
                  </a:cubicBezTo>
                  <a:cubicBezTo>
                    <a:pt x="103" y="50"/>
                    <a:pt x="117" y="49"/>
                    <a:pt x="130" y="44"/>
                  </a:cubicBezTo>
                  <a:cubicBezTo>
                    <a:pt x="132" y="44"/>
                    <a:pt x="132" y="43"/>
                    <a:pt x="133" y="42"/>
                  </a:cubicBezTo>
                  <a:cubicBezTo>
                    <a:pt x="133" y="41"/>
                    <a:pt x="133" y="39"/>
                    <a:pt x="133" y="38"/>
                  </a:cubicBezTo>
                  <a:cubicBezTo>
                    <a:pt x="131" y="36"/>
                    <a:pt x="130" y="34"/>
                    <a:pt x="128" y="33"/>
                  </a:cubicBezTo>
                  <a:cubicBezTo>
                    <a:pt x="124" y="28"/>
                    <a:pt x="124" y="28"/>
                    <a:pt x="127" y="25"/>
                  </a:cubicBezTo>
                  <a:cubicBezTo>
                    <a:pt x="131" y="20"/>
                    <a:pt x="139" y="16"/>
                    <a:pt x="145" y="12"/>
                  </a:cubicBezTo>
                  <a:cubicBezTo>
                    <a:pt x="148" y="10"/>
                    <a:pt x="150" y="9"/>
                    <a:pt x="152" y="8"/>
                  </a:cubicBezTo>
                  <a:cubicBezTo>
                    <a:pt x="154" y="6"/>
                    <a:pt x="154" y="4"/>
                    <a:pt x="15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6" name="组合 5"/>
          <p:cNvGrpSpPr/>
          <p:nvPr/>
        </p:nvGrpSpPr>
        <p:grpSpPr>
          <a:xfrm>
            <a:off x="1667035" y="2465669"/>
            <a:ext cx="4852236" cy="1888630"/>
            <a:chOff x="719197" y="1028664"/>
            <a:chExt cx="4852236" cy="1888630"/>
          </a:xfrm>
          <a:solidFill>
            <a:srgbClr val="B4B4BE"/>
          </a:solidFill>
        </p:grpSpPr>
        <p:sp>
          <p:nvSpPr>
            <p:cNvPr id="7" name="Oval 7"/>
            <p:cNvSpPr>
              <a:spLocks noChangeArrowheads="1"/>
            </p:cNvSpPr>
            <p:nvPr/>
          </p:nvSpPr>
          <p:spPr bwMode="auto">
            <a:xfrm>
              <a:off x="719197" y="1028664"/>
              <a:ext cx="432000" cy="432000"/>
            </a:xfrm>
            <a:prstGeom prst="ellipse">
              <a:avLst/>
            </a:prstGeom>
            <a:grpFill/>
            <a:ln w="28575">
              <a:solidFill>
                <a:srgbClr val="507D7D"/>
              </a:solidFill>
              <a:round/>
            </a:ln>
            <a:effectLst/>
          </p:spPr>
          <p:txBody>
            <a:bodyPr lIns="0" tIns="0" rIns="0" bIns="0"/>
            <a:lstStyle/>
            <a:p>
              <a:pPr algn="ctr">
                <a:lnSpc>
                  <a:spcPts val="2200"/>
                </a:lnSpc>
              </a:pPr>
              <a:r>
                <a:rPr lang="en-US" altLang="zh-CN" sz="2400" b="0" i="1" dirty="0">
                  <a:solidFill>
                    <a:srgbClr val="404040"/>
                  </a:solidFill>
                  <a:latin typeface="Times New Roman" panose="02020603050405020304" pitchFamily="18" charset="0"/>
                  <a:cs typeface="Times New Roman" panose="02020603050405020304" pitchFamily="18" charset="0"/>
                </a:rPr>
                <a:t>v</a:t>
              </a:r>
              <a:r>
                <a:rPr lang="en-US" altLang="zh-CN" sz="2400" b="0" baseline="-25000" dirty="0">
                  <a:solidFill>
                    <a:srgbClr val="404040"/>
                  </a:solidFill>
                  <a:latin typeface="Times New Roman" panose="02020603050405020304" pitchFamily="18" charset="0"/>
                  <a:cs typeface="Times New Roman" panose="02020603050405020304" pitchFamily="18" charset="0"/>
                </a:rPr>
                <a:t>5</a:t>
              </a:r>
              <a:endParaRPr lang="zh-CN" altLang="en-US" sz="2400" b="0" baseline="-25000" dirty="0">
                <a:solidFill>
                  <a:srgbClr val="404040"/>
                </a:solidFill>
                <a:latin typeface="Times New Roman" panose="02020603050405020304" pitchFamily="18" charset="0"/>
                <a:cs typeface="Times New Roman" panose="02020603050405020304" pitchFamily="18" charset="0"/>
              </a:endParaRPr>
            </a:p>
          </p:txBody>
        </p:sp>
        <p:sp>
          <p:nvSpPr>
            <p:cNvPr id="8" name="Line 16"/>
            <p:cNvSpPr>
              <a:spLocks noChangeShapeType="1"/>
            </p:cNvSpPr>
            <p:nvPr/>
          </p:nvSpPr>
          <p:spPr bwMode="auto">
            <a:xfrm>
              <a:off x="1173857" y="1239838"/>
              <a:ext cx="1008000" cy="0"/>
            </a:xfrm>
            <a:prstGeom prst="line">
              <a:avLst/>
            </a:prstGeom>
            <a:grpFill/>
            <a:ln w="25400">
              <a:solidFill>
                <a:srgbClr val="285A32"/>
              </a:solidFill>
              <a:round/>
            </a:ln>
          </p:spPr>
          <p:txBody>
            <a:bodyPr lIns="10800" tIns="28800" rIns="0" bIns="10800"/>
            <a:lstStyle/>
            <a:p>
              <a:endParaRPr lang="zh-CN" altLang="en-US"/>
            </a:p>
          </p:txBody>
        </p:sp>
        <p:sp>
          <p:nvSpPr>
            <p:cNvPr id="9" name="Oval 7"/>
            <p:cNvSpPr>
              <a:spLocks noChangeArrowheads="1"/>
            </p:cNvSpPr>
            <p:nvPr/>
          </p:nvSpPr>
          <p:spPr bwMode="auto">
            <a:xfrm>
              <a:off x="2199433" y="1028664"/>
              <a:ext cx="432000" cy="432000"/>
            </a:xfrm>
            <a:prstGeom prst="ellipse">
              <a:avLst/>
            </a:prstGeom>
            <a:grpFill/>
            <a:ln w="28575">
              <a:solidFill>
                <a:srgbClr val="507D7D"/>
              </a:solidFill>
              <a:round/>
            </a:ln>
            <a:effectLst/>
          </p:spPr>
          <p:txBody>
            <a:bodyPr lIns="0" tIns="0" rIns="0" bIns="0"/>
            <a:lstStyle/>
            <a:p>
              <a:pPr algn="ctr">
                <a:lnSpc>
                  <a:spcPts val="2200"/>
                </a:lnSpc>
              </a:pPr>
              <a:r>
                <a:rPr lang="en-US" altLang="zh-CN" sz="2400" b="0" i="1" dirty="0">
                  <a:solidFill>
                    <a:srgbClr val="404040"/>
                  </a:solidFill>
                  <a:latin typeface="Times New Roman" panose="02020603050405020304" pitchFamily="18" charset="0"/>
                  <a:cs typeface="Times New Roman" panose="02020603050405020304" pitchFamily="18" charset="0"/>
                </a:rPr>
                <a:t>v</a:t>
              </a:r>
              <a:r>
                <a:rPr lang="en-US" altLang="zh-CN" sz="2400" b="0" baseline="-25000" dirty="0">
                  <a:solidFill>
                    <a:srgbClr val="404040"/>
                  </a:solidFill>
                  <a:latin typeface="Times New Roman" panose="02020603050405020304" pitchFamily="18" charset="0"/>
                  <a:cs typeface="Times New Roman" panose="02020603050405020304" pitchFamily="18" charset="0"/>
                </a:rPr>
                <a:t>0</a:t>
              </a:r>
              <a:endParaRPr lang="zh-CN" altLang="en-US" sz="2400" b="0" baseline="-25000" dirty="0">
                <a:solidFill>
                  <a:srgbClr val="404040"/>
                </a:solidFill>
                <a:latin typeface="Times New Roman" panose="02020603050405020304" pitchFamily="18" charset="0"/>
                <a:cs typeface="Times New Roman" panose="02020603050405020304" pitchFamily="18" charset="0"/>
              </a:endParaRPr>
            </a:p>
          </p:txBody>
        </p:sp>
        <p:sp>
          <p:nvSpPr>
            <p:cNvPr id="10" name="Oval 7"/>
            <p:cNvSpPr>
              <a:spLocks noChangeArrowheads="1"/>
            </p:cNvSpPr>
            <p:nvPr/>
          </p:nvSpPr>
          <p:spPr bwMode="auto">
            <a:xfrm>
              <a:off x="3661153" y="2485294"/>
              <a:ext cx="432000" cy="432000"/>
            </a:xfrm>
            <a:prstGeom prst="ellipse">
              <a:avLst/>
            </a:prstGeom>
            <a:grpFill/>
            <a:ln w="28575">
              <a:solidFill>
                <a:srgbClr val="507D7D"/>
              </a:solidFill>
              <a:round/>
            </a:ln>
            <a:effectLst/>
          </p:spPr>
          <p:txBody>
            <a:bodyPr lIns="0" tIns="0" rIns="0" bIns="0"/>
            <a:lstStyle/>
            <a:p>
              <a:pPr algn="ctr">
                <a:lnSpc>
                  <a:spcPts val="2200"/>
                </a:lnSpc>
              </a:pPr>
              <a:r>
                <a:rPr lang="en-US" altLang="zh-CN" sz="2400" b="0" i="1" dirty="0">
                  <a:solidFill>
                    <a:srgbClr val="404040"/>
                  </a:solidFill>
                  <a:latin typeface="Times New Roman" panose="02020603050405020304" pitchFamily="18" charset="0"/>
                  <a:cs typeface="Times New Roman" panose="02020603050405020304" pitchFamily="18" charset="0"/>
                </a:rPr>
                <a:t>v</a:t>
              </a:r>
              <a:r>
                <a:rPr lang="en-US" altLang="zh-CN" sz="2400" b="0" baseline="-25000" dirty="0">
                  <a:solidFill>
                    <a:srgbClr val="404040"/>
                  </a:solidFill>
                  <a:latin typeface="Times New Roman" panose="02020603050405020304" pitchFamily="18" charset="0"/>
                  <a:cs typeface="Times New Roman" panose="02020603050405020304" pitchFamily="18" charset="0"/>
                </a:rPr>
                <a:t>3</a:t>
              </a:r>
              <a:endParaRPr lang="zh-CN" altLang="en-US" sz="2400" b="0" baseline="-25000" dirty="0">
                <a:solidFill>
                  <a:srgbClr val="404040"/>
                </a:solidFill>
                <a:latin typeface="Times New Roman" panose="02020603050405020304" pitchFamily="18" charset="0"/>
                <a:cs typeface="Times New Roman" panose="02020603050405020304" pitchFamily="18" charset="0"/>
              </a:endParaRPr>
            </a:p>
          </p:txBody>
        </p:sp>
        <p:sp>
          <p:nvSpPr>
            <p:cNvPr id="11" name="Oval 7"/>
            <p:cNvSpPr>
              <a:spLocks noChangeArrowheads="1"/>
            </p:cNvSpPr>
            <p:nvPr/>
          </p:nvSpPr>
          <p:spPr bwMode="auto">
            <a:xfrm>
              <a:off x="2199433" y="2485294"/>
              <a:ext cx="432000" cy="432000"/>
            </a:xfrm>
            <a:prstGeom prst="ellipse">
              <a:avLst/>
            </a:prstGeom>
            <a:grpFill/>
            <a:ln w="28575">
              <a:solidFill>
                <a:srgbClr val="507D7D"/>
              </a:solidFill>
              <a:round/>
            </a:ln>
            <a:effectLst/>
          </p:spPr>
          <p:txBody>
            <a:bodyPr lIns="0" tIns="0" rIns="0" bIns="0"/>
            <a:lstStyle/>
            <a:p>
              <a:pPr algn="ctr">
                <a:lnSpc>
                  <a:spcPts val="2200"/>
                </a:lnSpc>
              </a:pPr>
              <a:r>
                <a:rPr lang="en-US" altLang="zh-CN" sz="2400" b="0" i="1" dirty="0">
                  <a:solidFill>
                    <a:srgbClr val="404040"/>
                  </a:solidFill>
                  <a:latin typeface="Times New Roman" panose="02020603050405020304" pitchFamily="18" charset="0"/>
                  <a:cs typeface="Times New Roman" panose="02020603050405020304" pitchFamily="18" charset="0"/>
                </a:rPr>
                <a:t>v</a:t>
              </a:r>
              <a:r>
                <a:rPr lang="en-US" altLang="zh-CN" sz="2400" b="0" baseline="-25000" dirty="0">
                  <a:solidFill>
                    <a:srgbClr val="404040"/>
                  </a:solidFill>
                  <a:latin typeface="Times New Roman" panose="02020603050405020304" pitchFamily="18" charset="0"/>
                  <a:cs typeface="Times New Roman" panose="02020603050405020304" pitchFamily="18" charset="0"/>
                </a:rPr>
                <a:t>2</a:t>
              </a:r>
              <a:endParaRPr lang="zh-CN" altLang="en-US" sz="2400" b="0" baseline="-25000" dirty="0">
                <a:solidFill>
                  <a:srgbClr val="404040"/>
                </a:solidFill>
                <a:latin typeface="Times New Roman" panose="02020603050405020304" pitchFamily="18" charset="0"/>
                <a:cs typeface="Times New Roman" panose="02020603050405020304" pitchFamily="18" charset="0"/>
              </a:endParaRPr>
            </a:p>
          </p:txBody>
        </p:sp>
        <p:sp>
          <p:nvSpPr>
            <p:cNvPr id="12" name="Oval 7"/>
            <p:cNvSpPr>
              <a:spLocks noChangeArrowheads="1"/>
            </p:cNvSpPr>
            <p:nvPr/>
          </p:nvSpPr>
          <p:spPr bwMode="auto">
            <a:xfrm>
              <a:off x="3661153" y="1028664"/>
              <a:ext cx="432000" cy="432000"/>
            </a:xfrm>
            <a:prstGeom prst="ellipse">
              <a:avLst/>
            </a:prstGeom>
            <a:grpFill/>
            <a:ln w="28575">
              <a:solidFill>
                <a:srgbClr val="507D7D"/>
              </a:solidFill>
              <a:round/>
            </a:ln>
            <a:effectLst/>
          </p:spPr>
          <p:txBody>
            <a:bodyPr lIns="0" tIns="0" rIns="0" bIns="0"/>
            <a:lstStyle/>
            <a:p>
              <a:pPr algn="ctr">
                <a:lnSpc>
                  <a:spcPts val="2200"/>
                </a:lnSpc>
              </a:pPr>
              <a:r>
                <a:rPr lang="en-US" altLang="zh-CN" sz="2400" b="0" i="1" dirty="0">
                  <a:solidFill>
                    <a:srgbClr val="404040"/>
                  </a:solidFill>
                  <a:latin typeface="Times New Roman" panose="02020603050405020304" pitchFamily="18" charset="0"/>
                  <a:cs typeface="Times New Roman" panose="02020603050405020304" pitchFamily="18" charset="0"/>
                </a:rPr>
                <a:t>v</a:t>
              </a:r>
              <a:r>
                <a:rPr lang="en-US" altLang="zh-CN" sz="2400" b="0" baseline="-25000" dirty="0">
                  <a:solidFill>
                    <a:srgbClr val="404040"/>
                  </a:solidFill>
                  <a:latin typeface="Times New Roman" panose="02020603050405020304" pitchFamily="18" charset="0"/>
                  <a:cs typeface="Times New Roman" panose="02020603050405020304" pitchFamily="18" charset="0"/>
                </a:rPr>
                <a:t>1</a:t>
              </a:r>
              <a:endParaRPr lang="zh-CN" altLang="en-US" sz="2400" b="0" baseline="-25000" dirty="0">
                <a:solidFill>
                  <a:srgbClr val="404040"/>
                </a:solidFill>
                <a:latin typeface="Times New Roman" panose="02020603050405020304" pitchFamily="18" charset="0"/>
                <a:cs typeface="Times New Roman" panose="02020603050405020304" pitchFamily="18" charset="0"/>
              </a:endParaRPr>
            </a:p>
          </p:txBody>
        </p:sp>
        <p:sp>
          <p:nvSpPr>
            <p:cNvPr id="13" name="Oval 7"/>
            <p:cNvSpPr>
              <a:spLocks noChangeArrowheads="1"/>
            </p:cNvSpPr>
            <p:nvPr/>
          </p:nvSpPr>
          <p:spPr bwMode="auto">
            <a:xfrm>
              <a:off x="5139433" y="1028664"/>
              <a:ext cx="432000" cy="432000"/>
            </a:xfrm>
            <a:prstGeom prst="ellipse">
              <a:avLst/>
            </a:prstGeom>
            <a:grpFill/>
            <a:ln w="28575">
              <a:solidFill>
                <a:srgbClr val="507D7D"/>
              </a:solidFill>
              <a:round/>
            </a:ln>
            <a:effectLst/>
          </p:spPr>
          <p:txBody>
            <a:bodyPr lIns="0" tIns="0" rIns="0" bIns="0"/>
            <a:lstStyle/>
            <a:p>
              <a:pPr algn="ctr">
                <a:lnSpc>
                  <a:spcPts val="2200"/>
                </a:lnSpc>
              </a:pPr>
              <a:r>
                <a:rPr lang="en-US" altLang="zh-CN" sz="2400" b="0" i="1" dirty="0">
                  <a:solidFill>
                    <a:srgbClr val="404040"/>
                  </a:solidFill>
                  <a:latin typeface="Times New Roman" panose="02020603050405020304" pitchFamily="18" charset="0"/>
                  <a:cs typeface="Times New Roman" panose="02020603050405020304" pitchFamily="18" charset="0"/>
                </a:rPr>
                <a:t>v</a:t>
              </a:r>
              <a:r>
                <a:rPr lang="en-US" altLang="zh-CN" sz="2400" b="0" baseline="-25000" dirty="0">
                  <a:solidFill>
                    <a:srgbClr val="404040"/>
                  </a:solidFill>
                  <a:latin typeface="Times New Roman" panose="02020603050405020304" pitchFamily="18" charset="0"/>
                  <a:cs typeface="Times New Roman" panose="02020603050405020304" pitchFamily="18" charset="0"/>
                </a:rPr>
                <a:t>4</a:t>
              </a:r>
              <a:endParaRPr lang="zh-CN" altLang="en-US" sz="2400" b="0" baseline="-25000" dirty="0">
                <a:solidFill>
                  <a:srgbClr val="404040"/>
                </a:solidFill>
                <a:latin typeface="Times New Roman" panose="02020603050405020304" pitchFamily="18" charset="0"/>
                <a:cs typeface="Times New Roman" panose="02020603050405020304" pitchFamily="18" charset="0"/>
              </a:endParaRPr>
            </a:p>
          </p:txBody>
        </p:sp>
        <p:sp>
          <p:nvSpPr>
            <p:cNvPr id="14" name="Line 16"/>
            <p:cNvSpPr>
              <a:spLocks noChangeShapeType="1"/>
            </p:cNvSpPr>
            <p:nvPr/>
          </p:nvSpPr>
          <p:spPr bwMode="auto">
            <a:xfrm>
              <a:off x="2631433" y="1239838"/>
              <a:ext cx="1008000" cy="0"/>
            </a:xfrm>
            <a:prstGeom prst="line">
              <a:avLst/>
            </a:prstGeom>
            <a:grpFill/>
            <a:ln w="25400">
              <a:solidFill>
                <a:srgbClr val="285A32"/>
              </a:solidFill>
              <a:round/>
            </a:ln>
          </p:spPr>
          <p:txBody>
            <a:bodyPr lIns="10800" tIns="28800" rIns="0" bIns="10800"/>
            <a:lstStyle/>
            <a:p>
              <a:endParaRPr lang="zh-CN" altLang="en-US"/>
            </a:p>
          </p:txBody>
        </p:sp>
        <p:sp>
          <p:nvSpPr>
            <p:cNvPr id="15" name="Line 16"/>
            <p:cNvSpPr>
              <a:spLocks noChangeShapeType="1"/>
            </p:cNvSpPr>
            <p:nvPr/>
          </p:nvSpPr>
          <p:spPr bwMode="auto">
            <a:xfrm>
              <a:off x="4108393" y="1239838"/>
              <a:ext cx="1008000" cy="0"/>
            </a:xfrm>
            <a:prstGeom prst="line">
              <a:avLst/>
            </a:prstGeom>
            <a:grpFill/>
            <a:ln w="25400">
              <a:solidFill>
                <a:srgbClr val="285A32"/>
              </a:solidFill>
              <a:round/>
            </a:ln>
          </p:spPr>
          <p:txBody>
            <a:bodyPr lIns="10800" tIns="28800" rIns="0" bIns="10800"/>
            <a:lstStyle/>
            <a:p>
              <a:endParaRPr lang="zh-CN" altLang="en-US"/>
            </a:p>
          </p:txBody>
        </p:sp>
        <p:sp>
          <p:nvSpPr>
            <p:cNvPr id="16" name="Line 16"/>
            <p:cNvSpPr>
              <a:spLocks noChangeShapeType="1"/>
            </p:cNvSpPr>
            <p:nvPr/>
          </p:nvSpPr>
          <p:spPr bwMode="auto">
            <a:xfrm>
              <a:off x="2653153" y="2701294"/>
              <a:ext cx="1008000" cy="0"/>
            </a:xfrm>
            <a:prstGeom prst="line">
              <a:avLst/>
            </a:prstGeom>
            <a:grpFill/>
            <a:ln w="25400">
              <a:solidFill>
                <a:srgbClr val="285A32"/>
              </a:solidFill>
              <a:round/>
            </a:ln>
          </p:spPr>
          <p:txBody>
            <a:bodyPr lIns="10800" tIns="28800" rIns="0" bIns="10800"/>
            <a:lstStyle/>
            <a:p>
              <a:endParaRPr lang="zh-CN" altLang="en-US"/>
            </a:p>
          </p:txBody>
        </p:sp>
        <p:sp>
          <p:nvSpPr>
            <p:cNvPr id="17" name="Line 16"/>
            <p:cNvSpPr>
              <a:spLocks noChangeShapeType="1"/>
            </p:cNvSpPr>
            <p:nvPr/>
          </p:nvSpPr>
          <p:spPr bwMode="auto">
            <a:xfrm>
              <a:off x="2403883" y="1464478"/>
              <a:ext cx="0" cy="1020816"/>
            </a:xfrm>
            <a:prstGeom prst="line">
              <a:avLst/>
            </a:prstGeom>
            <a:grpFill/>
            <a:ln w="25400">
              <a:solidFill>
                <a:srgbClr val="285A32"/>
              </a:solidFill>
              <a:round/>
            </a:ln>
          </p:spPr>
          <p:txBody>
            <a:bodyPr lIns="10800" tIns="28800" rIns="0" bIns="10800"/>
            <a:lstStyle/>
            <a:p>
              <a:endParaRPr lang="zh-CN" altLang="en-US"/>
            </a:p>
          </p:txBody>
        </p:sp>
        <p:sp>
          <p:nvSpPr>
            <p:cNvPr id="21" name="Line 16"/>
            <p:cNvSpPr>
              <a:spLocks noChangeShapeType="1"/>
            </p:cNvSpPr>
            <p:nvPr/>
          </p:nvSpPr>
          <p:spPr bwMode="auto">
            <a:xfrm flipH="1">
              <a:off x="2570473" y="1430184"/>
              <a:ext cx="1152000" cy="1116000"/>
            </a:xfrm>
            <a:prstGeom prst="line">
              <a:avLst/>
            </a:prstGeom>
            <a:grpFill/>
            <a:ln w="25400">
              <a:solidFill>
                <a:srgbClr val="285A32"/>
              </a:solidFill>
              <a:round/>
            </a:ln>
          </p:spPr>
          <p:txBody>
            <a:bodyPr lIns="10800" tIns="28800" rIns="0" bIns="10800"/>
            <a:lstStyle/>
            <a:p>
              <a:endParaRPr lang="zh-CN" altLang="en-US"/>
            </a:p>
          </p:txBody>
        </p:sp>
      </p:grpSp>
      <p:sp>
        <p:nvSpPr>
          <p:cNvPr id="22" name="Text Box 44"/>
          <p:cNvSpPr txBox="1">
            <a:spLocks noChangeArrowheads="1"/>
          </p:cNvSpPr>
          <p:nvPr/>
        </p:nvSpPr>
        <p:spPr bwMode="auto">
          <a:xfrm>
            <a:off x="8594090" y="4089981"/>
            <a:ext cx="1309688" cy="528637"/>
          </a:xfrm>
          <a:prstGeom prst="rect">
            <a:avLst/>
          </a:prstGeom>
          <a:solidFill>
            <a:srgbClr val="B4B4BE"/>
          </a:solidFill>
          <a:ln w="9525">
            <a:solidFill>
              <a:srgbClr val="285A32"/>
            </a:solidFill>
            <a:miter lim="800000"/>
          </a:ln>
          <a:effectLst/>
        </p:spPr>
        <p:txBody>
          <a:bodyPr>
            <a:spAutoFit/>
          </a:bodyPr>
          <a:lstStyle/>
          <a:p>
            <a:pPr algn="l" eaLnBrk="0" hangingPunct="0">
              <a:spcBef>
                <a:spcPct val="50000"/>
              </a:spcBef>
            </a:pPr>
            <a:r>
              <a:rPr lang="en-US" altLang="zh-CN" sz="2800" b="0" dirty="0">
                <a:solidFill>
                  <a:schemeClr val="tx1"/>
                </a:solidFill>
                <a:latin typeface="Times New Roman" panose="02020603050405020304" pitchFamily="18" charset="0"/>
                <a:ea typeface="宋体" panose="02010600030101010101" pitchFamily="2" charset="-122"/>
              </a:rPr>
              <a:t>     </a:t>
            </a:r>
            <a:r>
              <a:rPr lang="en-US" altLang="zh-CN" sz="2800" i="1" dirty="0">
                <a:solidFill>
                  <a:schemeClr val="tx1"/>
                </a:solidFill>
                <a:latin typeface="Times New Roman" panose="02020603050405020304" pitchFamily="18" charset="0"/>
                <a:ea typeface="宋体" panose="02010600030101010101" pitchFamily="2" charset="-122"/>
              </a:rPr>
              <a:t>v</a:t>
            </a:r>
            <a:r>
              <a:rPr lang="en-US" altLang="zh-CN" sz="2800" baseline="-25000" dirty="0">
                <a:solidFill>
                  <a:schemeClr val="tx1"/>
                </a:solidFill>
                <a:latin typeface="Times New Roman" panose="02020603050405020304" pitchFamily="18" charset="0"/>
                <a:ea typeface="宋体" panose="02010600030101010101" pitchFamily="2" charset="-122"/>
              </a:rPr>
              <a:t>0</a:t>
            </a:r>
          </a:p>
        </p:txBody>
      </p:sp>
      <p:sp>
        <p:nvSpPr>
          <p:cNvPr id="23" name="Line 45"/>
          <p:cNvSpPr>
            <a:spLocks noChangeShapeType="1"/>
          </p:cNvSpPr>
          <p:nvPr/>
        </p:nvSpPr>
        <p:spPr bwMode="auto">
          <a:xfrm>
            <a:off x="8595678" y="1997656"/>
            <a:ext cx="0" cy="2620962"/>
          </a:xfrm>
          <a:prstGeom prst="line">
            <a:avLst/>
          </a:prstGeom>
          <a:noFill/>
          <a:ln w="28575">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27" name="Line 46"/>
          <p:cNvSpPr>
            <a:spLocks noChangeShapeType="1"/>
          </p:cNvSpPr>
          <p:nvPr/>
        </p:nvSpPr>
        <p:spPr bwMode="auto">
          <a:xfrm>
            <a:off x="9905365" y="2011943"/>
            <a:ext cx="0" cy="2620963"/>
          </a:xfrm>
          <a:prstGeom prst="line">
            <a:avLst/>
          </a:prstGeom>
          <a:noFill/>
          <a:ln w="28575">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28" name="Line 47"/>
          <p:cNvSpPr>
            <a:spLocks noChangeShapeType="1"/>
          </p:cNvSpPr>
          <p:nvPr/>
        </p:nvSpPr>
        <p:spPr bwMode="auto">
          <a:xfrm>
            <a:off x="8579803" y="4621793"/>
            <a:ext cx="1325562" cy="0"/>
          </a:xfrm>
          <a:prstGeom prst="line">
            <a:avLst/>
          </a:prstGeom>
          <a:noFill/>
          <a:ln w="28575">
            <a:solidFill>
              <a:srgbClr val="285A3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51" name="Text Box 12"/>
          <p:cNvSpPr txBox="1">
            <a:spLocks noChangeArrowheads="1"/>
          </p:cNvSpPr>
          <p:nvPr/>
        </p:nvSpPr>
        <p:spPr bwMode="auto">
          <a:xfrm>
            <a:off x="1540634" y="5206365"/>
            <a:ext cx="369355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spcBef>
                <a:spcPct val="50000"/>
              </a:spcBef>
            </a:pP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深度优先遍历序列：</a:t>
            </a:r>
          </a:p>
        </p:txBody>
      </p:sp>
      <p:sp>
        <p:nvSpPr>
          <p:cNvPr id="52" name="Text Box 50"/>
          <p:cNvSpPr txBox="1">
            <a:spLocks noChangeArrowheads="1"/>
          </p:cNvSpPr>
          <p:nvPr/>
        </p:nvSpPr>
        <p:spPr bwMode="auto">
          <a:xfrm>
            <a:off x="4831182" y="5189836"/>
            <a:ext cx="563563" cy="452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18000" tIns="10800" rIns="18000" bIns="10800">
            <a:spAutoFit/>
          </a:bodyPr>
          <a:lstStyle/>
          <a:p>
            <a:pPr algn="l">
              <a:spcBef>
                <a:spcPct val="50000"/>
              </a:spcBef>
            </a:pPr>
            <a:r>
              <a:rPr lang="en-US" altLang="zh-CN" sz="2800" i="1" dirty="0">
                <a:solidFill>
                  <a:srgbClr val="404040"/>
                </a:solidFill>
                <a:latin typeface="Times New Roman" panose="02020603050405020304" pitchFamily="18" charset="0"/>
              </a:rPr>
              <a:t>v</a:t>
            </a:r>
            <a:r>
              <a:rPr lang="en-US" altLang="zh-CN" sz="2800" baseline="-25000" dirty="0">
                <a:solidFill>
                  <a:srgbClr val="404040"/>
                </a:solidFill>
                <a:latin typeface="Times New Roman" panose="02020603050405020304" pitchFamily="18" charset="0"/>
              </a:rPr>
              <a:t>0</a:t>
            </a:r>
          </a:p>
        </p:txBody>
      </p:sp>
      <p:sp>
        <p:nvSpPr>
          <p:cNvPr id="35" name="Freeform 7"/>
          <p:cNvSpPr/>
          <p:nvPr/>
        </p:nvSpPr>
        <p:spPr bwMode="auto">
          <a:xfrm>
            <a:off x="3548370" y="2525042"/>
            <a:ext cx="1080000" cy="1587"/>
          </a:xfrm>
          <a:custGeom>
            <a:avLst/>
            <a:gdLst>
              <a:gd name="T0" fmla="*/ 0 w 765"/>
              <a:gd name="T1" fmla="*/ 0 h 1"/>
              <a:gd name="T2" fmla="*/ 765 w 765"/>
              <a:gd name="T3" fmla="*/ 0 h 1"/>
            </a:gdLst>
            <a:ahLst/>
            <a:cxnLst>
              <a:cxn ang="0">
                <a:pos x="T0" y="T1"/>
              </a:cxn>
              <a:cxn ang="0">
                <a:pos x="T2" y="T3"/>
              </a:cxn>
            </a:cxnLst>
            <a:rect l="0" t="0" r="r" b="b"/>
            <a:pathLst>
              <a:path w="765" h="1">
                <a:moveTo>
                  <a:pt x="0" y="0"/>
                </a:moveTo>
                <a:lnTo>
                  <a:pt x="765" y="0"/>
                </a:lnTo>
              </a:path>
            </a:pathLst>
          </a:custGeom>
          <a:noFill/>
          <a:ln w="28575" cmpd="sng">
            <a:solidFill>
              <a:srgbClr val="B42D2D"/>
            </a:solidFill>
            <a:round/>
            <a:headEnd type="none" w="med" len="me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 name="Freeform 8"/>
          <p:cNvSpPr/>
          <p:nvPr/>
        </p:nvSpPr>
        <p:spPr bwMode="auto">
          <a:xfrm flipH="1">
            <a:off x="5031683" y="2832681"/>
            <a:ext cx="1044000" cy="1587"/>
          </a:xfrm>
          <a:custGeom>
            <a:avLst/>
            <a:gdLst>
              <a:gd name="T0" fmla="*/ 0 w 720"/>
              <a:gd name="T1" fmla="*/ 0 h 1"/>
              <a:gd name="T2" fmla="*/ 720 w 720"/>
              <a:gd name="T3" fmla="*/ 0 h 1"/>
            </a:gdLst>
            <a:ahLst/>
            <a:cxnLst>
              <a:cxn ang="0">
                <a:pos x="T0" y="T1"/>
              </a:cxn>
              <a:cxn ang="0">
                <a:pos x="T2" y="T3"/>
              </a:cxn>
            </a:cxnLst>
            <a:rect l="0" t="0" r="r" b="b"/>
            <a:pathLst>
              <a:path w="720" h="1">
                <a:moveTo>
                  <a:pt x="0" y="0"/>
                </a:moveTo>
                <a:lnTo>
                  <a:pt x="720" y="0"/>
                </a:lnTo>
              </a:path>
            </a:pathLst>
          </a:custGeom>
          <a:noFill/>
          <a:ln w="28575" cap="flat" cmpd="sng">
            <a:solidFill>
              <a:srgbClr val="5C307D"/>
            </a:solidFill>
            <a:prstDash val="sysDot"/>
            <a:round/>
            <a:headEnd type="none" w="med" len="me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 name="Freeform 7"/>
          <p:cNvSpPr/>
          <p:nvPr/>
        </p:nvSpPr>
        <p:spPr bwMode="auto">
          <a:xfrm>
            <a:off x="5029530" y="2525165"/>
            <a:ext cx="1080000" cy="1587"/>
          </a:xfrm>
          <a:custGeom>
            <a:avLst/>
            <a:gdLst>
              <a:gd name="T0" fmla="*/ 0 w 765"/>
              <a:gd name="T1" fmla="*/ 0 h 1"/>
              <a:gd name="T2" fmla="*/ 765 w 765"/>
              <a:gd name="T3" fmla="*/ 0 h 1"/>
            </a:gdLst>
            <a:ahLst/>
            <a:cxnLst>
              <a:cxn ang="0">
                <a:pos x="T0" y="T1"/>
              </a:cxn>
              <a:cxn ang="0">
                <a:pos x="T2" y="T3"/>
              </a:cxn>
            </a:cxnLst>
            <a:rect l="0" t="0" r="r" b="b"/>
            <a:pathLst>
              <a:path w="765" h="1">
                <a:moveTo>
                  <a:pt x="0" y="0"/>
                </a:moveTo>
                <a:lnTo>
                  <a:pt x="765" y="0"/>
                </a:lnTo>
              </a:path>
            </a:pathLst>
          </a:custGeom>
          <a:noFill/>
          <a:ln w="28575" cmpd="sng">
            <a:solidFill>
              <a:srgbClr val="B42D2D"/>
            </a:solidFill>
            <a:round/>
            <a:headEnd type="none" w="med" len="me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 name="Freeform 7"/>
          <p:cNvSpPr/>
          <p:nvPr/>
        </p:nvSpPr>
        <p:spPr bwMode="auto">
          <a:xfrm rot="8160000">
            <a:off x="2932822" y="2696185"/>
            <a:ext cx="1633602" cy="737148"/>
          </a:xfrm>
          <a:custGeom>
            <a:avLst/>
            <a:gdLst>
              <a:gd name="T0" fmla="*/ 0 w 765"/>
              <a:gd name="T1" fmla="*/ 0 h 1"/>
              <a:gd name="T2" fmla="*/ 765 w 765"/>
              <a:gd name="T3" fmla="*/ 0 h 1"/>
            </a:gdLst>
            <a:ahLst/>
            <a:cxnLst>
              <a:cxn ang="0">
                <a:pos x="T0" y="T1"/>
              </a:cxn>
              <a:cxn ang="0">
                <a:pos x="T2" y="T3"/>
              </a:cxn>
            </a:cxnLst>
            <a:rect l="0" t="0" r="r" b="b"/>
            <a:pathLst>
              <a:path w="765" h="1">
                <a:moveTo>
                  <a:pt x="0" y="0"/>
                </a:moveTo>
                <a:lnTo>
                  <a:pt x="765" y="0"/>
                </a:lnTo>
              </a:path>
            </a:pathLst>
          </a:custGeom>
          <a:noFill/>
          <a:ln w="28575" cmpd="sng">
            <a:solidFill>
              <a:srgbClr val="B42D2D"/>
            </a:solidFill>
            <a:round/>
            <a:headEnd type="none" w="med" len="me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 name="Freeform 7"/>
          <p:cNvSpPr/>
          <p:nvPr/>
        </p:nvSpPr>
        <p:spPr bwMode="auto">
          <a:xfrm>
            <a:off x="3540031" y="4011179"/>
            <a:ext cx="1080000" cy="1587"/>
          </a:xfrm>
          <a:custGeom>
            <a:avLst/>
            <a:gdLst>
              <a:gd name="T0" fmla="*/ 0 w 765"/>
              <a:gd name="T1" fmla="*/ 0 h 1"/>
              <a:gd name="T2" fmla="*/ 765 w 765"/>
              <a:gd name="T3" fmla="*/ 0 h 1"/>
            </a:gdLst>
            <a:ahLst/>
            <a:cxnLst>
              <a:cxn ang="0">
                <a:pos x="T0" y="T1"/>
              </a:cxn>
              <a:cxn ang="0">
                <a:pos x="T2" y="T3"/>
              </a:cxn>
            </a:cxnLst>
            <a:rect l="0" t="0" r="r" b="b"/>
            <a:pathLst>
              <a:path w="765" h="1">
                <a:moveTo>
                  <a:pt x="0" y="0"/>
                </a:moveTo>
                <a:lnTo>
                  <a:pt x="765" y="0"/>
                </a:lnTo>
              </a:path>
            </a:pathLst>
          </a:custGeom>
          <a:noFill/>
          <a:ln w="28575" cmpd="sng">
            <a:solidFill>
              <a:srgbClr val="B42D2D"/>
            </a:solidFill>
            <a:round/>
            <a:headEnd type="none" w="med" len="me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4" name="Freeform 8"/>
          <p:cNvSpPr/>
          <p:nvPr/>
        </p:nvSpPr>
        <p:spPr bwMode="auto">
          <a:xfrm flipH="1">
            <a:off x="3539393" y="4273283"/>
            <a:ext cx="1044000" cy="1587"/>
          </a:xfrm>
          <a:custGeom>
            <a:avLst/>
            <a:gdLst>
              <a:gd name="T0" fmla="*/ 0 w 720"/>
              <a:gd name="T1" fmla="*/ 0 h 1"/>
              <a:gd name="T2" fmla="*/ 720 w 720"/>
              <a:gd name="T3" fmla="*/ 0 h 1"/>
            </a:gdLst>
            <a:ahLst/>
            <a:cxnLst>
              <a:cxn ang="0">
                <a:pos x="T0" y="T1"/>
              </a:cxn>
              <a:cxn ang="0">
                <a:pos x="T2" y="T3"/>
              </a:cxn>
            </a:cxnLst>
            <a:rect l="0" t="0" r="r" b="b"/>
            <a:pathLst>
              <a:path w="720" h="1">
                <a:moveTo>
                  <a:pt x="0" y="0"/>
                </a:moveTo>
                <a:lnTo>
                  <a:pt x="720" y="0"/>
                </a:lnTo>
              </a:path>
            </a:pathLst>
          </a:custGeom>
          <a:noFill/>
          <a:ln w="28575" cap="flat" cmpd="sng">
            <a:solidFill>
              <a:srgbClr val="5C307D"/>
            </a:solidFill>
            <a:prstDash val="sysDot"/>
            <a:round/>
            <a:headEnd type="none" w="med" len="me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 name="Freeform 8"/>
          <p:cNvSpPr/>
          <p:nvPr/>
        </p:nvSpPr>
        <p:spPr bwMode="auto">
          <a:xfrm rot="8160000" flipH="1" flipV="1">
            <a:off x="3441126" y="3450737"/>
            <a:ext cx="1657006" cy="195149"/>
          </a:xfrm>
          <a:custGeom>
            <a:avLst/>
            <a:gdLst>
              <a:gd name="T0" fmla="*/ 0 w 720"/>
              <a:gd name="T1" fmla="*/ 0 h 1"/>
              <a:gd name="T2" fmla="*/ 720 w 720"/>
              <a:gd name="T3" fmla="*/ 0 h 1"/>
            </a:gdLst>
            <a:ahLst/>
            <a:cxnLst>
              <a:cxn ang="0">
                <a:pos x="T0" y="T1"/>
              </a:cxn>
              <a:cxn ang="0">
                <a:pos x="T2" y="T3"/>
              </a:cxn>
            </a:cxnLst>
            <a:rect l="0" t="0" r="r" b="b"/>
            <a:pathLst>
              <a:path w="720" h="1">
                <a:moveTo>
                  <a:pt x="0" y="0"/>
                </a:moveTo>
                <a:lnTo>
                  <a:pt x="720" y="0"/>
                </a:lnTo>
              </a:path>
            </a:pathLst>
          </a:custGeom>
          <a:noFill/>
          <a:ln w="28575" cap="flat" cmpd="sng">
            <a:solidFill>
              <a:srgbClr val="5C307D"/>
            </a:solidFill>
            <a:prstDash val="sysDot"/>
            <a:round/>
            <a:headEnd type="none" w="med" len="me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7" name="Freeform 8"/>
          <p:cNvSpPr/>
          <p:nvPr/>
        </p:nvSpPr>
        <p:spPr bwMode="auto">
          <a:xfrm flipH="1">
            <a:off x="3551861" y="2819028"/>
            <a:ext cx="1044000" cy="1587"/>
          </a:xfrm>
          <a:custGeom>
            <a:avLst/>
            <a:gdLst>
              <a:gd name="T0" fmla="*/ 0 w 720"/>
              <a:gd name="T1" fmla="*/ 0 h 1"/>
              <a:gd name="T2" fmla="*/ 720 w 720"/>
              <a:gd name="T3" fmla="*/ 0 h 1"/>
            </a:gdLst>
            <a:ahLst/>
            <a:cxnLst>
              <a:cxn ang="0">
                <a:pos x="T0" y="T1"/>
              </a:cxn>
              <a:cxn ang="0">
                <a:pos x="T2" y="T3"/>
              </a:cxn>
            </a:cxnLst>
            <a:rect l="0" t="0" r="r" b="b"/>
            <a:pathLst>
              <a:path w="720" h="1">
                <a:moveTo>
                  <a:pt x="0" y="0"/>
                </a:moveTo>
                <a:lnTo>
                  <a:pt x="720" y="0"/>
                </a:lnTo>
              </a:path>
            </a:pathLst>
          </a:custGeom>
          <a:noFill/>
          <a:ln w="28575" cap="flat" cmpd="sng">
            <a:solidFill>
              <a:srgbClr val="5C307D"/>
            </a:solidFill>
            <a:prstDash val="sysDot"/>
            <a:round/>
            <a:headEnd type="none" w="med" len="me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8" name="Freeform 7"/>
          <p:cNvSpPr/>
          <p:nvPr/>
        </p:nvSpPr>
        <p:spPr bwMode="auto">
          <a:xfrm flipH="1">
            <a:off x="2085695" y="2535148"/>
            <a:ext cx="1080000" cy="1587"/>
          </a:xfrm>
          <a:custGeom>
            <a:avLst/>
            <a:gdLst>
              <a:gd name="T0" fmla="*/ 0 w 765"/>
              <a:gd name="T1" fmla="*/ 0 h 1"/>
              <a:gd name="T2" fmla="*/ 765 w 765"/>
              <a:gd name="T3" fmla="*/ 0 h 1"/>
            </a:gdLst>
            <a:ahLst/>
            <a:cxnLst>
              <a:cxn ang="0">
                <a:pos x="T0" y="T1"/>
              </a:cxn>
              <a:cxn ang="0">
                <a:pos x="T2" y="T3"/>
              </a:cxn>
            </a:cxnLst>
            <a:rect l="0" t="0" r="r" b="b"/>
            <a:pathLst>
              <a:path w="765" h="1">
                <a:moveTo>
                  <a:pt x="0" y="0"/>
                </a:moveTo>
                <a:lnTo>
                  <a:pt x="765" y="0"/>
                </a:lnTo>
              </a:path>
            </a:pathLst>
          </a:custGeom>
          <a:noFill/>
          <a:ln w="28575" cmpd="sng">
            <a:solidFill>
              <a:srgbClr val="B42D2D"/>
            </a:solidFill>
            <a:round/>
            <a:headEnd type="none" w="med" len="me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9" name="Freeform 8"/>
          <p:cNvSpPr/>
          <p:nvPr/>
        </p:nvSpPr>
        <p:spPr bwMode="auto">
          <a:xfrm>
            <a:off x="2106455" y="2825472"/>
            <a:ext cx="1044000" cy="1587"/>
          </a:xfrm>
          <a:custGeom>
            <a:avLst/>
            <a:gdLst>
              <a:gd name="T0" fmla="*/ 0 w 720"/>
              <a:gd name="T1" fmla="*/ 0 h 1"/>
              <a:gd name="T2" fmla="*/ 720 w 720"/>
              <a:gd name="T3" fmla="*/ 0 h 1"/>
            </a:gdLst>
            <a:ahLst/>
            <a:cxnLst>
              <a:cxn ang="0">
                <a:pos x="T0" y="T1"/>
              </a:cxn>
              <a:cxn ang="0">
                <a:pos x="T2" y="T3"/>
              </a:cxn>
            </a:cxnLst>
            <a:rect l="0" t="0" r="r" b="b"/>
            <a:pathLst>
              <a:path w="720" h="1">
                <a:moveTo>
                  <a:pt x="0" y="0"/>
                </a:moveTo>
                <a:lnTo>
                  <a:pt x="720" y="0"/>
                </a:lnTo>
              </a:path>
            </a:pathLst>
          </a:custGeom>
          <a:noFill/>
          <a:ln w="28575" cap="flat" cmpd="sng">
            <a:solidFill>
              <a:srgbClr val="5C307D"/>
            </a:solidFill>
            <a:prstDash val="sysDot"/>
            <a:round/>
            <a:headEnd type="none" w="med" len="me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 name="Text Box 50"/>
          <p:cNvSpPr txBox="1">
            <a:spLocks noChangeArrowheads="1"/>
          </p:cNvSpPr>
          <p:nvPr/>
        </p:nvSpPr>
        <p:spPr bwMode="auto">
          <a:xfrm>
            <a:off x="5329465" y="5189836"/>
            <a:ext cx="563563" cy="452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18000" tIns="10800" rIns="18000" bIns="10800">
            <a:spAutoFit/>
          </a:bodyPr>
          <a:lstStyle/>
          <a:p>
            <a:pPr algn="l">
              <a:spcBef>
                <a:spcPct val="50000"/>
              </a:spcBef>
            </a:pPr>
            <a:r>
              <a:rPr lang="en-US" altLang="zh-CN" sz="2800" i="1" dirty="0">
                <a:solidFill>
                  <a:srgbClr val="404040"/>
                </a:solidFill>
                <a:latin typeface="Times New Roman" panose="02020603050405020304" pitchFamily="18" charset="0"/>
              </a:rPr>
              <a:t>v</a:t>
            </a:r>
            <a:r>
              <a:rPr lang="en-US" altLang="zh-CN" sz="2800" baseline="-25000" dirty="0">
                <a:solidFill>
                  <a:srgbClr val="404040"/>
                </a:solidFill>
                <a:latin typeface="Times New Roman" panose="02020603050405020304" pitchFamily="18" charset="0"/>
              </a:rPr>
              <a:t>1</a:t>
            </a:r>
          </a:p>
        </p:txBody>
      </p:sp>
      <p:sp>
        <p:nvSpPr>
          <p:cNvPr id="74" name="Text Box 50"/>
          <p:cNvSpPr txBox="1">
            <a:spLocks noChangeArrowheads="1"/>
          </p:cNvSpPr>
          <p:nvPr/>
        </p:nvSpPr>
        <p:spPr bwMode="auto">
          <a:xfrm>
            <a:off x="5827748" y="5189836"/>
            <a:ext cx="563563" cy="452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18000" tIns="10800" rIns="18000" bIns="10800">
            <a:spAutoFit/>
          </a:bodyPr>
          <a:lstStyle/>
          <a:p>
            <a:pPr algn="l">
              <a:spcBef>
                <a:spcPct val="50000"/>
              </a:spcBef>
            </a:pPr>
            <a:r>
              <a:rPr lang="en-US" altLang="zh-CN" sz="2800" i="1" dirty="0">
                <a:solidFill>
                  <a:srgbClr val="404040"/>
                </a:solidFill>
                <a:latin typeface="Times New Roman" panose="02020603050405020304" pitchFamily="18" charset="0"/>
              </a:rPr>
              <a:t>v</a:t>
            </a:r>
            <a:r>
              <a:rPr lang="en-US" altLang="zh-CN" sz="2800" baseline="-25000" dirty="0">
                <a:solidFill>
                  <a:srgbClr val="404040"/>
                </a:solidFill>
                <a:latin typeface="Times New Roman" panose="02020603050405020304" pitchFamily="18" charset="0"/>
              </a:rPr>
              <a:t>4</a:t>
            </a:r>
          </a:p>
        </p:txBody>
      </p:sp>
      <p:sp>
        <p:nvSpPr>
          <p:cNvPr id="75" name="Text Box 50"/>
          <p:cNvSpPr txBox="1">
            <a:spLocks noChangeArrowheads="1"/>
          </p:cNvSpPr>
          <p:nvPr/>
        </p:nvSpPr>
        <p:spPr bwMode="auto">
          <a:xfrm>
            <a:off x="6328929" y="5206365"/>
            <a:ext cx="563563" cy="452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18000" tIns="10800" rIns="18000" bIns="10800">
            <a:spAutoFit/>
          </a:bodyPr>
          <a:lstStyle/>
          <a:p>
            <a:pPr algn="l">
              <a:spcBef>
                <a:spcPct val="50000"/>
              </a:spcBef>
            </a:pPr>
            <a:r>
              <a:rPr lang="en-US" altLang="zh-CN" sz="2800" i="1" dirty="0">
                <a:solidFill>
                  <a:srgbClr val="404040"/>
                </a:solidFill>
                <a:latin typeface="Times New Roman" panose="02020603050405020304" pitchFamily="18" charset="0"/>
              </a:rPr>
              <a:t>v</a:t>
            </a:r>
            <a:r>
              <a:rPr lang="en-US" altLang="zh-CN" sz="2800" baseline="-25000" dirty="0">
                <a:solidFill>
                  <a:srgbClr val="404040"/>
                </a:solidFill>
                <a:latin typeface="Times New Roman" panose="02020603050405020304" pitchFamily="18" charset="0"/>
              </a:rPr>
              <a:t>2</a:t>
            </a:r>
          </a:p>
        </p:txBody>
      </p:sp>
      <p:sp>
        <p:nvSpPr>
          <p:cNvPr id="76" name="Text Box 50"/>
          <p:cNvSpPr txBox="1">
            <a:spLocks noChangeArrowheads="1"/>
          </p:cNvSpPr>
          <p:nvPr/>
        </p:nvSpPr>
        <p:spPr bwMode="auto">
          <a:xfrm>
            <a:off x="6877252" y="5226386"/>
            <a:ext cx="563563" cy="452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18000" tIns="10800" rIns="18000" bIns="10800">
            <a:spAutoFit/>
          </a:bodyPr>
          <a:lstStyle/>
          <a:p>
            <a:pPr algn="l">
              <a:spcBef>
                <a:spcPct val="50000"/>
              </a:spcBef>
            </a:pPr>
            <a:r>
              <a:rPr lang="en-US" altLang="zh-CN" sz="2800" i="1" dirty="0">
                <a:solidFill>
                  <a:srgbClr val="404040"/>
                </a:solidFill>
                <a:latin typeface="Times New Roman" panose="02020603050405020304" pitchFamily="18" charset="0"/>
              </a:rPr>
              <a:t>v</a:t>
            </a:r>
            <a:r>
              <a:rPr lang="en-US" altLang="zh-CN" sz="2800" baseline="-25000" dirty="0">
                <a:solidFill>
                  <a:srgbClr val="404040"/>
                </a:solidFill>
                <a:latin typeface="Times New Roman" panose="02020603050405020304" pitchFamily="18" charset="0"/>
              </a:rPr>
              <a:t>3</a:t>
            </a:r>
          </a:p>
        </p:txBody>
      </p:sp>
      <p:sp>
        <p:nvSpPr>
          <p:cNvPr id="77" name="Text Box 44"/>
          <p:cNvSpPr txBox="1">
            <a:spLocks noChangeArrowheads="1"/>
          </p:cNvSpPr>
          <p:nvPr/>
        </p:nvSpPr>
        <p:spPr bwMode="auto">
          <a:xfrm>
            <a:off x="8594090" y="3561344"/>
            <a:ext cx="1309688" cy="528637"/>
          </a:xfrm>
          <a:prstGeom prst="rect">
            <a:avLst/>
          </a:prstGeom>
          <a:solidFill>
            <a:srgbClr val="B4B4BE"/>
          </a:solidFill>
          <a:ln w="9525">
            <a:solidFill>
              <a:srgbClr val="285A32"/>
            </a:solidFill>
            <a:miter lim="800000"/>
          </a:ln>
          <a:effectLst/>
        </p:spPr>
        <p:txBody>
          <a:bodyPr>
            <a:spAutoFit/>
          </a:bodyPr>
          <a:lstStyle/>
          <a:p>
            <a:pPr algn="l" eaLnBrk="0" hangingPunct="0">
              <a:spcBef>
                <a:spcPct val="50000"/>
              </a:spcBef>
            </a:pPr>
            <a:r>
              <a:rPr lang="en-US" altLang="zh-CN" sz="2800" b="0" dirty="0">
                <a:solidFill>
                  <a:schemeClr val="tx1"/>
                </a:solidFill>
                <a:latin typeface="Times New Roman" panose="02020603050405020304" pitchFamily="18" charset="0"/>
                <a:ea typeface="宋体" panose="02010600030101010101" pitchFamily="2" charset="-122"/>
              </a:rPr>
              <a:t>     </a:t>
            </a:r>
            <a:r>
              <a:rPr lang="en-US" altLang="zh-CN" sz="2800" i="1" dirty="0">
                <a:solidFill>
                  <a:schemeClr val="tx1"/>
                </a:solidFill>
                <a:latin typeface="Times New Roman" panose="02020603050405020304" pitchFamily="18" charset="0"/>
                <a:ea typeface="宋体" panose="02010600030101010101" pitchFamily="2" charset="-122"/>
              </a:rPr>
              <a:t>v</a:t>
            </a:r>
            <a:r>
              <a:rPr lang="en-US" altLang="zh-CN" sz="2800" baseline="-25000" dirty="0">
                <a:solidFill>
                  <a:schemeClr val="tx1"/>
                </a:solidFill>
                <a:latin typeface="Times New Roman" panose="02020603050405020304" pitchFamily="18" charset="0"/>
                <a:ea typeface="宋体" panose="02010600030101010101" pitchFamily="2" charset="-122"/>
              </a:rPr>
              <a:t>5</a:t>
            </a:r>
          </a:p>
        </p:txBody>
      </p:sp>
      <p:sp>
        <p:nvSpPr>
          <p:cNvPr id="78" name="Text Box 50"/>
          <p:cNvSpPr txBox="1">
            <a:spLocks noChangeArrowheads="1"/>
          </p:cNvSpPr>
          <p:nvPr/>
        </p:nvSpPr>
        <p:spPr bwMode="auto">
          <a:xfrm>
            <a:off x="7360848" y="5226386"/>
            <a:ext cx="563563" cy="452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18000" tIns="10800" rIns="18000" bIns="10800">
            <a:spAutoFit/>
          </a:bodyPr>
          <a:lstStyle/>
          <a:p>
            <a:pPr algn="l">
              <a:spcBef>
                <a:spcPct val="50000"/>
              </a:spcBef>
            </a:pPr>
            <a:r>
              <a:rPr lang="en-US" altLang="zh-CN" sz="2800" i="1" dirty="0">
                <a:solidFill>
                  <a:srgbClr val="404040"/>
                </a:solidFill>
                <a:latin typeface="Times New Roman" panose="02020603050405020304" pitchFamily="18" charset="0"/>
              </a:rPr>
              <a:t>v</a:t>
            </a:r>
            <a:r>
              <a:rPr lang="en-US" altLang="zh-CN" sz="2800" baseline="-25000" dirty="0">
                <a:solidFill>
                  <a:srgbClr val="404040"/>
                </a:solidFill>
                <a:latin typeface="Times New Roman" panose="02020603050405020304" pitchFamily="18" charset="0"/>
              </a:rPr>
              <a:t>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wipe(right)">
                                      <p:cBhvr>
                                        <p:cTn id="7" dur="500"/>
                                        <p:tgtEl>
                                          <p:spTgt spid="6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1" fill="hold" grpId="1" nodeType="clickEffect">
                                  <p:stCondLst>
                                    <p:cond delay="0"/>
                                  </p:stCondLst>
                                  <p:childTnLst>
                                    <p:set>
                                      <p:cBhvr>
                                        <p:cTn id="15" dur="1" fill="hold">
                                          <p:stCondLst>
                                            <p:cond delay="0"/>
                                          </p:stCondLst>
                                        </p:cTn>
                                        <p:tgtEl>
                                          <p:spTgt spid="77"/>
                                        </p:tgtEl>
                                        <p:attrNameLst>
                                          <p:attrName>style.visibility</p:attrName>
                                        </p:attrNameLst>
                                      </p:cBhvr>
                                      <p:to>
                                        <p:strVal val="visible"/>
                                      </p:to>
                                    </p:set>
                                    <p:anim calcmode="lin" valueType="num">
                                      <p:cBhvr additive="base">
                                        <p:cTn id="16" dur="500" fill="hold"/>
                                        <p:tgtEl>
                                          <p:spTgt spid="77"/>
                                        </p:tgtEl>
                                        <p:attrNameLst>
                                          <p:attrName>ppt_x</p:attrName>
                                        </p:attrNameLst>
                                      </p:cBhvr>
                                      <p:tavLst>
                                        <p:tav tm="0">
                                          <p:val>
                                            <p:strVal val="#ppt_x"/>
                                          </p:val>
                                        </p:tav>
                                        <p:tav tm="100000">
                                          <p:val>
                                            <p:strVal val="#ppt_x"/>
                                          </p:val>
                                        </p:tav>
                                      </p:tavLst>
                                    </p:anim>
                                    <p:anim calcmode="lin" valueType="num">
                                      <p:cBhvr additive="base">
                                        <p:cTn id="17" dur="500" fill="hold"/>
                                        <p:tgtEl>
                                          <p:spTgt spid="77"/>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xit" presetSubtype="1" fill="hold" grpId="0" nodeType="clickEffect">
                                  <p:stCondLst>
                                    <p:cond delay="0"/>
                                  </p:stCondLst>
                                  <p:childTnLst>
                                    <p:anim calcmode="lin" valueType="num">
                                      <p:cBhvr additive="base">
                                        <p:cTn id="21" dur="500"/>
                                        <p:tgtEl>
                                          <p:spTgt spid="77"/>
                                        </p:tgtEl>
                                        <p:attrNameLst>
                                          <p:attrName>ppt_x</p:attrName>
                                        </p:attrNameLst>
                                      </p:cBhvr>
                                      <p:tavLst>
                                        <p:tav tm="0">
                                          <p:val>
                                            <p:strVal val="ppt_x"/>
                                          </p:val>
                                        </p:tav>
                                        <p:tav tm="100000">
                                          <p:val>
                                            <p:strVal val="ppt_x"/>
                                          </p:val>
                                        </p:tav>
                                      </p:tavLst>
                                    </p:anim>
                                    <p:anim calcmode="lin" valueType="num">
                                      <p:cBhvr additive="base">
                                        <p:cTn id="22" dur="500"/>
                                        <p:tgtEl>
                                          <p:spTgt spid="77"/>
                                        </p:tgtEl>
                                        <p:attrNameLst>
                                          <p:attrName>ppt_y</p:attrName>
                                        </p:attrNameLst>
                                      </p:cBhvr>
                                      <p:tavLst>
                                        <p:tav tm="0">
                                          <p:val>
                                            <p:strVal val="ppt_y"/>
                                          </p:val>
                                        </p:tav>
                                        <p:tav tm="100000">
                                          <p:val>
                                            <p:strVal val="0-ppt_h/2"/>
                                          </p:val>
                                        </p:tav>
                                      </p:tavLst>
                                    </p:anim>
                                    <p:set>
                                      <p:cBhvr>
                                        <p:cTn id="23" dur="1" fill="hold">
                                          <p:stCondLst>
                                            <p:cond delay="499"/>
                                          </p:stCondLst>
                                        </p:cTn>
                                        <p:tgtEl>
                                          <p:spTgt spid="77"/>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69"/>
                                        </p:tgtEl>
                                        <p:attrNameLst>
                                          <p:attrName>style.visibility</p:attrName>
                                        </p:attrNameLst>
                                      </p:cBhvr>
                                      <p:to>
                                        <p:strVal val="visible"/>
                                      </p:to>
                                    </p:set>
                                    <p:animEffect transition="in" filter="wipe(left)">
                                      <p:cBhvr>
                                        <p:cTn id="28" dur="500"/>
                                        <p:tgtEl>
                                          <p:spTgt spid="69"/>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xit" presetSubtype="1" fill="hold" grpId="0" nodeType="clickEffect">
                                  <p:stCondLst>
                                    <p:cond delay="0"/>
                                  </p:stCondLst>
                                  <p:childTnLst>
                                    <p:anim calcmode="lin" valueType="num">
                                      <p:cBhvr additive="base">
                                        <p:cTn id="32" dur="500"/>
                                        <p:tgtEl>
                                          <p:spTgt spid="22"/>
                                        </p:tgtEl>
                                        <p:attrNameLst>
                                          <p:attrName>ppt_x</p:attrName>
                                        </p:attrNameLst>
                                      </p:cBhvr>
                                      <p:tavLst>
                                        <p:tav tm="0">
                                          <p:val>
                                            <p:strVal val="ppt_x"/>
                                          </p:val>
                                        </p:tav>
                                        <p:tav tm="100000">
                                          <p:val>
                                            <p:strVal val="ppt_x"/>
                                          </p:val>
                                        </p:tav>
                                      </p:tavLst>
                                    </p:anim>
                                    <p:anim calcmode="lin" valueType="num">
                                      <p:cBhvr additive="base">
                                        <p:cTn id="33" dur="500"/>
                                        <p:tgtEl>
                                          <p:spTgt spid="22"/>
                                        </p:tgtEl>
                                        <p:attrNameLst>
                                          <p:attrName>ppt_y</p:attrName>
                                        </p:attrNameLst>
                                      </p:cBhvr>
                                      <p:tavLst>
                                        <p:tav tm="0">
                                          <p:val>
                                            <p:strVal val="ppt_y"/>
                                          </p:val>
                                        </p:tav>
                                        <p:tav tm="100000">
                                          <p:val>
                                            <p:strVal val="0-ppt_h/2"/>
                                          </p:val>
                                        </p:tav>
                                      </p:tavLst>
                                    </p:anim>
                                    <p:set>
                                      <p:cBhvr>
                                        <p:cTn id="34"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35" restart="whenNotActive" fill="hold" evtFilter="cancelBubble" nodeType="interactiveSeq">
                <p:stCondLst>
                  <p:cond evt="onClick" delay="0">
                    <p:tgtEl>
                      <p:spTgt spid="22"/>
                    </p:tgtEl>
                  </p:cond>
                </p:stCondLst>
                <p:endSync evt="end" delay="0">
                  <p:rtn val="all"/>
                </p:endSync>
                <p:childTnLst>
                  <p:par>
                    <p:cTn id="36" fill="hold">
                      <p:stCondLst>
                        <p:cond delay="0"/>
                      </p:stCondLst>
                      <p:childTnLst>
                        <p:par>
                          <p:cTn id="37" fill="hold">
                            <p:stCondLst>
                              <p:cond delay="0"/>
                            </p:stCondLst>
                            <p:childTnLst>
                              <p:par>
                                <p:cTn id="38" presetID="35" presetClass="emph" presetSubtype="0" repeatCount="2000" fill="hold" grpId="1" nodeType="clickEffect">
                                  <p:stCondLst>
                                    <p:cond delay="0"/>
                                  </p:stCondLst>
                                  <p:childTnLst>
                                    <p:anim calcmode="discrete" valueType="str">
                                      <p:cBhvr>
                                        <p:cTn id="39" dur="500" fill="hold"/>
                                        <p:tgtEl>
                                          <p:spTgt spid="22"/>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22"/>
                  </p:tgtEl>
                </p:cond>
              </p:nextCondLst>
            </p:seq>
          </p:childTnLst>
        </p:cTn>
      </p:par>
    </p:tnLst>
    <p:bldLst>
      <p:bldP spid="22" grpId="0" bldLvl="0" animBg="1"/>
      <p:bldP spid="22" grpId="1" bldLvl="0" animBg="1"/>
      <p:bldP spid="68" grpId="0" bldLvl="0" animBg="1"/>
      <p:bldP spid="69" grpId="0" bldLvl="0" animBg="1"/>
      <p:bldP spid="77" grpId="0" bldLvl="0" animBg="1"/>
      <p:bldP spid="77" grpId="1" bldLvl="0" animBg="1"/>
      <p:bldP spid="78"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10.1.2  山洞寻宝图</a:t>
            </a:r>
          </a:p>
        </p:txBody>
      </p:sp>
      <p:sp>
        <p:nvSpPr>
          <p:cNvPr id="100" name="文本框 99"/>
          <p:cNvSpPr txBox="1"/>
          <p:nvPr/>
        </p:nvSpPr>
        <p:spPr>
          <a:xfrm>
            <a:off x="538480" y="868045"/>
            <a:ext cx="10812780" cy="2306320"/>
          </a:xfrm>
          <a:prstGeom prst="rect">
            <a:avLst/>
          </a:prstGeom>
          <a:noFill/>
          <a:ln w="9525">
            <a:noFill/>
          </a:ln>
        </p:spPr>
        <p:txBody>
          <a:bodyPr wrap="square">
            <a:spAutoFit/>
          </a:bodyPr>
          <a:lstStyle/>
          <a:p>
            <a:pPr indent="0" algn="just">
              <a:lnSpc>
                <a:spcPct val="120000"/>
              </a:lnSpc>
              <a:spcBef>
                <a:spcPts val="0"/>
              </a:spcBef>
              <a:spcAft>
                <a:spcPts val="0"/>
              </a:spcAft>
            </a:pP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【问题】</a:t>
            </a:r>
            <a:r>
              <a:rPr lang="zh-CN" sz="2400" b="0">
                <a:latin typeface="Times New Roman" panose="02020603050405020304" pitchFamily="18" charset="0"/>
                <a:ea typeface="微软雅黑" panose="020B0503020204020204" pitchFamily="34" charset="-122"/>
                <a:cs typeface="Times New Roman" panose="02020603050405020304" pitchFamily="18" charset="0"/>
              </a:rPr>
              <a:t>在一座山上有</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 </a:t>
            </a:r>
            <a:r>
              <a:rPr lang="zh-CN" sz="2400" b="0">
                <a:latin typeface="Times New Roman" panose="02020603050405020304" pitchFamily="18" charset="0"/>
                <a:ea typeface="微软雅黑" panose="020B0503020204020204" pitchFamily="34" charset="-122"/>
                <a:cs typeface="Times New Roman" panose="02020603050405020304" pitchFamily="18" charset="0"/>
              </a:rPr>
              <a:t>个山洞，其中有一个山洞藏有寻宝图，有个猎人知道山上有寻宝图但不知道藏在哪个山洞里，只要猎人到达寻宝图所在的山洞就一定能够得到藏宝图。假设猎人熟悉山路，但是有些山洞之间没有山路相通。给定</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a:t>
            </a:r>
            <a:r>
              <a:rPr lang="zh-CN"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a:latin typeface="Times New Roman" panose="02020603050405020304" pitchFamily="18" charset="0"/>
                <a:ea typeface="微软雅黑" panose="020B0503020204020204" pitchFamily="34" charset="-122"/>
                <a:cs typeface="Times New Roman" panose="02020603050405020304" pitchFamily="18" charset="0"/>
              </a:rPr>
              <a:t>3 ≤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 ≤ </a:t>
            </a:r>
            <a:r>
              <a:rPr lang="en-US" sz="2400" b="0">
                <a:latin typeface="Times New Roman" panose="02020603050405020304" pitchFamily="18" charset="0"/>
                <a:ea typeface="微软雅黑" panose="020B0503020204020204" pitchFamily="34" charset="-122"/>
                <a:cs typeface="Times New Roman" panose="02020603050405020304" pitchFamily="18" charset="0"/>
              </a:rPr>
              <a:t>100</a:t>
            </a:r>
            <a:r>
              <a:rPr lang="zh-CN" sz="2400" b="0">
                <a:latin typeface="Times New Roman" panose="02020603050405020304" pitchFamily="18" charset="0"/>
                <a:ea typeface="微软雅黑" panose="020B0503020204020204" pitchFamily="34" charset="-122"/>
                <a:cs typeface="Times New Roman" panose="02020603050405020304" pitchFamily="18" charset="0"/>
              </a:rPr>
              <a:t>）个山洞之间的连通关系、寻宝图所在山洞、以及猎人寻找的起始山洞，请问猎人是否能够得到寻宝图？</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1" name="文本框 100"/>
          <p:cNvSpPr txBox="1"/>
          <p:nvPr/>
        </p:nvSpPr>
        <p:spPr>
          <a:xfrm>
            <a:off x="538480" y="2958465"/>
            <a:ext cx="7585075" cy="3192780"/>
          </a:xfrm>
          <a:prstGeom prst="rect">
            <a:avLst/>
          </a:prstGeom>
          <a:noFill/>
          <a:ln w="9525">
            <a:noFill/>
          </a:ln>
        </p:spPr>
        <p:txBody>
          <a:bodyPr wrap="square">
            <a:spAutoFit/>
          </a:bodyPr>
          <a:lstStyle/>
          <a:p>
            <a:pPr indent="266700" algn="just">
              <a:lnSpc>
                <a:spcPct val="120000"/>
              </a:lnSpc>
              <a:spcBef>
                <a:spcPts val="0"/>
              </a:spcBef>
              <a:spcAft>
                <a:spcPts val="0"/>
              </a:spcAft>
            </a:pPr>
            <a:endParaRPr lang="zh-CN" sz="2400" b="1">
              <a:latin typeface="Times New Roman" panose="02020603050405020304" pitchFamily="18" charset="0"/>
              <a:ea typeface="微软雅黑" panose="020B0503020204020204" pitchFamily="34" charset="-122"/>
              <a:cs typeface="Times New Roman" panose="02020603050405020304" pitchFamily="18" charset="0"/>
            </a:endParaRPr>
          </a:p>
          <a:p>
            <a:pPr indent="266700" algn="just">
              <a:lnSpc>
                <a:spcPct val="120000"/>
              </a:lnSpc>
              <a:spcBef>
                <a:spcPts val="0"/>
              </a:spcBef>
              <a:spcAft>
                <a:spcPts val="0"/>
              </a:spcAft>
            </a:pP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【想法】</a:t>
            </a:r>
            <a:r>
              <a:rPr lang="zh-CN" sz="2400" b="0">
                <a:latin typeface="Times New Roman" panose="02020603050405020304" pitchFamily="18" charset="0"/>
                <a:ea typeface="微软雅黑" panose="020B0503020204020204" pitchFamily="34" charset="-122"/>
                <a:cs typeface="Times New Roman" panose="02020603050405020304" pitchFamily="18" charset="0"/>
              </a:rPr>
              <a:t>将山洞看成顶点，山洞之间的连通关系看成边，从而将山洞及其相通关系抽象为一个无向图。假设寻宝图在山洞</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v </a:t>
            </a:r>
            <a:r>
              <a:rPr lang="zh-CN" sz="2400" b="0">
                <a:latin typeface="Times New Roman" panose="02020603050405020304" pitchFamily="18" charset="0"/>
                <a:ea typeface="微软雅黑" panose="020B0503020204020204" pitchFamily="34" charset="-122"/>
                <a:cs typeface="Times New Roman" panose="02020603050405020304" pitchFamily="18" charset="0"/>
              </a:rPr>
              <a:t>中，猎人从山洞</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u </a:t>
            </a:r>
            <a:r>
              <a:rPr lang="zh-CN" sz="2400" b="0">
                <a:latin typeface="Times New Roman" panose="02020603050405020304" pitchFamily="18" charset="0"/>
                <a:ea typeface="微软雅黑" panose="020B0503020204020204" pitchFamily="34" charset="-122"/>
                <a:cs typeface="Times New Roman" panose="02020603050405020304" pitchFamily="18" charset="0"/>
              </a:rPr>
              <a:t>出发，可以对无向图从顶点</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u </a:t>
            </a:r>
            <a:r>
              <a:rPr lang="zh-CN" sz="2400" b="0">
                <a:latin typeface="Times New Roman" panose="02020603050405020304" pitchFamily="18" charset="0"/>
                <a:ea typeface="微软雅黑" panose="020B0503020204020204" pitchFamily="34" charset="-122"/>
                <a:cs typeface="Times New Roman" panose="02020603050405020304" pitchFamily="18" charset="0"/>
              </a:rPr>
              <a:t>出发进行深度优先搜索，如果可以访问顶点</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v</a:t>
            </a:r>
            <a:r>
              <a:rPr lang="zh-CN" sz="2400" b="0">
                <a:latin typeface="Times New Roman" panose="02020603050405020304" pitchFamily="18" charset="0"/>
                <a:ea typeface="微软雅黑" panose="020B0503020204020204" pitchFamily="34" charset="-122"/>
                <a:cs typeface="Times New Roman" panose="02020603050405020304" pitchFamily="18" charset="0"/>
              </a:rPr>
              <a:t>，则猎人可以得到寻宝图，否则顶点</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u </a:t>
            </a:r>
            <a:r>
              <a:rPr lang="zh-CN" sz="2400" b="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v </a:t>
            </a:r>
            <a:r>
              <a:rPr lang="zh-CN" sz="2400" b="0">
                <a:latin typeface="Times New Roman" panose="02020603050405020304" pitchFamily="18" charset="0"/>
                <a:ea typeface="微软雅黑" panose="020B0503020204020204" pitchFamily="34" charset="-122"/>
                <a:cs typeface="Times New Roman" panose="02020603050405020304" pitchFamily="18" charset="0"/>
              </a:rPr>
              <a:t>之间没有路径相通，猎人无法得到寻宝图。</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4" name="对象 3"/>
          <p:cNvGraphicFramePr>
            <a:graphicFrameLocks noChangeAspect="1"/>
          </p:cNvGraphicFramePr>
          <p:nvPr/>
        </p:nvGraphicFramePr>
        <p:xfrm>
          <a:off x="8502650" y="3361690"/>
          <a:ext cx="2848610" cy="2326005"/>
        </p:xfrm>
        <a:graphic>
          <a:graphicData uri="http://schemas.openxmlformats.org/presentationml/2006/ole">
            <mc:AlternateContent xmlns:mc="http://schemas.openxmlformats.org/markup-compatibility/2006">
              <mc:Choice xmlns:v="urn:schemas-microsoft-com:vml" Requires="v">
                <p:oleObj r:id="rId2" imgW="1866900" imgH="1524000" progId="Paint.Picture">
                  <p:embed/>
                </p:oleObj>
              </mc:Choice>
              <mc:Fallback>
                <p:oleObj r:id="rId2" imgW="1866900" imgH="1524000" progId="Paint.Picture">
                  <p:embed/>
                  <p:pic>
                    <p:nvPicPr>
                      <p:cNvPr id="0" name="图片 4"/>
                      <p:cNvPicPr/>
                      <p:nvPr/>
                    </p:nvPicPr>
                    <p:blipFill>
                      <a:blip r:embed="rId3"/>
                      <a:stretch>
                        <a:fillRect/>
                      </a:stretch>
                    </p:blipFill>
                    <p:spPr>
                      <a:xfrm>
                        <a:off x="8502650" y="3361690"/>
                        <a:ext cx="2848610" cy="2326005"/>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10.1.2  山洞寻宝图</a:t>
            </a:r>
          </a:p>
        </p:txBody>
      </p:sp>
      <p:sp>
        <p:nvSpPr>
          <p:cNvPr id="3" name="文本框 2"/>
          <p:cNvSpPr txBox="1"/>
          <p:nvPr/>
        </p:nvSpPr>
        <p:spPr>
          <a:xfrm>
            <a:off x="583565" y="784860"/>
            <a:ext cx="10933430" cy="977265"/>
          </a:xfrm>
          <a:prstGeom prst="rect">
            <a:avLst/>
          </a:prstGeom>
          <a:noFill/>
          <a:ln w="9525">
            <a:noFill/>
          </a:ln>
        </p:spPr>
        <p:txBody>
          <a:bodyPr wrap="square">
            <a:spAutoFit/>
          </a:bodyPr>
          <a:lstStyle/>
          <a:p>
            <a:pPr indent="0">
              <a:lnSpc>
                <a:spcPct val="120000"/>
              </a:lnSpc>
              <a:spcBef>
                <a:spcPts val="0"/>
              </a:spcBef>
              <a:spcAft>
                <a:spcPts val="0"/>
              </a:spcAft>
            </a:pP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【算法实现】</a:t>
            </a:r>
            <a:r>
              <a:rPr lang="zh-CN" sz="2400" b="0">
                <a:latin typeface="Times New Roman" panose="02020603050405020304" pitchFamily="18" charset="0"/>
                <a:ea typeface="微软雅黑" panose="020B0503020204020204" pitchFamily="34" charset="-122"/>
                <a:cs typeface="Times New Roman" panose="02020603050405020304" pitchFamily="18" charset="0"/>
              </a:rPr>
              <a:t>简单起见，将邻接矩阵</a:t>
            </a:r>
            <a:r>
              <a:rPr lang="en-US" sz="2400" b="0">
                <a:latin typeface="Times New Roman" panose="02020603050405020304" pitchFamily="18" charset="0"/>
                <a:ea typeface="微软雅黑" panose="020B0503020204020204" pitchFamily="34" charset="-122"/>
                <a:cs typeface="Times New Roman" panose="02020603050405020304" pitchFamily="18" charset="0"/>
              </a:rPr>
              <a:t>edge[n][n]</a:t>
            </a:r>
            <a:r>
              <a:rPr lang="zh-CN" sz="2400" b="0">
                <a:latin typeface="Times New Roman" panose="02020603050405020304" pitchFamily="18" charset="0"/>
                <a:ea typeface="微软雅黑" panose="020B0503020204020204" pitchFamily="34" charset="-122"/>
                <a:cs typeface="Times New Roman" panose="02020603050405020304" pitchFamily="18" charset="0"/>
              </a:rPr>
              <a:t>、标志数组</a:t>
            </a:r>
            <a:r>
              <a:rPr lang="en-US" sz="2400" b="0">
                <a:latin typeface="Times New Roman" panose="02020603050405020304" pitchFamily="18" charset="0"/>
                <a:ea typeface="微软雅黑" panose="020B0503020204020204" pitchFamily="34" charset="-122"/>
                <a:cs typeface="Times New Roman" panose="02020603050405020304" pitchFamily="18" charset="0"/>
              </a:rPr>
              <a:t>visited[n]</a:t>
            </a:r>
            <a:r>
              <a:rPr lang="zh-CN" sz="2400" b="0">
                <a:latin typeface="Times New Roman" panose="02020603050405020304" pitchFamily="18" charset="0"/>
                <a:ea typeface="微软雅黑" panose="020B0503020204020204" pitchFamily="34" charset="-122"/>
                <a:cs typeface="Times New Roman" panose="02020603050405020304" pitchFamily="18" charset="0"/>
              </a:rPr>
              <a:t>、是否找到寻宝图所在山洞标志</a:t>
            </a:r>
            <a:r>
              <a:rPr lang="en-US" sz="2400" b="0">
                <a:latin typeface="Times New Roman" panose="02020603050405020304" pitchFamily="18" charset="0"/>
                <a:ea typeface="微软雅黑" panose="020B0503020204020204" pitchFamily="34" charset="-122"/>
                <a:cs typeface="Times New Roman" panose="02020603050405020304" pitchFamily="18" charset="0"/>
              </a:rPr>
              <a:t>flag</a:t>
            </a:r>
            <a:r>
              <a:rPr lang="zh-CN" sz="2400" b="0">
                <a:latin typeface="Times New Roman" panose="02020603050405020304" pitchFamily="18" charset="0"/>
                <a:ea typeface="微软雅黑" panose="020B0503020204020204" pitchFamily="34" charset="-122"/>
                <a:cs typeface="Times New Roman" panose="02020603050405020304" pitchFamily="18" charset="0"/>
              </a:rPr>
              <a:t>均设为全局变量，程序如下：</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文本框 5"/>
          <p:cNvSpPr txBox="1"/>
          <p:nvPr/>
        </p:nvSpPr>
        <p:spPr>
          <a:xfrm>
            <a:off x="1032510" y="1708785"/>
            <a:ext cx="10564495" cy="4831080"/>
          </a:xfrm>
          <a:prstGeom prst="rect">
            <a:avLst/>
          </a:prstGeom>
          <a:noFill/>
          <a:ln w="12700">
            <a:solidFill>
              <a:srgbClr val="507D7D"/>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spcBef>
                <a:spcPct val="20000"/>
              </a:spcBef>
              <a:defRPr sz="240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defRPr>
            </a:lvl1pPr>
          </a:lstStyle>
          <a:p>
            <a:pPr lvl="0" algn="l">
              <a:lnSpc>
                <a:spcPct val="100000"/>
              </a:lnSpc>
              <a:spcBef>
                <a:spcPts val="0"/>
              </a:spcBef>
              <a:spcAft>
                <a:spcPts val="0"/>
              </a:spcAft>
              <a:buClrTx/>
              <a:buSzTx/>
              <a:buFontTx/>
            </a:pPr>
            <a:r>
              <a:rPr lang="en-US" altLang="zh-CN" sz="2200" dirty="0" err="1">
                <a:sym typeface="+mn-ea"/>
              </a:rPr>
              <a:t>int Dfs(int u, int v)</a:t>
            </a:r>
          </a:p>
          <a:p>
            <a:pPr lvl="0" algn="l">
              <a:lnSpc>
                <a:spcPct val="100000"/>
              </a:lnSpc>
              <a:spcBef>
                <a:spcPts val="0"/>
              </a:spcBef>
              <a:spcAft>
                <a:spcPts val="0"/>
              </a:spcAft>
              <a:buClrTx/>
              <a:buSzTx/>
              <a:buFontTx/>
            </a:pPr>
            <a:r>
              <a:rPr lang="en-US" altLang="zh-CN" sz="2200" dirty="0" err="1">
                <a:sym typeface="+mn-ea"/>
              </a:rPr>
              <a:t>{</a:t>
            </a:r>
          </a:p>
          <a:p>
            <a:pPr lvl="0" algn="l">
              <a:lnSpc>
                <a:spcPct val="100000"/>
              </a:lnSpc>
              <a:spcBef>
                <a:spcPts val="0"/>
              </a:spcBef>
              <a:spcAft>
                <a:spcPts val="0"/>
              </a:spcAft>
              <a:buClrTx/>
              <a:buSzTx/>
              <a:buFontTx/>
            </a:pPr>
            <a:r>
              <a:rPr lang="en-US" altLang="zh-CN" sz="2200" dirty="0" err="1">
                <a:sym typeface="+mn-ea"/>
              </a:rPr>
              <a:t>    int j;</a:t>
            </a:r>
          </a:p>
          <a:p>
            <a:pPr lvl="0" algn="l">
              <a:lnSpc>
                <a:spcPct val="100000"/>
              </a:lnSpc>
              <a:spcBef>
                <a:spcPts val="0"/>
              </a:spcBef>
              <a:spcAft>
                <a:spcPts val="0"/>
              </a:spcAft>
              <a:buClrTx/>
              <a:buSzTx/>
              <a:buFontTx/>
            </a:pPr>
            <a:r>
              <a:rPr lang="en-US" altLang="zh-CN" sz="2200" dirty="0" err="1">
                <a:sym typeface="+mn-ea"/>
              </a:rPr>
              <a:t>    visited[u] = 1;</a:t>
            </a:r>
          </a:p>
          <a:p>
            <a:pPr lvl="0" algn="l">
              <a:lnSpc>
                <a:spcPct val="100000"/>
              </a:lnSpc>
              <a:spcBef>
                <a:spcPts val="0"/>
              </a:spcBef>
              <a:spcAft>
                <a:spcPts val="0"/>
              </a:spcAft>
              <a:buClrTx/>
              <a:buSzTx/>
              <a:buFontTx/>
            </a:pPr>
            <a:r>
              <a:rPr lang="en-US" altLang="zh-CN" sz="2200" dirty="0" err="1">
                <a:sym typeface="+mn-ea"/>
              </a:rPr>
              <a:t>   </a:t>
            </a:r>
            <a:r>
              <a:rPr lang="en-US" altLang="zh-CN" sz="2200" dirty="0" err="1">
                <a:solidFill>
                  <a:schemeClr val="accent6">
                    <a:lumMod val="75000"/>
                  </a:schemeClr>
                </a:solidFill>
                <a:sym typeface="+mn-ea"/>
              </a:rPr>
              <a:t> if (u == v</a:t>
            </a:r>
            <a:r>
              <a:rPr lang="en-US" altLang="zh-CN" sz="2200" err="1">
                <a:solidFill>
                  <a:schemeClr val="accent6">
                    <a:lumMod val="75000"/>
                  </a:schemeClr>
                </a:solidFill>
                <a:sym typeface="+mn-ea"/>
              </a:rPr>
              <a:t>) </a:t>
            </a:r>
            <a:r>
              <a:rPr lang="en-US" altLang="zh-CN" sz="2200">
                <a:solidFill>
                  <a:schemeClr val="accent6">
                    <a:lumMod val="75000"/>
                  </a:schemeClr>
                </a:solidFill>
                <a:sym typeface="+mn-ea"/>
              </a:rPr>
              <a:t>return 1;</a:t>
            </a:r>
            <a:endParaRPr lang="en-US" altLang="zh-CN" sz="2200" dirty="0" err="1">
              <a:solidFill>
                <a:schemeClr val="accent6">
                  <a:lumMod val="75000"/>
                </a:schemeClr>
              </a:solidFill>
              <a:sym typeface="+mn-ea"/>
            </a:endParaRPr>
          </a:p>
          <a:p>
            <a:pPr lvl="0" algn="l">
              <a:lnSpc>
                <a:spcPct val="100000"/>
              </a:lnSpc>
              <a:spcBef>
                <a:spcPts val="0"/>
              </a:spcBef>
              <a:spcAft>
                <a:spcPts val="0"/>
              </a:spcAft>
              <a:buClrTx/>
              <a:buSzTx/>
              <a:buFontTx/>
            </a:pPr>
            <a:r>
              <a:rPr lang="en-US" altLang="zh-CN" sz="2200" dirty="0" err="1">
                <a:sym typeface="+mn-ea"/>
              </a:rPr>
              <a:t>    for (j = 0; j &lt; n; j++)</a:t>
            </a:r>
          </a:p>
          <a:p>
            <a:pPr lvl="0" algn="l">
              <a:lnSpc>
                <a:spcPct val="100000"/>
              </a:lnSpc>
              <a:spcBef>
                <a:spcPts val="0"/>
              </a:spcBef>
              <a:spcAft>
                <a:spcPts val="0"/>
              </a:spcAft>
              <a:buClrTx/>
              <a:buSzTx/>
              <a:buFontTx/>
            </a:pPr>
            <a:r>
              <a:rPr lang="en-US" altLang="zh-CN" sz="2200" dirty="0" err="1">
                <a:sym typeface="+mn-ea"/>
              </a:rPr>
              <a:t>    {</a:t>
            </a:r>
          </a:p>
          <a:p>
            <a:pPr lvl="0" algn="l">
              <a:lnSpc>
                <a:spcPct val="100000"/>
              </a:lnSpc>
              <a:spcBef>
                <a:spcPts val="0"/>
              </a:spcBef>
              <a:spcAft>
                <a:spcPts val="0"/>
              </a:spcAft>
              <a:buClrTx/>
              <a:buSzTx/>
              <a:buFontTx/>
            </a:pPr>
            <a:r>
              <a:rPr lang="en-US" altLang="zh-CN" sz="2200" dirty="0" err="1">
                <a:sym typeface="+mn-ea"/>
              </a:rPr>
              <a:t>        </a:t>
            </a:r>
            <a:r>
              <a:rPr lang="en-US" altLang="zh-CN" sz="2200" dirty="0" err="1">
                <a:solidFill>
                  <a:srgbClr val="C00000"/>
                </a:solidFill>
                <a:sym typeface="+mn-ea"/>
              </a:rPr>
              <a:t>if ((edge[u][j] == 1) &amp;&amp; (visited[j] == 0))	{ </a:t>
            </a:r>
          </a:p>
          <a:p>
            <a:pPr lvl="0" algn="l">
              <a:lnSpc>
                <a:spcPct val="100000"/>
              </a:lnSpc>
              <a:spcBef>
                <a:spcPts val="0"/>
              </a:spcBef>
              <a:spcAft>
                <a:spcPts val="0"/>
              </a:spcAft>
              <a:buClrTx/>
              <a:buSzTx/>
              <a:buFontTx/>
            </a:pPr>
            <a:r>
              <a:rPr lang="en-US" altLang="zh-CN" sz="2200" dirty="0" err="1">
                <a:solidFill>
                  <a:srgbClr val="C00000"/>
                </a:solidFill>
                <a:sym typeface="+mn-ea"/>
              </a:rPr>
              <a:t>            Dfs(j, v);</a:t>
            </a:r>
          </a:p>
          <a:p>
            <a:pPr lvl="0" algn="l">
              <a:lnSpc>
                <a:spcPct val="100000"/>
              </a:lnSpc>
              <a:spcBef>
                <a:spcPts val="0"/>
              </a:spcBef>
              <a:spcAft>
                <a:spcPts val="0"/>
              </a:spcAft>
              <a:buClrTx/>
              <a:buSzTx/>
              <a:buFontTx/>
            </a:pPr>
            <a:r>
              <a:rPr lang="en-US" altLang="zh-CN" sz="2200" dirty="0" err="1">
                <a:solidFill>
                  <a:srgbClr val="C00000"/>
                </a:solidFill>
                <a:sym typeface="+mn-ea"/>
              </a:rPr>
              <a:t>            if (flag == 1) break;</a:t>
            </a:r>
          </a:p>
          <a:p>
            <a:pPr lvl="0" algn="l">
              <a:lnSpc>
                <a:spcPct val="100000"/>
              </a:lnSpc>
              <a:spcBef>
                <a:spcPts val="0"/>
              </a:spcBef>
              <a:spcAft>
                <a:spcPts val="0"/>
              </a:spcAft>
              <a:buClrTx/>
              <a:buSzTx/>
              <a:buFontTx/>
            </a:pPr>
            <a:r>
              <a:rPr lang="en-US" altLang="zh-CN" sz="2200" dirty="0" err="1">
                <a:solidFill>
                  <a:srgbClr val="C00000"/>
                </a:solidFill>
                <a:sym typeface="+mn-ea"/>
              </a:rPr>
              <a:t>       }</a:t>
            </a:r>
          </a:p>
          <a:p>
            <a:pPr lvl="0" algn="l">
              <a:lnSpc>
                <a:spcPct val="100000"/>
              </a:lnSpc>
              <a:spcBef>
                <a:spcPts val="0"/>
              </a:spcBef>
              <a:spcAft>
                <a:spcPts val="0"/>
              </a:spcAft>
              <a:buClrTx/>
              <a:buSzTx/>
              <a:buFontTx/>
            </a:pPr>
            <a:r>
              <a:rPr lang="en-US" altLang="zh-CN" sz="2200" dirty="0" err="1">
                <a:sym typeface="+mn-ea"/>
              </a:rPr>
              <a:t>    }</a:t>
            </a:r>
          </a:p>
          <a:p>
            <a:pPr lvl="0" algn="l">
              <a:lnSpc>
                <a:spcPct val="100000"/>
              </a:lnSpc>
              <a:spcBef>
                <a:spcPts val="0"/>
              </a:spcBef>
              <a:spcAft>
                <a:spcPts val="0"/>
              </a:spcAft>
              <a:buClrTx/>
              <a:buSzTx/>
              <a:buFontTx/>
            </a:pPr>
            <a:r>
              <a:rPr lang="en-US" altLang="zh-CN" sz="2200" dirty="0" err="1">
                <a:sym typeface="+mn-ea"/>
              </a:rPr>
              <a:t>    return flag;</a:t>
            </a:r>
          </a:p>
          <a:p>
            <a:pPr lvl="0" algn="l">
              <a:lnSpc>
                <a:spcPct val="100000"/>
              </a:lnSpc>
              <a:spcBef>
                <a:spcPts val="0"/>
              </a:spcBef>
              <a:spcAft>
                <a:spcPts val="0"/>
              </a:spcAft>
              <a:buClrTx/>
              <a:buSzTx/>
              <a:buFontTx/>
            </a:pPr>
            <a:r>
              <a:rPr lang="en-US" altLang="zh-CN" sz="2200" dirty="0" err="1">
                <a:sym typeface="+mn-ea"/>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10.1.3  城堡问题</a:t>
            </a:r>
          </a:p>
        </p:txBody>
      </p:sp>
      <p:sp>
        <p:nvSpPr>
          <p:cNvPr id="3" name="文本框 2"/>
          <p:cNvSpPr txBox="1"/>
          <p:nvPr/>
        </p:nvSpPr>
        <p:spPr>
          <a:xfrm>
            <a:off x="553720" y="876300"/>
            <a:ext cx="10836275" cy="2306320"/>
          </a:xfrm>
          <a:prstGeom prst="rect">
            <a:avLst/>
          </a:prstGeom>
          <a:noFill/>
          <a:ln w="9525">
            <a:noFill/>
          </a:ln>
        </p:spPr>
        <p:txBody>
          <a:bodyPr wrap="square">
            <a:spAutoFit/>
          </a:bodyPr>
          <a:lstStyle/>
          <a:p>
            <a:pPr indent="0" algn="just">
              <a:lnSpc>
                <a:spcPct val="120000"/>
              </a:lnSpc>
              <a:spcBef>
                <a:spcPts val="0"/>
              </a:spcBef>
              <a:spcAft>
                <a:spcPts val="0"/>
              </a:spcAft>
            </a:pP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【问题】</a:t>
            </a:r>
            <a:r>
              <a:rPr lang="zh-CN" sz="2400" b="0">
                <a:latin typeface="Times New Roman" panose="02020603050405020304" pitchFamily="18" charset="0"/>
                <a:ea typeface="微软雅黑" panose="020B0503020204020204" pitchFamily="34" charset="-122"/>
                <a:cs typeface="Times New Roman" panose="02020603050405020304" pitchFamily="18" charset="0"/>
              </a:rPr>
              <a:t>某城堡被分割成</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m</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a:t>
            </a:r>
            <a:r>
              <a:rPr lang="zh-CN"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m </a:t>
            </a:r>
            <a:r>
              <a:rPr lang="en-US" sz="2400" b="0">
                <a:latin typeface="Times New Roman" panose="02020603050405020304" pitchFamily="18" charset="0"/>
                <a:ea typeface="微软雅黑" panose="020B0503020204020204" pitchFamily="34" charset="-122"/>
                <a:cs typeface="Times New Roman" panose="02020603050405020304" pitchFamily="18" charset="0"/>
              </a:rPr>
              <a:t>≤ 50</a:t>
            </a:r>
            <a:r>
              <a:rPr lang="zh-CN"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 </a:t>
            </a:r>
            <a:r>
              <a:rPr lang="en-US" sz="2400" b="0">
                <a:latin typeface="Times New Roman" panose="02020603050405020304" pitchFamily="18" charset="0"/>
                <a:ea typeface="微软雅黑" panose="020B0503020204020204" pitchFamily="34" charset="-122"/>
                <a:cs typeface="Times New Roman" panose="02020603050405020304" pitchFamily="18" charset="0"/>
              </a:rPr>
              <a:t>≤ 50</a:t>
            </a:r>
            <a:r>
              <a:rPr lang="zh-CN" sz="2400" b="0">
                <a:latin typeface="Times New Roman" panose="02020603050405020304" pitchFamily="18" charset="0"/>
                <a:ea typeface="微软雅黑" panose="020B0503020204020204" pitchFamily="34" charset="-122"/>
                <a:cs typeface="Times New Roman" panose="02020603050405020304" pitchFamily="18" charset="0"/>
              </a:rPr>
              <a:t>）个方块，每个方块的四面可能有墙，“</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”代表有墙，没有墙分割的方块连在一起组成一个房间，城堡外围一圈都是墙。如果</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a:latin typeface="Times New Roman" panose="02020603050405020304" pitchFamily="18" charset="0"/>
                <a:ea typeface="微软雅黑" panose="020B0503020204020204" pitchFamily="34" charset="-122"/>
                <a:cs typeface="Times New Roman" panose="02020603050405020304" pitchFamily="18" charset="0"/>
              </a:rPr>
              <a:t>1</a:t>
            </a:r>
            <a:r>
              <a:rPr lang="zh-CN"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a:latin typeface="Times New Roman" panose="02020603050405020304" pitchFamily="18" charset="0"/>
                <a:ea typeface="微软雅黑" panose="020B0503020204020204" pitchFamily="34" charset="-122"/>
                <a:cs typeface="Times New Roman" panose="02020603050405020304" pitchFamily="18" charset="0"/>
              </a:rPr>
              <a:t>2</a:t>
            </a:r>
            <a:r>
              <a:rPr lang="zh-CN"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a:latin typeface="Times New Roman" panose="02020603050405020304" pitchFamily="18" charset="0"/>
                <a:ea typeface="微软雅黑" panose="020B0503020204020204" pitchFamily="34" charset="-122"/>
                <a:cs typeface="Times New Roman" panose="02020603050405020304" pitchFamily="18" charset="0"/>
              </a:rPr>
              <a:t>4 </a:t>
            </a:r>
            <a:r>
              <a:rPr lang="zh-CN" sz="2400" b="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a:latin typeface="Times New Roman" panose="02020603050405020304" pitchFamily="18" charset="0"/>
                <a:ea typeface="微软雅黑" panose="020B0503020204020204" pitchFamily="34" charset="-122"/>
                <a:cs typeface="Times New Roman" panose="02020603050405020304" pitchFamily="18" charset="0"/>
              </a:rPr>
              <a:t>8 </a:t>
            </a:r>
            <a:r>
              <a:rPr lang="zh-CN" sz="2400" b="0">
                <a:latin typeface="Times New Roman" panose="02020603050405020304" pitchFamily="18" charset="0"/>
                <a:ea typeface="微软雅黑" panose="020B0503020204020204" pitchFamily="34" charset="-122"/>
                <a:cs typeface="Times New Roman" panose="02020603050405020304" pitchFamily="18" charset="0"/>
              </a:rPr>
              <a:t>分别对应左墙、上墙、右墙和下墙，则可以用方块周围每个墙对应的数字之和来描述该方块四面墙的情况，请计算城堡一共有多少个房间，最大的房间有多少个方块。</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4" name="对象 3"/>
          <p:cNvGraphicFramePr>
            <a:graphicFrameLocks noChangeAspect="1"/>
          </p:cNvGraphicFramePr>
          <p:nvPr/>
        </p:nvGraphicFramePr>
        <p:xfrm>
          <a:off x="2108835" y="3501390"/>
          <a:ext cx="3177177" cy="2340000"/>
        </p:xfrm>
        <a:graphic>
          <a:graphicData uri="http://schemas.openxmlformats.org/presentationml/2006/ole">
            <mc:AlternateContent xmlns:mc="http://schemas.openxmlformats.org/markup-compatibility/2006">
              <mc:Choice xmlns:v="urn:schemas-microsoft-com:vml" Requires="v">
                <p:oleObj r:id="rId2" imgW="2314575" imgH="1704975" progId="Paint.Picture">
                  <p:embed/>
                </p:oleObj>
              </mc:Choice>
              <mc:Fallback>
                <p:oleObj r:id="rId2" imgW="2314575" imgH="1704975" progId="Paint.Picture">
                  <p:embed/>
                  <p:pic>
                    <p:nvPicPr>
                      <p:cNvPr id="0" name="图片 4"/>
                      <p:cNvPicPr/>
                      <p:nvPr/>
                    </p:nvPicPr>
                    <p:blipFill>
                      <a:blip r:embed="rId3"/>
                      <a:stretch>
                        <a:fillRect/>
                      </a:stretch>
                    </p:blipFill>
                    <p:spPr>
                      <a:xfrm>
                        <a:off x="2108835" y="3501390"/>
                        <a:ext cx="3177177" cy="2340000"/>
                      </a:xfrm>
                      <a:prstGeom prst="rect">
                        <a:avLst/>
                      </a:prstGeom>
                    </p:spPr>
                  </p:pic>
                </p:oleObj>
              </mc:Fallback>
            </mc:AlternateContent>
          </a:graphicData>
        </a:graphic>
      </p:graphicFrame>
      <p:graphicFrame>
        <p:nvGraphicFramePr>
          <p:cNvPr id="6" name="对象 5"/>
          <p:cNvGraphicFramePr>
            <a:graphicFrameLocks noChangeAspect="1"/>
          </p:cNvGraphicFramePr>
          <p:nvPr/>
        </p:nvGraphicFramePr>
        <p:xfrm>
          <a:off x="5819775" y="3501390"/>
          <a:ext cx="3071943" cy="2340000"/>
        </p:xfrm>
        <a:graphic>
          <a:graphicData uri="http://schemas.openxmlformats.org/presentationml/2006/ole">
            <mc:AlternateContent xmlns:mc="http://schemas.openxmlformats.org/markup-compatibility/2006">
              <mc:Choice xmlns:v="urn:schemas-microsoft-com:vml" Requires="v">
                <p:oleObj r:id="rId4" imgW="2238375" imgH="1704975" progId="Paint.Picture">
                  <p:embed/>
                </p:oleObj>
              </mc:Choice>
              <mc:Fallback>
                <p:oleObj r:id="rId4" imgW="2238375" imgH="1704975" progId="Paint.Picture">
                  <p:embed/>
                  <p:pic>
                    <p:nvPicPr>
                      <p:cNvPr id="0" name="图片 8"/>
                      <p:cNvPicPr/>
                      <p:nvPr/>
                    </p:nvPicPr>
                    <p:blipFill>
                      <a:blip r:embed="rId5"/>
                      <a:stretch>
                        <a:fillRect/>
                      </a:stretch>
                    </p:blipFill>
                    <p:spPr>
                      <a:xfrm>
                        <a:off x="5819775" y="3501390"/>
                        <a:ext cx="3071943" cy="2340000"/>
                      </a:xfrm>
                      <a:prstGeom prst="rect">
                        <a:avLst/>
                      </a:prstGeom>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10.1.3  城堡问题</a:t>
            </a:r>
          </a:p>
        </p:txBody>
      </p:sp>
      <p:sp>
        <p:nvSpPr>
          <p:cNvPr id="102" name="文本框 101"/>
          <p:cNvSpPr txBox="1"/>
          <p:nvPr/>
        </p:nvSpPr>
        <p:spPr>
          <a:xfrm>
            <a:off x="553720" y="796290"/>
            <a:ext cx="10885805" cy="1863725"/>
          </a:xfrm>
          <a:prstGeom prst="rect">
            <a:avLst/>
          </a:prstGeom>
          <a:noFill/>
          <a:ln w="9525">
            <a:noFill/>
          </a:ln>
        </p:spPr>
        <p:txBody>
          <a:bodyPr wrap="square">
            <a:spAutoFit/>
          </a:bodyPr>
          <a:lstStyle/>
          <a:p>
            <a:pPr indent="0">
              <a:lnSpc>
                <a:spcPct val="120000"/>
              </a:lnSpc>
              <a:spcBef>
                <a:spcPts val="0"/>
              </a:spcBef>
              <a:spcAft>
                <a:spcPts val="0"/>
              </a:spcAft>
            </a:pP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【想法】</a:t>
            </a:r>
            <a:r>
              <a:rPr lang="zh-CN" sz="2400" b="0">
                <a:latin typeface="Times New Roman" panose="02020603050405020304" pitchFamily="18" charset="0"/>
                <a:ea typeface="微软雅黑" panose="020B0503020204020204" pitchFamily="34" charset="-122"/>
                <a:cs typeface="Times New Roman" panose="02020603050405020304" pitchFamily="18" charset="0"/>
              </a:rPr>
              <a:t>可以把方块看成顶点，相邻的方块之间如果没有墙，则在方块对应顶点之间连一条边，从而将城堡问题抽象为一个无向图。求城堡的房间个数，实际上就是求图中有多少个连通分量，求城堡的最大房间数，就是求最大连通分量包含的顶点数。</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4" name="对象 3"/>
          <p:cNvGraphicFramePr>
            <a:graphicFrameLocks noChangeAspect="1"/>
          </p:cNvGraphicFramePr>
          <p:nvPr/>
        </p:nvGraphicFramePr>
        <p:xfrm>
          <a:off x="3343910" y="2923540"/>
          <a:ext cx="5305425" cy="2821305"/>
        </p:xfrm>
        <a:graphic>
          <a:graphicData uri="http://schemas.openxmlformats.org/presentationml/2006/ole">
            <mc:AlternateContent xmlns:mc="http://schemas.openxmlformats.org/markup-compatibility/2006">
              <mc:Choice xmlns:v="urn:schemas-microsoft-com:vml" Requires="v">
                <p:oleObj r:id="rId2" imgW="3600450" imgH="1914525" progId="Paint.Picture">
                  <p:embed/>
                </p:oleObj>
              </mc:Choice>
              <mc:Fallback>
                <p:oleObj r:id="rId2" imgW="3600450" imgH="1914525" progId="Paint.Picture">
                  <p:embed/>
                  <p:pic>
                    <p:nvPicPr>
                      <p:cNvPr id="0" name="图片 4"/>
                      <p:cNvPicPr/>
                      <p:nvPr/>
                    </p:nvPicPr>
                    <p:blipFill>
                      <a:blip r:embed="rId3"/>
                      <a:stretch>
                        <a:fillRect/>
                      </a:stretch>
                    </p:blipFill>
                    <p:spPr>
                      <a:xfrm>
                        <a:off x="3343910" y="2923540"/>
                        <a:ext cx="5305425" cy="2821305"/>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5875</Words>
  <Application>Microsoft Office PowerPoint</Application>
  <PresentationFormat>宽屏</PresentationFormat>
  <Paragraphs>356</Paragraphs>
  <Slides>41</Slides>
  <Notes>30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41</vt:i4>
      </vt:variant>
    </vt:vector>
  </HeadingPairs>
  <TitlesOfParts>
    <vt:vector size="49" baseType="lpstr">
      <vt:lpstr>Microsoft YaHei UI</vt:lpstr>
      <vt:lpstr>微软雅黑</vt:lpstr>
      <vt:lpstr>Arial</vt:lpstr>
      <vt:lpstr>Calibri</vt:lpstr>
      <vt:lpstr>Calibri Light</vt:lpstr>
      <vt:lpstr>Times New Roman</vt:lpstr>
      <vt:lpstr>Office Theme</vt:lpstr>
      <vt:lpstr>Bitmap Image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Sky123.Org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AutoBVT</dc:creator>
  <cp:lastModifiedBy>红梅</cp:lastModifiedBy>
  <cp:revision>216</cp:revision>
  <dcterms:created xsi:type="dcterms:W3CDTF">2016-09-14T00:58:00Z</dcterms:created>
  <dcterms:modified xsi:type="dcterms:W3CDTF">2022-12-07T03:37:21Z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2052-11.1.0.10578</vt:lpwstr>
  </property>
  <property fmtid="{D5CDD505-2E9C-101B-9397-08002B2CF9AE}" pid="3" name="ICV">
    <vt:lpwstr>CB4A30E5C60440B7B7DF55F81D96FDE3</vt:lpwstr>
  </property>
</Properties>
</file>