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359" r:id="rId3"/>
    <p:sldId id="416" r:id="rId4"/>
    <p:sldId id="417" r:id="rId5"/>
    <p:sldId id="418" r:id="rId6"/>
    <p:sldId id="419" r:id="rId7"/>
    <p:sldId id="406" r:id="rId8"/>
    <p:sldId id="421" r:id="rId9"/>
    <p:sldId id="410" r:id="rId10"/>
    <p:sldId id="422" r:id="rId11"/>
    <p:sldId id="411" r:id="rId12"/>
    <p:sldId id="423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51" r:id="rId40"/>
    <p:sldId id="452" r:id="rId41"/>
    <p:sldId id="453" r:id="rId42"/>
    <p:sldId id="454" r:id="rId43"/>
    <p:sldId id="455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3833"/>
    <a:srgbClr val="5A327D"/>
    <a:srgbClr val="285A32"/>
    <a:srgbClr val="404040"/>
    <a:srgbClr val="B42D2D"/>
    <a:srgbClr val="6C6DAE"/>
    <a:srgbClr val="6B3C96"/>
    <a:srgbClr val="547D7D"/>
    <a:srgbClr val="48B3C2"/>
    <a:srgbClr val="51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0"/>
    <p:restoredTop sz="92788" autoAdjust="0"/>
  </p:normalViewPr>
  <p:slideViewPr>
    <p:cSldViewPr snapToGrid="0">
      <p:cViewPr varScale="1">
        <p:scale>
          <a:sx n="90" d="100"/>
          <a:sy n="90" d="100"/>
        </p:scale>
        <p:origin x="72" y="224"/>
      </p:cViewPr>
      <p:guideLst>
        <p:guide orient="horz" pos="2160"/>
        <p:guide pos="38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" y="0"/>
            <a:ext cx="12190954" cy="6858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" y="0"/>
            <a:ext cx="12190954" cy="6858588"/>
          </a:xfrm>
          <a:prstGeom prst="rect">
            <a:avLst/>
          </a:prstGeom>
        </p:spPr>
      </p:pic>
      <p:sp>
        <p:nvSpPr>
          <p:cNvPr id="8" name="Rectangle 4"/>
          <p:cNvSpPr/>
          <p:nvPr userDrawn="1"/>
        </p:nvSpPr>
        <p:spPr>
          <a:xfrm>
            <a:off x="319020" y="734291"/>
            <a:ext cx="11520000" cy="576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 userDrawn="1"/>
        </p:nvSpPr>
        <p:spPr>
          <a:xfrm>
            <a:off x="11057481" y="6403427"/>
            <a:ext cx="648000" cy="180000"/>
          </a:xfrm>
          <a:prstGeom prst="roundRect">
            <a:avLst/>
          </a:prstGeom>
          <a:solidFill>
            <a:srgbClr val="5A327D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" name="Slide Number Placeholder 5"/>
          <p:cNvSpPr txBox="1"/>
          <p:nvPr userDrawn="1"/>
        </p:nvSpPr>
        <p:spPr>
          <a:xfrm>
            <a:off x="11388439" y="6311241"/>
            <a:ext cx="374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031234" y="6341723"/>
            <a:ext cx="481903" cy="28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4"/>
          <p:cNvSpPr/>
          <p:nvPr userDrawn="1"/>
        </p:nvSpPr>
        <p:spPr>
          <a:xfrm>
            <a:off x="0" y="269523"/>
            <a:ext cx="480767" cy="30100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5"/>
          <p:cNvSpPr/>
          <p:nvPr userDrawn="1"/>
        </p:nvSpPr>
        <p:spPr>
          <a:xfrm>
            <a:off x="522433" y="269523"/>
            <a:ext cx="177538" cy="30100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6"/>
          <p:cNvSpPr/>
          <p:nvPr userDrawn="1"/>
        </p:nvSpPr>
        <p:spPr>
          <a:xfrm>
            <a:off x="734601" y="269523"/>
            <a:ext cx="72000" cy="30100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ounded Rectangle 7"/>
          <p:cNvSpPr/>
          <p:nvPr userDrawn="1"/>
        </p:nvSpPr>
        <p:spPr>
          <a:xfrm>
            <a:off x="11752608" y="2205568"/>
            <a:ext cx="180000" cy="2664000"/>
          </a:xfrm>
          <a:prstGeom prst="roundRect">
            <a:avLst/>
          </a:prstGeom>
          <a:solidFill>
            <a:srgbClr val="5A327D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2"/>
          <p:cNvSpPr txBox="1"/>
          <p:nvPr userDrawn="1"/>
        </p:nvSpPr>
        <p:spPr>
          <a:xfrm>
            <a:off x="11762279" y="2105891"/>
            <a:ext cx="153670" cy="287013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pPr algn="ctr"/>
            <a:r>
              <a: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算法设计与分析（第 </a:t>
            </a:r>
            <a:r>
              <a:rPr lang="en-US" altLang="zh-CN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版）    清华大学出版社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ang\AppData\Local\Temp\wps\INetCache\531db7f73984734fea01a404ea1d9c6a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6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7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8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0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11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广度优先搜索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11-1   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广</a:t>
            </a: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度优先搜索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32510" y="2268220"/>
            <a:ext cx="10564495" cy="2123658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>
                <a:sym typeface="+mn-ea"/>
              </a:rPr>
              <a:t>        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v = u + 1;  if (flag[v] == 0) { Q[++rear] = v; flag[v] = 1;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       v = u + u;  if (flag[v] == 0) { Q[++rear] = v; flag[v] = 1;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if (front == right) {	steps++; right = rear;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return -1;	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11.1.2  农夫抓牛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83565" y="830580"/>
            <a:ext cx="10777220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设队列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采用顺序队列，简单起见，假定队列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不会发生溢出，如果当前出队结点是本层最后搜索的顶点，则步数steps加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1，并且接下来入队的结点应该是这层的最后顶点，调整变量right。程序如下：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11.1.3  骑士旅行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447675" y="828040"/>
            <a:ext cx="1108456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【问题】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在一个国际象棋的棋盘上，给定起点（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）和终点（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），计算骑士从起点到终点最少需要移动的步数。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47675" y="1798955"/>
            <a:ext cx="7524115" cy="1863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国际象棋的骑士走“日”字并且可以越子，按照骑士的走步规则，骑士每次移动的位置增量有八个方向。骑士旅行问题属于寻找最短路径问题，可以用广度优先搜索求解。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 r:link="rId3"/>
          <a:stretch>
            <a:fillRect/>
          </a:stretch>
        </p:blipFill>
        <p:spPr>
          <a:xfrm>
            <a:off x="8475980" y="1804988"/>
            <a:ext cx="2590800" cy="26955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897755" y="3481705"/>
          <a:ext cx="2878455" cy="252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876550" imgH="2524125" progId="Paint.Picture">
                  <p:embed/>
                </p:oleObj>
              </mc:Choice>
              <mc:Fallback>
                <p:oleObj r:id="rId4" imgW="2876550" imgH="252412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97755" y="3481705"/>
                        <a:ext cx="2878455" cy="2526030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11.1.3  骑士旅行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4665" y="813435"/>
            <a:ext cx="108883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nxt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表示下一步的位置，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flag(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表示位置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是否走过，算法如下：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73744369" name="文本框 1073744368"/>
          <p:cNvSpPr txBox="1"/>
          <p:nvPr/>
        </p:nvSpPr>
        <p:spPr>
          <a:xfrm>
            <a:off x="1169035" y="1572260"/>
            <a:ext cx="10213340" cy="448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算法：计算骑士问题BfsKnight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输入：起点的位置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1），终点的位置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2）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输出：最少步数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1. 队列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初始化;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2. 将起点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放入队列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，修改标志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flag(s) = 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3. 当队列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非空时执行下述操作：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队列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的队头元素出队；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3.2 如果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，输出到达顶点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的步数，算法结束；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3.3 循环变量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0~7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个方向扩展：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3.3.1 nxt 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的下一步；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3.3.2 如果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nxt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在棋盘内且未走过，则将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nxt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放入队列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；修改标志flag(nxt) = 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4.队列为空，没有到达终点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，返回失败标志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-1；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3565" y="830580"/>
            <a:ext cx="10761980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设队列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采用顺序队列，假定队列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不会发生溢出，如果当前出队结点是本层最后搜索的顶点，则步数steps加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1，并且接下来入队的结点应该是这层的最后顶点，调整变量right。程序如下：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2510" y="2268220"/>
            <a:ext cx="10564495" cy="415417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struct status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x, y, steps;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int dx[8] = {-2, -1, 1, 2, 2, 1, -1, -2};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int dy[8] = {-1, -2, -2, -1, 1, 2, 2, 1};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en-US" altLang="zh-CN" sz="2200" dirty="0" err="1">
              <a:sym typeface="+mn-ea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int BfsKnight(status s, status t)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k, front, rear, flag[8][8] = {0};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status u, v, nxt, Q[64];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</a:t>
            </a: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front = rear = -1;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11.1.3  骑士旅行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32510" y="866140"/>
            <a:ext cx="10564495" cy="5573395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</a:t>
            </a: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Q[++rear] = s; flag[s.x][s.y] = 1;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while (front != rear)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u = Q[++front];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if ((u.x == t.x) &amp;&amp; (u.y == t.y)) return u.steps;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for (k = 0; k &lt; 8; k++)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	</a:t>
            </a: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nxt.x = u.x + dx[k]; if (nxt.x &lt; 0 || nxt.x &gt; 7) continue;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	nxt.y = u.y + dy[k]; if (nxt.y &lt; 0 || nxt.y &gt; 7) continue;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	if (flag[nxt.x][nxt.y] == 0)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	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	    nxt.steps = u.steps + 1;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	    Q[++rear] = nxt; flag[nxt.x][nxt.y] = 1;	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	 }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}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}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return -1;	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AA34BA91-6854-F212-631A-80830C302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11.1.3  骑士旅行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11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广度优先搜索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11-2    </a:t>
            </a:r>
            <a:r>
              <a:rPr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A*算法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11.2.1  </a:t>
            </a:r>
            <a:r>
              <a:rPr sz="2800" b="1" i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*算法的设计思想</a:t>
            </a:r>
          </a:p>
        </p:txBody>
      </p:sp>
      <p:sp>
        <p:nvSpPr>
          <p:cNvPr id="19" name="Freeform 84"/>
          <p:cNvSpPr/>
          <p:nvPr/>
        </p:nvSpPr>
        <p:spPr bwMode="auto">
          <a:xfrm>
            <a:off x="717108" y="105801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84"/>
          <p:cNvSpPr/>
          <p:nvPr/>
        </p:nvSpPr>
        <p:spPr bwMode="auto">
          <a:xfrm>
            <a:off x="717108" y="2207998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1241425" y="898525"/>
            <a:ext cx="1008951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397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4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-Star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算法是求最短路径非常有效的一种搜索方法，也是解决搜索问题常用的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启发式算法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41425" y="2034540"/>
            <a:ext cx="1008888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397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所谓启发式搜索是通过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启发式函数（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heuristic function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，也称估价函数）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引导算法的搜索方向，以达到减少搜索结点的目的。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41425" y="3209290"/>
            <a:ext cx="10088880" cy="29845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3970" algn="just" fontAlgn="auto">
              <a:lnSpc>
                <a:spcPct val="120000"/>
              </a:lnSpc>
              <a:spcBef>
                <a:spcPts val="900"/>
              </a:spcBef>
              <a:spcAft>
                <a:spcPts val="60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启发式函数通常利用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与问题有关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的某种启发信息，对于路径搜索问题，结点就是搜索空间的状态，启发信息通常是距离，启发式函数表示为：</a:t>
            </a:r>
          </a:p>
          <a:p>
            <a:pPr indent="13970" algn="just" fontAlgn="auto">
              <a:lnSpc>
                <a:spcPct val="120000"/>
              </a:lnSpc>
              <a:spcBef>
                <a:spcPts val="900"/>
              </a:spcBef>
              <a:spcAft>
                <a:spcPts val="600"/>
              </a:spcAft>
            </a:pP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f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+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    </a:t>
            </a:r>
          </a:p>
          <a:p>
            <a:pPr indent="13970" algn="just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其中，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是从初始状态到目标状态的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估计代价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indent="1397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是从初始状态到状态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实际代价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indent="1397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是从状态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到目标状态最佳路径的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估计代价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Freeform 84"/>
          <p:cNvSpPr/>
          <p:nvPr/>
        </p:nvSpPr>
        <p:spPr bwMode="auto">
          <a:xfrm>
            <a:off x="717108" y="334274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11.2.1  </a:t>
            </a:r>
            <a:r>
              <a:rPr sz="2800" b="1" i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*算法的设计思想</a:t>
            </a:r>
          </a:p>
        </p:txBody>
      </p:sp>
      <p:sp>
        <p:nvSpPr>
          <p:cNvPr id="19" name="Freeform 84"/>
          <p:cNvSpPr/>
          <p:nvPr/>
        </p:nvSpPr>
        <p:spPr bwMode="auto">
          <a:xfrm>
            <a:off x="717108" y="105801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70635" y="895350"/>
            <a:ext cx="10134600" cy="9409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算法以</a:t>
            </a:r>
            <a:r>
              <a:rPr lang="zh-CN" sz="2400" b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优先队列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形式组织的</a:t>
            </a:r>
            <a:r>
              <a:rPr lang="en-US" sz="2400" b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open</a:t>
            </a:r>
            <a:r>
              <a:rPr lang="zh-CN" sz="2400" b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，存储搜索过程中经过的状态，每次从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open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表中选取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值最小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（或最大）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的结点作为下一个待扩展的结点。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73744369" name="文本框 1073744368"/>
          <p:cNvSpPr txBox="1"/>
          <p:nvPr/>
        </p:nvSpPr>
        <p:spPr>
          <a:xfrm>
            <a:off x="1169035" y="1918335"/>
            <a:ext cx="9853930" cy="449008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算法：A*算法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输入：问题模型，启发式函数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输出：最优值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将起始状态加入open表中；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重复下述操作直到open表为空：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2.1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open表中第一个状态结点；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2.2 如果结点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为终点，则返回最优值，算法结束；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2.3 结点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不是终点，执行下述操作：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2.3.1 将结点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从open表中删除；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2.3.2 生成结点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的所有子结点：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2.3.3 计算所有子结点的估价函数值；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2.3.4 将所有子结点加入open表中，并按估价函数排序；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搜索失败；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11.2.1  </a:t>
            </a:r>
            <a:r>
              <a:rPr sz="2800" b="1" i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*算法的设计思想</a:t>
            </a:r>
          </a:p>
        </p:txBody>
      </p:sp>
      <p:sp>
        <p:nvSpPr>
          <p:cNvPr id="19" name="Freeform 84"/>
          <p:cNvSpPr/>
          <p:nvPr/>
        </p:nvSpPr>
        <p:spPr bwMode="auto">
          <a:xfrm>
            <a:off x="717108" y="105801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1203325" y="951865"/>
            <a:ext cx="10240645" cy="1863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算法能够尽快找到或最优解的关键在于函数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的选取，通过预估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的值，降低搜索走弯路的可能性，加快搜索速度。当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始终为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，则由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决定结点的优先级，此时退化为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Dijkstra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算法。以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表示状态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到目标状态的最短距离，则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的选取大致有如下三种情况：</a:t>
            </a:r>
            <a:endParaRPr lang="zh-CN" altLang="en-US" sz="2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3325" y="2922905"/>
            <a:ext cx="10240645" cy="3048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&lt; 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，搜索的结点数较多，搜索范围较大，效率较低，但能保证得到最优解。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值越小，搜索越多的结点，也就导致算法效率越低。</a:t>
            </a:r>
            <a:endParaRPr lang="en-US" sz="22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，搜索将严格沿着最短路径进行，此时的搜索效率最高。在没有达到终点之前，很难确切计算出距离终点还有多远。</a:t>
            </a:r>
          </a:p>
          <a:p>
            <a:pPr indent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&gt; 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，搜索的结点数较少，搜索范围较小，效率较高，但不能保证得到最优解。因为启发仅仅是下一步将要采取措施的一个猜想，这个猜想常常根据经验和直觉来判断，所以启发式搜索可能出错。</a:t>
            </a:r>
            <a:endParaRPr lang="zh-CN" altLang="en-US" sz="2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11.2.2  八数码问题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478790" y="783590"/>
            <a:ext cx="10961370" cy="36360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【问题】八数码问题（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8-puzzle problem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也称重排九宫问题，在一个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3×3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的方格盘上，放有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1~8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个数码，余下一格为空，空格四周上下左右的数码可以移动到空格。给定一个八数码问题的初始状态，要求找到一个移动序列到达目标状态。</a:t>
            </a:r>
            <a:endParaRPr lang="en-US" sz="24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395980" y="2277745"/>
          <a:ext cx="4552315" cy="240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467100" imgH="1828800" progId="Paint.Picture">
                  <p:embed/>
                </p:oleObj>
              </mc:Choice>
              <mc:Fallback>
                <p:oleObj r:id="rId3" imgW="3467100" imgH="1828800" progId="Paint.Picture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5980" y="2277745"/>
                        <a:ext cx="4552315" cy="2401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78790" y="4900930"/>
            <a:ext cx="10961370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算法求解八数码问题的关键是确定启发式函数，可以将实际代价函数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定义为解空间树中从根结点到该状态的路径长度（即移动次数），估计代价函数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定义为该状态与目标状态不相符的数码个数。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11.1.1  广度优先搜索的设计思想</a:t>
            </a:r>
          </a:p>
        </p:txBody>
      </p:sp>
      <p:sp>
        <p:nvSpPr>
          <p:cNvPr id="19" name="Freeform 84"/>
          <p:cNvSpPr/>
          <p:nvPr/>
        </p:nvSpPr>
        <p:spPr bwMode="auto">
          <a:xfrm>
            <a:off x="720918" y="105801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249045" y="999490"/>
            <a:ext cx="10099040" cy="230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广度优先搜索（breadth-first search）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以顶点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为起始点，依次访问和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有路径相通且路径长度为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、…的顶点。广度优先搜索的基本思想是：访问顶点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，然后依次访问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的各个未被访问的邻接点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，再分别从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发依次访问它们未被访问的邻接点，直至图中所有与顶点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有路径相通的顶点都被访问到。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8410" y="3651250"/>
            <a:ext cx="1009967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为了使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“先被访问顶点的邻接点”先于“后被访问顶点的邻接点”被访问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，设置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队列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存储已被访问的顶点。</a:t>
            </a:r>
            <a:endParaRPr lang="zh-CN" altLang="en-US" sz="24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Freeform 84"/>
          <p:cNvSpPr/>
          <p:nvPr/>
        </p:nvSpPr>
        <p:spPr bwMode="auto">
          <a:xfrm>
            <a:off x="789498" y="3761208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11.2.2  八数码问题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40995" y="1364615"/>
          <a:ext cx="7992745" cy="5113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76600" imgH="2095500" progId="Paint.Picture">
                  <p:embed/>
                </p:oleObj>
              </mc:Choice>
              <mc:Fallback>
                <p:oleObj r:id="rId3" imgW="3276600" imgH="2095500" progId="Paint.Picture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995" y="1364615"/>
                        <a:ext cx="7992745" cy="5113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969000" y="30480"/>
          <a:ext cx="5765800" cy="523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105150" imgH="2819400" progId="Paint.Picture">
                  <p:embed/>
                </p:oleObj>
              </mc:Choice>
              <mc:Fallback>
                <p:oleObj r:id="rId5" imgW="3105150" imgH="2819400" progId="Paint.Picture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69000" y="30480"/>
                        <a:ext cx="5765800" cy="5235575"/>
                      </a:xfrm>
                      <a:prstGeom prst="rect">
                        <a:avLst/>
                      </a:prstGeom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11.2.3  多段图的最短路径问题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553085" y="865505"/>
            <a:ext cx="10882630" cy="230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【问题】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是一个带权有向连通图，如果把顶点集合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划分成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个互不相交的子集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2≤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1≤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），使得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中的任一条边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，必有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i+m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1≤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＜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＜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），称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为源点，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为终点。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多段图的最短路径问题（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multi-segment graph shortest path problem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是求从源点到终点的最小代价路径。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773680" y="4712970"/>
          <a:ext cx="5197475" cy="167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362325" imgH="1085850" progId="Paint.Picture">
                  <p:embed/>
                </p:oleObj>
              </mc:Choice>
              <mc:Fallback>
                <p:oleObj r:id="rId3" imgW="3362325" imgH="1085850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3680" y="4712970"/>
                        <a:ext cx="5197475" cy="1677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53085" y="3120390"/>
            <a:ext cx="10882630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可以将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定义为从源点到顶点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的实际路径长度，将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定义为从顶点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到终点每一段的最小代价之和。一般情况下，假设当前已经确定了前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段（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1≤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），路径为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，启发式函数定义如下：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11.2.3  多段图的最短路径问题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848735" y="861060"/>
          <a:ext cx="7585075" cy="4798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848225" imgH="3067050" progId="Paint.Picture">
                  <p:embed/>
                </p:oleObj>
              </mc:Choice>
              <mc:Fallback>
                <p:oleObj r:id="rId3" imgW="4848225" imgH="3067050" progId="Paint.Picture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8735" y="861060"/>
                        <a:ext cx="7585075" cy="4798695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67665" y="4091940"/>
          <a:ext cx="5363845" cy="2371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029075" imgH="1781175" progId="Paint.Picture">
                  <p:embed/>
                </p:oleObj>
              </mc:Choice>
              <mc:Fallback>
                <p:oleObj r:id="rId5" imgW="4029075" imgH="1781175" progId="Paint.Picture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7665" y="4091940"/>
                        <a:ext cx="5363845" cy="2371090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11.2.4  任务分配问题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523240" y="861695"/>
            <a:ext cx="1087056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【问题】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项任务分配给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个人，每个人完成每项任务的成本不同，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任务分配问题（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 allocation problem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要求总成本最小的最优分配方案。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3240" y="2037080"/>
            <a:ext cx="10870565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定义为已经分配的任务成本，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定义为其余任务的最小分配成本。任务分配问题可以采用成本矩阵表示，令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表示人员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分配了任务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1≤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），一般情况下，假设当前已对人员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～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分配了任务，启发式函数定义如下：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E5CE80-6981-6681-DCFF-649B39D9F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6657"/>
          <a:stretch/>
        </p:blipFill>
        <p:spPr>
          <a:xfrm>
            <a:off x="2566036" y="4158429"/>
            <a:ext cx="2027230" cy="94389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D48924-FEA8-FAA6-BAB5-10A67A33B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56" y="4158429"/>
            <a:ext cx="3878004" cy="94389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11.2.4  任务分配问题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561975" y="934720"/>
          <a:ext cx="8833485" cy="5221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172200" imgH="3657600" progId="Paint.Picture">
                  <p:embed/>
                </p:oleObj>
              </mc:Choice>
              <mc:Fallback>
                <p:oleObj r:id="rId3" imgW="6172200" imgH="3657600" progId="Paint.Picture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rcRect l="2190"/>
                      <a:stretch>
                        <a:fillRect/>
                      </a:stretch>
                    </p:blipFill>
                    <p:spPr>
                      <a:xfrm>
                        <a:off x="561975" y="934720"/>
                        <a:ext cx="8833485" cy="5221605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026910" y="4081780"/>
          <a:ext cx="4540885" cy="207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086100" imgH="1409700" progId="Paint.Picture">
                  <p:embed/>
                </p:oleObj>
              </mc:Choice>
              <mc:Fallback>
                <p:oleObj r:id="rId5" imgW="3086100" imgH="1409700" progId="Paint.Picture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26910" y="4081780"/>
                        <a:ext cx="4540885" cy="2074545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11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广度优先搜索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11-3    </a:t>
            </a:r>
            <a:r>
              <a:rPr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限界剪枝法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11.3.1  限界剪枝法的设计思想</a:t>
            </a:r>
          </a:p>
        </p:txBody>
      </p:sp>
      <p:sp>
        <p:nvSpPr>
          <p:cNvPr id="19" name="Freeform 84"/>
          <p:cNvSpPr/>
          <p:nvPr/>
        </p:nvSpPr>
        <p:spPr bwMode="auto">
          <a:xfrm>
            <a:off x="717108" y="105801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84"/>
          <p:cNvSpPr/>
          <p:nvPr/>
        </p:nvSpPr>
        <p:spPr bwMode="auto">
          <a:xfrm>
            <a:off x="717108" y="245628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文本框 106"/>
          <p:cNvSpPr txBox="1"/>
          <p:nvPr/>
        </p:nvSpPr>
        <p:spPr>
          <a:xfrm>
            <a:off x="1292225" y="930910"/>
            <a:ext cx="10082530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限界剪枝法（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bound and purning method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首先确定一个合理的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限界函数（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bounding function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，并根据限界函数确定目标函数的界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[down, up]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。然后，按照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广度优先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策略搜索问题的解空间树。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2225" y="2351405"/>
            <a:ext cx="10082530" cy="230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分支结点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上，依次扩展该结点的所有孩子结点，分别估算这些孩子结点的目标函数值，如果某孩子结点的目标函数值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超出目标函数的界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，则将其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丢弃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，因为从这个结点生成的解不会比目前已经得到的解更好；否则，将其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加入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open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中。依次从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open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表中选取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使目标函数取得极值的结点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成为当前扩展结点，重复上述过程，直至找到最优解。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92225" y="4862195"/>
            <a:ext cx="1008253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因为限界函数常常基于问题的目标函数而确定，所以，限界剪枝法适用于求解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最优化问题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Freeform 84"/>
          <p:cNvSpPr/>
          <p:nvPr/>
        </p:nvSpPr>
        <p:spPr bwMode="auto">
          <a:xfrm>
            <a:off x="756478" y="495945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7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11.3.1  限界剪枝法的设计思想</a:t>
            </a:r>
          </a:p>
        </p:txBody>
      </p:sp>
      <p:sp>
        <p:nvSpPr>
          <p:cNvPr id="19" name="Freeform 84"/>
          <p:cNvSpPr/>
          <p:nvPr/>
        </p:nvSpPr>
        <p:spPr bwMode="auto">
          <a:xfrm>
            <a:off x="717108" y="105801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22375" y="888365"/>
            <a:ext cx="1017587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实质上，限界剪枝法是在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算法的基础上加入剪枝操作，减少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open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表中的结点数量，从而提高搜索效率。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73744369" name="文本框 1073744368"/>
          <p:cNvSpPr txBox="1"/>
          <p:nvPr/>
        </p:nvSpPr>
        <p:spPr>
          <a:xfrm>
            <a:off x="1169035" y="1918335"/>
            <a:ext cx="9853930" cy="417385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算法：限界剪枝法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输入：问题模型，限界函数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输出：最优值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1. 根据限界函数确定目标函数的界[down, up]；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2. 估算根结点的目标函数值并加入open表；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3. 循环直到某个叶子结点的目标函数值在open表中取得极值：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3.1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open表中具有极值的结点；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3.2 对结点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的所有子结点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执行下述操作：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3.2.1 估算结点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的目标函数值value;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3.2.2 若value在[down, up]中，则将结点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加入open表；否则丢弃结点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4. 输出叶子结点对应的最优值，回溯求得最优解的各个分量；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11.3.2  0/1背包问题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558800" y="871855"/>
            <a:ext cx="10875645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492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【问题】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给定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种物品和一个容量为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的背包，物品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的重量是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，其价值为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，对每种物品只有两种选择：装入背包或不装入背包，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0/1</a:t>
            </a: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背包问题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0/1 knapsack problem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是如何选择装入背包的物品，使得装入背包中物品的总价值最大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8800" y="2491740"/>
            <a:ext cx="10875645" cy="2749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492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种物品已按单位价值由大到小排序，可以采用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贪心法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求解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0/1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背包问题的一个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下界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indent="3492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如何求得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0/1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背包问题的一个合理上界呢？考虑最好情况，背包中装入的全部是第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个物品且可以将背包装满，则可以得到一个非常简单的计算方法：</a:t>
            </a:r>
          </a:p>
          <a:p>
            <a:pPr indent="3492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</a:p>
          <a:p>
            <a:pPr indent="3492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ub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11.3.2  0/1背包问题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0880" y="909955"/>
            <a:ext cx="11002010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492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例如，</a:t>
            </a:r>
            <a:r>
              <a:rPr lang="en-US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个物品重量为</a:t>
            </a:r>
            <a:r>
              <a:rPr lang="en-US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(4, 7, 5, 3)</a:t>
            </a:r>
            <a:r>
              <a:rPr 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，价值分别为</a:t>
            </a:r>
            <a:r>
              <a:rPr lang="en-US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(40, 42, 25, 12)</a:t>
            </a:r>
            <a:r>
              <a:rPr 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，背包容量</a:t>
            </a:r>
            <a:r>
              <a:rPr lang="en-US" alt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=10</a:t>
            </a:r>
            <a:r>
              <a:rPr 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b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4285" y="1642745"/>
            <a:ext cx="10081895" cy="1677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4925" algn="just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首先，将给定物品按单位重量价值从大到小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indent="34925" algn="just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贪心法求得近似解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(1, 0, 1, 0)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，获得的价值为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65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，这可以作为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0/1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背包问题的下界。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917696" y="1759553"/>
            <a:ext cx="288000" cy="360000"/>
            <a:chOff x="1743075" y="3159126"/>
            <a:chExt cx="454025" cy="546100"/>
          </a:xfrm>
          <a:solidFill>
            <a:srgbClr val="5A327D"/>
          </a:solidFill>
        </p:grpSpPr>
        <p:sp>
          <p:nvSpPr>
            <p:cNvPr id="84" name="Freeform 69"/>
            <p:cNvSpPr/>
            <p:nvPr/>
          </p:nvSpPr>
          <p:spPr bwMode="auto">
            <a:xfrm>
              <a:off x="1952625" y="3159126"/>
              <a:ext cx="111125" cy="101600"/>
            </a:xfrm>
            <a:custGeom>
              <a:avLst/>
              <a:gdLst>
                <a:gd name="T0" fmla="*/ 26 w 39"/>
                <a:gd name="T1" fmla="*/ 36 h 36"/>
                <a:gd name="T2" fmla="*/ 27 w 39"/>
                <a:gd name="T3" fmla="*/ 36 h 36"/>
                <a:gd name="T4" fmla="*/ 28 w 39"/>
                <a:gd name="T5" fmla="*/ 36 h 36"/>
                <a:gd name="T6" fmla="*/ 39 w 39"/>
                <a:gd name="T7" fmla="*/ 17 h 36"/>
                <a:gd name="T8" fmla="*/ 39 w 39"/>
                <a:gd name="T9" fmla="*/ 16 h 36"/>
                <a:gd name="T10" fmla="*/ 39 w 39"/>
                <a:gd name="T11" fmla="*/ 15 h 36"/>
                <a:gd name="T12" fmla="*/ 13 w 39"/>
                <a:gd name="T13" fmla="*/ 0 h 36"/>
                <a:gd name="T14" fmla="*/ 12 w 39"/>
                <a:gd name="T15" fmla="*/ 0 h 36"/>
                <a:gd name="T16" fmla="*/ 12 w 39"/>
                <a:gd name="T17" fmla="*/ 0 h 36"/>
                <a:gd name="T18" fmla="*/ 0 w 39"/>
                <a:gd name="T19" fmla="*/ 20 h 36"/>
                <a:gd name="T20" fmla="*/ 1 w 39"/>
                <a:gd name="T21" fmla="*/ 21 h 36"/>
                <a:gd name="T22" fmla="*/ 26 w 39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36">
                  <a:moveTo>
                    <a:pt x="26" y="36"/>
                  </a:moveTo>
                  <a:cubicBezTo>
                    <a:pt x="26" y="36"/>
                    <a:pt x="27" y="36"/>
                    <a:pt x="27" y="36"/>
                  </a:cubicBezTo>
                  <a:cubicBezTo>
                    <a:pt x="27" y="36"/>
                    <a:pt x="27" y="36"/>
                    <a:pt x="28" y="3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5"/>
                    <a:pt x="39" y="1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1"/>
                    <a:pt x="1" y="21"/>
                  </a:cubicBez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70"/>
            <p:cNvSpPr/>
            <p:nvPr/>
          </p:nvSpPr>
          <p:spPr bwMode="auto">
            <a:xfrm>
              <a:off x="1743075" y="3557588"/>
              <a:ext cx="79375" cy="98425"/>
            </a:xfrm>
            <a:custGeom>
              <a:avLst/>
              <a:gdLst>
                <a:gd name="T0" fmla="*/ 27 w 28"/>
                <a:gd name="T1" fmla="*/ 17 h 35"/>
                <a:gd name="T2" fmla="*/ 7 w 28"/>
                <a:gd name="T3" fmla="*/ 3 h 35"/>
                <a:gd name="T4" fmla="*/ 4 w 28"/>
                <a:gd name="T5" fmla="*/ 3 h 35"/>
                <a:gd name="T6" fmla="*/ 0 w 28"/>
                <a:gd name="T7" fmla="*/ 34 h 35"/>
                <a:gd name="T8" fmla="*/ 1 w 28"/>
                <a:gd name="T9" fmla="*/ 35 h 35"/>
                <a:gd name="T10" fmla="*/ 1 w 28"/>
                <a:gd name="T11" fmla="*/ 35 h 35"/>
                <a:gd name="T12" fmla="*/ 2 w 28"/>
                <a:gd name="T13" fmla="*/ 35 h 35"/>
                <a:gd name="T14" fmla="*/ 28 w 28"/>
                <a:gd name="T15" fmla="*/ 17 h 35"/>
                <a:gd name="T16" fmla="*/ 27 w 28"/>
                <a:gd name="T1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5">
                  <a:moveTo>
                    <a:pt x="27" y="17"/>
                  </a:moveTo>
                  <a:cubicBezTo>
                    <a:pt x="16" y="0"/>
                    <a:pt x="7" y="3"/>
                    <a:pt x="7" y="3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71"/>
            <p:cNvSpPr>
              <a:spLocks noEditPoints="1"/>
            </p:cNvSpPr>
            <p:nvPr/>
          </p:nvSpPr>
          <p:spPr bwMode="auto">
            <a:xfrm>
              <a:off x="1762125" y="3252788"/>
              <a:ext cx="247650" cy="338138"/>
            </a:xfrm>
            <a:custGeom>
              <a:avLst/>
              <a:gdLst>
                <a:gd name="T0" fmla="*/ 27 w 87"/>
                <a:gd name="T1" fmla="*/ 119 h 119"/>
                <a:gd name="T2" fmla="*/ 87 w 87"/>
                <a:gd name="T3" fmla="*/ 16 h 119"/>
                <a:gd name="T4" fmla="*/ 87 w 87"/>
                <a:gd name="T5" fmla="*/ 16 h 119"/>
                <a:gd name="T6" fmla="*/ 87 w 87"/>
                <a:gd name="T7" fmla="*/ 15 h 119"/>
                <a:gd name="T8" fmla="*/ 61 w 87"/>
                <a:gd name="T9" fmla="*/ 0 h 119"/>
                <a:gd name="T10" fmla="*/ 60 w 87"/>
                <a:gd name="T11" fmla="*/ 0 h 119"/>
                <a:gd name="T12" fmla="*/ 0 w 87"/>
                <a:gd name="T13" fmla="*/ 102 h 119"/>
                <a:gd name="T14" fmla="*/ 27 w 87"/>
                <a:gd name="T15" fmla="*/ 119 h 119"/>
                <a:gd name="T16" fmla="*/ 40 w 87"/>
                <a:gd name="T17" fmla="*/ 57 h 119"/>
                <a:gd name="T18" fmla="*/ 66 w 87"/>
                <a:gd name="T19" fmla="*/ 13 h 119"/>
                <a:gd name="T20" fmla="*/ 72 w 87"/>
                <a:gd name="T21" fmla="*/ 11 h 119"/>
                <a:gd name="T22" fmla="*/ 73 w 87"/>
                <a:gd name="T23" fmla="*/ 17 h 119"/>
                <a:gd name="T24" fmla="*/ 47 w 87"/>
                <a:gd name="T25" fmla="*/ 61 h 119"/>
                <a:gd name="T26" fmla="*/ 43 w 87"/>
                <a:gd name="T27" fmla="*/ 63 h 119"/>
                <a:gd name="T28" fmla="*/ 41 w 87"/>
                <a:gd name="T29" fmla="*/ 63 h 119"/>
                <a:gd name="T30" fmla="*/ 40 w 87"/>
                <a:gd name="T31" fmla="*/ 5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19">
                  <a:moveTo>
                    <a:pt x="27" y="119"/>
                  </a:moveTo>
                  <a:cubicBezTo>
                    <a:pt x="87" y="16"/>
                    <a:pt x="87" y="16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" y="102"/>
                    <a:pt x="15" y="103"/>
                    <a:pt x="27" y="119"/>
                  </a:cubicBezTo>
                  <a:close/>
                  <a:moveTo>
                    <a:pt x="40" y="57"/>
                  </a:moveTo>
                  <a:cubicBezTo>
                    <a:pt x="66" y="13"/>
                    <a:pt x="66" y="13"/>
                    <a:pt x="66" y="13"/>
                  </a:cubicBezTo>
                  <a:cubicBezTo>
                    <a:pt x="67" y="11"/>
                    <a:pt x="70" y="10"/>
                    <a:pt x="72" y="11"/>
                  </a:cubicBezTo>
                  <a:cubicBezTo>
                    <a:pt x="73" y="13"/>
                    <a:pt x="74" y="15"/>
                    <a:pt x="73" y="17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3"/>
                    <a:pt x="45" y="63"/>
                    <a:pt x="43" y="63"/>
                  </a:cubicBezTo>
                  <a:cubicBezTo>
                    <a:pt x="43" y="63"/>
                    <a:pt x="42" y="63"/>
                    <a:pt x="41" y="63"/>
                  </a:cubicBezTo>
                  <a:cubicBezTo>
                    <a:pt x="39" y="62"/>
                    <a:pt x="39" y="59"/>
                    <a:pt x="4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72"/>
            <p:cNvSpPr/>
            <p:nvPr/>
          </p:nvSpPr>
          <p:spPr bwMode="auto">
            <a:xfrm>
              <a:off x="1758950" y="3468688"/>
              <a:ext cx="438150" cy="236538"/>
            </a:xfrm>
            <a:custGeom>
              <a:avLst/>
              <a:gdLst>
                <a:gd name="T0" fmla="*/ 153 w 154"/>
                <a:gd name="T1" fmla="*/ 2 h 83"/>
                <a:gd name="T2" fmla="*/ 148 w 154"/>
                <a:gd name="T3" fmla="*/ 1 h 83"/>
                <a:gd name="T4" fmla="*/ 141 w 154"/>
                <a:gd name="T5" fmla="*/ 5 h 83"/>
                <a:gd name="T6" fmla="*/ 121 w 154"/>
                <a:gd name="T7" fmla="*/ 20 h 83"/>
                <a:gd name="T8" fmla="*/ 122 w 154"/>
                <a:gd name="T9" fmla="*/ 38 h 83"/>
                <a:gd name="T10" fmla="*/ 122 w 154"/>
                <a:gd name="T11" fmla="*/ 38 h 83"/>
                <a:gd name="T12" fmla="*/ 88 w 154"/>
                <a:gd name="T13" fmla="*/ 44 h 83"/>
                <a:gd name="T14" fmla="*/ 43 w 154"/>
                <a:gd name="T15" fmla="*/ 53 h 83"/>
                <a:gd name="T16" fmla="*/ 41 w 154"/>
                <a:gd name="T17" fmla="*/ 56 h 83"/>
                <a:gd name="T18" fmla="*/ 54 w 154"/>
                <a:gd name="T19" fmla="*/ 70 h 83"/>
                <a:gd name="T20" fmla="*/ 62 w 154"/>
                <a:gd name="T21" fmla="*/ 74 h 83"/>
                <a:gd name="T22" fmla="*/ 62 w 154"/>
                <a:gd name="T23" fmla="*/ 75 h 83"/>
                <a:gd name="T24" fmla="*/ 57 w 154"/>
                <a:gd name="T25" fmla="*/ 75 h 83"/>
                <a:gd name="T26" fmla="*/ 53 w 154"/>
                <a:gd name="T27" fmla="*/ 75 h 83"/>
                <a:gd name="T28" fmla="*/ 29 w 154"/>
                <a:gd name="T29" fmla="*/ 73 h 83"/>
                <a:gd name="T30" fmla="*/ 4 w 154"/>
                <a:gd name="T31" fmla="*/ 70 h 83"/>
                <a:gd name="T32" fmla="*/ 0 w 154"/>
                <a:gd name="T33" fmla="*/ 74 h 83"/>
                <a:gd name="T34" fmla="*/ 4 w 154"/>
                <a:gd name="T35" fmla="*/ 78 h 83"/>
                <a:gd name="T36" fmla="*/ 28 w 154"/>
                <a:gd name="T37" fmla="*/ 80 h 83"/>
                <a:gd name="T38" fmla="*/ 53 w 154"/>
                <a:gd name="T39" fmla="*/ 83 h 83"/>
                <a:gd name="T40" fmla="*/ 56 w 154"/>
                <a:gd name="T41" fmla="*/ 83 h 83"/>
                <a:gd name="T42" fmla="*/ 60 w 154"/>
                <a:gd name="T43" fmla="*/ 83 h 83"/>
                <a:gd name="T44" fmla="*/ 70 w 154"/>
                <a:gd name="T45" fmla="*/ 79 h 83"/>
                <a:gd name="T46" fmla="*/ 69 w 154"/>
                <a:gd name="T47" fmla="*/ 70 h 83"/>
                <a:gd name="T48" fmla="*/ 57 w 154"/>
                <a:gd name="T49" fmla="*/ 62 h 83"/>
                <a:gd name="T50" fmla="*/ 49 w 154"/>
                <a:gd name="T51" fmla="*/ 59 h 83"/>
                <a:gd name="T52" fmla="*/ 89 w 154"/>
                <a:gd name="T53" fmla="*/ 52 h 83"/>
                <a:gd name="T54" fmla="*/ 130 w 154"/>
                <a:gd name="T55" fmla="*/ 44 h 83"/>
                <a:gd name="T56" fmla="*/ 133 w 154"/>
                <a:gd name="T57" fmla="*/ 42 h 83"/>
                <a:gd name="T58" fmla="*/ 133 w 154"/>
                <a:gd name="T59" fmla="*/ 38 h 83"/>
                <a:gd name="T60" fmla="*/ 128 w 154"/>
                <a:gd name="T61" fmla="*/ 33 h 83"/>
                <a:gd name="T62" fmla="*/ 127 w 154"/>
                <a:gd name="T63" fmla="*/ 25 h 83"/>
                <a:gd name="T64" fmla="*/ 145 w 154"/>
                <a:gd name="T65" fmla="*/ 12 h 83"/>
                <a:gd name="T66" fmla="*/ 152 w 154"/>
                <a:gd name="T67" fmla="*/ 8 h 83"/>
                <a:gd name="T68" fmla="*/ 153 w 154"/>
                <a:gd name="T6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4" h="83">
                  <a:moveTo>
                    <a:pt x="153" y="2"/>
                  </a:moveTo>
                  <a:cubicBezTo>
                    <a:pt x="152" y="0"/>
                    <a:pt x="149" y="0"/>
                    <a:pt x="148" y="1"/>
                  </a:cubicBezTo>
                  <a:cubicBezTo>
                    <a:pt x="146" y="2"/>
                    <a:pt x="143" y="4"/>
                    <a:pt x="141" y="5"/>
                  </a:cubicBezTo>
                  <a:cubicBezTo>
                    <a:pt x="134" y="9"/>
                    <a:pt x="126" y="14"/>
                    <a:pt x="121" y="20"/>
                  </a:cubicBezTo>
                  <a:cubicBezTo>
                    <a:pt x="113" y="28"/>
                    <a:pt x="119" y="35"/>
                    <a:pt x="122" y="38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12" y="42"/>
                    <a:pt x="100" y="43"/>
                    <a:pt x="88" y="44"/>
                  </a:cubicBezTo>
                  <a:cubicBezTo>
                    <a:pt x="73" y="45"/>
                    <a:pt x="57" y="46"/>
                    <a:pt x="43" y="53"/>
                  </a:cubicBezTo>
                  <a:cubicBezTo>
                    <a:pt x="42" y="53"/>
                    <a:pt x="41" y="54"/>
                    <a:pt x="41" y="56"/>
                  </a:cubicBezTo>
                  <a:cubicBezTo>
                    <a:pt x="39" y="64"/>
                    <a:pt x="47" y="67"/>
                    <a:pt x="54" y="70"/>
                  </a:cubicBezTo>
                  <a:cubicBezTo>
                    <a:pt x="57" y="71"/>
                    <a:pt x="61" y="73"/>
                    <a:pt x="62" y="74"/>
                  </a:cubicBezTo>
                  <a:cubicBezTo>
                    <a:pt x="62" y="74"/>
                    <a:pt x="62" y="75"/>
                    <a:pt x="62" y="75"/>
                  </a:cubicBezTo>
                  <a:cubicBezTo>
                    <a:pt x="61" y="75"/>
                    <a:pt x="58" y="75"/>
                    <a:pt x="57" y="75"/>
                  </a:cubicBezTo>
                  <a:cubicBezTo>
                    <a:pt x="55" y="75"/>
                    <a:pt x="54" y="75"/>
                    <a:pt x="53" y="75"/>
                  </a:cubicBezTo>
                  <a:cubicBezTo>
                    <a:pt x="45" y="75"/>
                    <a:pt x="37" y="74"/>
                    <a:pt x="29" y="73"/>
                  </a:cubicBezTo>
                  <a:cubicBezTo>
                    <a:pt x="21" y="71"/>
                    <a:pt x="12" y="70"/>
                    <a:pt x="4" y="70"/>
                  </a:cubicBezTo>
                  <a:cubicBezTo>
                    <a:pt x="2" y="70"/>
                    <a:pt x="0" y="72"/>
                    <a:pt x="0" y="74"/>
                  </a:cubicBezTo>
                  <a:cubicBezTo>
                    <a:pt x="0" y="76"/>
                    <a:pt x="2" y="78"/>
                    <a:pt x="4" y="78"/>
                  </a:cubicBezTo>
                  <a:cubicBezTo>
                    <a:pt x="12" y="78"/>
                    <a:pt x="19" y="79"/>
                    <a:pt x="28" y="80"/>
                  </a:cubicBezTo>
                  <a:cubicBezTo>
                    <a:pt x="36" y="82"/>
                    <a:pt x="45" y="83"/>
                    <a:pt x="53" y="83"/>
                  </a:cubicBezTo>
                  <a:cubicBezTo>
                    <a:pt x="54" y="83"/>
                    <a:pt x="55" y="83"/>
                    <a:pt x="56" y="83"/>
                  </a:cubicBezTo>
                  <a:cubicBezTo>
                    <a:pt x="58" y="83"/>
                    <a:pt x="59" y="83"/>
                    <a:pt x="60" y="83"/>
                  </a:cubicBezTo>
                  <a:cubicBezTo>
                    <a:pt x="64" y="83"/>
                    <a:pt x="68" y="82"/>
                    <a:pt x="70" y="79"/>
                  </a:cubicBezTo>
                  <a:cubicBezTo>
                    <a:pt x="72" y="75"/>
                    <a:pt x="69" y="71"/>
                    <a:pt x="69" y="70"/>
                  </a:cubicBezTo>
                  <a:cubicBezTo>
                    <a:pt x="66" y="66"/>
                    <a:pt x="62" y="64"/>
                    <a:pt x="57" y="62"/>
                  </a:cubicBezTo>
                  <a:cubicBezTo>
                    <a:pt x="55" y="62"/>
                    <a:pt x="51" y="60"/>
                    <a:pt x="49" y="59"/>
                  </a:cubicBezTo>
                  <a:cubicBezTo>
                    <a:pt x="62" y="54"/>
                    <a:pt x="75" y="53"/>
                    <a:pt x="89" y="52"/>
                  </a:cubicBezTo>
                  <a:cubicBezTo>
                    <a:pt x="103" y="50"/>
                    <a:pt x="117" y="49"/>
                    <a:pt x="130" y="44"/>
                  </a:cubicBezTo>
                  <a:cubicBezTo>
                    <a:pt x="132" y="44"/>
                    <a:pt x="132" y="43"/>
                    <a:pt x="133" y="42"/>
                  </a:cubicBezTo>
                  <a:cubicBezTo>
                    <a:pt x="133" y="41"/>
                    <a:pt x="133" y="39"/>
                    <a:pt x="133" y="38"/>
                  </a:cubicBezTo>
                  <a:cubicBezTo>
                    <a:pt x="131" y="36"/>
                    <a:pt x="130" y="34"/>
                    <a:pt x="128" y="33"/>
                  </a:cubicBezTo>
                  <a:cubicBezTo>
                    <a:pt x="124" y="28"/>
                    <a:pt x="124" y="28"/>
                    <a:pt x="127" y="25"/>
                  </a:cubicBezTo>
                  <a:cubicBezTo>
                    <a:pt x="131" y="20"/>
                    <a:pt x="139" y="16"/>
                    <a:pt x="145" y="12"/>
                  </a:cubicBezTo>
                  <a:cubicBezTo>
                    <a:pt x="148" y="10"/>
                    <a:pt x="150" y="9"/>
                    <a:pt x="152" y="8"/>
                  </a:cubicBezTo>
                  <a:cubicBezTo>
                    <a:pt x="154" y="6"/>
                    <a:pt x="154" y="4"/>
                    <a:pt x="15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563360" y="4119245"/>
          <a:ext cx="5158740" cy="224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705350" imgH="2047875" progId="Paint.Picture">
                  <p:embed/>
                </p:oleObj>
              </mc:Choice>
              <mc:Fallback>
                <p:oleObj r:id="rId3" imgW="4705350" imgH="2047875" progId="Paint.Picture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63360" y="4119245"/>
                        <a:ext cx="5158740" cy="2245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82"/>
          <p:cNvGrpSpPr/>
          <p:nvPr/>
        </p:nvGrpSpPr>
        <p:grpSpPr>
          <a:xfrm>
            <a:off x="917696" y="2472658"/>
            <a:ext cx="288000" cy="360000"/>
            <a:chOff x="1743075" y="3159126"/>
            <a:chExt cx="454025" cy="546100"/>
          </a:xfrm>
          <a:solidFill>
            <a:srgbClr val="5A327D"/>
          </a:solidFill>
        </p:grpSpPr>
        <p:sp>
          <p:nvSpPr>
            <p:cNvPr id="7" name="Freeform 69"/>
            <p:cNvSpPr/>
            <p:nvPr/>
          </p:nvSpPr>
          <p:spPr bwMode="auto">
            <a:xfrm>
              <a:off x="1952625" y="3159126"/>
              <a:ext cx="111125" cy="101600"/>
            </a:xfrm>
            <a:custGeom>
              <a:avLst/>
              <a:gdLst>
                <a:gd name="T0" fmla="*/ 26 w 39"/>
                <a:gd name="T1" fmla="*/ 36 h 36"/>
                <a:gd name="T2" fmla="*/ 27 w 39"/>
                <a:gd name="T3" fmla="*/ 36 h 36"/>
                <a:gd name="T4" fmla="*/ 28 w 39"/>
                <a:gd name="T5" fmla="*/ 36 h 36"/>
                <a:gd name="T6" fmla="*/ 39 w 39"/>
                <a:gd name="T7" fmla="*/ 17 h 36"/>
                <a:gd name="T8" fmla="*/ 39 w 39"/>
                <a:gd name="T9" fmla="*/ 16 h 36"/>
                <a:gd name="T10" fmla="*/ 39 w 39"/>
                <a:gd name="T11" fmla="*/ 15 h 36"/>
                <a:gd name="T12" fmla="*/ 13 w 39"/>
                <a:gd name="T13" fmla="*/ 0 h 36"/>
                <a:gd name="T14" fmla="*/ 12 w 39"/>
                <a:gd name="T15" fmla="*/ 0 h 36"/>
                <a:gd name="T16" fmla="*/ 12 w 39"/>
                <a:gd name="T17" fmla="*/ 0 h 36"/>
                <a:gd name="T18" fmla="*/ 0 w 39"/>
                <a:gd name="T19" fmla="*/ 20 h 36"/>
                <a:gd name="T20" fmla="*/ 1 w 39"/>
                <a:gd name="T21" fmla="*/ 21 h 36"/>
                <a:gd name="T22" fmla="*/ 26 w 39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36">
                  <a:moveTo>
                    <a:pt x="26" y="36"/>
                  </a:moveTo>
                  <a:cubicBezTo>
                    <a:pt x="26" y="36"/>
                    <a:pt x="27" y="36"/>
                    <a:pt x="27" y="36"/>
                  </a:cubicBezTo>
                  <a:cubicBezTo>
                    <a:pt x="27" y="36"/>
                    <a:pt x="27" y="36"/>
                    <a:pt x="28" y="3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5"/>
                    <a:pt x="39" y="1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1"/>
                    <a:pt x="1" y="21"/>
                  </a:cubicBez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0"/>
            <p:cNvSpPr/>
            <p:nvPr/>
          </p:nvSpPr>
          <p:spPr bwMode="auto">
            <a:xfrm>
              <a:off x="1743075" y="3557588"/>
              <a:ext cx="79375" cy="98425"/>
            </a:xfrm>
            <a:custGeom>
              <a:avLst/>
              <a:gdLst>
                <a:gd name="T0" fmla="*/ 27 w 28"/>
                <a:gd name="T1" fmla="*/ 17 h 35"/>
                <a:gd name="T2" fmla="*/ 7 w 28"/>
                <a:gd name="T3" fmla="*/ 3 h 35"/>
                <a:gd name="T4" fmla="*/ 4 w 28"/>
                <a:gd name="T5" fmla="*/ 3 h 35"/>
                <a:gd name="T6" fmla="*/ 0 w 28"/>
                <a:gd name="T7" fmla="*/ 34 h 35"/>
                <a:gd name="T8" fmla="*/ 1 w 28"/>
                <a:gd name="T9" fmla="*/ 35 h 35"/>
                <a:gd name="T10" fmla="*/ 1 w 28"/>
                <a:gd name="T11" fmla="*/ 35 h 35"/>
                <a:gd name="T12" fmla="*/ 2 w 28"/>
                <a:gd name="T13" fmla="*/ 35 h 35"/>
                <a:gd name="T14" fmla="*/ 28 w 28"/>
                <a:gd name="T15" fmla="*/ 17 h 35"/>
                <a:gd name="T16" fmla="*/ 27 w 28"/>
                <a:gd name="T1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5">
                  <a:moveTo>
                    <a:pt x="27" y="17"/>
                  </a:moveTo>
                  <a:cubicBezTo>
                    <a:pt x="16" y="0"/>
                    <a:pt x="7" y="3"/>
                    <a:pt x="7" y="3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1"/>
            <p:cNvSpPr>
              <a:spLocks noEditPoints="1"/>
            </p:cNvSpPr>
            <p:nvPr/>
          </p:nvSpPr>
          <p:spPr bwMode="auto">
            <a:xfrm>
              <a:off x="1762125" y="3252788"/>
              <a:ext cx="247650" cy="338138"/>
            </a:xfrm>
            <a:custGeom>
              <a:avLst/>
              <a:gdLst>
                <a:gd name="T0" fmla="*/ 27 w 87"/>
                <a:gd name="T1" fmla="*/ 119 h 119"/>
                <a:gd name="T2" fmla="*/ 87 w 87"/>
                <a:gd name="T3" fmla="*/ 16 h 119"/>
                <a:gd name="T4" fmla="*/ 87 w 87"/>
                <a:gd name="T5" fmla="*/ 16 h 119"/>
                <a:gd name="T6" fmla="*/ 87 w 87"/>
                <a:gd name="T7" fmla="*/ 15 h 119"/>
                <a:gd name="T8" fmla="*/ 61 w 87"/>
                <a:gd name="T9" fmla="*/ 0 h 119"/>
                <a:gd name="T10" fmla="*/ 60 w 87"/>
                <a:gd name="T11" fmla="*/ 0 h 119"/>
                <a:gd name="T12" fmla="*/ 0 w 87"/>
                <a:gd name="T13" fmla="*/ 102 h 119"/>
                <a:gd name="T14" fmla="*/ 27 w 87"/>
                <a:gd name="T15" fmla="*/ 119 h 119"/>
                <a:gd name="T16" fmla="*/ 40 w 87"/>
                <a:gd name="T17" fmla="*/ 57 h 119"/>
                <a:gd name="T18" fmla="*/ 66 w 87"/>
                <a:gd name="T19" fmla="*/ 13 h 119"/>
                <a:gd name="T20" fmla="*/ 72 w 87"/>
                <a:gd name="T21" fmla="*/ 11 h 119"/>
                <a:gd name="T22" fmla="*/ 73 w 87"/>
                <a:gd name="T23" fmla="*/ 17 h 119"/>
                <a:gd name="T24" fmla="*/ 47 w 87"/>
                <a:gd name="T25" fmla="*/ 61 h 119"/>
                <a:gd name="T26" fmla="*/ 43 w 87"/>
                <a:gd name="T27" fmla="*/ 63 h 119"/>
                <a:gd name="T28" fmla="*/ 41 w 87"/>
                <a:gd name="T29" fmla="*/ 63 h 119"/>
                <a:gd name="T30" fmla="*/ 40 w 87"/>
                <a:gd name="T31" fmla="*/ 5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19">
                  <a:moveTo>
                    <a:pt x="27" y="119"/>
                  </a:moveTo>
                  <a:cubicBezTo>
                    <a:pt x="87" y="16"/>
                    <a:pt x="87" y="16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" y="102"/>
                    <a:pt x="15" y="103"/>
                    <a:pt x="27" y="119"/>
                  </a:cubicBezTo>
                  <a:close/>
                  <a:moveTo>
                    <a:pt x="40" y="57"/>
                  </a:moveTo>
                  <a:cubicBezTo>
                    <a:pt x="66" y="13"/>
                    <a:pt x="66" y="13"/>
                    <a:pt x="66" y="13"/>
                  </a:cubicBezTo>
                  <a:cubicBezTo>
                    <a:pt x="67" y="11"/>
                    <a:pt x="70" y="10"/>
                    <a:pt x="72" y="11"/>
                  </a:cubicBezTo>
                  <a:cubicBezTo>
                    <a:pt x="73" y="13"/>
                    <a:pt x="74" y="15"/>
                    <a:pt x="73" y="17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3"/>
                    <a:pt x="45" y="63"/>
                    <a:pt x="43" y="63"/>
                  </a:cubicBezTo>
                  <a:cubicBezTo>
                    <a:pt x="43" y="63"/>
                    <a:pt x="42" y="63"/>
                    <a:pt x="41" y="63"/>
                  </a:cubicBezTo>
                  <a:cubicBezTo>
                    <a:pt x="39" y="62"/>
                    <a:pt x="39" y="59"/>
                    <a:pt x="4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2"/>
            <p:cNvSpPr/>
            <p:nvPr/>
          </p:nvSpPr>
          <p:spPr bwMode="auto">
            <a:xfrm>
              <a:off x="1758950" y="3468688"/>
              <a:ext cx="438150" cy="236538"/>
            </a:xfrm>
            <a:custGeom>
              <a:avLst/>
              <a:gdLst>
                <a:gd name="T0" fmla="*/ 153 w 154"/>
                <a:gd name="T1" fmla="*/ 2 h 83"/>
                <a:gd name="T2" fmla="*/ 148 w 154"/>
                <a:gd name="T3" fmla="*/ 1 h 83"/>
                <a:gd name="T4" fmla="*/ 141 w 154"/>
                <a:gd name="T5" fmla="*/ 5 h 83"/>
                <a:gd name="T6" fmla="*/ 121 w 154"/>
                <a:gd name="T7" fmla="*/ 20 h 83"/>
                <a:gd name="T8" fmla="*/ 122 w 154"/>
                <a:gd name="T9" fmla="*/ 38 h 83"/>
                <a:gd name="T10" fmla="*/ 122 w 154"/>
                <a:gd name="T11" fmla="*/ 38 h 83"/>
                <a:gd name="T12" fmla="*/ 88 w 154"/>
                <a:gd name="T13" fmla="*/ 44 h 83"/>
                <a:gd name="T14" fmla="*/ 43 w 154"/>
                <a:gd name="T15" fmla="*/ 53 h 83"/>
                <a:gd name="T16" fmla="*/ 41 w 154"/>
                <a:gd name="T17" fmla="*/ 56 h 83"/>
                <a:gd name="T18" fmla="*/ 54 w 154"/>
                <a:gd name="T19" fmla="*/ 70 h 83"/>
                <a:gd name="T20" fmla="*/ 62 w 154"/>
                <a:gd name="T21" fmla="*/ 74 h 83"/>
                <a:gd name="T22" fmla="*/ 62 w 154"/>
                <a:gd name="T23" fmla="*/ 75 h 83"/>
                <a:gd name="T24" fmla="*/ 57 w 154"/>
                <a:gd name="T25" fmla="*/ 75 h 83"/>
                <a:gd name="T26" fmla="*/ 53 w 154"/>
                <a:gd name="T27" fmla="*/ 75 h 83"/>
                <a:gd name="T28" fmla="*/ 29 w 154"/>
                <a:gd name="T29" fmla="*/ 73 h 83"/>
                <a:gd name="T30" fmla="*/ 4 w 154"/>
                <a:gd name="T31" fmla="*/ 70 h 83"/>
                <a:gd name="T32" fmla="*/ 0 w 154"/>
                <a:gd name="T33" fmla="*/ 74 h 83"/>
                <a:gd name="T34" fmla="*/ 4 w 154"/>
                <a:gd name="T35" fmla="*/ 78 h 83"/>
                <a:gd name="T36" fmla="*/ 28 w 154"/>
                <a:gd name="T37" fmla="*/ 80 h 83"/>
                <a:gd name="T38" fmla="*/ 53 w 154"/>
                <a:gd name="T39" fmla="*/ 83 h 83"/>
                <a:gd name="T40" fmla="*/ 56 w 154"/>
                <a:gd name="T41" fmla="*/ 83 h 83"/>
                <a:gd name="T42" fmla="*/ 60 w 154"/>
                <a:gd name="T43" fmla="*/ 83 h 83"/>
                <a:gd name="T44" fmla="*/ 70 w 154"/>
                <a:gd name="T45" fmla="*/ 79 h 83"/>
                <a:gd name="T46" fmla="*/ 69 w 154"/>
                <a:gd name="T47" fmla="*/ 70 h 83"/>
                <a:gd name="T48" fmla="*/ 57 w 154"/>
                <a:gd name="T49" fmla="*/ 62 h 83"/>
                <a:gd name="T50" fmla="*/ 49 w 154"/>
                <a:gd name="T51" fmla="*/ 59 h 83"/>
                <a:gd name="T52" fmla="*/ 89 w 154"/>
                <a:gd name="T53" fmla="*/ 52 h 83"/>
                <a:gd name="T54" fmla="*/ 130 w 154"/>
                <a:gd name="T55" fmla="*/ 44 h 83"/>
                <a:gd name="T56" fmla="*/ 133 w 154"/>
                <a:gd name="T57" fmla="*/ 42 h 83"/>
                <a:gd name="T58" fmla="*/ 133 w 154"/>
                <a:gd name="T59" fmla="*/ 38 h 83"/>
                <a:gd name="T60" fmla="*/ 128 w 154"/>
                <a:gd name="T61" fmla="*/ 33 h 83"/>
                <a:gd name="T62" fmla="*/ 127 w 154"/>
                <a:gd name="T63" fmla="*/ 25 h 83"/>
                <a:gd name="T64" fmla="*/ 145 w 154"/>
                <a:gd name="T65" fmla="*/ 12 h 83"/>
                <a:gd name="T66" fmla="*/ 152 w 154"/>
                <a:gd name="T67" fmla="*/ 8 h 83"/>
                <a:gd name="T68" fmla="*/ 153 w 154"/>
                <a:gd name="T6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4" h="83">
                  <a:moveTo>
                    <a:pt x="153" y="2"/>
                  </a:moveTo>
                  <a:cubicBezTo>
                    <a:pt x="152" y="0"/>
                    <a:pt x="149" y="0"/>
                    <a:pt x="148" y="1"/>
                  </a:cubicBezTo>
                  <a:cubicBezTo>
                    <a:pt x="146" y="2"/>
                    <a:pt x="143" y="4"/>
                    <a:pt x="141" y="5"/>
                  </a:cubicBezTo>
                  <a:cubicBezTo>
                    <a:pt x="134" y="9"/>
                    <a:pt x="126" y="14"/>
                    <a:pt x="121" y="20"/>
                  </a:cubicBezTo>
                  <a:cubicBezTo>
                    <a:pt x="113" y="28"/>
                    <a:pt x="119" y="35"/>
                    <a:pt x="122" y="38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12" y="42"/>
                    <a:pt x="100" y="43"/>
                    <a:pt x="88" y="44"/>
                  </a:cubicBezTo>
                  <a:cubicBezTo>
                    <a:pt x="73" y="45"/>
                    <a:pt x="57" y="46"/>
                    <a:pt x="43" y="53"/>
                  </a:cubicBezTo>
                  <a:cubicBezTo>
                    <a:pt x="42" y="53"/>
                    <a:pt x="41" y="54"/>
                    <a:pt x="41" y="56"/>
                  </a:cubicBezTo>
                  <a:cubicBezTo>
                    <a:pt x="39" y="64"/>
                    <a:pt x="47" y="67"/>
                    <a:pt x="54" y="70"/>
                  </a:cubicBezTo>
                  <a:cubicBezTo>
                    <a:pt x="57" y="71"/>
                    <a:pt x="61" y="73"/>
                    <a:pt x="62" y="74"/>
                  </a:cubicBezTo>
                  <a:cubicBezTo>
                    <a:pt x="62" y="74"/>
                    <a:pt x="62" y="75"/>
                    <a:pt x="62" y="75"/>
                  </a:cubicBezTo>
                  <a:cubicBezTo>
                    <a:pt x="61" y="75"/>
                    <a:pt x="58" y="75"/>
                    <a:pt x="57" y="75"/>
                  </a:cubicBezTo>
                  <a:cubicBezTo>
                    <a:pt x="55" y="75"/>
                    <a:pt x="54" y="75"/>
                    <a:pt x="53" y="75"/>
                  </a:cubicBezTo>
                  <a:cubicBezTo>
                    <a:pt x="45" y="75"/>
                    <a:pt x="37" y="74"/>
                    <a:pt x="29" y="73"/>
                  </a:cubicBezTo>
                  <a:cubicBezTo>
                    <a:pt x="21" y="71"/>
                    <a:pt x="12" y="70"/>
                    <a:pt x="4" y="70"/>
                  </a:cubicBezTo>
                  <a:cubicBezTo>
                    <a:pt x="2" y="70"/>
                    <a:pt x="0" y="72"/>
                    <a:pt x="0" y="74"/>
                  </a:cubicBezTo>
                  <a:cubicBezTo>
                    <a:pt x="0" y="76"/>
                    <a:pt x="2" y="78"/>
                    <a:pt x="4" y="78"/>
                  </a:cubicBezTo>
                  <a:cubicBezTo>
                    <a:pt x="12" y="78"/>
                    <a:pt x="19" y="79"/>
                    <a:pt x="28" y="80"/>
                  </a:cubicBezTo>
                  <a:cubicBezTo>
                    <a:pt x="36" y="82"/>
                    <a:pt x="45" y="83"/>
                    <a:pt x="53" y="83"/>
                  </a:cubicBezTo>
                  <a:cubicBezTo>
                    <a:pt x="54" y="83"/>
                    <a:pt x="55" y="83"/>
                    <a:pt x="56" y="83"/>
                  </a:cubicBezTo>
                  <a:cubicBezTo>
                    <a:pt x="58" y="83"/>
                    <a:pt x="59" y="83"/>
                    <a:pt x="60" y="83"/>
                  </a:cubicBezTo>
                  <a:cubicBezTo>
                    <a:pt x="64" y="83"/>
                    <a:pt x="68" y="82"/>
                    <a:pt x="70" y="79"/>
                  </a:cubicBezTo>
                  <a:cubicBezTo>
                    <a:pt x="72" y="75"/>
                    <a:pt x="69" y="71"/>
                    <a:pt x="69" y="70"/>
                  </a:cubicBezTo>
                  <a:cubicBezTo>
                    <a:pt x="66" y="66"/>
                    <a:pt x="62" y="64"/>
                    <a:pt x="57" y="62"/>
                  </a:cubicBezTo>
                  <a:cubicBezTo>
                    <a:pt x="55" y="62"/>
                    <a:pt x="51" y="60"/>
                    <a:pt x="49" y="59"/>
                  </a:cubicBezTo>
                  <a:cubicBezTo>
                    <a:pt x="62" y="54"/>
                    <a:pt x="75" y="53"/>
                    <a:pt x="89" y="52"/>
                  </a:cubicBezTo>
                  <a:cubicBezTo>
                    <a:pt x="103" y="50"/>
                    <a:pt x="117" y="49"/>
                    <a:pt x="130" y="44"/>
                  </a:cubicBezTo>
                  <a:cubicBezTo>
                    <a:pt x="132" y="44"/>
                    <a:pt x="132" y="43"/>
                    <a:pt x="133" y="42"/>
                  </a:cubicBezTo>
                  <a:cubicBezTo>
                    <a:pt x="133" y="41"/>
                    <a:pt x="133" y="39"/>
                    <a:pt x="133" y="38"/>
                  </a:cubicBezTo>
                  <a:cubicBezTo>
                    <a:pt x="131" y="36"/>
                    <a:pt x="130" y="34"/>
                    <a:pt x="128" y="33"/>
                  </a:cubicBezTo>
                  <a:cubicBezTo>
                    <a:pt x="124" y="28"/>
                    <a:pt x="124" y="28"/>
                    <a:pt x="127" y="25"/>
                  </a:cubicBezTo>
                  <a:cubicBezTo>
                    <a:pt x="131" y="20"/>
                    <a:pt x="139" y="16"/>
                    <a:pt x="145" y="12"/>
                  </a:cubicBezTo>
                  <a:cubicBezTo>
                    <a:pt x="148" y="10"/>
                    <a:pt x="150" y="9"/>
                    <a:pt x="152" y="8"/>
                  </a:cubicBezTo>
                  <a:cubicBezTo>
                    <a:pt x="154" y="6"/>
                    <a:pt x="154" y="4"/>
                    <a:pt x="15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" name="Group 82"/>
          <p:cNvGrpSpPr/>
          <p:nvPr/>
        </p:nvGrpSpPr>
        <p:grpSpPr>
          <a:xfrm>
            <a:off x="917696" y="3636613"/>
            <a:ext cx="288000" cy="360000"/>
            <a:chOff x="1743075" y="3159126"/>
            <a:chExt cx="454025" cy="546100"/>
          </a:xfrm>
          <a:solidFill>
            <a:srgbClr val="5A327D"/>
          </a:solidFill>
        </p:grpSpPr>
        <p:sp>
          <p:nvSpPr>
            <p:cNvPr id="12" name="Freeform 69"/>
            <p:cNvSpPr/>
            <p:nvPr/>
          </p:nvSpPr>
          <p:spPr bwMode="auto">
            <a:xfrm>
              <a:off x="1952625" y="3159126"/>
              <a:ext cx="111125" cy="101600"/>
            </a:xfrm>
            <a:custGeom>
              <a:avLst/>
              <a:gdLst>
                <a:gd name="T0" fmla="*/ 26 w 39"/>
                <a:gd name="T1" fmla="*/ 36 h 36"/>
                <a:gd name="T2" fmla="*/ 27 w 39"/>
                <a:gd name="T3" fmla="*/ 36 h 36"/>
                <a:gd name="T4" fmla="*/ 28 w 39"/>
                <a:gd name="T5" fmla="*/ 36 h 36"/>
                <a:gd name="T6" fmla="*/ 39 w 39"/>
                <a:gd name="T7" fmla="*/ 17 h 36"/>
                <a:gd name="T8" fmla="*/ 39 w 39"/>
                <a:gd name="T9" fmla="*/ 16 h 36"/>
                <a:gd name="T10" fmla="*/ 39 w 39"/>
                <a:gd name="T11" fmla="*/ 15 h 36"/>
                <a:gd name="T12" fmla="*/ 13 w 39"/>
                <a:gd name="T13" fmla="*/ 0 h 36"/>
                <a:gd name="T14" fmla="*/ 12 w 39"/>
                <a:gd name="T15" fmla="*/ 0 h 36"/>
                <a:gd name="T16" fmla="*/ 12 w 39"/>
                <a:gd name="T17" fmla="*/ 0 h 36"/>
                <a:gd name="T18" fmla="*/ 0 w 39"/>
                <a:gd name="T19" fmla="*/ 20 h 36"/>
                <a:gd name="T20" fmla="*/ 1 w 39"/>
                <a:gd name="T21" fmla="*/ 21 h 36"/>
                <a:gd name="T22" fmla="*/ 26 w 39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36">
                  <a:moveTo>
                    <a:pt x="26" y="36"/>
                  </a:moveTo>
                  <a:cubicBezTo>
                    <a:pt x="26" y="36"/>
                    <a:pt x="27" y="36"/>
                    <a:pt x="27" y="36"/>
                  </a:cubicBezTo>
                  <a:cubicBezTo>
                    <a:pt x="27" y="36"/>
                    <a:pt x="27" y="36"/>
                    <a:pt x="28" y="3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5"/>
                    <a:pt x="39" y="1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1"/>
                    <a:pt x="1" y="21"/>
                  </a:cubicBez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0"/>
            <p:cNvSpPr/>
            <p:nvPr/>
          </p:nvSpPr>
          <p:spPr bwMode="auto">
            <a:xfrm>
              <a:off x="1743075" y="3557588"/>
              <a:ext cx="79375" cy="98425"/>
            </a:xfrm>
            <a:custGeom>
              <a:avLst/>
              <a:gdLst>
                <a:gd name="T0" fmla="*/ 27 w 28"/>
                <a:gd name="T1" fmla="*/ 17 h 35"/>
                <a:gd name="T2" fmla="*/ 7 w 28"/>
                <a:gd name="T3" fmla="*/ 3 h 35"/>
                <a:gd name="T4" fmla="*/ 4 w 28"/>
                <a:gd name="T5" fmla="*/ 3 h 35"/>
                <a:gd name="T6" fmla="*/ 0 w 28"/>
                <a:gd name="T7" fmla="*/ 34 h 35"/>
                <a:gd name="T8" fmla="*/ 1 w 28"/>
                <a:gd name="T9" fmla="*/ 35 h 35"/>
                <a:gd name="T10" fmla="*/ 1 w 28"/>
                <a:gd name="T11" fmla="*/ 35 h 35"/>
                <a:gd name="T12" fmla="*/ 2 w 28"/>
                <a:gd name="T13" fmla="*/ 35 h 35"/>
                <a:gd name="T14" fmla="*/ 28 w 28"/>
                <a:gd name="T15" fmla="*/ 17 h 35"/>
                <a:gd name="T16" fmla="*/ 27 w 28"/>
                <a:gd name="T1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5">
                  <a:moveTo>
                    <a:pt x="27" y="17"/>
                  </a:moveTo>
                  <a:cubicBezTo>
                    <a:pt x="16" y="0"/>
                    <a:pt x="7" y="3"/>
                    <a:pt x="7" y="3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1"/>
            <p:cNvSpPr>
              <a:spLocks noEditPoints="1"/>
            </p:cNvSpPr>
            <p:nvPr/>
          </p:nvSpPr>
          <p:spPr bwMode="auto">
            <a:xfrm>
              <a:off x="1762125" y="3252788"/>
              <a:ext cx="247650" cy="338138"/>
            </a:xfrm>
            <a:custGeom>
              <a:avLst/>
              <a:gdLst>
                <a:gd name="T0" fmla="*/ 27 w 87"/>
                <a:gd name="T1" fmla="*/ 119 h 119"/>
                <a:gd name="T2" fmla="*/ 87 w 87"/>
                <a:gd name="T3" fmla="*/ 16 h 119"/>
                <a:gd name="T4" fmla="*/ 87 w 87"/>
                <a:gd name="T5" fmla="*/ 16 h 119"/>
                <a:gd name="T6" fmla="*/ 87 w 87"/>
                <a:gd name="T7" fmla="*/ 15 h 119"/>
                <a:gd name="T8" fmla="*/ 61 w 87"/>
                <a:gd name="T9" fmla="*/ 0 h 119"/>
                <a:gd name="T10" fmla="*/ 60 w 87"/>
                <a:gd name="T11" fmla="*/ 0 h 119"/>
                <a:gd name="T12" fmla="*/ 0 w 87"/>
                <a:gd name="T13" fmla="*/ 102 h 119"/>
                <a:gd name="T14" fmla="*/ 27 w 87"/>
                <a:gd name="T15" fmla="*/ 119 h 119"/>
                <a:gd name="T16" fmla="*/ 40 w 87"/>
                <a:gd name="T17" fmla="*/ 57 h 119"/>
                <a:gd name="T18" fmla="*/ 66 w 87"/>
                <a:gd name="T19" fmla="*/ 13 h 119"/>
                <a:gd name="T20" fmla="*/ 72 w 87"/>
                <a:gd name="T21" fmla="*/ 11 h 119"/>
                <a:gd name="T22" fmla="*/ 73 w 87"/>
                <a:gd name="T23" fmla="*/ 17 h 119"/>
                <a:gd name="T24" fmla="*/ 47 w 87"/>
                <a:gd name="T25" fmla="*/ 61 h 119"/>
                <a:gd name="T26" fmla="*/ 43 w 87"/>
                <a:gd name="T27" fmla="*/ 63 h 119"/>
                <a:gd name="T28" fmla="*/ 41 w 87"/>
                <a:gd name="T29" fmla="*/ 63 h 119"/>
                <a:gd name="T30" fmla="*/ 40 w 87"/>
                <a:gd name="T31" fmla="*/ 5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19">
                  <a:moveTo>
                    <a:pt x="27" y="119"/>
                  </a:moveTo>
                  <a:cubicBezTo>
                    <a:pt x="87" y="16"/>
                    <a:pt x="87" y="16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" y="102"/>
                    <a:pt x="15" y="103"/>
                    <a:pt x="27" y="119"/>
                  </a:cubicBezTo>
                  <a:close/>
                  <a:moveTo>
                    <a:pt x="40" y="57"/>
                  </a:moveTo>
                  <a:cubicBezTo>
                    <a:pt x="66" y="13"/>
                    <a:pt x="66" y="13"/>
                    <a:pt x="66" y="13"/>
                  </a:cubicBezTo>
                  <a:cubicBezTo>
                    <a:pt x="67" y="11"/>
                    <a:pt x="70" y="10"/>
                    <a:pt x="72" y="11"/>
                  </a:cubicBezTo>
                  <a:cubicBezTo>
                    <a:pt x="73" y="13"/>
                    <a:pt x="74" y="15"/>
                    <a:pt x="73" y="17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3"/>
                    <a:pt x="45" y="63"/>
                    <a:pt x="43" y="63"/>
                  </a:cubicBezTo>
                  <a:cubicBezTo>
                    <a:pt x="43" y="63"/>
                    <a:pt x="42" y="63"/>
                    <a:pt x="41" y="63"/>
                  </a:cubicBezTo>
                  <a:cubicBezTo>
                    <a:pt x="39" y="62"/>
                    <a:pt x="39" y="59"/>
                    <a:pt x="4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2"/>
            <p:cNvSpPr/>
            <p:nvPr/>
          </p:nvSpPr>
          <p:spPr bwMode="auto">
            <a:xfrm>
              <a:off x="1758950" y="3468688"/>
              <a:ext cx="438150" cy="236538"/>
            </a:xfrm>
            <a:custGeom>
              <a:avLst/>
              <a:gdLst>
                <a:gd name="T0" fmla="*/ 153 w 154"/>
                <a:gd name="T1" fmla="*/ 2 h 83"/>
                <a:gd name="T2" fmla="*/ 148 w 154"/>
                <a:gd name="T3" fmla="*/ 1 h 83"/>
                <a:gd name="T4" fmla="*/ 141 w 154"/>
                <a:gd name="T5" fmla="*/ 5 h 83"/>
                <a:gd name="T6" fmla="*/ 121 w 154"/>
                <a:gd name="T7" fmla="*/ 20 h 83"/>
                <a:gd name="T8" fmla="*/ 122 w 154"/>
                <a:gd name="T9" fmla="*/ 38 h 83"/>
                <a:gd name="T10" fmla="*/ 122 w 154"/>
                <a:gd name="T11" fmla="*/ 38 h 83"/>
                <a:gd name="T12" fmla="*/ 88 w 154"/>
                <a:gd name="T13" fmla="*/ 44 h 83"/>
                <a:gd name="T14" fmla="*/ 43 w 154"/>
                <a:gd name="T15" fmla="*/ 53 h 83"/>
                <a:gd name="T16" fmla="*/ 41 w 154"/>
                <a:gd name="T17" fmla="*/ 56 h 83"/>
                <a:gd name="T18" fmla="*/ 54 w 154"/>
                <a:gd name="T19" fmla="*/ 70 h 83"/>
                <a:gd name="T20" fmla="*/ 62 w 154"/>
                <a:gd name="T21" fmla="*/ 74 h 83"/>
                <a:gd name="T22" fmla="*/ 62 w 154"/>
                <a:gd name="T23" fmla="*/ 75 h 83"/>
                <a:gd name="T24" fmla="*/ 57 w 154"/>
                <a:gd name="T25" fmla="*/ 75 h 83"/>
                <a:gd name="T26" fmla="*/ 53 w 154"/>
                <a:gd name="T27" fmla="*/ 75 h 83"/>
                <a:gd name="T28" fmla="*/ 29 w 154"/>
                <a:gd name="T29" fmla="*/ 73 h 83"/>
                <a:gd name="T30" fmla="*/ 4 w 154"/>
                <a:gd name="T31" fmla="*/ 70 h 83"/>
                <a:gd name="T32" fmla="*/ 0 w 154"/>
                <a:gd name="T33" fmla="*/ 74 h 83"/>
                <a:gd name="T34" fmla="*/ 4 w 154"/>
                <a:gd name="T35" fmla="*/ 78 h 83"/>
                <a:gd name="T36" fmla="*/ 28 w 154"/>
                <a:gd name="T37" fmla="*/ 80 h 83"/>
                <a:gd name="T38" fmla="*/ 53 w 154"/>
                <a:gd name="T39" fmla="*/ 83 h 83"/>
                <a:gd name="T40" fmla="*/ 56 w 154"/>
                <a:gd name="T41" fmla="*/ 83 h 83"/>
                <a:gd name="T42" fmla="*/ 60 w 154"/>
                <a:gd name="T43" fmla="*/ 83 h 83"/>
                <a:gd name="T44" fmla="*/ 70 w 154"/>
                <a:gd name="T45" fmla="*/ 79 h 83"/>
                <a:gd name="T46" fmla="*/ 69 w 154"/>
                <a:gd name="T47" fmla="*/ 70 h 83"/>
                <a:gd name="T48" fmla="*/ 57 w 154"/>
                <a:gd name="T49" fmla="*/ 62 h 83"/>
                <a:gd name="T50" fmla="*/ 49 w 154"/>
                <a:gd name="T51" fmla="*/ 59 h 83"/>
                <a:gd name="T52" fmla="*/ 89 w 154"/>
                <a:gd name="T53" fmla="*/ 52 h 83"/>
                <a:gd name="T54" fmla="*/ 130 w 154"/>
                <a:gd name="T55" fmla="*/ 44 h 83"/>
                <a:gd name="T56" fmla="*/ 133 w 154"/>
                <a:gd name="T57" fmla="*/ 42 h 83"/>
                <a:gd name="T58" fmla="*/ 133 w 154"/>
                <a:gd name="T59" fmla="*/ 38 h 83"/>
                <a:gd name="T60" fmla="*/ 128 w 154"/>
                <a:gd name="T61" fmla="*/ 33 h 83"/>
                <a:gd name="T62" fmla="*/ 127 w 154"/>
                <a:gd name="T63" fmla="*/ 25 h 83"/>
                <a:gd name="T64" fmla="*/ 145 w 154"/>
                <a:gd name="T65" fmla="*/ 12 h 83"/>
                <a:gd name="T66" fmla="*/ 152 w 154"/>
                <a:gd name="T67" fmla="*/ 8 h 83"/>
                <a:gd name="T68" fmla="*/ 153 w 154"/>
                <a:gd name="T6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4" h="83">
                  <a:moveTo>
                    <a:pt x="153" y="2"/>
                  </a:moveTo>
                  <a:cubicBezTo>
                    <a:pt x="152" y="0"/>
                    <a:pt x="149" y="0"/>
                    <a:pt x="148" y="1"/>
                  </a:cubicBezTo>
                  <a:cubicBezTo>
                    <a:pt x="146" y="2"/>
                    <a:pt x="143" y="4"/>
                    <a:pt x="141" y="5"/>
                  </a:cubicBezTo>
                  <a:cubicBezTo>
                    <a:pt x="134" y="9"/>
                    <a:pt x="126" y="14"/>
                    <a:pt x="121" y="20"/>
                  </a:cubicBezTo>
                  <a:cubicBezTo>
                    <a:pt x="113" y="28"/>
                    <a:pt x="119" y="35"/>
                    <a:pt x="122" y="38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12" y="42"/>
                    <a:pt x="100" y="43"/>
                    <a:pt x="88" y="44"/>
                  </a:cubicBezTo>
                  <a:cubicBezTo>
                    <a:pt x="73" y="45"/>
                    <a:pt x="57" y="46"/>
                    <a:pt x="43" y="53"/>
                  </a:cubicBezTo>
                  <a:cubicBezTo>
                    <a:pt x="42" y="53"/>
                    <a:pt x="41" y="54"/>
                    <a:pt x="41" y="56"/>
                  </a:cubicBezTo>
                  <a:cubicBezTo>
                    <a:pt x="39" y="64"/>
                    <a:pt x="47" y="67"/>
                    <a:pt x="54" y="70"/>
                  </a:cubicBezTo>
                  <a:cubicBezTo>
                    <a:pt x="57" y="71"/>
                    <a:pt x="61" y="73"/>
                    <a:pt x="62" y="74"/>
                  </a:cubicBezTo>
                  <a:cubicBezTo>
                    <a:pt x="62" y="74"/>
                    <a:pt x="62" y="75"/>
                    <a:pt x="62" y="75"/>
                  </a:cubicBezTo>
                  <a:cubicBezTo>
                    <a:pt x="61" y="75"/>
                    <a:pt x="58" y="75"/>
                    <a:pt x="57" y="75"/>
                  </a:cubicBezTo>
                  <a:cubicBezTo>
                    <a:pt x="55" y="75"/>
                    <a:pt x="54" y="75"/>
                    <a:pt x="53" y="75"/>
                  </a:cubicBezTo>
                  <a:cubicBezTo>
                    <a:pt x="45" y="75"/>
                    <a:pt x="37" y="74"/>
                    <a:pt x="29" y="73"/>
                  </a:cubicBezTo>
                  <a:cubicBezTo>
                    <a:pt x="21" y="71"/>
                    <a:pt x="12" y="70"/>
                    <a:pt x="4" y="70"/>
                  </a:cubicBezTo>
                  <a:cubicBezTo>
                    <a:pt x="2" y="70"/>
                    <a:pt x="0" y="72"/>
                    <a:pt x="0" y="74"/>
                  </a:cubicBezTo>
                  <a:cubicBezTo>
                    <a:pt x="0" y="76"/>
                    <a:pt x="2" y="78"/>
                    <a:pt x="4" y="78"/>
                  </a:cubicBezTo>
                  <a:cubicBezTo>
                    <a:pt x="12" y="78"/>
                    <a:pt x="19" y="79"/>
                    <a:pt x="28" y="80"/>
                  </a:cubicBezTo>
                  <a:cubicBezTo>
                    <a:pt x="36" y="82"/>
                    <a:pt x="45" y="83"/>
                    <a:pt x="53" y="83"/>
                  </a:cubicBezTo>
                  <a:cubicBezTo>
                    <a:pt x="54" y="83"/>
                    <a:pt x="55" y="83"/>
                    <a:pt x="56" y="83"/>
                  </a:cubicBezTo>
                  <a:cubicBezTo>
                    <a:pt x="58" y="83"/>
                    <a:pt x="59" y="83"/>
                    <a:pt x="60" y="83"/>
                  </a:cubicBezTo>
                  <a:cubicBezTo>
                    <a:pt x="64" y="83"/>
                    <a:pt x="68" y="82"/>
                    <a:pt x="70" y="79"/>
                  </a:cubicBezTo>
                  <a:cubicBezTo>
                    <a:pt x="72" y="75"/>
                    <a:pt x="69" y="71"/>
                    <a:pt x="69" y="70"/>
                  </a:cubicBezTo>
                  <a:cubicBezTo>
                    <a:pt x="66" y="66"/>
                    <a:pt x="62" y="64"/>
                    <a:pt x="57" y="62"/>
                  </a:cubicBezTo>
                  <a:cubicBezTo>
                    <a:pt x="55" y="62"/>
                    <a:pt x="51" y="60"/>
                    <a:pt x="49" y="59"/>
                  </a:cubicBezTo>
                  <a:cubicBezTo>
                    <a:pt x="62" y="54"/>
                    <a:pt x="75" y="53"/>
                    <a:pt x="89" y="52"/>
                  </a:cubicBezTo>
                  <a:cubicBezTo>
                    <a:pt x="103" y="50"/>
                    <a:pt x="117" y="49"/>
                    <a:pt x="130" y="44"/>
                  </a:cubicBezTo>
                  <a:cubicBezTo>
                    <a:pt x="132" y="44"/>
                    <a:pt x="132" y="43"/>
                    <a:pt x="133" y="42"/>
                  </a:cubicBezTo>
                  <a:cubicBezTo>
                    <a:pt x="133" y="41"/>
                    <a:pt x="133" y="39"/>
                    <a:pt x="133" y="38"/>
                  </a:cubicBezTo>
                  <a:cubicBezTo>
                    <a:pt x="131" y="36"/>
                    <a:pt x="130" y="34"/>
                    <a:pt x="128" y="33"/>
                  </a:cubicBezTo>
                  <a:cubicBezTo>
                    <a:pt x="124" y="28"/>
                    <a:pt x="124" y="28"/>
                    <a:pt x="127" y="25"/>
                  </a:cubicBezTo>
                  <a:cubicBezTo>
                    <a:pt x="131" y="20"/>
                    <a:pt x="139" y="16"/>
                    <a:pt x="145" y="12"/>
                  </a:cubicBezTo>
                  <a:cubicBezTo>
                    <a:pt x="148" y="10"/>
                    <a:pt x="150" y="9"/>
                    <a:pt x="152" y="8"/>
                  </a:cubicBezTo>
                  <a:cubicBezTo>
                    <a:pt x="154" y="6"/>
                    <a:pt x="154" y="4"/>
                    <a:pt x="15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" name="Group 82"/>
          <p:cNvGrpSpPr/>
          <p:nvPr/>
        </p:nvGrpSpPr>
        <p:grpSpPr>
          <a:xfrm>
            <a:off x="917696" y="4959953"/>
            <a:ext cx="288000" cy="360000"/>
            <a:chOff x="1743075" y="3159126"/>
            <a:chExt cx="454025" cy="546100"/>
          </a:xfrm>
          <a:solidFill>
            <a:srgbClr val="5A327D"/>
          </a:solidFill>
        </p:grpSpPr>
        <p:sp>
          <p:nvSpPr>
            <p:cNvPr id="17" name="Freeform 69"/>
            <p:cNvSpPr/>
            <p:nvPr/>
          </p:nvSpPr>
          <p:spPr bwMode="auto">
            <a:xfrm>
              <a:off x="1952625" y="3159126"/>
              <a:ext cx="111125" cy="101600"/>
            </a:xfrm>
            <a:custGeom>
              <a:avLst/>
              <a:gdLst>
                <a:gd name="T0" fmla="*/ 26 w 39"/>
                <a:gd name="T1" fmla="*/ 36 h 36"/>
                <a:gd name="T2" fmla="*/ 27 w 39"/>
                <a:gd name="T3" fmla="*/ 36 h 36"/>
                <a:gd name="T4" fmla="*/ 28 w 39"/>
                <a:gd name="T5" fmla="*/ 36 h 36"/>
                <a:gd name="T6" fmla="*/ 39 w 39"/>
                <a:gd name="T7" fmla="*/ 17 h 36"/>
                <a:gd name="T8" fmla="*/ 39 w 39"/>
                <a:gd name="T9" fmla="*/ 16 h 36"/>
                <a:gd name="T10" fmla="*/ 39 w 39"/>
                <a:gd name="T11" fmla="*/ 15 h 36"/>
                <a:gd name="T12" fmla="*/ 13 w 39"/>
                <a:gd name="T13" fmla="*/ 0 h 36"/>
                <a:gd name="T14" fmla="*/ 12 w 39"/>
                <a:gd name="T15" fmla="*/ 0 h 36"/>
                <a:gd name="T16" fmla="*/ 12 w 39"/>
                <a:gd name="T17" fmla="*/ 0 h 36"/>
                <a:gd name="T18" fmla="*/ 0 w 39"/>
                <a:gd name="T19" fmla="*/ 20 h 36"/>
                <a:gd name="T20" fmla="*/ 1 w 39"/>
                <a:gd name="T21" fmla="*/ 21 h 36"/>
                <a:gd name="T22" fmla="*/ 26 w 39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36">
                  <a:moveTo>
                    <a:pt x="26" y="36"/>
                  </a:moveTo>
                  <a:cubicBezTo>
                    <a:pt x="26" y="36"/>
                    <a:pt x="27" y="36"/>
                    <a:pt x="27" y="36"/>
                  </a:cubicBezTo>
                  <a:cubicBezTo>
                    <a:pt x="27" y="36"/>
                    <a:pt x="27" y="36"/>
                    <a:pt x="28" y="3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5"/>
                    <a:pt x="39" y="1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1"/>
                    <a:pt x="1" y="21"/>
                  </a:cubicBez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70"/>
            <p:cNvSpPr/>
            <p:nvPr/>
          </p:nvSpPr>
          <p:spPr bwMode="auto">
            <a:xfrm>
              <a:off x="1743075" y="3557588"/>
              <a:ext cx="79375" cy="98425"/>
            </a:xfrm>
            <a:custGeom>
              <a:avLst/>
              <a:gdLst>
                <a:gd name="T0" fmla="*/ 27 w 28"/>
                <a:gd name="T1" fmla="*/ 17 h 35"/>
                <a:gd name="T2" fmla="*/ 7 w 28"/>
                <a:gd name="T3" fmla="*/ 3 h 35"/>
                <a:gd name="T4" fmla="*/ 4 w 28"/>
                <a:gd name="T5" fmla="*/ 3 h 35"/>
                <a:gd name="T6" fmla="*/ 0 w 28"/>
                <a:gd name="T7" fmla="*/ 34 h 35"/>
                <a:gd name="T8" fmla="*/ 1 w 28"/>
                <a:gd name="T9" fmla="*/ 35 h 35"/>
                <a:gd name="T10" fmla="*/ 1 w 28"/>
                <a:gd name="T11" fmla="*/ 35 h 35"/>
                <a:gd name="T12" fmla="*/ 2 w 28"/>
                <a:gd name="T13" fmla="*/ 35 h 35"/>
                <a:gd name="T14" fmla="*/ 28 w 28"/>
                <a:gd name="T15" fmla="*/ 17 h 35"/>
                <a:gd name="T16" fmla="*/ 27 w 28"/>
                <a:gd name="T1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5">
                  <a:moveTo>
                    <a:pt x="27" y="17"/>
                  </a:moveTo>
                  <a:cubicBezTo>
                    <a:pt x="16" y="0"/>
                    <a:pt x="7" y="3"/>
                    <a:pt x="7" y="3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71"/>
            <p:cNvSpPr>
              <a:spLocks noEditPoints="1"/>
            </p:cNvSpPr>
            <p:nvPr/>
          </p:nvSpPr>
          <p:spPr bwMode="auto">
            <a:xfrm>
              <a:off x="1762125" y="3252788"/>
              <a:ext cx="247650" cy="338138"/>
            </a:xfrm>
            <a:custGeom>
              <a:avLst/>
              <a:gdLst>
                <a:gd name="T0" fmla="*/ 27 w 87"/>
                <a:gd name="T1" fmla="*/ 119 h 119"/>
                <a:gd name="T2" fmla="*/ 87 w 87"/>
                <a:gd name="T3" fmla="*/ 16 h 119"/>
                <a:gd name="T4" fmla="*/ 87 w 87"/>
                <a:gd name="T5" fmla="*/ 16 h 119"/>
                <a:gd name="T6" fmla="*/ 87 w 87"/>
                <a:gd name="T7" fmla="*/ 15 h 119"/>
                <a:gd name="T8" fmla="*/ 61 w 87"/>
                <a:gd name="T9" fmla="*/ 0 h 119"/>
                <a:gd name="T10" fmla="*/ 60 w 87"/>
                <a:gd name="T11" fmla="*/ 0 h 119"/>
                <a:gd name="T12" fmla="*/ 0 w 87"/>
                <a:gd name="T13" fmla="*/ 102 h 119"/>
                <a:gd name="T14" fmla="*/ 27 w 87"/>
                <a:gd name="T15" fmla="*/ 119 h 119"/>
                <a:gd name="T16" fmla="*/ 40 w 87"/>
                <a:gd name="T17" fmla="*/ 57 h 119"/>
                <a:gd name="T18" fmla="*/ 66 w 87"/>
                <a:gd name="T19" fmla="*/ 13 h 119"/>
                <a:gd name="T20" fmla="*/ 72 w 87"/>
                <a:gd name="T21" fmla="*/ 11 h 119"/>
                <a:gd name="T22" fmla="*/ 73 w 87"/>
                <a:gd name="T23" fmla="*/ 17 h 119"/>
                <a:gd name="T24" fmla="*/ 47 w 87"/>
                <a:gd name="T25" fmla="*/ 61 h 119"/>
                <a:gd name="T26" fmla="*/ 43 w 87"/>
                <a:gd name="T27" fmla="*/ 63 h 119"/>
                <a:gd name="T28" fmla="*/ 41 w 87"/>
                <a:gd name="T29" fmla="*/ 63 h 119"/>
                <a:gd name="T30" fmla="*/ 40 w 87"/>
                <a:gd name="T31" fmla="*/ 5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19">
                  <a:moveTo>
                    <a:pt x="27" y="119"/>
                  </a:moveTo>
                  <a:cubicBezTo>
                    <a:pt x="87" y="16"/>
                    <a:pt x="87" y="16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" y="102"/>
                    <a:pt x="15" y="103"/>
                    <a:pt x="27" y="119"/>
                  </a:cubicBezTo>
                  <a:close/>
                  <a:moveTo>
                    <a:pt x="40" y="57"/>
                  </a:moveTo>
                  <a:cubicBezTo>
                    <a:pt x="66" y="13"/>
                    <a:pt x="66" y="13"/>
                    <a:pt x="66" y="13"/>
                  </a:cubicBezTo>
                  <a:cubicBezTo>
                    <a:pt x="67" y="11"/>
                    <a:pt x="70" y="10"/>
                    <a:pt x="72" y="11"/>
                  </a:cubicBezTo>
                  <a:cubicBezTo>
                    <a:pt x="73" y="13"/>
                    <a:pt x="74" y="15"/>
                    <a:pt x="73" y="17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3"/>
                    <a:pt x="45" y="63"/>
                    <a:pt x="43" y="63"/>
                  </a:cubicBezTo>
                  <a:cubicBezTo>
                    <a:pt x="43" y="63"/>
                    <a:pt x="42" y="63"/>
                    <a:pt x="41" y="63"/>
                  </a:cubicBezTo>
                  <a:cubicBezTo>
                    <a:pt x="39" y="62"/>
                    <a:pt x="39" y="59"/>
                    <a:pt x="4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72"/>
            <p:cNvSpPr/>
            <p:nvPr/>
          </p:nvSpPr>
          <p:spPr bwMode="auto">
            <a:xfrm>
              <a:off x="1758950" y="3468688"/>
              <a:ext cx="438150" cy="236538"/>
            </a:xfrm>
            <a:custGeom>
              <a:avLst/>
              <a:gdLst>
                <a:gd name="T0" fmla="*/ 153 w 154"/>
                <a:gd name="T1" fmla="*/ 2 h 83"/>
                <a:gd name="T2" fmla="*/ 148 w 154"/>
                <a:gd name="T3" fmla="*/ 1 h 83"/>
                <a:gd name="T4" fmla="*/ 141 w 154"/>
                <a:gd name="T5" fmla="*/ 5 h 83"/>
                <a:gd name="T6" fmla="*/ 121 w 154"/>
                <a:gd name="T7" fmla="*/ 20 h 83"/>
                <a:gd name="T8" fmla="*/ 122 w 154"/>
                <a:gd name="T9" fmla="*/ 38 h 83"/>
                <a:gd name="T10" fmla="*/ 122 w 154"/>
                <a:gd name="T11" fmla="*/ 38 h 83"/>
                <a:gd name="T12" fmla="*/ 88 w 154"/>
                <a:gd name="T13" fmla="*/ 44 h 83"/>
                <a:gd name="T14" fmla="*/ 43 w 154"/>
                <a:gd name="T15" fmla="*/ 53 h 83"/>
                <a:gd name="T16" fmla="*/ 41 w 154"/>
                <a:gd name="T17" fmla="*/ 56 h 83"/>
                <a:gd name="T18" fmla="*/ 54 w 154"/>
                <a:gd name="T19" fmla="*/ 70 h 83"/>
                <a:gd name="T20" fmla="*/ 62 w 154"/>
                <a:gd name="T21" fmla="*/ 74 h 83"/>
                <a:gd name="T22" fmla="*/ 62 w 154"/>
                <a:gd name="T23" fmla="*/ 75 h 83"/>
                <a:gd name="T24" fmla="*/ 57 w 154"/>
                <a:gd name="T25" fmla="*/ 75 h 83"/>
                <a:gd name="T26" fmla="*/ 53 w 154"/>
                <a:gd name="T27" fmla="*/ 75 h 83"/>
                <a:gd name="T28" fmla="*/ 29 w 154"/>
                <a:gd name="T29" fmla="*/ 73 h 83"/>
                <a:gd name="T30" fmla="*/ 4 w 154"/>
                <a:gd name="T31" fmla="*/ 70 h 83"/>
                <a:gd name="T32" fmla="*/ 0 w 154"/>
                <a:gd name="T33" fmla="*/ 74 h 83"/>
                <a:gd name="T34" fmla="*/ 4 w 154"/>
                <a:gd name="T35" fmla="*/ 78 h 83"/>
                <a:gd name="T36" fmla="*/ 28 w 154"/>
                <a:gd name="T37" fmla="*/ 80 h 83"/>
                <a:gd name="T38" fmla="*/ 53 w 154"/>
                <a:gd name="T39" fmla="*/ 83 h 83"/>
                <a:gd name="T40" fmla="*/ 56 w 154"/>
                <a:gd name="T41" fmla="*/ 83 h 83"/>
                <a:gd name="T42" fmla="*/ 60 w 154"/>
                <a:gd name="T43" fmla="*/ 83 h 83"/>
                <a:gd name="T44" fmla="*/ 70 w 154"/>
                <a:gd name="T45" fmla="*/ 79 h 83"/>
                <a:gd name="T46" fmla="*/ 69 w 154"/>
                <a:gd name="T47" fmla="*/ 70 h 83"/>
                <a:gd name="T48" fmla="*/ 57 w 154"/>
                <a:gd name="T49" fmla="*/ 62 h 83"/>
                <a:gd name="T50" fmla="*/ 49 w 154"/>
                <a:gd name="T51" fmla="*/ 59 h 83"/>
                <a:gd name="T52" fmla="*/ 89 w 154"/>
                <a:gd name="T53" fmla="*/ 52 h 83"/>
                <a:gd name="T54" fmla="*/ 130 w 154"/>
                <a:gd name="T55" fmla="*/ 44 h 83"/>
                <a:gd name="T56" fmla="*/ 133 w 154"/>
                <a:gd name="T57" fmla="*/ 42 h 83"/>
                <a:gd name="T58" fmla="*/ 133 w 154"/>
                <a:gd name="T59" fmla="*/ 38 h 83"/>
                <a:gd name="T60" fmla="*/ 128 w 154"/>
                <a:gd name="T61" fmla="*/ 33 h 83"/>
                <a:gd name="T62" fmla="*/ 127 w 154"/>
                <a:gd name="T63" fmla="*/ 25 h 83"/>
                <a:gd name="T64" fmla="*/ 145 w 154"/>
                <a:gd name="T65" fmla="*/ 12 h 83"/>
                <a:gd name="T66" fmla="*/ 152 w 154"/>
                <a:gd name="T67" fmla="*/ 8 h 83"/>
                <a:gd name="T68" fmla="*/ 153 w 154"/>
                <a:gd name="T6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4" h="83">
                  <a:moveTo>
                    <a:pt x="153" y="2"/>
                  </a:moveTo>
                  <a:cubicBezTo>
                    <a:pt x="152" y="0"/>
                    <a:pt x="149" y="0"/>
                    <a:pt x="148" y="1"/>
                  </a:cubicBezTo>
                  <a:cubicBezTo>
                    <a:pt x="146" y="2"/>
                    <a:pt x="143" y="4"/>
                    <a:pt x="141" y="5"/>
                  </a:cubicBezTo>
                  <a:cubicBezTo>
                    <a:pt x="134" y="9"/>
                    <a:pt x="126" y="14"/>
                    <a:pt x="121" y="20"/>
                  </a:cubicBezTo>
                  <a:cubicBezTo>
                    <a:pt x="113" y="28"/>
                    <a:pt x="119" y="35"/>
                    <a:pt x="122" y="38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12" y="42"/>
                    <a:pt x="100" y="43"/>
                    <a:pt x="88" y="44"/>
                  </a:cubicBezTo>
                  <a:cubicBezTo>
                    <a:pt x="73" y="45"/>
                    <a:pt x="57" y="46"/>
                    <a:pt x="43" y="53"/>
                  </a:cubicBezTo>
                  <a:cubicBezTo>
                    <a:pt x="42" y="53"/>
                    <a:pt x="41" y="54"/>
                    <a:pt x="41" y="56"/>
                  </a:cubicBezTo>
                  <a:cubicBezTo>
                    <a:pt x="39" y="64"/>
                    <a:pt x="47" y="67"/>
                    <a:pt x="54" y="70"/>
                  </a:cubicBezTo>
                  <a:cubicBezTo>
                    <a:pt x="57" y="71"/>
                    <a:pt x="61" y="73"/>
                    <a:pt x="62" y="74"/>
                  </a:cubicBezTo>
                  <a:cubicBezTo>
                    <a:pt x="62" y="74"/>
                    <a:pt x="62" y="75"/>
                    <a:pt x="62" y="75"/>
                  </a:cubicBezTo>
                  <a:cubicBezTo>
                    <a:pt x="61" y="75"/>
                    <a:pt x="58" y="75"/>
                    <a:pt x="57" y="75"/>
                  </a:cubicBezTo>
                  <a:cubicBezTo>
                    <a:pt x="55" y="75"/>
                    <a:pt x="54" y="75"/>
                    <a:pt x="53" y="75"/>
                  </a:cubicBezTo>
                  <a:cubicBezTo>
                    <a:pt x="45" y="75"/>
                    <a:pt x="37" y="74"/>
                    <a:pt x="29" y="73"/>
                  </a:cubicBezTo>
                  <a:cubicBezTo>
                    <a:pt x="21" y="71"/>
                    <a:pt x="12" y="70"/>
                    <a:pt x="4" y="70"/>
                  </a:cubicBezTo>
                  <a:cubicBezTo>
                    <a:pt x="2" y="70"/>
                    <a:pt x="0" y="72"/>
                    <a:pt x="0" y="74"/>
                  </a:cubicBezTo>
                  <a:cubicBezTo>
                    <a:pt x="0" y="76"/>
                    <a:pt x="2" y="78"/>
                    <a:pt x="4" y="78"/>
                  </a:cubicBezTo>
                  <a:cubicBezTo>
                    <a:pt x="12" y="78"/>
                    <a:pt x="19" y="79"/>
                    <a:pt x="28" y="80"/>
                  </a:cubicBezTo>
                  <a:cubicBezTo>
                    <a:pt x="36" y="82"/>
                    <a:pt x="45" y="83"/>
                    <a:pt x="53" y="83"/>
                  </a:cubicBezTo>
                  <a:cubicBezTo>
                    <a:pt x="54" y="83"/>
                    <a:pt x="55" y="83"/>
                    <a:pt x="56" y="83"/>
                  </a:cubicBezTo>
                  <a:cubicBezTo>
                    <a:pt x="58" y="83"/>
                    <a:pt x="59" y="83"/>
                    <a:pt x="60" y="83"/>
                  </a:cubicBezTo>
                  <a:cubicBezTo>
                    <a:pt x="64" y="83"/>
                    <a:pt x="68" y="82"/>
                    <a:pt x="70" y="79"/>
                  </a:cubicBezTo>
                  <a:cubicBezTo>
                    <a:pt x="72" y="75"/>
                    <a:pt x="69" y="71"/>
                    <a:pt x="69" y="70"/>
                  </a:cubicBezTo>
                  <a:cubicBezTo>
                    <a:pt x="66" y="66"/>
                    <a:pt x="62" y="64"/>
                    <a:pt x="57" y="62"/>
                  </a:cubicBezTo>
                  <a:cubicBezTo>
                    <a:pt x="55" y="62"/>
                    <a:pt x="51" y="60"/>
                    <a:pt x="49" y="59"/>
                  </a:cubicBezTo>
                  <a:cubicBezTo>
                    <a:pt x="62" y="54"/>
                    <a:pt x="75" y="53"/>
                    <a:pt x="89" y="52"/>
                  </a:cubicBezTo>
                  <a:cubicBezTo>
                    <a:pt x="103" y="50"/>
                    <a:pt x="117" y="49"/>
                    <a:pt x="130" y="44"/>
                  </a:cubicBezTo>
                  <a:cubicBezTo>
                    <a:pt x="132" y="44"/>
                    <a:pt x="132" y="43"/>
                    <a:pt x="133" y="42"/>
                  </a:cubicBezTo>
                  <a:cubicBezTo>
                    <a:pt x="133" y="41"/>
                    <a:pt x="133" y="39"/>
                    <a:pt x="133" y="38"/>
                  </a:cubicBezTo>
                  <a:cubicBezTo>
                    <a:pt x="131" y="36"/>
                    <a:pt x="130" y="34"/>
                    <a:pt x="128" y="33"/>
                  </a:cubicBezTo>
                  <a:cubicBezTo>
                    <a:pt x="124" y="28"/>
                    <a:pt x="124" y="28"/>
                    <a:pt x="127" y="25"/>
                  </a:cubicBezTo>
                  <a:cubicBezTo>
                    <a:pt x="131" y="20"/>
                    <a:pt x="139" y="16"/>
                    <a:pt x="145" y="12"/>
                  </a:cubicBezTo>
                  <a:cubicBezTo>
                    <a:pt x="148" y="10"/>
                    <a:pt x="150" y="9"/>
                    <a:pt x="152" y="8"/>
                  </a:cubicBezTo>
                  <a:cubicBezTo>
                    <a:pt x="154" y="6"/>
                    <a:pt x="154" y="4"/>
                    <a:pt x="15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264285" y="3521710"/>
            <a:ext cx="10081895" cy="19335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4925" algn="just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考虑最好情况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，背包中装入的全部是第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个物品且可以将背包装满，则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</a:p>
          <a:p>
            <a:pPr indent="34925" algn="just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ub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 10×10=100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indent="34925" algn="just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于是，得到了目标函数的界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[65, 100]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11.1.1  广度优先搜索的设计思想</a:t>
            </a:r>
          </a:p>
        </p:txBody>
      </p:sp>
      <p:sp>
        <p:nvSpPr>
          <p:cNvPr id="19" name="Freeform 84"/>
          <p:cNvSpPr/>
          <p:nvPr/>
        </p:nvSpPr>
        <p:spPr bwMode="auto">
          <a:xfrm>
            <a:off x="720918" y="102753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3744369" name="文本框 1073744368"/>
          <p:cNvSpPr txBox="1"/>
          <p:nvPr/>
        </p:nvSpPr>
        <p:spPr>
          <a:xfrm>
            <a:off x="1169035" y="1948180"/>
            <a:ext cx="9853930" cy="45059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算法：BFS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输入：起始顶点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输出：搜索经过的顶点序列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1. 队列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初始化;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2. 访问顶点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; 修改标志visited[u]=1; 顶点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入队列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3. 当队列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非空时执行下述操作：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3.1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队列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的队头元素出队;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3.2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=顶点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的邻接点；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3.3 重复下述操作直至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不存在：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3.3.1 如果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未被访问，则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访问顶点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; 修改标志visited[v]=1; 顶点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入队列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3.3.2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=顶点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的下一个邻接点；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278255" y="908685"/>
            <a:ext cx="1006792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为避免重复搜索，将经过的顶点标记为已访问，显然，初始时所有顶点均未被访问。广度优先搜索的算法思想用伪代码描述如下：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11.3.2  0/1背包问题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387215" y="1187450"/>
          <a:ext cx="6801485" cy="4992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086350" imgH="3686175" progId="Paint.Picture">
                  <p:embed/>
                </p:oleObj>
              </mc:Choice>
              <mc:Fallback>
                <p:oleObj r:id="rId3" imgW="5086350" imgH="3686175" progId="Paint.Picture">
                  <p:embed/>
                  <p:pic>
                    <p:nvPicPr>
                      <p:cNvPr id="26" name="对象 25"/>
                      <p:cNvPicPr/>
                      <p:nvPr/>
                    </p:nvPicPr>
                    <p:blipFill>
                      <a:blip r:embed="rId4"/>
                      <a:srcRect l="1272"/>
                      <a:stretch>
                        <a:fillRect/>
                      </a:stretch>
                    </p:blipFill>
                    <p:spPr>
                      <a:xfrm>
                        <a:off x="4387215" y="1187450"/>
                        <a:ext cx="6801485" cy="4992370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363220" y="783590"/>
          <a:ext cx="5158740" cy="224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705350" imgH="2047875" progId="Paint.Picture">
                  <p:embed/>
                </p:oleObj>
              </mc:Choice>
              <mc:Fallback>
                <p:oleObj r:id="rId5" imgW="4705350" imgH="2047875" progId="Paint.Picture">
                  <p:embed/>
                  <p:pic>
                    <p:nvPicPr>
                      <p:cNvPr id="28" name="对象 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220" y="783590"/>
                        <a:ext cx="5158740" cy="2245360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11.3.3  TSP问题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455930" y="873125"/>
            <a:ext cx="1096200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095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【问题】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TSP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问题（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traveling salesman problem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是指旅行家要旅行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个城市，要求各个城市经历且仅经历一次然后回到出发城市，并要求所走的路程最短。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8690" y="5005705"/>
            <a:ext cx="10250170" cy="111252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bIns="107950" rtlCol="0" anchor="t">
            <a:spAutoFit/>
          </a:bodyPr>
          <a:lstStyle/>
          <a:p>
            <a:pPr indent="20955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6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这个下界对应的解可能不是一个可行解（没有构成哈密顿回路），</a:t>
            </a:r>
          </a:p>
          <a:p>
            <a:pPr indent="20955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6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但给出了一个</a:t>
            </a:r>
            <a:r>
              <a:rPr lang="zh-CN" sz="26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参考下界</a:t>
            </a:r>
            <a:r>
              <a:rPr lang="zh-CN" sz="26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6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930" y="1920875"/>
            <a:ext cx="10962005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095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首先确定目标函数的界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[down, up]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，采用贪心法确定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TSP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问题的一个上界。如何求得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TSP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问题的一个合理的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下界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呢？对于无向图的代价矩阵，把矩阵中每一行最小的元素相加，可以得到一个简单的下界。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5930" y="3402330"/>
            <a:ext cx="10962005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095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但是还有一个信息量更大的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下界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：考虑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TSP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问题的一个完整解，路径上每个城市都有两条邻接边，一条是进入这个城市的，另一条是离开这个城市的，那么，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把矩阵中每一行最小的两个元素相加再除以</a:t>
            </a:r>
            <a:r>
              <a:rPr lang="en-US" alt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，就得到了一个合理的下界。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11.3.3  TSP问题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605790" y="826770"/>
            <a:ext cx="10946130" cy="1863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095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，对于下图，采用贪心法求得近似解为为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--&gt;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--&gt;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--&gt;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--&gt;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--&gt;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，路径长度为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1+2+3+7+3=16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，这可以作为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TSP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问题的上界。把矩阵中每一行最小的两个元素相加再除以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，得到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TSP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问题的下界：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[(1+3)+(3+6)+(1+2)+(3+4)+(2+3)]/2=14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。于是，得到了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目标函数的界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[14, 16]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5790" y="2798445"/>
            <a:ext cx="4988560" cy="230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302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一般情况下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，假设当前已确定的路径为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，即路径上已确定了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个顶点，此时，该部分解对应目标函数值的计算方法（即界限函数）如下：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151"/>
          <p:cNvGraphicFramePr>
            <a:graphicFrameLocks noChangeAspect="1"/>
          </p:cNvGraphicFramePr>
          <p:nvPr/>
        </p:nvGraphicFramePr>
        <p:xfrm>
          <a:off x="1094740" y="5196205"/>
          <a:ext cx="9616440" cy="87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318000" imgH="381000" progId="Equation.KSEE3">
                  <p:embed/>
                </p:oleObj>
              </mc:Choice>
              <mc:Fallback>
                <p:oleObj r:id="rId3" imgW="4318000" imgH="381000" progId="Equation.KSEE3">
                  <p:embed/>
                  <p:pic>
                    <p:nvPicPr>
                      <p:cNvPr id="5" name="Object 1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4740" y="5196205"/>
                        <a:ext cx="9616440" cy="8775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085205" y="2473960"/>
          <a:ext cx="2165242" cy="23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771650" imgH="1914525" progId="Paint.Picture">
                  <p:embed/>
                </p:oleObj>
              </mc:Choice>
              <mc:Fallback>
                <p:oleObj r:id="rId5" imgW="1771650" imgH="1914525" progId="Paint.Picture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85205" y="2473960"/>
                        <a:ext cx="2165242" cy="23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626475" y="2473960"/>
          <a:ext cx="2795023" cy="23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105025" imgH="1762125" progId="Paint.Picture">
                  <p:embed/>
                </p:oleObj>
              </mc:Choice>
              <mc:Fallback>
                <p:oleObj r:id="rId7" imgW="2105025" imgH="1762125" progId="Paint.Picture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26475" y="2473960"/>
                        <a:ext cx="2795023" cy="23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11.3.3  TSP问题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739EB5-1328-3CD5-527D-02B55D18E8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8"/>
          <a:stretch/>
        </p:blipFill>
        <p:spPr>
          <a:xfrm>
            <a:off x="1842977" y="862012"/>
            <a:ext cx="8782160" cy="513397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A55B5AC-5DA5-9AAA-37CA-D8FCF4D196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917769"/>
              </p:ext>
            </p:extLst>
          </p:nvPr>
        </p:nvGraphicFramePr>
        <p:xfrm>
          <a:off x="556275" y="3941253"/>
          <a:ext cx="2165242" cy="23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71650" imgH="1914525" progId="Paint.Picture">
                  <p:embed/>
                </p:oleObj>
              </mc:Choice>
              <mc:Fallback>
                <p:oleObj r:id="rId4" imgW="1771650" imgH="1914525" progId="Paint.Picture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D22205B-16C9-F6E8-7EB0-5AC1731A38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6275" y="3941253"/>
                        <a:ext cx="2165242" cy="2340000"/>
                      </a:xfrm>
                      <a:prstGeom prst="rect">
                        <a:avLst/>
                      </a:prstGeom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11.3.4  圆排列问题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502920" y="838200"/>
            <a:ext cx="10892790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952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【问题】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给定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个圆的半径序列，将这些圆放到一个矩形框中，各圆与矩形框的底边相切，则圆的不同排列会得到不同的排列长度。要求找出具有最小长度的圆排列。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2920" y="2412365"/>
            <a:ext cx="6298565" cy="3192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952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设各圆的编号为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{1, 2, …,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，半径分别为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，可行解为向量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，且解向量为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 2, …,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的全排列，表示第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个位置放置编号为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的圆。采用限界剪枝法求解圆排列问题，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关键是设计限界函数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，以便在搜索过程中选择使目标函数取得极值的结点优先进行扩充。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833995" y="3884930"/>
            <a:ext cx="3125470" cy="1703070"/>
            <a:chOff x="12337" y="6118"/>
            <a:chExt cx="4922" cy="2682"/>
          </a:xfrm>
        </p:grpSpPr>
        <p:sp>
          <p:nvSpPr>
            <p:cNvPr id="1073749166" name="椭圆 1073749165"/>
            <p:cNvSpPr/>
            <p:nvPr/>
          </p:nvSpPr>
          <p:spPr>
            <a:xfrm>
              <a:off x="14716" y="8140"/>
              <a:ext cx="668" cy="64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749167" name="椭圆 1073749166"/>
            <p:cNvSpPr/>
            <p:nvPr/>
          </p:nvSpPr>
          <p:spPr>
            <a:xfrm>
              <a:off x="12372" y="6220"/>
              <a:ext cx="2671" cy="256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749168" name="直接连接符 1073749167"/>
            <p:cNvSpPr/>
            <p:nvPr/>
          </p:nvSpPr>
          <p:spPr>
            <a:xfrm flipV="1">
              <a:off x="12337" y="8798"/>
              <a:ext cx="4923" cy="3"/>
            </a:xfrm>
            <a:prstGeom prst="line">
              <a:avLst/>
            </a:prstGeom>
            <a:ln w="28575" cap="flat" cmpd="sng">
              <a:solidFill>
                <a:schemeClr val="accent5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9169" name="椭圆 1073749168"/>
            <p:cNvSpPr/>
            <p:nvPr/>
          </p:nvSpPr>
          <p:spPr>
            <a:xfrm>
              <a:off x="15220" y="6858"/>
              <a:ext cx="2002" cy="192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749170" name="直接连接符 1073749169"/>
            <p:cNvSpPr/>
            <p:nvPr/>
          </p:nvSpPr>
          <p:spPr>
            <a:xfrm rot="16200000">
              <a:off x="15919" y="7450"/>
              <a:ext cx="2665" cy="0"/>
            </a:xfrm>
            <a:prstGeom prst="line">
              <a:avLst/>
            </a:prstGeom>
            <a:ln w="28575" cap="flat" cmpd="sng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组合 2"/>
          <p:cNvGrpSpPr/>
          <p:nvPr/>
        </p:nvGrpSpPr>
        <p:grpSpPr>
          <a:xfrm>
            <a:off x="7833995" y="2230755"/>
            <a:ext cx="3370580" cy="1634490"/>
            <a:chOff x="12337" y="3513"/>
            <a:chExt cx="5308" cy="2574"/>
          </a:xfrm>
        </p:grpSpPr>
        <p:sp>
          <p:nvSpPr>
            <p:cNvPr id="1073749171" name="椭圆 1073749170"/>
            <p:cNvSpPr/>
            <p:nvPr/>
          </p:nvSpPr>
          <p:spPr>
            <a:xfrm>
              <a:off x="16925" y="5427"/>
              <a:ext cx="668" cy="64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749172" name="椭圆 1073749171"/>
            <p:cNvSpPr/>
            <p:nvPr/>
          </p:nvSpPr>
          <p:spPr>
            <a:xfrm>
              <a:off x="12375" y="3527"/>
              <a:ext cx="2671" cy="256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749173" name="直接连接符 1073749172"/>
            <p:cNvSpPr/>
            <p:nvPr/>
          </p:nvSpPr>
          <p:spPr>
            <a:xfrm>
              <a:off x="12337" y="6079"/>
              <a:ext cx="5309" cy="0"/>
            </a:xfrm>
            <a:prstGeom prst="line">
              <a:avLst/>
            </a:prstGeom>
            <a:ln w="28575" cap="flat" cmpd="sng">
              <a:solidFill>
                <a:schemeClr val="accent5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9174" name="椭圆 1073749173"/>
            <p:cNvSpPr/>
            <p:nvPr/>
          </p:nvSpPr>
          <p:spPr>
            <a:xfrm>
              <a:off x="15055" y="4145"/>
              <a:ext cx="2002" cy="192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749175" name="直接连接符 1073749174"/>
            <p:cNvSpPr/>
            <p:nvPr/>
          </p:nvSpPr>
          <p:spPr>
            <a:xfrm rot="16200000">
              <a:off x="16354" y="4793"/>
              <a:ext cx="2561" cy="0"/>
            </a:xfrm>
            <a:prstGeom prst="line">
              <a:avLst/>
            </a:prstGeom>
            <a:ln w="28575" cap="flat" cmpd="sng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73749176" name="直接连接符 1073749175"/>
          <p:cNvSpPr/>
          <p:nvPr/>
        </p:nvSpPr>
        <p:spPr>
          <a:xfrm rot="16200000">
            <a:off x="6135370" y="3909695"/>
            <a:ext cx="3381375" cy="0"/>
          </a:xfrm>
          <a:prstGeom prst="line">
            <a:avLst/>
          </a:prstGeom>
          <a:ln w="28575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11.3.4  圆排列问题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43000" y="3418205"/>
          <a:ext cx="8681085" cy="2798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495925" imgH="1771650" progId="Paint.Picture">
                  <p:embed/>
                </p:oleObj>
              </mc:Choice>
              <mc:Fallback>
                <p:oleObj r:id="rId3" imgW="5495925" imgH="1771650" progId="Paint.Picture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3418205"/>
                        <a:ext cx="8681085" cy="2798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文本框 107"/>
          <p:cNvSpPr txBox="1"/>
          <p:nvPr/>
        </p:nvSpPr>
        <p:spPr>
          <a:xfrm>
            <a:off x="426720" y="838200"/>
            <a:ext cx="10986135" cy="230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952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假设已排列了圆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，则在排列圆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时，目标函数可能取得的极小值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的计算公式如下，其中各记号定义如下：</a:t>
            </a:r>
            <a:endParaRPr lang="en-US" sz="2400" b="0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952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sz="24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0" i="1" baseline="-250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：第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个位置所放圆的圆心坐标，规定第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个圆的圆心为坐标原点，即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sz="2400" b="0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952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sz="24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="0" i="1" baseline="-250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：第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个位置所放圆的圆心坐标与第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个位置所放圆的圆心坐标的差。</a:t>
            </a:r>
            <a:endParaRPr lang="en-US" sz="2400" b="0" i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952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sz="24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sz="2400" b="0" i="1" baseline="-250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：第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1~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个位置放置圆后，可能得到的目标函数的极小值。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11.3.4  圆排列问题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43000" y="3524885"/>
          <a:ext cx="8681085" cy="2798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495925" imgH="1771650" progId="Paint.Picture">
                  <p:embed/>
                </p:oleObj>
              </mc:Choice>
              <mc:Fallback>
                <p:oleObj r:id="rId3" imgW="5495925" imgH="1771650" progId="Paint.Picture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3524885"/>
                        <a:ext cx="8681085" cy="2798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3750514" name="图片 1073750513" descr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105" y="797560"/>
            <a:ext cx="5060950" cy="1152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3750513" name="图片 1073750512" descr="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105" y="1973580"/>
            <a:ext cx="6480810" cy="14909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11.3.4  圆排列问题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72465" y="1094105"/>
          <a:ext cx="10752455" cy="4753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572250" imgH="2905125" progId="Paint.Picture">
                  <p:embed/>
                </p:oleObj>
              </mc:Choice>
              <mc:Fallback>
                <p:oleObj r:id="rId3" imgW="6572250" imgH="2905125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2465" y="1094105"/>
                        <a:ext cx="10752455" cy="4753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11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广度优先搜索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11-4    </a:t>
            </a:r>
            <a:r>
              <a:rPr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拓展与演练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11.4.1  限界剪枝法的关键问题</a:t>
            </a:r>
          </a:p>
        </p:txBody>
      </p:sp>
      <p:sp>
        <p:nvSpPr>
          <p:cNvPr id="19" name="Freeform 84"/>
          <p:cNvSpPr/>
          <p:nvPr/>
        </p:nvSpPr>
        <p:spPr bwMode="auto">
          <a:xfrm>
            <a:off x="717108" y="105801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245870" y="893445"/>
            <a:ext cx="1018286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限界剪枝法的较高效率是以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付出一定计算代价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为基础的，其工作方式也造成了算法设计的复杂性，应用限界剪枝法的关键问题如下。</a:t>
            </a:r>
            <a:endParaRPr lang="zh-CN" altLang="en-US" sz="2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5870" y="1988185"/>
            <a:ext cx="10182860" cy="13087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）确定合适的限界函数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。好的限界函数要求：①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计算简单；</a:t>
            </a:r>
            <a:r>
              <a:rPr lang="zh-CN" sz="2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②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保证最优解在搜索空间中；</a:t>
            </a:r>
            <a:r>
              <a:rPr lang="zh-CN" sz="22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③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能在搜索的早期对超出目标函数界的结点进行丢弃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，减少搜索空间，从而尽快找到问题的最优解。</a:t>
            </a:r>
            <a:endParaRPr lang="zh-CN" altLang="en-US" sz="2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5870" y="3321685"/>
            <a:ext cx="10182860" cy="13087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open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表的存储结构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。为了能快速在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open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表中选取使目标函数取得极值的结点，通常采用优先队列存储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open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表。如果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open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表的结点数不是很多，也可以简单的采用数组存储。</a:t>
            </a:r>
            <a:endParaRPr lang="zh-CN" altLang="en-US" sz="2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45870" y="4706620"/>
            <a:ext cx="10182860" cy="13087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）确定最优解的各个分量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。限界剪枝法跳跃式处理搜索空间中的结点，需要对每个扩展结点保存该结点到根结点的路径，或者在搜索过程中构建搜索经过的树结构。</a:t>
            </a:r>
            <a:endParaRPr lang="zh-CN" altLang="en-US" sz="2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11.1.1  广度优先搜索的设计思想</a:t>
            </a: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1234440" y="1066800"/>
            <a:ext cx="85191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运行实例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深入理解操作过程</a:t>
            </a:r>
          </a:p>
        </p:txBody>
      </p:sp>
      <p:grpSp>
        <p:nvGrpSpPr>
          <p:cNvPr id="2" name="Group 82"/>
          <p:cNvGrpSpPr/>
          <p:nvPr/>
        </p:nvGrpSpPr>
        <p:grpSpPr>
          <a:xfrm>
            <a:off x="810600" y="1158020"/>
            <a:ext cx="360000" cy="432000"/>
            <a:chOff x="1743075" y="3159126"/>
            <a:chExt cx="454025" cy="546100"/>
          </a:xfrm>
          <a:solidFill>
            <a:srgbClr val="5A327D"/>
          </a:solidFill>
        </p:grpSpPr>
        <p:sp>
          <p:nvSpPr>
            <p:cNvPr id="47" name="Freeform 69"/>
            <p:cNvSpPr/>
            <p:nvPr/>
          </p:nvSpPr>
          <p:spPr bwMode="auto">
            <a:xfrm>
              <a:off x="1952625" y="3159126"/>
              <a:ext cx="111125" cy="101600"/>
            </a:xfrm>
            <a:custGeom>
              <a:avLst/>
              <a:gdLst>
                <a:gd name="T0" fmla="*/ 26 w 39"/>
                <a:gd name="T1" fmla="*/ 36 h 36"/>
                <a:gd name="T2" fmla="*/ 27 w 39"/>
                <a:gd name="T3" fmla="*/ 36 h 36"/>
                <a:gd name="T4" fmla="*/ 28 w 39"/>
                <a:gd name="T5" fmla="*/ 36 h 36"/>
                <a:gd name="T6" fmla="*/ 39 w 39"/>
                <a:gd name="T7" fmla="*/ 17 h 36"/>
                <a:gd name="T8" fmla="*/ 39 w 39"/>
                <a:gd name="T9" fmla="*/ 16 h 36"/>
                <a:gd name="T10" fmla="*/ 39 w 39"/>
                <a:gd name="T11" fmla="*/ 15 h 36"/>
                <a:gd name="T12" fmla="*/ 13 w 39"/>
                <a:gd name="T13" fmla="*/ 0 h 36"/>
                <a:gd name="T14" fmla="*/ 12 w 39"/>
                <a:gd name="T15" fmla="*/ 0 h 36"/>
                <a:gd name="T16" fmla="*/ 12 w 39"/>
                <a:gd name="T17" fmla="*/ 0 h 36"/>
                <a:gd name="T18" fmla="*/ 0 w 39"/>
                <a:gd name="T19" fmla="*/ 20 h 36"/>
                <a:gd name="T20" fmla="*/ 1 w 39"/>
                <a:gd name="T21" fmla="*/ 21 h 36"/>
                <a:gd name="T22" fmla="*/ 26 w 39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36">
                  <a:moveTo>
                    <a:pt x="26" y="36"/>
                  </a:moveTo>
                  <a:cubicBezTo>
                    <a:pt x="26" y="36"/>
                    <a:pt x="27" y="36"/>
                    <a:pt x="27" y="36"/>
                  </a:cubicBezTo>
                  <a:cubicBezTo>
                    <a:pt x="27" y="36"/>
                    <a:pt x="27" y="36"/>
                    <a:pt x="28" y="3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5"/>
                    <a:pt x="39" y="1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1"/>
                    <a:pt x="1" y="21"/>
                  </a:cubicBez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70"/>
            <p:cNvSpPr/>
            <p:nvPr/>
          </p:nvSpPr>
          <p:spPr bwMode="auto">
            <a:xfrm>
              <a:off x="1743075" y="3557588"/>
              <a:ext cx="79375" cy="98425"/>
            </a:xfrm>
            <a:custGeom>
              <a:avLst/>
              <a:gdLst>
                <a:gd name="T0" fmla="*/ 27 w 28"/>
                <a:gd name="T1" fmla="*/ 17 h 35"/>
                <a:gd name="T2" fmla="*/ 7 w 28"/>
                <a:gd name="T3" fmla="*/ 3 h 35"/>
                <a:gd name="T4" fmla="*/ 4 w 28"/>
                <a:gd name="T5" fmla="*/ 3 h 35"/>
                <a:gd name="T6" fmla="*/ 0 w 28"/>
                <a:gd name="T7" fmla="*/ 34 h 35"/>
                <a:gd name="T8" fmla="*/ 1 w 28"/>
                <a:gd name="T9" fmla="*/ 35 h 35"/>
                <a:gd name="T10" fmla="*/ 1 w 28"/>
                <a:gd name="T11" fmla="*/ 35 h 35"/>
                <a:gd name="T12" fmla="*/ 2 w 28"/>
                <a:gd name="T13" fmla="*/ 35 h 35"/>
                <a:gd name="T14" fmla="*/ 28 w 28"/>
                <a:gd name="T15" fmla="*/ 17 h 35"/>
                <a:gd name="T16" fmla="*/ 27 w 28"/>
                <a:gd name="T1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5">
                  <a:moveTo>
                    <a:pt x="27" y="17"/>
                  </a:moveTo>
                  <a:cubicBezTo>
                    <a:pt x="16" y="0"/>
                    <a:pt x="7" y="3"/>
                    <a:pt x="7" y="3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71"/>
            <p:cNvSpPr>
              <a:spLocks noEditPoints="1"/>
            </p:cNvSpPr>
            <p:nvPr/>
          </p:nvSpPr>
          <p:spPr bwMode="auto">
            <a:xfrm>
              <a:off x="1762125" y="3252788"/>
              <a:ext cx="247650" cy="338138"/>
            </a:xfrm>
            <a:custGeom>
              <a:avLst/>
              <a:gdLst>
                <a:gd name="T0" fmla="*/ 27 w 87"/>
                <a:gd name="T1" fmla="*/ 119 h 119"/>
                <a:gd name="T2" fmla="*/ 87 w 87"/>
                <a:gd name="T3" fmla="*/ 16 h 119"/>
                <a:gd name="T4" fmla="*/ 87 w 87"/>
                <a:gd name="T5" fmla="*/ 16 h 119"/>
                <a:gd name="T6" fmla="*/ 87 w 87"/>
                <a:gd name="T7" fmla="*/ 15 h 119"/>
                <a:gd name="T8" fmla="*/ 61 w 87"/>
                <a:gd name="T9" fmla="*/ 0 h 119"/>
                <a:gd name="T10" fmla="*/ 60 w 87"/>
                <a:gd name="T11" fmla="*/ 0 h 119"/>
                <a:gd name="T12" fmla="*/ 0 w 87"/>
                <a:gd name="T13" fmla="*/ 102 h 119"/>
                <a:gd name="T14" fmla="*/ 27 w 87"/>
                <a:gd name="T15" fmla="*/ 119 h 119"/>
                <a:gd name="T16" fmla="*/ 40 w 87"/>
                <a:gd name="T17" fmla="*/ 57 h 119"/>
                <a:gd name="T18" fmla="*/ 66 w 87"/>
                <a:gd name="T19" fmla="*/ 13 h 119"/>
                <a:gd name="T20" fmla="*/ 72 w 87"/>
                <a:gd name="T21" fmla="*/ 11 h 119"/>
                <a:gd name="T22" fmla="*/ 73 w 87"/>
                <a:gd name="T23" fmla="*/ 17 h 119"/>
                <a:gd name="T24" fmla="*/ 47 w 87"/>
                <a:gd name="T25" fmla="*/ 61 h 119"/>
                <a:gd name="T26" fmla="*/ 43 w 87"/>
                <a:gd name="T27" fmla="*/ 63 h 119"/>
                <a:gd name="T28" fmla="*/ 41 w 87"/>
                <a:gd name="T29" fmla="*/ 63 h 119"/>
                <a:gd name="T30" fmla="*/ 40 w 87"/>
                <a:gd name="T31" fmla="*/ 5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19">
                  <a:moveTo>
                    <a:pt x="27" y="119"/>
                  </a:moveTo>
                  <a:cubicBezTo>
                    <a:pt x="87" y="16"/>
                    <a:pt x="87" y="16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" y="102"/>
                    <a:pt x="15" y="103"/>
                    <a:pt x="27" y="119"/>
                  </a:cubicBezTo>
                  <a:close/>
                  <a:moveTo>
                    <a:pt x="40" y="57"/>
                  </a:moveTo>
                  <a:cubicBezTo>
                    <a:pt x="66" y="13"/>
                    <a:pt x="66" y="13"/>
                    <a:pt x="66" y="13"/>
                  </a:cubicBezTo>
                  <a:cubicBezTo>
                    <a:pt x="67" y="11"/>
                    <a:pt x="70" y="10"/>
                    <a:pt x="72" y="11"/>
                  </a:cubicBezTo>
                  <a:cubicBezTo>
                    <a:pt x="73" y="13"/>
                    <a:pt x="74" y="15"/>
                    <a:pt x="73" y="17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3"/>
                    <a:pt x="45" y="63"/>
                    <a:pt x="43" y="63"/>
                  </a:cubicBezTo>
                  <a:cubicBezTo>
                    <a:pt x="43" y="63"/>
                    <a:pt x="42" y="63"/>
                    <a:pt x="41" y="63"/>
                  </a:cubicBezTo>
                  <a:cubicBezTo>
                    <a:pt x="39" y="62"/>
                    <a:pt x="39" y="59"/>
                    <a:pt x="4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72"/>
            <p:cNvSpPr/>
            <p:nvPr/>
          </p:nvSpPr>
          <p:spPr bwMode="auto">
            <a:xfrm>
              <a:off x="1758950" y="3468688"/>
              <a:ext cx="438150" cy="236538"/>
            </a:xfrm>
            <a:custGeom>
              <a:avLst/>
              <a:gdLst>
                <a:gd name="T0" fmla="*/ 153 w 154"/>
                <a:gd name="T1" fmla="*/ 2 h 83"/>
                <a:gd name="T2" fmla="*/ 148 w 154"/>
                <a:gd name="T3" fmla="*/ 1 h 83"/>
                <a:gd name="T4" fmla="*/ 141 w 154"/>
                <a:gd name="T5" fmla="*/ 5 h 83"/>
                <a:gd name="T6" fmla="*/ 121 w 154"/>
                <a:gd name="T7" fmla="*/ 20 h 83"/>
                <a:gd name="T8" fmla="*/ 122 w 154"/>
                <a:gd name="T9" fmla="*/ 38 h 83"/>
                <a:gd name="T10" fmla="*/ 122 w 154"/>
                <a:gd name="T11" fmla="*/ 38 h 83"/>
                <a:gd name="T12" fmla="*/ 88 w 154"/>
                <a:gd name="T13" fmla="*/ 44 h 83"/>
                <a:gd name="T14" fmla="*/ 43 w 154"/>
                <a:gd name="T15" fmla="*/ 53 h 83"/>
                <a:gd name="T16" fmla="*/ 41 w 154"/>
                <a:gd name="T17" fmla="*/ 56 h 83"/>
                <a:gd name="T18" fmla="*/ 54 w 154"/>
                <a:gd name="T19" fmla="*/ 70 h 83"/>
                <a:gd name="T20" fmla="*/ 62 w 154"/>
                <a:gd name="T21" fmla="*/ 74 h 83"/>
                <a:gd name="T22" fmla="*/ 62 w 154"/>
                <a:gd name="T23" fmla="*/ 75 h 83"/>
                <a:gd name="T24" fmla="*/ 57 w 154"/>
                <a:gd name="T25" fmla="*/ 75 h 83"/>
                <a:gd name="T26" fmla="*/ 53 w 154"/>
                <a:gd name="T27" fmla="*/ 75 h 83"/>
                <a:gd name="T28" fmla="*/ 29 w 154"/>
                <a:gd name="T29" fmla="*/ 73 h 83"/>
                <a:gd name="T30" fmla="*/ 4 w 154"/>
                <a:gd name="T31" fmla="*/ 70 h 83"/>
                <a:gd name="T32" fmla="*/ 0 w 154"/>
                <a:gd name="T33" fmla="*/ 74 h 83"/>
                <a:gd name="T34" fmla="*/ 4 w 154"/>
                <a:gd name="T35" fmla="*/ 78 h 83"/>
                <a:gd name="T36" fmla="*/ 28 w 154"/>
                <a:gd name="T37" fmla="*/ 80 h 83"/>
                <a:gd name="T38" fmla="*/ 53 w 154"/>
                <a:gd name="T39" fmla="*/ 83 h 83"/>
                <a:gd name="T40" fmla="*/ 56 w 154"/>
                <a:gd name="T41" fmla="*/ 83 h 83"/>
                <a:gd name="T42" fmla="*/ 60 w 154"/>
                <a:gd name="T43" fmla="*/ 83 h 83"/>
                <a:gd name="T44" fmla="*/ 70 w 154"/>
                <a:gd name="T45" fmla="*/ 79 h 83"/>
                <a:gd name="T46" fmla="*/ 69 w 154"/>
                <a:gd name="T47" fmla="*/ 70 h 83"/>
                <a:gd name="T48" fmla="*/ 57 w 154"/>
                <a:gd name="T49" fmla="*/ 62 h 83"/>
                <a:gd name="T50" fmla="*/ 49 w 154"/>
                <a:gd name="T51" fmla="*/ 59 h 83"/>
                <a:gd name="T52" fmla="*/ 89 w 154"/>
                <a:gd name="T53" fmla="*/ 52 h 83"/>
                <a:gd name="T54" fmla="*/ 130 w 154"/>
                <a:gd name="T55" fmla="*/ 44 h 83"/>
                <a:gd name="T56" fmla="*/ 133 w 154"/>
                <a:gd name="T57" fmla="*/ 42 h 83"/>
                <a:gd name="T58" fmla="*/ 133 w 154"/>
                <a:gd name="T59" fmla="*/ 38 h 83"/>
                <a:gd name="T60" fmla="*/ 128 w 154"/>
                <a:gd name="T61" fmla="*/ 33 h 83"/>
                <a:gd name="T62" fmla="*/ 127 w 154"/>
                <a:gd name="T63" fmla="*/ 25 h 83"/>
                <a:gd name="T64" fmla="*/ 145 w 154"/>
                <a:gd name="T65" fmla="*/ 12 h 83"/>
                <a:gd name="T66" fmla="*/ 152 w 154"/>
                <a:gd name="T67" fmla="*/ 8 h 83"/>
                <a:gd name="T68" fmla="*/ 153 w 154"/>
                <a:gd name="T6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4" h="83">
                  <a:moveTo>
                    <a:pt x="153" y="2"/>
                  </a:moveTo>
                  <a:cubicBezTo>
                    <a:pt x="152" y="0"/>
                    <a:pt x="149" y="0"/>
                    <a:pt x="148" y="1"/>
                  </a:cubicBezTo>
                  <a:cubicBezTo>
                    <a:pt x="146" y="2"/>
                    <a:pt x="143" y="4"/>
                    <a:pt x="141" y="5"/>
                  </a:cubicBezTo>
                  <a:cubicBezTo>
                    <a:pt x="134" y="9"/>
                    <a:pt x="126" y="14"/>
                    <a:pt x="121" y="20"/>
                  </a:cubicBezTo>
                  <a:cubicBezTo>
                    <a:pt x="113" y="28"/>
                    <a:pt x="119" y="35"/>
                    <a:pt x="122" y="38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12" y="42"/>
                    <a:pt x="100" y="43"/>
                    <a:pt x="88" y="44"/>
                  </a:cubicBezTo>
                  <a:cubicBezTo>
                    <a:pt x="73" y="45"/>
                    <a:pt x="57" y="46"/>
                    <a:pt x="43" y="53"/>
                  </a:cubicBezTo>
                  <a:cubicBezTo>
                    <a:pt x="42" y="53"/>
                    <a:pt x="41" y="54"/>
                    <a:pt x="41" y="56"/>
                  </a:cubicBezTo>
                  <a:cubicBezTo>
                    <a:pt x="39" y="64"/>
                    <a:pt x="47" y="67"/>
                    <a:pt x="54" y="70"/>
                  </a:cubicBezTo>
                  <a:cubicBezTo>
                    <a:pt x="57" y="71"/>
                    <a:pt x="61" y="73"/>
                    <a:pt x="62" y="74"/>
                  </a:cubicBezTo>
                  <a:cubicBezTo>
                    <a:pt x="62" y="74"/>
                    <a:pt x="62" y="75"/>
                    <a:pt x="62" y="75"/>
                  </a:cubicBezTo>
                  <a:cubicBezTo>
                    <a:pt x="61" y="75"/>
                    <a:pt x="58" y="75"/>
                    <a:pt x="57" y="75"/>
                  </a:cubicBezTo>
                  <a:cubicBezTo>
                    <a:pt x="55" y="75"/>
                    <a:pt x="54" y="75"/>
                    <a:pt x="53" y="75"/>
                  </a:cubicBezTo>
                  <a:cubicBezTo>
                    <a:pt x="45" y="75"/>
                    <a:pt x="37" y="74"/>
                    <a:pt x="29" y="73"/>
                  </a:cubicBezTo>
                  <a:cubicBezTo>
                    <a:pt x="21" y="71"/>
                    <a:pt x="12" y="70"/>
                    <a:pt x="4" y="70"/>
                  </a:cubicBezTo>
                  <a:cubicBezTo>
                    <a:pt x="2" y="70"/>
                    <a:pt x="0" y="72"/>
                    <a:pt x="0" y="74"/>
                  </a:cubicBezTo>
                  <a:cubicBezTo>
                    <a:pt x="0" y="76"/>
                    <a:pt x="2" y="78"/>
                    <a:pt x="4" y="78"/>
                  </a:cubicBezTo>
                  <a:cubicBezTo>
                    <a:pt x="12" y="78"/>
                    <a:pt x="19" y="79"/>
                    <a:pt x="28" y="80"/>
                  </a:cubicBezTo>
                  <a:cubicBezTo>
                    <a:pt x="36" y="82"/>
                    <a:pt x="45" y="83"/>
                    <a:pt x="53" y="83"/>
                  </a:cubicBezTo>
                  <a:cubicBezTo>
                    <a:pt x="54" y="83"/>
                    <a:pt x="55" y="83"/>
                    <a:pt x="56" y="83"/>
                  </a:cubicBezTo>
                  <a:cubicBezTo>
                    <a:pt x="58" y="83"/>
                    <a:pt x="59" y="83"/>
                    <a:pt x="60" y="83"/>
                  </a:cubicBezTo>
                  <a:cubicBezTo>
                    <a:pt x="64" y="83"/>
                    <a:pt x="68" y="82"/>
                    <a:pt x="70" y="79"/>
                  </a:cubicBezTo>
                  <a:cubicBezTo>
                    <a:pt x="72" y="75"/>
                    <a:pt x="69" y="71"/>
                    <a:pt x="69" y="70"/>
                  </a:cubicBezTo>
                  <a:cubicBezTo>
                    <a:pt x="66" y="66"/>
                    <a:pt x="62" y="64"/>
                    <a:pt x="57" y="62"/>
                  </a:cubicBezTo>
                  <a:cubicBezTo>
                    <a:pt x="55" y="62"/>
                    <a:pt x="51" y="60"/>
                    <a:pt x="49" y="59"/>
                  </a:cubicBezTo>
                  <a:cubicBezTo>
                    <a:pt x="62" y="54"/>
                    <a:pt x="75" y="53"/>
                    <a:pt x="89" y="52"/>
                  </a:cubicBezTo>
                  <a:cubicBezTo>
                    <a:pt x="103" y="50"/>
                    <a:pt x="117" y="49"/>
                    <a:pt x="130" y="44"/>
                  </a:cubicBezTo>
                  <a:cubicBezTo>
                    <a:pt x="132" y="44"/>
                    <a:pt x="132" y="43"/>
                    <a:pt x="133" y="42"/>
                  </a:cubicBezTo>
                  <a:cubicBezTo>
                    <a:pt x="133" y="41"/>
                    <a:pt x="133" y="39"/>
                    <a:pt x="133" y="38"/>
                  </a:cubicBezTo>
                  <a:cubicBezTo>
                    <a:pt x="131" y="36"/>
                    <a:pt x="130" y="34"/>
                    <a:pt x="128" y="33"/>
                  </a:cubicBezTo>
                  <a:cubicBezTo>
                    <a:pt x="124" y="28"/>
                    <a:pt x="124" y="28"/>
                    <a:pt x="127" y="25"/>
                  </a:cubicBezTo>
                  <a:cubicBezTo>
                    <a:pt x="131" y="20"/>
                    <a:pt x="139" y="16"/>
                    <a:pt x="145" y="12"/>
                  </a:cubicBezTo>
                  <a:cubicBezTo>
                    <a:pt x="148" y="10"/>
                    <a:pt x="150" y="9"/>
                    <a:pt x="152" y="8"/>
                  </a:cubicBezTo>
                  <a:cubicBezTo>
                    <a:pt x="154" y="6"/>
                    <a:pt x="154" y="4"/>
                    <a:pt x="15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1540634" y="4998720"/>
            <a:ext cx="36935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广度优先遍历序列：</a:t>
            </a: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4831182" y="498219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9" name="Text Box 50"/>
          <p:cNvSpPr txBox="1">
            <a:spLocks noChangeArrowheads="1"/>
          </p:cNvSpPr>
          <p:nvPr/>
        </p:nvSpPr>
        <p:spPr bwMode="auto">
          <a:xfrm>
            <a:off x="5329465" y="498219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0" name="Text Box 50"/>
          <p:cNvSpPr txBox="1">
            <a:spLocks noChangeArrowheads="1"/>
          </p:cNvSpPr>
          <p:nvPr/>
        </p:nvSpPr>
        <p:spPr bwMode="auto">
          <a:xfrm>
            <a:off x="5827748" y="498219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2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949281" y="2319107"/>
            <a:ext cx="3427413" cy="655638"/>
            <a:chOff x="6949281" y="2319107"/>
            <a:chExt cx="3427413" cy="655638"/>
          </a:xfrm>
        </p:grpSpPr>
        <p:sp>
          <p:nvSpPr>
            <p:cNvPr id="44" name="Line 48"/>
            <p:cNvSpPr>
              <a:spLocks noChangeShapeType="1"/>
            </p:cNvSpPr>
            <p:nvPr/>
          </p:nvSpPr>
          <p:spPr bwMode="auto">
            <a:xfrm flipV="1">
              <a:off x="6949281" y="2319107"/>
              <a:ext cx="3427413" cy="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61"/>
            <p:cNvSpPr>
              <a:spLocks noChangeShapeType="1"/>
            </p:cNvSpPr>
            <p:nvPr/>
          </p:nvSpPr>
          <p:spPr bwMode="auto">
            <a:xfrm flipV="1">
              <a:off x="6949281" y="2974745"/>
              <a:ext cx="3427413" cy="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" name="Oval 7"/>
          <p:cNvSpPr>
            <a:spLocks noChangeArrowheads="1"/>
          </p:cNvSpPr>
          <p:nvPr/>
        </p:nvSpPr>
        <p:spPr bwMode="auto">
          <a:xfrm>
            <a:off x="1435128" y="2060375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7"/>
          <p:cNvSpPr>
            <a:spLocks noChangeArrowheads="1"/>
          </p:cNvSpPr>
          <p:nvPr/>
        </p:nvSpPr>
        <p:spPr bwMode="auto">
          <a:xfrm>
            <a:off x="3384262" y="2060375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4"/>
          <p:cNvGrpSpPr/>
          <p:nvPr/>
        </p:nvGrpSpPr>
        <p:grpSpPr>
          <a:xfrm>
            <a:off x="1645314" y="2260917"/>
            <a:ext cx="1766757" cy="1504633"/>
            <a:chOff x="1645314" y="2260917"/>
            <a:chExt cx="1766757" cy="1504633"/>
          </a:xfrm>
          <a:solidFill>
            <a:srgbClr val="B4B4BE"/>
          </a:solidFill>
        </p:grpSpPr>
        <p:sp>
          <p:nvSpPr>
            <p:cNvPr id="56" name="Freeform 31"/>
            <p:cNvSpPr/>
            <p:nvPr/>
          </p:nvSpPr>
          <p:spPr bwMode="auto">
            <a:xfrm>
              <a:off x="1864071" y="2260917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3" name="Line 32"/>
            <p:cNvSpPr>
              <a:spLocks noChangeShapeType="1"/>
            </p:cNvSpPr>
            <p:nvPr/>
          </p:nvSpPr>
          <p:spPr bwMode="auto">
            <a:xfrm flipH="1">
              <a:off x="1645314" y="2492375"/>
              <a:ext cx="0" cy="1273175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sp>
        <p:nvSpPr>
          <p:cNvPr id="64" name="Line 34"/>
          <p:cNvSpPr>
            <a:spLocks noChangeShapeType="1"/>
          </p:cNvSpPr>
          <p:nvPr/>
        </p:nvSpPr>
        <p:spPr bwMode="auto">
          <a:xfrm flipH="1" flipV="1">
            <a:off x="1832637" y="2404425"/>
            <a:ext cx="1584000" cy="1404000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65" name="Oval 7"/>
          <p:cNvSpPr>
            <a:spLocks noChangeArrowheads="1"/>
          </p:cNvSpPr>
          <p:nvPr/>
        </p:nvSpPr>
        <p:spPr bwMode="auto">
          <a:xfrm>
            <a:off x="3384262" y="3739951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1435128" y="3739951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Freeform 31"/>
          <p:cNvSpPr/>
          <p:nvPr/>
        </p:nvSpPr>
        <p:spPr bwMode="auto">
          <a:xfrm>
            <a:off x="1851501" y="3981132"/>
            <a:ext cx="1548000" cy="1587"/>
          </a:xfrm>
          <a:custGeom>
            <a:avLst/>
            <a:gdLst>
              <a:gd name="T0" fmla="*/ 0 w 901"/>
              <a:gd name="T1" fmla="*/ 7 h 7"/>
              <a:gd name="T2" fmla="*/ 901 w 901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01" h="7">
                <a:moveTo>
                  <a:pt x="0" y="7"/>
                </a:moveTo>
                <a:lnTo>
                  <a:pt x="901" y="0"/>
                </a:lnTo>
              </a:path>
            </a:pathLst>
          </a:custGeom>
          <a:noFill/>
          <a:ln w="25400" cmpd="sng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68" name="Oval 7"/>
          <p:cNvSpPr>
            <a:spLocks noChangeArrowheads="1"/>
          </p:cNvSpPr>
          <p:nvPr/>
        </p:nvSpPr>
        <p:spPr bwMode="auto">
          <a:xfrm>
            <a:off x="4969007" y="2921970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Freeform 31"/>
          <p:cNvSpPr/>
          <p:nvPr/>
        </p:nvSpPr>
        <p:spPr bwMode="auto">
          <a:xfrm rot="1435955" flipV="1">
            <a:off x="3701941" y="2587989"/>
            <a:ext cx="1392821" cy="174529"/>
          </a:xfrm>
          <a:custGeom>
            <a:avLst/>
            <a:gdLst>
              <a:gd name="T0" fmla="*/ 0 w 901"/>
              <a:gd name="T1" fmla="*/ 7 h 7"/>
              <a:gd name="T2" fmla="*/ 901 w 901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01" h="7">
                <a:moveTo>
                  <a:pt x="0" y="7"/>
                </a:moveTo>
                <a:lnTo>
                  <a:pt x="901" y="0"/>
                </a:lnTo>
              </a:path>
            </a:pathLst>
          </a:custGeom>
          <a:noFill/>
          <a:ln w="25400" cmpd="sng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72" name="Freeform 31"/>
          <p:cNvSpPr/>
          <p:nvPr/>
        </p:nvSpPr>
        <p:spPr bwMode="auto">
          <a:xfrm rot="20164045">
            <a:off x="3701941" y="3541125"/>
            <a:ext cx="1392821" cy="174529"/>
          </a:xfrm>
          <a:custGeom>
            <a:avLst/>
            <a:gdLst>
              <a:gd name="T0" fmla="*/ 0 w 901"/>
              <a:gd name="T1" fmla="*/ 7 h 7"/>
              <a:gd name="T2" fmla="*/ 901 w 901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01" h="7">
                <a:moveTo>
                  <a:pt x="0" y="7"/>
                </a:moveTo>
                <a:lnTo>
                  <a:pt x="901" y="0"/>
                </a:lnTo>
              </a:path>
            </a:pathLst>
          </a:custGeom>
          <a:noFill/>
          <a:ln w="25400" cmpd="sng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73" name="Line 32"/>
          <p:cNvSpPr>
            <a:spLocks noChangeShapeType="1"/>
          </p:cNvSpPr>
          <p:nvPr/>
        </p:nvSpPr>
        <p:spPr bwMode="auto">
          <a:xfrm flipH="1" flipV="1">
            <a:off x="3584416" y="2489530"/>
            <a:ext cx="0" cy="1273175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74" name="Text Box 50"/>
          <p:cNvSpPr txBox="1">
            <a:spLocks noChangeArrowheads="1"/>
          </p:cNvSpPr>
          <p:nvPr/>
        </p:nvSpPr>
        <p:spPr bwMode="auto">
          <a:xfrm>
            <a:off x="7239102" y="2387944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5" name="Text Box 50"/>
          <p:cNvSpPr txBox="1">
            <a:spLocks noChangeArrowheads="1"/>
          </p:cNvSpPr>
          <p:nvPr/>
        </p:nvSpPr>
        <p:spPr bwMode="auto">
          <a:xfrm>
            <a:off x="7802665" y="2387944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6" name="Text Box 50"/>
          <p:cNvSpPr txBox="1">
            <a:spLocks noChangeArrowheads="1"/>
          </p:cNvSpPr>
          <p:nvPr/>
        </p:nvSpPr>
        <p:spPr bwMode="auto">
          <a:xfrm>
            <a:off x="8297274" y="2387944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1" grpId="0" bldLvl="0" animBg="1"/>
      <p:bldP spid="52" grpId="0" bldLvl="0" animBg="1"/>
      <p:bldP spid="69" grpId="0" bldLvl="0" animBg="1"/>
      <p:bldP spid="70" grpId="0" bldLvl="0" animBg="1"/>
      <p:bldP spid="74" grpId="0" bldLvl="0" animBg="1"/>
      <p:bldP spid="74" grpId="1" bldLvl="0" animBg="1"/>
      <p:bldP spid="75" grpId="0" bldLvl="0" animBg="1"/>
      <p:bldP spid="76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11.4.2  批处理作业调度问题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58800" y="818515"/>
            <a:ext cx="10913745" cy="2749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【问题】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给定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个作业的集合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，每个作业都有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项任务分别在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台机器上完成，作业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需要机器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的处理时间为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ij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≤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1 ≤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 3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），每个作业必须先由机器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处理，再由机器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处理，最后由机器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处理。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批处理作业调度问题（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batch-job scheduling problem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要求确定这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个作业的最优处理顺序，使得从第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个作业在机器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上处理开始，到最后一个作业在机器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上处理结束所需的时间最少。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574040" y="3678555"/>
            <a:ext cx="6806565" cy="2232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批处理作业的一个最优调度应使机器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没有空闲时间，且机器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和机器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的空闲时间最小。可以证明，存在一个最优作业调度使得在机器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、机器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和机器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上作业以相同次序完成。</a:t>
            </a:r>
          </a:p>
          <a:p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715250" y="3426460"/>
          <a:ext cx="3597910" cy="2373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266950" imgH="1495425" progId="Paint.Picture">
                  <p:embed/>
                </p:oleObj>
              </mc:Choice>
              <mc:Fallback>
                <p:oleObj r:id="rId3" imgW="2266950" imgH="1495425" progId="Paint.Picture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15250" y="3426460"/>
                        <a:ext cx="3597910" cy="2373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11.4.2  批处理作业调度问题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558800" y="796925"/>
            <a:ext cx="1091374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397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如何在不实际求解问题的情况下得到一个近似解呢？可以随机产生几个调度方案，从中选取具有最短完成时间的调度方案作为近似最优解。</a:t>
            </a:r>
            <a:endParaRPr lang="zh-CN" altLang="en-US" sz="2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410970" y="4450715"/>
          <a:ext cx="9234805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219700" imgH="1057275" progId="Paint.Picture">
                  <p:embed/>
                </p:oleObj>
              </mc:Choice>
              <mc:Fallback>
                <p:oleObj r:id="rId3" imgW="5219700" imgH="1057275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0970" y="4450715"/>
                        <a:ext cx="9234805" cy="187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844155" y="1910715"/>
          <a:ext cx="3597910" cy="2373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266950" imgH="1495425" progId="Paint.Picture">
                  <p:embed/>
                </p:oleObj>
              </mc:Choice>
              <mc:Fallback>
                <p:oleObj r:id="rId5" imgW="2266950" imgH="1495425" progId="Paint.Picture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44155" y="1910715"/>
                        <a:ext cx="3597910" cy="2373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97890" y="2012315"/>
            <a:ext cx="6404610" cy="21209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397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例如，设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个待处理的作业，需要的处理时间如图所示。若处理顺序为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，则从作业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在机器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处理到作业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在机器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处理完成的时间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41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，这可以作为批处理作业调度问题的上界。</a:t>
            </a:r>
            <a:endParaRPr lang="zh-CN" altLang="en-US" sz="2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11.4.2  批处理作业调度问题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558800" y="796925"/>
            <a:ext cx="10913745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397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估算部分解的下界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呢？考虑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理想情况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，机器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和机器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无空闲，最后处理的恰好是在机器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上处理时间最短的作业。例如，以作业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sz="24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开始的处理顺序，估算处理所需的最短时间是：</a:t>
            </a:r>
          </a:p>
        </p:txBody>
      </p:sp>
      <p:graphicFrame>
        <p:nvGraphicFramePr>
          <p:cNvPr id="2" name="Object 90"/>
          <p:cNvGraphicFramePr>
            <a:graphicFrameLocks noChangeAspect="1"/>
          </p:cNvGraphicFramePr>
          <p:nvPr/>
        </p:nvGraphicFramePr>
        <p:xfrm>
          <a:off x="7910830" y="1837690"/>
          <a:ext cx="271272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116330" imgH="355600" progId="Equation.3">
                  <p:embed/>
                </p:oleObj>
              </mc:Choice>
              <mc:Fallback>
                <p:oleObj r:id="rId3" imgW="1116330" imgH="355600" progId="Equation.3">
                  <p:embed/>
                  <p:pic>
                    <p:nvPicPr>
                      <p:cNvPr id="2" name="Object 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10830" y="1837690"/>
                        <a:ext cx="2712720" cy="894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643370" y="2933065"/>
            <a:ext cx="1790065" cy="706755"/>
          </a:xfrm>
          <a:prstGeom prst="rect">
            <a:avLst/>
          </a:prstGeom>
          <a:noFill/>
          <a:ln w="9525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indent="0" algn="ctr"/>
            <a:r>
              <a:rPr lang="zh-CN" sz="2000" b="0">
                <a:ea typeface="宋体" panose="02010600030101010101" pitchFamily="2" charset="-122"/>
              </a:rPr>
              <a:t>作业</a:t>
            </a:r>
            <a:r>
              <a:rPr lang="en-US" sz="2000" b="0" i="1">
                <a:latin typeface="Times New Roman" panose="02020603050405020304" pitchFamily="18" charset="0"/>
              </a:rPr>
              <a:t>J</a:t>
            </a:r>
            <a:r>
              <a:rPr lang="en-US" sz="2000" b="0" i="1" baseline="-25000">
                <a:latin typeface="Times New Roman" panose="02020603050405020304" pitchFamily="18" charset="0"/>
              </a:rPr>
              <a:t>i</a:t>
            </a:r>
            <a:r>
              <a:rPr lang="zh-CN" sz="2000" b="0">
                <a:ea typeface="宋体" panose="02010600030101010101" pitchFamily="2" charset="-122"/>
              </a:rPr>
              <a:t>在机器</a:t>
            </a:r>
            <a:r>
              <a:rPr lang="en-US" sz="2000" b="0">
                <a:latin typeface="Times New Roman" panose="02020603050405020304" pitchFamily="18" charset="0"/>
              </a:rPr>
              <a:t>1</a:t>
            </a:r>
            <a:r>
              <a:rPr lang="zh-CN" sz="2000" b="0">
                <a:ea typeface="宋体" panose="02010600030101010101" pitchFamily="2" charset="-122"/>
              </a:rPr>
              <a:t>上的处理时间</a:t>
            </a:r>
            <a:endParaRPr lang="zh-CN" altLang="en-US" sz="2000"/>
          </a:p>
        </p:txBody>
      </p:sp>
      <p:sp>
        <p:nvSpPr>
          <p:cNvPr id="102" name="文本框 101"/>
          <p:cNvSpPr txBox="1"/>
          <p:nvPr/>
        </p:nvSpPr>
        <p:spPr>
          <a:xfrm>
            <a:off x="7783195" y="3841115"/>
            <a:ext cx="2303145" cy="706755"/>
          </a:xfrm>
          <a:prstGeom prst="rect">
            <a:avLst/>
          </a:prstGeom>
          <a:noFill/>
          <a:ln w="9525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buClrTx/>
              <a:buSzTx/>
              <a:buFontTx/>
            </a:pPr>
            <a:r>
              <a:rPr lang="zh-CN" sz="2000">
                <a:ea typeface="宋体" panose="02010600030101010101" pitchFamily="2" charset="-122"/>
                <a:sym typeface="+mn-ea"/>
              </a:rPr>
              <a:t>所有作业在机器2上的处理时间之和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9640570" y="2933065"/>
            <a:ext cx="1761490" cy="706755"/>
          </a:xfrm>
          <a:prstGeom prst="rect">
            <a:avLst/>
          </a:prstGeom>
          <a:noFill/>
          <a:ln w="9525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buClrTx/>
              <a:buSzTx/>
              <a:buFontTx/>
            </a:pPr>
            <a:r>
              <a:rPr lang="zh-CN" sz="2000">
                <a:ea typeface="宋体" panose="02010600030101010101" pitchFamily="2" charset="-122"/>
                <a:sym typeface="+mn-ea"/>
              </a:rPr>
              <a:t>在机器3上的最短处理时间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8046085" y="2529840"/>
            <a:ext cx="0" cy="37973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8923655" y="2731770"/>
            <a:ext cx="0" cy="10800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0020300" y="2553335"/>
            <a:ext cx="0" cy="37973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58800" y="2274570"/>
            <a:ext cx="5820410" cy="32404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一般情况下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，假设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是当前已安排了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个作业的集合，设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sum1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表示机器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完成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个作业的处理时间，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sum2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表示机器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完成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个作业的处理时间，现在要处理作业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，该部分解的目标函数值的下界计算方法如下：</a:t>
            </a:r>
          </a:p>
          <a:p>
            <a:pPr indent="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sum1 = sum1+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2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2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+1,1</a:t>
            </a:r>
          </a:p>
          <a:p>
            <a:pPr indent="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44195" y="5534025"/>
            <a:ext cx="5835650" cy="4972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1430" fontAlgn="auto">
              <a:lnSpc>
                <a:spcPct val="120000"/>
              </a:lnSpc>
            </a:pP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sum2 = max{sum1, sum2} +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2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2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+1,2</a:t>
            </a:r>
            <a:endParaRPr lang="zh-CN" altLang="en-US" sz="2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93"/>
          <p:cNvGraphicFramePr>
            <a:graphicFrameLocks noChangeAspect="1"/>
          </p:cNvGraphicFramePr>
          <p:nvPr/>
        </p:nvGraphicFramePr>
        <p:xfrm>
          <a:off x="1357630" y="5075555"/>
          <a:ext cx="5723255" cy="648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540000" imgH="279400" progId="Equation.3">
                  <p:embed/>
                </p:oleObj>
              </mc:Choice>
              <mc:Fallback>
                <p:oleObj r:id="rId5" imgW="2540000" imgH="279400" progId="Equation.3">
                  <p:embed/>
                  <p:pic>
                    <p:nvPicPr>
                      <p:cNvPr id="3" name="Object 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7630" y="5075555"/>
                        <a:ext cx="5723255" cy="648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2" grpId="0" animBg="1"/>
      <p:bldP spid="103" grpId="0" animBg="1"/>
      <p:bldP spid="10" grpId="0"/>
      <p:bldP spid="10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11.4.2  批处理作业调度问题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959610" y="956945"/>
          <a:ext cx="8072120" cy="530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067550" imgH="4648200" progId="Paint.Picture">
                  <p:embed/>
                </p:oleObj>
              </mc:Choice>
              <mc:Fallback>
                <p:oleObj r:id="rId3" imgW="7067550" imgH="4648200" progId="Paint.Picture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9610" y="956945"/>
                        <a:ext cx="8072120" cy="530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8153400" y="3892550"/>
          <a:ext cx="3597910" cy="2373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266950" imgH="1495425" progId="Paint.Picture">
                  <p:embed/>
                </p:oleObj>
              </mc:Choice>
              <mc:Fallback>
                <p:oleObj r:id="rId5" imgW="2266950" imgH="1495425" progId="Paint.Picture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53400" y="3892550"/>
                        <a:ext cx="3597910" cy="2373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11.1.1  广度优先搜索的设计思想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234440" y="1066800"/>
            <a:ext cx="85191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运行实例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深入理解操作过程</a:t>
            </a:r>
          </a:p>
        </p:txBody>
      </p:sp>
      <p:grpSp>
        <p:nvGrpSpPr>
          <p:cNvPr id="6" name="Group 82"/>
          <p:cNvGrpSpPr/>
          <p:nvPr/>
        </p:nvGrpSpPr>
        <p:grpSpPr>
          <a:xfrm>
            <a:off x="810600" y="1158020"/>
            <a:ext cx="360000" cy="432000"/>
            <a:chOff x="1743075" y="3159126"/>
            <a:chExt cx="454025" cy="546100"/>
          </a:xfrm>
          <a:solidFill>
            <a:srgbClr val="5A327D"/>
          </a:solidFill>
        </p:grpSpPr>
        <p:sp>
          <p:nvSpPr>
            <p:cNvPr id="7" name="Freeform 69"/>
            <p:cNvSpPr/>
            <p:nvPr/>
          </p:nvSpPr>
          <p:spPr bwMode="auto">
            <a:xfrm>
              <a:off x="1952625" y="3159126"/>
              <a:ext cx="111125" cy="101600"/>
            </a:xfrm>
            <a:custGeom>
              <a:avLst/>
              <a:gdLst>
                <a:gd name="T0" fmla="*/ 26 w 39"/>
                <a:gd name="T1" fmla="*/ 36 h 36"/>
                <a:gd name="T2" fmla="*/ 27 w 39"/>
                <a:gd name="T3" fmla="*/ 36 h 36"/>
                <a:gd name="T4" fmla="*/ 28 w 39"/>
                <a:gd name="T5" fmla="*/ 36 h 36"/>
                <a:gd name="T6" fmla="*/ 39 w 39"/>
                <a:gd name="T7" fmla="*/ 17 h 36"/>
                <a:gd name="T8" fmla="*/ 39 w 39"/>
                <a:gd name="T9" fmla="*/ 16 h 36"/>
                <a:gd name="T10" fmla="*/ 39 w 39"/>
                <a:gd name="T11" fmla="*/ 15 h 36"/>
                <a:gd name="T12" fmla="*/ 13 w 39"/>
                <a:gd name="T13" fmla="*/ 0 h 36"/>
                <a:gd name="T14" fmla="*/ 12 w 39"/>
                <a:gd name="T15" fmla="*/ 0 h 36"/>
                <a:gd name="T16" fmla="*/ 12 w 39"/>
                <a:gd name="T17" fmla="*/ 0 h 36"/>
                <a:gd name="T18" fmla="*/ 0 w 39"/>
                <a:gd name="T19" fmla="*/ 20 h 36"/>
                <a:gd name="T20" fmla="*/ 1 w 39"/>
                <a:gd name="T21" fmla="*/ 21 h 36"/>
                <a:gd name="T22" fmla="*/ 26 w 39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36">
                  <a:moveTo>
                    <a:pt x="26" y="36"/>
                  </a:moveTo>
                  <a:cubicBezTo>
                    <a:pt x="26" y="36"/>
                    <a:pt x="27" y="36"/>
                    <a:pt x="27" y="36"/>
                  </a:cubicBezTo>
                  <a:cubicBezTo>
                    <a:pt x="27" y="36"/>
                    <a:pt x="27" y="36"/>
                    <a:pt x="28" y="3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5"/>
                    <a:pt x="39" y="1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1"/>
                    <a:pt x="1" y="21"/>
                  </a:cubicBez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0"/>
            <p:cNvSpPr/>
            <p:nvPr/>
          </p:nvSpPr>
          <p:spPr bwMode="auto">
            <a:xfrm>
              <a:off x="1743075" y="3557588"/>
              <a:ext cx="79375" cy="98425"/>
            </a:xfrm>
            <a:custGeom>
              <a:avLst/>
              <a:gdLst>
                <a:gd name="T0" fmla="*/ 27 w 28"/>
                <a:gd name="T1" fmla="*/ 17 h 35"/>
                <a:gd name="T2" fmla="*/ 7 w 28"/>
                <a:gd name="T3" fmla="*/ 3 h 35"/>
                <a:gd name="T4" fmla="*/ 4 w 28"/>
                <a:gd name="T5" fmla="*/ 3 h 35"/>
                <a:gd name="T6" fmla="*/ 0 w 28"/>
                <a:gd name="T7" fmla="*/ 34 h 35"/>
                <a:gd name="T8" fmla="*/ 1 w 28"/>
                <a:gd name="T9" fmla="*/ 35 h 35"/>
                <a:gd name="T10" fmla="*/ 1 w 28"/>
                <a:gd name="T11" fmla="*/ 35 h 35"/>
                <a:gd name="T12" fmla="*/ 2 w 28"/>
                <a:gd name="T13" fmla="*/ 35 h 35"/>
                <a:gd name="T14" fmla="*/ 28 w 28"/>
                <a:gd name="T15" fmla="*/ 17 h 35"/>
                <a:gd name="T16" fmla="*/ 27 w 28"/>
                <a:gd name="T1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5">
                  <a:moveTo>
                    <a:pt x="27" y="17"/>
                  </a:moveTo>
                  <a:cubicBezTo>
                    <a:pt x="16" y="0"/>
                    <a:pt x="7" y="3"/>
                    <a:pt x="7" y="3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1"/>
            <p:cNvSpPr>
              <a:spLocks noEditPoints="1"/>
            </p:cNvSpPr>
            <p:nvPr/>
          </p:nvSpPr>
          <p:spPr bwMode="auto">
            <a:xfrm>
              <a:off x="1762125" y="3252788"/>
              <a:ext cx="247650" cy="338138"/>
            </a:xfrm>
            <a:custGeom>
              <a:avLst/>
              <a:gdLst>
                <a:gd name="T0" fmla="*/ 27 w 87"/>
                <a:gd name="T1" fmla="*/ 119 h 119"/>
                <a:gd name="T2" fmla="*/ 87 w 87"/>
                <a:gd name="T3" fmla="*/ 16 h 119"/>
                <a:gd name="T4" fmla="*/ 87 w 87"/>
                <a:gd name="T5" fmla="*/ 16 h 119"/>
                <a:gd name="T6" fmla="*/ 87 w 87"/>
                <a:gd name="T7" fmla="*/ 15 h 119"/>
                <a:gd name="T8" fmla="*/ 61 w 87"/>
                <a:gd name="T9" fmla="*/ 0 h 119"/>
                <a:gd name="T10" fmla="*/ 60 w 87"/>
                <a:gd name="T11" fmla="*/ 0 h 119"/>
                <a:gd name="T12" fmla="*/ 0 w 87"/>
                <a:gd name="T13" fmla="*/ 102 h 119"/>
                <a:gd name="T14" fmla="*/ 27 w 87"/>
                <a:gd name="T15" fmla="*/ 119 h 119"/>
                <a:gd name="T16" fmla="*/ 40 w 87"/>
                <a:gd name="T17" fmla="*/ 57 h 119"/>
                <a:gd name="T18" fmla="*/ 66 w 87"/>
                <a:gd name="T19" fmla="*/ 13 h 119"/>
                <a:gd name="T20" fmla="*/ 72 w 87"/>
                <a:gd name="T21" fmla="*/ 11 h 119"/>
                <a:gd name="T22" fmla="*/ 73 w 87"/>
                <a:gd name="T23" fmla="*/ 17 h 119"/>
                <a:gd name="T24" fmla="*/ 47 w 87"/>
                <a:gd name="T25" fmla="*/ 61 h 119"/>
                <a:gd name="T26" fmla="*/ 43 w 87"/>
                <a:gd name="T27" fmla="*/ 63 h 119"/>
                <a:gd name="T28" fmla="*/ 41 w 87"/>
                <a:gd name="T29" fmla="*/ 63 h 119"/>
                <a:gd name="T30" fmla="*/ 40 w 87"/>
                <a:gd name="T31" fmla="*/ 5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19">
                  <a:moveTo>
                    <a:pt x="27" y="119"/>
                  </a:moveTo>
                  <a:cubicBezTo>
                    <a:pt x="87" y="16"/>
                    <a:pt x="87" y="16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" y="102"/>
                    <a:pt x="15" y="103"/>
                    <a:pt x="27" y="119"/>
                  </a:cubicBezTo>
                  <a:close/>
                  <a:moveTo>
                    <a:pt x="40" y="57"/>
                  </a:moveTo>
                  <a:cubicBezTo>
                    <a:pt x="66" y="13"/>
                    <a:pt x="66" y="13"/>
                    <a:pt x="66" y="13"/>
                  </a:cubicBezTo>
                  <a:cubicBezTo>
                    <a:pt x="67" y="11"/>
                    <a:pt x="70" y="10"/>
                    <a:pt x="72" y="11"/>
                  </a:cubicBezTo>
                  <a:cubicBezTo>
                    <a:pt x="73" y="13"/>
                    <a:pt x="74" y="15"/>
                    <a:pt x="73" y="17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3"/>
                    <a:pt x="45" y="63"/>
                    <a:pt x="43" y="63"/>
                  </a:cubicBezTo>
                  <a:cubicBezTo>
                    <a:pt x="43" y="63"/>
                    <a:pt x="42" y="63"/>
                    <a:pt x="41" y="63"/>
                  </a:cubicBezTo>
                  <a:cubicBezTo>
                    <a:pt x="39" y="62"/>
                    <a:pt x="39" y="59"/>
                    <a:pt x="4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2"/>
            <p:cNvSpPr/>
            <p:nvPr/>
          </p:nvSpPr>
          <p:spPr bwMode="auto">
            <a:xfrm>
              <a:off x="1758950" y="3468688"/>
              <a:ext cx="438150" cy="236538"/>
            </a:xfrm>
            <a:custGeom>
              <a:avLst/>
              <a:gdLst>
                <a:gd name="T0" fmla="*/ 153 w 154"/>
                <a:gd name="T1" fmla="*/ 2 h 83"/>
                <a:gd name="T2" fmla="*/ 148 w 154"/>
                <a:gd name="T3" fmla="*/ 1 h 83"/>
                <a:gd name="T4" fmla="*/ 141 w 154"/>
                <a:gd name="T5" fmla="*/ 5 h 83"/>
                <a:gd name="T6" fmla="*/ 121 w 154"/>
                <a:gd name="T7" fmla="*/ 20 h 83"/>
                <a:gd name="T8" fmla="*/ 122 w 154"/>
                <a:gd name="T9" fmla="*/ 38 h 83"/>
                <a:gd name="T10" fmla="*/ 122 w 154"/>
                <a:gd name="T11" fmla="*/ 38 h 83"/>
                <a:gd name="T12" fmla="*/ 88 w 154"/>
                <a:gd name="T13" fmla="*/ 44 h 83"/>
                <a:gd name="T14" fmla="*/ 43 w 154"/>
                <a:gd name="T15" fmla="*/ 53 h 83"/>
                <a:gd name="T16" fmla="*/ 41 w 154"/>
                <a:gd name="T17" fmla="*/ 56 h 83"/>
                <a:gd name="T18" fmla="*/ 54 w 154"/>
                <a:gd name="T19" fmla="*/ 70 h 83"/>
                <a:gd name="T20" fmla="*/ 62 w 154"/>
                <a:gd name="T21" fmla="*/ 74 h 83"/>
                <a:gd name="T22" fmla="*/ 62 w 154"/>
                <a:gd name="T23" fmla="*/ 75 h 83"/>
                <a:gd name="T24" fmla="*/ 57 w 154"/>
                <a:gd name="T25" fmla="*/ 75 h 83"/>
                <a:gd name="T26" fmla="*/ 53 w 154"/>
                <a:gd name="T27" fmla="*/ 75 h 83"/>
                <a:gd name="T28" fmla="*/ 29 w 154"/>
                <a:gd name="T29" fmla="*/ 73 h 83"/>
                <a:gd name="T30" fmla="*/ 4 w 154"/>
                <a:gd name="T31" fmla="*/ 70 h 83"/>
                <a:gd name="T32" fmla="*/ 0 w 154"/>
                <a:gd name="T33" fmla="*/ 74 h 83"/>
                <a:gd name="T34" fmla="*/ 4 w 154"/>
                <a:gd name="T35" fmla="*/ 78 h 83"/>
                <a:gd name="T36" fmla="*/ 28 w 154"/>
                <a:gd name="T37" fmla="*/ 80 h 83"/>
                <a:gd name="T38" fmla="*/ 53 w 154"/>
                <a:gd name="T39" fmla="*/ 83 h 83"/>
                <a:gd name="T40" fmla="*/ 56 w 154"/>
                <a:gd name="T41" fmla="*/ 83 h 83"/>
                <a:gd name="T42" fmla="*/ 60 w 154"/>
                <a:gd name="T43" fmla="*/ 83 h 83"/>
                <a:gd name="T44" fmla="*/ 70 w 154"/>
                <a:gd name="T45" fmla="*/ 79 h 83"/>
                <a:gd name="T46" fmla="*/ 69 w 154"/>
                <a:gd name="T47" fmla="*/ 70 h 83"/>
                <a:gd name="T48" fmla="*/ 57 w 154"/>
                <a:gd name="T49" fmla="*/ 62 h 83"/>
                <a:gd name="T50" fmla="*/ 49 w 154"/>
                <a:gd name="T51" fmla="*/ 59 h 83"/>
                <a:gd name="T52" fmla="*/ 89 w 154"/>
                <a:gd name="T53" fmla="*/ 52 h 83"/>
                <a:gd name="T54" fmla="*/ 130 w 154"/>
                <a:gd name="T55" fmla="*/ 44 h 83"/>
                <a:gd name="T56" fmla="*/ 133 w 154"/>
                <a:gd name="T57" fmla="*/ 42 h 83"/>
                <a:gd name="T58" fmla="*/ 133 w 154"/>
                <a:gd name="T59" fmla="*/ 38 h 83"/>
                <a:gd name="T60" fmla="*/ 128 w 154"/>
                <a:gd name="T61" fmla="*/ 33 h 83"/>
                <a:gd name="T62" fmla="*/ 127 w 154"/>
                <a:gd name="T63" fmla="*/ 25 h 83"/>
                <a:gd name="T64" fmla="*/ 145 w 154"/>
                <a:gd name="T65" fmla="*/ 12 h 83"/>
                <a:gd name="T66" fmla="*/ 152 w 154"/>
                <a:gd name="T67" fmla="*/ 8 h 83"/>
                <a:gd name="T68" fmla="*/ 153 w 154"/>
                <a:gd name="T6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4" h="83">
                  <a:moveTo>
                    <a:pt x="153" y="2"/>
                  </a:moveTo>
                  <a:cubicBezTo>
                    <a:pt x="152" y="0"/>
                    <a:pt x="149" y="0"/>
                    <a:pt x="148" y="1"/>
                  </a:cubicBezTo>
                  <a:cubicBezTo>
                    <a:pt x="146" y="2"/>
                    <a:pt x="143" y="4"/>
                    <a:pt x="141" y="5"/>
                  </a:cubicBezTo>
                  <a:cubicBezTo>
                    <a:pt x="134" y="9"/>
                    <a:pt x="126" y="14"/>
                    <a:pt x="121" y="20"/>
                  </a:cubicBezTo>
                  <a:cubicBezTo>
                    <a:pt x="113" y="28"/>
                    <a:pt x="119" y="35"/>
                    <a:pt x="122" y="38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12" y="42"/>
                    <a:pt x="100" y="43"/>
                    <a:pt x="88" y="44"/>
                  </a:cubicBezTo>
                  <a:cubicBezTo>
                    <a:pt x="73" y="45"/>
                    <a:pt x="57" y="46"/>
                    <a:pt x="43" y="53"/>
                  </a:cubicBezTo>
                  <a:cubicBezTo>
                    <a:pt x="42" y="53"/>
                    <a:pt x="41" y="54"/>
                    <a:pt x="41" y="56"/>
                  </a:cubicBezTo>
                  <a:cubicBezTo>
                    <a:pt x="39" y="64"/>
                    <a:pt x="47" y="67"/>
                    <a:pt x="54" y="70"/>
                  </a:cubicBezTo>
                  <a:cubicBezTo>
                    <a:pt x="57" y="71"/>
                    <a:pt x="61" y="73"/>
                    <a:pt x="62" y="74"/>
                  </a:cubicBezTo>
                  <a:cubicBezTo>
                    <a:pt x="62" y="74"/>
                    <a:pt x="62" y="75"/>
                    <a:pt x="62" y="75"/>
                  </a:cubicBezTo>
                  <a:cubicBezTo>
                    <a:pt x="61" y="75"/>
                    <a:pt x="58" y="75"/>
                    <a:pt x="57" y="75"/>
                  </a:cubicBezTo>
                  <a:cubicBezTo>
                    <a:pt x="55" y="75"/>
                    <a:pt x="54" y="75"/>
                    <a:pt x="53" y="75"/>
                  </a:cubicBezTo>
                  <a:cubicBezTo>
                    <a:pt x="45" y="75"/>
                    <a:pt x="37" y="74"/>
                    <a:pt x="29" y="73"/>
                  </a:cubicBezTo>
                  <a:cubicBezTo>
                    <a:pt x="21" y="71"/>
                    <a:pt x="12" y="70"/>
                    <a:pt x="4" y="70"/>
                  </a:cubicBezTo>
                  <a:cubicBezTo>
                    <a:pt x="2" y="70"/>
                    <a:pt x="0" y="72"/>
                    <a:pt x="0" y="74"/>
                  </a:cubicBezTo>
                  <a:cubicBezTo>
                    <a:pt x="0" y="76"/>
                    <a:pt x="2" y="78"/>
                    <a:pt x="4" y="78"/>
                  </a:cubicBezTo>
                  <a:cubicBezTo>
                    <a:pt x="12" y="78"/>
                    <a:pt x="19" y="79"/>
                    <a:pt x="28" y="80"/>
                  </a:cubicBezTo>
                  <a:cubicBezTo>
                    <a:pt x="36" y="82"/>
                    <a:pt x="45" y="83"/>
                    <a:pt x="53" y="83"/>
                  </a:cubicBezTo>
                  <a:cubicBezTo>
                    <a:pt x="54" y="83"/>
                    <a:pt x="55" y="83"/>
                    <a:pt x="56" y="83"/>
                  </a:cubicBezTo>
                  <a:cubicBezTo>
                    <a:pt x="58" y="83"/>
                    <a:pt x="59" y="83"/>
                    <a:pt x="60" y="83"/>
                  </a:cubicBezTo>
                  <a:cubicBezTo>
                    <a:pt x="64" y="83"/>
                    <a:pt x="68" y="82"/>
                    <a:pt x="70" y="79"/>
                  </a:cubicBezTo>
                  <a:cubicBezTo>
                    <a:pt x="72" y="75"/>
                    <a:pt x="69" y="71"/>
                    <a:pt x="69" y="70"/>
                  </a:cubicBezTo>
                  <a:cubicBezTo>
                    <a:pt x="66" y="66"/>
                    <a:pt x="62" y="64"/>
                    <a:pt x="57" y="62"/>
                  </a:cubicBezTo>
                  <a:cubicBezTo>
                    <a:pt x="55" y="62"/>
                    <a:pt x="51" y="60"/>
                    <a:pt x="49" y="59"/>
                  </a:cubicBezTo>
                  <a:cubicBezTo>
                    <a:pt x="62" y="54"/>
                    <a:pt x="75" y="53"/>
                    <a:pt x="89" y="52"/>
                  </a:cubicBezTo>
                  <a:cubicBezTo>
                    <a:pt x="103" y="50"/>
                    <a:pt x="117" y="49"/>
                    <a:pt x="130" y="44"/>
                  </a:cubicBezTo>
                  <a:cubicBezTo>
                    <a:pt x="132" y="44"/>
                    <a:pt x="132" y="43"/>
                    <a:pt x="133" y="42"/>
                  </a:cubicBezTo>
                  <a:cubicBezTo>
                    <a:pt x="133" y="41"/>
                    <a:pt x="133" y="39"/>
                    <a:pt x="133" y="38"/>
                  </a:cubicBezTo>
                  <a:cubicBezTo>
                    <a:pt x="131" y="36"/>
                    <a:pt x="130" y="34"/>
                    <a:pt x="128" y="33"/>
                  </a:cubicBezTo>
                  <a:cubicBezTo>
                    <a:pt x="124" y="28"/>
                    <a:pt x="124" y="28"/>
                    <a:pt x="127" y="25"/>
                  </a:cubicBezTo>
                  <a:cubicBezTo>
                    <a:pt x="131" y="20"/>
                    <a:pt x="139" y="16"/>
                    <a:pt x="145" y="12"/>
                  </a:cubicBezTo>
                  <a:cubicBezTo>
                    <a:pt x="148" y="10"/>
                    <a:pt x="150" y="9"/>
                    <a:pt x="152" y="8"/>
                  </a:cubicBezTo>
                  <a:cubicBezTo>
                    <a:pt x="154" y="6"/>
                    <a:pt x="154" y="4"/>
                    <a:pt x="15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540634" y="4998720"/>
            <a:ext cx="36935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广度优先遍历序列：</a:t>
            </a:r>
          </a:p>
        </p:txBody>
      </p:sp>
      <p:sp>
        <p:nvSpPr>
          <p:cNvPr id="12" name="Text Box 50"/>
          <p:cNvSpPr txBox="1">
            <a:spLocks noChangeArrowheads="1"/>
          </p:cNvSpPr>
          <p:nvPr/>
        </p:nvSpPr>
        <p:spPr bwMode="auto">
          <a:xfrm>
            <a:off x="4831182" y="498219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" name="Text Box 50"/>
          <p:cNvSpPr txBox="1">
            <a:spLocks noChangeArrowheads="1"/>
          </p:cNvSpPr>
          <p:nvPr/>
        </p:nvSpPr>
        <p:spPr bwMode="auto">
          <a:xfrm>
            <a:off x="5329465" y="498219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B42D2D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auto">
          <a:xfrm>
            <a:off x="5827748" y="498219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285A3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285A32"/>
                </a:solidFill>
                <a:latin typeface="Times New Roman" panose="02020603050405020304" pitchFamily="18" charset="0"/>
              </a:rPr>
              <a:t>2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6949281" y="2319107"/>
            <a:ext cx="3427413" cy="655638"/>
            <a:chOff x="6949281" y="2319107"/>
            <a:chExt cx="3427413" cy="655638"/>
          </a:xfrm>
        </p:grpSpPr>
        <p:sp>
          <p:nvSpPr>
            <p:cNvPr id="16" name="Line 48"/>
            <p:cNvSpPr>
              <a:spLocks noChangeShapeType="1"/>
            </p:cNvSpPr>
            <p:nvPr/>
          </p:nvSpPr>
          <p:spPr bwMode="auto">
            <a:xfrm flipV="1">
              <a:off x="6949281" y="2319107"/>
              <a:ext cx="3427413" cy="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61"/>
            <p:cNvSpPr>
              <a:spLocks noChangeShapeType="1"/>
            </p:cNvSpPr>
            <p:nvPr/>
          </p:nvSpPr>
          <p:spPr bwMode="auto">
            <a:xfrm flipV="1">
              <a:off x="6949281" y="2974745"/>
              <a:ext cx="3427413" cy="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1435128" y="2060375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3384262" y="2060375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 flipH="1" flipV="1">
            <a:off x="1832637" y="2404425"/>
            <a:ext cx="1584000" cy="1404000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3384262" y="3739951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1435128" y="3739951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4969007" y="2921970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1"/>
          <p:cNvGrpSpPr/>
          <p:nvPr/>
        </p:nvGrpSpPr>
        <p:grpSpPr>
          <a:xfrm>
            <a:off x="1645314" y="2260917"/>
            <a:ext cx="3434208" cy="1721802"/>
            <a:chOff x="1645314" y="2260917"/>
            <a:chExt cx="3434208" cy="1721802"/>
          </a:xfrm>
          <a:solidFill>
            <a:srgbClr val="B4B4BE"/>
          </a:solidFill>
        </p:grpSpPr>
        <p:sp>
          <p:nvSpPr>
            <p:cNvPr id="25" name="Freeform 31"/>
            <p:cNvSpPr/>
            <p:nvPr/>
          </p:nvSpPr>
          <p:spPr bwMode="auto">
            <a:xfrm>
              <a:off x="1864071" y="2260917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 flipH="1">
              <a:off x="1645314" y="2492375"/>
              <a:ext cx="0" cy="1273175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7" name="Freeform 31"/>
            <p:cNvSpPr/>
            <p:nvPr/>
          </p:nvSpPr>
          <p:spPr bwMode="auto">
            <a:xfrm>
              <a:off x="1851501" y="3981132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8" name="Freeform 31"/>
            <p:cNvSpPr/>
            <p:nvPr/>
          </p:nvSpPr>
          <p:spPr bwMode="auto">
            <a:xfrm rot="1435955" flipV="1">
              <a:off x="3686701" y="2572749"/>
              <a:ext cx="1392821" cy="174529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sp>
        <p:nvSpPr>
          <p:cNvPr id="29" name="Freeform 31"/>
          <p:cNvSpPr/>
          <p:nvPr/>
        </p:nvSpPr>
        <p:spPr bwMode="auto">
          <a:xfrm rot="20164045">
            <a:off x="3701941" y="3541125"/>
            <a:ext cx="1392821" cy="174529"/>
          </a:xfrm>
          <a:custGeom>
            <a:avLst/>
            <a:gdLst>
              <a:gd name="T0" fmla="*/ 0 w 901"/>
              <a:gd name="T1" fmla="*/ 7 h 7"/>
              <a:gd name="T2" fmla="*/ 901 w 901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01" h="7">
                <a:moveTo>
                  <a:pt x="0" y="7"/>
                </a:moveTo>
                <a:lnTo>
                  <a:pt x="901" y="0"/>
                </a:lnTo>
              </a:path>
            </a:pathLst>
          </a:custGeom>
          <a:noFill/>
          <a:ln w="25400" cmpd="sng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 flipH="1" flipV="1">
            <a:off x="3584416" y="2489530"/>
            <a:ext cx="0" cy="1273175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32" name="Text Box 50"/>
          <p:cNvSpPr txBox="1">
            <a:spLocks noChangeArrowheads="1"/>
          </p:cNvSpPr>
          <p:nvPr/>
        </p:nvSpPr>
        <p:spPr bwMode="auto">
          <a:xfrm>
            <a:off x="7802665" y="2387944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3" name="Text Box 50"/>
          <p:cNvSpPr txBox="1">
            <a:spLocks noChangeArrowheads="1"/>
          </p:cNvSpPr>
          <p:nvPr/>
        </p:nvSpPr>
        <p:spPr bwMode="auto">
          <a:xfrm>
            <a:off x="8297274" y="2387944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4" name="Text Box 50"/>
          <p:cNvSpPr txBox="1">
            <a:spLocks noChangeArrowheads="1"/>
          </p:cNvSpPr>
          <p:nvPr/>
        </p:nvSpPr>
        <p:spPr bwMode="auto">
          <a:xfrm>
            <a:off x="6385718" y="498219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B42D2D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5" name="Text Box 50"/>
          <p:cNvSpPr txBox="1">
            <a:spLocks noChangeArrowheads="1"/>
          </p:cNvSpPr>
          <p:nvPr/>
        </p:nvSpPr>
        <p:spPr bwMode="auto">
          <a:xfrm>
            <a:off x="6949281" y="500350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285A3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285A3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8819067" y="2387944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7" name="Text Box 50"/>
          <p:cNvSpPr txBox="1">
            <a:spLocks noChangeArrowheads="1"/>
          </p:cNvSpPr>
          <p:nvPr/>
        </p:nvSpPr>
        <p:spPr bwMode="auto">
          <a:xfrm>
            <a:off x="9281477" y="2373945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11.1.1  广度优先搜索的设计思想</a:t>
            </a: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1234440" y="1066800"/>
            <a:ext cx="85191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运行实例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深入理解操作过程</a:t>
            </a:r>
          </a:p>
        </p:txBody>
      </p:sp>
      <p:grpSp>
        <p:nvGrpSpPr>
          <p:cNvPr id="2" name="Group 82"/>
          <p:cNvGrpSpPr/>
          <p:nvPr/>
        </p:nvGrpSpPr>
        <p:grpSpPr>
          <a:xfrm>
            <a:off x="810600" y="1158020"/>
            <a:ext cx="360000" cy="432000"/>
            <a:chOff x="1743075" y="3159126"/>
            <a:chExt cx="454025" cy="546100"/>
          </a:xfrm>
          <a:solidFill>
            <a:srgbClr val="5A327D"/>
          </a:solidFill>
        </p:grpSpPr>
        <p:sp>
          <p:nvSpPr>
            <p:cNvPr id="47" name="Freeform 69"/>
            <p:cNvSpPr/>
            <p:nvPr/>
          </p:nvSpPr>
          <p:spPr bwMode="auto">
            <a:xfrm>
              <a:off x="1952625" y="3159126"/>
              <a:ext cx="111125" cy="101600"/>
            </a:xfrm>
            <a:custGeom>
              <a:avLst/>
              <a:gdLst>
                <a:gd name="T0" fmla="*/ 26 w 39"/>
                <a:gd name="T1" fmla="*/ 36 h 36"/>
                <a:gd name="T2" fmla="*/ 27 w 39"/>
                <a:gd name="T3" fmla="*/ 36 h 36"/>
                <a:gd name="T4" fmla="*/ 28 w 39"/>
                <a:gd name="T5" fmla="*/ 36 h 36"/>
                <a:gd name="T6" fmla="*/ 39 w 39"/>
                <a:gd name="T7" fmla="*/ 17 h 36"/>
                <a:gd name="T8" fmla="*/ 39 w 39"/>
                <a:gd name="T9" fmla="*/ 16 h 36"/>
                <a:gd name="T10" fmla="*/ 39 w 39"/>
                <a:gd name="T11" fmla="*/ 15 h 36"/>
                <a:gd name="T12" fmla="*/ 13 w 39"/>
                <a:gd name="T13" fmla="*/ 0 h 36"/>
                <a:gd name="T14" fmla="*/ 12 w 39"/>
                <a:gd name="T15" fmla="*/ 0 h 36"/>
                <a:gd name="T16" fmla="*/ 12 w 39"/>
                <a:gd name="T17" fmla="*/ 0 h 36"/>
                <a:gd name="T18" fmla="*/ 0 w 39"/>
                <a:gd name="T19" fmla="*/ 20 h 36"/>
                <a:gd name="T20" fmla="*/ 1 w 39"/>
                <a:gd name="T21" fmla="*/ 21 h 36"/>
                <a:gd name="T22" fmla="*/ 26 w 39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36">
                  <a:moveTo>
                    <a:pt x="26" y="36"/>
                  </a:moveTo>
                  <a:cubicBezTo>
                    <a:pt x="26" y="36"/>
                    <a:pt x="27" y="36"/>
                    <a:pt x="27" y="36"/>
                  </a:cubicBezTo>
                  <a:cubicBezTo>
                    <a:pt x="27" y="36"/>
                    <a:pt x="27" y="36"/>
                    <a:pt x="28" y="3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5"/>
                    <a:pt x="39" y="1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1"/>
                    <a:pt x="1" y="21"/>
                  </a:cubicBez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70"/>
            <p:cNvSpPr/>
            <p:nvPr/>
          </p:nvSpPr>
          <p:spPr bwMode="auto">
            <a:xfrm>
              <a:off x="1743075" y="3557588"/>
              <a:ext cx="79375" cy="98425"/>
            </a:xfrm>
            <a:custGeom>
              <a:avLst/>
              <a:gdLst>
                <a:gd name="T0" fmla="*/ 27 w 28"/>
                <a:gd name="T1" fmla="*/ 17 h 35"/>
                <a:gd name="T2" fmla="*/ 7 w 28"/>
                <a:gd name="T3" fmla="*/ 3 h 35"/>
                <a:gd name="T4" fmla="*/ 4 w 28"/>
                <a:gd name="T5" fmla="*/ 3 h 35"/>
                <a:gd name="T6" fmla="*/ 0 w 28"/>
                <a:gd name="T7" fmla="*/ 34 h 35"/>
                <a:gd name="T8" fmla="*/ 1 w 28"/>
                <a:gd name="T9" fmla="*/ 35 h 35"/>
                <a:gd name="T10" fmla="*/ 1 w 28"/>
                <a:gd name="T11" fmla="*/ 35 h 35"/>
                <a:gd name="T12" fmla="*/ 2 w 28"/>
                <a:gd name="T13" fmla="*/ 35 h 35"/>
                <a:gd name="T14" fmla="*/ 28 w 28"/>
                <a:gd name="T15" fmla="*/ 17 h 35"/>
                <a:gd name="T16" fmla="*/ 27 w 28"/>
                <a:gd name="T1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5">
                  <a:moveTo>
                    <a:pt x="27" y="17"/>
                  </a:moveTo>
                  <a:cubicBezTo>
                    <a:pt x="16" y="0"/>
                    <a:pt x="7" y="3"/>
                    <a:pt x="7" y="3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71"/>
            <p:cNvSpPr>
              <a:spLocks noEditPoints="1"/>
            </p:cNvSpPr>
            <p:nvPr/>
          </p:nvSpPr>
          <p:spPr bwMode="auto">
            <a:xfrm>
              <a:off x="1762125" y="3252788"/>
              <a:ext cx="247650" cy="338138"/>
            </a:xfrm>
            <a:custGeom>
              <a:avLst/>
              <a:gdLst>
                <a:gd name="T0" fmla="*/ 27 w 87"/>
                <a:gd name="T1" fmla="*/ 119 h 119"/>
                <a:gd name="T2" fmla="*/ 87 w 87"/>
                <a:gd name="T3" fmla="*/ 16 h 119"/>
                <a:gd name="T4" fmla="*/ 87 w 87"/>
                <a:gd name="T5" fmla="*/ 16 h 119"/>
                <a:gd name="T6" fmla="*/ 87 w 87"/>
                <a:gd name="T7" fmla="*/ 15 h 119"/>
                <a:gd name="T8" fmla="*/ 61 w 87"/>
                <a:gd name="T9" fmla="*/ 0 h 119"/>
                <a:gd name="T10" fmla="*/ 60 w 87"/>
                <a:gd name="T11" fmla="*/ 0 h 119"/>
                <a:gd name="T12" fmla="*/ 0 w 87"/>
                <a:gd name="T13" fmla="*/ 102 h 119"/>
                <a:gd name="T14" fmla="*/ 27 w 87"/>
                <a:gd name="T15" fmla="*/ 119 h 119"/>
                <a:gd name="T16" fmla="*/ 40 w 87"/>
                <a:gd name="T17" fmla="*/ 57 h 119"/>
                <a:gd name="T18" fmla="*/ 66 w 87"/>
                <a:gd name="T19" fmla="*/ 13 h 119"/>
                <a:gd name="T20" fmla="*/ 72 w 87"/>
                <a:gd name="T21" fmla="*/ 11 h 119"/>
                <a:gd name="T22" fmla="*/ 73 w 87"/>
                <a:gd name="T23" fmla="*/ 17 h 119"/>
                <a:gd name="T24" fmla="*/ 47 w 87"/>
                <a:gd name="T25" fmla="*/ 61 h 119"/>
                <a:gd name="T26" fmla="*/ 43 w 87"/>
                <a:gd name="T27" fmla="*/ 63 h 119"/>
                <a:gd name="T28" fmla="*/ 41 w 87"/>
                <a:gd name="T29" fmla="*/ 63 h 119"/>
                <a:gd name="T30" fmla="*/ 40 w 87"/>
                <a:gd name="T31" fmla="*/ 5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19">
                  <a:moveTo>
                    <a:pt x="27" y="119"/>
                  </a:moveTo>
                  <a:cubicBezTo>
                    <a:pt x="87" y="16"/>
                    <a:pt x="87" y="16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" y="102"/>
                    <a:pt x="15" y="103"/>
                    <a:pt x="27" y="119"/>
                  </a:cubicBezTo>
                  <a:close/>
                  <a:moveTo>
                    <a:pt x="40" y="57"/>
                  </a:moveTo>
                  <a:cubicBezTo>
                    <a:pt x="66" y="13"/>
                    <a:pt x="66" y="13"/>
                    <a:pt x="66" y="13"/>
                  </a:cubicBezTo>
                  <a:cubicBezTo>
                    <a:pt x="67" y="11"/>
                    <a:pt x="70" y="10"/>
                    <a:pt x="72" y="11"/>
                  </a:cubicBezTo>
                  <a:cubicBezTo>
                    <a:pt x="73" y="13"/>
                    <a:pt x="74" y="15"/>
                    <a:pt x="73" y="17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3"/>
                    <a:pt x="45" y="63"/>
                    <a:pt x="43" y="63"/>
                  </a:cubicBezTo>
                  <a:cubicBezTo>
                    <a:pt x="43" y="63"/>
                    <a:pt x="42" y="63"/>
                    <a:pt x="41" y="63"/>
                  </a:cubicBezTo>
                  <a:cubicBezTo>
                    <a:pt x="39" y="62"/>
                    <a:pt x="39" y="59"/>
                    <a:pt x="4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72"/>
            <p:cNvSpPr/>
            <p:nvPr/>
          </p:nvSpPr>
          <p:spPr bwMode="auto">
            <a:xfrm>
              <a:off x="1758950" y="3468688"/>
              <a:ext cx="438150" cy="236538"/>
            </a:xfrm>
            <a:custGeom>
              <a:avLst/>
              <a:gdLst>
                <a:gd name="T0" fmla="*/ 153 w 154"/>
                <a:gd name="T1" fmla="*/ 2 h 83"/>
                <a:gd name="T2" fmla="*/ 148 w 154"/>
                <a:gd name="T3" fmla="*/ 1 h 83"/>
                <a:gd name="T4" fmla="*/ 141 w 154"/>
                <a:gd name="T5" fmla="*/ 5 h 83"/>
                <a:gd name="T6" fmla="*/ 121 w 154"/>
                <a:gd name="T7" fmla="*/ 20 h 83"/>
                <a:gd name="T8" fmla="*/ 122 w 154"/>
                <a:gd name="T9" fmla="*/ 38 h 83"/>
                <a:gd name="T10" fmla="*/ 122 w 154"/>
                <a:gd name="T11" fmla="*/ 38 h 83"/>
                <a:gd name="T12" fmla="*/ 88 w 154"/>
                <a:gd name="T13" fmla="*/ 44 h 83"/>
                <a:gd name="T14" fmla="*/ 43 w 154"/>
                <a:gd name="T15" fmla="*/ 53 h 83"/>
                <a:gd name="T16" fmla="*/ 41 w 154"/>
                <a:gd name="T17" fmla="*/ 56 h 83"/>
                <a:gd name="T18" fmla="*/ 54 w 154"/>
                <a:gd name="T19" fmla="*/ 70 h 83"/>
                <a:gd name="T20" fmla="*/ 62 w 154"/>
                <a:gd name="T21" fmla="*/ 74 h 83"/>
                <a:gd name="T22" fmla="*/ 62 w 154"/>
                <a:gd name="T23" fmla="*/ 75 h 83"/>
                <a:gd name="T24" fmla="*/ 57 w 154"/>
                <a:gd name="T25" fmla="*/ 75 h 83"/>
                <a:gd name="T26" fmla="*/ 53 w 154"/>
                <a:gd name="T27" fmla="*/ 75 h 83"/>
                <a:gd name="T28" fmla="*/ 29 w 154"/>
                <a:gd name="T29" fmla="*/ 73 h 83"/>
                <a:gd name="T30" fmla="*/ 4 w 154"/>
                <a:gd name="T31" fmla="*/ 70 h 83"/>
                <a:gd name="T32" fmla="*/ 0 w 154"/>
                <a:gd name="T33" fmla="*/ 74 h 83"/>
                <a:gd name="T34" fmla="*/ 4 w 154"/>
                <a:gd name="T35" fmla="*/ 78 h 83"/>
                <a:gd name="T36" fmla="*/ 28 w 154"/>
                <a:gd name="T37" fmla="*/ 80 h 83"/>
                <a:gd name="T38" fmla="*/ 53 w 154"/>
                <a:gd name="T39" fmla="*/ 83 h 83"/>
                <a:gd name="T40" fmla="*/ 56 w 154"/>
                <a:gd name="T41" fmla="*/ 83 h 83"/>
                <a:gd name="T42" fmla="*/ 60 w 154"/>
                <a:gd name="T43" fmla="*/ 83 h 83"/>
                <a:gd name="T44" fmla="*/ 70 w 154"/>
                <a:gd name="T45" fmla="*/ 79 h 83"/>
                <a:gd name="T46" fmla="*/ 69 w 154"/>
                <a:gd name="T47" fmla="*/ 70 h 83"/>
                <a:gd name="T48" fmla="*/ 57 w 154"/>
                <a:gd name="T49" fmla="*/ 62 h 83"/>
                <a:gd name="T50" fmla="*/ 49 w 154"/>
                <a:gd name="T51" fmla="*/ 59 h 83"/>
                <a:gd name="T52" fmla="*/ 89 w 154"/>
                <a:gd name="T53" fmla="*/ 52 h 83"/>
                <a:gd name="T54" fmla="*/ 130 w 154"/>
                <a:gd name="T55" fmla="*/ 44 h 83"/>
                <a:gd name="T56" fmla="*/ 133 w 154"/>
                <a:gd name="T57" fmla="*/ 42 h 83"/>
                <a:gd name="T58" fmla="*/ 133 w 154"/>
                <a:gd name="T59" fmla="*/ 38 h 83"/>
                <a:gd name="T60" fmla="*/ 128 w 154"/>
                <a:gd name="T61" fmla="*/ 33 h 83"/>
                <a:gd name="T62" fmla="*/ 127 w 154"/>
                <a:gd name="T63" fmla="*/ 25 h 83"/>
                <a:gd name="T64" fmla="*/ 145 w 154"/>
                <a:gd name="T65" fmla="*/ 12 h 83"/>
                <a:gd name="T66" fmla="*/ 152 w 154"/>
                <a:gd name="T67" fmla="*/ 8 h 83"/>
                <a:gd name="T68" fmla="*/ 153 w 154"/>
                <a:gd name="T6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4" h="83">
                  <a:moveTo>
                    <a:pt x="153" y="2"/>
                  </a:moveTo>
                  <a:cubicBezTo>
                    <a:pt x="152" y="0"/>
                    <a:pt x="149" y="0"/>
                    <a:pt x="148" y="1"/>
                  </a:cubicBezTo>
                  <a:cubicBezTo>
                    <a:pt x="146" y="2"/>
                    <a:pt x="143" y="4"/>
                    <a:pt x="141" y="5"/>
                  </a:cubicBezTo>
                  <a:cubicBezTo>
                    <a:pt x="134" y="9"/>
                    <a:pt x="126" y="14"/>
                    <a:pt x="121" y="20"/>
                  </a:cubicBezTo>
                  <a:cubicBezTo>
                    <a:pt x="113" y="28"/>
                    <a:pt x="119" y="35"/>
                    <a:pt x="122" y="38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12" y="42"/>
                    <a:pt x="100" y="43"/>
                    <a:pt x="88" y="44"/>
                  </a:cubicBezTo>
                  <a:cubicBezTo>
                    <a:pt x="73" y="45"/>
                    <a:pt x="57" y="46"/>
                    <a:pt x="43" y="53"/>
                  </a:cubicBezTo>
                  <a:cubicBezTo>
                    <a:pt x="42" y="53"/>
                    <a:pt x="41" y="54"/>
                    <a:pt x="41" y="56"/>
                  </a:cubicBezTo>
                  <a:cubicBezTo>
                    <a:pt x="39" y="64"/>
                    <a:pt x="47" y="67"/>
                    <a:pt x="54" y="70"/>
                  </a:cubicBezTo>
                  <a:cubicBezTo>
                    <a:pt x="57" y="71"/>
                    <a:pt x="61" y="73"/>
                    <a:pt x="62" y="74"/>
                  </a:cubicBezTo>
                  <a:cubicBezTo>
                    <a:pt x="62" y="74"/>
                    <a:pt x="62" y="75"/>
                    <a:pt x="62" y="75"/>
                  </a:cubicBezTo>
                  <a:cubicBezTo>
                    <a:pt x="61" y="75"/>
                    <a:pt x="58" y="75"/>
                    <a:pt x="57" y="75"/>
                  </a:cubicBezTo>
                  <a:cubicBezTo>
                    <a:pt x="55" y="75"/>
                    <a:pt x="54" y="75"/>
                    <a:pt x="53" y="75"/>
                  </a:cubicBezTo>
                  <a:cubicBezTo>
                    <a:pt x="45" y="75"/>
                    <a:pt x="37" y="74"/>
                    <a:pt x="29" y="73"/>
                  </a:cubicBezTo>
                  <a:cubicBezTo>
                    <a:pt x="21" y="71"/>
                    <a:pt x="12" y="70"/>
                    <a:pt x="4" y="70"/>
                  </a:cubicBezTo>
                  <a:cubicBezTo>
                    <a:pt x="2" y="70"/>
                    <a:pt x="0" y="72"/>
                    <a:pt x="0" y="74"/>
                  </a:cubicBezTo>
                  <a:cubicBezTo>
                    <a:pt x="0" y="76"/>
                    <a:pt x="2" y="78"/>
                    <a:pt x="4" y="78"/>
                  </a:cubicBezTo>
                  <a:cubicBezTo>
                    <a:pt x="12" y="78"/>
                    <a:pt x="19" y="79"/>
                    <a:pt x="28" y="80"/>
                  </a:cubicBezTo>
                  <a:cubicBezTo>
                    <a:pt x="36" y="82"/>
                    <a:pt x="45" y="83"/>
                    <a:pt x="53" y="83"/>
                  </a:cubicBezTo>
                  <a:cubicBezTo>
                    <a:pt x="54" y="83"/>
                    <a:pt x="55" y="83"/>
                    <a:pt x="56" y="83"/>
                  </a:cubicBezTo>
                  <a:cubicBezTo>
                    <a:pt x="58" y="83"/>
                    <a:pt x="59" y="83"/>
                    <a:pt x="60" y="83"/>
                  </a:cubicBezTo>
                  <a:cubicBezTo>
                    <a:pt x="64" y="83"/>
                    <a:pt x="68" y="82"/>
                    <a:pt x="70" y="79"/>
                  </a:cubicBezTo>
                  <a:cubicBezTo>
                    <a:pt x="72" y="75"/>
                    <a:pt x="69" y="71"/>
                    <a:pt x="69" y="70"/>
                  </a:cubicBezTo>
                  <a:cubicBezTo>
                    <a:pt x="66" y="66"/>
                    <a:pt x="62" y="64"/>
                    <a:pt x="57" y="62"/>
                  </a:cubicBezTo>
                  <a:cubicBezTo>
                    <a:pt x="55" y="62"/>
                    <a:pt x="51" y="60"/>
                    <a:pt x="49" y="59"/>
                  </a:cubicBezTo>
                  <a:cubicBezTo>
                    <a:pt x="62" y="54"/>
                    <a:pt x="75" y="53"/>
                    <a:pt x="89" y="52"/>
                  </a:cubicBezTo>
                  <a:cubicBezTo>
                    <a:pt x="103" y="50"/>
                    <a:pt x="117" y="49"/>
                    <a:pt x="130" y="44"/>
                  </a:cubicBezTo>
                  <a:cubicBezTo>
                    <a:pt x="132" y="44"/>
                    <a:pt x="132" y="43"/>
                    <a:pt x="133" y="42"/>
                  </a:cubicBezTo>
                  <a:cubicBezTo>
                    <a:pt x="133" y="41"/>
                    <a:pt x="133" y="39"/>
                    <a:pt x="133" y="38"/>
                  </a:cubicBezTo>
                  <a:cubicBezTo>
                    <a:pt x="131" y="36"/>
                    <a:pt x="130" y="34"/>
                    <a:pt x="128" y="33"/>
                  </a:cubicBezTo>
                  <a:cubicBezTo>
                    <a:pt x="124" y="28"/>
                    <a:pt x="124" y="28"/>
                    <a:pt x="127" y="25"/>
                  </a:cubicBezTo>
                  <a:cubicBezTo>
                    <a:pt x="131" y="20"/>
                    <a:pt x="139" y="16"/>
                    <a:pt x="145" y="12"/>
                  </a:cubicBezTo>
                  <a:cubicBezTo>
                    <a:pt x="148" y="10"/>
                    <a:pt x="150" y="9"/>
                    <a:pt x="152" y="8"/>
                  </a:cubicBezTo>
                  <a:cubicBezTo>
                    <a:pt x="154" y="6"/>
                    <a:pt x="154" y="4"/>
                    <a:pt x="15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1540634" y="4998720"/>
            <a:ext cx="36935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广度优先遍历序列：</a:t>
            </a: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4831182" y="498219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9" name="Text Box 50"/>
          <p:cNvSpPr txBox="1">
            <a:spLocks noChangeArrowheads="1"/>
          </p:cNvSpPr>
          <p:nvPr/>
        </p:nvSpPr>
        <p:spPr bwMode="auto">
          <a:xfrm>
            <a:off x="5329465" y="498219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B42D2D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0" name="Text Box 50"/>
          <p:cNvSpPr txBox="1">
            <a:spLocks noChangeArrowheads="1"/>
          </p:cNvSpPr>
          <p:nvPr/>
        </p:nvSpPr>
        <p:spPr bwMode="auto">
          <a:xfrm>
            <a:off x="5827748" y="498219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285A3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285A32"/>
                </a:solidFill>
                <a:latin typeface="Times New Roman" panose="02020603050405020304" pitchFamily="18" charset="0"/>
              </a:rPr>
              <a:t>2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949281" y="2319107"/>
            <a:ext cx="3427413" cy="655638"/>
            <a:chOff x="6949281" y="2319107"/>
            <a:chExt cx="3427413" cy="655638"/>
          </a:xfrm>
        </p:grpSpPr>
        <p:sp>
          <p:nvSpPr>
            <p:cNvPr id="44" name="Line 48"/>
            <p:cNvSpPr>
              <a:spLocks noChangeShapeType="1"/>
            </p:cNvSpPr>
            <p:nvPr/>
          </p:nvSpPr>
          <p:spPr bwMode="auto">
            <a:xfrm flipV="1">
              <a:off x="6949281" y="2319107"/>
              <a:ext cx="3427413" cy="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61"/>
            <p:cNvSpPr>
              <a:spLocks noChangeShapeType="1"/>
            </p:cNvSpPr>
            <p:nvPr/>
          </p:nvSpPr>
          <p:spPr bwMode="auto">
            <a:xfrm flipV="1">
              <a:off x="6949281" y="2974745"/>
              <a:ext cx="3427413" cy="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" name="Oval 7"/>
          <p:cNvSpPr>
            <a:spLocks noChangeArrowheads="1"/>
          </p:cNvSpPr>
          <p:nvPr/>
        </p:nvSpPr>
        <p:spPr bwMode="auto">
          <a:xfrm>
            <a:off x="1435128" y="2060375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7"/>
          <p:cNvSpPr>
            <a:spLocks noChangeArrowheads="1"/>
          </p:cNvSpPr>
          <p:nvPr/>
        </p:nvSpPr>
        <p:spPr bwMode="auto">
          <a:xfrm>
            <a:off x="3384262" y="2060375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Line 34"/>
          <p:cNvSpPr>
            <a:spLocks noChangeShapeType="1"/>
          </p:cNvSpPr>
          <p:nvPr/>
        </p:nvSpPr>
        <p:spPr bwMode="auto">
          <a:xfrm flipH="1" flipV="1">
            <a:off x="1832637" y="2404425"/>
            <a:ext cx="1584000" cy="1404000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65" name="Oval 7"/>
          <p:cNvSpPr>
            <a:spLocks noChangeArrowheads="1"/>
          </p:cNvSpPr>
          <p:nvPr/>
        </p:nvSpPr>
        <p:spPr bwMode="auto">
          <a:xfrm>
            <a:off x="3384262" y="3739951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1435128" y="3739951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val 7"/>
          <p:cNvSpPr>
            <a:spLocks noChangeArrowheads="1"/>
          </p:cNvSpPr>
          <p:nvPr/>
        </p:nvSpPr>
        <p:spPr bwMode="auto">
          <a:xfrm>
            <a:off x="4969007" y="2921970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1"/>
          <p:cNvGrpSpPr/>
          <p:nvPr/>
        </p:nvGrpSpPr>
        <p:grpSpPr>
          <a:xfrm>
            <a:off x="1645314" y="2260917"/>
            <a:ext cx="3434208" cy="1721802"/>
            <a:chOff x="1645314" y="2260917"/>
            <a:chExt cx="3434208" cy="1721802"/>
          </a:xfrm>
          <a:solidFill>
            <a:srgbClr val="B4B4BE"/>
          </a:solidFill>
        </p:grpSpPr>
        <p:sp>
          <p:nvSpPr>
            <p:cNvPr id="56" name="Freeform 31"/>
            <p:cNvSpPr/>
            <p:nvPr/>
          </p:nvSpPr>
          <p:spPr bwMode="auto">
            <a:xfrm>
              <a:off x="1864071" y="2260917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3" name="Line 32"/>
            <p:cNvSpPr>
              <a:spLocks noChangeShapeType="1"/>
            </p:cNvSpPr>
            <p:nvPr/>
          </p:nvSpPr>
          <p:spPr bwMode="auto">
            <a:xfrm flipH="1">
              <a:off x="1645314" y="2492375"/>
              <a:ext cx="0" cy="1273175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7" name="Freeform 31"/>
            <p:cNvSpPr/>
            <p:nvPr/>
          </p:nvSpPr>
          <p:spPr bwMode="auto">
            <a:xfrm>
              <a:off x="1851501" y="3981132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1" name="Freeform 31"/>
            <p:cNvSpPr/>
            <p:nvPr/>
          </p:nvSpPr>
          <p:spPr bwMode="auto">
            <a:xfrm rot="1435955" flipV="1">
              <a:off x="3686701" y="2572749"/>
              <a:ext cx="1392821" cy="174529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sp>
        <p:nvSpPr>
          <p:cNvPr id="72" name="Freeform 31"/>
          <p:cNvSpPr/>
          <p:nvPr/>
        </p:nvSpPr>
        <p:spPr bwMode="auto">
          <a:xfrm rot="20164045">
            <a:off x="3701941" y="3541125"/>
            <a:ext cx="1392821" cy="174529"/>
          </a:xfrm>
          <a:custGeom>
            <a:avLst/>
            <a:gdLst>
              <a:gd name="T0" fmla="*/ 0 w 901"/>
              <a:gd name="T1" fmla="*/ 7 h 7"/>
              <a:gd name="T2" fmla="*/ 901 w 901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01" h="7">
                <a:moveTo>
                  <a:pt x="0" y="7"/>
                </a:moveTo>
                <a:lnTo>
                  <a:pt x="901" y="0"/>
                </a:lnTo>
              </a:path>
            </a:pathLst>
          </a:custGeom>
          <a:noFill/>
          <a:ln w="25400" cmpd="sng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73" name="Line 32"/>
          <p:cNvSpPr>
            <a:spLocks noChangeShapeType="1"/>
          </p:cNvSpPr>
          <p:nvPr/>
        </p:nvSpPr>
        <p:spPr bwMode="auto">
          <a:xfrm flipH="1" flipV="1">
            <a:off x="3584416" y="2489530"/>
            <a:ext cx="0" cy="1273175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38" name="Text Box 50"/>
          <p:cNvSpPr txBox="1">
            <a:spLocks noChangeArrowheads="1"/>
          </p:cNvSpPr>
          <p:nvPr/>
        </p:nvSpPr>
        <p:spPr bwMode="auto">
          <a:xfrm>
            <a:off x="6385718" y="498219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B42D2D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B42D2D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9" name="Text Box 50"/>
          <p:cNvSpPr txBox="1">
            <a:spLocks noChangeArrowheads="1"/>
          </p:cNvSpPr>
          <p:nvPr/>
        </p:nvSpPr>
        <p:spPr bwMode="auto">
          <a:xfrm>
            <a:off x="6949281" y="500350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285A3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285A3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0" name="Text Box 50"/>
          <p:cNvSpPr txBox="1">
            <a:spLocks noChangeArrowheads="1"/>
          </p:cNvSpPr>
          <p:nvPr/>
        </p:nvSpPr>
        <p:spPr bwMode="auto">
          <a:xfrm>
            <a:off x="8819067" y="2387944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1" name="Text Box 50"/>
          <p:cNvSpPr txBox="1">
            <a:spLocks noChangeArrowheads="1"/>
          </p:cNvSpPr>
          <p:nvPr/>
        </p:nvSpPr>
        <p:spPr bwMode="auto">
          <a:xfrm>
            <a:off x="9281477" y="2373945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11.1.2  农夫抓牛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568960" y="855980"/>
            <a:ext cx="10727055" cy="1863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【问题】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假设农夫和牛都位于数轴上，农夫位于点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，牛位于点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），农夫有以下两种移动方式：（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）从点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移动到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，每次移动花费一分钟；（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）从点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移动到点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，每次移动花费一分钟，假设牛没有意识到农夫的行动，站在原地不动，农夫最少要花费多长时间才能抓住牛？</a:t>
            </a:r>
            <a:endParaRPr lang="zh-CN" altLang="en-US" sz="2400" b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8960" y="2820035"/>
            <a:ext cx="6532880" cy="3192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这是一个</a:t>
            </a:r>
            <a:r>
              <a:rPr lang="zh-CN" sz="2400" b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最少步数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问题，适合用广度优先搜索。将数轴上每个点看作是图的顶点，对于任意点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，有两条</a:t>
            </a:r>
            <a:r>
              <a:rPr lang="zh-CN" sz="2400" b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双向边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连到点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 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，有一条</a:t>
            </a:r>
            <a:r>
              <a:rPr lang="zh-CN" sz="2400" b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单向边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连到点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，则农夫抓牛问题转化为求从顶点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出发到顶点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sz="2400" b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最短路径长度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sz="2400" b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</a:t>
            </a:r>
            <a:r>
              <a:rPr lang="en-US" altLang="zh-CN" sz="2400" b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=3</a:t>
            </a:r>
            <a:r>
              <a:rPr lang="zh-CN" sz="2400" b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sz="2400" b="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=5</a:t>
            </a:r>
            <a:r>
              <a:rPr lang="zh-CN" sz="2400" b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广度优先搜索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过程如右图所示</a:t>
            </a:r>
            <a:r>
              <a:rPr lang="zh-CN" altLang="zh-CN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最短</a:t>
            </a:r>
            <a:r>
              <a:rPr lang="zh-CN" altLang="zh-CN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路径长度是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  <a:endParaRPr lang="zh-CN" altLang="en-US" sz="2400" b="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DB5535-C15A-5DB4-60B4-9789B5EFEA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1" t="3698" r="3986"/>
          <a:stretch/>
        </p:blipFill>
        <p:spPr>
          <a:xfrm>
            <a:off x="7707085" y="2989090"/>
            <a:ext cx="3342555" cy="2485077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744369" name="文本框 1073744368"/>
          <p:cNvSpPr txBox="1"/>
          <p:nvPr/>
        </p:nvSpPr>
        <p:spPr>
          <a:xfrm>
            <a:off x="1169035" y="2106930"/>
            <a:ext cx="9853930" cy="437007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算法：农夫抓牛CatchCattle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输入：农夫的位置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，牛位的位置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输出：最少步数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队列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初始化；初始化flag[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2*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K] = {0}；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将起点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放入队列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，修改标志flag[N] = 1，right = rear；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当队列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非空时执行下述操作：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队列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的队头元素出队；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如果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，输出到达顶点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的步数steps，算法结束；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依次扩展结点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的每个子结点：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3.3.1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-1；如果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flag[v]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0，将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入队，修改标志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flag[v] = 1；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3.3.2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+1；如果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flag[v]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0，将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入队，修改标志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flag[v] = 1；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3.3.3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；如果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flag[v]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0，将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入队，修改标志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flag[v] = 1；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如果front等于right，则steps++；right = rear;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 队列为空，没有到达位置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，返回失败标志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-1；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448945" y="809625"/>
            <a:ext cx="11053445" cy="13087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sz="2400" b="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算法】</a:t>
            </a:r>
            <a:r>
              <a:rPr sz="24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设数组flag</a:t>
            </a:r>
            <a:r>
              <a:rPr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2*</a:t>
            </a:r>
            <a:r>
              <a:rPr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K]表示数轴上某个点是否被搜索，设变量right表示每一层最后搜索的顶点，变量rear指向队列的队尾位置，front指向队列队头的前一个位置，steps表示待扩展结点距起点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b="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的步数，算法如下</a:t>
            </a:r>
            <a:r>
              <a:rPr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11.1.2  农夫抓牛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3565" y="830580"/>
            <a:ext cx="10777220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设队列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采用顺序队列，简单起见，假定队列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不会发生溢出，如果当前出队结点是本层最后搜索的顶点，则步数steps加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1，并且接下来入队的结点应该是这层的最后顶点，调整变量right。程序如下：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2510" y="2268220"/>
            <a:ext cx="10564495" cy="3816429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int CatchCattle(int N, int K)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u, v, right = 0, steps = 0, flag[K] = {0};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Q[K], front, rear;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</a:t>
            </a: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front = rear = -1;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    Q[++rear] = N; flag[N] = 1;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while (front != rear)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u = Q[++front];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if (u == K) return steps;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>
                <a:sym typeface="+mn-ea"/>
              </a:rPr>
              <a:t>        </a:t>
            </a:r>
            <a:r>
              <a:rPr lang="en-US" altLang="zh-CN" sz="2200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v = u - 1;  if (flag[v] == 0) { Q[++rear] = v; flag[v] = 1; }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11.1.2  农夫抓牛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4735</Words>
  <Application>Microsoft Office PowerPoint</Application>
  <PresentationFormat>宽屏</PresentationFormat>
  <Paragraphs>282</Paragraphs>
  <Slides>43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Microsoft YaHei UI</vt:lpstr>
      <vt:lpstr>微软雅黑</vt:lpstr>
      <vt:lpstr>Arial</vt:lpstr>
      <vt:lpstr>Calibri</vt:lpstr>
      <vt:lpstr>Calibri Light</vt:lpstr>
      <vt:lpstr>Times New Roman</vt:lpstr>
      <vt:lpstr>Office Theme</vt:lpstr>
      <vt:lpstr>Bitmap Image</vt:lpstr>
      <vt:lpstr>Equation.KSEE3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红梅</cp:lastModifiedBy>
  <cp:revision>218</cp:revision>
  <dcterms:created xsi:type="dcterms:W3CDTF">2016-09-14T00:58:00Z</dcterms:created>
  <dcterms:modified xsi:type="dcterms:W3CDTF">2022-12-07T04:05:23Z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CB4A30E5C60440B7B7DF55F81D96FDE3</vt:lpwstr>
  </property>
</Properties>
</file>