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4"/>
  </p:notesMasterIdLst>
  <p:sldIdLst>
    <p:sldId id="256" r:id="rId2"/>
    <p:sldId id="359" r:id="rId3"/>
    <p:sldId id="397" r:id="rId4"/>
    <p:sldId id="398" r:id="rId5"/>
    <p:sldId id="399" r:id="rId6"/>
    <p:sldId id="400" r:id="rId7"/>
    <p:sldId id="401" r:id="rId8"/>
    <p:sldId id="402" r:id="rId9"/>
    <p:sldId id="405" r:id="rId10"/>
    <p:sldId id="406" r:id="rId11"/>
    <p:sldId id="408" r:id="rId12"/>
    <p:sldId id="410" r:id="rId13"/>
    <p:sldId id="412" r:id="rId14"/>
    <p:sldId id="413" r:id="rId15"/>
    <p:sldId id="415" r:id="rId16"/>
    <p:sldId id="416" r:id="rId17"/>
    <p:sldId id="417" r:id="rId18"/>
    <p:sldId id="419" r:id="rId19"/>
    <p:sldId id="420" r:id="rId20"/>
    <p:sldId id="422" r:id="rId21"/>
    <p:sldId id="423" r:id="rId22"/>
    <p:sldId id="425" r:id="rId23"/>
    <p:sldId id="426" r:id="rId24"/>
    <p:sldId id="427" r:id="rId25"/>
    <p:sldId id="428" r:id="rId26"/>
    <p:sldId id="429" r:id="rId27"/>
    <p:sldId id="430" r:id="rId28"/>
    <p:sldId id="431" r:id="rId29"/>
    <p:sldId id="432" r:id="rId30"/>
    <p:sldId id="433" r:id="rId31"/>
    <p:sldId id="434" r:id="rId32"/>
    <p:sldId id="435" r:id="rId33"/>
    <p:sldId id="436" r:id="rId34"/>
    <p:sldId id="437" r:id="rId35"/>
    <p:sldId id="438" r:id="rId36"/>
    <p:sldId id="439" r:id="rId37"/>
    <p:sldId id="440" r:id="rId38"/>
    <p:sldId id="441" r:id="rId39"/>
    <p:sldId id="442" r:id="rId40"/>
    <p:sldId id="443" r:id="rId41"/>
    <p:sldId id="444" r:id="rId42"/>
    <p:sldId id="445" r:id="rId43"/>
    <p:sldId id="446" r:id="rId44"/>
    <p:sldId id="447" r:id="rId45"/>
    <p:sldId id="448" r:id="rId46"/>
    <p:sldId id="449" r:id="rId47"/>
    <p:sldId id="450" r:id="rId48"/>
    <p:sldId id="451" r:id="rId49"/>
    <p:sldId id="452" r:id="rId50"/>
    <p:sldId id="453" r:id="rId51"/>
    <p:sldId id="454" r:id="rId52"/>
    <p:sldId id="455" r:id="rId5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6">
          <p15:clr>
            <a:srgbClr val="A4A3A4"/>
          </p15:clr>
        </p15:guide>
        <p15:guide id="2" pos="39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3833"/>
    <a:srgbClr val="5A327D"/>
    <a:srgbClr val="285A32"/>
    <a:srgbClr val="404040"/>
    <a:srgbClr val="B42D2D"/>
    <a:srgbClr val="6C6DAE"/>
    <a:srgbClr val="6B3C96"/>
    <a:srgbClr val="547D7D"/>
    <a:srgbClr val="48B3C2"/>
    <a:srgbClr val="5155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0"/>
    <p:restoredTop sz="92788" autoAdjust="0"/>
  </p:normalViewPr>
  <p:slideViewPr>
    <p:cSldViewPr snapToGrid="0">
      <p:cViewPr varScale="1">
        <p:scale>
          <a:sx n="90" d="100"/>
          <a:sy n="90" d="100"/>
        </p:scale>
        <p:origin x="72" y="164"/>
      </p:cViewPr>
      <p:guideLst>
        <p:guide orient="horz" pos="2126"/>
        <p:guide pos="393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CFB564-F609-4D6A-B7A1-3D4272BF8A56}" type="datetimeFigureOut">
              <a:rPr lang="zh-CN" altLang="en-US" smtClean="0"/>
              <a:t>2022/12/7</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9BF65F-D44F-4528-A462-40F60C357A5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p:cNvSpPr>
            <a:spLocks noGrp="1"/>
          </p:cNvSpPr>
          <p:nvPr>
            <p:ph type="dt" sz="half" idx="10"/>
          </p:nvPr>
        </p:nvSpPr>
        <p:spPr/>
        <p:txBody>
          <a:bodyPr/>
          <a:lstStyle/>
          <a:p>
            <a:fld id="{CBB96C3F-8C63-432F-9AD1-2207182A8732}" type="datetimeFigureOut">
              <a:rPr lang="zh-CN" altLang="en-US" smtClean="0"/>
              <a:t>2022/12/7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F6F9FB9-CEB1-457A-B993-A1A76D83EC0F}" type="slidenum">
              <a:rPr lang="zh-CN" altLang="en-US" smtClean="0"/>
              <a:t>‹#›</a:t>
            </a:fld>
            <a:endParaRPr lang="zh-CN" alt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6" y="0"/>
            <a:ext cx="12190954" cy="6858588"/>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CBB96C3F-8C63-432F-9AD1-2207182A8732}" type="datetimeFigureOut">
              <a:rPr lang="zh-CN" altLang="en-US" smtClean="0"/>
              <a:t>2022/12/7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F6F9FB9-CEB1-457A-B993-A1A76D83EC0F}"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CBB96C3F-8C63-432F-9AD1-2207182A8732}" type="datetimeFigureOut">
              <a:rPr lang="zh-CN" altLang="en-US" smtClean="0"/>
              <a:t>2022/12/7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F6F9FB9-CEB1-457A-B993-A1A76D83EC0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CBB96C3F-8C63-432F-9AD1-2207182A8732}" type="datetimeFigureOut">
              <a:rPr lang="zh-CN" altLang="en-US" smtClean="0"/>
              <a:t>2022/12/7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F6F9FB9-CEB1-457A-B993-A1A76D83EC0F}" type="slidenum">
              <a:rPr lang="zh-CN" altLang="en-US" smtClean="0"/>
              <a:t>‹#›</a:t>
            </a:fld>
            <a:endParaRPr lang="zh-CN" alt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6" y="0"/>
            <a:ext cx="12190954" cy="6858588"/>
          </a:xfrm>
          <a:prstGeom prst="rect">
            <a:avLst/>
          </a:prstGeom>
        </p:spPr>
      </p:pic>
      <p:sp>
        <p:nvSpPr>
          <p:cNvPr id="8" name="Rectangle 4"/>
          <p:cNvSpPr/>
          <p:nvPr userDrawn="1"/>
        </p:nvSpPr>
        <p:spPr>
          <a:xfrm>
            <a:off x="319020" y="734291"/>
            <a:ext cx="11520000" cy="5760000"/>
          </a:xfrm>
          <a:prstGeom prst="rect">
            <a:avLst/>
          </a:prstGeom>
          <a:noFill/>
          <a:ln w="28575">
            <a:solidFill>
              <a:srgbClr val="5A32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userDrawn="1"/>
        </p:nvSpPr>
        <p:spPr>
          <a:xfrm>
            <a:off x="11057481" y="6403427"/>
            <a:ext cx="648000" cy="180000"/>
          </a:xfrm>
          <a:prstGeom prst="roundRect">
            <a:avLst/>
          </a:prstGeom>
          <a:solidFill>
            <a:srgbClr val="5A327D"/>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solidFill>
            </a:endParaRPr>
          </a:p>
        </p:txBody>
      </p:sp>
      <p:sp>
        <p:nvSpPr>
          <p:cNvPr id="10" name="Slide Number Placeholder 5"/>
          <p:cNvSpPr txBox="1"/>
          <p:nvPr userDrawn="1"/>
        </p:nvSpPr>
        <p:spPr>
          <a:xfrm>
            <a:off x="11388439" y="6311241"/>
            <a:ext cx="374479"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6F9FB9-CEB1-457A-B993-A1A76D83EC0F}" type="slidenum">
              <a:rPr lang="zh-CN" altLang="en-US" sz="1200" smtClean="0">
                <a:solidFill>
                  <a:schemeClr val="bg1"/>
                </a:solidFill>
                <a:latin typeface="Times New Roman" panose="02020603050405020304" pitchFamily="18" charset="0"/>
                <a:cs typeface="Times New Roman" panose="02020603050405020304" pitchFamily="18" charset="0"/>
              </a:rPr>
              <a:t>‹#›</a:t>
            </a:fld>
            <a:endParaRPr lang="zh-CN" altLang="en-US" sz="1200" dirty="0">
              <a:solidFill>
                <a:schemeClr val="bg1"/>
              </a:solidFill>
              <a:latin typeface="Times New Roman" panose="02020603050405020304" pitchFamily="18" charset="0"/>
              <a:cs typeface="Times New Roman" panose="02020603050405020304" pitchFamily="18" charset="0"/>
            </a:endParaRPr>
          </a:p>
        </p:txBody>
      </p:sp>
      <p:sp>
        <p:nvSpPr>
          <p:cNvPr id="11" name="TextBox 10"/>
          <p:cNvSpPr txBox="1"/>
          <p:nvPr userDrawn="1"/>
        </p:nvSpPr>
        <p:spPr>
          <a:xfrm>
            <a:off x="11031234" y="6341723"/>
            <a:ext cx="481903" cy="280751"/>
          </a:xfrm>
          <a:prstGeom prst="rect">
            <a:avLst/>
          </a:prstGeom>
          <a:noFill/>
        </p:spPr>
        <p:txBody>
          <a:bodyPr wrap="square" rtlCol="0">
            <a:spAutoFit/>
          </a:bodyPr>
          <a:lstStyle/>
          <a:p>
            <a:r>
              <a:rPr lang="en-US" altLang="zh-CN" sz="1200" dirty="0">
                <a:solidFill>
                  <a:schemeClr val="bg1"/>
                </a:solidFill>
                <a:latin typeface="Times New Roman" panose="02020603050405020304" pitchFamily="18" charset="0"/>
                <a:cs typeface="Times New Roman" panose="02020603050405020304" pitchFamily="18" charset="0"/>
              </a:rPr>
              <a:t>Page </a:t>
            </a:r>
            <a:endParaRPr lang="zh-CN" altLang="en-US" sz="1200" dirty="0">
              <a:solidFill>
                <a:schemeClr val="bg1"/>
              </a:solidFill>
              <a:latin typeface="Times New Roman" panose="02020603050405020304" pitchFamily="18" charset="0"/>
              <a:cs typeface="Times New Roman" panose="02020603050405020304" pitchFamily="18" charset="0"/>
            </a:endParaRPr>
          </a:p>
        </p:txBody>
      </p:sp>
      <p:sp>
        <p:nvSpPr>
          <p:cNvPr id="14" name="Rectangle 4"/>
          <p:cNvSpPr/>
          <p:nvPr userDrawn="1"/>
        </p:nvSpPr>
        <p:spPr>
          <a:xfrm>
            <a:off x="0" y="269523"/>
            <a:ext cx="480767" cy="301004"/>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Rectangle 5"/>
          <p:cNvSpPr/>
          <p:nvPr userDrawn="1"/>
        </p:nvSpPr>
        <p:spPr>
          <a:xfrm>
            <a:off x="522433" y="269523"/>
            <a:ext cx="177538" cy="301004"/>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Rectangle 6"/>
          <p:cNvSpPr/>
          <p:nvPr userDrawn="1"/>
        </p:nvSpPr>
        <p:spPr>
          <a:xfrm>
            <a:off x="734601" y="269523"/>
            <a:ext cx="72000" cy="301004"/>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Rounded Rectangle 7"/>
          <p:cNvSpPr/>
          <p:nvPr userDrawn="1"/>
        </p:nvSpPr>
        <p:spPr>
          <a:xfrm>
            <a:off x="11752608" y="2205568"/>
            <a:ext cx="180000" cy="2664000"/>
          </a:xfrm>
          <a:prstGeom prst="roundRect">
            <a:avLst/>
          </a:prstGeom>
          <a:solidFill>
            <a:srgbClr val="5A327D"/>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2"/>
          <p:cNvSpPr txBox="1"/>
          <p:nvPr userDrawn="1"/>
        </p:nvSpPr>
        <p:spPr>
          <a:xfrm>
            <a:off x="11762279" y="2105891"/>
            <a:ext cx="153670" cy="2870133"/>
          </a:xfrm>
          <a:prstGeom prst="rect">
            <a:avLst/>
          </a:prstGeom>
          <a:noFill/>
        </p:spPr>
        <p:txBody>
          <a:bodyPr vert="eaVert" wrap="square" lIns="0" tIns="0" rIns="0" bIns="0" rtlCol="0">
            <a:spAutoFit/>
          </a:bodyPr>
          <a:lstStyle/>
          <a:p>
            <a:pPr algn="ctr"/>
            <a:r>
              <a:rPr lang="zh-CN" altLang="en-US" sz="1000" kern="1200" dirty="0">
                <a:solidFill>
                  <a:schemeClr val="bg1"/>
                </a:solidFill>
                <a:latin typeface="微软雅黑" panose="020B0503020204020204" pitchFamily="34" charset="-122"/>
                <a:ea typeface="微软雅黑" panose="020B0503020204020204" pitchFamily="34" charset="-122"/>
                <a:cs typeface="+mn-cs"/>
              </a:rPr>
              <a:t>算法设计与分析（第 </a:t>
            </a:r>
            <a:r>
              <a:rPr lang="en-US" altLang="zh-CN" sz="1000" kern="1200" dirty="0">
                <a:solidFill>
                  <a:schemeClr val="bg1"/>
                </a:solidFill>
                <a:latin typeface="微软雅黑" panose="020B0503020204020204" pitchFamily="34" charset="-122"/>
                <a:ea typeface="微软雅黑" panose="020B0503020204020204" pitchFamily="34" charset="-122"/>
                <a:cs typeface="+mn-cs"/>
              </a:rPr>
              <a:t>3</a:t>
            </a:r>
            <a:r>
              <a:rPr lang="zh-CN" altLang="en-US" sz="1000" kern="1200" dirty="0">
                <a:solidFill>
                  <a:schemeClr val="bg1"/>
                </a:solidFill>
                <a:latin typeface="微软雅黑" panose="020B0503020204020204" pitchFamily="34" charset="-122"/>
                <a:ea typeface="微软雅黑" panose="020B0503020204020204" pitchFamily="34" charset="-122"/>
                <a:cs typeface="+mn-cs"/>
              </a:rPr>
              <a:t> 版）    清华大学出版社</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CBB96C3F-8C63-432F-9AD1-2207182A8732}" type="datetimeFigureOut">
              <a:rPr lang="zh-CN" altLang="en-US" smtClean="0"/>
              <a:t>2022/12/7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F6F9FB9-CEB1-457A-B993-A1A76D83EC0F}"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p:cNvSpPr>
            <a:spLocks noGrp="1"/>
          </p:cNvSpPr>
          <p:nvPr>
            <p:ph type="dt" sz="half" idx="10"/>
          </p:nvPr>
        </p:nvSpPr>
        <p:spPr/>
        <p:txBody>
          <a:bodyPr/>
          <a:lstStyle/>
          <a:p>
            <a:fld id="{CBB96C3F-8C63-432F-9AD1-2207182A8732}" type="datetimeFigureOut">
              <a:rPr lang="zh-CN" altLang="en-US" smtClean="0"/>
              <a:t>2022/12/7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F6F9FB9-CEB1-457A-B993-A1A76D83EC0F}"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p:cNvSpPr>
            <a:spLocks noGrp="1"/>
          </p:cNvSpPr>
          <p:nvPr>
            <p:ph type="dt" sz="half" idx="10"/>
          </p:nvPr>
        </p:nvSpPr>
        <p:spPr/>
        <p:txBody>
          <a:bodyPr/>
          <a:lstStyle/>
          <a:p>
            <a:fld id="{CBB96C3F-8C63-432F-9AD1-2207182A8732}" type="datetimeFigureOut">
              <a:rPr lang="zh-CN" altLang="en-US" smtClean="0"/>
              <a:t>2022/12/7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F6F9FB9-CEB1-457A-B993-A1A76D83EC0F}"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Date Placeholder 2"/>
          <p:cNvSpPr>
            <a:spLocks noGrp="1"/>
          </p:cNvSpPr>
          <p:nvPr>
            <p:ph type="dt" sz="half" idx="10"/>
          </p:nvPr>
        </p:nvSpPr>
        <p:spPr/>
        <p:txBody>
          <a:bodyPr/>
          <a:lstStyle/>
          <a:p>
            <a:fld id="{CBB96C3F-8C63-432F-9AD1-2207182A8732}" type="datetimeFigureOut">
              <a:rPr lang="zh-CN" altLang="en-US" smtClean="0"/>
              <a:t>2022/12/7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F6F9FB9-CEB1-457A-B993-A1A76D83EC0F}"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B96C3F-8C63-432F-9AD1-2207182A8732}" type="datetimeFigureOut">
              <a:rPr lang="zh-CN" altLang="en-US" smtClean="0"/>
              <a:t>2022/12/7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F6F9FB9-CEB1-457A-B993-A1A76D83EC0F}"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CBB96C3F-8C63-432F-9AD1-2207182A8732}" type="datetimeFigureOut">
              <a:rPr lang="zh-CN" altLang="en-US" smtClean="0"/>
              <a:t>2022/12/7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F6F9FB9-CEB1-457A-B993-A1A76D83EC0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CBB96C3F-8C63-432F-9AD1-2207182A8732}" type="datetimeFigureOut">
              <a:rPr lang="zh-CN" altLang="en-US" smtClean="0"/>
              <a:t>2022/12/7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F6F9FB9-CEB1-457A-B993-A1A76D83EC0F}"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B96C3F-8C63-432F-9AD1-2207182A8732}" type="datetimeFigureOut">
              <a:rPr lang="zh-CN" altLang="en-US" smtClean="0"/>
              <a:t>2022/12/7</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6F9FB9-CEB1-457A-B993-A1A76D83EC0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0.wmf"/></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11.wmf"/></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nip Diagonal Corner Rectangle 12"/>
          <p:cNvSpPr/>
          <p:nvPr/>
        </p:nvSpPr>
        <p:spPr>
          <a:xfrm>
            <a:off x="2931171" y="3899819"/>
            <a:ext cx="6568845" cy="725672"/>
          </a:xfrm>
          <a:prstGeom prst="snip2Diag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spcBef>
                <a:spcPct val="50000"/>
              </a:spcBef>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6" name="Rounded Rectangle 15"/>
          <p:cNvSpPr/>
          <p:nvPr/>
        </p:nvSpPr>
        <p:spPr>
          <a:xfrm>
            <a:off x="2340433" y="1998397"/>
            <a:ext cx="7670342" cy="13452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a:t>
            </a:r>
            <a:endParaRPr lang="zh-CN" altLang="en-US" dirty="0"/>
          </a:p>
        </p:txBody>
      </p:sp>
      <p:sp>
        <p:nvSpPr>
          <p:cNvPr id="17" name="Text Box 6"/>
          <p:cNvSpPr txBox="1">
            <a:spLocks noChangeArrowheads="1"/>
          </p:cNvSpPr>
          <p:nvPr/>
        </p:nvSpPr>
        <p:spPr bwMode="auto">
          <a:xfrm>
            <a:off x="2514194" y="2403475"/>
            <a:ext cx="741426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200" b="1" dirty="0">
                <a:solidFill>
                  <a:srgbClr val="5C307D"/>
                </a:solidFill>
                <a:latin typeface="Microsoft YaHei UI" panose="020B0503020204020204" pitchFamily="34" charset="-122"/>
                <a:ea typeface="Microsoft YaHei UI" panose="020B0503020204020204" pitchFamily="34" charset="-122"/>
                <a:sym typeface="+mn-ea"/>
              </a:rPr>
              <a:t>第</a:t>
            </a:r>
            <a:r>
              <a:rPr lang="en-US" altLang="zh-CN" sz="3200" b="1" dirty="0">
                <a:solidFill>
                  <a:srgbClr val="5C307D"/>
                </a:solidFill>
                <a:latin typeface="Microsoft YaHei UI" panose="020B0503020204020204" pitchFamily="34" charset="-122"/>
                <a:ea typeface="Microsoft YaHei UI" panose="020B0503020204020204" pitchFamily="34" charset="-122"/>
                <a:sym typeface="+mn-ea"/>
              </a:rPr>
              <a:t> 12 </a:t>
            </a:r>
            <a:r>
              <a:rPr lang="zh-CN" altLang="en-US" sz="3200" b="1" dirty="0">
                <a:solidFill>
                  <a:srgbClr val="5C307D"/>
                </a:solidFill>
                <a:latin typeface="Microsoft YaHei UI" panose="020B0503020204020204" pitchFamily="34" charset="-122"/>
                <a:ea typeface="Microsoft YaHei UI" panose="020B0503020204020204" pitchFamily="34" charset="-122"/>
                <a:sym typeface="+mn-ea"/>
              </a:rPr>
              <a:t>章     问题的复杂性</a:t>
            </a:r>
          </a:p>
        </p:txBody>
      </p:sp>
      <p:sp>
        <p:nvSpPr>
          <p:cNvPr id="2" name="Text Box 6"/>
          <p:cNvSpPr txBox="1">
            <a:spLocks noChangeArrowheads="1"/>
          </p:cNvSpPr>
          <p:nvPr/>
        </p:nvSpPr>
        <p:spPr bwMode="auto">
          <a:xfrm>
            <a:off x="2909808" y="4047146"/>
            <a:ext cx="663719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400" dirty="0">
                <a:solidFill>
                  <a:schemeClr val="bg1"/>
                </a:solidFill>
                <a:latin typeface="Microsoft YaHei UI" panose="020B0503020204020204" pitchFamily="34" charset="-122"/>
                <a:ea typeface="Microsoft YaHei UI" panose="020B0503020204020204" pitchFamily="34" charset="-122"/>
                <a:sym typeface="+mn-ea"/>
              </a:rPr>
              <a:t>12-1    问题的复杂性分类</a:t>
            </a:r>
            <a:endParaRPr lang="zh-CN" altLang="en-US" sz="2400" dirty="0">
              <a:solidFill>
                <a:schemeClr val="bg1"/>
              </a:solidFill>
              <a:latin typeface="Microsoft YaHei UI" panose="020B0503020204020204" pitchFamily="34" charset="-122"/>
              <a:ea typeface="Microsoft YaHei UI" panose="020B0503020204020204" pitchFamily="34" charset="-122"/>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12.1.1  什么是计算</a:t>
            </a:r>
          </a:p>
        </p:txBody>
      </p:sp>
      <p:sp>
        <p:nvSpPr>
          <p:cNvPr id="299014" name="矩形 299013"/>
          <p:cNvSpPr/>
          <p:nvPr/>
        </p:nvSpPr>
        <p:spPr>
          <a:xfrm>
            <a:off x="739140" y="953135"/>
            <a:ext cx="9549765" cy="44450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1"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8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800" b="1"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28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800" b="1"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dirty="0">
                <a:solidFill>
                  <a:schemeClr val="accent5">
                    <a:lumMod val="50000"/>
                  </a:schemeClr>
                </a:solidFill>
              </a:rPr>
              <a:t>例：构造一个识别符号串</a:t>
            </a:r>
            <a:r>
              <a:rPr lang="en-US" altLang="zh-CN" i="1">
                <a:solidFill>
                  <a:schemeClr val="accent5">
                    <a:lumMod val="50000"/>
                  </a:schemeClr>
                </a:solidFill>
              </a:rPr>
              <a:t>ω</a:t>
            </a:r>
            <a:r>
              <a:rPr lang="zh-CN" altLang="en-US" dirty="0">
                <a:solidFill>
                  <a:schemeClr val="accent5">
                    <a:lumMod val="50000"/>
                  </a:schemeClr>
                </a:solidFill>
              </a:rPr>
              <a:t>＝</a:t>
            </a:r>
            <a:r>
              <a:rPr lang="en-US" altLang="zh-CN" i="1" err="1">
                <a:solidFill>
                  <a:schemeClr val="accent5">
                    <a:lumMod val="50000"/>
                  </a:schemeClr>
                </a:solidFill>
              </a:rPr>
              <a:t>a</a:t>
            </a:r>
            <a:r>
              <a:rPr lang="en-US" altLang="zh-CN" i="1" baseline="30000" err="1">
                <a:solidFill>
                  <a:schemeClr val="accent5">
                    <a:lumMod val="50000"/>
                  </a:schemeClr>
                </a:solidFill>
              </a:rPr>
              <a:t>n</a:t>
            </a:r>
            <a:r>
              <a:rPr lang="en-US" altLang="zh-CN" i="1" err="1">
                <a:solidFill>
                  <a:schemeClr val="accent5">
                    <a:lumMod val="50000"/>
                  </a:schemeClr>
                </a:solidFill>
              </a:rPr>
              <a:t>b</a:t>
            </a:r>
            <a:r>
              <a:rPr lang="en-US" altLang="zh-CN" i="1" baseline="30000" err="1">
                <a:solidFill>
                  <a:schemeClr val="accent5">
                    <a:lumMod val="50000"/>
                  </a:schemeClr>
                </a:solidFill>
              </a:rPr>
              <a:t>n</a:t>
            </a:r>
            <a:r>
              <a:rPr lang="zh-CN" altLang="en-US" dirty="0">
                <a:solidFill>
                  <a:schemeClr val="accent5">
                    <a:lumMod val="50000"/>
                  </a:schemeClr>
                </a:solidFill>
              </a:rPr>
              <a:t>（</a:t>
            </a:r>
            <a:r>
              <a:rPr lang="en-US" altLang="zh-CN" i="1">
                <a:solidFill>
                  <a:schemeClr val="accent5">
                    <a:lumMod val="50000"/>
                  </a:schemeClr>
                </a:solidFill>
              </a:rPr>
              <a:t>n</a:t>
            </a:r>
            <a:r>
              <a:rPr lang="en-US" altLang="zh-CN">
                <a:solidFill>
                  <a:schemeClr val="accent5">
                    <a:lumMod val="50000"/>
                  </a:schemeClr>
                </a:solidFill>
              </a:rPr>
              <a:t>≥1</a:t>
            </a:r>
            <a:r>
              <a:rPr lang="zh-CN" altLang="en-US" dirty="0">
                <a:solidFill>
                  <a:schemeClr val="accent5">
                    <a:lumMod val="50000"/>
                  </a:schemeClr>
                </a:solidFill>
              </a:rPr>
              <a:t>）的图灵机</a:t>
            </a:r>
          </a:p>
        </p:txBody>
      </p:sp>
      <p:sp>
        <p:nvSpPr>
          <p:cNvPr id="301058" name="文本框 301057"/>
          <p:cNvSpPr txBox="1"/>
          <p:nvPr/>
        </p:nvSpPr>
        <p:spPr>
          <a:xfrm>
            <a:off x="1231900" y="3726498"/>
            <a:ext cx="2454275" cy="2573337"/>
          </a:xfrm>
          <a:prstGeom prst="rect">
            <a:avLst/>
          </a:prstGeom>
          <a:solidFill>
            <a:srgbClr val="DDDDDD"/>
          </a:solidFill>
          <a:ln w="9525">
            <a:noFill/>
          </a:ln>
        </p:spPr>
        <p:txBody>
          <a:bodyPr lIns="54000" tIns="10800" rIns="18000" bIns="0">
            <a:spAutoFit/>
          </a:bodyPr>
          <a:lstStyle/>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0,  </a:t>
            </a:r>
            <a:r>
              <a:rPr lang="en-US" altLang="zh-CN" sz="2800" b="1" i="1">
                <a:latin typeface="Times New Roman" panose="02020603050405020304" pitchFamily="18" charset="0"/>
              </a:rPr>
              <a:t>a  a  R  q</a:t>
            </a:r>
            <a:r>
              <a:rPr lang="en-US" altLang="zh-CN" sz="2800" b="1">
                <a:latin typeface="Times New Roman" panose="02020603050405020304" pitchFamily="18" charset="0"/>
              </a:rPr>
              <a:t>0) </a:t>
            </a:r>
          </a:p>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0,  </a:t>
            </a:r>
            <a:r>
              <a:rPr lang="en-US" altLang="zh-CN" sz="2800" b="1" i="1">
                <a:latin typeface="Times New Roman" panose="02020603050405020304" pitchFamily="18" charset="0"/>
              </a:rPr>
              <a:t>b  x  L  q</a:t>
            </a:r>
            <a:r>
              <a:rPr lang="en-US" altLang="zh-CN" sz="2800" b="1">
                <a:latin typeface="Times New Roman" panose="02020603050405020304" pitchFamily="18" charset="0"/>
              </a:rPr>
              <a:t>1)</a:t>
            </a:r>
          </a:p>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1,  </a:t>
            </a:r>
            <a:r>
              <a:rPr lang="en-US" altLang="zh-CN" sz="2800" b="1" i="1">
                <a:latin typeface="Times New Roman" panose="02020603050405020304" pitchFamily="18" charset="0"/>
              </a:rPr>
              <a:t>x  x  L  q</a:t>
            </a:r>
            <a:r>
              <a:rPr lang="en-US" altLang="zh-CN" sz="2800" b="1">
                <a:latin typeface="Times New Roman" panose="02020603050405020304" pitchFamily="18" charset="0"/>
              </a:rPr>
              <a:t>1)</a:t>
            </a:r>
          </a:p>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1,  </a:t>
            </a:r>
            <a:r>
              <a:rPr lang="en-US" altLang="zh-CN" sz="2800" b="1" i="1">
                <a:latin typeface="Times New Roman" panose="02020603050405020304" pitchFamily="18" charset="0"/>
              </a:rPr>
              <a:t>a  x  R  q</a:t>
            </a:r>
            <a:r>
              <a:rPr lang="en-US" altLang="zh-CN" sz="2800" b="1">
                <a:latin typeface="Times New Roman" panose="02020603050405020304" pitchFamily="18" charset="0"/>
              </a:rPr>
              <a:t>2)</a:t>
            </a:r>
          </a:p>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1,  </a:t>
            </a:r>
            <a:r>
              <a:rPr lang="en-US" altLang="zh-CN" sz="2800" b="1" i="1">
                <a:latin typeface="Times New Roman" panose="02020603050405020304" pitchFamily="18" charset="0"/>
              </a:rPr>
              <a:t>B</a:t>
            </a:r>
            <a:r>
              <a:rPr lang="en-US" altLang="zh-CN" sz="2800" b="1">
                <a:latin typeface="Times New Roman" panose="02020603050405020304" pitchFamily="18" charset="0"/>
              </a:rPr>
              <a:t> </a:t>
            </a:r>
            <a:r>
              <a:rPr lang="en-US" altLang="zh-CN" sz="2800" b="1" i="1">
                <a:latin typeface="Times New Roman" panose="02020603050405020304" pitchFamily="18" charset="0"/>
              </a:rPr>
              <a:t>B  H  </a:t>
            </a:r>
            <a:r>
              <a:rPr lang="en-US" altLang="zh-CN" sz="2800" b="1" i="1" err="1">
                <a:latin typeface="Times New Roman" panose="02020603050405020304" pitchFamily="18" charset="0"/>
              </a:rPr>
              <a:t>q</a:t>
            </a:r>
            <a:r>
              <a:rPr lang="en-US" altLang="zh-CN" sz="2800" b="1" i="1" baseline="-25000" err="1">
                <a:latin typeface="Times New Roman" panose="02020603050405020304" pitchFamily="18" charset="0"/>
              </a:rPr>
              <a:t>N</a:t>
            </a:r>
            <a:r>
              <a:rPr lang="en-US" altLang="zh-CN" sz="2800" b="1">
                <a:latin typeface="Times New Roman" panose="02020603050405020304" pitchFamily="18" charset="0"/>
              </a:rPr>
              <a:t>)</a:t>
            </a:r>
          </a:p>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2,  </a:t>
            </a:r>
            <a:r>
              <a:rPr lang="en-US" altLang="zh-CN" sz="2800" b="1" i="1">
                <a:latin typeface="Times New Roman" panose="02020603050405020304" pitchFamily="18" charset="0"/>
              </a:rPr>
              <a:t>x  x  R  q</a:t>
            </a:r>
            <a:r>
              <a:rPr lang="en-US" altLang="zh-CN" sz="2800" b="1">
                <a:latin typeface="Times New Roman" panose="02020603050405020304" pitchFamily="18" charset="0"/>
              </a:rPr>
              <a:t>2)</a:t>
            </a:r>
          </a:p>
        </p:txBody>
      </p:sp>
      <p:sp>
        <p:nvSpPr>
          <p:cNvPr id="301059" name="文本框 301058"/>
          <p:cNvSpPr txBox="1"/>
          <p:nvPr/>
        </p:nvSpPr>
        <p:spPr>
          <a:xfrm>
            <a:off x="1673225" y="1689735"/>
            <a:ext cx="987425" cy="406400"/>
          </a:xfrm>
          <a:prstGeom prst="rect">
            <a:avLst/>
          </a:prstGeom>
          <a:noFill/>
          <a:ln w="19050" cap="flat" cmpd="sng">
            <a:solidFill>
              <a:schemeClr val="accent1"/>
            </a:solidFill>
            <a:prstDash val="solid"/>
            <a:miter/>
            <a:headEnd type="none" w="med" len="med"/>
            <a:tailEnd type="none" w="med" len="med"/>
          </a:ln>
        </p:spPr>
        <p:txBody>
          <a:bodyPr lIns="18000" tIns="10800" rIns="18000" bIns="10800">
            <a:spAutoFit/>
          </a:bodyPr>
          <a:lstStyle/>
          <a:p>
            <a:pPr>
              <a:spcBef>
                <a:spcPct val="50000"/>
              </a:spcBef>
            </a:pPr>
            <a:r>
              <a:rPr lang="zh-CN" altLang="en-US" sz="2400" b="1" dirty="0">
                <a:latin typeface="Tahoma" panose="020B0604030504040204" pitchFamily="34" charset="0"/>
              </a:rPr>
              <a:t>读写头</a:t>
            </a:r>
          </a:p>
        </p:txBody>
      </p:sp>
      <p:sp>
        <p:nvSpPr>
          <p:cNvPr id="301060" name="文本框 301059"/>
          <p:cNvSpPr txBox="1"/>
          <p:nvPr/>
        </p:nvSpPr>
        <p:spPr>
          <a:xfrm>
            <a:off x="1166813" y="3331210"/>
            <a:ext cx="2681287" cy="3014663"/>
          </a:xfrm>
          <a:prstGeom prst="rect">
            <a:avLst/>
          </a:prstGeom>
          <a:noFill/>
          <a:ln w="38100" cap="flat" cmpd="sng">
            <a:solidFill>
              <a:schemeClr val="accent1"/>
            </a:solidFill>
            <a:prstDash val="solid"/>
            <a:miter/>
            <a:headEnd type="none" w="med" len="med"/>
            <a:tailEnd type="none" w="med" len="med"/>
          </a:ln>
        </p:spPr>
        <p:txBody>
          <a:bodyPr>
            <a:spAutoFit/>
          </a:bodyPr>
          <a:lstStyle/>
          <a:p>
            <a:pPr>
              <a:lnSpc>
                <a:spcPct val="90000"/>
              </a:lnSpc>
              <a:spcBef>
                <a:spcPct val="50000"/>
              </a:spcBef>
            </a:pPr>
            <a:r>
              <a:rPr lang="zh-CN" altLang="en-US" sz="2400" b="1" dirty="0">
                <a:solidFill>
                  <a:schemeClr val="hlink"/>
                </a:solidFill>
                <a:latin typeface="Tahoma" panose="020B0604030504040204" pitchFamily="34" charset="0"/>
              </a:rPr>
              <a:t>程序</a:t>
            </a:r>
          </a:p>
          <a:p>
            <a:pPr>
              <a:lnSpc>
                <a:spcPct val="90000"/>
              </a:lnSpc>
              <a:spcBef>
                <a:spcPct val="50000"/>
              </a:spcBef>
            </a:pPr>
            <a:endParaRPr lang="zh-CN" altLang="en-US" sz="2400" b="1" dirty="0">
              <a:solidFill>
                <a:schemeClr val="hlink"/>
              </a:solidFill>
              <a:latin typeface="Tahoma" panose="020B0604030504040204" pitchFamily="34" charset="0"/>
            </a:endParaRPr>
          </a:p>
          <a:p>
            <a:pPr>
              <a:lnSpc>
                <a:spcPct val="90000"/>
              </a:lnSpc>
              <a:spcBef>
                <a:spcPct val="50000"/>
              </a:spcBef>
            </a:pPr>
            <a:endParaRPr lang="zh-CN" altLang="en-US" sz="2400" b="1" dirty="0">
              <a:solidFill>
                <a:schemeClr val="hlink"/>
              </a:solidFill>
              <a:latin typeface="Tahoma" panose="020B0604030504040204" pitchFamily="34" charset="0"/>
            </a:endParaRPr>
          </a:p>
          <a:p>
            <a:pPr>
              <a:lnSpc>
                <a:spcPct val="90000"/>
              </a:lnSpc>
              <a:spcBef>
                <a:spcPct val="50000"/>
              </a:spcBef>
            </a:pPr>
            <a:endParaRPr lang="zh-CN" altLang="en-US" sz="2400" b="1" dirty="0">
              <a:solidFill>
                <a:schemeClr val="hlink"/>
              </a:solidFill>
              <a:latin typeface="Tahoma" panose="020B0604030504040204" pitchFamily="34" charset="0"/>
            </a:endParaRPr>
          </a:p>
          <a:p>
            <a:pPr>
              <a:lnSpc>
                <a:spcPct val="90000"/>
              </a:lnSpc>
              <a:spcBef>
                <a:spcPct val="50000"/>
              </a:spcBef>
            </a:pPr>
            <a:endParaRPr lang="zh-CN" altLang="en-US" sz="2400" b="1" dirty="0">
              <a:solidFill>
                <a:schemeClr val="hlink"/>
              </a:solidFill>
              <a:latin typeface="Tahoma" panose="020B0604030504040204" pitchFamily="34" charset="0"/>
            </a:endParaRPr>
          </a:p>
          <a:p>
            <a:pPr>
              <a:lnSpc>
                <a:spcPct val="90000"/>
              </a:lnSpc>
              <a:spcBef>
                <a:spcPct val="50000"/>
              </a:spcBef>
            </a:pPr>
            <a:endParaRPr lang="zh-CN" altLang="en-US" sz="2400" b="1" dirty="0">
              <a:solidFill>
                <a:schemeClr val="hlink"/>
              </a:solidFill>
              <a:latin typeface="Tahoma" panose="020B0604030504040204" pitchFamily="34" charset="0"/>
            </a:endParaRPr>
          </a:p>
        </p:txBody>
      </p:sp>
      <p:sp>
        <p:nvSpPr>
          <p:cNvPr id="301067" name="直接连接符 301066"/>
          <p:cNvSpPr/>
          <p:nvPr/>
        </p:nvSpPr>
        <p:spPr>
          <a:xfrm>
            <a:off x="2371725" y="2497773"/>
            <a:ext cx="0" cy="419100"/>
          </a:xfrm>
          <a:prstGeom prst="line">
            <a:avLst/>
          </a:prstGeom>
          <a:ln w="28575" cap="flat" cmpd="sng">
            <a:solidFill>
              <a:srgbClr val="000000"/>
            </a:solidFill>
            <a:prstDash val="solid"/>
            <a:headEnd type="none" w="med" len="med"/>
            <a:tailEnd type="none" w="med" len="med"/>
          </a:ln>
        </p:spPr>
      </p:sp>
      <p:sp>
        <p:nvSpPr>
          <p:cNvPr id="301068" name="直接连接符 301067"/>
          <p:cNvSpPr/>
          <p:nvPr/>
        </p:nvSpPr>
        <p:spPr>
          <a:xfrm>
            <a:off x="2836863" y="2497773"/>
            <a:ext cx="0" cy="419100"/>
          </a:xfrm>
          <a:prstGeom prst="line">
            <a:avLst/>
          </a:prstGeom>
          <a:ln w="28575" cap="flat" cmpd="sng">
            <a:solidFill>
              <a:srgbClr val="000000"/>
            </a:solidFill>
            <a:prstDash val="solid"/>
            <a:headEnd type="none" w="med" len="med"/>
            <a:tailEnd type="none" w="med" len="med"/>
          </a:ln>
        </p:spPr>
      </p:sp>
      <p:sp>
        <p:nvSpPr>
          <p:cNvPr id="301069" name="直接连接符 301068"/>
          <p:cNvSpPr/>
          <p:nvPr/>
        </p:nvSpPr>
        <p:spPr>
          <a:xfrm>
            <a:off x="3287713" y="2497773"/>
            <a:ext cx="0" cy="419100"/>
          </a:xfrm>
          <a:prstGeom prst="line">
            <a:avLst/>
          </a:prstGeom>
          <a:ln w="28575" cap="flat" cmpd="sng">
            <a:solidFill>
              <a:srgbClr val="000000"/>
            </a:solidFill>
            <a:prstDash val="solid"/>
            <a:headEnd type="none" w="med" len="med"/>
            <a:tailEnd type="none" w="med" len="med"/>
          </a:ln>
        </p:spPr>
      </p:sp>
      <p:sp>
        <p:nvSpPr>
          <p:cNvPr id="301071" name="直接连接符 301070"/>
          <p:cNvSpPr/>
          <p:nvPr/>
        </p:nvSpPr>
        <p:spPr>
          <a:xfrm>
            <a:off x="2152650" y="2172335"/>
            <a:ext cx="0" cy="301625"/>
          </a:xfrm>
          <a:prstGeom prst="line">
            <a:avLst/>
          </a:prstGeom>
          <a:ln w="28575" cap="flat" cmpd="sng">
            <a:solidFill>
              <a:srgbClr val="000000"/>
            </a:solidFill>
            <a:prstDash val="solid"/>
            <a:headEnd type="none" w="med" len="med"/>
            <a:tailEnd type="stealth" w="lg" len="med"/>
          </a:ln>
        </p:spPr>
      </p:sp>
      <p:sp>
        <p:nvSpPr>
          <p:cNvPr id="301072" name="直接连接符 301071"/>
          <p:cNvSpPr/>
          <p:nvPr/>
        </p:nvSpPr>
        <p:spPr>
          <a:xfrm>
            <a:off x="1443038" y="2499360"/>
            <a:ext cx="0" cy="419100"/>
          </a:xfrm>
          <a:prstGeom prst="line">
            <a:avLst/>
          </a:prstGeom>
          <a:ln w="28575" cap="flat" cmpd="sng">
            <a:solidFill>
              <a:srgbClr val="000000"/>
            </a:solidFill>
            <a:prstDash val="solid"/>
            <a:headEnd type="none" w="med" len="med"/>
            <a:tailEnd type="none" w="med" len="med"/>
          </a:ln>
        </p:spPr>
      </p:sp>
      <p:sp>
        <p:nvSpPr>
          <p:cNvPr id="301073" name="直接连接符 301072"/>
          <p:cNvSpPr/>
          <p:nvPr/>
        </p:nvSpPr>
        <p:spPr>
          <a:xfrm>
            <a:off x="1908175" y="2499360"/>
            <a:ext cx="0" cy="419100"/>
          </a:xfrm>
          <a:prstGeom prst="line">
            <a:avLst/>
          </a:prstGeom>
          <a:ln w="28575" cap="flat" cmpd="sng">
            <a:solidFill>
              <a:srgbClr val="000000"/>
            </a:solidFill>
            <a:prstDash val="solid"/>
            <a:headEnd type="none" w="med" len="med"/>
            <a:tailEnd type="none" w="med" len="med"/>
          </a:ln>
        </p:spPr>
      </p:sp>
      <p:sp>
        <p:nvSpPr>
          <p:cNvPr id="301074" name="文本框 301073"/>
          <p:cNvSpPr txBox="1"/>
          <p:nvPr/>
        </p:nvSpPr>
        <p:spPr>
          <a:xfrm>
            <a:off x="1498600" y="2434273"/>
            <a:ext cx="3078163" cy="519112"/>
          </a:xfrm>
          <a:prstGeom prst="rect">
            <a:avLst/>
          </a:prstGeom>
          <a:noFill/>
          <a:ln w="9525">
            <a:noFill/>
          </a:ln>
        </p:spPr>
        <p:txBody>
          <a:bodyPr>
            <a:spAutoFit/>
          </a:bodyPr>
          <a:lstStyle/>
          <a:p>
            <a:pPr>
              <a:spcBef>
                <a:spcPct val="50000"/>
              </a:spcBef>
            </a:pPr>
            <a:r>
              <a:rPr lang="en-US" altLang="zh-CN" sz="2800" i="1">
                <a:latin typeface="Times New Roman" panose="02020603050405020304" pitchFamily="18" charset="0"/>
              </a:rPr>
              <a:t>B   a   a   b   b   B</a:t>
            </a:r>
          </a:p>
        </p:txBody>
      </p:sp>
      <p:sp>
        <p:nvSpPr>
          <p:cNvPr id="301075" name="直接连接符 301074"/>
          <p:cNvSpPr/>
          <p:nvPr/>
        </p:nvSpPr>
        <p:spPr>
          <a:xfrm>
            <a:off x="3759200" y="2497773"/>
            <a:ext cx="0" cy="419100"/>
          </a:xfrm>
          <a:prstGeom prst="line">
            <a:avLst/>
          </a:prstGeom>
          <a:ln w="28575" cap="flat" cmpd="sng">
            <a:solidFill>
              <a:srgbClr val="000000"/>
            </a:solidFill>
            <a:prstDash val="solid"/>
            <a:headEnd type="none" w="med" len="med"/>
            <a:tailEnd type="none" w="med" len="med"/>
          </a:ln>
        </p:spPr>
      </p:sp>
      <p:sp>
        <p:nvSpPr>
          <p:cNvPr id="301076" name="直接连接符 301075"/>
          <p:cNvSpPr/>
          <p:nvPr/>
        </p:nvSpPr>
        <p:spPr>
          <a:xfrm>
            <a:off x="4216400" y="2497773"/>
            <a:ext cx="0" cy="419100"/>
          </a:xfrm>
          <a:prstGeom prst="line">
            <a:avLst/>
          </a:prstGeom>
          <a:ln w="28575" cap="flat" cmpd="sng">
            <a:solidFill>
              <a:srgbClr val="000000"/>
            </a:solidFill>
            <a:prstDash val="solid"/>
            <a:headEnd type="none" w="med" len="med"/>
            <a:tailEnd type="none" w="med" len="med"/>
          </a:ln>
        </p:spPr>
      </p:sp>
      <p:sp>
        <p:nvSpPr>
          <p:cNvPr id="301077" name="文本框 301076"/>
          <p:cNvSpPr txBox="1"/>
          <p:nvPr/>
        </p:nvSpPr>
        <p:spPr>
          <a:xfrm>
            <a:off x="3966845" y="4385310"/>
            <a:ext cx="3081020" cy="829945"/>
          </a:xfrm>
          <a:prstGeom prst="rect">
            <a:avLst/>
          </a:prstGeom>
          <a:noFill/>
          <a:ln w="9525">
            <a:noFill/>
          </a:ln>
        </p:spPr>
        <p:txBody>
          <a:bodyPr wrap="square">
            <a:spAutoFit/>
          </a:bodyPr>
          <a:lstStyle/>
          <a:p>
            <a:pPr>
              <a:spcBef>
                <a:spcPct val="50000"/>
              </a:spcBef>
            </a:pPr>
            <a:r>
              <a:rPr lang="zh-CN" altLang="en-US" sz="2400" b="1" dirty="0">
                <a:latin typeface="Times New Roman" panose="02020603050405020304" pitchFamily="18" charset="0"/>
              </a:rPr>
              <a:t>读写头扫描到符号</a:t>
            </a:r>
            <a:r>
              <a:rPr lang="en-US" altLang="zh-CN" sz="2400" b="1" i="1">
                <a:latin typeface="Times New Roman" panose="02020603050405020304" pitchFamily="18" charset="0"/>
              </a:rPr>
              <a:t>a</a:t>
            </a:r>
            <a:r>
              <a:rPr lang="zh-CN" altLang="en-US" sz="2400" b="1" dirty="0">
                <a:latin typeface="Times New Roman" panose="02020603050405020304" pitchFamily="18" charset="0"/>
              </a:rPr>
              <a:t>，则继续往右走</a:t>
            </a:r>
            <a:r>
              <a:rPr lang="zh-CN" altLang="en-US" sz="2400" b="1">
                <a:latin typeface="Times New Roman" panose="02020603050405020304" pitchFamily="18" charset="0"/>
              </a:rPr>
              <a:t> </a:t>
            </a:r>
          </a:p>
        </p:txBody>
      </p:sp>
      <p:sp>
        <p:nvSpPr>
          <p:cNvPr id="301078" name="文本框 301077"/>
          <p:cNvSpPr txBox="1"/>
          <p:nvPr/>
        </p:nvSpPr>
        <p:spPr>
          <a:xfrm>
            <a:off x="1189038" y="3745548"/>
            <a:ext cx="2620962" cy="455612"/>
          </a:xfrm>
          <a:prstGeom prst="rect">
            <a:avLst/>
          </a:prstGeom>
          <a:noFill/>
          <a:ln w="28575" cap="flat" cmpd="sng">
            <a:solidFill>
              <a:schemeClr val="hlink"/>
            </a:solidFill>
            <a:prstDash val="solid"/>
            <a:miter/>
            <a:headEnd type="none" w="med" len="med"/>
            <a:tailEnd type="none" w="med" len="med"/>
          </a:ln>
        </p:spPr>
        <p:txBody>
          <a:bodyPr>
            <a:spAutoFit/>
          </a:bodyPr>
          <a:lstStyle/>
          <a:p>
            <a:pPr>
              <a:spcBef>
                <a:spcPct val="30000"/>
              </a:spcBef>
            </a:pPr>
            <a:endParaRPr sz="2200" dirty="0">
              <a:latin typeface="Tahoma" panose="020B0604030504040204" pitchFamily="34" charset="0"/>
            </a:endParaRPr>
          </a:p>
        </p:txBody>
      </p:sp>
      <p:grpSp>
        <p:nvGrpSpPr>
          <p:cNvPr id="301079" name="组合 301078"/>
          <p:cNvGrpSpPr/>
          <p:nvPr/>
        </p:nvGrpSpPr>
        <p:grpSpPr>
          <a:xfrm>
            <a:off x="842963" y="2497773"/>
            <a:ext cx="4859860" cy="419100"/>
            <a:chOff x="861" y="3181"/>
            <a:chExt cx="3578" cy="264"/>
          </a:xfrm>
        </p:grpSpPr>
        <p:sp>
          <p:nvSpPr>
            <p:cNvPr id="301080" name="直接连接符 301079"/>
            <p:cNvSpPr/>
            <p:nvPr/>
          </p:nvSpPr>
          <p:spPr>
            <a:xfrm>
              <a:off x="861" y="3181"/>
              <a:ext cx="3578" cy="0"/>
            </a:xfrm>
            <a:prstGeom prst="line">
              <a:avLst/>
            </a:prstGeom>
            <a:ln w="28575" cap="flat" cmpd="sng">
              <a:solidFill>
                <a:srgbClr val="000000"/>
              </a:solidFill>
              <a:prstDash val="solid"/>
              <a:headEnd type="none" w="med" len="med"/>
              <a:tailEnd type="none" w="med" len="med"/>
            </a:ln>
          </p:spPr>
        </p:sp>
        <p:sp>
          <p:nvSpPr>
            <p:cNvPr id="301081" name="直接连接符 301080"/>
            <p:cNvSpPr/>
            <p:nvPr/>
          </p:nvSpPr>
          <p:spPr>
            <a:xfrm>
              <a:off x="861" y="3445"/>
              <a:ext cx="3578" cy="0"/>
            </a:xfrm>
            <a:prstGeom prst="line">
              <a:avLst/>
            </a:prstGeom>
            <a:ln w="28575" cap="flat" cmpd="sng">
              <a:solidFill>
                <a:srgbClr val="000000"/>
              </a:solidFill>
              <a:prstDash val="solid"/>
              <a:headEnd type="none" w="med" len="med"/>
              <a:tailEnd type="none" w="med" len="med"/>
            </a:ln>
          </p:spPr>
        </p:sp>
      </p:grpSp>
      <p:sp>
        <p:nvSpPr>
          <p:cNvPr id="302082" name="文本框 302081"/>
          <p:cNvSpPr txBox="1"/>
          <p:nvPr/>
        </p:nvSpPr>
        <p:spPr>
          <a:xfrm>
            <a:off x="7030085" y="3726498"/>
            <a:ext cx="2454275" cy="2573337"/>
          </a:xfrm>
          <a:prstGeom prst="rect">
            <a:avLst/>
          </a:prstGeom>
          <a:solidFill>
            <a:srgbClr val="DDDDDD"/>
          </a:solidFill>
          <a:ln w="9525">
            <a:noFill/>
          </a:ln>
        </p:spPr>
        <p:txBody>
          <a:bodyPr lIns="54000" tIns="10800" rIns="18000" bIns="0">
            <a:spAutoFit/>
          </a:bodyPr>
          <a:lstStyle/>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0,  </a:t>
            </a:r>
            <a:r>
              <a:rPr lang="en-US" altLang="zh-CN" sz="2800" b="1" i="1">
                <a:latin typeface="Times New Roman" panose="02020603050405020304" pitchFamily="18" charset="0"/>
              </a:rPr>
              <a:t>a  a  R  q</a:t>
            </a:r>
            <a:r>
              <a:rPr lang="en-US" altLang="zh-CN" sz="2800" b="1">
                <a:latin typeface="Times New Roman" panose="02020603050405020304" pitchFamily="18" charset="0"/>
              </a:rPr>
              <a:t>0) </a:t>
            </a:r>
          </a:p>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0,  </a:t>
            </a:r>
            <a:r>
              <a:rPr lang="en-US" altLang="zh-CN" sz="2800" b="1" i="1">
                <a:latin typeface="Times New Roman" panose="02020603050405020304" pitchFamily="18" charset="0"/>
              </a:rPr>
              <a:t>b  x  L  q</a:t>
            </a:r>
            <a:r>
              <a:rPr lang="en-US" altLang="zh-CN" sz="2800" b="1">
                <a:latin typeface="Times New Roman" panose="02020603050405020304" pitchFamily="18" charset="0"/>
              </a:rPr>
              <a:t>1)</a:t>
            </a:r>
          </a:p>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1,  </a:t>
            </a:r>
            <a:r>
              <a:rPr lang="en-US" altLang="zh-CN" sz="2800" b="1" i="1">
                <a:latin typeface="Times New Roman" panose="02020603050405020304" pitchFamily="18" charset="0"/>
              </a:rPr>
              <a:t>x  x  L  q</a:t>
            </a:r>
            <a:r>
              <a:rPr lang="en-US" altLang="zh-CN" sz="2800" b="1">
                <a:latin typeface="Times New Roman" panose="02020603050405020304" pitchFamily="18" charset="0"/>
              </a:rPr>
              <a:t>1)</a:t>
            </a:r>
          </a:p>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1,  </a:t>
            </a:r>
            <a:r>
              <a:rPr lang="en-US" altLang="zh-CN" sz="2800" b="1" i="1">
                <a:latin typeface="Times New Roman" panose="02020603050405020304" pitchFamily="18" charset="0"/>
              </a:rPr>
              <a:t>a  x  R  q</a:t>
            </a:r>
            <a:r>
              <a:rPr lang="en-US" altLang="zh-CN" sz="2800" b="1">
                <a:latin typeface="Times New Roman" panose="02020603050405020304" pitchFamily="18" charset="0"/>
              </a:rPr>
              <a:t>2)</a:t>
            </a:r>
          </a:p>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1,  </a:t>
            </a:r>
            <a:r>
              <a:rPr lang="en-US" altLang="zh-CN" sz="2800" b="1" i="1">
                <a:latin typeface="Times New Roman" panose="02020603050405020304" pitchFamily="18" charset="0"/>
              </a:rPr>
              <a:t>B</a:t>
            </a:r>
            <a:r>
              <a:rPr lang="en-US" altLang="zh-CN" sz="2800" b="1">
                <a:latin typeface="Times New Roman" panose="02020603050405020304" pitchFamily="18" charset="0"/>
              </a:rPr>
              <a:t> </a:t>
            </a:r>
            <a:r>
              <a:rPr lang="en-US" altLang="zh-CN" sz="2800" b="1" i="1">
                <a:latin typeface="Times New Roman" panose="02020603050405020304" pitchFamily="18" charset="0"/>
              </a:rPr>
              <a:t>B  H  </a:t>
            </a:r>
            <a:r>
              <a:rPr lang="en-US" altLang="zh-CN" sz="2800" b="1" i="1" err="1">
                <a:latin typeface="Times New Roman" panose="02020603050405020304" pitchFamily="18" charset="0"/>
              </a:rPr>
              <a:t>q</a:t>
            </a:r>
            <a:r>
              <a:rPr lang="en-US" altLang="zh-CN" sz="2800" b="1" i="1" baseline="-25000" err="1">
                <a:latin typeface="Times New Roman" panose="02020603050405020304" pitchFamily="18" charset="0"/>
              </a:rPr>
              <a:t>N</a:t>
            </a:r>
            <a:r>
              <a:rPr lang="en-US" altLang="zh-CN" sz="2800" b="1">
                <a:latin typeface="Times New Roman" panose="02020603050405020304" pitchFamily="18" charset="0"/>
              </a:rPr>
              <a:t>)</a:t>
            </a:r>
          </a:p>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2,  </a:t>
            </a:r>
            <a:r>
              <a:rPr lang="en-US" altLang="zh-CN" sz="2800" b="1" i="1">
                <a:latin typeface="Times New Roman" panose="02020603050405020304" pitchFamily="18" charset="0"/>
              </a:rPr>
              <a:t>x  x  R  q</a:t>
            </a:r>
            <a:r>
              <a:rPr lang="en-US" altLang="zh-CN" sz="2800" b="1">
                <a:latin typeface="Times New Roman" panose="02020603050405020304" pitchFamily="18" charset="0"/>
              </a:rPr>
              <a:t>2)</a:t>
            </a:r>
          </a:p>
        </p:txBody>
      </p:sp>
      <p:sp>
        <p:nvSpPr>
          <p:cNvPr id="302083" name="文本框 302082"/>
          <p:cNvSpPr txBox="1"/>
          <p:nvPr/>
        </p:nvSpPr>
        <p:spPr>
          <a:xfrm>
            <a:off x="7931785" y="1689735"/>
            <a:ext cx="987425" cy="406400"/>
          </a:xfrm>
          <a:prstGeom prst="rect">
            <a:avLst/>
          </a:prstGeom>
          <a:noFill/>
          <a:ln w="19050" cap="flat" cmpd="sng">
            <a:solidFill>
              <a:schemeClr val="accent1"/>
            </a:solidFill>
            <a:prstDash val="solid"/>
            <a:miter/>
            <a:headEnd type="none" w="med" len="med"/>
            <a:tailEnd type="none" w="med" len="med"/>
          </a:ln>
        </p:spPr>
        <p:txBody>
          <a:bodyPr lIns="18000" tIns="10800" rIns="18000" bIns="10800">
            <a:spAutoFit/>
          </a:bodyPr>
          <a:lstStyle/>
          <a:p>
            <a:pPr>
              <a:spcBef>
                <a:spcPct val="50000"/>
              </a:spcBef>
            </a:pPr>
            <a:r>
              <a:rPr lang="zh-CN" altLang="en-US" sz="2400" b="1" dirty="0">
                <a:latin typeface="Tahoma" panose="020B0604030504040204" pitchFamily="34" charset="0"/>
              </a:rPr>
              <a:t>读写头</a:t>
            </a:r>
          </a:p>
        </p:txBody>
      </p:sp>
      <p:sp>
        <p:nvSpPr>
          <p:cNvPr id="302084" name="文本框 302083"/>
          <p:cNvSpPr txBox="1"/>
          <p:nvPr/>
        </p:nvSpPr>
        <p:spPr>
          <a:xfrm>
            <a:off x="6964998" y="3331210"/>
            <a:ext cx="2681287" cy="3014663"/>
          </a:xfrm>
          <a:prstGeom prst="rect">
            <a:avLst/>
          </a:prstGeom>
          <a:noFill/>
          <a:ln w="38100" cap="flat" cmpd="sng">
            <a:solidFill>
              <a:schemeClr val="accent1"/>
            </a:solidFill>
            <a:prstDash val="solid"/>
            <a:miter/>
            <a:headEnd type="none" w="med" len="med"/>
            <a:tailEnd type="none" w="med" len="med"/>
          </a:ln>
        </p:spPr>
        <p:txBody>
          <a:bodyPr>
            <a:spAutoFit/>
          </a:bodyPr>
          <a:lstStyle/>
          <a:p>
            <a:pPr>
              <a:lnSpc>
                <a:spcPct val="90000"/>
              </a:lnSpc>
              <a:spcBef>
                <a:spcPct val="50000"/>
              </a:spcBef>
            </a:pPr>
            <a:r>
              <a:rPr lang="zh-CN" altLang="en-US" sz="2400" b="1" dirty="0">
                <a:solidFill>
                  <a:schemeClr val="hlink"/>
                </a:solidFill>
                <a:latin typeface="Tahoma" panose="020B0604030504040204" pitchFamily="34" charset="0"/>
              </a:rPr>
              <a:t>程序</a:t>
            </a:r>
          </a:p>
          <a:p>
            <a:pPr>
              <a:lnSpc>
                <a:spcPct val="90000"/>
              </a:lnSpc>
              <a:spcBef>
                <a:spcPct val="50000"/>
              </a:spcBef>
            </a:pPr>
            <a:endParaRPr lang="zh-CN" altLang="en-US" sz="2400" b="1" dirty="0">
              <a:solidFill>
                <a:schemeClr val="hlink"/>
              </a:solidFill>
              <a:latin typeface="Tahoma" panose="020B0604030504040204" pitchFamily="34" charset="0"/>
            </a:endParaRPr>
          </a:p>
          <a:p>
            <a:pPr>
              <a:lnSpc>
                <a:spcPct val="90000"/>
              </a:lnSpc>
              <a:spcBef>
                <a:spcPct val="50000"/>
              </a:spcBef>
            </a:pPr>
            <a:endParaRPr lang="zh-CN" altLang="en-US" sz="2400" b="1" dirty="0">
              <a:solidFill>
                <a:schemeClr val="hlink"/>
              </a:solidFill>
              <a:latin typeface="Tahoma" panose="020B0604030504040204" pitchFamily="34" charset="0"/>
            </a:endParaRPr>
          </a:p>
          <a:p>
            <a:pPr>
              <a:lnSpc>
                <a:spcPct val="90000"/>
              </a:lnSpc>
              <a:spcBef>
                <a:spcPct val="50000"/>
              </a:spcBef>
            </a:pPr>
            <a:endParaRPr lang="zh-CN" altLang="en-US" sz="2400" b="1" dirty="0">
              <a:solidFill>
                <a:schemeClr val="hlink"/>
              </a:solidFill>
              <a:latin typeface="Tahoma" panose="020B0604030504040204" pitchFamily="34" charset="0"/>
            </a:endParaRPr>
          </a:p>
          <a:p>
            <a:pPr>
              <a:lnSpc>
                <a:spcPct val="90000"/>
              </a:lnSpc>
              <a:spcBef>
                <a:spcPct val="50000"/>
              </a:spcBef>
            </a:pPr>
            <a:endParaRPr lang="zh-CN" altLang="en-US" sz="2400" b="1" dirty="0">
              <a:solidFill>
                <a:schemeClr val="hlink"/>
              </a:solidFill>
              <a:latin typeface="Tahoma" panose="020B0604030504040204" pitchFamily="34" charset="0"/>
            </a:endParaRPr>
          </a:p>
          <a:p>
            <a:pPr>
              <a:lnSpc>
                <a:spcPct val="90000"/>
              </a:lnSpc>
              <a:spcBef>
                <a:spcPct val="50000"/>
              </a:spcBef>
            </a:pPr>
            <a:endParaRPr lang="zh-CN" altLang="en-US" sz="2400" b="1" dirty="0">
              <a:solidFill>
                <a:schemeClr val="hlink"/>
              </a:solidFill>
              <a:latin typeface="Tahoma" panose="020B0604030504040204" pitchFamily="34" charset="0"/>
            </a:endParaRPr>
          </a:p>
        </p:txBody>
      </p:sp>
      <p:sp>
        <p:nvSpPr>
          <p:cNvPr id="302090" name="直接连接符 302089"/>
          <p:cNvSpPr/>
          <p:nvPr/>
        </p:nvSpPr>
        <p:spPr>
          <a:xfrm>
            <a:off x="8169910" y="2497773"/>
            <a:ext cx="0" cy="419100"/>
          </a:xfrm>
          <a:prstGeom prst="line">
            <a:avLst/>
          </a:prstGeom>
          <a:ln w="28575" cap="flat" cmpd="sng">
            <a:solidFill>
              <a:srgbClr val="000000"/>
            </a:solidFill>
            <a:prstDash val="solid"/>
            <a:headEnd type="none" w="med" len="med"/>
            <a:tailEnd type="none" w="med" len="med"/>
          </a:ln>
        </p:spPr>
      </p:sp>
      <p:sp>
        <p:nvSpPr>
          <p:cNvPr id="302091" name="直接连接符 302090"/>
          <p:cNvSpPr/>
          <p:nvPr/>
        </p:nvSpPr>
        <p:spPr>
          <a:xfrm>
            <a:off x="8635048" y="2497773"/>
            <a:ext cx="0" cy="419100"/>
          </a:xfrm>
          <a:prstGeom prst="line">
            <a:avLst/>
          </a:prstGeom>
          <a:ln w="28575" cap="flat" cmpd="sng">
            <a:solidFill>
              <a:srgbClr val="000000"/>
            </a:solidFill>
            <a:prstDash val="solid"/>
            <a:headEnd type="none" w="med" len="med"/>
            <a:tailEnd type="none" w="med" len="med"/>
          </a:ln>
        </p:spPr>
      </p:sp>
      <p:sp>
        <p:nvSpPr>
          <p:cNvPr id="302092" name="直接连接符 302091"/>
          <p:cNvSpPr/>
          <p:nvPr/>
        </p:nvSpPr>
        <p:spPr>
          <a:xfrm>
            <a:off x="9085898" y="2497773"/>
            <a:ext cx="0" cy="419100"/>
          </a:xfrm>
          <a:prstGeom prst="line">
            <a:avLst/>
          </a:prstGeom>
          <a:ln w="28575" cap="flat" cmpd="sng">
            <a:solidFill>
              <a:srgbClr val="000000"/>
            </a:solidFill>
            <a:prstDash val="solid"/>
            <a:headEnd type="none" w="med" len="med"/>
            <a:tailEnd type="none" w="med" len="med"/>
          </a:ln>
        </p:spPr>
      </p:sp>
      <p:sp>
        <p:nvSpPr>
          <p:cNvPr id="302094" name="直接连接符 302093"/>
          <p:cNvSpPr/>
          <p:nvPr/>
        </p:nvSpPr>
        <p:spPr>
          <a:xfrm>
            <a:off x="8411210" y="2172335"/>
            <a:ext cx="0" cy="301625"/>
          </a:xfrm>
          <a:prstGeom prst="line">
            <a:avLst/>
          </a:prstGeom>
          <a:ln w="28575" cap="flat" cmpd="sng">
            <a:solidFill>
              <a:srgbClr val="000000"/>
            </a:solidFill>
            <a:prstDash val="solid"/>
            <a:headEnd type="none" w="med" len="med"/>
            <a:tailEnd type="stealth" w="lg" len="med"/>
          </a:ln>
        </p:spPr>
      </p:sp>
      <p:sp>
        <p:nvSpPr>
          <p:cNvPr id="302095" name="直接连接符 302094"/>
          <p:cNvSpPr/>
          <p:nvPr/>
        </p:nvSpPr>
        <p:spPr>
          <a:xfrm>
            <a:off x="7241223" y="2499360"/>
            <a:ext cx="0" cy="419100"/>
          </a:xfrm>
          <a:prstGeom prst="line">
            <a:avLst/>
          </a:prstGeom>
          <a:ln w="28575" cap="flat" cmpd="sng">
            <a:solidFill>
              <a:srgbClr val="000000"/>
            </a:solidFill>
            <a:prstDash val="solid"/>
            <a:headEnd type="none" w="med" len="med"/>
            <a:tailEnd type="none" w="med" len="med"/>
          </a:ln>
        </p:spPr>
      </p:sp>
      <p:sp>
        <p:nvSpPr>
          <p:cNvPr id="302096" name="直接连接符 302095"/>
          <p:cNvSpPr/>
          <p:nvPr/>
        </p:nvSpPr>
        <p:spPr>
          <a:xfrm>
            <a:off x="7706360" y="2499360"/>
            <a:ext cx="0" cy="419100"/>
          </a:xfrm>
          <a:prstGeom prst="line">
            <a:avLst/>
          </a:prstGeom>
          <a:ln w="28575" cap="flat" cmpd="sng">
            <a:solidFill>
              <a:srgbClr val="000000"/>
            </a:solidFill>
            <a:prstDash val="solid"/>
            <a:headEnd type="none" w="med" len="med"/>
            <a:tailEnd type="none" w="med" len="med"/>
          </a:ln>
        </p:spPr>
      </p:sp>
      <p:sp>
        <p:nvSpPr>
          <p:cNvPr id="302097" name="文本框 302096"/>
          <p:cNvSpPr txBox="1"/>
          <p:nvPr/>
        </p:nvSpPr>
        <p:spPr>
          <a:xfrm>
            <a:off x="7296785" y="2434273"/>
            <a:ext cx="3078163" cy="519112"/>
          </a:xfrm>
          <a:prstGeom prst="rect">
            <a:avLst/>
          </a:prstGeom>
          <a:noFill/>
          <a:ln w="9525">
            <a:noFill/>
          </a:ln>
        </p:spPr>
        <p:txBody>
          <a:bodyPr>
            <a:spAutoFit/>
          </a:bodyPr>
          <a:lstStyle/>
          <a:p>
            <a:pPr>
              <a:spcBef>
                <a:spcPct val="50000"/>
              </a:spcBef>
            </a:pPr>
            <a:r>
              <a:rPr lang="en-US" altLang="zh-CN" sz="2800" i="1">
                <a:latin typeface="Times New Roman" panose="02020603050405020304" pitchFamily="18" charset="0"/>
              </a:rPr>
              <a:t>B   a   a   b   b   B</a:t>
            </a:r>
          </a:p>
        </p:txBody>
      </p:sp>
      <p:sp>
        <p:nvSpPr>
          <p:cNvPr id="302098" name="直接连接符 302097"/>
          <p:cNvSpPr/>
          <p:nvPr/>
        </p:nvSpPr>
        <p:spPr>
          <a:xfrm>
            <a:off x="9557385" y="2497773"/>
            <a:ext cx="0" cy="419100"/>
          </a:xfrm>
          <a:prstGeom prst="line">
            <a:avLst/>
          </a:prstGeom>
          <a:ln w="28575" cap="flat" cmpd="sng">
            <a:solidFill>
              <a:srgbClr val="000000"/>
            </a:solidFill>
            <a:prstDash val="solid"/>
            <a:headEnd type="none" w="med" len="med"/>
            <a:tailEnd type="none" w="med" len="med"/>
          </a:ln>
        </p:spPr>
      </p:sp>
      <p:sp>
        <p:nvSpPr>
          <p:cNvPr id="302099" name="直接连接符 302098"/>
          <p:cNvSpPr/>
          <p:nvPr/>
        </p:nvSpPr>
        <p:spPr>
          <a:xfrm>
            <a:off x="10014585" y="2497773"/>
            <a:ext cx="0" cy="419100"/>
          </a:xfrm>
          <a:prstGeom prst="line">
            <a:avLst/>
          </a:prstGeom>
          <a:ln w="28575" cap="flat" cmpd="sng">
            <a:solidFill>
              <a:srgbClr val="000000"/>
            </a:solidFill>
            <a:prstDash val="solid"/>
            <a:headEnd type="none" w="med" len="med"/>
            <a:tailEnd type="none" w="med" len="med"/>
          </a:ln>
        </p:spPr>
      </p:sp>
      <p:sp>
        <p:nvSpPr>
          <p:cNvPr id="302101" name="文本框 302100"/>
          <p:cNvSpPr txBox="1"/>
          <p:nvPr/>
        </p:nvSpPr>
        <p:spPr>
          <a:xfrm>
            <a:off x="6988810" y="3761423"/>
            <a:ext cx="2620963" cy="455612"/>
          </a:xfrm>
          <a:prstGeom prst="rect">
            <a:avLst/>
          </a:prstGeom>
          <a:noFill/>
          <a:ln w="28575" cap="flat" cmpd="sng">
            <a:solidFill>
              <a:schemeClr val="hlink"/>
            </a:solidFill>
            <a:prstDash val="solid"/>
            <a:miter/>
            <a:headEnd type="none" w="med" len="med"/>
            <a:tailEnd type="none" w="med" len="med"/>
          </a:ln>
        </p:spPr>
        <p:txBody>
          <a:bodyPr>
            <a:spAutoFit/>
          </a:bodyPr>
          <a:lstStyle/>
          <a:p>
            <a:pPr>
              <a:spcBef>
                <a:spcPct val="30000"/>
              </a:spcBef>
            </a:pPr>
            <a:endParaRPr sz="2200" dirty="0">
              <a:latin typeface="Tahoma" panose="020B0604030504040204" pitchFamily="34" charset="0"/>
            </a:endParaRPr>
          </a:p>
        </p:txBody>
      </p:sp>
      <p:grpSp>
        <p:nvGrpSpPr>
          <p:cNvPr id="302102" name="组合 302101"/>
          <p:cNvGrpSpPr/>
          <p:nvPr/>
        </p:nvGrpSpPr>
        <p:grpSpPr>
          <a:xfrm>
            <a:off x="6641148" y="2497773"/>
            <a:ext cx="4859860" cy="419100"/>
            <a:chOff x="861" y="3181"/>
            <a:chExt cx="3578" cy="264"/>
          </a:xfrm>
        </p:grpSpPr>
        <p:sp>
          <p:nvSpPr>
            <p:cNvPr id="302103" name="直接连接符 302102"/>
            <p:cNvSpPr/>
            <p:nvPr/>
          </p:nvSpPr>
          <p:spPr>
            <a:xfrm>
              <a:off x="861" y="3181"/>
              <a:ext cx="3578" cy="0"/>
            </a:xfrm>
            <a:prstGeom prst="line">
              <a:avLst/>
            </a:prstGeom>
            <a:ln w="28575" cap="flat" cmpd="sng">
              <a:solidFill>
                <a:srgbClr val="000000"/>
              </a:solidFill>
              <a:prstDash val="solid"/>
              <a:headEnd type="none" w="med" len="med"/>
              <a:tailEnd type="none" w="med" len="med"/>
            </a:ln>
          </p:spPr>
        </p:sp>
        <p:sp>
          <p:nvSpPr>
            <p:cNvPr id="302104" name="直接连接符 302103"/>
            <p:cNvSpPr/>
            <p:nvPr/>
          </p:nvSpPr>
          <p:spPr>
            <a:xfrm>
              <a:off x="861" y="3445"/>
              <a:ext cx="3578" cy="0"/>
            </a:xfrm>
            <a:prstGeom prst="line">
              <a:avLst/>
            </a:prstGeom>
            <a:ln w="28575" cap="flat" cmpd="sng">
              <a:solidFill>
                <a:srgbClr val="000000"/>
              </a:solidFill>
              <a:prstDash val="solid"/>
              <a:headEnd type="none" w="med" len="med"/>
              <a:tailEnd type="none" w="med" len="med"/>
            </a:ln>
          </p:spPr>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12.1.1  什么是计算</a:t>
            </a:r>
          </a:p>
        </p:txBody>
      </p:sp>
      <p:sp>
        <p:nvSpPr>
          <p:cNvPr id="299014" name="矩形 299013"/>
          <p:cNvSpPr/>
          <p:nvPr/>
        </p:nvSpPr>
        <p:spPr>
          <a:xfrm>
            <a:off x="739140" y="953135"/>
            <a:ext cx="9549765" cy="44450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1"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8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800" b="1"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28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800" b="1"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dirty="0">
                <a:solidFill>
                  <a:schemeClr val="accent5">
                    <a:lumMod val="50000"/>
                  </a:schemeClr>
                </a:solidFill>
              </a:rPr>
              <a:t>例：构造一个识别符号串</a:t>
            </a:r>
            <a:r>
              <a:rPr lang="en-US" altLang="zh-CN" i="1">
                <a:solidFill>
                  <a:schemeClr val="accent5">
                    <a:lumMod val="50000"/>
                  </a:schemeClr>
                </a:solidFill>
              </a:rPr>
              <a:t>ω</a:t>
            </a:r>
            <a:r>
              <a:rPr lang="zh-CN" altLang="en-US" dirty="0">
                <a:solidFill>
                  <a:schemeClr val="accent5">
                    <a:lumMod val="50000"/>
                  </a:schemeClr>
                </a:solidFill>
              </a:rPr>
              <a:t>＝</a:t>
            </a:r>
            <a:r>
              <a:rPr lang="en-US" altLang="zh-CN" i="1" err="1">
                <a:solidFill>
                  <a:schemeClr val="accent5">
                    <a:lumMod val="50000"/>
                  </a:schemeClr>
                </a:solidFill>
              </a:rPr>
              <a:t>a</a:t>
            </a:r>
            <a:r>
              <a:rPr lang="en-US" altLang="zh-CN" i="1" baseline="30000" err="1">
                <a:solidFill>
                  <a:schemeClr val="accent5">
                    <a:lumMod val="50000"/>
                  </a:schemeClr>
                </a:solidFill>
              </a:rPr>
              <a:t>n</a:t>
            </a:r>
            <a:r>
              <a:rPr lang="en-US" altLang="zh-CN" i="1" err="1">
                <a:solidFill>
                  <a:schemeClr val="accent5">
                    <a:lumMod val="50000"/>
                  </a:schemeClr>
                </a:solidFill>
              </a:rPr>
              <a:t>b</a:t>
            </a:r>
            <a:r>
              <a:rPr lang="en-US" altLang="zh-CN" i="1" baseline="30000" err="1">
                <a:solidFill>
                  <a:schemeClr val="accent5">
                    <a:lumMod val="50000"/>
                  </a:schemeClr>
                </a:solidFill>
              </a:rPr>
              <a:t>n</a:t>
            </a:r>
            <a:r>
              <a:rPr lang="zh-CN" altLang="en-US" dirty="0">
                <a:solidFill>
                  <a:schemeClr val="accent5">
                    <a:lumMod val="50000"/>
                  </a:schemeClr>
                </a:solidFill>
              </a:rPr>
              <a:t>（</a:t>
            </a:r>
            <a:r>
              <a:rPr lang="en-US" altLang="zh-CN" i="1">
                <a:solidFill>
                  <a:schemeClr val="accent5">
                    <a:lumMod val="50000"/>
                  </a:schemeClr>
                </a:solidFill>
              </a:rPr>
              <a:t>n</a:t>
            </a:r>
            <a:r>
              <a:rPr lang="en-US" altLang="zh-CN">
                <a:solidFill>
                  <a:schemeClr val="accent5">
                    <a:lumMod val="50000"/>
                  </a:schemeClr>
                </a:solidFill>
              </a:rPr>
              <a:t>≥1</a:t>
            </a:r>
            <a:r>
              <a:rPr lang="zh-CN" altLang="en-US" dirty="0">
                <a:solidFill>
                  <a:schemeClr val="accent5">
                    <a:lumMod val="50000"/>
                  </a:schemeClr>
                </a:solidFill>
              </a:rPr>
              <a:t>）的图灵机</a:t>
            </a:r>
          </a:p>
        </p:txBody>
      </p:sp>
      <p:sp>
        <p:nvSpPr>
          <p:cNvPr id="303106" name="文本框 303105"/>
          <p:cNvSpPr txBox="1"/>
          <p:nvPr/>
        </p:nvSpPr>
        <p:spPr>
          <a:xfrm>
            <a:off x="1188085" y="3726498"/>
            <a:ext cx="2454275" cy="2573337"/>
          </a:xfrm>
          <a:prstGeom prst="rect">
            <a:avLst/>
          </a:prstGeom>
          <a:solidFill>
            <a:srgbClr val="DDDDDD"/>
          </a:solidFill>
          <a:ln w="9525">
            <a:noFill/>
          </a:ln>
        </p:spPr>
        <p:txBody>
          <a:bodyPr lIns="54000" tIns="10800" rIns="18000" bIns="0">
            <a:spAutoFit/>
          </a:bodyPr>
          <a:lstStyle/>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0,  </a:t>
            </a:r>
            <a:r>
              <a:rPr lang="en-US" altLang="zh-CN" sz="2800" b="1" i="1">
                <a:latin typeface="Times New Roman" panose="02020603050405020304" pitchFamily="18" charset="0"/>
              </a:rPr>
              <a:t>a  a  R  q</a:t>
            </a:r>
            <a:r>
              <a:rPr lang="en-US" altLang="zh-CN" sz="2800" b="1">
                <a:latin typeface="Times New Roman" panose="02020603050405020304" pitchFamily="18" charset="0"/>
              </a:rPr>
              <a:t>0) </a:t>
            </a:r>
          </a:p>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0,  </a:t>
            </a:r>
            <a:r>
              <a:rPr lang="en-US" altLang="zh-CN" sz="2800" b="1" i="1">
                <a:latin typeface="Times New Roman" panose="02020603050405020304" pitchFamily="18" charset="0"/>
              </a:rPr>
              <a:t>b  x  L  q</a:t>
            </a:r>
            <a:r>
              <a:rPr lang="en-US" altLang="zh-CN" sz="2800" b="1">
                <a:latin typeface="Times New Roman" panose="02020603050405020304" pitchFamily="18" charset="0"/>
              </a:rPr>
              <a:t>1)</a:t>
            </a:r>
          </a:p>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1,  </a:t>
            </a:r>
            <a:r>
              <a:rPr lang="en-US" altLang="zh-CN" sz="2800" b="1" i="1">
                <a:latin typeface="Times New Roman" panose="02020603050405020304" pitchFamily="18" charset="0"/>
              </a:rPr>
              <a:t>x  x  L  q</a:t>
            </a:r>
            <a:r>
              <a:rPr lang="en-US" altLang="zh-CN" sz="2800" b="1">
                <a:latin typeface="Times New Roman" panose="02020603050405020304" pitchFamily="18" charset="0"/>
              </a:rPr>
              <a:t>1)</a:t>
            </a:r>
          </a:p>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1,  </a:t>
            </a:r>
            <a:r>
              <a:rPr lang="en-US" altLang="zh-CN" sz="2800" b="1" i="1">
                <a:latin typeface="Times New Roman" panose="02020603050405020304" pitchFamily="18" charset="0"/>
              </a:rPr>
              <a:t>a  x  R  q</a:t>
            </a:r>
            <a:r>
              <a:rPr lang="en-US" altLang="zh-CN" sz="2800" b="1">
                <a:latin typeface="Times New Roman" panose="02020603050405020304" pitchFamily="18" charset="0"/>
              </a:rPr>
              <a:t>2)</a:t>
            </a:r>
          </a:p>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1,  </a:t>
            </a:r>
            <a:r>
              <a:rPr lang="en-US" altLang="zh-CN" sz="2800" b="1" i="1">
                <a:latin typeface="Times New Roman" panose="02020603050405020304" pitchFamily="18" charset="0"/>
              </a:rPr>
              <a:t>B</a:t>
            </a:r>
            <a:r>
              <a:rPr lang="en-US" altLang="zh-CN" sz="2800" b="1">
                <a:latin typeface="Times New Roman" panose="02020603050405020304" pitchFamily="18" charset="0"/>
              </a:rPr>
              <a:t> </a:t>
            </a:r>
            <a:r>
              <a:rPr lang="en-US" altLang="zh-CN" sz="2800" b="1" i="1">
                <a:latin typeface="Times New Roman" panose="02020603050405020304" pitchFamily="18" charset="0"/>
              </a:rPr>
              <a:t>B  H </a:t>
            </a:r>
            <a:r>
              <a:rPr lang="en-US" altLang="zh-CN" sz="2800" b="1" i="1" err="1">
                <a:latin typeface="Times New Roman" panose="02020603050405020304" pitchFamily="18" charset="0"/>
              </a:rPr>
              <a:t>q</a:t>
            </a:r>
            <a:r>
              <a:rPr lang="en-US" altLang="zh-CN" sz="2800" b="1" i="1" baseline="-25000" err="1">
                <a:latin typeface="Times New Roman" panose="02020603050405020304" pitchFamily="18" charset="0"/>
              </a:rPr>
              <a:t>N</a:t>
            </a:r>
            <a:r>
              <a:rPr lang="en-US" altLang="zh-CN" sz="2800" b="1">
                <a:latin typeface="Times New Roman" panose="02020603050405020304" pitchFamily="18" charset="0"/>
              </a:rPr>
              <a:t>)</a:t>
            </a:r>
          </a:p>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2,  </a:t>
            </a:r>
            <a:r>
              <a:rPr lang="en-US" altLang="zh-CN" sz="2800" b="1" i="1">
                <a:latin typeface="Times New Roman" panose="02020603050405020304" pitchFamily="18" charset="0"/>
              </a:rPr>
              <a:t>x  x  R  q</a:t>
            </a:r>
            <a:r>
              <a:rPr lang="en-US" altLang="zh-CN" sz="2800" b="1">
                <a:latin typeface="Times New Roman" panose="02020603050405020304" pitchFamily="18" charset="0"/>
              </a:rPr>
              <a:t>2)</a:t>
            </a:r>
          </a:p>
        </p:txBody>
      </p:sp>
      <p:sp>
        <p:nvSpPr>
          <p:cNvPr id="303107" name="文本框 303106"/>
          <p:cNvSpPr txBox="1"/>
          <p:nvPr/>
        </p:nvSpPr>
        <p:spPr>
          <a:xfrm>
            <a:off x="2550160" y="1689735"/>
            <a:ext cx="987425" cy="406400"/>
          </a:xfrm>
          <a:prstGeom prst="rect">
            <a:avLst/>
          </a:prstGeom>
          <a:noFill/>
          <a:ln w="19050" cap="flat" cmpd="sng">
            <a:solidFill>
              <a:schemeClr val="accent1"/>
            </a:solidFill>
            <a:prstDash val="solid"/>
            <a:miter/>
            <a:headEnd type="none" w="med" len="med"/>
            <a:tailEnd type="none" w="med" len="med"/>
          </a:ln>
        </p:spPr>
        <p:txBody>
          <a:bodyPr lIns="18000" tIns="10800" rIns="18000" bIns="10800">
            <a:spAutoFit/>
          </a:bodyPr>
          <a:lstStyle/>
          <a:p>
            <a:pPr>
              <a:spcBef>
                <a:spcPct val="50000"/>
              </a:spcBef>
            </a:pPr>
            <a:r>
              <a:rPr lang="zh-CN" altLang="en-US" sz="2400" b="1" dirty="0">
                <a:latin typeface="Tahoma" panose="020B0604030504040204" pitchFamily="34" charset="0"/>
              </a:rPr>
              <a:t>读写头</a:t>
            </a:r>
          </a:p>
        </p:txBody>
      </p:sp>
      <p:sp>
        <p:nvSpPr>
          <p:cNvPr id="303108" name="文本框 303107"/>
          <p:cNvSpPr txBox="1"/>
          <p:nvPr/>
        </p:nvSpPr>
        <p:spPr>
          <a:xfrm>
            <a:off x="1122998" y="3331210"/>
            <a:ext cx="2681287" cy="3014663"/>
          </a:xfrm>
          <a:prstGeom prst="rect">
            <a:avLst/>
          </a:prstGeom>
          <a:noFill/>
          <a:ln w="38100" cap="flat" cmpd="sng">
            <a:solidFill>
              <a:schemeClr val="accent1"/>
            </a:solidFill>
            <a:prstDash val="solid"/>
            <a:miter/>
            <a:headEnd type="none" w="med" len="med"/>
            <a:tailEnd type="none" w="med" len="med"/>
          </a:ln>
        </p:spPr>
        <p:txBody>
          <a:bodyPr>
            <a:spAutoFit/>
          </a:bodyPr>
          <a:lstStyle/>
          <a:p>
            <a:pPr>
              <a:lnSpc>
                <a:spcPct val="90000"/>
              </a:lnSpc>
              <a:spcBef>
                <a:spcPct val="50000"/>
              </a:spcBef>
            </a:pPr>
            <a:r>
              <a:rPr lang="zh-CN" altLang="en-US" sz="2400" b="1" dirty="0">
                <a:solidFill>
                  <a:schemeClr val="hlink"/>
                </a:solidFill>
                <a:latin typeface="Tahoma" panose="020B0604030504040204" pitchFamily="34" charset="0"/>
              </a:rPr>
              <a:t>程序</a:t>
            </a:r>
          </a:p>
          <a:p>
            <a:pPr>
              <a:lnSpc>
                <a:spcPct val="90000"/>
              </a:lnSpc>
              <a:spcBef>
                <a:spcPct val="50000"/>
              </a:spcBef>
            </a:pPr>
            <a:endParaRPr lang="zh-CN" altLang="en-US" sz="2400" b="1" dirty="0">
              <a:solidFill>
                <a:schemeClr val="hlink"/>
              </a:solidFill>
              <a:latin typeface="Tahoma" panose="020B0604030504040204" pitchFamily="34" charset="0"/>
            </a:endParaRPr>
          </a:p>
          <a:p>
            <a:pPr>
              <a:lnSpc>
                <a:spcPct val="90000"/>
              </a:lnSpc>
              <a:spcBef>
                <a:spcPct val="50000"/>
              </a:spcBef>
            </a:pPr>
            <a:endParaRPr lang="zh-CN" altLang="en-US" sz="2400" b="1" dirty="0">
              <a:solidFill>
                <a:schemeClr val="hlink"/>
              </a:solidFill>
              <a:latin typeface="Tahoma" panose="020B0604030504040204" pitchFamily="34" charset="0"/>
            </a:endParaRPr>
          </a:p>
          <a:p>
            <a:pPr>
              <a:lnSpc>
                <a:spcPct val="90000"/>
              </a:lnSpc>
              <a:spcBef>
                <a:spcPct val="50000"/>
              </a:spcBef>
            </a:pPr>
            <a:endParaRPr lang="zh-CN" altLang="en-US" sz="2400" b="1" dirty="0">
              <a:solidFill>
                <a:schemeClr val="hlink"/>
              </a:solidFill>
              <a:latin typeface="Tahoma" panose="020B0604030504040204" pitchFamily="34" charset="0"/>
            </a:endParaRPr>
          </a:p>
          <a:p>
            <a:pPr>
              <a:lnSpc>
                <a:spcPct val="90000"/>
              </a:lnSpc>
              <a:spcBef>
                <a:spcPct val="50000"/>
              </a:spcBef>
            </a:pPr>
            <a:endParaRPr lang="zh-CN" altLang="en-US" sz="2400" b="1" dirty="0">
              <a:solidFill>
                <a:schemeClr val="hlink"/>
              </a:solidFill>
              <a:latin typeface="Tahoma" panose="020B0604030504040204" pitchFamily="34" charset="0"/>
            </a:endParaRPr>
          </a:p>
          <a:p>
            <a:pPr>
              <a:lnSpc>
                <a:spcPct val="90000"/>
              </a:lnSpc>
              <a:spcBef>
                <a:spcPct val="50000"/>
              </a:spcBef>
            </a:pPr>
            <a:endParaRPr lang="zh-CN" altLang="en-US" sz="2400" b="1" dirty="0">
              <a:solidFill>
                <a:schemeClr val="hlink"/>
              </a:solidFill>
              <a:latin typeface="Tahoma" panose="020B0604030504040204" pitchFamily="34" charset="0"/>
            </a:endParaRPr>
          </a:p>
        </p:txBody>
      </p:sp>
      <p:sp>
        <p:nvSpPr>
          <p:cNvPr id="303114" name="直接连接符 303113"/>
          <p:cNvSpPr/>
          <p:nvPr/>
        </p:nvSpPr>
        <p:spPr>
          <a:xfrm>
            <a:off x="2327910" y="2497773"/>
            <a:ext cx="0" cy="419100"/>
          </a:xfrm>
          <a:prstGeom prst="line">
            <a:avLst/>
          </a:prstGeom>
          <a:ln w="28575" cap="flat" cmpd="sng">
            <a:solidFill>
              <a:srgbClr val="000000"/>
            </a:solidFill>
            <a:prstDash val="solid"/>
            <a:headEnd type="none" w="med" len="med"/>
            <a:tailEnd type="none" w="med" len="med"/>
          </a:ln>
        </p:spPr>
      </p:sp>
      <p:sp>
        <p:nvSpPr>
          <p:cNvPr id="303115" name="直接连接符 303114"/>
          <p:cNvSpPr/>
          <p:nvPr/>
        </p:nvSpPr>
        <p:spPr>
          <a:xfrm>
            <a:off x="2793048" y="2497773"/>
            <a:ext cx="0" cy="419100"/>
          </a:xfrm>
          <a:prstGeom prst="line">
            <a:avLst/>
          </a:prstGeom>
          <a:ln w="28575" cap="flat" cmpd="sng">
            <a:solidFill>
              <a:srgbClr val="000000"/>
            </a:solidFill>
            <a:prstDash val="solid"/>
            <a:headEnd type="none" w="med" len="med"/>
            <a:tailEnd type="none" w="med" len="med"/>
          </a:ln>
        </p:spPr>
      </p:sp>
      <p:sp>
        <p:nvSpPr>
          <p:cNvPr id="303116" name="直接连接符 303115"/>
          <p:cNvSpPr/>
          <p:nvPr/>
        </p:nvSpPr>
        <p:spPr>
          <a:xfrm>
            <a:off x="3243898" y="2497773"/>
            <a:ext cx="0" cy="419100"/>
          </a:xfrm>
          <a:prstGeom prst="line">
            <a:avLst/>
          </a:prstGeom>
          <a:ln w="28575" cap="flat" cmpd="sng">
            <a:solidFill>
              <a:srgbClr val="000000"/>
            </a:solidFill>
            <a:prstDash val="solid"/>
            <a:headEnd type="none" w="med" len="med"/>
            <a:tailEnd type="none" w="med" len="med"/>
          </a:ln>
        </p:spPr>
      </p:sp>
      <p:sp>
        <p:nvSpPr>
          <p:cNvPr id="303118" name="直接连接符 303117"/>
          <p:cNvSpPr/>
          <p:nvPr/>
        </p:nvSpPr>
        <p:spPr>
          <a:xfrm>
            <a:off x="3029585" y="2172335"/>
            <a:ext cx="0" cy="301625"/>
          </a:xfrm>
          <a:prstGeom prst="line">
            <a:avLst/>
          </a:prstGeom>
          <a:ln w="28575" cap="flat" cmpd="sng">
            <a:solidFill>
              <a:srgbClr val="000000"/>
            </a:solidFill>
            <a:prstDash val="solid"/>
            <a:headEnd type="none" w="med" len="med"/>
            <a:tailEnd type="stealth" w="lg" len="med"/>
          </a:ln>
        </p:spPr>
      </p:sp>
      <p:sp>
        <p:nvSpPr>
          <p:cNvPr id="303119" name="直接连接符 303118"/>
          <p:cNvSpPr/>
          <p:nvPr/>
        </p:nvSpPr>
        <p:spPr>
          <a:xfrm>
            <a:off x="1399223" y="2499360"/>
            <a:ext cx="0" cy="419100"/>
          </a:xfrm>
          <a:prstGeom prst="line">
            <a:avLst/>
          </a:prstGeom>
          <a:ln w="28575" cap="flat" cmpd="sng">
            <a:solidFill>
              <a:srgbClr val="000000"/>
            </a:solidFill>
            <a:prstDash val="solid"/>
            <a:headEnd type="none" w="med" len="med"/>
            <a:tailEnd type="none" w="med" len="med"/>
          </a:ln>
        </p:spPr>
      </p:sp>
      <p:sp>
        <p:nvSpPr>
          <p:cNvPr id="303120" name="直接连接符 303119"/>
          <p:cNvSpPr/>
          <p:nvPr/>
        </p:nvSpPr>
        <p:spPr>
          <a:xfrm>
            <a:off x="1864360" y="2499360"/>
            <a:ext cx="0" cy="419100"/>
          </a:xfrm>
          <a:prstGeom prst="line">
            <a:avLst/>
          </a:prstGeom>
          <a:ln w="28575" cap="flat" cmpd="sng">
            <a:solidFill>
              <a:srgbClr val="000000"/>
            </a:solidFill>
            <a:prstDash val="solid"/>
            <a:headEnd type="none" w="med" len="med"/>
            <a:tailEnd type="none" w="med" len="med"/>
          </a:ln>
        </p:spPr>
      </p:sp>
      <p:sp>
        <p:nvSpPr>
          <p:cNvPr id="303121" name="文本框 303120"/>
          <p:cNvSpPr txBox="1"/>
          <p:nvPr/>
        </p:nvSpPr>
        <p:spPr>
          <a:xfrm>
            <a:off x="1454785" y="2434273"/>
            <a:ext cx="3078163" cy="519112"/>
          </a:xfrm>
          <a:prstGeom prst="rect">
            <a:avLst/>
          </a:prstGeom>
          <a:noFill/>
          <a:ln w="9525">
            <a:noFill/>
          </a:ln>
        </p:spPr>
        <p:txBody>
          <a:bodyPr>
            <a:spAutoFit/>
          </a:bodyPr>
          <a:lstStyle/>
          <a:p>
            <a:pPr>
              <a:spcBef>
                <a:spcPct val="50000"/>
              </a:spcBef>
            </a:pPr>
            <a:r>
              <a:rPr lang="en-US" altLang="zh-CN" sz="2800" i="1">
                <a:latin typeface="Times New Roman" panose="02020603050405020304" pitchFamily="18" charset="0"/>
              </a:rPr>
              <a:t>B   a   a   b   b   B</a:t>
            </a:r>
          </a:p>
        </p:txBody>
      </p:sp>
      <p:sp>
        <p:nvSpPr>
          <p:cNvPr id="303122" name="直接连接符 303121"/>
          <p:cNvSpPr/>
          <p:nvPr/>
        </p:nvSpPr>
        <p:spPr>
          <a:xfrm>
            <a:off x="3715385" y="2497773"/>
            <a:ext cx="0" cy="419100"/>
          </a:xfrm>
          <a:prstGeom prst="line">
            <a:avLst/>
          </a:prstGeom>
          <a:ln w="28575" cap="flat" cmpd="sng">
            <a:solidFill>
              <a:srgbClr val="000000"/>
            </a:solidFill>
            <a:prstDash val="solid"/>
            <a:headEnd type="none" w="med" len="med"/>
            <a:tailEnd type="none" w="med" len="med"/>
          </a:ln>
        </p:spPr>
      </p:sp>
      <p:sp>
        <p:nvSpPr>
          <p:cNvPr id="303123" name="直接连接符 303122"/>
          <p:cNvSpPr/>
          <p:nvPr/>
        </p:nvSpPr>
        <p:spPr>
          <a:xfrm>
            <a:off x="4172585" y="2497773"/>
            <a:ext cx="0" cy="419100"/>
          </a:xfrm>
          <a:prstGeom prst="line">
            <a:avLst/>
          </a:prstGeom>
          <a:ln w="28575" cap="flat" cmpd="sng">
            <a:solidFill>
              <a:srgbClr val="000000"/>
            </a:solidFill>
            <a:prstDash val="solid"/>
            <a:headEnd type="none" w="med" len="med"/>
            <a:tailEnd type="none" w="med" len="med"/>
          </a:ln>
        </p:spPr>
      </p:sp>
      <p:sp>
        <p:nvSpPr>
          <p:cNvPr id="303124" name="文本框 303123"/>
          <p:cNvSpPr txBox="1"/>
          <p:nvPr/>
        </p:nvSpPr>
        <p:spPr>
          <a:xfrm>
            <a:off x="4052570" y="4188460"/>
            <a:ext cx="3418205" cy="1568450"/>
          </a:xfrm>
          <a:prstGeom prst="rect">
            <a:avLst/>
          </a:prstGeom>
          <a:noFill/>
          <a:ln w="9525">
            <a:noFill/>
          </a:ln>
        </p:spPr>
        <p:txBody>
          <a:bodyPr wrap="square">
            <a:spAutoFit/>
          </a:bodyPr>
          <a:lstStyle/>
          <a:p>
            <a:r>
              <a:rPr lang="zh-CN" altLang="en-US" sz="2400" b="1" dirty="0">
                <a:latin typeface="Times New Roman" panose="02020603050405020304" pitchFamily="18" charset="0"/>
              </a:rPr>
              <a:t>读写头扫描到符号</a:t>
            </a:r>
            <a:r>
              <a:rPr lang="en-US" altLang="zh-CN" sz="2400" b="1" i="1">
                <a:latin typeface="Times New Roman" panose="02020603050405020304" pitchFamily="18" charset="0"/>
              </a:rPr>
              <a:t>b</a:t>
            </a:r>
            <a:r>
              <a:rPr lang="zh-CN" altLang="en-US" sz="2400" b="1" dirty="0">
                <a:latin typeface="Times New Roman" panose="02020603050405020304" pitchFamily="18" charset="0"/>
              </a:rPr>
              <a:t>，</a:t>
            </a:r>
          </a:p>
          <a:p>
            <a:r>
              <a:rPr lang="zh-CN" altLang="en-US" sz="2400" b="1" dirty="0">
                <a:latin typeface="Times New Roman" panose="02020603050405020304" pitchFamily="18" charset="0"/>
              </a:rPr>
              <a:t>将当前单元写入字符</a:t>
            </a:r>
            <a:r>
              <a:rPr lang="en-US" altLang="zh-CN" sz="2400" b="1" i="1">
                <a:latin typeface="Times New Roman" panose="02020603050405020304" pitchFamily="18" charset="0"/>
              </a:rPr>
              <a:t>x</a:t>
            </a:r>
            <a:r>
              <a:rPr lang="zh-CN" altLang="en-US" sz="2400" b="1" dirty="0">
                <a:latin typeface="Times New Roman" panose="02020603050405020304" pitchFamily="18" charset="0"/>
              </a:rPr>
              <a:t>，</a:t>
            </a:r>
          </a:p>
          <a:p>
            <a:r>
              <a:rPr lang="zh-CN" altLang="en-US" sz="2400" b="1" dirty="0">
                <a:latin typeface="Times New Roman" panose="02020603050405020304" pitchFamily="18" charset="0"/>
              </a:rPr>
              <a:t>并使读写头往左走，</a:t>
            </a:r>
          </a:p>
          <a:p>
            <a:r>
              <a:rPr lang="zh-CN" altLang="en-US" sz="2400" b="1" dirty="0">
                <a:latin typeface="Times New Roman" panose="02020603050405020304" pitchFamily="18" charset="0"/>
              </a:rPr>
              <a:t>转移到状态</a:t>
            </a:r>
            <a:r>
              <a:rPr lang="en-US" altLang="zh-CN" sz="2400" b="1" i="1">
                <a:latin typeface="Times New Roman" panose="02020603050405020304" pitchFamily="18" charset="0"/>
              </a:rPr>
              <a:t>q</a:t>
            </a:r>
            <a:r>
              <a:rPr lang="en-US" altLang="zh-CN" sz="2400" b="1">
                <a:latin typeface="Times New Roman" panose="02020603050405020304" pitchFamily="18" charset="0"/>
              </a:rPr>
              <a:t>1</a:t>
            </a:r>
            <a:r>
              <a:rPr lang="zh-CN" altLang="en-US" sz="2400" b="1" dirty="0">
                <a:latin typeface="Times New Roman" panose="02020603050405020304" pitchFamily="18" charset="0"/>
              </a:rPr>
              <a:t>。</a:t>
            </a:r>
            <a:r>
              <a:rPr lang="zh-CN" altLang="en-US" sz="2400" dirty="0">
                <a:latin typeface="Times New Roman" panose="02020603050405020304" pitchFamily="18" charset="0"/>
              </a:rPr>
              <a:t> </a:t>
            </a:r>
            <a:endParaRPr lang="zh-CN" altLang="en-US" sz="2400">
              <a:latin typeface="Times New Roman" panose="02020603050405020304" pitchFamily="18" charset="0"/>
            </a:endParaRPr>
          </a:p>
        </p:txBody>
      </p:sp>
      <p:sp>
        <p:nvSpPr>
          <p:cNvPr id="303125" name="文本框 303124"/>
          <p:cNvSpPr txBox="1"/>
          <p:nvPr/>
        </p:nvSpPr>
        <p:spPr>
          <a:xfrm>
            <a:off x="1161098" y="4220210"/>
            <a:ext cx="2620962" cy="455613"/>
          </a:xfrm>
          <a:prstGeom prst="rect">
            <a:avLst/>
          </a:prstGeom>
          <a:noFill/>
          <a:ln w="28575" cap="flat" cmpd="sng">
            <a:solidFill>
              <a:schemeClr val="hlink"/>
            </a:solidFill>
            <a:prstDash val="solid"/>
            <a:miter/>
            <a:headEnd type="none" w="med" len="med"/>
            <a:tailEnd type="none" w="med" len="med"/>
          </a:ln>
        </p:spPr>
        <p:txBody>
          <a:bodyPr>
            <a:spAutoFit/>
          </a:bodyPr>
          <a:lstStyle/>
          <a:p>
            <a:pPr>
              <a:spcBef>
                <a:spcPct val="30000"/>
              </a:spcBef>
            </a:pPr>
            <a:endParaRPr sz="2200" dirty="0">
              <a:latin typeface="Tahoma" panose="020B0604030504040204" pitchFamily="34" charset="0"/>
            </a:endParaRPr>
          </a:p>
        </p:txBody>
      </p:sp>
      <p:grpSp>
        <p:nvGrpSpPr>
          <p:cNvPr id="303126" name="组合 303125"/>
          <p:cNvGrpSpPr/>
          <p:nvPr/>
        </p:nvGrpSpPr>
        <p:grpSpPr>
          <a:xfrm>
            <a:off x="799148" y="2497773"/>
            <a:ext cx="4859860" cy="419100"/>
            <a:chOff x="861" y="3181"/>
            <a:chExt cx="3578" cy="264"/>
          </a:xfrm>
        </p:grpSpPr>
        <p:sp>
          <p:nvSpPr>
            <p:cNvPr id="303127" name="直接连接符 303126"/>
            <p:cNvSpPr/>
            <p:nvPr/>
          </p:nvSpPr>
          <p:spPr>
            <a:xfrm>
              <a:off x="861" y="3181"/>
              <a:ext cx="3578" cy="0"/>
            </a:xfrm>
            <a:prstGeom prst="line">
              <a:avLst/>
            </a:prstGeom>
            <a:ln w="28575" cap="flat" cmpd="sng">
              <a:solidFill>
                <a:srgbClr val="000000"/>
              </a:solidFill>
              <a:prstDash val="solid"/>
              <a:headEnd type="none" w="med" len="med"/>
              <a:tailEnd type="none" w="med" len="med"/>
            </a:ln>
          </p:spPr>
        </p:sp>
        <p:sp>
          <p:nvSpPr>
            <p:cNvPr id="303128" name="直接连接符 303127"/>
            <p:cNvSpPr/>
            <p:nvPr/>
          </p:nvSpPr>
          <p:spPr>
            <a:xfrm>
              <a:off x="861" y="3445"/>
              <a:ext cx="3578" cy="0"/>
            </a:xfrm>
            <a:prstGeom prst="line">
              <a:avLst/>
            </a:prstGeom>
            <a:ln w="28575" cap="flat" cmpd="sng">
              <a:solidFill>
                <a:srgbClr val="000000"/>
              </a:solidFill>
              <a:prstDash val="solid"/>
              <a:headEnd type="none" w="med" len="med"/>
              <a:tailEnd type="none" w="med" len="med"/>
            </a:ln>
          </p:spPr>
        </p:sp>
      </p:grpSp>
      <p:sp>
        <p:nvSpPr>
          <p:cNvPr id="304130" name="文本框 304129"/>
          <p:cNvSpPr txBox="1"/>
          <p:nvPr/>
        </p:nvSpPr>
        <p:spPr>
          <a:xfrm>
            <a:off x="7541260" y="3726498"/>
            <a:ext cx="2454275" cy="2573337"/>
          </a:xfrm>
          <a:prstGeom prst="rect">
            <a:avLst/>
          </a:prstGeom>
          <a:solidFill>
            <a:srgbClr val="DDDDDD"/>
          </a:solidFill>
          <a:ln w="9525">
            <a:noFill/>
          </a:ln>
        </p:spPr>
        <p:txBody>
          <a:bodyPr lIns="54000" tIns="10800" rIns="18000" bIns="0">
            <a:spAutoFit/>
          </a:bodyPr>
          <a:lstStyle/>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0,  </a:t>
            </a:r>
            <a:r>
              <a:rPr lang="en-US" altLang="zh-CN" sz="2800" b="1" i="1">
                <a:latin typeface="Times New Roman" panose="02020603050405020304" pitchFamily="18" charset="0"/>
              </a:rPr>
              <a:t>a  a  R  q</a:t>
            </a:r>
            <a:r>
              <a:rPr lang="en-US" altLang="zh-CN" sz="2800" b="1">
                <a:latin typeface="Times New Roman" panose="02020603050405020304" pitchFamily="18" charset="0"/>
              </a:rPr>
              <a:t>0) </a:t>
            </a:r>
          </a:p>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0,  </a:t>
            </a:r>
            <a:r>
              <a:rPr lang="en-US" altLang="zh-CN" sz="2800" b="1" i="1">
                <a:latin typeface="Times New Roman" panose="02020603050405020304" pitchFamily="18" charset="0"/>
              </a:rPr>
              <a:t>b  x  L  q</a:t>
            </a:r>
            <a:r>
              <a:rPr lang="en-US" altLang="zh-CN" sz="2800" b="1">
                <a:latin typeface="Times New Roman" panose="02020603050405020304" pitchFamily="18" charset="0"/>
              </a:rPr>
              <a:t>1)</a:t>
            </a:r>
          </a:p>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1,  </a:t>
            </a:r>
            <a:r>
              <a:rPr lang="en-US" altLang="zh-CN" sz="2800" b="1" i="1">
                <a:latin typeface="Times New Roman" panose="02020603050405020304" pitchFamily="18" charset="0"/>
              </a:rPr>
              <a:t>x  x  L  q</a:t>
            </a:r>
            <a:r>
              <a:rPr lang="en-US" altLang="zh-CN" sz="2800" b="1">
                <a:latin typeface="Times New Roman" panose="02020603050405020304" pitchFamily="18" charset="0"/>
              </a:rPr>
              <a:t>1)</a:t>
            </a:r>
          </a:p>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1,  </a:t>
            </a:r>
            <a:r>
              <a:rPr lang="en-US" altLang="zh-CN" sz="2800" b="1" i="1">
                <a:latin typeface="Times New Roman" panose="02020603050405020304" pitchFamily="18" charset="0"/>
              </a:rPr>
              <a:t>a  x  R  q</a:t>
            </a:r>
            <a:r>
              <a:rPr lang="en-US" altLang="zh-CN" sz="2800" b="1">
                <a:latin typeface="Times New Roman" panose="02020603050405020304" pitchFamily="18" charset="0"/>
              </a:rPr>
              <a:t>2)</a:t>
            </a:r>
          </a:p>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1,  </a:t>
            </a:r>
            <a:r>
              <a:rPr lang="en-US" altLang="zh-CN" sz="2800" b="1" i="1">
                <a:latin typeface="Times New Roman" panose="02020603050405020304" pitchFamily="18" charset="0"/>
              </a:rPr>
              <a:t>B</a:t>
            </a:r>
            <a:r>
              <a:rPr lang="en-US" altLang="zh-CN" sz="2800" b="1">
                <a:latin typeface="Times New Roman" panose="02020603050405020304" pitchFamily="18" charset="0"/>
              </a:rPr>
              <a:t> </a:t>
            </a:r>
            <a:r>
              <a:rPr lang="en-US" altLang="zh-CN" sz="2800" b="1" i="1">
                <a:latin typeface="Times New Roman" panose="02020603050405020304" pitchFamily="18" charset="0"/>
              </a:rPr>
              <a:t>B  H </a:t>
            </a:r>
            <a:r>
              <a:rPr lang="en-US" altLang="zh-CN" sz="2800" b="1" i="1" err="1">
                <a:latin typeface="Times New Roman" panose="02020603050405020304" pitchFamily="18" charset="0"/>
              </a:rPr>
              <a:t>q</a:t>
            </a:r>
            <a:r>
              <a:rPr lang="en-US" altLang="zh-CN" sz="2800" b="1" i="1" baseline="-25000" err="1">
                <a:latin typeface="Times New Roman" panose="02020603050405020304" pitchFamily="18" charset="0"/>
              </a:rPr>
              <a:t>N</a:t>
            </a:r>
            <a:r>
              <a:rPr lang="en-US" altLang="zh-CN" sz="2800" b="1">
                <a:latin typeface="Times New Roman" panose="02020603050405020304" pitchFamily="18" charset="0"/>
              </a:rPr>
              <a:t>)</a:t>
            </a:r>
          </a:p>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2,  </a:t>
            </a:r>
            <a:r>
              <a:rPr lang="en-US" altLang="zh-CN" sz="2800" b="1" i="1">
                <a:latin typeface="Times New Roman" panose="02020603050405020304" pitchFamily="18" charset="0"/>
              </a:rPr>
              <a:t>x  x  R  q</a:t>
            </a:r>
            <a:r>
              <a:rPr lang="en-US" altLang="zh-CN" sz="2800" b="1">
                <a:latin typeface="Times New Roman" panose="02020603050405020304" pitchFamily="18" charset="0"/>
              </a:rPr>
              <a:t>2)</a:t>
            </a:r>
          </a:p>
        </p:txBody>
      </p:sp>
      <p:sp>
        <p:nvSpPr>
          <p:cNvPr id="304131" name="文本框 304130"/>
          <p:cNvSpPr txBox="1"/>
          <p:nvPr/>
        </p:nvSpPr>
        <p:spPr>
          <a:xfrm>
            <a:off x="8258810" y="1689735"/>
            <a:ext cx="987425" cy="406400"/>
          </a:xfrm>
          <a:prstGeom prst="rect">
            <a:avLst/>
          </a:prstGeom>
          <a:noFill/>
          <a:ln w="19050" cap="flat" cmpd="sng">
            <a:solidFill>
              <a:schemeClr val="accent1"/>
            </a:solidFill>
            <a:prstDash val="solid"/>
            <a:miter/>
            <a:headEnd type="none" w="med" len="med"/>
            <a:tailEnd type="none" w="med" len="med"/>
          </a:ln>
        </p:spPr>
        <p:txBody>
          <a:bodyPr lIns="18000" tIns="10800" rIns="18000" bIns="10800">
            <a:spAutoFit/>
          </a:bodyPr>
          <a:lstStyle/>
          <a:p>
            <a:pPr>
              <a:spcBef>
                <a:spcPct val="50000"/>
              </a:spcBef>
            </a:pPr>
            <a:r>
              <a:rPr lang="zh-CN" altLang="en-US" sz="2400" b="1" dirty="0">
                <a:latin typeface="Tahoma" panose="020B0604030504040204" pitchFamily="34" charset="0"/>
              </a:rPr>
              <a:t>读写头</a:t>
            </a:r>
          </a:p>
        </p:txBody>
      </p:sp>
      <p:sp>
        <p:nvSpPr>
          <p:cNvPr id="304132" name="文本框 304131"/>
          <p:cNvSpPr txBox="1"/>
          <p:nvPr/>
        </p:nvSpPr>
        <p:spPr>
          <a:xfrm>
            <a:off x="7476173" y="3331210"/>
            <a:ext cx="2681287" cy="3014663"/>
          </a:xfrm>
          <a:prstGeom prst="rect">
            <a:avLst/>
          </a:prstGeom>
          <a:noFill/>
          <a:ln w="38100" cap="flat" cmpd="sng">
            <a:solidFill>
              <a:schemeClr val="accent1"/>
            </a:solidFill>
            <a:prstDash val="solid"/>
            <a:miter/>
            <a:headEnd type="none" w="med" len="med"/>
            <a:tailEnd type="none" w="med" len="med"/>
          </a:ln>
        </p:spPr>
        <p:txBody>
          <a:bodyPr>
            <a:spAutoFit/>
          </a:bodyPr>
          <a:lstStyle/>
          <a:p>
            <a:pPr>
              <a:lnSpc>
                <a:spcPct val="90000"/>
              </a:lnSpc>
              <a:spcBef>
                <a:spcPct val="50000"/>
              </a:spcBef>
            </a:pPr>
            <a:r>
              <a:rPr lang="zh-CN" altLang="en-US" sz="2400" b="1" dirty="0">
                <a:solidFill>
                  <a:schemeClr val="hlink"/>
                </a:solidFill>
                <a:latin typeface="Tahoma" panose="020B0604030504040204" pitchFamily="34" charset="0"/>
              </a:rPr>
              <a:t>程序</a:t>
            </a:r>
          </a:p>
          <a:p>
            <a:pPr>
              <a:lnSpc>
                <a:spcPct val="90000"/>
              </a:lnSpc>
              <a:spcBef>
                <a:spcPct val="50000"/>
              </a:spcBef>
            </a:pPr>
            <a:endParaRPr lang="zh-CN" altLang="en-US" sz="2400" b="1" dirty="0">
              <a:solidFill>
                <a:schemeClr val="hlink"/>
              </a:solidFill>
              <a:latin typeface="Tahoma" panose="020B0604030504040204" pitchFamily="34" charset="0"/>
            </a:endParaRPr>
          </a:p>
          <a:p>
            <a:pPr>
              <a:lnSpc>
                <a:spcPct val="90000"/>
              </a:lnSpc>
              <a:spcBef>
                <a:spcPct val="50000"/>
              </a:spcBef>
            </a:pPr>
            <a:endParaRPr lang="zh-CN" altLang="en-US" sz="2400" b="1" dirty="0">
              <a:solidFill>
                <a:schemeClr val="hlink"/>
              </a:solidFill>
              <a:latin typeface="Tahoma" panose="020B0604030504040204" pitchFamily="34" charset="0"/>
            </a:endParaRPr>
          </a:p>
          <a:p>
            <a:pPr>
              <a:lnSpc>
                <a:spcPct val="90000"/>
              </a:lnSpc>
              <a:spcBef>
                <a:spcPct val="50000"/>
              </a:spcBef>
            </a:pPr>
            <a:endParaRPr lang="zh-CN" altLang="en-US" sz="2400" b="1" dirty="0">
              <a:solidFill>
                <a:schemeClr val="hlink"/>
              </a:solidFill>
              <a:latin typeface="Tahoma" panose="020B0604030504040204" pitchFamily="34" charset="0"/>
            </a:endParaRPr>
          </a:p>
          <a:p>
            <a:pPr>
              <a:lnSpc>
                <a:spcPct val="90000"/>
              </a:lnSpc>
              <a:spcBef>
                <a:spcPct val="50000"/>
              </a:spcBef>
            </a:pPr>
            <a:endParaRPr lang="zh-CN" altLang="en-US" sz="2400" b="1" dirty="0">
              <a:solidFill>
                <a:schemeClr val="hlink"/>
              </a:solidFill>
              <a:latin typeface="Tahoma" panose="020B0604030504040204" pitchFamily="34" charset="0"/>
            </a:endParaRPr>
          </a:p>
          <a:p>
            <a:pPr>
              <a:lnSpc>
                <a:spcPct val="90000"/>
              </a:lnSpc>
              <a:spcBef>
                <a:spcPct val="50000"/>
              </a:spcBef>
            </a:pPr>
            <a:endParaRPr lang="zh-CN" altLang="en-US" sz="2400" b="1" dirty="0">
              <a:solidFill>
                <a:schemeClr val="hlink"/>
              </a:solidFill>
              <a:latin typeface="Tahoma" panose="020B0604030504040204" pitchFamily="34" charset="0"/>
            </a:endParaRPr>
          </a:p>
        </p:txBody>
      </p:sp>
      <p:sp>
        <p:nvSpPr>
          <p:cNvPr id="304138" name="直接连接符 304137"/>
          <p:cNvSpPr/>
          <p:nvPr/>
        </p:nvSpPr>
        <p:spPr>
          <a:xfrm>
            <a:off x="8036560" y="2497773"/>
            <a:ext cx="0" cy="419100"/>
          </a:xfrm>
          <a:prstGeom prst="line">
            <a:avLst/>
          </a:prstGeom>
          <a:ln w="28575" cap="flat" cmpd="sng">
            <a:solidFill>
              <a:srgbClr val="000000"/>
            </a:solidFill>
            <a:prstDash val="solid"/>
            <a:headEnd type="none" w="med" len="med"/>
            <a:tailEnd type="none" w="med" len="med"/>
          </a:ln>
        </p:spPr>
      </p:sp>
      <p:sp>
        <p:nvSpPr>
          <p:cNvPr id="304139" name="直接连接符 304138"/>
          <p:cNvSpPr/>
          <p:nvPr/>
        </p:nvSpPr>
        <p:spPr>
          <a:xfrm>
            <a:off x="8501698" y="2497773"/>
            <a:ext cx="0" cy="419100"/>
          </a:xfrm>
          <a:prstGeom prst="line">
            <a:avLst/>
          </a:prstGeom>
          <a:ln w="28575" cap="flat" cmpd="sng">
            <a:solidFill>
              <a:srgbClr val="000000"/>
            </a:solidFill>
            <a:prstDash val="solid"/>
            <a:headEnd type="none" w="med" len="med"/>
            <a:tailEnd type="none" w="med" len="med"/>
          </a:ln>
        </p:spPr>
      </p:sp>
      <p:sp>
        <p:nvSpPr>
          <p:cNvPr id="304140" name="直接连接符 304139"/>
          <p:cNvSpPr/>
          <p:nvPr/>
        </p:nvSpPr>
        <p:spPr>
          <a:xfrm>
            <a:off x="8952548" y="2497773"/>
            <a:ext cx="0" cy="419100"/>
          </a:xfrm>
          <a:prstGeom prst="line">
            <a:avLst/>
          </a:prstGeom>
          <a:ln w="28575" cap="flat" cmpd="sng">
            <a:solidFill>
              <a:srgbClr val="000000"/>
            </a:solidFill>
            <a:prstDash val="solid"/>
            <a:headEnd type="none" w="med" len="med"/>
            <a:tailEnd type="none" w="med" len="med"/>
          </a:ln>
        </p:spPr>
      </p:sp>
      <p:sp>
        <p:nvSpPr>
          <p:cNvPr id="304142" name="直接连接符 304141"/>
          <p:cNvSpPr/>
          <p:nvPr/>
        </p:nvSpPr>
        <p:spPr>
          <a:xfrm>
            <a:off x="8738235" y="2172335"/>
            <a:ext cx="0" cy="301625"/>
          </a:xfrm>
          <a:prstGeom prst="line">
            <a:avLst/>
          </a:prstGeom>
          <a:ln w="28575" cap="flat" cmpd="sng">
            <a:solidFill>
              <a:srgbClr val="000000"/>
            </a:solidFill>
            <a:prstDash val="solid"/>
            <a:headEnd type="none" w="med" len="med"/>
            <a:tailEnd type="stealth" w="lg" len="med"/>
          </a:ln>
        </p:spPr>
      </p:sp>
      <p:sp>
        <p:nvSpPr>
          <p:cNvPr id="304143" name="直接连接符 304142"/>
          <p:cNvSpPr/>
          <p:nvPr/>
        </p:nvSpPr>
        <p:spPr>
          <a:xfrm>
            <a:off x="7107873" y="2499360"/>
            <a:ext cx="0" cy="419100"/>
          </a:xfrm>
          <a:prstGeom prst="line">
            <a:avLst/>
          </a:prstGeom>
          <a:ln w="28575" cap="flat" cmpd="sng">
            <a:solidFill>
              <a:srgbClr val="000000"/>
            </a:solidFill>
            <a:prstDash val="solid"/>
            <a:headEnd type="none" w="med" len="med"/>
            <a:tailEnd type="none" w="med" len="med"/>
          </a:ln>
        </p:spPr>
      </p:sp>
      <p:sp>
        <p:nvSpPr>
          <p:cNvPr id="304144" name="直接连接符 304143"/>
          <p:cNvSpPr/>
          <p:nvPr/>
        </p:nvSpPr>
        <p:spPr>
          <a:xfrm>
            <a:off x="7573010" y="2499360"/>
            <a:ext cx="0" cy="419100"/>
          </a:xfrm>
          <a:prstGeom prst="line">
            <a:avLst/>
          </a:prstGeom>
          <a:ln w="28575" cap="flat" cmpd="sng">
            <a:solidFill>
              <a:srgbClr val="000000"/>
            </a:solidFill>
            <a:prstDash val="solid"/>
            <a:headEnd type="none" w="med" len="med"/>
            <a:tailEnd type="none" w="med" len="med"/>
          </a:ln>
        </p:spPr>
      </p:sp>
      <p:sp>
        <p:nvSpPr>
          <p:cNvPr id="304145" name="文本框 304144"/>
          <p:cNvSpPr txBox="1"/>
          <p:nvPr/>
        </p:nvSpPr>
        <p:spPr>
          <a:xfrm>
            <a:off x="7163435" y="2434273"/>
            <a:ext cx="3078163" cy="519112"/>
          </a:xfrm>
          <a:prstGeom prst="rect">
            <a:avLst/>
          </a:prstGeom>
          <a:noFill/>
          <a:ln w="9525">
            <a:noFill/>
          </a:ln>
        </p:spPr>
        <p:txBody>
          <a:bodyPr>
            <a:spAutoFit/>
          </a:bodyPr>
          <a:lstStyle/>
          <a:p>
            <a:pPr>
              <a:spcBef>
                <a:spcPct val="50000"/>
              </a:spcBef>
            </a:pPr>
            <a:r>
              <a:rPr lang="en-US" altLang="zh-CN" sz="2800" i="1">
                <a:latin typeface="Times New Roman" panose="02020603050405020304" pitchFamily="18" charset="0"/>
              </a:rPr>
              <a:t>B   a   a   </a:t>
            </a:r>
            <a:r>
              <a:rPr lang="en-US" altLang="zh-CN" sz="2800" i="1">
                <a:solidFill>
                  <a:schemeClr val="hlink"/>
                </a:solidFill>
                <a:latin typeface="Times New Roman" panose="02020603050405020304" pitchFamily="18" charset="0"/>
              </a:rPr>
              <a:t>x</a:t>
            </a:r>
            <a:r>
              <a:rPr lang="en-US" altLang="zh-CN" sz="2800" i="1">
                <a:latin typeface="Times New Roman" panose="02020603050405020304" pitchFamily="18" charset="0"/>
              </a:rPr>
              <a:t>   b   B</a:t>
            </a:r>
          </a:p>
        </p:txBody>
      </p:sp>
      <p:sp>
        <p:nvSpPr>
          <p:cNvPr id="304146" name="直接连接符 304145"/>
          <p:cNvSpPr/>
          <p:nvPr/>
        </p:nvSpPr>
        <p:spPr>
          <a:xfrm>
            <a:off x="9424035" y="2497773"/>
            <a:ext cx="0" cy="419100"/>
          </a:xfrm>
          <a:prstGeom prst="line">
            <a:avLst/>
          </a:prstGeom>
          <a:ln w="28575" cap="flat" cmpd="sng">
            <a:solidFill>
              <a:srgbClr val="000000"/>
            </a:solidFill>
            <a:prstDash val="solid"/>
            <a:headEnd type="none" w="med" len="med"/>
            <a:tailEnd type="none" w="med" len="med"/>
          </a:ln>
        </p:spPr>
      </p:sp>
      <p:sp>
        <p:nvSpPr>
          <p:cNvPr id="304147" name="直接连接符 304146"/>
          <p:cNvSpPr/>
          <p:nvPr/>
        </p:nvSpPr>
        <p:spPr>
          <a:xfrm>
            <a:off x="9881235" y="2497773"/>
            <a:ext cx="0" cy="419100"/>
          </a:xfrm>
          <a:prstGeom prst="line">
            <a:avLst/>
          </a:prstGeom>
          <a:ln w="28575" cap="flat" cmpd="sng">
            <a:solidFill>
              <a:srgbClr val="000000"/>
            </a:solidFill>
            <a:prstDash val="solid"/>
            <a:headEnd type="none" w="med" len="med"/>
            <a:tailEnd type="none" w="med" len="med"/>
          </a:ln>
        </p:spPr>
      </p:sp>
      <p:sp>
        <p:nvSpPr>
          <p:cNvPr id="304149" name="文本框 304148"/>
          <p:cNvSpPr txBox="1"/>
          <p:nvPr/>
        </p:nvSpPr>
        <p:spPr>
          <a:xfrm>
            <a:off x="7512685" y="4218623"/>
            <a:ext cx="2620963" cy="455612"/>
          </a:xfrm>
          <a:prstGeom prst="rect">
            <a:avLst/>
          </a:prstGeom>
          <a:noFill/>
          <a:ln w="28575" cap="flat" cmpd="sng">
            <a:solidFill>
              <a:schemeClr val="hlink"/>
            </a:solidFill>
            <a:prstDash val="solid"/>
            <a:miter/>
            <a:headEnd type="none" w="med" len="med"/>
            <a:tailEnd type="none" w="med" len="med"/>
          </a:ln>
        </p:spPr>
        <p:txBody>
          <a:bodyPr>
            <a:spAutoFit/>
          </a:bodyPr>
          <a:lstStyle/>
          <a:p>
            <a:pPr>
              <a:spcBef>
                <a:spcPct val="30000"/>
              </a:spcBef>
            </a:pPr>
            <a:endParaRPr sz="2200" dirty="0">
              <a:latin typeface="Tahoma" panose="020B0604030504040204" pitchFamily="34" charset="0"/>
            </a:endParaRPr>
          </a:p>
        </p:txBody>
      </p:sp>
      <p:grpSp>
        <p:nvGrpSpPr>
          <p:cNvPr id="304150" name="组合 304149"/>
          <p:cNvGrpSpPr/>
          <p:nvPr/>
        </p:nvGrpSpPr>
        <p:grpSpPr>
          <a:xfrm>
            <a:off x="6507798" y="2497773"/>
            <a:ext cx="4859860" cy="419100"/>
            <a:chOff x="861" y="3181"/>
            <a:chExt cx="3578" cy="264"/>
          </a:xfrm>
        </p:grpSpPr>
        <p:sp>
          <p:nvSpPr>
            <p:cNvPr id="304151" name="直接连接符 304150"/>
            <p:cNvSpPr/>
            <p:nvPr/>
          </p:nvSpPr>
          <p:spPr>
            <a:xfrm>
              <a:off x="861" y="3181"/>
              <a:ext cx="3578" cy="0"/>
            </a:xfrm>
            <a:prstGeom prst="line">
              <a:avLst/>
            </a:prstGeom>
            <a:ln w="28575" cap="flat" cmpd="sng">
              <a:solidFill>
                <a:srgbClr val="000000"/>
              </a:solidFill>
              <a:prstDash val="solid"/>
              <a:headEnd type="none" w="med" len="med"/>
              <a:tailEnd type="none" w="med" len="med"/>
            </a:ln>
          </p:spPr>
        </p:sp>
        <p:sp>
          <p:nvSpPr>
            <p:cNvPr id="304152" name="直接连接符 304151"/>
            <p:cNvSpPr/>
            <p:nvPr/>
          </p:nvSpPr>
          <p:spPr>
            <a:xfrm>
              <a:off x="861" y="3445"/>
              <a:ext cx="3578" cy="0"/>
            </a:xfrm>
            <a:prstGeom prst="line">
              <a:avLst/>
            </a:prstGeom>
            <a:ln w="28575" cap="flat" cmpd="sng">
              <a:solidFill>
                <a:srgbClr val="000000"/>
              </a:solidFill>
              <a:prstDash val="solid"/>
              <a:headEnd type="none" w="med" len="med"/>
              <a:tailEnd type="none" w="med" len="med"/>
            </a:ln>
          </p:spPr>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12.1.1  什么是计算</a:t>
            </a:r>
          </a:p>
        </p:txBody>
      </p:sp>
      <p:sp>
        <p:nvSpPr>
          <p:cNvPr id="299014" name="矩形 299013"/>
          <p:cNvSpPr/>
          <p:nvPr/>
        </p:nvSpPr>
        <p:spPr>
          <a:xfrm>
            <a:off x="739140" y="953135"/>
            <a:ext cx="9549765" cy="44450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1"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8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800" b="1"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28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800" b="1"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dirty="0">
                <a:solidFill>
                  <a:schemeClr val="accent5">
                    <a:lumMod val="50000"/>
                  </a:schemeClr>
                </a:solidFill>
              </a:rPr>
              <a:t>例：构造一个识别符号串</a:t>
            </a:r>
            <a:r>
              <a:rPr lang="en-US" altLang="zh-CN" i="1">
                <a:solidFill>
                  <a:schemeClr val="accent5">
                    <a:lumMod val="50000"/>
                  </a:schemeClr>
                </a:solidFill>
              </a:rPr>
              <a:t>ω</a:t>
            </a:r>
            <a:r>
              <a:rPr lang="zh-CN" altLang="en-US" dirty="0">
                <a:solidFill>
                  <a:schemeClr val="accent5">
                    <a:lumMod val="50000"/>
                  </a:schemeClr>
                </a:solidFill>
              </a:rPr>
              <a:t>＝</a:t>
            </a:r>
            <a:r>
              <a:rPr lang="en-US" altLang="zh-CN" i="1" err="1">
                <a:solidFill>
                  <a:schemeClr val="accent5">
                    <a:lumMod val="50000"/>
                  </a:schemeClr>
                </a:solidFill>
              </a:rPr>
              <a:t>a</a:t>
            </a:r>
            <a:r>
              <a:rPr lang="en-US" altLang="zh-CN" i="1" baseline="30000" err="1">
                <a:solidFill>
                  <a:schemeClr val="accent5">
                    <a:lumMod val="50000"/>
                  </a:schemeClr>
                </a:solidFill>
              </a:rPr>
              <a:t>n</a:t>
            </a:r>
            <a:r>
              <a:rPr lang="en-US" altLang="zh-CN" i="1" err="1">
                <a:solidFill>
                  <a:schemeClr val="accent5">
                    <a:lumMod val="50000"/>
                  </a:schemeClr>
                </a:solidFill>
              </a:rPr>
              <a:t>b</a:t>
            </a:r>
            <a:r>
              <a:rPr lang="en-US" altLang="zh-CN" i="1" baseline="30000" err="1">
                <a:solidFill>
                  <a:schemeClr val="accent5">
                    <a:lumMod val="50000"/>
                  </a:schemeClr>
                </a:solidFill>
              </a:rPr>
              <a:t>n</a:t>
            </a:r>
            <a:r>
              <a:rPr lang="zh-CN" altLang="en-US" dirty="0">
                <a:solidFill>
                  <a:schemeClr val="accent5">
                    <a:lumMod val="50000"/>
                  </a:schemeClr>
                </a:solidFill>
              </a:rPr>
              <a:t>（</a:t>
            </a:r>
            <a:r>
              <a:rPr lang="en-US" altLang="zh-CN" i="1">
                <a:solidFill>
                  <a:schemeClr val="accent5">
                    <a:lumMod val="50000"/>
                  </a:schemeClr>
                </a:solidFill>
              </a:rPr>
              <a:t>n</a:t>
            </a:r>
            <a:r>
              <a:rPr lang="en-US" altLang="zh-CN">
                <a:solidFill>
                  <a:schemeClr val="accent5">
                    <a:lumMod val="50000"/>
                  </a:schemeClr>
                </a:solidFill>
              </a:rPr>
              <a:t>≥1</a:t>
            </a:r>
            <a:r>
              <a:rPr lang="zh-CN" altLang="en-US" dirty="0">
                <a:solidFill>
                  <a:schemeClr val="accent5">
                    <a:lumMod val="50000"/>
                  </a:schemeClr>
                </a:solidFill>
              </a:rPr>
              <a:t>）的图灵机</a:t>
            </a:r>
          </a:p>
        </p:txBody>
      </p:sp>
      <p:sp>
        <p:nvSpPr>
          <p:cNvPr id="305154" name="文本框 305153"/>
          <p:cNvSpPr txBox="1"/>
          <p:nvPr/>
        </p:nvSpPr>
        <p:spPr>
          <a:xfrm>
            <a:off x="1115060" y="3726498"/>
            <a:ext cx="2454275" cy="2573337"/>
          </a:xfrm>
          <a:prstGeom prst="rect">
            <a:avLst/>
          </a:prstGeom>
          <a:solidFill>
            <a:srgbClr val="DDDDDD"/>
          </a:solidFill>
          <a:ln w="9525">
            <a:noFill/>
          </a:ln>
        </p:spPr>
        <p:txBody>
          <a:bodyPr lIns="54000" tIns="10800" rIns="18000" bIns="0">
            <a:spAutoFit/>
          </a:bodyPr>
          <a:lstStyle/>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0,  </a:t>
            </a:r>
            <a:r>
              <a:rPr lang="en-US" altLang="zh-CN" sz="2800" b="1" i="1">
                <a:latin typeface="Times New Roman" panose="02020603050405020304" pitchFamily="18" charset="0"/>
              </a:rPr>
              <a:t>a  a  R  q</a:t>
            </a:r>
            <a:r>
              <a:rPr lang="en-US" altLang="zh-CN" sz="2800" b="1">
                <a:latin typeface="Times New Roman" panose="02020603050405020304" pitchFamily="18" charset="0"/>
              </a:rPr>
              <a:t>0) </a:t>
            </a:r>
          </a:p>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0,  </a:t>
            </a:r>
            <a:r>
              <a:rPr lang="en-US" altLang="zh-CN" sz="2800" b="1" i="1">
                <a:latin typeface="Times New Roman" panose="02020603050405020304" pitchFamily="18" charset="0"/>
              </a:rPr>
              <a:t>b  x  L  q</a:t>
            </a:r>
            <a:r>
              <a:rPr lang="en-US" altLang="zh-CN" sz="2800" b="1">
                <a:latin typeface="Times New Roman" panose="02020603050405020304" pitchFamily="18" charset="0"/>
              </a:rPr>
              <a:t>1)</a:t>
            </a:r>
          </a:p>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1,  </a:t>
            </a:r>
            <a:r>
              <a:rPr lang="en-US" altLang="zh-CN" sz="2800" b="1" i="1">
                <a:latin typeface="Times New Roman" panose="02020603050405020304" pitchFamily="18" charset="0"/>
              </a:rPr>
              <a:t>x  x  L  q</a:t>
            </a:r>
            <a:r>
              <a:rPr lang="en-US" altLang="zh-CN" sz="2800" b="1">
                <a:latin typeface="Times New Roman" panose="02020603050405020304" pitchFamily="18" charset="0"/>
              </a:rPr>
              <a:t>1)</a:t>
            </a:r>
          </a:p>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1,  </a:t>
            </a:r>
            <a:r>
              <a:rPr lang="en-US" altLang="zh-CN" sz="2800" b="1" i="1">
                <a:latin typeface="Times New Roman" panose="02020603050405020304" pitchFamily="18" charset="0"/>
              </a:rPr>
              <a:t>a  x  R  q</a:t>
            </a:r>
            <a:r>
              <a:rPr lang="en-US" altLang="zh-CN" sz="2800" b="1">
                <a:latin typeface="Times New Roman" panose="02020603050405020304" pitchFamily="18" charset="0"/>
              </a:rPr>
              <a:t>2)</a:t>
            </a:r>
          </a:p>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1,  </a:t>
            </a:r>
            <a:r>
              <a:rPr lang="en-US" altLang="zh-CN" sz="2800" b="1" i="1">
                <a:latin typeface="Times New Roman" panose="02020603050405020304" pitchFamily="18" charset="0"/>
              </a:rPr>
              <a:t>B</a:t>
            </a:r>
            <a:r>
              <a:rPr lang="en-US" altLang="zh-CN" sz="2800" b="1">
                <a:latin typeface="Times New Roman" panose="02020603050405020304" pitchFamily="18" charset="0"/>
              </a:rPr>
              <a:t> </a:t>
            </a:r>
            <a:r>
              <a:rPr lang="en-US" altLang="zh-CN" sz="2800" b="1" i="1">
                <a:latin typeface="Times New Roman" panose="02020603050405020304" pitchFamily="18" charset="0"/>
              </a:rPr>
              <a:t>B  H </a:t>
            </a:r>
            <a:r>
              <a:rPr lang="en-US" altLang="zh-CN" sz="2800" b="1" i="1" err="1">
                <a:latin typeface="Times New Roman" panose="02020603050405020304" pitchFamily="18" charset="0"/>
              </a:rPr>
              <a:t>q</a:t>
            </a:r>
            <a:r>
              <a:rPr lang="en-US" altLang="zh-CN" sz="2800" b="1" i="1" baseline="-25000" err="1">
                <a:latin typeface="Times New Roman" panose="02020603050405020304" pitchFamily="18" charset="0"/>
              </a:rPr>
              <a:t>N</a:t>
            </a:r>
            <a:r>
              <a:rPr lang="en-US" altLang="zh-CN" sz="2800" b="1">
                <a:latin typeface="Times New Roman" panose="02020603050405020304" pitchFamily="18" charset="0"/>
              </a:rPr>
              <a:t>)</a:t>
            </a:r>
          </a:p>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2,  </a:t>
            </a:r>
            <a:r>
              <a:rPr lang="en-US" altLang="zh-CN" sz="2800" b="1" i="1">
                <a:latin typeface="Times New Roman" panose="02020603050405020304" pitchFamily="18" charset="0"/>
              </a:rPr>
              <a:t>x  x  R  q</a:t>
            </a:r>
            <a:r>
              <a:rPr lang="en-US" altLang="zh-CN" sz="2800" b="1">
                <a:latin typeface="Times New Roman" panose="02020603050405020304" pitchFamily="18" charset="0"/>
              </a:rPr>
              <a:t>2)</a:t>
            </a:r>
          </a:p>
        </p:txBody>
      </p:sp>
      <p:sp>
        <p:nvSpPr>
          <p:cNvPr id="305155" name="文本框 305154"/>
          <p:cNvSpPr txBox="1"/>
          <p:nvPr/>
        </p:nvSpPr>
        <p:spPr>
          <a:xfrm>
            <a:off x="2016760" y="1689735"/>
            <a:ext cx="987425" cy="406400"/>
          </a:xfrm>
          <a:prstGeom prst="rect">
            <a:avLst/>
          </a:prstGeom>
          <a:noFill/>
          <a:ln w="19050" cap="flat" cmpd="sng">
            <a:solidFill>
              <a:schemeClr val="accent1"/>
            </a:solidFill>
            <a:prstDash val="solid"/>
            <a:miter/>
            <a:headEnd type="none" w="med" len="med"/>
            <a:tailEnd type="none" w="med" len="med"/>
          </a:ln>
        </p:spPr>
        <p:txBody>
          <a:bodyPr lIns="18000" tIns="10800" rIns="18000" bIns="10800">
            <a:spAutoFit/>
          </a:bodyPr>
          <a:lstStyle/>
          <a:p>
            <a:pPr>
              <a:spcBef>
                <a:spcPct val="50000"/>
              </a:spcBef>
            </a:pPr>
            <a:r>
              <a:rPr lang="zh-CN" altLang="en-US" sz="2400" b="1" dirty="0">
                <a:latin typeface="Tahoma" panose="020B0604030504040204" pitchFamily="34" charset="0"/>
              </a:rPr>
              <a:t>读写头</a:t>
            </a:r>
          </a:p>
        </p:txBody>
      </p:sp>
      <p:sp>
        <p:nvSpPr>
          <p:cNvPr id="305156" name="文本框 305155"/>
          <p:cNvSpPr txBox="1"/>
          <p:nvPr/>
        </p:nvSpPr>
        <p:spPr>
          <a:xfrm>
            <a:off x="1049973" y="3331210"/>
            <a:ext cx="2681287" cy="3014663"/>
          </a:xfrm>
          <a:prstGeom prst="rect">
            <a:avLst/>
          </a:prstGeom>
          <a:noFill/>
          <a:ln w="38100" cap="flat" cmpd="sng">
            <a:solidFill>
              <a:schemeClr val="accent1"/>
            </a:solidFill>
            <a:prstDash val="solid"/>
            <a:miter/>
            <a:headEnd type="none" w="med" len="med"/>
            <a:tailEnd type="none" w="med" len="med"/>
          </a:ln>
        </p:spPr>
        <p:txBody>
          <a:bodyPr>
            <a:spAutoFit/>
          </a:bodyPr>
          <a:lstStyle/>
          <a:p>
            <a:pPr>
              <a:lnSpc>
                <a:spcPct val="90000"/>
              </a:lnSpc>
              <a:spcBef>
                <a:spcPct val="50000"/>
              </a:spcBef>
            </a:pPr>
            <a:r>
              <a:rPr lang="zh-CN" altLang="en-US" sz="2400" b="1" dirty="0">
                <a:solidFill>
                  <a:schemeClr val="hlink"/>
                </a:solidFill>
                <a:latin typeface="Tahoma" panose="020B0604030504040204" pitchFamily="34" charset="0"/>
              </a:rPr>
              <a:t>程序</a:t>
            </a:r>
          </a:p>
          <a:p>
            <a:pPr>
              <a:lnSpc>
                <a:spcPct val="90000"/>
              </a:lnSpc>
              <a:spcBef>
                <a:spcPct val="50000"/>
              </a:spcBef>
            </a:pPr>
            <a:endParaRPr lang="zh-CN" altLang="en-US" sz="2400" b="1" dirty="0">
              <a:solidFill>
                <a:schemeClr val="hlink"/>
              </a:solidFill>
              <a:latin typeface="Tahoma" panose="020B0604030504040204" pitchFamily="34" charset="0"/>
            </a:endParaRPr>
          </a:p>
          <a:p>
            <a:pPr>
              <a:lnSpc>
                <a:spcPct val="90000"/>
              </a:lnSpc>
              <a:spcBef>
                <a:spcPct val="50000"/>
              </a:spcBef>
            </a:pPr>
            <a:endParaRPr lang="zh-CN" altLang="en-US" sz="2400" b="1" dirty="0">
              <a:solidFill>
                <a:schemeClr val="hlink"/>
              </a:solidFill>
              <a:latin typeface="Tahoma" panose="020B0604030504040204" pitchFamily="34" charset="0"/>
            </a:endParaRPr>
          </a:p>
          <a:p>
            <a:pPr>
              <a:lnSpc>
                <a:spcPct val="90000"/>
              </a:lnSpc>
              <a:spcBef>
                <a:spcPct val="50000"/>
              </a:spcBef>
            </a:pPr>
            <a:endParaRPr lang="zh-CN" altLang="en-US" sz="2400" b="1" dirty="0">
              <a:solidFill>
                <a:schemeClr val="hlink"/>
              </a:solidFill>
              <a:latin typeface="Tahoma" panose="020B0604030504040204" pitchFamily="34" charset="0"/>
            </a:endParaRPr>
          </a:p>
          <a:p>
            <a:pPr>
              <a:lnSpc>
                <a:spcPct val="90000"/>
              </a:lnSpc>
              <a:spcBef>
                <a:spcPct val="50000"/>
              </a:spcBef>
            </a:pPr>
            <a:endParaRPr lang="zh-CN" altLang="en-US" sz="2400" b="1" dirty="0">
              <a:solidFill>
                <a:schemeClr val="hlink"/>
              </a:solidFill>
              <a:latin typeface="Tahoma" panose="020B0604030504040204" pitchFamily="34" charset="0"/>
            </a:endParaRPr>
          </a:p>
          <a:p>
            <a:pPr>
              <a:lnSpc>
                <a:spcPct val="90000"/>
              </a:lnSpc>
              <a:spcBef>
                <a:spcPct val="50000"/>
              </a:spcBef>
            </a:pPr>
            <a:endParaRPr lang="zh-CN" altLang="en-US" sz="2400" b="1" dirty="0">
              <a:solidFill>
                <a:schemeClr val="hlink"/>
              </a:solidFill>
              <a:latin typeface="Tahoma" panose="020B0604030504040204" pitchFamily="34" charset="0"/>
            </a:endParaRPr>
          </a:p>
        </p:txBody>
      </p:sp>
      <p:sp>
        <p:nvSpPr>
          <p:cNvPr id="305162" name="直接连接符 305161"/>
          <p:cNvSpPr/>
          <p:nvPr/>
        </p:nvSpPr>
        <p:spPr>
          <a:xfrm>
            <a:off x="2254885" y="2497773"/>
            <a:ext cx="0" cy="419100"/>
          </a:xfrm>
          <a:prstGeom prst="line">
            <a:avLst/>
          </a:prstGeom>
          <a:ln w="28575" cap="flat" cmpd="sng">
            <a:solidFill>
              <a:srgbClr val="000000"/>
            </a:solidFill>
            <a:prstDash val="solid"/>
            <a:headEnd type="none" w="med" len="med"/>
            <a:tailEnd type="none" w="med" len="med"/>
          </a:ln>
        </p:spPr>
      </p:sp>
      <p:sp>
        <p:nvSpPr>
          <p:cNvPr id="305163" name="直接连接符 305162"/>
          <p:cNvSpPr/>
          <p:nvPr/>
        </p:nvSpPr>
        <p:spPr>
          <a:xfrm>
            <a:off x="2720023" y="2497773"/>
            <a:ext cx="0" cy="419100"/>
          </a:xfrm>
          <a:prstGeom prst="line">
            <a:avLst/>
          </a:prstGeom>
          <a:ln w="28575" cap="flat" cmpd="sng">
            <a:solidFill>
              <a:srgbClr val="000000"/>
            </a:solidFill>
            <a:prstDash val="solid"/>
            <a:headEnd type="none" w="med" len="med"/>
            <a:tailEnd type="none" w="med" len="med"/>
          </a:ln>
        </p:spPr>
      </p:sp>
      <p:sp>
        <p:nvSpPr>
          <p:cNvPr id="305164" name="直接连接符 305163"/>
          <p:cNvSpPr/>
          <p:nvPr/>
        </p:nvSpPr>
        <p:spPr>
          <a:xfrm>
            <a:off x="3170873" y="2497773"/>
            <a:ext cx="0" cy="419100"/>
          </a:xfrm>
          <a:prstGeom prst="line">
            <a:avLst/>
          </a:prstGeom>
          <a:ln w="28575" cap="flat" cmpd="sng">
            <a:solidFill>
              <a:srgbClr val="000000"/>
            </a:solidFill>
            <a:prstDash val="solid"/>
            <a:headEnd type="none" w="med" len="med"/>
            <a:tailEnd type="none" w="med" len="med"/>
          </a:ln>
        </p:spPr>
      </p:sp>
      <p:sp>
        <p:nvSpPr>
          <p:cNvPr id="305166" name="直接连接符 305165"/>
          <p:cNvSpPr/>
          <p:nvPr/>
        </p:nvSpPr>
        <p:spPr>
          <a:xfrm>
            <a:off x="2496185" y="2172335"/>
            <a:ext cx="0" cy="301625"/>
          </a:xfrm>
          <a:prstGeom prst="line">
            <a:avLst/>
          </a:prstGeom>
          <a:ln w="28575" cap="flat" cmpd="sng">
            <a:solidFill>
              <a:srgbClr val="000000"/>
            </a:solidFill>
            <a:prstDash val="solid"/>
            <a:headEnd type="none" w="med" len="med"/>
            <a:tailEnd type="stealth" w="lg" len="med"/>
          </a:ln>
        </p:spPr>
      </p:sp>
      <p:sp>
        <p:nvSpPr>
          <p:cNvPr id="305167" name="直接连接符 305166"/>
          <p:cNvSpPr/>
          <p:nvPr/>
        </p:nvSpPr>
        <p:spPr>
          <a:xfrm>
            <a:off x="1326198" y="2499360"/>
            <a:ext cx="0" cy="419100"/>
          </a:xfrm>
          <a:prstGeom prst="line">
            <a:avLst/>
          </a:prstGeom>
          <a:ln w="28575" cap="flat" cmpd="sng">
            <a:solidFill>
              <a:srgbClr val="000000"/>
            </a:solidFill>
            <a:prstDash val="solid"/>
            <a:headEnd type="none" w="med" len="med"/>
            <a:tailEnd type="none" w="med" len="med"/>
          </a:ln>
        </p:spPr>
      </p:sp>
      <p:sp>
        <p:nvSpPr>
          <p:cNvPr id="305168" name="直接连接符 305167"/>
          <p:cNvSpPr/>
          <p:nvPr/>
        </p:nvSpPr>
        <p:spPr>
          <a:xfrm>
            <a:off x="1791335" y="2499360"/>
            <a:ext cx="0" cy="419100"/>
          </a:xfrm>
          <a:prstGeom prst="line">
            <a:avLst/>
          </a:prstGeom>
          <a:ln w="28575" cap="flat" cmpd="sng">
            <a:solidFill>
              <a:srgbClr val="000000"/>
            </a:solidFill>
            <a:prstDash val="solid"/>
            <a:headEnd type="none" w="med" len="med"/>
            <a:tailEnd type="none" w="med" len="med"/>
          </a:ln>
        </p:spPr>
      </p:sp>
      <p:sp>
        <p:nvSpPr>
          <p:cNvPr id="305169" name="文本框 305168"/>
          <p:cNvSpPr txBox="1"/>
          <p:nvPr/>
        </p:nvSpPr>
        <p:spPr>
          <a:xfrm>
            <a:off x="1381760" y="2434273"/>
            <a:ext cx="3078163" cy="519112"/>
          </a:xfrm>
          <a:prstGeom prst="rect">
            <a:avLst/>
          </a:prstGeom>
          <a:noFill/>
          <a:ln w="9525">
            <a:noFill/>
          </a:ln>
        </p:spPr>
        <p:txBody>
          <a:bodyPr>
            <a:spAutoFit/>
          </a:bodyPr>
          <a:lstStyle/>
          <a:p>
            <a:pPr>
              <a:spcBef>
                <a:spcPct val="50000"/>
              </a:spcBef>
            </a:pPr>
            <a:r>
              <a:rPr lang="en-US" altLang="zh-CN" sz="2800" i="1">
                <a:latin typeface="Times New Roman" panose="02020603050405020304" pitchFamily="18" charset="0"/>
              </a:rPr>
              <a:t>B   a   a   </a:t>
            </a:r>
            <a:r>
              <a:rPr lang="en-US" altLang="zh-CN" sz="2800" i="1">
                <a:solidFill>
                  <a:schemeClr val="hlink"/>
                </a:solidFill>
                <a:latin typeface="Times New Roman" panose="02020603050405020304" pitchFamily="18" charset="0"/>
              </a:rPr>
              <a:t>x</a:t>
            </a:r>
            <a:r>
              <a:rPr lang="en-US" altLang="zh-CN" sz="2800" i="1">
                <a:latin typeface="Times New Roman" panose="02020603050405020304" pitchFamily="18" charset="0"/>
              </a:rPr>
              <a:t>   b   B</a:t>
            </a:r>
          </a:p>
        </p:txBody>
      </p:sp>
      <p:sp>
        <p:nvSpPr>
          <p:cNvPr id="305170" name="直接连接符 305169"/>
          <p:cNvSpPr/>
          <p:nvPr/>
        </p:nvSpPr>
        <p:spPr>
          <a:xfrm>
            <a:off x="3642360" y="2497773"/>
            <a:ext cx="0" cy="419100"/>
          </a:xfrm>
          <a:prstGeom prst="line">
            <a:avLst/>
          </a:prstGeom>
          <a:ln w="28575" cap="flat" cmpd="sng">
            <a:solidFill>
              <a:srgbClr val="000000"/>
            </a:solidFill>
            <a:prstDash val="solid"/>
            <a:headEnd type="none" w="med" len="med"/>
            <a:tailEnd type="none" w="med" len="med"/>
          </a:ln>
        </p:spPr>
      </p:sp>
      <p:sp>
        <p:nvSpPr>
          <p:cNvPr id="305171" name="直接连接符 305170"/>
          <p:cNvSpPr/>
          <p:nvPr/>
        </p:nvSpPr>
        <p:spPr>
          <a:xfrm>
            <a:off x="4099560" y="2497773"/>
            <a:ext cx="0" cy="419100"/>
          </a:xfrm>
          <a:prstGeom prst="line">
            <a:avLst/>
          </a:prstGeom>
          <a:ln w="28575" cap="flat" cmpd="sng">
            <a:solidFill>
              <a:srgbClr val="000000"/>
            </a:solidFill>
            <a:prstDash val="solid"/>
            <a:headEnd type="none" w="med" len="med"/>
            <a:tailEnd type="none" w="med" len="med"/>
          </a:ln>
        </p:spPr>
      </p:sp>
      <p:sp>
        <p:nvSpPr>
          <p:cNvPr id="305172" name="文本框 305171"/>
          <p:cNvSpPr txBox="1"/>
          <p:nvPr/>
        </p:nvSpPr>
        <p:spPr>
          <a:xfrm>
            <a:off x="4210685" y="4066223"/>
            <a:ext cx="3749675" cy="1552575"/>
          </a:xfrm>
          <a:prstGeom prst="rect">
            <a:avLst/>
          </a:prstGeom>
          <a:noFill/>
          <a:ln w="9525">
            <a:noFill/>
          </a:ln>
        </p:spPr>
        <p:txBody>
          <a:bodyPr>
            <a:spAutoFit/>
          </a:bodyPr>
          <a:lstStyle/>
          <a:p>
            <a:r>
              <a:rPr lang="zh-CN" altLang="en-US" sz="2400" b="1" dirty="0">
                <a:latin typeface="Times New Roman" panose="02020603050405020304" pitchFamily="18" charset="0"/>
              </a:rPr>
              <a:t>读写头扫描到符号</a:t>
            </a:r>
            <a:r>
              <a:rPr lang="en-US" altLang="zh-CN" sz="2400" b="1" i="1">
                <a:latin typeface="Times New Roman" panose="02020603050405020304" pitchFamily="18" charset="0"/>
              </a:rPr>
              <a:t>a</a:t>
            </a:r>
            <a:r>
              <a:rPr lang="zh-CN" altLang="en-US" sz="2400" b="1" dirty="0">
                <a:latin typeface="Times New Roman" panose="02020603050405020304" pitchFamily="18" charset="0"/>
              </a:rPr>
              <a:t>，</a:t>
            </a:r>
          </a:p>
          <a:p>
            <a:r>
              <a:rPr lang="zh-CN" altLang="en-US" sz="2400" b="1" dirty="0">
                <a:latin typeface="Times New Roman" panose="02020603050405020304" pitchFamily="18" charset="0"/>
              </a:rPr>
              <a:t>则把</a:t>
            </a:r>
            <a:r>
              <a:rPr lang="en-US" altLang="zh-CN" sz="2400" b="1" i="1">
                <a:latin typeface="Times New Roman" panose="02020603050405020304" pitchFamily="18" charset="0"/>
              </a:rPr>
              <a:t>a</a:t>
            </a:r>
            <a:r>
              <a:rPr lang="zh-CN" altLang="en-US" sz="2400" b="1" dirty="0">
                <a:latin typeface="Times New Roman" panose="02020603050405020304" pitchFamily="18" charset="0"/>
              </a:rPr>
              <a:t>改为标记</a:t>
            </a:r>
            <a:r>
              <a:rPr lang="en-US" altLang="zh-CN" sz="2400" b="1" i="1">
                <a:latin typeface="Times New Roman" panose="02020603050405020304" pitchFamily="18" charset="0"/>
              </a:rPr>
              <a:t>x</a:t>
            </a:r>
            <a:r>
              <a:rPr lang="zh-CN" altLang="en-US" sz="2400" b="1" dirty="0">
                <a:latin typeface="Times New Roman" panose="02020603050405020304" pitchFamily="18" charset="0"/>
              </a:rPr>
              <a:t>，</a:t>
            </a:r>
          </a:p>
          <a:p>
            <a:r>
              <a:rPr lang="zh-CN" altLang="en-US" sz="2400" b="1" dirty="0">
                <a:latin typeface="Times New Roman" panose="02020603050405020304" pitchFamily="18" charset="0"/>
              </a:rPr>
              <a:t>并使读写头往右走，</a:t>
            </a:r>
          </a:p>
          <a:p>
            <a:r>
              <a:rPr lang="zh-CN" altLang="en-US" sz="2400" b="1" dirty="0">
                <a:latin typeface="Times New Roman" panose="02020603050405020304" pitchFamily="18" charset="0"/>
              </a:rPr>
              <a:t>转移到状态</a:t>
            </a:r>
            <a:r>
              <a:rPr lang="en-US" altLang="zh-CN" sz="2400" b="1" i="1">
                <a:latin typeface="Times New Roman" panose="02020603050405020304" pitchFamily="18" charset="0"/>
              </a:rPr>
              <a:t>q</a:t>
            </a:r>
            <a:r>
              <a:rPr lang="en-US" altLang="zh-CN" sz="2400" b="1">
                <a:latin typeface="Times New Roman" panose="02020603050405020304" pitchFamily="18" charset="0"/>
              </a:rPr>
              <a:t>2</a:t>
            </a:r>
            <a:r>
              <a:rPr lang="en-US" altLang="zh-CN" sz="2400">
                <a:latin typeface="Times New Roman" panose="02020603050405020304" pitchFamily="18" charset="0"/>
              </a:rPr>
              <a:t> </a:t>
            </a:r>
          </a:p>
        </p:txBody>
      </p:sp>
      <p:sp>
        <p:nvSpPr>
          <p:cNvPr id="305173" name="文本框 305172"/>
          <p:cNvSpPr txBox="1"/>
          <p:nvPr/>
        </p:nvSpPr>
        <p:spPr>
          <a:xfrm>
            <a:off x="1075373" y="5042535"/>
            <a:ext cx="2620962" cy="455613"/>
          </a:xfrm>
          <a:prstGeom prst="rect">
            <a:avLst/>
          </a:prstGeom>
          <a:noFill/>
          <a:ln w="28575" cap="flat" cmpd="sng">
            <a:solidFill>
              <a:schemeClr val="hlink"/>
            </a:solidFill>
            <a:prstDash val="solid"/>
            <a:miter/>
            <a:headEnd type="none" w="med" len="med"/>
            <a:tailEnd type="none" w="med" len="med"/>
          </a:ln>
        </p:spPr>
        <p:txBody>
          <a:bodyPr>
            <a:spAutoFit/>
          </a:bodyPr>
          <a:lstStyle/>
          <a:p>
            <a:pPr>
              <a:spcBef>
                <a:spcPct val="30000"/>
              </a:spcBef>
            </a:pPr>
            <a:endParaRPr sz="2200" dirty="0">
              <a:latin typeface="Tahoma" panose="020B0604030504040204" pitchFamily="34" charset="0"/>
            </a:endParaRPr>
          </a:p>
        </p:txBody>
      </p:sp>
      <p:grpSp>
        <p:nvGrpSpPr>
          <p:cNvPr id="305174" name="组合 305173"/>
          <p:cNvGrpSpPr/>
          <p:nvPr/>
        </p:nvGrpSpPr>
        <p:grpSpPr>
          <a:xfrm>
            <a:off x="726123" y="2497773"/>
            <a:ext cx="4859860" cy="419100"/>
            <a:chOff x="861" y="3181"/>
            <a:chExt cx="3578" cy="264"/>
          </a:xfrm>
        </p:grpSpPr>
        <p:sp>
          <p:nvSpPr>
            <p:cNvPr id="305175" name="直接连接符 305174"/>
            <p:cNvSpPr/>
            <p:nvPr/>
          </p:nvSpPr>
          <p:spPr>
            <a:xfrm>
              <a:off x="861" y="3181"/>
              <a:ext cx="3578" cy="0"/>
            </a:xfrm>
            <a:prstGeom prst="line">
              <a:avLst/>
            </a:prstGeom>
            <a:ln w="28575" cap="flat" cmpd="sng">
              <a:solidFill>
                <a:srgbClr val="000000"/>
              </a:solidFill>
              <a:prstDash val="solid"/>
              <a:headEnd type="none" w="med" len="med"/>
              <a:tailEnd type="none" w="med" len="med"/>
            </a:ln>
          </p:spPr>
        </p:sp>
        <p:sp>
          <p:nvSpPr>
            <p:cNvPr id="305176" name="直接连接符 305175"/>
            <p:cNvSpPr/>
            <p:nvPr/>
          </p:nvSpPr>
          <p:spPr>
            <a:xfrm>
              <a:off x="861" y="3445"/>
              <a:ext cx="3578" cy="0"/>
            </a:xfrm>
            <a:prstGeom prst="line">
              <a:avLst/>
            </a:prstGeom>
            <a:ln w="28575" cap="flat" cmpd="sng">
              <a:solidFill>
                <a:srgbClr val="000000"/>
              </a:solidFill>
              <a:prstDash val="solid"/>
              <a:headEnd type="none" w="med" len="med"/>
              <a:tailEnd type="none" w="med" len="med"/>
            </a:ln>
          </p:spPr>
        </p:sp>
      </p:grpSp>
      <p:sp>
        <p:nvSpPr>
          <p:cNvPr id="306178" name="文本框 306177"/>
          <p:cNvSpPr txBox="1"/>
          <p:nvPr/>
        </p:nvSpPr>
        <p:spPr>
          <a:xfrm>
            <a:off x="7760335" y="3726498"/>
            <a:ext cx="2454275" cy="2573337"/>
          </a:xfrm>
          <a:prstGeom prst="rect">
            <a:avLst/>
          </a:prstGeom>
          <a:solidFill>
            <a:srgbClr val="DDDDDD"/>
          </a:solidFill>
          <a:ln w="9525">
            <a:noFill/>
          </a:ln>
        </p:spPr>
        <p:txBody>
          <a:bodyPr lIns="54000" tIns="10800" rIns="18000" bIns="0">
            <a:spAutoFit/>
          </a:bodyPr>
          <a:lstStyle/>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0,  </a:t>
            </a:r>
            <a:r>
              <a:rPr lang="en-US" altLang="zh-CN" sz="2800" b="1" i="1">
                <a:latin typeface="Times New Roman" panose="02020603050405020304" pitchFamily="18" charset="0"/>
              </a:rPr>
              <a:t>a  a  R  q</a:t>
            </a:r>
            <a:r>
              <a:rPr lang="en-US" altLang="zh-CN" sz="2800" b="1">
                <a:latin typeface="Times New Roman" panose="02020603050405020304" pitchFamily="18" charset="0"/>
              </a:rPr>
              <a:t>0) </a:t>
            </a:r>
          </a:p>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0,  </a:t>
            </a:r>
            <a:r>
              <a:rPr lang="en-US" altLang="zh-CN" sz="2800" b="1" i="1">
                <a:latin typeface="Times New Roman" panose="02020603050405020304" pitchFamily="18" charset="0"/>
              </a:rPr>
              <a:t>b  x  L  q</a:t>
            </a:r>
            <a:r>
              <a:rPr lang="en-US" altLang="zh-CN" sz="2800" b="1">
                <a:latin typeface="Times New Roman" panose="02020603050405020304" pitchFamily="18" charset="0"/>
              </a:rPr>
              <a:t>1)</a:t>
            </a:r>
          </a:p>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1,  </a:t>
            </a:r>
            <a:r>
              <a:rPr lang="en-US" altLang="zh-CN" sz="2800" b="1" i="1">
                <a:latin typeface="Times New Roman" panose="02020603050405020304" pitchFamily="18" charset="0"/>
              </a:rPr>
              <a:t>x  x  L  q</a:t>
            </a:r>
            <a:r>
              <a:rPr lang="en-US" altLang="zh-CN" sz="2800" b="1">
                <a:latin typeface="Times New Roman" panose="02020603050405020304" pitchFamily="18" charset="0"/>
              </a:rPr>
              <a:t>1)</a:t>
            </a:r>
          </a:p>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1,  </a:t>
            </a:r>
            <a:r>
              <a:rPr lang="en-US" altLang="zh-CN" sz="2800" b="1" i="1">
                <a:latin typeface="Times New Roman" panose="02020603050405020304" pitchFamily="18" charset="0"/>
              </a:rPr>
              <a:t>a  x  R  q</a:t>
            </a:r>
            <a:r>
              <a:rPr lang="en-US" altLang="zh-CN" sz="2800" b="1">
                <a:latin typeface="Times New Roman" panose="02020603050405020304" pitchFamily="18" charset="0"/>
              </a:rPr>
              <a:t>2)</a:t>
            </a:r>
          </a:p>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1,  </a:t>
            </a:r>
            <a:r>
              <a:rPr lang="en-US" altLang="zh-CN" sz="2800" b="1" i="1">
                <a:latin typeface="Times New Roman" panose="02020603050405020304" pitchFamily="18" charset="0"/>
              </a:rPr>
              <a:t>B</a:t>
            </a:r>
            <a:r>
              <a:rPr lang="en-US" altLang="zh-CN" sz="2800" b="1">
                <a:latin typeface="Times New Roman" panose="02020603050405020304" pitchFamily="18" charset="0"/>
              </a:rPr>
              <a:t> </a:t>
            </a:r>
            <a:r>
              <a:rPr lang="en-US" altLang="zh-CN" sz="2800" b="1" i="1">
                <a:latin typeface="Times New Roman" panose="02020603050405020304" pitchFamily="18" charset="0"/>
              </a:rPr>
              <a:t>B  H </a:t>
            </a:r>
            <a:r>
              <a:rPr lang="en-US" altLang="zh-CN" sz="2800" b="1" i="1" err="1">
                <a:latin typeface="Times New Roman" panose="02020603050405020304" pitchFamily="18" charset="0"/>
              </a:rPr>
              <a:t>q</a:t>
            </a:r>
            <a:r>
              <a:rPr lang="en-US" altLang="zh-CN" sz="2800" b="1" i="1" baseline="-25000" err="1">
                <a:latin typeface="Times New Roman" panose="02020603050405020304" pitchFamily="18" charset="0"/>
              </a:rPr>
              <a:t>N</a:t>
            </a:r>
            <a:r>
              <a:rPr lang="en-US" altLang="zh-CN" sz="2800" b="1">
                <a:latin typeface="Times New Roman" panose="02020603050405020304" pitchFamily="18" charset="0"/>
              </a:rPr>
              <a:t>)</a:t>
            </a:r>
          </a:p>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2,  </a:t>
            </a:r>
            <a:r>
              <a:rPr lang="en-US" altLang="zh-CN" sz="2800" b="1" i="1">
                <a:latin typeface="Times New Roman" panose="02020603050405020304" pitchFamily="18" charset="0"/>
              </a:rPr>
              <a:t>x  x  R  q</a:t>
            </a:r>
            <a:r>
              <a:rPr lang="en-US" altLang="zh-CN" sz="2800" b="1">
                <a:latin typeface="Times New Roman" panose="02020603050405020304" pitchFamily="18" charset="0"/>
              </a:rPr>
              <a:t>2)</a:t>
            </a:r>
          </a:p>
        </p:txBody>
      </p:sp>
      <p:sp>
        <p:nvSpPr>
          <p:cNvPr id="306179" name="文本框 306178"/>
          <p:cNvSpPr txBox="1"/>
          <p:nvPr/>
        </p:nvSpPr>
        <p:spPr>
          <a:xfrm>
            <a:off x="7902575" y="1689735"/>
            <a:ext cx="987425" cy="406400"/>
          </a:xfrm>
          <a:prstGeom prst="rect">
            <a:avLst/>
          </a:prstGeom>
          <a:noFill/>
          <a:ln w="19050" cap="flat" cmpd="sng">
            <a:solidFill>
              <a:schemeClr val="accent1"/>
            </a:solidFill>
            <a:prstDash val="solid"/>
            <a:miter/>
            <a:headEnd type="none" w="med" len="med"/>
            <a:tailEnd type="none" w="med" len="med"/>
          </a:ln>
        </p:spPr>
        <p:txBody>
          <a:bodyPr lIns="18000" tIns="10800" rIns="18000" bIns="10800">
            <a:spAutoFit/>
          </a:bodyPr>
          <a:lstStyle/>
          <a:p>
            <a:pPr>
              <a:spcBef>
                <a:spcPct val="50000"/>
              </a:spcBef>
            </a:pPr>
            <a:r>
              <a:rPr lang="zh-CN" altLang="en-US" sz="2400" b="1" dirty="0">
                <a:latin typeface="Tahoma" panose="020B0604030504040204" pitchFamily="34" charset="0"/>
              </a:rPr>
              <a:t>读写头</a:t>
            </a:r>
          </a:p>
        </p:txBody>
      </p:sp>
      <p:sp>
        <p:nvSpPr>
          <p:cNvPr id="306180" name="文本框 306179"/>
          <p:cNvSpPr txBox="1"/>
          <p:nvPr/>
        </p:nvSpPr>
        <p:spPr>
          <a:xfrm>
            <a:off x="7695248" y="3331210"/>
            <a:ext cx="2681287" cy="3014663"/>
          </a:xfrm>
          <a:prstGeom prst="rect">
            <a:avLst/>
          </a:prstGeom>
          <a:noFill/>
          <a:ln w="38100" cap="flat" cmpd="sng">
            <a:solidFill>
              <a:schemeClr val="accent1"/>
            </a:solidFill>
            <a:prstDash val="solid"/>
            <a:miter/>
            <a:headEnd type="none" w="med" len="med"/>
            <a:tailEnd type="none" w="med" len="med"/>
          </a:ln>
        </p:spPr>
        <p:txBody>
          <a:bodyPr>
            <a:spAutoFit/>
          </a:bodyPr>
          <a:lstStyle/>
          <a:p>
            <a:pPr>
              <a:lnSpc>
                <a:spcPct val="90000"/>
              </a:lnSpc>
              <a:spcBef>
                <a:spcPct val="50000"/>
              </a:spcBef>
            </a:pPr>
            <a:r>
              <a:rPr lang="zh-CN" altLang="en-US" sz="2400" b="1" dirty="0">
                <a:solidFill>
                  <a:schemeClr val="hlink"/>
                </a:solidFill>
                <a:latin typeface="Tahoma" panose="020B0604030504040204" pitchFamily="34" charset="0"/>
              </a:rPr>
              <a:t>程序</a:t>
            </a:r>
          </a:p>
          <a:p>
            <a:pPr>
              <a:lnSpc>
                <a:spcPct val="90000"/>
              </a:lnSpc>
              <a:spcBef>
                <a:spcPct val="50000"/>
              </a:spcBef>
            </a:pPr>
            <a:endParaRPr lang="zh-CN" altLang="en-US" sz="2400" b="1" dirty="0">
              <a:solidFill>
                <a:schemeClr val="hlink"/>
              </a:solidFill>
              <a:latin typeface="Tahoma" panose="020B0604030504040204" pitchFamily="34" charset="0"/>
            </a:endParaRPr>
          </a:p>
          <a:p>
            <a:pPr>
              <a:lnSpc>
                <a:spcPct val="90000"/>
              </a:lnSpc>
              <a:spcBef>
                <a:spcPct val="50000"/>
              </a:spcBef>
            </a:pPr>
            <a:endParaRPr lang="zh-CN" altLang="en-US" sz="2400" b="1" dirty="0">
              <a:solidFill>
                <a:schemeClr val="hlink"/>
              </a:solidFill>
              <a:latin typeface="Tahoma" panose="020B0604030504040204" pitchFamily="34" charset="0"/>
            </a:endParaRPr>
          </a:p>
          <a:p>
            <a:pPr>
              <a:lnSpc>
                <a:spcPct val="90000"/>
              </a:lnSpc>
              <a:spcBef>
                <a:spcPct val="50000"/>
              </a:spcBef>
            </a:pPr>
            <a:endParaRPr lang="zh-CN" altLang="en-US" sz="2400" b="1" dirty="0">
              <a:solidFill>
                <a:schemeClr val="hlink"/>
              </a:solidFill>
              <a:latin typeface="Tahoma" panose="020B0604030504040204" pitchFamily="34" charset="0"/>
            </a:endParaRPr>
          </a:p>
          <a:p>
            <a:pPr>
              <a:lnSpc>
                <a:spcPct val="90000"/>
              </a:lnSpc>
              <a:spcBef>
                <a:spcPct val="50000"/>
              </a:spcBef>
            </a:pPr>
            <a:endParaRPr lang="zh-CN" altLang="en-US" sz="2400" b="1" dirty="0">
              <a:solidFill>
                <a:schemeClr val="hlink"/>
              </a:solidFill>
              <a:latin typeface="Tahoma" panose="020B0604030504040204" pitchFamily="34" charset="0"/>
            </a:endParaRPr>
          </a:p>
          <a:p>
            <a:pPr>
              <a:lnSpc>
                <a:spcPct val="90000"/>
              </a:lnSpc>
              <a:spcBef>
                <a:spcPct val="50000"/>
              </a:spcBef>
            </a:pPr>
            <a:endParaRPr lang="zh-CN" altLang="en-US" sz="2400" b="1" dirty="0">
              <a:solidFill>
                <a:schemeClr val="hlink"/>
              </a:solidFill>
              <a:latin typeface="Tahoma" panose="020B0604030504040204" pitchFamily="34" charset="0"/>
            </a:endParaRPr>
          </a:p>
        </p:txBody>
      </p:sp>
      <p:sp>
        <p:nvSpPr>
          <p:cNvPr id="306186" name="直接连接符 306185"/>
          <p:cNvSpPr/>
          <p:nvPr/>
        </p:nvSpPr>
        <p:spPr>
          <a:xfrm>
            <a:off x="8140700" y="2497773"/>
            <a:ext cx="0" cy="419100"/>
          </a:xfrm>
          <a:prstGeom prst="line">
            <a:avLst/>
          </a:prstGeom>
          <a:ln w="28575" cap="flat" cmpd="sng">
            <a:solidFill>
              <a:srgbClr val="000000"/>
            </a:solidFill>
            <a:prstDash val="solid"/>
            <a:headEnd type="none" w="med" len="med"/>
            <a:tailEnd type="none" w="med" len="med"/>
          </a:ln>
        </p:spPr>
      </p:sp>
      <p:sp>
        <p:nvSpPr>
          <p:cNvPr id="306187" name="直接连接符 306186"/>
          <p:cNvSpPr/>
          <p:nvPr/>
        </p:nvSpPr>
        <p:spPr>
          <a:xfrm>
            <a:off x="8605838" y="2497773"/>
            <a:ext cx="0" cy="419100"/>
          </a:xfrm>
          <a:prstGeom prst="line">
            <a:avLst/>
          </a:prstGeom>
          <a:ln w="28575" cap="flat" cmpd="sng">
            <a:solidFill>
              <a:srgbClr val="000000"/>
            </a:solidFill>
            <a:prstDash val="solid"/>
            <a:headEnd type="none" w="med" len="med"/>
            <a:tailEnd type="none" w="med" len="med"/>
          </a:ln>
        </p:spPr>
      </p:sp>
      <p:sp>
        <p:nvSpPr>
          <p:cNvPr id="306188" name="直接连接符 306187"/>
          <p:cNvSpPr/>
          <p:nvPr/>
        </p:nvSpPr>
        <p:spPr>
          <a:xfrm>
            <a:off x="9056688" y="2497773"/>
            <a:ext cx="0" cy="419100"/>
          </a:xfrm>
          <a:prstGeom prst="line">
            <a:avLst/>
          </a:prstGeom>
          <a:ln w="28575" cap="flat" cmpd="sng">
            <a:solidFill>
              <a:srgbClr val="000000"/>
            </a:solidFill>
            <a:prstDash val="solid"/>
            <a:headEnd type="none" w="med" len="med"/>
            <a:tailEnd type="none" w="med" len="med"/>
          </a:ln>
        </p:spPr>
      </p:sp>
      <p:sp>
        <p:nvSpPr>
          <p:cNvPr id="306190" name="直接连接符 306189"/>
          <p:cNvSpPr/>
          <p:nvPr/>
        </p:nvSpPr>
        <p:spPr>
          <a:xfrm>
            <a:off x="8382000" y="2172335"/>
            <a:ext cx="0" cy="301625"/>
          </a:xfrm>
          <a:prstGeom prst="line">
            <a:avLst/>
          </a:prstGeom>
          <a:ln w="28575" cap="flat" cmpd="sng">
            <a:solidFill>
              <a:srgbClr val="000000"/>
            </a:solidFill>
            <a:prstDash val="solid"/>
            <a:headEnd type="none" w="med" len="med"/>
            <a:tailEnd type="stealth" w="lg" len="med"/>
          </a:ln>
        </p:spPr>
      </p:sp>
      <p:sp>
        <p:nvSpPr>
          <p:cNvPr id="306191" name="直接连接符 306190"/>
          <p:cNvSpPr/>
          <p:nvPr/>
        </p:nvSpPr>
        <p:spPr>
          <a:xfrm>
            <a:off x="7212013" y="2499360"/>
            <a:ext cx="0" cy="419100"/>
          </a:xfrm>
          <a:prstGeom prst="line">
            <a:avLst/>
          </a:prstGeom>
          <a:ln w="28575" cap="flat" cmpd="sng">
            <a:solidFill>
              <a:srgbClr val="000000"/>
            </a:solidFill>
            <a:prstDash val="solid"/>
            <a:headEnd type="none" w="med" len="med"/>
            <a:tailEnd type="none" w="med" len="med"/>
          </a:ln>
        </p:spPr>
      </p:sp>
      <p:sp>
        <p:nvSpPr>
          <p:cNvPr id="306192" name="直接连接符 306191"/>
          <p:cNvSpPr/>
          <p:nvPr/>
        </p:nvSpPr>
        <p:spPr>
          <a:xfrm>
            <a:off x="7677150" y="2499360"/>
            <a:ext cx="0" cy="419100"/>
          </a:xfrm>
          <a:prstGeom prst="line">
            <a:avLst/>
          </a:prstGeom>
          <a:ln w="28575" cap="flat" cmpd="sng">
            <a:solidFill>
              <a:srgbClr val="000000"/>
            </a:solidFill>
            <a:prstDash val="solid"/>
            <a:headEnd type="none" w="med" len="med"/>
            <a:tailEnd type="none" w="med" len="med"/>
          </a:ln>
        </p:spPr>
      </p:sp>
      <p:sp>
        <p:nvSpPr>
          <p:cNvPr id="306193" name="文本框 306192"/>
          <p:cNvSpPr txBox="1"/>
          <p:nvPr/>
        </p:nvSpPr>
        <p:spPr>
          <a:xfrm>
            <a:off x="7267575" y="2434273"/>
            <a:ext cx="3078163" cy="519112"/>
          </a:xfrm>
          <a:prstGeom prst="rect">
            <a:avLst/>
          </a:prstGeom>
          <a:noFill/>
          <a:ln w="9525">
            <a:noFill/>
          </a:ln>
        </p:spPr>
        <p:txBody>
          <a:bodyPr>
            <a:spAutoFit/>
          </a:bodyPr>
          <a:lstStyle/>
          <a:p>
            <a:pPr>
              <a:spcBef>
                <a:spcPct val="50000"/>
              </a:spcBef>
            </a:pPr>
            <a:r>
              <a:rPr lang="en-US" altLang="zh-CN" sz="2800" i="1">
                <a:latin typeface="Times New Roman" panose="02020603050405020304" pitchFamily="18" charset="0"/>
              </a:rPr>
              <a:t>B   a   </a:t>
            </a:r>
            <a:r>
              <a:rPr lang="en-US" altLang="zh-CN" sz="2800" i="1">
                <a:solidFill>
                  <a:schemeClr val="hlink"/>
                </a:solidFill>
                <a:latin typeface="Times New Roman" panose="02020603050405020304" pitchFamily="18" charset="0"/>
              </a:rPr>
              <a:t>x</a:t>
            </a:r>
            <a:r>
              <a:rPr lang="en-US" altLang="zh-CN" sz="2800" i="1">
                <a:latin typeface="Times New Roman" panose="02020603050405020304" pitchFamily="18" charset="0"/>
              </a:rPr>
              <a:t>   </a:t>
            </a:r>
            <a:r>
              <a:rPr lang="en-US" altLang="zh-CN" sz="2800" i="1">
                <a:solidFill>
                  <a:schemeClr val="hlink"/>
                </a:solidFill>
                <a:latin typeface="Times New Roman" panose="02020603050405020304" pitchFamily="18" charset="0"/>
              </a:rPr>
              <a:t>x</a:t>
            </a:r>
            <a:r>
              <a:rPr lang="en-US" altLang="zh-CN" sz="2800" i="1">
                <a:latin typeface="Times New Roman" panose="02020603050405020304" pitchFamily="18" charset="0"/>
              </a:rPr>
              <a:t>   b   B</a:t>
            </a:r>
          </a:p>
        </p:txBody>
      </p:sp>
      <p:sp>
        <p:nvSpPr>
          <p:cNvPr id="306194" name="直接连接符 306193"/>
          <p:cNvSpPr/>
          <p:nvPr/>
        </p:nvSpPr>
        <p:spPr>
          <a:xfrm>
            <a:off x="9528175" y="2497773"/>
            <a:ext cx="0" cy="419100"/>
          </a:xfrm>
          <a:prstGeom prst="line">
            <a:avLst/>
          </a:prstGeom>
          <a:ln w="28575" cap="flat" cmpd="sng">
            <a:solidFill>
              <a:srgbClr val="000000"/>
            </a:solidFill>
            <a:prstDash val="solid"/>
            <a:headEnd type="none" w="med" len="med"/>
            <a:tailEnd type="none" w="med" len="med"/>
          </a:ln>
        </p:spPr>
      </p:sp>
      <p:sp>
        <p:nvSpPr>
          <p:cNvPr id="306195" name="直接连接符 306194"/>
          <p:cNvSpPr/>
          <p:nvPr/>
        </p:nvSpPr>
        <p:spPr>
          <a:xfrm>
            <a:off x="9985375" y="2497773"/>
            <a:ext cx="0" cy="419100"/>
          </a:xfrm>
          <a:prstGeom prst="line">
            <a:avLst/>
          </a:prstGeom>
          <a:ln w="28575" cap="flat" cmpd="sng">
            <a:solidFill>
              <a:srgbClr val="000000"/>
            </a:solidFill>
            <a:prstDash val="solid"/>
            <a:headEnd type="none" w="med" len="med"/>
            <a:tailEnd type="none" w="med" len="med"/>
          </a:ln>
        </p:spPr>
      </p:sp>
      <p:sp>
        <p:nvSpPr>
          <p:cNvPr id="306197" name="文本框 306196"/>
          <p:cNvSpPr txBox="1"/>
          <p:nvPr/>
        </p:nvSpPr>
        <p:spPr>
          <a:xfrm>
            <a:off x="7720648" y="5042535"/>
            <a:ext cx="2620962" cy="455613"/>
          </a:xfrm>
          <a:prstGeom prst="rect">
            <a:avLst/>
          </a:prstGeom>
          <a:noFill/>
          <a:ln w="28575" cap="flat" cmpd="sng">
            <a:solidFill>
              <a:schemeClr val="hlink"/>
            </a:solidFill>
            <a:prstDash val="solid"/>
            <a:miter/>
            <a:headEnd type="none" w="med" len="med"/>
            <a:tailEnd type="none" w="med" len="med"/>
          </a:ln>
        </p:spPr>
        <p:txBody>
          <a:bodyPr>
            <a:spAutoFit/>
          </a:bodyPr>
          <a:lstStyle/>
          <a:p>
            <a:pPr>
              <a:spcBef>
                <a:spcPct val="30000"/>
              </a:spcBef>
            </a:pPr>
            <a:endParaRPr sz="2200" dirty="0">
              <a:latin typeface="Tahoma" panose="020B0604030504040204" pitchFamily="34" charset="0"/>
            </a:endParaRPr>
          </a:p>
        </p:txBody>
      </p:sp>
      <p:grpSp>
        <p:nvGrpSpPr>
          <p:cNvPr id="306198" name="组合 306197"/>
          <p:cNvGrpSpPr/>
          <p:nvPr/>
        </p:nvGrpSpPr>
        <p:grpSpPr>
          <a:xfrm>
            <a:off x="6611938" y="2497773"/>
            <a:ext cx="4859860" cy="419100"/>
            <a:chOff x="861" y="3181"/>
            <a:chExt cx="3578" cy="264"/>
          </a:xfrm>
        </p:grpSpPr>
        <p:sp>
          <p:nvSpPr>
            <p:cNvPr id="306199" name="直接连接符 306198"/>
            <p:cNvSpPr/>
            <p:nvPr/>
          </p:nvSpPr>
          <p:spPr>
            <a:xfrm>
              <a:off x="861" y="3181"/>
              <a:ext cx="3578" cy="0"/>
            </a:xfrm>
            <a:prstGeom prst="line">
              <a:avLst/>
            </a:prstGeom>
            <a:ln w="28575" cap="flat" cmpd="sng">
              <a:solidFill>
                <a:srgbClr val="000000"/>
              </a:solidFill>
              <a:prstDash val="solid"/>
              <a:headEnd type="none" w="med" len="med"/>
              <a:tailEnd type="none" w="med" len="med"/>
            </a:ln>
          </p:spPr>
        </p:sp>
        <p:sp>
          <p:nvSpPr>
            <p:cNvPr id="306200" name="直接连接符 306199"/>
            <p:cNvSpPr/>
            <p:nvPr/>
          </p:nvSpPr>
          <p:spPr>
            <a:xfrm>
              <a:off x="861" y="3445"/>
              <a:ext cx="3578" cy="0"/>
            </a:xfrm>
            <a:prstGeom prst="line">
              <a:avLst/>
            </a:prstGeom>
            <a:ln w="28575" cap="flat" cmpd="sng">
              <a:solidFill>
                <a:srgbClr val="000000"/>
              </a:solidFill>
              <a:prstDash val="solid"/>
              <a:headEnd type="none" w="med" len="med"/>
              <a:tailEnd type="none" w="med" len="med"/>
            </a:ln>
          </p:spPr>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12.1.1  什么是计算</a:t>
            </a:r>
          </a:p>
        </p:txBody>
      </p:sp>
      <p:sp>
        <p:nvSpPr>
          <p:cNvPr id="299014" name="矩形 299013"/>
          <p:cNvSpPr/>
          <p:nvPr/>
        </p:nvSpPr>
        <p:spPr>
          <a:xfrm>
            <a:off x="739140" y="953135"/>
            <a:ext cx="9549765" cy="44450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1"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8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800" b="1"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28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800" b="1"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dirty="0">
                <a:solidFill>
                  <a:schemeClr val="accent5">
                    <a:lumMod val="50000"/>
                  </a:schemeClr>
                </a:solidFill>
              </a:rPr>
              <a:t>例：构造一个识别符号串</a:t>
            </a:r>
            <a:r>
              <a:rPr lang="en-US" altLang="zh-CN" i="1">
                <a:solidFill>
                  <a:schemeClr val="accent5">
                    <a:lumMod val="50000"/>
                  </a:schemeClr>
                </a:solidFill>
              </a:rPr>
              <a:t>ω</a:t>
            </a:r>
            <a:r>
              <a:rPr lang="zh-CN" altLang="en-US" dirty="0">
                <a:solidFill>
                  <a:schemeClr val="accent5">
                    <a:lumMod val="50000"/>
                  </a:schemeClr>
                </a:solidFill>
              </a:rPr>
              <a:t>＝</a:t>
            </a:r>
            <a:r>
              <a:rPr lang="en-US" altLang="zh-CN" i="1" err="1">
                <a:solidFill>
                  <a:schemeClr val="accent5">
                    <a:lumMod val="50000"/>
                  </a:schemeClr>
                </a:solidFill>
              </a:rPr>
              <a:t>a</a:t>
            </a:r>
            <a:r>
              <a:rPr lang="en-US" altLang="zh-CN" i="1" baseline="30000" err="1">
                <a:solidFill>
                  <a:schemeClr val="accent5">
                    <a:lumMod val="50000"/>
                  </a:schemeClr>
                </a:solidFill>
              </a:rPr>
              <a:t>n</a:t>
            </a:r>
            <a:r>
              <a:rPr lang="en-US" altLang="zh-CN" i="1" err="1">
                <a:solidFill>
                  <a:schemeClr val="accent5">
                    <a:lumMod val="50000"/>
                  </a:schemeClr>
                </a:solidFill>
              </a:rPr>
              <a:t>b</a:t>
            </a:r>
            <a:r>
              <a:rPr lang="en-US" altLang="zh-CN" i="1" baseline="30000" err="1">
                <a:solidFill>
                  <a:schemeClr val="accent5">
                    <a:lumMod val="50000"/>
                  </a:schemeClr>
                </a:solidFill>
              </a:rPr>
              <a:t>n</a:t>
            </a:r>
            <a:r>
              <a:rPr lang="zh-CN" altLang="en-US" dirty="0">
                <a:solidFill>
                  <a:schemeClr val="accent5">
                    <a:lumMod val="50000"/>
                  </a:schemeClr>
                </a:solidFill>
              </a:rPr>
              <a:t>（</a:t>
            </a:r>
            <a:r>
              <a:rPr lang="en-US" altLang="zh-CN" i="1">
                <a:solidFill>
                  <a:schemeClr val="accent5">
                    <a:lumMod val="50000"/>
                  </a:schemeClr>
                </a:solidFill>
              </a:rPr>
              <a:t>n</a:t>
            </a:r>
            <a:r>
              <a:rPr lang="en-US" altLang="zh-CN">
                <a:solidFill>
                  <a:schemeClr val="accent5">
                    <a:lumMod val="50000"/>
                  </a:schemeClr>
                </a:solidFill>
              </a:rPr>
              <a:t>≥1</a:t>
            </a:r>
            <a:r>
              <a:rPr lang="zh-CN" altLang="en-US" dirty="0">
                <a:solidFill>
                  <a:schemeClr val="accent5">
                    <a:lumMod val="50000"/>
                  </a:schemeClr>
                </a:solidFill>
              </a:rPr>
              <a:t>）的图灵机</a:t>
            </a:r>
          </a:p>
        </p:txBody>
      </p:sp>
      <p:sp>
        <p:nvSpPr>
          <p:cNvPr id="307202" name="文本框 307201"/>
          <p:cNvSpPr txBox="1"/>
          <p:nvPr/>
        </p:nvSpPr>
        <p:spPr>
          <a:xfrm>
            <a:off x="2283460" y="3726498"/>
            <a:ext cx="2454275" cy="2573337"/>
          </a:xfrm>
          <a:prstGeom prst="rect">
            <a:avLst/>
          </a:prstGeom>
          <a:solidFill>
            <a:srgbClr val="DDDDDD"/>
          </a:solidFill>
          <a:ln w="9525">
            <a:noFill/>
          </a:ln>
        </p:spPr>
        <p:txBody>
          <a:bodyPr lIns="54000" tIns="10800" rIns="18000" bIns="0">
            <a:spAutoFit/>
          </a:bodyPr>
          <a:lstStyle/>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0,  </a:t>
            </a:r>
            <a:r>
              <a:rPr lang="en-US" altLang="zh-CN" sz="2800" b="1" i="1">
                <a:latin typeface="Times New Roman" panose="02020603050405020304" pitchFamily="18" charset="0"/>
              </a:rPr>
              <a:t>a  a  R  q</a:t>
            </a:r>
            <a:r>
              <a:rPr lang="en-US" altLang="zh-CN" sz="2800" b="1">
                <a:latin typeface="Times New Roman" panose="02020603050405020304" pitchFamily="18" charset="0"/>
              </a:rPr>
              <a:t>0) </a:t>
            </a:r>
          </a:p>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0,  </a:t>
            </a:r>
            <a:r>
              <a:rPr lang="en-US" altLang="zh-CN" sz="2800" b="1" i="1">
                <a:latin typeface="Times New Roman" panose="02020603050405020304" pitchFamily="18" charset="0"/>
              </a:rPr>
              <a:t>b  x  L  q</a:t>
            </a:r>
            <a:r>
              <a:rPr lang="en-US" altLang="zh-CN" sz="2800" b="1">
                <a:latin typeface="Times New Roman" panose="02020603050405020304" pitchFamily="18" charset="0"/>
              </a:rPr>
              <a:t>1)</a:t>
            </a:r>
          </a:p>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1,  </a:t>
            </a:r>
            <a:r>
              <a:rPr lang="en-US" altLang="zh-CN" sz="2800" b="1" i="1">
                <a:latin typeface="Times New Roman" panose="02020603050405020304" pitchFamily="18" charset="0"/>
              </a:rPr>
              <a:t>x  x  L  q</a:t>
            </a:r>
            <a:r>
              <a:rPr lang="en-US" altLang="zh-CN" sz="2800" b="1">
                <a:latin typeface="Times New Roman" panose="02020603050405020304" pitchFamily="18" charset="0"/>
              </a:rPr>
              <a:t>1)</a:t>
            </a:r>
          </a:p>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1,  </a:t>
            </a:r>
            <a:r>
              <a:rPr lang="en-US" altLang="zh-CN" sz="2800" b="1" i="1">
                <a:latin typeface="Times New Roman" panose="02020603050405020304" pitchFamily="18" charset="0"/>
              </a:rPr>
              <a:t>a  x  R  q</a:t>
            </a:r>
            <a:r>
              <a:rPr lang="en-US" altLang="zh-CN" sz="2800" b="1">
                <a:latin typeface="Times New Roman" panose="02020603050405020304" pitchFamily="18" charset="0"/>
              </a:rPr>
              <a:t>2)</a:t>
            </a:r>
          </a:p>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1,  </a:t>
            </a:r>
            <a:r>
              <a:rPr lang="en-US" altLang="zh-CN" sz="2800" b="1" i="1">
                <a:latin typeface="Times New Roman" panose="02020603050405020304" pitchFamily="18" charset="0"/>
              </a:rPr>
              <a:t>B</a:t>
            </a:r>
            <a:r>
              <a:rPr lang="en-US" altLang="zh-CN" sz="2800" b="1">
                <a:latin typeface="Times New Roman" panose="02020603050405020304" pitchFamily="18" charset="0"/>
              </a:rPr>
              <a:t> </a:t>
            </a:r>
            <a:r>
              <a:rPr lang="en-US" altLang="zh-CN" sz="2800" b="1" i="1">
                <a:latin typeface="Times New Roman" panose="02020603050405020304" pitchFamily="18" charset="0"/>
              </a:rPr>
              <a:t>B  H </a:t>
            </a:r>
            <a:r>
              <a:rPr lang="en-US" altLang="zh-CN" sz="2800" b="1" i="1" err="1">
                <a:latin typeface="Times New Roman" panose="02020603050405020304" pitchFamily="18" charset="0"/>
              </a:rPr>
              <a:t>q</a:t>
            </a:r>
            <a:r>
              <a:rPr lang="en-US" altLang="zh-CN" sz="2800" b="1" i="1" baseline="-25000" err="1">
                <a:latin typeface="Times New Roman" panose="02020603050405020304" pitchFamily="18" charset="0"/>
              </a:rPr>
              <a:t>N</a:t>
            </a:r>
            <a:r>
              <a:rPr lang="en-US" altLang="zh-CN" sz="2800" b="1">
                <a:latin typeface="Times New Roman" panose="02020603050405020304" pitchFamily="18" charset="0"/>
              </a:rPr>
              <a:t>)</a:t>
            </a:r>
          </a:p>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2,  </a:t>
            </a:r>
            <a:r>
              <a:rPr lang="en-US" altLang="zh-CN" sz="2800" b="1" i="1">
                <a:latin typeface="Times New Roman" panose="02020603050405020304" pitchFamily="18" charset="0"/>
              </a:rPr>
              <a:t>x  x  R  q</a:t>
            </a:r>
            <a:r>
              <a:rPr lang="en-US" altLang="zh-CN" sz="2800" b="1">
                <a:latin typeface="Times New Roman" panose="02020603050405020304" pitchFamily="18" charset="0"/>
              </a:rPr>
              <a:t>2)</a:t>
            </a:r>
          </a:p>
        </p:txBody>
      </p:sp>
      <p:sp>
        <p:nvSpPr>
          <p:cNvPr id="307203" name="文本框 307202"/>
          <p:cNvSpPr txBox="1"/>
          <p:nvPr/>
        </p:nvSpPr>
        <p:spPr>
          <a:xfrm>
            <a:off x="3629660" y="1689735"/>
            <a:ext cx="987425" cy="406400"/>
          </a:xfrm>
          <a:prstGeom prst="rect">
            <a:avLst/>
          </a:prstGeom>
          <a:noFill/>
          <a:ln w="19050" cap="flat" cmpd="sng">
            <a:solidFill>
              <a:schemeClr val="accent1"/>
            </a:solidFill>
            <a:prstDash val="solid"/>
            <a:miter/>
            <a:headEnd type="none" w="med" len="med"/>
            <a:tailEnd type="none" w="med" len="med"/>
          </a:ln>
        </p:spPr>
        <p:txBody>
          <a:bodyPr lIns="18000" tIns="10800" rIns="18000" bIns="10800">
            <a:spAutoFit/>
          </a:bodyPr>
          <a:lstStyle/>
          <a:p>
            <a:pPr>
              <a:spcBef>
                <a:spcPct val="50000"/>
              </a:spcBef>
            </a:pPr>
            <a:r>
              <a:rPr lang="zh-CN" altLang="en-US" sz="2400" b="1" dirty="0">
                <a:latin typeface="Tahoma" panose="020B0604030504040204" pitchFamily="34" charset="0"/>
              </a:rPr>
              <a:t>读写头</a:t>
            </a:r>
          </a:p>
        </p:txBody>
      </p:sp>
      <p:sp>
        <p:nvSpPr>
          <p:cNvPr id="307204" name="文本框 307203"/>
          <p:cNvSpPr txBox="1"/>
          <p:nvPr/>
        </p:nvSpPr>
        <p:spPr>
          <a:xfrm>
            <a:off x="2218373" y="3331210"/>
            <a:ext cx="2681287" cy="3014663"/>
          </a:xfrm>
          <a:prstGeom prst="rect">
            <a:avLst/>
          </a:prstGeom>
          <a:noFill/>
          <a:ln w="38100" cap="flat" cmpd="sng">
            <a:solidFill>
              <a:schemeClr val="accent1"/>
            </a:solidFill>
            <a:prstDash val="solid"/>
            <a:miter/>
            <a:headEnd type="none" w="med" len="med"/>
            <a:tailEnd type="none" w="med" len="med"/>
          </a:ln>
        </p:spPr>
        <p:txBody>
          <a:bodyPr>
            <a:spAutoFit/>
          </a:bodyPr>
          <a:lstStyle/>
          <a:p>
            <a:pPr>
              <a:lnSpc>
                <a:spcPct val="90000"/>
              </a:lnSpc>
              <a:spcBef>
                <a:spcPct val="50000"/>
              </a:spcBef>
            </a:pPr>
            <a:r>
              <a:rPr lang="zh-CN" altLang="en-US" sz="2400" b="1" dirty="0">
                <a:solidFill>
                  <a:schemeClr val="hlink"/>
                </a:solidFill>
                <a:latin typeface="Tahoma" panose="020B0604030504040204" pitchFamily="34" charset="0"/>
              </a:rPr>
              <a:t>程序</a:t>
            </a:r>
          </a:p>
          <a:p>
            <a:pPr>
              <a:lnSpc>
                <a:spcPct val="90000"/>
              </a:lnSpc>
              <a:spcBef>
                <a:spcPct val="50000"/>
              </a:spcBef>
            </a:pPr>
            <a:endParaRPr lang="zh-CN" altLang="en-US" sz="2400" b="1" dirty="0">
              <a:solidFill>
                <a:schemeClr val="hlink"/>
              </a:solidFill>
              <a:latin typeface="Tahoma" panose="020B0604030504040204" pitchFamily="34" charset="0"/>
            </a:endParaRPr>
          </a:p>
          <a:p>
            <a:pPr>
              <a:lnSpc>
                <a:spcPct val="90000"/>
              </a:lnSpc>
              <a:spcBef>
                <a:spcPct val="50000"/>
              </a:spcBef>
            </a:pPr>
            <a:endParaRPr lang="zh-CN" altLang="en-US" sz="2400" b="1" dirty="0">
              <a:solidFill>
                <a:schemeClr val="hlink"/>
              </a:solidFill>
              <a:latin typeface="Tahoma" panose="020B0604030504040204" pitchFamily="34" charset="0"/>
            </a:endParaRPr>
          </a:p>
          <a:p>
            <a:pPr>
              <a:lnSpc>
                <a:spcPct val="90000"/>
              </a:lnSpc>
              <a:spcBef>
                <a:spcPct val="50000"/>
              </a:spcBef>
            </a:pPr>
            <a:endParaRPr lang="zh-CN" altLang="en-US" sz="2400" b="1" dirty="0">
              <a:solidFill>
                <a:schemeClr val="hlink"/>
              </a:solidFill>
              <a:latin typeface="Tahoma" panose="020B0604030504040204" pitchFamily="34" charset="0"/>
            </a:endParaRPr>
          </a:p>
          <a:p>
            <a:pPr>
              <a:lnSpc>
                <a:spcPct val="90000"/>
              </a:lnSpc>
              <a:spcBef>
                <a:spcPct val="50000"/>
              </a:spcBef>
            </a:pPr>
            <a:endParaRPr lang="zh-CN" altLang="en-US" sz="2400" b="1" dirty="0">
              <a:solidFill>
                <a:schemeClr val="hlink"/>
              </a:solidFill>
              <a:latin typeface="Tahoma" panose="020B0604030504040204" pitchFamily="34" charset="0"/>
            </a:endParaRPr>
          </a:p>
          <a:p>
            <a:pPr>
              <a:lnSpc>
                <a:spcPct val="90000"/>
              </a:lnSpc>
              <a:spcBef>
                <a:spcPct val="50000"/>
              </a:spcBef>
            </a:pPr>
            <a:endParaRPr lang="zh-CN" altLang="en-US" sz="2400" b="1" dirty="0">
              <a:solidFill>
                <a:schemeClr val="hlink"/>
              </a:solidFill>
              <a:latin typeface="Tahoma" panose="020B0604030504040204" pitchFamily="34" charset="0"/>
            </a:endParaRPr>
          </a:p>
        </p:txBody>
      </p:sp>
      <p:sp>
        <p:nvSpPr>
          <p:cNvPr id="307206" name="文本框 307205"/>
          <p:cNvSpPr txBox="1"/>
          <p:nvPr/>
        </p:nvSpPr>
        <p:spPr>
          <a:xfrm>
            <a:off x="1585595" y="4306570"/>
            <a:ext cx="457200" cy="1187450"/>
          </a:xfrm>
          <a:prstGeom prst="rect">
            <a:avLst/>
          </a:prstGeom>
          <a:noFill/>
          <a:ln w="9525">
            <a:noFill/>
          </a:ln>
        </p:spPr>
        <p:txBody>
          <a:bodyPr>
            <a:spAutoFit/>
          </a:bodyPr>
          <a:lstStyle/>
          <a:p>
            <a:pPr>
              <a:spcBef>
                <a:spcPct val="50000"/>
              </a:spcBef>
            </a:pPr>
            <a:r>
              <a:rPr lang="zh-CN" altLang="en-US" sz="2400" b="1" dirty="0">
                <a:latin typeface="Tahoma" panose="020B0604030504040204" pitchFamily="34" charset="0"/>
              </a:rPr>
              <a:t>控制器</a:t>
            </a:r>
          </a:p>
        </p:txBody>
      </p:sp>
      <p:sp>
        <p:nvSpPr>
          <p:cNvPr id="307210" name="直接连接符 307209"/>
          <p:cNvSpPr/>
          <p:nvPr/>
        </p:nvSpPr>
        <p:spPr>
          <a:xfrm>
            <a:off x="3423285" y="2497773"/>
            <a:ext cx="0" cy="419100"/>
          </a:xfrm>
          <a:prstGeom prst="line">
            <a:avLst/>
          </a:prstGeom>
          <a:ln w="28575" cap="flat" cmpd="sng">
            <a:solidFill>
              <a:srgbClr val="000000"/>
            </a:solidFill>
            <a:prstDash val="solid"/>
            <a:headEnd type="none" w="med" len="med"/>
            <a:tailEnd type="none" w="med" len="med"/>
          </a:ln>
        </p:spPr>
      </p:sp>
      <p:sp>
        <p:nvSpPr>
          <p:cNvPr id="307211" name="直接连接符 307210"/>
          <p:cNvSpPr/>
          <p:nvPr/>
        </p:nvSpPr>
        <p:spPr>
          <a:xfrm>
            <a:off x="3888423" y="2497773"/>
            <a:ext cx="0" cy="419100"/>
          </a:xfrm>
          <a:prstGeom prst="line">
            <a:avLst/>
          </a:prstGeom>
          <a:ln w="28575" cap="flat" cmpd="sng">
            <a:solidFill>
              <a:srgbClr val="000000"/>
            </a:solidFill>
            <a:prstDash val="solid"/>
            <a:headEnd type="none" w="med" len="med"/>
            <a:tailEnd type="none" w="med" len="med"/>
          </a:ln>
        </p:spPr>
      </p:sp>
      <p:sp>
        <p:nvSpPr>
          <p:cNvPr id="307212" name="直接连接符 307211"/>
          <p:cNvSpPr/>
          <p:nvPr/>
        </p:nvSpPr>
        <p:spPr>
          <a:xfrm>
            <a:off x="4339273" y="2497773"/>
            <a:ext cx="0" cy="419100"/>
          </a:xfrm>
          <a:prstGeom prst="line">
            <a:avLst/>
          </a:prstGeom>
          <a:ln w="28575" cap="flat" cmpd="sng">
            <a:solidFill>
              <a:srgbClr val="000000"/>
            </a:solidFill>
            <a:prstDash val="solid"/>
            <a:headEnd type="none" w="med" len="med"/>
            <a:tailEnd type="none" w="med" len="med"/>
          </a:ln>
        </p:spPr>
      </p:sp>
      <p:sp>
        <p:nvSpPr>
          <p:cNvPr id="307214" name="直接连接符 307213"/>
          <p:cNvSpPr/>
          <p:nvPr/>
        </p:nvSpPr>
        <p:spPr>
          <a:xfrm>
            <a:off x="4109085" y="2172335"/>
            <a:ext cx="0" cy="301625"/>
          </a:xfrm>
          <a:prstGeom prst="line">
            <a:avLst/>
          </a:prstGeom>
          <a:ln w="28575" cap="flat" cmpd="sng">
            <a:solidFill>
              <a:srgbClr val="000000"/>
            </a:solidFill>
            <a:prstDash val="solid"/>
            <a:headEnd type="none" w="med" len="med"/>
            <a:tailEnd type="stealth" w="lg" len="med"/>
          </a:ln>
        </p:spPr>
      </p:sp>
      <p:sp>
        <p:nvSpPr>
          <p:cNvPr id="307215" name="直接连接符 307214"/>
          <p:cNvSpPr/>
          <p:nvPr/>
        </p:nvSpPr>
        <p:spPr>
          <a:xfrm>
            <a:off x="2494598" y="2499360"/>
            <a:ext cx="0" cy="419100"/>
          </a:xfrm>
          <a:prstGeom prst="line">
            <a:avLst/>
          </a:prstGeom>
          <a:ln w="28575" cap="flat" cmpd="sng">
            <a:solidFill>
              <a:srgbClr val="000000"/>
            </a:solidFill>
            <a:prstDash val="solid"/>
            <a:headEnd type="none" w="med" len="med"/>
            <a:tailEnd type="none" w="med" len="med"/>
          </a:ln>
        </p:spPr>
      </p:sp>
      <p:sp>
        <p:nvSpPr>
          <p:cNvPr id="307216" name="直接连接符 307215"/>
          <p:cNvSpPr/>
          <p:nvPr/>
        </p:nvSpPr>
        <p:spPr>
          <a:xfrm>
            <a:off x="2959735" y="2499360"/>
            <a:ext cx="0" cy="419100"/>
          </a:xfrm>
          <a:prstGeom prst="line">
            <a:avLst/>
          </a:prstGeom>
          <a:ln w="28575" cap="flat" cmpd="sng">
            <a:solidFill>
              <a:srgbClr val="000000"/>
            </a:solidFill>
            <a:prstDash val="solid"/>
            <a:headEnd type="none" w="med" len="med"/>
            <a:tailEnd type="none" w="med" len="med"/>
          </a:ln>
        </p:spPr>
      </p:sp>
      <p:sp>
        <p:nvSpPr>
          <p:cNvPr id="307217" name="文本框 307216"/>
          <p:cNvSpPr txBox="1"/>
          <p:nvPr/>
        </p:nvSpPr>
        <p:spPr>
          <a:xfrm>
            <a:off x="2550160" y="2434273"/>
            <a:ext cx="3078163" cy="519112"/>
          </a:xfrm>
          <a:prstGeom prst="rect">
            <a:avLst/>
          </a:prstGeom>
          <a:noFill/>
          <a:ln w="9525">
            <a:noFill/>
          </a:ln>
        </p:spPr>
        <p:txBody>
          <a:bodyPr>
            <a:spAutoFit/>
          </a:bodyPr>
          <a:lstStyle/>
          <a:p>
            <a:pPr>
              <a:spcBef>
                <a:spcPct val="50000"/>
              </a:spcBef>
            </a:pPr>
            <a:r>
              <a:rPr lang="en-US" altLang="zh-CN" sz="2800" i="1">
                <a:latin typeface="Times New Roman" panose="02020603050405020304" pitchFamily="18" charset="0"/>
              </a:rPr>
              <a:t>B   a   </a:t>
            </a:r>
            <a:r>
              <a:rPr lang="en-US" altLang="zh-CN" sz="2800" i="1">
                <a:solidFill>
                  <a:schemeClr val="hlink"/>
                </a:solidFill>
                <a:latin typeface="Times New Roman" panose="02020603050405020304" pitchFamily="18" charset="0"/>
              </a:rPr>
              <a:t>x</a:t>
            </a:r>
            <a:r>
              <a:rPr lang="en-US" altLang="zh-CN" sz="2800" i="1">
                <a:latin typeface="Times New Roman" panose="02020603050405020304" pitchFamily="18" charset="0"/>
              </a:rPr>
              <a:t>   </a:t>
            </a:r>
            <a:r>
              <a:rPr lang="en-US" altLang="zh-CN" sz="2800" i="1">
                <a:solidFill>
                  <a:schemeClr val="hlink"/>
                </a:solidFill>
                <a:latin typeface="Times New Roman" panose="02020603050405020304" pitchFamily="18" charset="0"/>
              </a:rPr>
              <a:t>x</a:t>
            </a:r>
            <a:r>
              <a:rPr lang="en-US" altLang="zh-CN" sz="2800" i="1">
                <a:latin typeface="Times New Roman" panose="02020603050405020304" pitchFamily="18" charset="0"/>
              </a:rPr>
              <a:t>   b   B</a:t>
            </a:r>
          </a:p>
        </p:txBody>
      </p:sp>
      <p:sp>
        <p:nvSpPr>
          <p:cNvPr id="307218" name="直接连接符 307217"/>
          <p:cNvSpPr/>
          <p:nvPr/>
        </p:nvSpPr>
        <p:spPr>
          <a:xfrm>
            <a:off x="4810760" y="2497773"/>
            <a:ext cx="0" cy="419100"/>
          </a:xfrm>
          <a:prstGeom prst="line">
            <a:avLst/>
          </a:prstGeom>
          <a:ln w="28575" cap="flat" cmpd="sng">
            <a:solidFill>
              <a:srgbClr val="000000"/>
            </a:solidFill>
            <a:prstDash val="solid"/>
            <a:headEnd type="none" w="med" len="med"/>
            <a:tailEnd type="none" w="med" len="med"/>
          </a:ln>
        </p:spPr>
      </p:sp>
      <p:sp>
        <p:nvSpPr>
          <p:cNvPr id="307219" name="直接连接符 307218"/>
          <p:cNvSpPr/>
          <p:nvPr/>
        </p:nvSpPr>
        <p:spPr>
          <a:xfrm>
            <a:off x="5267960" y="2497773"/>
            <a:ext cx="0" cy="419100"/>
          </a:xfrm>
          <a:prstGeom prst="line">
            <a:avLst/>
          </a:prstGeom>
          <a:ln w="28575" cap="flat" cmpd="sng">
            <a:solidFill>
              <a:srgbClr val="000000"/>
            </a:solidFill>
            <a:prstDash val="solid"/>
            <a:headEnd type="none" w="med" len="med"/>
            <a:tailEnd type="none" w="med" len="med"/>
          </a:ln>
        </p:spPr>
      </p:sp>
      <p:sp>
        <p:nvSpPr>
          <p:cNvPr id="307220" name="文本框 307219"/>
          <p:cNvSpPr txBox="1"/>
          <p:nvPr/>
        </p:nvSpPr>
        <p:spPr>
          <a:xfrm>
            <a:off x="5379085" y="4066223"/>
            <a:ext cx="3749675" cy="822325"/>
          </a:xfrm>
          <a:prstGeom prst="rect">
            <a:avLst/>
          </a:prstGeom>
          <a:noFill/>
          <a:ln w="9525">
            <a:noFill/>
          </a:ln>
        </p:spPr>
        <p:txBody>
          <a:bodyPr>
            <a:spAutoFit/>
          </a:bodyPr>
          <a:lstStyle/>
          <a:p>
            <a:r>
              <a:rPr lang="zh-CN" altLang="en-US" sz="2400" b="1" dirty="0">
                <a:latin typeface="Times New Roman" panose="02020603050405020304" pitchFamily="18" charset="0"/>
              </a:rPr>
              <a:t>读写头扫描到标记</a:t>
            </a:r>
            <a:r>
              <a:rPr lang="en-US" altLang="zh-CN" sz="2400" b="1" i="1">
                <a:latin typeface="Times New Roman" panose="02020603050405020304" pitchFamily="18" charset="0"/>
              </a:rPr>
              <a:t>x</a:t>
            </a:r>
            <a:r>
              <a:rPr lang="zh-CN" altLang="en-US" sz="2400" b="1" dirty="0">
                <a:latin typeface="Times New Roman" panose="02020603050405020304" pitchFamily="18" charset="0"/>
              </a:rPr>
              <a:t>，</a:t>
            </a:r>
          </a:p>
          <a:p>
            <a:r>
              <a:rPr lang="zh-CN" altLang="en-US" sz="2400" b="1" dirty="0">
                <a:latin typeface="Times New Roman" panose="02020603050405020304" pitchFamily="18" charset="0"/>
              </a:rPr>
              <a:t>则继续往右走</a:t>
            </a:r>
            <a:r>
              <a:rPr lang="zh-CN" altLang="en-US" sz="2400" dirty="0">
                <a:latin typeface="Times New Roman" panose="02020603050405020304" pitchFamily="18" charset="0"/>
              </a:rPr>
              <a:t> </a:t>
            </a:r>
            <a:endParaRPr lang="zh-CN" altLang="en-US" sz="2400">
              <a:latin typeface="Times New Roman" panose="02020603050405020304" pitchFamily="18" charset="0"/>
            </a:endParaRPr>
          </a:p>
        </p:txBody>
      </p:sp>
      <p:sp>
        <p:nvSpPr>
          <p:cNvPr id="307221" name="文本框 307220"/>
          <p:cNvSpPr txBox="1"/>
          <p:nvPr/>
        </p:nvSpPr>
        <p:spPr>
          <a:xfrm>
            <a:off x="2227898" y="5880735"/>
            <a:ext cx="2620962" cy="455613"/>
          </a:xfrm>
          <a:prstGeom prst="rect">
            <a:avLst/>
          </a:prstGeom>
          <a:noFill/>
          <a:ln w="28575" cap="flat" cmpd="sng">
            <a:solidFill>
              <a:schemeClr val="hlink"/>
            </a:solidFill>
            <a:prstDash val="solid"/>
            <a:miter/>
            <a:headEnd type="none" w="med" len="med"/>
            <a:tailEnd type="none" w="med" len="med"/>
          </a:ln>
        </p:spPr>
        <p:txBody>
          <a:bodyPr>
            <a:spAutoFit/>
          </a:bodyPr>
          <a:lstStyle/>
          <a:p>
            <a:pPr>
              <a:spcBef>
                <a:spcPct val="30000"/>
              </a:spcBef>
            </a:pPr>
            <a:endParaRPr sz="2200" dirty="0">
              <a:latin typeface="Tahoma" panose="020B0604030504040204" pitchFamily="34" charset="0"/>
            </a:endParaRPr>
          </a:p>
        </p:txBody>
      </p:sp>
      <p:grpSp>
        <p:nvGrpSpPr>
          <p:cNvPr id="307222" name="组合 307221"/>
          <p:cNvGrpSpPr/>
          <p:nvPr/>
        </p:nvGrpSpPr>
        <p:grpSpPr>
          <a:xfrm>
            <a:off x="1894523" y="2497773"/>
            <a:ext cx="6405562" cy="419100"/>
            <a:chOff x="861" y="3181"/>
            <a:chExt cx="4716" cy="264"/>
          </a:xfrm>
        </p:grpSpPr>
        <p:sp>
          <p:nvSpPr>
            <p:cNvPr id="307223" name="直接连接符 307222"/>
            <p:cNvSpPr/>
            <p:nvPr/>
          </p:nvSpPr>
          <p:spPr>
            <a:xfrm>
              <a:off x="861" y="3181"/>
              <a:ext cx="4716" cy="0"/>
            </a:xfrm>
            <a:prstGeom prst="line">
              <a:avLst/>
            </a:prstGeom>
            <a:ln w="28575" cap="flat" cmpd="sng">
              <a:solidFill>
                <a:srgbClr val="000000"/>
              </a:solidFill>
              <a:prstDash val="solid"/>
              <a:headEnd type="none" w="med" len="med"/>
              <a:tailEnd type="none" w="med" len="med"/>
            </a:ln>
          </p:spPr>
        </p:sp>
        <p:sp>
          <p:nvSpPr>
            <p:cNvPr id="307224" name="直接连接符 307223"/>
            <p:cNvSpPr/>
            <p:nvPr/>
          </p:nvSpPr>
          <p:spPr>
            <a:xfrm>
              <a:off x="861" y="3445"/>
              <a:ext cx="4716" cy="0"/>
            </a:xfrm>
            <a:prstGeom prst="line">
              <a:avLst/>
            </a:prstGeom>
            <a:ln w="28575" cap="flat" cmpd="sng">
              <a:solidFill>
                <a:srgbClr val="000000"/>
              </a:solidFill>
              <a:prstDash val="solid"/>
              <a:headEnd type="none" w="med" len="med"/>
              <a:tailEnd type="none" w="med" len="med"/>
            </a:ln>
          </p:spPr>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12.1.1  什么是计算</a:t>
            </a:r>
          </a:p>
        </p:txBody>
      </p:sp>
      <p:sp>
        <p:nvSpPr>
          <p:cNvPr id="299014" name="矩形 299013"/>
          <p:cNvSpPr/>
          <p:nvPr/>
        </p:nvSpPr>
        <p:spPr>
          <a:xfrm>
            <a:off x="739140" y="953135"/>
            <a:ext cx="9549765" cy="44450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1"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8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800" b="1"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28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800" b="1"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dirty="0">
                <a:solidFill>
                  <a:schemeClr val="accent5">
                    <a:lumMod val="50000"/>
                  </a:schemeClr>
                </a:solidFill>
              </a:rPr>
              <a:t>例：构造一个识别符号串</a:t>
            </a:r>
            <a:r>
              <a:rPr lang="en-US" altLang="zh-CN" i="1">
                <a:solidFill>
                  <a:schemeClr val="accent5">
                    <a:lumMod val="50000"/>
                  </a:schemeClr>
                </a:solidFill>
              </a:rPr>
              <a:t>ω</a:t>
            </a:r>
            <a:r>
              <a:rPr lang="zh-CN" altLang="en-US" dirty="0">
                <a:solidFill>
                  <a:schemeClr val="accent5">
                    <a:lumMod val="50000"/>
                  </a:schemeClr>
                </a:solidFill>
              </a:rPr>
              <a:t>＝</a:t>
            </a:r>
            <a:r>
              <a:rPr lang="en-US" altLang="zh-CN" i="1" err="1">
                <a:solidFill>
                  <a:schemeClr val="accent5">
                    <a:lumMod val="50000"/>
                  </a:schemeClr>
                </a:solidFill>
              </a:rPr>
              <a:t>a</a:t>
            </a:r>
            <a:r>
              <a:rPr lang="en-US" altLang="zh-CN" i="1" baseline="30000" err="1">
                <a:solidFill>
                  <a:schemeClr val="accent5">
                    <a:lumMod val="50000"/>
                  </a:schemeClr>
                </a:solidFill>
              </a:rPr>
              <a:t>n</a:t>
            </a:r>
            <a:r>
              <a:rPr lang="en-US" altLang="zh-CN" i="1" err="1">
                <a:solidFill>
                  <a:schemeClr val="accent5">
                    <a:lumMod val="50000"/>
                  </a:schemeClr>
                </a:solidFill>
              </a:rPr>
              <a:t>b</a:t>
            </a:r>
            <a:r>
              <a:rPr lang="en-US" altLang="zh-CN" i="1" baseline="30000" err="1">
                <a:solidFill>
                  <a:schemeClr val="accent5">
                    <a:lumMod val="50000"/>
                  </a:schemeClr>
                </a:solidFill>
              </a:rPr>
              <a:t>n</a:t>
            </a:r>
            <a:r>
              <a:rPr lang="zh-CN" altLang="en-US" dirty="0">
                <a:solidFill>
                  <a:schemeClr val="accent5">
                    <a:lumMod val="50000"/>
                  </a:schemeClr>
                </a:solidFill>
              </a:rPr>
              <a:t>（</a:t>
            </a:r>
            <a:r>
              <a:rPr lang="en-US" altLang="zh-CN" i="1">
                <a:solidFill>
                  <a:schemeClr val="accent5">
                    <a:lumMod val="50000"/>
                  </a:schemeClr>
                </a:solidFill>
              </a:rPr>
              <a:t>n</a:t>
            </a:r>
            <a:r>
              <a:rPr lang="en-US" altLang="zh-CN">
                <a:solidFill>
                  <a:schemeClr val="accent5">
                    <a:lumMod val="50000"/>
                  </a:schemeClr>
                </a:solidFill>
              </a:rPr>
              <a:t>≥1</a:t>
            </a:r>
            <a:r>
              <a:rPr lang="zh-CN" altLang="en-US" dirty="0">
                <a:solidFill>
                  <a:schemeClr val="accent5">
                    <a:lumMod val="50000"/>
                  </a:schemeClr>
                </a:solidFill>
              </a:rPr>
              <a:t>）的图灵机</a:t>
            </a:r>
          </a:p>
        </p:txBody>
      </p:sp>
      <p:sp>
        <p:nvSpPr>
          <p:cNvPr id="308226" name="文本框 308225"/>
          <p:cNvSpPr txBox="1"/>
          <p:nvPr/>
        </p:nvSpPr>
        <p:spPr>
          <a:xfrm>
            <a:off x="1129665" y="3726498"/>
            <a:ext cx="2454275" cy="2573337"/>
          </a:xfrm>
          <a:prstGeom prst="rect">
            <a:avLst/>
          </a:prstGeom>
          <a:solidFill>
            <a:srgbClr val="DDDDDD"/>
          </a:solidFill>
          <a:ln w="9525">
            <a:noFill/>
          </a:ln>
        </p:spPr>
        <p:txBody>
          <a:bodyPr lIns="54000" tIns="10800" rIns="18000" bIns="0">
            <a:spAutoFit/>
          </a:bodyPr>
          <a:lstStyle/>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2,  </a:t>
            </a:r>
            <a:r>
              <a:rPr lang="en-US" altLang="zh-CN" sz="2800" b="1" i="1">
                <a:latin typeface="Times New Roman" panose="02020603050405020304" pitchFamily="18" charset="0"/>
              </a:rPr>
              <a:t>b   x  L  q</a:t>
            </a:r>
            <a:r>
              <a:rPr lang="en-US" altLang="zh-CN" sz="2800" b="1">
                <a:latin typeface="Times New Roman" panose="02020603050405020304" pitchFamily="18" charset="0"/>
              </a:rPr>
              <a:t>1) </a:t>
            </a:r>
          </a:p>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2,  </a:t>
            </a:r>
            <a:r>
              <a:rPr lang="en-US" altLang="zh-CN" sz="2800" b="1" i="1">
                <a:latin typeface="Times New Roman" panose="02020603050405020304" pitchFamily="18" charset="0"/>
              </a:rPr>
              <a:t>B  B  L  q</a:t>
            </a:r>
            <a:r>
              <a:rPr lang="en-US" altLang="zh-CN" sz="2800" b="1">
                <a:latin typeface="Times New Roman" panose="02020603050405020304" pitchFamily="18" charset="0"/>
              </a:rPr>
              <a:t>3)</a:t>
            </a:r>
          </a:p>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3,  </a:t>
            </a:r>
            <a:r>
              <a:rPr lang="en-US" altLang="zh-CN" sz="2800" b="1" i="1">
                <a:latin typeface="Times New Roman" panose="02020603050405020304" pitchFamily="18" charset="0"/>
              </a:rPr>
              <a:t>x  x   L  q</a:t>
            </a:r>
            <a:r>
              <a:rPr lang="en-US" altLang="zh-CN" sz="2800" b="1">
                <a:latin typeface="Times New Roman" panose="02020603050405020304" pitchFamily="18" charset="0"/>
              </a:rPr>
              <a:t>3)</a:t>
            </a:r>
          </a:p>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3,  </a:t>
            </a:r>
            <a:r>
              <a:rPr lang="en-US" altLang="zh-CN" sz="2800" b="1" i="1">
                <a:latin typeface="Times New Roman" panose="02020603050405020304" pitchFamily="18" charset="0"/>
              </a:rPr>
              <a:t>a  a  H </a:t>
            </a:r>
            <a:r>
              <a:rPr lang="en-US" altLang="zh-CN">
                <a:latin typeface="Tahoma" panose="020B0604030504040204" pitchFamily="34" charset="0"/>
              </a:rPr>
              <a:t> </a:t>
            </a:r>
            <a:r>
              <a:rPr lang="en-US" altLang="zh-CN" sz="2800" b="1" i="1" err="1">
                <a:latin typeface="Times New Roman" panose="02020603050405020304" pitchFamily="18" charset="0"/>
              </a:rPr>
              <a:t>q</a:t>
            </a:r>
            <a:r>
              <a:rPr lang="en-US" altLang="zh-CN" sz="2800" b="1" i="1" baseline="-25000" err="1">
                <a:latin typeface="Times New Roman" panose="02020603050405020304" pitchFamily="18" charset="0"/>
              </a:rPr>
              <a:t>N</a:t>
            </a:r>
            <a:r>
              <a:rPr lang="en-US" altLang="zh-CN" sz="2800" b="1">
                <a:latin typeface="Times New Roman" panose="02020603050405020304" pitchFamily="18" charset="0"/>
              </a:rPr>
              <a:t>)</a:t>
            </a:r>
          </a:p>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3,  </a:t>
            </a:r>
            <a:r>
              <a:rPr lang="en-US" altLang="zh-CN" sz="2800" b="1" i="1">
                <a:latin typeface="Times New Roman" panose="02020603050405020304" pitchFamily="18" charset="0"/>
              </a:rPr>
              <a:t>B B  H  q</a:t>
            </a:r>
            <a:r>
              <a:rPr lang="en-US" altLang="zh-CN" sz="2800" b="1">
                <a:latin typeface="Times New Roman" panose="02020603050405020304" pitchFamily="18" charset="0"/>
              </a:rPr>
              <a:t>4)</a:t>
            </a:r>
          </a:p>
          <a:p>
            <a:endParaRPr lang="en-US" altLang="zh-CN" sz="2800" b="1" dirty="0">
              <a:latin typeface="Times New Roman" panose="02020603050405020304" pitchFamily="18" charset="0"/>
            </a:endParaRPr>
          </a:p>
        </p:txBody>
      </p:sp>
      <p:sp>
        <p:nvSpPr>
          <p:cNvPr id="308227" name="文本框 308226"/>
          <p:cNvSpPr txBox="1"/>
          <p:nvPr/>
        </p:nvSpPr>
        <p:spPr>
          <a:xfrm>
            <a:off x="2936240" y="1689735"/>
            <a:ext cx="987425" cy="406400"/>
          </a:xfrm>
          <a:prstGeom prst="rect">
            <a:avLst/>
          </a:prstGeom>
          <a:noFill/>
          <a:ln w="19050" cap="flat" cmpd="sng">
            <a:solidFill>
              <a:schemeClr val="accent1"/>
            </a:solidFill>
            <a:prstDash val="solid"/>
            <a:miter/>
            <a:headEnd type="none" w="med" len="med"/>
            <a:tailEnd type="none" w="med" len="med"/>
          </a:ln>
        </p:spPr>
        <p:txBody>
          <a:bodyPr lIns="18000" tIns="10800" rIns="18000" bIns="10800">
            <a:spAutoFit/>
          </a:bodyPr>
          <a:lstStyle/>
          <a:p>
            <a:pPr>
              <a:spcBef>
                <a:spcPct val="50000"/>
              </a:spcBef>
            </a:pPr>
            <a:r>
              <a:rPr lang="zh-CN" altLang="en-US" sz="2400" b="1" dirty="0">
                <a:latin typeface="Tahoma" panose="020B0604030504040204" pitchFamily="34" charset="0"/>
              </a:rPr>
              <a:t>读写头</a:t>
            </a:r>
          </a:p>
        </p:txBody>
      </p:sp>
      <p:sp>
        <p:nvSpPr>
          <p:cNvPr id="308228" name="文本框 308227"/>
          <p:cNvSpPr txBox="1"/>
          <p:nvPr/>
        </p:nvSpPr>
        <p:spPr>
          <a:xfrm>
            <a:off x="1064578" y="3331210"/>
            <a:ext cx="2681287" cy="3014663"/>
          </a:xfrm>
          <a:prstGeom prst="rect">
            <a:avLst/>
          </a:prstGeom>
          <a:noFill/>
          <a:ln w="38100" cap="flat" cmpd="sng">
            <a:solidFill>
              <a:schemeClr val="accent1"/>
            </a:solidFill>
            <a:prstDash val="solid"/>
            <a:miter/>
            <a:headEnd type="none" w="med" len="med"/>
            <a:tailEnd type="none" w="med" len="med"/>
          </a:ln>
        </p:spPr>
        <p:txBody>
          <a:bodyPr>
            <a:spAutoFit/>
          </a:bodyPr>
          <a:lstStyle/>
          <a:p>
            <a:pPr>
              <a:lnSpc>
                <a:spcPct val="90000"/>
              </a:lnSpc>
              <a:spcBef>
                <a:spcPct val="50000"/>
              </a:spcBef>
            </a:pPr>
            <a:r>
              <a:rPr lang="zh-CN" altLang="en-US" sz="2400" b="1" dirty="0">
                <a:solidFill>
                  <a:schemeClr val="hlink"/>
                </a:solidFill>
                <a:latin typeface="Tahoma" panose="020B0604030504040204" pitchFamily="34" charset="0"/>
              </a:rPr>
              <a:t>程序</a:t>
            </a:r>
          </a:p>
          <a:p>
            <a:pPr>
              <a:lnSpc>
                <a:spcPct val="90000"/>
              </a:lnSpc>
              <a:spcBef>
                <a:spcPct val="50000"/>
              </a:spcBef>
            </a:pPr>
            <a:endParaRPr lang="zh-CN" altLang="en-US" sz="2400" b="1" dirty="0">
              <a:solidFill>
                <a:schemeClr val="hlink"/>
              </a:solidFill>
              <a:latin typeface="Tahoma" panose="020B0604030504040204" pitchFamily="34" charset="0"/>
            </a:endParaRPr>
          </a:p>
          <a:p>
            <a:pPr>
              <a:lnSpc>
                <a:spcPct val="90000"/>
              </a:lnSpc>
              <a:spcBef>
                <a:spcPct val="50000"/>
              </a:spcBef>
            </a:pPr>
            <a:endParaRPr lang="zh-CN" altLang="en-US" sz="2400" b="1" dirty="0">
              <a:solidFill>
                <a:schemeClr val="hlink"/>
              </a:solidFill>
              <a:latin typeface="Tahoma" panose="020B0604030504040204" pitchFamily="34" charset="0"/>
            </a:endParaRPr>
          </a:p>
          <a:p>
            <a:pPr>
              <a:lnSpc>
                <a:spcPct val="90000"/>
              </a:lnSpc>
              <a:spcBef>
                <a:spcPct val="50000"/>
              </a:spcBef>
            </a:pPr>
            <a:endParaRPr lang="zh-CN" altLang="en-US" sz="2400" b="1" dirty="0">
              <a:solidFill>
                <a:schemeClr val="hlink"/>
              </a:solidFill>
              <a:latin typeface="Tahoma" panose="020B0604030504040204" pitchFamily="34" charset="0"/>
            </a:endParaRPr>
          </a:p>
          <a:p>
            <a:pPr>
              <a:lnSpc>
                <a:spcPct val="90000"/>
              </a:lnSpc>
              <a:spcBef>
                <a:spcPct val="50000"/>
              </a:spcBef>
            </a:pPr>
            <a:endParaRPr lang="zh-CN" altLang="en-US" sz="2400" b="1" dirty="0">
              <a:solidFill>
                <a:schemeClr val="hlink"/>
              </a:solidFill>
              <a:latin typeface="Tahoma" panose="020B0604030504040204" pitchFamily="34" charset="0"/>
            </a:endParaRPr>
          </a:p>
          <a:p>
            <a:pPr>
              <a:lnSpc>
                <a:spcPct val="90000"/>
              </a:lnSpc>
              <a:spcBef>
                <a:spcPct val="50000"/>
              </a:spcBef>
            </a:pPr>
            <a:endParaRPr lang="zh-CN" altLang="en-US" sz="2400" b="1" dirty="0">
              <a:solidFill>
                <a:schemeClr val="hlink"/>
              </a:solidFill>
              <a:latin typeface="Tahoma" panose="020B0604030504040204" pitchFamily="34" charset="0"/>
            </a:endParaRPr>
          </a:p>
        </p:txBody>
      </p:sp>
      <p:sp>
        <p:nvSpPr>
          <p:cNvPr id="308234" name="直接连接符 308233"/>
          <p:cNvSpPr/>
          <p:nvPr/>
        </p:nvSpPr>
        <p:spPr>
          <a:xfrm>
            <a:off x="2269490" y="2497773"/>
            <a:ext cx="0" cy="419100"/>
          </a:xfrm>
          <a:prstGeom prst="line">
            <a:avLst/>
          </a:prstGeom>
          <a:ln w="28575" cap="flat" cmpd="sng">
            <a:solidFill>
              <a:srgbClr val="000000"/>
            </a:solidFill>
            <a:prstDash val="solid"/>
            <a:headEnd type="none" w="med" len="med"/>
            <a:tailEnd type="none" w="med" len="med"/>
          </a:ln>
        </p:spPr>
      </p:sp>
      <p:sp>
        <p:nvSpPr>
          <p:cNvPr id="308235" name="直接连接符 308234"/>
          <p:cNvSpPr/>
          <p:nvPr/>
        </p:nvSpPr>
        <p:spPr>
          <a:xfrm>
            <a:off x="2734628" y="2497773"/>
            <a:ext cx="0" cy="419100"/>
          </a:xfrm>
          <a:prstGeom prst="line">
            <a:avLst/>
          </a:prstGeom>
          <a:ln w="28575" cap="flat" cmpd="sng">
            <a:solidFill>
              <a:srgbClr val="000000"/>
            </a:solidFill>
            <a:prstDash val="solid"/>
            <a:headEnd type="none" w="med" len="med"/>
            <a:tailEnd type="none" w="med" len="med"/>
          </a:ln>
        </p:spPr>
      </p:sp>
      <p:sp>
        <p:nvSpPr>
          <p:cNvPr id="308236" name="直接连接符 308235"/>
          <p:cNvSpPr/>
          <p:nvPr/>
        </p:nvSpPr>
        <p:spPr>
          <a:xfrm>
            <a:off x="3185478" y="2497773"/>
            <a:ext cx="0" cy="419100"/>
          </a:xfrm>
          <a:prstGeom prst="line">
            <a:avLst/>
          </a:prstGeom>
          <a:ln w="28575" cap="flat" cmpd="sng">
            <a:solidFill>
              <a:srgbClr val="000000"/>
            </a:solidFill>
            <a:prstDash val="solid"/>
            <a:headEnd type="none" w="med" len="med"/>
            <a:tailEnd type="none" w="med" len="med"/>
          </a:ln>
        </p:spPr>
      </p:sp>
      <p:sp>
        <p:nvSpPr>
          <p:cNvPr id="308238" name="直接连接符 308237"/>
          <p:cNvSpPr/>
          <p:nvPr/>
        </p:nvSpPr>
        <p:spPr>
          <a:xfrm>
            <a:off x="3415665" y="2172335"/>
            <a:ext cx="0" cy="301625"/>
          </a:xfrm>
          <a:prstGeom prst="line">
            <a:avLst/>
          </a:prstGeom>
          <a:ln w="28575" cap="flat" cmpd="sng">
            <a:solidFill>
              <a:srgbClr val="000000"/>
            </a:solidFill>
            <a:prstDash val="solid"/>
            <a:headEnd type="none" w="med" len="med"/>
            <a:tailEnd type="stealth" w="lg" len="med"/>
          </a:ln>
        </p:spPr>
      </p:sp>
      <p:sp>
        <p:nvSpPr>
          <p:cNvPr id="308239" name="直接连接符 308238"/>
          <p:cNvSpPr/>
          <p:nvPr/>
        </p:nvSpPr>
        <p:spPr>
          <a:xfrm>
            <a:off x="1340803" y="2499360"/>
            <a:ext cx="0" cy="419100"/>
          </a:xfrm>
          <a:prstGeom prst="line">
            <a:avLst/>
          </a:prstGeom>
          <a:ln w="28575" cap="flat" cmpd="sng">
            <a:solidFill>
              <a:srgbClr val="000000"/>
            </a:solidFill>
            <a:prstDash val="solid"/>
            <a:headEnd type="none" w="med" len="med"/>
            <a:tailEnd type="none" w="med" len="med"/>
          </a:ln>
        </p:spPr>
      </p:sp>
      <p:sp>
        <p:nvSpPr>
          <p:cNvPr id="308240" name="直接连接符 308239"/>
          <p:cNvSpPr/>
          <p:nvPr/>
        </p:nvSpPr>
        <p:spPr>
          <a:xfrm>
            <a:off x="1805940" y="2499360"/>
            <a:ext cx="0" cy="419100"/>
          </a:xfrm>
          <a:prstGeom prst="line">
            <a:avLst/>
          </a:prstGeom>
          <a:ln w="28575" cap="flat" cmpd="sng">
            <a:solidFill>
              <a:srgbClr val="000000"/>
            </a:solidFill>
            <a:prstDash val="solid"/>
            <a:headEnd type="none" w="med" len="med"/>
            <a:tailEnd type="none" w="med" len="med"/>
          </a:ln>
        </p:spPr>
      </p:sp>
      <p:sp>
        <p:nvSpPr>
          <p:cNvPr id="308241" name="文本框 308240"/>
          <p:cNvSpPr txBox="1"/>
          <p:nvPr/>
        </p:nvSpPr>
        <p:spPr>
          <a:xfrm>
            <a:off x="1396365" y="2434273"/>
            <a:ext cx="3078163" cy="519112"/>
          </a:xfrm>
          <a:prstGeom prst="rect">
            <a:avLst/>
          </a:prstGeom>
          <a:noFill/>
          <a:ln w="9525">
            <a:noFill/>
          </a:ln>
        </p:spPr>
        <p:txBody>
          <a:bodyPr>
            <a:spAutoFit/>
          </a:bodyPr>
          <a:lstStyle/>
          <a:p>
            <a:pPr>
              <a:spcBef>
                <a:spcPct val="50000"/>
              </a:spcBef>
            </a:pPr>
            <a:r>
              <a:rPr lang="en-US" altLang="zh-CN" sz="2800" i="1">
                <a:latin typeface="Times New Roman" panose="02020603050405020304" pitchFamily="18" charset="0"/>
              </a:rPr>
              <a:t>B   a   </a:t>
            </a:r>
            <a:r>
              <a:rPr lang="en-US" altLang="zh-CN" sz="2800" i="1">
                <a:solidFill>
                  <a:schemeClr val="hlink"/>
                </a:solidFill>
                <a:latin typeface="Times New Roman" panose="02020603050405020304" pitchFamily="18" charset="0"/>
              </a:rPr>
              <a:t>x</a:t>
            </a:r>
            <a:r>
              <a:rPr lang="en-US" altLang="zh-CN" sz="2800" i="1">
                <a:latin typeface="Times New Roman" panose="02020603050405020304" pitchFamily="18" charset="0"/>
              </a:rPr>
              <a:t>   </a:t>
            </a:r>
            <a:r>
              <a:rPr lang="en-US" altLang="zh-CN" sz="2800" i="1">
                <a:solidFill>
                  <a:schemeClr val="hlink"/>
                </a:solidFill>
                <a:latin typeface="Times New Roman" panose="02020603050405020304" pitchFamily="18" charset="0"/>
              </a:rPr>
              <a:t>x</a:t>
            </a:r>
            <a:r>
              <a:rPr lang="en-US" altLang="zh-CN" sz="2800" i="1">
                <a:latin typeface="Times New Roman" panose="02020603050405020304" pitchFamily="18" charset="0"/>
              </a:rPr>
              <a:t>   b   B</a:t>
            </a:r>
          </a:p>
        </p:txBody>
      </p:sp>
      <p:sp>
        <p:nvSpPr>
          <p:cNvPr id="308242" name="直接连接符 308241"/>
          <p:cNvSpPr/>
          <p:nvPr/>
        </p:nvSpPr>
        <p:spPr>
          <a:xfrm>
            <a:off x="3656965" y="2497773"/>
            <a:ext cx="0" cy="419100"/>
          </a:xfrm>
          <a:prstGeom prst="line">
            <a:avLst/>
          </a:prstGeom>
          <a:ln w="28575" cap="flat" cmpd="sng">
            <a:solidFill>
              <a:srgbClr val="000000"/>
            </a:solidFill>
            <a:prstDash val="solid"/>
            <a:headEnd type="none" w="med" len="med"/>
            <a:tailEnd type="none" w="med" len="med"/>
          </a:ln>
        </p:spPr>
      </p:sp>
      <p:sp>
        <p:nvSpPr>
          <p:cNvPr id="308243" name="直接连接符 308242"/>
          <p:cNvSpPr/>
          <p:nvPr/>
        </p:nvSpPr>
        <p:spPr>
          <a:xfrm>
            <a:off x="4114165" y="2497773"/>
            <a:ext cx="0" cy="419100"/>
          </a:xfrm>
          <a:prstGeom prst="line">
            <a:avLst/>
          </a:prstGeom>
          <a:ln w="28575" cap="flat" cmpd="sng">
            <a:solidFill>
              <a:srgbClr val="000000"/>
            </a:solidFill>
            <a:prstDash val="solid"/>
            <a:headEnd type="none" w="med" len="med"/>
            <a:tailEnd type="none" w="med" len="med"/>
          </a:ln>
        </p:spPr>
      </p:sp>
      <p:sp>
        <p:nvSpPr>
          <p:cNvPr id="308244" name="文本框 308243"/>
          <p:cNvSpPr txBox="1"/>
          <p:nvPr/>
        </p:nvSpPr>
        <p:spPr>
          <a:xfrm>
            <a:off x="4006215" y="4066540"/>
            <a:ext cx="3163570" cy="1568450"/>
          </a:xfrm>
          <a:prstGeom prst="rect">
            <a:avLst/>
          </a:prstGeom>
          <a:noFill/>
          <a:ln w="9525">
            <a:noFill/>
          </a:ln>
        </p:spPr>
        <p:txBody>
          <a:bodyPr wrap="square">
            <a:spAutoFit/>
          </a:bodyPr>
          <a:lstStyle/>
          <a:p>
            <a:r>
              <a:rPr lang="zh-CN" altLang="en-US" sz="2400" b="1" dirty="0">
                <a:latin typeface="Times New Roman" panose="02020603050405020304" pitchFamily="18" charset="0"/>
              </a:rPr>
              <a:t>读写头扫描到符号</a:t>
            </a:r>
            <a:r>
              <a:rPr lang="en-US" altLang="zh-CN" sz="2400" b="1" i="1">
                <a:latin typeface="Times New Roman" panose="02020603050405020304" pitchFamily="18" charset="0"/>
              </a:rPr>
              <a:t>b</a:t>
            </a:r>
            <a:r>
              <a:rPr lang="zh-CN" altLang="en-US" sz="2400" b="1" dirty="0">
                <a:latin typeface="Times New Roman" panose="02020603050405020304" pitchFamily="18" charset="0"/>
              </a:rPr>
              <a:t>，</a:t>
            </a:r>
          </a:p>
          <a:p>
            <a:r>
              <a:rPr lang="zh-CN" altLang="en-US" sz="2400" b="1" dirty="0">
                <a:latin typeface="Times New Roman" panose="02020603050405020304" pitchFamily="18" charset="0"/>
              </a:rPr>
              <a:t>则把</a:t>
            </a:r>
            <a:r>
              <a:rPr lang="en-US" altLang="zh-CN" sz="2400" b="1" i="1">
                <a:latin typeface="Times New Roman" panose="02020603050405020304" pitchFamily="18" charset="0"/>
              </a:rPr>
              <a:t>b</a:t>
            </a:r>
            <a:r>
              <a:rPr lang="zh-CN" altLang="en-US" sz="2400" b="1" dirty="0">
                <a:latin typeface="Times New Roman" panose="02020603050405020304" pitchFamily="18" charset="0"/>
              </a:rPr>
              <a:t>改为标记</a:t>
            </a:r>
            <a:r>
              <a:rPr lang="en-US" altLang="zh-CN" sz="2400" b="1" i="1">
                <a:latin typeface="Times New Roman" panose="02020603050405020304" pitchFamily="18" charset="0"/>
              </a:rPr>
              <a:t>x</a:t>
            </a:r>
            <a:r>
              <a:rPr lang="zh-CN" altLang="en-US" sz="2400" b="1" dirty="0">
                <a:latin typeface="Times New Roman" panose="02020603050405020304" pitchFamily="18" charset="0"/>
              </a:rPr>
              <a:t>，</a:t>
            </a:r>
          </a:p>
          <a:p>
            <a:r>
              <a:rPr lang="zh-CN" altLang="en-US" sz="2400" b="1" dirty="0">
                <a:latin typeface="Times New Roman" panose="02020603050405020304" pitchFamily="18" charset="0"/>
              </a:rPr>
              <a:t>并使读写头往左走，</a:t>
            </a:r>
          </a:p>
          <a:p>
            <a:r>
              <a:rPr lang="zh-CN" altLang="en-US" sz="2400" b="1" dirty="0">
                <a:latin typeface="Times New Roman" panose="02020603050405020304" pitchFamily="18" charset="0"/>
              </a:rPr>
              <a:t>转移到状态</a:t>
            </a:r>
            <a:r>
              <a:rPr lang="en-US" altLang="zh-CN" sz="2400" b="1" i="1">
                <a:latin typeface="Times New Roman" panose="02020603050405020304" pitchFamily="18" charset="0"/>
              </a:rPr>
              <a:t>q</a:t>
            </a:r>
            <a:r>
              <a:rPr lang="en-US" altLang="zh-CN" sz="2400" b="1">
                <a:latin typeface="Times New Roman" panose="02020603050405020304" pitchFamily="18" charset="0"/>
              </a:rPr>
              <a:t>1</a:t>
            </a:r>
            <a:r>
              <a:rPr lang="en-US" altLang="zh-CN" sz="2400">
                <a:latin typeface="Times New Roman" panose="02020603050405020304" pitchFamily="18" charset="0"/>
              </a:rPr>
              <a:t> </a:t>
            </a:r>
          </a:p>
        </p:txBody>
      </p:sp>
      <p:sp>
        <p:nvSpPr>
          <p:cNvPr id="308245" name="文本框 308244"/>
          <p:cNvSpPr txBox="1"/>
          <p:nvPr/>
        </p:nvSpPr>
        <p:spPr>
          <a:xfrm>
            <a:off x="1088390" y="3747135"/>
            <a:ext cx="2620963" cy="455613"/>
          </a:xfrm>
          <a:prstGeom prst="rect">
            <a:avLst/>
          </a:prstGeom>
          <a:noFill/>
          <a:ln w="28575" cap="flat" cmpd="sng">
            <a:solidFill>
              <a:schemeClr val="hlink"/>
            </a:solidFill>
            <a:prstDash val="solid"/>
            <a:miter/>
            <a:headEnd type="none" w="med" len="med"/>
            <a:tailEnd type="none" w="med" len="med"/>
          </a:ln>
        </p:spPr>
        <p:txBody>
          <a:bodyPr>
            <a:spAutoFit/>
          </a:bodyPr>
          <a:lstStyle/>
          <a:p>
            <a:pPr>
              <a:spcBef>
                <a:spcPct val="30000"/>
              </a:spcBef>
            </a:pPr>
            <a:endParaRPr sz="2200" dirty="0">
              <a:latin typeface="Tahoma" panose="020B0604030504040204" pitchFamily="34" charset="0"/>
            </a:endParaRPr>
          </a:p>
        </p:txBody>
      </p:sp>
      <p:grpSp>
        <p:nvGrpSpPr>
          <p:cNvPr id="308246" name="组合 308245"/>
          <p:cNvGrpSpPr/>
          <p:nvPr/>
        </p:nvGrpSpPr>
        <p:grpSpPr>
          <a:xfrm>
            <a:off x="740728" y="2497773"/>
            <a:ext cx="4859860" cy="419100"/>
            <a:chOff x="861" y="3181"/>
            <a:chExt cx="3578" cy="264"/>
          </a:xfrm>
        </p:grpSpPr>
        <p:sp>
          <p:nvSpPr>
            <p:cNvPr id="308247" name="直接连接符 308246"/>
            <p:cNvSpPr/>
            <p:nvPr/>
          </p:nvSpPr>
          <p:spPr>
            <a:xfrm>
              <a:off x="861" y="3181"/>
              <a:ext cx="3578" cy="0"/>
            </a:xfrm>
            <a:prstGeom prst="line">
              <a:avLst/>
            </a:prstGeom>
            <a:ln w="28575" cap="flat" cmpd="sng">
              <a:solidFill>
                <a:srgbClr val="000000"/>
              </a:solidFill>
              <a:prstDash val="solid"/>
              <a:headEnd type="none" w="med" len="med"/>
              <a:tailEnd type="none" w="med" len="med"/>
            </a:ln>
          </p:spPr>
        </p:sp>
        <p:sp>
          <p:nvSpPr>
            <p:cNvPr id="308248" name="直接连接符 308247"/>
            <p:cNvSpPr/>
            <p:nvPr/>
          </p:nvSpPr>
          <p:spPr>
            <a:xfrm>
              <a:off x="861" y="3445"/>
              <a:ext cx="3578" cy="0"/>
            </a:xfrm>
            <a:prstGeom prst="line">
              <a:avLst/>
            </a:prstGeom>
            <a:ln w="28575" cap="flat" cmpd="sng">
              <a:solidFill>
                <a:srgbClr val="000000"/>
              </a:solidFill>
              <a:prstDash val="solid"/>
              <a:headEnd type="none" w="med" len="med"/>
              <a:tailEnd type="none" w="med" len="med"/>
            </a:ln>
          </p:spPr>
        </p:sp>
      </p:grpSp>
      <p:sp>
        <p:nvSpPr>
          <p:cNvPr id="309250" name="文本框 309249"/>
          <p:cNvSpPr txBox="1"/>
          <p:nvPr/>
        </p:nvSpPr>
        <p:spPr>
          <a:xfrm>
            <a:off x="8142605" y="1689735"/>
            <a:ext cx="987425" cy="406400"/>
          </a:xfrm>
          <a:prstGeom prst="rect">
            <a:avLst/>
          </a:prstGeom>
          <a:noFill/>
          <a:ln w="19050" cap="flat" cmpd="sng">
            <a:solidFill>
              <a:schemeClr val="accent1"/>
            </a:solidFill>
            <a:prstDash val="solid"/>
            <a:miter/>
            <a:headEnd type="none" w="med" len="med"/>
            <a:tailEnd type="none" w="med" len="med"/>
          </a:ln>
        </p:spPr>
        <p:txBody>
          <a:bodyPr lIns="18000" tIns="10800" rIns="18000" bIns="10800">
            <a:spAutoFit/>
          </a:bodyPr>
          <a:lstStyle/>
          <a:p>
            <a:pPr>
              <a:spcBef>
                <a:spcPct val="50000"/>
              </a:spcBef>
            </a:pPr>
            <a:r>
              <a:rPr lang="zh-CN" altLang="en-US" sz="2400" b="1" dirty="0">
                <a:latin typeface="Tahoma" panose="020B0604030504040204" pitchFamily="34" charset="0"/>
              </a:rPr>
              <a:t>读写头</a:t>
            </a:r>
          </a:p>
        </p:txBody>
      </p:sp>
      <p:sp>
        <p:nvSpPr>
          <p:cNvPr id="309251" name="文本框 309250"/>
          <p:cNvSpPr txBox="1"/>
          <p:nvPr/>
        </p:nvSpPr>
        <p:spPr>
          <a:xfrm>
            <a:off x="7490778" y="3331210"/>
            <a:ext cx="2681287" cy="3014663"/>
          </a:xfrm>
          <a:prstGeom prst="rect">
            <a:avLst/>
          </a:prstGeom>
          <a:noFill/>
          <a:ln w="38100" cap="flat" cmpd="sng">
            <a:solidFill>
              <a:schemeClr val="accent1"/>
            </a:solidFill>
            <a:prstDash val="solid"/>
            <a:miter/>
            <a:headEnd type="none" w="med" len="med"/>
            <a:tailEnd type="none" w="med" len="med"/>
          </a:ln>
        </p:spPr>
        <p:txBody>
          <a:bodyPr>
            <a:spAutoFit/>
          </a:bodyPr>
          <a:lstStyle/>
          <a:p>
            <a:pPr>
              <a:lnSpc>
                <a:spcPct val="90000"/>
              </a:lnSpc>
              <a:spcBef>
                <a:spcPct val="50000"/>
              </a:spcBef>
            </a:pPr>
            <a:r>
              <a:rPr lang="zh-CN" altLang="en-US" sz="2400" b="1" dirty="0">
                <a:solidFill>
                  <a:schemeClr val="hlink"/>
                </a:solidFill>
                <a:latin typeface="Tahoma" panose="020B0604030504040204" pitchFamily="34" charset="0"/>
              </a:rPr>
              <a:t>程序</a:t>
            </a:r>
          </a:p>
          <a:p>
            <a:pPr>
              <a:lnSpc>
                <a:spcPct val="90000"/>
              </a:lnSpc>
              <a:spcBef>
                <a:spcPct val="50000"/>
              </a:spcBef>
            </a:pPr>
            <a:endParaRPr lang="zh-CN" altLang="en-US" sz="2400" b="1" dirty="0">
              <a:solidFill>
                <a:schemeClr val="hlink"/>
              </a:solidFill>
              <a:latin typeface="Tahoma" panose="020B0604030504040204" pitchFamily="34" charset="0"/>
            </a:endParaRPr>
          </a:p>
          <a:p>
            <a:pPr>
              <a:lnSpc>
                <a:spcPct val="90000"/>
              </a:lnSpc>
              <a:spcBef>
                <a:spcPct val="50000"/>
              </a:spcBef>
            </a:pPr>
            <a:endParaRPr lang="zh-CN" altLang="en-US" sz="2400" b="1" dirty="0">
              <a:solidFill>
                <a:schemeClr val="hlink"/>
              </a:solidFill>
              <a:latin typeface="Tahoma" panose="020B0604030504040204" pitchFamily="34" charset="0"/>
            </a:endParaRPr>
          </a:p>
          <a:p>
            <a:pPr>
              <a:lnSpc>
                <a:spcPct val="90000"/>
              </a:lnSpc>
              <a:spcBef>
                <a:spcPct val="50000"/>
              </a:spcBef>
            </a:pPr>
            <a:endParaRPr lang="zh-CN" altLang="en-US" sz="2400" b="1" dirty="0">
              <a:solidFill>
                <a:schemeClr val="hlink"/>
              </a:solidFill>
              <a:latin typeface="Tahoma" panose="020B0604030504040204" pitchFamily="34" charset="0"/>
            </a:endParaRPr>
          </a:p>
          <a:p>
            <a:pPr>
              <a:lnSpc>
                <a:spcPct val="90000"/>
              </a:lnSpc>
              <a:spcBef>
                <a:spcPct val="50000"/>
              </a:spcBef>
            </a:pPr>
            <a:endParaRPr lang="zh-CN" altLang="en-US" sz="2400" b="1" dirty="0">
              <a:solidFill>
                <a:schemeClr val="hlink"/>
              </a:solidFill>
              <a:latin typeface="Tahoma" panose="020B0604030504040204" pitchFamily="34" charset="0"/>
            </a:endParaRPr>
          </a:p>
          <a:p>
            <a:pPr>
              <a:lnSpc>
                <a:spcPct val="90000"/>
              </a:lnSpc>
              <a:spcBef>
                <a:spcPct val="50000"/>
              </a:spcBef>
            </a:pPr>
            <a:endParaRPr lang="zh-CN" altLang="en-US" sz="2400" b="1" dirty="0">
              <a:solidFill>
                <a:schemeClr val="hlink"/>
              </a:solidFill>
              <a:latin typeface="Tahoma" panose="020B0604030504040204" pitchFamily="34" charset="0"/>
            </a:endParaRPr>
          </a:p>
        </p:txBody>
      </p:sp>
      <p:sp>
        <p:nvSpPr>
          <p:cNvPr id="309257" name="直接连接符 309256"/>
          <p:cNvSpPr/>
          <p:nvPr/>
        </p:nvSpPr>
        <p:spPr>
          <a:xfrm>
            <a:off x="7936230" y="2497773"/>
            <a:ext cx="0" cy="419100"/>
          </a:xfrm>
          <a:prstGeom prst="line">
            <a:avLst/>
          </a:prstGeom>
          <a:ln w="28575" cap="flat" cmpd="sng">
            <a:solidFill>
              <a:srgbClr val="000000"/>
            </a:solidFill>
            <a:prstDash val="solid"/>
            <a:headEnd type="none" w="med" len="med"/>
            <a:tailEnd type="none" w="med" len="med"/>
          </a:ln>
        </p:spPr>
      </p:sp>
      <p:sp>
        <p:nvSpPr>
          <p:cNvPr id="309258" name="直接连接符 309257"/>
          <p:cNvSpPr/>
          <p:nvPr/>
        </p:nvSpPr>
        <p:spPr>
          <a:xfrm>
            <a:off x="8401368" y="2497773"/>
            <a:ext cx="0" cy="419100"/>
          </a:xfrm>
          <a:prstGeom prst="line">
            <a:avLst/>
          </a:prstGeom>
          <a:ln w="28575" cap="flat" cmpd="sng">
            <a:solidFill>
              <a:srgbClr val="000000"/>
            </a:solidFill>
            <a:prstDash val="solid"/>
            <a:headEnd type="none" w="med" len="med"/>
            <a:tailEnd type="none" w="med" len="med"/>
          </a:ln>
        </p:spPr>
      </p:sp>
      <p:sp>
        <p:nvSpPr>
          <p:cNvPr id="309259" name="直接连接符 309258"/>
          <p:cNvSpPr/>
          <p:nvPr/>
        </p:nvSpPr>
        <p:spPr>
          <a:xfrm>
            <a:off x="8852218" y="2497773"/>
            <a:ext cx="0" cy="419100"/>
          </a:xfrm>
          <a:prstGeom prst="line">
            <a:avLst/>
          </a:prstGeom>
          <a:ln w="28575" cap="flat" cmpd="sng">
            <a:solidFill>
              <a:srgbClr val="000000"/>
            </a:solidFill>
            <a:prstDash val="solid"/>
            <a:headEnd type="none" w="med" len="med"/>
            <a:tailEnd type="none" w="med" len="med"/>
          </a:ln>
        </p:spPr>
      </p:sp>
      <p:sp>
        <p:nvSpPr>
          <p:cNvPr id="309261" name="直接连接符 309260"/>
          <p:cNvSpPr/>
          <p:nvPr/>
        </p:nvSpPr>
        <p:spPr>
          <a:xfrm>
            <a:off x="8622030" y="2172335"/>
            <a:ext cx="0" cy="301625"/>
          </a:xfrm>
          <a:prstGeom prst="line">
            <a:avLst/>
          </a:prstGeom>
          <a:ln w="28575" cap="flat" cmpd="sng">
            <a:solidFill>
              <a:srgbClr val="000000"/>
            </a:solidFill>
            <a:prstDash val="solid"/>
            <a:headEnd type="none" w="med" len="med"/>
            <a:tailEnd type="stealth" w="lg" len="med"/>
          </a:ln>
        </p:spPr>
      </p:sp>
      <p:sp>
        <p:nvSpPr>
          <p:cNvPr id="309262" name="直接连接符 309261"/>
          <p:cNvSpPr/>
          <p:nvPr/>
        </p:nvSpPr>
        <p:spPr>
          <a:xfrm>
            <a:off x="7007543" y="2499360"/>
            <a:ext cx="0" cy="419100"/>
          </a:xfrm>
          <a:prstGeom prst="line">
            <a:avLst/>
          </a:prstGeom>
          <a:ln w="28575" cap="flat" cmpd="sng">
            <a:solidFill>
              <a:srgbClr val="000000"/>
            </a:solidFill>
            <a:prstDash val="solid"/>
            <a:headEnd type="none" w="med" len="med"/>
            <a:tailEnd type="none" w="med" len="med"/>
          </a:ln>
        </p:spPr>
      </p:sp>
      <p:sp>
        <p:nvSpPr>
          <p:cNvPr id="309263" name="直接连接符 309262"/>
          <p:cNvSpPr/>
          <p:nvPr/>
        </p:nvSpPr>
        <p:spPr>
          <a:xfrm>
            <a:off x="7472680" y="2499360"/>
            <a:ext cx="0" cy="419100"/>
          </a:xfrm>
          <a:prstGeom prst="line">
            <a:avLst/>
          </a:prstGeom>
          <a:ln w="28575" cap="flat" cmpd="sng">
            <a:solidFill>
              <a:srgbClr val="000000"/>
            </a:solidFill>
            <a:prstDash val="solid"/>
            <a:headEnd type="none" w="med" len="med"/>
            <a:tailEnd type="none" w="med" len="med"/>
          </a:ln>
        </p:spPr>
      </p:sp>
      <p:sp>
        <p:nvSpPr>
          <p:cNvPr id="309264" name="文本框 309263"/>
          <p:cNvSpPr txBox="1"/>
          <p:nvPr/>
        </p:nvSpPr>
        <p:spPr>
          <a:xfrm>
            <a:off x="7063105" y="2434273"/>
            <a:ext cx="3078163" cy="519112"/>
          </a:xfrm>
          <a:prstGeom prst="rect">
            <a:avLst/>
          </a:prstGeom>
          <a:noFill/>
          <a:ln w="9525">
            <a:noFill/>
          </a:ln>
        </p:spPr>
        <p:txBody>
          <a:bodyPr>
            <a:spAutoFit/>
          </a:bodyPr>
          <a:lstStyle/>
          <a:p>
            <a:pPr>
              <a:spcBef>
                <a:spcPct val="50000"/>
              </a:spcBef>
            </a:pPr>
            <a:r>
              <a:rPr lang="en-US" altLang="zh-CN" sz="2800" i="1">
                <a:latin typeface="Times New Roman" panose="02020603050405020304" pitchFamily="18" charset="0"/>
              </a:rPr>
              <a:t>B   a   </a:t>
            </a:r>
            <a:r>
              <a:rPr lang="en-US" altLang="zh-CN" sz="2800" i="1">
                <a:solidFill>
                  <a:schemeClr val="hlink"/>
                </a:solidFill>
                <a:latin typeface="Times New Roman" panose="02020603050405020304" pitchFamily="18" charset="0"/>
              </a:rPr>
              <a:t>x</a:t>
            </a:r>
            <a:r>
              <a:rPr lang="en-US" altLang="zh-CN" sz="2800" i="1">
                <a:latin typeface="Times New Roman" panose="02020603050405020304" pitchFamily="18" charset="0"/>
              </a:rPr>
              <a:t>   </a:t>
            </a:r>
            <a:r>
              <a:rPr lang="en-US" altLang="zh-CN" sz="2800" i="1">
                <a:solidFill>
                  <a:schemeClr val="hlink"/>
                </a:solidFill>
                <a:latin typeface="Times New Roman" panose="02020603050405020304" pitchFamily="18" charset="0"/>
              </a:rPr>
              <a:t>x</a:t>
            </a:r>
            <a:r>
              <a:rPr lang="en-US" altLang="zh-CN" sz="2800" i="1">
                <a:latin typeface="Times New Roman" panose="02020603050405020304" pitchFamily="18" charset="0"/>
              </a:rPr>
              <a:t>   </a:t>
            </a:r>
            <a:r>
              <a:rPr lang="en-US" altLang="zh-CN" sz="2800" i="1">
                <a:solidFill>
                  <a:schemeClr val="hlink"/>
                </a:solidFill>
                <a:latin typeface="Times New Roman" panose="02020603050405020304" pitchFamily="18" charset="0"/>
              </a:rPr>
              <a:t>x</a:t>
            </a:r>
            <a:r>
              <a:rPr lang="en-US" altLang="zh-CN" sz="2800" i="1">
                <a:latin typeface="Times New Roman" panose="02020603050405020304" pitchFamily="18" charset="0"/>
              </a:rPr>
              <a:t>   B</a:t>
            </a:r>
          </a:p>
        </p:txBody>
      </p:sp>
      <p:sp>
        <p:nvSpPr>
          <p:cNvPr id="309265" name="直接连接符 309264"/>
          <p:cNvSpPr/>
          <p:nvPr/>
        </p:nvSpPr>
        <p:spPr>
          <a:xfrm>
            <a:off x="9323705" y="2497773"/>
            <a:ext cx="0" cy="419100"/>
          </a:xfrm>
          <a:prstGeom prst="line">
            <a:avLst/>
          </a:prstGeom>
          <a:ln w="28575" cap="flat" cmpd="sng">
            <a:solidFill>
              <a:srgbClr val="000000"/>
            </a:solidFill>
            <a:prstDash val="solid"/>
            <a:headEnd type="none" w="med" len="med"/>
            <a:tailEnd type="none" w="med" len="med"/>
          </a:ln>
        </p:spPr>
      </p:sp>
      <p:sp>
        <p:nvSpPr>
          <p:cNvPr id="309266" name="直接连接符 309265"/>
          <p:cNvSpPr/>
          <p:nvPr/>
        </p:nvSpPr>
        <p:spPr>
          <a:xfrm>
            <a:off x="9780905" y="2497773"/>
            <a:ext cx="0" cy="419100"/>
          </a:xfrm>
          <a:prstGeom prst="line">
            <a:avLst/>
          </a:prstGeom>
          <a:ln w="28575" cap="flat" cmpd="sng">
            <a:solidFill>
              <a:srgbClr val="000000"/>
            </a:solidFill>
            <a:prstDash val="solid"/>
            <a:headEnd type="none" w="med" len="med"/>
            <a:tailEnd type="none" w="med" len="med"/>
          </a:ln>
        </p:spPr>
      </p:sp>
      <p:sp>
        <p:nvSpPr>
          <p:cNvPr id="309268" name="文本框 309267"/>
          <p:cNvSpPr txBox="1"/>
          <p:nvPr/>
        </p:nvSpPr>
        <p:spPr>
          <a:xfrm>
            <a:off x="7555865" y="3726498"/>
            <a:ext cx="2454275" cy="2573337"/>
          </a:xfrm>
          <a:prstGeom prst="rect">
            <a:avLst/>
          </a:prstGeom>
          <a:solidFill>
            <a:srgbClr val="DDDDDD"/>
          </a:solidFill>
          <a:ln w="9525">
            <a:noFill/>
          </a:ln>
        </p:spPr>
        <p:txBody>
          <a:bodyPr lIns="54000" tIns="10800" rIns="18000" bIns="0">
            <a:spAutoFit/>
          </a:bodyPr>
          <a:lstStyle/>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0,  </a:t>
            </a:r>
            <a:r>
              <a:rPr lang="en-US" altLang="zh-CN" sz="2800" b="1" i="1">
                <a:latin typeface="Times New Roman" panose="02020603050405020304" pitchFamily="18" charset="0"/>
              </a:rPr>
              <a:t>a  a  R  q</a:t>
            </a:r>
            <a:r>
              <a:rPr lang="en-US" altLang="zh-CN" sz="2800" b="1">
                <a:latin typeface="Times New Roman" panose="02020603050405020304" pitchFamily="18" charset="0"/>
              </a:rPr>
              <a:t>0) </a:t>
            </a:r>
          </a:p>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0,  </a:t>
            </a:r>
            <a:r>
              <a:rPr lang="en-US" altLang="zh-CN" sz="2800" b="1" i="1">
                <a:latin typeface="Times New Roman" panose="02020603050405020304" pitchFamily="18" charset="0"/>
              </a:rPr>
              <a:t>b  x  L  q</a:t>
            </a:r>
            <a:r>
              <a:rPr lang="en-US" altLang="zh-CN" sz="2800" b="1">
                <a:latin typeface="Times New Roman" panose="02020603050405020304" pitchFamily="18" charset="0"/>
              </a:rPr>
              <a:t>1)</a:t>
            </a:r>
          </a:p>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1,  </a:t>
            </a:r>
            <a:r>
              <a:rPr lang="en-US" altLang="zh-CN" sz="2800" b="1" i="1">
                <a:latin typeface="Times New Roman" panose="02020603050405020304" pitchFamily="18" charset="0"/>
              </a:rPr>
              <a:t>x  x  L  q</a:t>
            </a:r>
            <a:r>
              <a:rPr lang="en-US" altLang="zh-CN" sz="2800" b="1">
                <a:latin typeface="Times New Roman" panose="02020603050405020304" pitchFamily="18" charset="0"/>
              </a:rPr>
              <a:t>1)</a:t>
            </a:r>
          </a:p>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1,  </a:t>
            </a:r>
            <a:r>
              <a:rPr lang="en-US" altLang="zh-CN" sz="2800" b="1" i="1">
                <a:latin typeface="Times New Roman" panose="02020603050405020304" pitchFamily="18" charset="0"/>
              </a:rPr>
              <a:t>a  x  R  q</a:t>
            </a:r>
            <a:r>
              <a:rPr lang="en-US" altLang="zh-CN" sz="2800" b="1">
                <a:latin typeface="Times New Roman" panose="02020603050405020304" pitchFamily="18" charset="0"/>
              </a:rPr>
              <a:t>2)</a:t>
            </a:r>
          </a:p>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1,  </a:t>
            </a:r>
            <a:r>
              <a:rPr lang="en-US" altLang="zh-CN" sz="2800" b="1" i="1">
                <a:latin typeface="Times New Roman" panose="02020603050405020304" pitchFamily="18" charset="0"/>
              </a:rPr>
              <a:t>B</a:t>
            </a:r>
            <a:r>
              <a:rPr lang="en-US" altLang="zh-CN" sz="2800" b="1">
                <a:latin typeface="Times New Roman" panose="02020603050405020304" pitchFamily="18" charset="0"/>
              </a:rPr>
              <a:t> </a:t>
            </a:r>
            <a:r>
              <a:rPr lang="en-US" altLang="zh-CN" sz="2800" b="1" i="1">
                <a:latin typeface="Times New Roman" panose="02020603050405020304" pitchFamily="18" charset="0"/>
              </a:rPr>
              <a:t>B  H </a:t>
            </a:r>
            <a:r>
              <a:rPr lang="en-US" altLang="zh-CN" sz="2800" b="1" i="1" err="1">
                <a:latin typeface="Times New Roman" panose="02020603050405020304" pitchFamily="18" charset="0"/>
              </a:rPr>
              <a:t>q</a:t>
            </a:r>
            <a:r>
              <a:rPr lang="en-US" altLang="zh-CN" sz="2800" b="1" i="1" baseline="-25000" err="1">
                <a:latin typeface="Times New Roman" panose="02020603050405020304" pitchFamily="18" charset="0"/>
              </a:rPr>
              <a:t>N</a:t>
            </a:r>
            <a:r>
              <a:rPr lang="en-US" altLang="zh-CN" sz="2800" b="1">
                <a:latin typeface="Times New Roman" panose="02020603050405020304" pitchFamily="18" charset="0"/>
              </a:rPr>
              <a:t>)</a:t>
            </a:r>
          </a:p>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2,  </a:t>
            </a:r>
            <a:r>
              <a:rPr lang="en-US" altLang="zh-CN" sz="2800" b="1" i="1">
                <a:latin typeface="Times New Roman" panose="02020603050405020304" pitchFamily="18" charset="0"/>
              </a:rPr>
              <a:t>x  x  R  q</a:t>
            </a:r>
            <a:r>
              <a:rPr lang="en-US" altLang="zh-CN" sz="2800" b="1">
                <a:latin typeface="Times New Roman" panose="02020603050405020304" pitchFamily="18" charset="0"/>
              </a:rPr>
              <a:t>2)</a:t>
            </a:r>
          </a:p>
        </p:txBody>
      </p:sp>
      <p:sp>
        <p:nvSpPr>
          <p:cNvPr id="309269" name="文本框 309268"/>
          <p:cNvSpPr txBox="1"/>
          <p:nvPr/>
        </p:nvSpPr>
        <p:spPr>
          <a:xfrm>
            <a:off x="7498715" y="4631373"/>
            <a:ext cx="2620963" cy="455612"/>
          </a:xfrm>
          <a:prstGeom prst="rect">
            <a:avLst/>
          </a:prstGeom>
          <a:noFill/>
          <a:ln w="28575" cap="flat" cmpd="sng">
            <a:solidFill>
              <a:schemeClr val="hlink"/>
            </a:solidFill>
            <a:prstDash val="solid"/>
            <a:miter/>
            <a:headEnd type="none" w="med" len="med"/>
            <a:tailEnd type="none" w="med" len="med"/>
          </a:ln>
        </p:spPr>
        <p:txBody>
          <a:bodyPr>
            <a:spAutoFit/>
          </a:bodyPr>
          <a:lstStyle/>
          <a:p>
            <a:pPr>
              <a:spcBef>
                <a:spcPct val="30000"/>
              </a:spcBef>
            </a:pPr>
            <a:endParaRPr sz="2200" dirty="0">
              <a:latin typeface="Tahoma" panose="020B0604030504040204" pitchFamily="34" charset="0"/>
            </a:endParaRPr>
          </a:p>
        </p:txBody>
      </p:sp>
      <p:grpSp>
        <p:nvGrpSpPr>
          <p:cNvPr id="309270" name="组合 309269"/>
          <p:cNvGrpSpPr/>
          <p:nvPr/>
        </p:nvGrpSpPr>
        <p:grpSpPr>
          <a:xfrm>
            <a:off x="6407468" y="2497773"/>
            <a:ext cx="4859860" cy="419100"/>
            <a:chOff x="861" y="3181"/>
            <a:chExt cx="3578" cy="264"/>
          </a:xfrm>
        </p:grpSpPr>
        <p:sp>
          <p:nvSpPr>
            <p:cNvPr id="309271" name="直接连接符 309270"/>
            <p:cNvSpPr/>
            <p:nvPr/>
          </p:nvSpPr>
          <p:spPr>
            <a:xfrm>
              <a:off x="861" y="3181"/>
              <a:ext cx="3578" cy="0"/>
            </a:xfrm>
            <a:prstGeom prst="line">
              <a:avLst/>
            </a:prstGeom>
            <a:ln w="28575" cap="flat" cmpd="sng">
              <a:solidFill>
                <a:srgbClr val="000000"/>
              </a:solidFill>
              <a:prstDash val="solid"/>
              <a:headEnd type="none" w="med" len="med"/>
              <a:tailEnd type="none" w="med" len="med"/>
            </a:ln>
          </p:spPr>
        </p:sp>
        <p:sp>
          <p:nvSpPr>
            <p:cNvPr id="309272" name="直接连接符 309271"/>
            <p:cNvSpPr/>
            <p:nvPr/>
          </p:nvSpPr>
          <p:spPr>
            <a:xfrm>
              <a:off x="861" y="3445"/>
              <a:ext cx="3578" cy="0"/>
            </a:xfrm>
            <a:prstGeom prst="line">
              <a:avLst/>
            </a:prstGeom>
            <a:ln w="28575" cap="flat" cmpd="sng">
              <a:solidFill>
                <a:srgbClr val="000000"/>
              </a:solidFill>
              <a:prstDash val="solid"/>
              <a:headEnd type="none" w="med" len="med"/>
              <a:tailEnd type="none" w="med" len="med"/>
            </a:ln>
          </p:spPr>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12.1.1  什么是计算</a:t>
            </a:r>
          </a:p>
        </p:txBody>
      </p:sp>
      <p:sp>
        <p:nvSpPr>
          <p:cNvPr id="299014" name="矩形 299013"/>
          <p:cNvSpPr/>
          <p:nvPr/>
        </p:nvSpPr>
        <p:spPr>
          <a:xfrm>
            <a:off x="739140" y="953135"/>
            <a:ext cx="9549765" cy="44450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1"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8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800" b="1"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28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800" b="1"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dirty="0">
                <a:solidFill>
                  <a:schemeClr val="accent5">
                    <a:lumMod val="50000"/>
                  </a:schemeClr>
                </a:solidFill>
              </a:rPr>
              <a:t>例：构造一个识别符号串</a:t>
            </a:r>
            <a:r>
              <a:rPr lang="en-US" altLang="zh-CN" i="1">
                <a:solidFill>
                  <a:schemeClr val="accent5">
                    <a:lumMod val="50000"/>
                  </a:schemeClr>
                </a:solidFill>
              </a:rPr>
              <a:t>ω</a:t>
            </a:r>
            <a:r>
              <a:rPr lang="zh-CN" altLang="en-US" dirty="0">
                <a:solidFill>
                  <a:schemeClr val="accent5">
                    <a:lumMod val="50000"/>
                  </a:schemeClr>
                </a:solidFill>
              </a:rPr>
              <a:t>＝</a:t>
            </a:r>
            <a:r>
              <a:rPr lang="en-US" altLang="zh-CN" i="1" err="1">
                <a:solidFill>
                  <a:schemeClr val="accent5">
                    <a:lumMod val="50000"/>
                  </a:schemeClr>
                </a:solidFill>
              </a:rPr>
              <a:t>a</a:t>
            </a:r>
            <a:r>
              <a:rPr lang="en-US" altLang="zh-CN" i="1" baseline="30000" err="1">
                <a:solidFill>
                  <a:schemeClr val="accent5">
                    <a:lumMod val="50000"/>
                  </a:schemeClr>
                </a:solidFill>
              </a:rPr>
              <a:t>n</a:t>
            </a:r>
            <a:r>
              <a:rPr lang="en-US" altLang="zh-CN" i="1" err="1">
                <a:solidFill>
                  <a:schemeClr val="accent5">
                    <a:lumMod val="50000"/>
                  </a:schemeClr>
                </a:solidFill>
              </a:rPr>
              <a:t>b</a:t>
            </a:r>
            <a:r>
              <a:rPr lang="en-US" altLang="zh-CN" i="1" baseline="30000" err="1">
                <a:solidFill>
                  <a:schemeClr val="accent5">
                    <a:lumMod val="50000"/>
                  </a:schemeClr>
                </a:solidFill>
              </a:rPr>
              <a:t>n</a:t>
            </a:r>
            <a:r>
              <a:rPr lang="zh-CN" altLang="en-US" dirty="0">
                <a:solidFill>
                  <a:schemeClr val="accent5">
                    <a:lumMod val="50000"/>
                  </a:schemeClr>
                </a:solidFill>
              </a:rPr>
              <a:t>（</a:t>
            </a:r>
            <a:r>
              <a:rPr lang="en-US" altLang="zh-CN" i="1">
                <a:solidFill>
                  <a:schemeClr val="accent5">
                    <a:lumMod val="50000"/>
                  </a:schemeClr>
                </a:solidFill>
              </a:rPr>
              <a:t>n</a:t>
            </a:r>
            <a:r>
              <a:rPr lang="en-US" altLang="zh-CN">
                <a:solidFill>
                  <a:schemeClr val="accent5">
                    <a:lumMod val="50000"/>
                  </a:schemeClr>
                </a:solidFill>
              </a:rPr>
              <a:t>≥1</a:t>
            </a:r>
            <a:r>
              <a:rPr lang="zh-CN" altLang="en-US" dirty="0">
                <a:solidFill>
                  <a:schemeClr val="accent5">
                    <a:lumMod val="50000"/>
                  </a:schemeClr>
                </a:solidFill>
              </a:rPr>
              <a:t>）的图灵机</a:t>
            </a:r>
          </a:p>
        </p:txBody>
      </p:sp>
      <p:sp>
        <p:nvSpPr>
          <p:cNvPr id="310274" name="文本框 310273"/>
          <p:cNvSpPr txBox="1"/>
          <p:nvPr/>
        </p:nvSpPr>
        <p:spPr>
          <a:xfrm>
            <a:off x="3185160" y="1689735"/>
            <a:ext cx="987425" cy="406400"/>
          </a:xfrm>
          <a:prstGeom prst="rect">
            <a:avLst/>
          </a:prstGeom>
          <a:noFill/>
          <a:ln w="19050" cap="flat" cmpd="sng">
            <a:solidFill>
              <a:schemeClr val="accent1"/>
            </a:solidFill>
            <a:prstDash val="solid"/>
            <a:miter/>
            <a:headEnd type="none" w="med" len="med"/>
            <a:tailEnd type="none" w="med" len="med"/>
          </a:ln>
        </p:spPr>
        <p:txBody>
          <a:bodyPr lIns="18000" tIns="10800" rIns="18000" bIns="10800">
            <a:spAutoFit/>
          </a:bodyPr>
          <a:lstStyle/>
          <a:p>
            <a:pPr>
              <a:spcBef>
                <a:spcPct val="50000"/>
              </a:spcBef>
            </a:pPr>
            <a:r>
              <a:rPr lang="zh-CN" altLang="en-US" sz="2400" b="1" dirty="0">
                <a:latin typeface="Tahoma" panose="020B0604030504040204" pitchFamily="34" charset="0"/>
              </a:rPr>
              <a:t>读写头</a:t>
            </a:r>
          </a:p>
        </p:txBody>
      </p:sp>
      <p:sp>
        <p:nvSpPr>
          <p:cNvPr id="310275" name="文本框 310274"/>
          <p:cNvSpPr txBox="1"/>
          <p:nvPr/>
        </p:nvSpPr>
        <p:spPr>
          <a:xfrm>
            <a:off x="2218373" y="3331210"/>
            <a:ext cx="2681287" cy="3014663"/>
          </a:xfrm>
          <a:prstGeom prst="rect">
            <a:avLst/>
          </a:prstGeom>
          <a:noFill/>
          <a:ln w="38100" cap="flat" cmpd="sng">
            <a:solidFill>
              <a:schemeClr val="accent1"/>
            </a:solidFill>
            <a:prstDash val="solid"/>
            <a:miter/>
            <a:headEnd type="none" w="med" len="med"/>
            <a:tailEnd type="none" w="med" len="med"/>
          </a:ln>
        </p:spPr>
        <p:txBody>
          <a:bodyPr>
            <a:spAutoFit/>
          </a:bodyPr>
          <a:lstStyle/>
          <a:p>
            <a:pPr>
              <a:lnSpc>
                <a:spcPct val="90000"/>
              </a:lnSpc>
              <a:spcBef>
                <a:spcPct val="50000"/>
              </a:spcBef>
            </a:pPr>
            <a:r>
              <a:rPr lang="zh-CN" altLang="en-US" sz="2400" b="1" dirty="0">
                <a:solidFill>
                  <a:schemeClr val="hlink"/>
                </a:solidFill>
                <a:latin typeface="Tahoma" panose="020B0604030504040204" pitchFamily="34" charset="0"/>
              </a:rPr>
              <a:t>程序</a:t>
            </a:r>
          </a:p>
          <a:p>
            <a:pPr>
              <a:lnSpc>
                <a:spcPct val="90000"/>
              </a:lnSpc>
              <a:spcBef>
                <a:spcPct val="50000"/>
              </a:spcBef>
            </a:pPr>
            <a:endParaRPr lang="zh-CN" altLang="en-US" sz="2400" b="1" dirty="0">
              <a:solidFill>
                <a:schemeClr val="hlink"/>
              </a:solidFill>
              <a:latin typeface="Tahoma" panose="020B0604030504040204" pitchFamily="34" charset="0"/>
            </a:endParaRPr>
          </a:p>
          <a:p>
            <a:pPr>
              <a:lnSpc>
                <a:spcPct val="90000"/>
              </a:lnSpc>
              <a:spcBef>
                <a:spcPct val="50000"/>
              </a:spcBef>
            </a:pPr>
            <a:endParaRPr lang="zh-CN" altLang="en-US" sz="2400" b="1" dirty="0">
              <a:solidFill>
                <a:schemeClr val="hlink"/>
              </a:solidFill>
              <a:latin typeface="Tahoma" panose="020B0604030504040204" pitchFamily="34" charset="0"/>
            </a:endParaRPr>
          </a:p>
          <a:p>
            <a:pPr>
              <a:lnSpc>
                <a:spcPct val="90000"/>
              </a:lnSpc>
              <a:spcBef>
                <a:spcPct val="50000"/>
              </a:spcBef>
            </a:pPr>
            <a:endParaRPr lang="zh-CN" altLang="en-US" sz="2400" b="1" dirty="0">
              <a:solidFill>
                <a:schemeClr val="hlink"/>
              </a:solidFill>
              <a:latin typeface="Tahoma" panose="020B0604030504040204" pitchFamily="34" charset="0"/>
            </a:endParaRPr>
          </a:p>
          <a:p>
            <a:pPr>
              <a:lnSpc>
                <a:spcPct val="90000"/>
              </a:lnSpc>
              <a:spcBef>
                <a:spcPct val="50000"/>
              </a:spcBef>
            </a:pPr>
            <a:endParaRPr lang="zh-CN" altLang="en-US" sz="2400" b="1" dirty="0">
              <a:solidFill>
                <a:schemeClr val="hlink"/>
              </a:solidFill>
              <a:latin typeface="Tahoma" panose="020B0604030504040204" pitchFamily="34" charset="0"/>
            </a:endParaRPr>
          </a:p>
          <a:p>
            <a:pPr>
              <a:lnSpc>
                <a:spcPct val="90000"/>
              </a:lnSpc>
              <a:spcBef>
                <a:spcPct val="50000"/>
              </a:spcBef>
            </a:pPr>
            <a:endParaRPr lang="zh-CN" altLang="en-US" sz="2400" b="1" dirty="0">
              <a:solidFill>
                <a:schemeClr val="hlink"/>
              </a:solidFill>
              <a:latin typeface="Tahoma" panose="020B0604030504040204" pitchFamily="34" charset="0"/>
            </a:endParaRPr>
          </a:p>
        </p:txBody>
      </p:sp>
      <p:sp>
        <p:nvSpPr>
          <p:cNvPr id="310281" name="直接连接符 310280"/>
          <p:cNvSpPr/>
          <p:nvPr/>
        </p:nvSpPr>
        <p:spPr>
          <a:xfrm>
            <a:off x="3423285" y="2497773"/>
            <a:ext cx="0" cy="419100"/>
          </a:xfrm>
          <a:prstGeom prst="line">
            <a:avLst/>
          </a:prstGeom>
          <a:ln w="28575" cap="flat" cmpd="sng">
            <a:solidFill>
              <a:srgbClr val="000000"/>
            </a:solidFill>
            <a:prstDash val="solid"/>
            <a:headEnd type="none" w="med" len="med"/>
            <a:tailEnd type="none" w="med" len="med"/>
          </a:ln>
        </p:spPr>
      </p:sp>
      <p:sp>
        <p:nvSpPr>
          <p:cNvPr id="310282" name="直接连接符 310281"/>
          <p:cNvSpPr/>
          <p:nvPr/>
        </p:nvSpPr>
        <p:spPr>
          <a:xfrm>
            <a:off x="3888423" y="2497773"/>
            <a:ext cx="0" cy="419100"/>
          </a:xfrm>
          <a:prstGeom prst="line">
            <a:avLst/>
          </a:prstGeom>
          <a:ln w="28575" cap="flat" cmpd="sng">
            <a:solidFill>
              <a:srgbClr val="000000"/>
            </a:solidFill>
            <a:prstDash val="solid"/>
            <a:headEnd type="none" w="med" len="med"/>
            <a:tailEnd type="none" w="med" len="med"/>
          </a:ln>
        </p:spPr>
      </p:sp>
      <p:sp>
        <p:nvSpPr>
          <p:cNvPr id="310283" name="直接连接符 310282"/>
          <p:cNvSpPr/>
          <p:nvPr/>
        </p:nvSpPr>
        <p:spPr>
          <a:xfrm>
            <a:off x="4339273" y="2497773"/>
            <a:ext cx="0" cy="419100"/>
          </a:xfrm>
          <a:prstGeom prst="line">
            <a:avLst/>
          </a:prstGeom>
          <a:ln w="28575" cap="flat" cmpd="sng">
            <a:solidFill>
              <a:srgbClr val="000000"/>
            </a:solidFill>
            <a:prstDash val="solid"/>
            <a:headEnd type="none" w="med" len="med"/>
            <a:tailEnd type="none" w="med" len="med"/>
          </a:ln>
        </p:spPr>
      </p:sp>
      <p:sp>
        <p:nvSpPr>
          <p:cNvPr id="310285" name="直接连接符 310284"/>
          <p:cNvSpPr/>
          <p:nvPr/>
        </p:nvSpPr>
        <p:spPr>
          <a:xfrm>
            <a:off x="3664585" y="2172335"/>
            <a:ext cx="0" cy="301625"/>
          </a:xfrm>
          <a:prstGeom prst="line">
            <a:avLst/>
          </a:prstGeom>
          <a:ln w="28575" cap="flat" cmpd="sng">
            <a:solidFill>
              <a:srgbClr val="000000"/>
            </a:solidFill>
            <a:prstDash val="solid"/>
            <a:headEnd type="none" w="med" len="med"/>
            <a:tailEnd type="stealth" w="lg" len="med"/>
          </a:ln>
        </p:spPr>
      </p:sp>
      <p:sp>
        <p:nvSpPr>
          <p:cNvPr id="310286" name="直接连接符 310285"/>
          <p:cNvSpPr/>
          <p:nvPr/>
        </p:nvSpPr>
        <p:spPr>
          <a:xfrm>
            <a:off x="2494598" y="2499360"/>
            <a:ext cx="0" cy="419100"/>
          </a:xfrm>
          <a:prstGeom prst="line">
            <a:avLst/>
          </a:prstGeom>
          <a:ln w="28575" cap="flat" cmpd="sng">
            <a:solidFill>
              <a:srgbClr val="000000"/>
            </a:solidFill>
            <a:prstDash val="solid"/>
            <a:headEnd type="none" w="med" len="med"/>
            <a:tailEnd type="none" w="med" len="med"/>
          </a:ln>
        </p:spPr>
      </p:sp>
      <p:sp>
        <p:nvSpPr>
          <p:cNvPr id="310287" name="直接连接符 310286"/>
          <p:cNvSpPr/>
          <p:nvPr/>
        </p:nvSpPr>
        <p:spPr>
          <a:xfrm>
            <a:off x="2959735" y="2499360"/>
            <a:ext cx="0" cy="419100"/>
          </a:xfrm>
          <a:prstGeom prst="line">
            <a:avLst/>
          </a:prstGeom>
          <a:ln w="28575" cap="flat" cmpd="sng">
            <a:solidFill>
              <a:srgbClr val="000000"/>
            </a:solidFill>
            <a:prstDash val="solid"/>
            <a:headEnd type="none" w="med" len="med"/>
            <a:tailEnd type="none" w="med" len="med"/>
          </a:ln>
        </p:spPr>
      </p:sp>
      <p:sp>
        <p:nvSpPr>
          <p:cNvPr id="310288" name="文本框 310287"/>
          <p:cNvSpPr txBox="1"/>
          <p:nvPr/>
        </p:nvSpPr>
        <p:spPr>
          <a:xfrm>
            <a:off x="2550160" y="2434273"/>
            <a:ext cx="3078163" cy="519112"/>
          </a:xfrm>
          <a:prstGeom prst="rect">
            <a:avLst/>
          </a:prstGeom>
          <a:noFill/>
          <a:ln w="9525">
            <a:noFill/>
          </a:ln>
        </p:spPr>
        <p:txBody>
          <a:bodyPr>
            <a:spAutoFit/>
          </a:bodyPr>
          <a:lstStyle/>
          <a:p>
            <a:pPr>
              <a:spcBef>
                <a:spcPct val="50000"/>
              </a:spcBef>
            </a:pPr>
            <a:r>
              <a:rPr lang="en-US" altLang="zh-CN" sz="2800" i="1">
                <a:latin typeface="Times New Roman" panose="02020603050405020304" pitchFamily="18" charset="0"/>
              </a:rPr>
              <a:t>B   a   </a:t>
            </a:r>
            <a:r>
              <a:rPr lang="en-US" altLang="zh-CN" sz="2800" i="1">
                <a:solidFill>
                  <a:schemeClr val="hlink"/>
                </a:solidFill>
                <a:latin typeface="Times New Roman" panose="02020603050405020304" pitchFamily="18" charset="0"/>
              </a:rPr>
              <a:t>x</a:t>
            </a:r>
            <a:r>
              <a:rPr lang="en-US" altLang="zh-CN" sz="2800" i="1">
                <a:latin typeface="Times New Roman" panose="02020603050405020304" pitchFamily="18" charset="0"/>
              </a:rPr>
              <a:t>   </a:t>
            </a:r>
            <a:r>
              <a:rPr lang="en-US" altLang="zh-CN" sz="2800" i="1">
                <a:solidFill>
                  <a:schemeClr val="hlink"/>
                </a:solidFill>
                <a:latin typeface="Times New Roman" panose="02020603050405020304" pitchFamily="18" charset="0"/>
              </a:rPr>
              <a:t>x</a:t>
            </a:r>
            <a:r>
              <a:rPr lang="en-US" altLang="zh-CN" sz="2800" i="1">
                <a:latin typeface="Times New Roman" panose="02020603050405020304" pitchFamily="18" charset="0"/>
              </a:rPr>
              <a:t>   </a:t>
            </a:r>
            <a:r>
              <a:rPr lang="en-US" altLang="zh-CN" sz="2800" i="1">
                <a:solidFill>
                  <a:schemeClr val="hlink"/>
                </a:solidFill>
                <a:latin typeface="Times New Roman" panose="02020603050405020304" pitchFamily="18" charset="0"/>
              </a:rPr>
              <a:t>x</a:t>
            </a:r>
            <a:r>
              <a:rPr lang="en-US" altLang="zh-CN" sz="2800" i="1">
                <a:latin typeface="Times New Roman" panose="02020603050405020304" pitchFamily="18" charset="0"/>
              </a:rPr>
              <a:t>   B</a:t>
            </a:r>
          </a:p>
        </p:txBody>
      </p:sp>
      <p:sp>
        <p:nvSpPr>
          <p:cNvPr id="310289" name="直接连接符 310288"/>
          <p:cNvSpPr/>
          <p:nvPr/>
        </p:nvSpPr>
        <p:spPr>
          <a:xfrm>
            <a:off x="4810760" y="2497773"/>
            <a:ext cx="0" cy="419100"/>
          </a:xfrm>
          <a:prstGeom prst="line">
            <a:avLst/>
          </a:prstGeom>
          <a:ln w="28575" cap="flat" cmpd="sng">
            <a:solidFill>
              <a:srgbClr val="000000"/>
            </a:solidFill>
            <a:prstDash val="solid"/>
            <a:headEnd type="none" w="med" len="med"/>
            <a:tailEnd type="none" w="med" len="med"/>
          </a:ln>
        </p:spPr>
      </p:sp>
      <p:sp>
        <p:nvSpPr>
          <p:cNvPr id="310290" name="直接连接符 310289"/>
          <p:cNvSpPr/>
          <p:nvPr/>
        </p:nvSpPr>
        <p:spPr>
          <a:xfrm>
            <a:off x="5267960" y="2497773"/>
            <a:ext cx="0" cy="419100"/>
          </a:xfrm>
          <a:prstGeom prst="line">
            <a:avLst/>
          </a:prstGeom>
          <a:ln w="28575" cap="flat" cmpd="sng">
            <a:solidFill>
              <a:srgbClr val="000000"/>
            </a:solidFill>
            <a:prstDash val="solid"/>
            <a:headEnd type="none" w="med" len="med"/>
            <a:tailEnd type="none" w="med" len="med"/>
          </a:ln>
        </p:spPr>
      </p:sp>
      <p:sp>
        <p:nvSpPr>
          <p:cNvPr id="310291" name="文本框 310290"/>
          <p:cNvSpPr txBox="1"/>
          <p:nvPr/>
        </p:nvSpPr>
        <p:spPr>
          <a:xfrm>
            <a:off x="5379085" y="4066223"/>
            <a:ext cx="3749675" cy="822325"/>
          </a:xfrm>
          <a:prstGeom prst="rect">
            <a:avLst/>
          </a:prstGeom>
          <a:noFill/>
          <a:ln w="9525">
            <a:noFill/>
          </a:ln>
        </p:spPr>
        <p:txBody>
          <a:bodyPr>
            <a:spAutoFit/>
          </a:bodyPr>
          <a:lstStyle/>
          <a:p>
            <a:r>
              <a:rPr lang="zh-CN" altLang="en-US" sz="2400" b="1" dirty="0">
                <a:latin typeface="Times New Roman" panose="02020603050405020304" pitchFamily="18" charset="0"/>
              </a:rPr>
              <a:t>读写头扫描到标记</a:t>
            </a:r>
            <a:r>
              <a:rPr lang="en-US" altLang="zh-CN" sz="2400" b="1" i="1">
                <a:latin typeface="Times New Roman" panose="02020603050405020304" pitchFamily="18" charset="0"/>
              </a:rPr>
              <a:t>x</a:t>
            </a:r>
            <a:r>
              <a:rPr lang="zh-CN" altLang="en-US" sz="2400" b="1" dirty="0">
                <a:latin typeface="Times New Roman" panose="02020603050405020304" pitchFamily="18" charset="0"/>
              </a:rPr>
              <a:t>，</a:t>
            </a:r>
          </a:p>
          <a:p>
            <a:r>
              <a:rPr lang="zh-CN" altLang="en-US" sz="2400" b="1" dirty="0">
                <a:latin typeface="Times New Roman" panose="02020603050405020304" pitchFamily="18" charset="0"/>
              </a:rPr>
              <a:t>则继续往左走</a:t>
            </a:r>
            <a:r>
              <a:rPr lang="zh-CN" altLang="en-US" sz="2400" dirty="0">
                <a:latin typeface="Times New Roman" panose="02020603050405020304" pitchFamily="18" charset="0"/>
              </a:rPr>
              <a:t> </a:t>
            </a:r>
            <a:endParaRPr lang="zh-CN" altLang="en-US" sz="2400">
              <a:latin typeface="Times New Roman" panose="02020603050405020304" pitchFamily="18" charset="0"/>
            </a:endParaRPr>
          </a:p>
        </p:txBody>
      </p:sp>
      <p:sp>
        <p:nvSpPr>
          <p:cNvPr id="310292" name="文本框 310291"/>
          <p:cNvSpPr txBox="1"/>
          <p:nvPr/>
        </p:nvSpPr>
        <p:spPr>
          <a:xfrm>
            <a:off x="2283460" y="3726498"/>
            <a:ext cx="2454275" cy="2573337"/>
          </a:xfrm>
          <a:prstGeom prst="rect">
            <a:avLst/>
          </a:prstGeom>
          <a:solidFill>
            <a:srgbClr val="DDDDDD"/>
          </a:solidFill>
          <a:ln w="9525">
            <a:noFill/>
          </a:ln>
        </p:spPr>
        <p:txBody>
          <a:bodyPr lIns="54000" tIns="10800" rIns="18000" bIns="0">
            <a:spAutoFit/>
          </a:bodyPr>
          <a:lstStyle/>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0,  </a:t>
            </a:r>
            <a:r>
              <a:rPr lang="en-US" altLang="zh-CN" sz="2800" b="1" i="1">
                <a:latin typeface="Times New Roman" panose="02020603050405020304" pitchFamily="18" charset="0"/>
              </a:rPr>
              <a:t>a  a  R  q</a:t>
            </a:r>
            <a:r>
              <a:rPr lang="en-US" altLang="zh-CN" sz="2800" b="1">
                <a:latin typeface="Times New Roman" panose="02020603050405020304" pitchFamily="18" charset="0"/>
              </a:rPr>
              <a:t>0) </a:t>
            </a:r>
          </a:p>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0,  </a:t>
            </a:r>
            <a:r>
              <a:rPr lang="en-US" altLang="zh-CN" sz="2800" b="1" i="1">
                <a:latin typeface="Times New Roman" panose="02020603050405020304" pitchFamily="18" charset="0"/>
              </a:rPr>
              <a:t>b  x  L  q</a:t>
            </a:r>
            <a:r>
              <a:rPr lang="en-US" altLang="zh-CN" sz="2800" b="1">
                <a:latin typeface="Times New Roman" panose="02020603050405020304" pitchFamily="18" charset="0"/>
              </a:rPr>
              <a:t>1)</a:t>
            </a:r>
          </a:p>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1,  </a:t>
            </a:r>
            <a:r>
              <a:rPr lang="en-US" altLang="zh-CN" sz="2800" b="1" i="1">
                <a:latin typeface="Times New Roman" panose="02020603050405020304" pitchFamily="18" charset="0"/>
              </a:rPr>
              <a:t>x  x  L  q</a:t>
            </a:r>
            <a:r>
              <a:rPr lang="en-US" altLang="zh-CN" sz="2800" b="1">
                <a:latin typeface="Times New Roman" panose="02020603050405020304" pitchFamily="18" charset="0"/>
              </a:rPr>
              <a:t>1)</a:t>
            </a:r>
          </a:p>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1,  </a:t>
            </a:r>
            <a:r>
              <a:rPr lang="en-US" altLang="zh-CN" sz="2800" b="1" i="1">
                <a:latin typeface="Times New Roman" panose="02020603050405020304" pitchFamily="18" charset="0"/>
              </a:rPr>
              <a:t>a  x  R  q</a:t>
            </a:r>
            <a:r>
              <a:rPr lang="en-US" altLang="zh-CN" sz="2800" b="1">
                <a:latin typeface="Times New Roman" panose="02020603050405020304" pitchFamily="18" charset="0"/>
              </a:rPr>
              <a:t>2)</a:t>
            </a:r>
          </a:p>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1,  </a:t>
            </a:r>
            <a:r>
              <a:rPr lang="en-US" altLang="zh-CN" sz="2800" b="1" i="1">
                <a:latin typeface="Times New Roman" panose="02020603050405020304" pitchFamily="18" charset="0"/>
              </a:rPr>
              <a:t>B</a:t>
            </a:r>
            <a:r>
              <a:rPr lang="en-US" altLang="zh-CN" sz="2800" b="1">
                <a:latin typeface="Times New Roman" panose="02020603050405020304" pitchFamily="18" charset="0"/>
              </a:rPr>
              <a:t> </a:t>
            </a:r>
            <a:r>
              <a:rPr lang="en-US" altLang="zh-CN" sz="2800" b="1" i="1">
                <a:latin typeface="Times New Roman" panose="02020603050405020304" pitchFamily="18" charset="0"/>
              </a:rPr>
              <a:t>B  H </a:t>
            </a:r>
            <a:r>
              <a:rPr lang="en-US" altLang="zh-CN" sz="2800" b="1" i="1" err="1">
                <a:latin typeface="Times New Roman" panose="02020603050405020304" pitchFamily="18" charset="0"/>
              </a:rPr>
              <a:t>q</a:t>
            </a:r>
            <a:r>
              <a:rPr lang="en-US" altLang="zh-CN" sz="2800" b="1" i="1" baseline="-25000" err="1">
                <a:latin typeface="Times New Roman" panose="02020603050405020304" pitchFamily="18" charset="0"/>
              </a:rPr>
              <a:t>N</a:t>
            </a:r>
            <a:r>
              <a:rPr lang="en-US" altLang="zh-CN" sz="2800" b="1">
                <a:latin typeface="Times New Roman" panose="02020603050405020304" pitchFamily="18" charset="0"/>
              </a:rPr>
              <a:t>)</a:t>
            </a:r>
          </a:p>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2,  </a:t>
            </a:r>
            <a:r>
              <a:rPr lang="en-US" altLang="zh-CN" sz="2800" b="1" i="1">
                <a:latin typeface="Times New Roman" panose="02020603050405020304" pitchFamily="18" charset="0"/>
              </a:rPr>
              <a:t>x  x  R  q</a:t>
            </a:r>
            <a:r>
              <a:rPr lang="en-US" altLang="zh-CN" sz="2800" b="1">
                <a:latin typeface="Times New Roman" panose="02020603050405020304" pitchFamily="18" charset="0"/>
              </a:rPr>
              <a:t>2)</a:t>
            </a:r>
          </a:p>
        </p:txBody>
      </p:sp>
      <p:sp>
        <p:nvSpPr>
          <p:cNvPr id="310293" name="文本框 310292"/>
          <p:cNvSpPr txBox="1"/>
          <p:nvPr/>
        </p:nvSpPr>
        <p:spPr>
          <a:xfrm>
            <a:off x="2226310" y="4631373"/>
            <a:ext cx="2620963" cy="455612"/>
          </a:xfrm>
          <a:prstGeom prst="rect">
            <a:avLst/>
          </a:prstGeom>
          <a:noFill/>
          <a:ln w="28575" cap="flat" cmpd="sng">
            <a:solidFill>
              <a:schemeClr val="hlink"/>
            </a:solidFill>
            <a:prstDash val="solid"/>
            <a:miter/>
            <a:headEnd type="none" w="med" len="med"/>
            <a:tailEnd type="none" w="med" len="med"/>
          </a:ln>
        </p:spPr>
        <p:txBody>
          <a:bodyPr>
            <a:spAutoFit/>
          </a:bodyPr>
          <a:lstStyle/>
          <a:p>
            <a:pPr>
              <a:spcBef>
                <a:spcPct val="30000"/>
              </a:spcBef>
            </a:pPr>
            <a:endParaRPr sz="2200" dirty="0">
              <a:latin typeface="Tahoma" panose="020B0604030504040204" pitchFamily="34" charset="0"/>
            </a:endParaRPr>
          </a:p>
        </p:txBody>
      </p:sp>
      <p:grpSp>
        <p:nvGrpSpPr>
          <p:cNvPr id="310294" name="组合 310293"/>
          <p:cNvGrpSpPr/>
          <p:nvPr/>
        </p:nvGrpSpPr>
        <p:grpSpPr>
          <a:xfrm>
            <a:off x="1894523" y="2497773"/>
            <a:ext cx="6405562" cy="419100"/>
            <a:chOff x="861" y="3181"/>
            <a:chExt cx="4716" cy="264"/>
          </a:xfrm>
        </p:grpSpPr>
        <p:sp>
          <p:nvSpPr>
            <p:cNvPr id="310295" name="直接连接符 310294"/>
            <p:cNvSpPr/>
            <p:nvPr/>
          </p:nvSpPr>
          <p:spPr>
            <a:xfrm>
              <a:off x="861" y="3181"/>
              <a:ext cx="4716" cy="0"/>
            </a:xfrm>
            <a:prstGeom prst="line">
              <a:avLst/>
            </a:prstGeom>
            <a:ln w="28575" cap="flat" cmpd="sng">
              <a:solidFill>
                <a:srgbClr val="000000"/>
              </a:solidFill>
              <a:prstDash val="solid"/>
              <a:headEnd type="none" w="med" len="med"/>
              <a:tailEnd type="none" w="med" len="med"/>
            </a:ln>
          </p:spPr>
        </p:sp>
        <p:sp>
          <p:nvSpPr>
            <p:cNvPr id="310296" name="直接连接符 310295"/>
            <p:cNvSpPr/>
            <p:nvPr/>
          </p:nvSpPr>
          <p:spPr>
            <a:xfrm>
              <a:off x="861" y="3445"/>
              <a:ext cx="4716" cy="0"/>
            </a:xfrm>
            <a:prstGeom prst="line">
              <a:avLst/>
            </a:prstGeom>
            <a:ln w="28575" cap="flat" cmpd="sng">
              <a:solidFill>
                <a:srgbClr val="000000"/>
              </a:solidFill>
              <a:prstDash val="solid"/>
              <a:headEnd type="none" w="med" len="med"/>
              <a:tailEnd type="none" w="med" len="med"/>
            </a:ln>
          </p:spPr>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12.1.1  什么是计算</a:t>
            </a:r>
          </a:p>
        </p:txBody>
      </p:sp>
      <p:sp>
        <p:nvSpPr>
          <p:cNvPr id="299014" name="矩形 299013"/>
          <p:cNvSpPr/>
          <p:nvPr/>
        </p:nvSpPr>
        <p:spPr>
          <a:xfrm>
            <a:off x="739140" y="953135"/>
            <a:ext cx="9549765" cy="44450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1"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8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800" b="1"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28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800" b="1"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dirty="0">
                <a:solidFill>
                  <a:schemeClr val="accent5">
                    <a:lumMod val="50000"/>
                  </a:schemeClr>
                </a:solidFill>
              </a:rPr>
              <a:t>例：构造一个识别符号串</a:t>
            </a:r>
            <a:r>
              <a:rPr lang="en-US" altLang="zh-CN" i="1">
                <a:solidFill>
                  <a:schemeClr val="accent5">
                    <a:lumMod val="50000"/>
                  </a:schemeClr>
                </a:solidFill>
              </a:rPr>
              <a:t>ω</a:t>
            </a:r>
            <a:r>
              <a:rPr lang="zh-CN" altLang="en-US" dirty="0">
                <a:solidFill>
                  <a:schemeClr val="accent5">
                    <a:lumMod val="50000"/>
                  </a:schemeClr>
                </a:solidFill>
              </a:rPr>
              <a:t>＝</a:t>
            </a:r>
            <a:r>
              <a:rPr lang="en-US" altLang="zh-CN" i="1" err="1">
                <a:solidFill>
                  <a:schemeClr val="accent5">
                    <a:lumMod val="50000"/>
                  </a:schemeClr>
                </a:solidFill>
              </a:rPr>
              <a:t>a</a:t>
            </a:r>
            <a:r>
              <a:rPr lang="en-US" altLang="zh-CN" i="1" baseline="30000" err="1">
                <a:solidFill>
                  <a:schemeClr val="accent5">
                    <a:lumMod val="50000"/>
                  </a:schemeClr>
                </a:solidFill>
              </a:rPr>
              <a:t>n</a:t>
            </a:r>
            <a:r>
              <a:rPr lang="en-US" altLang="zh-CN" i="1" err="1">
                <a:solidFill>
                  <a:schemeClr val="accent5">
                    <a:lumMod val="50000"/>
                  </a:schemeClr>
                </a:solidFill>
              </a:rPr>
              <a:t>b</a:t>
            </a:r>
            <a:r>
              <a:rPr lang="en-US" altLang="zh-CN" i="1" baseline="30000" err="1">
                <a:solidFill>
                  <a:schemeClr val="accent5">
                    <a:lumMod val="50000"/>
                  </a:schemeClr>
                </a:solidFill>
              </a:rPr>
              <a:t>n</a:t>
            </a:r>
            <a:r>
              <a:rPr lang="zh-CN" altLang="en-US" dirty="0">
                <a:solidFill>
                  <a:schemeClr val="accent5">
                    <a:lumMod val="50000"/>
                  </a:schemeClr>
                </a:solidFill>
              </a:rPr>
              <a:t>（</a:t>
            </a:r>
            <a:r>
              <a:rPr lang="en-US" altLang="zh-CN" i="1">
                <a:solidFill>
                  <a:schemeClr val="accent5">
                    <a:lumMod val="50000"/>
                  </a:schemeClr>
                </a:solidFill>
              </a:rPr>
              <a:t>n</a:t>
            </a:r>
            <a:r>
              <a:rPr lang="en-US" altLang="zh-CN">
                <a:solidFill>
                  <a:schemeClr val="accent5">
                    <a:lumMod val="50000"/>
                  </a:schemeClr>
                </a:solidFill>
              </a:rPr>
              <a:t>≥1</a:t>
            </a:r>
            <a:r>
              <a:rPr lang="zh-CN" altLang="en-US" dirty="0">
                <a:solidFill>
                  <a:schemeClr val="accent5">
                    <a:lumMod val="50000"/>
                  </a:schemeClr>
                </a:solidFill>
              </a:rPr>
              <a:t>）的图灵机</a:t>
            </a:r>
          </a:p>
        </p:txBody>
      </p:sp>
      <p:sp>
        <p:nvSpPr>
          <p:cNvPr id="311298" name="文本框 311297"/>
          <p:cNvSpPr txBox="1"/>
          <p:nvPr/>
        </p:nvSpPr>
        <p:spPr>
          <a:xfrm>
            <a:off x="2708910" y="1689735"/>
            <a:ext cx="987425" cy="406400"/>
          </a:xfrm>
          <a:prstGeom prst="rect">
            <a:avLst/>
          </a:prstGeom>
          <a:noFill/>
          <a:ln w="19050" cap="flat" cmpd="sng">
            <a:solidFill>
              <a:schemeClr val="accent1"/>
            </a:solidFill>
            <a:prstDash val="solid"/>
            <a:miter/>
            <a:headEnd type="none" w="med" len="med"/>
            <a:tailEnd type="none" w="med" len="med"/>
          </a:ln>
        </p:spPr>
        <p:txBody>
          <a:bodyPr lIns="18000" tIns="10800" rIns="18000" bIns="10800">
            <a:spAutoFit/>
          </a:bodyPr>
          <a:lstStyle/>
          <a:p>
            <a:pPr>
              <a:spcBef>
                <a:spcPct val="50000"/>
              </a:spcBef>
            </a:pPr>
            <a:r>
              <a:rPr lang="zh-CN" altLang="en-US" sz="2400" b="1" dirty="0">
                <a:latin typeface="Tahoma" panose="020B0604030504040204" pitchFamily="34" charset="0"/>
              </a:rPr>
              <a:t>读写头</a:t>
            </a:r>
          </a:p>
        </p:txBody>
      </p:sp>
      <p:sp>
        <p:nvSpPr>
          <p:cNvPr id="311299" name="文本框 311298"/>
          <p:cNvSpPr txBox="1"/>
          <p:nvPr/>
        </p:nvSpPr>
        <p:spPr>
          <a:xfrm>
            <a:off x="2218373" y="3331210"/>
            <a:ext cx="2681287" cy="3014663"/>
          </a:xfrm>
          <a:prstGeom prst="rect">
            <a:avLst/>
          </a:prstGeom>
          <a:noFill/>
          <a:ln w="38100" cap="flat" cmpd="sng">
            <a:solidFill>
              <a:schemeClr val="accent1"/>
            </a:solidFill>
            <a:prstDash val="solid"/>
            <a:miter/>
            <a:headEnd type="none" w="med" len="med"/>
            <a:tailEnd type="none" w="med" len="med"/>
          </a:ln>
        </p:spPr>
        <p:txBody>
          <a:bodyPr>
            <a:spAutoFit/>
          </a:bodyPr>
          <a:lstStyle/>
          <a:p>
            <a:pPr>
              <a:lnSpc>
                <a:spcPct val="90000"/>
              </a:lnSpc>
              <a:spcBef>
                <a:spcPct val="50000"/>
              </a:spcBef>
            </a:pPr>
            <a:r>
              <a:rPr lang="zh-CN" altLang="en-US" sz="2400" b="1" dirty="0">
                <a:solidFill>
                  <a:schemeClr val="hlink"/>
                </a:solidFill>
                <a:latin typeface="Tahoma" panose="020B0604030504040204" pitchFamily="34" charset="0"/>
              </a:rPr>
              <a:t>程序</a:t>
            </a:r>
          </a:p>
          <a:p>
            <a:pPr>
              <a:lnSpc>
                <a:spcPct val="90000"/>
              </a:lnSpc>
              <a:spcBef>
                <a:spcPct val="50000"/>
              </a:spcBef>
            </a:pPr>
            <a:endParaRPr lang="zh-CN" altLang="en-US" sz="2400" b="1" dirty="0">
              <a:solidFill>
                <a:schemeClr val="hlink"/>
              </a:solidFill>
              <a:latin typeface="Tahoma" panose="020B0604030504040204" pitchFamily="34" charset="0"/>
            </a:endParaRPr>
          </a:p>
          <a:p>
            <a:pPr>
              <a:lnSpc>
                <a:spcPct val="90000"/>
              </a:lnSpc>
              <a:spcBef>
                <a:spcPct val="50000"/>
              </a:spcBef>
            </a:pPr>
            <a:endParaRPr lang="zh-CN" altLang="en-US" sz="2400" b="1" dirty="0">
              <a:solidFill>
                <a:schemeClr val="hlink"/>
              </a:solidFill>
              <a:latin typeface="Tahoma" panose="020B0604030504040204" pitchFamily="34" charset="0"/>
            </a:endParaRPr>
          </a:p>
          <a:p>
            <a:pPr>
              <a:lnSpc>
                <a:spcPct val="90000"/>
              </a:lnSpc>
              <a:spcBef>
                <a:spcPct val="50000"/>
              </a:spcBef>
            </a:pPr>
            <a:endParaRPr lang="zh-CN" altLang="en-US" sz="2400" b="1" dirty="0">
              <a:solidFill>
                <a:schemeClr val="hlink"/>
              </a:solidFill>
              <a:latin typeface="Tahoma" panose="020B0604030504040204" pitchFamily="34" charset="0"/>
            </a:endParaRPr>
          </a:p>
          <a:p>
            <a:pPr>
              <a:lnSpc>
                <a:spcPct val="90000"/>
              </a:lnSpc>
              <a:spcBef>
                <a:spcPct val="50000"/>
              </a:spcBef>
            </a:pPr>
            <a:endParaRPr lang="zh-CN" altLang="en-US" sz="2400" b="1" dirty="0">
              <a:solidFill>
                <a:schemeClr val="hlink"/>
              </a:solidFill>
              <a:latin typeface="Tahoma" panose="020B0604030504040204" pitchFamily="34" charset="0"/>
            </a:endParaRPr>
          </a:p>
          <a:p>
            <a:pPr>
              <a:lnSpc>
                <a:spcPct val="90000"/>
              </a:lnSpc>
              <a:spcBef>
                <a:spcPct val="50000"/>
              </a:spcBef>
            </a:pPr>
            <a:endParaRPr lang="zh-CN" altLang="en-US" sz="2400" b="1" dirty="0">
              <a:solidFill>
                <a:schemeClr val="hlink"/>
              </a:solidFill>
              <a:latin typeface="Tahoma" panose="020B0604030504040204" pitchFamily="34" charset="0"/>
            </a:endParaRPr>
          </a:p>
        </p:txBody>
      </p:sp>
      <p:sp>
        <p:nvSpPr>
          <p:cNvPr id="311305" name="直接连接符 311304"/>
          <p:cNvSpPr/>
          <p:nvPr/>
        </p:nvSpPr>
        <p:spPr>
          <a:xfrm>
            <a:off x="3423285" y="2497773"/>
            <a:ext cx="0" cy="419100"/>
          </a:xfrm>
          <a:prstGeom prst="line">
            <a:avLst/>
          </a:prstGeom>
          <a:ln w="28575" cap="flat" cmpd="sng">
            <a:solidFill>
              <a:srgbClr val="000000"/>
            </a:solidFill>
            <a:prstDash val="solid"/>
            <a:headEnd type="none" w="med" len="med"/>
            <a:tailEnd type="none" w="med" len="med"/>
          </a:ln>
        </p:spPr>
      </p:sp>
      <p:sp>
        <p:nvSpPr>
          <p:cNvPr id="311306" name="直接连接符 311305"/>
          <p:cNvSpPr/>
          <p:nvPr/>
        </p:nvSpPr>
        <p:spPr>
          <a:xfrm>
            <a:off x="3888423" y="2497773"/>
            <a:ext cx="0" cy="419100"/>
          </a:xfrm>
          <a:prstGeom prst="line">
            <a:avLst/>
          </a:prstGeom>
          <a:ln w="28575" cap="flat" cmpd="sng">
            <a:solidFill>
              <a:srgbClr val="000000"/>
            </a:solidFill>
            <a:prstDash val="solid"/>
            <a:headEnd type="none" w="med" len="med"/>
            <a:tailEnd type="none" w="med" len="med"/>
          </a:ln>
        </p:spPr>
      </p:sp>
      <p:sp>
        <p:nvSpPr>
          <p:cNvPr id="311307" name="直接连接符 311306"/>
          <p:cNvSpPr/>
          <p:nvPr/>
        </p:nvSpPr>
        <p:spPr>
          <a:xfrm>
            <a:off x="4339273" y="2497773"/>
            <a:ext cx="0" cy="419100"/>
          </a:xfrm>
          <a:prstGeom prst="line">
            <a:avLst/>
          </a:prstGeom>
          <a:ln w="28575" cap="flat" cmpd="sng">
            <a:solidFill>
              <a:srgbClr val="000000"/>
            </a:solidFill>
            <a:prstDash val="solid"/>
            <a:headEnd type="none" w="med" len="med"/>
            <a:tailEnd type="none" w="med" len="med"/>
          </a:ln>
        </p:spPr>
      </p:sp>
      <p:sp>
        <p:nvSpPr>
          <p:cNvPr id="311309" name="直接连接符 311308"/>
          <p:cNvSpPr/>
          <p:nvPr/>
        </p:nvSpPr>
        <p:spPr>
          <a:xfrm>
            <a:off x="3188335" y="2172335"/>
            <a:ext cx="0" cy="301625"/>
          </a:xfrm>
          <a:prstGeom prst="line">
            <a:avLst/>
          </a:prstGeom>
          <a:ln w="28575" cap="flat" cmpd="sng">
            <a:solidFill>
              <a:srgbClr val="000000"/>
            </a:solidFill>
            <a:prstDash val="solid"/>
            <a:headEnd type="none" w="med" len="med"/>
            <a:tailEnd type="stealth" w="lg" len="med"/>
          </a:ln>
        </p:spPr>
      </p:sp>
      <p:sp>
        <p:nvSpPr>
          <p:cNvPr id="311310" name="直接连接符 311309"/>
          <p:cNvSpPr/>
          <p:nvPr/>
        </p:nvSpPr>
        <p:spPr>
          <a:xfrm>
            <a:off x="2494598" y="2499360"/>
            <a:ext cx="0" cy="419100"/>
          </a:xfrm>
          <a:prstGeom prst="line">
            <a:avLst/>
          </a:prstGeom>
          <a:ln w="28575" cap="flat" cmpd="sng">
            <a:solidFill>
              <a:srgbClr val="000000"/>
            </a:solidFill>
            <a:prstDash val="solid"/>
            <a:headEnd type="none" w="med" len="med"/>
            <a:tailEnd type="none" w="med" len="med"/>
          </a:ln>
        </p:spPr>
      </p:sp>
      <p:sp>
        <p:nvSpPr>
          <p:cNvPr id="311311" name="直接连接符 311310"/>
          <p:cNvSpPr/>
          <p:nvPr/>
        </p:nvSpPr>
        <p:spPr>
          <a:xfrm>
            <a:off x="2959735" y="2499360"/>
            <a:ext cx="0" cy="419100"/>
          </a:xfrm>
          <a:prstGeom prst="line">
            <a:avLst/>
          </a:prstGeom>
          <a:ln w="28575" cap="flat" cmpd="sng">
            <a:solidFill>
              <a:srgbClr val="000000"/>
            </a:solidFill>
            <a:prstDash val="solid"/>
            <a:headEnd type="none" w="med" len="med"/>
            <a:tailEnd type="none" w="med" len="med"/>
          </a:ln>
        </p:spPr>
      </p:sp>
      <p:sp>
        <p:nvSpPr>
          <p:cNvPr id="311312" name="文本框 311311"/>
          <p:cNvSpPr txBox="1"/>
          <p:nvPr/>
        </p:nvSpPr>
        <p:spPr>
          <a:xfrm>
            <a:off x="2550160" y="2434273"/>
            <a:ext cx="3078163" cy="519112"/>
          </a:xfrm>
          <a:prstGeom prst="rect">
            <a:avLst/>
          </a:prstGeom>
          <a:noFill/>
          <a:ln w="9525">
            <a:noFill/>
          </a:ln>
        </p:spPr>
        <p:txBody>
          <a:bodyPr>
            <a:spAutoFit/>
          </a:bodyPr>
          <a:lstStyle/>
          <a:p>
            <a:pPr>
              <a:spcBef>
                <a:spcPct val="50000"/>
              </a:spcBef>
            </a:pPr>
            <a:r>
              <a:rPr lang="en-US" altLang="zh-CN" sz="2800" i="1">
                <a:latin typeface="Times New Roman" panose="02020603050405020304" pitchFamily="18" charset="0"/>
              </a:rPr>
              <a:t>B   a   </a:t>
            </a:r>
            <a:r>
              <a:rPr lang="en-US" altLang="zh-CN" sz="2800" i="1">
                <a:solidFill>
                  <a:schemeClr val="hlink"/>
                </a:solidFill>
                <a:latin typeface="Times New Roman" panose="02020603050405020304" pitchFamily="18" charset="0"/>
              </a:rPr>
              <a:t>x</a:t>
            </a:r>
            <a:r>
              <a:rPr lang="en-US" altLang="zh-CN" sz="2800" i="1">
                <a:latin typeface="Times New Roman" panose="02020603050405020304" pitchFamily="18" charset="0"/>
              </a:rPr>
              <a:t>   </a:t>
            </a:r>
            <a:r>
              <a:rPr lang="en-US" altLang="zh-CN" sz="2800" i="1">
                <a:solidFill>
                  <a:schemeClr val="hlink"/>
                </a:solidFill>
                <a:latin typeface="Times New Roman" panose="02020603050405020304" pitchFamily="18" charset="0"/>
              </a:rPr>
              <a:t>x</a:t>
            </a:r>
            <a:r>
              <a:rPr lang="en-US" altLang="zh-CN" sz="2800" i="1">
                <a:latin typeface="Times New Roman" panose="02020603050405020304" pitchFamily="18" charset="0"/>
              </a:rPr>
              <a:t>   </a:t>
            </a:r>
            <a:r>
              <a:rPr lang="en-US" altLang="zh-CN" sz="2800" i="1">
                <a:solidFill>
                  <a:schemeClr val="hlink"/>
                </a:solidFill>
                <a:latin typeface="Times New Roman" panose="02020603050405020304" pitchFamily="18" charset="0"/>
              </a:rPr>
              <a:t>x</a:t>
            </a:r>
            <a:r>
              <a:rPr lang="en-US" altLang="zh-CN" sz="2800" i="1">
                <a:latin typeface="Times New Roman" panose="02020603050405020304" pitchFamily="18" charset="0"/>
              </a:rPr>
              <a:t>   B</a:t>
            </a:r>
          </a:p>
        </p:txBody>
      </p:sp>
      <p:sp>
        <p:nvSpPr>
          <p:cNvPr id="311313" name="直接连接符 311312"/>
          <p:cNvSpPr/>
          <p:nvPr/>
        </p:nvSpPr>
        <p:spPr>
          <a:xfrm>
            <a:off x="4810760" y="2497773"/>
            <a:ext cx="0" cy="419100"/>
          </a:xfrm>
          <a:prstGeom prst="line">
            <a:avLst/>
          </a:prstGeom>
          <a:ln w="28575" cap="flat" cmpd="sng">
            <a:solidFill>
              <a:srgbClr val="000000"/>
            </a:solidFill>
            <a:prstDash val="solid"/>
            <a:headEnd type="none" w="med" len="med"/>
            <a:tailEnd type="none" w="med" len="med"/>
          </a:ln>
        </p:spPr>
      </p:sp>
      <p:sp>
        <p:nvSpPr>
          <p:cNvPr id="311314" name="直接连接符 311313"/>
          <p:cNvSpPr/>
          <p:nvPr/>
        </p:nvSpPr>
        <p:spPr>
          <a:xfrm>
            <a:off x="5267960" y="2497773"/>
            <a:ext cx="0" cy="419100"/>
          </a:xfrm>
          <a:prstGeom prst="line">
            <a:avLst/>
          </a:prstGeom>
          <a:ln w="28575" cap="flat" cmpd="sng">
            <a:solidFill>
              <a:srgbClr val="000000"/>
            </a:solidFill>
            <a:prstDash val="solid"/>
            <a:headEnd type="none" w="med" len="med"/>
            <a:tailEnd type="none" w="med" len="med"/>
          </a:ln>
        </p:spPr>
      </p:sp>
      <p:sp>
        <p:nvSpPr>
          <p:cNvPr id="311315" name="文本框 311314"/>
          <p:cNvSpPr txBox="1"/>
          <p:nvPr/>
        </p:nvSpPr>
        <p:spPr>
          <a:xfrm>
            <a:off x="5379085" y="4066223"/>
            <a:ext cx="3749675" cy="1552575"/>
          </a:xfrm>
          <a:prstGeom prst="rect">
            <a:avLst/>
          </a:prstGeom>
          <a:noFill/>
          <a:ln w="9525">
            <a:noFill/>
          </a:ln>
        </p:spPr>
        <p:txBody>
          <a:bodyPr>
            <a:spAutoFit/>
          </a:bodyPr>
          <a:lstStyle/>
          <a:p>
            <a:r>
              <a:rPr lang="zh-CN" altLang="en-US" sz="2400" b="1" dirty="0">
                <a:latin typeface="Times New Roman" panose="02020603050405020304" pitchFamily="18" charset="0"/>
              </a:rPr>
              <a:t>读写头扫描到符号</a:t>
            </a:r>
            <a:r>
              <a:rPr lang="en-US" altLang="zh-CN" sz="2400" b="1" i="1">
                <a:latin typeface="Times New Roman" panose="02020603050405020304" pitchFamily="18" charset="0"/>
              </a:rPr>
              <a:t>a</a:t>
            </a:r>
            <a:r>
              <a:rPr lang="zh-CN" altLang="en-US" sz="2400" b="1" dirty="0">
                <a:latin typeface="Times New Roman" panose="02020603050405020304" pitchFamily="18" charset="0"/>
              </a:rPr>
              <a:t>，</a:t>
            </a:r>
          </a:p>
          <a:p>
            <a:r>
              <a:rPr lang="zh-CN" altLang="en-US" sz="2400" b="1" dirty="0">
                <a:latin typeface="Times New Roman" panose="02020603050405020304" pitchFamily="18" charset="0"/>
              </a:rPr>
              <a:t>则把</a:t>
            </a:r>
            <a:r>
              <a:rPr lang="en-US" altLang="zh-CN" sz="2400" b="1" i="1">
                <a:latin typeface="Times New Roman" panose="02020603050405020304" pitchFamily="18" charset="0"/>
              </a:rPr>
              <a:t>a</a:t>
            </a:r>
            <a:r>
              <a:rPr lang="zh-CN" altLang="en-US" sz="2400" b="1" dirty="0">
                <a:latin typeface="Times New Roman" panose="02020603050405020304" pitchFamily="18" charset="0"/>
              </a:rPr>
              <a:t>改为标记</a:t>
            </a:r>
            <a:r>
              <a:rPr lang="en-US" altLang="zh-CN" sz="2400" b="1" i="1">
                <a:latin typeface="Times New Roman" panose="02020603050405020304" pitchFamily="18" charset="0"/>
              </a:rPr>
              <a:t>x</a:t>
            </a:r>
            <a:r>
              <a:rPr lang="zh-CN" altLang="en-US" sz="2400" b="1" dirty="0">
                <a:latin typeface="Times New Roman" panose="02020603050405020304" pitchFamily="18" charset="0"/>
              </a:rPr>
              <a:t>，</a:t>
            </a:r>
          </a:p>
          <a:p>
            <a:r>
              <a:rPr lang="zh-CN" altLang="en-US" sz="2400" b="1" dirty="0">
                <a:latin typeface="Times New Roman" panose="02020603050405020304" pitchFamily="18" charset="0"/>
              </a:rPr>
              <a:t>并使读写头往右走，</a:t>
            </a:r>
          </a:p>
          <a:p>
            <a:r>
              <a:rPr lang="zh-CN" altLang="en-US" sz="2400" b="1" dirty="0">
                <a:latin typeface="Times New Roman" panose="02020603050405020304" pitchFamily="18" charset="0"/>
              </a:rPr>
              <a:t>转移到状态</a:t>
            </a:r>
            <a:r>
              <a:rPr lang="en-US" altLang="zh-CN" sz="2400" b="1" i="1">
                <a:latin typeface="Times New Roman" panose="02020603050405020304" pitchFamily="18" charset="0"/>
              </a:rPr>
              <a:t>q</a:t>
            </a:r>
            <a:r>
              <a:rPr lang="en-US" altLang="zh-CN" sz="2400" b="1">
                <a:latin typeface="Times New Roman" panose="02020603050405020304" pitchFamily="18" charset="0"/>
              </a:rPr>
              <a:t>2</a:t>
            </a:r>
            <a:r>
              <a:rPr lang="zh-CN" altLang="en-US" sz="2400" b="1" dirty="0">
                <a:latin typeface="Times New Roman" panose="02020603050405020304" pitchFamily="18" charset="0"/>
              </a:rPr>
              <a:t>；</a:t>
            </a:r>
            <a:r>
              <a:rPr lang="zh-CN" altLang="en-US" sz="2400" dirty="0">
                <a:latin typeface="Times New Roman" panose="02020603050405020304" pitchFamily="18" charset="0"/>
              </a:rPr>
              <a:t> </a:t>
            </a:r>
            <a:endParaRPr lang="zh-CN" altLang="en-US" sz="2400">
              <a:latin typeface="Times New Roman" panose="02020603050405020304" pitchFamily="18" charset="0"/>
            </a:endParaRPr>
          </a:p>
        </p:txBody>
      </p:sp>
      <p:sp>
        <p:nvSpPr>
          <p:cNvPr id="311316" name="文本框 311315"/>
          <p:cNvSpPr txBox="1"/>
          <p:nvPr/>
        </p:nvSpPr>
        <p:spPr>
          <a:xfrm>
            <a:off x="2283460" y="3726498"/>
            <a:ext cx="2454275" cy="2573337"/>
          </a:xfrm>
          <a:prstGeom prst="rect">
            <a:avLst/>
          </a:prstGeom>
          <a:solidFill>
            <a:srgbClr val="DDDDDD"/>
          </a:solidFill>
          <a:ln w="9525">
            <a:noFill/>
          </a:ln>
        </p:spPr>
        <p:txBody>
          <a:bodyPr lIns="54000" tIns="10800" rIns="18000" bIns="0">
            <a:spAutoFit/>
          </a:bodyPr>
          <a:lstStyle/>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0,  </a:t>
            </a:r>
            <a:r>
              <a:rPr lang="en-US" altLang="zh-CN" sz="2800" b="1" i="1">
                <a:latin typeface="Times New Roman" panose="02020603050405020304" pitchFamily="18" charset="0"/>
              </a:rPr>
              <a:t>a  a  R  q</a:t>
            </a:r>
            <a:r>
              <a:rPr lang="en-US" altLang="zh-CN" sz="2800" b="1">
                <a:latin typeface="Times New Roman" panose="02020603050405020304" pitchFamily="18" charset="0"/>
              </a:rPr>
              <a:t>0) </a:t>
            </a:r>
          </a:p>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0,  </a:t>
            </a:r>
            <a:r>
              <a:rPr lang="en-US" altLang="zh-CN" sz="2800" b="1" i="1">
                <a:latin typeface="Times New Roman" panose="02020603050405020304" pitchFamily="18" charset="0"/>
              </a:rPr>
              <a:t>b  x  L  q</a:t>
            </a:r>
            <a:r>
              <a:rPr lang="en-US" altLang="zh-CN" sz="2800" b="1">
                <a:latin typeface="Times New Roman" panose="02020603050405020304" pitchFamily="18" charset="0"/>
              </a:rPr>
              <a:t>1)</a:t>
            </a:r>
          </a:p>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1,  </a:t>
            </a:r>
            <a:r>
              <a:rPr lang="en-US" altLang="zh-CN" sz="2800" b="1" i="1">
                <a:latin typeface="Times New Roman" panose="02020603050405020304" pitchFamily="18" charset="0"/>
              </a:rPr>
              <a:t>x  x  L  q</a:t>
            </a:r>
            <a:r>
              <a:rPr lang="en-US" altLang="zh-CN" sz="2800" b="1">
                <a:latin typeface="Times New Roman" panose="02020603050405020304" pitchFamily="18" charset="0"/>
              </a:rPr>
              <a:t>1)</a:t>
            </a:r>
          </a:p>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1,  </a:t>
            </a:r>
            <a:r>
              <a:rPr lang="en-US" altLang="zh-CN" sz="2800" b="1" i="1">
                <a:latin typeface="Times New Roman" panose="02020603050405020304" pitchFamily="18" charset="0"/>
              </a:rPr>
              <a:t>a  x  R  q</a:t>
            </a:r>
            <a:r>
              <a:rPr lang="en-US" altLang="zh-CN" sz="2800" b="1">
                <a:latin typeface="Times New Roman" panose="02020603050405020304" pitchFamily="18" charset="0"/>
              </a:rPr>
              <a:t>2)</a:t>
            </a:r>
          </a:p>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1,  </a:t>
            </a:r>
            <a:r>
              <a:rPr lang="en-US" altLang="zh-CN" sz="2800" b="1" i="1">
                <a:latin typeface="Times New Roman" panose="02020603050405020304" pitchFamily="18" charset="0"/>
              </a:rPr>
              <a:t>B</a:t>
            </a:r>
            <a:r>
              <a:rPr lang="en-US" altLang="zh-CN" sz="2800" b="1">
                <a:latin typeface="Times New Roman" panose="02020603050405020304" pitchFamily="18" charset="0"/>
              </a:rPr>
              <a:t> </a:t>
            </a:r>
            <a:r>
              <a:rPr lang="en-US" altLang="zh-CN" sz="2800" b="1" i="1">
                <a:latin typeface="Times New Roman" panose="02020603050405020304" pitchFamily="18" charset="0"/>
              </a:rPr>
              <a:t>B  H </a:t>
            </a:r>
            <a:r>
              <a:rPr lang="en-US" altLang="zh-CN" sz="2800" b="1" i="1" err="1">
                <a:latin typeface="Times New Roman" panose="02020603050405020304" pitchFamily="18" charset="0"/>
              </a:rPr>
              <a:t>q</a:t>
            </a:r>
            <a:r>
              <a:rPr lang="en-US" altLang="zh-CN" sz="2800" b="1" i="1" baseline="-25000" err="1">
                <a:latin typeface="Times New Roman" panose="02020603050405020304" pitchFamily="18" charset="0"/>
              </a:rPr>
              <a:t>N</a:t>
            </a:r>
            <a:r>
              <a:rPr lang="en-US" altLang="zh-CN" sz="2800" b="1">
                <a:latin typeface="Times New Roman" panose="02020603050405020304" pitchFamily="18" charset="0"/>
              </a:rPr>
              <a:t>)</a:t>
            </a:r>
          </a:p>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2,  </a:t>
            </a:r>
            <a:r>
              <a:rPr lang="en-US" altLang="zh-CN" sz="2800" b="1" i="1">
                <a:latin typeface="Times New Roman" panose="02020603050405020304" pitchFamily="18" charset="0"/>
              </a:rPr>
              <a:t>x  x  R  q</a:t>
            </a:r>
            <a:r>
              <a:rPr lang="en-US" altLang="zh-CN" sz="2800" b="1">
                <a:latin typeface="Times New Roman" panose="02020603050405020304" pitchFamily="18" charset="0"/>
              </a:rPr>
              <a:t>2)</a:t>
            </a:r>
          </a:p>
        </p:txBody>
      </p:sp>
      <p:sp>
        <p:nvSpPr>
          <p:cNvPr id="311317" name="文本框 311316"/>
          <p:cNvSpPr txBox="1"/>
          <p:nvPr/>
        </p:nvSpPr>
        <p:spPr>
          <a:xfrm>
            <a:off x="2196148" y="5042535"/>
            <a:ext cx="2620962" cy="455613"/>
          </a:xfrm>
          <a:prstGeom prst="rect">
            <a:avLst/>
          </a:prstGeom>
          <a:noFill/>
          <a:ln w="28575" cap="flat" cmpd="sng">
            <a:solidFill>
              <a:schemeClr val="hlink"/>
            </a:solidFill>
            <a:prstDash val="solid"/>
            <a:miter/>
            <a:headEnd type="none" w="med" len="med"/>
            <a:tailEnd type="none" w="med" len="med"/>
          </a:ln>
        </p:spPr>
        <p:txBody>
          <a:bodyPr>
            <a:spAutoFit/>
          </a:bodyPr>
          <a:lstStyle/>
          <a:p>
            <a:pPr>
              <a:spcBef>
                <a:spcPct val="30000"/>
              </a:spcBef>
            </a:pPr>
            <a:endParaRPr sz="2200" dirty="0">
              <a:latin typeface="Tahoma" panose="020B0604030504040204" pitchFamily="34" charset="0"/>
            </a:endParaRPr>
          </a:p>
        </p:txBody>
      </p:sp>
      <p:grpSp>
        <p:nvGrpSpPr>
          <p:cNvPr id="311318" name="组合 311317"/>
          <p:cNvGrpSpPr/>
          <p:nvPr/>
        </p:nvGrpSpPr>
        <p:grpSpPr>
          <a:xfrm>
            <a:off x="1894523" y="2497773"/>
            <a:ext cx="6405562" cy="419100"/>
            <a:chOff x="861" y="3181"/>
            <a:chExt cx="4716" cy="264"/>
          </a:xfrm>
        </p:grpSpPr>
        <p:sp>
          <p:nvSpPr>
            <p:cNvPr id="311319" name="直接连接符 311318"/>
            <p:cNvSpPr/>
            <p:nvPr/>
          </p:nvSpPr>
          <p:spPr>
            <a:xfrm>
              <a:off x="861" y="3181"/>
              <a:ext cx="4716" cy="0"/>
            </a:xfrm>
            <a:prstGeom prst="line">
              <a:avLst/>
            </a:prstGeom>
            <a:ln w="28575" cap="flat" cmpd="sng">
              <a:solidFill>
                <a:srgbClr val="000000"/>
              </a:solidFill>
              <a:prstDash val="solid"/>
              <a:headEnd type="none" w="med" len="med"/>
              <a:tailEnd type="none" w="med" len="med"/>
            </a:ln>
          </p:spPr>
        </p:sp>
        <p:sp>
          <p:nvSpPr>
            <p:cNvPr id="311320" name="直接连接符 311319"/>
            <p:cNvSpPr/>
            <p:nvPr/>
          </p:nvSpPr>
          <p:spPr>
            <a:xfrm>
              <a:off x="861" y="3445"/>
              <a:ext cx="4716" cy="0"/>
            </a:xfrm>
            <a:prstGeom prst="line">
              <a:avLst/>
            </a:prstGeom>
            <a:ln w="28575" cap="flat" cmpd="sng">
              <a:solidFill>
                <a:srgbClr val="000000"/>
              </a:solidFill>
              <a:prstDash val="solid"/>
              <a:headEnd type="none" w="med" len="med"/>
              <a:tailEnd type="none" w="med" len="med"/>
            </a:ln>
          </p:spPr>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12.1.1  什么是计算</a:t>
            </a:r>
          </a:p>
        </p:txBody>
      </p:sp>
      <p:sp>
        <p:nvSpPr>
          <p:cNvPr id="299014" name="矩形 299013"/>
          <p:cNvSpPr/>
          <p:nvPr/>
        </p:nvSpPr>
        <p:spPr>
          <a:xfrm>
            <a:off x="739140" y="953135"/>
            <a:ext cx="9549765" cy="44450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1"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8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800" b="1"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28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800" b="1"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dirty="0">
                <a:solidFill>
                  <a:schemeClr val="accent5">
                    <a:lumMod val="50000"/>
                  </a:schemeClr>
                </a:solidFill>
              </a:rPr>
              <a:t>例：构造一个识别符号串</a:t>
            </a:r>
            <a:r>
              <a:rPr lang="en-US" altLang="zh-CN" i="1">
                <a:solidFill>
                  <a:schemeClr val="accent5">
                    <a:lumMod val="50000"/>
                  </a:schemeClr>
                </a:solidFill>
              </a:rPr>
              <a:t>ω</a:t>
            </a:r>
            <a:r>
              <a:rPr lang="zh-CN" altLang="en-US" dirty="0">
                <a:solidFill>
                  <a:schemeClr val="accent5">
                    <a:lumMod val="50000"/>
                  </a:schemeClr>
                </a:solidFill>
              </a:rPr>
              <a:t>＝</a:t>
            </a:r>
            <a:r>
              <a:rPr lang="en-US" altLang="zh-CN" i="1" err="1">
                <a:solidFill>
                  <a:schemeClr val="accent5">
                    <a:lumMod val="50000"/>
                  </a:schemeClr>
                </a:solidFill>
              </a:rPr>
              <a:t>a</a:t>
            </a:r>
            <a:r>
              <a:rPr lang="en-US" altLang="zh-CN" i="1" baseline="30000" err="1">
                <a:solidFill>
                  <a:schemeClr val="accent5">
                    <a:lumMod val="50000"/>
                  </a:schemeClr>
                </a:solidFill>
              </a:rPr>
              <a:t>n</a:t>
            </a:r>
            <a:r>
              <a:rPr lang="en-US" altLang="zh-CN" i="1" err="1">
                <a:solidFill>
                  <a:schemeClr val="accent5">
                    <a:lumMod val="50000"/>
                  </a:schemeClr>
                </a:solidFill>
              </a:rPr>
              <a:t>b</a:t>
            </a:r>
            <a:r>
              <a:rPr lang="en-US" altLang="zh-CN" i="1" baseline="30000" err="1">
                <a:solidFill>
                  <a:schemeClr val="accent5">
                    <a:lumMod val="50000"/>
                  </a:schemeClr>
                </a:solidFill>
              </a:rPr>
              <a:t>n</a:t>
            </a:r>
            <a:r>
              <a:rPr lang="zh-CN" altLang="en-US" dirty="0">
                <a:solidFill>
                  <a:schemeClr val="accent5">
                    <a:lumMod val="50000"/>
                  </a:schemeClr>
                </a:solidFill>
              </a:rPr>
              <a:t>（</a:t>
            </a:r>
            <a:r>
              <a:rPr lang="en-US" altLang="zh-CN" i="1">
                <a:solidFill>
                  <a:schemeClr val="accent5">
                    <a:lumMod val="50000"/>
                  </a:schemeClr>
                </a:solidFill>
              </a:rPr>
              <a:t>n</a:t>
            </a:r>
            <a:r>
              <a:rPr lang="en-US" altLang="zh-CN">
                <a:solidFill>
                  <a:schemeClr val="accent5">
                    <a:lumMod val="50000"/>
                  </a:schemeClr>
                </a:solidFill>
              </a:rPr>
              <a:t>≥1</a:t>
            </a:r>
            <a:r>
              <a:rPr lang="zh-CN" altLang="en-US" dirty="0">
                <a:solidFill>
                  <a:schemeClr val="accent5">
                    <a:lumMod val="50000"/>
                  </a:schemeClr>
                </a:solidFill>
              </a:rPr>
              <a:t>）的图灵机</a:t>
            </a:r>
          </a:p>
        </p:txBody>
      </p:sp>
      <p:sp>
        <p:nvSpPr>
          <p:cNvPr id="312322" name="文本框 312321"/>
          <p:cNvSpPr txBox="1"/>
          <p:nvPr/>
        </p:nvSpPr>
        <p:spPr>
          <a:xfrm>
            <a:off x="2088515" y="1689735"/>
            <a:ext cx="987425" cy="406400"/>
          </a:xfrm>
          <a:prstGeom prst="rect">
            <a:avLst/>
          </a:prstGeom>
          <a:noFill/>
          <a:ln w="19050" cap="flat" cmpd="sng">
            <a:solidFill>
              <a:schemeClr val="accent1"/>
            </a:solidFill>
            <a:prstDash val="solid"/>
            <a:miter/>
            <a:headEnd type="none" w="med" len="med"/>
            <a:tailEnd type="none" w="med" len="med"/>
          </a:ln>
        </p:spPr>
        <p:txBody>
          <a:bodyPr lIns="18000" tIns="10800" rIns="18000" bIns="10800">
            <a:spAutoFit/>
          </a:bodyPr>
          <a:lstStyle/>
          <a:p>
            <a:pPr>
              <a:spcBef>
                <a:spcPct val="50000"/>
              </a:spcBef>
            </a:pPr>
            <a:r>
              <a:rPr lang="zh-CN" altLang="en-US" sz="2400" b="1" dirty="0">
                <a:latin typeface="Tahoma" panose="020B0604030504040204" pitchFamily="34" charset="0"/>
              </a:rPr>
              <a:t>读写头</a:t>
            </a:r>
          </a:p>
        </p:txBody>
      </p:sp>
      <p:sp>
        <p:nvSpPr>
          <p:cNvPr id="312323" name="文本框 312322"/>
          <p:cNvSpPr txBox="1"/>
          <p:nvPr/>
        </p:nvSpPr>
        <p:spPr>
          <a:xfrm>
            <a:off x="1137603" y="3331210"/>
            <a:ext cx="2681287" cy="3014663"/>
          </a:xfrm>
          <a:prstGeom prst="rect">
            <a:avLst/>
          </a:prstGeom>
          <a:noFill/>
          <a:ln w="38100" cap="flat" cmpd="sng">
            <a:solidFill>
              <a:schemeClr val="accent1"/>
            </a:solidFill>
            <a:prstDash val="solid"/>
            <a:miter/>
            <a:headEnd type="none" w="med" len="med"/>
            <a:tailEnd type="none" w="med" len="med"/>
          </a:ln>
        </p:spPr>
        <p:txBody>
          <a:bodyPr>
            <a:spAutoFit/>
          </a:bodyPr>
          <a:lstStyle/>
          <a:p>
            <a:pPr>
              <a:lnSpc>
                <a:spcPct val="90000"/>
              </a:lnSpc>
              <a:spcBef>
                <a:spcPct val="50000"/>
              </a:spcBef>
            </a:pPr>
            <a:r>
              <a:rPr lang="zh-CN" altLang="en-US" sz="2400" b="1" dirty="0">
                <a:solidFill>
                  <a:schemeClr val="hlink"/>
                </a:solidFill>
                <a:latin typeface="Tahoma" panose="020B0604030504040204" pitchFamily="34" charset="0"/>
              </a:rPr>
              <a:t>程序</a:t>
            </a:r>
          </a:p>
          <a:p>
            <a:pPr>
              <a:lnSpc>
                <a:spcPct val="90000"/>
              </a:lnSpc>
              <a:spcBef>
                <a:spcPct val="50000"/>
              </a:spcBef>
            </a:pPr>
            <a:endParaRPr lang="zh-CN" altLang="en-US" sz="2400" b="1" dirty="0">
              <a:solidFill>
                <a:schemeClr val="hlink"/>
              </a:solidFill>
              <a:latin typeface="Tahoma" panose="020B0604030504040204" pitchFamily="34" charset="0"/>
            </a:endParaRPr>
          </a:p>
          <a:p>
            <a:pPr>
              <a:lnSpc>
                <a:spcPct val="90000"/>
              </a:lnSpc>
              <a:spcBef>
                <a:spcPct val="50000"/>
              </a:spcBef>
            </a:pPr>
            <a:endParaRPr lang="zh-CN" altLang="en-US" sz="2400" b="1" dirty="0">
              <a:solidFill>
                <a:schemeClr val="hlink"/>
              </a:solidFill>
              <a:latin typeface="Tahoma" panose="020B0604030504040204" pitchFamily="34" charset="0"/>
            </a:endParaRPr>
          </a:p>
          <a:p>
            <a:pPr>
              <a:lnSpc>
                <a:spcPct val="90000"/>
              </a:lnSpc>
              <a:spcBef>
                <a:spcPct val="50000"/>
              </a:spcBef>
            </a:pPr>
            <a:endParaRPr lang="zh-CN" altLang="en-US" sz="2400" b="1" dirty="0">
              <a:solidFill>
                <a:schemeClr val="hlink"/>
              </a:solidFill>
              <a:latin typeface="Tahoma" panose="020B0604030504040204" pitchFamily="34" charset="0"/>
            </a:endParaRPr>
          </a:p>
          <a:p>
            <a:pPr>
              <a:lnSpc>
                <a:spcPct val="90000"/>
              </a:lnSpc>
              <a:spcBef>
                <a:spcPct val="50000"/>
              </a:spcBef>
            </a:pPr>
            <a:endParaRPr lang="zh-CN" altLang="en-US" sz="2400" b="1" dirty="0">
              <a:solidFill>
                <a:schemeClr val="hlink"/>
              </a:solidFill>
              <a:latin typeface="Tahoma" panose="020B0604030504040204" pitchFamily="34" charset="0"/>
            </a:endParaRPr>
          </a:p>
          <a:p>
            <a:pPr>
              <a:lnSpc>
                <a:spcPct val="90000"/>
              </a:lnSpc>
              <a:spcBef>
                <a:spcPct val="50000"/>
              </a:spcBef>
            </a:pPr>
            <a:endParaRPr lang="zh-CN" altLang="en-US" sz="2400" b="1" dirty="0">
              <a:solidFill>
                <a:schemeClr val="hlink"/>
              </a:solidFill>
              <a:latin typeface="Tahoma" panose="020B0604030504040204" pitchFamily="34" charset="0"/>
            </a:endParaRPr>
          </a:p>
        </p:txBody>
      </p:sp>
      <p:sp>
        <p:nvSpPr>
          <p:cNvPr id="312329" name="直接连接符 312328"/>
          <p:cNvSpPr/>
          <p:nvPr/>
        </p:nvSpPr>
        <p:spPr>
          <a:xfrm>
            <a:off x="2342515" y="2497773"/>
            <a:ext cx="0" cy="419100"/>
          </a:xfrm>
          <a:prstGeom prst="line">
            <a:avLst/>
          </a:prstGeom>
          <a:ln w="28575" cap="flat" cmpd="sng">
            <a:solidFill>
              <a:srgbClr val="000000"/>
            </a:solidFill>
            <a:prstDash val="solid"/>
            <a:headEnd type="none" w="med" len="med"/>
            <a:tailEnd type="none" w="med" len="med"/>
          </a:ln>
        </p:spPr>
      </p:sp>
      <p:sp>
        <p:nvSpPr>
          <p:cNvPr id="312330" name="直接连接符 312329"/>
          <p:cNvSpPr/>
          <p:nvPr/>
        </p:nvSpPr>
        <p:spPr>
          <a:xfrm>
            <a:off x="2807653" y="2497773"/>
            <a:ext cx="0" cy="419100"/>
          </a:xfrm>
          <a:prstGeom prst="line">
            <a:avLst/>
          </a:prstGeom>
          <a:ln w="28575" cap="flat" cmpd="sng">
            <a:solidFill>
              <a:srgbClr val="000000"/>
            </a:solidFill>
            <a:prstDash val="solid"/>
            <a:headEnd type="none" w="med" len="med"/>
            <a:tailEnd type="none" w="med" len="med"/>
          </a:ln>
        </p:spPr>
      </p:sp>
      <p:sp>
        <p:nvSpPr>
          <p:cNvPr id="312331" name="直接连接符 312330"/>
          <p:cNvSpPr/>
          <p:nvPr/>
        </p:nvSpPr>
        <p:spPr>
          <a:xfrm>
            <a:off x="3258503" y="2497773"/>
            <a:ext cx="0" cy="419100"/>
          </a:xfrm>
          <a:prstGeom prst="line">
            <a:avLst/>
          </a:prstGeom>
          <a:ln w="28575" cap="flat" cmpd="sng">
            <a:solidFill>
              <a:srgbClr val="000000"/>
            </a:solidFill>
            <a:prstDash val="solid"/>
            <a:headEnd type="none" w="med" len="med"/>
            <a:tailEnd type="none" w="med" len="med"/>
          </a:ln>
        </p:spPr>
      </p:sp>
      <p:sp>
        <p:nvSpPr>
          <p:cNvPr id="312333" name="直接连接符 312332"/>
          <p:cNvSpPr/>
          <p:nvPr/>
        </p:nvSpPr>
        <p:spPr>
          <a:xfrm>
            <a:off x="2567940" y="2172335"/>
            <a:ext cx="0" cy="301625"/>
          </a:xfrm>
          <a:prstGeom prst="line">
            <a:avLst/>
          </a:prstGeom>
          <a:ln w="28575" cap="flat" cmpd="sng">
            <a:solidFill>
              <a:srgbClr val="000000"/>
            </a:solidFill>
            <a:prstDash val="solid"/>
            <a:headEnd type="none" w="med" len="med"/>
            <a:tailEnd type="stealth" w="lg" len="med"/>
          </a:ln>
        </p:spPr>
      </p:sp>
      <p:sp>
        <p:nvSpPr>
          <p:cNvPr id="312334" name="直接连接符 312333"/>
          <p:cNvSpPr/>
          <p:nvPr/>
        </p:nvSpPr>
        <p:spPr>
          <a:xfrm>
            <a:off x="1413828" y="2499360"/>
            <a:ext cx="0" cy="419100"/>
          </a:xfrm>
          <a:prstGeom prst="line">
            <a:avLst/>
          </a:prstGeom>
          <a:ln w="28575" cap="flat" cmpd="sng">
            <a:solidFill>
              <a:srgbClr val="000000"/>
            </a:solidFill>
            <a:prstDash val="solid"/>
            <a:headEnd type="none" w="med" len="med"/>
            <a:tailEnd type="none" w="med" len="med"/>
          </a:ln>
        </p:spPr>
      </p:sp>
      <p:sp>
        <p:nvSpPr>
          <p:cNvPr id="312335" name="直接连接符 312334"/>
          <p:cNvSpPr/>
          <p:nvPr/>
        </p:nvSpPr>
        <p:spPr>
          <a:xfrm>
            <a:off x="1878965" y="2499360"/>
            <a:ext cx="0" cy="419100"/>
          </a:xfrm>
          <a:prstGeom prst="line">
            <a:avLst/>
          </a:prstGeom>
          <a:ln w="28575" cap="flat" cmpd="sng">
            <a:solidFill>
              <a:srgbClr val="000000"/>
            </a:solidFill>
            <a:prstDash val="solid"/>
            <a:headEnd type="none" w="med" len="med"/>
            <a:tailEnd type="none" w="med" len="med"/>
          </a:ln>
        </p:spPr>
      </p:sp>
      <p:sp>
        <p:nvSpPr>
          <p:cNvPr id="312336" name="文本框 312335"/>
          <p:cNvSpPr txBox="1"/>
          <p:nvPr/>
        </p:nvSpPr>
        <p:spPr>
          <a:xfrm>
            <a:off x="1469390" y="2434273"/>
            <a:ext cx="3078163" cy="519112"/>
          </a:xfrm>
          <a:prstGeom prst="rect">
            <a:avLst/>
          </a:prstGeom>
          <a:noFill/>
          <a:ln w="9525">
            <a:noFill/>
          </a:ln>
        </p:spPr>
        <p:txBody>
          <a:bodyPr>
            <a:spAutoFit/>
          </a:bodyPr>
          <a:lstStyle/>
          <a:p>
            <a:pPr>
              <a:spcBef>
                <a:spcPct val="50000"/>
              </a:spcBef>
            </a:pPr>
            <a:r>
              <a:rPr lang="en-US" altLang="zh-CN" sz="2800" i="1">
                <a:latin typeface="Times New Roman" panose="02020603050405020304" pitchFamily="18" charset="0"/>
              </a:rPr>
              <a:t>B   </a:t>
            </a:r>
            <a:r>
              <a:rPr lang="en-US" altLang="zh-CN" sz="2800" i="1">
                <a:solidFill>
                  <a:schemeClr val="hlink"/>
                </a:solidFill>
                <a:latin typeface="Times New Roman" panose="02020603050405020304" pitchFamily="18" charset="0"/>
              </a:rPr>
              <a:t>x</a:t>
            </a:r>
            <a:r>
              <a:rPr lang="en-US" altLang="zh-CN" sz="2800" i="1">
                <a:latin typeface="Times New Roman" panose="02020603050405020304" pitchFamily="18" charset="0"/>
              </a:rPr>
              <a:t>   </a:t>
            </a:r>
            <a:r>
              <a:rPr lang="en-US" altLang="zh-CN" sz="2800" i="1">
                <a:solidFill>
                  <a:schemeClr val="hlink"/>
                </a:solidFill>
                <a:latin typeface="Times New Roman" panose="02020603050405020304" pitchFamily="18" charset="0"/>
              </a:rPr>
              <a:t>x</a:t>
            </a:r>
            <a:r>
              <a:rPr lang="en-US" altLang="zh-CN" sz="2800" i="1">
                <a:latin typeface="Times New Roman" panose="02020603050405020304" pitchFamily="18" charset="0"/>
              </a:rPr>
              <a:t>   </a:t>
            </a:r>
            <a:r>
              <a:rPr lang="en-US" altLang="zh-CN" sz="2800" i="1">
                <a:solidFill>
                  <a:schemeClr val="hlink"/>
                </a:solidFill>
                <a:latin typeface="Times New Roman" panose="02020603050405020304" pitchFamily="18" charset="0"/>
              </a:rPr>
              <a:t>x</a:t>
            </a:r>
            <a:r>
              <a:rPr lang="en-US" altLang="zh-CN" sz="2800" i="1">
                <a:latin typeface="Times New Roman" panose="02020603050405020304" pitchFamily="18" charset="0"/>
              </a:rPr>
              <a:t>   </a:t>
            </a:r>
            <a:r>
              <a:rPr lang="en-US" altLang="zh-CN" sz="2800" i="1">
                <a:solidFill>
                  <a:schemeClr val="hlink"/>
                </a:solidFill>
                <a:latin typeface="Times New Roman" panose="02020603050405020304" pitchFamily="18" charset="0"/>
              </a:rPr>
              <a:t>x</a:t>
            </a:r>
            <a:r>
              <a:rPr lang="en-US" altLang="zh-CN" sz="2800" i="1">
                <a:latin typeface="Times New Roman" panose="02020603050405020304" pitchFamily="18" charset="0"/>
              </a:rPr>
              <a:t>   B</a:t>
            </a:r>
          </a:p>
        </p:txBody>
      </p:sp>
      <p:sp>
        <p:nvSpPr>
          <p:cNvPr id="312337" name="直接连接符 312336"/>
          <p:cNvSpPr/>
          <p:nvPr/>
        </p:nvSpPr>
        <p:spPr>
          <a:xfrm>
            <a:off x="3729990" y="2497773"/>
            <a:ext cx="0" cy="419100"/>
          </a:xfrm>
          <a:prstGeom prst="line">
            <a:avLst/>
          </a:prstGeom>
          <a:ln w="28575" cap="flat" cmpd="sng">
            <a:solidFill>
              <a:srgbClr val="000000"/>
            </a:solidFill>
            <a:prstDash val="solid"/>
            <a:headEnd type="none" w="med" len="med"/>
            <a:tailEnd type="none" w="med" len="med"/>
          </a:ln>
        </p:spPr>
      </p:sp>
      <p:sp>
        <p:nvSpPr>
          <p:cNvPr id="312338" name="直接连接符 312337"/>
          <p:cNvSpPr/>
          <p:nvPr/>
        </p:nvSpPr>
        <p:spPr>
          <a:xfrm>
            <a:off x="4187190" y="2497773"/>
            <a:ext cx="0" cy="419100"/>
          </a:xfrm>
          <a:prstGeom prst="line">
            <a:avLst/>
          </a:prstGeom>
          <a:ln w="28575" cap="flat" cmpd="sng">
            <a:solidFill>
              <a:srgbClr val="000000"/>
            </a:solidFill>
            <a:prstDash val="solid"/>
            <a:headEnd type="none" w="med" len="med"/>
            <a:tailEnd type="none" w="med" len="med"/>
          </a:ln>
        </p:spPr>
      </p:sp>
      <p:sp>
        <p:nvSpPr>
          <p:cNvPr id="312339" name="文本框 312338"/>
          <p:cNvSpPr txBox="1"/>
          <p:nvPr/>
        </p:nvSpPr>
        <p:spPr>
          <a:xfrm>
            <a:off x="4166870" y="4066540"/>
            <a:ext cx="3025140" cy="829945"/>
          </a:xfrm>
          <a:prstGeom prst="rect">
            <a:avLst/>
          </a:prstGeom>
          <a:noFill/>
          <a:ln w="9525">
            <a:noFill/>
          </a:ln>
        </p:spPr>
        <p:txBody>
          <a:bodyPr wrap="square">
            <a:spAutoFit/>
          </a:bodyPr>
          <a:lstStyle/>
          <a:p>
            <a:r>
              <a:rPr lang="zh-CN" altLang="en-US" sz="2400" b="1" dirty="0">
                <a:latin typeface="Times New Roman" panose="02020603050405020304" pitchFamily="18" charset="0"/>
              </a:rPr>
              <a:t>读写头扫描到标记</a:t>
            </a:r>
            <a:r>
              <a:rPr lang="en-US" altLang="zh-CN" sz="2400" b="1" i="1">
                <a:latin typeface="Times New Roman" panose="02020603050405020304" pitchFamily="18" charset="0"/>
              </a:rPr>
              <a:t>x</a:t>
            </a:r>
            <a:r>
              <a:rPr lang="zh-CN" altLang="en-US" sz="2400" b="1" dirty="0">
                <a:latin typeface="Times New Roman" panose="02020603050405020304" pitchFamily="18" charset="0"/>
              </a:rPr>
              <a:t>，</a:t>
            </a:r>
          </a:p>
          <a:p>
            <a:r>
              <a:rPr lang="zh-CN" altLang="en-US" sz="2400" b="1" dirty="0">
                <a:latin typeface="Times New Roman" panose="02020603050405020304" pitchFamily="18" charset="0"/>
              </a:rPr>
              <a:t>则继续往右走</a:t>
            </a:r>
            <a:r>
              <a:rPr lang="zh-CN" altLang="en-US" sz="2400" dirty="0">
                <a:latin typeface="Times New Roman" panose="02020603050405020304" pitchFamily="18" charset="0"/>
              </a:rPr>
              <a:t> </a:t>
            </a:r>
            <a:endParaRPr lang="zh-CN" altLang="en-US" sz="2400">
              <a:latin typeface="Times New Roman" panose="02020603050405020304" pitchFamily="18" charset="0"/>
            </a:endParaRPr>
          </a:p>
        </p:txBody>
      </p:sp>
      <p:sp>
        <p:nvSpPr>
          <p:cNvPr id="312340" name="文本框 312339"/>
          <p:cNvSpPr txBox="1"/>
          <p:nvPr/>
        </p:nvSpPr>
        <p:spPr>
          <a:xfrm>
            <a:off x="1202690" y="3726498"/>
            <a:ext cx="2454275" cy="2573337"/>
          </a:xfrm>
          <a:prstGeom prst="rect">
            <a:avLst/>
          </a:prstGeom>
          <a:solidFill>
            <a:srgbClr val="DDDDDD"/>
          </a:solidFill>
          <a:ln w="9525">
            <a:noFill/>
          </a:ln>
        </p:spPr>
        <p:txBody>
          <a:bodyPr lIns="54000" tIns="10800" rIns="18000" bIns="0">
            <a:spAutoFit/>
          </a:bodyPr>
          <a:lstStyle/>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0,  </a:t>
            </a:r>
            <a:r>
              <a:rPr lang="en-US" altLang="zh-CN" sz="2800" b="1" i="1">
                <a:latin typeface="Times New Roman" panose="02020603050405020304" pitchFamily="18" charset="0"/>
              </a:rPr>
              <a:t>a  a  R  q</a:t>
            </a:r>
            <a:r>
              <a:rPr lang="en-US" altLang="zh-CN" sz="2800" b="1">
                <a:latin typeface="Times New Roman" panose="02020603050405020304" pitchFamily="18" charset="0"/>
              </a:rPr>
              <a:t>0) </a:t>
            </a:r>
          </a:p>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0,  </a:t>
            </a:r>
            <a:r>
              <a:rPr lang="en-US" altLang="zh-CN" sz="2800" b="1" i="1">
                <a:latin typeface="Times New Roman" panose="02020603050405020304" pitchFamily="18" charset="0"/>
              </a:rPr>
              <a:t>b  x  L  q</a:t>
            </a:r>
            <a:r>
              <a:rPr lang="en-US" altLang="zh-CN" sz="2800" b="1">
                <a:latin typeface="Times New Roman" panose="02020603050405020304" pitchFamily="18" charset="0"/>
              </a:rPr>
              <a:t>1)</a:t>
            </a:r>
          </a:p>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1,  </a:t>
            </a:r>
            <a:r>
              <a:rPr lang="en-US" altLang="zh-CN" sz="2800" b="1" i="1">
                <a:latin typeface="Times New Roman" panose="02020603050405020304" pitchFamily="18" charset="0"/>
              </a:rPr>
              <a:t>x  x  L  q</a:t>
            </a:r>
            <a:r>
              <a:rPr lang="en-US" altLang="zh-CN" sz="2800" b="1">
                <a:latin typeface="Times New Roman" panose="02020603050405020304" pitchFamily="18" charset="0"/>
              </a:rPr>
              <a:t>1)</a:t>
            </a:r>
          </a:p>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1,  </a:t>
            </a:r>
            <a:r>
              <a:rPr lang="en-US" altLang="zh-CN" sz="2800" b="1" i="1">
                <a:latin typeface="Times New Roman" panose="02020603050405020304" pitchFamily="18" charset="0"/>
              </a:rPr>
              <a:t>a  x  R  q</a:t>
            </a:r>
            <a:r>
              <a:rPr lang="en-US" altLang="zh-CN" sz="2800" b="1">
                <a:latin typeface="Times New Roman" panose="02020603050405020304" pitchFamily="18" charset="0"/>
              </a:rPr>
              <a:t>2)</a:t>
            </a:r>
          </a:p>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1,  </a:t>
            </a:r>
            <a:r>
              <a:rPr lang="en-US" altLang="zh-CN" sz="2800" b="1" i="1">
                <a:latin typeface="Times New Roman" panose="02020603050405020304" pitchFamily="18" charset="0"/>
              </a:rPr>
              <a:t>B</a:t>
            </a:r>
            <a:r>
              <a:rPr lang="en-US" altLang="zh-CN" sz="2800" b="1">
                <a:latin typeface="Times New Roman" panose="02020603050405020304" pitchFamily="18" charset="0"/>
              </a:rPr>
              <a:t> </a:t>
            </a:r>
            <a:r>
              <a:rPr lang="en-US" altLang="zh-CN" sz="2800" b="1" i="1">
                <a:latin typeface="Times New Roman" panose="02020603050405020304" pitchFamily="18" charset="0"/>
              </a:rPr>
              <a:t>B  H </a:t>
            </a:r>
            <a:r>
              <a:rPr lang="en-US" altLang="zh-CN" sz="2800" b="1" i="1" err="1">
                <a:latin typeface="Times New Roman" panose="02020603050405020304" pitchFamily="18" charset="0"/>
              </a:rPr>
              <a:t>q</a:t>
            </a:r>
            <a:r>
              <a:rPr lang="en-US" altLang="zh-CN" sz="2800" b="1" i="1" baseline="-25000" err="1">
                <a:latin typeface="Times New Roman" panose="02020603050405020304" pitchFamily="18" charset="0"/>
              </a:rPr>
              <a:t>N</a:t>
            </a:r>
            <a:r>
              <a:rPr lang="en-US" altLang="zh-CN" sz="2800" b="1">
                <a:latin typeface="Times New Roman" panose="02020603050405020304" pitchFamily="18" charset="0"/>
              </a:rPr>
              <a:t>)</a:t>
            </a:r>
          </a:p>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2,  </a:t>
            </a:r>
            <a:r>
              <a:rPr lang="en-US" altLang="zh-CN" sz="2800" b="1" i="1">
                <a:latin typeface="Times New Roman" panose="02020603050405020304" pitchFamily="18" charset="0"/>
              </a:rPr>
              <a:t>x  x  R  q</a:t>
            </a:r>
            <a:r>
              <a:rPr lang="en-US" altLang="zh-CN" sz="2800" b="1">
                <a:latin typeface="Times New Roman" panose="02020603050405020304" pitchFamily="18" charset="0"/>
              </a:rPr>
              <a:t>2)</a:t>
            </a:r>
          </a:p>
        </p:txBody>
      </p:sp>
      <p:sp>
        <p:nvSpPr>
          <p:cNvPr id="312341" name="文本框 312340"/>
          <p:cNvSpPr txBox="1"/>
          <p:nvPr/>
        </p:nvSpPr>
        <p:spPr>
          <a:xfrm>
            <a:off x="1145540" y="5866448"/>
            <a:ext cx="2620963" cy="455612"/>
          </a:xfrm>
          <a:prstGeom prst="rect">
            <a:avLst/>
          </a:prstGeom>
          <a:noFill/>
          <a:ln w="28575" cap="flat" cmpd="sng">
            <a:solidFill>
              <a:schemeClr val="hlink"/>
            </a:solidFill>
            <a:prstDash val="solid"/>
            <a:miter/>
            <a:headEnd type="none" w="med" len="med"/>
            <a:tailEnd type="none" w="med" len="med"/>
          </a:ln>
        </p:spPr>
        <p:txBody>
          <a:bodyPr>
            <a:spAutoFit/>
          </a:bodyPr>
          <a:lstStyle/>
          <a:p>
            <a:pPr>
              <a:spcBef>
                <a:spcPct val="30000"/>
              </a:spcBef>
            </a:pPr>
            <a:endParaRPr sz="2200" dirty="0">
              <a:latin typeface="Tahoma" panose="020B0604030504040204" pitchFamily="34" charset="0"/>
            </a:endParaRPr>
          </a:p>
        </p:txBody>
      </p:sp>
      <p:grpSp>
        <p:nvGrpSpPr>
          <p:cNvPr id="312342" name="组合 312341"/>
          <p:cNvGrpSpPr/>
          <p:nvPr/>
        </p:nvGrpSpPr>
        <p:grpSpPr>
          <a:xfrm>
            <a:off x="813753" y="2497773"/>
            <a:ext cx="4859860" cy="419100"/>
            <a:chOff x="861" y="3181"/>
            <a:chExt cx="3578" cy="264"/>
          </a:xfrm>
        </p:grpSpPr>
        <p:sp>
          <p:nvSpPr>
            <p:cNvPr id="312343" name="直接连接符 312342"/>
            <p:cNvSpPr/>
            <p:nvPr/>
          </p:nvSpPr>
          <p:spPr>
            <a:xfrm>
              <a:off x="861" y="3181"/>
              <a:ext cx="3578" cy="0"/>
            </a:xfrm>
            <a:prstGeom prst="line">
              <a:avLst/>
            </a:prstGeom>
            <a:ln w="28575" cap="flat" cmpd="sng">
              <a:solidFill>
                <a:srgbClr val="000000"/>
              </a:solidFill>
              <a:prstDash val="solid"/>
              <a:headEnd type="none" w="med" len="med"/>
              <a:tailEnd type="none" w="med" len="med"/>
            </a:ln>
          </p:spPr>
        </p:sp>
        <p:sp>
          <p:nvSpPr>
            <p:cNvPr id="312344" name="直接连接符 312343"/>
            <p:cNvSpPr/>
            <p:nvPr/>
          </p:nvSpPr>
          <p:spPr>
            <a:xfrm>
              <a:off x="861" y="3445"/>
              <a:ext cx="3578" cy="0"/>
            </a:xfrm>
            <a:prstGeom prst="line">
              <a:avLst/>
            </a:prstGeom>
            <a:ln w="28575" cap="flat" cmpd="sng">
              <a:solidFill>
                <a:srgbClr val="000000"/>
              </a:solidFill>
              <a:prstDash val="solid"/>
              <a:headEnd type="none" w="med" len="med"/>
              <a:tailEnd type="none" w="med" len="med"/>
            </a:ln>
          </p:spPr>
        </p:sp>
      </p:grpSp>
      <p:sp>
        <p:nvSpPr>
          <p:cNvPr id="313346" name="文本框 313345"/>
          <p:cNvSpPr txBox="1"/>
          <p:nvPr/>
        </p:nvSpPr>
        <p:spPr>
          <a:xfrm>
            <a:off x="7996555" y="1689735"/>
            <a:ext cx="987425" cy="406400"/>
          </a:xfrm>
          <a:prstGeom prst="rect">
            <a:avLst/>
          </a:prstGeom>
          <a:noFill/>
          <a:ln w="19050" cap="flat" cmpd="sng">
            <a:solidFill>
              <a:schemeClr val="accent1"/>
            </a:solidFill>
            <a:prstDash val="solid"/>
            <a:miter/>
            <a:headEnd type="none" w="med" len="med"/>
            <a:tailEnd type="none" w="med" len="med"/>
          </a:ln>
        </p:spPr>
        <p:txBody>
          <a:bodyPr lIns="18000" tIns="10800" rIns="18000" bIns="10800">
            <a:spAutoFit/>
          </a:bodyPr>
          <a:lstStyle/>
          <a:p>
            <a:pPr>
              <a:spcBef>
                <a:spcPct val="50000"/>
              </a:spcBef>
            </a:pPr>
            <a:r>
              <a:rPr lang="zh-CN" altLang="en-US" sz="2400" b="1" dirty="0">
                <a:latin typeface="Tahoma" panose="020B0604030504040204" pitchFamily="34" charset="0"/>
              </a:rPr>
              <a:t>读写头</a:t>
            </a:r>
          </a:p>
        </p:txBody>
      </p:sp>
      <p:sp>
        <p:nvSpPr>
          <p:cNvPr id="313347" name="文本框 313346"/>
          <p:cNvSpPr txBox="1"/>
          <p:nvPr/>
        </p:nvSpPr>
        <p:spPr>
          <a:xfrm>
            <a:off x="7344728" y="3331210"/>
            <a:ext cx="2681287" cy="3014663"/>
          </a:xfrm>
          <a:prstGeom prst="rect">
            <a:avLst/>
          </a:prstGeom>
          <a:noFill/>
          <a:ln w="38100" cap="flat" cmpd="sng">
            <a:solidFill>
              <a:schemeClr val="accent1"/>
            </a:solidFill>
            <a:prstDash val="solid"/>
            <a:miter/>
            <a:headEnd type="none" w="med" len="med"/>
            <a:tailEnd type="none" w="med" len="med"/>
          </a:ln>
        </p:spPr>
        <p:txBody>
          <a:bodyPr>
            <a:spAutoFit/>
          </a:bodyPr>
          <a:lstStyle/>
          <a:p>
            <a:pPr>
              <a:lnSpc>
                <a:spcPct val="90000"/>
              </a:lnSpc>
              <a:spcBef>
                <a:spcPct val="50000"/>
              </a:spcBef>
            </a:pPr>
            <a:r>
              <a:rPr lang="zh-CN" altLang="en-US" sz="2400" b="1" dirty="0">
                <a:solidFill>
                  <a:schemeClr val="hlink"/>
                </a:solidFill>
                <a:latin typeface="Tahoma" panose="020B0604030504040204" pitchFamily="34" charset="0"/>
              </a:rPr>
              <a:t>程序</a:t>
            </a:r>
          </a:p>
          <a:p>
            <a:pPr>
              <a:lnSpc>
                <a:spcPct val="90000"/>
              </a:lnSpc>
              <a:spcBef>
                <a:spcPct val="50000"/>
              </a:spcBef>
            </a:pPr>
            <a:endParaRPr lang="zh-CN" altLang="en-US" sz="2400" b="1" dirty="0">
              <a:solidFill>
                <a:schemeClr val="hlink"/>
              </a:solidFill>
              <a:latin typeface="Tahoma" panose="020B0604030504040204" pitchFamily="34" charset="0"/>
            </a:endParaRPr>
          </a:p>
          <a:p>
            <a:pPr>
              <a:lnSpc>
                <a:spcPct val="90000"/>
              </a:lnSpc>
              <a:spcBef>
                <a:spcPct val="50000"/>
              </a:spcBef>
            </a:pPr>
            <a:endParaRPr lang="zh-CN" altLang="en-US" sz="2400" b="1" dirty="0">
              <a:solidFill>
                <a:schemeClr val="hlink"/>
              </a:solidFill>
              <a:latin typeface="Tahoma" panose="020B0604030504040204" pitchFamily="34" charset="0"/>
            </a:endParaRPr>
          </a:p>
          <a:p>
            <a:pPr>
              <a:lnSpc>
                <a:spcPct val="90000"/>
              </a:lnSpc>
              <a:spcBef>
                <a:spcPct val="50000"/>
              </a:spcBef>
            </a:pPr>
            <a:endParaRPr lang="zh-CN" altLang="en-US" sz="2400" b="1" dirty="0">
              <a:solidFill>
                <a:schemeClr val="hlink"/>
              </a:solidFill>
              <a:latin typeface="Tahoma" panose="020B0604030504040204" pitchFamily="34" charset="0"/>
            </a:endParaRPr>
          </a:p>
          <a:p>
            <a:pPr>
              <a:lnSpc>
                <a:spcPct val="90000"/>
              </a:lnSpc>
              <a:spcBef>
                <a:spcPct val="50000"/>
              </a:spcBef>
            </a:pPr>
            <a:endParaRPr lang="zh-CN" altLang="en-US" sz="2400" b="1" dirty="0">
              <a:solidFill>
                <a:schemeClr val="hlink"/>
              </a:solidFill>
              <a:latin typeface="Tahoma" panose="020B0604030504040204" pitchFamily="34" charset="0"/>
            </a:endParaRPr>
          </a:p>
          <a:p>
            <a:pPr>
              <a:lnSpc>
                <a:spcPct val="90000"/>
              </a:lnSpc>
              <a:spcBef>
                <a:spcPct val="50000"/>
              </a:spcBef>
            </a:pPr>
            <a:endParaRPr lang="zh-CN" altLang="en-US" sz="2400" b="1" dirty="0">
              <a:solidFill>
                <a:schemeClr val="hlink"/>
              </a:solidFill>
              <a:latin typeface="Tahoma" panose="020B0604030504040204" pitchFamily="34" charset="0"/>
            </a:endParaRPr>
          </a:p>
        </p:txBody>
      </p:sp>
      <p:sp>
        <p:nvSpPr>
          <p:cNvPr id="313353" name="直接连接符 313352"/>
          <p:cNvSpPr/>
          <p:nvPr/>
        </p:nvSpPr>
        <p:spPr>
          <a:xfrm>
            <a:off x="7790180" y="2497773"/>
            <a:ext cx="0" cy="419100"/>
          </a:xfrm>
          <a:prstGeom prst="line">
            <a:avLst/>
          </a:prstGeom>
          <a:ln w="28575" cap="flat" cmpd="sng">
            <a:solidFill>
              <a:srgbClr val="000000"/>
            </a:solidFill>
            <a:prstDash val="solid"/>
            <a:headEnd type="none" w="med" len="med"/>
            <a:tailEnd type="none" w="med" len="med"/>
          </a:ln>
        </p:spPr>
      </p:sp>
      <p:sp>
        <p:nvSpPr>
          <p:cNvPr id="313354" name="直接连接符 313353"/>
          <p:cNvSpPr/>
          <p:nvPr/>
        </p:nvSpPr>
        <p:spPr>
          <a:xfrm>
            <a:off x="8255318" y="2497773"/>
            <a:ext cx="0" cy="419100"/>
          </a:xfrm>
          <a:prstGeom prst="line">
            <a:avLst/>
          </a:prstGeom>
          <a:ln w="28575" cap="flat" cmpd="sng">
            <a:solidFill>
              <a:srgbClr val="000000"/>
            </a:solidFill>
            <a:prstDash val="solid"/>
            <a:headEnd type="none" w="med" len="med"/>
            <a:tailEnd type="none" w="med" len="med"/>
          </a:ln>
        </p:spPr>
      </p:sp>
      <p:sp>
        <p:nvSpPr>
          <p:cNvPr id="313355" name="直接连接符 313354"/>
          <p:cNvSpPr/>
          <p:nvPr/>
        </p:nvSpPr>
        <p:spPr>
          <a:xfrm>
            <a:off x="8706168" y="2497773"/>
            <a:ext cx="0" cy="419100"/>
          </a:xfrm>
          <a:prstGeom prst="line">
            <a:avLst/>
          </a:prstGeom>
          <a:ln w="28575" cap="flat" cmpd="sng">
            <a:solidFill>
              <a:srgbClr val="000000"/>
            </a:solidFill>
            <a:prstDash val="solid"/>
            <a:headEnd type="none" w="med" len="med"/>
            <a:tailEnd type="none" w="med" len="med"/>
          </a:ln>
        </p:spPr>
      </p:sp>
      <p:sp>
        <p:nvSpPr>
          <p:cNvPr id="313357" name="直接连接符 313356"/>
          <p:cNvSpPr/>
          <p:nvPr/>
        </p:nvSpPr>
        <p:spPr>
          <a:xfrm>
            <a:off x="8475980" y="2172335"/>
            <a:ext cx="0" cy="301625"/>
          </a:xfrm>
          <a:prstGeom prst="line">
            <a:avLst/>
          </a:prstGeom>
          <a:ln w="28575" cap="flat" cmpd="sng">
            <a:solidFill>
              <a:srgbClr val="000000"/>
            </a:solidFill>
            <a:prstDash val="solid"/>
            <a:headEnd type="none" w="med" len="med"/>
            <a:tailEnd type="stealth" w="lg" len="med"/>
          </a:ln>
        </p:spPr>
      </p:sp>
      <p:sp>
        <p:nvSpPr>
          <p:cNvPr id="313358" name="直接连接符 313357"/>
          <p:cNvSpPr/>
          <p:nvPr/>
        </p:nvSpPr>
        <p:spPr>
          <a:xfrm>
            <a:off x="6861493" y="2499360"/>
            <a:ext cx="0" cy="419100"/>
          </a:xfrm>
          <a:prstGeom prst="line">
            <a:avLst/>
          </a:prstGeom>
          <a:ln w="28575" cap="flat" cmpd="sng">
            <a:solidFill>
              <a:srgbClr val="000000"/>
            </a:solidFill>
            <a:prstDash val="solid"/>
            <a:headEnd type="none" w="med" len="med"/>
            <a:tailEnd type="none" w="med" len="med"/>
          </a:ln>
        </p:spPr>
      </p:sp>
      <p:sp>
        <p:nvSpPr>
          <p:cNvPr id="313359" name="直接连接符 313358"/>
          <p:cNvSpPr/>
          <p:nvPr/>
        </p:nvSpPr>
        <p:spPr>
          <a:xfrm>
            <a:off x="7326630" y="2499360"/>
            <a:ext cx="0" cy="419100"/>
          </a:xfrm>
          <a:prstGeom prst="line">
            <a:avLst/>
          </a:prstGeom>
          <a:ln w="28575" cap="flat" cmpd="sng">
            <a:solidFill>
              <a:srgbClr val="000000"/>
            </a:solidFill>
            <a:prstDash val="solid"/>
            <a:headEnd type="none" w="med" len="med"/>
            <a:tailEnd type="none" w="med" len="med"/>
          </a:ln>
        </p:spPr>
      </p:sp>
      <p:sp>
        <p:nvSpPr>
          <p:cNvPr id="313360" name="文本框 313359"/>
          <p:cNvSpPr txBox="1"/>
          <p:nvPr/>
        </p:nvSpPr>
        <p:spPr>
          <a:xfrm>
            <a:off x="6917055" y="2434273"/>
            <a:ext cx="3078163" cy="519112"/>
          </a:xfrm>
          <a:prstGeom prst="rect">
            <a:avLst/>
          </a:prstGeom>
          <a:noFill/>
          <a:ln w="9525">
            <a:noFill/>
          </a:ln>
        </p:spPr>
        <p:txBody>
          <a:bodyPr>
            <a:spAutoFit/>
          </a:bodyPr>
          <a:lstStyle/>
          <a:p>
            <a:pPr>
              <a:spcBef>
                <a:spcPct val="50000"/>
              </a:spcBef>
            </a:pPr>
            <a:r>
              <a:rPr lang="en-US" altLang="zh-CN" sz="2800" i="1">
                <a:latin typeface="Times New Roman" panose="02020603050405020304" pitchFamily="18" charset="0"/>
              </a:rPr>
              <a:t>B   </a:t>
            </a:r>
            <a:r>
              <a:rPr lang="en-US" altLang="zh-CN" sz="2800" i="1">
                <a:solidFill>
                  <a:schemeClr val="hlink"/>
                </a:solidFill>
                <a:latin typeface="Times New Roman" panose="02020603050405020304" pitchFamily="18" charset="0"/>
              </a:rPr>
              <a:t>x</a:t>
            </a:r>
            <a:r>
              <a:rPr lang="en-US" altLang="zh-CN" sz="2800" i="1">
                <a:latin typeface="Times New Roman" panose="02020603050405020304" pitchFamily="18" charset="0"/>
              </a:rPr>
              <a:t>   </a:t>
            </a:r>
            <a:r>
              <a:rPr lang="en-US" altLang="zh-CN" sz="2800" i="1">
                <a:solidFill>
                  <a:schemeClr val="hlink"/>
                </a:solidFill>
                <a:latin typeface="Times New Roman" panose="02020603050405020304" pitchFamily="18" charset="0"/>
              </a:rPr>
              <a:t>x</a:t>
            </a:r>
            <a:r>
              <a:rPr lang="en-US" altLang="zh-CN" sz="2800" i="1">
                <a:latin typeface="Times New Roman" panose="02020603050405020304" pitchFamily="18" charset="0"/>
              </a:rPr>
              <a:t>   </a:t>
            </a:r>
            <a:r>
              <a:rPr lang="en-US" altLang="zh-CN" sz="2800" i="1">
                <a:solidFill>
                  <a:schemeClr val="hlink"/>
                </a:solidFill>
                <a:latin typeface="Times New Roman" panose="02020603050405020304" pitchFamily="18" charset="0"/>
              </a:rPr>
              <a:t>x</a:t>
            </a:r>
            <a:r>
              <a:rPr lang="en-US" altLang="zh-CN" sz="2800" i="1">
                <a:latin typeface="Times New Roman" panose="02020603050405020304" pitchFamily="18" charset="0"/>
              </a:rPr>
              <a:t>   </a:t>
            </a:r>
            <a:r>
              <a:rPr lang="en-US" altLang="zh-CN" sz="2800" i="1">
                <a:solidFill>
                  <a:schemeClr val="hlink"/>
                </a:solidFill>
                <a:latin typeface="Times New Roman" panose="02020603050405020304" pitchFamily="18" charset="0"/>
              </a:rPr>
              <a:t>x</a:t>
            </a:r>
            <a:r>
              <a:rPr lang="en-US" altLang="zh-CN" sz="2800" i="1">
                <a:latin typeface="Times New Roman" panose="02020603050405020304" pitchFamily="18" charset="0"/>
              </a:rPr>
              <a:t>   B</a:t>
            </a:r>
          </a:p>
        </p:txBody>
      </p:sp>
      <p:sp>
        <p:nvSpPr>
          <p:cNvPr id="313361" name="直接连接符 313360"/>
          <p:cNvSpPr/>
          <p:nvPr/>
        </p:nvSpPr>
        <p:spPr>
          <a:xfrm>
            <a:off x="9177655" y="2497773"/>
            <a:ext cx="0" cy="419100"/>
          </a:xfrm>
          <a:prstGeom prst="line">
            <a:avLst/>
          </a:prstGeom>
          <a:ln w="28575" cap="flat" cmpd="sng">
            <a:solidFill>
              <a:srgbClr val="000000"/>
            </a:solidFill>
            <a:prstDash val="solid"/>
            <a:headEnd type="none" w="med" len="med"/>
            <a:tailEnd type="none" w="med" len="med"/>
          </a:ln>
        </p:spPr>
      </p:sp>
      <p:sp>
        <p:nvSpPr>
          <p:cNvPr id="313362" name="直接连接符 313361"/>
          <p:cNvSpPr/>
          <p:nvPr/>
        </p:nvSpPr>
        <p:spPr>
          <a:xfrm>
            <a:off x="9634855" y="2497773"/>
            <a:ext cx="0" cy="419100"/>
          </a:xfrm>
          <a:prstGeom prst="line">
            <a:avLst/>
          </a:prstGeom>
          <a:ln w="28575" cap="flat" cmpd="sng">
            <a:solidFill>
              <a:srgbClr val="000000"/>
            </a:solidFill>
            <a:prstDash val="solid"/>
            <a:headEnd type="none" w="med" len="med"/>
            <a:tailEnd type="none" w="med" len="med"/>
          </a:ln>
        </p:spPr>
      </p:sp>
      <p:sp>
        <p:nvSpPr>
          <p:cNvPr id="313364" name="文本框 313363"/>
          <p:cNvSpPr txBox="1"/>
          <p:nvPr/>
        </p:nvSpPr>
        <p:spPr>
          <a:xfrm>
            <a:off x="7409815" y="3726498"/>
            <a:ext cx="2454275" cy="2573337"/>
          </a:xfrm>
          <a:prstGeom prst="rect">
            <a:avLst/>
          </a:prstGeom>
          <a:solidFill>
            <a:srgbClr val="DDDDDD"/>
          </a:solidFill>
          <a:ln w="9525">
            <a:noFill/>
          </a:ln>
        </p:spPr>
        <p:txBody>
          <a:bodyPr lIns="54000" tIns="10800" rIns="18000" bIns="0">
            <a:spAutoFit/>
          </a:bodyPr>
          <a:lstStyle/>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0,  </a:t>
            </a:r>
            <a:r>
              <a:rPr lang="en-US" altLang="zh-CN" sz="2800" b="1" i="1">
                <a:latin typeface="Times New Roman" panose="02020603050405020304" pitchFamily="18" charset="0"/>
              </a:rPr>
              <a:t>a  a  R  q</a:t>
            </a:r>
            <a:r>
              <a:rPr lang="en-US" altLang="zh-CN" sz="2800" b="1">
                <a:latin typeface="Times New Roman" panose="02020603050405020304" pitchFamily="18" charset="0"/>
              </a:rPr>
              <a:t>0) </a:t>
            </a:r>
          </a:p>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0,  </a:t>
            </a:r>
            <a:r>
              <a:rPr lang="en-US" altLang="zh-CN" sz="2800" b="1" i="1">
                <a:latin typeface="Times New Roman" panose="02020603050405020304" pitchFamily="18" charset="0"/>
              </a:rPr>
              <a:t>b  x  L  q</a:t>
            </a:r>
            <a:r>
              <a:rPr lang="en-US" altLang="zh-CN" sz="2800" b="1">
                <a:latin typeface="Times New Roman" panose="02020603050405020304" pitchFamily="18" charset="0"/>
              </a:rPr>
              <a:t>1)</a:t>
            </a:r>
          </a:p>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1,  </a:t>
            </a:r>
            <a:r>
              <a:rPr lang="en-US" altLang="zh-CN" sz="2800" b="1" i="1">
                <a:latin typeface="Times New Roman" panose="02020603050405020304" pitchFamily="18" charset="0"/>
              </a:rPr>
              <a:t>x  x  L  q</a:t>
            </a:r>
            <a:r>
              <a:rPr lang="en-US" altLang="zh-CN" sz="2800" b="1">
                <a:latin typeface="Times New Roman" panose="02020603050405020304" pitchFamily="18" charset="0"/>
              </a:rPr>
              <a:t>1)</a:t>
            </a:r>
          </a:p>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1,  </a:t>
            </a:r>
            <a:r>
              <a:rPr lang="en-US" altLang="zh-CN" sz="2800" b="1" i="1">
                <a:latin typeface="Times New Roman" panose="02020603050405020304" pitchFamily="18" charset="0"/>
              </a:rPr>
              <a:t>a  x  R  q</a:t>
            </a:r>
            <a:r>
              <a:rPr lang="en-US" altLang="zh-CN" sz="2800" b="1">
                <a:latin typeface="Times New Roman" panose="02020603050405020304" pitchFamily="18" charset="0"/>
              </a:rPr>
              <a:t>2)</a:t>
            </a:r>
          </a:p>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1,  </a:t>
            </a:r>
            <a:r>
              <a:rPr lang="en-US" altLang="zh-CN" sz="2800" b="1" i="1">
                <a:latin typeface="Times New Roman" panose="02020603050405020304" pitchFamily="18" charset="0"/>
              </a:rPr>
              <a:t>B</a:t>
            </a:r>
            <a:r>
              <a:rPr lang="en-US" altLang="zh-CN" sz="2800" b="1">
                <a:latin typeface="Times New Roman" panose="02020603050405020304" pitchFamily="18" charset="0"/>
              </a:rPr>
              <a:t> </a:t>
            </a:r>
            <a:r>
              <a:rPr lang="en-US" altLang="zh-CN" sz="2800" b="1" i="1">
                <a:latin typeface="Times New Roman" panose="02020603050405020304" pitchFamily="18" charset="0"/>
              </a:rPr>
              <a:t>B  H </a:t>
            </a:r>
            <a:r>
              <a:rPr lang="en-US" altLang="zh-CN" sz="2800" b="1" i="1" err="1">
                <a:latin typeface="Times New Roman" panose="02020603050405020304" pitchFamily="18" charset="0"/>
              </a:rPr>
              <a:t>q</a:t>
            </a:r>
            <a:r>
              <a:rPr lang="en-US" altLang="zh-CN" sz="2800" b="1" i="1" baseline="-25000" err="1">
                <a:latin typeface="Times New Roman" panose="02020603050405020304" pitchFamily="18" charset="0"/>
              </a:rPr>
              <a:t>N</a:t>
            </a:r>
            <a:r>
              <a:rPr lang="en-US" altLang="zh-CN" sz="2800" b="1">
                <a:latin typeface="Times New Roman" panose="02020603050405020304" pitchFamily="18" charset="0"/>
              </a:rPr>
              <a:t>)</a:t>
            </a:r>
          </a:p>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2,  </a:t>
            </a:r>
            <a:r>
              <a:rPr lang="en-US" altLang="zh-CN" sz="2800" b="1" i="1">
                <a:latin typeface="Times New Roman" panose="02020603050405020304" pitchFamily="18" charset="0"/>
              </a:rPr>
              <a:t>x  x  R  q</a:t>
            </a:r>
            <a:r>
              <a:rPr lang="en-US" altLang="zh-CN" sz="2800" b="1">
                <a:latin typeface="Times New Roman" panose="02020603050405020304" pitchFamily="18" charset="0"/>
              </a:rPr>
              <a:t>2)</a:t>
            </a:r>
          </a:p>
        </p:txBody>
      </p:sp>
      <p:sp>
        <p:nvSpPr>
          <p:cNvPr id="313365" name="文本框 313364"/>
          <p:cNvSpPr txBox="1"/>
          <p:nvPr/>
        </p:nvSpPr>
        <p:spPr>
          <a:xfrm>
            <a:off x="7352665" y="5866448"/>
            <a:ext cx="2620963" cy="455612"/>
          </a:xfrm>
          <a:prstGeom prst="rect">
            <a:avLst/>
          </a:prstGeom>
          <a:noFill/>
          <a:ln w="28575" cap="flat" cmpd="sng">
            <a:solidFill>
              <a:schemeClr val="hlink"/>
            </a:solidFill>
            <a:prstDash val="solid"/>
            <a:miter/>
            <a:headEnd type="none" w="med" len="med"/>
            <a:tailEnd type="none" w="med" len="med"/>
          </a:ln>
        </p:spPr>
        <p:txBody>
          <a:bodyPr>
            <a:spAutoFit/>
          </a:bodyPr>
          <a:lstStyle/>
          <a:p>
            <a:pPr>
              <a:spcBef>
                <a:spcPct val="30000"/>
              </a:spcBef>
            </a:pPr>
            <a:endParaRPr sz="2200" dirty="0">
              <a:latin typeface="Tahoma" panose="020B0604030504040204" pitchFamily="34" charset="0"/>
            </a:endParaRPr>
          </a:p>
        </p:txBody>
      </p:sp>
      <p:grpSp>
        <p:nvGrpSpPr>
          <p:cNvPr id="313366" name="组合 313365"/>
          <p:cNvGrpSpPr/>
          <p:nvPr/>
        </p:nvGrpSpPr>
        <p:grpSpPr>
          <a:xfrm>
            <a:off x="6261418" y="2497773"/>
            <a:ext cx="4859860" cy="419100"/>
            <a:chOff x="861" y="3181"/>
            <a:chExt cx="3578" cy="264"/>
          </a:xfrm>
        </p:grpSpPr>
        <p:sp>
          <p:nvSpPr>
            <p:cNvPr id="313367" name="直接连接符 313366"/>
            <p:cNvSpPr/>
            <p:nvPr/>
          </p:nvSpPr>
          <p:spPr>
            <a:xfrm>
              <a:off x="861" y="3181"/>
              <a:ext cx="3578" cy="0"/>
            </a:xfrm>
            <a:prstGeom prst="line">
              <a:avLst/>
            </a:prstGeom>
            <a:ln w="28575" cap="flat" cmpd="sng">
              <a:solidFill>
                <a:srgbClr val="000000"/>
              </a:solidFill>
              <a:prstDash val="solid"/>
              <a:headEnd type="none" w="med" len="med"/>
              <a:tailEnd type="none" w="med" len="med"/>
            </a:ln>
          </p:spPr>
        </p:sp>
        <p:sp>
          <p:nvSpPr>
            <p:cNvPr id="313368" name="直接连接符 313367"/>
            <p:cNvSpPr/>
            <p:nvPr/>
          </p:nvSpPr>
          <p:spPr>
            <a:xfrm>
              <a:off x="861" y="3445"/>
              <a:ext cx="3578" cy="0"/>
            </a:xfrm>
            <a:prstGeom prst="line">
              <a:avLst/>
            </a:prstGeom>
            <a:ln w="28575" cap="flat" cmpd="sng">
              <a:solidFill>
                <a:srgbClr val="000000"/>
              </a:solidFill>
              <a:prstDash val="solid"/>
              <a:headEnd type="none" w="med" len="med"/>
              <a:tailEnd type="none" w="med" len="med"/>
            </a:ln>
          </p:spPr>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12.1.1  什么是计算</a:t>
            </a:r>
          </a:p>
        </p:txBody>
      </p:sp>
      <p:sp>
        <p:nvSpPr>
          <p:cNvPr id="299014" name="矩形 299013"/>
          <p:cNvSpPr/>
          <p:nvPr/>
        </p:nvSpPr>
        <p:spPr>
          <a:xfrm>
            <a:off x="739140" y="953135"/>
            <a:ext cx="9549765" cy="44450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1"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8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800" b="1"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28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800" b="1"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dirty="0">
                <a:solidFill>
                  <a:schemeClr val="accent5">
                    <a:lumMod val="50000"/>
                  </a:schemeClr>
                </a:solidFill>
              </a:rPr>
              <a:t>例：构造一个识别符号串</a:t>
            </a:r>
            <a:r>
              <a:rPr lang="en-US" altLang="zh-CN" i="1">
                <a:solidFill>
                  <a:schemeClr val="accent5">
                    <a:lumMod val="50000"/>
                  </a:schemeClr>
                </a:solidFill>
              </a:rPr>
              <a:t>ω</a:t>
            </a:r>
            <a:r>
              <a:rPr lang="zh-CN" altLang="en-US" dirty="0">
                <a:solidFill>
                  <a:schemeClr val="accent5">
                    <a:lumMod val="50000"/>
                  </a:schemeClr>
                </a:solidFill>
              </a:rPr>
              <a:t>＝</a:t>
            </a:r>
            <a:r>
              <a:rPr lang="en-US" altLang="zh-CN" i="1" err="1">
                <a:solidFill>
                  <a:schemeClr val="accent5">
                    <a:lumMod val="50000"/>
                  </a:schemeClr>
                </a:solidFill>
              </a:rPr>
              <a:t>a</a:t>
            </a:r>
            <a:r>
              <a:rPr lang="en-US" altLang="zh-CN" i="1" baseline="30000" err="1">
                <a:solidFill>
                  <a:schemeClr val="accent5">
                    <a:lumMod val="50000"/>
                  </a:schemeClr>
                </a:solidFill>
              </a:rPr>
              <a:t>n</a:t>
            </a:r>
            <a:r>
              <a:rPr lang="en-US" altLang="zh-CN" i="1" err="1">
                <a:solidFill>
                  <a:schemeClr val="accent5">
                    <a:lumMod val="50000"/>
                  </a:schemeClr>
                </a:solidFill>
              </a:rPr>
              <a:t>b</a:t>
            </a:r>
            <a:r>
              <a:rPr lang="en-US" altLang="zh-CN" i="1" baseline="30000" err="1">
                <a:solidFill>
                  <a:schemeClr val="accent5">
                    <a:lumMod val="50000"/>
                  </a:schemeClr>
                </a:solidFill>
              </a:rPr>
              <a:t>n</a:t>
            </a:r>
            <a:r>
              <a:rPr lang="zh-CN" altLang="en-US" dirty="0">
                <a:solidFill>
                  <a:schemeClr val="accent5">
                    <a:lumMod val="50000"/>
                  </a:schemeClr>
                </a:solidFill>
              </a:rPr>
              <a:t>（</a:t>
            </a:r>
            <a:r>
              <a:rPr lang="en-US" altLang="zh-CN" i="1">
                <a:solidFill>
                  <a:schemeClr val="accent5">
                    <a:lumMod val="50000"/>
                  </a:schemeClr>
                </a:solidFill>
              </a:rPr>
              <a:t>n</a:t>
            </a:r>
            <a:r>
              <a:rPr lang="en-US" altLang="zh-CN">
                <a:solidFill>
                  <a:schemeClr val="accent5">
                    <a:lumMod val="50000"/>
                  </a:schemeClr>
                </a:solidFill>
              </a:rPr>
              <a:t>≥1</a:t>
            </a:r>
            <a:r>
              <a:rPr lang="zh-CN" altLang="en-US" dirty="0">
                <a:solidFill>
                  <a:schemeClr val="accent5">
                    <a:lumMod val="50000"/>
                  </a:schemeClr>
                </a:solidFill>
              </a:rPr>
              <a:t>）的图灵机</a:t>
            </a:r>
          </a:p>
        </p:txBody>
      </p:sp>
      <p:sp>
        <p:nvSpPr>
          <p:cNvPr id="314370" name="文本框 314369"/>
          <p:cNvSpPr txBox="1"/>
          <p:nvPr/>
        </p:nvSpPr>
        <p:spPr>
          <a:xfrm>
            <a:off x="4042410" y="1689735"/>
            <a:ext cx="987425" cy="406400"/>
          </a:xfrm>
          <a:prstGeom prst="rect">
            <a:avLst/>
          </a:prstGeom>
          <a:noFill/>
          <a:ln w="19050" cap="flat" cmpd="sng">
            <a:solidFill>
              <a:schemeClr val="accent1"/>
            </a:solidFill>
            <a:prstDash val="solid"/>
            <a:miter/>
            <a:headEnd type="none" w="med" len="med"/>
            <a:tailEnd type="none" w="med" len="med"/>
          </a:ln>
        </p:spPr>
        <p:txBody>
          <a:bodyPr lIns="18000" tIns="10800" rIns="18000" bIns="10800">
            <a:spAutoFit/>
          </a:bodyPr>
          <a:lstStyle/>
          <a:p>
            <a:pPr>
              <a:spcBef>
                <a:spcPct val="50000"/>
              </a:spcBef>
            </a:pPr>
            <a:r>
              <a:rPr lang="zh-CN" altLang="en-US" sz="2400" b="1" dirty="0">
                <a:latin typeface="Tahoma" panose="020B0604030504040204" pitchFamily="34" charset="0"/>
              </a:rPr>
              <a:t>读写头</a:t>
            </a:r>
          </a:p>
        </p:txBody>
      </p:sp>
      <p:sp>
        <p:nvSpPr>
          <p:cNvPr id="314371" name="文本框 314370"/>
          <p:cNvSpPr txBox="1"/>
          <p:nvPr/>
        </p:nvSpPr>
        <p:spPr>
          <a:xfrm>
            <a:off x="2218373" y="3331210"/>
            <a:ext cx="2681287" cy="3014663"/>
          </a:xfrm>
          <a:prstGeom prst="rect">
            <a:avLst/>
          </a:prstGeom>
          <a:noFill/>
          <a:ln w="38100" cap="flat" cmpd="sng">
            <a:solidFill>
              <a:schemeClr val="accent1"/>
            </a:solidFill>
            <a:prstDash val="solid"/>
            <a:miter/>
            <a:headEnd type="none" w="med" len="med"/>
            <a:tailEnd type="none" w="med" len="med"/>
          </a:ln>
        </p:spPr>
        <p:txBody>
          <a:bodyPr>
            <a:spAutoFit/>
          </a:bodyPr>
          <a:lstStyle/>
          <a:p>
            <a:pPr>
              <a:lnSpc>
                <a:spcPct val="90000"/>
              </a:lnSpc>
              <a:spcBef>
                <a:spcPct val="50000"/>
              </a:spcBef>
            </a:pPr>
            <a:r>
              <a:rPr lang="zh-CN" altLang="en-US" sz="2400" b="1" dirty="0">
                <a:solidFill>
                  <a:schemeClr val="hlink"/>
                </a:solidFill>
                <a:latin typeface="Tahoma" panose="020B0604030504040204" pitchFamily="34" charset="0"/>
              </a:rPr>
              <a:t>程序</a:t>
            </a:r>
          </a:p>
          <a:p>
            <a:pPr>
              <a:lnSpc>
                <a:spcPct val="90000"/>
              </a:lnSpc>
              <a:spcBef>
                <a:spcPct val="50000"/>
              </a:spcBef>
            </a:pPr>
            <a:endParaRPr lang="zh-CN" altLang="en-US" sz="2400" b="1" dirty="0">
              <a:solidFill>
                <a:schemeClr val="hlink"/>
              </a:solidFill>
              <a:latin typeface="Tahoma" panose="020B0604030504040204" pitchFamily="34" charset="0"/>
            </a:endParaRPr>
          </a:p>
          <a:p>
            <a:pPr>
              <a:lnSpc>
                <a:spcPct val="90000"/>
              </a:lnSpc>
              <a:spcBef>
                <a:spcPct val="50000"/>
              </a:spcBef>
            </a:pPr>
            <a:endParaRPr lang="zh-CN" altLang="en-US" sz="2400" b="1" dirty="0">
              <a:solidFill>
                <a:schemeClr val="hlink"/>
              </a:solidFill>
              <a:latin typeface="Tahoma" panose="020B0604030504040204" pitchFamily="34" charset="0"/>
            </a:endParaRPr>
          </a:p>
          <a:p>
            <a:pPr>
              <a:lnSpc>
                <a:spcPct val="90000"/>
              </a:lnSpc>
              <a:spcBef>
                <a:spcPct val="50000"/>
              </a:spcBef>
            </a:pPr>
            <a:endParaRPr lang="zh-CN" altLang="en-US" sz="2400" b="1" dirty="0">
              <a:solidFill>
                <a:schemeClr val="hlink"/>
              </a:solidFill>
              <a:latin typeface="Tahoma" panose="020B0604030504040204" pitchFamily="34" charset="0"/>
            </a:endParaRPr>
          </a:p>
          <a:p>
            <a:pPr>
              <a:lnSpc>
                <a:spcPct val="90000"/>
              </a:lnSpc>
              <a:spcBef>
                <a:spcPct val="50000"/>
              </a:spcBef>
            </a:pPr>
            <a:endParaRPr lang="zh-CN" altLang="en-US" sz="2400" b="1" dirty="0">
              <a:solidFill>
                <a:schemeClr val="hlink"/>
              </a:solidFill>
              <a:latin typeface="Tahoma" panose="020B0604030504040204" pitchFamily="34" charset="0"/>
            </a:endParaRPr>
          </a:p>
          <a:p>
            <a:pPr>
              <a:lnSpc>
                <a:spcPct val="90000"/>
              </a:lnSpc>
              <a:spcBef>
                <a:spcPct val="50000"/>
              </a:spcBef>
            </a:pPr>
            <a:endParaRPr lang="zh-CN" altLang="en-US" sz="2400" b="1" dirty="0">
              <a:solidFill>
                <a:schemeClr val="hlink"/>
              </a:solidFill>
              <a:latin typeface="Tahoma" panose="020B0604030504040204" pitchFamily="34" charset="0"/>
            </a:endParaRPr>
          </a:p>
        </p:txBody>
      </p:sp>
      <p:sp>
        <p:nvSpPr>
          <p:cNvPr id="314377" name="直接连接符 314376"/>
          <p:cNvSpPr/>
          <p:nvPr/>
        </p:nvSpPr>
        <p:spPr>
          <a:xfrm>
            <a:off x="3423285" y="2497773"/>
            <a:ext cx="0" cy="419100"/>
          </a:xfrm>
          <a:prstGeom prst="line">
            <a:avLst/>
          </a:prstGeom>
          <a:ln w="28575" cap="flat" cmpd="sng">
            <a:solidFill>
              <a:srgbClr val="000000"/>
            </a:solidFill>
            <a:prstDash val="solid"/>
            <a:headEnd type="none" w="med" len="med"/>
            <a:tailEnd type="none" w="med" len="med"/>
          </a:ln>
        </p:spPr>
      </p:sp>
      <p:sp>
        <p:nvSpPr>
          <p:cNvPr id="314378" name="直接连接符 314377"/>
          <p:cNvSpPr/>
          <p:nvPr/>
        </p:nvSpPr>
        <p:spPr>
          <a:xfrm>
            <a:off x="3888423" y="2497773"/>
            <a:ext cx="0" cy="419100"/>
          </a:xfrm>
          <a:prstGeom prst="line">
            <a:avLst/>
          </a:prstGeom>
          <a:ln w="28575" cap="flat" cmpd="sng">
            <a:solidFill>
              <a:srgbClr val="000000"/>
            </a:solidFill>
            <a:prstDash val="solid"/>
            <a:headEnd type="none" w="med" len="med"/>
            <a:tailEnd type="none" w="med" len="med"/>
          </a:ln>
        </p:spPr>
      </p:sp>
      <p:sp>
        <p:nvSpPr>
          <p:cNvPr id="314379" name="直接连接符 314378"/>
          <p:cNvSpPr/>
          <p:nvPr/>
        </p:nvSpPr>
        <p:spPr>
          <a:xfrm>
            <a:off x="4339273" y="2497773"/>
            <a:ext cx="0" cy="419100"/>
          </a:xfrm>
          <a:prstGeom prst="line">
            <a:avLst/>
          </a:prstGeom>
          <a:ln w="28575" cap="flat" cmpd="sng">
            <a:solidFill>
              <a:srgbClr val="000000"/>
            </a:solidFill>
            <a:prstDash val="solid"/>
            <a:headEnd type="none" w="med" len="med"/>
            <a:tailEnd type="none" w="med" len="med"/>
          </a:ln>
        </p:spPr>
      </p:sp>
      <p:sp>
        <p:nvSpPr>
          <p:cNvPr id="314381" name="直接连接符 314380"/>
          <p:cNvSpPr/>
          <p:nvPr/>
        </p:nvSpPr>
        <p:spPr>
          <a:xfrm>
            <a:off x="4521835" y="2172335"/>
            <a:ext cx="0" cy="301625"/>
          </a:xfrm>
          <a:prstGeom prst="line">
            <a:avLst/>
          </a:prstGeom>
          <a:ln w="28575" cap="flat" cmpd="sng">
            <a:solidFill>
              <a:srgbClr val="000000"/>
            </a:solidFill>
            <a:prstDash val="solid"/>
            <a:headEnd type="none" w="med" len="med"/>
            <a:tailEnd type="stealth" w="lg" len="med"/>
          </a:ln>
        </p:spPr>
      </p:sp>
      <p:sp>
        <p:nvSpPr>
          <p:cNvPr id="314382" name="直接连接符 314381"/>
          <p:cNvSpPr/>
          <p:nvPr/>
        </p:nvSpPr>
        <p:spPr>
          <a:xfrm>
            <a:off x="2494598" y="2499360"/>
            <a:ext cx="0" cy="419100"/>
          </a:xfrm>
          <a:prstGeom prst="line">
            <a:avLst/>
          </a:prstGeom>
          <a:ln w="28575" cap="flat" cmpd="sng">
            <a:solidFill>
              <a:srgbClr val="000000"/>
            </a:solidFill>
            <a:prstDash val="solid"/>
            <a:headEnd type="none" w="med" len="med"/>
            <a:tailEnd type="none" w="med" len="med"/>
          </a:ln>
        </p:spPr>
      </p:sp>
      <p:sp>
        <p:nvSpPr>
          <p:cNvPr id="314383" name="直接连接符 314382"/>
          <p:cNvSpPr/>
          <p:nvPr/>
        </p:nvSpPr>
        <p:spPr>
          <a:xfrm>
            <a:off x="2959735" y="2499360"/>
            <a:ext cx="0" cy="419100"/>
          </a:xfrm>
          <a:prstGeom prst="line">
            <a:avLst/>
          </a:prstGeom>
          <a:ln w="28575" cap="flat" cmpd="sng">
            <a:solidFill>
              <a:srgbClr val="000000"/>
            </a:solidFill>
            <a:prstDash val="solid"/>
            <a:headEnd type="none" w="med" len="med"/>
            <a:tailEnd type="none" w="med" len="med"/>
          </a:ln>
        </p:spPr>
      </p:sp>
      <p:sp>
        <p:nvSpPr>
          <p:cNvPr id="314384" name="文本框 314383"/>
          <p:cNvSpPr txBox="1"/>
          <p:nvPr/>
        </p:nvSpPr>
        <p:spPr>
          <a:xfrm>
            <a:off x="2550160" y="2434273"/>
            <a:ext cx="3078163" cy="519112"/>
          </a:xfrm>
          <a:prstGeom prst="rect">
            <a:avLst/>
          </a:prstGeom>
          <a:noFill/>
          <a:ln w="9525">
            <a:noFill/>
          </a:ln>
        </p:spPr>
        <p:txBody>
          <a:bodyPr>
            <a:spAutoFit/>
          </a:bodyPr>
          <a:lstStyle/>
          <a:p>
            <a:pPr>
              <a:spcBef>
                <a:spcPct val="50000"/>
              </a:spcBef>
            </a:pPr>
            <a:r>
              <a:rPr lang="en-US" altLang="zh-CN" sz="2800" i="1">
                <a:latin typeface="Times New Roman" panose="02020603050405020304" pitchFamily="18" charset="0"/>
              </a:rPr>
              <a:t>B   </a:t>
            </a:r>
            <a:r>
              <a:rPr lang="en-US" altLang="zh-CN" sz="2800" i="1">
                <a:solidFill>
                  <a:schemeClr val="hlink"/>
                </a:solidFill>
                <a:latin typeface="Times New Roman" panose="02020603050405020304" pitchFamily="18" charset="0"/>
              </a:rPr>
              <a:t>x</a:t>
            </a:r>
            <a:r>
              <a:rPr lang="en-US" altLang="zh-CN" sz="2800" i="1">
                <a:latin typeface="Times New Roman" panose="02020603050405020304" pitchFamily="18" charset="0"/>
              </a:rPr>
              <a:t>   </a:t>
            </a:r>
            <a:r>
              <a:rPr lang="en-US" altLang="zh-CN" sz="2800" i="1">
                <a:solidFill>
                  <a:schemeClr val="hlink"/>
                </a:solidFill>
                <a:latin typeface="Times New Roman" panose="02020603050405020304" pitchFamily="18" charset="0"/>
              </a:rPr>
              <a:t>x</a:t>
            </a:r>
            <a:r>
              <a:rPr lang="en-US" altLang="zh-CN" sz="2800" i="1">
                <a:latin typeface="Times New Roman" panose="02020603050405020304" pitchFamily="18" charset="0"/>
              </a:rPr>
              <a:t>   </a:t>
            </a:r>
            <a:r>
              <a:rPr lang="en-US" altLang="zh-CN" sz="2800" i="1">
                <a:solidFill>
                  <a:schemeClr val="hlink"/>
                </a:solidFill>
                <a:latin typeface="Times New Roman" panose="02020603050405020304" pitchFamily="18" charset="0"/>
              </a:rPr>
              <a:t>x</a:t>
            </a:r>
            <a:r>
              <a:rPr lang="en-US" altLang="zh-CN" sz="2800" i="1">
                <a:latin typeface="Times New Roman" panose="02020603050405020304" pitchFamily="18" charset="0"/>
              </a:rPr>
              <a:t>   </a:t>
            </a:r>
            <a:r>
              <a:rPr lang="en-US" altLang="zh-CN" sz="2800" i="1">
                <a:solidFill>
                  <a:schemeClr val="hlink"/>
                </a:solidFill>
                <a:latin typeface="Times New Roman" panose="02020603050405020304" pitchFamily="18" charset="0"/>
              </a:rPr>
              <a:t>x</a:t>
            </a:r>
            <a:r>
              <a:rPr lang="en-US" altLang="zh-CN" sz="2800" i="1">
                <a:latin typeface="Times New Roman" panose="02020603050405020304" pitchFamily="18" charset="0"/>
              </a:rPr>
              <a:t>   B</a:t>
            </a:r>
          </a:p>
        </p:txBody>
      </p:sp>
      <p:sp>
        <p:nvSpPr>
          <p:cNvPr id="314385" name="直接连接符 314384"/>
          <p:cNvSpPr/>
          <p:nvPr/>
        </p:nvSpPr>
        <p:spPr>
          <a:xfrm>
            <a:off x="4810760" y="2497773"/>
            <a:ext cx="0" cy="419100"/>
          </a:xfrm>
          <a:prstGeom prst="line">
            <a:avLst/>
          </a:prstGeom>
          <a:ln w="28575" cap="flat" cmpd="sng">
            <a:solidFill>
              <a:srgbClr val="000000"/>
            </a:solidFill>
            <a:prstDash val="solid"/>
            <a:headEnd type="none" w="med" len="med"/>
            <a:tailEnd type="none" w="med" len="med"/>
          </a:ln>
        </p:spPr>
      </p:sp>
      <p:sp>
        <p:nvSpPr>
          <p:cNvPr id="314386" name="直接连接符 314385"/>
          <p:cNvSpPr/>
          <p:nvPr/>
        </p:nvSpPr>
        <p:spPr>
          <a:xfrm>
            <a:off x="5267960" y="2497773"/>
            <a:ext cx="0" cy="419100"/>
          </a:xfrm>
          <a:prstGeom prst="line">
            <a:avLst/>
          </a:prstGeom>
          <a:ln w="28575" cap="flat" cmpd="sng">
            <a:solidFill>
              <a:srgbClr val="000000"/>
            </a:solidFill>
            <a:prstDash val="solid"/>
            <a:headEnd type="none" w="med" len="med"/>
            <a:tailEnd type="none" w="med" len="med"/>
          </a:ln>
        </p:spPr>
      </p:sp>
      <p:sp>
        <p:nvSpPr>
          <p:cNvPr id="314387" name="文本框 314386"/>
          <p:cNvSpPr txBox="1"/>
          <p:nvPr/>
        </p:nvSpPr>
        <p:spPr>
          <a:xfrm>
            <a:off x="5379085" y="4066223"/>
            <a:ext cx="3749675" cy="822325"/>
          </a:xfrm>
          <a:prstGeom prst="rect">
            <a:avLst/>
          </a:prstGeom>
          <a:noFill/>
          <a:ln w="9525">
            <a:noFill/>
          </a:ln>
        </p:spPr>
        <p:txBody>
          <a:bodyPr>
            <a:spAutoFit/>
          </a:bodyPr>
          <a:lstStyle/>
          <a:p>
            <a:r>
              <a:rPr lang="zh-CN" altLang="en-US" sz="2400" b="1" dirty="0">
                <a:latin typeface="Times New Roman" panose="02020603050405020304" pitchFamily="18" charset="0"/>
              </a:rPr>
              <a:t>读写头扫描到标记</a:t>
            </a:r>
            <a:r>
              <a:rPr lang="en-US" altLang="zh-CN" sz="2400" b="1" i="1">
                <a:latin typeface="Times New Roman" panose="02020603050405020304" pitchFamily="18" charset="0"/>
              </a:rPr>
              <a:t>x</a:t>
            </a:r>
            <a:r>
              <a:rPr lang="zh-CN" altLang="en-US" sz="2400" b="1" dirty="0">
                <a:latin typeface="Times New Roman" panose="02020603050405020304" pitchFamily="18" charset="0"/>
              </a:rPr>
              <a:t>，</a:t>
            </a:r>
          </a:p>
          <a:p>
            <a:r>
              <a:rPr lang="zh-CN" altLang="en-US" sz="2400" b="1" dirty="0">
                <a:latin typeface="Times New Roman" panose="02020603050405020304" pitchFamily="18" charset="0"/>
              </a:rPr>
              <a:t>则继续往右走</a:t>
            </a:r>
            <a:r>
              <a:rPr lang="zh-CN" altLang="en-US" sz="2400" dirty="0">
                <a:latin typeface="Times New Roman" panose="02020603050405020304" pitchFamily="18" charset="0"/>
              </a:rPr>
              <a:t> </a:t>
            </a:r>
            <a:endParaRPr lang="zh-CN" altLang="en-US" sz="2400">
              <a:latin typeface="Times New Roman" panose="02020603050405020304" pitchFamily="18" charset="0"/>
            </a:endParaRPr>
          </a:p>
        </p:txBody>
      </p:sp>
      <p:sp>
        <p:nvSpPr>
          <p:cNvPr id="314388" name="文本框 314387"/>
          <p:cNvSpPr txBox="1"/>
          <p:nvPr/>
        </p:nvSpPr>
        <p:spPr>
          <a:xfrm>
            <a:off x="2283460" y="3726498"/>
            <a:ext cx="2454275" cy="2573337"/>
          </a:xfrm>
          <a:prstGeom prst="rect">
            <a:avLst/>
          </a:prstGeom>
          <a:solidFill>
            <a:srgbClr val="DDDDDD"/>
          </a:solidFill>
          <a:ln w="9525">
            <a:noFill/>
          </a:ln>
        </p:spPr>
        <p:txBody>
          <a:bodyPr lIns="54000" tIns="10800" rIns="18000" bIns="0">
            <a:spAutoFit/>
          </a:bodyPr>
          <a:lstStyle/>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0,  </a:t>
            </a:r>
            <a:r>
              <a:rPr lang="en-US" altLang="zh-CN" sz="2800" b="1" i="1">
                <a:latin typeface="Times New Roman" panose="02020603050405020304" pitchFamily="18" charset="0"/>
              </a:rPr>
              <a:t>a  a  R  q</a:t>
            </a:r>
            <a:r>
              <a:rPr lang="en-US" altLang="zh-CN" sz="2800" b="1">
                <a:latin typeface="Times New Roman" panose="02020603050405020304" pitchFamily="18" charset="0"/>
              </a:rPr>
              <a:t>0) </a:t>
            </a:r>
          </a:p>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0,  </a:t>
            </a:r>
            <a:r>
              <a:rPr lang="en-US" altLang="zh-CN" sz="2800" b="1" i="1">
                <a:latin typeface="Times New Roman" panose="02020603050405020304" pitchFamily="18" charset="0"/>
              </a:rPr>
              <a:t>b  x  L  q</a:t>
            </a:r>
            <a:r>
              <a:rPr lang="en-US" altLang="zh-CN" sz="2800" b="1">
                <a:latin typeface="Times New Roman" panose="02020603050405020304" pitchFamily="18" charset="0"/>
              </a:rPr>
              <a:t>1)</a:t>
            </a:r>
          </a:p>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1,  </a:t>
            </a:r>
            <a:r>
              <a:rPr lang="en-US" altLang="zh-CN" sz="2800" b="1" i="1">
                <a:latin typeface="Times New Roman" panose="02020603050405020304" pitchFamily="18" charset="0"/>
              </a:rPr>
              <a:t>x  x  L  q</a:t>
            </a:r>
            <a:r>
              <a:rPr lang="en-US" altLang="zh-CN" sz="2800" b="1">
                <a:latin typeface="Times New Roman" panose="02020603050405020304" pitchFamily="18" charset="0"/>
              </a:rPr>
              <a:t>1)</a:t>
            </a:r>
          </a:p>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1,  </a:t>
            </a:r>
            <a:r>
              <a:rPr lang="en-US" altLang="zh-CN" sz="2800" b="1" i="1">
                <a:latin typeface="Times New Roman" panose="02020603050405020304" pitchFamily="18" charset="0"/>
              </a:rPr>
              <a:t>a  x  R  q</a:t>
            </a:r>
            <a:r>
              <a:rPr lang="en-US" altLang="zh-CN" sz="2800" b="1">
                <a:latin typeface="Times New Roman" panose="02020603050405020304" pitchFamily="18" charset="0"/>
              </a:rPr>
              <a:t>2)</a:t>
            </a:r>
          </a:p>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1,  </a:t>
            </a:r>
            <a:r>
              <a:rPr lang="en-US" altLang="zh-CN" sz="2800" b="1" i="1">
                <a:latin typeface="Times New Roman" panose="02020603050405020304" pitchFamily="18" charset="0"/>
              </a:rPr>
              <a:t>B</a:t>
            </a:r>
            <a:r>
              <a:rPr lang="en-US" altLang="zh-CN" sz="2800" b="1">
                <a:latin typeface="Times New Roman" panose="02020603050405020304" pitchFamily="18" charset="0"/>
              </a:rPr>
              <a:t> </a:t>
            </a:r>
            <a:r>
              <a:rPr lang="en-US" altLang="zh-CN" sz="2800" b="1" i="1">
                <a:latin typeface="Times New Roman" panose="02020603050405020304" pitchFamily="18" charset="0"/>
              </a:rPr>
              <a:t>B  H </a:t>
            </a:r>
            <a:r>
              <a:rPr lang="en-US" altLang="zh-CN" sz="2800" b="1" i="1" err="1">
                <a:latin typeface="Times New Roman" panose="02020603050405020304" pitchFamily="18" charset="0"/>
              </a:rPr>
              <a:t>q</a:t>
            </a:r>
            <a:r>
              <a:rPr lang="en-US" altLang="zh-CN" sz="2800" b="1" i="1" baseline="-25000" err="1">
                <a:latin typeface="Times New Roman" panose="02020603050405020304" pitchFamily="18" charset="0"/>
              </a:rPr>
              <a:t>N</a:t>
            </a:r>
            <a:r>
              <a:rPr lang="en-US" altLang="zh-CN" sz="2800" b="1">
                <a:latin typeface="Times New Roman" panose="02020603050405020304" pitchFamily="18" charset="0"/>
              </a:rPr>
              <a:t>)</a:t>
            </a:r>
          </a:p>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2,  </a:t>
            </a:r>
            <a:r>
              <a:rPr lang="en-US" altLang="zh-CN" sz="2800" b="1" i="1">
                <a:latin typeface="Times New Roman" panose="02020603050405020304" pitchFamily="18" charset="0"/>
              </a:rPr>
              <a:t>x  x  R  q</a:t>
            </a:r>
            <a:r>
              <a:rPr lang="en-US" altLang="zh-CN" sz="2800" b="1">
                <a:latin typeface="Times New Roman" panose="02020603050405020304" pitchFamily="18" charset="0"/>
              </a:rPr>
              <a:t>2)</a:t>
            </a:r>
          </a:p>
        </p:txBody>
      </p:sp>
      <p:sp>
        <p:nvSpPr>
          <p:cNvPr id="314389" name="文本框 314388"/>
          <p:cNvSpPr txBox="1"/>
          <p:nvPr/>
        </p:nvSpPr>
        <p:spPr>
          <a:xfrm>
            <a:off x="2226310" y="5866448"/>
            <a:ext cx="2620963" cy="455612"/>
          </a:xfrm>
          <a:prstGeom prst="rect">
            <a:avLst/>
          </a:prstGeom>
          <a:noFill/>
          <a:ln w="28575" cap="flat" cmpd="sng">
            <a:solidFill>
              <a:schemeClr val="hlink"/>
            </a:solidFill>
            <a:prstDash val="solid"/>
            <a:miter/>
            <a:headEnd type="none" w="med" len="med"/>
            <a:tailEnd type="none" w="med" len="med"/>
          </a:ln>
        </p:spPr>
        <p:txBody>
          <a:bodyPr>
            <a:spAutoFit/>
          </a:bodyPr>
          <a:lstStyle/>
          <a:p>
            <a:pPr>
              <a:spcBef>
                <a:spcPct val="30000"/>
              </a:spcBef>
            </a:pPr>
            <a:endParaRPr sz="2200" dirty="0">
              <a:latin typeface="Tahoma" panose="020B0604030504040204" pitchFamily="34" charset="0"/>
            </a:endParaRPr>
          </a:p>
        </p:txBody>
      </p:sp>
      <p:grpSp>
        <p:nvGrpSpPr>
          <p:cNvPr id="314390" name="组合 314389"/>
          <p:cNvGrpSpPr/>
          <p:nvPr/>
        </p:nvGrpSpPr>
        <p:grpSpPr>
          <a:xfrm>
            <a:off x="1894523" y="2497773"/>
            <a:ext cx="6405562" cy="419100"/>
            <a:chOff x="861" y="3181"/>
            <a:chExt cx="4716" cy="264"/>
          </a:xfrm>
        </p:grpSpPr>
        <p:sp>
          <p:nvSpPr>
            <p:cNvPr id="314391" name="直接连接符 314390"/>
            <p:cNvSpPr/>
            <p:nvPr/>
          </p:nvSpPr>
          <p:spPr>
            <a:xfrm>
              <a:off x="861" y="3181"/>
              <a:ext cx="4716" cy="0"/>
            </a:xfrm>
            <a:prstGeom prst="line">
              <a:avLst/>
            </a:prstGeom>
            <a:ln w="28575" cap="flat" cmpd="sng">
              <a:solidFill>
                <a:srgbClr val="000000"/>
              </a:solidFill>
              <a:prstDash val="solid"/>
              <a:headEnd type="none" w="med" len="med"/>
              <a:tailEnd type="none" w="med" len="med"/>
            </a:ln>
          </p:spPr>
        </p:sp>
        <p:sp>
          <p:nvSpPr>
            <p:cNvPr id="314392" name="直接连接符 314391"/>
            <p:cNvSpPr/>
            <p:nvPr/>
          </p:nvSpPr>
          <p:spPr>
            <a:xfrm>
              <a:off x="861" y="3445"/>
              <a:ext cx="4716" cy="0"/>
            </a:xfrm>
            <a:prstGeom prst="line">
              <a:avLst/>
            </a:prstGeom>
            <a:ln w="28575" cap="flat" cmpd="sng">
              <a:solidFill>
                <a:srgbClr val="000000"/>
              </a:solidFill>
              <a:prstDash val="solid"/>
              <a:headEnd type="none" w="med" len="med"/>
              <a:tailEnd type="none" w="med" len="med"/>
            </a:ln>
          </p:spPr>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12.1.1  什么是计算</a:t>
            </a:r>
          </a:p>
        </p:txBody>
      </p:sp>
      <p:sp>
        <p:nvSpPr>
          <p:cNvPr id="299014" name="矩形 299013"/>
          <p:cNvSpPr/>
          <p:nvPr/>
        </p:nvSpPr>
        <p:spPr>
          <a:xfrm>
            <a:off x="739140" y="953135"/>
            <a:ext cx="9549765" cy="44450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1"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8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800" b="1"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28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800" b="1"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dirty="0">
                <a:solidFill>
                  <a:schemeClr val="accent5">
                    <a:lumMod val="50000"/>
                  </a:schemeClr>
                </a:solidFill>
              </a:rPr>
              <a:t>例：构造一个识别符号串</a:t>
            </a:r>
            <a:r>
              <a:rPr lang="en-US" altLang="zh-CN" i="1">
                <a:solidFill>
                  <a:schemeClr val="accent5">
                    <a:lumMod val="50000"/>
                  </a:schemeClr>
                </a:solidFill>
              </a:rPr>
              <a:t>ω</a:t>
            </a:r>
            <a:r>
              <a:rPr lang="zh-CN" altLang="en-US" dirty="0">
                <a:solidFill>
                  <a:schemeClr val="accent5">
                    <a:lumMod val="50000"/>
                  </a:schemeClr>
                </a:solidFill>
              </a:rPr>
              <a:t>＝</a:t>
            </a:r>
            <a:r>
              <a:rPr lang="en-US" altLang="zh-CN" i="1" err="1">
                <a:solidFill>
                  <a:schemeClr val="accent5">
                    <a:lumMod val="50000"/>
                  </a:schemeClr>
                </a:solidFill>
              </a:rPr>
              <a:t>a</a:t>
            </a:r>
            <a:r>
              <a:rPr lang="en-US" altLang="zh-CN" i="1" baseline="30000" err="1">
                <a:solidFill>
                  <a:schemeClr val="accent5">
                    <a:lumMod val="50000"/>
                  </a:schemeClr>
                </a:solidFill>
              </a:rPr>
              <a:t>n</a:t>
            </a:r>
            <a:r>
              <a:rPr lang="en-US" altLang="zh-CN" i="1" err="1">
                <a:solidFill>
                  <a:schemeClr val="accent5">
                    <a:lumMod val="50000"/>
                  </a:schemeClr>
                </a:solidFill>
              </a:rPr>
              <a:t>b</a:t>
            </a:r>
            <a:r>
              <a:rPr lang="en-US" altLang="zh-CN" i="1" baseline="30000" err="1">
                <a:solidFill>
                  <a:schemeClr val="accent5">
                    <a:lumMod val="50000"/>
                  </a:schemeClr>
                </a:solidFill>
              </a:rPr>
              <a:t>n</a:t>
            </a:r>
            <a:r>
              <a:rPr lang="zh-CN" altLang="en-US" dirty="0">
                <a:solidFill>
                  <a:schemeClr val="accent5">
                    <a:lumMod val="50000"/>
                  </a:schemeClr>
                </a:solidFill>
              </a:rPr>
              <a:t>（</a:t>
            </a:r>
            <a:r>
              <a:rPr lang="en-US" altLang="zh-CN" i="1">
                <a:solidFill>
                  <a:schemeClr val="accent5">
                    <a:lumMod val="50000"/>
                  </a:schemeClr>
                </a:solidFill>
              </a:rPr>
              <a:t>n</a:t>
            </a:r>
            <a:r>
              <a:rPr lang="en-US" altLang="zh-CN">
                <a:solidFill>
                  <a:schemeClr val="accent5">
                    <a:lumMod val="50000"/>
                  </a:schemeClr>
                </a:solidFill>
              </a:rPr>
              <a:t>≥1</a:t>
            </a:r>
            <a:r>
              <a:rPr lang="zh-CN" altLang="en-US" dirty="0">
                <a:solidFill>
                  <a:schemeClr val="accent5">
                    <a:lumMod val="50000"/>
                  </a:schemeClr>
                </a:solidFill>
              </a:rPr>
              <a:t>）的图灵机</a:t>
            </a:r>
          </a:p>
        </p:txBody>
      </p:sp>
      <p:sp>
        <p:nvSpPr>
          <p:cNvPr id="315394" name="文本框 315393"/>
          <p:cNvSpPr txBox="1"/>
          <p:nvPr/>
        </p:nvSpPr>
        <p:spPr>
          <a:xfrm>
            <a:off x="3378200" y="1689735"/>
            <a:ext cx="987425" cy="406400"/>
          </a:xfrm>
          <a:prstGeom prst="rect">
            <a:avLst/>
          </a:prstGeom>
          <a:noFill/>
          <a:ln w="19050" cap="flat" cmpd="sng">
            <a:solidFill>
              <a:schemeClr val="accent1"/>
            </a:solidFill>
            <a:prstDash val="solid"/>
            <a:miter/>
            <a:headEnd type="none" w="med" len="med"/>
            <a:tailEnd type="none" w="med" len="med"/>
          </a:ln>
        </p:spPr>
        <p:txBody>
          <a:bodyPr lIns="18000" tIns="10800" rIns="18000" bIns="10800">
            <a:spAutoFit/>
          </a:bodyPr>
          <a:lstStyle/>
          <a:p>
            <a:pPr>
              <a:spcBef>
                <a:spcPct val="50000"/>
              </a:spcBef>
            </a:pPr>
            <a:r>
              <a:rPr lang="zh-CN" altLang="en-US" sz="2400" b="1" dirty="0">
                <a:latin typeface="Tahoma" panose="020B0604030504040204" pitchFamily="34" charset="0"/>
              </a:rPr>
              <a:t>读写头</a:t>
            </a:r>
          </a:p>
        </p:txBody>
      </p:sp>
      <p:sp>
        <p:nvSpPr>
          <p:cNvPr id="315395" name="文本框 315394"/>
          <p:cNvSpPr txBox="1"/>
          <p:nvPr/>
        </p:nvSpPr>
        <p:spPr>
          <a:xfrm>
            <a:off x="1093788" y="3331210"/>
            <a:ext cx="2681287" cy="3014663"/>
          </a:xfrm>
          <a:prstGeom prst="rect">
            <a:avLst/>
          </a:prstGeom>
          <a:noFill/>
          <a:ln w="38100" cap="flat" cmpd="sng">
            <a:solidFill>
              <a:schemeClr val="accent1"/>
            </a:solidFill>
            <a:prstDash val="solid"/>
            <a:miter/>
            <a:headEnd type="none" w="med" len="med"/>
            <a:tailEnd type="none" w="med" len="med"/>
          </a:ln>
        </p:spPr>
        <p:txBody>
          <a:bodyPr>
            <a:spAutoFit/>
          </a:bodyPr>
          <a:lstStyle/>
          <a:p>
            <a:pPr>
              <a:lnSpc>
                <a:spcPct val="90000"/>
              </a:lnSpc>
              <a:spcBef>
                <a:spcPct val="50000"/>
              </a:spcBef>
            </a:pPr>
            <a:r>
              <a:rPr lang="zh-CN" altLang="en-US" sz="2400" b="1" dirty="0">
                <a:solidFill>
                  <a:schemeClr val="hlink"/>
                </a:solidFill>
                <a:latin typeface="Tahoma" panose="020B0604030504040204" pitchFamily="34" charset="0"/>
              </a:rPr>
              <a:t>程序</a:t>
            </a:r>
          </a:p>
          <a:p>
            <a:pPr>
              <a:lnSpc>
                <a:spcPct val="90000"/>
              </a:lnSpc>
              <a:spcBef>
                <a:spcPct val="50000"/>
              </a:spcBef>
            </a:pPr>
            <a:endParaRPr lang="zh-CN" altLang="en-US" sz="2400" b="1" dirty="0">
              <a:solidFill>
                <a:schemeClr val="hlink"/>
              </a:solidFill>
              <a:latin typeface="Tahoma" panose="020B0604030504040204" pitchFamily="34" charset="0"/>
            </a:endParaRPr>
          </a:p>
          <a:p>
            <a:pPr>
              <a:lnSpc>
                <a:spcPct val="90000"/>
              </a:lnSpc>
              <a:spcBef>
                <a:spcPct val="50000"/>
              </a:spcBef>
            </a:pPr>
            <a:endParaRPr lang="zh-CN" altLang="en-US" sz="2400" b="1" dirty="0">
              <a:solidFill>
                <a:schemeClr val="hlink"/>
              </a:solidFill>
              <a:latin typeface="Tahoma" panose="020B0604030504040204" pitchFamily="34" charset="0"/>
            </a:endParaRPr>
          </a:p>
          <a:p>
            <a:pPr>
              <a:lnSpc>
                <a:spcPct val="90000"/>
              </a:lnSpc>
              <a:spcBef>
                <a:spcPct val="50000"/>
              </a:spcBef>
            </a:pPr>
            <a:endParaRPr lang="zh-CN" altLang="en-US" sz="2400" b="1" dirty="0">
              <a:solidFill>
                <a:schemeClr val="hlink"/>
              </a:solidFill>
              <a:latin typeface="Tahoma" panose="020B0604030504040204" pitchFamily="34" charset="0"/>
            </a:endParaRPr>
          </a:p>
          <a:p>
            <a:pPr>
              <a:lnSpc>
                <a:spcPct val="90000"/>
              </a:lnSpc>
              <a:spcBef>
                <a:spcPct val="50000"/>
              </a:spcBef>
            </a:pPr>
            <a:endParaRPr lang="zh-CN" altLang="en-US" sz="2400" b="1" dirty="0">
              <a:solidFill>
                <a:schemeClr val="hlink"/>
              </a:solidFill>
              <a:latin typeface="Tahoma" panose="020B0604030504040204" pitchFamily="34" charset="0"/>
            </a:endParaRPr>
          </a:p>
          <a:p>
            <a:pPr>
              <a:lnSpc>
                <a:spcPct val="90000"/>
              </a:lnSpc>
              <a:spcBef>
                <a:spcPct val="50000"/>
              </a:spcBef>
            </a:pPr>
            <a:endParaRPr lang="zh-CN" altLang="en-US" sz="2400" b="1" dirty="0">
              <a:solidFill>
                <a:schemeClr val="hlink"/>
              </a:solidFill>
              <a:latin typeface="Tahoma" panose="020B0604030504040204" pitchFamily="34" charset="0"/>
            </a:endParaRPr>
          </a:p>
        </p:txBody>
      </p:sp>
      <p:sp>
        <p:nvSpPr>
          <p:cNvPr id="315401" name="直接连接符 315400"/>
          <p:cNvSpPr/>
          <p:nvPr/>
        </p:nvSpPr>
        <p:spPr>
          <a:xfrm>
            <a:off x="2298700" y="2497773"/>
            <a:ext cx="0" cy="419100"/>
          </a:xfrm>
          <a:prstGeom prst="line">
            <a:avLst/>
          </a:prstGeom>
          <a:ln w="28575" cap="flat" cmpd="sng">
            <a:solidFill>
              <a:srgbClr val="000000"/>
            </a:solidFill>
            <a:prstDash val="solid"/>
            <a:headEnd type="none" w="med" len="med"/>
            <a:tailEnd type="none" w="med" len="med"/>
          </a:ln>
        </p:spPr>
      </p:sp>
      <p:sp>
        <p:nvSpPr>
          <p:cNvPr id="315402" name="直接连接符 315401"/>
          <p:cNvSpPr/>
          <p:nvPr/>
        </p:nvSpPr>
        <p:spPr>
          <a:xfrm>
            <a:off x="2763838" y="2497773"/>
            <a:ext cx="0" cy="419100"/>
          </a:xfrm>
          <a:prstGeom prst="line">
            <a:avLst/>
          </a:prstGeom>
          <a:ln w="28575" cap="flat" cmpd="sng">
            <a:solidFill>
              <a:srgbClr val="000000"/>
            </a:solidFill>
            <a:prstDash val="solid"/>
            <a:headEnd type="none" w="med" len="med"/>
            <a:tailEnd type="none" w="med" len="med"/>
          </a:ln>
        </p:spPr>
      </p:sp>
      <p:sp>
        <p:nvSpPr>
          <p:cNvPr id="315403" name="直接连接符 315402"/>
          <p:cNvSpPr/>
          <p:nvPr/>
        </p:nvSpPr>
        <p:spPr>
          <a:xfrm>
            <a:off x="3214688" y="2497773"/>
            <a:ext cx="0" cy="419100"/>
          </a:xfrm>
          <a:prstGeom prst="line">
            <a:avLst/>
          </a:prstGeom>
          <a:ln w="28575" cap="flat" cmpd="sng">
            <a:solidFill>
              <a:srgbClr val="000000"/>
            </a:solidFill>
            <a:prstDash val="solid"/>
            <a:headEnd type="none" w="med" len="med"/>
            <a:tailEnd type="none" w="med" len="med"/>
          </a:ln>
        </p:spPr>
      </p:sp>
      <p:sp>
        <p:nvSpPr>
          <p:cNvPr id="315405" name="直接连接符 315404"/>
          <p:cNvSpPr/>
          <p:nvPr/>
        </p:nvSpPr>
        <p:spPr>
          <a:xfrm>
            <a:off x="3857625" y="2172335"/>
            <a:ext cx="0" cy="301625"/>
          </a:xfrm>
          <a:prstGeom prst="line">
            <a:avLst/>
          </a:prstGeom>
          <a:ln w="28575" cap="flat" cmpd="sng">
            <a:solidFill>
              <a:srgbClr val="000000"/>
            </a:solidFill>
            <a:prstDash val="solid"/>
            <a:headEnd type="none" w="med" len="med"/>
            <a:tailEnd type="stealth" w="lg" len="med"/>
          </a:ln>
        </p:spPr>
      </p:sp>
      <p:sp>
        <p:nvSpPr>
          <p:cNvPr id="315406" name="直接连接符 315405"/>
          <p:cNvSpPr/>
          <p:nvPr/>
        </p:nvSpPr>
        <p:spPr>
          <a:xfrm>
            <a:off x="1370013" y="2499360"/>
            <a:ext cx="0" cy="419100"/>
          </a:xfrm>
          <a:prstGeom prst="line">
            <a:avLst/>
          </a:prstGeom>
          <a:ln w="28575" cap="flat" cmpd="sng">
            <a:solidFill>
              <a:srgbClr val="000000"/>
            </a:solidFill>
            <a:prstDash val="solid"/>
            <a:headEnd type="none" w="med" len="med"/>
            <a:tailEnd type="none" w="med" len="med"/>
          </a:ln>
        </p:spPr>
      </p:sp>
      <p:sp>
        <p:nvSpPr>
          <p:cNvPr id="315407" name="直接连接符 315406"/>
          <p:cNvSpPr/>
          <p:nvPr/>
        </p:nvSpPr>
        <p:spPr>
          <a:xfrm>
            <a:off x="1835150" y="2499360"/>
            <a:ext cx="0" cy="419100"/>
          </a:xfrm>
          <a:prstGeom prst="line">
            <a:avLst/>
          </a:prstGeom>
          <a:ln w="28575" cap="flat" cmpd="sng">
            <a:solidFill>
              <a:srgbClr val="000000"/>
            </a:solidFill>
            <a:prstDash val="solid"/>
            <a:headEnd type="none" w="med" len="med"/>
            <a:tailEnd type="none" w="med" len="med"/>
          </a:ln>
        </p:spPr>
      </p:sp>
      <p:sp>
        <p:nvSpPr>
          <p:cNvPr id="315408" name="文本框 315407"/>
          <p:cNvSpPr txBox="1"/>
          <p:nvPr/>
        </p:nvSpPr>
        <p:spPr>
          <a:xfrm>
            <a:off x="1425575" y="2434273"/>
            <a:ext cx="3078163" cy="519112"/>
          </a:xfrm>
          <a:prstGeom prst="rect">
            <a:avLst/>
          </a:prstGeom>
          <a:noFill/>
          <a:ln w="9525">
            <a:noFill/>
          </a:ln>
        </p:spPr>
        <p:txBody>
          <a:bodyPr>
            <a:spAutoFit/>
          </a:bodyPr>
          <a:lstStyle/>
          <a:p>
            <a:pPr>
              <a:spcBef>
                <a:spcPct val="50000"/>
              </a:spcBef>
            </a:pPr>
            <a:r>
              <a:rPr lang="en-US" altLang="zh-CN" sz="2800" i="1">
                <a:latin typeface="Times New Roman" panose="02020603050405020304" pitchFamily="18" charset="0"/>
              </a:rPr>
              <a:t>B   </a:t>
            </a:r>
            <a:r>
              <a:rPr lang="en-US" altLang="zh-CN" sz="2800" i="1">
                <a:solidFill>
                  <a:schemeClr val="hlink"/>
                </a:solidFill>
                <a:latin typeface="Times New Roman" panose="02020603050405020304" pitchFamily="18" charset="0"/>
              </a:rPr>
              <a:t>x</a:t>
            </a:r>
            <a:r>
              <a:rPr lang="en-US" altLang="zh-CN" sz="2800" i="1">
                <a:latin typeface="Times New Roman" panose="02020603050405020304" pitchFamily="18" charset="0"/>
              </a:rPr>
              <a:t>   </a:t>
            </a:r>
            <a:r>
              <a:rPr lang="en-US" altLang="zh-CN" sz="2800" i="1">
                <a:solidFill>
                  <a:schemeClr val="hlink"/>
                </a:solidFill>
                <a:latin typeface="Times New Roman" panose="02020603050405020304" pitchFamily="18" charset="0"/>
              </a:rPr>
              <a:t>x</a:t>
            </a:r>
            <a:r>
              <a:rPr lang="en-US" altLang="zh-CN" sz="2800" i="1">
                <a:latin typeface="Times New Roman" panose="02020603050405020304" pitchFamily="18" charset="0"/>
              </a:rPr>
              <a:t>   </a:t>
            </a:r>
            <a:r>
              <a:rPr lang="en-US" altLang="zh-CN" sz="2800" i="1">
                <a:solidFill>
                  <a:schemeClr val="hlink"/>
                </a:solidFill>
                <a:latin typeface="Times New Roman" panose="02020603050405020304" pitchFamily="18" charset="0"/>
              </a:rPr>
              <a:t>x</a:t>
            </a:r>
            <a:r>
              <a:rPr lang="en-US" altLang="zh-CN" sz="2800" i="1">
                <a:latin typeface="Times New Roman" panose="02020603050405020304" pitchFamily="18" charset="0"/>
              </a:rPr>
              <a:t>   </a:t>
            </a:r>
            <a:r>
              <a:rPr lang="en-US" altLang="zh-CN" sz="2800" i="1">
                <a:solidFill>
                  <a:schemeClr val="hlink"/>
                </a:solidFill>
                <a:latin typeface="Times New Roman" panose="02020603050405020304" pitchFamily="18" charset="0"/>
              </a:rPr>
              <a:t>x</a:t>
            </a:r>
            <a:r>
              <a:rPr lang="en-US" altLang="zh-CN" sz="2800" i="1">
                <a:latin typeface="Times New Roman" panose="02020603050405020304" pitchFamily="18" charset="0"/>
              </a:rPr>
              <a:t>   B</a:t>
            </a:r>
          </a:p>
        </p:txBody>
      </p:sp>
      <p:sp>
        <p:nvSpPr>
          <p:cNvPr id="315409" name="直接连接符 315408"/>
          <p:cNvSpPr/>
          <p:nvPr/>
        </p:nvSpPr>
        <p:spPr>
          <a:xfrm>
            <a:off x="3686175" y="2497773"/>
            <a:ext cx="0" cy="419100"/>
          </a:xfrm>
          <a:prstGeom prst="line">
            <a:avLst/>
          </a:prstGeom>
          <a:ln w="28575" cap="flat" cmpd="sng">
            <a:solidFill>
              <a:srgbClr val="000000"/>
            </a:solidFill>
            <a:prstDash val="solid"/>
            <a:headEnd type="none" w="med" len="med"/>
            <a:tailEnd type="none" w="med" len="med"/>
          </a:ln>
        </p:spPr>
      </p:sp>
      <p:sp>
        <p:nvSpPr>
          <p:cNvPr id="315410" name="直接连接符 315409"/>
          <p:cNvSpPr/>
          <p:nvPr/>
        </p:nvSpPr>
        <p:spPr>
          <a:xfrm>
            <a:off x="4143375" y="2497773"/>
            <a:ext cx="0" cy="419100"/>
          </a:xfrm>
          <a:prstGeom prst="line">
            <a:avLst/>
          </a:prstGeom>
          <a:ln w="28575" cap="flat" cmpd="sng">
            <a:solidFill>
              <a:srgbClr val="000000"/>
            </a:solidFill>
            <a:prstDash val="solid"/>
            <a:headEnd type="none" w="med" len="med"/>
            <a:tailEnd type="none" w="med" len="med"/>
          </a:ln>
        </p:spPr>
      </p:sp>
      <p:sp>
        <p:nvSpPr>
          <p:cNvPr id="315411" name="文本框 315410"/>
          <p:cNvSpPr txBox="1"/>
          <p:nvPr/>
        </p:nvSpPr>
        <p:spPr>
          <a:xfrm>
            <a:off x="3977005" y="4066540"/>
            <a:ext cx="3397885" cy="1568450"/>
          </a:xfrm>
          <a:prstGeom prst="rect">
            <a:avLst/>
          </a:prstGeom>
          <a:noFill/>
          <a:ln w="9525">
            <a:noFill/>
          </a:ln>
        </p:spPr>
        <p:txBody>
          <a:bodyPr wrap="square">
            <a:spAutoFit/>
          </a:bodyPr>
          <a:lstStyle/>
          <a:p>
            <a:r>
              <a:rPr lang="zh-CN" altLang="en-US" sz="2400" b="1" dirty="0">
                <a:latin typeface="Times New Roman" panose="02020603050405020304" pitchFamily="18" charset="0"/>
              </a:rPr>
              <a:t>读写头扫描到空白符</a:t>
            </a:r>
            <a:r>
              <a:rPr lang="en-US" altLang="zh-CN" sz="2400" b="1" i="1">
                <a:latin typeface="Times New Roman" panose="02020603050405020304" pitchFamily="18" charset="0"/>
              </a:rPr>
              <a:t>B</a:t>
            </a:r>
            <a:r>
              <a:rPr lang="zh-CN" altLang="en-US" sz="2400" b="1" dirty="0">
                <a:latin typeface="Times New Roman" panose="02020603050405020304" pitchFamily="18" charset="0"/>
              </a:rPr>
              <a:t>，</a:t>
            </a:r>
          </a:p>
          <a:p>
            <a:r>
              <a:rPr lang="zh-CN" altLang="en-US" sz="2400" b="1" dirty="0">
                <a:latin typeface="Times New Roman" panose="02020603050405020304" pitchFamily="18" charset="0"/>
              </a:rPr>
              <a:t>说明符号</a:t>
            </a:r>
            <a:r>
              <a:rPr lang="en-US" altLang="zh-CN" sz="2400" b="1" i="1">
                <a:latin typeface="Times New Roman" panose="02020603050405020304" pitchFamily="18" charset="0"/>
              </a:rPr>
              <a:t>b</a:t>
            </a:r>
            <a:r>
              <a:rPr lang="zh-CN" altLang="en-US" sz="2400" b="1" dirty="0">
                <a:latin typeface="Times New Roman" panose="02020603050405020304" pitchFamily="18" charset="0"/>
              </a:rPr>
              <a:t>已处理完毕，</a:t>
            </a:r>
          </a:p>
          <a:p>
            <a:r>
              <a:rPr lang="zh-CN" altLang="en-US" sz="2400" b="1" dirty="0">
                <a:latin typeface="Times New Roman" panose="02020603050405020304" pitchFamily="18" charset="0"/>
              </a:rPr>
              <a:t>则把状态改为</a:t>
            </a:r>
            <a:r>
              <a:rPr lang="en-US" altLang="zh-CN" sz="2400" b="1" i="1">
                <a:latin typeface="Times New Roman" panose="02020603050405020304" pitchFamily="18" charset="0"/>
              </a:rPr>
              <a:t>q</a:t>
            </a:r>
            <a:r>
              <a:rPr lang="en-US" altLang="zh-CN" sz="2400" b="1">
                <a:latin typeface="Times New Roman" panose="02020603050405020304" pitchFamily="18" charset="0"/>
              </a:rPr>
              <a:t>3</a:t>
            </a:r>
            <a:r>
              <a:rPr lang="zh-CN" altLang="en-US" sz="2400" b="1" dirty="0">
                <a:latin typeface="Times New Roman" panose="02020603050405020304" pitchFamily="18" charset="0"/>
              </a:rPr>
              <a:t>，</a:t>
            </a:r>
          </a:p>
          <a:p>
            <a:r>
              <a:rPr lang="zh-CN" altLang="en-US" sz="2400" b="1" dirty="0">
                <a:latin typeface="Times New Roman" panose="02020603050405020304" pitchFamily="18" charset="0"/>
              </a:rPr>
              <a:t>并使读写头往左走</a:t>
            </a:r>
            <a:r>
              <a:rPr lang="zh-CN" altLang="en-US" sz="2400" dirty="0">
                <a:latin typeface="Times New Roman" panose="02020603050405020304" pitchFamily="18" charset="0"/>
              </a:rPr>
              <a:t> </a:t>
            </a:r>
            <a:endParaRPr lang="zh-CN" altLang="en-US" sz="2400">
              <a:latin typeface="Times New Roman" panose="02020603050405020304" pitchFamily="18" charset="0"/>
            </a:endParaRPr>
          </a:p>
        </p:txBody>
      </p:sp>
      <p:sp>
        <p:nvSpPr>
          <p:cNvPr id="315412" name="文本框 315411"/>
          <p:cNvSpPr txBox="1"/>
          <p:nvPr/>
        </p:nvSpPr>
        <p:spPr>
          <a:xfrm>
            <a:off x="1158875" y="3726498"/>
            <a:ext cx="2454275" cy="2573337"/>
          </a:xfrm>
          <a:prstGeom prst="rect">
            <a:avLst/>
          </a:prstGeom>
          <a:solidFill>
            <a:srgbClr val="DDDDDD"/>
          </a:solidFill>
          <a:ln w="9525">
            <a:noFill/>
          </a:ln>
        </p:spPr>
        <p:txBody>
          <a:bodyPr lIns="54000" tIns="10800" rIns="18000" bIns="0">
            <a:spAutoFit/>
          </a:bodyPr>
          <a:lstStyle/>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2,  </a:t>
            </a:r>
            <a:r>
              <a:rPr lang="en-US" altLang="zh-CN" sz="2800" b="1" i="1">
                <a:latin typeface="Times New Roman" panose="02020603050405020304" pitchFamily="18" charset="0"/>
              </a:rPr>
              <a:t>b   x  L  q</a:t>
            </a:r>
            <a:r>
              <a:rPr lang="en-US" altLang="zh-CN" sz="2800" b="1">
                <a:latin typeface="Times New Roman" panose="02020603050405020304" pitchFamily="18" charset="0"/>
              </a:rPr>
              <a:t>1) </a:t>
            </a:r>
          </a:p>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2,  </a:t>
            </a:r>
            <a:r>
              <a:rPr lang="en-US" altLang="zh-CN" sz="2800" b="1" i="1">
                <a:latin typeface="Times New Roman" panose="02020603050405020304" pitchFamily="18" charset="0"/>
              </a:rPr>
              <a:t>B  B  L  q</a:t>
            </a:r>
            <a:r>
              <a:rPr lang="en-US" altLang="zh-CN" sz="2800" b="1">
                <a:latin typeface="Times New Roman" panose="02020603050405020304" pitchFamily="18" charset="0"/>
              </a:rPr>
              <a:t>3)</a:t>
            </a:r>
          </a:p>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3,  </a:t>
            </a:r>
            <a:r>
              <a:rPr lang="en-US" altLang="zh-CN" sz="2800" b="1" i="1">
                <a:latin typeface="Times New Roman" panose="02020603050405020304" pitchFamily="18" charset="0"/>
              </a:rPr>
              <a:t>x  x   L  q</a:t>
            </a:r>
            <a:r>
              <a:rPr lang="en-US" altLang="zh-CN" sz="2800" b="1">
                <a:latin typeface="Times New Roman" panose="02020603050405020304" pitchFamily="18" charset="0"/>
              </a:rPr>
              <a:t>3)</a:t>
            </a:r>
          </a:p>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3,  </a:t>
            </a:r>
            <a:r>
              <a:rPr lang="en-US" altLang="zh-CN" sz="2800" b="1" i="1">
                <a:latin typeface="Times New Roman" panose="02020603050405020304" pitchFamily="18" charset="0"/>
              </a:rPr>
              <a:t>a  a  H </a:t>
            </a:r>
            <a:r>
              <a:rPr lang="en-US" altLang="zh-CN">
                <a:latin typeface="Tahoma" panose="020B0604030504040204" pitchFamily="34" charset="0"/>
              </a:rPr>
              <a:t> </a:t>
            </a:r>
            <a:r>
              <a:rPr lang="en-US" altLang="zh-CN" sz="2800" b="1" i="1" err="1">
                <a:latin typeface="Times New Roman" panose="02020603050405020304" pitchFamily="18" charset="0"/>
              </a:rPr>
              <a:t>q</a:t>
            </a:r>
            <a:r>
              <a:rPr lang="en-US" altLang="zh-CN" sz="2800" b="1" i="1" baseline="-25000" err="1">
                <a:latin typeface="Times New Roman" panose="02020603050405020304" pitchFamily="18" charset="0"/>
              </a:rPr>
              <a:t>N</a:t>
            </a:r>
            <a:r>
              <a:rPr lang="en-US" altLang="zh-CN" sz="2800" b="1">
                <a:latin typeface="Times New Roman" panose="02020603050405020304" pitchFamily="18" charset="0"/>
              </a:rPr>
              <a:t>)</a:t>
            </a:r>
          </a:p>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3,  </a:t>
            </a:r>
            <a:r>
              <a:rPr lang="en-US" altLang="zh-CN" sz="2800" b="1" i="1">
                <a:latin typeface="Times New Roman" panose="02020603050405020304" pitchFamily="18" charset="0"/>
              </a:rPr>
              <a:t>B B  H  q</a:t>
            </a:r>
            <a:r>
              <a:rPr lang="en-US" altLang="zh-CN" sz="2800" b="1">
                <a:latin typeface="Times New Roman" panose="02020603050405020304" pitchFamily="18" charset="0"/>
              </a:rPr>
              <a:t>4)</a:t>
            </a:r>
          </a:p>
          <a:p>
            <a:endParaRPr lang="en-US" altLang="zh-CN" sz="2800" b="1" dirty="0">
              <a:latin typeface="Times New Roman" panose="02020603050405020304" pitchFamily="18" charset="0"/>
            </a:endParaRPr>
          </a:p>
        </p:txBody>
      </p:sp>
      <p:sp>
        <p:nvSpPr>
          <p:cNvPr id="315413" name="文本框 315412"/>
          <p:cNvSpPr txBox="1"/>
          <p:nvPr/>
        </p:nvSpPr>
        <p:spPr>
          <a:xfrm>
            <a:off x="1117600" y="4159885"/>
            <a:ext cx="2620963" cy="455613"/>
          </a:xfrm>
          <a:prstGeom prst="rect">
            <a:avLst/>
          </a:prstGeom>
          <a:noFill/>
          <a:ln w="28575" cap="flat" cmpd="sng">
            <a:solidFill>
              <a:schemeClr val="hlink"/>
            </a:solidFill>
            <a:prstDash val="solid"/>
            <a:miter/>
            <a:headEnd type="none" w="med" len="med"/>
            <a:tailEnd type="none" w="med" len="med"/>
          </a:ln>
        </p:spPr>
        <p:txBody>
          <a:bodyPr>
            <a:spAutoFit/>
          </a:bodyPr>
          <a:lstStyle/>
          <a:p>
            <a:pPr>
              <a:spcBef>
                <a:spcPct val="30000"/>
              </a:spcBef>
            </a:pPr>
            <a:endParaRPr sz="2200" dirty="0">
              <a:latin typeface="Tahoma" panose="020B0604030504040204" pitchFamily="34" charset="0"/>
            </a:endParaRPr>
          </a:p>
        </p:txBody>
      </p:sp>
      <p:grpSp>
        <p:nvGrpSpPr>
          <p:cNvPr id="315414" name="组合 315413"/>
          <p:cNvGrpSpPr/>
          <p:nvPr/>
        </p:nvGrpSpPr>
        <p:grpSpPr>
          <a:xfrm>
            <a:off x="769938" y="2497773"/>
            <a:ext cx="4859860" cy="419100"/>
            <a:chOff x="861" y="3181"/>
            <a:chExt cx="3578" cy="264"/>
          </a:xfrm>
        </p:grpSpPr>
        <p:sp>
          <p:nvSpPr>
            <p:cNvPr id="315415" name="直接连接符 315414"/>
            <p:cNvSpPr/>
            <p:nvPr/>
          </p:nvSpPr>
          <p:spPr>
            <a:xfrm>
              <a:off x="861" y="3181"/>
              <a:ext cx="3578" cy="0"/>
            </a:xfrm>
            <a:prstGeom prst="line">
              <a:avLst/>
            </a:prstGeom>
            <a:ln w="28575" cap="flat" cmpd="sng">
              <a:solidFill>
                <a:srgbClr val="000000"/>
              </a:solidFill>
              <a:prstDash val="solid"/>
              <a:headEnd type="none" w="med" len="med"/>
              <a:tailEnd type="none" w="med" len="med"/>
            </a:ln>
          </p:spPr>
        </p:sp>
        <p:sp>
          <p:nvSpPr>
            <p:cNvPr id="315416" name="直接连接符 315415"/>
            <p:cNvSpPr/>
            <p:nvPr/>
          </p:nvSpPr>
          <p:spPr>
            <a:xfrm>
              <a:off x="861" y="3445"/>
              <a:ext cx="3578" cy="0"/>
            </a:xfrm>
            <a:prstGeom prst="line">
              <a:avLst/>
            </a:prstGeom>
            <a:ln w="28575" cap="flat" cmpd="sng">
              <a:solidFill>
                <a:srgbClr val="000000"/>
              </a:solidFill>
              <a:prstDash val="solid"/>
              <a:headEnd type="none" w="med" len="med"/>
              <a:tailEnd type="none" w="med" len="med"/>
            </a:ln>
          </p:spPr>
        </p:sp>
      </p:grpSp>
      <p:sp>
        <p:nvSpPr>
          <p:cNvPr id="316418" name="文本框 316417"/>
          <p:cNvSpPr txBox="1"/>
          <p:nvPr/>
        </p:nvSpPr>
        <p:spPr>
          <a:xfrm>
            <a:off x="8600440" y="1689735"/>
            <a:ext cx="987425" cy="406400"/>
          </a:xfrm>
          <a:prstGeom prst="rect">
            <a:avLst/>
          </a:prstGeom>
          <a:noFill/>
          <a:ln w="19050" cap="flat" cmpd="sng">
            <a:solidFill>
              <a:schemeClr val="accent1"/>
            </a:solidFill>
            <a:prstDash val="solid"/>
            <a:miter/>
            <a:headEnd type="none" w="med" len="med"/>
            <a:tailEnd type="none" w="med" len="med"/>
          </a:ln>
        </p:spPr>
        <p:txBody>
          <a:bodyPr lIns="18000" tIns="10800" rIns="18000" bIns="10800">
            <a:spAutoFit/>
          </a:bodyPr>
          <a:lstStyle/>
          <a:p>
            <a:pPr>
              <a:spcBef>
                <a:spcPct val="50000"/>
              </a:spcBef>
            </a:pPr>
            <a:r>
              <a:rPr lang="zh-CN" altLang="en-US" sz="2400" b="1" dirty="0">
                <a:latin typeface="Tahoma" panose="020B0604030504040204" pitchFamily="34" charset="0"/>
              </a:rPr>
              <a:t>读写头</a:t>
            </a:r>
          </a:p>
        </p:txBody>
      </p:sp>
      <p:sp>
        <p:nvSpPr>
          <p:cNvPr id="316419" name="文本框 316418"/>
          <p:cNvSpPr txBox="1"/>
          <p:nvPr/>
        </p:nvSpPr>
        <p:spPr>
          <a:xfrm>
            <a:off x="7490778" y="3331210"/>
            <a:ext cx="2681287" cy="3014663"/>
          </a:xfrm>
          <a:prstGeom prst="rect">
            <a:avLst/>
          </a:prstGeom>
          <a:noFill/>
          <a:ln w="38100" cap="flat" cmpd="sng">
            <a:solidFill>
              <a:schemeClr val="accent1"/>
            </a:solidFill>
            <a:prstDash val="solid"/>
            <a:miter/>
            <a:headEnd type="none" w="med" len="med"/>
            <a:tailEnd type="none" w="med" len="med"/>
          </a:ln>
        </p:spPr>
        <p:txBody>
          <a:bodyPr>
            <a:spAutoFit/>
          </a:bodyPr>
          <a:lstStyle/>
          <a:p>
            <a:pPr>
              <a:lnSpc>
                <a:spcPct val="90000"/>
              </a:lnSpc>
              <a:spcBef>
                <a:spcPct val="50000"/>
              </a:spcBef>
            </a:pPr>
            <a:r>
              <a:rPr lang="zh-CN" altLang="en-US" sz="2400" b="1" dirty="0">
                <a:solidFill>
                  <a:schemeClr val="hlink"/>
                </a:solidFill>
                <a:latin typeface="Tahoma" panose="020B0604030504040204" pitchFamily="34" charset="0"/>
              </a:rPr>
              <a:t>程序</a:t>
            </a:r>
          </a:p>
          <a:p>
            <a:pPr>
              <a:lnSpc>
                <a:spcPct val="90000"/>
              </a:lnSpc>
              <a:spcBef>
                <a:spcPct val="50000"/>
              </a:spcBef>
            </a:pPr>
            <a:endParaRPr lang="zh-CN" altLang="en-US" sz="2400" b="1" dirty="0">
              <a:solidFill>
                <a:schemeClr val="hlink"/>
              </a:solidFill>
              <a:latin typeface="Tahoma" panose="020B0604030504040204" pitchFamily="34" charset="0"/>
            </a:endParaRPr>
          </a:p>
          <a:p>
            <a:pPr>
              <a:lnSpc>
                <a:spcPct val="90000"/>
              </a:lnSpc>
              <a:spcBef>
                <a:spcPct val="50000"/>
              </a:spcBef>
            </a:pPr>
            <a:endParaRPr lang="zh-CN" altLang="en-US" sz="2400" b="1" dirty="0">
              <a:solidFill>
                <a:schemeClr val="hlink"/>
              </a:solidFill>
              <a:latin typeface="Tahoma" panose="020B0604030504040204" pitchFamily="34" charset="0"/>
            </a:endParaRPr>
          </a:p>
          <a:p>
            <a:pPr>
              <a:lnSpc>
                <a:spcPct val="90000"/>
              </a:lnSpc>
              <a:spcBef>
                <a:spcPct val="50000"/>
              </a:spcBef>
            </a:pPr>
            <a:endParaRPr lang="zh-CN" altLang="en-US" sz="2400" b="1" dirty="0">
              <a:solidFill>
                <a:schemeClr val="hlink"/>
              </a:solidFill>
              <a:latin typeface="Tahoma" panose="020B0604030504040204" pitchFamily="34" charset="0"/>
            </a:endParaRPr>
          </a:p>
          <a:p>
            <a:pPr>
              <a:lnSpc>
                <a:spcPct val="90000"/>
              </a:lnSpc>
              <a:spcBef>
                <a:spcPct val="50000"/>
              </a:spcBef>
            </a:pPr>
            <a:endParaRPr lang="zh-CN" altLang="en-US" sz="2400" b="1" dirty="0">
              <a:solidFill>
                <a:schemeClr val="hlink"/>
              </a:solidFill>
              <a:latin typeface="Tahoma" panose="020B0604030504040204" pitchFamily="34" charset="0"/>
            </a:endParaRPr>
          </a:p>
          <a:p>
            <a:pPr>
              <a:lnSpc>
                <a:spcPct val="90000"/>
              </a:lnSpc>
              <a:spcBef>
                <a:spcPct val="50000"/>
              </a:spcBef>
            </a:pPr>
            <a:endParaRPr lang="zh-CN" altLang="en-US" sz="2400" b="1" dirty="0">
              <a:solidFill>
                <a:schemeClr val="hlink"/>
              </a:solidFill>
              <a:latin typeface="Tahoma" panose="020B0604030504040204" pitchFamily="34" charset="0"/>
            </a:endParaRPr>
          </a:p>
        </p:txBody>
      </p:sp>
      <p:sp>
        <p:nvSpPr>
          <p:cNvPr id="316425" name="直接连接符 316424"/>
          <p:cNvSpPr/>
          <p:nvPr/>
        </p:nvSpPr>
        <p:spPr>
          <a:xfrm>
            <a:off x="7965440" y="2497773"/>
            <a:ext cx="0" cy="419100"/>
          </a:xfrm>
          <a:prstGeom prst="line">
            <a:avLst/>
          </a:prstGeom>
          <a:ln w="28575" cap="flat" cmpd="sng">
            <a:solidFill>
              <a:srgbClr val="000000"/>
            </a:solidFill>
            <a:prstDash val="solid"/>
            <a:headEnd type="none" w="med" len="med"/>
            <a:tailEnd type="none" w="med" len="med"/>
          </a:ln>
        </p:spPr>
      </p:sp>
      <p:sp>
        <p:nvSpPr>
          <p:cNvPr id="316426" name="直接连接符 316425"/>
          <p:cNvSpPr/>
          <p:nvPr/>
        </p:nvSpPr>
        <p:spPr>
          <a:xfrm>
            <a:off x="8430578" y="2497773"/>
            <a:ext cx="0" cy="419100"/>
          </a:xfrm>
          <a:prstGeom prst="line">
            <a:avLst/>
          </a:prstGeom>
          <a:ln w="28575" cap="flat" cmpd="sng">
            <a:solidFill>
              <a:srgbClr val="000000"/>
            </a:solidFill>
            <a:prstDash val="solid"/>
            <a:headEnd type="none" w="med" len="med"/>
            <a:tailEnd type="none" w="med" len="med"/>
          </a:ln>
        </p:spPr>
      </p:sp>
      <p:sp>
        <p:nvSpPr>
          <p:cNvPr id="316427" name="直接连接符 316426"/>
          <p:cNvSpPr/>
          <p:nvPr/>
        </p:nvSpPr>
        <p:spPr>
          <a:xfrm>
            <a:off x="8881428" y="2497773"/>
            <a:ext cx="0" cy="419100"/>
          </a:xfrm>
          <a:prstGeom prst="line">
            <a:avLst/>
          </a:prstGeom>
          <a:ln w="28575" cap="flat" cmpd="sng">
            <a:solidFill>
              <a:srgbClr val="000000"/>
            </a:solidFill>
            <a:prstDash val="solid"/>
            <a:headEnd type="none" w="med" len="med"/>
            <a:tailEnd type="none" w="med" len="med"/>
          </a:ln>
        </p:spPr>
      </p:sp>
      <p:sp>
        <p:nvSpPr>
          <p:cNvPr id="316429" name="直接连接符 316428"/>
          <p:cNvSpPr/>
          <p:nvPr/>
        </p:nvSpPr>
        <p:spPr>
          <a:xfrm>
            <a:off x="9079865" y="2172335"/>
            <a:ext cx="0" cy="301625"/>
          </a:xfrm>
          <a:prstGeom prst="line">
            <a:avLst/>
          </a:prstGeom>
          <a:ln w="28575" cap="flat" cmpd="sng">
            <a:solidFill>
              <a:srgbClr val="000000"/>
            </a:solidFill>
            <a:prstDash val="solid"/>
            <a:headEnd type="none" w="med" len="med"/>
            <a:tailEnd type="stealth" w="lg" len="med"/>
          </a:ln>
        </p:spPr>
      </p:sp>
      <p:sp>
        <p:nvSpPr>
          <p:cNvPr id="316430" name="直接连接符 316429"/>
          <p:cNvSpPr/>
          <p:nvPr/>
        </p:nvSpPr>
        <p:spPr>
          <a:xfrm>
            <a:off x="7036753" y="2499360"/>
            <a:ext cx="0" cy="419100"/>
          </a:xfrm>
          <a:prstGeom prst="line">
            <a:avLst/>
          </a:prstGeom>
          <a:ln w="28575" cap="flat" cmpd="sng">
            <a:solidFill>
              <a:srgbClr val="000000"/>
            </a:solidFill>
            <a:prstDash val="solid"/>
            <a:headEnd type="none" w="med" len="med"/>
            <a:tailEnd type="none" w="med" len="med"/>
          </a:ln>
        </p:spPr>
      </p:sp>
      <p:sp>
        <p:nvSpPr>
          <p:cNvPr id="316431" name="直接连接符 316430"/>
          <p:cNvSpPr/>
          <p:nvPr/>
        </p:nvSpPr>
        <p:spPr>
          <a:xfrm>
            <a:off x="7501890" y="2499360"/>
            <a:ext cx="0" cy="419100"/>
          </a:xfrm>
          <a:prstGeom prst="line">
            <a:avLst/>
          </a:prstGeom>
          <a:ln w="28575" cap="flat" cmpd="sng">
            <a:solidFill>
              <a:srgbClr val="000000"/>
            </a:solidFill>
            <a:prstDash val="solid"/>
            <a:headEnd type="none" w="med" len="med"/>
            <a:tailEnd type="none" w="med" len="med"/>
          </a:ln>
        </p:spPr>
      </p:sp>
      <p:sp>
        <p:nvSpPr>
          <p:cNvPr id="316432" name="文本框 316431"/>
          <p:cNvSpPr txBox="1"/>
          <p:nvPr/>
        </p:nvSpPr>
        <p:spPr>
          <a:xfrm>
            <a:off x="7092315" y="2434273"/>
            <a:ext cx="3078163" cy="519112"/>
          </a:xfrm>
          <a:prstGeom prst="rect">
            <a:avLst/>
          </a:prstGeom>
          <a:noFill/>
          <a:ln w="9525">
            <a:noFill/>
          </a:ln>
        </p:spPr>
        <p:txBody>
          <a:bodyPr>
            <a:spAutoFit/>
          </a:bodyPr>
          <a:lstStyle/>
          <a:p>
            <a:pPr>
              <a:spcBef>
                <a:spcPct val="50000"/>
              </a:spcBef>
            </a:pPr>
            <a:r>
              <a:rPr lang="en-US" altLang="zh-CN" sz="2800" i="1">
                <a:latin typeface="Times New Roman" panose="02020603050405020304" pitchFamily="18" charset="0"/>
              </a:rPr>
              <a:t>B   </a:t>
            </a:r>
            <a:r>
              <a:rPr lang="en-US" altLang="zh-CN" sz="2800" i="1">
                <a:solidFill>
                  <a:schemeClr val="hlink"/>
                </a:solidFill>
                <a:latin typeface="Times New Roman" panose="02020603050405020304" pitchFamily="18" charset="0"/>
              </a:rPr>
              <a:t>x</a:t>
            </a:r>
            <a:r>
              <a:rPr lang="en-US" altLang="zh-CN" sz="2800" i="1">
                <a:latin typeface="Times New Roman" panose="02020603050405020304" pitchFamily="18" charset="0"/>
              </a:rPr>
              <a:t>   </a:t>
            </a:r>
            <a:r>
              <a:rPr lang="en-US" altLang="zh-CN" sz="2800" i="1">
                <a:solidFill>
                  <a:schemeClr val="hlink"/>
                </a:solidFill>
                <a:latin typeface="Times New Roman" panose="02020603050405020304" pitchFamily="18" charset="0"/>
              </a:rPr>
              <a:t>x</a:t>
            </a:r>
            <a:r>
              <a:rPr lang="en-US" altLang="zh-CN" sz="2800" i="1">
                <a:latin typeface="Times New Roman" panose="02020603050405020304" pitchFamily="18" charset="0"/>
              </a:rPr>
              <a:t>   </a:t>
            </a:r>
            <a:r>
              <a:rPr lang="en-US" altLang="zh-CN" sz="2800" i="1">
                <a:solidFill>
                  <a:schemeClr val="hlink"/>
                </a:solidFill>
                <a:latin typeface="Times New Roman" panose="02020603050405020304" pitchFamily="18" charset="0"/>
              </a:rPr>
              <a:t>x</a:t>
            </a:r>
            <a:r>
              <a:rPr lang="en-US" altLang="zh-CN" sz="2800" i="1">
                <a:latin typeface="Times New Roman" panose="02020603050405020304" pitchFamily="18" charset="0"/>
              </a:rPr>
              <a:t>   </a:t>
            </a:r>
            <a:r>
              <a:rPr lang="en-US" altLang="zh-CN" sz="2800" i="1">
                <a:solidFill>
                  <a:schemeClr val="hlink"/>
                </a:solidFill>
                <a:latin typeface="Times New Roman" panose="02020603050405020304" pitchFamily="18" charset="0"/>
              </a:rPr>
              <a:t>x</a:t>
            </a:r>
            <a:r>
              <a:rPr lang="en-US" altLang="zh-CN" sz="2800" i="1">
                <a:latin typeface="Times New Roman" panose="02020603050405020304" pitchFamily="18" charset="0"/>
              </a:rPr>
              <a:t>   B</a:t>
            </a:r>
          </a:p>
        </p:txBody>
      </p:sp>
      <p:sp>
        <p:nvSpPr>
          <p:cNvPr id="316433" name="直接连接符 316432"/>
          <p:cNvSpPr/>
          <p:nvPr/>
        </p:nvSpPr>
        <p:spPr>
          <a:xfrm>
            <a:off x="9352915" y="2497773"/>
            <a:ext cx="0" cy="419100"/>
          </a:xfrm>
          <a:prstGeom prst="line">
            <a:avLst/>
          </a:prstGeom>
          <a:ln w="28575" cap="flat" cmpd="sng">
            <a:solidFill>
              <a:srgbClr val="000000"/>
            </a:solidFill>
            <a:prstDash val="solid"/>
            <a:headEnd type="none" w="med" len="med"/>
            <a:tailEnd type="none" w="med" len="med"/>
          </a:ln>
        </p:spPr>
      </p:sp>
      <p:sp>
        <p:nvSpPr>
          <p:cNvPr id="316434" name="直接连接符 316433"/>
          <p:cNvSpPr/>
          <p:nvPr/>
        </p:nvSpPr>
        <p:spPr>
          <a:xfrm>
            <a:off x="9810115" y="2497773"/>
            <a:ext cx="0" cy="419100"/>
          </a:xfrm>
          <a:prstGeom prst="line">
            <a:avLst/>
          </a:prstGeom>
          <a:ln w="28575" cap="flat" cmpd="sng">
            <a:solidFill>
              <a:srgbClr val="000000"/>
            </a:solidFill>
            <a:prstDash val="solid"/>
            <a:headEnd type="none" w="med" len="med"/>
            <a:tailEnd type="none" w="med" len="med"/>
          </a:ln>
        </p:spPr>
      </p:sp>
      <p:sp>
        <p:nvSpPr>
          <p:cNvPr id="316436" name="文本框 316435"/>
          <p:cNvSpPr txBox="1"/>
          <p:nvPr/>
        </p:nvSpPr>
        <p:spPr>
          <a:xfrm>
            <a:off x="7555865" y="3726498"/>
            <a:ext cx="2454275" cy="2573337"/>
          </a:xfrm>
          <a:prstGeom prst="rect">
            <a:avLst/>
          </a:prstGeom>
          <a:solidFill>
            <a:srgbClr val="DDDDDD"/>
          </a:solidFill>
          <a:ln w="9525">
            <a:noFill/>
          </a:ln>
        </p:spPr>
        <p:txBody>
          <a:bodyPr lIns="54000" tIns="10800" rIns="18000" bIns="0">
            <a:spAutoFit/>
          </a:bodyPr>
          <a:lstStyle/>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2,  </a:t>
            </a:r>
            <a:r>
              <a:rPr lang="en-US" altLang="zh-CN" sz="2800" b="1" i="1">
                <a:latin typeface="Times New Roman" panose="02020603050405020304" pitchFamily="18" charset="0"/>
              </a:rPr>
              <a:t>b   x  L  q</a:t>
            </a:r>
            <a:r>
              <a:rPr lang="en-US" altLang="zh-CN" sz="2800" b="1">
                <a:latin typeface="Times New Roman" panose="02020603050405020304" pitchFamily="18" charset="0"/>
              </a:rPr>
              <a:t>1) </a:t>
            </a:r>
          </a:p>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2,  </a:t>
            </a:r>
            <a:r>
              <a:rPr lang="en-US" altLang="zh-CN" sz="2800" b="1" i="1">
                <a:latin typeface="Times New Roman" panose="02020603050405020304" pitchFamily="18" charset="0"/>
              </a:rPr>
              <a:t>B  B  L  q</a:t>
            </a:r>
            <a:r>
              <a:rPr lang="en-US" altLang="zh-CN" sz="2800" b="1">
                <a:latin typeface="Times New Roman" panose="02020603050405020304" pitchFamily="18" charset="0"/>
              </a:rPr>
              <a:t>3)</a:t>
            </a:r>
          </a:p>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3,  </a:t>
            </a:r>
            <a:r>
              <a:rPr lang="en-US" altLang="zh-CN" sz="2800" b="1" i="1">
                <a:latin typeface="Times New Roman" panose="02020603050405020304" pitchFamily="18" charset="0"/>
              </a:rPr>
              <a:t>x  x   L  q</a:t>
            </a:r>
            <a:r>
              <a:rPr lang="en-US" altLang="zh-CN" sz="2800" b="1">
                <a:latin typeface="Times New Roman" panose="02020603050405020304" pitchFamily="18" charset="0"/>
              </a:rPr>
              <a:t>3)</a:t>
            </a:r>
          </a:p>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3,  </a:t>
            </a:r>
            <a:r>
              <a:rPr lang="en-US" altLang="zh-CN" sz="2800" b="1" i="1">
                <a:latin typeface="Times New Roman" panose="02020603050405020304" pitchFamily="18" charset="0"/>
              </a:rPr>
              <a:t>a  a  H </a:t>
            </a:r>
            <a:r>
              <a:rPr lang="en-US" altLang="zh-CN">
                <a:latin typeface="Tahoma" panose="020B0604030504040204" pitchFamily="34" charset="0"/>
              </a:rPr>
              <a:t> </a:t>
            </a:r>
            <a:r>
              <a:rPr lang="en-US" altLang="zh-CN" sz="2800" b="1" i="1" err="1">
                <a:latin typeface="Times New Roman" panose="02020603050405020304" pitchFamily="18" charset="0"/>
              </a:rPr>
              <a:t>q</a:t>
            </a:r>
            <a:r>
              <a:rPr lang="en-US" altLang="zh-CN" sz="2800" b="1" i="1" baseline="-25000" err="1">
                <a:latin typeface="Times New Roman" panose="02020603050405020304" pitchFamily="18" charset="0"/>
              </a:rPr>
              <a:t>N</a:t>
            </a:r>
            <a:r>
              <a:rPr lang="en-US" altLang="zh-CN" sz="2800" b="1">
                <a:latin typeface="Times New Roman" panose="02020603050405020304" pitchFamily="18" charset="0"/>
              </a:rPr>
              <a:t>)</a:t>
            </a:r>
          </a:p>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3,  </a:t>
            </a:r>
            <a:r>
              <a:rPr lang="en-US" altLang="zh-CN" sz="2800" b="1" i="1">
                <a:latin typeface="Times New Roman" panose="02020603050405020304" pitchFamily="18" charset="0"/>
              </a:rPr>
              <a:t>B B  H  q</a:t>
            </a:r>
            <a:r>
              <a:rPr lang="en-US" altLang="zh-CN" sz="2800" b="1">
                <a:latin typeface="Times New Roman" panose="02020603050405020304" pitchFamily="18" charset="0"/>
              </a:rPr>
              <a:t>4)</a:t>
            </a:r>
          </a:p>
          <a:p>
            <a:endParaRPr lang="en-US" altLang="zh-CN" sz="2800" b="1" dirty="0">
              <a:latin typeface="Times New Roman" panose="02020603050405020304" pitchFamily="18" charset="0"/>
            </a:endParaRPr>
          </a:p>
        </p:txBody>
      </p:sp>
      <p:sp>
        <p:nvSpPr>
          <p:cNvPr id="316437" name="文本框 316436"/>
          <p:cNvSpPr txBox="1"/>
          <p:nvPr/>
        </p:nvSpPr>
        <p:spPr>
          <a:xfrm>
            <a:off x="7500303" y="4631373"/>
            <a:ext cx="2620962" cy="455612"/>
          </a:xfrm>
          <a:prstGeom prst="rect">
            <a:avLst/>
          </a:prstGeom>
          <a:noFill/>
          <a:ln w="28575" cap="flat" cmpd="sng">
            <a:solidFill>
              <a:schemeClr val="hlink"/>
            </a:solidFill>
            <a:prstDash val="solid"/>
            <a:miter/>
            <a:headEnd type="none" w="med" len="med"/>
            <a:tailEnd type="none" w="med" len="med"/>
          </a:ln>
        </p:spPr>
        <p:txBody>
          <a:bodyPr>
            <a:spAutoFit/>
          </a:bodyPr>
          <a:lstStyle/>
          <a:p>
            <a:pPr>
              <a:spcBef>
                <a:spcPct val="30000"/>
              </a:spcBef>
            </a:pPr>
            <a:endParaRPr sz="2200" dirty="0">
              <a:latin typeface="Tahoma" panose="020B0604030504040204" pitchFamily="34" charset="0"/>
            </a:endParaRPr>
          </a:p>
        </p:txBody>
      </p:sp>
      <p:grpSp>
        <p:nvGrpSpPr>
          <p:cNvPr id="316438" name="组合 316437"/>
          <p:cNvGrpSpPr/>
          <p:nvPr/>
        </p:nvGrpSpPr>
        <p:grpSpPr>
          <a:xfrm>
            <a:off x="6436678" y="2497773"/>
            <a:ext cx="4859860" cy="419100"/>
            <a:chOff x="861" y="3181"/>
            <a:chExt cx="3578" cy="264"/>
          </a:xfrm>
        </p:grpSpPr>
        <p:sp>
          <p:nvSpPr>
            <p:cNvPr id="316439" name="直接连接符 316438"/>
            <p:cNvSpPr/>
            <p:nvPr/>
          </p:nvSpPr>
          <p:spPr>
            <a:xfrm>
              <a:off x="861" y="3181"/>
              <a:ext cx="3578" cy="0"/>
            </a:xfrm>
            <a:prstGeom prst="line">
              <a:avLst/>
            </a:prstGeom>
            <a:ln w="28575" cap="flat" cmpd="sng">
              <a:solidFill>
                <a:srgbClr val="000000"/>
              </a:solidFill>
              <a:prstDash val="solid"/>
              <a:headEnd type="none" w="med" len="med"/>
              <a:tailEnd type="none" w="med" len="med"/>
            </a:ln>
          </p:spPr>
        </p:sp>
        <p:sp>
          <p:nvSpPr>
            <p:cNvPr id="316440" name="直接连接符 316439"/>
            <p:cNvSpPr/>
            <p:nvPr/>
          </p:nvSpPr>
          <p:spPr>
            <a:xfrm>
              <a:off x="861" y="3445"/>
              <a:ext cx="3578" cy="0"/>
            </a:xfrm>
            <a:prstGeom prst="line">
              <a:avLst/>
            </a:prstGeom>
            <a:ln w="28575" cap="flat" cmpd="sng">
              <a:solidFill>
                <a:srgbClr val="000000"/>
              </a:solidFill>
              <a:prstDash val="solid"/>
              <a:headEnd type="none" w="med" len="med"/>
              <a:tailEnd type="none" w="med" len="med"/>
            </a:ln>
          </p:spPr>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12.1.1  什么是计算</a:t>
            </a:r>
          </a:p>
        </p:txBody>
      </p:sp>
      <p:sp>
        <p:nvSpPr>
          <p:cNvPr id="19" name="Freeform 84"/>
          <p:cNvSpPr/>
          <p:nvPr/>
        </p:nvSpPr>
        <p:spPr bwMode="auto">
          <a:xfrm>
            <a:off x="687337" y="1087223"/>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5" name="Freeform 84"/>
          <p:cNvSpPr/>
          <p:nvPr/>
        </p:nvSpPr>
        <p:spPr bwMode="auto">
          <a:xfrm>
            <a:off x="687337" y="5254728"/>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7" name="Freeform 84"/>
          <p:cNvSpPr/>
          <p:nvPr/>
        </p:nvSpPr>
        <p:spPr bwMode="auto">
          <a:xfrm>
            <a:off x="687337" y="4141573"/>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100" name="文本框 99"/>
          <p:cNvSpPr txBox="1"/>
          <p:nvPr/>
        </p:nvSpPr>
        <p:spPr>
          <a:xfrm>
            <a:off x="1268095" y="911860"/>
            <a:ext cx="10020935" cy="1420495"/>
          </a:xfrm>
          <a:prstGeom prst="rect">
            <a:avLst/>
          </a:prstGeom>
          <a:noFill/>
          <a:ln w="9525">
            <a:noFill/>
          </a:ln>
        </p:spPr>
        <p:txBody>
          <a:bodyPr wrap="square">
            <a:spAutoFit/>
          </a:bodyPr>
          <a:lstStyle/>
          <a:p>
            <a:pPr indent="0" algn="just">
              <a:lnSpc>
                <a:spcPct val="120000"/>
              </a:lnSpc>
              <a:spcBef>
                <a:spcPts val="0"/>
              </a:spcBef>
              <a:spcAft>
                <a:spcPts val="0"/>
              </a:spcAft>
            </a:pPr>
            <a:r>
              <a:rPr lang="zh-CN" sz="2400" b="0">
                <a:latin typeface="Times New Roman" panose="02020603050405020304" pitchFamily="18" charset="0"/>
                <a:ea typeface="微软雅黑" panose="020B0503020204020204" pitchFamily="34" charset="-122"/>
                <a:cs typeface="Times New Roman" panose="02020603050405020304" pitchFamily="18" charset="0"/>
              </a:rPr>
              <a:t>计算机科学的研究目标</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用计算机来求解人类所面临的各种问题，问题本身的内在复杂性决定了求解这个问题的算法的</a:t>
            </a: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计算复杂性（</a:t>
            </a:r>
            <a:r>
              <a:rPr lang="en-US"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computing complexity</a:t>
            </a: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文本框 7"/>
          <p:cNvSpPr txBox="1"/>
          <p:nvPr/>
        </p:nvSpPr>
        <p:spPr>
          <a:xfrm>
            <a:off x="1268095" y="4017645"/>
            <a:ext cx="10132060" cy="977265"/>
          </a:xfrm>
          <a:prstGeom prst="rect">
            <a:avLst/>
          </a:prstGeom>
          <a:noFill/>
          <a:ln w="9525">
            <a:noFill/>
          </a:ln>
        </p:spPr>
        <p:txBody>
          <a:bodyPr wrap="square">
            <a:spAutoFit/>
          </a:bodyPr>
          <a:lstStyle/>
          <a:p>
            <a:pPr indent="0">
              <a:lnSpc>
                <a:spcPct val="120000"/>
              </a:lnSpc>
              <a:spcBef>
                <a:spcPts val="0"/>
              </a:spcBef>
              <a:spcAft>
                <a:spcPts val="0"/>
              </a:spcAft>
            </a:pPr>
            <a:r>
              <a:rPr lang="zh-CN" sz="2400" b="0">
                <a:latin typeface="Times New Roman" panose="02020603050405020304" pitchFamily="18" charset="0"/>
                <a:ea typeface="微软雅黑" panose="020B0503020204020204" pitchFamily="34" charset="-122"/>
                <a:cs typeface="Times New Roman" panose="02020603050405020304" pitchFamily="18" charset="0"/>
              </a:rPr>
              <a:t>许多情况下，要确定一个问题的内在复杂性是很困难的，人们对</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许多问题至今无法确切地了解其内在的计算复杂性</a:t>
            </a:r>
            <a:r>
              <a:rPr lang="zh-CN" sz="2400" b="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32" name="Group 31"/>
          <p:cNvGrpSpPr/>
          <p:nvPr/>
        </p:nvGrpSpPr>
        <p:grpSpPr>
          <a:xfrm>
            <a:off x="687337" y="2567065"/>
            <a:ext cx="432000" cy="432000"/>
            <a:chOff x="8686801" y="2019300"/>
            <a:chExt cx="528638" cy="565150"/>
          </a:xfrm>
          <a:solidFill>
            <a:srgbClr val="5A327D"/>
          </a:solidFill>
        </p:grpSpPr>
        <p:sp>
          <p:nvSpPr>
            <p:cNvPr id="33"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9" name="文本框 8"/>
          <p:cNvSpPr txBox="1"/>
          <p:nvPr/>
        </p:nvSpPr>
        <p:spPr>
          <a:xfrm>
            <a:off x="1268095" y="2465070"/>
            <a:ext cx="10132060" cy="534035"/>
          </a:xfrm>
          <a:prstGeom prst="rect">
            <a:avLst/>
          </a:prstGeom>
          <a:noFill/>
          <a:ln w="9525">
            <a:noFill/>
          </a:ln>
        </p:spPr>
        <p:txBody>
          <a:bodyPr wrap="square">
            <a:spAutoFit/>
          </a:bodyPr>
          <a:lstStyle/>
          <a:p>
            <a:pPr indent="0">
              <a:lnSpc>
                <a:spcPct val="120000"/>
              </a:lnSpc>
              <a:spcBef>
                <a:spcPts val="0"/>
              </a:spcBef>
              <a:spcAft>
                <a:spcPts val="0"/>
              </a:spcAft>
            </a:pPr>
            <a:r>
              <a:rPr lang="zh-CN" sz="2400" b="0">
                <a:latin typeface="Times New Roman" panose="02020603050405020304" pitchFamily="18" charset="0"/>
                <a:ea typeface="微软雅黑" panose="020B0503020204020204" pitchFamily="34" charset="-122"/>
                <a:cs typeface="Times New Roman" panose="02020603050405020304" pitchFamily="18" charset="0"/>
              </a:rPr>
              <a:t>如何判定一个问题的内在复杂性？</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 name="文本框 9"/>
          <p:cNvSpPr txBox="1"/>
          <p:nvPr/>
        </p:nvSpPr>
        <p:spPr>
          <a:xfrm>
            <a:off x="1268095" y="3175635"/>
            <a:ext cx="10132060" cy="534035"/>
          </a:xfrm>
          <a:prstGeom prst="rect">
            <a:avLst/>
          </a:prstGeom>
          <a:noFill/>
          <a:ln w="9525">
            <a:noFill/>
          </a:ln>
        </p:spPr>
        <p:txBody>
          <a:bodyPr wrap="square">
            <a:spAutoFit/>
          </a:bodyPr>
          <a:lstStyle/>
          <a:p>
            <a:pPr indent="0">
              <a:lnSpc>
                <a:spcPct val="120000"/>
              </a:lnSpc>
              <a:spcBef>
                <a:spcPts val="0"/>
              </a:spcBef>
              <a:spcAft>
                <a:spcPts val="0"/>
              </a:spcAft>
            </a:pPr>
            <a:r>
              <a:rPr lang="zh-CN" sz="2400" b="0">
                <a:latin typeface="Times New Roman" panose="02020603050405020304" pitchFamily="18" charset="0"/>
                <a:ea typeface="微软雅黑" panose="020B0503020204020204" pitchFamily="34" charset="-122"/>
                <a:cs typeface="Times New Roman" panose="02020603050405020304" pitchFamily="18" charset="0"/>
              </a:rPr>
              <a:t>如何区分一个问题是</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易解</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的还是</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难解</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的？</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1" name="Group 31"/>
          <p:cNvGrpSpPr/>
          <p:nvPr/>
        </p:nvGrpSpPr>
        <p:grpSpPr>
          <a:xfrm>
            <a:off x="687337" y="3278265"/>
            <a:ext cx="432000" cy="432000"/>
            <a:chOff x="8686801" y="2019300"/>
            <a:chExt cx="528638" cy="565150"/>
          </a:xfrm>
          <a:solidFill>
            <a:srgbClr val="5A327D"/>
          </a:solidFill>
        </p:grpSpPr>
        <p:sp>
          <p:nvSpPr>
            <p:cNvPr id="12"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6" name="文本框 15"/>
          <p:cNvSpPr txBox="1"/>
          <p:nvPr/>
        </p:nvSpPr>
        <p:spPr>
          <a:xfrm>
            <a:off x="1268095" y="5147310"/>
            <a:ext cx="10132060" cy="977265"/>
          </a:xfrm>
          <a:prstGeom prst="rect">
            <a:avLst/>
          </a:prstGeom>
          <a:noFill/>
          <a:ln w="9525">
            <a:noFill/>
          </a:ln>
        </p:spPr>
        <p:txBody>
          <a:bodyPr wrap="square">
            <a:spAutoFit/>
          </a:bodyPr>
          <a:lstStyle/>
          <a:p>
            <a:pPr indent="0">
              <a:lnSpc>
                <a:spcPct val="120000"/>
              </a:lnSpc>
              <a:spcBef>
                <a:spcPts val="0"/>
              </a:spcBef>
              <a:spcAft>
                <a:spcPts val="0"/>
              </a:spcAft>
            </a:pPr>
            <a:r>
              <a:rPr lang="en-US" sz="2400" b="0" i="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NP</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完全理论</a:t>
            </a:r>
            <a:r>
              <a:rPr lang="zh-CN" sz="2400" b="0">
                <a:latin typeface="Times New Roman" panose="02020603050405020304" pitchFamily="18" charset="0"/>
                <a:ea typeface="微软雅黑" panose="020B0503020204020204" pitchFamily="34" charset="-122"/>
                <a:cs typeface="Times New Roman" panose="02020603050405020304" pitchFamily="18" charset="0"/>
              </a:rPr>
              <a:t>从计算复杂性的角度研究</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问题的分类</a:t>
            </a:r>
            <a:r>
              <a:rPr lang="zh-CN" sz="2400" b="0">
                <a:latin typeface="Times New Roman" panose="02020603050405020304" pitchFamily="18" charset="0"/>
                <a:ea typeface="微软雅黑" panose="020B0503020204020204" pitchFamily="34" charset="-122"/>
                <a:cs typeface="Times New Roman" panose="02020603050405020304" pitchFamily="18" charset="0"/>
              </a:rPr>
              <a:t>以及问题之间的关系，从而为算法设计提供指导。</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p:bldP spid="9" grpId="0"/>
      <p:bldP spid="10" grpId="0"/>
      <p:bldP spid="1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12.1.1  什么是计算</a:t>
            </a:r>
          </a:p>
        </p:txBody>
      </p:sp>
      <p:sp>
        <p:nvSpPr>
          <p:cNvPr id="299014" name="矩形 299013"/>
          <p:cNvSpPr/>
          <p:nvPr/>
        </p:nvSpPr>
        <p:spPr>
          <a:xfrm>
            <a:off x="739140" y="953135"/>
            <a:ext cx="9549765" cy="44450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1"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8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800" b="1"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28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800" b="1"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dirty="0">
                <a:solidFill>
                  <a:schemeClr val="accent5">
                    <a:lumMod val="50000"/>
                  </a:schemeClr>
                </a:solidFill>
              </a:rPr>
              <a:t>例：构造一个识别符号串</a:t>
            </a:r>
            <a:r>
              <a:rPr lang="en-US" altLang="zh-CN" i="1">
                <a:solidFill>
                  <a:schemeClr val="accent5">
                    <a:lumMod val="50000"/>
                  </a:schemeClr>
                </a:solidFill>
              </a:rPr>
              <a:t>ω</a:t>
            </a:r>
            <a:r>
              <a:rPr lang="zh-CN" altLang="en-US" dirty="0">
                <a:solidFill>
                  <a:schemeClr val="accent5">
                    <a:lumMod val="50000"/>
                  </a:schemeClr>
                </a:solidFill>
              </a:rPr>
              <a:t>＝</a:t>
            </a:r>
            <a:r>
              <a:rPr lang="en-US" altLang="zh-CN" i="1" err="1">
                <a:solidFill>
                  <a:schemeClr val="accent5">
                    <a:lumMod val="50000"/>
                  </a:schemeClr>
                </a:solidFill>
              </a:rPr>
              <a:t>a</a:t>
            </a:r>
            <a:r>
              <a:rPr lang="en-US" altLang="zh-CN" i="1" baseline="30000" err="1">
                <a:solidFill>
                  <a:schemeClr val="accent5">
                    <a:lumMod val="50000"/>
                  </a:schemeClr>
                </a:solidFill>
              </a:rPr>
              <a:t>n</a:t>
            </a:r>
            <a:r>
              <a:rPr lang="en-US" altLang="zh-CN" i="1" err="1">
                <a:solidFill>
                  <a:schemeClr val="accent5">
                    <a:lumMod val="50000"/>
                  </a:schemeClr>
                </a:solidFill>
              </a:rPr>
              <a:t>b</a:t>
            </a:r>
            <a:r>
              <a:rPr lang="en-US" altLang="zh-CN" i="1" baseline="30000" err="1">
                <a:solidFill>
                  <a:schemeClr val="accent5">
                    <a:lumMod val="50000"/>
                  </a:schemeClr>
                </a:solidFill>
              </a:rPr>
              <a:t>n</a:t>
            </a:r>
            <a:r>
              <a:rPr lang="zh-CN" altLang="en-US" dirty="0">
                <a:solidFill>
                  <a:schemeClr val="accent5">
                    <a:lumMod val="50000"/>
                  </a:schemeClr>
                </a:solidFill>
              </a:rPr>
              <a:t>（</a:t>
            </a:r>
            <a:r>
              <a:rPr lang="en-US" altLang="zh-CN" i="1">
                <a:solidFill>
                  <a:schemeClr val="accent5">
                    <a:lumMod val="50000"/>
                  </a:schemeClr>
                </a:solidFill>
              </a:rPr>
              <a:t>n</a:t>
            </a:r>
            <a:r>
              <a:rPr lang="en-US" altLang="zh-CN">
                <a:solidFill>
                  <a:schemeClr val="accent5">
                    <a:lumMod val="50000"/>
                  </a:schemeClr>
                </a:solidFill>
              </a:rPr>
              <a:t>≥1</a:t>
            </a:r>
            <a:r>
              <a:rPr lang="zh-CN" altLang="en-US" dirty="0">
                <a:solidFill>
                  <a:schemeClr val="accent5">
                    <a:lumMod val="50000"/>
                  </a:schemeClr>
                </a:solidFill>
              </a:rPr>
              <a:t>）的图灵机</a:t>
            </a:r>
          </a:p>
        </p:txBody>
      </p:sp>
      <p:sp>
        <p:nvSpPr>
          <p:cNvPr id="317442" name="文本框 317441"/>
          <p:cNvSpPr txBox="1"/>
          <p:nvPr/>
        </p:nvSpPr>
        <p:spPr>
          <a:xfrm>
            <a:off x="3597910" y="1675130"/>
            <a:ext cx="987425" cy="406400"/>
          </a:xfrm>
          <a:prstGeom prst="rect">
            <a:avLst/>
          </a:prstGeom>
          <a:noFill/>
          <a:ln w="19050" cap="flat" cmpd="sng">
            <a:solidFill>
              <a:schemeClr val="accent1"/>
            </a:solidFill>
            <a:prstDash val="solid"/>
            <a:miter/>
            <a:headEnd type="none" w="med" len="med"/>
            <a:tailEnd type="none" w="med" len="med"/>
          </a:ln>
        </p:spPr>
        <p:txBody>
          <a:bodyPr lIns="18000" tIns="10800" rIns="18000" bIns="10800">
            <a:spAutoFit/>
          </a:bodyPr>
          <a:lstStyle/>
          <a:p>
            <a:pPr>
              <a:spcBef>
                <a:spcPct val="50000"/>
              </a:spcBef>
            </a:pPr>
            <a:r>
              <a:rPr lang="zh-CN" altLang="en-US" sz="2400" b="1" dirty="0">
                <a:latin typeface="Tahoma" panose="020B0604030504040204" pitchFamily="34" charset="0"/>
              </a:rPr>
              <a:t>读写头</a:t>
            </a:r>
          </a:p>
        </p:txBody>
      </p:sp>
      <p:sp>
        <p:nvSpPr>
          <p:cNvPr id="317443" name="文本框 317442"/>
          <p:cNvSpPr txBox="1"/>
          <p:nvPr/>
        </p:nvSpPr>
        <p:spPr>
          <a:xfrm>
            <a:off x="2218373" y="3316605"/>
            <a:ext cx="2681287" cy="3014663"/>
          </a:xfrm>
          <a:prstGeom prst="rect">
            <a:avLst/>
          </a:prstGeom>
          <a:noFill/>
          <a:ln w="38100" cap="flat" cmpd="sng">
            <a:solidFill>
              <a:schemeClr val="accent1"/>
            </a:solidFill>
            <a:prstDash val="solid"/>
            <a:miter/>
            <a:headEnd type="none" w="med" len="med"/>
            <a:tailEnd type="none" w="med" len="med"/>
          </a:ln>
        </p:spPr>
        <p:txBody>
          <a:bodyPr>
            <a:spAutoFit/>
          </a:bodyPr>
          <a:lstStyle/>
          <a:p>
            <a:pPr>
              <a:lnSpc>
                <a:spcPct val="90000"/>
              </a:lnSpc>
              <a:spcBef>
                <a:spcPct val="50000"/>
              </a:spcBef>
            </a:pPr>
            <a:r>
              <a:rPr lang="zh-CN" altLang="en-US" sz="2400" b="1" dirty="0">
                <a:solidFill>
                  <a:schemeClr val="hlink"/>
                </a:solidFill>
                <a:latin typeface="Tahoma" panose="020B0604030504040204" pitchFamily="34" charset="0"/>
              </a:rPr>
              <a:t>程序</a:t>
            </a:r>
          </a:p>
          <a:p>
            <a:pPr>
              <a:lnSpc>
                <a:spcPct val="90000"/>
              </a:lnSpc>
              <a:spcBef>
                <a:spcPct val="50000"/>
              </a:spcBef>
            </a:pPr>
            <a:endParaRPr lang="zh-CN" altLang="en-US" sz="2400" b="1" dirty="0">
              <a:solidFill>
                <a:schemeClr val="hlink"/>
              </a:solidFill>
              <a:latin typeface="Tahoma" panose="020B0604030504040204" pitchFamily="34" charset="0"/>
            </a:endParaRPr>
          </a:p>
          <a:p>
            <a:pPr>
              <a:lnSpc>
                <a:spcPct val="90000"/>
              </a:lnSpc>
              <a:spcBef>
                <a:spcPct val="50000"/>
              </a:spcBef>
            </a:pPr>
            <a:endParaRPr lang="zh-CN" altLang="en-US" sz="2400" b="1" dirty="0">
              <a:solidFill>
                <a:schemeClr val="hlink"/>
              </a:solidFill>
              <a:latin typeface="Tahoma" panose="020B0604030504040204" pitchFamily="34" charset="0"/>
            </a:endParaRPr>
          </a:p>
          <a:p>
            <a:pPr>
              <a:lnSpc>
                <a:spcPct val="90000"/>
              </a:lnSpc>
              <a:spcBef>
                <a:spcPct val="50000"/>
              </a:spcBef>
            </a:pPr>
            <a:endParaRPr lang="zh-CN" altLang="en-US" sz="2400" b="1" dirty="0">
              <a:solidFill>
                <a:schemeClr val="hlink"/>
              </a:solidFill>
              <a:latin typeface="Tahoma" panose="020B0604030504040204" pitchFamily="34" charset="0"/>
            </a:endParaRPr>
          </a:p>
          <a:p>
            <a:pPr>
              <a:lnSpc>
                <a:spcPct val="90000"/>
              </a:lnSpc>
              <a:spcBef>
                <a:spcPct val="50000"/>
              </a:spcBef>
            </a:pPr>
            <a:endParaRPr lang="zh-CN" altLang="en-US" sz="2400" b="1" dirty="0">
              <a:solidFill>
                <a:schemeClr val="hlink"/>
              </a:solidFill>
              <a:latin typeface="Tahoma" panose="020B0604030504040204" pitchFamily="34" charset="0"/>
            </a:endParaRPr>
          </a:p>
          <a:p>
            <a:pPr>
              <a:lnSpc>
                <a:spcPct val="90000"/>
              </a:lnSpc>
              <a:spcBef>
                <a:spcPct val="50000"/>
              </a:spcBef>
            </a:pPr>
            <a:endParaRPr lang="zh-CN" altLang="en-US" sz="2400" b="1" dirty="0">
              <a:solidFill>
                <a:schemeClr val="hlink"/>
              </a:solidFill>
              <a:latin typeface="Tahoma" panose="020B0604030504040204" pitchFamily="34" charset="0"/>
            </a:endParaRPr>
          </a:p>
        </p:txBody>
      </p:sp>
      <p:sp>
        <p:nvSpPr>
          <p:cNvPr id="317449" name="直接连接符 317448"/>
          <p:cNvSpPr/>
          <p:nvPr/>
        </p:nvSpPr>
        <p:spPr>
          <a:xfrm>
            <a:off x="3423285" y="2483168"/>
            <a:ext cx="0" cy="419100"/>
          </a:xfrm>
          <a:prstGeom prst="line">
            <a:avLst/>
          </a:prstGeom>
          <a:ln w="28575" cap="flat" cmpd="sng">
            <a:solidFill>
              <a:srgbClr val="000000"/>
            </a:solidFill>
            <a:prstDash val="solid"/>
            <a:headEnd type="none" w="med" len="med"/>
            <a:tailEnd type="none" w="med" len="med"/>
          </a:ln>
        </p:spPr>
      </p:sp>
      <p:sp>
        <p:nvSpPr>
          <p:cNvPr id="317450" name="直接连接符 317449"/>
          <p:cNvSpPr/>
          <p:nvPr/>
        </p:nvSpPr>
        <p:spPr>
          <a:xfrm>
            <a:off x="3888423" y="2483168"/>
            <a:ext cx="0" cy="419100"/>
          </a:xfrm>
          <a:prstGeom prst="line">
            <a:avLst/>
          </a:prstGeom>
          <a:ln w="28575" cap="flat" cmpd="sng">
            <a:solidFill>
              <a:srgbClr val="000000"/>
            </a:solidFill>
            <a:prstDash val="solid"/>
            <a:headEnd type="none" w="med" len="med"/>
            <a:tailEnd type="none" w="med" len="med"/>
          </a:ln>
        </p:spPr>
      </p:sp>
      <p:sp>
        <p:nvSpPr>
          <p:cNvPr id="317451" name="直接连接符 317450"/>
          <p:cNvSpPr/>
          <p:nvPr/>
        </p:nvSpPr>
        <p:spPr>
          <a:xfrm>
            <a:off x="4339273" y="2483168"/>
            <a:ext cx="0" cy="419100"/>
          </a:xfrm>
          <a:prstGeom prst="line">
            <a:avLst/>
          </a:prstGeom>
          <a:ln w="28575" cap="flat" cmpd="sng">
            <a:solidFill>
              <a:srgbClr val="000000"/>
            </a:solidFill>
            <a:prstDash val="solid"/>
            <a:headEnd type="none" w="med" len="med"/>
            <a:tailEnd type="none" w="med" len="med"/>
          </a:ln>
        </p:spPr>
      </p:sp>
      <p:sp>
        <p:nvSpPr>
          <p:cNvPr id="317453" name="直接连接符 317452"/>
          <p:cNvSpPr/>
          <p:nvPr/>
        </p:nvSpPr>
        <p:spPr>
          <a:xfrm>
            <a:off x="4077335" y="2157730"/>
            <a:ext cx="0" cy="301625"/>
          </a:xfrm>
          <a:prstGeom prst="line">
            <a:avLst/>
          </a:prstGeom>
          <a:ln w="28575" cap="flat" cmpd="sng">
            <a:solidFill>
              <a:srgbClr val="000000"/>
            </a:solidFill>
            <a:prstDash val="solid"/>
            <a:headEnd type="none" w="med" len="med"/>
            <a:tailEnd type="stealth" w="lg" len="med"/>
          </a:ln>
        </p:spPr>
      </p:sp>
      <p:sp>
        <p:nvSpPr>
          <p:cNvPr id="317454" name="直接连接符 317453"/>
          <p:cNvSpPr/>
          <p:nvPr/>
        </p:nvSpPr>
        <p:spPr>
          <a:xfrm>
            <a:off x="2494598" y="2484755"/>
            <a:ext cx="0" cy="419100"/>
          </a:xfrm>
          <a:prstGeom prst="line">
            <a:avLst/>
          </a:prstGeom>
          <a:ln w="28575" cap="flat" cmpd="sng">
            <a:solidFill>
              <a:srgbClr val="000000"/>
            </a:solidFill>
            <a:prstDash val="solid"/>
            <a:headEnd type="none" w="med" len="med"/>
            <a:tailEnd type="none" w="med" len="med"/>
          </a:ln>
        </p:spPr>
      </p:sp>
      <p:sp>
        <p:nvSpPr>
          <p:cNvPr id="317455" name="直接连接符 317454"/>
          <p:cNvSpPr/>
          <p:nvPr/>
        </p:nvSpPr>
        <p:spPr>
          <a:xfrm>
            <a:off x="2959735" y="2484755"/>
            <a:ext cx="0" cy="419100"/>
          </a:xfrm>
          <a:prstGeom prst="line">
            <a:avLst/>
          </a:prstGeom>
          <a:ln w="28575" cap="flat" cmpd="sng">
            <a:solidFill>
              <a:srgbClr val="000000"/>
            </a:solidFill>
            <a:prstDash val="solid"/>
            <a:headEnd type="none" w="med" len="med"/>
            <a:tailEnd type="none" w="med" len="med"/>
          </a:ln>
        </p:spPr>
      </p:sp>
      <p:sp>
        <p:nvSpPr>
          <p:cNvPr id="317456" name="文本框 317455"/>
          <p:cNvSpPr txBox="1"/>
          <p:nvPr/>
        </p:nvSpPr>
        <p:spPr>
          <a:xfrm>
            <a:off x="2550160" y="2419668"/>
            <a:ext cx="3078163" cy="519112"/>
          </a:xfrm>
          <a:prstGeom prst="rect">
            <a:avLst/>
          </a:prstGeom>
          <a:noFill/>
          <a:ln w="9525">
            <a:noFill/>
          </a:ln>
        </p:spPr>
        <p:txBody>
          <a:bodyPr>
            <a:spAutoFit/>
          </a:bodyPr>
          <a:lstStyle/>
          <a:p>
            <a:pPr>
              <a:spcBef>
                <a:spcPct val="50000"/>
              </a:spcBef>
            </a:pPr>
            <a:r>
              <a:rPr lang="en-US" altLang="zh-CN" sz="2800" i="1">
                <a:latin typeface="Times New Roman" panose="02020603050405020304" pitchFamily="18" charset="0"/>
              </a:rPr>
              <a:t>B   </a:t>
            </a:r>
            <a:r>
              <a:rPr lang="en-US" altLang="zh-CN" sz="2800" i="1">
                <a:solidFill>
                  <a:schemeClr val="hlink"/>
                </a:solidFill>
                <a:latin typeface="Times New Roman" panose="02020603050405020304" pitchFamily="18" charset="0"/>
              </a:rPr>
              <a:t>x</a:t>
            </a:r>
            <a:r>
              <a:rPr lang="en-US" altLang="zh-CN" sz="2800" i="1">
                <a:latin typeface="Times New Roman" panose="02020603050405020304" pitchFamily="18" charset="0"/>
              </a:rPr>
              <a:t>   </a:t>
            </a:r>
            <a:r>
              <a:rPr lang="en-US" altLang="zh-CN" sz="2800" i="1">
                <a:solidFill>
                  <a:schemeClr val="hlink"/>
                </a:solidFill>
                <a:latin typeface="Times New Roman" panose="02020603050405020304" pitchFamily="18" charset="0"/>
              </a:rPr>
              <a:t>x</a:t>
            </a:r>
            <a:r>
              <a:rPr lang="en-US" altLang="zh-CN" sz="2800" i="1">
                <a:latin typeface="Times New Roman" panose="02020603050405020304" pitchFamily="18" charset="0"/>
              </a:rPr>
              <a:t>   </a:t>
            </a:r>
            <a:r>
              <a:rPr lang="en-US" altLang="zh-CN" sz="2800" i="1">
                <a:solidFill>
                  <a:schemeClr val="hlink"/>
                </a:solidFill>
                <a:latin typeface="Times New Roman" panose="02020603050405020304" pitchFamily="18" charset="0"/>
              </a:rPr>
              <a:t>x</a:t>
            </a:r>
            <a:r>
              <a:rPr lang="en-US" altLang="zh-CN" sz="2800" i="1">
                <a:latin typeface="Times New Roman" panose="02020603050405020304" pitchFamily="18" charset="0"/>
              </a:rPr>
              <a:t>   </a:t>
            </a:r>
            <a:r>
              <a:rPr lang="en-US" altLang="zh-CN" sz="2800" i="1">
                <a:solidFill>
                  <a:schemeClr val="hlink"/>
                </a:solidFill>
                <a:latin typeface="Times New Roman" panose="02020603050405020304" pitchFamily="18" charset="0"/>
              </a:rPr>
              <a:t>x</a:t>
            </a:r>
            <a:r>
              <a:rPr lang="en-US" altLang="zh-CN" sz="2800" i="1">
                <a:latin typeface="Times New Roman" panose="02020603050405020304" pitchFamily="18" charset="0"/>
              </a:rPr>
              <a:t>   B</a:t>
            </a:r>
          </a:p>
        </p:txBody>
      </p:sp>
      <p:sp>
        <p:nvSpPr>
          <p:cNvPr id="317457" name="直接连接符 317456"/>
          <p:cNvSpPr/>
          <p:nvPr/>
        </p:nvSpPr>
        <p:spPr>
          <a:xfrm>
            <a:off x="4810760" y="2483168"/>
            <a:ext cx="0" cy="419100"/>
          </a:xfrm>
          <a:prstGeom prst="line">
            <a:avLst/>
          </a:prstGeom>
          <a:ln w="28575" cap="flat" cmpd="sng">
            <a:solidFill>
              <a:srgbClr val="000000"/>
            </a:solidFill>
            <a:prstDash val="solid"/>
            <a:headEnd type="none" w="med" len="med"/>
            <a:tailEnd type="none" w="med" len="med"/>
          </a:ln>
        </p:spPr>
      </p:sp>
      <p:sp>
        <p:nvSpPr>
          <p:cNvPr id="317458" name="直接连接符 317457"/>
          <p:cNvSpPr/>
          <p:nvPr/>
        </p:nvSpPr>
        <p:spPr>
          <a:xfrm>
            <a:off x="5267960" y="2483168"/>
            <a:ext cx="0" cy="419100"/>
          </a:xfrm>
          <a:prstGeom prst="line">
            <a:avLst/>
          </a:prstGeom>
          <a:ln w="28575" cap="flat" cmpd="sng">
            <a:solidFill>
              <a:srgbClr val="000000"/>
            </a:solidFill>
            <a:prstDash val="solid"/>
            <a:headEnd type="none" w="med" len="med"/>
            <a:tailEnd type="none" w="med" len="med"/>
          </a:ln>
        </p:spPr>
      </p:sp>
      <p:sp>
        <p:nvSpPr>
          <p:cNvPr id="317459" name="文本框 317458"/>
          <p:cNvSpPr txBox="1"/>
          <p:nvPr/>
        </p:nvSpPr>
        <p:spPr>
          <a:xfrm>
            <a:off x="5379085" y="4051618"/>
            <a:ext cx="3749675" cy="822325"/>
          </a:xfrm>
          <a:prstGeom prst="rect">
            <a:avLst/>
          </a:prstGeom>
          <a:noFill/>
          <a:ln w="9525">
            <a:noFill/>
          </a:ln>
        </p:spPr>
        <p:txBody>
          <a:bodyPr>
            <a:spAutoFit/>
          </a:bodyPr>
          <a:lstStyle/>
          <a:p>
            <a:r>
              <a:rPr lang="zh-CN" altLang="en-US" sz="2400" b="1" dirty="0">
                <a:latin typeface="Times New Roman" panose="02020603050405020304" pitchFamily="18" charset="0"/>
              </a:rPr>
              <a:t>读写头扫描到标记</a:t>
            </a:r>
            <a:r>
              <a:rPr lang="en-US" altLang="zh-CN" sz="2400" b="1" i="1">
                <a:latin typeface="Times New Roman" panose="02020603050405020304" pitchFamily="18" charset="0"/>
              </a:rPr>
              <a:t>x</a:t>
            </a:r>
            <a:r>
              <a:rPr lang="zh-CN" altLang="en-US" sz="2400" b="1" dirty="0">
                <a:latin typeface="Times New Roman" panose="02020603050405020304" pitchFamily="18" charset="0"/>
              </a:rPr>
              <a:t>，</a:t>
            </a:r>
          </a:p>
          <a:p>
            <a:r>
              <a:rPr lang="zh-CN" altLang="en-US" sz="2400" b="1" dirty="0">
                <a:latin typeface="Times New Roman" panose="02020603050405020304" pitchFamily="18" charset="0"/>
              </a:rPr>
              <a:t>则继续往左走</a:t>
            </a:r>
            <a:r>
              <a:rPr lang="zh-CN" altLang="en-US" sz="2400" dirty="0">
                <a:latin typeface="Times New Roman" panose="02020603050405020304" pitchFamily="18" charset="0"/>
              </a:rPr>
              <a:t> </a:t>
            </a:r>
            <a:endParaRPr lang="zh-CN" altLang="en-US" sz="2400">
              <a:latin typeface="Times New Roman" panose="02020603050405020304" pitchFamily="18" charset="0"/>
            </a:endParaRPr>
          </a:p>
        </p:txBody>
      </p:sp>
      <p:sp>
        <p:nvSpPr>
          <p:cNvPr id="317460" name="文本框 317459"/>
          <p:cNvSpPr txBox="1"/>
          <p:nvPr/>
        </p:nvSpPr>
        <p:spPr>
          <a:xfrm>
            <a:off x="2283460" y="3711893"/>
            <a:ext cx="2454275" cy="2573337"/>
          </a:xfrm>
          <a:prstGeom prst="rect">
            <a:avLst/>
          </a:prstGeom>
          <a:solidFill>
            <a:srgbClr val="DDDDDD"/>
          </a:solidFill>
          <a:ln w="9525">
            <a:noFill/>
          </a:ln>
        </p:spPr>
        <p:txBody>
          <a:bodyPr lIns="54000" tIns="10800" rIns="18000" bIns="0">
            <a:spAutoFit/>
          </a:bodyPr>
          <a:lstStyle/>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2,  </a:t>
            </a:r>
            <a:r>
              <a:rPr lang="en-US" altLang="zh-CN" sz="2800" b="1" i="1">
                <a:latin typeface="Times New Roman" panose="02020603050405020304" pitchFamily="18" charset="0"/>
              </a:rPr>
              <a:t>b   x  L  q</a:t>
            </a:r>
            <a:r>
              <a:rPr lang="en-US" altLang="zh-CN" sz="2800" b="1">
                <a:latin typeface="Times New Roman" panose="02020603050405020304" pitchFamily="18" charset="0"/>
              </a:rPr>
              <a:t>1) </a:t>
            </a:r>
          </a:p>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2,  </a:t>
            </a:r>
            <a:r>
              <a:rPr lang="en-US" altLang="zh-CN" sz="2800" b="1" i="1">
                <a:latin typeface="Times New Roman" panose="02020603050405020304" pitchFamily="18" charset="0"/>
              </a:rPr>
              <a:t>B  B  L  q</a:t>
            </a:r>
            <a:r>
              <a:rPr lang="en-US" altLang="zh-CN" sz="2800" b="1">
                <a:latin typeface="Times New Roman" panose="02020603050405020304" pitchFamily="18" charset="0"/>
              </a:rPr>
              <a:t>3)</a:t>
            </a:r>
          </a:p>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3,  </a:t>
            </a:r>
            <a:r>
              <a:rPr lang="en-US" altLang="zh-CN" sz="2800" b="1" i="1">
                <a:latin typeface="Times New Roman" panose="02020603050405020304" pitchFamily="18" charset="0"/>
              </a:rPr>
              <a:t>x  x   L  q</a:t>
            </a:r>
            <a:r>
              <a:rPr lang="en-US" altLang="zh-CN" sz="2800" b="1">
                <a:latin typeface="Times New Roman" panose="02020603050405020304" pitchFamily="18" charset="0"/>
              </a:rPr>
              <a:t>3)</a:t>
            </a:r>
          </a:p>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3,  </a:t>
            </a:r>
            <a:r>
              <a:rPr lang="en-US" altLang="zh-CN" sz="2800" b="1" i="1">
                <a:latin typeface="Times New Roman" panose="02020603050405020304" pitchFamily="18" charset="0"/>
              </a:rPr>
              <a:t>a  a  H </a:t>
            </a:r>
            <a:r>
              <a:rPr lang="en-US" altLang="zh-CN">
                <a:latin typeface="Tahoma" panose="020B0604030504040204" pitchFamily="34" charset="0"/>
              </a:rPr>
              <a:t> </a:t>
            </a:r>
            <a:r>
              <a:rPr lang="en-US" altLang="zh-CN" sz="2800" b="1" i="1" err="1">
                <a:latin typeface="Times New Roman" panose="02020603050405020304" pitchFamily="18" charset="0"/>
              </a:rPr>
              <a:t>q</a:t>
            </a:r>
            <a:r>
              <a:rPr lang="en-US" altLang="zh-CN" sz="2800" b="1" i="1" baseline="-25000" err="1">
                <a:latin typeface="Times New Roman" panose="02020603050405020304" pitchFamily="18" charset="0"/>
              </a:rPr>
              <a:t>N</a:t>
            </a:r>
            <a:r>
              <a:rPr lang="en-US" altLang="zh-CN" sz="2800" b="1">
                <a:latin typeface="Times New Roman" panose="02020603050405020304" pitchFamily="18" charset="0"/>
              </a:rPr>
              <a:t>)</a:t>
            </a:r>
          </a:p>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3,  </a:t>
            </a:r>
            <a:r>
              <a:rPr lang="en-US" altLang="zh-CN" sz="2800" b="1" i="1">
                <a:latin typeface="Times New Roman" panose="02020603050405020304" pitchFamily="18" charset="0"/>
              </a:rPr>
              <a:t>B B  H  q</a:t>
            </a:r>
            <a:r>
              <a:rPr lang="en-US" altLang="zh-CN" sz="2800" b="1">
                <a:latin typeface="Times New Roman" panose="02020603050405020304" pitchFamily="18" charset="0"/>
              </a:rPr>
              <a:t>4)</a:t>
            </a:r>
          </a:p>
          <a:p>
            <a:endParaRPr lang="en-US" altLang="zh-CN" sz="2800" b="1" dirty="0">
              <a:latin typeface="Times New Roman" panose="02020603050405020304" pitchFamily="18" charset="0"/>
            </a:endParaRPr>
          </a:p>
        </p:txBody>
      </p:sp>
      <p:sp>
        <p:nvSpPr>
          <p:cNvPr id="317461" name="文本框 317460"/>
          <p:cNvSpPr txBox="1"/>
          <p:nvPr/>
        </p:nvSpPr>
        <p:spPr>
          <a:xfrm>
            <a:off x="2227898" y="4616768"/>
            <a:ext cx="2620962" cy="455612"/>
          </a:xfrm>
          <a:prstGeom prst="rect">
            <a:avLst/>
          </a:prstGeom>
          <a:noFill/>
          <a:ln w="28575" cap="flat" cmpd="sng">
            <a:solidFill>
              <a:schemeClr val="hlink"/>
            </a:solidFill>
            <a:prstDash val="solid"/>
            <a:miter/>
            <a:headEnd type="none" w="med" len="med"/>
            <a:tailEnd type="none" w="med" len="med"/>
          </a:ln>
        </p:spPr>
        <p:txBody>
          <a:bodyPr>
            <a:spAutoFit/>
          </a:bodyPr>
          <a:lstStyle/>
          <a:p>
            <a:pPr>
              <a:spcBef>
                <a:spcPct val="30000"/>
              </a:spcBef>
            </a:pPr>
            <a:endParaRPr sz="2200" dirty="0">
              <a:latin typeface="Tahoma" panose="020B0604030504040204" pitchFamily="34" charset="0"/>
            </a:endParaRPr>
          </a:p>
        </p:txBody>
      </p:sp>
      <p:grpSp>
        <p:nvGrpSpPr>
          <p:cNvPr id="317462" name="组合 317461"/>
          <p:cNvGrpSpPr/>
          <p:nvPr/>
        </p:nvGrpSpPr>
        <p:grpSpPr>
          <a:xfrm>
            <a:off x="1894523" y="2483168"/>
            <a:ext cx="6405562" cy="419100"/>
            <a:chOff x="861" y="3181"/>
            <a:chExt cx="4716" cy="264"/>
          </a:xfrm>
        </p:grpSpPr>
        <p:sp>
          <p:nvSpPr>
            <p:cNvPr id="317463" name="直接连接符 317462"/>
            <p:cNvSpPr/>
            <p:nvPr/>
          </p:nvSpPr>
          <p:spPr>
            <a:xfrm>
              <a:off x="861" y="3181"/>
              <a:ext cx="4716" cy="0"/>
            </a:xfrm>
            <a:prstGeom prst="line">
              <a:avLst/>
            </a:prstGeom>
            <a:ln w="28575" cap="flat" cmpd="sng">
              <a:solidFill>
                <a:srgbClr val="000000"/>
              </a:solidFill>
              <a:prstDash val="solid"/>
              <a:headEnd type="none" w="med" len="med"/>
              <a:tailEnd type="none" w="med" len="med"/>
            </a:ln>
          </p:spPr>
        </p:sp>
        <p:sp>
          <p:nvSpPr>
            <p:cNvPr id="317464" name="直接连接符 317463"/>
            <p:cNvSpPr/>
            <p:nvPr/>
          </p:nvSpPr>
          <p:spPr>
            <a:xfrm>
              <a:off x="861" y="3445"/>
              <a:ext cx="4716" cy="0"/>
            </a:xfrm>
            <a:prstGeom prst="line">
              <a:avLst/>
            </a:prstGeom>
            <a:ln w="28575" cap="flat" cmpd="sng">
              <a:solidFill>
                <a:srgbClr val="000000"/>
              </a:solidFill>
              <a:prstDash val="solid"/>
              <a:headEnd type="none" w="med" len="med"/>
              <a:tailEnd type="none" w="med" len="med"/>
            </a:ln>
          </p:spPr>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12.1.1  什么是计算</a:t>
            </a:r>
          </a:p>
        </p:txBody>
      </p:sp>
      <p:sp>
        <p:nvSpPr>
          <p:cNvPr id="299014" name="矩形 299013"/>
          <p:cNvSpPr/>
          <p:nvPr/>
        </p:nvSpPr>
        <p:spPr>
          <a:xfrm>
            <a:off x="739140" y="953135"/>
            <a:ext cx="9549765" cy="44450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1"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8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800" b="1"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28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800" b="1"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dirty="0">
                <a:solidFill>
                  <a:schemeClr val="accent5">
                    <a:lumMod val="50000"/>
                  </a:schemeClr>
                </a:solidFill>
              </a:rPr>
              <a:t>例：构造一个识别符号串</a:t>
            </a:r>
            <a:r>
              <a:rPr lang="en-US" altLang="zh-CN" i="1">
                <a:solidFill>
                  <a:schemeClr val="accent5">
                    <a:lumMod val="50000"/>
                  </a:schemeClr>
                </a:solidFill>
              </a:rPr>
              <a:t>ω</a:t>
            </a:r>
            <a:r>
              <a:rPr lang="zh-CN" altLang="en-US" dirty="0">
                <a:solidFill>
                  <a:schemeClr val="accent5">
                    <a:lumMod val="50000"/>
                  </a:schemeClr>
                </a:solidFill>
              </a:rPr>
              <a:t>＝</a:t>
            </a:r>
            <a:r>
              <a:rPr lang="en-US" altLang="zh-CN" i="1" err="1">
                <a:solidFill>
                  <a:schemeClr val="accent5">
                    <a:lumMod val="50000"/>
                  </a:schemeClr>
                </a:solidFill>
              </a:rPr>
              <a:t>a</a:t>
            </a:r>
            <a:r>
              <a:rPr lang="en-US" altLang="zh-CN" i="1" baseline="30000" err="1">
                <a:solidFill>
                  <a:schemeClr val="accent5">
                    <a:lumMod val="50000"/>
                  </a:schemeClr>
                </a:solidFill>
              </a:rPr>
              <a:t>n</a:t>
            </a:r>
            <a:r>
              <a:rPr lang="en-US" altLang="zh-CN" i="1" err="1">
                <a:solidFill>
                  <a:schemeClr val="accent5">
                    <a:lumMod val="50000"/>
                  </a:schemeClr>
                </a:solidFill>
              </a:rPr>
              <a:t>b</a:t>
            </a:r>
            <a:r>
              <a:rPr lang="en-US" altLang="zh-CN" i="1" baseline="30000" err="1">
                <a:solidFill>
                  <a:schemeClr val="accent5">
                    <a:lumMod val="50000"/>
                  </a:schemeClr>
                </a:solidFill>
              </a:rPr>
              <a:t>n</a:t>
            </a:r>
            <a:r>
              <a:rPr lang="zh-CN" altLang="en-US" dirty="0">
                <a:solidFill>
                  <a:schemeClr val="accent5">
                    <a:lumMod val="50000"/>
                  </a:schemeClr>
                </a:solidFill>
              </a:rPr>
              <a:t>（</a:t>
            </a:r>
            <a:r>
              <a:rPr lang="en-US" altLang="zh-CN" i="1">
                <a:solidFill>
                  <a:schemeClr val="accent5">
                    <a:lumMod val="50000"/>
                  </a:schemeClr>
                </a:solidFill>
              </a:rPr>
              <a:t>n</a:t>
            </a:r>
            <a:r>
              <a:rPr lang="en-US" altLang="zh-CN">
                <a:solidFill>
                  <a:schemeClr val="accent5">
                    <a:lumMod val="50000"/>
                  </a:schemeClr>
                </a:solidFill>
              </a:rPr>
              <a:t>≥1</a:t>
            </a:r>
            <a:r>
              <a:rPr lang="zh-CN" altLang="en-US" dirty="0">
                <a:solidFill>
                  <a:schemeClr val="accent5">
                    <a:lumMod val="50000"/>
                  </a:schemeClr>
                </a:solidFill>
              </a:rPr>
              <a:t>）的图灵机</a:t>
            </a:r>
          </a:p>
        </p:txBody>
      </p:sp>
      <p:sp>
        <p:nvSpPr>
          <p:cNvPr id="320514" name="文本框 320513"/>
          <p:cNvSpPr txBox="1"/>
          <p:nvPr/>
        </p:nvSpPr>
        <p:spPr>
          <a:xfrm>
            <a:off x="2248535" y="1689735"/>
            <a:ext cx="987425" cy="406400"/>
          </a:xfrm>
          <a:prstGeom prst="rect">
            <a:avLst/>
          </a:prstGeom>
          <a:noFill/>
          <a:ln w="19050" cap="flat" cmpd="sng">
            <a:solidFill>
              <a:schemeClr val="accent1"/>
            </a:solidFill>
            <a:prstDash val="solid"/>
            <a:miter/>
            <a:headEnd type="none" w="med" len="med"/>
            <a:tailEnd type="none" w="med" len="med"/>
          </a:ln>
        </p:spPr>
        <p:txBody>
          <a:bodyPr lIns="18000" tIns="10800" rIns="18000" bIns="10800">
            <a:spAutoFit/>
          </a:bodyPr>
          <a:lstStyle/>
          <a:p>
            <a:pPr>
              <a:spcBef>
                <a:spcPct val="50000"/>
              </a:spcBef>
            </a:pPr>
            <a:r>
              <a:rPr lang="zh-CN" altLang="en-US" sz="2400" b="1" dirty="0">
                <a:latin typeface="Tahoma" panose="020B0604030504040204" pitchFamily="34" charset="0"/>
              </a:rPr>
              <a:t>读写头</a:t>
            </a:r>
          </a:p>
        </p:txBody>
      </p:sp>
      <p:sp>
        <p:nvSpPr>
          <p:cNvPr id="320515" name="文本框 320514"/>
          <p:cNvSpPr txBox="1"/>
          <p:nvPr/>
        </p:nvSpPr>
        <p:spPr>
          <a:xfrm>
            <a:off x="2218373" y="3331210"/>
            <a:ext cx="2681287" cy="3014663"/>
          </a:xfrm>
          <a:prstGeom prst="rect">
            <a:avLst/>
          </a:prstGeom>
          <a:noFill/>
          <a:ln w="38100" cap="flat" cmpd="sng">
            <a:solidFill>
              <a:schemeClr val="accent1"/>
            </a:solidFill>
            <a:prstDash val="solid"/>
            <a:miter/>
            <a:headEnd type="none" w="med" len="med"/>
            <a:tailEnd type="none" w="med" len="med"/>
          </a:ln>
        </p:spPr>
        <p:txBody>
          <a:bodyPr>
            <a:spAutoFit/>
          </a:bodyPr>
          <a:lstStyle/>
          <a:p>
            <a:pPr>
              <a:lnSpc>
                <a:spcPct val="90000"/>
              </a:lnSpc>
              <a:spcBef>
                <a:spcPct val="50000"/>
              </a:spcBef>
            </a:pPr>
            <a:r>
              <a:rPr lang="zh-CN" altLang="en-US" sz="2400" b="1" dirty="0">
                <a:solidFill>
                  <a:schemeClr val="hlink"/>
                </a:solidFill>
                <a:latin typeface="Tahoma" panose="020B0604030504040204" pitchFamily="34" charset="0"/>
              </a:rPr>
              <a:t>程序</a:t>
            </a:r>
          </a:p>
          <a:p>
            <a:pPr>
              <a:lnSpc>
                <a:spcPct val="90000"/>
              </a:lnSpc>
              <a:spcBef>
                <a:spcPct val="50000"/>
              </a:spcBef>
            </a:pPr>
            <a:endParaRPr lang="zh-CN" altLang="en-US" sz="2400" b="1" dirty="0">
              <a:solidFill>
                <a:schemeClr val="hlink"/>
              </a:solidFill>
              <a:latin typeface="Tahoma" panose="020B0604030504040204" pitchFamily="34" charset="0"/>
            </a:endParaRPr>
          </a:p>
          <a:p>
            <a:pPr>
              <a:lnSpc>
                <a:spcPct val="90000"/>
              </a:lnSpc>
              <a:spcBef>
                <a:spcPct val="50000"/>
              </a:spcBef>
            </a:pPr>
            <a:endParaRPr lang="zh-CN" altLang="en-US" sz="2400" b="1" dirty="0">
              <a:solidFill>
                <a:schemeClr val="hlink"/>
              </a:solidFill>
              <a:latin typeface="Tahoma" panose="020B0604030504040204" pitchFamily="34" charset="0"/>
            </a:endParaRPr>
          </a:p>
          <a:p>
            <a:pPr>
              <a:lnSpc>
                <a:spcPct val="90000"/>
              </a:lnSpc>
              <a:spcBef>
                <a:spcPct val="50000"/>
              </a:spcBef>
            </a:pPr>
            <a:endParaRPr lang="zh-CN" altLang="en-US" sz="2400" b="1" dirty="0">
              <a:solidFill>
                <a:schemeClr val="hlink"/>
              </a:solidFill>
              <a:latin typeface="Tahoma" panose="020B0604030504040204" pitchFamily="34" charset="0"/>
            </a:endParaRPr>
          </a:p>
          <a:p>
            <a:pPr>
              <a:lnSpc>
                <a:spcPct val="90000"/>
              </a:lnSpc>
              <a:spcBef>
                <a:spcPct val="50000"/>
              </a:spcBef>
            </a:pPr>
            <a:endParaRPr lang="zh-CN" altLang="en-US" sz="2400" b="1" dirty="0">
              <a:solidFill>
                <a:schemeClr val="hlink"/>
              </a:solidFill>
              <a:latin typeface="Tahoma" panose="020B0604030504040204" pitchFamily="34" charset="0"/>
            </a:endParaRPr>
          </a:p>
          <a:p>
            <a:pPr>
              <a:lnSpc>
                <a:spcPct val="90000"/>
              </a:lnSpc>
              <a:spcBef>
                <a:spcPct val="50000"/>
              </a:spcBef>
            </a:pPr>
            <a:endParaRPr lang="zh-CN" altLang="en-US" sz="2400" b="1" dirty="0">
              <a:solidFill>
                <a:schemeClr val="hlink"/>
              </a:solidFill>
              <a:latin typeface="Tahoma" panose="020B0604030504040204" pitchFamily="34" charset="0"/>
            </a:endParaRPr>
          </a:p>
        </p:txBody>
      </p:sp>
      <p:sp>
        <p:nvSpPr>
          <p:cNvPr id="320521" name="直接连接符 320520"/>
          <p:cNvSpPr/>
          <p:nvPr/>
        </p:nvSpPr>
        <p:spPr>
          <a:xfrm>
            <a:off x="3423285" y="2497773"/>
            <a:ext cx="0" cy="419100"/>
          </a:xfrm>
          <a:prstGeom prst="line">
            <a:avLst/>
          </a:prstGeom>
          <a:ln w="28575" cap="flat" cmpd="sng">
            <a:solidFill>
              <a:srgbClr val="000000"/>
            </a:solidFill>
            <a:prstDash val="solid"/>
            <a:headEnd type="none" w="med" len="med"/>
            <a:tailEnd type="none" w="med" len="med"/>
          </a:ln>
        </p:spPr>
      </p:sp>
      <p:sp>
        <p:nvSpPr>
          <p:cNvPr id="320522" name="直接连接符 320521"/>
          <p:cNvSpPr/>
          <p:nvPr/>
        </p:nvSpPr>
        <p:spPr>
          <a:xfrm>
            <a:off x="3888423" y="2497773"/>
            <a:ext cx="0" cy="419100"/>
          </a:xfrm>
          <a:prstGeom prst="line">
            <a:avLst/>
          </a:prstGeom>
          <a:ln w="28575" cap="flat" cmpd="sng">
            <a:solidFill>
              <a:srgbClr val="000000"/>
            </a:solidFill>
            <a:prstDash val="solid"/>
            <a:headEnd type="none" w="med" len="med"/>
            <a:tailEnd type="none" w="med" len="med"/>
          </a:ln>
        </p:spPr>
      </p:sp>
      <p:sp>
        <p:nvSpPr>
          <p:cNvPr id="320523" name="直接连接符 320522"/>
          <p:cNvSpPr/>
          <p:nvPr/>
        </p:nvSpPr>
        <p:spPr>
          <a:xfrm>
            <a:off x="4339273" y="2497773"/>
            <a:ext cx="0" cy="419100"/>
          </a:xfrm>
          <a:prstGeom prst="line">
            <a:avLst/>
          </a:prstGeom>
          <a:ln w="28575" cap="flat" cmpd="sng">
            <a:solidFill>
              <a:srgbClr val="000000"/>
            </a:solidFill>
            <a:prstDash val="solid"/>
            <a:headEnd type="none" w="med" len="med"/>
            <a:tailEnd type="none" w="med" len="med"/>
          </a:ln>
        </p:spPr>
      </p:sp>
      <p:sp>
        <p:nvSpPr>
          <p:cNvPr id="320525" name="直接连接符 320524"/>
          <p:cNvSpPr/>
          <p:nvPr/>
        </p:nvSpPr>
        <p:spPr>
          <a:xfrm>
            <a:off x="2727960" y="2172335"/>
            <a:ext cx="0" cy="301625"/>
          </a:xfrm>
          <a:prstGeom prst="line">
            <a:avLst/>
          </a:prstGeom>
          <a:ln w="28575" cap="flat" cmpd="sng">
            <a:solidFill>
              <a:srgbClr val="000000"/>
            </a:solidFill>
            <a:prstDash val="solid"/>
            <a:headEnd type="none" w="med" len="med"/>
            <a:tailEnd type="stealth" w="lg" len="med"/>
          </a:ln>
        </p:spPr>
      </p:sp>
      <p:sp>
        <p:nvSpPr>
          <p:cNvPr id="320526" name="直接连接符 320525"/>
          <p:cNvSpPr/>
          <p:nvPr/>
        </p:nvSpPr>
        <p:spPr>
          <a:xfrm>
            <a:off x="2494598" y="2499360"/>
            <a:ext cx="0" cy="419100"/>
          </a:xfrm>
          <a:prstGeom prst="line">
            <a:avLst/>
          </a:prstGeom>
          <a:ln w="28575" cap="flat" cmpd="sng">
            <a:solidFill>
              <a:srgbClr val="000000"/>
            </a:solidFill>
            <a:prstDash val="solid"/>
            <a:headEnd type="none" w="med" len="med"/>
            <a:tailEnd type="none" w="med" len="med"/>
          </a:ln>
        </p:spPr>
      </p:sp>
      <p:sp>
        <p:nvSpPr>
          <p:cNvPr id="320527" name="直接连接符 320526"/>
          <p:cNvSpPr/>
          <p:nvPr/>
        </p:nvSpPr>
        <p:spPr>
          <a:xfrm>
            <a:off x="2959735" y="2499360"/>
            <a:ext cx="0" cy="419100"/>
          </a:xfrm>
          <a:prstGeom prst="line">
            <a:avLst/>
          </a:prstGeom>
          <a:ln w="28575" cap="flat" cmpd="sng">
            <a:solidFill>
              <a:srgbClr val="000000"/>
            </a:solidFill>
            <a:prstDash val="solid"/>
            <a:headEnd type="none" w="med" len="med"/>
            <a:tailEnd type="none" w="med" len="med"/>
          </a:ln>
        </p:spPr>
      </p:sp>
      <p:sp>
        <p:nvSpPr>
          <p:cNvPr id="320528" name="文本框 320527"/>
          <p:cNvSpPr txBox="1"/>
          <p:nvPr/>
        </p:nvSpPr>
        <p:spPr>
          <a:xfrm>
            <a:off x="2550160" y="2434273"/>
            <a:ext cx="3078163" cy="519112"/>
          </a:xfrm>
          <a:prstGeom prst="rect">
            <a:avLst/>
          </a:prstGeom>
          <a:noFill/>
          <a:ln w="9525">
            <a:noFill/>
          </a:ln>
        </p:spPr>
        <p:txBody>
          <a:bodyPr>
            <a:spAutoFit/>
          </a:bodyPr>
          <a:lstStyle/>
          <a:p>
            <a:pPr>
              <a:spcBef>
                <a:spcPct val="50000"/>
              </a:spcBef>
            </a:pPr>
            <a:r>
              <a:rPr lang="en-US" altLang="zh-CN" sz="2800" i="1">
                <a:latin typeface="Times New Roman" panose="02020603050405020304" pitchFamily="18" charset="0"/>
              </a:rPr>
              <a:t>B   </a:t>
            </a:r>
            <a:r>
              <a:rPr lang="en-US" altLang="zh-CN" sz="2800" i="1">
                <a:solidFill>
                  <a:schemeClr val="hlink"/>
                </a:solidFill>
                <a:latin typeface="Times New Roman" panose="02020603050405020304" pitchFamily="18" charset="0"/>
              </a:rPr>
              <a:t>x</a:t>
            </a:r>
            <a:r>
              <a:rPr lang="en-US" altLang="zh-CN" sz="2800" i="1">
                <a:latin typeface="Times New Roman" panose="02020603050405020304" pitchFamily="18" charset="0"/>
              </a:rPr>
              <a:t>   </a:t>
            </a:r>
            <a:r>
              <a:rPr lang="en-US" altLang="zh-CN" sz="2800" i="1">
                <a:solidFill>
                  <a:schemeClr val="hlink"/>
                </a:solidFill>
                <a:latin typeface="Times New Roman" panose="02020603050405020304" pitchFamily="18" charset="0"/>
              </a:rPr>
              <a:t>x</a:t>
            </a:r>
            <a:r>
              <a:rPr lang="en-US" altLang="zh-CN" sz="2800" i="1">
                <a:latin typeface="Times New Roman" panose="02020603050405020304" pitchFamily="18" charset="0"/>
              </a:rPr>
              <a:t>   </a:t>
            </a:r>
            <a:r>
              <a:rPr lang="en-US" altLang="zh-CN" sz="2800" i="1">
                <a:solidFill>
                  <a:schemeClr val="hlink"/>
                </a:solidFill>
                <a:latin typeface="Times New Roman" panose="02020603050405020304" pitchFamily="18" charset="0"/>
              </a:rPr>
              <a:t>x</a:t>
            </a:r>
            <a:r>
              <a:rPr lang="en-US" altLang="zh-CN" sz="2800" i="1">
                <a:latin typeface="Times New Roman" panose="02020603050405020304" pitchFamily="18" charset="0"/>
              </a:rPr>
              <a:t>   </a:t>
            </a:r>
            <a:r>
              <a:rPr lang="en-US" altLang="zh-CN" sz="2800" i="1">
                <a:solidFill>
                  <a:schemeClr val="hlink"/>
                </a:solidFill>
                <a:latin typeface="Times New Roman" panose="02020603050405020304" pitchFamily="18" charset="0"/>
              </a:rPr>
              <a:t>x</a:t>
            </a:r>
            <a:r>
              <a:rPr lang="en-US" altLang="zh-CN" sz="2800" i="1">
                <a:latin typeface="Times New Roman" panose="02020603050405020304" pitchFamily="18" charset="0"/>
              </a:rPr>
              <a:t>   B</a:t>
            </a:r>
          </a:p>
        </p:txBody>
      </p:sp>
      <p:sp>
        <p:nvSpPr>
          <p:cNvPr id="320529" name="直接连接符 320528"/>
          <p:cNvSpPr/>
          <p:nvPr/>
        </p:nvSpPr>
        <p:spPr>
          <a:xfrm>
            <a:off x="4810760" y="2497773"/>
            <a:ext cx="0" cy="419100"/>
          </a:xfrm>
          <a:prstGeom prst="line">
            <a:avLst/>
          </a:prstGeom>
          <a:ln w="28575" cap="flat" cmpd="sng">
            <a:solidFill>
              <a:srgbClr val="000000"/>
            </a:solidFill>
            <a:prstDash val="solid"/>
            <a:headEnd type="none" w="med" len="med"/>
            <a:tailEnd type="none" w="med" len="med"/>
          </a:ln>
        </p:spPr>
      </p:sp>
      <p:sp>
        <p:nvSpPr>
          <p:cNvPr id="320530" name="直接连接符 320529"/>
          <p:cNvSpPr/>
          <p:nvPr/>
        </p:nvSpPr>
        <p:spPr>
          <a:xfrm>
            <a:off x="5267960" y="2497773"/>
            <a:ext cx="0" cy="419100"/>
          </a:xfrm>
          <a:prstGeom prst="line">
            <a:avLst/>
          </a:prstGeom>
          <a:ln w="28575" cap="flat" cmpd="sng">
            <a:solidFill>
              <a:srgbClr val="000000"/>
            </a:solidFill>
            <a:prstDash val="solid"/>
            <a:headEnd type="none" w="med" len="med"/>
            <a:tailEnd type="none" w="med" len="med"/>
          </a:ln>
        </p:spPr>
      </p:sp>
      <p:sp>
        <p:nvSpPr>
          <p:cNvPr id="320531" name="文本框 320530"/>
          <p:cNvSpPr txBox="1"/>
          <p:nvPr/>
        </p:nvSpPr>
        <p:spPr>
          <a:xfrm>
            <a:off x="5379085" y="4066223"/>
            <a:ext cx="3917950" cy="1552575"/>
          </a:xfrm>
          <a:prstGeom prst="rect">
            <a:avLst/>
          </a:prstGeom>
          <a:noFill/>
          <a:ln w="9525">
            <a:noFill/>
          </a:ln>
        </p:spPr>
        <p:txBody>
          <a:bodyPr>
            <a:spAutoFit/>
          </a:bodyPr>
          <a:lstStyle/>
          <a:p>
            <a:r>
              <a:rPr lang="zh-CN" altLang="en-US" sz="2400" b="1" dirty="0">
                <a:latin typeface="Times New Roman" panose="02020603050405020304" pitchFamily="18" charset="0"/>
              </a:rPr>
              <a:t>读写头扫描到空白符</a:t>
            </a:r>
            <a:r>
              <a:rPr lang="en-US" altLang="zh-CN" sz="2400" b="1" i="1">
                <a:latin typeface="Times New Roman" panose="02020603050405020304" pitchFamily="18" charset="0"/>
              </a:rPr>
              <a:t>B</a:t>
            </a:r>
            <a:r>
              <a:rPr lang="zh-CN" altLang="en-US" sz="2400" b="1" dirty="0">
                <a:latin typeface="Times New Roman" panose="02020603050405020304" pitchFamily="18" charset="0"/>
              </a:rPr>
              <a:t>，</a:t>
            </a:r>
          </a:p>
          <a:p>
            <a:r>
              <a:rPr lang="zh-CN" altLang="en-US" sz="2400" b="1" dirty="0">
                <a:latin typeface="Times New Roman" panose="02020603050405020304" pitchFamily="18" charset="0"/>
              </a:rPr>
              <a:t>说明符号</a:t>
            </a:r>
            <a:r>
              <a:rPr lang="en-US" altLang="zh-CN" sz="2400" b="1" i="1">
                <a:latin typeface="Times New Roman" panose="02020603050405020304" pitchFamily="18" charset="0"/>
              </a:rPr>
              <a:t>a</a:t>
            </a:r>
            <a:r>
              <a:rPr lang="zh-CN" altLang="en-US" sz="2400" b="1" dirty="0">
                <a:latin typeface="Times New Roman" panose="02020603050405020304" pitchFamily="18" charset="0"/>
              </a:rPr>
              <a:t>和</a:t>
            </a:r>
            <a:r>
              <a:rPr lang="en-US" altLang="zh-CN" sz="2400" b="1" i="1">
                <a:latin typeface="Times New Roman" panose="02020603050405020304" pitchFamily="18" charset="0"/>
              </a:rPr>
              <a:t>b</a:t>
            </a:r>
            <a:r>
              <a:rPr lang="zh-CN" altLang="en-US" sz="2400" b="1" dirty="0">
                <a:latin typeface="Times New Roman" panose="02020603050405020304" pitchFamily="18" charset="0"/>
              </a:rPr>
              <a:t>已成对标记，</a:t>
            </a:r>
          </a:p>
          <a:p>
            <a:r>
              <a:rPr lang="zh-CN" altLang="en-US" sz="2400" b="1" dirty="0">
                <a:latin typeface="Times New Roman" panose="02020603050405020304" pitchFamily="18" charset="0"/>
              </a:rPr>
              <a:t>转移到状态</a:t>
            </a:r>
            <a:r>
              <a:rPr lang="en-US" altLang="zh-CN" sz="2400" b="1" i="1">
                <a:latin typeface="Times New Roman" panose="02020603050405020304" pitchFamily="18" charset="0"/>
              </a:rPr>
              <a:t>q</a:t>
            </a:r>
            <a:r>
              <a:rPr lang="en-US" altLang="zh-CN" sz="2400" b="1">
                <a:latin typeface="Times New Roman" panose="02020603050405020304" pitchFamily="18" charset="0"/>
              </a:rPr>
              <a:t>4</a:t>
            </a:r>
            <a:r>
              <a:rPr lang="zh-CN" altLang="en-US" sz="2400" b="1" dirty="0">
                <a:latin typeface="Times New Roman" panose="02020603050405020304" pitchFamily="18" charset="0"/>
              </a:rPr>
              <a:t>，</a:t>
            </a:r>
          </a:p>
          <a:p>
            <a:r>
              <a:rPr lang="zh-CN" altLang="en-US" sz="2400" b="1" dirty="0">
                <a:latin typeface="Times New Roman" panose="02020603050405020304" pitchFamily="18" charset="0"/>
              </a:rPr>
              <a:t>达到接受状态。</a:t>
            </a:r>
            <a:r>
              <a:rPr lang="zh-CN" altLang="en-US" sz="2400" dirty="0">
                <a:latin typeface="Times New Roman" panose="02020603050405020304" pitchFamily="18" charset="0"/>
              </a:rPr>
              <a:t> </a:t>
            </a:r>
            <a:endParaRPr lang="zh-CN" altLang="en-US" sz="2400">
              <a:latin typeface="Times New Roman" panose="02020603050405020304" pitchFamily="18" charset="0"/>
            </a:endParaRPr>
          </a:p>
        </p:txBody>
      </p:sp>
      <p:sp>
        <p:nvSpPr>
          <p:cNvPr id="320532" name="文本框 320531"/>
          <p:cNvSpPr txBox="1"/>
          <p:nvPr/>
        </p:nvSpPr>
        <p:spPr>
          <a:xfrm>
            <a:off x="2283460" y="3726498"/>
            <a:ext cx="2454275" cy="2573337"/>
          </a:xfrm>
          <a:prstGeom prst="rect">
            <a:avLst/>
          </a:prstGeom>
          <a:solidFill>
            <a:srgbClr val="DDDDDD"/>
          </a:solidFill>
          <a:ln w="9525">
            <a:noFill/>
          </a:ln>
        </p:spPr>
        <p:txBody>
          <a:bodyPr lIns="54000" tIns="10800" rIns="18000" bIns="0">
            <a:spAutoFit/>
          </a:bodyPr>
          <a:lstStyle/>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2,  </a:t>
            </a:r>
            <a:r>
              <a:rPr lang="en-US" altLang="zh-CN" sz="2800" b="1" i="1">
                <a:latin typeface="Times New Roman" panose="02020603050405020304" pitchFamily="18" charset="0"/>
              </a:rPr>
              <a:t>b   x  L  q</a:t>
            </a:r>
            <a:r>
              <a:rPr lang="en-US" altLang="zh-CN" sz="2800" b="1">
                <a:latin typeface="Times New Roman" panose="02020603050405020304" pitchFamily="18" charset="0"/>
              </a:rPr>
              <a:t>1) </a:t>
            </a:r>
          </a:p>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2,  </a:t>
            </a:r>
            <a:r>
              <a:rPr lang="en-US" altLang="zh-CN" sz="2800" b="1" i="1">
                <a:latin typeface="Times New Roman" panose="02020603050405020304" pitchFamily="18" charset="0"/>
              </a:rPr>
              <a:t>B  B  L  q</a:t>
            </a:r>
            <a:r>
              <a:rPr lang="en-US" altLang="zh-CN" sz="2800" b="1">
                <a:latin typeface="Times New Roman" panose="02020603050405020304" pitchFamily="18" charset="0"/>
              </a:rPr>
              <a:t>3)</a:t>
            </a:r>
          </a:p>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3,  </a:t>
            </a:r>
            <a:r>
              <a:rPr lang="en-US" altLang="zh-CN" sz="2800" b="1" i="1">
                <a:latin typeface="Times New Roman" panose="02020603050405020304" pitchFamily="18" charset="0"/>
              </a:rPr>
              <a:t>x  x   L  q</a:t>
            </a:r>
            <a:r>
              <a:rPr lang="en-US" altLang="zh-CN" sz="2800" b="1">
                <a:latin typeface="Times New Roman" panose="02020603050405020304" pitchFamily="18" charset="0"/>
              </a:rPr>
              <a:t>3)</a:t>
            </a:r>
          </a:p>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3,  </a:t>
            </a:r>
            <a:r>
              <a:rPr lang="en-US" altLang="zh-CN" sz="2800" b="1" i="1">
                <a:latin typeface="Times New Roman" panose="02020603050405020304" pitchFamily="18" charset="0"/>
              </a:rPr>
              <a:t>a  a  H </a:t>
            </a:r>
            <a:r>
              <a:rPr lang="en-US" altLang="zh-CN">
                <a:latin typeface="Tahoma" panose="020B0604030504040204" pitchFamily="34" charset="0"/>
              </a:rPr>
              <a:t> </a:t>
            </a:r>
            <a:r>
              <a:rPr lang="en-US" altLang="zh-CN" sz="2800" b="1" i="1" err="1">
                <a:latin typeface="Times New Roman" panose="02020603050405020304" pitchFamily="18" charset="0"/>
              </a:rPr>
              <a:t>q</a:t>
            </a:r>
            <a:r>
              <a:rPr lang="en-US" altLang="zh-CN" sz="2800" b="1" i="1" baseline="-25000" err="1">
                <a:latin typeface="Times New Roman" panose="02020603050405020304" pitchFamily="18" charset="0"/>
              </a:rPr>
              <a:t>N</a:t>
            </a:r>
            <a:r>
              <a:rPr lang="en-US" altLang="zh-CN" sz="2800" b="1">
                <a:latin typeface="Times New Roman" panose="02020603050405020304" pitchFamily="18" charset="0"/>
              </a:rPr>
              <a:t>)</a:t>
            </a:r>
          </a:p>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3,  </a:t>
            </a:r>
            <a:r>
              <a:rPr lang="en-US" altLang="zh-CN" sz="2800" b="1" i="1">
                <a:latin typeface="Times New Roman" panose="02020603050405020304" pitchFamily="18" charset="0"/>
              </a:rPr>
              <a:t>B B  H  q</a:t>
            </a:r>
            <a:r>
              <a:rPr lang="en-US" altLang="zh-CN" sz="2800" b="1">
                <a:latin typeface="Times New Roman" panose="02020603050405020304" pitchFamily="18" charset="0"/>
              </a:rPr>
              <a:t>4)</a:t>
            </a:r>
          </a:p>
          <a:p>
            <a:endParaRPr lang="en-US" altLang="zh-CN" sz="2800" b="1" dirty="0">
              <a:latin typeface="Times New Roman" panose="02020603050405020304" pitchFamily="18" charset="0"/>
            </a:endParaRPr>
          </a:p>
        </p:txBody>
      </p:sp>
      <p:sp>
        <p:nvSpPr>
          <p:cNvPr id="320533" name="文本框 320532"/>
          <p:cNvSpPr txBox="1"/>
          <p:nvPr/>
        </p:nvSpPr>
        <p:spPr>
          <a:xfrm>
            <a:off x="2227898" y="5483860"/>
            <a:ext cx="2620962" cy="455613"/>
          </a:xfrm>
          <a:prstGeom prst="rect">
            <a:avLst/>
          </a:prstGeom>
          <a:noFill/>
          <a:ln w="28575" cap="flat" cmpd="sng">
            <a:solidFill>
              <a:schemeClr val="hlink"/>
            </a:solidFill>
            <a:prstDash val="solid"/>
            <a:miter/>
            <a:headEnd type="none" w="med" len="med"/>
            <a:tailEnd type="none" w="med" len="med"/>
          </a:ln>
        </p:spPr>
        <p:txBody>
          <a:bodyPr>
            <a:spAutoFit/>
          </a:bodyPr>
          <a:lstStyle/>
          <a:p>
            <a:pPr>
              <a:spcBef>
                <a:spcPct val="30000"/>
              </a:spcBef>
            </a:pPr>
            <a:endParaRPr sz="2200" dirty="0">
              <a:latin typeface="Tahoma" panose="020B0604030504040204" pitchFamily="34" charset="0"/>
            </a:endParaRPr>
          </a:p>
        </p:txBody>
      </p:sp>
      <p:grpSp>
        <p:nvGrpSpPr>
          <p:cNvPr id="320534" name="组合 320533"/>
          <p:cNvGrpSpPr/>
          <p:nvPr/>
        </p:nvGrpSpPr>
        <p:grpSpPr>
          <a:xfrm>
            <a:off x="1894523" y="2497773"/>
            <a:ext cx="6405562" cy="419100"/>
            <a:chOff x="861" y="3181"/>
            <a:chExt cx="4716" cy="264"/>
          </a:xfrm>
        </p:grpSpPr>
        <p:sp>
          <p:nvSpPr>
            <p:cNvPr id="320535" name="直接连接符 320534"/>
            <p:cNvSpPr/>
            <p:nvPr/>
          </p:nvSpPr>
          <p:spPr>
            <a:xfrm>
              <a:off x="861" y="3181"/>
              <a:ext cx="4716" cy="0"/>
            </a:xfrm>
            <a:prstGeom prst="line">
              <a:avLst/>
            </a:prstGeom>
            <a:ln w="28575" cap="flat" cmpd="sng">
              <a:solidFill>
                <a:srgbClr val="000000"/>
              </a:solidFill>
              <a:prstDash val="solid"/>
              <a:headEnd type="none" w="med" len="med"/>
              <a:tailEnd type="none" w="med" len="med"/>
            </a:ln>
          </p:spPr>
        </p:sp>
        <p:sp>
          <p:nvSpPr>
            <p:cNvPr id="320536" name="直接连接符 320535"/>
            <p:cNvSpPr/>
            <p:nvPr/>
          </p:nvSpPr>
          <p:spPr>
            <a:xfrm>
              <a:off x="861" y="3445"/>
              <a:ext cx="4716" cy="0"/>
            </a:xfrm>
            <a:prstGeom prst="line">
              <a:avLst/>
            </a:prstGeom>
            <a:ln w="28575" cap="flat" cmpd="sng">
              <a:solidFill>
                <a:srgbClr val="000000"/>
              </a:solidFill>
              <a:prstDash val="solid"/>
              <a:headEnd type="none" w="med" len="med"/>
              <a:tailEnd type="none" w="med" len="med"/>
            </a:ln>
          </p:spPr>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12.1.1  什么是计算</a:t>
            </a:r>
          </a:p>
        </p:txBody>
      </p:sp>
      <p:sp>
        <p:nvSpPr>
          <p:cNvPr id="321538" name="标题 321537"/>
          <p:cNvSpPr>
            <a:spLocks noGrp="1"/>
          </p:cNvSpPr>
          <p:nvPr>
            <p:ph type="title"/>
          </p:nvPr>
        </p:nvSpPr>
        <p:spPr>
          <a:xfrm>
            <a:off x="1220470" y="916305"/>
            <a:ext cx="6326188" cy="600075"/>
          </a:xfrm>
        </p:spPr>
        <p:txBody>
          <a:bodyPr anchor="b" anchorCtr="0">
            <a:normAutofit/>
          </a:bodyPr>
          <a:lstStyle/>
          <a:p>
            <a:pPr fontAlgn="auto">
              <a:lnSpc>
                <a:spcPct val="120000"/>
              </a:lnSpc>
            </a:pPr>
            <a:r>
              <a:rPr lang="zh-CN" altLang="en-US" sz="2665" dirty="0">
                <a:latin typeface="微软雅黑" panose="020B0503020204020204" pitchFamily="34" charset="-122"/>
                <a:ea typeface="微软雅黑" panose="020B0503020204020204" pitchFamily="34" charset="-122"/>
              </a:rPr>
              <a:t>从图灵模型我们看到了什么？</a:t>
            </a:r>
          </a:p>
        </p:txBody>
      </p:sp>
      <p:sp>
        <p:nvSpPr>
          <p:cNvPr id="321539" name="文本占位符 321538"/>
          <p:cNvSpPr>
            <a:spLocks noGrp="1"/>
          </p:cNvSpPr>
          <p:nvPr>
            <p:ph type="body" idx="1"/>
          </p:nvPr>
        </p:nvSpPr>
        <p:spPr>
          <a:xfrm>
            <a:off x="1220470" y="1755140"/>
            <a:ext cx="10311765" cy="3625850"/>
          </a:xfrm>
        </p:spPr>
        <p:txBody>
          <a:bodyPr/>
          <a:lstStyle/>
          <a:p>
            <a:pPr marL="0" indent="0" algn="just" fontAlgn="auto">
              <a:lnSpc>
                <a:spcPct val="120000"/>
              </a:lnSpc>
              <a:buNone/>
            </a:pPr>
            <a:r>
              <a:rPr lang="zh-CN" altLang="en-US" sz="2400" dirty="0">
                <a:latin typeface="微软雅黑" panose="020B0503020204020204" pitchFamily="34" charset="-122"/>
                <a:ea typeface="微软雅黑" panose="020B0503020204020204" pitchFamily="34" charset="-122"/>
              </a:rPr>
              <a:t>图灵模型在一定程度上反映了人类</a:t>
            </a:r>
            <a:r>
              <a:rPr lang="zh-CN" altLang="en-US" sz="2400" dirty="0">
                <a:solidFill>
                  <a:srgbClr val="C00000"/>
                </a:solidFill>
                <a:latin typeface="微软雅黑" panose="020B0503020204020204" pitchFamily="34" charset="-122"/>
                <a:ea typeface="微软雅黑" panose="020B0503020204020204" pitchFamily="34" charset="-122"/>
              </a:rPr>
              <a:t>最基本的、最原始的计算能力</a:t>
            </a:r>
            <a:r>
              <a:rPr lang="zh-CN" altLang="en-US" sz="2400" dirty="0">
                <a:latin typeface="微软雅黑" panose="020B0503020204020204" pitchFamily="34" charset="-122"/>
                <a:ea typeface="微软雅黑" panose="020B0503020204020204" pitchFamily="34" charset="-122"/>
              </a:rPr>
              <a:t>，它的基本动作非常简单、机械、确定。因此，可以用真正的机器来实现图灵机。</a:t>
            </a:r>
          </a:p>
          <a:p>
            <a:pPr marL="0" indent="0" fontAlgn="auto">
              <a:lnSpc>
                <a:spcPct val="120000"/>
              </a:lnSpc>
              <a:buNone/>
            </a:pPr>
            <a:r>
              <a:rPr lang="zh-CN" altLang="en-US" sz="2400" dirty="0">
                <a:latin typeface="微软雅黑" panose="020B0503020204020204" pitchFamily="34" charset="-122"/>
                <a:ea typeface="微软雅黑" panose="020B0503020204020204" pitchFamily="34" charset="-122"/>
              </a:rPr>
              <a:t>程序并非必须顺序执行，指令中关于下一状态的指定，实际上表明指令可以不按程序中所表示的顺序执行。这意味着，</a:t>
            </a:r>
            <a:r>
              <a:rPr lang="zh-CN" altLang="en-US" sz="2400" dirty="0">
                <a:solidFill>
                  <a:srgbClr val="C00000"/>
                </a:solidFill>
                <a:latin typeface="微软雅黑" panose="020B0503020204020204" pitchFamily="34" charset="-122"/>
                <a:ea typeface="微软雅黑" panose="020B0503020204020204" pitchFamily="34" charset="-122"/>
              </a:rPr>
              <a:t>虽然程序只能按线性顺序来表示指令序列，但程序的实际执行可以与表示的顺序不同</a:t>
            </a:r>
            <a:r>
              <a:rPr lang="zh-CN" altLang="en-US" sz="2400" dirty="0">
                <a:latin typeface="微软雅黑" panose="020B0503020204020204" pitchFamily="34" charset="-122"/>
                <a:ea typeface="微软雅黑" panose="020B0503020204020204" pitchFamily="34" charset="-122"/>
              </a:rPr>
              <a:t>。</a:t>
            </a:r>
          </a:p>
          <a:p>
            <a:pPr marL="0" indent="0" fontAlgn="auto">
              <a:lnSpc>
                <a:spcPct val="120000"/>
              </a:lnSpc>
              <a:buNone/>
            </a:pPr>
            <a:r>
              <a:rPr lang="zh-CN" altLang="en-US" sz="2400" dirty="0">
                <a:latin typeface="微软雅黑" panose="020B0503020204020204" pitchFamily="34" charset="-122"/>
                <a:ea typeface="微软雅黑" panose="020B0503020204020204" pitchFamily="34" charset="-122"/>
              </a:rPr>
              <a:t>计算的对象、中间结果和最终结果都在</a:t>
            </a:r>
            <a:r>
              <a:rPr lang="zh-CN" altLang="en-US" sz="2400" dirty="0">
                <a:solidFill>
                  <a:srgbClr val="C00000"/>
                </a:solidFill>
                <a:latin typeface="微软雅黑" panose="020B0503020204020204" pitchFamily="34" charset="-122"/>
                <a:ea typeface="微软雅黑" panose="020B0503020204020204" pitchFamily="34" charset="-122"/>
              </a:rPr>
              <a:t>带</a:t>
            </a:r>
            <a:r>
              <a:rPr lang="zh-CN" altLang="en-US" sz="2400" dirty="0">
                <a:latin typeface="微软雅黑" panose="020B0503020204020204" pitchFamily="34" charset="-122"/>
                <a:ea typeface="微软雅黑" panose="020B0503020204020204" pitchFamily="34" charset="-122"/>
              </a:rPr>
              <a:t>上，程序则在</a:t>
            </a:r>
            <a:r>
              <a:rPr lang="zh-CN" altLang="en-US" sz="2400" dirty="0">
                <a:solidFill>
                  <a:srgbClr val="C00000"/>
                </a:solidFill>
                <a:latin typeface="微软雅黑" panose="020B0503020204020204" pitchFamily="34" charset="-122"/>
                <a:ea typeface="微软雅黑" panose="020B0503020204020204" pitchFamily="34" charset="-122"/>
              </a:rPr>
              <a:t>控制器</a:t>
            </a:r>
            <a:r>
              <a:rPr lang="zh-CN" altLang="en-US" sz="2400" dirty="0">
                <a:latin typeface="微软雅黑" panose="020B0503020204020204" pitchFamily="34" charset="-122"/>
                <a:ea typeface="微软雅黑" panose="020B0503020204020204" pitchFamily="34" charset="-122"/>
              </a:rPr>
              <a:t>中。这意味着什么？</a:t>
            </a:r>
          </a:p>
        </p:txBody>
      </p:sp>
      <p:sp>
        <p:nvSpPr>
          <p:cNvPr id="321543" name="文本框 321542"/>
          <p:cNvSpPr txBox="1"/>
          <p:nvPr/>
        </p:nvSpPr>
        <p:spPr>
          <a:xfrm>
            <a:off x="1220470" y="5387975"/>
            <a:ext cx="9946005" cy="977265"/>
          </a:xfrm>
          <a:prstGeom prst="rect">
            <a:avLst/>
          </a:prstGeom>
          <a:noFill/>
          <a:ln w="9525">
            <a:noFill/>
          </a:ln>
        </p:spPr>
        <p:txBody>
          <a:bodyPr wrap="square">
            <a:spAutoFit/>
          </a:bodyPr>
          <a:lstStyle/>
          <a:p>
            <a:pPr fontAlgn="auto">
              <a:lnSpc>
                <a:spcPct val="120000"/>
              </a:lnSpc>
              <a:spcBef>
                <a:spcPct val="10000"/>
              </a:spcBef>
              <a:buClr>
                <a:srgbClr val="FFCC00"/>
              </a:buClr>
              <a:buSzPct val="75000"/>
              <a:buFont typeface="Wingdings" panose="05000000000000000000" pitchFamily="2" charset="2"/>
            </a:pPr>
            <a:r>
              <a:rPr lang="zh-CN" altLang="en-US" sz="2400" dirty="0">
                <a:latin typeface="微软雅黑" panose="020B0503020204020204" pitchFamily="34" charset="-122"/>
                <a:ea typeface="微软雅黑" panose="020B0503020204020204" pitchFamily="34" charset="-122"/>
              </a:rPr>
              <a:t>将做一件复杂事情的过程分解成许多简单的、机械的步骤，你是否有过成功的经验？</a:t>
            </a:r>
          </a:p>
        </p:txBody>
      </p:sp>
      <p:grpSp>
        <p:nvGrpSpPr>
          <p:cNvPr id="32" name="Group 31"/>
          <p:cNvGrpSpPr/>
          <p:nvPr/>
        </p:nvGrpSpPr>
        <p:grpSpPr>
          <a:xfrm>
            <a:off x="687337" y="1048145"/>
            <a:ext cx="432000" cy="432000"/>
            <a:chOff x="8686801" y="2019300"/>
            <a:chExt cx="528638" cy="565150"/>
          </a:xfrm>
          <a:solidFill>
            <a:srgbClr val="5A327D"/>
          </a:solidFill>
        </p:grpSpPr>
        <p:sp>
          <p:nvSpPr>
            <p:cNvPr id="33"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 name="Group 31"/>
          <p:cNvGrpSpPr/>
          <p:nvPr/>
        </p:nvGrpSpPr>
        <p:grpSpPr>
          <a:xfrm>
            <a:off x="697497" y="5469015"/>
            <a:ext cx="432000" cy="432000"/>
            <a:chOff x="8686801" y="2019300"/>
            <a:chExt cx="528638" cy="565150"/>
          </a:xfrm>
          <a:solidFill>
            <a:srgbClr val="5A327D"/>
          </a:solidFill>
        </p:grpSpPr>
        <p:sp>
          <p:nvSpPr>
            <p:cNvPr id="3"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7" name="Freeform 84"/>
          <p:cNvSpPr/>
          <p:nvPr/>
        </p:nvSpPr>
        <p:spPr bwMode="auto">
          <a:xfrm>
            <a:off x="694957" y="1892403"/>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8" name="Freeform 84"/>
          <p:cNvSpPr/>
          <p:nvPr/>
        </p:nvSpPr>
        <p:spPr bwMode="auto">
          <a:xfrm>
            <a:off x="694957" y="2909673"/>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9" name="Freeform 84"/>
          <p:cNvSpPr/>
          <p:nvPr/>
        </p:nvSpPr>
        <p:spPr bwMode="auto">
          <a:xfrm>
            <a:off x="694957" y="4354298"/>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1539">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21539">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21539">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2154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39" grpId="0" build="p"/>
      <p:bldP spid="321543" grpId="0"/>
      <p:bldP spid="7" grpId="0" animBg="1"/>
      <p:bldP spid="8"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12.1.2  可计算问题与不可计算问题</a:t>
            </a:r>
          </a:p>
        </p:txBody>
      </p:sp>
      <p:sp>
        <p:nvSpPr>
          <p:cNvPr id="385032" name="文本占位符 385031"/>
          <p:cNvSpPr>
            <a:spLocks noGrp="1"/>
          </p:cNvSpPr>
          <p:nvPr>
            <p:ph type="body" idx="1"/>
          </p:nvPr>
        </p:nvSpPr>
        <p:spPr>
          <a:xfrm>
            <a:off x="1228725" y="920750"/>
            <a:ext cx="10203180" cy="981710"/>
          </a:xfrm>
        </p:spPr>
        <p:txBody>
          <a:bodyPr>
            <a:noAutofit/>
          </a:bodyPr>
          <a:lstStyle/>
          <a:p>
            <a:pPr marL="0" indent="0" fontAlgn="auto">
              <a:lnSpc>
                <a:spcPct val="120000"/>
              </a:lnSpc>
              <a:buNone/>
            </a:pPr>
            <a:r>
              <a:rPr lang="en-US" alt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Turing</a:t>
            </a:r>
            <a:r>
              <a:rPr lang="zh-CN" altLang="en-US" sz="24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论题</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：一个问题是</a:t>
            </a:r>
            <a:r>
              <a:rPr lang="zh-CN" altLang="en-US" sz="24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可计算的</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当且仅当它在图灵机上经过</a:t>
            </a:r>
            <a:r>
              <a:rPr lang="zh-CN" altLang="en-US" sz="24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有限步骤</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最后得到正确的结果。</a:t>
            </a:r>
          </a:p>
        </p:txBody>
      </p:sp>
      <p:sp>
        <p:nvSpPr>
          <p:cNvPr id="13" name="Freeform 84"/>
          <p:cNvSpPr/>
          <p:nvPr/>
        </p:nvSpPr>
        <p:spPr bwMode="auto">
          <a:xfrm>
            <a:off x="694957" y="1030708"/>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14" name="Freeform 84"/>
          <p:cNvSpPr/>
          <p:nvPr/>
        </p:nvSpPr>
        <p:spPr bwMode="auto">
          <a:xfrm>
            <a:off x="694957" y="2079728"/>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15" name="Freeform 84"/>
          <p:cNvSpPr/>
          <p:nvPr/>
        </p:nvSpPr>
        <p:spPr bwMode="auto">
          <a:xfrm>
            <a:off x="694957" y="3911068"/>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2" name="文本占位符 385031"/>
          <p:cNvSpPr>
            <a:spLocks noGrp="1"/>
          </p:cNvSpPr>
          <p:nvPr/>
        </p:nvSpPr>
        <p:spPr>
          <a:xfrm>
            <a:off x="1228725" y="2049145"/>
            <a:ext cx="10203180" cy="177419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0000"/>
              </a:lnSpc>
              <a:buNone/>
            </a:pPr>
            <a:r>
              <a:rPr lang="en-US" altLang="zh-CN" sz="2400">
                <a:latin typeface="Times New Roman" panose="02020603050405020304" pitchFamily="18" charset="0"/>
                <a:ea typeface="微软雅黑" panose="020B0503020204020204" pitchFamily="34" charset="-122"/>
                <a:cs typeface="Times New Roman" panose="02020603050405020304" pitchFamily="18" charset="0"/>
              </a:rPr>
              <a:t>Turing</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论题把人类面临的所有问题划分成两类：</a:t>
            </a:r>
          </a:p>
          <a:p>
            <a:pPr marL="0" indent="0" fontAlgn="auto">
              <a:lnSpc>
                <a:spcPct val="120000"/>
              </a:lnSpc>
              <a:buNone/>
            </a:pPr>
            <a:r>
              <a:rPr lang="zh-CN" altLang="en-US" sz="24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）可计算问题</a:t>
            </a:r>
          </a:p>
          <a:p>
            <a:pPr marL="0" indent="0" fontAlgn="auto">
              <a:lnSpc>
                <a:spcPct val="120000"/>
              </a:lnSpc>
              <a:buNone/>
            </a:pPr>
            <a:r>
              <a:rPr lang="zh-CN" altLang="en-US" sz="24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）不可计算问题</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文本占位符 385031"/>
          <p:cNvSpPr>
            <a:spLocks noGrp="1"/>
          </p:cNvSpPr>
          <p:nvPr/>
        </p:nvSpPr>
        <p:spPr>
          <a:xfrm>
            <a:off x="1228725" y="3823335"/>
            <a:ext cx="10203180" cy="145923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0000"/>
              </a:lnSpc>
              <a:buNone/>
            </a:pPr>
            <a:r>
              <a:rPr lang="en-US" altLang="zh-CN" sz="2400">
                <a:latin typeface="Times New Roman" panose="02020603050405020304" pitchFamily="18" charset="0"/>
                <a:ea typeface="微软雅黑" panose="020B0503020204020204" pitchFamily="34" charset="-122"/>
                <a:cs typeface="Times New Roman" panose="02020603050405020304" pitchFamily="18" charset="0"/>
              </a:rPr>
              <a:t>Turing</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论题中“有限步骤”是一个相当</a:t>
            </a:r>
            <a:r>
              <a:rPr lang="zh-CN" altLang="en-US" sz="24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宽松</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的条件，即使需要计算几个世纪的问题，在理论上也都是可计算的。因此</a:t>
            </a:r>
            <a:r>
              <a:rPr lang="en-US" altLang="zh-CN" sz="2400">
                <a:latin typeface="Times New Roman" panose="02020603050405020304" pitchFamily="18" charset="0"/>
                <a:ea typeface="微软雅黑" panose="020B0503020204020204" pitchFamily="34" charset="-122"/>
                <a:cs typeface="Times New Roman" panose="02020603050405020304" pitchFamily="18" charset="0"/>
              </a:rPr>
              <a:t>Turing</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论题界定出的可计算问题几乎包括了人类遇到的所有问题。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2" grpId="0"/>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12.1.2  可计算问题与不可计算问题</a:t>
            </a:r>
          </a:p>
        </p:txBody>
      </p:sp>
      <p:sp>
        <p:nvSpPr>
          <p:cNvPr id="13" name="Freeform 84"/>
          <p:cNvSpPr/>
          <p:nvPr/>
        </p:nvSpPr>
        <p:spPr bwMode="auto">
          <a:xfrm>
            <a:off x="694957" y="1030708"/>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386050" name="标题 386049"/>
          <p:cNvSpPr>
            <a:spLocks noGrp="1"/>
          </p:cNvSpPr>
          <p:nvPr>
            <p:ph type="title"/>
          </p:nvPr>
        </p:nvSpPr>
        <p:spPr>
          <a:xfrm>
            <a:off x="1141095" y="843915"/>
            <a:ext cx="6326188" cy="600075"/>
          </a:xfrm>
        </p:spPr>
        <p:txBody>
          <a:bodyPr anchor="b" anchorCtr="0">
            <a:normAutofit/>
          </a:bodyPr>
          <a:lstStyle/>
          <a:p>
            <a:pPr indent="0" fontAlgn="auto">
              <a:lnSpc>
                <a:spcPct val="120000"/>
              </a:lnSpc>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不可计算问题的典型例子 </a:t>
            </a:r>
          </a:p>
        </p:txBody>
      </p:sp>
      <p:sp>
        <p:nvSpPr>
          <p:cNvPr id="386052" name="文本占位符 386051"/>
          <p:cNvSpPr>
            <a:spLocks noGrp="1"/>
          </p:cNvSpPr>
          <p:nvPr>
            <p:ph type="body" idx="1"/>
          </p:nvPr>
        </p:nvSpPr>
        <p:spPr>
          <a:xfrm>
            <a:off x="892175" y="1507490"/>
            <a:ext cx="10551795" cy="2352675"/>
          </a:xfrm>
        </p:spPr>
        <p:txBody>
          <a:bodyPr>
            <a:noAutofit/>
          </a:bodyPr>
          <a:lstStyle/>
          <a:p>
            <a:pPr indent="0" algn="just" fontAlgn="auto">
              <a:lnSpc>
                <a:spcPct val="120000"/>
              </a:lnSpc>
              <a:buNone/>
            </a:pPr>
            <a:r>
              <a:rPr lang="zh-CN" altLang="en-US" sz="24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）停机问题</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。给定一个计算机程序和一个特定的输入，判断该程序是否可以停机。</a:t>
            </a:r>
          </a:p>
          <a:p>
            <a:pPr indent="0" algn="just" fontAlgn="auto">
              <a:lnSpc>
                <a:spcPct val="120000"/>
              </a:lnSpc>
              <a:buNone/>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200"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如果停机问题是可计算的，那么编译系统就能够在运行程序之前检查出程序中是否有死循环，事实上，当一个程序处于死循环时，系统无法确切地知道它只是一个很慢的程序，还是一个进入死循环的程序。</a:t>
            </a:r>
          </a:p>
        </p:txBody>
      </p:sp>
      <p:sp>
        <p:nvSpPr>
          <p:cNvPr id="2" name="文本占位符 386051"/>
          <p:cNvSpPr>
            <a:spLocks noGrp="1"/>
          </p:cNvSpPr>
          <p:nvPr/>
        </p:nvSpPr>
        <p:spPr>
          <a:xfrm>
            <a:off x="892175" y="3876040"/>
            <a:ext cx="10551795" cy="24003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just" fontAlgn="auto">
              <a:lnSpc>
                <a:spcPct val="120000"/>
              </a:lnSpc>
              <a:buNone/>
            </a:pPr>
            <a:r>
              <a:rPr lang="zh-CN" altLang="en-US" sz="24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）判断一个程序中是否包含计算机病毒</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mn-ea"/>
              </a:rPr>
              <a:t>不存在一个病毒检测程序，能够检测出所有未来的新病毒。</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a:p>
            <a:pPr indent="0" algn="just" fontAlgn="auto">
              <a:lnSpc>
                <a:spcPct val="120000"/>
              </a:lnSpc>
              <a:buNone/>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200"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200"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实际的病毒检测程序做得很好，通常能够确定一个程序中是否包含特定的计算机病毒，至少能够检测现在已经知道的那些病毒，但是心怀恶意的人总能开发出病毒检测程序还不能够识别出来的新病毒。</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605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605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52" grpId="0" build="p"/>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12.1.3  易解问题与难解问题</a:t>
            </a:r>
          </a:p>
        </p:txBody>
      </p:sp>
      <p:sp>
        <p:nvSpPr>
          <p:cNvPr id="13" name="Freeform 84"/>
          <p:cNvSpPr/>
          <p:nvPr/>
        </p:nvSpPr>
        <p:spPr bwMode="auto">
          <a:xfrm>
            <a:off x="694957" y="1030708"/>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387076" name="文本占位符 387075"/>
          <p:cNvSpPr>
            <a:spLocks noGrp="1"/>
          </p:cNvSpPr>
          <p:nvPr>
            <p:ph type="body" idx="1"/>
          </p:nvPr>
        </p:nvSpPr>
        <p:spPr>
          <a:xfrm>
            <a:off x="1302385" y="936625"/>
            <a:ext cx="10157460" cy="1568450"/>
          </a:xfrm>
        </p:spPr>
        <p:txBody>
          <a:bodyPr/>
          <a:lstStyle/>
          <a:p>
            <a:pPr marL="0" indent="0" algn="just" fontAlgn="auto">
              <a:lnSpc>
                <a:spcPct val="120000"/>
              </a:lnSpc>
              <a:buNone/>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理论上可计算的问题不一定是实际可计算的。</a:t>
            </a:r>
          </a:p>
          <a:p>
            <a:pPr marL="0" indent="0" algn="just" fontAlgn="auto">
              <a:lnSpc>
                <a:spcPct val="120000"/>
              </a:lnSpc>
              <a:buNone/>
            </a:pPr>
            <a:r>
              <a:rPr lang="en-US" alt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Cook</a:t>
            </a:r>
            <a:r>
              <a:rPr lang="zh-CN" altLang="en-US" sz="24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论题</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：一个问题是实际可计算的当且仅当它在图灵机上经过</a:t>
            </a:r>
            <a:r>
              <a:rPr lang="zh-CN" altLang="en-US" sz="24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多项式步骤</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得到正确的结果。</a:t>
            </a:r>
          </a:p>
        </p:txBody>
      </p:sp>
      <p:sp>
        <p:nvSpPr>
          <p:cNvPr id="4" name="Freeform 84"/>
          <p:cNvSpPr/>
          <p:nvPr/>
        </p:nvSpPr>
        <p:spPr bwMode="auto">
          <a:xfrm>
            <a:off x="694957" y="1668883"/>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14" name="Freeform 84"/>
          <p:cNvSpPr/>
          <p:nvPr/>
        </p:nvSpPr>
        <p:spPr bwMode="auto">
          <a:xfrm>
            <a:off x="694957" y="2792198"/>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15" name="Freeform 84"/>
          <p:cNvSpPr/>
          <p:nvPr/>
        </p:nvSpPr>
        <p:spPr bwMode="auto">
          <a:xfrm>
            <a:off x="694957" y="3827883"/>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2" name="文本占位符 387075"/>
          <p:cNvSpPr>
            <a:spLocks noGrp="1"/>
          </p:cNvSpPr>
          <p:nvPr/>
        </p:nvSpPr>
        <p:spPr>
          <a:xfrm>
            <a:off x="1302385" y="2654935"/>
            <a:ext cx="10157460" cy="25063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auto">
              <a:lnSpc>
                <a:spcPct val="120000"/>
              </a:lnSpc>
              <a:buNone/>
            </a:pPr>
            <a:r>
              <a:rPr lang="zh-CN" altLang="en-US" sz="24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易解问题</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：可以在多项式时间内求解的问题，这类问题在可以接受的时间内实现问题求解。</a:t>
            </a:r>
          </a:p>
          <a:p>
            <a:pPr marL="0" indent="0" algn="just" fontAlgn="auto">
              <a:lnSpc>
                <a:spcPct val="120000"/>
              </a:lnSpc>
              <a:buNone/>
            </a:pPr>
            <a:r>
              <a:rPr lang="zh-CN" altLang="en-US" sz="24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难解问题</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：需要指数时间求解的问题，这类问题的计算时间随着问题规模（输入量的大小）的增长而快速增长，即使中等规模的输入，其计算时间也是以世纪来衡量的。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4" grpId="0" animBg="1"/>
      <p:bldP spid="15" grpId="0" animBg="1"/>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12.1.3  易解问题与难解问题</a:t>
            </a:r>
          </a:p>
        </p:txBody>
      </p:sp>
      <p:grpSp>
        <p:nvGrpSpPr>
          <p:cNvPr id="32" name="Group 31"/>
          <p:cNvGrpSpPr/>
          <p:nvPr/>
        </p:nvGrpSpPr>
        <p:grpSpPr>
          <a:xfrm>
            <a:off x="687337" y="989725"/>
            <a:ext cx="432000" cy="432000"/>
            <a:chOff x="8686801" y="2019300"/>
            <a:chExt cx="528638" cy="565150"/>
          </a:xfrm>
          <a:solidFill>
            <a:srgbClr val="5A327D"/>
          </a:solidFill>
        </p:grpSpPr>
        <p:sp>
          <p:nvSpPr>
            <p:cNvPr id="33"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9" name="文本框 8"/>
          <p:cNvSpPr txBox="1"/>
          <p:nvPr/>
        </p:nvSpPr>
        <p:spPr>
          <a:xfrm>
            <a:off x="1268095" y="887730"/>
            <a:ext cx="10132060" cy="534035"/>
          </a:xfrm>
          <a:prstGeom prst="rect">
            <a:avLst/>
          </a:prstGeom>
          <a:noFill/>
          <a:ln w="9525">
            <a:noFill/>
          </a:ln>
        </p:spPr>
        <p:txBody>
          <a:bodyPr wrap="square">
            <a:spAutoFit/>
          </a:bodyPr>
          <a:lstStyle/>
          <a:p>
            <a:pPr indent="0">
              <a:lnSpc>
                <a:spcPct val="120000"/>
              </a:lnSpc>
              <a:spcBef>
                <a:spcPts val="0"/>
              </a:spcBef>
              <a:spcAft>
                <a:spcPts val="0"/>
              </a:spcAft>
            </a:pPr>
            <a:r>
              <a:rPr lang="zh-CN" sz="2400" b="0">
                <a:latin typeface="Times New Roman" panose="02020603050405020304" pitchFamily="18" charset="0"/>
                <a:ea typeface="微软雅黑" panose="020B0503020204020204" pitchFamily="34" charset="-122"/>
                <a:cs typeface="Times New Roman" panose="02020603050405020304" pitchFamily="18" charset="0"/>
              </a:rPr>
              <a:t>为什么把多项式时间复杂性作为易解问题和难解问题的分界线呢？</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0" name="文本框 99"/>
          <p:cNvSpPr txBox="1"/>
          <p:nvPr/>
        </p:nvSpPr>
        <p:spPr>
          <a:xfrm>
            <a:off x="1268095" y="1526540"/>
            <a:ext cx="10132060" cy="977265"/>
          </a:xfrm>
          <a:prstGeom prst="rect">
            <a:avLst/>
          </a:prstGeom>
          <a:noFill/>
          <a:ln w="9525">
            <a:noFill/>
          </a:ln>
        </p:spPr>
        <p:txBody>
          <a:bodyPr wrap="square">
            <a:spAutoFit/>
          </a:bodyPr>
          <a:lstStyle/>
          <a:p>
            <a:pPr indent="0">
              <a:lnSpc>
                <a:spcPct val="120000"/>
              </a:lnSpc>
              <a:spcBef>
                <a:spcPts val="0"/>
              </a:spcBef>
              <a:spcAft>
                <a:spcPts val="0"/>
              </a:spcAft>
            </a:pPr>
            <a:r>
              <a:rPr lang="zh-CN" altLang="en-US" sz="240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US" altLang="zh-CN" sz="2400">
                <a:latin typeface="Times New Roman" panose="02020603050405020304" pitchFamily="18" charset="0"/>
                <a:ea typeface="微软雅黑" panose="020B0503020204020204" pitchFamily="34" charset="-122"/>
                <a:cs typeface="Times New Roman" panose="02020603050405020304" pitchFamily="18" charset="0"/>
                <a:sym typeface="+mn-ea"/>
              </a:rPr>
              <a:t>1</a:t>
            </a:r>
            <a:r>
              <a:rPr lang="zh-CN" altLang="en-US" sz="240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多项式函数与指数函数的增长率有本质的差别。</a:t>
            </a:r>
          </a:p>
          <a:p>
            <a:pPr indent="0">
              <a:lnSpc>
                <a:spcPct val="120000"/>
              </a:lnSpc>
              <a:spcBef>
                <a:spcPts val="0"/>
              </a:spcBef>
              <a:spcAft>
                <a:spcPts val="0"/>
              </a:spcAft>
            </a:pP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3" name="对象 2"/>
          <p:cNvGraphicFramePr>
            <a:graphicFrameLocks noChangeAspect="1"/>
          </p:cNvGraphicFramePr>
          <p:nvPr/>
        </p:nvGraphicFramePr>
        <p:xfrm>
          <a:off x="1268095" y="2610485"/>
          <a:ext cx="9957435" cy="3690620"/>
        </p:xfrm>
        <a:graphic>
          <a:graphicData uri="http://schemas.openxmlformats.org/presentationml/2006/ole">
            <mc:AlternateContent xmlns:mc="http://schemas.openxmlformats.org/markup-compatibility/2006">
              <mc:Choice xmlns:v="urn:schemas-microsoft-com:vml" Requires="v">
                <p:oleObj r:id="rId3" imgW="7505700" imgH="2781300" progId="Paint.Picture">
                  <p:embed/>
                </p:oleObj>
              </mc:Choice>
              <mc:Fallback>
                <p:oleObj r:id="rId3" imgW="7505700" imgH="2781300" progId="Paint.Picture">
                  <p:embed/>
                  <p:pic>
                    <p:nvPicPr>
                      <p:cNvPr id="0" name="图片 4"/>
                      <p:cNvPicPr/>
                      <p:nvPr/>
                    </p:nvPicPr>
                    <p:blipFill>
                      <a:blip r:embed="rId4"/>
                      <a:stretch>
                        <a:fillRect/>
                      </a:stretch>
                    </p:blipFill>
                    <p:spPr>
                      <a:xfrm>
                        <a:off x="1268095" y="2610485"/>
                        <a:ext cx="9957435" cy="369062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12.1.3  易解问题与难解问题</a:t>
            </a:r>
          </a:p>
        </p:txBody>
      </p:sp>
      <p:grpSp>
        <p:nvGrpSpPr>
          <p:cNvPr id="32" name="Group 31"/>
          <p:cNvGrpSpPr/>
          <p:nvPr/>
        </p:nvGrpSpPr>
        <p:grpSpPr>
          <a:xfrm>
            <a:off x="687337" y="989725"/>
            <a:ext cx="432000" cy="432000"/>
            <a:chOff x="8686801" y="2019300"/>
            <a:chExt cx="528638" cy="565150"/>
          </a:xfrm>
          <a:solidFill>
            <a:srgbClr val="5A327D"/>
          </a:solidFill>
        </p:grpSpPr>
        <p:sp>
          <p:nvSpPr>
            <p:cNvPr id="33"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9" name="文本框 8"/>
          <p:cNvSpPr txBox="1"/>
          <p:nvPr/>
        </p:nvSpPr>
        <p:spPr>
          <a:xfrm>
            <a:off x="1268095" y="887730"/>
            <a:ext cx="10132060" cy="534035"/>
          </a:xfrm>
          <a:prstGeom prst="rect">
            <a:avLst/>
          </a:prstGeom>
          <a:noFill/>
          <a:ln w="9525">
            <a:noFill/>
          </a:ln>
        </p:spPr>
        <p:txBody>
          <a:bodyPr wrap="square">
            <a:spAutoFit/>
          </a:bodyPr>
          <a:lstStyle/>
          <a:p>
            <a:pPr indent="0">
              <a:lnSpc>
                <a:spcPct val="120000"/>
              </a:lnSpc>
              <a:spcBef>
                <a:spcPts val="0"/>
              </a:spcBef>
              <a:spcAft>
                <a:spcPts val="0"/>
              </a:spcAft>
            </a:pPr>
            <a:r>
              <a:rPr lang="zh-CN" sz="2400" b="0">
                <a:latin typeface="Times New Roman" panose="02020603050405020304" pitchFamily="18" charset="0"/>
                <a:ea typeface="微软雅黑" panose="020B0503020204020204" pitchFamily="34" charset="-122"/>
                <a:cs typeface="Times New Roman" panose="02020603050405020304" pitchFamily="18" charset="0"/>
              </a:rPr>
              <a:t>为什么把多项式时间复杂性作为易解问题和难解问题的分界线呢？</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0" name="文本框 99"/>
          <p:cNvSpPr txBox="1"/>
          <p:nvPr/>
        </p:nvSpPr>
        <p:spPr>
          <a:xfrm>
            <a:off x="1268095" y="1526540"/>
            <a:ext cx="10132060" cy="534035"/>
          </a:xfrm>
          <a:prstGeom prst="rect">
            <a:avLst/>
          </a:prstGeom>
          <a:noFill/>
          <a:ln w="9525">
            <a:noFill/>
          </a:ln>
        </p:spPr>
        <p:txBody>
          <a:bodyPr wrap="square">
            <a:spAutoFit/>
          </a:bodyPr>
          <a:lstStyle/>
          <a:p>
            <a:pPr indent="0">
              <a:lnSpc>
                <a:spcPct val="120000"/>
              </a:lnSpc>
              <a:spcBef>
                <a:spcPts val="0"/>
              </a:spcBef>
              <a:spcAft>
                <a:spcPts val="0"/>
              </a:spcAft>
            </a:pPr>
            <a:r>
              <a:rPr lang="zh-CN" altLang="en-US" sz="2400">
                <a:latin typeface="Times New Roman" panose="02020603050405020304" pitchFamily="18" charset="0"/>
                <a:ea typeface="微软雅黑" panose="020B0503020204020204" pitchFamily="34" charset="-122"/>
                <a:cs typeface="Times New Roman" panose="02020603050405020304" pitchFamily="18" charset="0"/>
              </a:rPr>
              <a:t>（2）计算机性能的提高对多项式时间算法和指数时间算法的影响不同</a:t>
            </a:r>
          </a:p>
        </p:txBody>
      </p:sp>
      <p:graphicFrame>
        <p:nvGraphicFramePr>
          <p:cNvPr id="2" name="对象 1"/>
          <p:cNvGraphicFramePr>
            <a:graphicFrameLocks noChangeAspect="1"/>
          </p:cNvGraphicFramePr>
          <p:nvPr/>
        </p:nvGraphicFramePr>
        <p:xfrm>
          <a:off x="1529080" y="2509520"/>
          <a:ext cx="8731250" cy="3080385"/>
        </p:xfrm>
        <a:graphic>
          <a:graphicData uri="http://schemas.openxmlformats.org/presentationml/2006/ole">
            <mc:AlternateContent xmlns:mc="http://schemas.openxmlformats.org/markup-compatibility/2006">
              <mc:Choice xmlns:v="urn:schemas-microsoft-com:vml" Requires="v">
                <p:oleObj r:id="rId3" imgW="5372100" imgH="1895475" progId="Paint.Picture">
                  <p:embed/>
                </p:oleObj>
              </mc:Choice>
              <mc:Fallback>
                <p:oleObj r:id="rId3" imgW="5372100" imgH="1895475" progId="Paint.Picture">
                  <p:embed/>
                  <p:pic>
                    <p:nvPicPr>
                      <p:cNvPr id="0" name="图片 3"/>
                      <p:cNvPicPr/>
                      <p:nvPr/>
                    </p:nvPicPr>
                    <p:blipFill>
                      <a:blip r:embed="rId4"/>
                      <a:stretch>
                        <a:fillRect/>
                      </a:stretch>
                    </p:blipFill>
                    <p:spPr>
                      <a:xfrm>
                        <a:off x="1529080" y="2509520"/>
                        <a:ext cx="8731250" cy="3080385"/>
                      </a:xfrm>
                      <a:prstGeom prst="rect">
                        <a:avLst/>
                      </a:prstGeom>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12.1.3  易解问题与难解问题</a:t>
            </a:r>
          </a:p>
        </p:txBody>
      </p:sp>
      <p:grpSp>
        <p:nvGrpSpPr>
          <p:cNvPr id="32" name="Group 31"/>
          <p:cNvGrpSpPr/>
          <p:nvPr/>
        </p:nvGrpSpPr>
        <p:grpSpPr>
          <a:xfrm>
            <a:off x="687337" y="989725"/>
            <a:ext cx="432000" cy="432000"/>
            <a:chOff x="8686801" y="2019300"/>
            <a:chExt cx="528638" cy="565150"/>
          </a:xfrm>
          <a:solidFill>
            <a:srgbClr val="5A327D"/>
          </a:solidFill>
        </p:grpSpPr>
        <p:sp>
          <p:nvSpPr>
            <p:cNvPr id="33"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9" name="文本框 8"/>
          <p:cNvSpPr txBox="1"/>
          <p:nvPr/>
        </p:nvSpPr>
        <p:spPr>
          <a:xfrm>
            <a:off x="1268095" y="887730"/>
            <a:ext cx="10132060" cy="534035"/>
          </a:xfrm>
          <a:prstGeom prst="rect">
            <a:avLst/>
          </a:prstGeom>
          <a:noFill/>
          <a:ln w="9525">
            <a:noFill/>
          </a:ln>
        </p:spPr>
        <p:txBody>
          <a:bodyPr wrap="square">
            <a:spAutoFit/>
          </a:bodyPr>
          <a:lstStyle/>
          <a:p>
            <a:pPr indent="0">
              <a:lnSpc>
                <a:spcPct val="120000"/>
              </a:lnSpc>
              <a:spcBef>
                <a:spcPts val="0"/>
              </a:spcBef>
              <a:spcAft>
                <a:spcPts val="0"/>
              </a:spcAft>
            </a:pPr>
            <a:r>
              <a:rPr lang="zh-CN" sz="2400" b="0">
                <a:latin typeface="Times New Roman" panose="02020603050405020304" pitchFamily="18" charset="0"/>
                <a:ea typeface="微软雅黑" panose="020B0503020204020204" pitchFamily="34" charset="-122"/>
                <a:cs typeface="Times New Roman" panose="02020603050405020304" pitchFamily="18" charset="0"/>
              </a:rPr>
              <a:t>为什么把多项式时间复杂性作为易解问题和难解问题的分界线呢？</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0" name="文本框 99"/>
          <p:cNvSpPr txBox="1"/>
          <p:nvPr/>
        </p:nvSpPr>
        <p:spPr>
          <a:xfrm>
            <a:off x="1268095" y="1526540"/>
            <a:ext cx="10132060" cy="534035"/>
          </a:xfrm>
          <a:prstGeom prst="rect">
            <a:avLst/>
          </a:prstGeom>
          <a:noFill/>
          <a:ln w="9525">
            <a:noFill/>
          </a:ln>
        </p:spPr>
        <p:txBody>
          <a:bodyPr wrap="square">
            <a:spAutoFit/>
          </a:bodyPr>
          <a:lstStyle/>
          <a:p>
            <a:pPr indent="0">
              <a:lnSpc>
                <a:spcPct val="120000"/>
              </a:lnSpc>
              <a:spcBef>
                <a:spcPts val="0"/>
              </a:spcBef>
              <a:spcAft>
                <a:spcPts val="0"/>
              </a:spcAft>
            </a:pPr>
            <a:r>
              <a:rPr lang="zh-CN" altLang="en-US" sz="2400">
                <a:latin typeface="Times New Roman" panose="02020603050405020304" pitchFamily="18" charset="0"/>
                <a:ea typeface="微软雅黑" panose="020B0503020204020204" pitchFamily="34" charset="-122"/>
                <a:cs typeface="Times New Roman" panose="02020603050405020304" pitchFamily="18" charset="0"/>
              </a:rPr>
              <a:t>（3）多项式时间复杂性忽略了系数，但不影响易解问题和难解问题的划分。</a:t>
            </a:r>
          </a:p>
        </p:txBody>
      </p:sp>
      <p:graphicFrame>
        <p:nvGraphicFramePr>
          <p:cNvPr id="2" name="对象 1"/>
          <p:cNvGraphicFramePr>
            <a:graphicFrameLocks noChangeAspect="1"/>
          </p:cNvGraphicFramePr>
          <p:nvPr/>
        </p:nvGraphicFramePr>
        <p:xfrm>
          <a:off x="1933575" y="2256790"/>
          <a:ext cx="7762240" cy="2665095"/>
        </p:xfrm>
        <a:graphic>
          <a:graphicData uri="http://schemas.openxmlformats.org/presentationml/2006/ole">
            <mc:AlternateContent xmlns:mc="http://schemas.openxmlformats.org/markup-compatibility/2006">
              <mc:Choice xmlns:v="urn:schemas-microsoft-com:vml" Requires="v">
                <p:oleObj r:id="rId3" imgW="5715000" imgH="1962150" progId="Paint.Picture">
                  <p:embed/>
                </p:oleObj>
              </mc:Choice>
              <mc:Fallback>
                <p:oleObj r:id="rId3" imgW="5715000" imgH="1962150" progId="Paint.Picture">
                  <p:embed/>
                  <p:pic>
                    <p:nvPicPr>
                      <p:cNvPr id="0" name="图片 2"/>
                      <p:cNvPicPr/>
                      <p:nvPr/>
                    </p:nvPicPr>
                    <p:blipFill>
                      <a:blip r:embed="rId4"/>
                      <a:stretch>
                        <a:fillRect/>
                      </a:stretch>
                    </p:blipFill>
                    <p:spPr>
                      <a:xfrm>
                        <a:off x="1933575" y="2256790"/>
                        <a:ext cx="7762240" cy="2665095"/>
                      </a:xfrm>
                      <a:prstGeom prst="rect">
                        <a:avLst/>
                      </a:prstGeom>
                    </p:spPr>
                  </p:pic>
                </p:oleObj>
              </mc:Fallback>
            </mc:AlternateContent>
          </a:graphicData>
        </a:graphic>
      </p:graphicFrame>
      <p:sp>
        <p:nvSpPr>
          <p:cNvPr id="4" name="文本框 3"/>
          <p:cNvSpPr txBox="1"/>
          <p:nvPr/>
        </p:nvSpPr>
        <p:spPr>
          <a:xfrm>
            <a:off x="840105" y="5118100"/>
            <a:ext cx="10228580" cy="1076325"/>
          </a:xfrm>
          <a:prstGeom prst="rect">
            <a:avLst/>
          </a:prstGeom>
          <a:noFill/>
          <a:ln w="28575">
            <a:solidFill>
              <a:schemeClr val="accent6">
                <a:lumMod val="50000"/>
              </a:schemeClr>
            </a:solidFill>
          </a:ln>
        </p:spPr>
        <p:txBody>
          <a:bodyPr wrap="square" bIns="71755">
            <a:spAutoFit/>
          </a:bodyPr>
          <a:lstStyle/>
          <a:p>
            <a:pPr indent="0" algn="ctr" fontAlgn="auto">
              <a:lnSpc>
                <a:spcPct val="130000"/>
              </a:lnSpc>
            </a:pPr>
            <a:r>
              <a:rPr lang="zh-CN" sz="2400" b="0">
                <a:latin typeface="Times New Roman" panose="02020603050405020304" pitchFamily="18" charset="0"/>
                <a:ea typeface="微软雅黑" panose="020B0503020204020204" pitchFamily="34" charset="-122"/>
                <a:cs typeface="Times New Roman" panose="02020603050405020304" pitchFamily="18" charset="0"/>
              </a:rPr>
              <a:t>类似于</a:t>
            </a:r>
            <a:r>
              <a:rPr lang="en-US" sz="2400" b="0" i="1">
                <a:latin typeface="Times New Roman" panose="02020603050405020304" pitchFamily="18" charset="0"/>
                <a:ea typeface="微软雅黑" panose="020B0503020204020204" pitchFamily="34" charset="-122"/>
                <a:cs typeface="Times New Roman" panose="02020603050405020304" pitchFamily="18" charset="0"/>
              </a:rPr>
              <a:t>T</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2</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a:t>
            </a:r>
            <a:r>
              <a:rPr lang="en-US" sz="2400" b="0">
                <a:latin typeface="Times New Roman" panose="02020603050405020304" pitchFamily="18" charset="0"/>
                <a:ea typeface="微软雅黑" panose="020B0503020204020204" pitchFamily="34" charset="-122"/>
                <a:cs typeface="Times New Roman" panose="02020603050405020304" pitchFamily="18" charset="0"/>
              </a:rPr>
              <a:t>)=10</a:t>
            </a:r>
            <a:r>
              <a:rPr lang="en-US" sz="2400" b="0" baseline="30000">
                <a:latin typeface="Times New Roman" panose="02020603050405020304" pitchFamily="18" charset="0"/>
                <a:ea typeface="微软雅黑" panose="020B0503020204020204" pitchFamily="34" charset="-122"/>
                <a:cs typeface="Times New Roman" panose="02020603050405020304" pitchFamily="18" charset="0"/>
              </a:rPr>
              <a:t>8</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a:t>
            </a:r>
            <a:r>
              <a:rPr lang="zh-CN"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T</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3</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a:t>
            </a:r>
            <a:r>
              <a:rPr lang="en-US" sz="2400" b="0" baseline="30000">
                <a:latin typeface="Times New Roman" panose="02020603050405020304" pitchFamily="18" charset="0"/>
                <a:ea typeface="微软雅黑" panose="020B0503020204020204" pitchFamily="34" charset="-122"/>
                <a:cs typeface="Times New Roman" panose="02020603050405020304" pitchFamily="18" charset="0"/>
              </a:rPr>
              <a:t>1000</a:t>
            </a:r>
            <a:r>
              <a:rPr lang="zh-CN" sz="2400" b="0">
                <a:latin typeface="Times New Roman" panose="02020603050405020304" pitchFamily="18" charset="0"/>
                <a:ea typeface="微软雅黑" panose="020B0503020204020204" pitchFamily="34" charset="-122"/>
                <a:cs typeface="Times New Roman" panose="02020603050405020304" pitchFamily="18" charset="0"/>
              </a:rPr>
              <a:t>和</a:t>
            </a:r>
            <a:r>
              <a:rPr lang="en-US" sz="2400" b="0" i="1">
                <a:latin typeface="Times New Roman" panose="02020603050405020304" pitchFamily="18" charset="0"/>
                <a:ea typeface="微软雅黑" panose="020B0503020204020204" pitchFamily="34" charset="-122"/>
                <a:cs typeface="Times New Roman" panose="02020603050405020304" pitchFamily="18" charset="0"/>
              </a:rPr>
              <a:t>T</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5</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a:t>
            </a:r>
            <a:r>
              <a:rPr lang="en-US" sz="2400" b="0">
                <a:latin typeface="Times New Roman" panose="02020603050405020304" pitchFamily="18" charset="0"/>
                <a:ea typeface="微软雅黑" panose="020B0503020204020204" pitchFamily="34" charset="-122"/>
                <a:cs typeface="Times New Roman" panose="02020603050405020304" pitchFamily="18" charset="0"/>
              </a:rPr>
              <a:t>)=2</a:t>
            </a:r>
            <a:r>
              <a:rPr lang="en-US" sz="2400" b="0" baseline="30000">
                <a:latin typeface="Times New Roman" panose="02020603050405020304" pitchFamily="18" charset="0"/>
                <a:ea typeface="微软雅黑" panose="020B0503020204020204" pitchFamily="34" charset="-122"/>
                <a:cs typeface="Times New Roman" panose="02020603050405020304" pitchFamily="18" charset="0"/>
              </a:rPr>
              <a:t>0.01</a:t>
            </a:r>
            <a:r>
              <a:rPr lang="en-US" sz="2400" b="0" i="1" baseline="30000">
                <a:latin typeface="Times New Roman" panose="02020603050405020304" pitchFamily="18" charset="0"/>
                <a:ea typeface="微软雅黑" panose="020B0503020204020204" pitchFamily="34" charset="-122"/>
                <a:cs typeface="Times New Roman" panose="02020603050405020304" pitchFamily="18" charset="0"/>
              </a:rPr>
              <a:t>n </a:t>
            </a:r>
            <a:r>
              <a:rPr lang="zh-CN" sz="2400" b="0">
                <a:latin typeface="Times New Roman" panose="02020603050405020304" pitchFamily="18" charset="0"/>
                <a:ea typeface="微软雅黑" panose="020B0503020204020204" pitchFamily="34" charset="-122"/>
                <a:cs typeface="Times New Roman" panose="02020603050405020304" pitchFamily="18" charset="0"/>
              </a:rPr>
              <a:t>这样的时间函数是不自然的，</a:t>
            </a:r>
          </a:p>
          <a:p>
            <a:pPr indent="0" algn="ctr" fontAlgn="auto">
              <a:lnSpc>
                <a:spcPct val="130000"/>
              </a:lnSpc>
            </a:pPr>
            <a:r>
              <a:rPr lang="zh-CN" sz="2400" b="0">
                <a:latin typeface="Times New Roman" panose="02020603050405020304" pitchFamily="18" charset="0"/>
                <a:ea typeface="微软雅黑" panose="020B0503020204020204" pitchFamily="34" charset="-122"/>
                <a:cs typeface="Times New Roman" panose="02020603050405020304" pitchFamily="18" charset="0"/>
              </a:rPr>
              <a:t>在人类遇到的实际问题中，几乎不存在这样的问题以及算法。</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nip Diagonal Corner Rectangle 12"/>
          <p:cNvSpPr/>
          <p:nvPr/>
        </p:nvSpPr>
        <p:spPr>
          <a:xfrm>
            <a:off x="2931171" y="3899819"/>
            <a:ext cx="6568845" cy="725672"/>
          </a:xfrm>
          <a:prstGeom prst="snip2Diag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spcBef>
                <a:spcPct val="50000"/>
              </a:spcBef>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6" name="Rounded Rectangle 15"/>
          <p:cNvSpPr/>
          <p:nvPr/>
        </p:nvSpPr>
        <p:spPr>
          <a:xfrm>
            <a:off x="2340433" y="1998397"/>
            <a:ext cx="7670342" cy="13452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a:t>
            </a:r>
            <a:endParaRPr lang="zh-CN" altLang="en-US" dirty="0"/>
          </a:p>
        </p:txBody>
      </p:sp>
      <p:sp>
        <p:nvSpPr>
          <p:cNvPr id="17" name="Text Box 6"/>
          <p:cNvSpPr txBox="1">
            <a:spLocks noChangeArrowheads="1"/>
          </p:cNvSpPr>
          <p:nvPr/>
        </p:nvSpPr>
        <p:spPr bwMode="auto">
          <a:xfrm>
            <a:off x="2514194" y="2403475"/>
            <a:ext cx="741426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200" b="1" dirty="0">
                <a:solidFill>
                  <a:srgbClr val="5C307D"/>
                </a:solidFill>
                <a:latin typeface="Microsoft YaHei UI" panose="020B0503020204020204" pitchFamily="34" charset="-122"/>
                <a:ea typeface="Microsoft YaHei UI" panose="020B0503020204020204" pitchFamily="34" charset="-122"/>
                <a:sym typeface="+mn-ea"/>
              </a:rPr>
              <a:t>第</a:t>
            </a:r>
            <a:r>
              <a:rPr lang="en-US" altLang="zh-CN" sz="3200" b="1" dirty="0">
                <a:solidFill>
                  <a:srgbClr val="5C307D"/>
                </a:solidFill>
                <a:latin typeface="Microsoft YaHei UI" panose="020B0503020204020204" pitchFamily="34" charset="-122"/>
                <a:ea typeface="Microsoft YaHei UI" panose="020B0503020204020204" pitchFamily="34" charset="-122"/>
                <a:sym typeface="+mn-ea"/>
              </a:rPr>
              <a:t> 12 </a:t>
            </a:r>
            <a:r>
              <a:rPr lang="zh-CN" altLang="en-US" sz="3200" b="1" dirty="0">
                <a:solidFill>
                  <a:srgbClr val="5C307D"/>
                </a:solidFill>
                <a:latin typeface="Microsoft YaHei UI" panose="020B0503020204020204" pitchFamily="34" charset="-122"/>
                <a:ea typeface="Microsoft YaHei UI" panose="020B0503020204020204" pitchFamily="34" charset="-122"/>
                <a:sym typeface="+mn-ea"/>
              </a:rPr>
              <a:t>章     问题的复杂性</a:t>
            </a:r>
          </a:p>
        </p:txBody>
      </p:sp>
      <p:sp>
        <p:nvSpPr>
          <p:cNvPr id="2" name="Text Box 6"/>
          <p:cNvSpPr txBox="1">
            <a:spLocks noChangeArrowheads="1"/>
          </p:cNvSpPr>
          <p:nvPr/>
        </p:nvSpPr>
        <p:spPr bwMode="auto">
          <a:xfrm>
            <a:off x="2909808" y="4047146"/>
            <a:ext cx="663719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400" dirty="0">
                <a:solidFill>
                  <a:schemeClr val="bg1"/>
                </a:solidFill>
                <a:latin typeface="Microsoft YaHei UI" panose="020B0503020204020204" pitchFamily="34" charset="-122"/>
                <a:ea typeface="Microsoft YaHei UI" panose="020B0503020204020204" pitchFamily="34" charset="-122"/>
                <a:sym typeface="+mn-ea"/>
              </a:rPr>
              <a:t>12-2    P 类问题和 NP 类问题</a:t>
            </a:r>
            <a:endParaRPr lang="zh-CN" altLang="en-US" sz="2400" dirty="0">
              <a:solidFill>
                <a:schemeClr val="bg1"/>
              </a:solidFill>
              <a:latin typeface="Microsoft YaHei UI" panose="020B0503020204020204" pitchFamily="34" charset="-122"/>
              <a:ea typeface="Microsoft YaHei UI" panose="020B0503020204020204" pitchFamily="34" charset="-122"/>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12.1.1  什么是计算</a:t>
            </a:r>
          </a:p>
        </p:txBody>
      </p:sp>
      <p:sp>
        <p:nvSpPr>
          <p:cNvPr id="290818" name="文本占位符 290817"/>
          <p:cNvSpPr>
            <a:spLocks noGrp="1"/>
          </p:cNvSpPr>
          <p:nvPr>
            <p:ph type="body" idx="1"/>
          </p:nvPr>
        </p:nvSpPr>
        <p:spPr>
          <a:xfrm>
            <a:off x="1212215" y="1002030"/>
            <a:ext cx="9327515" cy="1511935"/>
          </a:xfrm>
        </p:spPr>
        <p:txBody>
          <a:bodyPr>
            <a:normAutofit fontScale="92500" lnSpcReduction="10000"/>
          </a:bodyPr>
          <a:lstStyle/>
          <a:p>
            <a:pPr marL="0" indent="0" fontAlgn="auto">
              <a:lnSpc>
                <a:spcPct val="120000"/>
              </a:lnSpc>
              <a:buNone/>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从</a:t>
            </a:r>
            <a:r>
              <a:rPr lang="zh-CN" altLang="en-US" sz="24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字源</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上考察：</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mn-ea"/>
              </a:rPr>
              <a:t>计算的原始含义是利用计算工具进行计数。</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fontAlgn="auto">
              <a:lnSpc>
                <a:spcPct val="120000"/>
              </a:lnSpc>
              <a:buNone/>
            </a:pPr>
            <a:r>
              <a:rPr lang="zh-CN" altLang="en-US" sz="24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计</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：从言从十，有数数或计数的含义；</a:t>
            </a:r>
          </a:p>
          <a:p>
            <a:pPr marL="0" indent="0" fontAlgn="auto">
              <a:lnSpc>
                <a:spcPct val="120000"/>
              </a:lnSpc>
              <a:buNone/>
            </a:pPr>
            <a:r>
              <a:rPr lang="zh-CN" altLang="en-US" sz="24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算</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：从竹从具，指计算工具。</a:t>
            </a:r>
          </a:p>
        </p:txBody>
      </p:sp>
      <p:sp>
        <p:nvSpPr>
          <p:cNvPr id="3" name="Freeform 84"/>
          <p:cNvSpPr/>
          <p:nvPr/>
        </p:nvSpPr>
        <p:spPr bwMode="auto">
          <a:xfrm>
            <a:off x="682892" y="1087223"/>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4" name="Freeform 84"/>
          <p:cNvSpPr/>
          <p:nvPr/>
        </p:nvSpPr>
        <p:spPr bwMode="auto">
          <a:xfrm>
            <a:off x="682892" y="2747748"/>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6" name="文本占位符 290817"/>
          <p:cNvSpPr>
            <a:spLocks noGrp="1"/>
          </p:cNvSpPr>
          <p:nvPr/>
        </p:nvSpPr>
        <p:spPr>
          <a:xfrm>
            <a:off x="1211580" y="4072255"/>
            <a:ext cx="9594215" cy="735965"/>
          </a:xfrm>
          <a:prstGeom prst="rect">
            <a:avLst/>
          </a:prstGeom>
          <a:ln w="28575">
            <a:solidFill>
              <a:schemeClr val="accent6">
                <a:lumMod val="50000"/>
              </a:schemeClr>
            </a:solidFill>
          </a:ln>
        </p:spPr>
        <p:txBody>
          <a:bodyPr vert="horz" lIns="91440" tIns="107950" rIns="91440" bIns="10795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lnSpc>
                <a:spcPct val="120000"/>
              </a:lnSpc>
              <a:spcBef>
                <a:spcPts val="0"/>
              </a:spcBef>
              <a:buNone/>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计算的实质：从一个符号串 </a:t>
            </a:r>
            <a:r>
              <a:rPr lang="en-US" altLang="zh-CN" sz="2400" i="1">
                <a:latin typeface="Times New Roman" panose="02020603050405020304" pitchFamily="18" charset="0"/>
                <a:ea typeface="微软雅黑" panose="020B0503020204020204" pitchFamily="34" charset="-122"/>
                <a:cs typeface="Times New Roman" panose="02020603050405020304" pitchFamily="18" charset="0"/>
              </a:rPr>
              <a:t>f</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（输入）得出另一个符号串 </a:t>
            </a:r>
            <a:r>
              <a:rPr lang="en-US" altLang="zh-CN" sz="2400" i="1">
                <a:latin typeface="Times New Roman" panose="02020603050405020304" pitchFamily="18" charset="0"/>
                <a:ea typeface="微软雅黑" panose="020B0503020204020204" pitchFamily="34" charset="-122"/>
                <a:cs typeface="Times New Roman" panose="02020603050405020304" pitchFamily="18" charset="0"/>
              </a:rPr>
              <a:t>g</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（输出）</a:t>
            </a:r>
          </a:p>
        </p:txBody>
      </p:sp>
      <p:sp>
        <p:nvSpPr>
          <p:cNvPr id="17" name="文本占位符 290817"/>
          <p:cNvSpPr>
            <a:spLocks noGrp="1"/>
          </p:cNvSpPr>
          <p:nvPr/>
        </p:nvSpPr>
        <p:spPr>
          <a:xfrm>
            <a:off x="1212215" y="2689225"/>
            <a:ext cx="10313670" cy="10071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gn="l" fontAlgn="auto">
              <a:lnSpc>
                <a:spcPct val="120000"/>
              </a:lnSpc>
              <a:spcBef>
                <a:spcPts val="1000"/>
              </a:spcBef>
              <a:buClrTx/>
              <a:buSzTx/>
              <a:buNone/>
            </a:pPr>
            <a:r>
              <a:rPr lang="zh-CN" altLang="en-US" sz="24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直观的计算</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：数的加减乘除；函数的微分、积分；微分方程的求解；定理的证明推导等等。</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1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12.2.1  判定问题</a:t>
            </a:r>
          </a:p>
        </p:txBody>
      </p:sp>
      <p:sp>
        <p:nvSpPr>
          <p:cNvPr id="19" name="Freeform 84"/>
          <p:cNvSpPr/>
          <p:nvPr/>
        </p:nvSpPr>
        <p:spPr bwMode="auto">
          <a:xfrm>
            <a:off x="697497" y="1087223"/>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2" name="文本框 1"/>
          <p:cNvSpPr txBox="1"/>
          <p:nvPr/>
        </p:nvSpPr>
        <p:spPr>
          <a:xfrm>
            <a:off x="1226185" y="984885"/>
            <a:ext cx="10457815" cy="2347595"/>
          </a:xfrm>
          <a:prstGeom prst="rect">
            <a:avLst/>
          </a:prstGeom>
          <a:noFill/>
          <a:ln w="9525">
            <a:noFill/>
          </a:ln>
        </p:spPr>
        <p:txBody>
          <a:bodyPr wrap="square">
            <a:spAutoFit/>
          </a:bodyPr>
          <a:lstStyle/>
          <a:p>
            <a:pPr indent="0">
              <a:lnSpc>
                <a:spcPct val="120000"/>
              </a:lnSpc>
              <a:spcBef>
                <a:spcPts val="0"/>
              </a:spcBef>
              <a:spcAft>
                <a:spcPts val="0"/>
              </a:spcAft>
            </a:pP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证比求易</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求解一个问题往往比较困难，但验证一个问题相对来说比较容易。</a:t>
            </a:r>
          </a:p>
          <a:p>
            <a:pPr indent="0">
              <a:lnSpc>
                <a:spcPct val="120000"/>
              </a:lnSpc>
              <a:spcBef>
                <a:spcPts val="0"/>
              </a:spcBef>
              <a:spcAft>
                <a:spcPts val="0"/>
              </a:spcAft>
            </a:pPr>
            <a:endParaRPr lang="zh-CN" sz="2400" b="0">
              <a:latin typeface="Times New Roman" panose="02020603050405020304" pitchFamily="18" charset="0"/>
              <a:ea typeface="微软雅黑" panose="020B0503020204020204" pitchFamily="34" charset="-122"/>
              <a:cs typeface="Times New Roman" panose="02020603050405020304" pitchFamily="18" charset="0"/>
            </a:endParaRPr>
          </a:p>
          <a:p>
            <a:pPr indent="0">
              <a:lnSpc>
                <a:spcPct val="120000"/>
              </a:lnSpc>
              <a:spcBef>
                <a:spcPts val="0"/>
              </a:spcBef>
              <a:spcAft>
                <a:spcPts val="0"/>
              </a:spcAft>
            </a:pPr>
            <a:r>
              <a:rPr lang="zh-CN" sz="2400" b="0">
                <a:latin typeface="Times New Roman" panose="02020603050405020304" pitchFamily="18" charset="0"/>
                <a:ea typeface="微软雅黑" panose="020B0503020204020204" pitchFamily="34" charset="-122"/>
                <a:cs typeface="Times New Roman" panose="02020603050405020304" pitchFamily="18" charset="0"/>
              </a:rPr>
              <a:t>从是否可以被验证的角度，计算复杂性理论将难解问题进一步划分：</a:t>
            </a:r>
          </a:p>
          <a:p>
            <a:pPr indent="0">
              <a:lnSpc>
                <a:spcPct val="120000"/>
              </a:lnSpc>
              <a:spcBef>
                <a:spcPts val="300"/>
              </a:spcBef>
              <a:spcAft>
                <a:spcPts val="300"/>
              </a:spcAft>
            </a:pPr>
            <a:r>
              <a:rPr lang="zh-CN" sz="22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2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sz="22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200" b="0" i="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NP </a:t>
            </a:r>
            <a:r>
              <a:rPr lang="zh-CN" sz="22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问题</a:t>
            </a:r>
          </a:p>
          <a:p>
            <a:pPr indent="0">
              <a:lnSpc>
                <a:spcPct val="120000"/>
              </a:lnSpc>
              <a:spcBef>
                <a:spcPts val="300"/>
              </a:spcBef>
              <a:spcAft>
                <a:spcPts val="300"/>
              </a:spcAft>
            </a:pPr>
            <a:r>
              <a:rPr lang="zh-CN" sz="22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2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sz="22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）非</a:t>
            </a:r>
            <a:r>
              <a:rPr lang="en-US" altLang="zh-CN" sz="22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200" b="0" i="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NP </a:t>
            </a:r>
            <a:r>
              <a:rPr lang="zh-CN" sz="22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问题</a:t>
            </a:r>
            <a:endParaRPr lang="zh-CN" altLang="en-US" sz="22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Freeform 84"/>
          <p:cNvSpPr/>
          <p:nvPr/>
        </p:nvSpPr>
        <p:spPr bwMode="auto">
          <a:xfrm>
            <a:off x="697497" y="1929868"/>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402435" name="矩形 402434"/>
          <p:cNvSpPr/>
          <p:nvPr/>
        </p:nvSpPr>
        <p:spPr>
          <a:xfrm>
            <a:off x="839470" y="3602355"/>
            <a:ext cx="4356735" cy="2306955"/>
          </a:xfrm>
          <a:prstGeom prst="rect">
            <a:avLst/>
          </a:prstGeom>
          <a:noFill/>
          <a:ln w="9525">
            <a:noFill/>
          </a:ln>
        </p:spPr>
        <p:txBody>
          <a:bodyPr wrap="square" anchor="ctr" anchorCtr="0">
            <a:spAutoFit/>
          </a:bodyPr>
          <a:lstStyle/>
          <a:p>
            <a:pPr algn="just"/>
            <a:r>
              <a:rPr lang="en-US" altLang="zh-CN" sz="2400" dirty="0">
                <a:latin typeface="Times New Roman" panose="02020603050405020304" pitchFamily="18" charset="0"/>
                <a:cs typeface="Times New Roman" panose="02020603050405020304" pitchFamily="18" charset="0"/>
              </a:rPr>
              <a:t>long long ago</a:t>
            </a:r>
            <a:r>
              <a:rPr lang="zh-CN" altLang="en-US" sz="2400" dirty="0">
                <a:latin typeface="Times New Roman" panose="02020603050405020304" pitchFamily="18" charset="0"/>
                <a:cs typeface="Times New Roman" panose="02020603050405020304" pitchFamily="18" charset="0"/>
              </a:rPr>
              <a:t>，有一个国王向邻国一位聪明美丽的公主求婚，公主出了这样一道题：求</a:t>
            </a:r>
            <a:r>
              <a:rPr lang="en-US" altLang="zh-CN" sz="2400">
                <a:solidFill>
                  <a:srgbClr val="C00000"/>
                </a:solidFill>
                <a:latin typeface="Times New Roman" panose="02020603050405020304" pitchFamily="18" charset="0"/>
                <a:cs typeface="Times New Roman" panose="02020603050405020304" pitchFamily="18" charset="0"/>
              </a:rPr>
              <a:t>48 770 428 433 377 171</a:t>
            </a:r>
            <a:r>
              <a:rPr lang="zh-CN" altLang="en-US" sz="2400" dirty="0">
                <a:latin typeface="Times New Roman" panose="02020603050405020304" pitchFamily="18" charset="0"/>
                <a:cs typeface="Times New Roman" panose="02020603050405020304" pitchFamily="18" charset="0"/>
              </a:rPr>
              <a:t>的一个因子，若国王能在一天之内求出答案，便接受国王的求婚。 </a:t>
            </a:r>
            <a:endParaRPr lang="zh-CN" altLang="en-US" sz="2400" dirty="0">
              <a:latin typeface="Times New Roman" panose="02020603050405020304" pitchFamily="18" charset="0"/>
              <a:ea typeface="Times New Roman" panose="02020603050405020304" pitchFamily="18" charset="0"/>
            </a:endParaRPr>
          </a:p>
        </p:txBody>
      </p:sp>
      <p:pic>
        <p:nvPicPr>
          <p:cNvPr id="402439" name="图片 402438"/>
          <p:cNvPicPr>
            <a:picLocks noChangeAspect="1"/>
          </p:cNvPicPr>
          <p:nvPr/>
        </p:nvPicPr>
        <p:blipFill>
          <a:blip r:embed="rId3"/>
          <a:stretch>
            <a:fillRect/>
          </a:stretch>
        </p:blipFill>
        <p:spPr>
          <a:xfrm>
            <a:off x="5574030" y="2896553"/>
            <a:ext cx="5564188" cy="3027362"/>
          </a:xfrm>
          <a:prstGeom prst="rect">
            <a:avLst/>
          </a:prstGeom>
          <a:noFill/>
          <a:ln w="9525">
            <a:noFill/>
          </a:ln>
        </p:spPr>
      </p:pic>
      <p:sp>
        <p:nvSpPr>
          <p:cNvPr id="402440" name="云形标注 402439"/>
          <p:cNvSpPr/>
          <p:nvPr/>
        </p:nvSpPr>
        <p:spPr>
          <a:xfrm>
            <a:off x="6197918" y="3285173"/>
            <a:ext cx="1454150" cy="654050"/>
          </a:xfrm>
          <a:prstGeom prst="cloudCallout">
            <a:avLst>
              <a:gd name="adj1" fmla="val 31333"/>
              <a:gd name="adj2" fmla="val 123787"/>
            </a:avLst>
          </a:prstGeom>
          <a:solidFill>
            <a:srgbClr val="E1F4FF"/>
          </a:solidFill>
          <a:ln w="9525" cap="flat" cmpd="sng">
            <a:solidFill>
              <a:srgbClr val="FF3399"/>
            </a:solidFill>
            <a:prstDash val="solid"/>
            <a:headEnd type="none" w="med" len="med"/>
            <a:tailEnd type="none" w="med" len="med"/>
          </a:ln>
        </p:spPr>
        <p:txBody>
          <a:bodyPr lIns="0" rIns="0"/>
          <a:lstStyle/>
          <a:p>
            <a:pPr algn="ctr"/>
            <a:r>
              <a:rPr lang="zh-CN" altLang="en-US" sz="2000" b="1" dirty="0">
                <a:latin typeface="Times New Roman" panose="02020603050405020304" pitchFamily="18" charset="0"/>
                <a:cs typeface="Times New Roman" panose="02020603050405020304" pitchFamily="18" charset="0"/>
              </a:rPr>
              <a:t>嫁给我好吗？</a:t>
            </a:r>
            <a:endParaRPr lang="zh-CN" altLang="en-US" sz="2000" b="1" dirty="0">
              <a:latin typeface="Times New Roman" panose="02020603050405020304" pitchFamily="18" charset="0"/>
              <a:ea typeface="Times New Roman" panose="02020603050405020304" pitchFamily="18" charset="0"/>
            </a:endParaRPr>
          </a:p>
        </p:txBody>
      </p:sp>
      <p:sp>
        <p:nvSpPr>
          <p:cNvPr id="402441" name="云形标注 402440"/>
          <p:cNvSpPr/>
          <p:nvPr/>
        </p:nvSpPr>
        <p:spPr>
          <a:xfrm>
            <a:off x="9422130" y="2831465"/>
            <a:ext cx="1715770" cy="949325"/>
          </a:xfrm>
          <a:prstGeom prst="cloudCallout">
            <a:avLst>
              <a:gd name="adj1" fmla="val -11185"/>
              <a:gd name="adj2" fmla="val 70736"/>
            </a:avLst>
          </a:prstGeom>
          <a:solidFill>
            <a:srgbClr val="E1F4FF"/>
          </a:solidFill>
          <a:ln w="9525" cap="flat" cmpd="sng">
            <a:solidFill>
              <a:srgbClr val="FF3399"/>
            </a:solidFill>
            <a:prstDash val="solid"/>
            <a:headEnd type="none" w="med" len="med"/>
            <a:tailEnd type="none" w="med" len="med"/>
          </a:ln>
        </p:spPr>
        <p:txBody>
          <a:bodyPr lIns="0" rIns="0"/>
          <a:lstStyle/>
          <a:p>
            <a:pPr algn="ctr"/>
            <a:r>
              <a:rPr lang="zh-CN" altLang="en-US" sz="2000" b="1" dirty="0">
                <a:latin typeface="Times New Roman" panose="02020603050405020304" pitchFamily="18" charset="0"/>
                <a:cs typeface="Times New Roman" panose="02020603050405020304" pitchFamily="18" charset="0"/>
              </a:rPr>
              <a:t>回答一个问题吧。</a:t>
            </a:r>
            <a:endParaRPr lang="zh-CN" altLang="en-US" sz="2000" b="1" dirty="0">
              <a:latin typeface="Times New Roman" panose="02020603050405020304" pitchFamily="18" charset="0"/>
              <a:ea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243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40243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0244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024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5" grpId="0"/>
      <p:bldP spid="402440" grpId="0" bldLvl="0" animBg="1"/>
      <p:bldP spid="402441"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12.2.1  判定问题</a:t>
            </a:r>
          </a:p>
        </p:txBody>
      </p:sp>
      <p:sp>
        <p:nvSpPr>
          <p:cNvPr id="19" name="Freeform 84"/>
          <p:cNvSpPr/>
          <p:nvPr/>
        </p:nvSpPr>
        <p:spPr bwMode="auto">
          <a:xfrm>
            <a:off x="697497" y="1087223"/>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3" name="Freeform 84"/>
          <p:cNvSpPr/>
          <p:nvPr/>
        </p:nvSpPr>
        <p:spPr bwMode="auto">
          <a:xfrm>
            <a:off x="697497" y="1929868"/>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100" name="文本框 99"/>
          <p:cNvSpPr txBox="1"/>
          <p:nvPr/>
        </p:nvSpPr>
        <p:spPr>
          <a:xfrm>
            <a:off x="1303655" y="949325"/>
            <a:ext cx="10139045" cy="1863725"/>
          </a:xfrm>
          <a:prstGeom prst="rect">
            <a:avLst/>
          </a:prstGeom>
          <a:noFill/>
          <a:ln w="9525">
            <a:noFill/>
          </a:ln>
        </p:spPr>
        <p:txBody>
          <a:bodyPr wrap="square">
            <a:spAutoFit/>
          </a:bodyPr>
          <a:lstStyle/>
          <a:p>
            <a:pPr indent="0">
              <a:lnSpc>
                <a:spcPct val="120000"/>
              </a:lnSpc>
              <a:spcBef>
                <a:spcPts val="0"/>
              </a:spcBef>
              <a:spcAft>
                <a:spcPts val="0"/>
              </a:spcAft>
            </a:pP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判定问题</a:t>
            </a:r>
            <a:r>
              <a:rPr lang="zh-CN"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a:latin typeface="Times New Roman" panose="02020603050405020304" pitchFamily="18" charset="0"/>
                <a:ea typeface="微软雅黑" panose="020B0503020204020204" pitchFamily="34" charset="-122"/>
                <a:cs typeface="Times New Roman" panose="02020603050405020304" pitchFamily="18" charset="0"/>
              </a:rPr>
              <a:t>decision problem</a:t>
            </a:r>
            <a:r>
              <a:rPr lang="zh-CN" sz="2400" b="0">
                <a:latin typeface="Times New Roman" panose="02020603050405020304" pitchFamily="18" charset="0"/>
                <a:ea typeface="微软雅黑" panose="020B0503020204020204" pitchFamily="34" charset="-122"/>
                <a:cs typeface="Times New Roman" panose="02020603050405020304" pitchFamily="18" charset="0"/>
              </a:rPr>
              <a:t>）是要求回答“</a:t>
            </a:r>
            <a:r>
              <a:rPr lang="en-US" sz="2400" b="0">
                <a:latin typeface="Times New Roman" panose="02020603050405020304" pitchFamily="18" charset="0"/>
                <a:ea typeface="微软雅黑" panose="020B0503020204020204" pitchFamily="34" charset="-122"/>
                <a:cs typeface="Times New Roman" panose="02020603050405020304" pitchFamily="18" charset="0"/>
              </a:rPr>
              <a:t>yes</a:t>
            </a:r>
            <a:r>
              <a:rPr lang="zh-CN" sz="2400" b="0">
                <a:latin typeface="Times New Roman" panose="02020603050405020304" pitchFamily="18" charset="0"/>
                <a:ea typeface="微软雅黑" panose="020B0503020204020204" pitchFamily="34" charset="-122"/>
                <a:cs typeface="Times New Roman" panose="02020603050405020304" pitchFamily="18" charset="0"/>
              </a:rPr>
              <a:t>”或“</a:t>
            </a:r>
            <a:r>
              <a:rPr lang="en-US" sz="2400" b="0">
                <a:latin typeface="Times New Roman" panose="02020603050405020304" pitchFamily="18" charset="0"/>
                <a:ea typeface="微软雅黑" panose="020B0503020204020204" pitchFamily="34" charset="-122"/>
                <a:cs typeface="Times New Roman" panose="02020603050405020304" pitchFamily="18" charset="0"/>
              </a:rPr>
              <a:t>no</a:t>
            </a:r>
            <a:r>
              <a:rPr lang="zh-CN" sz="2400" b="0">
                <a:latin typeface="Times New Roman" panose="02020603050405020304" pitchFamily="18" charset="0"/>
                <a:ea typeface="微软雅黑" panose="020B0503020204020204" pitchFamily="34" charset="-122"/>
                <a:cs typeface="Times New Roman" panose="02020603050405020304" pitchFamily="18" charset="0"/>
              </a:rPr>
              <a:t>”的问题。</a:t>
            </a:r>
          </a:p>
          <a:p>
            <a:pPr indent="0">
              <a:lnSpc>
                <a:spcPct val="120000"/>
              </a:lnSpc>
              <a:spcBef>
                <a:spcPts val="0"/>
              </a:spcBef>
              <a:spcAft>
                <a:spcPts val="0"/>
              </a:spcAft>
            </a:pPr>
            <a:endParaRPr lang="zh-CN" sz="2400" b="0">
              <a:latin typeface="Times New Roman" panose="02020603050405020304" pitchFamily="18" charset="0"/>
              <a:ea typeface="微软雅黑" panose="020B0503020204020204" pitchFamily="34" charset="-122"/>
              <a:cs typeface="Times New Roman" panose="02020603050405020304" pitchFamily="18" charset="0"/>
            </a:endParaRPr>
          </a:p>
          <a:p>
            <a:pPr indent="0">
              <a:lnSpc>
                <a:spcPct val="120000"/>
              </a:lnSpc>
              <a:spcBef>
                <a:spcPts val="0"/>
              </a:spcBef>
              <a:spcAft>
                <a:spcPts val="0"/>
              </a:spcAft>
            </a:pPr>
            <a:r>
              <a:rPr lang="zh-CN" sz="2400" b="0">
                <a:solidFill>
                  <a:schemeClr val="accent6">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例如</a:t>
            </a:r>
            <a:r>
              <a:rPr lang="zh-CN" sz="2400" b="0">
                <a:latin typeface="Times New Roman" panose="02020603050405020304" pitchFamily="18" charset="0"/>
                <a:ea typeface="微软雅黑" panose="020B0503020204020204" pitchFamily="34" charset="-122"/>
                <a:cs typeface="Times New Roman" panose="02020603050405020304" pitchFamily="18" charset="0"/>
              </a:rPr>
              <a:t>，停机问题就是一个判定问题，但是，停机问题不能用任何计算机算法求解，所以，</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并不是所有的判定问题都可以在计算机上得到求解</a:t>
            </a:r>
            <a:r>
              <a:rPr lang="zh-CN" sz="2400" b="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Freeform 84"/>
          <p:cNvSpPr/>
          <p:nvPr/>
        </p:nvSpPr>
        <p:spPr bwMode="auto">
          <a:xfrm>
            <a:off x="736867" y="3288133"/>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5" name="Freeform 84"/>
          <p:cNvSpPr/>
          <p:nvPr/>
        </p:nvSpPr>
        <p:spPr bwMode="auto">
          <a:xfrm>
            <a:off x="736867" y="4583533"/>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2" name="文本框 1"/>
          <p:cNvSpPr txBox="1"/>
          <p:nvPr/>
        </p:nvSpPr>
        <p:spPr>
          <a:xfrm>
            <a:off x="1303655" y="3148330"/>
            <a:ext cx="10139045" cy="2306320"/>
          </a:xfrm>
          <a:prstGeom prst="rect">
            <a:avLst/>
          </a:prstGeom>
          <a:noFill/>
          <a:ln w="9525">
            <a:noFill/>
          </a:ln>
        </p:spPr>
        <p:txBody>
          <a:bodyPr wrap="square">
            <a:spAutoFit/>
          </a:bodyPr>
          <a:lstStyle/>
          <a:p>
            <a:pPr indent="0">
              <a:lnSpc>
                <a:spcPct val="120000"/>
              </a:lnSpc>
              <a:spcBef>
                <a:spcPts val="0"/>
              </a:spcBef>
              <a:spcAft>
                <a:spcPts val="0"/>
              </a:spcAft>
            </a:pPr>
            <a:r>
              <a:rPr lang="zh-CN" sz="2400" b="0">
                <a:latin typeface="Times New Roman" panose="02020603050405020304" pitchFamily="18" charset="0"/>
                <a:ea typeface="微软雅黑" panose="020B0503020204020204" pitchFamily="34" charset="-122"/>
                <a:cs typeface="Times New Roman" panose="02020603050405020304" pitchFamily="18" charset="0"/>
              </a:rPr>
              <a:t>在实际应用中，很多问题以求解或计算的形式出现，但是，</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大多数问题可以很容易转化为相应的判定问题</a:t>
            </a:r>
            <a:r>
              <a:rPr lang="zh-CN" sz="2400" b="0">
                <a:latin typeface="Times New Roman" panose="02020603050405020304" pitchFamily="18" charset="0"/>
                <a:ea typeface="微软雅黑" panose="020B0503020204020204" pitchFamily="34" charset="-122"/>
                <a:cs typeface="Times New Roman" panose="02020603050405020304" pitchFamily="18" charset="0"/>
              </a:rPr>
              <a:t>，下面给出一些例子。</a:t>
            </a:r>
          </a:p>
          <a:p>
            <a:pPr indent="0">
              <a:lnSpc>
                <a:spcPct val="120000"/>
              </a:lnSpc>
              <a:spcBef>
                <a:spcPts val="0"/>
              </a:spcBef>
              <a:spcAft>
                <a:spcPts val="0"/>
              </a:spcAft>
            </a:pPr>
            <a:endParaRPr lang="zh-CN" sz="2400" b="1">
              <a:latin typeface="Times New Roman" panose="02020603050405020304" pitchFamily="18" charset="0"/>
              <a:ea typeface="微软雅黑" panose="020B0503020204020204" pitchFamily="34" charset="-122"/>
              <a:cs typeface="Times New Roman" panose="02020603050405020304" pitchFamily="18" charset="0"/>
            </a:endParaRPr>
          </a:p>
          <a:p>
            <a:pPr indent="0">
              <a:lnSpc>
                <a:spcPct val="120000"/>
              </a:lnSpc>
              <a:spcBef>
                <a:spcPts val="0"/>
              </a:spcBef>
              <a:spcAft>
                <a:spcPts val="0"/>
              </a:spcAft>
            </a:pP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排序问题</a:t>
            </a:r>
            <a:r>
              <a:rPr lang="zh-CN" sz="2400" b="0">
                <a:latin typeface="Times New Roman" panose="02020603050405020304" pitchFamily="18" charset="0"/>
                <a:ea typeface="微软雅黑" panose="020B0503020204020204" pitchFamily="34" charset="-122"/>
                <a:cs typeface="Times New Roman" panose="02020603050405020304" pitchFamily="18" charset="0"/>
              </a:rPr>
              <a:t>：将一个整数序列调整为非降序排列。</a:t>
            </a:r>
          </a:p>
          <a:p>
            <a:pPr indent="0">
              <a:lnSpc>
                <a:spcPct val="120000"/>
              </a:lnSpc>
              <a:spcBef>
                <a:spcPts val="0"/>
              </a:spcBef>
              <a:spcAft>
                <a:spcPts val="0"/>
              </a:spcAft>
            </a:pPr>
            <a:r>
              <a:rPr lang="zh-CN" sz="2400" b="0">
                <a:solidFill>
                  <a:schemeClr val="accent6">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排序问题的判定形式</a:t>
            </a:r>
            <a:r>
              <a:rPr lang="zh-CN" sz="2400" b="0">
                <a:latin typeface="Times New Roman" panose="02020603050405020304" pitchFamily="18" charset="0"/>
                <a:ea typeface="微软雅黑" panose="020B0503020204020204" pitchFamily="34" charset="-122"/>
                <a:cs typeface="Times New Roman" panose="02020603050405020304" pitchFamily="18" charset="0"/>
              </a:rPr>
              <a:t>：给定一个整数序列，是否可以按非降序排列。</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12.2.1  判定问题</a:t>
            </a:r>
          </a:p>
        </p:txBody>
      </p:sp>
      <p:sp>
        <p:nvSpPr>
          <p:cNvPr id="19" name="Freeform 84"/>
          <p:cNvSpPr/>
          <p:nvPr/>
        </p:nvSpPr>
        <p:spPr bwMode="auto">
          <a:xfrm>
            <a:off x="697497" y="1041503"/>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3" name="Freeform 84"/>
          <p:cNvSpPr/>
          <p:nvPr/>
        </p:nvSpPr>
        <p:spPr bwMode="auto">
          <a:xfrm>
            <a:off x="697497" y="2808073"/>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100" name="文本框 99"/>
          <p:cNvSpPr txBox="1"/>
          <p:nvPr/>
        </p:nvSpPr>
        <p:spPr>
          <a:xfrm>
            <a:off x="1242695" y="888365"/>
            <a:ext cx="10139045" cy="1863725"/>
          </a:xfrm>
          <a:prstGeom prst="rect">
            <a:avLst/>
          </a:prstGeom>
          <a:noFill/>
          <a:ln w="9525">
            <a:noFill/>
          </a:ln>
        </p:spPr>
        <p:txBody>
          <a:bodyPr wrap="square">
            <a:spAutoFit/>
          </a:bodyPr>
          <a:lstStyle/>
          <a:p>
            <a:pPr indent="0" algn="just">
              <a:lnSpc>
                <a:spcPct val="120000"/>
              </a:lnSpc>
              <a:spcBef>
                <a:spcPts val="0"/>
              </a:spcBef>
              <a:spcAft>
                <a:spcPts val="0"/>
              </a:spcAft>
            </a:pP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图着色问题</a:t>
            </a:r>
            <a:r>
              <a:rPr lang="zh-CN" sz="2400" b="0">
                <a:latin typeface="Times New Roman" panose="02020603050405020304" pitchFamily="18" charset="0"/>
                <a:ea typeface="微软雅黑" panose="020B0503020204020204" pitchFamily="34" charset="-122"/>
                <a:cs typeface="Times New Roman" panose="02020603050405020304" pitchFamily="18" charset="0"/>
              </a:rPr>
              <a:t>：给定无向连通图</a:t>
            </a:r>
            <a:r>
              <a:rPr lang="en-US" sz="2400" b="0" i="1">
                <a:latin typeface="Times New Roman" panose="02020603050405020304" pitchFamily="18" charset="0"/>
                <a:ea typeface="微软雅黑" panose="020B0503020204020204" pitchFamily="34" charset="-122"/>
                <a:cs typeface="Times New Roman" panose="02020603050405020304" pitchFamily="18" charset="0"/>
              </a:rPr>
              <a:t>G</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V</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E</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，求图</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G </a:t>
            </a:r>
            <a:r>
              <a:rPr lang="zh-CN" sz="2400" b="0">
                <a:latin typeface="Times New Roman" panose="02020603050405020304" pitchFamily="18" charset="0"/>
                <a:ea typeface="微软雅黑" panose="020B0503020204020204" pitchFamily="34" charset="-122"/>
                <a:cs typeface="Times New Roman" panose="02020603050405020304" pitchFamily="18" charset="0"/>
              </a:rPr>
              <a:t>的最小色数</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k</a:t>
            </a:r>
            <a:r>
              <a:rPr lang="zh-CN" sz="2400" b="0">
                <a:latin typeface="Times New Roman" panose="02020603050405020304" pitchFamily="18" charset="0"/>
                <a:ea typeface="微软雅黑" panose="020B0503020204020204" pitchFamily="34" charset="-122"/>
                <a:cs typeface="Times New Roman" panose="02020603050405020304" pitchFamily="18" charset="0"/>
              </a:rPr>
              <a:t>，使得用</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k </a:t>
            </a:r>
            <a:r>
              <a:rPr lang="zh-CN" sz="2400" b="0">
                <a:latin typeface="Times New Roman" panose="02020603050405020304" pitchFamily="18" charset="0"/>
                <a:ea typeface="微软雅黑" panose="020B0503020204020204" pitchFamily="34" charset="-122"/>
                <a:cs typeface="Times New Roman" panose="02020603050405020304" pitchFamily="18" charset="0"/>
              </a:rPr>
              <a:t>种颜色对</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G </a:t>
            </a:r>
            <a:r>
              <a:rPr lang="zh-CN" sz="2400" b="0">
                <a:latin typeface="Times New Roman" panose="02020603050405020304" pitchFamily="18" charset="0"/>
                <a:ea typeface="微软雅黑" panose="020B0503020204020204" pitchFamily="34" charset="-122"/>
                <a:cs typeface="Times New Roman" panose="02020603050405020304" pitchFamily="18" charset="0"/>
              </a:rPr>
              <a:t>中的所有顶点着色，可使任意两个相邻顶点着色不同。</a:t>
            </a:r>
          </a:p>
          <a:p>
            <a:pPr indent="0" algn="just">
              <a:lnSpc>
                <a:spcPct val="120000"/>
              </a:lnSpc>
              <a:spcBef>
                <a:spcPts val="0"/>
              </a:spcBef>
              <a:spcAft>
                <a:spcPts val="0"/>
              </a:spcAft>
            </a:pPr>
            <a:r>
              <a:rPr lang="zh-CN" sz="2400" b="0">
                <a:solidFill>
                  <a:schemeClr val="accent6">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图着色问题的判定形式</a:t>
            </a:r>
            <a:r>
              <a:rPr lang="zh-CN" sz="2400" b="0">
                <a:latin typeface="Times New Roman" panose="02020603050405020304" pitchFamily="18" charset="0"/>
                <a:ea typeface="微软雅黑" panose="020B0503020204020204" pitchFamily="34" charset="-122"/>
                <a:cs typeface="Times New Roman" panose="02020603050405020304" pitchFamily="18" charset="0"/>
              </a:rPr>
              <a:t>：给定无向连通图</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G</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V</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E</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和一个正整数</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k</a:t>
            </a:r>
            <a:r>
              <a:rPr lang="zh-CN" sz="2400" b="0">
                <a:latin typeface="Times New Roman" panose="02020603050405020304" pitchFamily="18" charset="0"/>
                <a:ea typeface="微软雅黑" panose="020B0503020204020204" pitchFamily="34" charset="-122"/>
                <a:cs typeface="Times New Roman" panose="02020603050405020304" pitchFamily="18" charset="0"/>
              </a:rPr>
              <a:t>，是否可以用</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k </a:t>
            </a:r>
            <a:r>
              <a:rPr lang="zh-CN" sz="2400" b="0">
                <a:latin typeface="Times New Roman" panose="02020603050405020304" pitchFamily="18" charset="0"/>
                <a:ea typeface="微软雅黑" panose="020B0503020204020204" pitchFamily="34" charset="-122"/>
                <a:cs typeface="Times New Roman" panose="02020603050405020304" pitchFamily="18" charset="0"/>
              </a:rPr>
              <a:t>种颜色为图</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G </a:t>
            </a:r>
            <a:r>
              <a:rPr lang="zh-CN" sz="2400" b="0">
                <a:latin typeface="Times New Roman" panose="02020603050405020304" pitchFamily="18" charset="0"/>
                <a:ea typeface="微软雅黑" panose="020B0503020204020204" pitchFamily="34" charset="-122"/>
                <a:cs typeface="Times New Roman" panose="02020603050405020304" pitchFamily="18" charset="0"/>
              </a:rPr>
              <a:t>的所有顶点着色，使得任意两个相邻顶点着色不同。</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Freeform 84"/>
          <p:cNvSpPr/>
          <p:nvPr/>
        </p:nvSpPr>
        <p:spPr bwMode="auto">
          <a:xfrm>
            <a:off x="697497" y="4674973"/>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4" name="文本框 3"/>
          <p:cNvSpPr txBox="1"/>
          <p:nvPr/>
        </p:nvSpPr>
        <p:spPr>
          <a:xfrm>
            <a:off x="1242695" y="2752090"/>
            <a:ext cx="10139045" cy="1863725"/>
          </a:xfrm>
          <a:prstGeom prst="rect">
            <a:avLst/>
          </a:prstGeom>
          <a:noFill/>
          <a:ln w="9525">
            <a:noFill/>
          </a:ln>
        </p:spPr>
        <p:txBody>
          <a:bodyPr wrap="square">
            <a:spAutoFit/>
          </a:bodyPr>
          <a:lstStyle/>
          <a:p>
            <a:pPr indent="0" algn="just">
              <a:lnSpc>
                <a:spcPct val="120000"/>
              </a:lnSpc>
              <a:spcBef>
                <a:spcPts val="0"/>
              </a:spcBef>
              <a:spcAft>
                <a:spcPts val="0"/>
              </a:spcAft>
            </a:pP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哈密顿回路问题</a:t>
            </a:r>
            <a:r>
              <a:rPr lang="zh-CN" sz="2400" b="0">
                <a:latin typeface="Times New Roman" panose="02020603050405020304" pitchFamily="18" charset="0"/>
                <a:ea typeface="微软雅黑" panose="020B0503020204020204" pitchFamily="34" charset="-122"/>
                <a:cs typeface="Times New Roman" panose="02020603050405020304" pitchFamily="18" charset="0"/>
              </a:rPr>
              <a:t>：在图</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G</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V</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E</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中，从某个顶点出发，求经过所有顶点一次且仅一次再回到出发点的回路。</a:t>
            </a:r>
          </a:p>
          <a:p>
            <a:pPr indent="0" algn="just">
              <a:lnSpc>
                <a:spcPct val="120000"/>
              </a:lnSpc>
              <a:spcBef>
                <a:spcPts val="0"/>
              </a:spcBef>
              <a:spcAft>
                <a:spcPts val="0"/>
              </a:spcAft>
            </a:pPr>
            <a:r>
              <a:rPr lang="zh-CN" sz="2400" b="0">
                <a:solidFill>
                  <a:schemeClr val="accent6">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哈密顿回路问题的判定形式</a:t>
            </a:r>
            <a:r>
              <a:rPr lang="zh-CN" sz="2400" b="0">
                <a:latin typeface="Times New Roman" panose="02020603050405020304" pitchFamily="18" charset="0"/>
                <a:ea typeface="微软雅黑" panose="020B0503020204020204" pitchFamily="34" charset="-122"/>
                <a:cs typeface="Times New Roman" panose="02020603050405020304" pitchFamily="18" charset="0"/>
              </a:rPr>
              <a:t>：在图</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G</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V</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E</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中，是否存在一个回路经过所有顶点一次且仅一次然后回到出发点。</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文本框 4"/>
          <p:cNvSpPr txBox="1"/>
          <p:nvPr/>
        </p:nvSpPr>
        <p:spPr>
          <a:xfrm>
            <a:off x="1242695" y="4618990"/>
            <a:ext cx="10139045" cy="1863725"/>
          </a:xfrm>
          <a:prstGeom prst="rect">
            <a:avLst/>
          </a:prstGeom>
          <a:noFill/>
          <a:ln w="9525">
            <a:noFill/>
          </a:ln>
        </p:spPr>
        <p:txBody>
          <a:bodyPr wrap="square">
            <a:spAutoFit/>
          </a:bodyPr>
          <a:lstStyle/>
          <a:p>
            <a:pPr indent="0" algn="just">
              <a:lnSpc>
                <a:spcPct val="120000"/>
              </a:lnSpc>
              <a:spcBef>
                <a:spcPts val="0"/>
              </a:spcBef>
              <a:spcAft>
                <a:spcPts val="0"/>
              </a:spcAft>
            </a:pP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TSP问题</a:t>
            </a:r>
            <a:r>
              <a:rPr lang="zh-CN" sz="2400" b="0">
                <a:latin typeface="Times New Roman" panose="02020603050405020304" pitchFamily="18" charset="0"/>
                <a:ea typeface="微软雅黑" panose="020B0503020204020204" pitchFamily="34" charset="-122"/>
                <a:cs typeface="Times New Roman" panose="02020603050405020304" pitchFamily="18" charset="0"/>
              </a:rPr>
              <a:t>：在一个带权图</a:t>
            </a:r>
            <a:r>
              <a:rPr lang="en-US" sz="2400" b="0" i="1">
                <a:latin typeface="Times New Roman" panose="02020603050405020304" pitchFamily="18" charset="0"/>
                <a:ea typeface="微软雅黑" panose="020B0503020204020204" pitchFamily="34" charset="-122"/>
                <a:cs typeface="Times New Roman" panose="02020603050405020304" pitchFamily="18" charset="0"/>
              </a:rPr>
              <a:t>G</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V</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E</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中，求经过所有顶点一次且仅一次再回到出发点，且路径长度最短的回路。</a:t>
            </a:r>
          </a:p>
          <a:p>
            <a:pPr indent="0" algn="just">
              <a:lnSpc>
                <a:spcPct val="120000"/>
              </a:lnSpc>
              <a:spcBef>
                <a:spcPts val="0"/>
              </a:spcBef>
              <a:spcAft>
                <a:spcPts val="0"/>
              </a:spcAft>
            </a:pPr>
            <a:r>
              <a:rPr lang="zh-CN" sz="2400" b="0">
                <a:solidFill>
                  <a:schemeClr val="accent6">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TSP问题的判定形式</a:t>
            </a:r>
            <a:r>
              <a:rPr lang="zh-CN" sz="2400" b="0">
                <a:latin typeface="Times New Roman" panose="02020603050405020304" pitchFamily="18" charset="0"/>
                <a:ea typeface="微软雅黑" panose="020B0503020204020204" pitchFamily="34" charset="-122"/>
                <a:cs typeface="Times New Roman" panose="02020603050405020304" pitchFamily="18" charset="0"/>
              </a:rPr>
              <a:t>：给定带权图</a:t>
            </a:r>
            <a:r>
              <a:rPr lang="en-US" sz="2400" b="0" i="1">
                <a:latin typeface="Times New Roman" panose="02020603050405020304" pitchFamily="18" charset="0"/>
                <a:ea typeface="微软雅黑" panose="020B0503020204020204" pitchFamily="34" charset="-122"/>
                <a:cs typeface="Times New Roman" panose="02020603050405020304" pitchFamily="18" charset="0"/>
              </a:rPr>
              <a:t>G</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V</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E</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和一个正整数</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k</a:t>
            </a:r>
            <a:r>
              <a:rPr lang="zh-CN" sz="2400" b="0">
                <a:latin typeface="Times New Roman" panose="02020603050405020304" pitchFamily="18" charset="0"/>
                <a:ea typeface="微软雅黑" panose="020B0503020204020204" pitchFamily="34" charset="-122"/>
                <a:cs typeface="Times New Roman" panose="02020603050405020304" pitchFamily="18" charset="0"/>
              </a:rPr>
              <a:t>，是否存在一个回路经过所有顶点一次且仅一次再回到出发点，且路径长度小于等于</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k</a:t>
            </a:r>
            <a:r>
              <a:rPr lang="zh-CN" sz="2400" b="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 grpId="0" animBg="1"/>
      <p:bldP spid="4" grpId="0"/>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12.2.2  确定性算法与P类问题</a:t>
            </a:r>
          </a:p>
        </p:txBody>
      </p:sp>
      <p:sp>
        <p:nvSpPr>
          <p:cNvPr id="100" name="文本框 99"/>
          <p:cNvSpPr txBox="1"/>
          <p:nvPr/>
        </p:nvSpPr>
        <p:spPr>
          <a:xfrm>
            <a:off x="646430" y="946785"/>
            <a:ext cx="10753090" cy="1420495"/>
          </a:xfrm>
          <a:prstGeom prst="rect">
            <a:avLst/>
          </a:prstGeom>
          <a:noFill/>
          <a:ln w="9525">
            <a:noFill/>
          </a:ln>
        </p:spPr>
        <p:txBody>
          <a:bodyPr wrap="square">
            <a:spAutoFit/>
          </a:bodyPr>
          <a:lstStyle/>
          <a:p>
            <a:pPr indent="0" algn="just">
              <a:lnSpc>
                <a:spcPct val="120000"/>
              </a:lnSpc>
              <a:spcBef>
                <a:spcPts val="0"/>
              </a:spcBef>
              <a:spcAft>
                <a:spcPts val="0"/>
              </a:spcAft>
            </a:pP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定义</a:t>
            </a:r>
            <a:r>
              <a:rPr lang="en-US"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12.1</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zh-CN" sz="2400" b="0">
                <a:latin typeface="Times New Roman" panose="02020603050405020304" pitchFamily="18" charset="0"/>
                <a:ea typeface="微软雅黑" panose="020B0503020204020204" pitchFamily="34" charset="-122"/>
                <a:cs typeface="Times New Roman" panose="02020603050405020304" pitchFamily="18" charset="0"/>
              </a:rPr>
              <a:t>设</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A </a:t>
            </a:r>
            <a:r>
              <a:rPr lang="zh-CN" sz="2400" b="0">
                <a:latin typeface="Times New Roman" panose="02020603050405020304" pitchFamily="18" charset="0"/>
                <a:ea typeface="微软雅黑" panose="020B0503020204020204" pitchFamily="34" charset="-122"/>
                <a:cs typeface="Times New Roman" panose="02020603050405020304" pitchFamily="18" charset="0"/>
              </a:rPr>
              <a:t>是求解问题</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zh-CN" sz="2400" b="0">
                <a:latin typeface="Times New Roman" panose="02020603050405020304" pitchFamily="18" charset="0"/>
                <a:ea typeface="微软雅黑" panose="020B0503020204020204" pitchFamily="34" charset="-122"/>
                <a:cs typeface="Times New Roman" panose="02020603050405020304" pitchFamily="18" charset="0"/>
              </a:rPr>
              <a:t>Π</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zh-CN" sz="2400" b="0">
                <a:latin typeface="Times New Roman" panose="02020603050405020304" pitchFamily="18" charset="0"/>
                <a:ea typeface="微软雅黑" panose="020B0503020204020204" pitchFamily="34" charset="-122"/>
                <a:cs typeface="Times New Roman" panose="02020603050405020304" pitchFamily="18" charset="0"/>
              </a:rPr>
              <a:t>的一个算法，如果在算法的整个执行过程中，每一步只有一个确定的选择，并且对于同一输入实例运行算法，所得的结果严格一致，则称算法</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A </a:t>
            </a:r>
            <a:r>
              <a:rPr lang="zh-CN" sz="2400" b="0">
                <a:latin typeface="Times New Roman" panose="02020603050405020304" pitchFamily="18" charset="0"/>
                <a:ea typeface="微软雅黑" panose="020B0503020204020204" pitchFamily="34" charset="-122"/>
                <a:cs typeface="Times New Roman" panose="02020603050405020304" pitchFamily="18" charset="0"/>
              </a:rPr>
              <a:t>是</a:t>
            </a: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确定性（</a:t>
            </a:r>
            <a:r>
              <a:rPr lang="en-US"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determinism</a:t>
            </a: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）算法</a:t>
            </a:r>
            <a:r>
              <a:rPr lang="zh-CN" sz="2400" b="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文本框 4"/>
          <p:cNvSpPr txBox="1"/>
          <p:nvPr/>
        </p:nvSpPr>
        <p:spPr>
          <a:xfrm>
            <a:off x="960755" y="4434840"/>
            <a:ext cx="10271125" cy="1482725"/>
          </a:xfrm>
          <a:prstGeom prst="rect">
            <a:avLst/>
          </a:prstGeom>
          <a:noFill/>
          <a:ln w="28575">
            <a:solidFill>
              <a:schemeClr val="accent6">
                <a:lumMod val="50000"/>
              </a:schemeClr>
            </a:solidFill>
          </a:ln>
        </p:spPr>
        <p:txBody>
          <a:bodyPr wrap="square" lIns="179705" rIns="179705" bIns="107950">
            <a:spAutoFit/>
          </a:bodyPr>
          <a:lstStyle/>
          <a:p>
            <a:pPr indent="0" algn="ctr">
              <a:lnSpc>
                <a:spcPct val="120000"/>
              </a:lnSpc>
              <a:spcBef>
                <a:spcPts val="0"/>
              </a:spcBef>
              <a:spcAft>
                <a:spcPts val="0"/>
              </a:spcAft>
            </a:pPr>
            <a:r>
              <a:rPr lang="en-US" sz="2400" b="0" i="1">
                <a:latin typeface="Times New Roman" panose="02020603050405020304" pitchFamily="18" charset="0"/>
                <a:ea typeface="微软雅黑" panose="020B0503020204020204" pitchFamily="34" charset="-122"/>
                <a:cs typeface="Times New Roman" panose="02020603050405020304" pitchFamily="18" charset="0"/>
              </a:rPr>
              <a:t>P </a:t>
            </a:r>
            <a:r>
              <a:rPr lang="zh-CN" sz="2400" b="0">
                <a:latin typeface="Times New Roman" panose="02020603050405020304" pitchFamily="18" charset="0"/>
                <a:ea typeface="微软雅黑" panose="020B0503020204020204" pitchFamily="34" charset="-122"/>
                <a:cs typeface="Times New Roman" panose="02020603050405020304" pitchFamily="18" charset="0"/>
              </a:rPr>
              <a:t>类问题是具有多项式时间的确定性算法来求解的判定问题。</a:t>
            </a:r>
          </a:p>
          <a:p>
            <a:pPr indent="0" algn="ctr">
              <a:lnSpc>
                <a:spcPct val="120000"/>
              </a:lnSpc>
              <a:spcBef>
                <a:spcPts val="0"/>
              </a:spcBef>
              <a:spcAft>
                <a:spcPts val="0"/>
              </a:spcAft>
            </a:pPr>
            <a:r>
              <a:rPr lang="zh-CN" sz="2400" b="0">
                <a:latin typeface="Times New Roman" panose="02020603050405020304" pitchFamily="18" charset="0"/>
                <a:ea typeface="微软雅黑" panose="020B0503020204020204" pitchFamily="34" charset="-122"/>
                <a:cs typeface="Times New Roman" panose="02020603050405020304" pitchFamily="18" charset="0"/>
              </a:rPr>
              <a:t>采用判定问题定义</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P </a:t>
            </a:r>
            <a:r>
              <a:rPr lang="zh-CN" sz="2400" b="0">
                <a:latin typeface="Times New Roman" panose="02020603050405020304" pitchFamily="18" charset="0"/>
                <a:ea typeface="微软雅黑" panose="020B0503020204020204" pitchFamily="34" charset="-122"/>
                <a:cs typeface="Times New Roman" panose="02020603050405020304" pitchFamily="18" charset="0"/>
              </a:rPr>
              <a:t>类问题，主要是为了给出</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NP </a:t>
            </a:r>
            <a:r>
              <a:rPr lang="zh-CN" sz="2400" b="0">
                <a:latin typeface="Times New Roman" panose="02020603050405020304" pitchFamily="18" charset="0"/>
                <a:ea typeface="微软雅黑" panose="020B0503020204020204" pitchFamily="34" charset="-122"/>
                <a:cs typeface="Times New Roman" panose="02020603050405020304" pitchFamily="18" charset="0"/>
              </a:rPr>
              <a:t>类问题的定义。</a:t>
            </a:r>
          </a:p>
          <a:p>
            <a:pPr indent="0" algn="ctr">
              <a:lnSpc>
                <a:spcPct val="120000"/>
              </a:lnSpc>
              <a:spcBef>
                <a:spcPts val="0"/>
              </a:spcBef>
              <a:spcAft>
                <a:spcPts val="0"/>
              </a:spcAft>
            </a:pPr>
            <a:r>
              <a:rPr lang="zh-CN" sz="2400" b="0">
                <a:latin typeface="Times New Roman" panose="02020603050405020304" pitchFamily="18" charset="0"/>
                <a:ea typeface="微软雅黑" panose="020B0503020204020204" pitchFamily="34" charset="-122"/>
                <a:cs typeface="Times New Roman" panose="02020603050405020304" pitchFamily="18" charset="0"/>
              </a:rPr>
              <a:t>事实上，所有易解问题都属于</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P </a:t>
            </a:r>
            <a:r>
              <a:rPr lang="zh-CN" sz="2400" b="0">
                <a:latin typeface="Times New Roman" panose="02020603050405020304" pitchFamily="18" charset="0"/>
                <a:ea typeface="微软雅黑" panose="020B0503020204020204" pitchFamily="34" charset="-122"/>
                <a:cs typeface="Times New Roman" panose="02020603050405020304" pitchFamily="18" charset="0"/>
              </a:rPr>
              <a:t>类问题。</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文本框 1"/>
          <p:cNvSpPr txBox="1"/>
          <p:nvPr/>
        </p:nvSpPr>
        <p:spPr>
          <a:xfrm>
            <a:off x="646430" y="2469515"/>
            <a:ext cx="10753090" cy="1420495"/>
          </a:xfrm>
          <a:prstGeom prst="rect">
            <a:avLst/>
          </a:prstGeom>
          <a:noFill/>
          <a:ln w="9525">
            <a:noFill/>
          </a:ln>
        </p:spPr>
        <p:txBody>
          <a:bodyPr wrap="square">
            <a:spAutoFit/>
          </a:bodyPr>
          <a:lstStyle/>
          <a:p>
            <a:pPr indent="0" algn="just">
              <a:lnSpc>
                <a:spcPct val="120000"/>
              </a:lnSpc>
              <a:spcBef>
                <a:spcPts val="0"/>
              </a:spcBef>
              <a:spcAft>
                <a:spcPts val="0"/>
              </a:spcAft>
            </a:pP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定义</a:t>
            </a:r>
            <a:r>
              <a:rPr lang="en-US"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12.2</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zh-CN" sz="2400" b="0">
                <a:latin typeface="Times New Roman" panose="02020603050405020304" pitchFamily="18" charset="0"/>
                <a:ea typeface="微软雅黑" panose="020B0503020204020204" pitchFamily="34" charset="-122"/>
                <a:cs typeface="Times New Roman" panose="02020603050405020304" pitchFamily="18" charset="0"/>
              </a:rPr>
              <a:t>如果对于某个判定问题</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zh-CN" sz="2400" b="0">
                <a:latin typeface="Times New Roman" panose="02020603050405020304" pitchFamily="18" charset="0"/>
                <a:ea typeface="微软雅黑" panose="020B0503020204020204" pitchFamily="34" charset="-122"/>
                <a:cs typeface="Times New Roman" panose="02020603050405020304" pitchFamily="18" charset="0"/>
              </a:rPr>
              <a:t>Π，存在一个非负整数</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k</a:t>
            </a:r>
            <a:r>
              <a:rPr lang="zh-CN" sz="2400" b="0">
                <a:latin typeface="Times New Roman" panose="02020603050405020304" pitchFamily="18" charset="0"/>
                <a:ea typeface="微软雅黑" panose="020B0503020204020204" pitchFamily="34" charset="-122"/>
                <a:cs typeface="Times New Roman" panose="02020603050405020304" pitchFamily="18" charset="0"/>
              </a:rPr>
              <a:t>，对于输入规模为</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 </a:t>
            </a:r>
            <a:r>
              <a:rPr lang="zh-CN" sz="2400" b="0">
                <a:latin typeface="Times New Roman" panose="02020603050405020304" pitchFamily="18" charset="0"/>
                <a:ea typeface="微软雅黑" panose="020B0503020204020204" pitchFamily="34" charset="-122"/>
                <a:cs typeface="Times New Roman" panose="02020603050405020304" pitchFamily="18" charset="0"/>
              </a:rPr>
              <a:t>的实例，能够以</a:t>
            </a:r>
            <a:r>
              <a:rPr lang="en-US" sz="2400" b="0" i="1">
                <a:latin typeface="Times New Roman" panose="02020603050405020304" pitchFamily="18" charset="0"/>
                <a:ea typeface="微软雅黑" panose="020B0503020204020204" pitchFamily="34" charset="-122"/>
                <a:cs typeface="Times New Roman" panose="02020603050405020304" pitchFamily="18" charset="0"/>
              </a:rPr>
              <a:t>O</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a:t>
            </a:r>
            <a:r>
              <a:rPr lang="en-US" sz="2400" b="0" i="1" baseline="30000">
                <a:latin typeface="Times New Roman" panose="02020603050405020304" pitchFamily="18" charset="0"/>
                <a:ea typeface="微软雅黑" panose="020B0503020204020204" pitchFamily="34" charset="-122"/>
                <a:cs typeface="Times New Roman" panose="02020603050405020304" pitchFamily="18" charset="0"/>
              </a:rPr>
              <a:t>k</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的时间运行一个确定性算法，得到</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a:latin typeface="Times New Roman" panose="02020603050405020304" pitchFamily="18" charset="0"/>
                <a:ea typeface="微软雅黑" panose="020B0503020204020204" pitchFamily="34" charset="-122"/>
                <a:cs typeface="Times New Roman" panose="02020603050405020304" pitchFamily="18" charset="0"/>
              </a:rPr>
              <a:t>yes </a:t>
            </a:r>
            <a:r>
              <a:rPr lang="zh-CN" sz="2400" b="0">
                <a:latin typeface="Times New Roman" panose="02020603050405020304" pitchFamily="18" charset="0"/>
                <a:ea typeface="微软雅黑" panose="020B0503020204020204" pitchFamily="34" charset="-122"/>
                <a:cs typeface="Times New Roman" panose="02020603050405020304" pitchFamily="18" charset="0"/>
              </a:rPr>
              <a:t>或</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a:latin typeface="Times New Roman" panose="02020603050405020304" pitchFamily="18" charset="0"/>
                <a:ea typeface="微软雅黑" panose="020B0503020204020204" pitchFamily="34" charset="-122"/>
                <a:cs typeface="Times New Roman" panose="02020603050405020304" pitchFamily="18" charset="0"/>
              </a:rPr>
              <a:t>no </a:t>
            </a:r>
            <a:r>
              <a:rPr lang="zh-CN" sz="2400" b="0">
                <a:latin typeface="Times New Roman" panose="02020603050405020304" pitchFamily="18" charset="0"/>
                <a:ea typeface="微软雅黑" panose="020B0503020204020204" pitchFamily="34" charset="-122"/>
                <a:cs typeface="Times New Roman" panose="02020603050405020304" pitchFamily="18" charset="0"/>
              </a:rPr>
              <a:t>的答案，则该判定问题</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zh-CN" sz="2400" b="0">
                <a:latin typeface="Times New Roman" panose="02020603050405020304" pitchFamily="18" charset="0"/>
                <a:ea typeface="微软雅黑" panose="020B0503020204020204" pitchFamily="34" charset="-122"/>
                <a:cs typeface="Times New Roman" panose="02020603050405020304" pitchFamily="18" charset="0"/>
              </a:rPr>
              <a:t>Π</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zh-CN" sz="2400" b="0">
                <a:latin typeface="Times New Roman" panose="02020603050405020304" pitchFamily="18" charset="0"/>
                <a:ea typeface="微软雅黑" panose="020B0503020204020204" pitchFamily="34" charset="-122"/>
                <a:cs typeface="Times New Roman" panose="02020603050405020304" pitchFamily="18" charset="0"/>
              </a:rPr>
              <a:t>是</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i="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P </a:t>
            </a: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类问题（</a:t>
            </a:r>
            <a:r>
              <a:rPr lang="en-US"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polynomial</a:t>
            </a: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12.2.3  非确定性算法与NP类问题</a:t>
            </a:r>
          </a:p>
        </p:txBody>
      </p:sp>
      <p:sp>
        <p:nvSpPr>
          <p:cNvPr id="100" name="文本框 99"/>
          <p:cNvSpPr txBox="1"/>
          <p:nvPr/>
        </p:nvSpPr>
        <p:spPr>
          <a:xfrm>
            <a:off x="659130" y="918845"/>
            <a:ext cx="10701020" cy="3643630"/>
          </a:xfrm>
          <a:prstGeom prst="rect">
            <a:avLst/>
          </a:prstGeom>
          <a:noFill/>
          <a:ln w="9525">
            <a:noFill/>
          </a:ln>
        </p:spPr>
        <p:txBody>
          <a:bodyPr wrap="square">
            <a:spAutoFit/>
          </a:bodyPr>
          <a:lstStyle/>
          <a:p>
            <a:pPr indent="0" algn="just" fontAlgn="auto">
              <a:lnSpc>
                <a:spcPct val="120000"/>
              </a:lnSpc>
            </a:pP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定义</a:t>
            </a:r>
            <a:r>
              <a:rPr lang="en-US"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12.3</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zh-CN" sz="2400" b="0">
                <a:latin typeface="Times New Roman" panose="02020603050405020304" pitchFamily="18" charset="0"/>
                <a:ea typeface="微软雅黑" panose="020B0503020204020204" pitchFamily="34" charset="-122"/>
                <a:cs typeface="Times New Roman" panose="02020603050405020304" pitchFamily="18" charset="0"/>
              </a:rPr>
              <a:t>设</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A </a:t>
            </a:r>
            <a:r>
              <a:rPr lang="zh-CN" sz="2400" b="0">
                <a:latin typeface="Times New Roman" panose="02020603050405020304" pitchFamily="18" charset="0"/>
                <a:ea typeface="微软雅黑" panose="020B0503020204020204" pitchFamily="34" charset="-122"/>
                <a:cs typeface="Times New Roman" panose="02020603050405020304" pitchFamily="18" charset="0"/>
              </a:rPr>
              <a:t>是求解问题</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zh-CN" sz="2400" b="0">
                <a:latin typeface="Times New Roman" panose="02020603050405020304" pitchFamily="18" charset="0"/>
                <a:ea typeface="微软雅黑" panose="020B0503020204020204" pitchFamily="34" charset="-122"/>
                <a:cs typeface="Times New Roman" panose="02020603050405020304" pitchFamily="18" charset="0"/>
              </a:rPr>
              <a:t>Π</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zh-CN" sz="2400" b="0">
                <a:latin typeface="Times New Roman" panose="02020603050405020304" pitchFamily="18" charset="0"/>
                <a:ea typeface="微软雅黑" panose="020B0503020204020204" pitchFamily="34" charset="-122"/>
                <a:cs typeface="Times New Roman" panose="02020603050405020304" pitchFamily="18" charset="0"/>
              </a:rPr>
              <a:t>的一个算法，如果算法</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A </a:t>
            </a:r>
            <a:r>
              <a:rPr lang="zh-CN" sz="2400" b="0">
                <a:latin typeface="Times New Roman" panose="02020603050405020304" pitchFamily="18" charset="0"/>
                <a:ea typeface="微软雅黑" panose="020B0503020204020204" pitchFamily="34" charset="-122"/>
                <a:cs typeface="Times New Roman" panose="02020603050405020304" pitchFamily="18" charset="0"/>
              </a:rPr>
              <a:t>采用如下猜测并验证的方式，则称算法</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A </a:t>
            </a:r>
            <a:r>
              <a:rPr lang="zh-CN" sz="2400" b="0">
                <a:latin typeface="Times New Roman" panose="02020603050405020304" pitchFamily="18" charset="0"/>
                <a:ea typeface="微软雅黑" panose="020B0503020204020204" pitchFamily="34" charset="-122"/>
                <a:cs typeface="Times New Roman" panose="02020603050405020304" pitchFamily="18" charset="0"/>
              </a:rPr>
              <a:t>是</a:t>
            </a: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非确定性（</a:t>
            </a:r>
            <a:r>
              <a:rPr lang="en-US"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nondeterminism</a:t>
            </a: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）算法</a:t>
            </a:r>
            <a:r>
              <a:rPr lang="zh-CN" sz="2400" b="0">
                <a:latin typeface="Times New Roman" panose="02020603050405020304" pitchFamily="18" charset="0"/>
                <a:ea typeface="微软雅黑" panose="020B0503020204020204" pitchFamily="34" charset="-122"/>
                <a:cs typeface="Times New Roman" panose="02020603050405020304" pitchFamily="18" charset="0"/>
              </a:rPr>
              <a:t>：</a:t>
            </a:r>
          </a:p>
          <a:p>
            <a:pPr indent="0" algn="just" fontAlgn="auto">
              <a:lnSpc>
                <a:spcPct val="120000"/>
              </a:lnSpc>
              <a:spcBef>
                <a:spcPts val="600"/>
              </a:spcBef>
              <a:spcAft>
                <a:spcPts val="600"/>
              </a:spcAft>
            </a:pPr>
            <a:r>
              <a:rPr lang="zh-CN" sz="22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2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sz="22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）猜测阶段</a:t>
            </a:r>
            <a:r>
              <a:rPr lang="zh-CN" sz="2200" b="0">
                <a:latin typeface="Times New Roman" panose="02020603050405020304" pitchFamily="18" charset="0"/>
                <a:ea typeface="微软雅黑" panose="020B0503020204020204" pitchFamily="34" charset="-122"/>
                <a:cs typeface="Times New Roman" panose="02020603050405020304" pitchFamily="18" charset="0"/>
              </a:rPr>
              <a:t>：对问题的输入实例产生一个任意字符串</a:t>
            </a:r>
            <a:r>
              <a:rPr lang="en-US" altLang="zh-CN" sz="2200" b="0">
                <a:latin typeface="Times New Roman" panose="02020603050405020304" pitchFamily="18" charset="0"/>
                <a:ea typeface="微软雅黑" panose="020B0503020204020204" pitchFamily="34" charset="-122"/>
                <a:cs typeface="Times New Roman" panose="02020603050405020304" pitchFamily="18" charset="0"/>
              </a:rPr>
              <a:t> </a:t>
            </a:r>
            <a:r>
              <a:rPr lang="en-US" sz="2200" b="0" i="1">
                <a:latin typeface="Times New Roman" panose="02020603050405020304" pitchFamily="18" charset="0"/>
                <a:ea typeface="微软雅黑" panose="020B0503020204020204" pitchFamily="34" charset="-122"/>
                <a:cs typeface="Times New Roman" panose="02020603050405020304" pitchFamily="18" charset="0"/>
              </a:rPr>
              <a:t>ω</a:t>
            </a:r>
            <a:r>
              <a:rPr lang="zh-CN" sz="2200" b="0">
                <a:latin typeface="Times New Roman" panose="02020603050405020304" pitchFamily="18" charset="0"/>
                <a:ea typeface="微软雅黑" panose="020B0503020204020204" pitchFamily="34" charset="-122"/>
                <a:cs typeface="Times New Roman" panose="02020603050405020304" pitchFamily="18" charset="0"/>
              </a:rPr>
              <a:t>，对于算法的每一次运行，串</a:t>
            </a:r>
            <a:r>
              <a:rPr lang="en-US" altLang="zh-CN" sz="2200" b="0">
                <a:latin typeface="Times New Roman" panose="02020603050405020304" pitchFamily="18" charset="0"/>
                <a:ea typeface="微软雅黑" panose="020B0503020204020204" pitchFamily="34" charset="-122"/>
                <a:cs typeface="Times New Roman" panose="02020603050405020304" pitchFamily="18" charset="0"/>
              </a:rPr>
              <a:t> </a:t>
            </a:r>
            <a:r>
              <a:rPr lang="en-US" sz="2200" b="0" i="1">
                <a:latin typeface="Times New Roman" panose="02020603050405020304" pitchFamily="18" charset="0"/>
                <a:ea typeface="微软雅黑" panose="020B0503020204020204" pitchFamily="34" charset="-122"/>
                <a:cs typeface="Times New Roman" panose="02020603050405020304" pitchFamily="18" charset="0"/>
              </a:rPr>
              <a:t>ω </a:t>
            </a:r>
            <a:r>
              <a:rPr lang="zh-CN" sz="2200" b="0">
                <a:latin typeface="Times New Roman" panose="02020603050405020304" pitchFamily="18" charset="0"/>
                <a:ea typeface="微软雅黑" panose="020B0503020204020204" pitchFamily="34" charset="-122"/>
                <a:cs typeface="Times New Roman" panose="02020603050405020304" pitchFamily="18" charset="0"/>
              </a:rPr>
              <a:t>的值可能不同，因此，猜测以一种非确定的形式工作。</a:t>
            </a:r>
          </a:p>
          <a:p>
            <a:pPr indent="0" algn="just" fontAlgn="auto">
              <a:lnSpc>
                <a:spcPct val="120000"/>
              </a:lnSpc>
              <a:spcBef>
                <a:spcPts val="600"/>
              </a:spcBef>
              <a:spcAft>
                <a:spcPts val="600"/>
              </a:spcAft>
            </a:pPr>
            <a:r>
              <a:rPr lang="zh-CN" sz="22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2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sz="22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）验证阶段</a:t>
            </a:r>
            <a:r>
              <a:rPr lang="zh-CN" sz="2200" b="0">
                <a:latin typeface="Times New Roman" panose="02020603050405020304" pitchFamily="18" charset="0"/>
                <a:ea typeface="微软雅黑" panose="020B0503020204020204" pitchFamily="34" charset="-122"/>
                <a:cs typeface="Times New Roman" panose="02020603050405020304" pitchFamily="18" charset="0"/>
              </a:rPr>
              <a:t>：用一个确定性算法验证两件事：首先，检查在猜测阶段产生的串</a:t>
            </a:r>
            <a:r>
              <a:rPr lang="en-US" altLang="zh-CN" sz="2200" b="0">
                <a:latin typeface="Times New Roman" panose="02020603050405020304" pitchFamily="18" charset="0"/>
                <a:ea typeface="微软雅黑" panose="020B0503020204020204" pitchFamily="34" charset="-122"/>
                <a:cs typeface="Times New Roman" panose="02020603050405020304" pitchFamily="18" charset="0"/>
              </a:rPr>
              <a:t> </a:t>
            </a:r>
            <a:r>
              <a:rPr lang="en-US" sz="2200" b="0" i="1">
                <a:latin typeface="Times New Roman" panose="02020603050405020304" pitchFamily="18" charset="0"/>
                <a:ea typeface="微软雅黑" panose="020B0503020204020204" pitchFamily="34" charset="-122"/>
                <a:cs typeface="Times New Roman" panose="02020603050405020304" pitchFamily="18" charset="0"/>
              </a:rPr>
              <a:t>ω </a:t>
            </a:r>
            <a:r>
              <a:rPr lang="zh-CN" sz="2200" b="0">
                <a:latin typeface="Times New Roman" panose="02020603050405020304" pitchFamily="18" charset="0"/>
                <a:ea typeface="微软雅黑" panose="020B0503020204020204" pitchFamily="34" charset="-122"/>
                <a:cs typeface="Times New Roman" panose="02020603050405020304" pitchFamily="18" charset="0"/>
              </a:rPr>
              <a:t>是否是合理的形式，如果不是，则算法停下来并得到</a:t>
            </a:r>
            <a:r>
              <a:rPr lang="en-US" altLang="zh-CN" sz="2200" b="0">
                <a:latin typeface="Times New Roman" panose="02020603050405020304" pitchFamily="18" charset="0"/>
                <a:ea typeface="微软雅黑" panose="020B0503020204020204" pitchFamily="34" charset="-122"/>
                <a:cs typeface="Times New Roman" panose="02020603050405020304" pitchFamily="18" charset="0"/>
              </a:rPr>
              <a:t> </a:t>
            </a:r>
            <a:r>
              <a:rPr lang="en-US" sz="2200" b="0">
                <a:latin typeface="Times New Roman" panose="02020603050405020304" pitchFamily="18" charset="0"/>
                <a:ea typeface="微软雅黑" panose="020B0503020204020204" pitchFamily="34" charset="-122"/>
                <a:cs typeface="Times New Roman" panose="02020603050405020304" pitchFamily="18" charset="0"/>
              </a:rPr>
              <a:t>no</a:t>
            </a:r>
            <a:r>
              <a:rPr lang="zh-CN" sz="2200" b="0">
                <a:latin typeface="Times New Roman" panose="02020603050405020304" pitchFamily="18" charset="0"/>
                <a:ea typeface="微软雅黑" panose="020B0503020204020204" pitchFamily="34" charset="-122"/>
                <a:cs typeface="Times New Roman" panose="02020603050405020304" pitchFamily="18" charset="0"/>
              </a:rPr>
              <a:t>；另一方面，如果串</a:t>
            </a:r>
            <a:r>
              <a:rPr lang="en-US" altLang="zh-CN" sz="2200" b="0">
                <a:latin typeface="Times New Roman" panose="02020603050405020304" pitchFamily="18" charset="0"/>
                <a:ea typeface="微软雅黑" panose="020B0503020204020204" pitchFamily="34" charset="-122"/>
                <a:cs typeface="Times New Roman" panose="02020603050405020304" pitchFamily="18" charset="0"/>
              </a:rPr>
              <a:t> </a:t>
            </a:r>
            <a:r>
              <a:rPr lang="en-US" sz="2200" b="0" i="1">
                <a:latin typeface="Times New Roman" panose="02020603050405020304" pitchFamily="18" charset="0"/>
                <a:ea typeface="微软雅黑" panose="020B0503020204020204" pitchFamily="34" charset="-122"/>
                <a:cs typeface="Times New Roman" panose="02020603050405020304" pitchFamily="18" charset="0"/>
              </a:rPr>
              <a:t>ω </a:t>
            </a:r>
            <a:r>
              <a:rPr lang="zh-CN" sz="2200" b="0">
                <a:latin typeface="Times New Roman" panose="02020603050405020304" pitchFamily="18" charset="0"/>
                <a:ea typeface="微软雅黑" panose="020B0503020204020204" pitchFamily="34" charset="-122"/>
                <a:cs typeface="Times New Roman" panose="02020603050405020304" pitchFamily="18" charset="0"/>
              </a:rPr>
              <a:t>是合理的形式，再验证</a:t>
            </a:r>
            <a:r>
              <a:rPr lang="en-US" altLang="zh-CN" sz="2200" b="0">
                <a:latin typeface="Times New Roman" panose="02020603050405020304" pitchFamily="18" charset="0"/>
                <a:ea typeface="微软雅黑" panose="020B0503020204020204" pitchFamily="34" charset="-122"/>
                <a:cs typeface="Times New Roman" panose="02020603050405020304" pitchFamily="18" charset="0"/>
              </a:rPr>
              <a:t> </a:t>
            </a:r>
            <a:r>
              <a:rPr lang="en-US" sz="2200" b="0" i="1">
                <a:latin typeface="Times New Roman" panose="02020603050405020304" pitchFamily="18" charset="0"/>
                <a:ea typeface="微软雅黑" panose="020B0503020204020204" pitchFamily="34" charset="-122"/>
                <a:cs typeface="Times New Roman" panose="02020603050405020304" pitchFamily="18" charset="0"/>
              </a:rPr>
              <a:t>ω </a:t>
            </a:r>
            <a:r>
              <a:rPr lang="zh-CN" sz="2200" b="0">
                <a:latin typeface="Times New Roman" panose="02020603050405020304" pitchFamily="18" charset="0"/>
                <a:ea typeface="微软雅黑" panose="020B0503020204020204" pitchFamily="34" charset="-122"/>
                <a:cs typeface="Times New Roman" panose="02020603050405020304" pitchFamily="18" charset="0"/>
              </a:rPr>
              <a:t>是否是问题的解，如果是问题的解，则算法停下来并得到</a:t>
            </a:r>
            <a:r>
              <a:rPr lang="en-US" altLang="zh-CN" sz="2200" b="0">
                <a:latin typeface="Times New Roman" panose="02020603050405020304" pitchFamily="18" charset="0"/>
                <a:ea typeface="微软雅黑" panose="020B0503020204020204" pitchFamily="34" charset="-122"/>
                <a:cs typeface="Times New Roman" panose="02020603050405020304" pitchFamily="18" charset="0"/>
              </a:rPr>
              <a:t> </a:t>
            </a:r>
            <a:r>
              <a:rPr lang="en-US" sz="2200" b="0">
                <a:latin typeface="Times New Roman" panose="02020603050405020304" pitchFamily="18" charset="0"/>
                <a:ea typeface="微软雅黑" panose="020B0503020204020204" pitchFamily="34" charset="-122"/>
                <a:cs typeface="Times New Roman" panose="02020603050405020304" pitchFamily="18" charset="0"/>
              </a:rPr>
              <a:t>yes</a:t>
            </a:r>
            <a:r>
              <a:rPr lang="zh-CN" sz="2200" b="0">
                <a:latin typeface="Times New Roman" panose="02020603050405020304" pitchFamily="18" charset="0"/>
                <a:ea typeface="微软雅黑" panose="020B0503020204020204" pitchFamily="34" charset="-122"/>
                <a:cs typeface="Times New Roman" panose="02020603050405020304" pitchFamily="18" charset="0"/>
              </a:rPr>
              <a:t>，否则，算法停下来并得到</a:t>
            </a:r>
            <a:r>
              <a:rPr lang="en-US" altLang="zh-CN" sz="2200" b="0">
                <a:latin typeface="Times New Roman" panose="02020603050405020304" pitchFamily="18" charset="0"/>
                <a:ea typeface="微软雅黑" panose="020B0503020204020204" pitchFamily="34" charset="-122"/>
                <a:cs typeface="Times New Roman" panose="02020603050405020304" pitchFamily="18" charset="0"/>
              </a:rPr>
              <a:t> </a:t>
            </a:r>
            <a:r>
              <a:rPr lang="en-US" sz="2200" b="0">
                <a:latin typeface="Times New Roman" panose="02020603050405020304" pitchFamily="18" charset="0"/>
                <a:ea typeface="微软雅黑" panose="020B0503020204020204" pitchFamily="34" charset="-122"/>
                <a:cs typeface="Times New Roman" panose="02020603050405020304" pitchFamily="18" charset="0"/>
              </a:rPr>
              <a:t>no</a:t>
            </a:r>
            <a:r>
              <a:rPr lang="zh-CN" sz="2200" b="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2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文本框 2"/>
          <p:cNvSpPr txBox="1"/>
          <p:nvPr/>
        </p:nvSpPr>
        <p:spPr>
          <a:xfrm>
            <a:off x="527685" y="4880610"/>
            <a:ext cx="11105515" cy="977265"/>
          </a:xfrm>
          <a:prstGeom prst="rect">
            <a:avLst/>
          </a:prstGeom>
          <a:noFill/>
          <a:ln w="28575">
            <a:solidFill>
              <a:schemeClr val="accent6">
                <a:lumMod val="50000"/>
              </a:schemeClr>
            </a:solidFill>
          </a:ln>
        </p:spPr>
        <p:txBody>
          <a:bodyPr wrap="square">
            <a:spAutoFit/>
          </a:bodyPr>
          <a:lstStyle/>
          <a:p>
            <a:pPr indent="0" algn="ctr" fontAlgn="auto">
              <a:lnSpc>
                <a:spcPct val="120000"/>
              </a:lnSpc>
            </a:pPr>
            <a:r>
              <a:rPr lang="zh-CN" sz="2400" b="0">
                <a:latin typeface="Times New Roman" panose="02020603050405020304" pitchFamily="18" charset="0"/>
                <a:ea typeface="微软雅黑" panose="020B0503020204020204" pitchFamily="34" charset="-122"/>
                <a:cs typeface="Times New Roman" panose="02020603050405020304" pitchFamily="18" charset="0"/>
              </a:rPr>
              <a:t>非确定性算法</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不是一个实际可行</a:t>
            </a:r>
            <a:r>
              <a:rPr lang="zh-CN" sz="2400" b="0">
                <a:latin typeface="Times New Roman" panose="02020603050405020304" pitchFamily="18" charset="0"/>
                <a:ea typeface="微软雅黑" panose="020B0503020204020204" pitchFamily="34" charset="-122"/>
                <a:cs typeface="Times New Roman" panose="02020603050405020304" pitchFamily="18" charset="0"/>
              </a:rPr>
              <a:t>的算法。引入非确定性算法的目的在于</a:t>
            </a:r>
          </a:p>
          <a:p>
            <a:pPr indent="0" algn="ctr" fontAlgn="auto">
              <a:lnSpc>
                <a:spcPct val="120000"/>
              </a:lnSpc>
            </a:pPr>
            <a:r>
              <a:rPr lang="zh-CN" sz="2400" b="0">
                <a:latin typeface="Times New Roman" panose="02020603050405020304" pitchFamily="18" charset="0"/>
                <a:ea typeface="微软雅黑" panose="020B0503020204020204" pitchFamily="34" charset="-122"/>
                <a:cs typeface="Times New Roman" panose="02020603050405020304" pitchFamily="18" charset="0"/>
              </a:rPr>
              <a:t>给出</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NP </a:t>
            </a:r>
            <a:r>
              <a:rPr lang="zh-CN" sz="2400" b="0">
                <a:latin typeface="Times New Roman" panose="02020603050405020304" pitchFamily="18" charset="0"/>
                <a:ea typeface="微软雅黑" panose="020B0503020204020204" pitchFamily="34" charset="-122"/>
                <a:cs typeface="Times New Roman" panose="02020603050405020304" pitchFamily="18" charset="0"/>
              </a:rPr>
              <a:t>类问题的定义，从而将</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验证过程为多项式时间</a:t>
            </a:r>
            <a:r>
              <a:rPr lang="zh-CN" sz="2400" b="0">
                <a:latin typeface="Times New Roman" panose="02020603050405020304" pitchFamily="18" charset="0"/>
                <a:ea typeface="微软雅黑" panose="020B0503020204020204" pitchFamily="34" charset="-122"/>
                <a:cs typeface="Times New Roman" panose="02020603050405020304" pitchFamily="18" charset="0"/>
              </a:rPr>
              <a:t>的问题归为一类进行研究</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12.2.3  非确定性算法与NP类问题</a:t>
            </a:r>
          </a:p>
        </p:txBody>
      </p:sp>
      <p:sp>
        <p:nvSpPr>
          <p:cNvPr id="100" name="文本框 99"/>
          <p:cNvSpPr txBox="1"/>
          <p:nvPr/>
        </p:nvSpPr>
        <p:spPr>
          <a:xfrm>
            <a:off x="659130" y="918845"/>
            <a:ext cx="10731500" cy="1420495"/>
          </a:xfrm>
          <a:prstGeom prst="rect">
            <a:avLst/>
          </a:prstGeom>
          <a:noFill/>
          <a:ln w="9525">
            <a:noFill/>
          </a:ln>
        </p:spPr>
        <p:txBody>
          <a:bodyPr wrap="square">
            <a:spAutoFit/>
          </a:bodyPr>
          <a:lstStyle/>
          <a:p>
            <a:pPr indent="0" algn="just" fontAlgn="auto">
              <a:lnSpc>
                <a:spcPct val="120000"/>
              </a:lnSpc>
            </a:pP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定义</a:t>
            </a:r>
            <a:r>
              <a:rPr lang="en-US"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12.4</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zh-CN" sz="2400" b="0">
                <a:latin typeface="Times New Roman" panose="02020603050405020304" pitchFamily="18" charset="0"/>
                <a:ea typeface="微软雅黑" panose="020B0503020204020204" pitchFamily="34" charset="-122"/>
                <a:cs typeface="Times New Roman" panose="02020603050405020304" pitchFamily="18" charset="0"/>
              </a:rPr>
              <a:t>如果对于某个判定问题</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zh-CN" sz="2400" b="0">
                <a:latin typeface="Times New Roman" panose="02020603050405020304" pitchFamily="18" charset="0"/>
                <a:ea typeface="微软雅黑" panose="020B0503020204020204" pitchFamily="34" charset="-122"/>
                <a:cs typeface="Times New Roman" panose="02020603050405020304" pitchFamily="18" charset="0"/>
              </a:rPr>
              <a:t>Π，存在一个非负整数</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k</a:t>
            </a:r>
            <a:r>
              <a:rPr lang="zh-CN" sz="2400" b="0">
                <a:latin typeface="Times New Roman" panose="02020603050405020304" pitchFamily="18" charset="0"/>
                <a:ea typeface="微软雅黑" panose="020B0503020204020204" pitchFamily="34" charset="-122"/>
                <a:cs typeface="Times New Roman" panose="02020603050405020304" pitchFamily="18" charset="0"/>
              </a:rPr>
              <a:t>，对于输入规模为</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 </a:t>
            </a:r>
            <a:r>
              <a:rPr lang="zh-CN" sz="2400" b="0">
                <a:latin typeface="Times New Roman" panose="02020603050405020304" pitchFamily="18" charset="0"/>
                <a:ea typeface="微软雅黑" panose="020B0503020204020204" pitchFamily="34" charset="-122"/>
                <a:cs typeface="Times New Roman" panose="02020603050405020304" pitchFamily="18" charset="0"/>
              </a:rPr>
              <a:t>的实例，能够以</a:t>
            </a:r>
            <a:r>
              <a:rPr lang="en-US" sz="2400" b="0" i="1">
                <a:latin typeface="Times New Roman" panose="02020603050405020304" pitchFamily="18" charset="0"/>
                <a:ea typeface="微软雅黑" panose="020B0503020204020204" pitchFamily="34" charset="-122"/>
                <a:cs typeface="Times New Roman" panose="02020603050405020304" pitchFamily="18" charset="0"/>
              </a:rPr>
              <a:t>O</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a:t>
            </a:r>
            <a:r>
              <a:rPr lang="en-US" sz="2400" b="0" i="1" baseline="30000">
                <a:latin typeface="Times New Roman" panose="02020603050405020304" pitchFamily="18" charset="0"/>
                <a:ea typeface="微软雅黑" panose="020B0503020204020204" pitchFamily="34" charset="-122"/>
                <a:cs typeface="Times New Roman" panose="02020603050405020304" pitchFamily="18" charset="0"/>
              </a:rPr>
              <a:t>k</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的时间运行一个非确定性算法，得到</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a:latin typeface="Times New Roman" panose="02020603050405020304" pitchFamily="18" charset="0"/>
                <a:ea typeface="微软雅黑" panose="020B0503020204020204" pitchFamily="34" charset="-122"/>
                <a:cs typeface="Times New Roman" panose="02020603050405020304" pitchFamily="18" charset="0"/>
              </a:rPr>
              <a:t>yes </a:t>
            </a:r>
            <a:r>
              <a:rPr lang="zh-CN" sz="2400" b="0">
                <a:latin typeface="Times New Roman" panose="02020603050405020304" pitchFamily="18" charset="0"/>
                <a:ea typeface="微软雅黑" panose="020B0503020204020204" pitchFamily="34" charset="-122"/>
                <a:cs typeface="Times New Roman" panose="02020603050405020304" pitchFamily="18" charset="0"/>
              </a:rPr>
              <a:t>或</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a:latin typeface="Times New Roman" panose="02020603050405020304" pitchFamily="18" charset="0"/>
                <a:ea typeface="微软雅黑" panose="020B0503020204020204" pitchFamily="34" charset="-122"/>
                <a:cs typeface="Times New Roman" panose="02020603050405020304" pitchFamily="18" charset="0"/>
              </a:rPr>
              <a:t>no </a:t>
            </a:r>
            <a:r>
              <a:rPr lang="zh-CN" sz="2400" b="0">
                <a:latin typeface="Times New Roman" panose="02020603050405020304" pitchFamily="18" charset="0"/>
                <a:ea typeface="微软雅黑" panose="020B0503020204020204" pitchFamily="34" charset="-122"/>
                <a:cs typeface="Times New Roman" panose="02020603050405020304" pitchFamily="18" charset="0"/>
              </a:rPr>
              <a:t>的答案，则该判定问题</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zh-CN" sz="2400" b="0">
                <a:latin typeface="Times New Roman" panose="02020603050405020304" pitchFamily="18" charset="0"/>
                <a:ea typeface="微软雅黑" panose="020B0503020204020204" pitchFamily="34" charset="-122"/>
                <a:cs typeface="Times New Roman" panose="02020603050405020304" pitchFamily="18" charset="0"/>
              </a:rPr>
              <a:t>Π</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zh-CN" sz="2400" b="0">
                <a:latin typeface="Times New Roman" panose="02020603050405020304" pitchFamily="18" charset="0"/>
                <a:ea typeface="微软雅黑" panose="020B0503020204020204" pitchFamily="34" charset="-122"/>
                <a:cs typeface="Times New Roman" panose="02020603050405020304" pitchFamily="18" charset="0"/>
              </a:rPr>
              <a:t>是</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i="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NP</a:t>
            </a: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nondeterministic polynomial</a:t>
            </a: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）类问题</a:t>
            </a:r>
            <a:r>
              <a:rPr lang="zh-CN" sz="2400" b="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文本框 2"/>
          <p:cNvSpPr txBox="1"/>
          <p:nvPr/>
        </p:nvSpPr>
        <p:spPr>
          <a:xfrm>
            <a:off x="1243330" y="2454275"/>
            <a:ext cx="10147300" cy="977265"/>
          </a:xfrm>
          <a:prstGeom prst="rect">
            <a:avLst/>
          </a:prstGeom>
          <a:noFill/>
          <a:ln w="9525">
            <a:noFill/>
          </a:ln>
        </p:spPr>
        <p:txBody>
          <a:bodyPr wrap="square">
            <a:spAutoFit/>
          </a:bodyPr>
          <a:lstStyle/>
          <a:p>
            <a:pPr indent="0" algn="just" fontAlgn="auto">
              <a:lnSpc>
                <a:spcPct val="120000"/>
              </a:lnSpc>
            </a:pPr>
            <a:r>
              <a:rPr lang="zh-CN" sz="2400" b="0">
                <a:latin typeface="Times New Roman" panose="02020603050405020304" pitchFamily="18" charset="0"/>
                <a:ea typeface="微软雅黑" panose="020B0503020204020204" pitchFamily="34" charset="-122"/>
                <a:cs typeface="Times New Roman" panose="02020603050405020304" pitchFamily="18" charset="0"/>
              </a:rPr>
              <a:t>对于</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NP </a:t>
            </a:r>
            <a:r>
              <a:rPr lang="zh-CN" sz="2400" b="0">
                <a:latin typeface="Times New Roman" panose="02020603050405020304" pitchFamily="18" charset="0"/>
                <a:ea typeface="微软雅黑" panose="020B0503020204020204" pitchFamily="34" charset="-122"/>
                <a:cs typeface="Times New Roman" panose="02020603050405020304" pitchFamily="18" charset="0"/>
              </a:rPr>
              <a:t>类判定问题，关键是该问题</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存在一个确定性算法</a:t>
            </a:r>
            <a:r>
              <a:rPr lang="zh-CN" sz="2400" b="0">
                <a:latin typeface="Times New Roman" panose="02020603050405020304" pitchFamily="18" charset="0"/>
                <a:ea typeface="微软雅黑" panose="020B0503020204020204" pitchFamily="34" charset="-122"/>
                <a:cs typeface="Times New Roman" panose="02020603050405020304" pitchFamily="18" charset="0"/>
              </a:rPr>
              <a:t>，并且能够以</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多项式时间检查和验证</a:t>
            </a:r>
            <a:r>
              <a:rPr lang="zh-CN" sz="2400" b="0">
                <a:latin typeface="Times New Roman" panose="02020603050405020304" pitchFamily="18" charset="0"/>
                <a:ea typeface="微软雅黑" panose="020B0503020204020204" pitchFamily="34" charset="-122"/>
                <a:cs typeface="Times New Roman" panose="02020603050405020304" pitchFamily="18" charset="0"/>
              </a:rPr>
              <a:t>在猜测阶段所产生的答案。</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文本框 3"/>
          <p:cNvSpPr txBox="1"/>
          <p:nvPr/>
        </p:nvSpPr>
        <p:spPr>
          <a:xfrm>
            <a:off x="636270" y="3546475"/>
            <a:ext cx="10753725" cy="2749550"/>
          </a:xfrm>
          <a:prstGeom prst="rect">
            <a:avLst/>
          </a:prstGeom>
          <a:noFill/>
          <a:ln w="9525">
            <a:noFill/>
          </a:ln>
        </p:spPr>
        <p:txBody>
          <a:bodyPr wrap="square">
            <a:spAutoFit/>
          </a:bodyPr>
          <a:lstStyle/>
          <a:p>
            <a:pPr indent="0" algn="just" fontAlgn="auto">
              <a:lnSpc>
                <a:spcPct val="120000"/>
              </a:lnSpc>
            </a:pPr>
            <a:r>
              <a:rPr lang="zh-CN" sz="2400" b="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例如</a:t>
            </a:r>
            <a:r>
              <a:rPr lang="zh-CN" sz="2400" b="0">
                <a:latin typeface="Times New Roman" panose="02020603050405020304" pitchFamily="18" charset="0"/>
                <a:ea typeface="微软雅黑" panose="020B0503020204020204" pitchFamily="34" charset="-122"/>
                <a:cs typeface="Times New Roman" panose="02020603050405020304" pitchFamily="18" charset="0"/>
              </a:rPr>
              <a:t>，考虑</a:t>
            </a:r>
            <a:r>
              <a:rPr lang="en-US" sz="2400" b="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TSP</a:t>
            </a:r>
            <a:r>
              <a:rPr lang="zh-CN" sz="2400" b="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问题的判定形式</a:t>
            </a:r>
            <a:r>
              <a:rPr lang="zh-CN" sz="2400" b="0">
                <a:latin typeface="Times New Roman" panose="02020603050405020304" pitchFamily="18" charset="0"/>
                <a:ea typeface="微软雅黑" panose="020B0503020204020204" pitchFamily="34" charset="-122"/>
                <a:cs typeface="Times New Roman" panose="02020603050405020304" pitchFamily="18" charset="0"/>
              </a:rPr>
              <a:t>，假定算法</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A </a:t>
            </a:r>
            <a:r>
              <a:rPr lang="zh-CN" sz="2400" b="0">
                <a:latin typeface="Times New Roman" panose="02020603050405020304" pitchFamily="18" charset="0"/>
                <a:ea typeface="微软雅黑" panose="020B0503020204020204" pitchFamily="34" charset="-122"/>
                <a:cs typeface="Times New Roman" panose="02020603050405020304" pitchFamily="18" charset="0"/>
              </a:rPr>
              <a:t>是求解</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a:latin typeface="Times New Roman" panose="02020603050405020304" pitchFamily="18" charset="0"/>
                <a:ea typeface="微软雅黑" panose="020B0503020204020204" pitchFamily="34" charset="-122"/>
                <a:cs typeface="Times New Roman" panose="02020603050405020304" pitchFamily="18" charset="0"/>
              </a:rPr>
              <a:t>TSP </a:t>
            </a:r>
            <a:r>
              <a:rPr lang="zh-CN" sz="2400" b="0">
                <a:latin typeface="Times New Roman" panose="02020603050405020304" pitchFamily="18" charset="0"/>
                <a:ea typeface="微软雅黑" panose="020B0503020204020204" pitchFamily="34" charset="-122"/>
                <a:cs typeface="Times New Roman" panose="02020603050405020304" pitchFamily="18" charset="0"/>
              </a:rPr>
              <a:t>判定问题的非确定性算法，（</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1</a:t>
            </a:r>
            <a:r>
              <a:rPr lang="zh-CN" sz="2400" b="0">
                <a:latin typeface="Times New Roman" panose="02020603050405020304" pitchFamily="18" charset="0"/>
                <a:ea typeface="微软雅黑" panose="020B0503020204020204" pitchFamily="34" charset="-122"/>
                <a:cs typeface="Times New Roman" panose="02020603050405020304" pitchFamily="18" charset="0"/>
              </a:rPr>
              <a:t>）算法</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A </a:t>
            </a:r>
            <a:r>
              <a:rPr lang="zh-CN" sz="2400" b="0">
                <a:latin typeface="Times New Roman" panose="02020603050405020304" pitchFamily="18" charset="0"/>
                <a:ea typeface="微软雅黑" panose="020B0503020204020204" pitchFamily="34" charset="-122"/>
                <a:cs typeface="Times New Roman" panose="02020603050405020304" pitchFamily="18" charset="0"/>
              </a:rPr>
              <a:t>以非确定的形式猜测一个路径是</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a:latin typeface="Times New Roman" panose="02020603050405020304" pitchFamily="18" charset="0"/>
                <a:ea typeface="微软雅黑" panose="020B0503020204020204" pitchFamily="34" charset="-122"/>
                <a:cs typeface="Times New Roman" panose="02020603050405020304" pitchFamily="18" charset="0"/>
              </a:rPr>
              <a:t>TSP </a:t>
            </a:r>
            <a:r>
              <a:rPr lang="zh-CN" sz="2400" b="0">
                <a:latin typeface="Times New Roman" panose="02020603050405020304" pitchFamily="18" charset="0"/>
                <a:ea typeface="微软雅黑" panose="020B0503020204020204" pitchFamily="34" charset="-122"/>
                <a:cs typeface="Times New Roman" panose="02020603050405020304" pitchFamily="18" charset="0"/>
              </a:rPr>
              <a:t>判定问题的解；</a:t>
            </a:r>
          </a:p>
          <a:p>
            <a:pPr indent="0" algn="just" fontAlgn="auto">
              <a:lnSpc>
                <a:spcPct val="120000"/>
              </a:lnSpc>
            </a:pPr>
            <a:r>
              <a:rPr lang="zh-CN" sz="2400" b="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2</a:t>
            </a:r>
            <a:r>
              <a:rPr lang="zh-CN" sz="2400" b="0">
                <a:latin typeface="Times New Roman" panose="02020603050405020304" pitchFamily="18" charset="0"/>
                <a:ea typeface="微软雅黑" panose="020B0503020204020204" pitchFamily="34" charset="-122"/>
                <a:cs typeface="Times New Roman" panose="02020603050405020304" pitchFamily="18" charset="0"/>
              </a:rPr>
              <a:t>）用确定性算法检查这个路径是否经过所有顶点一次且仅一次并返回出发点，</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p>
          <a:p>
            <a:pPr indent="0" algn="just" fontAlgn="auto">
              <a:lnSpc>
                <a:spcPct val="120000"/>
              </a:lnSpc>
            </a:pP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①</a:t>
            </a:r>
            <a:r>
              <a:rPr lang="en-US" alt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如果答案为</a:t>
            </a:r>
            <a:r>
              <a:rPr lang="en-US" alt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yes</a:t>
            </a:r>
            <a:r>
              <a:rPr lang="zh-CN" sz="2400" b="0">
                <a:latin typeface="Times New Roman" panose="02020603050405020304" pitchFamily="18" charset="0"/>
                <a:ea typeface="微软雅黑" panose="020B0503020204020204" pitchFamily="34" charset="-122"/>
                <a:cs typeface="Times New Roman" panose="02020603050405020304" pitchFamily="18" charset="0"/>
              </a:rPr>
              <a:t>，则继续验证这个回路的总长度是否</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zh-CN" sz="2400" b="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k</a:t>
            </a:r>
            <a:r>
              <a:rPr lang="zh-CN"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a:latin typeface="Times New Roman" panose="02020603050405020304" pitchFamily="18" charset="0"/>
                <a:ea typeface="微软雅黑" panose="020B0503020204020204" pitchFamily="34" charset="-122"/>
                <a:cs typeface="Times New Roman" panose="02020603050405020304" pitchFamily="18" charset="0"/>
                <a:sym typeface="+mn-ea"/>
              </a:rPr>
              <a:t>如果答案仍为</a:t>
            </a:r>
            <a:r>
              <a:rPr lang="en-US" altLang="zh-CN" sz="240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sz="2400">
                <a:latin typeface="Times New Roman" panose="02020603050405020304" pitchFamily="18" charset="0"/>
                <a:ea typeface="微软雅黑" panose="020B0503020204020204" pitchFamily="34" charset="-122"/>
                <a:cs typeface="Times New Roman" panose="02020603050405020304" pitchFamily="18" charset="0"/>
                <a:sym typeface="+mn-ea"/>
              </a:rPr>
              <a:t>yes</a:t>
            </a:r>
            <a:r>
              <a:rPr lang="zh-CN" sz="2400">
                <a:latin typeface="Times New Roman" panose="02020603050405020304" pitchFamily="18" charset="0"/>
                <a:ea typeface="微软雅黑" panose="020B0503020204020204" pitchFamily="34" charset="-122"/>
                <a:cs typeface="Times New Roman" panose="02020603050405020304" pitchFamily="18" charset="0"/>
                <a:sym typeface="+mn-ea"/>
              </a:rPr>
              <a:t>，则算法输出</a:t>
            </a:r>
            <a:r>
              <a:rPr lang="en-US" altLang="zh-CN" sz="240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sz="2400">
                <a:latin typeface="Times New Roman" panose="02020603050405020304" pitchFamily="18" charset="0"/>
                <a:ea typeface="微软雅黑" panose="020B0503020204020204" pitchFamily="34" charset="-122"/>
                <a:cs typeface="Times New Roman" panose="02020603050405020304" pitchFamily="18" charset="0"/>
                <a:sym typeface="+mn-ea"/>
              </a:rPr>
              <a:t>yes</a:t>
            </a:r>
            <a:r>
              <a:rPr lang="zh-CN" sz="2400">
                <a:latin typeface="Times New Roman" panose="02020603050405020304" pitchFamily="18" charset="0"/>
                <a:ea typeface="微软雅黑" panose="020B0503020204020204" pitchFamily="34" charset="-122"/>
                <a:cs typeface="Times New Roman" panose="02020603050405020304" pitchFamily="18" charset="0"/>
                <a:sym typeface="+mn-ea"/>
              </a:rPr>
              <a:t>；</a:t>
            </a:r>
            <a:endParaRPr lang="zh-CN" sz="2400" b="0">
              <a:latin typeface="Times New Roman" panose="02020603050405020304" pitchFamily="18" charset="0"/>
              <a:ea typeface="微软雅黑" panose="020B0503020204020204" pitchFamily="34" charset="-122"/>
              <a:cs typeface="Times New Roman" panose="02020603050405020304" pitchFamily="18" charset="0"/>
            </a:endParaRPr>
          </a:p>
          <a:p>
            <a:pPr indent="0" algn="just" fontAlgn="auto">
              <a:lnSpc>
                <a:spcPct val="120000"/>
              </a:lnSpc>
            </a:pPr>
            <a:r>
              <a:rPr 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②</a:t>
            </a:r>
            <a:r>
              <a:rPr lang="en-US" alt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否则算法输出</a:t>
            </a:r>
            <a:r>
              <a:rPr lang="en-US" alt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no</a:t>
            </a:r>
            <a:r>
              <a:rPr lang="zh-CN" sz="2400" b="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Freeform 84"/>
          <p:cNvSpPr/>
          <p:nvPr/>
        </p:nvSpPr>
        <p:spPr bwMode="auto">
          <a:xfrm>
            <a:off x="697497" y="2587093"/>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12.2.3  非确定性算法与NP类问题</a:t>
            </a:r>
          </a:p>
        </p:txBody>
      </p:sp>
      <p:sp>
        <p:nvSpPr>
          <p:cNvPr id="100" name="文本框 99"/>
          <p:cNvSpPr txBox="1"/>
          <p:nvPr/>
        </p:nvSpPr>
        <p:spPr>
          <a:xfrm>
            <a:off x="1238250" y="918845"/>
            <a:ext cx="10150475" cy="1863725"/>
          </a:xfrm>
          <a:prstGeom prst="rect">
            <a:avLst/>
          </a:prstGeom>
          <a:noFill/>
          <a:ln w="9525">
            <a:noFill/>
          </a:ln>
        </p:spPr>
        <p:txBody>
          <a:bodyPr wrap="square">
            <a:spAutoFit/>
          </a:bodyPr>
          <a:lstStyle/>
          <a:p>
            <a:pPr indent="0" algn="just" fontAlgn="auto">
              <a:lnSpc>
                <a:spcPct val="120000"/>
              </a:lnSpc>
            </a:pPr>
            <a:r>
              <a:rPr lang="en-US" sz="2400" b="0" i="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NP</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类问题是难解问题的一个子集</a:t>
            </a:r>
            <a:r>
              <a:rPr lang="zh-CN" sz="2400" b="0">
                <a:latin typeface="Times New Roman" panose="02020603050405020304" pitchFamily="18" charset="0"/>
                <a:ea typeface="微软雅黑" panose="020B0503020204020204" pitchFamily="34" charset="-122"/>
                <a:cs typeface="Times New Roman" panose="02020603050405020304" pitchFamily="18" charset="0"/>
              </a:rPr>
              <a:t>。并不是任何一个在常规计算机上需要指数时间的问题（即难解问题）都是</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NP </a:t>
            </a:r>
            <a:r>
              <a:rPr lang="zh-CN" sz="2400" b="0">
                <a:latin typeface="Times New Roman" panose="02020603050405020304" pitchFamily="18" charset="0"/>
                <a:ea typeface="微软雅黑" panose="020B0503020204020204" pitchFamily="34" charset="-122"/>
                <a:cs typeface="Times New Roman" panose="02020603050405020304" pitchFamily="18" charset="0"/>
              </a:rPr>
              <a:t>类问题。例如，汉诺塔问题不是</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NP</a:t>
            </a:r>
            <a:r>
              <a:rPr lang="zh-CN" sz="2400" b="0">
                <a:latin typeface="Times New Roman" panose="02020603050405020304" pitchFamily="18" charset="0"/>
                <a:ea typeface="微软雅黑" panose="020B0503020204020204" pitchFamily="34" charset="-122"/>
                <a:cs typeface="Times New Roman" panose="02020603050405020304" pitchFamily="18" charset="0"/>
              </a:rPr>
              <a:t>类问题，因为对于</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 </a:t>
            </a:r>
            <a:r>
              <a:rPr lang="zh-CN" sz="2400" b="0">
                <a:latin typeface="Times New Roman" panose="02020603050405020304" pitchFamily="18" charset="0"/>
                <a:ea typeface="微软雅黑" panose="020B0503020204020204" pitchFamily="34" charset="-122"/>
                <a:cs typeface="Times New Roman" panose="02020603050405020304" pitchFamily="18" charset="0"/>
              </a:rPr>
              <a:t>层汉诺塔需要</a:t>
            </a:r>
            <a:r>
              <a:rPr lang="en-US" sz="2400" b="0" i="1">
                <a:latin typeface="Times New Roman" panose="02020603050405020304" pitchFamily="18" charset="0"/>
                <a:ea typeface="微软雅黑" panose="020B0503020204020204" pitchFamily="34" charset="-122"/>
                <a:cs typeface="Times New Roman" panose="02020603050405020304" pitchFamily="18" charset="0"/>
              </a:rPr>
              <a:t>O</a:t>
            </a:r>
            <a:r>
              <a:rPr lang="en-US" sz="2400" b="0">
                <a:latin typeface="Times New Roman" panose="02020603050405020304" pitchFamily="18" charset="0"/>
                <a:ea typeface="微软雅黑" panose="020B0503020204020204" pitchFamily="34" charset="-122"/>
                <a:cs typeface="Times New Roman" panose="02020603050405020304" pitchFamily="18" charset="0"/>
              </a:rPr>
              <a:t>(2</a:t>
            </a:r>
            <a:r>
              <a:rPr lang="en-US" sz="2400" b="0" i="1" baseline="30000">
                <a:latin typeface="Times New Roman" panose="02020603050405020304" pitchFamily="18" charset="0"/>
                <a:ea typeface="微软雅黑" panose="020B0503020204020204" pitchFamily="34" charset="-122"/>
                <a:cs typeface="Times New Roman" panose="02020603050405020304" pitchFamily="18" charset="0"/>
              </a:rPr>
              <a:t>n</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步输出正确的移动过程，一个非确定性算法不能在多项式时间猜测并验证一个答案。</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2" name="图片 1"/>
          <p:cNvPicPr>
            <a:picLocks noChangeAspect="1"/>
          </p:cNvPicPr>
          <p:nvPr/>
        </p:nvPicPr>
        <p:blipFill>
          <a:blip r:embed="rId3"/>
          <a:stretch>
            <a:fillRect/>
          </a:stretch>
        </p:blipFill>
        <p:spPr>
          <a:xfrm>
            <a:off x="4681855" y="3988435"/>
            <a:ext cx="1247140" cy="392430"/>
          </a:xfrm>
          <a:prstGeom prst="rect">
            <a:avLst/>
          </a:prstGeom>
          <a:noFill/>
          <a:ln w="9525">
            <a:noFill/>
          </a:ln>
        </p:spPr>
      </p:pic>
      <p:sp>
        <p:nvSpPr>
          <p:cNvPr id="5" name="Freeform 84"/>
          <p:cNvSpPr/>
          <p:nvPr/>
        </p:nvSpPr>
        <p:spPr bwMode="auto">
          <a:xfrm>
            <a:off x="698767" y="1037693"/>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4" name="文本框 3"/>
          <p:cNvSpPr txBox="1"/>
          <p:nvPr/>
        </p:nvSpPr>
        <p:spPr>
          <a:xfrm>
            <a:off x="1238250" y="2845435"/>
            <a:ext cx="10150475" cy="977265"/>
          </a:xfrm>
          <a:prstGeom prst="rect">
            <a:avLst/>
          </a:prstGeom>
          <a:noFill/>
          <a:ln w="9525">
            <a:noFill/>
          </a:ln>
        </p:spPr>
        <p:txBody>
          <a:bodyPr wrap="square">
            <a:spAutoFit/>
          </a:bodyPr>
          <a:lstStyle/>
          <a:p>
            <a:pPr indent="0" algn="just" fontAlgn="auto">
              <a:lnSpc>
                <a:spcPct val="120000"/>
              </a:lnSpc>
            </a:pPr>
            <a:r>
              <a:rPr lang="en-US" sz="2400" b="0" i="1">
                <a:latin typeface="Times New Roman" panose="02020603050405020304" pitchFamily="18" charset="0"/>
                <a:ea typeface="微软雅黑" panose="020B0503020204020204" pitchFamily="34" charset="-122"/>
                <a:cs typeface="Times New Roman" panose="02020603050405020304" pitchFamily="18" charset="0"/>
              </a:rPr>
              <a:t>P </a:t>
            </a:r>
            <a:r>
              <a:rPr lang="zh-CN" sz="2400" b="0">
                <a:latin typeface="Times New Roman" panose="02020603050405020304" pitchFamily="18" charset="0"/>
                <a:ea typeface="微软雅黑" panose="020B0503020204020204" pitchFamily="34" charset="-122"/>
                <a:cs typeface="Times New Roman" panose="02020603050405020304" pitchFamily="18" charset="0"/>
              </a:rPr>
              <a:t>类问题存在多项式时间的确定性算法进行判定或求解，显然也可以构造多项式时间的非确定性算法进行判定。因此，</a:t>
            </a:r>
            <a:r>
              <a:rPr lang="en-US" sz="2400" b="0" i="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P </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类问题属于</a:t>
            </a:r>
            <a:r>
              <a:rPr lang="en-US" alt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NP </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类问题，</a:t>
            </a:r>
            <a:r>
              <a:rPr lang="zh-CN" sz="2400" b="0">
                <a:latin typeface="Times New Roman" panose="02020603050405020304" pitchFamily="18" charset="0"/>
                <a:ea typeface="微软雅黑" panose="020B0503020204020204" pitchFamily="34" charset="-122"/>
                <a:cs typeface="Times New Roman" panose="02020603050405020304" pitchFamily="18" charset="0"/>
              </a:rPr>
              <a:t>即</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Freeform 84"/>
          <p:cNvSpPr/>
          <p:nvPr/>
        </p:nvSpPr>
        <p:spPr bwMode="auto">
          <a:xfrm>
            <a:off x="698767" y="3004923"/>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7" name="文本框 6"/>
          <p:cNvSpPr txBox="1"/>
          <p:nvPr/>
        </p:nvSpPr>
        <p:spPr>
          <a:xfrm>
            <a:off x="1238250" y="4515485"/>
            <a:ext cx="10150475" cy="1420495"/>
          </a:xfrm>
          <a:prstGeom prst="rect">
            <a:avLst/>
          </a:prstGeom>
          <a:noFill/>
          <a:ln w="9525">
            <a:noFill/>
          </a:ln>
        </p:spPr>
        <p:txBody>
          <a:bodyPr wrap="square">
            <a:spAutoFit/>
          </a:bodyPr>
          <a:lstStyle/>
          <a:p>
            <a:pPr indent="0" algn="just" fontAlgn="auto">
              <a:lnSpc>
                <a:spcPct val="120000"/>
              </a:lnSpc>
            </a:pPr>
            <a:r>
              <a:rPr lang="en-US" sz="2400" b="0" i="1">
                <a:latin typeface="Times New Roman" panose="02020603050405020304" pitchFamily="18" charset="0"/>
                <a:ea typeface="微软雅黑" panose="020B0503020204020204" pitchFamily="34" charset="-122"/>
                <a:cs typeface="Times New Roman" panose="02020603050405020304" pitchFamily="18" charset="0"/>
              </a:rPr>
              <a:t>NP </a:t>
            </a:r>
            <a:r>
              <a:rPr lang="zh-CN" sz="2400" b="0">
                <a:latin typeface="Times New Roman" panose="02020603050405020304" pitchFamily="18" charset="0"/>
                <a:ea typeface="微软雅黑" panose="020B0503020204020204" pitchFamily="34" charset="-122"/>
                <a:cs typeface="Times New Roman" panose="02020603050405020304" pitchFamily="18" charset="0"/>
              </a:rPr>
              <a:t>类问题存在多项式时间的非确定性算法进行猜测并验证，但是，不一定能够构造一个多项式时间的确定性算法进行判定或求解。因此，人们猜测</a:t>
            </a:r>
            <a:r>
              <a:rPr lang="en-US" sz="2400" b="0" i="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P</a:t>
            </a:r>
            <a:r>
              <a:rPr lang="en-US"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NP</a:t>
            </a:r>
            <a:r>
              <a:rPr lang="zh-CN" sz="2400" b="0">
                <a:latin typeface="Times New Roman" panose="02020603050405020304" pitchFamily="18" charset="0"/>
                <a:ea typeface="微软雅黑" panose="020B0503020204020204" pitchFamily="34" charset="-122"/>
                <a:cs typeface="Times New Roman" panose="02020603050405020304" pitchFamily="18" charset="0"/>
              </a:rPr>
              <a:t>。但是，</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这个不等式是成立还是不成立，至今没有得到证明</a:t>
            </a:r>
            <a:r>
              <a:rPr lang="zh-CN" sz="2400" b="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Freeform 84"/>
          <p:cNvSpPr/>
          <p:nvPr/>
        </p:nvSpPr>
        <p:spPr bwMode="auto">
          <a:xfrm>
            <a:off x="708927" y="4636238"/>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7" grpId="0"/>
      <p:bldP spid="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nip Diagonal Corner Rectangle 12"/>
          <p:cNvSpPr/>
          <p:nvPr/>
        </p:nvSpPr>
        <p:spPr>
          <a:xfrm>
            <a:off x="2931171" y="3899819"/>
            <a:ext cx="6568845" cy="725672"/>
          </a:xfrm>
          <a:prstGeom prst="snip2Diag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spcBef>
                <a:spcPct val="50000"/>
              </a:spcBef>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6" name="Rounded Rectangle 15"/>
          <p:cNvSpPr/>
          <p:nvPr/>
        </p:nvSpPr>
        <p:spPr>
          <a:xfrm>
            <a:off x="2340433" y="1998397"/>
            <a:ext cx="7670342" cy="13452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a:t>
            </a:r>
            <a:endParaRPr lang="zh-CN" altLang="en-US" dirty="0"/>
          </a:p>
        </p:txBody>
      </p:sp>
      <p:sp>
        <p:nvSpPr>
          <p:cNvPr id="17" name="Text Box 6"/>
          <p:cNvSpPr txBox="1">
            <a:spLocks noChangeArrowheads="1"/>
          </p:cNvSpPr>
          <p:nvPr/>
        </p:nvSpPr>
        <p:spPr bwMode="auto">
          <a:xfrm>
            <a:off x="2514194" y="2403475"/>
            <a:ext cx="741426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200" b="1" dirty="0">
                <a:solidFill>
                  <a:srgbClr val="5C307D"/>
                </a:solidFill>
                <a:latin typeface="Microsoft YaHei UI" panose="020B0503020204020204" pitchFamily="34" charset="-122"/>
                <a:ea typeface="Microsoft YaHei UI" panose="020B0503020204020204" pitchFamily="34" charset="-122"/>
                <a:sym typeface="+mn-ea"/>
              </a:rPr>
              <a:t>第</a:t>
            </a:r>
            <a:r>
              <a:rPr lang="en-US" altLang="zh-CN" sz="3200" b="1" dirty="0">
                <a:solidFill>
                  <a:srgbClr val="5C307D"/>
                </a:solidFill>
                <a:latin typeface="Microsoft YaHei UI" panose="020B0503020204020204" pitchFamily="34" charset="-122"/>
                <a:ea typeface="Microsoft YaHei UI" panose="020B0503020204020204" pitchFamily="34" charset="-122"/>
                <a:sym typeface="+mn-ea"/>
              </a:rPr>
              <a:t> 12 </a:t>
            </a:r>
            <a:r>
              <a:rPr lang="zh-CN" altLang="en-US" sz="3200" b="1" dirty="0">
                <a:solidFill>
                  <a:srgbClr val="5C307D"/>
                </a:solidFill>
                <a:latin typeface="Microsoft YaHei UI" panose="020B0503020204020204" pitchFamily="34" charset="-122"/>
                <a:ea typeface="Microsoft YaHei UI" panose="020B0503020204020204" pitchFamily="34" charset="-122"/>
                <a:sym typeface="+mn-ea"/>
              </a:rPr>
              <a:t>章     问题的复杂性</a:t>
            </a:r>
          </a:p>
        </p:txBody>
      </p:sp>
      <p:sp>
        <p:nvSpPr>
          <p:cNvPr id="2" name="Text Box 6"/>
          <p:cNvSpPr txBox="1">
            <a:spLocks noChangeArrowheads="1"/>
          </p:cNvSpPr>
          <p:nvPr/>
        </p:nvSpPr>
        <p:spPr bwMode="auto">
          <a:xfrm>
            <a:off x="2909808" y="4047146"/>
            <a:ext cx="663719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400" dirty="0">
                <a:solidFill>
                  <a:schemeClr val="bg1"/>
                </a:solidFill>
                <a:latin typeface="Microsoft YaHei UI" panose="020B0503020204020204" pitchFamily="34" charset="-122"/>
                <a:ea typeface="Microsoft YaHei UI" panose="020B0503020204020204" pitchFamily="34" charset="-122"/>
                <a:sym typeface="+mn-ea"/>
              </a:rPr>
              <a:t>12-3    NP 完全问题</a:t>
            </a:r>
            <a:endParaRPr lang="zh-CN" altLang="en-US" sz="2400" dirty="0">
              <a:solidFill>
                <a:schemeClr val="bg1"/>
              </a:solidFill>
              <a:latin typeface="Microsoft YaHei UI" panose="020B0503020204020204" pitchFamily="34" charset="-122"/>
              <a:ea typeface="Microsoft YaHei UI" panose="020B0503020204020204" pitchFamily="34" charset="-122"/>
              <a:sym typeface="+mn-ea"/>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12.3.1  问题变换</a:t>
            </a:r>
          </a:p>
        </p:txBody>
      </p:sp>
      <p:sp>
        <p:nvSpPr>
          <p:cNvPr id="100" name="文本框 99"/>
          <p:cNvSpPr txBox="1"/>
          <p:nvPr/>
        </p:nvSpPr>
        <p:spPr>
          <a:xfrm>
            <a:off x="660400" y="909955"/>
            <a:ext cx="10796905" cy="2749550"/>
          </a:xfrm>
          <a:prstGeom prst="rect">
            <a:avLst/>
          </a:prstGeom>
          <a:noFill/>
          <a:ln w="9525">
            <a:noFill/>
          </a:ln>
        </p:spPr>
        <p:txBody>
          <a:bodyPr wrap="square">
            <a:spAutoFit/>
          </a:bodyPr>
          <a:lstStyle/>
          <a:p>
            <a:pPr indent="0" algn="just">
              <a:lnSpc>
                <a:spcPct val="120000"/>
              </a:lnSpc>
              <a:spcBef>
                <a:spcPts val="0"/>
              </a:spcBef>
              <a:spcAft>
                <a:spcPts val="0"/>
              </a:spcAft>
            </a:pPr>
            <a:r>
              <a:rPr lang="zh-CN" sz="2400" b="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定义</a:t>
            </a:r>
            <a:r>
              <a:rPr lang="en-US" sz="2400" b="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12.5</a:t>
            </a:r>
            <a:r>
              <a:rPr lang="en-US"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zh-CN" sz="2400" b="0">
                <a:latin typeface="Times New Roman" panose="02020603050405020304" pitchFamily="18" charset="0"/>
                <a:ea typeface="微软雅黑" panose="020B0503020204020204" pitchFamily="34" charset="-122"/>
                <a:cs typeface="Times New Roman" panose="02020603050405020304" pitchFamily="18" charset="0"/>
              </a:rPr>
              <a:t>假设问题</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a:latin typeface="Times New Roman" panose="02020603050405020304" pitchFamily="18" charset="0"/>
                <a:ea typeface="微软雅黑" panose="020B0503020204020204" pitchFamily="34" charset="-122"/>
                <a:cs typeface="Times New Roman" panose="02020603050405020304" pitchFamily="18" charset="0"/>
              </a:rPr>
              <a:t>Π' </a:t>
            </a:r>
            <a:r>
              <a:rPr lang="zh-CN" sz="2400" b="0">
                <a:latin typeface="Times New Roman" panose="02020603050405020304" pitchFamily="18" charset="0"/>
                <a:ea typeface="微软雅黑" panose="020B0503020204020204" pitchFamily="34" charset="-122"/>
                <a:cs typeface="Times New Roman" panose="02020603050405020304" pitchFamily="18" charset="0"/>
              </a:rPr>
              <a:t>存在一个算法</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A</a:t>
            </a:r>
            <a:r>
              <a:rPr lang="zh-CN" sz="2400" b="0">
                <a:latin typeface="Times New Roman" panose="02020603050405020304" pitchFamily="18" charset="0"/>
                <a:ea typeface="微软雅黑" panose="020B0503020204020204" pitchFamily="34" charset="-122"/>
                <a:cs typeface="Times New Roman" panose="02020603050405020304" pitchFamily="18" charset="0"/>
              </a:rPr>
              <a:t>，对于问题</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a:latin typeface="Times New Roman" panose="02020603050405020304" pitchFamily="18" charset="0"/>
                <a:ea typeface="微软雅黑" panose="020B0503020204020204" pitchFamily="34" charset="-122"/>
                <a:cs typeface="Times New Roman" panose="02020603050405020304" pitchFamily="18" charset="0"/>
              </a:rPr>
              <a:t>Π' </a:t>
            </a:r>
            <a:r>
              <a:rPr lang="zh-CN" sz="2400" b="0">
                <a:latin typeface="Times New Roman" panose="02020603050405020304" pitchFamily="18" charset="0"/>
                <a:ea typeface="微软雅黑" panose="020B0503020204020204" pitchFamily="34" charset="-122"/>
                <a:cs typeface="Times New Roman" panose="02020603050405020304" pitchFamily="18" charset="0"/>
              </a:rPr>
              <a:t>的输入实例</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a:t>
            </a:r>
            <a:r>
              <a:rPr lang="zh-CN" sz="2400" b="0">
                <a:latin typeface="Times New Roman" panose="02020603050405020304" pitchFamily="18" charset="0"/>
                <a:ea typeface="微软雅黑" panose="020B0503020204020204" pitchFamily="34" charset="-122"/>
                <a:cs typeface="Times New Roman" panose="02020603050405020304" pitchFamily="18" charset="0"/>
              </a:rPr>
              <a:t>，算法</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A </a:t>
            </a:r>
            <a:r>
              <a:rPr lang="zh-CN" sz="2400" b="0">
                <a:latin typeface="Times New Roman" panose="02020603050405020304" pitchFamily="18" charset="0"/>
                <a:ea typeface="微软雅黑" panose="020B0503020204020204" pitchFamily="34" charset="-122"/>
                <a:cs typeface="Times New Roman" panose="02020603050405020304" pitchFamily="18" charset="0"/>
              </a:rPr>
              <a:t>求解问题</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a:latin typeface="Times New Roman" panose="02020603050405020304" pitchFamily="18" charset="0"/>
                <a:ea typeface="微软雅黑" panose="020B0503020204020204" pitchFamily="34" charset="-122"/>
                <a:cs typeface="Times New Roman" panose="02020603050405020304" pitchFamily="18" charset="0"/>
              </a:rPr>
              <a:t>Π' </a:t>
            </a:r>
            <a:r>
              <a:rPr lang="zh-CN" sz="2400" b="0">
                <a:latin typeface="Times New Roman" panose="02020603050405020304" pitchFamily="18" charset="0"/>
                <a:ea typeface="微软雅黑" panose="020B0503020204020204" pitchFamily="34" charset="-122"/>
                <a:cs typeface="Times New Roman" panose="02020603050405020304" pitchFamily="18" charset="0"/>
              </a:rPr>
              <a:t>得到一个输出</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O'</a:t>
            </a:r>
            <a:r>
              <a:rPr lang="zh-CN" sz="2400" b="0">
                <a:latin typeface="Times New Roman" panose="02020603050405020304" pitchFamily="18" charset="0"/>
                <a:ea typeface="微软雅黑" panose="020B0503020204020204" pitchFamily="34" charset="-122"/>
                <a:cs typeface="Times New Roman" panose="02020603050405020304" pitchFamily="18" charset="0"/>
              </a:rPr>
              <a:t>。另外一个问题</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zh-CN" sz="2400" b="0">
                <a:latin typeface="Times New Roman" panose="02020603050405020304" pitchFamily="18" charset="0"/>
                <a:ea typeface="微软雅黑" panose="020B0503020204020204" pitchFamily="34" charset="-122"/>
                <a:cs typeface="Times New Roman" panose="02020603050405020304" pitchFamily="18" charset="0"/>
              </a:rPr>
              <a:t>Π</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zh-CN" sz="2400" b="0">
                <a:latin typeface="Times New Roman" panose="02020603050405020304" pitchFamily="18" charset="0"/>
                <a:ea typeface="微软雅黑" panose="020B0503020204020204" pitchFamily="34" charset="-122"/>
                <a:cs typeface="Times New Roman" panose="02020603050405020304" pitchFamily="18" charset="0"/>
              </a:rPr>
              <a:t>的输入实例是</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a:t>
            </a:r>
            <a:r>
              <a:rPr lang="zh-CN" sz="2400" b="0">
                <a:latin typeface="Times New Roman" panose="02020603050405020304" pitchFamily="18" charset="0"/>
                <a:ea typeface="微软雅黑" panose="020B0503020204020204" pitchFamily="34" charset="-122"/>
                <a:cs typeface="Times New Roman" panose="02020603050405020304" pitchFamily="18" charset="0"/>
              </a:rPr>
              <a:t>，对应于输入</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a:t>
            </a:r>
            <a:r>
              <a:rPr lang="zh-CN" sz="2400" b="0">
                <a:latin typeface="Times New Roman" panose="02020603050405020304" pitchFamily="18" charset="0"/>
                <a:ea typeface="微软雅黑" panose="020B0503020204020204" pitchFamily="34" charset="-122"/>
                <a:cs typeface="Times New Roman" panose="02020603050405020304" pitchFamily="18" charset="0"/>
              </a:rPr>
              <a:t>，问题</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zh-CN" sz="2400" b="0">
                <a:latin typeface="Times New Roman" panose="02020603050405020304" pitchFamily="18" charset="0"/>
                <a:ea typeface="微软雅黑" panose="020B0503020204020204" pitchFamily="34" charset="-122"/>
                <a:cs typeface="Times New Roman" panose="02020603050405020304" pitchFamily="18" charset="0"/>
              </a:rPr>
              <a:t>Π</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zh-CN" sz="2400" b="0">
                <a:latin typeface="Times New Roman" panose="02020603050405020304" pitchFamily="18" charset="0"/>
                <a:ea typeface="微软雅黑" panose="020B0503020204020204" pitchFamily="34" charset="-122"/>
                <a:cs typeface="Times New Roman" panose="02020603050405020304" pitchFamily="18" charset="0"/>
              </a:rPr>
              <a:t>有一个输出</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O</a:t>
            </a:r>
            <a:r>
              <a:rPr lang="zh-CN" sz="2400" b="0">
                <a:latin typeface="Times New Roman" panose="02020603050405020304" pitchFamily="18" charset="0"/>
                <a:ea typeface="微软雅黑" panose="020B0503020204020204" pitchFamily="34" charset="-122"/>
                <a:cs typeface="Times New Roman" panose="02020603050405020304" pitchFamily="18" charset="0"/>
              </a:rPr>
              <a:t>，则</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问题</a:t>
            </a:r>
            <a:r>
              <a:rPr lang="en-US" alt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Π</a:t>
            </a:r>
            <a:r>
              <a:rPr lang="en-US" alt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变换到问题</a:t>
            </a:r>
            <a:r>
              <a:rPr lang="en-US" alt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Π</a:t>
            </a:r>
            <a:r>
              <a:rPr lang="en-US"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sz="2400" b="0">
                <a:latin typeface="Times New Roman" panose="02020603050405020304" pitchFamily="18" charset="0"/>
                <a:ea typeface="微软雅黑" panose="020B0503020204020204" pitchFamily="34" charset="-122"/>
                <a:cs typeface="Times New Roman" panose="02020603050405020304" pitchFamily="18" charset="0"/>
              </a:rPr>
              <a:t>是一个三步的过程：</a:t>
            </a:r>
          </a:p>
          <a:p>
            <a:pPr indent="0" algn="just">
              <a:lnSpc>
                <a:spcPct val="120000"/>
              </a:lnSpc>
              <a:spcBef>
                <a:spcPts val="0"/>
              </a:spcBef>
              <a:spcAft>
                <a:spcPts val="0"/>
              </a:spcAft>
            </a:pP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）输入转换</a:t>
            </a:r>
            <a:r>
              <a:rPr lang="zh-CN" sz="2400" b="0">
                <a:latin typeface="Times New Roman" panose="02020603050405020304" pitchFamily="18" charset="0"/>
                <a:ea typeface="微软雅黑" panose="020B0503020204020204" pitchFamily="34" charset="-122"/>
                <a:cs typeface="Times New Roman" panose="02020603050405020304" pitchFamily="18" charset="0"/>
              </a:rPr>
              <a:t>：把问题</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zh-CN" sz="2400" b="0">
                <a:latin typeface="Times New Roman" panose="02020603050405020304" pitchFamily="18" charset="0"/>
                <a:ea typeface="微软雅黑" panose="020B0503020204020204" pitchFamily="34" charset="-122"/>
                <a:cs typeface="Times New Roman" panose="02020603050405020304" pitchFamily="18" charset="0"/>
              </a:rPr>
              <a:t>Π</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zh-CN" sz="2400" b="0">
                <a:latin typeface="Times New Roman" panose="02020603050405020304" pitchFamily="18" charset="0"/>
                <a:ea typeface="微软雅黑" panose="020B0503020204020204" pitchFamily="34" charset="-122"/>
                <a:cs typeface="Times New Roman" panose="02020603050405020304" pitchFamily="18" charset="0"/>
              </a:rPr>
              <a:t>的输入</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 </a:t>
            </a:r>
            <a:r>
              <a:rPr lang="zh-CN" sz="2400" b="0">
                <a:latin typeface="Times New Roman" panose="02020603050405020304" pitchFamily="18" charset="0"/>
                <a:ea typeface="微软雅黑" panose="020B0503020204020204" pitchFamily="34" charset="-122"/>
                <a:cs typeface="Times New Roman" panose="02020603050405020304" pitchFamily="18" charset="0"/>
              </a:rPr>
              <a:t>转换为问题</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a:latin typeface="Times New Roman" panose="02020603050405020304" pitchFamily="18" charset="0"/>
                <a:ea typeface="微软雅黑" panose="020B0503020204020204" pitchFamily="34" charset="-122"/>
                <a:cs typeface="Times New Roman" panose="02020603050405020304" pitchFamily="18" charset="0"/>
              </a:rPr>
              <a:t>Π' </a:t>
            </a:r>
            <a:r>
              <a:rPr lang="zh-CN" sz="2400" b="0">
                <a:latin typeface="Times New Roman" panose="02020603050405020304" pitchFamily="18" charset="0"/>
                <a:ea typeface="微软雅黑" panose="020B0503020204020204" pitchFamily="34" charset="-122"/>
                <a:cs typeface="Times New Roman" panose="02020603050405020304" pitchFamily="18" charset="0"/>
              </a:rPr>
              <a:t>的输入</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a:t>
            </a:r>
            <a:r>
              <a:rPr lang="zh-CN" sz="2400" b="0">
                <a:latin typeface="Times New Roman" panose="02020603050405020304" pitchFamily="18" charset="0"/>
                <a:ea typeface="微软雅黑" panose="020B0503020204020204" pitchFamily="34" charset="-122"/>
                <a:cs typeface="Times New Roman" panose="02020603050405020304" pitchFamily="18" charset="0"/>
              </a:rPr>
              <a:t>；</a:t>
            </a:r>
          </a:p>
          <a:p>
            <a:pPr indent="0" algn="just">
              <a:lnSpc>
                <a:spcPct val="120000"/>
              </a:lnSpc>
              <a:spcBef>
                <a:spcPts val="0"/>
              </a:spcBef>
              <a:spcAft>
                <a:spcPts val="0"/>
              </a:spcAft>
            </a:pP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）问题求解</a:t>
            </a:r>
            <a:r>
              <a:rPr lang="zh-CN" sz="2400" b="0">
                <a:latin typeface="Times New Roman" panose="02020603050405020304" pitchFamily="18" charset="0"/>
                <a:ea typeface="微软雅黑" panose="020B0503020204020204" pitchFamily="34" charset="-122"/>
                <a:cs typeface="Times New Roman" panose="02020603050405020304" pitchFamily="18" charset="0"/>
              </a:rPr>
              <a:t>：对问题</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zh-CN" sz="2400" b="0">
                <a:latin typeface="Times New Roman" panose="02020603050405020304" pitchFamily="18" charset="0"/>
                <a:ea typeface="微软雅黑" panose="020B0503020204020204" pitchFamily="34" charset="-122"/>
                <a:cs typeface="Times New Roman" panose="02020603050405020304" pitchFamily="18" charset="0"/>
              </a:rPr>
              <a:t>Π</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zh-CN" sz="2400" b="0">
                <a:latin typeface="Times New Roman" panose="02020603050405020304" pitchFamily="18" charset="0"/>
                <a:ea typeface="微软雅黑" panose="020B0503020204020204" pitchFamily="34" charset="-122"/>
                <a:cs typeface="Times New Roman" panose="02020603050405020304" pitchFamily="18" charset="0"/>
              </a:rPr>
              <a:t>应用算法</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A </a:t>
            </a:r>
            <a:r>
              <a:rPr lang="zh-CN" sz="2400" b="0">
                <a:latin typeface="Times New Roman" panose="02020603050405020304" pitchFamily="18" charset="0"/>
                <a:ea typeface="微软雅黑" panose="020B0503020204020204" pitchFamily="34" charset="-122"/>
                <a:cs typeface="Times New Roman" panose="02020603050405020304" pitchFamily="18" charset="0"/>
              </a:rPr>
              <a:t>产生一个输出</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O'</a:t>
            </a:r>
            <a:r>
              <a:rPr lang="zh-CN" sz="2400" b="0">
                <a:latin typeface="Times New Roman" panose="02020603050405020304" pitchFamily="18" charset="0"/>
                <a:ea typeface="微软雅黑" panose="020B0503020204020204" pitchFamily="34" charset="-122"/>
                <a:cs typeface="Times New Roman" panose="02020603050405020304" pitchFamily="18" charset="0"/>
              </a:rPr>
              <a:t>；</a:t>
            </a:r>
          </a:p>
          <a:p>
            <a:pPr indent="0" algn="just">
              <a:lnSpc>
                <a:spcPct val="120000"/>
              </a:lnSpc>
              <a:spcBef>
                <a:spcPts val="0"/>
              </a:spcBef>
              <a:spcAft>
                <a:spcPts val="0"/>
              </a:spcAft>
            </a:pP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3</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）输出转换</a:t>
            </a:r>
            <a:r>
              <a:rPr lang="zh-CN" sz="2400" b="0">
                <a:latin typeface="Times New Roman" panose="02020603050405020304" pitchFamily="18" charset="0"/>
                <a:ea typeface="微软雅黑" panose="020B0503020204020204" pitchFamily="34" charset="-122"/>
                <a:cs typeface="Times New Roman" panose="02020603050405020304" pitchFamily="18" charset="0"/>
              </a:rPr>
              <a:t>：把问题</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zh-CN" sz="2400" b="0">
                <a:latin typeface="Times New Roman" panose="02020603050405020304" pitchFamily="18" charset="0"/>
                <a:ea typeface="微软雅黑" panose="020B0503020204020204" pitchFamily="34" charset="-122"/>
                <a:cs typeface="Times New Roman" panose="02020603050405020304" pitchFamily="18" charset="0"/>
              </a:rPr>
              <a:t>Π</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zh-CN" sz="2400" b="0">
                <a:latin typeface="Times New Roman" panose="02020603050405020304" pitchFamily="18" charset="0"/>
                <a:ea typeface="微软雅黑" panose="020B0503020204020204" pitchFamily="34" charset="-122"/>
                <a:cs typeface="Times New Roman" panose="02020603050405020304" pitchFamily="18" charset="0"/>
              </a:rPr>
              <a:t>的输出</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O' </a:t>
            </a:r>
            <a:r>
              <a:rPr lang="zh-CN" sz="2400" b="0">
                <a:latin typeface="Times New Roman" panose="02020603050405020304" pitchFamily="18" charset="0"/>
                <a:ea typeface="微软雅黑" panose="020B0503020204020204" pitchFamily="34" charset="-122"/>
                <a:cs typeface="Times New Roman" panose="02020603050405020304" pitchFamily="18" charset="0"/>
              </a:rPr>
              <a:t>转换为问题</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zh-CN" sz="2400" b="0">
                <a:latin typeface="Times New Roman" panose="02020603050405020304" pitchFamily="18" charset="0"/>
                <a:ea typeface="微软雅黑" panose="020B0503020204020204" pitchFamily="34" charset="-122"/>
                <a:cs typeface="Times New Roman" panose="02020603050405020304" pitchFamily="18" charset="0"/>
              </a:rPr>
              <a:t>Π</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zh-CN" sz="2400" b="0">
                <a:latin typeface="Times New Roman" panose="02020603050405020304" pitchFamily="18" charset="0"/>
                <a:ea typeface="微软雅黑" panose="020B0503020204020204" pitchFamily="34" charset="-122"/>
                <a:cs typeface="Times New Roman" panose="02020603050405020304" pitchFamily="18" charset="0"/>
              </a:rPr>
              <a:t>对应于输入</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 </a:t>
            </a:r>
            <a:r>
              <a:rPr lang="zh-CN" sz="2400" b="0">
                <a:latin typeface="Times New Roman" panose="02020603050405020304" pitchFamily="18" charset="0"/>
                <a:ea typeface="微软雅黑" panose="020B0503020204020204" pitchFamily="34" charset="-122"/>
                <a:cs typeface="Times New Roman" panose="02020603050405020304" pitchFamily="18" charset="0"/>
              </a:rPr>
              <a:t>的正确输出。</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4" name="对象 3"/>
          <p:cNvGraphicFramePr>
            <a:graphicFrameLocks noChangeAspect="1"/>
          </p:cNvGraphicFramePr>
          <p:nvPr/>
        </p:nvGraphicFramePr>
        <p:xfrm>
          <a:off x="1905000" y="3888740"/>
          <a:ext cx="7613015" cy="2045970"/>
        </p:xfrm>
        <a:graphic>
          <a:graphicData uri="http://schemas.openxmlformats.org/presentationml/2006/ole">
            <mc:AlternateContent xmlns:mc="http://schemas.openxmlformats.org/markup-compatibility/2006">
              <mc:Choice xmlns:v="urn:schemas-microsoft-com:vml" Requires="v">
                <p:oleObj r:id="rId3" imgW="4714875" imgH="1266825" progId="Paint.Picture">
                  <p:embed/>
                </p:oleObj>
              </mc:Choice>
              <mc:Fallback>
                <p:oleObj r:id="rId3" imgW="4714875" imgH="1266825" progId="Paint.Picture">
                  <p:embed/>
                  <p:pic>
                    <p:nvPicPr>
                      <p:cNvPr id="4" name="对象 3"/>
                      <p:cNvPicPr/>
                      <p:nvPr/>
                    </p:nvPicPr>
                    <p:blipFill>
                      <a:blip r:embed="rId4"/>
                      <a:stretch>
                        <a:fillRect/>
                      </a:stretch>
                    </p:blipFill>
                    <p:spPr>
                      <a:xfrm>
                        <a:off x="1905000" y="3888740"/>
                        <a:ext cx="7613015" cy="2045970"/>
                      </a:xfrm>
                      <a:prstGeom prst="rect">
                        <a:avLst/>
                      </a:prstGeom>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12.3.1  问题变换</a:t>
            </a:r>
          </a:p>
        </p:txBody>
      </p:sp>
      <p:sp>
        <p:nvSpPr>
          <p:cNvPr id="2" name="文本框 1"/>
          <p:cNvSpPr txBox="1"/>
          <p:nvPr/>
        </p:nvSpPr>
        <p:spPr>
          <a:xfrm>
            <a:off x="1270000" y="3914775"/>
            <a:ext cx="10110470" cy="2306320"/>
          </a:xfrm>
          <a:prstGeom prst="rect">
            <a:avLst/>
          </a:prstGeom>
          <a:noFill/>
          <a:ln w="9525">
            <a:noFill/>
          </a:ln>
        </p:spPr>
        <p:txBody>
          <a:bodyPr wrap="square">
            <a:spAutoFit/>
          </a:bodyPr>
          <a:lstStyle/>
          <a:p>
            <a:pPr indent="0" algn="just">
              <a:lnSpc>
                <a:spcPct val="120000"/>
              </a:lnSpc>
              <a:spcBef>
                <a:spcPts val="0"/>
              </a:spcBef>
              <a:spcAft>
                <a:spcPts val="0"/>
              </a:spcAft>
            </a:pPr>
            <a:r>
              <a:rPr lang="zh-CN" sz="2400" b="0">
                <a:latin typeface="Times New Roman" panose="02020603050405020304" pitchFamily="18" charset="0"/>
                <a:ea typeface="微软雅黑" panose="020B0503020204020204" pitchFamily="34" charset="-122"/>
                <a:cs typeface="Times New Roman" panose="02020603050405020304" pitchFamily="18" charset="0"/>
              </a:rPr>
              <a:t>若在</a:t>
            </a:r>
            <a:r>
              <a:rPr lang="en-US" sz="2400" b="0" i="1">
                <a:latin typeface="Times New Roman" panose="02020603050405020304" pitchFamily="18" charset="0"/>
                <a:ea typeface="微软雅黑" panose="020B0503020204020204" pitchFamily="34" charset="-122"/>
                <a:cs typeface="Times New Roman" panose="02020603050405020304" pitchFamily="18" charset="0"/>
              </a:rPr>
              <a:t>O</a:t>
            </a:r>
            <a:r>
              <a:rPr lang="en-US" sz="2400" b="0">
                <a:latin typeface="Times New Roman" panose="02020603050405020304" pitchFamily="18" charset="0"/>
                <a:ea typeface="微软雅黑" panose="020B0503020204020204" pitchFamily="34" charset="-122"/>
                <a:cs typeface="Times New Roman" panose="02020603050405020304" pitchFamily="18" charset="0"/>
              </a:rPr>
              <a:t>(τ(</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的时间内完成上述输入和输出转换，则称</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问题</a:t>
            </a:r>
            <a:r>
              <a:rPr lang="en-US" alt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Π</a:t>
            </a:r>
            <a:r>
              <a:rPr lang="en-US" alt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以</a:t>
            </a:r>
            <a:r>
              <a:rPr lang="en-US" alt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τ(</a:t>
            </a:r>
            <a:r>
              <a:rPr lang="en-US" sz="2400" b="0" i="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n</a:t>
            </a:r>
            <a:r>
              <a:rPr lang="en-US"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时间变换到问题</a:t>
            </a:r>
            <a:r>
              <a:rPr lang="en-US" alt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Π</a:t>
            </a:r>
            <a:r>
              <a:rPr lang="en-US"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，记为</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zh-CN" sz="2400" b="0">
                <a:latin typeface="Times New Roman" panose="02020603050405020304" pitchFamily="18" charset="0"/>
                <a:ea typeface="微软雅黑" panose="020B0503020204020204" pitchFamily="34" charset="-122"/>
                <a:cs typeface="Times New Roman" panose="02020603050405020304" pitchFamily="18" charset="0"/>
              </a:rPr>
              <a:t>Π∝</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τ(</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n</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a:t>
            </a:r>
            <a:r>
              <a:rPr lang="en-US" sz="2400" b="0">
                <a:latin typeface="Times New Roman" panose="02020603050405020304" pitchFamily="18" charset="0"/>
                <a:ea typeface="微软雅黑" panose="020B0503020204020204" pitchFamily="34" charset="-122"/>
                <a:cs typeface="Times New Roman" panose="02020603050405020304" pitchFamily="18" charset="0"/>
              </a:rPr>
              <a:t>Π'</a:t>
            </a:r>
            <a:r>
              <a:rPr lang="zh-CN" sz="2400" b="0">
                <a:latin typeface="Times New Roman" panose="02020603050405020304" pitchFamily="18" charset="0"/>
                <a:ea typeface="微软雅黑" panose="020B0503020204020204" pitchFamily="34" charset="-122"/>
                <a:cs typeface="Times New Roman" panose="02020603050405020304" pitchFamily="18" charset="0"/>
              </a:rPr>
              <a:t>，其中，</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 </a:t>
            </a:r>
            <a:r>
              <a:rPr lang="zh-CN" sz="2400" b="0">
                <a:latin typeface="Times New Roman" panose="02020603050405020304" pitchFamily="18" charset="0"/>
                <a:ea typeface="微软雅黑" panose="020B0503020204020204" pitchFamily="34" charset="-122"/>
                <a:cs typeface="Times New Roman" panose="02020603050405020304" pitchFamily="18" charset="0"/>
              </a:rPr>
              <a:t>为问题规模；</a:t>
            </a:r>
          </a:p>
          <a:p>
            <a:pPr indent="0">
              <a:lnSpc>
                <a:spcPct val="120000"/>
              </a:lnSpc>
              <a:spcBef>
                <a:spcPts val="0"/>
              </a:spcBef>
              <a:spcAft>
                <a:spcPts val="0"/>
              </a:spcAft>
            </a:pPr>
            <a:endParaRPr lang="zh-CN" sz="2400" b="0">
              <a:latin typeface="Times New Roman" panose="02020603050405020304" pitchFamily="18" charset="0"/>
              <a:ea typeface="微软雅黑" panose="020B0503020204020204" pitchFamily="34" charset="-122"/>
              <a:cs typeface="Times New Roman" panose="02020603050405020304" pitchFamily="18" charset="0"/>
            </a:endParaRPr>
          </a:p>
          <a:p>
            <a:pPr indent="0" algn="just">
              <a:lnSpc>
                <a:spcPct val="120000"/>
              </a:lnSpc>
              <a:spcBef>
                <a:spcPts val="0"/>
              </a:spcBef>
              <a:spcAft>
                <a:spcPts val="0"/>
              </a:spcAft>
            </a:pPr>
            <a:r>
              <a:rPr lang="zh-CN" sz="2400" b="0">
                <a:latin typeface="Times New Roman" panose="02020603050405020304" pitchFamily="18" charset="0"/>
                <a:ea typeface="微软雅黑" panose="020B0503020204020204" pitchFamily="34" charset="-122"/>
                <a:cs typeface="Times New Roman" panose="02020603050405020304" pitchFamily="18" charset="0"/>
              </a:rPr>
              <a:t>若在多项式时间内完成上述输入和输出转换，则称</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问题</a:t>
            </a:r>
            <a:r>
              <a:rPr lang="en-US" alt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Π</a:t>
            </a:r>
            <a:r>
              <a:rPr lang="en-US" alt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以多项式时间变换到问题</a:t>
            </a:r>
            <a:r>
              <a:rPr lang="en-US" alt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Π</a:t>
            </a:r>
            <a:r>
              <a:rPr lang="en-US"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，记为Π∝</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p</a:t>
            </a:r>
            <a:r>
              <a:rPr lang="en-US" sz="2400" b="0">
                <a:latin typeface="Times New Roman" panose="02020603050405020304" pitchFamily="18" charset="0"/>
                <a:ea typeface="微软雅黑" panose="020B0503020204020204" pitchFamily="34" charset="-122"/>
                <a:cs typeface="Times New Roman" panose="02020603050405020304" pitchFamily="18" charset="0"/>
              </a:rPr>
              <a:t>Π'</a:t>
            </a:r>
            <a:r>
              <a:rPr lang="zh-CN" sz="2400" b="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文本框 2"/>
          <p:cNvSpPr txBox="1"/>
          <p:nvPr/>
        </p:nvSpPr>
        <p:spPr>
          <a:xfrm>
            <a:off x="660400" y="909955"/>
            <a:ext cx="10796905" cy="2749550"/>
          </a:xfrm>
          <a:prstGeom prst="rect">
            <a:avLst/>
          </a:prstGeom>
          <a:noFill/>
          <a:ln w="9525">
            <a:noFill/>
          </a:ln>
        </p:spPr>
        <p:txBody>
          <a:bodyPr wrap="square">
            <a:spAutoFit/>
          </a:bodyPr>
          <a:lstStyle/>
          <a:p>
            <a:pPr indent="0" algn="just">
              <a:lnSpc>
                <a:spcPct val="120000"/>
              </a:lnSpc>
              <a:spcBef>
                <a:spcPts val="0"/>
              </a:spcBef>
              <a:spcAft>
                <a:spcPts val="0"/>
              </a:spcAft>
            </a:pPr>
            <a:r>
              <a:rPr lang="zh-CN" sz="2400" b="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定义</a:t>
            </a:r>
            <a:r>
              <a:rPr lang="en-US" sz="2400" b="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12.5</a:t>
            </a:r>
            <a:r>
              <a:rPr lang="en-US"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zh-CN" sz="2400" b="0">
                <a:latin typeface="Times New Roman" panose="02020603050405020304" pitchFamily="18" charset="0"/>
                <a:ea typeface="微软雅黑" panose="020B0503020204020204" pitchFamily="34" charset="-122"/>
                <a:cs typeface="Times New Roman" panose="02020603050405020304" pitchFamily="18" charset="0"/>
              </a:rPr>
              <a:t>假设问题</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a:latin typeface="Times New Roman" panose="02020603050405020304" pitchFamily="18" charset="0"/>
                <a:ea typeface="微软雅黑" panose="020B0503020204020204" pitchFamily="34" charset="-122"/>
                <a:cs typeface="Times New Roman" panose="02020603050405020304" pitchFamily="18" charset="0"/>
              </a:rPr>
              <a:t>Π' </a:t>
            </a:r>
            <a:r>
              <a:rPr lang="zh-CN" sz="2400" b="0">
                <a:latin typeface="Times New Roman" panose="02020603050405020304" pitchFamily="18" charset="0"/>
                <a:ea typeface="微软雅黑" panose="020B0503020204020204" pitchFamily="34" charset="-122"/>
                <a:cs typeface="Times New Roman" panose="02020603050405020304" pitchFamily="18" charset="0"/>
              </a:rPr>
              <a:t>存在一个算法</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A</a:t>
            </a:r>
            <a:r>
              <a:rPr lang="zh-CN" sz="2400" b="0">
                <a:latin typeface="Times New Roman" panose="02020603050405020304" pitchFamily="18" charset="0"/>
                <a:ea typeface="微软雅黑" panose="020B0503020204020204" pitchFamily="34" charset="-122"/>
                <a:cs typeface="Times New Roman" panose="02020603050405020304" pitchFamily="18" charset="0"/>
              </a:rPr>
              <a:t>，对于问题</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a:latin typeface="Times New Roman" panose="02020603050405020304" pitchFamily="18" charset="0"/>
                <a:ea typeface="微软雅黑" panose="020B0503020204020204" pitchFamily="34" charset="-122"/>
                <a:cs typeface="Times New Roman" panose="02020603050405020304" pitchFamily="18" charset="0"/>
              </a:rPr>
              <a:t>Π' </a:t>
            </a:r>
            <a:r>
              <a:rPr lang="zh-CN" sz="2400" b="0">
                <a:latin typeface="Times New Roman" panose="02020603050405020304" pitchFamily="18" charset="0"/>
                <a:ea typeface="微软雅黑" panose="020B0503020204020204" pitchFamily="34" charset="-122"/>
                <a:cs typeface="Times New Roman" panose="02020603050405020304" pitchFamily="18" charset="0"/>
              </a:rPr>
              <a:t>的输入实例</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a:t>
            </a:r>
            <a:r>
              <a:rPr lang="zh-CN" sz="2400" b="0">
                <a:latin typeface="Times New Roman" panose="02020603050405020304" pitchFamily="18" charset="0"/>
                <a:ea typeface="微软雅黑" panose="020B0503020204020204" pitchFamily="34" charset="-122"/>
                <a:cs typeface="Times New Roman" panose="02020603050405020304" pitchFamily="18" charset="0"/>
              </a:rPr>
              <a:t>，算法</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A </a:t>
            </a:r>
            <a:r>
              <a:rPr lang="zh-CN" sz="2400" b="0">
                <a:latin typeface="Times New Roman" panose="02020603050405020304" pitchFamily="18" charset="0"/>
                <a:ea typeface="微软雅黑" panose="020B0503020204020204" pitchFamily="34" charset="-122"/>
                <a:cs typeface="Times New Roman" panose="02020603050405020304" pitchFamily="18" charset="0"/>
              </a:rPr>
              <a:t>求解问题</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a:latin typeface="Times New Roman" panose="02020603050405020304" pitchFamily="18" charset="0"/>
                <a:ea typeface="微软雅黑" panose="020B0503020204020204" pitchFamily="34" charset="-122"/>
                <a:cs typeface="Times New Roman" panose="02020603050405020304" pitchFamily="18" charset="0"/>
              </a:rPr>
              <a:t>Π' </a:t>
            </a:r>
            <a:r>
              <a:rPr lang="zh-CN" sz="2400" b="0">
                <a:latin typeface="Times New Roman" panose="02020603050405020304" pitchFamily="18" charset="0"/>
                <a:ea typeface="微软雅黑" panose="020B0503020204020204" pitchFamily="34" charset="-122"/>
                <a:cs typeface="Times New Roman" panose="02020603050405020304" pitchFamily="18" charset="0"/>
              </a:rPr>
              <a:t>得到一个输出</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O'</a:t>
            </a:r>
            <a:r>
              <a:rPr lang="zh-CN" sz="2400" b="0">
                <a:latin typeface="Times New Roman" panose="02020603050405020304" pitchFamily="18" charset="0"/>
                <a:ea typeface="微软雅黑" panose="020B0503020204020204" pitchFamily="34" charset="-122"/>
                <a:cs typeface="Times New Roman" panose="02020603050405020304" pitchFamily="18" charset="0"/>
              </a:rPr>
              <a:t>。另外一个问题</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zh-CN" sz="2400" b="0">
                <a:latin typeface="Times New Roman" panose="02020603050405020304" pitchFamily="18" charset="0"/>
                <a:ea typeface="微软雅黑" panose="020B0503020204020204" pitchFamily="34" charset="-122"/>
                <a:cs typeface="Times New Roman" panose="02020603050405020304" pitchFamily="18" charset="0"/>
              </a:rPr>
              <a:t>Π</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zh-CN" sz="2400" b="0">
                <a:latin typeface="Times New Roman" panose="02020603050405020304" pitchFamily="18" charset="0"/>
                <a:ea typeface="微软雅黑" panose="020B0503020204020204" pitchFamily="34" charset="-122"/>
                <a:cs typeface="Times New Roman" panose="02020603050405020304" pitchFamily="18" charset="0"/>
              </a:rPr>
              <a:t>的输入实例是</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a:t>
            </a:r>
            <a:r>
              <a:rPr lang="zh-CN" sz="2400" b="0">
                <a:latin typeface="Times New Roman" panose="02020603050405020304" pitchFamily="18" charset="0"/>
                <a:ea typeface="微软雅黑" panose="020B0503020204020204" pitchFamily="34" charset="-122"/>
                <a:cs typeface="Times New Roman" panose="02020603050405020304" pitchFamily="18" charset="0"/>
              </a:rPr>
              <a:t>，对应于输入</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a:t>
            </a:r>
            <a:r>
              <a:rPr lang="zh-CN" sz="2400" b="0">
                <a:latin typeface="Times New Roman" panose="02020603050405020304" pitchFamily="18" charset="0"/>
                <a:ea typeface="微软雅黑" panose="020B0503020204020204" pitchFamily="34" charset="-122"/>
                <a:cs typeface="Times New Roman" panose="02020603050405020304" pitchFamily="18" charset="0"/>
              </a:rPr>
              <a:t>，问题</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zh-CN" sz="2400" b="0">
                <a:latin typeface="Times New Roman" panose="02020603050405020304" pitchFamily="18" charset="0"/>
                <a:ea typeface="微软雅黑" panose="020B0503020204020204" pitchFamily="34" charset="-122"/>
                <a:cs typeface="Times New Roman" panose="02020603050405020304" pitchFamily="18" charset="0"/>
              </a:rPr>
              <a:t>Π</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zh-CN" sz="2400" b="0">
                <a:latin typeface="Times New Roman" panose="02020603050405020304" pitchFamily="18" charset="0"/>
                <a:ea typeface="微软雅黑" panose="020B0503020204020204" pitchFamily="34" charset="-122"/>
                <a:cs typeface="Times New Roman" panose="02020603050405020304" pitchFamily="18" charset="0"/>
              </a:rPr>
              <a:t>有一个输出</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O</a:t>
            </a:r>
            <a:r>
              <a:rPr lang="zh-CN" sz="2400" b="0">
                <a:latin typeface="Times New Roman" panose="02020603050405020304" pitchFamily="18" charset="0"/>
                <a:ea typeface="微软雅黑" panose="020B0503020204020204" pitchFamily="34" charset="-122"/>
                <a:cs typeface="Times New Roman" panose="02020603050405020304" pitchFamily="18" charset="0"/>
              </a:rPr>
              <a:t>，则</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问题</a:t>
            </a:r>
            <a:r>
              <a:rPr lang="en-US" alt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Π</a:t>
            </a:r>
            <a:r>
              <a:rPr lang="en-US" alt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变换到问题</a:t>
            </a:r>
            <a:r>
              <a:rPr lang="en-US" alt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Π</a:t>
            </a:r>
            <a:r>
              <a:rPr lang="en-US"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sz="2400" b="0">
                <a:latin typeface="Times New Roman" panose="02020603050405020304" pitchFamily="18" charset="0"/>
                <a:ea typeface="微软雅黑" panose="020B0503020204020204" pitchFamily="34" charset="-122"/>
                <a:cs typeface="Times New Roman" panose="02020603050405020304" pitchFamily="18" charset="0"/>
              </a:rPr>
              <a:t>是一个三步的过程：</a:t>
            </a:r>
          </a:p>
          <a:p>
            <a:pPr indent="0" algn="just">
              <a:lnSpc>
                <a:spcPct val="120000"/>
              </a:lnSpc>
              <a:spcBef>
                <a:spcPts val="0"/>
              </a:spcBef>
              <a:spcAft>
                <a:spcPts val="0"/>
              </a:spcAft>
            </a:pP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）输入转换</a:t>
            </a:r>
            <a:r>
              <a:rPr lang="zh-CN" sz="2400" b="0">
                <a:latin typeface="Times New Roman" panose="02020603050405020304" pitchFamily="18" charset="0"/>
                <a:ea typeface="微软雅黑" panose="020B0503020204020204" pitchFamily="34" charset="-122"/>
                <a:cs typeface="Times New Roman" panose="02020603050405020304" pitchFamily="18" charset="0"/>
              </a:rPr>
              <a:t>：把问题</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zh-CN" sz="2400" b="0">
                <a:latin typeface="Times New Roman" panose="02020603050405020304" pitchFamily="18" charset="0"/>
                <a:ea typeface="微软雅黑" panose="020B0503020204020204" pitchFamily="34" charset="-122"/>
                <a:cs typeface="Times New Roman" panose="02020603050405020304" pitchFamily="18" charset="0"/>
              </a:rPr>
              <a:t>Π</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zh-CN" sz="2400" b="0">
                <a:latin typeface="Times New Roman" panose="02020603050405020304" pitchFamily="18" charset="0"/>
                <a:ea typeface="微软雅黑" panose="020B0503020204020204" pitchFamily="34" charset="-122"/>
                <a:cs typeface="Times New Roman" panose="02020603050405020304" pitchFamily="18" charset="0"/>
              </a:rPr>
              <a:t>的输入</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 </a:t>
            </a:r>
            <a:r>
              <a:rPr lang="zh-CN" sz="2400" b="0">
                <a:latin typeface="Times New Roman" panose="02020603050405020304" pitchFamily="18" charset="0"/>
                <a:ea typeface="微软雅黑" panose="020B0503020204020204" pitchFamily="34" charset="-122"/>
                <a:cs typeface="Times New Roman" panose="02020603050405020304" pitchFamily="18" charset="0"/>
              </a:rPr>
              <a:t>转换为问题</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a:latin typeface="Times New Roman" panose="02020603050405020304" pitchFamily="18" charset="0"/>
                <a:ea typeface="微软雅黑" panose="020B0503020204020204" pitchFamily="34" charset="-122"/>
                <a:cs typeface="Times New Roman" panose="02020603050405020304" pitchFamily="18" charset="0"/>
              </a:rPr>
              <a:t>Π' </a:t>
            </a:r>
            <a:r>
              <a:rPr lang="zh-CN" sz="2400" b="0">
                <a:latin typeface="Times New Roman" panose="02020603050405020304" pitchFamily="18" charset="0"/>
                <a:ea typeface="微软雅黑" panose="020B0503020204020204" pitchFamily="34" charset="-122"/>
                <a:cs typeface="Times New Roman" panose="02020603050405020304" pitchFamily="18" charset="0"/>
              </a:rPr>
              <a:t>的输入</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a:t>
            </a:r>
            <a:r>
              <a:rPr lang="zh-CN" sz="2400" b="0">
                <a:latin typeface="Times New Roman" panose="02020603050405020304" pitchFamily="18" charset="0"/>
                <a:ea typeface="微软雅黑" panose="020B0503020204020204" pitchFamily="34" charset="-122"/>
                <a:cs typeface="Times New Roman" panose="02020603050405020304" pitchFamily="18" charset="0"/>
              </a:rPr>
              <a:t>；</a:t>
            </a:r>
          </a:p>
          <a:p>
            <a:pPr indent="0" algn="just">
              <a:lnSpc>
                <a:spcPct val="120000"/>
              </a:lnSpc>
              <a:spcBef>
                <a:spcPts val="0"/>
              </a:spcBef>
              <a:spcAft>
                <a:spcPts val="0"/>
              </a:spcAft>
            </a:pP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）问题求解</a:t>
            </a:r>
            <a:r>
              <a:rPr lang="zh-CN" sz="2400" b="0">
                <a:latin typeface="Times New Roman" panose="02020603050405020304" pitchFamily="18" charset="0"/>
                <a:ea typeface="微软雅黑" panose="020B0503020204020204" pitchFamily="34" charset="-122"/>
                <a:cs typeface="Times New Roman" panose="02020603050405020304" pitchFamily="18" charset="0"/>
              </a:rPr>
              <a:t>：对问题</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zh-CN" sz="2400" b="0">
                <a:latin typeface="Times New Roman" panose="02020603050405020304" pitchFamily="18" charset="0"/>
                <a:ea typeface="微软雅黑" panose="020B0503020204020204" pitchFamily="34" charset="-122"/>
                <a:cs typeface="Times New Roman" panose="02020603050405020304" pitchFamily="18" charset="0"/>
              </a:rPr>
              <a:t>Π</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zh-CN" sz="2400" b="0">
                <a:latin typeface="Times New Roman" panose="02020603050405020304" pitchFamily="18" charset="0"/>
                <a:ea typeface="微软雅黑" panose="020B0503020204020204" pitchFamily="34" charset="-122"/>
                <a:cs typeface="Times New Roman" panose="02020603050405020304" pitchFamily="18" charset="0"/>
              </a:rPr>
              <a:t>应用算法</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A </a:t>
            </a:r>
            <a:r>
              <a:rPr lang="zh-CN" sz="2400" b="0">
                <a:latin typeface="Times New Roman" panose="02020603050405020304" pitchFamily="18" charset="0"/>
                <a:ea typeface="微软雅黑" panose="020B0503020204020204" pitchFamily="34" charset="-122"/>
                <a:cs typeface="Times New Roman" panose="02020603050405020304" pitchFamily="18" charset="0"/>
              </a:rPr>
              <a:t>产生一个输出</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O'</a:t>
            </a:r>
            <a:r>
              <a:rPr lang="zh-CN" sz="2400" b="0">
                <a:latin typeface="Times New Roman" panose="02020603050405020304" pitchFamily="18" charset="0"/>
                <a:ea typeface="微软雅黑" panose="020B0503020204020204" pitchFamily="34" charset="-122"/>
                <a:cs typeface="Times New Roman" panose="02020603050405020304" pitchFamily="18" charset="0"/>
              </a:rPr>
              <a:t>；</a:t>
            </a:r>
          </a:p>
          <a:p>
            <a:pPr indent="0" algn="just">
              <a:lnSpc>
                <a:spcPct val="120000"/>
              </a:lnSpc>
              <a:spcBef>
                <a:spcPts val="0"/>
              </a:spcBef>
              <a:spcAft>
                <a:spcPts val="0"/>
              </a:spcAft>
            </a:pP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3</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）输出转换</a:t>
            </a:r>
            <a:r>
              <a:rPr lang="zh-CN" sz="2400" b="0">
                <a:latin typeface="Times New Roman" panose="02020603050405020304" pitchFamily="18" charset="0"/>
                <a:ea typeface="微软雅黑" panose="020B0503020204020204" pitchFamily="34" charset="-122"/>
                <a:cs typeface="Times New Roman" panose="02020603050405020304" pitchFamily="18" charset="0"/>
              </a:rPr>
              <a:t>：把问题</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zh-CN" sz="2400" b="0">
                <a:latin typeface="Times New Roman" panose="02020603050405020304" pitchFamily="18" charset="0"/>
                <a:ea typeface="微软雅黑" panose="020B0503020204020204" pitchFamily="34" charset="-122"/>
                <a:cs typeface="Times New Roman" panose="02020603050405020304" pitchFamily="18" charset="0"/>
              </a:rPr>
              <a:t>Π</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zh-CN" sz="2400" b="0">
                <a:latin typeface="Times New Roman" panose="02020603050405020304" pitchFamily="18" charset="0"/>
                <a:ea typeface="微软雅黑" panose="020B0503020204020204" pitchFamily="34" charset="-122"/>
                <a:cs typeface="Times New Roman" panose="02020603050405020304" pitchFamily="18" charset="0"/>
              </a:rPr>
              <a:t>的输出</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O' </a:t>
            </a:r>
            <a:r>
              <a:rPr lang="zh-CN" sz="2400" b="0">
                <a:latin typeface="Times New Roman" panose="02020603050405020304" pitchFamily="18" charset="0"/>
                <a:ea typeface="微软雅黑" panose="020B0503020204020204" pitchFamily="34" charset="-122"/>
                <a:cs typeface="Times New Roman" panose="02020603050405020304" pitchFamily="18" charset="0"/>
              </a:rPr>
              <a:t>转换为问题</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zh-CN" sz="2400" b="0">
                <a:latin typeface="Times New Roman" panose="02020603050405020304" pitchFamily="18" charset="0"/>
                <a:ea typeface="微软雅黑" panose="020B0503020204020204" pitchFamily="34" charset="-122"/>
                <a:cs typeface="Times New Roman" panose="02020603050405020304" pitchFamily="18" charset="0"/>
              </a:rPr>
              <a:t>Π</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zh-CN" sz="2400" b="0">
                <a:latin typeface="Times New Roman" panose="02020603050405020304" pitchFamily="18" charset="0"/>
                <a:ea typeface="微软雅黑" panose="020B0503020204020204" pitchFamily="34" charset="-122"/>
                <a:cs typeface="Times New Roman" panose="02020603050405020304" pitchFamily="18" charset="0"/>
              </a:rPr>
              <a:t>对应于输入</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 </a:t>
            </a:r>
            <a:r>
              <a:rPr lang="zh-CN" sz="2400" b="0">
                <a:latin typeface="Times New Roman" panose="02020603050405020304" pitchFamily="18" charset="0"/>
                <a:ea typeface="微软雅黑" panose="020B0503020204020204" pitchFamily="34" charset="-122"/>
                <a:cs typeface="Times New Roman" panose="02020603050405020304" pitchFamily="18" charset="0"/>
              </a:rPr>
              <a:t>的正确输出。</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Freeform 84"/>
          <p:cNvSpPr/>
          <p:nvPr/>
        </p:nvSpPr>
        <p:spPr bwMode="auto">
          <a:xfrm>
            <a:off x="723532" y="4015843"/>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6" name="Freeform 84"/>
          <p:cNvSpPr/>
          <p:nvPr/>
        </p:nvSpPr>
        <p:spPr bwMode="auto">
          <a:xfrm>
            <a:off x="723532" y="5332833"/>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12.1.1  什么是计算</a:t>
            </a:r>
          </a:p>
        </p:txBody>
      </p:sp>
      <p:sp>
        <p:nvSpPr>
          <p:cNvPr id="4" name="Freeform 84"/>
          <p:cNvSpPr/>
          <p:nvPr/>
        </p:nvSpPr>
        <p:spPr bwMode="auto">
          <a:xfrm>
            <a:off x="682892" y="1053568"/>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6" name="文本占位符 290817"/>
          <p:cNvSpPr>
            <a:spLocks noGrp="1"/>
          </p:cNvSpPr>
          <p:nvPr/>
        </p:nvSpPr>
        <p:spPr>
          <a:xfrm>
            <a:off x="1212215" y="5391150"/>
            <a:ext cx="9770110" cy="735965"/>
          </a:xfrm>
          <a:prstGeom prst="rect">
            <a:avLst/>
          </a:prstGeom>
          <a:ln w="28575">
            <a:solidFill>
              <a:schemeClr val="accent6">
                <a:lumMod val="50000"/>
              </a:schemeClr>
            </a:solidFill>
          </a:ln>
        </p:spPr>
        <p:txBody>
          <a:bodyPr vert="horz" lIns="91440" tIns="107950" rIns="91440" bIns="10795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lnSpc>
                <a:spcPct val="120000"/>
              </a:lnSpc>
              <a:spcBef>
                <a:spcPts val="0"/>
              </a:spcBef>
              <a:buNone/>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计算的实质：从一个符号串 </a:t>
            </a:r>
            <a:r>
              <a:rPr lang="en-US" altLang="zh-CN" sz="2400" i="1">
                <a:latin typeface="Times New Roman" panose="02020603050405020304" pitchFamily="18" charset="0"/>
                <a:ea typeface="微软雅黑" panose="020B0503020204020204" pitchFamily="34" charset="-122"/>
                <a:cs typeface="Times New Roman" panose="02020603050405020304" pitchFamily="18" charset="0"/>
              </a:rPr>
              <a:t>f</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（输入）得出另一个符号串 </a:t>
            </a:r>
            <a:r>
              <a:rPr lang="en-US" altLang="zh-CN" sz="2400" i="1">
                <a:latin typeface="Times New Roman" panose="02020603050405020304" pitchFamily="18" charset="0"/>
                <a:ea typeface="微软雅黑" panose="020B0503020204020204" pitchFamily="34" charset="-122"/>
                <a:cs typeface="Times New Roman" panose="02020603050405020304" pitchFamily="18" charset="0"/>
              </a:rPr>
              <a:t>g</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（输出）</a:t>
            </a:r>
          </a:p>
        </p:txBody>
      </p:sp>
      <p:sp>
        <p:nvSpPr>
          <p:cNvPr id="17" name="文本占位符 290817"/>
          <p:cNvSpPr>
            <a:spLocks noGrp="1"/>
          </p:cNvSpPr>
          <p:nvPr/>
        </p:nvSpPr>
        <p:spPr>
          <a:xfrm>
            <a:off x="1212215" y="936625"/>
            <a:ext cx="10313670" cy="6146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gn="l" fontAlgn="auto">
              <a:lnSpc>
                <a:spcPct val="120000"/>
              </a:lnSpc>
              <a:spcBef>
                <a:spcPts val="1000"/>
              </a:spcBef>
              <a:buClrTx/>
              <a:buSzTx/>
              <a:buNone/>
            </a:pPr>
            <a:r>
              <a:rPr lang="zh-CN" altLang="en-US" sz="24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直观的计算</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292867" name="文本占位符 292866"/>
          <p:cNvSpPr>
            <a:spLocks noGrp="1"/>
          </p:cNvSpPr>
          <p:nvPr/>
        </p:nvSpPr>
        <p:spPr>
          <a:xfrm>
            <a:off x="1252220" y="1505585"/>
            <a:ext cx="10151110" cy="3649345"/>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1"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800" b="1"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800" b="1"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2800" b="1"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800" b="1"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800" b="1"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800" b="1"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800" b="1"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800" b="1" i="0" u="none" kern="1200" baseline="0">
                <a:solidFill>
                  <a:schemeClr val="tx1"/>
                </a:solidFill>
                <a:latin typeface="+mn-lt"/>
                <a:ea typeface="+mn-ea"/>
                <a:cs typeface="+mn-cs"/>
              </a:defRPr>
            </a:lvl9pPr>
          </a:lstStyle>
          <a:p>
            <a:pPr>
              <a:lnSpc>
                <a:spcPct val="120000"/>
              </a:lnSpc>
              <a:spcBef>
                <a:spcPts val="0"/>
              </a:spcBef>
              <a:buSzTx/>
              <a:buFont typeface="Wingdings" panose="05000000000000000000" pitchFamily="2" charset="2"/>
              <a:buChar char="Ø"/>
            </a:pPr>
            <a:r>
              <a:rPr lang="zh-CN" altLang="en-US" sz="2400" b="0" dirty="0">
                <a:latin typeface="Times New Roman" panose="02020603050405020304" pitchFamily="18" charset="0"/>
                <a:ea typeface="微软雅黑" panose="020B0503020204020204" pitchFamily="34" charset="-122"/>
                <a:cs typeface="Times New Roman" panose="02020603050405020304" pitchFamily="18" charset="0"/>
              </a:rPr>
              <a:t>从符号串“</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12+3” </a:t>
            </a:r>
            <a:r>
              <a:rPr lang="zh-CN" altLang="en-US" sz="2400" b="0" dirty="0">
                <a:latin typeface="Times New Roman" panose="02020603050405020304" pitchFamily="18" charset="0"/>
                <a:ea typeface="微软雅黑" panose="020B0503020204020204" pitchFamily="34" charset="-122"/>
                <a:cs typeface="Times New Roman" panose="02020603050405020304" pitchFamily="18" charset="0"/>
              </a:rPr>
              <a:t>变换成符号串“</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15”——</a:t>
            </a:r>
            <a:r>
              <a:rPr lang="zh-CN" altLang="en-US" sz="2400" b="0" dirty="0">
                <a:latin typeface="Times New Roman" panose="02020603050405020304" pitchFamily="18" charset="0"/>
                <a:ea typeface="微软雅黑" panose="020B0503020204020204" pitchFamily="34" charset="-122"/>
                <a:cs typeface="Times New Roman" panose="02020603050405020304" pitchFamily="18" charset="0"/>
              </a:rPr>
              <a:t>加法；</a:t>
            </a:r>
          </a:p>
          <a:p>
            <a:pPr>
              <a:lnSpc>
                <a:spcPct val="120000"/>
              </a:lnSpc>
              <a:spcBef>
                <a:spcPts val="0"/>
              </a:spcBef>
              <a:buSzTx/>
              <a:buFont typeface="Wingdings" panose="05000000000000000000" pitchFamily="2" charset="2"/>
              <a:buChar char="Ø"/>
            </a:pPr>
            <a:r>
              <a:rPr lang="zh-CN" altLang="en-US" sz="2400" b="0" dirty="0">
                <a:latin typeface="Times New Roman" panose="02020603050405020304" pitchFamily="18" charset="0"/>
                <a:ea typeface="微软雅黑" panose="020B0503020204020204" pitchFamily="34" charset="-122"/>
                <a:cs typeface="Times New Roman" panose="02020603050405020304" pitchFamily="18" charset="0"/>
              </a:rPr>
              <a:t>符号串“</a:t>
            </a:r>
            <a:r>
              <a:rPr lang="en-US" altLang="zh-CN" sz="2400" b="0" i="1">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400" b="0" baseline="3000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0" dirty="0">
                <a:latin typeface="Times New Roman" panose="02020603050405020304" pitchFamily="18" charset="0"/>
                <a:ea typeface="微软雅黑" panose="020B0503020204020204" pitchFamily="34" charset="-122"/>
                <a:cs typeface="Times New Roman" panose="02020603050405020304" pitchFamily="18" charset="0"/>
              </a:rPr>
              <a:t>变换成符号串“</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0" i="1">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0" i="1">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0" dirty="0">
                <a:latin typeface="Times New Roman" panose="02020603050405020304" pitchFamily="18" charset="0"/>
                <a:ea typeface="微软雅黑" panose="020B0503020204020204" pitchFamily="34" charset="-122"/>
                <a:cs typeface="Times New Roman" panose="02020603050405020304" pitchFamily="18" charset="0"/>
              </a:rPr>
              <a:t>微分；</a:t>
            </a:r>
          </a:p>
          <a:p>
            <a:pPr>
              <a:lnSpc>
                <a:spcPct val="120000"/>
              </a:lnSpc>
              <a:spcBef>
                <a:spcPts val="0"/>
              </a:spcBef>
              <a:buSzTx/>
              <a:buFont typeface="Wingdings" panose="05000000000000000000" pitchFamily="2" charset="2"/>
              <a:buChar char="Ø"/>
            </a:pPr>
            <a:r>
              <a:rPr lang="zh-CN" altLang="en-US" sz="2400" b="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0" i="1">
                <a:latin typeface="Times New Roman" panose="02020603050405020304" pitchFamily="18" charset="0"/>
                <a:ea typeface="微软雅黑" panose="020B0503020204020204" pitchFamily="34" charset="-122"/>
                <a:cs typeface="Times New Roman" panose="02020603050405020304" pitchFamily="18" charset="0"/>
              </a:rPr>
              <a:t>f </a:t>
            </a:r>
            <a:r>
              <a:rPr lang="zh-CN" altLang="en-US" sz="2400" b="0" dirty="0">
                <a:latin typeface="Times New Roman" panose="02020603050405020304" pitchFamily="18" charset="0"/>
                <a:ea typeface="微软雅黑" panose="020B0503020204020204" pitchFamily="34" charset="-122"/>
                <a:cs typeface="Times New Roman" panose="02020603050405020304" pitchFamily="18" charset="0"/>
              </a:rPr>
              <a:t>表示一组公理和推导规则，</a:t>
            </a:r>
            <a:r>
              <a:rPr lang="en-US" altLang="zh-CN" sz="2400" b="0" i="1">
                <a:latin typeface="Times New Roman" panose="02020603050405020304" pitchFamily="18" charset="0"/>
                <a:ea typeface="微软雅黑" panose="020B0503020204020204" pitchFamily="34" charset="-122"/>
                <a:cs typeface="Times New Roman" panose="02020603050405020304" pitchFamily="18" charset="0"/>
              </a:rPr>
              <a:t>g </a:t>
            </a:r>
            <a:r>
              <a:rPr lang="zh-CN" altLang="en-US" sz="2400" b="0" dirty="0">
                <a:latin typeface="Times New Roman" panose="02020603050405020304" pitchFamily="18" charset="0"/>
                <a:ea typeface="微软雅黑" panose="020B0503020204020204" pitchFamily="34" charset="-122"/>
                <a:cs typeface="Times New Roman" panose="02020603050405020304" pitchFamily="18" charset="0"/>
              </a:rPr>
              <a:t>是一个定理，从  </a:t>
            </a:r>
            <a:r>
              <a:rPr lang="en-US" altLang="zh-CN" sz="2400" b="0" i="1">
                <a:latin typeface="Times New Roman" panose="02020603050405020304" pitchFamily="18" charset="0"/>
                <a:ea typeface="微软雅黑" panose="020B0503020204020204" pitchFamily="34" charset="-122"/>
                <a:cs typeface="Times New Roman" panose="02020603050405020304" pitchFamily="18" charset="0"/>
              </a:rPr>
              <a:t>f </a:t>
            </a:r>
            <a:r>
              <a:rPr lang="zh-CN" altLang="en-US" sz="2400" b="0" dirty="0">
                <a:latin typeface="Times New Roman" panose="02020603050405020304" pitchFamily="18" charset="0"/>
                <a:ea typeface="微软雅黑" panose="020B0503020204020204" pitchFamily="34" charset="-122"/>
                <a:cs typeface="Times New Roman" panose="02020603050405020304" pitchFamily="18" charset="0"/>
              </a:rPr>
              <a:t>到 </a:t>
            </a:r>
            <a:r>
              <a:rPr lang="en-US" altLang="zh-CN" sz="2400" b="0" i="1">
                <a:latin typeface="Times New Roman" panose="02020603050405020304" pitchFamily="18" charset="0"/>
                <a:ea typeface="微软雅黑" panose="020B0503020204020204" pitchFamily="34" charset="-122"/>
                <a:cs typeface="Times New Roman" panose="02020603050405020304" pitchFamily="18" charset="0"/>
              </a:rPr>
              <a:t>g </a:t>
            </a:r>
            <a:r>
              <a:rPr lang="zh-CN" altLang="en-US" sz="2400" b="0" dirty="0">
                <a:latin typeface="Times New Roman" panose="02020603050405020304" pitchFamily="18" charset="0"/>
                <a:ea typeface="微软雅黑" panose="020B0503020204020204" pitchFamily="34" charset="-122"/>
                <a:cs typeface="Times New Roman" panose="02020603050405020304" pitchFamily="18" charset="0"/>
              </a:rPr>
              <a:t>的一系列变换</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0" dirty="0">
                <a:latin typeface="Times New Roman" panose="02020603050405020304" pitchFamily="18" charset="0"/>
                <a:ea typeface="微软雅黑" panose="020B0503020204020204" pitchFamily="34" charset="-122"/>
                <a:cs typeface="Times New Roman" panose="02020603050405020304" pitchFamily="18" charset="0"/>
              </a:rPr>
              <a:t>定理</a:t>
            </a:r>
            <a:r>
              <a:rPr lang="en-US" altLang="zh-CN" sz="2400" b="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0" i="1">
                <a:latin typeface="Times New Roman" panose="02020603050405020304" pitchFamily="18" charset="0"/>
                <a:ea typeface="微软雅黑" panose="020B0503020204020204" pitchFamily="34" charset="-122"/>
                <a:cs typeface="Times New Roman" panose="02020603050405020304" pitchFamily="18" charset="0"/>
              </a:rPr>
              <a:t>g </a:t>
            </a:r>
            <a:r>
              <a:rPr lang="zh-CN" altLang="en-US" sz="2400" b="0" dirty="0">
                <a:latin typeface="Times New Roman" panose="02020603050405020304" pitchFamily="18" charset="0"/>
                <a:ea typeface="微软雅黑" panose="020B0503020204020204" pitchFamily="34" charset="-122"/>
                <a:cs typeface="Times New Roman" panose="02020603050405020304" pitchFamily="18" charset="0"/>
              </a:rPr>
              <a:t>的证明；</a:t>
            </a:r>
          </a:p>
          <a:p>
            <a:pPr>
              <a:lnSpc>
                <a:spcPct val="120000"/>
              </a:lnSpc>
              <a:spcBef>
                <a:spcPts val="0"/>
              </a:spcBef>
              <a:buSzTx/>
              <a:buFont typeface="Wingdings" panose="05000000000000000000" pitchFamily="2" charset="2"/>
              <a:buChar char="Ø"/>
            </a:pPr>
            <a:r>
              <a:rPr lang="zh-CN" altLang="en-US" sz="2400" b="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0" i="1">
                <a:latin typeface="Times New Roman" panose="02020603050405020304" pitchFamily="18" charset="0"/>
                <a:ea typeface="微软雅黑" panose="020B0503020204020204" pitchFamily="34" charset="-122"/>
                <a:cs typeface="Times New Roman" panose="02020603050405020304" pitchFamily="18" charset="0"/>
              </a:rPr>
              <a:t>f </a:t>
            </a:r>
            <a:r>
              <a:rPr lang="zh-CN" altLang="en-US" sz="2400" b="0" dirty="0">
                <a:latin typeface="Times New Roman" panose="02020603050405020304" pitchFamily="18" charset="0"/>
                <a:ea typeface="微软雅黑" panose="020B0503020204020204" pitchFamily="34" charset="-122"/>
                <a:cs typeface="Times New Roman" panose="02020603050405020304" pitchFamily="18" charset="0"/>
              </a:rPr>
              <a:t>代表一个英文句子，</a:t>
            </a:r>
            <a:r>
              <a:rPr lang="en-US" altLang="zh-CN" sz="2400" b="0" i="1">
                <a:latin typeface="Times New Roman" panose="02020603050405020304" pitchFamily="18" charset="0"/>
                <a:ea typeface="微软雅黑" panose="020B0503020204020204" pitchFamily="34" charset="-122"/>
                <a:cs typeface="Times New Roman" panose="02020603050405020304" pitchFamily="18" charset="0"/>
              </a:rPr>
              <a:t>g </a:t>
            </a:r>
            <a:r>
              <a:rPr lang="zh-CN" altLang="en-US" sz="2400" b="0" dirty="0">
                <a:latin typeface="Times New Roman" panose="02020603050405020304" pitchFamily="18" charset="0"/>
                <a:ea typeface="微软雅黑" panose="020B0503020204020204" pitchFamily="34" charset="-122"/>
                <a:cs typeface="Times New Roman" panose="02020603050405020304" pitchFamily="18" charset="0"/>
              </a:rPr>
              <a:t>为含义相同的中文句子，从 </a:t>
            </a:r>
            <a:r>
              <a:rPr lang="en-US" altLang="zh-CN" sz="2400" b="0" i="1">
                <a:latin typeface="Times New Roman" panose="02020603050405020304" pitchFamily="18" charset="0"/>
                <a:ea typeface="微软雅黑" panose="020B0503020204020204" pitchFamily="34" charset="-122"/>
                <a:cs typeface="Times New Roman" panose="02020603050405020304" pitchFamily="18" charset="0"/>
              </a:rPr>
              <a:t>f </a:t>
            </a:r>
            <a:r>
              <a:rPr lang="zh-CN" altLang="en-US" sz="2400" b="0" dirty="0">
                <a:latin typeface="Times New Roman" panose="02020603050405020304" pitchFamily="18" charset="0"/>
                <a:ea typeface="微软雅黑" panose="020B0503020204020204" pitchFamily="34" charset="-122"/>
                <a:cs typeface="Times New Roman" panose="02020603050405020304" pitchFamily="18" charset="0"/>
              </a:rPr>
              <a:t>到 </a:t>
            </a:r>
            <a:r>
              <a:rPr lang="en-US" altLang="zh-CN" sz="2400" b="0" i="1">
                <a:latin typeface="Times New Roman" panose="02020603050405020304" pitchFamily="18" charset="0"/>
                <a:ea typeface="微软雅黑" panose="020B0503020204020204" pitchFamily="34" charset="-122"/>
                <a:cs typeface="Times New Roman" panose="02020603050405020304" pitchFamily="18" charset="0"/>
              </a:rPr>
              <a:t>g </a:t>
            </a:r>
            <a:r>
              <a:rPr lang="zh-CN" altLang="en-US" sz="2400" b="0" dirty="0">
                <a:latin typeface="Times New Roman" panose="02020603050405020304" pitchFamily="18" charset="0"/>
                <a:ea typeface="微软雅黑" panose="020B0503020204020204" pitchFamily="34" charset="-122"/>
                <a:cs typeface="Times New Roman" panose="02020603050405020304" pitchFamily="18" charset="0"/>
              </a:rPr>
              <a:t>的变换</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0" dirty="0">
                <a:latin typeface="Times New Roman" panose="02020603050405020304" pitchFamily="18" charset="0"/>
                <a:ea typeface="微软雅黑" panose="020B0503020204020204" pitchFamily="34" charset="-122"/>
                <a:cs typeface="Times New Roman" panose="02020603050405020304" pitchFamily="18" charset="0"/>
              </a:rPr>
              <a:t>英文翻译成中文；</a:t>
            </a:r>
          </a:p>
          <a:p>
            <a:pPr>
              <a:lnSpc>
                <a:spcPct val="120000"/>
              </a:lnSpc>
              <a:spcBef>
                <a:spcPts val="0"/>
              </a:spcBef>
              <a:buSzTx/>
              <a:buFont typeface="Wingdings" panose="05000000000000000000" pitchFamily="2" charset="2"/>
              <a:buChar char="Ø"/>
            </a:pPr>
            <a:r>
              <a:rPr lang="en-US" altLang="zh-CN" sz="2400" b="0" i="1">
                <a:latin typeface="Times New Roman" panose="02020603050405020304" pitchFamily="18" charset="0"/>
                <a:ea typeface="微软雅黑" panose="020B0503020204020204" pitchFamily="34" charset="-122"/>
                <a:cs typeface="Times New Roman" panose="02020603050405020304" pitchFamily="18" charset="0"/>
              </a:rPr>
              <a:t>f </a:t>
            </a:r>
            <a:r>
              <a:rPr lang="zh-CN" altLang="en-US" sz="2400" b="0" dirty="0">
                <a:latin typeface="Times New Roman" panose="02020603050405020304" pitchFamily="18" charset="0"/>
                <a:ea typeface="微软雅黑" panose="020B0503020204020204" pitchFamily="34" charset="-122"/>
                <a:cs typeface="Times New Roman" panose="02020603050405020304" pitchFamily="18" charset="0"/>
              </a:rPr>
              <a:t>代表一个原始音频文件，</a:t>
            </a:r>
            <a:r>
              <a:rPr lang="en-US" altLang="zh-CN" sz="2400" b="0" i="1">
                <a:latin typeface="Times New Roman" panose="02020603050405020304" pitchFamily="18" charset="0"/>
                <a:ea typeface="微软雅黑" panose="020B0503020204020204" pitchFamily="34" charset="-122"/>
                <a:cs typeface="Times New Roman" panose="02020603050405020304" pitchFamily="18" charset="0"/>
              </a:rPr>
              <a:t>g </a:t>
            </a:r>
            <a:r>
              <a:rPr lang="zh-CN" altLang="en-US" sz="2400" b="0" dirty="0">
                <a:latin typeface="Times New Roman" panose="02020603050405020304" pitchFamily="18" charset="0"/>
                <a:ea typeface="微软雅黑" panose="020B0503020204020204" pitchFamily="34" charset="-122"/>
                <a:cs typeface="Times New Roman" panose="02020603050405020304" pitchFamily="18" charset="0"/>
              </a:rPr>
              <a:t>为对应的</a:t>
            </a:r>
            <a:r>
              <a:rPr lang="en-US" altLang="zh-CN" sz="2400" b="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mp3</a:t>
            </a:r>
            <a:r>
              <a:rPr lang="zh-CN" altLang="en-US" sz="2400" b="0" dirty="0">
                <a:latin typeface="Times New Roman" panose="02020603050405020304" pitchFamily="18" charset="0"/>
                <a:ea typeface="微软雅黑" panose="020B0503020204020204" pitchFamily="34" charset="-122"/>
                <a:cs typeface="Times New Roman" panose="02020603050405020304" pitchFamily="18" charset="0"/>
              </a:rPr>
              <a:t>文件，从 </a:t>
            </a:r>
            <a:r>
              <a:rPr lang="en-US" altLang="zh-CN" sz="2400" b="0" i="1">
                <a:latin typeface="Times New Roman" panose="02020603050405020304" pitchFamily="18" charset="0"/>
                <a:ea typeface="微软雅黑" panose="020B0503020204020204" pitchFamily="34" charset="-122"/>
                <a:cs typeface="Times New Roman" panose="02020603050405020304" pitchFamily="18" charset="0"/>
              </a:rPr>
              <a:t>f </a:t>
            </a:r>
            <a:r>
              <a:rPr lang="zh-CN" altLang="en-US" sz="2400" b="0" dirty="0">
                <a:latin typeface="Times New Roman" panose="02020603050405020304" pitchFamily="18" charset="0"/>
                <a:ea typeface="微软雅黑" panose="020B0503020204020204" pitchFamily="34" charset="-122"/>
                <a:cs typeface="Times New Roman" panose="02020603050405020304" pitchFamily="18" charset="0"/>
              </a:rPr>
              <a:t>到 </a:t>
            </a:r>
            <a:r>
              <a:rPr lang="en-US" altLang="zh-CN" sz="2400" b="0" i="1">
                <a:latin typeface="Times New Roman" panose="02020603050405020304" pitchFamily="18" charset="0"/>
                <a:ea typeface="微软雅黑" panose="020B0503020204020204" pitchFamily="34" charset="-122"/>
                <a:cs typeface="Times New Roman" panose="02020603050405020304" pitchFamily="18" charset="0"/>
              </a:rPr>
              <a:t>g </a:t>
            </a:r>
            <a:r>
              <a:rPr lang="zh-CN" altLang="en-US" sz="2400" b="0" dirty="0">
                <a:latin typeface="Times New Roman" panose="02020603050405020304" pitchFamily="18" charset="0"/>
                <a:ea typeface="微软雅黑" panose="020B0503020204020204" pitchFamily="34" charset="-122"/>
                <a:cs typeface="Times New Roman" panose="02020603050405020304" pitchFamily="18" charset="0"/>
              </a:rPr>
              <a:t>的变换</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0" dirty="0">
                <a:latin typeface="Times New Roman" panose="02020603050405020304" pitchFamily="18" charset="0"/>
                <a:ea typeface="微软雅黑" panose="020B0503020204020204" pitchFamily="34" charset="-122"/>
                <a:cs typeface="Times New Roman" panose="02020603050405020304" pitchFamily="18" charset="0"/>
              </a:rPr>
              <a:t>数据压缩；从 </a:t>
            </a:r>
            <a:r>
              <a:rPr lang="en-US" altLang="zh-CN" sz="2400" b="0" i="1">
                <a:latin typeface="Times New Roman" panose="02020603050405020304" pitchFamily="18" charset="0"/>
                <a:ea typeface="微软雅黑" panose="020B0503020204020204" pitchFamily="34" charset="-122"/>
                <a:cs typeface="Times New Roman" panose="02020603050405020304" pitchFamily="18" charset="0"/>
              </a:rPr>
              <a:t>g </a:t>
            </a:r>
            <a:r>
              <a:rPr lang="zh-CN" altLang="en-US" sz="2400" b="0" dirty="0">
                <a:latin typeface="Times New Roman" panose="02020603050405020304" pitchFamily="18" charset="0"/>
                <a:ea typeface="微软雅黑" panose="020B0503020204020204" pitchFamily="34" charset="-122"/>
                <a:cs typeface="Times New Roman" panose="02020603050405020304" pitchFamily="18" charset="0"/>
              </a:rPr>
              <a:t>到 </a:t>
            </a:r>
            <a:r>
              <a:rPr lang="en-US" altLang="zh-CN" sz="2400" b="0" i="1">
                <a:latin typeface="Times New Roman" panose="02020603050405020304" pitchFamily="18" charset="0"/>
                <a:ea typeface="微软雅黑" panose="020B0503020204020204" pitchFamily="34" charset="-122"/>
                <a:cs typeface="Times New Roman" panose="02020603050405020304" pitchFamily="18" charset="0"/>
              </a:rPr>
              <a:t>f </a:t>
            </a:r>
            <a:r>
              <a:rPr lang="zh-CN" altLang="en-US" sz="2400" b="0" dirty="0">
                <a:latin typeface="Times New Roman" panose="02020603050405020304" pitchFamily="18" charset="0"/>
                <a:ea typeface="微软雅黑" panose="020B0503020204020204" pitchFamily="34" charset="-122"/>
                <a:cs typeface="Times New Roman" panose="02020603050405020304" pitchFamily="18" charset="0"/>
              </a:rPr>
              <a:t>的变换</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0" dirty="0">
                <a:latin typeface="Times New Roman" panose="02020603050405020304" pitchFamily="18" charset="0"/>
                <a:ea typeface="微软雅黑" panose="020B0503020204020204" pitchFamily="34" charset="-122"/>
                <a:cs typeface="Times New Roman" panose="02020603050405020304" pitchFamily="18" charset="0"/>
              </a:rPr>
              <a:t>解压缩。</a:t>
            </a:r>
            <a:r>
              <a:rPr lang="zh-CN" altLang="en-US" sz="2400" b="0">
                <a:latin typeface="Times New Roman" panose="02020603050405020304" pitchFamily="18" charset="0"/>
                <a:ea typeface="微软雅黑" panose="020B0503020204020204" pitchFamily="34" charset="-122"/>
                <a:cs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28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12.3.1  问题变换</a:t>
            </a:r>
          </a:p>
        </p:txBody>
      </p:sp>
      <p:sp>
        <p:nvSpPr>
          <p:cNvPr id="3" name="文本框 2"/>
          <p:cNvSpPr txBox="1"/>
          <p:nvPr/>
        </p:nvSpPr>
        <p:spPr>
          <a:xfrm>
            <a:off x="704850" y="870585"/>
            <a:ext cx="10589260" cy="2306320"/>
          </a:xfrm>
          <a:prstGeom prst="rect">
            <a:avLst/>
          </a:prstGeom>
          <a:noFill/>
          <a:ln w="9525">
            <a:noFill/>
          </a:ln>
        </p:spPr>
        <p:txBody>
          <a:bodyPr wrap="square">
            <a:spAutoFit/>
          </a:bodyPr>
          <a:lstStyle/>
          <a:p>
            <a:pPr indent="0" algn="just">
              <a:lnSpc>
                <a:spcPct val="120000"/>
              </a:lnSpc>
              <a:spcBef>
                <a:spcPts val="0"/>
              </a:spcBef>
              <a:spcAft>
                <a:spcPts val="0"/>
              </a:spcAft>
            </a:pPr>
            <a:r>
              <a:rPr lang="zh-CN" sz="2400" b="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例如</a:t>
            </a:r>
            <a:r>
              <a:rPr lang="zh-CN" sz="2400" b="0">
                <a:latin typeface="Times New Roman" panose="02020603050405020304" pitchFamily="18" charset="0"/>
                <a:ea typeface="微软雅黑" panose="020B0503020204020204" pitchFamily="34" charset="-122"/>
                <a:cs typeface="Times New Roman" panose="02020603050405020304" pitchFamily="18" charset="0"/>
              </a:rPr>
              <a:t>，算法</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A </a:t>
            </a:r>
            <a:r>
              <a:rPr lang="zh-CN" sz="2400" b="0">
                <a:latin typeface="Times New Roman" panose="02020603050405020304" pitchFamily="18" charset="0"/>
                <a:ea typeface="微软雅黑" panose="020B0503020204020204" pitchFamily="34" charset="-122"/>
                <a:cs typeface="Times New Roman" panose="02020603050405020304" pitchFamily="18" charset="0"/>
              </a:rPr>
              <a:t>可以求解</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排序问题</a:t>
            </a:r>
            <a:r>
              <a:rPr lang="zh-CN" sz="2400" b="0">
                <a:latin typeface="Times New Roman" panose="02020603050405020304" pitchFamily="18" charset="0"/>
                <a:ea typeface="微软雅黑" panose="020B0503020204020204" pitchFamily="34" charset="-122"/>
                <a:cs typeface="Times New Roman" panose="02020603050405020304" pitchFamily="18" charset="0"/>
              </a:rPr>
              <a:t>，输入</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 </a:t>
            </a:r>
            <a:r>
              <a:rPr lang="zh-CN" sz="2400" b="0">
                <a:latin typeface="Times New Roman" panose="02020603050405020304" pitchFamily="18" charset="0"/>
                <a:ea typeface="微软雅黑" panose="020B0503020204020204" pitchFamily="34" charset="-122"/>
                <a:cs typeface="Times New Roman" panose="02020603050405020304" pitchFamily="18" charset="0"/>
              </a:rPr>
              <a:t>是一组整数</a:t>
            </a:r>
            <a:r>
              <a:rPr lang="en-US" sz="2400" b="0" i="1">
                <a:latin typeface="Times New Roman" panose="02020603050405020304" pitchFamily="18" charset="0"/>
                <a:ea typeface="微软雅黑" panose="020B0503020204020204" pitchFamily="34" charset="-122"/>
                <a:cs typeface="Times New Roman" panose="02020603050405020304" pitchFamily="18" charset="0"/>
              </a:rPr>
              <a:t>X</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x</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1</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x</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2</a:t>
            </a:r>
            <a:r>
              <a:rPr lang="en-US" sz="2400" b="0">
                <a:latin typeface="Times New Roman" panose="02020603050405020304" pitchFamily="18" charset="0"/>
                <a:ea typeface="微软雅黑" panose="020B0503020204020204" pitchFamily="34" charset="-122"/>
                <a:cs typeface="Times New Roman" panose="02020603050405020304" pitchFamily="18" charset="0"/>
              </a:rPr>
              <a:t>, …,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x</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n</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，输出</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O' </a:t>
            </a:r>
            <a:r>
              <a:rPr lang="zh-CN" sz="2400" b="0">
                <a:latin typeface="Times New Roman" panose="02020603050405020304" pitchFamily="18" charset="0"/>
                <a:ea typeface="微软雅黑" panose="020B0503020204020204" pitchFamily="34" charset="-122"/>
                <a:cs typeface="Times New Roman" panose="02020603050405020304" pitchFamily="18" charset="0"/>
              </a:rPr>
              <a:t>是这组整数的一个排列</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x</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i</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1</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x</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i</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2</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x</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in</a:t>
            </a:r>
            <a:r>
              <a:rPr lang="zh-CN" sz="2400" b="0">
                <a:latin typeface="Times New Roman" panose="02020603050405020304" pitchFamily="18" charset="0"/>
                <a:ea typeface="微软雅黑" panose="020B0503020204020204" pitchFamily="34" charset="-122"/>
                <a:cs typeface="Times New Roman" panose="02020603050405020304" pitchFamily="18" charset="0"/>
              </a:rPr>
              <a:t>。考虑</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配对问题</a:t>
            </a:r>
            <a:r>
              <a:rPr lang="zh-CN" sz="2400" b="0">
                <a:latin typeface="Times New Roman" panose="02020603050405020304" pitchFamily="18" charset="0"/>
                <a:ea typeface="微软雅黑" panose="020B0503020204020204" pitchFamily="34" charset="-122"/>
                <a:cs typeface="Times New Roman" panose="02020603050405020304" pitchFamily="18" charset="0"/>
              </a:rPr>
              <a:t>，输入</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a:t>
            </a:r>
            <a:r>
              <a:rPr lang="zh-CN" sz="2400" b="0">
                <a:latin typeface="Times New Roman" panose="02020603050405020304" pitchFamily="18" charset="0"/>
                <a:ea typeface="微软雅黑" panose="020B0503020204020204" pitchFamily="34" charset="-122"/>
                <a:cs typeface="Times New Roman" panose="02020603050405020304" pitchFamily="18" charset="0"/>
              </a:rPr>
              <a:t>是两组整数</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X</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x</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1</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x</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2</a:t>
            </a:r>
            <a:r>
              <a:rPr lang="en-US" sz="2400" b="0">
                <a:latin typeface="Times New Roman" panose="02020603050405020304" pitchFamily="18" charset="0"/>
                <a:ea typeface="微软雅黑" panose="020B0503020204020204" pitchFamily="34" charset="-122"/>
                <a:cs typeface="Times New Roman" panose="02020603050405020304" pitchFamily="18" charset="0"/>
              </a:rPr>
              <a:t>, …,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x</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n</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zh-CN" sz="2400" b="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Y</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y</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1</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y</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2</a:t>
            </a:r>
            <a:r>
              <a:rPr lang="en-US" sz="2400" b="0">
                <a:latin typeface="Times New Roman" panose="02020603050405020304" pitchFamily="18" charset="0"/>
                <a:ea typeface="微软雅黑" panose="020B0503020204020204" pitchFamily="34" charset="-122"/>
                <a:cs typeface="Times New Roman" panose="02020603050405020304" pitchFamily="18" charset="0"/>
              </a:rPr>
              <a:t>, …,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y</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n</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，输出</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O </a:t>
            </a:r>
            <a:r>
              <a:rPr lang="zh-CN" sz="2400" b="0">
                <a:latin typeface="Times New Roman" panose="02020603050405020304" pitchFamily="18" charset="0"/>
                <a:ea typeface="微软雅黑" panose="020B0503020204020204" pitchFamily="34" charset="-122"/>
                <a:cs typeface="Times New Roman" panose="02020603050405020304" pitchFamily="18" charset="0"/>
              </a:rPr>
              <a:t>是两组整数的元素配对，即</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X </a:t>
            </a:r>
            <a:r>
              <a:rPr lang="zh-CN" sz="2400" b="0">
                <a:latin typeface="Times New Roman" panose="02020603050405020304" pitchFamily="18" charset="0"/>
                <a:ea typeface="微软雅黑" panose="020B0503020204020204" pitchFamily="34" charset="-122"/>
                <a:cs typeface="Times New Roman" panose="02020603050405020304" pitchFamily="18" charset="0"/>
              </a:rPr>
              <a:t>的最小值与</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Y </a:t>
            </a:r>
            <a:r>
              <a:rPr lang="zh-CN" sz="2400" b="0">
                <a:latin typeface="Times New Roman" panose="02020603050405020304" pitchFamily="18" charset="0"/>
                <a:ea typeface="微软雅黑" panose="020B0503020204020204" pitchFamily="34" charset="-122"/>
                <a:cs typeface="Times New Roman" panose="02020603050405020304" pitchFamily="18" charset="0"/>
              </a:rPr>
              <a:t>的最小值配对，</a:t>
            </a:r>
            <a:r>
              <a:rPr lang="en-US" sz="2400" b="0" i="1">
                <a:latin typeface="Times New Roman" panose="02020603050405020304" pitchFamily="18" charset="0"/>
                <a:ea typeface="微软雅黑" panose="020B0503020204020204" pitchFamily="34" charset="-122"/>
                <a:cs typeface="Times New Roman" panose="02020603050405020304" pitchFamily="18" charset="0"/>
              </a:rPr>
              <a:t>X </a:t>
            </a:r>
            <a:r>
              <a:rPr lang="zh-CN" sz="2400" b="0">
                <a:latin typeface="Times New Roman" panose="02020603050405020304" pitchFamily="18" charset="0"/>
                <a:ea typeface="微软雅黑" panose="020B0503020204020204" pitchFamily="34" charset="-122"/>
                <a:cs typeface="Times New Roman" panose="02020603050405020304" pitchFamily="18" charset="0"/>
              </a:rPr>
              <a:t>的次小值与</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Y </a:t>
            </a:r>
            <a:r>
              <a:rPr lang="zh-CN" sz="2400" b="0">
                <a:latin typeface="Times New Roman" panose="02020603050405020304" pitchFamily="18" charset="0"/>
                <a:ea typeface="微软雅黑" panose="020B0503020204020204" pitchFamily="34" charset="-122"/>
                <a:cs typeface="Times New Roman" panose="02020603050405020304" pitchFamily="18" charset="0"/>
              </a:rPr>
              <a:t>的次小值配对，依此类推。经过下述三步，</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将配对问题变换到排序问题</a:t>
            </a:r>
            <a:r>
              <a:rPr lang="zh-CN" sz="2400" b="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2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文本框 3"/>
          <p:cNvSpPr txBox="1"/>
          <p:nvPr/>
        </p:nvSpPr>
        <p:spPr>
          <a:xfrm>
            <a:off x="1699895" y="5412105"/>
            <a:ext cx="7907655" cy="1039495"/>
          </a:xfrm>
          <a:prstGeom prst="rect">
            <a:avLst/>
          </a:prstGeom>
          <a:noFill/>
          <a:ln w="28575">
            <a:solidFill>
              <a:schemeClr val="accent6">
                <a:lumMod val="50000"/>
              </a:schemeClr>
            </a:solidFill>
          </a:ln>
        </p:spPr>
        <p:txBody>
          <a:bodyPr wrap="square" lIns="179705" rIns="179705" bIns="107950">
            <a:spAutoFit/>
          </a:bodyPr>
          <a:lstStyle/>
          <a:p>
            <a:pPr indent="0" algn="ctr">
              <a:lnSpc>
                <a:spcPct val="120000"/>
              </a:lnSpc>
              <a:spcBef>
                <a:spcPts val="0"/>
              </a:spcBef>
              <a:spcAft>
                <a:spcPts val="0"/>
              </a:spcAft>
            </a:pPr>
            <a:r>
              <a:rPr lang="zh-CN" sz="2400" b="0">
                <a:latin typeface="Times New Roman" panose="02020603050405020304" pitchFamily="18" charset="0"/>
                <a:ea typeface="微软雅黑" panose="020B0503020204020204" pitchFamily="34" charset="-122"/>
                <a:cs typeface="Times New Roman" panose="02020603050405020304" pitchFamily="18" charset="0"/>
              </a:rPr>
              <a:t>问题变换的主要目的不是给出解决一个问题的算法，</a:t>
            </a:r>
          </a:p>
          <a:p>
            <a:pPr indent="0" algn="ctr">
              <a:lnSpc>
                <a:spcPct val="120000"/>
              </a:lnSpc>
              <a:spcBef>
                <a:spcPts val="0"/>
              </a:spcBef>
              <a:spcAft>
                <a:spcPts val="0"/>
              </a:spcAft>
            </a:pPr>
            <a:r>
              <a:rPr lang="zh-CN" sz="2400" b="0">
                <a:latin typeface="Times New Roman" panose="02020603050405020304" pitchFamily="18" charset="0"/>
                <a:ea typeface="微软雅黑" panose="020B0503020204020204" pitchFamily="34" charset="-122"/>
                <a:cs typeface="Times New Roman" panose="02020603050405020304" pitchFamily="18" charset="0"/>
              </a:rPr>
              <a:t>而是给出</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比较两个问题计算复杂性</a:t>
            </a:r>
            <a:r>
              <a:rPr lang="zh-CN" sz="2400" b="0">
                <a:latin typeface="Times New Roman" panose="02020603050405020304" pitchFamily="18" charset="0"/>
                <a:ea typeface="微软雅黑" panose="020B0503020204020204" pitchFamily="34" charset="-122"/>
                <a:cs typeface="Times New Roman" panose="02020603050405020304" pitchFamily="18" charset="0"/>
              </a:rPr>
              <a:t>的一种方式。</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文本框 1"/>
          <p:cNvSpPr txBox="1"/>
          <p:nvPr/>
        </p:nvSpPr>
        <p:spPr>
          <a:xfrm>
            <a:off x="704850" y="3107690"/>
            <a:ext cx="10589260" cy="2157730"/>
          </a:xfrm>
          <a:prstGeom prst="rect">
            <a:avLst/>
          </a:prstGeom>
          <a:noFill/>
          <a:ln w="9525">
            <a:noFill/>
          </a:ln>
        </p:spPr>
        <p:txBody>
          <a:bodyPr wrap="square">
            <a:spAutoFit/>
          </a:bodyPr>
          <a:lstStyle/>
          <a:p>
            <a:pPr indent="0" algn="just">
              <a:lnSpc>
                <a:spcPct val="120000"/>
              </a:lnSpc>
              <a:spcBef>
                <a:spcPts val="0"/>
              </a:spcBef>
              <a:spcAft>
                <a:spcPts val="0"/>
              </a:spcAft>
            </a:pP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zh-CN" sz="2200" b="0">
                <a:latin typeface="Times New Roman" panose="02020603050405020304" pitchFamily="18" charset="0"/>
                <a:ea typeface="微软雅黑" panose="020B0503020204020204" pitchFamily="34" charset="-122"/>
                <a:cs typeface="Times New Roman" panose="02020603050405020304" pitchFamily="18" charset="0"/>
              </a:rPr>
              <a:t>（</a:t>
            </a:r>
            <a:r>
              <a:rPr lang="en-US" sz="2200" b="0">
                <a:latin typeface="Times New Roman" panose="02020603050405020304" pitchFamily="18" charset="0"/>
                <a:ea typeface="微软雅黑" panose="020B0503020204020204" pitchFamily="34" charset="-122"/>
                <a:cs typeface="Times New Roman" panose="02020603050405020304" pitchFamily="18" charset="0"/>
              </a:rPr>
              <a:t>1</a:t>
            </a:r>
            <a:r>
              <a:rPr lang="zh-CN" sz="2200" b="0">
                <a:latin typeface="Times New Roman" panose="02020603050405020304" pitchFamily="18" charset="0"/>
                <a:ea typeface="微软雅黑" panose="020B0503020204020204" pitchFamily="34" charset="-122"/>
                <a:cs typeface="Times New Roman" panose="02020603050405020304" pitchFamily="18" charset="0"/>
              </a:rPr>
              <a:t>）把配对问题的</a:t>
            </a:r>
            <a:r>
              <a:rPr lang="zh-CN" sz="22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输入</a:t>
            </a:r>
            <a:r>
              <a:rPr lang="en-US" altLang="zh-CN" sz="22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200" b="0" i="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I </a:t>
            </a:r>
            <a:r>
              <a:rPr lang="zh-CN" sz="22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转化</a:t>
            </a:r>
            <a:r>
              <a:rPr lang="zh-CN" sz="2200" b="0">
                <a:latin typeface="Times New Roman" panose="02020603050405020304" pitchFamily="18" charset="0"/>
                <a:ea typeface="微软雅黑" panose="020B0503020204020204" pitchFamily="34" charset="-122"/>
                <a:cs typeface="Times New Roman" panose="02020603050405020304" pitchFamily="18" charset="0"/>
              </a:rPr>
              <a:t>为排序问题的两个</a:t>
            </a:r>
            <a:r>
              <a:rPr lang="zh-CN" sz="22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输入</a:t>
            </a:r>
            <a:r>
              <a:rPr lang="en-US" altLang="zh-CN" sz="22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200" b="0" i="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I</a:t>
            </a:r>
            <a:r>
              <a:rPr lang="en-US" sz="2200" b="0" baseline="-250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1</a:t>
            </a:r>
            <a:r>
              <a:rPr lang="en-US" sz="2200" b="0" i="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sz="22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2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200" b="0" i="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I</a:t>
            </a:r>
            <a:r>
              <a:rPr lang="en-US" sz="2200" b="0" baseline="-250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2</a:t>
            </a:r>
            <a:r>
              <a:rPr lang="en-US" sz="2200" b="0" i="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2200" b="0">
                <a:latin typeface="Times New Roman" panose="02020603050405020304" pitchFamily="18" charset="0"/>
                <a:ea typeface="微软雅黑" panose="020B0503020204020204" pitchFamily="34" charset="-122"/>
                <a:cs typeface="Times New Roman" panose="02020603050405020304" pitchFamily="18" charset="0"/>
              </a:rPr>
              <a:t>；</a:t>
            </a:r>
          </a:p>
          <a:p>
            <a:pPr indent="0" algn="just">
              <a:lnSpc>
                <a:spcPct val="120000"/>
              </a:lnSpc>
              <a:spcBef>
                <a:spcPts val="0"/>
              </a:spcBef>
              <a:spcAft>
                <a:spcPts val="0"/>
              </a:spcAft>
            </a:pPr>
            <a:r>
              <a:rPr lang="en-US" altLang="zh-CN" sz="2200" b="0">
                <a:latin typeface="Times New Roman" panose="02020603050405020304" pitchFamily="18" charset="0"/>
                <a:ea typeface="微软雅黑" panose="020B0503020204020204" pitchFamily="34" charset="-122"/>
                <a:cs typeface="Times New Roman" panose="02020603050405020304" pitchFamily="18" charset="0"/>
              </a:rPr>
              <a:t>    </a:t>
            </a:r>
            <a:r>
              <a:rPr lang="zh-CN" sz="2200" b="0">
                <a:latin typeface="Times New Roman" panose="02020603050405020304" pitchFamily="18" charset="0"/>
                <a:ea typeface="微软雅黑" panose="020B0503020204020204" pitchFamily="34" charset="-122"/>
                <a:cs typeface="Times New Roman" panose="02020603050405020304" pitchFamily="18" charset="0"/>
              </a:rPr>
              <a:t>（</a:t>
            </a:r>
            <a:r>
              <a:rPr lang="en-US" sz="2200" b="0">
                <a:latin typeface="Times New Roman" panose="02020603050405020304" pitchFamily="18" charset="0"/>
                <a:ea typeface="微软雅黑" panose="020B0503020204020204" pitchFamily="34" charset="-122"/>
                <a:cs typeface="Times New Roman" panose="02020603050405020304" pitchFamily="18" charset="0"/>
              </a:rPr>
              <a:t>2</a:t>
            </a:r>
            <a:r>
              <a:rPr lang="zh-CN" sz="2200" b="0">
                <a:latin typeface="Times New Roman" panose="02020603050405020304" pitchFamily="18" charset="0"/>
                <a:ea typeface="微软雅黑" panose="020B0503020204020204" pitchFamily="34" charset="-122"/>
                <a:cs typeface="Times New Roman" panose="02020603050405020304" pitchFamily="18" charset="0"/>
              </a:rPr>
              <a:t>）</a:t>
            </a:r>
            <a:r>
              <a:rPr lang="zh-CN" sz="22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排序这两组整数</a:t>
            </a:r>
            <a:r>
              <a:rPr lang="zh-CN" sz="2200" b="0">
                <a:latin typeface="Times New Roman" panose="02020603050405020304" pitchFamily="18" charset="0"/>
                <a:ea typeface="微软雅黑" panose="020B0503020204020204" pitchFamily="34" charset="-122"/>
                <a:cs typeface="Times New Roman" panose="02020603050405020304" pitchFamily="18" charset="0"/>
              </a:rPr>
              <a:t>，即应用算法</a:t>
            </a:r>
            <a:r>
              <a:rPr lang="en-US" sz="2200" b="0" i="1">
                <a:latin typeface="Times New Roman" panose="02020603050405020304" pitchFamily="18" charset="0"/>
                <a:ea typeface="微软雅黑" panose="020B0503020204020204" pitchFamily="34" charset="-122"/>
                <a:cs typeface="Times New Roman" panose="02020603050405020304" pitchFamily="18" charset="0"/>
              </a:rPr>
              <a:t>A</a:t>
            </a:r>
            <a:r>
              <a:rPr lang="zh-CN" sz="2200" b="0">
                <a:latin typeface="Times New Roman" panose="02020603050405020304" pitchFamily="18" charset="0"/>
                <a:ea typeface="微软雅黑" panose="020B0503020204020204" pitchFamily="34" charset="-122"/>
                <a:cs typeface="Times New Roman" panose="02020603050405020304" pitchFamily="18" charset="0"/>
              </a:rPr>
              <a:t>对两个输入</a:t>
            </a:r>
            <a:r>
              <a:rPr lang="en-US" sz="2200" b="0" i="1">
                <a:latin typeface="Times New Roman" panose="02020603050405020304" pitchFamily="18" charset="0"/>
                <a:ea typeface="微软雅黑" panose="020B0503020204020204" pitchFamily="34" charset="-122"/>
                <a:cs typeface="Times New Roman" panose="02020603050405020304" pitchFamily="18" charset="0"/>
              </a:rPr>
              <a:t>I</a:t>
            </a:r>
            <a:r>
              <a:rPr lang="en-US" sz="2200" b="0" baseline="-25000">
                <a:latin typeface="Times New Roman" panose="02020603050405020304" pitchFamily="18" charset="0"/>
                <a:ea typeface="微软雅黑" panose="020B0503020204020204" pitchFamily="34" charset="-122"/>
                <a:cs typeface="Times New Roman" panose="02020603050405020304" pitchFamily="18" charset="0"/>
              </a:rPr>
              <a:t>1</a:t>
            </a:r>
            <a:r>
              <a:rPr lang="en-US" sz="2200" b="0" i="1">
                <a:latin typeface="Times New Roman" panose="02020603050405020304" pitchFamily="18" charset="0"/>
                <a:ea typeface="微软雅黑" panose="020B0503020204020204" pitchFamily="34" charset="-122"/>
                <a:cs typeface="Times New Roman" panose="02020603050405020304" pitchFamily="18" charset="0"/>
              </a:rPr>
              <a:t>'</a:t>
            </a:r>
            <a:r>
              <a:rPr lang="zh-CN" sz="2200" b="0">
                <a:latin typeface="Times New Roman" panose="02020603050405020304" pitchFamily="18" charset="0"/>
                <a:ea typeface="微软雅黑" panose="020B0503020204020204" pitchFamily="34" charset="-122"/>
                <a:cs typeface="Times New Roman" panose="02020603050405020304" pitchFamily="18" charset="0"/>
              </a:rPr>
              <a:t>和</a:t>
            </a:r>
            <a:r>
              <a:rPr lang="en-US" sz="2200" b="0" i="1">
                <a:latin typeface="Times New Roman" panose="02020603050405020304" pitchFamily="18" charset="0"/>
                <a:ea typeface="微软雅黑" panose="020B0503020204020204" pitchFamily="34" charset="-122"/>
                <a:cs typeface="Times New Roman" panose="02020603050405020304" pitchFamily="18" charset="0"/>
              </a:rPr>
              <a:t>I</a:t>
            </a:r>
            <a:r>
              <a:rPr lang="en-US" sz="2200" b="0" baseline="-25000">
                <a:latin typeface="Times New Roman" panose="02020603050405020304" pitchFamily="18" charset="0"/>
                <a:ea typeface="微软雅黑" panose="020B0503020204020204" pitchFamily="34" charset="-122"/>
                <a:cs typeface="Times New Roman" panose="02020603050405020304" pitchFamily="18" charset="0"/>
              </a:rPr>
              <a:t>2</a:t>
            </a:r>
            <a:r>
              <a:rPr lang="en-US" sz="2200" b="0" i="1">
                <a:latin typeface="Times New Roman" panose="02020603050405020304" pitchFamily="18" charset="0"/>
                <a:ea typeface="微软雅黑" panose="020B0503020204020204" pitchFamily="34" charset="-122"/>
                <a:cs typeface="Times New Roman" panose="02020603050405020304" pitchFamily="18" charset="0"/>
              </a:rPr>
              <a:t>'</a:t>
            </a:r>
            <a:r>
              <a:rPr lang="zh-CN" sz="2200" b="0">
                <a:latin typeface="Times New Roman" panose="02020603050405020304" pitchFamily="18" charset="0"/>
                <a:ea typeface="微软雅黑" panose="020B0503020204020204" pitchFamily="34" charset="-122"/>
                <a:cs typeface="Times New Roman" panose="02020603050405020304" pitchFamily="18" charset="0"/>
              </a:rPr>
              <a:t>分别排序得到两个有序序列</a:t>
            </a:r>
            <a:r>
              <a:rPr lang="en-US" sz="2200" b="0" i="1">
                <a:latin typeface="Times New Roman" panose="02020603050405020304" pitchFamily="18" charset="0"/>
                <a:ea typeface="微软雅黑" panose="020B0503020204020204" pitchFamily="34" charset="-122"/>
                <a:cs typeface="Times New Roman" panose="02020603050405020304" pitchFamily="18" charset="0"/>
              </a:rPr>
              <a:t>O</a:t>
            </a:r>
            <a:r>
              <a:rPr lang="en-US" sz="2200" b="0" baseline="-25000">
                <a:latin typeface="Times New Roman" panose="02020603050405020304" pitchFamily="18" charset="0"/>
                <a:ea typeface="微软雅黑" panose="020B0503020204020204" pitchFamily="34" charset="-122"/>
                <a:cs typeface="Times New Roman" panose="02020603050405020304" pitchFamily="18" charset="0"/>
              </a:rPr>
              <a:t>1</a:t>
            </a:r>
            <a:r>
              <a:rPr lang="en-US" sz="2200" b="0" i="1">
                <a:latin typeface="Times New Roman" panose="02020603050405020304" pitchFamily="18" charset="0"/>
                <a:ea typeface="微软雅黑" panose="020B0503020204020204" pitchFamily="34" charset="-122"/>
                <a:cs typeface="Times New Roman" panose="02020603050405020304" pitchFamily="18" charset="0"/>
              </a:rPr>
              <a:t>' </a:t>
            </a:r>
            <a:r>
              <a:rPr lang="zh-CN" sz="2200" b="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200" b="0">
                <a:latin typeface="Times New Roman" panose="02020603050405020304" pitchFamily="18" charset="0"/>
                <a:ea typeface="微软雅黑" panose="020B0503020204020204" pitchFamily="34" charset="-122"/>
                <a:cs typeface="Times New Roman" panose="02020603050405020304" pitchFamily="18" charset="0"/>
              </a:rPr>
              <a:t> </a:t>
            </a:r>
            <a:r>
              <a:rPr lang="en-US" sz="2200" b="0" i="1">
                <a:latin typeface="Times New Roman" panose="02020603050405020304" pitchFamily="18" charset="0"/>
                <a:ea typeface="微软雅黑" panose="020B0503020204020204" pitchFamily="34" charset="-122"/>
                <a:cs typeface="Times New Roman" panose="02020603050405020304" pitchFamily="18" charset="0"/>
              </a:rPr>
              <a:t>O</a:t>
            </a:r>
            <a:r>
              <a:rPr lang="en-US" sz="2200" b="0" baseline="-25000">
                <a:latin typeface="Times New Roman" panose="02020603050405020304" pitchFamily="18" charset="0"/>
                <a:ea typeface="微软雅黑" panose="020B0503020204020204" pitchFamily="34" charset="-122"/>
                <a:cs typeface="Times New Roman" panose="02020603050405020304" pitchFamily="18" charset="0"/>
              </a:rPr>
              <a:t>2</a:t>
            </a:r>
            <a:r>
              <a:rPr lang="en-US" sz="2200" b="0" i="1">
                <a:latin typeface="Times New Roman" panose="02020603050405020304" pitchFamily="18" charset="0"/>
                <a:ea typeface="微软雅黑" panose="020B0503020204020204" pitchFamily="34" charset="-122"/>
                <a:cs typeface="Times New Roman" panose="02020603050405020304" pitchFamily="18" charset="0"/>
              </a:rPr>
              <a:t>'</a:t>
            </a:r>
            <a:r>
              <a:rPr lang="zh-CN" sz="2200" b="0">
                <a:latin typeface="Times New Roman" panose="02020603050405020304" pitchFamily="18" charset="0"/>
                <a:ea typeface="微软雅黑" panose="020B0503020204020204" pitchFamily="34" charset="-122"/>
                <a:cs typeface="Times New Roman" panose="02020603050405020304" pitchFamily="18" charset="0"/>
              </a:rPr>
              <a:t>；</a:t>
            </a:r>
          </a:p>
          <a:p>
            <a:pPr indent="0" algn="just">
              <a:lnSpc>
                <a:spcPct val="120000"/>
              </a:lnSpc>
              <a:spcBef>
                <a:spcPts val="0"/>
              </a:spcBef>
              <a:spcAft>
                <a:spcPts val="0"/>
              </a:spcAft>
            </a:pPr>
            <a:r>
              <a:rPr lang="en-US" altLang="zh-CN" sz="2200" b="0">
                <a:latin typeface="Times New Roman" panose="02020603050405020304" pitchFamily="18" charset="0"/>
                <a:ea typeface="微软雅黑" panose="020B0503020204020204" pitchFamily="34" charset="-122"/>
                <a:cs typeface="Times New Roman" panose="02020603050405020304" pitchFamily="18" charset="0"/>
              </a:rPr>
              <a:t>    </a:t>
            </a:r>
            <a:r>
              <a:rPr lang="zh-CN" sz="2200" b="0">
                <a:latin typeface="Times New Roman" panose="02020603050405020304" pitchFamily="18" charset="0"/>
                <a:ea typeface="微软雅黑" panose="020B0503020204020204" pitchFamily="34" charset="-122"/>
                <a:cs typeface="Times New Roman" panose="02020603050405020304" pitchFamily="18" charset="0"/>
              </a:rPr>
              <a:t>（</a:t>
            </a:r>
            <a:r>
              <a:rPr lang="en-US" sz="2200" b="0">
                <a:latin typeface="Times New Roman" panose="02020603050405020304" pitchFamily="18" charset="0"/>
                <a:ea typeface="微软雅黑" panose="020B0503020204020204" pitchFamily="34" charset="-122"/>
                <a:cs typeface="Times New Roman" panose="02020603050405020304" pitchFamily="18" charset="0"/>
              </a:rPr>
              <a:t>3</a:t>
            </a:r>
            <a:r>
              <a:rPr lang="zh-CN" sz="2200" b="0">
                <a:latin typeface="Times New Roman" panose="02020603050405020304" pitchFamily="18" charset="0"/>
                <a:ea typeface="微软雅黑" panose="020B0503020204020204" pitchFamily="34" charset="-122"/>
                <a:cs typeface="Times New Roman" panose="02020603050405020304" pitchFamily="18" charset="0"/>
              </a:rPr>
              <a:t>）把排序问题的</a:t>
            </a:r>
            <a:r>
              <a:rPr lang="zh-CN" sz="22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输出</a:t>
            </a:r>
            <a:r>
              <a:rPr lang="en-US" altLang="zh-CN" sz="22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200" b="0" i="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O</a:t>
            </a:r>
            <a:r>
              <a:rPr lang="en-US" sz="2200" b="0" baseline="-250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1</a:t>
            </a:r>
            <a:r>
              <a:rPr lang="en-US" sz="2200" b="0" i="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sz="22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2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200" b="0" i="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O</a:t>
            </a:r>
            <a:r>
              <a:rPr lang="en-US" sz="2200" b="0" baseline="-250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2</a:t>
            </a:r>
            <a:r>
              <a:rPr lang="en-US" sz="2200" b="0" i="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sz="2200" b="0">
                <a:latin typeface="Times New Roman" panose="02020603050405020304" pitchFamily="18" charset="0"/>
                <a:ea typeface="微软雅黑" panose="020B0503020204020204" pitchFamily="34" charset="-122"/>
                <a:cs typeface="Times New Roman" panose="02020603050405020304" pitchFamily="18" charset="0"/>
              </a:rPr>
              <a:t>转化为配对问题的</a:t>
            </a:r>
            <a:r>
              <a:rPr lang="zh-CN" sz="22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输出</a:t>
            </a:r>
            <a:r>
              <a:rPr lang="en-US" altLang="zh-CN" sz="22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200" b="0" i="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O</a:t>
            </a:r>
            <a:r>
              <a:rPr lang="zh-CN" sz="2200" b="0">
                <a:latin typeface="Times New Roman" panose="02020603050405020304" pitchFamily="18" charset="0"/>
                <a:ea typeface="微软雅黑" panose="020B0503020204020204" pitchFamily="34" charset="-122"/>
                <a:cs typeface="Times New Roman" panose="02020603050405020304" pitchFamily="18" charset="0"/>
              </a:rPr>
              <a:t>，这可以通过配对每组整数的第一个元素、第二个元素、……来得到。</a:t>
            </a:r>
            <a:endParaRPr lang="zh-CN" altLang="en-US" sz="220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12.3.2  NP完全问题的定义</a:t>
            </a:r>
          </a:p>
        </p:txBody>
      </p:sp>
      <p:sp>
        <p:nvSpPr>
          <p:cNvPr id="100" name="文本框 99"/>
          <p:cNvSpPr txBox="1"/>
          <p:nvPr/>
        </p:nvSpPr>
        <p:spPr>
          <a:xfrm>
            <a:off x="736600" y="937895"/>
            <a:ext cx="10810875" cy="1420495"/>
          </a:xfrm>
          <a:prstGeom prst="rect">
            <a:avLst/>
          </a:prstGeom>
          <a:noFill/>
          <a:ln w="9525">
            <a:noFill/>
          </a:ln>
        </p:spPr>
        <p:txBody>
          <a:bodyPr wrap="square">
            <a:spAutoFit/>
          </a:bodyPr>
          <a:lstStyle/>
          <a:p>
            <a:pPr indent="0" algn="just">
              <a:lnSpc>
                <a:spcPct val="120000"/>
              </a:lnSpc>
              <a:spcBef>
                <a:spcPts val="0"/>
              </a:spcBef>
              <a:spcAft>
                <a:spcPts val="0"/>
              </a:spcAft>
            </a:pP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定义</a:t>
            </a:r>
            <a:r>
              <a:rPr lang="en-US"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12.6</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zh-CN" sz="2400" b="0">
                <a:latin typeface="Times New Roman" panose="02020603050405020304" pitchFamily="18" charset="0"/>
                <a:ea typeface="微软雅黑" panose="020B0503020204020204" pitchFamily="34" charset="-122"/>
                <a:cs typeface="Times New Roman" panose="02020603050405020304" pitchFamily="18" charset="0"/>
              </a:rPr>
              <a:t>令</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a:latin typeface="Times New Roman" panose="02020603050405020304" pitchFamily="18" charset="0"/>
                <a:ea typeface="微软雅黑" panose="020B0503020204020204" pitchFamily="34" charset="-122"/>
                <a:cs typeface="Times New Roman" panose="02020603050405020304" pitchFamily="18" charset="0"/>
              </a:rPr>
              <a:t>Π </a:t>
            </a:r>
            <a:r>
              <a:rPr lang="zh-CN" sz="2400" b="0">
                <a:latin typeface="Times New Roman" panose="02020603050405020304" pitchFamily="18" charset="0"/>
                <a:ea typeface="微软雅黑" panose="020B0503020204020204" pitchFamily="34" charset="-122"/>
                <a:cs typeface="Times New Roman" panose="02020603050405020304" pitchFamily="18" charset="0"/>
              </a:rPr>
              <a:t>是一个判定问题，如果问题</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a:latin typeface="Times New Roman" panose="02020603050405020304" pitchFamily="18" charset="0"/>
                <a:ea typeface="微软雅黑" panose="020B0503020204020204" pitchFamily="34" charset="-122"/>
                <a:cs typeface="Times New Roman" panose="02020603050405020304" pitchFamily="18" charset="0"/>
              </a:rPr>
              <a:t>Π </a:t>
            </a:r>
            <a:r>
              <a:rPr lang="zh-CN" sz="2400" b="0">
                <a:latin typeface="Times New Roman" panose="02020603050405020304" pitchFamily="18" charset="0"/>
                <a:ea typeface="微软雅黑" panose="020B0503020204020204" pitchFamily="34" charset="-122"/>
                <a:cs typeface="Times New Roman" panose="02020603050405020304" pitchFamily="18" charset="0"/>
              </a:rPr>
              <a:t>属于</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NP </a:t>
            </a:r>
            <a:r>
              <a:rPr lang="zh-CN" sz="2400" b="0">
                <a:latin typeface="Times New Roman" panose="02020603050405020304" pitchFamily="18" charset="0"/>
                <a:ea typeface="微软雅黑" panose="020B0503020204020204" pitchFamily="34" charset="-122"/>
                <a:cs typeface="Times New Roman" panose="02020603050405020304" pitchFamily="18" charset="0"/>
              </a:rPr>
              <a:t>类问题，并且对</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NP </a:t>
            </a:r>
            <a:r>
              <a:rPr lang="zh-CN" sz="2400" b="0">
                <a:latin typeface="Times New Roman" panose="02020603050405020304" pitchFamily="18" charset="0"/>
                <a:ea typeface="微软雅黑" panose="020B0503020204020204" pitchFamily="34" charset="-122"/>
                <a:cs typeface="Times New Roman" panose="02020603050405020304" pitchFamily="18" charset="0"/>
              </a:rPr>
              <a:t>类问题中的每一个问题</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a:latin typeface="Times New Roman" panose="02020603050405020304" pitchFamily="18" charset="0"/>
                <a:ea typeface="微软雅黑" panose="020B0503020204020204" pitchFamily="34" charset="-122"/>
                <a:cs typeface="Times New Roman" panose="02020603050405020304" pitchFamily="18" charset="0"/>
              </a:rPr>
              <a:t>Π'</a:t>
            </a:r>
            <a:r>
              <a:rPr lang="zh-CN" sz="2400" b="0">
                <a:latin typeface="Times New Roman" panose="02020603050405020304" pitchFamily="18" charset="0"/>
                <a:ea typeface="微软雅黑" panose="020B0503020204020204" pitchFamily="34" charset="-122"/>
                <a:cs typeface="Times New Roman" panose="02020603050405020304" pitchFamily="18" charset="0"/>
              </a:rPr>
              <a:t>，都有</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a:latin typeface="Times New Roman" panose="02020603050405020304" pitchFamily="18" charset="0"/>
                <a:ea typeface="微软雅黑" panose="020B0503020204020204" pitchFamily="34" charset="-122"/>
                <a:cs typeface="Times New Roman" panose="02020603050405020304" pitchFamily="18" charset="0"/>
              </a:rPr>
              <a:t>Π' ∝</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p</a:t>
            </a:r>
            <a:r>
              <a:rPr lang="zh-CN" sz="2400" b="0">
                <a:latin typeface="Times New Roman" panose="02020603050405020304" pitchFamily="18" charset="0"/>
                <a:ea typeface="微软雅黑" panose="020B0503020204020204" pitchFamily="34" charset="-122"/>
                <a:cs typeface="Times New Roman" panose="02020603050405020304" pitchFamily="18" charset="0"/>
              </a:rPr>
              <a:t>Π，则称判定问题</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zh-CN" sz="2400" b="0">
                <a:latin typeface="Times New Roman" panose="02020603050405020304" pitchFamily="18" charset="0"/>
                <a:ea typeface="微软雅黑" panose="020B0503020204020204" pitchFamily="34" charset="-122"/>
                <a:cs typeface="Times New Roman" panose="02020603050405020304" pitchFamily="18" charset="0"/>
              </a:rPr>
              <a:t>Π</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zh-CN" sz="2400" b="0">
                <a:latin typeface="Times New Roman" panose="02020603050405020304" pitchFamily="18" charset="0"/>
                <a:ea typeface="微软雅黑" panose="020B0503020204020204" pitchFamily="34" charset="-122"/>
                <a:cs typeface="Times New Roman" panose="02020603050405020304" pitchFamily="18" charset="0"/>
              </a:rPr>
              <a:t>是一个</a:t>
            </a:r>
            <a:r>
              <a:rPr lang="en-US" sz="2400" i="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NP</a:t>
            </a: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完全问题（</a:t>
            </a:r>
            <a:r>
              <a:rPr lang="en-US" sz="2400" i="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NP</a:t>
            </a:r>
            <a:r>
              <a:rPr lang="en-US"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complete  problem</a:t>
            </a: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2400" b="1">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也称</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NPC </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问题</a:t>
            </a:r>
            <a:r>
              <a:rPr lang="zh-CN" sz="2400" b="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9" name="对象 8"/>
          <p:cNvGraphicFramePr>
            <a:graphicFrameLocks noChangeAspect="1"/>
          </p:cNvGraphicFramePr>
          <p:nvPr/>
        </p:nvGraphicFramePr>
        <p:xfrm>
          <a:off x="3318510" y="2963545"/>
          <a:ext cx="4667885" cy="2440305"/>
        </p:xfrm>
        <a:graphic>
          <a:graphicData uri="http://schemas.openxmlformats.org/presentationml/2006/ole">
            <mc:AlternateContent xmlns:mc="http://schemas.openxmlformats.org/markup-compatibility/2006">
              <mc:Choice xmlns:v="urn:schemas-microsoft-com:vml" Requires="v">
                <p:oleObj r:id="rId3" imgW="2533650" imgH="1323975" progId="Paint.Picture">
                  <p:embed/>
                </p:oleObj>
              </mc:Choice>
              <mc:Fallback>
                <p:oleObj r:id="rId3" imgW="2533650" imgH="1323975" progId="Paint.Picture">
                  <p:embed/>
                  <p:pic>
                    <p:nvPicPr>
                      <p:cNvPr id="9" name="对象 8"/>
                      <p:cNvPicPr/>
                      <p:nvPr/>
                    </p:nvPicPr>
                    <p:blipFill>
                      <a:blip r:embed="rId4"/>
                      <a:stretch>
                        <a:fillRect/>
                      </a:stretch>
                    </p:blipFill>
                    <p:spPr>
                      <a:xfrm>
                        <a:off x="3318510" y="2963545"/>
                        <a:ext cx="4667885" cy="2440305"/>
                      </a:xfrm>
                      <a:prstGeom prst="rect">
                        <a:avLst/>
                      </a:prstGeom>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12.3.2  NP完全问题的定义</a:t>
            </a:r>
          </a:p>
        </p:txBody>
      </p:sp>
      <p:sp>
        <p:nvSpPr>
          <p:cNvPr id="100" name="文本框 99"/>
          <p:cNvSpPr txBox="1"/>
          <p:nvPr/>
        </p:nvSpPr>
        <p:spPr>
          <a:xfrm>
            <a:off x="736600" y="937895"/>
            <a:ext cx="10654665" cy="1420495"/>
          </a:xfrm>
          <a:prstGeom prst="rect">
            <a:avLst/>
          </a:prstGeom>
          <a:noFill/>
          <a:ln w="9525">
            <a:noFill/>
          </a:ln>
        </p:spPr>
        <p:txBody>
          <a:bodyPr wrap="square">
            <a:spAutoFit/>
          </a:bodyPr>
          <a:lstStyle/>
          <a:p>
            <a:pPr indent="0" algn="just">
              <a:lnSpc>
                <a:spcPct val="120000"/>
              </a:lnSpc>
              <a:spcBef>
                <a:spcPts val="0"/>
              </a:spcBef>
              <a:spcAft>
                <a:spcPts val="0"/>
              </a:spcAft>
            </a:pP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定义</a:t>
            </a:r>
            <a:r>
              <a:rPr lang="en-US"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12.6</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zh-CN" sz="2400" b="0">
                <a:latin typeface="Times New Roman" panose="02020603050405020304" pitchFamily="18" charset="0"/>
                <a:ea typeface="微软雅黑" panose="020B0503020204020204" pitchFamily="34" charset="-122"/>
                <a:cs typeface="Times New Roman" panose="02020603050405020304" pitchFamily="18" charset="0"/>
              </a:rPr>
              <a:t>令</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a:latin typeface="Times New Roman" panose="02020603050405020304" pitchFamily="18" charset="0"/>
                <a:ea typeface="微软雅黑" panose="020B0503020204020204" pitchFamily="34" charset="-122"/>
                <a:cs typeface="Times New Roman" panose="02020603050405020304" pitchFamily="18" charset="0"/>
              </a:rPr>
              <a:t>Π </a:t>
            </a:r>
            <a:r>
              <a:rPr lang="zh-CN" sz="2400" b="0">
                <a:latin typeface="Times New Roman" panose="02020603050405020304" pitchFamily="18" charset="0"/>
                <a:ea typeface="微软雅黑" panose="020B0503020204020204" pitchFamily="34" charset="-122"/>
                <a:cs typeface="Times New Roman" panose="02020603050405020304" pitchFamily="18" charset="0"/>
              </a:rPr>
              <a:t>是一个判定问题，如果问题</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a:latin typeface="Times New Roman" panose="02020603050405020304" pitchFamily="18" charset="0"/>
                <a:ea typeface="微软雅黑" panose="020B0503020204020204" pitchFamily="34" charset="-122"/>
                <a:cs typeface="Times New Roman" panose="02020603050405020304" pitchFamily="18" charset="0"/>
              </a:rPr>
              <a:t>Π </a:t>
            </a:r>
            <a:r>
              <a:rPr lang="zh-CN" sz="2400" b="0">
                <a:latin typeface="Times New Roman" panose="02020603050405020304" pitchFamily="18" charset="0"/>
                <a:ea typeface="微软雅黑" panose="020B0503020204020204" pitchFamily="34" charset="-122"/>
                <a:cs typeface="Times New Roman" panose="02020603050405020304" pitchFamily="18" charset="0"/>
              </a:rPr>
              <a:t>属于</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NP </a:t>
            </a:r>
            <a:r>
              <a:rPr lang="zh-CN" sz="2400" b="0">
                <a:latin typeface="Times New Roman" panose="02020603050405020304" pitchFamily="18" charset="0"/>
                <a:ea typeface="微软雅黑" panose="020B0503020204020204" pitchFamily="34" charset="-122"/>
                <a:cs typeface="Times New Roman" panose="02020603050405020304" pitchFamily="18" charset="0"/>
              </a:rPr>
              <a:t>类问题，并且对</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NP </a:t>
            </a:r>
            <a:r>
              <a:rPr lang="zh-CN" sz="2400" b="0">
                <a:latin typeface="Times New Roman" panose="02020603050405020304" pitchFamily="18" charset="0"/>
                <a:ea typeface="微软雅黑" panose="020B0503020204020204" pitchFamily="34" charset="-122"/>
                <a:cs typeface="Times New Roman" panose="02020603050405020304" pitchFamily="18" charset="0"/>
              </a:rPr>
              <a:t>类问题中的每一个问题</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a:latin typeface="Times New Roman" panose="02020603050405020304" pitchFamily="18" charset="0"/>
                <a:ea typeface="微软雅黑" panose="020B0503020204020204" pitchFamily="34" charset="-122"/>
                <a:cs typeface="Times New Roman" panose="02020603050405020304" pitchFamily="18" charset="0"/>
              </a:rPr>
              <a:t>Π'</a:t>
            </a:r>
            <a:r>
              <a:rPr lang="zh-CN" sz="2400" b="0">
                <a:latin typeface="Times New Roman" panose="02020603050405020304" pitchFamily="18" charset="0"/>
                <a:ea typeface="微软雅黑" panose="020B0503020204020204" pitchFamily="34" charset="-122"/>
                <a:cs typeface="Times New Roman" panose="02020603050405020304" pitchFamily="18" charset="0"/>
              </a:rPr>
              <a:t>，都有</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a:latin typeface="Times New Roman" panose="02020603050405020304" pitchFamily="18" charset="0"/>
                <a:ea typeface="微软雅黑" panose="020B0503020204020204" pitchFamily="34" charset="-122"/>
                <a:cs typeface="Times New Roman" panose="02020603050405020304" pitchFamily="18" charset="0"/>
              </a:rPr>
              <a:t>Π' ∝</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p</a:t>
            </a:r>
            <a:r>
              <a:rPr lang="zh-CN" sz="2400" b="0">
                <a:latin typeface="Times New Roman" panose="02020603050405020304" pitchFamily="18" charset="0"/>
                <a:ea typeface="微软雅黑" panose="020B0503020204020204" pitchFamily="34" charset="-122"/>
                <a:cs typeface="Times New Roman" panose="02020603050405020304" pitchFamily="18" charset="0"/>
              </a:rPr>
              <a:t>Π，则称判定问题</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zh-CN" sz="2400" b="0">
                <a:latin typeface="Times New Roman" panose="02020603050405020304" pitchFamily="18" charset="0"/>
                <a:ea typeface="微软雅黑" panose="020B0503020204020204" pitchFamily="34" charset="-122"/>
                <a:cs typeface="Times New Roman" panose="02020603050405020304" pitchFamily="18" charset="0"/>
              </a:rPr>
              <a:t>Π</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zh-CN" sz="2400" b="0">
                <a:latin typeface="Times New Roman" panose="02020603050405020304" pitchFamily="18" charset="0"/>
                <a:ea typeface="微软雅黑" panose="020B0503020204020204" pitchFamily="34" charset="-122"/>
                <a:cs typeface="Times New Roman" panose="02020603050405020304" pitchFamily="18" charset="0"/>
              </a:rPr>
              <a:t>是一个</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i="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NP </a:t>
            </a: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完全问题（</a:t>
            </a:r>
            <a:r>
              <a:rPr lang="en-US" sz="2400" i="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NP</a:t>
            </a:r>
            <a:r>
              <a:rPr lang="en-US"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complete  problem</a:t>
            </a: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2400" b="1">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也称</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NPC </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问题</a:t>
            </a:r>
            <a:r>
              <a:rPr lang="zh-CN" sz="2400" b="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1" name="文本框 100"/>
          <p:cNvSpPr txBox="1"/>
          <p:nvPr/>
        </p:nvSpPr>
        <p:spPr>
          <a:xfrm>
            <a:off x="1219835" y="2615565"/>
            <a:ext cx="10171430" cy="1420495"/>
          </a:xfrm>
          <a:prstGeom prst="rect">
            <a:avLst/>
          </a:prstGeom>
          <a:noFill/>
          <a:ln w="9525">
            <a:noFill/>
          </a:ln>
        </p:spPr>
        <p:txBody>
          <a:bodyPr wrap="square">
            <a:spAutoFit/>
          </a:bodyPr>
          <a:lstStyle/>
          <a:p>
            <a:pPr indent="0" algn="just">
              <a:lnSpc>
                <a:spcPct val="120000"/>
              </a:lnSpc>
              <a:spcBef>
                <a:spcPts val="0"/>
              </a:spcBef>
              <a:spcAft>
                <a:spcPts val="0"/>
              </a:spcAft>
            </a:pPr>
            <a:r>
              <a:rPr lang="en-US" sz="2400" b="0" i="1">
                <a:latin typeface="Times New Roman" panose="02020603050405020304" pitchFamily="18" charset="0"/>
                <a:ea typeface="微软雅黑" panose="020B0503020204020204" pitchFamily="34" charset="-122"/>
                <a:cs typeface="Times New Roman" panose="02020603050405020304" pitchFamily="18" charset="0"/>
              </a:rPr>
              <a:t>NP </a:t>
            </a:r>
            <a:r>
              <a:rPr lang="zh-CN" sz="2400" b="0">
                <a:latin typeface="Times New Roman" panose="02020603050405020304" pitchFamily="18" charset="0"/>
                <a:ea typeface="微软雅黑" panose="020B0503020204020204" pitchFamily="34" charset="-122"/>
                <a:cs typeface="Times New Roman" panose="02020603050405020304" pitchFamily="18" charset="0"/>
              </a:rPr>
              <a:t>完全问题是</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NP </a:t>
            </a:r>
            <a:r>
              <a:rPr lang="zh-CN" sz="2400" b="0">
                <a:latin typeface="Times New Roman" panose="02020603050405020304" pitchFamily="18" charset="0"/>
                <a:ea typeface="微软雅黑" panose="020B0503020204020204" pitchFamily="34" charset="-122"/>
                <a:cs typeface="Times New Roman" panose="02020603050405020304" pitchFamily="18" charset="0"/>
              </a:rPr>
              <a:t>类问题中最有代表性的一类问题，</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NP </a:t>
            </a:r>
            <a:r>
              <a:rPr lang="zh-CN" sz="2400" b="0">
                <a:latin typeface="Times New Roman" panose="02020603050405020304" pitchFamily="18" charset="0"/>
                <a:ea typeface="微软雅黑" panose="020B0503020204020204" pitchFamily="34" charset="-122"/>
                <a:cs typeface="Times New Roman" panose="02020603050405020304" pitchFamily="18" charset="0"/>
              </a:rPr>
              <a:t>完全问题有一个重要性质：</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如果一个</a:t>
            </a:r>
            <a:r>
              <a:rPr lang="en-US" alt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NP </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完全问题能够在多项式时间内得到求解，那么</a:t>
            </a:r>
            <a:r>
              <a:rPr lang="en-US" alt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NP </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类问题中的每一个问题都可以在多项式时间内得到求解</a:t>
            </a:r>
            <a:r>
              <a:rPr lang="zh-CN" sz="2400" b="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Freeform 84"/>
          <p:cNvSpPr/>
          <p:nvPr/>
        </p:nvSpPr>
        <p:spPr bwMode="auto">
          <a:xfrm>
            <a:off x="727977" y="2703933"/>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6" name="文本框 5"/>
          <p:cNvSpPr txBox="1"/>
          <p:nvPr/>
        </p:nvSpPr>
        <p:spPr>
          <a:xfrm>
            <a:off x="1219835" y="4088765"/>
            <a:ext cx="10170795" cy="1863725"/>
          </a:xfrm>
          <a:prstGeom prst="rect">
            <a:avLst/>
          </a:prstGeom>
          <a:noFill/>
          <a:ln w="9525">
            <a:noFill/>
          </a:ln>
        </p:spPr>
        <p:txBody>
          <a:bodyPr wrap="square">
            <a:spAutoFit/>
          </a:bodyPr>
          <a:lstStyle/>
          <a:p>
            <a:pPr indent="0" algn="just">
              <a:lnSpc>
                <a:spcPct val="120000"/>
              </a:lnSpc>
              <a:spcBef>
                <a:spcPts val="0"/>
              </a:spcBef>
              <a:spcAft>
                <a:spcPts val="0"/>
              </a:spcAft>
            </a:pPr>
            <a:r>
              <a:rPr lang="zh-CN" sz="2400" b="0">
                <a:latin typeface="Times New Roman" panose="02020603050405020304" pitchFamily="18" charset="0"/>
                <a:ea typeface="微软雅黑" panose="020B0503020204020204" pitchFamily="34" charset="-122"/>
                <a:cs typeface="Times New Roman" panose="02020603050405020304" pitchFamily="18" charset="0"/>
              </a:rPr>
              <a:t>目前还没有一个</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NP </a:t>
            </a:r>
            <a:r>
              <a:rPr lang="zh-CN" sz="2400" b="0">
                <a:latin typeface="Times New Roman" panose="02020603050405020304" pitchFamily="18" charset="0"/>
                <a:ea typeface="微软雅黑" panose="020B0503020204020204" pitchFamily="34" charset="-122"/>
                <a:cs typeface="Times New Roman" panose="02020603050405020304" pitchFamily="18" charset="0"/>
              </a:rPr>
              <a:t>完全问题发现有多项式时间算法。这些问题</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也许存在多项式时间算法</a:t>
            </a:r>
            <a:r>
              <a:rPr lang="zh-CN" sz="2400" b="0">
                <a:latin typeface="Times New Roman" panose="02020603050405020304" pitchFamily="18" charset="0"/>
                <a:ea typeface="微软雅黑" panose="020B0503020204020204" pitchFamily="34" charset="-122"/>
                <a:cs typeface="Times New Roman" panose="02020603050405020304" pitchFamily="18" charset="0"/>
              </a:rPr>
              <a:t>，因为计算机科学是相对新生的科学，肯定还会有新的算法设计技术有待发现；这些问题</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也许不存在多项式时间算法</a:t>
            </a:r>
            <a:r>
              <a:rPr lang="zh-CN" sz="2400" b="0">
                <a:latin typeface="Times New Roman" panose="02020603050405020304" pitchFamily="18" charset="0"/>
                <a:ea typeface="微软雅黑" panose="020B0503020204020204" pitchFamily="34" charset="-122"/>
                <a:cs typeface="Times New Roman" panose="02020603050405020304" pitchFamily="18" charset="0"/>
              </a:rPr>
              <a:t>，但目前缺乏足够的技术来证明这一点。</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Freeform 84"/>
          <p:cNvSpPr/>
          <p:nvPr/>
        </p:nvSpPr>
        <p:spPr bwMode="auto">
          <a:xfrm>
            <a:off x="727977" y="4184753"/>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P spid="5" grpId="0" animBg="1"/>
      <p:bldP spid="6" grpId="0"/>
      <p:bldP spid="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12.3.3  基本的NP完全问题</a:t>
            </a:r>
          </a:p>
        </p:txBody>
      </p:sp>
      <p:sp>
        <p:nvSpPr>
          <p:cNvPr id="101" name="文本框 100"/>
          <p:cNvSpPr txBox="1"/>
          <p:nvPr/>
        </p:nvSpPr>
        <p:spPr>
          <a:xfrm>
            <a:off x="1282700" y="935990"/>
            <a:ext cx="10033635" cy="1863725"/>
          </a:xfrm>
          <a:prstGeom prst="rect">
            <a:avLst/>
          </a:prstGeom>
          <a:noFill/>
          <a:ln w="9525">
            <a:noFill/>
          </a:ln>
        </p:spPr>
        <p:txBody>
          <a:bodyPr wrap="square">
            <a:spAutoFit/>
          </a:bodyPr>
          <a:lstStyle/>
          <a:p>
            <a:pPr indent="0" algn="just">
              <a:lnSpc>
                <a:spcPct val="120000"/>
              </a:lnSpc>
              <a:spcBef>
                <a:spcPts val="0"/>
              </a:spcBef>
              <a:spcAft>
                <a:spcPts val="0"/>
              </a:spcAft>
            </a:pPr>
            <a:r>
              <a:rPr lang="zh-CN" sz="2400" b="0">
                <a:latin typeface="Times New Roman" panose="02020603050405020304" pitchFamily="18" charset="0"/>
                <a:ea typeface="微软雅黑" panose="020B0503020204020204" pitchFamily="34" charset="-122"/>
                <a:cs typeface="Times New Roman" panose="02020603050405020304" pitchFamily="18" charset="0"/>
              </a:rPr>
              <a:t>证明一个判定问题</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zh-CN" sz="2400" b="0">
                <a:latin typeface="Times New Roman" panose="02020603050405020304" pitchFamily="18" charset="0"/>
                <a:ea typeface="微软雅黑" panose="020B0503020204020204" pitchFamily="34" charset="-122"/>
                <a:cs typeface="Times New Roman" panose="02020603050405020304" pitchFamily="18" charset="0"/>
              </a:rPr>
              <a:t>Π</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zh-CN" sz="2400" b="0">
                <a:latin typeface="Times New Roman" panose="02020603050405020304" pitchFamily="18" charset="0"/>
                <a:ea typeface="微软雅黑" panose="020B0503020204020204" pitchFamily="34" charset="-122"/>
                <a:cs typeface="Times New Roman" panose="02020603050405020304" pitchFamily="18" charset="0"/>
              </a:rPr>
              <a:t>是</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NP </a:t>
            </a:r>
            <a:r>
              <a:rPr lang="zh-CN" sz="2400" b="0">
                <a:latin typeface="Times New Roman" panose="02020603050405020304" pitchFamily="18" charset="0"/>
                <a:ea typeface="微软雅黑" panose="020B0503020204020204" pitchFamily="34" charset="-122"/>
                <a:cs typeface="Times New Roman" panose="02020603050405020304" pitchFamily="18" charset="0"/>
              </a:rPr>
              <a:t>完全问题需要经过两个步骤：</a:t>
            </a:r>
          </a:p>
          <a:p>
            <a:pPr indent="0" algn="just">
              <a:lnSpc>
                <a:spcPct val="120000"/>
              </a:lnSpc>
              <a:spcBef>
                <a:spcPts val="0"/>
              </a:spcBef>
              <a:spcAft>
                <a:spcPts val="0"/>
              </a:spcAft>
            </a:pP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）证明问题</a:t>
            </a:r>
            <a:r>
              <a:rPr lang="en-US" alt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Π</a:t>
            </a:r>
            <a:r>
              <a:rPr lang="en-US" alt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属于</a:t>
            </a:r>
            <a:r>
              <a:rPr lang="en-US" alt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NP </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类问题</a:t>
            </a:r>
            <a:r>
              <a:rPr lang="zh-CN" sz="2400" b="0">
                <a:latin typeface="Times New Roman" panose="02020603050405020304" pitchFamily="18" charset="0"/>
                <a:ea typeface="微软雅黑" panose="020B0503020204020204" pitchFamily="34" charset="-122"/>
                <a:cs typeface="Times New Roman" panose="02020603050405020304" pitchFamily="18" charset="0"/>
              </a:rPr>
              <a:t>，也就是说，可以在多项式时间以非确定性算法实现验证；</a:t>
            </a:r>
          </a:p>
          <a:p>
            <a:pPr indent="0" algn="just">
              <a:lnSpc>
                <a:spcPct val="120000"/>
              </a:lnSpc>
              <a:spcBef>
                <a:spcPts val="0"/>
              </a:spcBef>
              <a:spcAft>
                <a:spcPts val="0"/>
              </a:spcAft>
            </a:pP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）证明一个已知的</a:t>
            </a:r>
            <a:r>
              <a:rPr lang="en-US" alt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NP </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完全问题能够在多项式时间变换为问题</a:t>
            </a:r>
            <a:r>
              <a:rPr lang="en-US" alt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Π。</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Freeform 84"/>
          <p:cNvSpPr/>
          <p:nvPr/>
        </p:nvSpPr>
        <p:spPr bwMode="auto">
          <a:xfrm>
            <a:off x="723532" y="1038963"/>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8" name="Freeform 84"/>
          <p:cNvSpPr/>
          <p:nvPr/>
        </p:nvSpPr>
        <p:spPr bwMode="auto">
          <a:xfrm>
            <a:off x="723532" y="3264638"/>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6" name="Freeform 84"/>
          <p:cNvSpPr/>
          <p:nvPr/>
        </p:nvSpPr>
        <p:spPr bwMode="auto">
          <a:xfrm>
            <a:off x="723532" y="4136493"/>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3" name="文本框 2"/>
          <p:cNvSpPr txBox="1"/>
          <p:nvPr/>
        </p:nvSpPr>
        <p:spPr>
          <a:xfrm>
            <a:off x="1282700" y="3119755"/>
            <a:ext cx="10314940" cy="1420495"/>
          </a:xfrm>
          <a:prstGeom prst="rect">
            <a:avLst/>
          </a:prstGeom>
          <a:noFill/>
          <a:ln w="9525">
            <a:noFill/>
          </a:ln>
        </p:spPr>
        <p:txBody>
          <a:bodyPr wrap="square">
            <a:spAutoFit/>
          </a:bodyPr>
          <a:lstStyle/>
          <a:p>
            <a:pPr indent="0" algn="just">
              <a:lnSpc>
                <a:spcPct val="120000"/>
              </a:lnSpc>
              <a:spcBef>
                <a:spcPts val="0"/>
              </a:spcBef>
              <a:spcAft>
                <a:spcPts val="0"/>
              </a:spcAft>
            </a:pPr>
            <a:r>
              <a:rPr lang="en-US"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1971</a:t>
            </a:r>
            <a:r>
              <a:rPr 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年，</a:t>
            </a:r>
            <a:r>
              <a:rPr lang="en-US"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Cook</a:t>
            </a:r>
            <a:r>
              <a:rPr 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在</a:t>
            </a:r>
            <a:r>
              <a:rPr lang="en-US"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Cook</a:t>
            </a:r>
            <a:r>
              <a:rPr 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定理中证明了</a:t>
            </a:r>
            <a:r>
              <a:rPr lang="en-US"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SAT</a:t>
            </a:r>
            <a:r>
              <a:rPr 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可满足问题是</a:t>
            </a:r>
            <a:r>
              <a:rPr lang="en-US" sz="2400" b="0"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NP</a:t>
            </a:r>
            <a:r>
              <a:rPr 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完全的。</a:t>
            </a:r>
          </a:p>
          <a:p>
            <a:pPr indent="0" algn="just">
              <a:lnSpc>
                <a:spcPct val="120000"/>
              </a:lnSpc>
              <a:spcBef>
                <a:spcPts val="0"/>
              </a:spcBef>
              <a:spcAft>
                <a:spcPts val="0"/>
              </a:spcAft>
            </a:pPr>
            <a:endParaRPr 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indent="0" algn="just">
              <a:lnSpc>
                <a:spcPct val="120000"/>
              </a:lnSpc>
              <a:spcBef>
                <a:spcPts val="0"/>
              </a:spcBef>
              <a:spcAft>
                <a:spcPts val="0"/>
              </a:spcAft>
            </a:pPr>
            <a:r>
              <a:rPr lang="en-US"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1972</a:t>
            </a:r>
            <a:r>
              <a:rPr 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年，</a:t>
            </a:r>
            <a:r>
              <a:rPr lang="en-US"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Karp</a:t>
            </a:r>
            <a:r>
              <a:rPr 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证明了十几个问题都是</a:t>
            </a:r>
            <a:r>
              <a:rPr lang="en-US" sz="2400" b="0"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NP</a:t>
            </a:r>
            <a:r>
              <a:rPr 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完全的。</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P spid="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12.3.3  基本的NP完全问题</a:t>
            </a:r>
          </a:p>
        </p:txBody>
      </p:sp>
      <p:sp>
        <p:nvSpPr>
          <p:cNvPr id="101" name="文本框 100"/>
          <p:cNvSpPr txBox="1"/>
          <p:nvPr/>
        </p:nvSpPr>
        <p:spPr>
          <a:xfrm>
            <a:off x="1217295" y="935990"/>
            <a:ext cx="10142855" cy="2306320"/>
          </a:xfrm>
          <a:prstGeom prst="rect">
            <a:avLst/>
          </a:prstGeom>
          <a:noFill/>
          <a:ln w="9525">
            <a:noFill/>
          </a:ln>
        </p:spPr>
        <p:txBody>
          <a:bodyPr wrap="square">
            <a:spAutoFit/>
          </a:bodyPr>
          <a:lstStyle/>
          <a:p>
            <a:pPr indent="0" algn="just" fontAlgn="auto">
              <a:lnSpc>
                <a:spcPct val="120000"/>
              </a:lnSpc>
              <a:spcBef>
                <a:spcPts val="1000"/>
              </a:spcBef>
              <a:spcAft>
                <a:spcPts val="1000"/>
              </a:spcAft>
            </a:pPr>
            <a:r>
              <a:rPr lang="en-US"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SAT</a:t>
            </a: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问题（</a:t>
            </a:r>
            <a:r>
              <a:rPr lang="en-US"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boolean satisfiability problem</a:t>
            </a: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。也称为合取范式的可满足问题，来源于许多实际的逻辑推理及应用。对于合取范式</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A</a:t>
            </a:r>
            <a:r>
              <a:rPr lang="en-US" sz="2400" b="0">
                <a:latin typeface="Times New Roman" panose="02020603050405020304" pitchFamily="18" charset="0"/>
                <a:ea typeface="微软雅黑" panose="020B0503020204020204" pitchFamily="34" charset="-122"/>
                <a:cs typeface="Times New Roman" panose="02020603050405020304" pitchFamily="18" charset="0"/>
              </a:rPr>
              <a:t> =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A</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1</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A</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2</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A</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n</a:t>
            </a:r>
            <a:r>
              <a:rPr lang="zh-CN" sz="2400" b="0">
                <a:latin typeface="Times New Roman" panose="02020603050405020304" pitchFamily="18" charset="0"/>
                <a:ea typeface="微软雅黑" panose="020B0503020204020204" pitchFamily="34" charset="-122"/>
                <a:cs typeface="Times New Roman" panose="02020603050405020304" pitchFamily="18" charset="0"/>
              </a:rPr>
              <a:t>，子句</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A</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i </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a</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1</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a</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2</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a</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k</a:t>
            </a:r>
            <a:r>
              <a:rPr lang="zh-CN"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a:latin typeface="Times New Roman" panose="02020603050405020304" pitchFamily="18" charset="0"/>
                <a:ea typeface="微软雅黑" panose="020B0503020204020204" pitchFamily="34" charset="-122"/>
                <a:cs typeface="Times New Roman" panose="02020603050405020304" pitchFamily="18" charset="0"/>
              </a:rPr>
              <a:t>1≤</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a:t>
            </a:r>
            <a:r>
              <a:rPr lang="zh-CN"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a</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i </a:t>
            </a:r>
            <a:r>
              <a:rPr lang="zh-CN" sz="2400" b="0">
                <a:latin typeface="Times New Roman" panose="02020603050405020304" pitchFamily="18" charset="0"/>
                <a:ea typeface="微软雅黑" panose="020B0503020204020204" pitchFamily="34" charset="-122"/>
                <a:cs typeface="Times New Roman" panose="02020603050405020304" pitchFamily="18" charset="0"/>
              </a:rPr>
              <a:t>为某一布尔变量或布尔变量的非。</a:t>
            </a:r>
            <a:r>
              <a:rPr lang="en-US" sz="2400" b="0">
                <a:latin typeface="Times New Roman" panose="02020603050405020304" pitchFamily="18" charset="0"/>
                <a:ea typeface="微软雅黑" panose="020B0503020204020204" pitchFamily="34" charset="-122"/>
                <a:cs typeface="Times New Roman" panose="02020603050405020304" pitchFamily="18" charset="0"/>
              </a:rPr>
              <a:t>SAT </a:t>
            </a:r>
            <a:r>
              <a:rPr lang="zh-CN" sz="2400" b="0">
                <a:latin typeface="Times New Roman" panose="02020603050405020304" pitchFamily="18" charset="0"/>
                <a:ea typeface="微软雅黑" panose="020B0503020204020204" pitchFamily="34" charset="-122"/>
                <a:cs typeface="Times New Roman" panose="02020603050405020304" pitchFamily="18" charset="0"/>
              </a:rPr>
              <a:t>问题是指：是否存在一组对所有布尔变量的赋值（</a:t>
            </a:r>
            <a:r>
              <a:rPr lang="en-US" sz="2400" b="0">
                <a:latin typeface="Times New Roman" panose="02020603050405020304" pitchFamily="18" charset="0"/>
                <a:ea typeface="微软雅黑" panose="020B0503020204020204" pitchFamily="34" charset="-122"/>
                <a:cs typeface="Times New Roman" panose="02020603050405020304" pitchFamily="18" charset="0"/>
              </a:rPr>
              <a:t>true</a:t>
            </a:r>
            <a:r>
              <a:rPr lang="zh-CN" sz="2400" b="0">
                <a:latin typeface="Times New Roman" panose="02020603050405020304" pitchFamily="18" charset="0"/>
                <a:ea typeface="微软雅黑" panose="020B0503020204020204" pitchFamily="34" charset="-122"/>
                <a:cs typeface="Times New Roman" panose="02020603050405020304" pitchFamily="18" charset="0"/>
              </a:rPr>
              <a:t>或</a:t>
            </a:r>
            <a:r>
              <a:rPr lang="en-US" sz="2400" b="0">
                <a:latin typeface="Times New Roman" panose="02020603050405020304" pitchFamily="18" charset="0"/>
                <a:ea typeface="微软雅黑" panose="020B0503020204020204" pitchFamily="34" charset="-122"/>
                <a:cs typeface="Times New Roman" panose="02020603050405020304" pitchFamily="18" charset="0"/>
              </a:rPr>
              <a:t>false</a:t>
            </a:r>
            <a:r>
              <a:rPr lang="zh-CN" sz="2400" b="0">
                <a:latin typeface="Times New Roman" panose="02020603050405020304" pitchFamily="18" charset="0"/>
                <a:ea typeface="微软雅黑" panose="020B0503020204020204" pitchFamily="34" charset="-122"/>
                <a:cs typeface="Times New Roman" panose="02020603050405020304" pitchFamily="18" charset="0"/>
              </a:rPr>
              <a:t>），使得合取范式</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A </a:t>
            </a:r>
            <a:r>
              <a:rPr lang="zh-CN" sz="2400" b="0">
                <a:latin typeface="Times New Roman" panose="02020603050405020304" pitchFamily="18" charset="0"/>
                <a:ea typeface="微软雅黑" panose="020B0503020204020204" pitchFamily="34" charset="-122"/>
                <a:cs typeface="Times New Roman" panose="02020603050405020304" pitchFamily="18" charset="0"/>
              </a:rPr>
              <a:t>的值为真。</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Freeform 84"/>
          <p:cNvSpPr/>
          <p:nvPr/>
        </p:nvSpPr>
        <p:spPr bwMode="auto">
          <a:xfrm>
            <a:off x="723532" y="1038963"/>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8" name="Freeform 84"/>
          <p:cNvSpPr/>
          <p:nvPr/>
        </p:nvSpPr>
        <p:spPr bwMode="auto">
          <a:xfrm>
            <a:off x="723532" y="3512923"/>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6" name="Freeform 84"/>
          <p:cNvSpPr/>
          <p:nvPr/>
        </p:nvSpPr>
        <p:spPr bwMode="auto">
          <a:xfrm>
            <a:off x="723532" y="5012793"/>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3" name="文本框 2"/>
          <p:cNvSpPr txBox="1"/>
          <p:nvPr/>
        </p:nvSpPr>
        <p:spPr>
          <a:xfrm>
            <a:off x="1217295" y="3348990"/>
            <a:ext cx="10142855" cy="3006090"/>
          </a:xfrm>
          <a:prstGeom prst="rect">
            <a:avLst/>
          </a:prstGeom>
          <a:noFill/>
          <a:ln w="9525">
            <a:noFill/>
          </a:ln>
        </p:spPr>
        <p:txBody>
          <a:bodyPr wrap="square">
            <a:spAutoFit/>
          </a:bodyPr>
          <a:lstStyle/>
          <a:p>
            <a:pPr indent="0" algn="just" fontAlgn="auto">
              <a:lnSpc>
                <a:spcPct val="120000"/>
              </a:lnSpc>
              <a:spcBef>
                <a:spcPts val="1000"/>
              </a:spcBef>
              <a:spcAft>
                <a:spcPts val="1000"/>
              </a:spcAft>
            </a:pP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最大团问题（</a:t>
            </a:r>
            <a:r>
              <a:rPr lang="en-US"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maximum clique problem</a:t>
            </a: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。图</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G</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V</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E</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的团是图</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G </a:t>
            </a:r>
            <a:r>
              <a:rPr lang="zh-CN" sz="2400" b="0">
                <a:latin typeface="Times New Roman" panose="02020603050405020304" pitchFamily="18" charset="0"/>
                <a:ea typeface="微软雅黑" panose="020B0503020204020204" pitchFamily="34" charset="-122"/>
                <a:cs typeface="Times New Roman" panose="02020603050405020304" pitchFamily="18" charset="0"/>
              </a:rPr>
              <a:t>的一个完全子图，该子图中任意两个互异的顶点都有一条边相连。团问题是对于给定的无向图</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G</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V</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E</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和正整数</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k</a:t>
            </a:r>
            <a:r>
              <a:rPr lang="zh-CN" sz="2400" b="0">
                <a:latin typeface="Times New Roman" panose="02020603050405020304" pitchFamily="18" charset="0"/>
                <a:ea typeface="微软雅黑" panose="020B0503020204020204" pitchFamily="34" charset="-122"/>
                <a:cs typeface="Times New Roman" panose="02020603050405020304" pitchFamily="18" charset="0"/>
              </a:rPr>
              <a:t>，是否存在具有</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k </a:t>
            </a:r>
            <a:r>
              <a:rPr lang="zh-CN" sz="2400" b="0">
                <a:latin typeface="Times New Roman" panose="02020603050405020304" pitchFamily="18" charset="0"/>
                <a:ea typeface="微软雅黑" panose="020B0503020204020204" pitchFamily="34" charset="-122"/>
                <a:cs typeface="Times New Roman" panose="02020603050405020304" pitchFamily="18" charset="0"/>
              </a:rPr>
              <a:t>个顶点的团。</a:t>
            </a:r>
          </a:p>
          <a:p>
            <a:pPr indent="0" algn="just" fontAlgn="auto">
              <a:lnSpc>
                <a:spcPct val="120000"/>
              </a:lnSpc>
              <a:spcBef>
                <a:spcPts val="1000"/>
              </a:spcBef>
              <a:spcAft>
                <a:spcPts val="1000"/>
              </a:spcAft>
            </a:pP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图着色问题（</a:t>
            </a:r>
            <a:r>
              <a:rPr lang="en-US"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graph coloring problem</a:t>
            </a: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。给定无向连通图</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G</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V</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E</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zh-CN" sz="2400" b="0">
                <a:latin typeface="Times New Roman" panose="02020603050405020304" pitchFamily="18" charset="0"/>
                <a:ea typeface="微软雅黑" panose="020B0503020204020204" pitchFamily="34" charset="-122"/>
                <a:cs typeface="Times New Roman" panose="02020603050405020304" pitchFamily="18" charset="0"/>
              </a:rPr>
              <a:t>和正整数</a:t>
            </a:r>
            <a:r>
              <a:rPr lang="en-US" sz="2400" b="0" i="1">
                <a:latin typeface="Times New Roman" panose="02020603050405020304" pitchFamily="18" charset="0"/>
                <a:ea typeface="微软雅黑" panose="020B0503020204020204" pitchFamily="34" charset="-122"/>
                <a:cs typeface="Times New Roman" panose="02020603050405020304" pitchFamily="18" charset="0"/>
              </a:rPr>
              <a:t>k</a:t>
            </a:r>
            <a:r>
              <a:rPr lang="zh-CN" sz="2400" b="0">
                <a:latin typeface="Times New Roman" panose="02020603050405020304" pitchFamily="18" charset="0"/>
                <a:ea typeface="微软雅黑" panose="020B0503020204020204" pitchFamily="34" charset="-122"/>
                <a:cs typeface="Times New Roman" panose="02020603050405020304" pitchFamily="18" charset="0"/>
              </a:rPr>
              <a:t>，是否可以用</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k </a:t>
            </a:r>
            <a:r>
              <a:rPr lang="zh-CN" sz="2400" b="0">
                <a:latin typeface="Times New Roman" panose="02020603050405020304" pitchFamily="18" charset="0"/>
                <a:ea typeface="微软雅黑" panose="020B0503020204020204" pitchFamily="34" charset="-122"/>
                <a:cs typeface="Times New Roman" panose="02020603050405020304" pitchFamily="18" charset="0"/>
              </a:rPr>
              <a:t>种颜色对</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G </a:t>
            </a:r>
            <a:r>
              <a:rPr lang="zh-CN" sz="2400" b="0">
                <a:latin typeface="Times New Roman" panose="02020603050405020304" pitchFamily="18" charset="0"/>
                <a:ea typeface="微软雅黑" panose="020B0503020204020204" pitchFamily="34" charset="-122"/>
                <a:cs typeface="Times New Roman" panose="02020603050405020304" pitchFamily="18" charset="0"/>
              </a:rPr>
              <a:t>中的顶点着色，使得任意两个相邻顶点的着色不同。</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P spid="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12.3.3  基本的NP完全问题</a:t>
            </a:r>
          </a:p>
        </p:txBody>
      </p:sp>
      <p:sp>
        <p:nvSpPr>
          <p:cNvPr id="101" name="文本框 100"/>
          <p:cNvSpPr txBox="1"/>
          <p:nvPr/>
        </p:nvSpPr>
        <p:spPr>
          <a:xfrm>
            <a:off x="1226820" y="935990"/>
            <a:ext cx="10127615" cy="2120265"/>
          </a:xfrm>
          <a:prstGeom prst="rect">
            <a:avLst/>
          </a:prstGeom>
          <a:noFill/>
          <a:ln w="9525">
            <a:noFill/>
          </a:ln>
        </p:spPr>
        <p:txBody>
          <a:bodyPr wrap="square">
            <a:spAutoFit/>
          </a:bodyPr>
          <a:lstStyle/>
          <a:p>
            <a:pPr indent="0" algn="just" fontAlgn="auto">
              <a:lnSpc>
                <a:spcPct val="120000"/>
              </a:lnSpc>
              <a:spcBef>
                <a:spcPts val="1000"/>
              </a:spcBef>
              <a:spcAft>
                <a:spcPts val="1000"/>
              </a:spcAft>
            </a:pP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哈密顿回路问题（</a:t>
            </a:r>
            <a:r>
              <a:rPr lang="en-US"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hamiltonian cycle problem</a:t>
            </a: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。在图</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G</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V</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E</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中，是否存在经过所有顶点一次且仅一次并回到出发顶点的回路。</a:t>
            </a:r>
          </a:p>
          <a:p>
            <a:pPr indent="0" algn="just" fontAlgn="auto">
              <a:lnSpc>
                <a:spcPct val="120000"/>
              </a:lnSpc>
              <a:spcBef>
                <a:spcPts val="1000"/>
              </a:spcBef>
              <a:spcAft>
                <a:spcPts val="1000"/>
              </a:spcAft>
            </a:pPr>
            <a:r>
              <a:rPr lang="en-US"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TSP</a:t>
            </a: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问题（</a:t>
            </a:r>
            <a:r>
              <a:rPr lang="en-US"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traveling salsman problem</a:t>
            </a: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。给定带权图</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G</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V</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E</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zh-CN" sz="2400" b="0">
                <a:latin typeface="Times New Roman" panose="02020603050405020304" pitchFamily="18" charset="0"/>
                <a:ea typeface="微软雅黑" panose="020B0503020204020204" pitchFamily="34" charset="-122"/>
                <a:cs typeface="Times New Roman" panose="02020603050405020304" pitchFamily="18" charset="0"/>
              </a:rPr>
              <a:t>和正整数</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k</a:t>
            </a:r>
            <a:r>
              <a:rPr lang="zh-CN" sz="2400" b="0">
                <a:latin typeface="Times New Roman" panose="02020603050405020304" pitchFamily="18" charset="0"/>
                <a:ea typeface="微软雅黑" panose="020B0503020204020204" pitchFamily="34" charset="-122"/>
                <a:cs typeface="Times New Roman" panose="02020603050405020304" pitchFamily="18" charset="0"/>
              </a:rPr>
              <a:t>，是否存在一条哈密顿回路，其路径长度小于等于</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k</a:t>
            </a:r>
            <a:r>
              <a:rPr lang="zh-CN" sz="2400" b="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Freeform 84"/>
          <p:cNvSpPr/>
          <p:nvPr/>
        </p:nvSpPr>
        <p:spPr bwMode="auto">
          <a:xfrm>
            <a:off x="733692" y="1038963"/>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8" name="Freeform 84"/>
          <p:cNvSpPr/>
          <p:nvPr/>
        </p:nvSpPr>
        <p:spPr bwMode="auto">
          <a:xfrm>
            <a:off x="733692" y="3337663"/>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6" name="Freeform 84"/>
          <p:cNvSpPr/>
          <p:nvPr/>
        </p:nvSpPr>
        <p:spPr bwMode="auto">
          <a:xfrm>
            <a:off x="733692" y="5319498"/>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3" name="Freeform 84"/>
          <p:cNvSpPr/>
          <p:nvPr/>
        </p:nvSpPr>
        <p:spPr bwMode="auto">
          <a:xfrm>
            <a:off x="733692" y="2232128"/>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4" name="文本框 3"/>
          <p:cNvSpPr txBox="1"/>
          <p:nvPr/>
        </p:nvSpPr>
        <p:spPr>
          <a:xfrm>
            <a:off x="1226820" y="3227705"/>
            <a:ext cx="10127615" cy="3006090"/>
          </a:xfrm>
          <a:prstGeom prst="rect">
            <a:avLst/>
          </a:prstGeom>
          <a:noFill/>
          <a:ln w="9525">
            <a:noFill/>
          </a:ln>
        </p:spPr>
        <p:txBody>
          <a:bodyPr wrap="square">
            <a:spAutoFit/>
          </a:bodyPr>
          <a:lstStyle/>
          <a:p>
            <a:pPr indent="0" algn="just" fontAlgn="auto">
              <a:lnSpc>
                <a:spcPct val="120000"/>
              </a:lnSpc>
              <a:spcBef>
                <a:spcPts val="1000"/>
              </a:spcBef>
              <a:spcAft>
                <a:spcPts val="1000"/>
              </a:spcAft>
            </a:pP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顶点覆盖问题（</a:t>
            </a:r>
            <a:r>
              <a:rPr lang="en-US"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vertex cover problem</a:t>
            </a: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。设图</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G</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V</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E</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zh-CN"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V' </a:t>
            </a:r>
            <a:r>
              <a:rPr lang="zh-CN" sz="2400" b="0">
                <a:latin typeface="Times New Roman" panose="02020603050405020304" pitchFamily="18" charset="0"/>
                <a:ea typeface="微软雅黑" panose="020B0503020204020204" pitchFamily="34" charset="-122"/>
                <a:cs typeface="Times New Roman" panose="02020603050405020304" pitchFamily="18" charset="0"/>
              </a:rPr>
              <a:t>是顶点</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V </a:t>
            </a:r>
            <a:r>
              <a:rPr lang="zh-CN" sz="2400" b="0">
                <a:latin typeface="Times New Roman" panose="02020603050405020304" pitchFamily="18" charset="0"/>
                <a:ea typeface="微软雅黑" panose="020B0503020204020204" pitchFamily="34" charset="-122"/>
                <a:cs typeface="Times New Roman" panose="02020603050405020304" pitchFamily="18" charset="0"/>
              </a:rPr>
              <a:t>的子集，若图</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G </a:t>
            </a:r>
            <a:r>
              <a:rPr lang="zh-CN" sz="2400" b="0">
                <a:latin typeface="Times New Roman" panose="02020603050405020304" pitchFamily="18" charset="0"/>
                <a:ea typeface="微软雅黑" panose="020B0503020204020204" pitchFamily="34" charset="-122"/>
                <a:cs typeface="Times New Roman" panose="02020603050405020304" pitchFamily="18" charset="0"/>
              </a:rPr>
              <a:t>的任一条边至少有一个顶点属于</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V'</a:t>
            </a:r>
            <a:r>
              <a:rPr lang="zh-CN" sz="2400" b="0">
                <a:latin typeface="Times New Roman" panose="02020603050405020304" pitchFamily="18" charset="0"/>
                <a:ea typeface="微软雅黑" panose="020B0503020204020204" pitchFamily="34" charset="-122"/>
                <a:cs typeface="Times New Roman" panose="02020603050405020304" pitchFamily="18" charset="0"/>
              </a:rPr>
              <a:t>，则称</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V' </a:t>
            </a:r>
            <a:r>
              <a:rPr lang="zh-CN" sz="2400" b="0">
                <a:latin typeface="Times New Roman" panose="02020603050405020304" pitchFamily="18" charset="0"/>
                <a:ea typeface="微软雅黑" panose="020B0503020204020204" pitchFamily="34" charset="-122"/>
                <a:cs typeface="Times New Roman" panose="02020603050405020304" pitchFamily="18" charset="0"/>
              </a:rPr>
              <a:t>为图</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G </a:t>
            </a:r>
            <a:r>
              <a:rPr lang="zh-CN" sz="2400" b="0">
                <a:latin typeface="Times New Roman" panose="02020603050405020304" pitchFamily="18" charset="0"/>
                <a:ea typeface="微软雅黑" panose="020B0503020204020204" pitchFamily="34" charset="-122"/>
                <a:cs typeface="Times New Roman" panose="02020603050405020304" pitchFamily="18" charset="0"/>
              </a:rPr>
              <a:t>的顶点覆盖。顶点覆盖问题是对于图</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G</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V</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E</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zh-CN" sz="2400" b="0">
                <a:latin typeface="Times New Roman" panose="02020603050405020304" pitchFamily="18" charset="0"/>
                <a:ea typeface="微软雅黑" panose="020B0503020204020204" pitchFamily="34" charset="-122"/>
                <a:cs typeface="Times New Roman" panose="02020603050405020304" pitchFamily="18" charset="0"/>
              </a:rPr>
              <a:t>和正整数</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k</a:t>
            </a:r>
            <a:r>
              <a:rPr lang="zh-CN" sz="2400" b="0">
                <a:latin typeface="Times New Roman" panose="02020603050405020304" pitchFamily="18" charset="0"/>
                <a:ea typeface="微软雅黑" panose="020B0503020204020204" pitchFamily="34" charset="-122"/>
                <a:cs typeface="Times New Roman" panose="02020603050405020304" pitchFamily="18" charset="0"/>
              </a:rPr>
              <a:t>，是否存在顶点</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V </a:t>
            </a:r>
            <a:r>
              <a:rPr lang="zh-CN" sz="2400" b="0">
                <a:latin typeface="Times New Roman" panose="02020603050405020304" pitchFamily="18" charset="0"/>
                <a:ea typeface="微软雅黑" panose="020B0503020204020204" pitchFamily="34" charset="-122"/>
                <a:cs typeface="Times New Roman" panose="02020603050405020304" pitchFamily="18" charset="0"/>
              </a:rPr>
              <a:t>的一个子集</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V'</a:t>
            </a:r>
            <a:r>
              <a:rPr lang="zh-CN" sz="2400" b="0">
                <a:latin typeface="Times New Roman" panose="02020603050405020304" pitchFamily="18" charset="0"/>
                <a:ea typeface="微软雅黑" panose="020B0503020204020204" pitchFamily="34" charset="-122"/>
                <a:cs typeface="Times New Roman" panose="02020603050405020304" pitchFamily="18" charset="0"/>
              </a:rPr>
              <a:t>，使得图</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G </a:t>
            </a:r>
            <a:r>
              <a:rPr lang="zh-CN" sz="2400" b="0">
                <a:latin typeface="Times New Roman" panose="02020603050405020304" pitchFamily="18" charset="0"/>
                <a:ea typeface="微软雅黑" panose="020B0503020204020204" pitchFamily="34" charset="-122"/>
                <a:cs typeface="Times New Roman" panose="02020603050405020304" pitchFamily="18" charset="0"/>
              </a:rPr>
              <a:t>的任一条边至少有一个顶点属于</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V' </a:t>
            </a:r>
            <a:r>
              <a:rPr lang="zh-CN" sz="2400" b="0">
                <a:latin typeface="Times New Roman" panose="02020603050405020304" pitchFamily="18" charset="0"/>
                <a:ea typeface="微软雅黑" panose="020B0503020204020204" pitchFamily="34" charset="-122"/>
                <a:cs typeface="Times New Roman" panose="02020603050405020304" pitchFamily="18" charset="0"/>
              </a:rPr>
              <a:t>且</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V'</a:t>
            </a:r>
            <a:r>
              <a:rPr lang="en-US" sz="2400" b="0">
                <a:latin typeface="Times New Roman" panose="02020603050405020304" pitchFamily="18" charset="0"/>
                <a:ea typeface="微软雅黑" panose="020B0503020204020204" pitchFamily="34" charset="-122"/>
                <a:cs typeface="Times New Roman" panose="02020603050405020304" pitchFamily="18" charset="0"/>
              </a:rPr>
              <a:t>| ≤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k</a:t>
            </a:r>
            <a:r>
              <a:rPr lang="zh-CN" sz="2400" b="0">
                <a:latin typeface="Times New Roman" panose="02020603050405020304" pitchFamily="18" charset="0"/>
                <a:ea typeface="微软雅黑" panose="020B0503020204020204" pitchFamily="34" charset="-122"/>
                <a:cs typeface="Times New Roman" panose="02020603050405020304" pitchFamily="18" charset="0"/>
              </a:rPr>
              <a:t>。</a:t>
            </a:r>
          </a:p>
          <a:p>
            <a:pPr indent="0" algn="just" fontAlgn="auto">
              <a:lnSpc>
                <a:spcPct val="120000"/>
              </a:lnSpc>
              <a:spcBef>
                <a:spcPts val="1000"/>
              </a:spcBef>
              <a:spcAft>
                <a:spcPts val="1000"/>
              </a:spcAft>
            </a:pP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子集和问题（</a:t>
            </a:r>
            <a:r>
              <a:rPr lang="en-US"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sum of subset problem</a:t>
            </a: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。给定一个整数集合</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S </a:t>
            </a:r>
            <a:r>
              <a:rPr lang="zh-CN" sz="2400" b="0">
                <a:latin typeface="Times New Roman" panose="02020603050405020304" pitchFamily="18" charset="0"/>
                <a:ea typeface="微软雅黑" panose="020B0503020204020204" pitchFamily="34" charset="-122"/>
                <a:cs typeface="Times New Roman" panose="02020603050405020304" pitchFamily="18" charset="0"/>
              </a:rPr>
              <a:t>和一个正整数</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k</a:t>
            </a:r>
            <a:r>
              <a:rPr lang="zh-CN" sz="2400" b="0">
                <a:latin typeface="Times New Roman" panose="02020603050405020304" pitchFamily="18" charset="0"/>
                <a:ea typeface="微软雅黑" panose="020B0503020204020204" pitchFamily="34" charset="-122"/>
                <a:cs typeface="Times New Roman" panose="02020603050405020304" pitchFamily="18" charset="0"/>
              </a:rPr>
              <a:t>，判定是否存在</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S </a:t>
            </a:r>
            <a:r>
              <a:rPr lang="zh-CN" sz="2400" b="0">
                <a:latin typeface="Times New Roman" panose="02020603050405020304" pitchFamily="18" charset="0"/>
                <a:ea typeface="微软雅黑" panose="020B0503020204020204" pitchFamily="34" charset="-122"/>
                <a:cs typeface="Times New Roman" panose="02020603050405020304" pitchFamily="18" charset="0"/>
              </a:rPr>
              <a:t>的一个子集</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S'</a:t>
            </a:r>
            <a:r>
              <a:rPr lang="zh-CN" sz="2400" b="0">
                <a:latin typeface="Times New Roman" panose="02020603050405020304" pitchFamily="18" charset="0"/>
                <a:ea typeface="微软雅黑" panose="020B0503020204020204" pitchFamily="34" charset="-122"/>
                <a:cs typeface="Times New Roman" panose="02020603050405020304" pitchFamily="18" charset="0"/>
              </a:rPr>
              <a:t>，使得</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S' </a:t>
            </a:r>
            <a:r>
              <a:rPr lang="zh-CN" sz="2400" b="0">
                <a:latin typeface="Times New Roman" panose="02020603050405020304" pitchFamily="18" charset="0"/>
                <a:ea typeface="微软雅黑" panose="020B0503020204020204" pitchFamily="34" charset="-122"/>
                <a:cs typeface="Times New Roman" panose="02020603050405020304" pitchFamily="18" charset="0"/>
              </a:rPr>
              <a:t>中的整数之和等于</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k</a:t>
            </a:r>
            <a:r>
              <a:rPr lang="zh-CN" sz="2400" b="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P spid="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nip Diagonal Corner Rectangle 12"/>
          <p:cNvSpPr/>
          <p:nvPr/>
        </p:nvSpPr>
        <p:spPr>
          <a:xfrm>
            <a:off x="2931171" y="3899819"/>
            <a:ext cx="6568845" cy="725672"/>
          </a:xfrm>
          <a:prstGeom prst="snip2Diag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spcBef>
                <a:spcPct val="50000"/>
              </a:spcBef>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6" name="Rounded Rectangle 15"/>
          <p:cNvSpPr/>
          <p:nvPr/>
        </p:nvSpPr>
        <p:spPr>
          <a:xfrm>
            <a:off x="2340433" y="1998397"/>
            <a:ext cx="7670342" cy="13452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a:t>
            </a:r>
            <a:endParaRPr lang="zh-CN" altLang="en-US" dirty="0"/>
          </a:p>
        </p:txBody>
      </p:sp>
      <p:sp>
        <p:nvSpPr>
          <p:cNvPr id="17" name="Text Box 6"/>
          <p:cNvSpPr txBox="1">
            <a:spLocks noChangeArrowheads="1"/>
          </p:cNvSpPr>
          <p:nvPr/>
        </p:nvSpPr>
        <p:spPr bwMode="auto">
          <a:xfrm>
            <a:off x="2514194" y="2403475"/>
            <a:ext cx="741426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200" b="1" dirty="0">
                <a:solidFill>
                  <a:srgbClr val="5C307D"/>
                </a:solidFill>
                <a:latin typeface="Microsoft YaHei UI" panose="020B0503020204020204" pitchFamily="34" charset="-122"/>
                <a:ea typeface="Microsoft YaHei UI" panose="020B0503020204020204" pitchFamily="34" charset="-122"/>
                <a:sym typeface="+mn-ea"/>
              </a:rPr>
              <a:t>第</a:t>
            </a:r>
            <a:r>
              <a:rPr lang="en-US" altLang="zh-CN" sz="3200" b="1" dirty="0">
                <a:solidFill>
                  <a:srgbClr val="5C307D"/>
                </a:solidFill>
                <a:latin typeface="Microsoft YaHei UI" panose="020B0503020204020204" pitchFamily="34" charset="-122"/>
                <a:ea typeface="Microsoft YaHei UI" panose="020B0503020204020204" pitchFamily="34" charset="-122"/>
                <a:sym typeface="+mn-ea"/>
              </a:rPr>
              <a:t> 12 </a:t>
            </a:r>
            <a:r>
              <a:rPr lang="zh-CN" altLang="en-US" sz="3200" b="1" dirty="0">
                <a:solidFill>
                  <a:srgbClr val="5C307D"/>
                </a:solidFill>
                <a:latin typeface="Microsoft YaHei UI" panose="020B0503020204020204" pitchFamily="34" charset="-122"/>
                <a:ea typeface="Microsoft YaHei UI" panose="020B0503020204020204" pitchFamily="34" charset="-122"/>
                <a:sym typeface="+mn-ea"/>
              </a:rPr>
              <a:t>章     问题的复杂性</a:t>
            </a:r>
          </a:p>
        </p:txBody>
      </p:sp>
      <p:sp>
        <p:nvSpPr>
          <p:cNvPr id="2" name="Text Box 6"/>
          <p:cNvSpPr txBox="1">
            <a:spLocks noChangeArrowheads="1"/>
          </p:cNvSpPr>
          <p:nvPr/>
        </p:nvSpPr>
        <p:spPr bwMode="auto">
          <a:xfrm>
            <a:off x="2909808" y="4047146"/>
            <a:ext cx="663719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400" dirty="0">
                <a:solidFill>
                  <a:schemeClr val="bg1"/>
                </a:solidFill>
                <a:latin typeface="Microsoft YaHei UI" panose="020B0503020204020204" pitchFamily="34" charset="-122"/>
                <a:ea typeface="Microsoft YaHei UI" panose="020B0503020204020204" pitchFamily="34" charset="-122"/>
                <a:sym typeface="+mn-ea"/>
              </a:rPr>
              <a:t>12-4    拓展与演练</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12.4.1  </a:t>
            </a:r>
            <a:r>
              <a:rPr sz="2800" b="1" i="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k</a:t>
            </a: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带图灵机</a:t>
            </a:r>
          </a:p>
        </p:txBody>
      </p:sp>
      <p:sp>
        <p:nvSpPr>
          <p:cNvPr id="2" name="文本框 1"/>
          <p:cNvSpPr txBox="1"/>
          <p:nvPr/>
        </p:nvSpPr>
        <p:spPr>
          <a:xfrm>
            <a:off x="1231265" y="911860"/>
            <a:ext cx="10167620" cy="977265"/>
          </a:xfrm>
          <a:prstGeom prst="rect">
            <a:avLst/>
          </a:prstGeom>
          <a:noFill/>
          <a:ln w="9525">
            <a:noFill/>
          </a:ln>
        </p:spPr>
        <p:txBody>
          <a:bodyPr wrap="square">
            <a:spAutoFit/>
          </a:bodyPr>
          <a:lstStyle/>
          <a:p>
            <a:pPr indent="0" algn="just">
              <a:lnSpc>
                <a:spcPct val="120000"/>
              </a:lnSpc>
              <a:spcBef>
                <a:spcPts val="0"/>
              </a:spcBef>
              <a:spcAft>
                <a:spcPts val="0"/>
              </a:spcAft>
            </a:pPr>
            <a:r>
              <a:rPr lang="en-US" sz="2400" b="0"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k </a:t>
            </a:r>
            <a:r>
              <a:rPr 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带图灵机由一个有限状态控制器和</a:t>
            </a:r>
            <a:r>
              <a:rPr lang="en-US" alt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k </a:t>
            </a:r>
            <a:r>
              <a:rPr 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条无限长的工作带（</a:t>
            </a:r>
            <a:r>
              <a:rPr lang="en-US" sz="2400" b="0"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k </a:t>
            </a:r>
            <a:r>
              <a:rPr 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1）组成，每个工作带都有一个由控制器操纵的可以独立移动的读写头。</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Freeform 84"/>
          <p:cNvSpPr/>
          <p:nvPr/>
        </p:nvSpPr>
        <p:spPr bwMode="auto">
          <a:xfrm>
            <a:off x="723532" y="1038963"/>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graphicFrame>
        <p:nvGraphicFramePr>
          <p:cNvPr id="7" name="对象 6"/>
          <p:cNvGraphicFramePr>
            <a:graphicFrameLocks noChangeAspect="1"/>
          </p:cNvGraphicFramePr>
          <p:nvPr/>
        </p:nvGraphicFramePr>
        <p:xfrm>
          <a:off x="3033395" y="2349500"/>
          <a:ext cx="6376670" cy="2729865"/>
        </p:xfrm>
        <a:graphic>
          <a:graphicData uri="http://schemas.openxmlformats.org/presentationml/2006/ole">
            <mc:AlternateContent xmlns:mc="http://schemas.openxmlformats.org/markup-compatibility/2006">
              <mc:Choice xmlns:v="urn:schemas-microsoft-com:vml" Requires="v">
                <p:oleObj r:id="rId3" imgW="5562600" imgH="2381250" progId="Paint.Picture">
                  <p:embed/>
                </p:oleObj>
              </mc:Choice>
              <mc:Fallback>
                <p:oleObj r:id="rId3" imgW="5562600" imgH="2381250" progId="Paint.Picture">
                  <p:embed/>
                  <p:pic>
                    <p:nvPicPr>
                      <p:cNvPr id="7" name="对象 6"/>
                      <p:cNvPicPr/>
                      <p:nvPr/>
                    </p:nvPicPr>
                    <p:blipFill>
                      <a:blip r:embed="rId4"/>
                      <a:stretch>
                        <a:fillRect/>
                      </a:stretch>
                    </p:blipFill>
                    <p:spPr>
                      <a:xfrm>
                        <a:off x="3033395" y="2349500"/>
                        <a:ext cx="6376670" cy="2729865"/>
                      </a:xfrm>
                      <a:prstGeom prst="rect">
                        <a:avLst/>
                      </a:prstGeom>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12.4.1  </a:t>
            </a:r>
            <a:r>
              <a:rPr sz="2800" b="1" i="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k</a:t>
            </a: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带图灵机</a:t>
            </a:r>
          </a:p>
        </p:txBody>
      </p:sp>
      <p:sp>
        <p:nvSpPr>
          <p:cNvPr id="3" name="文本框 2"/>
          <p:cNvSpPr txBox="1"/>
          <p:nvPr/>
        </p:nvSpPr>
        <p:spPr>
          <a:xfrm>
            <a:off x="544195" y="923290"/>
            <a:ext cx="10869930" cy="4945380"/>
          </a:xfrm>
          <a:prstGeom prst="rect">
            <a:avLst/>
          </a:prstGeom>
          <a:noFill/>
          <a:ln w="9525">
            <a:noFill/>
          </a:ln>
        </p:spPr>
        <p:txBody>
          <a:bodyPr wrap="square">
            <a:spAutoFit/>
          </a:bodyPr>
          <a:lstStyle/>
          <a:p>
            <a:pPr indent="0" algn="just">
              <a:lnSpc>
                <a:spcPct val="120000"/>
              </a:lnSpc>
              <a:spcBef>
                <a:spcPts val="0"/>
              </a:spcBef>
              <a:spcAft>
                <a:spcPts val="0"/>
              </a:spcAft>
            </a:pPr>
            <a:r>
              <a:rPr lang="zh-CN" sz="2400" b="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定义</a:t>
            </a:r>
            <a:r>
              <a:rPr lang="en-US" sz="2400" b="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12.7</a:t>
            </a:r>
            <a:r>
              <a:rPr lang="en-US"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k </a:t>
            </a:r>
            <a:r>
              <a:rPr 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带图灵机是一个</a:t>
            </a:r>
            <a:r>
              <a:rPr lang="en-US" alt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6 </a:t>
            </a:r>
            <a:r>
              <a:rPr 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元组，即</a:t>
            </a:r>
            <a:r>
              <a:rPr lang="en-US" alt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M </a:t>
            </a:r>
            <a:r>
              <a:rPr lang="en-US"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Q</a:t>
            </a:r>
            <a:r>
              <a:rPr lang="en-US"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a:t>
            </a:r>
            <a:r>
              <a:rPr lang="en-US"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T</a:t>
            </a:r>
            <a:r>
              <a:rPr lang="en-US"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q</a:t>
            </a:r>
            <a:r>
              <a:rPr lang="en-US" sz="2400" b="0" baseline="-2500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0</a:t>
            </a:r>
            <a:r>
              <a:rPr lang="en-US"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q</a:t>
            </a:r>
            <a:r>
              <a:rPr lang="en-US" sz="2400" b="0" i="1" baseline="-2500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F</a:t>
            </a:r>
            <a:r>
              <a:rPr lang="en-US"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δ</a:t>
            </a:r>
            <a:r>
              <a:rPr lang="en-US"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，其中</a:t>
            </a:r>
            <a:r>
              <a:rPr lang="en-US"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indent="0" algn="just">
              <a:lnSpc>
                <a:spcPct val="120000"/>
              </a:lnSpc>
              <a:spcBef>
                <a:spcPts val="300"/>
              </a:spcBef>
              <a:spcAft>
                <a:spcPts val="300"/>
              </a:spcAft>
            </a:pPr>
            <a:r>
              <a:rPr lang="en-US" alt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Q</a:t>
            </a:r>
            <a:r>
              <a:rPr 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：有限个状态的集合；</a:t>
            </a:r>
          </a:p>
          <a:p>
            <a:pPr indent="0" algn="just">
              <a:lnSpc>
                <a:spcPct val="120000"/>
              </a:lnSpc>
              <a:spcBef>
                <a:spcPts val="300"/>
              </a:spcBef>
              <a:spcAft>
                <a:spcPts val="300"/>
              </a:spcAft>
            </a:pPr>
            <a:r>
              <a:rPr lang="en-US" alt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a:t>
            </a:r>
            <a:r>
              <a:rPr 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：输入符号的集合，即字母表；</a:t>
            </a:r>
            <a:endParaRPr lang="zh-CN" sz="2400" b="0">
              <a:latin typeface="Times New Roman" panose="02020603050405020304" pitchFamily="18" charset="0"/>
              <a:ea typeface="微软雅黑" panose="020B0503020204020204" pitchFamily="34" charset="-122"/>
              <a:cs typeface="Times New Roman" panose="02020603050405020304" pitchFamily="18" charset="0"/>
            </a:endParaRPr>
          </a:p>
          <a:p>
            <a:pPr indent="0" algn="just">
              <a:lnSpc>
                <a:spcPct val="120000"/>
              </a:lnSpc>
              <a:spcBef>
                <a:spcPts val="300"/>
              </a:spcBef>
              <a:spcAft>
                <a:spcPts val="300"/>
              </a:spcAft>
            </a:pP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zh-CN"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a:latin typeface="Times New Roman" panose="02020603050405020304" pitchFamily="18" charset="0"/>
                <a:ea typeface="微软雅黑" panose="020B0503020204020204" pitchFamily="34" charset="-122"/>
                <a:cs typeface="Times New Roman" panose="02020603050405020304" pitchFamily="18" charset="0"/>
              </a:rPr>
              <a:t>3</a:t>
            </a:r>
            <a:r>
              <a:rPr lang="zh-CN"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T</a:t>
            </a:r>
            <a:r>
              <a:rPr 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：有限个带符号的集合，包括字母表和空白符</a:t>
            </a:r>
            <a:r>
              <a:rPr lang="en-US" alt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B</a:t>
            </a:r>
            <a:r>
              <a:rPr 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，即</a:t>
            </a:r>
            <a:r>
              <a:rPr lang="en-US" alt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T</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 </a:t>
            </a:r>
            <a:r>
              <a:rPr lang="en-US"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B</a:t>
            </a:r>
            <a:r>
              <a:rPr lang="en-US"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p>
          <a:p>
            <a:pPr indent="0" algn="just">
              <a:lnSpc>
                <a:spcPct val="120000"/>
              </a:lnSpc>
              <a:spcBef>
                <a:spcPts val="300"/>
              </a:spcBef>
              <a:spcAft>
                <a:spcPts val="300"/>
              </a:spcAft>
            </a:pPr>
            <a:r>
              <a:rPr lang="en-US" alt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4</a:t>
            </a:r>
            <a:r>
              <a:rPr 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q</a:t>
            </a:r>
            <a:r>
              <a:rPr lang="en-US" sz="2400" b="0" baseline="-2500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0</a:t>
            </a:r>
            <a:r>
              <a:rPr 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：初始状态；</a:t>
            </a:r>
          </a:p>
          <a:p>
            <a:pPr indent="0" algn="just">
              <a:lnSpc>
                <a:spcPct val="120000"/>
              </a:lnSpc>
              <a:spcBef>
                <a:spcPts val="300"/>
              </a:spcBef>
              <a:spcAft>
                <a:spcPts val="300"/>
              </a:spcAft>
            </a:pPr>
            <a:r>
              <a:rPr lang="en-US" alt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5</a:t>
            </a:r>
            <a:r>
              <a:rPr 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q</a:t>
            </a:r>
            <a:r>
              <a:rPr lang="en-US" sz="2400" b="0" i="1" baseline="-2500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F</a:t>
            </a:r>
            <a:r>
              <a:rPr 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：终止（或接受）状态；</a:t>
            </a:r>
          </a:p>
          <a:p>
            <a:pPr indent="0" algn="just">
              <a:lnSpc>
                <a:spcPct val="120000"/>
              </a:lnSpc>
              <a:spcBef>
                <a:spcPts val="300"/>
              </a:spcBef>
              <a:spcAft>
                <a:spcPts val="300"/>
              </a:spcAft>
            </a:pPr>
            <a:r>
              <a:rPr lang="en-US" alt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6</a:t>
            </a:r>
            <a:r>
              <a:rPr 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δ</a:t>
            </a:r>
            <a:r>
              <a:rPr 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：转移函数，从</a:t>
            </a:r>
            <a:r>
              <a:rPr lang="en-US" alt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Q</a:t>
            </a:r>
            <a:r>
              <a:rPr lang="en-US"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T</a:t>
            </a:r>
            <a:r>
              <a:rPr lang="en-US" sz="2400" b="0" i="1" baseline="3000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k </a:t>
            </a:r>
            <a:r>
              <a:rPr 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的某一子集映射到</a:t>
            </a:r>
            <a:r>
              <a:rPr lang="en-US" alt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Q</a:t>
            </a:r>
            <a:r>
              <a:rPr lang="en-US"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T</a:t>
            </a:r>
            <a:r>
              <a:rPr lang="en-US"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L</a:t>
            </a:r>
            <a:r>
              <a:rPr lang="en-US"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R</a:t>
            </a:r>
            <a:r>
              <a:rPr lang="en-US"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S</a:t>
            </a:r>
            <a:r>
              <a:rPr lang="en-US"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baseline="3000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k </a:t>
            </a:r>
            <a:r>
              <a:rPr 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的函数。其中，</a:t>
            </a:r>
            <a:r>
              <a:rPr lang="en-US" sz="2400" b="0"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Q</a:t>
            </a:r>
            <a:r>
              <a:rPr lang="en-US"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T</a:t>
            </a:r>
            <a:r>
              <a:rPr lang="en-US" sz="2400" b="0" i="1" baseline="3000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k </a:t>
            </a:r>
            <a:r>
              <a:rPr 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的某一子集包含一个状态和</a:t>
            </a:r>
            <a:r>
              <a:rPr lang="en-US" alt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k </a:t>
            </a:r>
            <a:r>
              <a:rPr 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个工作带的单元符号的</a:t>
            </a:r>
            <a:r>
              <a:rPr lang="en-US" alt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k</a:t>
            </a:r>
            <a:r>
              <a:rPr lang="en-US"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 </a:t>
            </a:r>
            <a:r>
              <a:rPr 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元组，表示</a:t>
            </a:r>
            <a:r>
              <a:rPr lang="en-US" alt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k</a:t>
            </a:r>
            <a:r>
              <a:rPr 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带图灵机的瞬间图象，称为</a:t>
            </a:r>
            <a:r>
              <a:rPr lang="zh-CN" sz="2400" b="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瞬象</a:t>
            </a:r>
            <a:r>
              <a:rPr 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L</a:t>
            </a:r>
            <a:r>
              <a:rPr lang="en-US"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R</a:t>
            </a:r>
            <a:r>
              <a:rPr lang="en-US"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S</a:t>
            </a:r>
            <a:r>
              <a:rPr lang="en-US"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为读写头的动作，</a:t>
            </a:r>
            <a:r>
              <a:rPr lang="en-US" sz="2400" b="0"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L </a:t>
            </a:r>
            <a:r>
              <a:rPr 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表示左移一个单元，</a:t>
            </a:r>
            <a:r>
              <a:rPr lang="en-US" sz="2400" b="0"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R </a:t>
            </a:r>
            <a:r>
              <a:rPr 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表示右移一个单元，</a:t>
            </a:r>
            <a:r>
              <a:rPr lang="en-US" sz="2400" b="0"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S </a:t>
            </a:r>
            <a:r>
              <a:rPr 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表示停止不动。</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12.4.1  </a:t>
            </a:r>
            <a:r>
              <a:rPr sz="2800" b="1" i="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k</a:t>
            </a: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带图灵机</a:t>
            </a:r>
          </a:p>
        </p:txBody>
      </p:sp>
      <p:sp>
        <p:nvSpPr>
          <p:cNvPr id="100" name="文本框 99"/>
          <p:cNvSpPr txBox="1"/>
          <p:nvPr/>
        </p:nvSpPr>
        <p:spPr>
          <a:xfrm>
            <a:off x="1216660" y="934720"/>
            <a:ext cx="10153015" cy="1420495"/>
          </a:xfrm>
          <a:prstGeom prst="rect">
            <a:avLst/>
          </a:prstGeom>
          <a:noFill/>
          <a:ln w="9525">
            <a:noFill/>
          </a:ln>
        </p:spPr>
        <p:txBody>
          <a:bodyPr wrap="square">
            <a:spAutoFit/>
          </a:bodyPr>
          <a:lstStyle/>
          <a:p>
            <a:pPr indent="0" algn="just">
              <a:lnSpc>
                <a:spcPct val="120000"/>
              </a:lnSpc>
              <a:spcBef>
                <a:spcPts val="0"/>
              </a:spcBef>
              <a:spcAft>
                <a:spcPts val="0"/>
              </a:spcAft>
            </a:pPr>
            <a:r>
              <a:rPr 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令</a:t>
            </a:r>
            <a:r>
              <a:rPr lang="en-US" alt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M </a:t>
            </a:r>
            <a:r>
              <a:rPr lang="en-US"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Q</a:t>
            </a:r>
            <a:r>
              <a:rPr lang="en-US"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a:t>
            </a:r>
            <a:r>
              <a:rPr lang="en-US"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T</a:t>
            </a:r>
            <a:r>
              <a:rPr lang="en-US"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q</a:t>
            </a:r>
            <a:r>
              <a:rPr lang="en-US" sz="2400" b="0" baseline="-2500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0</a:t>
            </a:r>
            <a:r>
              <a:rPr lang="en-US"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q</a:t>
            </a:r>
            <a:r>
              <a:rPr lang="en-US" sz="2400" b="0" i="1" baseline="-2500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f</a:t>
            </a:r>
            <a:r>
              <a:rPr lang="en-US"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δ</a:t>
            </a:r>
            <a:r>
              <a:rPr lang="en-US"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是一个</a:t>
            </a:r>
            <a:r>
              <a:rPr lang="en-US" alt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k </a:t>
            </a:r>
            <a:r>
              <a:rPr 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带图灵机，</a:t>
            </a:r>
            <a:r>
              <a:rPr lang="en-US" sz="2400" b="0"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ω </a:t>
            </a:r>
            <a:r>
              <a:rPr 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是输入符号串，</a:t>
            </a:r>
            <a:r>
              <a:rPr lang="en-US"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表示读写头的位置，指向右侧第一个符号，则</a:t>
            </a:r>
            <a:r>
              <a:rPr lang="en-US" alt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M </a:t>
            </a:r>
            <a:r>
              <a:rPr 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开始的瞬象</a:t>
            </a:r>
            <a:r>
              <a:rPr lang="en-US" alt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ρ </a:t>
            </a:r>
            <a:r>
              <a:rPr 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如下：</a:t>
            </a:r>
            <a:endParaRPr lang="en-US" sz="2400" b="0"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indent="0" algn="just">
              <a:lnSpc>
                <a:spcPct val="120000"/>
              </a:lnSpc>
              <a:spcBef>
                <a:spcPts val="0"/>
              </a:spcBef>
              <a:spcAft>
                <a:spcPts val="0"/>
              </a:spcAft>
            </a:pPr>
            <a:r>
              <a:rPr lang="en-US" sz="2400" b="0"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ρ </a:t>
            </a:r>
            <a:r>
              <a:rPr lang="en-US"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q</a:t>
            </a:r>
            <a:r>
              <a:rPr lang="en-US" sz="2400" b="0" baseline="-2500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0</a:t>
            </a:r>
            <a:r>
              <a:rPr lang="en-US"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ω</a:t>
            </a:r>
            <a:r>
              <a:rPr lang="en-US"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B</a:t>
            </a:r>
            <a:r>
              <a:rPr lang="en-US"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 ↑</a:t>
            </a:r>
            <a:r>
              <a:rPr lang="en-US" sz="2400" b="0"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B</a:t>
            </a:r>
            <a:r>
              <a:rPr lang="en-US"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Freeform 84"/>
          <p:cNvSpPr/>
          <p:nvPr/>
        </p:nvSpPr>
        <p:spPr bwMode="auto">
          <a:xfrm>
            <a:off x="719087" y="1038963"/>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2" name="文本框 1"/>
          <p:cNvSpPr txBox="1"/>
          <p:nvPr/>
        </p:nvSpPr>
        <p:spPr>
          <a:xfrm>
            <a:off x="1216660" y="2470150"/>
            <a:ext cx="10153015" cy="3636010"/>
          </a:xfrm>
          <a:prstGeom prst="rect">
            <a:avLst/>
          </a:prstGeom>
          <a:noFill/>
          <a:ln w="9525">
            <a:noFill/>
          </a:ln>
        </p:spPr>
        <p:txBody>
          <a:bodyPr wrap="square">
            <a:spAutoFit/>
          </a:bodyPr>
          <a:lstStyle/>
          <a:p>
            <a:pPr indent="0" algn="just">
              <a:lnSpc>
                <a:spcPct val="120000"/>
              </a:lnSpc>
              <a:spcBef>
                <a:spcPts val="0"/>
              </a:spcBef>
              <a:spcAft>
                <a:spcPts val="0"/>
              </a:spcAft>
            </a:pPr>
            <a:r>
              <a:rPr 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对于某个瞬象，移动函数</a:t>
            </a:r>
            <a:r>
              <a:rPr lang="en-US" alt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δ </a:t>
            </a:r>
            <a:r>
              <a:rPr 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将给出一个新的瞬象，对应一个状态和</a:t>
            </a:r>
            <a:r>
              <a:rPr lang="en-US" sz="2400" b="0"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k</a:t>
            </a:r>
            <a:r>
              <a:rPr 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个序偶，每个序偶由一个单元符号及读写头的移动方向组成，形式上可表示为：</a:t>
            </a:r>
            <a:endParaRPr lang="en-US" sz="2400" b="0"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indent="0" algn="just">
              <a:lnSpc>
                <a:spcPct val="120000"/>
              </a:lnSpc>
              <a:spcBef>
                <a:spcPts val="0"/>
              </a:spcBef>
              <a:spcAft>
                <a:spcPts val="0"/>
              </a:spcAft>
            </a:pPr>
            <a:r>
              <a:rPr lang="en-US" sz="2400" b="0"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ρ</a:t>
            </a:r>
            <a:r>
              <a:rPr lang="en-US"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q</a:t>
            </a:r>
            <a:r>
              <a:rPr lang="en-US"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ω</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11</a:t>
            </a:r>
            <a:r>
              <a:rPr lang="en-US"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ω</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12</a:t>
            </a:r>
            <a:r>
              <a:rPr lang="en-US"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ω</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21</a:t>
            </a:r>
            <a:r>
              <a:rPr lang="en-US"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ω</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22</a:t>
            </a:r>
            <a:r>
              <a:rPr lang="en-US"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ω</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k</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1</a:t>
            </a:r>
            <a:r>
              <a:rPr lang="en-US"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ω</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k</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2</a:t>
            </a:r>
            <a:r>
              <a:rPr lang="en-US"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p>
          <a:p>
            <a:pPr indent="0" algn="just">
              <a:lnSpc>
                <a:spcPct val="120000"/>
              </a:lnSpc>
              <a:spcBef>
                <a:spcPts val="0"/>
              </a:spcBef>
              <a:spcAft>
                <a:spcPts val="0"/>
              </a:spcAft>
            </a:pPr>
            <a:endParaRPr 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indent="0" algn="just">
              <a:lnSpc>
                <a:spcPct val="120000"/>
              </a:lnSpc>
              <a:spcBef>
                <a:spcPts val="0"/>
              </a:spcBef>
              <a:spcAft>
                <a:spcPts val="0"/>
              </a:spcAft>
            </a:pPr>
            <a:r>
              <a:rPr 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其中，</a:t>
            </a:r>
            <a:r>
              <a:rPr lang="en-US" sz="2400" b="0"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q</a:t>
            </a:r>
            <a:r>
              <a:rPr lang="en-US"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Q</a:t>
            </a:r>
            <a:r>
              <a:rPr 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，表示图灵机在此格局下的状态，</a:t>
            </a:r>
            <a:r>
              <a:rPr lang="en-US" sz="2400" b="0" i="1">
                <a:latin typeface="Times New Roman" panose="02020603050405020304" pitchFamily="18" charset="0"/>
                <a:ea typeface="微软雅黑" panose="020B0503020204020204" pitchFamily="34" charset="-122"/>
                <a:cs typeface="Times New Roman" panose="02020603050405020304" pitchFamily="18" charset="0"/>
              </a:rPr>
              <a:t>ω</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i</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1</a:t>
            </a:r>
            <a:r>
              <a:rPr lang="en-US"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ω</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i</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2 </a:t>
            </a:r>
            <a:r>
              <a:rPr 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是第</a:t>
            </a:r>
            <a:r>
              <a:rPr lang="en-US" alt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 </a:t>
            </a:r>
            <a:r>
              <a:rPr 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个（</a:t>
            </a:r>
            <a:r>
              <a:rPr lang="en-US"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 ≤ </a:t>
            </a:r>
            <a:r>
              <a:rPr lang="en-US" sz="2400" b="0"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i </a:t>
            </a:r>
            <a:r>
              <a:rPr lang="en-US"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k</a:t>
            </a:r>
            <a:r>
              <a:rPr 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）工作带上的内容，如果</a:t>
            </a:r>
            <a:r>
              <a:rPr lang="en-US" alt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ω</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i</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1 </a:t>
            </a:r>
            <a:r>
              <a:rPr 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为空，则第</a:t>
            </a:r>
            <a:r>
              <a:rPr lang="en-US" alt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 </a:t>
            </a:r>
            <a:r>
              <a:rPr 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个读写头指向第</a:t>
            </a:r>
            <a:r>
              <a:rPr lang="en-US" alt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 </a:t>
            </a:r>
            <a:r>
              <a:rPr 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个工作带上第一个非空的符号；如果</a:t>
            </a:r>
            <a:r>
              <a:rPr lang="en-US" alt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ω</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i</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2 </a:t>
            </a:r>
            <a:r>
              <a:rPr 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为空，则第</a:t>
            </a:r>
            <a:r>
              <a:rPr lang="en-US" alt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 </a:t>
            </a:r>
            <a:r>
              <a:rPr 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个读写头指向符号串</a:t>
            </a:r>
            <a:r>
              <a:rPr lang="en-US" alt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ω</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i</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1 </a:t>
            </a:r>
            <a:r>
              <a:rPr 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之后的第一个空白符；当</a:t>
            </a:r>
            <a:r>
              <a:rPr lang="en-US" alt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ω</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i</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1 </a:t>
            </a:r>
            <a:r>
              <a:rPr lang="zh-CN" sz="2400" b="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ω</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i</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2 </a:t>
            </a:r>
            <a:r>
              <a:rPr lang="zh-CN" sz="2400" b="0">
                <a:latin typeface="Times New Roman" panose="02020603050405020304" pitchFamily="18" charset="0"/>
                <a:ea typeface="微软雅黑" panose="020B0503020204020204" pitchFamily="34" charset="-122"/>
                <a:cs typeface="Times New Roman" panose="02020603050405020304" pitchFamily="18" charset="0"/>
              </a:rPr>
              <a:t>都</a:t>
            </a:r>
            <a:r>
              <a:rPr 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为空，表明第</a:t>
            </a:r>
            <a:r>
              <a:rPr lang="en-US" alt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 </a:t>
            </a:r>
            <a:r>
              <a:rPr 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个工作带是空的。</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Freeform 84"/>
          <p:cNvSpPr/>
          <p:nvPr/>
        </p:nvSpPr>
        <p:spPr bwMode="auto">
          <a:xfrm>
            <a:off x="719087" y="2538833"/>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12.1.1  什么是计算</a:t>
            </a:r>
          </a:p>
        </p:txBody>
      </p:sp>
      <p:sp>
        <p:nvSpPr>
          <p:cNvPr id="100" name="文本框 99"/>
          <p:cNvSpPr txBox="1"/>
          <p:nvPr/>
        </p:nvSpPr>
        <p:spPr>
          <a:xfrm>
            <a:off x="748030" y="1005840"/>
            <a:ext cx="10431780" cy="1420495"/>
          </a:xfrm>
          <a:prstGeom prst="rect">
            <a:avLst/>
          </a:prstGeom>
          <a:noFill/>
          <a:ln w="28575">
            <a:solidFill>
              <a:schemeClr val="accent6">
                <a:lumMod val="50000"/>
              </a:schemeClr>
            </a:solidFill>
          </a:ln>
        </p:spPr>
        <p:txBody>
          <a:bodyPr wrap="square" lIns="179705" rIns="179705">
            <a:spAutoFit/>
          </a:bodyPr>
          <a:lstStyle/>
          <a:p>
            <a:pPr indent="0">
              <a:lnSpc>
                <a:spcPct val="120000"/>
              </a:lnSpc>
              <a:spcBef>
                <a:spcPts val="0"/>
              </a:spcBef>
              <a:spcAft>
                <a:spcPts val="0"/>
              </a:spcAft>
            </a:pPr>
            <a:r>
              <a:rPr lang="zh-CN" sz="2400">
                <a:latin typeface="微软雅黑" panose="020B0503020204020204" pitchFamily="34" charset="-122"/>
                <a:ea typeface="微软雅黑" panose="020B0503020204020204" pitchFamily="34" charset="-122"/>
              </a:rPr>
              <a:t>所谓计算就是计算者（人或机器）对一条可以无限延长的工作带上的符号串执行指令，一步一步地改变工作带上的符号串，经过有限步骤，最后得到一个满足预先规定的符号串的变换过程。</a:t>
            </a:r>
            <a:endParaRPr lang="zh-CN" altLang="en-US" sz="2400">
              <a:latin typeface="微软雅黑" panose="020B0503020204020204" pitchFamily="34" charset="-122"/>
              <a:ea typeface="微软雅黑" panose="020B0503020204020204" pitchFamily="34" charset="-122"/>
            </a:endParaRPr>
          </a:p>
        </p:txBody>
      </p:sp>
      <p:sp>
        <p:nvSpPr>
          <p:cNvPr id="294931" name="文本框 294930"/>
          <p:cNvSpPr txBox="1"/>
          <p:nvPr/>
        </p:nvSpPr>
        <p:spPr>
          <a:xfrm>
            <a:off x="610235" y="4992370"/>
            <a:ext cx="10689590" cy="977265"/>
          </a:xfrm>
          <a:prstGeom prst="rect">
            <a:avLst/>
          </a:prstGeom>
          <a:noFill/>
          <a:ln w="9525">
            <a:noFill/>
          </a:ln>
        </p:spPr>
        <p:txBody>
          <a:bodyPr wrap="square">
            <a:spAutoFit/>
          </a:bodyPr>
          <a:lstStyle/>
          <a:p>
            <a:pPr marL="182880" lvl="1" indent="-3175">
              <a:lnSpc>
                <a:spcPct val="120000"/>
              </a:lnSpc>
              <a:spcBef>
                <a:spcPts val="0"/>
              </a:spcBef>
              <a:spcAft>
                <a:spcPts val="0"/>
              </a:spcAft>
              <a:buClr>
                <a:schemeClr val="folHlink"/>
              </a:buClr>
              <a:buSzPct val="60000"/>
              <a:buFont typeface="Wingdings" panose="05000000000000000000" pitchFamily="2" charset="2"/>
              <a:buChar char="n"/>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一条无限长的工作带：工作带上的每个单元可以存放一个符号；所有允许出现的符号属于一个预先规定好的字母表。</a:t>
            </a:r>
          </a:p>
        </p:txBody>
      </p:sp>
      <p:grpSp>
        <p:nvGrpSpPr>
          <p:cNvPr id="5" name="组合 4"/>
          <p:cNvGrpSpPr/>
          <p:nvPr/>
        </p:nvGrpSpPr>
        <p:grpSpPr>
          <a:xfrm>
            <a:off x="2181860" y="2874200"/>
            <a:ext cx="7700645" cy="1828610"/>
            <a:chOff x="305" y="1355"/>
            <a:chExt cx="4851" cy="1035"/>
          </a:xfrm>
        </p:grpSpPr>
        <p:sp>
          <p:nvSpPr>
            <p:cNvPr id="7" name="文本框 6"/>
            <p:cNvSpPr txBox="1"/>
            <p:nvPr/>
          </p:nvSpPr>
          <p:spPr>
            <a:xfrm>
              <a:off x="2850" y="1355"/>
              <a:ext cx="879" cy="421"/>
            </a:xfrm>
            <a:prstGeom prst="rect">
              <a:avLst/>
            </a:prstGeom>
            <a:solidFill>
              <a:srgbClr val="FFFFFF"/>
            </a:solidFill>
            <a:ln w="28575" cap="flat" cmpd="sng">
              <a:solidFill>
                <a:srgbClr val="000000"/>
              </a:solidFill>
              <a:prstDash val="solid"/>
              <a:miter/>
              <a:headEnd type="none" w="med" len="med"/>
              <a:tailEnd type="none" w="med" len="med"/>
            </a:ln>
          </p:spPr>
          <p:txBody>
            <a:bodyPr lIns="54000" tIns="10800" rIns="18000" bIns="10800"/>
            <a:lstStyle/>
            <a:p>
              <a:pPr algn="just">
                <a:lnSpc>
                  <a:spcPct val="100000"/>
                </a:lnSpc>
              </a:pPr>
              <a:r>
                <a:rPr lang="zh-CN" altLang="en-US" sz="2400" b="1" dirty="0">
                  <a:latin typeface="Times New Roman" panose="02020603050405020304" pitchFamily="18" charset="0"/>
                  <a:ea typeface="Angsana New" panose="02020603050405020304" pitchFamily="18" charset="-34"/>
                </a:rPr>
                <a:t>有限状态</a:t>
              </a:r>
              <a:endParaRPr lang="zh-CN" altLang="en-US" sz="2400" b="1" dirty="0">
                <a:latin typeface="Angsana New" panose="02020603050405020304" pitchFamily="18" charset="-34"/>
                <a:ea typeface="Angsana New" panose="02020603050405020304" pitchFamily="18" charset="-34"/>
              </a:endParaRPr>
            </a:p>
            <a:p>
              <a:pPr algn="just">
                <a:lnSpc>
                  <a:spcPct val="100000"/>
                </a:lnSpc>
              </a:pPr>
              <a:r>
                <a:rPr lang="zh-CN" altLang="en-US" sz="2400" b="1" dirty="0">
                  <a:latin typeface="Times New Roman" panose="02020603050405020304" pitchFamily="18" charset="0"/>
                  <a:ea typeface="Angsana New" panose="02020603050405020304" pitchFamily="18" charset="-34"/>
                </a:rPr>
                <a:t>  控制器</a:t>
              </a:r>
              <a:endParaRPr lang="zh-CN" altLang="en-US" sz="2400" b="1" dirty="0">
                <a:latin typeface="Tahoma" panose="020B0604030504040204" pitchFamily="34" charset="0"/>
              </a:endParaRPr>
            </a:p>
          </p:txBody>
        </p:sp>
        <p:grpSp>
          <p:nvGrpSpPr>
            <p:cNvPr id="8" name="组合 7"/>
            <p:cNvGrpSpPr/>
            <p:nvPr/>
          </p:nvGrpSpPr>
          <p:grpSpPr>
            <a:xfrm>
              <a:off x="1121" y="2125"/>
              <a:ext cx="4035" cy="264"/>
              <a:chOff x="861" y="3181"/>
              <a:chExt cx="4716" cy="264"/>
            </a:xfrm>
          </p:grpSpPr>
          <p:sp>
            <p:nvSpPr>
              <p:cNvPr id="9" name="直接连接符 8"/>
              <p:cNvSpPr/>
              <p:nvPr/>
            </p:nvSpPr>
            <p:spPr>
              <a:xfrm>
                <a:off x="861" y="3181"/>
                <a:ext cx="4716" cy="0"/>
              </a:xfrm>
              <a:prstGeom prst="line">
                <a:avLst/>
              </a:prstGeom>
              <a:ln w="28575" cap="flat" cmpd="sng">
                <a:solidFill>
                  <a:srgbClr val="000000"/>
                </a:solidFill>
                <a:prstDash val="solid"/>
                <a:headEnd type="none" w="med" len="med"/>
                <a:tailEnd type="none" w="med" len="med"/>
              </a:ln>
            </p:spPr>
          </p:sp>
          <p:sp>
            <p:nvSpPr>
              <p:cNvPr id="10" name="直接连接符 9"/>
              <p:cNvSpPr/>
              <p:nvPr/>
            </p:nvSpPr>
            <p:spPr>
              <a:xfrm>
                <a:off x="861" y="3445"/>
                <a:ext cx="4716" cy="0"/>
              </a:xfrm>
              <a:prstGeom prst="line">
                <a:avLst/>
              </a:prstGeom>
              <a:ln w="28575" cap="flat" cmpd="sng">
                <a:solidFill>
                  <a:srgbClr val="000000"/>
                </a:solidFill>
                <a:prstDash val="solid"/>
                <a:headEnd type="none" w="med" len="med"/>
                <a:tailEnd type="none" w="med" len="med"/>
              </a:ln>
            </p:spPr>
          </p:sp>
        </p:grpSp>
        <p:sp>
          <p:nvSpPr>
            <p:cNvPr id="11" name="直接连接符 10"/>
            <p:cNvSpPr/>
            <p:nvPr/>
          </p:nvSpPr>
          <p:spPr>
            <a:xfrm>
              <a:off x="2273" y="2125"/>
              <a:ext cx="0" cy="264"/>
            </a:xfrm>
            <a:prstGeom prst="line">
              <a:avLst/>
            </a:prstGeom>
            <a:ln w="28575" cap="flat" cmpd="sng">
              <a:solidFill>
                <a:srgbClr val="000000"/>
              </a:solidFill>
              <a:prstDash val="solid"/>
              <a:headEnd type="none" w="med" len="med"/>
              <a:tailEnd type="none" w="med" len="med"/>
            </a:ln>
          </p:spPr>
        </p:sp>
        <p:sp>
          <p:nvSpPr>
            <p:cNvPr id="12" name="直接连接符 11"/>
            <p:cNvSpPr/>
            <p:nvPr/>
          </p:nvSpPr>
          <p:spPr>
            <a:xfrm>
              <a:off x="2566" y="2125"/>
              <a:ext cx="0" cy="264"/>
            </a:xfrm>
            <a:prstGeom prst="line">
              <a:avLst/>
            </a:prstGeom>
            <a:ln w="28575" cap="flat" cmpd="sng">
              <a:solidFill>
                <a:srgbClr val="000000"/>
              </a:solidFill>
              <a:prstDash val="solid"/>
              <a:headEnd type="none" w="med" len="med"/>
              <a:tailEnd type="none" w="med" len="med"/>
            </a:ln>
          </p:spPr>
        </p:sp>
        <p:sp>
          <p:nvSpPr>
            <p:cNvPr id="13" name="直接连接符 12"/>
            <p:cNvSpPr/>
            <p:nvPr/>
          </p:nvSpPr>
          <p:spPr>
            <a:xfrm>
              <a:off x="2850" y="2125"/>
              <a:ext cx="0" cy="264"/>
            </a:xfrm>
            <a:prstGeom prst="line">
              <a:avLst/>
            </a:prstGeom>
            <a:ln w="28575" cap="flat" cmpd="sng">
              <a:solidFill>
                <a:srgbClr val="000000"/>
              </a:solidFill>
              <a:prstDash val="solid"/>
              <a:headEnd type="none" w="med" len="med"/>
              <a:tailEnd type="none" w="med" len="med"/>
            </a:ln>
          </p:spPr>
        </p:sp>
        <p:sp>
          <p:nvSpPr>
            <p:cNvPr id="14" name="文本框 13"/>
            <p:cNvSpPr txBox="1"/>
            <p:nvPr/>
          </p:nvSpPr>
          <p:spPr>
            <a:xfrm>
              <a:off x="305" y="2172"/>
              <a:ext cx="625" cy="212"/>
            </a:xfrm>
            <a:prstGeom prst="rect">
              <a:avLst/>
            </a:prstGeom>
            <a:solidFill>
              <a:srgbClr val="FFFFFF">
                <a:alpha val="0"/>
              </a:srgbClr>
            </a:solidFill>
            <a:ln w="9525">
              <a:noFill/>
            </a:ln>
          </p:spPr>
          <p:txBody>
            <a:bodyPr lIns="54000" tIns="10800" rIns="18000" bIns="10800"/>
            <a:lstStyle/>
            <a:p>
              <a:pPr algn="just">
                <a:lnSpc>
                  <a:spcPct val="80000"/>
                </a:lnSpc>
              </a:pPr>
              <a:r>
                <a:rPr lang="zh-CN" altLang="en-US" sz="2400" b="1" dirty="0">
                  <a:solidFill>
                    <a:schemeClr val="tx2"/>
                  </a:solidFill>
                  <a:latin typeface="Times New Roman" panose="02020603050405020304" pitchFamily="18" charset="0"/>
                  <a:ea typeface="Angsana New" panose="02020603050405020304" pitchFamily="18" charset="-34"/>
                </a:rPr>
                <a:t>工作带</a:t>
              </a:r>
              <a:endParaRPr lang="zh-CN" altLang="en-US" sz="2400" b="1" dirty="0">
                <a:solidFill>
                  <a:schemeClr val="tx2"/>
                </a:solidFill>
                <a:latin typeface="Tahoma" panose="020B0604030504040204" pitchFamily="34" charset="0"/>
              </a:endParaRPr>
            </a:p>
          </p:txBody>
        </p:sp>
        <p:sp>
          <p:nvSpPr>
            <p:cNvPr id="15" name="直接连接符 14"/>
            <p:cNvSpPr/>
            <p:nvPr/>
          </p:nvSpPr>
          <p:spPr>
            <a:xfrm>
              <a:off x="2936" y="1782"/>
              <a:ext cx="0" cy="130"/>
            </a:xfrm>
            <a:prstGeom prst="line">
              <a:avLst/>
            </a:prstGeom>
            <a:ln w="28575" cap="flat" cmpd="sng">
              <a:solidFill>
                <a:srgbClr val="000000"/>
              </a:solidFill>
              <a:prstDash val="solid"/>
              <a:headEnd type="none" w="med" len="med"/>
              <a:tailEnd type="none" w="med" len="med"/>
            </a:ln>
          </p:spPr>
        </p:sp>
        <p:sp>
          <p:nvSpPr>
            <p:cNvPr id="16" name="直接连接符 15"/>
            <p:cNvSpPr/>
            <p:nvPr/>
          </p:nvSpPr>
          <p:spPr>
            <a:xfrm flipH="1">
              <a:off x="1840" y="1912"/>
              <a:ext cx="1096" cy="0"/>
            </a:xfrm>
            <a:prstGeom prst="line">
              <a:avLst/>
            </a:prstGeom>
            <a:ln w="28575" cap="flat" cmpd="sng">
              <a:solidFill>
                <a:srgbClr val="000000"/>
              </a:solidFill>
              <a:prstDash val="solid"/>
              <a:headEnd type="none" w="med" len="med"/>
              <a:tailEnd type="none" w="med" len="med"/>
            </a:ln>
          </p:spPr>
        </p:sp>
        <p:sp>
          <p:nvSpPr>
            <p:cNvPr id="18" name="直接连接符 17"/>
            <p:cNvSpPr/>
            <p:nvPr/>
          </p:nvSpPr>
          <p:spPr>
            <a:xfrm>
              <a:off x="1839" y="1911"/>
              <a:ext cx="0" cy="204"/>
            </a:xfrm>
            <a:prstGeom prst="line">
              <a:avLst/>
            </a:prstGeom>
            <a:ln w="28575" cap="flat" cmpd="sng">
              <a:solidFill>
                <a:srgbClr val="000000"/>
              </a:solidFill>
              <a:prstDash val="solid"/>
              <a:headEnd type="none" w="med" len="med"/>
              <a:tailEnd type="stealth" w="lg" len="lg"/>
            </a:ln>
          </p:spPr>
        </p:sp>
        <p:sp>
          <p:nvSpPr>
            <p:cNvPr id="19" name="直接连接符 18"/>
            <p:cNvSpPr/>
            <p:nvPr/>
          </p:nvSpPr>
          <p:spPr>
            <a:xfrm>
              <a:off x="1688" y="2126"/>
              <a:ext cx="0" cy="264"/>
            </a:xfrm>
            <a:prstGeom prst="line">
              <a:avLst/>
            </a:prstGeom>
            <a:ln w="28575" cap="flat" cmpd="sng">
              <a:solidFill>
                <a:srgbClr val="000000"/>
              </a:solidFill>
              <a:prstDash val="solid"/>
              <a:headEnd type="none" w="med" len="med"/>
              <a:tailEnd type="none" w="med" len="med"/>
            </a:ln>
          </p:spPr>
        </p:sp>
        <p:sp>
          <p:nvSpPr>
            <p:cNvPr id="20" name="直接连接符 19"/>
            <p:cNvSpPr/>
            <p:nvPr/>
          </p:nvSpPr>
          <p:spPr>
            <a:xfrm>
              <a:off x="1981" y="2126"/>
              <a:ext cx="0" cy="264"/>
            </a:xfrm>
            <a:prstGeom prst="line">
              <a:avLst/>
            </a:prstGeom>
            <a:ln w="28575" cap="flat" cmpd="sng">
              <a:solidFill>
                <a:srgbClr val="000000"/>
              </a:solidFill>
              <a:prstDash val="soli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49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3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12.4.1  </a:t>
            </a:r>
            <a:r>
              <a:rPr sz="2800" b="1" i="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k</a:t>
            </a: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带图灵机</a:t>
            </a:r>
          </a:p>
        </p:txBody>
      </p:sp>
      <p:sp>
        <p:nvSpPr>
          <p:cNvPr id="6" name="Freeform 84"/>
          <p:cNvSpPr/>
          <p:nvPr/>
        </p:nvSpPr>
        <p:spPr bwMode="auto">
          <a:xfrm>
            <a:off x="723532" y="1038963"/>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2" name="文本框 1"/>
          <p:cNvSpPr txBox="1"/>
          <p:nvPr/>
        </p:nvSpPr>
        <p:spPr>
          <a:xfrm>
            <a:off x="1275080" y="892810"/>
            <a:ext cx="10153015" cy="1863725"/>
          </a:xfrm>
          <a:prstGeom prst="rect">
            <a:avLst/>
          </a:prstGeom>
          <a:noFill/>
          <a:ln w="9525">
            <a:noFill/>
          </a:ln>
        </p:spPr>
        <p:txBody>
          <a:bodyPr wrap="square">
            <a:spAutoFit/>
          </a:bodyPr>
          <a:lstStyle/>
          <a:p>
            <a:pPr indent="0" algn="just">
              <a:lnSpc>
                <a:spcPct val="120000"/>
              </a:lnSpc>
              <a:spcBef>
                <a:spcPts val="600"/>
              </a:spcBef>
              <a:spcAft>
                <a:spcPts val="600"/>
              </a:spcAft>
            </a:pPr>
            <a:r>
              <a:rPr 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设</a:t>
            </a:r>
            <a:r>
              <a:rPr lang="en-US" alt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ρ</a:t>
            </a:r>
            <a:r>
              <a:rPr lang="en-US" sz="2400" b="0" baseline="-2500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lang="en-US"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ρ</a:t>
            </a:r>
            <a:r>
              <a:rPr lang="en-US" sz="2400" b="0" baseline="-2500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lang="en-US"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 </a:t>
            </a:r>
            <a:r>
              <a:rPr lang="en-US" sz="2400" b="0"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ρ</a:t>
            </a:r>
            <a:r>
              <a:rPr lang="en-US" sz="2400" b="0" i="1" baseline="-2500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n</a:t>
            </a:r>
            <a:r>
              <a:rPr lang="en-US"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是一个瞬象序列，这个序列可以是有穷的，也可以是无穷的。如果每一个</a:t>
            </a:r>
            <a:r>
              <a:rPr lang="en-US" sz="2400" b="0"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ρ</a:t>
            </a:r>
            <a:r>
              <a:rPr lang="en-US" sz="2400" b="0" i="1" baseline="-2500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i</a:t>
            </a:r>
            <a:r>
              <a:rPr lang="en-US" sz="2400" b="0" baseline="-2500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都由</a:t>
            </a:r>
            <a:r>
              <a:rPr lang="en-US" sz="2400" b="0"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ρ</a:t>
            </a:r>
            <a:r>
              <a:rPr lang="en-US" sz="2400" b="0" i="1" baseline="-2500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i</a:t>
            </a:r>
            <a:r>
              <a:rPr 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经过转移函数</a:t>
            </a:r>
            <a:r>
              <a:rPr lang="en-US" sz="2400" b="0"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δ</a:t>
            </a:r>
            <a:r>
              <a:rPr 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得到，则称这个序列是一个计算。对于任意一个给定的输入符号串</a:t>
            </a:r>
            <a:r>
              <a:rPr lang="en-US" alt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ω</a:t>
            </a:r>
            <a:r>
              <a:rPr lang="en-US"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a:t>
            </a:r>
            <a:r>
              <a:rPr lang="en-US"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，从初始瞬象</a:t>
            </a:r>
            <a:r>
              <a:rPr lang="en-US" alt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ρ</a:t>
            </a:r>
            <a:r>
              <a:rPr lang="en-US" sz="2400" b="0" baseline="-2500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0 </a:t>
            </a:r>
            <a:r>
              <a:rPr 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开始，图灵机</a:t>
            </a:r>
            <a:r>
              <a:rPr lang="en-US" alt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M </a:t>
            </a:r>
            <a:r>
              <a:rPr 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在</a:t>
            </a:r>
            <a:r>
              <a:rPr lang="en-US" sz="2400" b="0"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ω </a:t>
            </a:r>
            <a:r>
              <a:rPr 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上的计算有三种可能：</a:t>
            </a:r>
            <a:endParaRPr lang="zh-CN" altLang="en-US" sz="22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文本框 2"/>
          <p:cNvSpPr txBox="1"/>
          <p:nvPr/>
        </p:nvSpPr>
        <p:spPr>
          <a:xfrm>
            <a:off x="1275080" y="2893060"/>
            <a:ext cx="10153015" cy="2428240"/>
          </a:xfrm>
          <a:prstGeom prst="rect">
            <a:avLst/>
          </a:prstGeom>
          <a:noFill/>
          <a:ln w="9525">
            <a:noFill/>
          </a:ln>
        </p:spPr>
        <p:txBody>
          <a:bodyPr wrap="square">
            <a:spAutoFit/>
          </a:bodyPr>
          <a:lstStyle/>
          <a:p>
            <a:pPr indent="0" algn="just">
              <a:lnSpc>
                <a:spcPct val="120000"/>
              </a:lnSpc>
              <a:spcBef>
                <a:spcPts val="600"/>
              </a:spcBef>
              <a:spcAft>
                <a:spcPts val="600"/>
              </a:spcAft>
            </a:pPr>
            <a:r>
              <a:rPr lang="zh-CN" sz="22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2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sz="22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）计算是一个有穷序列</a:t>
            </a:r>
            <a:r>
              <a:rPr lang="en-US" altLang="zh-CN" sz="22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200" b="0"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ρ</a:t>
            </a:r>
            <a:r>
              <a:rPr lang="en-US" sz="2200" b="0" baseline="-2500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lang="en-US" sz="22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200" b="0"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ρ</a:t>
            </a:r>
            <a:r>
              <a:rPr lang="en-US" sz="2200" b="0" baseline="-2500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lang="en-US" sz="22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 </a:t>
            </a:r>
            <a:r>
              <a:rPr lang="en-US" sz="2200" b="0"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ρ</a:t>
            </a:r>
            <a:r>
              <a:rPr lang="en-US" sz="2200" b="0" i="1" baseline="-2500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n</a:t>
            </a:r>
            <a:r>
              <a:rPr lang="en-US" sz="22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sz="22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其中</a:t>
            </a:r>
            <a:r>
              <a:rPr lang="en-US" altLang="zh-CN" sz="22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200" b="0"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ρ</a:t>
            </a:r>
            <a:r>
              <a:rPr lang="en-US" sz="2200" b="0" i="1" baseline="-2500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n </a:t>
            </a:r>
            <a:r>
              <a:rPr lang="zh-CN" sz="22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是一个可接受的停机格局，则称计算停机在</a:t>
            </a:r>
            <a:r>
              <a:rPr lang="zh-CN" sz="22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接受状态</a:t>
            </a:r>
            <a:r>
              <a:rPr lang="zh-CN" sz="22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p>
          <a:p>
            <a:pPr indent="0" algn="just">
              <a:lnSpc>
                <a:spcPct val="120000"/>
              </a:lnSpc>
              <a:spcBef>
                <a:spcPts val="600"/>
              </a:spcBef>
              <a:spcAft>
                <a:spcPts val="600"/>
              </a:spcAft>
            </a:pPr>
            <a:r>
              <a:rPr lang="zh-CN" sz="22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2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sz="22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）计算是一个有穷序列</a:t>
            </a:r>
            <a:r>
              <a:rPr lang="en-US" altLang="zh-CN" sz="22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200" b="0"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ρ</a:t>
            </a:r>
            <a:r>
              <a:rPr lang="en-US" sz="2200" b="0" baseline="-2500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lang="en-US" sz="22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200" b="0"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ρ</a:t>
            </a:r>
            <a:r>
              <a:rPr lang="en-US" sz="2200" b="0" baseline="-2500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lang="en-US" sz="22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 </a:t>
            </a:r>
            <a:r>
              <a:rPr lang="en-US" sz="2200" b="0"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ρ</a:t>
            </a:r>
            <a:r>
              <a:rPr lang="en-US" sz="2200" b="0" i="1" baseline="-2500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n</a:t>
            </a:r>
            <a:r>
              <a:rPr lang="en-US" sz="22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sz="22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其中</a:t>
            </a:r>
            <a:r>
              <a:rPr lang="en-US" altLang="zh-CN" sz="22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200" b="0"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ρ</a:t>
            </a:r>
            <a:r>
              <a:rPr lang="en-US" sz="2200" b="0" i="1" baseline="-2500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n </a:t>
            </a:r>
            <a:r>
              <a:rPr lang="zh-CN" sz="22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是一个停机格局，但不是可接受格局，则称计算停机在</a:t>
            </a:r>
            <a:r>
              <a:rPr lang="zh-CN" sz="22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拒绝状态</a:t>
            </a:r>
            <a:r>
              <a:rPr lang="zh-CN" sz="22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p>
          <a:p>
            <a:pPr indent="0" algn="just">
              <a:lnSpc>
                <a:spcPct val="120000"/>
              </a:lnSpc>
              <a:spcBef>
                <a:spcPts val="600"/>
              </a:spcBef>
              <a:spcAft>
                <a:spcPts val="600"/>
              </a:spcAft>
            </a:pPr>
            <a:r>
              <a:rPr lang="zh-CN" sz="22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2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3</a:t>
            </a:r>
            <a:r>
              <a:rPr lang="zh-CN" sz="22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）计算是一个无穷序列</a:t>
            </a:r>
            <a:r>
              <a:rPr lang="en-US" altLang="zh-CN" sz="22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200" b="0"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ρ</a:t>
            </a:r>
            <a:r>
              <a:rPr lang="en-US" sz="2200" b="0" baseline="-2500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lang="en-US" sz="22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200" b="0"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ρ</a:t>
            </a:r>
            <a:r>
              <a:rPr lang="en-US" sz="2200" b="0" baseline="-2500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lang="en-US" sz="22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 </a:t>
            </a:r>
            <a:r>
              <a:rPr lang="en-US" sz="2200" b="0"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ρ</a:t>
            </a:r>
            <a:r>
              <a:rPr lang="en-US" sz="2200" b="0" i="1" baseline="-2500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n</a:t>
            </a:r>
            <a:r>
              <a:rPr lang="en-US" sz="22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sz="22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…，称计算</a:t>
            </a:r>
            <a:r>
              <a:rPr lang="zh-CN" sz="22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永不停机</a:t>
            </a:r>
            <a:r>
              <a:rPr lang="zh-CN" sz="22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20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12.4.2  NP类问题的计算机处理</a:t>
            </a:r>
          </a:p>
        </p:txBody>
      </p:sp>
      <p:sp>
        <p:nvSpPr>
          <p:cNvPr id="3" name="文本框 2"/>
          <p:cNvSpPr txBox="1"/>
          <p:nvPr/>
        </p:nvSpPr>
        <p:spPr>
          <a:xfrm>
            <a:off x="1275080" y="889635"/>
            <a:ext cx="10154285" cy="977265"/>
          </a:xfrm>
          <a:prstGeom prst="rect">
            <a:avLst/>
          </a:prstGeom>
          <a:noFill/>
          <a:ln w="9525">
            <a:noFill/>
          </a:ln>
        </p:spPr>
        <p:txBody>
          <a:bodyPr wrap="square">
            <a:spAutoFit/>
          </a:bodyPr>
          <a:lstStyle/>
          <a:p>
            <a:pPr indent="0" algn="just" fontAlgn="auto">
              <a:lnSpc>
                <a:spcPct val="120000"/>
              </a:lnSpc>
              <a:spcBef>
                <a:spcPts val="600"/>
              </a:spcBef>
              <a:spcAft>
                <a:spcPts val="600"/>
              </a:spcAft>
            </a:pPr>
            <a:r>
              <a:rPr lang="en-US" sz="2400" b="0" i="1">
                <a:latin typeface="Times New Roman" panose="02020603050405020304" pitchFamily="18" charset="0"/>
                <a:ea typeface="微软雅黑" panose="020B0503020204020204" pitchFamily="34" charset="-122"/>
                <a:cs typeface="Times New Roman" panose="02020603050405020304" pitchFamily="18" charset="0"/>
              </a:rPr>
              <a:t>NP </a:t>
            </a:r>
            <a:r>
              <a:rPr lang="zh-CN" sz="2400" b="0">
                <a:latin typeface="Times New Roman" panose="02020603050405020304" pitchFamily="18" charset="0"/>
                <a:ea typeface="微软雅黑" panose="020B0503020204020204" pitchFamily="34" charset="-122"/>
                <a:cs typeface="Times New Roman" panose="02020603050405020304" pitchFamily="18" charset="0"/>
              </a:rPr>
              <a:t>类问题是计算机难以处理的，但在实际应用中却经常会遇到，因此，人们提出了解决</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NP </a:t>
            </a:r>
            <a:r>
              <a:rPr lang="zh-CN" sz="2400" b="0">
                <a:latin typeface="Times New Roman" panose="02020603050405020304" pitchFamily="18" charset="0"/>
                <a:ea typeface="微软雅黑" panose="020B0503020204020204" pitchFamily="34" charset="-122"/>
                <a:cs typeface="Times New Roman" panose="02020603050405020304" pitchFamily="18" charset="0"/>
              </a:rPr>
              <a:t>类问题的各种方法。</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Freeform 84"/>
          <p:cNvSpPr/>
          <p:nvPr/>
        </p:nvSpPr>
        <p:spPr bwMode="auto">
          <a:xfrm>
            <a:off x="723532" y="1038963"/>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2" name="文本框 1"/>
          <p:cNvSpPr txBox="1"/>
          <p:nvPr/>
        </p:nvSpPr>
        <p:spPr>
          <a:xfrm>
            <a:off x="1275080" y="1866900"/>
            <a:ext cx="10154285" cy="977265"/>
          </a:xfrm>
          <a:prstGeom prst="rect">
            <a:avLst/>
          </a:prstGeom>
          <a:noFill/>
          <a:ln w="9525">
            <a:noFill/>
          </a:ln>
        </p:spPr>
        <p:txBody>
          <a:bodyPr wrap="square">
            <a:spAutoFit/>
          </a:bodyPr>
          <a:lstStyle/>
          <a:p>
            <a:pPr indent="0" algn="just" fontAlgn="auto">
              <a:lnSpc>
                <a:spcPct val="120000"/>
              </a:lnSpc>
              <a:spcBef>
                <a:spcPts val="600"/>
              </a:spcBef>
              <a:spcAft>
                <a:spcPts val="600"/>
              </a:spcAft>
            </a:pP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）采用先进的算法设计技术</a:t>
            </a:r>
            <a:r>
              <a:rPr lang="zh-CN" sz="2400" b="0">
                <a:latin typeface="Times New Roman" panose="02020603050405020304" pitchFamily="18" charset="0"/>
                <a:ea typeface="微软雅黑" panose="020B0503020204020204" pitchFamily="34" charset="-122"/>
                <a:cs typeface="Times New Roman" panose="02020603050405020304" pitchFamily="18" charset="0"/>
              </a:rPr>
              <a:t>。当实际应用中问题规模不是很大时，采用动态规划法、回溯法、界限剪枝法等算法设计技术还是能够解决问题的。</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文本框 3"/>
          <p:cNvSpPr txBox="1"/>
          <p:nvPr/>
        </p:nvSpPr>
        <p:spPr>
          <a:xfrm>
            <a:off x="1275080" y="3007995"/>
            <a:ext cx="10154285" cy="3057525"/>
          </a:xfrm>
          <a:prstGeom prst="rect">
            <a:avLst/>
          </a:prstGeom>
          <a:noFill/>
          <a:ln w="9525">
            <a:noFill/>
          </a:ln>
        </p:spPr>
        <p:txBody>
          <a:bodyPr wrap="square">
            <a:spAutoFit/>
          </a:bodyPr>
          <a:lstStyle/>
          <a:p>
            <a:pPr indent="0" algn="just" fontAlgn="auto">
              <a:lnSpc>
                <a:spcPct val="120000"/>
              </a:lnSpc>
              <a:spcBef>
                <a:spcPts val="600"/>
              </a:spcBef>
              <a:spcAft>
                <a:spcPts val="600"/>
              </a:spcAft>
            </a:pP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）充分利用限制条件</a:t>
            </a:r>
            <a:r>
              <a:rPr lang="zh-CN" sz="2400" b="0">
                <a:latin typeface="Times New Roman" panose="02020603050405020304" pitchFamily="18" charset="0"/>
                <a:ea typeface="微软雅黑" panose="020B0503020204020204" pitchFamily="34" charset="-122"/>
                <a:cs typeface="Times New Roman" panose="02020603050405020304" pitchFamily="18" charset="0"/>
              </a:rPr>
              <a:t>。许多问题，虽然理论上归结为一个</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NP </a:t>
            </a:r>
            <a:r>
              <a:rPr lang="zh-CN" sz="2400" b="0">
                <a:latin typeface="Times New Roman" panose="02020603050405020304" pitchFamily="18" charset="0"/>
                <a:ea typeface="微软雅黑" panose="020B0503020204020204" pitchFamily="34" charset="-122"/>
                <a:cs typeface="Times New Roman" panose="02020603050405020304" pitchFamily="18" charset="0"/>
              </a:rPr>
              <a:t>类问题，但实际应用中可能包含某些限制条件，有些问题增加了限制条件后，可能会改变性质。例如，</a:t>
            </a:r>
          </a:p>
          <a:p>
            <a:pPr indent="0" algn="just" fontAlgn="auto">
              <a:lnSpc>
                <a:spcPct val="120000"/>
              </a:lnSpc>
              <a:spcBef>
                <a:spcPts val="600"/>
              </a:spcBef>
              <a:spcAft>
                <a:spcPts val="600"/>
              </a:spcAft>
            </a:pP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0">
                <a:latin typeface="Times New Roman" panose="02020603050405020304" pitchFamily="18" charset="0"/>
                <a:ea typeface="微软雅黑" panose="020B0503020204020204" pitchFamily="34" charset="-122"/>
                <a:cs typeface="Times New Roman" panose="02020603050405020304" pitchFamily="18" charset="0"/>
              </a:rPr>
              <a:t>①</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0/1</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背包问题</a:t>
            </a:r>
            <a:r>
              <a:rPr lang="zh-CN" sz="2400" b="0">
                <a:latin typeface="Times New Roman" panose="02020603050405020304" pitchFamily="18" charset="0"/>
                <a:ea typeface="微软雅黑" panose="020B0503020204020204" pitchFamily="34" charset="-122"/>
                <a:cs typeface="Times New Roman" panose="02020603050405020304" pitchFamily="18" charset="0"/>
              </a:rPr>
              <a:t>中，限定物品的重量和价值均为正整数；图着色问题中，限定图为可平面图；</a:t>
            </a:r>
          </a:p>
          <a:p>
            <a:pPr indent="0" algn="just" fontAlgn="auto">
              <a:lnSpc>
                <a:spcPct val="120000"/>
              </a:lnSpc>
              <a:spcBef>
                <a:spcPts val="600"/>
              </a:spcBef>
              <a:spcAft>
                <a:spcPts val="600"/>
              </a:spcAft>
            </a:pPr>
            <a:r>
              <a:rPr lang="en-US" altLang="zh-CN" sz="240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400">
                <a:latin typeface="Times New Roman" panose="02020603050405020304" pitchFamily="18" charset="0"/>
                <a:ea typeface="微软雅黑" panose="020B0503020204020204" pitchFamily="34" charset="-122"/>
                <a:cs typeface="Times New Roman" panose="02020603050405020304" pitchFamily="18" charset="0"/>
                <a:sym typeface="+mn-ea"/>
              </a:rPr>
              <a:t>②</a:t>
            </a:r>
            <a:r>
              <a:rPr lang="en-US" alt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TSP</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问题</a:t>
            </a:r>
            <a:r>
              <a:rPr lang="zh-CN" sz="2400" b="0">
                <a:latin typeface="Times New Roman" panose="02020603050405020304" pitchFamily="18" charset="0"/>
                <a:ea typeface="微软雅黑" panose="020B0503020204020204" pitchFamily="34" charset="-122"/>
                <a:cs typeface="Times New Roman" panose="02020603050405020304" pitchFamily="18" charset="0"/>
              </a:rPr>
              <a:t>中，限定边的代价满足三角不等式，等等。</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12.4.2  NP类问题的计算机处理</a:t>
            </a:r>
          </a:p>
        </p:txBody>
      </p:sp>
      <p:sp>
        <p:nvSpPr>
          <p:cNvPr id="3" name="文本框 2"/>
          <p:cNvSpPr txBox="1"/>
          <p:nvPr/>
        </p:nvSpPr>
        <p:spPr>
          <a:xfrm>
            <a:off x="1275080" y="889635"/>
            <a:ext cx="10154285" cy="977265"/>
          </a:xfrm>
          <a:prstGeom prst="rect">
            <a:avLst/>
          </a:prstGeom>
          <a:noFill/>
          <a:ln w="9525">
            <a:noFill/>
          </a:ln>
        </p:spPr>
        <p:txBody>
          <a:bodyPr wrap="square">
            <a:spAutoFit/>
          </a:bodyPr>
          <a:lstStyle/>
          <a:p>
            <a:pPr indent="0" algn="just" fontAlgn="auto">
              <a:lnSpc>
                <a:spcPct val="120000"/>
              </a:lnSpc>
              <a:spcBef>
                <a:spcPts val="600"/>
              </a:spcBef>
              <a:spcAft>
                <a:spcPts val="600"/>
              </a:spcAft>
            </a:pPr>
            <a:r>
              <a:rPr lang="en-US" sz="2400" b="0" i="1">
                <a:latin typeface="Times New Roman" panose="02020603050405020304" pitchFamily="18" charset="0"/>
                <a:ea typeface="微软雅黑" panose="020B0503020204020204" pitchFamily="34" charset="-122"/>
                <a:cs typeface="Times New Roman" panose="02020603050405020304" pitchFamily="18" charset="0"/>
              </a:rPr>
              <a:t>NP </a:t>
            </a:r>
            <a:r>
              <a:rPr lang="zh-CN" sz="2400" b="0">
                <a:latin typeface="Times New Roman" panose="02020603050405020304" pitchFamily="18" charset="0"/>
                <a:ea typeface="微软雅黑" panose="020B0503020204020204" pitchFamily="34" charset="-122"/>
                <a:cs typeface="Times New Roman" panose="02020603050405020304" pitchFamily="18" charset="0"/>
              </a:rPr>
              <a:t>类问题是计算机难以处理的，但在实际应用中却经常会遇到，因此，人们提出了解决</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NP </a:t>
            </a:r>
            <a:r>
              <a:rPr lang="zh-CN" sz="2400" b="0">
                <a:latin typeface="Times New Roman" panose="02020603050405020304" pitchFamily="18" charset="0"/>
                <a:ea typeface="微软雅黑" panose="020B0503020204020204" pitchFamily="34" charset="-122"/>
                <a:cs typeface="Times New Roman" panose="02020603050405020304" pitchFamily="18" charset="0"/>
              </a:rPr>
              <a:t>类问题的各种方法。</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Freeform 84"/>
          <p:cNvSpPr/>
          <p:nvPr/>
        </p:nvSpPr>
        <p:spPr bwMode="auto">
          <a:xfrm>
            <a:off x="723532" y="1038963"/>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2" name="文本框 1"/>
          <p:cNvSpPr txBox="1"/>
          <p:nvPr/>
        </p:nvSpPr>
        <p:spPr>
          <a:xfrm>
            <a:off x="1275080" y="1866900"/>
            <a:ext cx="10154285" cy="2017395"/>
          </a:xfrm>
          <a:prstGeom prst="rect">
            <a:avLst/>
          </a:prstGeom>
          <a:noFill/>
          <a:ln w="9525">
            <a:noFill/>
          </a:ln>
        </p:spPr>
        <p:txBody>
          <a:bodyPr wrap="square">
            <a:spAutoFit/>
          </a:bodyPr>
          <a:lstStyle/>
          <a:p>
            <a:pPr indent="0" algn="just" fontAlgn="auto">
              <a:lnSpc>
                <a:spcPct val="120000"/>
              </a:lnSpc>
              <a:spcBef>
                <a:spcPts val="600"/>
              </a:spcBef>
              <a:spcAft>
                <a:spcPts val="600"/>
              </a:spcAft>
            </a:pP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3</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）近似算法</a:t>
            </a:r>
            <a:r>
              <a:rPr lang="zh-CN" sz="2400" b="0">
                <a:latin typeface="Times New Roman" panose="02020603050405020304" pitchFamily="18" charset="0"/>
                <a:ea typeface="微软雅黑" panose="020B0503020204020204" pitchFamily="34" charset="-122"/>
                <a:cs typeface="Times New Roman" panose="02020603050405020304" pitchFamily="18" charset="0"/>
              </a:rPr>
              <a:t>。很多问题允许最终解有一定程度的误差。近似算法是求解</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NP</a:t>
            </a:r>
            <a:r>
              <a:rPr lang="zh-CN" sz="2400" b="0">
                <a:latin typeface="Times New Roman" panose="02020603050405020304" pitchFamily="18" charset="0"/>
                <a:ea typeface="微软雅黑" panose="020B0503020204020204" pitchFamily="34" charset="-122"/>
                <a:cs typeface="Times New Roman" panose="02020603050405020304" pitchFamily="18" charset="0"/>
              </a:rPr>
              <a:t>类问题的一个可行的方法。</a:t>
            </a:r>
          </a:p>
          <a:p>
            <a:pPr indent="0" algn="just" fontAlgn="auto">
              <a:lnSpc>
                <a:spcPct val="120000"/>
              </a:lnSpc>
              <a:spcBef>
                <a:spcPts val="600"/>
              </a:spcBef>
              <a:spcAft>
                <a:spcPts val="600"/>
              </a:spcAft>
            </a:pP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4</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）概率算法</a:t>
            </a:r>
            <a:r>
              <a:rPr lang="zh-CN" sz="2400" b="0">
                <a:latin typeface="Times New Roman" panose="02020603050405020304" pitchFamily="18" charset="0"/>
                <a:ea typeface="微软雅黑" panose="020B0503020204020204" pitchFamily="34" charset="-122"/>
                <a:cs typeface="Times New Roman" panose="02020603050405020304" pitchFamily="18" charset="0"/>
              </a:rPr>
              <a:t>。将随机性的操作加入到算法运行中，同时允许结果以较小的概率出现错误，并以此为代价，获得算法运行时间大幅度减少。</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文本框 3"/>
          <p:cNvSpPr txBox="1"/>
          <p:nvPr/>
        </p:nvSpPr>
        <p:spPr>
          <a:xfrm>
            <a:off x="1275080" y="3992880"/>
            <a:ext cx="10154285" cy="2017395"/>
          </a:xfrm>
          <a:prstGeom prst="rect">
            <a:avLst/>
          </a:prstGeom>
          <a:noFill/>
          <a:ln w="9525">
            <a:noFill/>
          </a:ln>
        </p:spPr>
        <p:txBody>
          <a:bodyPr wrap="square">
            <a:spAutoFit/>
          </a:bodyPr>
          <a:lstStyle/>
          <a:p>
            <a:pPr indent="0" algn="just" fontAlgn="auto">
              <a:lnSpc>
                <a:spcPct val="120000"/>
              </a:lnSpc>
              <a:spcBef>
                <a:spcPts val="600"/>
              </a:spcBef>
              <a:spcAft>
                <a:spcPts val="600"/>
              </a:spcAft>
            </a:pP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5</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）并行计算</a:t>
            </a:r>
            <a:r>
              <a:rPr lang="zh-CN" sz="2400" b="0">
                <a:latin typeface="Times New Roman" panose="02020603050405020304" pitchFamily="18" charset="0"/>
                <a:ea typeface="微软雅黑" panose="020B0503020204020204" pitchFamily="34" charset="-122"/>
                <a:cs typeface="Times New Roman" panose="02020603050405020304" pitchFamily="18" charset="0"/>
              </a:rPr>
              <a:t>。虽然从原理上讲增加处理机的个数不能根本解决</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NP</a:t>
            </a:r>
            <a:r>
              <a:rPr lang="zh-CN" sz="2400" b="0">
                <a:latin typeface="Times New Roman" panose="02020603050405020304" pitchFamily="18" charset="0"/>
                <a:ea typeface="微软雅黑" panose="020B0503020204020204" pitchFamily="34" charset="-122"/>
                <a:cs typeface="Times New Roman" panose="02020603050405020304" pitchFamily="18" charset="0"/>
              </a:rPr>
              <a:t>类问题，但并行计算是解决计算密集型问题的必经之路。</a:t>
            </a:r>
          </a:p>
          <a:p>
            <a:pPr indent="0" algn="just" fontAlgn="auto">
              <a:lnSpc>
                <a:spcPct val="120000"/>
              </a:lnSpc>
              <a:spcBef>
                <a:spcPts val="600"/>
              </a:spcBef>
              <a:spcAft>
                <a:spcPts val="600"/>
              </a:spcAft>
            </a:pP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6</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）智能算法</a:t>
            </a:r>
            <a:r>
              <a:rPr lang="zh-CN" sz="2400" b="0">
                <a:latin typeface="Times New Roman" panose="02020603050405020304" pitchFamily="18" charset="0"/>
                <a:ea typeface="微软雅黑" panose="020B0503020204020204" pitchFamily="34" charset="-122"/>
                <a:cs typeface="Times New Roman" panose="02020603050405020304" pitchFamily="18" charset="0"/>
              </a:rPr>
              <a:t>。遗传算法、蚁群算法等来源于自然界的优化思想，称为智能算法，是解决最优化问题的有力手段。</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12.1.1  什么是计算</a:t>
            </a:r>
          </a:p>
        </p:txBody>
      </p:sp>
      <p:grpSp>
        <p:nvGrpSpPr>
          <p:cNvPr id="294934" name="组合 294933"/>
          <p:cNvGrpSpPr/>
          <p:nvPr/>
        </p:nvGrpSpPr>
        <p:grpSpPr>
          <a:xfrm>
            <a:off x="2181860" y="2874200"/>
            <a:ext cx="7700645" cy="1828610"/>
            <a:chOff x="305" y="1355"/>
            <a:chExt cx="4851" cy="1035"/>
          </a:xfrm>
        </p:grpSpPr>
        <p:sp>
          <p:nvSpPr>
            <p:cNvPr id="294916" name="文本框 294915"/>
            <p:cNvSpPr txBox="1"/>
            <p:nvPr/>
          </p:nvSpPr>
          <p:spPr>
            <a:xfrm>
              <a:off x="2850" y="1355"/>
              <a:ext cx="879" cy="421"/>
            </a:xfrm>
            <a:prstGeom prst="rect">
              <a:avLst/>
            </a:prstGeom>
            <a:solidFill>
              <a:srgbClr val="FFFFFF"/>
            </a:solidFill>
            <a:ln w="28575" cap="flat" cmpd="sng">
              <a:solidFill>
                <a:srgbClr val="000000"/>
              </a:solidFill>
              <a:prstDash val="solid"/>
              <a:miter/>
              <a:headEnd type="none" w="med" len="med"/>
              <a:tailEnd type="none" w="med" len="med"/>
            </a:ln>
          </p:spPr>
          <p:txBody>
            <a:bodyPr lIns="54000" tIns="10800" rIns="18000" bIns="10800"/>
            <a:lstStyle/>
            <a:p>
              <a:pPr algn="just">
                <a:lnSpc>
                  <a:spcPct val="100000"/>
                </a:lnSpc>
              </a:pPr>
              <a:r>
                <a:rPr lang="zh-CN" altLang="en-US" sz="2400" b="1" dirty="0">
                  <a:latin typeface="Times New Roman" panose="02020603050405020304" pitchFamily="18" charset="0"/>
                  <a:ea typeface="Angsana New" panose="02020603050405020304" pitchFamily="18" charset="-34"/>
                </a:rPr>
                <a:t>有限状态</a:t>
              </a:r>
              <a:endParaRPr lang="zh-CN" altLang="en-US" sz="2400" b="1" dirty="0">
                <a:latin typeface="Angsana New" panose="02020603050405020304" pitchFamily="18" charset="-34"/>
                <a:ea typeface="Angsana New" panose="02020603050405020304" pitchFamily="18" charset="-34"/>
              </a:endParaRPr>
            </a:p>
            <a:p>
              <a:pPr algn="just">
                <a:lnSpc>
                  <a:spcPct val="100000"/>
                </a:lnSpc>
              </a:pPr>
              <a:r>
                <a:rPr lang="zh-CN" altLang="en-US" sz="2400" b="1" dirty="0">
                  <a:latin typeface="Times New Roman" panose="02020603050405020304" pitchFamily="18" charset="0"/>
                  <a:ea typeface="Angsana New" panose="02020603050405020304" pitchFamily="18" charset="-34"/>
                </a:rPr>
                <a:t>  控制器</a:t>
              </a:r>
              <a:endParaRPr lang="zh-CN" altLang="en-US" sz="2400" b="1" dirty="0">
                <a:latin typeface="Tahoma" panose="020B0604030504040204" pitchFamily="34" charset="0"/>
              </a:endParaRPr>
            </a:p>
          </p:txBody>
        </p:sp>
        <p:grpSp>
          <p:nvGrpSpPr>
            <p:cNvPr id="294917" name="组合 294916"/>
            <p:cNvGrpSpPr/>
            <p:nvPr/>
          </p:nvGrpSpPr>
          <p:grpSpPr>
            <a:xfrm>
              <a:off x="1121" y="2125"/>
              <a:ext cx="4035" cy="264"/>
              <a:chOff x="861" y="3181"/>
              <a:chExt cx="4716" cy="264"/>
            </a:xfrm>
          </p:grpSpPr>
          <p:sp>
            <p:nvSpPr>
              <p:cNvPr id="294918" name="直接连接符 294917"/>
              <p:cNvSpPr/>
              <p:nvPr/>
            </p:nvSpPr>
            <p:spPr>
              <a:xfrm>
                <a:off x="861" y="3181"/>
                <a:ext cx="4716" cy="0"/>
              </a:xfrm>
              <a:prstGeom prst="line">
                <a:avLst/>
              </a:prstGeom>
              <a:ln w="28575" cap="flat" cmpd="sng">
                <a:solidFill>
                  <a:srgbClr val="000000"/>
                </a:solidFill>
                <a:prstDash val="solid"/>
                <a:headEnd type="none" w="med" len="med"/>
                <a:tailEnd type="none" w="med" len="med"/>
              </a:ln>
            </p:spPr>
          </p:sp>
          <p:sp>
            <p:nvSpPr>
              <p:cNvPr id="294919" name="直接连接符 294918"/>
              <p:cNvSpPr/>
              <p:nvPr/>
            </p:nvSpPr>
            <p:spPr>
              <a:xfrm>
                <a:off x="861" y="3445"/>
                <a:ext cx="4716" cy="0"/>
              </a:xfrm>
              <a:prstGeom prst="line">
                <a:avLst/>
              </a:prstGeom>
              <a:ln w="28575" cap="flat" cmpd="sng">
                <a:solidFill>
                  <a:srgbClr val="000000"/>
                </a:solidFill>
                <a:prstDash val="solid"/>
                <a:headEnd type="none" w="med" len="med"/>
                <a:tailEnd type="none" w="med" len="med"/>
              </a:ln>
            </p:spPr>
          </p:sp>
        </p:grpSp>
        <p:sp>
          <p:nvSpPr>
            <p:cNvPr id="294920" name="直接连接符 294919"/>
            <p:cNvSpPr/>
            <p:nvPr/>
          </p:nvSpPr>
          <p:spPr>
            <a:xfrm>
              <a:off x="2273" y="2125"/>
              <a:ext cx="0" cy="264"/>
            </a:xfrm>
            <a:prstGeom prst="line">
              <a:avLst/>
            </a:prstGeom>
            <a:ln w="28575" cap="flat" cmpd="sng">
              <a:solidFill>
                <a:srgbClr val="000000"/>
              </a:solidFill>
              <a:prstDash val="solid"/>
              <a:headEnd type="none" w="med" len="med"/>
              <a:tailEnd type="none" w="med" len="med"/>
            </a:ln>
          </p:spPr>
        </p:sp>
        <p:sp>
          <p:nvSpPr>
            <p:cNvPr id="294921" name="直接连接符 294920"/>
            <p:cNvSpPr/>
            <p:nvPr/>
          </p:nvSpPr>
          <p:spPr>
            <a:xfrm>
              <a:off x="2566" y="2125"/>
              <a:ext cx="0" cy="264"/>
            </a:xfrm>
            <a:prstGeom prst="line">
              <a:avLst/>
            </a:prstGeom>
            <a:ln w="28575" cap="flat" cmpd="sng">
              <a:solidFill>
                <a:srgbClr val="000000"/>
              </a:solidFill>
              <a:prstDash val="solid"/>
              <a:headEnd type="none" w="med" len="med"/>
              <a:tailEnd type="none" w="med" len="med"/>
            </a:ln>
          </p:spPr>
        </p:sp>
        <p:sp>
          <p:nvSpPr>
            <p:cNvPr id="294922" name="直接连接符 294921"/>
            <p:cNvSpPr/>
            <p:nvPr/>
          </p:nvSpPr>
          <p:spPr>
            <a:xfrm>
              <a:off x="2850" y="2125"/>
              <a:ext cx="0" cy="264"/>
            </a:xfrm>
            <a:prstGeom prst="line">
              <a:avLst/>
            </a:prstGeom>
            <a:ln w="28575" cap="flat" cmpd="sng">
              <a:solidFill>
                <a:srgbClr val="000000"/>
              </a:solidFill>
              <a:prstDash val="solid"/>
              <a:headEnd type="none" w="med" len="med"/>
              <a:tailEnd type="none" w="med" len="med"/>
            </a:ln>
          </p:spPr>
        </p:sp>
        <p:sp>
          <p:nvSpPr>
            <p:cNvPr id="294923" name="文本框 294922"/>
            <p:cNvSpPr txBox="1"/>
            <p:nvPr/>
          </p:nvSpPr>
          <p:spPr>
            <a:xfrm>
              <a:off x="305" y="2172"/>
              <a:ext cx="625" cy="212"/>
            </a:xfrm>
            <a:prstGeom prst="rect">
              <a:avLst/>
            </a:prstGeom>
            <a:solidFill>
              <a:srgbClr val="FFFFFF">
                <a:alpha val="0"/>
              </a:srgbClr>
            </a:solidFill>
            <a:ln w="9525">
              <a:noFill/>
            </a:ln>
          </p:spPr>
          <p:txBody>
            <a:bodyPr lIns="54000" tIns="10800" rIns="18000" bIns="10800"/>
            <a:lstStyle/>
            <a:p>
              <a:pPr algn="just">
                <a:lnSpc>
                  <a:spcPct val="80000"/>
                </a:lnSpc>
              </a:pPr>
              <a:r>
                <a:rPr lang="zh-CN" altLang="en-US" sz="2400" b="1" dirty="0">
                  <a:solidFill>
                    <a:schemeClr val="tx2"/>
                  </a:solidFill>
                  <a:latin typeface="Times New Roman" panose="02020603050405020304" pitchFamily="18" charset="0"/>
                  <a:ea typeface="Angsana New" panose="02020603050405020304" pitchFamily="18" charset="-34"/>
                </a:rPr>
                <a:t>工作带</a:t>
              </a:r>
              <a:endParaRPr lang="zh-CN" altLang="en-US" sz="2400" b="1" dirty="0">
                <a:solidFill>
                  <a:schemeClr val="tx2"/>
                </a:solidFill>
                <a:latin typeface="Tahoma" panose="020B0604030504040204" pitchFamily="34" charset="0"/>
              </a:endParaRPr>
            </a:p>
          </p:txBody>
        </p:sp>
        <p:sp>
          <p:nvSpPr>
            <p:cNvPr id="294924" name="直接连接符 294923"/>
            <p:cNvSpPr/>
            <p:nvPr/>
          </p:nvSpPr>
          <p:spPr>
            <a:xfrm>
              <a:off x="2936" y="1782"/>
              <a:ext cx="0" cy="130"/>
            </a:xfrm>
            <a:prstGeom prst="line">
              <a:avLst/>
            </a:prstGeom>
            <a:ln w="28575" cap="flat" cmpd="sng">
              <a:solidFill>
                <a:srgbClr val="000000"/>
              </a:solidFill>
              <a:prstDash val="solid"/>
              <a:headEnd type="none" w="med" len="med"/>
              <a:tailEnd type="none" w="med" len="med"/>
            </a:ln>
          </p:spPr>
        </p:sp>
        <p:sp>
          <p:nvSpPr>
            <p:cNvPr id="294925" name="直接连接符 294924"/>
            <p:cNvSpPr/>
            <p:nvPr/>
          </p:nvSpPr>
          <p:spPr>
            <a:xfrm flipH="1">
              <a:off x="1840" y="1912"/>
              <a:ext cx="1096" cy="0"/>
            </a:xfrm>
            <a:prstGeom prst="line">
              <a:avLst/>
            </a:prstGeom>
            <a:ln w="28575" cap="flat" cmpd="sng">
              <a:solidFill>
                <a:srgbClr val="000000"/>
              </a:solidFill>
              <a:prstDash val="solid"/>
              <a:headEnd type="none" w="med" len="med"/>
              <a:tailEnd type="none" w="med" len="med"/>
            </a:ln>
          </p:spPr>
        </p:sp>
        <p:sp>
          <p:nvSpPr>
            <p:cNvPr id="294926" name="直接连接符 294925"/>
            <p:cNvSpPr/>
            <p:nvPr/>
          </p:nvSpPr>
          <p:spPr>
            <a:xfrm>
              <a:off x="1839" y="1911"/>
              <a:ext cx="0" cy="204"/>
            </a:xfrm>
            <a:prstGeom prst="line">
              <a:avLst/>
            </a:prstGeom>
            <a:ln w="28575" cap="flat" cmpd="sng">
              <a:solidFill>
                <a:srgbClr val="000000"/>
              </a:solidFill>
              <a:prstDash val="solid"/>
              <a:headEnd type="none" w="med" len="med"/>
              <a:tailEnd type="stealth" w="lg" len="lg"/>
            </a:ln>
          </p:spPr>
        </p:sp>
        <p:sp>
          <p:nvSpPr>
            <p:cNvPr id="294929" name="直接连接符 294928"/>
            <p:cNvSpPr/>
            <p:nvPr/>
          </p:nvSpPr>
          <p:spPr>
            <a:xfrm>
              <a:off x="1688" y="2126"/>
              <a:ext cx="0" cy="264"/>
            </a:xfrm>
            <a:prstGeom prst="line">
              <a:avLst/>
            </a:prstGeom>
            <a:ln w="28575" cap="flat" cmpd="sng">
              <a:solidFill>
                <a:srgbClr val="000000"/>
              </a:solidFill>
              <a:prstDash val="solid"/>
              <a:headEnd type="none" w="med" len="med"/>
              <a:tailEnd type="none" w="med" len="med"/>
            </a:ln>
          </p:spPr>
        </p:sp>
        <p:sp>
          <p:nvSpPr>
            <p:cNvPr id="294930" name="直接连接符 294929"/>
            <p:cNvSpPr/>
            <p:nvPr/>
          </p:nvSpPr>
          <p:spPr>
            <a:xfrm>
              <a:off x="1981" y="2126"/>
              <a:ext cx="0" cy="264"/>
            </a:xfrm>
            <a:prstGeom prst="line">
              <a:avLst/>
            </a:prstGeom>
            <a:ln w="28575" cap="flat" cmpd="sng">
              <a:solidFill>
                <a:srgbClr val="000000"/>
              </a:solidFill>
              <a:prstDash val="solid"/>
              <a:headEnd type="none" w="med" len="med"/>
              <a:tailEnd type="none" w="med" len="med"/>
            </a:ln>
          </p:spPr>
        </p:sp>
      </p:grpSp>
      <p:sp>
        <p:nvSpPr>
          <p:cNvPr id="294931" name="文本框 294930"/>
          <p:cNvSpPr txBox="1"/>
          <p:nvPr/>
        </p:nvSpPr>
        <p:spPr>
          <a:xfrm>
            <a:off x="610235" y="5008245"/>
            <a:ext cx="10689590" cy="977265"/>
          </a:xfrm>
          <a:prstGeom prst="rect">
            <a:avLst/>
          </a:prstGeom>
          <a:noFill/>
          <a:ln w="9525">
            <a:noFill/>
          </a:ln>
        </p:spPr>
        <p:txBody>
          <a:bodyPr wrap="square">
            <a:spAutoFit/>
          </a:bodyPr>
          <a:lstStyle/>
          <a:p>
            <a:pPr marL="182880" lvl="1" indent="-3175">
              <a:lnSpc>
                <a:spcPct val="120000"/>
              </a:lnSpc>
              <a:spcBef>
                <a:spcPts val="0"/>
              </a:spcBef>
              <a:spcAft>
                <a:spcPts val="0"/>
              </a:spcAft>
              <a:buClr>
                <a:schemeClr val="folHlink"/>
              </a:buClr>
              <a:buSzPct val="60000"/>
              <a:buFont typeface="Wingdings" panose="05000000000000000000" pitchFamily="2" charset="2"/>
              <a:buChar char="n"/>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一条无限长的工作带：工作带上的每个单元可以存放一个符号；所有允许出现的符号属于一个预先规定好的字母表。</a:t>
            </a:r>
          </a:p>
        </p:txBody>
      </p:sp>
      <p:sp>
        <p:nvSpPr>
          <p:cNvPr id="295955" name="文本框 295954"/>
          <p:cNvSpPr txBox="1"/>
          <p:nvPr/>
        </p:nvSpPr>
        <p:spPr>
          <a:xfrm>
            <a:off x="610235" y="919480"/>
            <a:ext cx="10133965" cy="460375"/>
          </a:xfrm>
          <a:prstGeom prst="rect">
            <a:avLst/>
          </a:prstGeom>
          <a:noFill/>
          <a:ln w="9525">
            <a:noFill/>
          </a:ln>
        </p:spPr>
        <p:txBody>
          <a:bodyPr wrap="square">
            <a:spAutoFit/>
          </a:bodyPr>
          <a:lstStyle/>
          <a:p>
            <a:pPr marL="182880" lvl="1" indent="-3175">
              <a:buClr>
                <a:schemeClr val="folHlink"/>
              </a:buClr>
              <a:buSzPct val="60000"/>
              <a:buFont typeface="Wingdings" panose="05000000000000000000" pitchFamily="2" charset="2"/>
              <a:buChar char="n"/>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一个读写头：读写头可以左移一个单元、右移一个单元或者保持不动。</a:t>
            </a:r>
          </a:p>
        </p:txBody>
      </p:sp>
      <p:sp>
        <p:nvSpPr>
          <p:cNvPr id="296978" name="文本框 296977"/>
          <p:cNvSpPr txBox="1"/>
          <p:nvPr/>
        </p:nvSpPr>
        <p:spPr>
          <a:xfrm>
            <a:off x="610235" y="1391285"/>
            <a:ext cx="10944860" cy="1420495"/>
          </a:xfrm>
          <a:prstGeom prst="rect">
            <a:avLst/>
          </a:prstGeom>
          <a:noFill/>
          <a:ln w="9525">
            <a:noFill/>
          </a:ln>
        </p:spPr>
        <p:txBody>
          <a:bodyPr wrap="square">
            <a:spAutoFit/>
          </a:bodyPr>
          <a:lstStyle/>
          <a:p>
            <a:pPr marL="182880" lvl="1" indent="-3175">
              <a:lnSpc>
                <a:spcPct val="120000"/>
              </a:lnSpc>
              <a:spcBef>
                <a:spcPts val="0"/>
              </a:spcBef>
              <a:spcAft>
                <a:spcPts val="0"/>
              </a:spcAft>
              <a:buClr>
                <a:schemeClr val="folHlink"/>
              </a:buClr>
              <a:buSzPct val="60000"/>
              <a:buFont typeface="Wingdings" panose="05000000000000000000" pitchFamily="2" charset="2"/>
              <a:buChar char="n"/>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一个控制器：控制器在每个时刻处于一定状态，当读写头从工作带上读出一个符号后，控制器就根据这个符号和当时的机器状态，指挥读写头进行读写或者移动，并决定是否改变机器状态。</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12.1.1  什么是计算</a:t>
            </a:r>
          </a:p>
        </p:txBody>
      </p:sp>
      <p:sp>
        <p:nvSpPr>
          <p:cNvPr id="100" name="文本框 99"/>
          <p:cNvSpPr txBox="1"/>
          <p:nvPr/>
        </p:nvSpPr>
        <p:spPr>
          <a:xfrm>
            <a:off x="1190625" y="940435"/>
            <a:ext cx="10160635" cy="1863725"/>
          </a:xfrm>
          <a:prstGeom prst="rect">
            <a:avLst/>
          </a:prstGeom>
          <a:noFill/>
          <a:ln w="9525">
            <a:noFill/>
          </a:ln>
        </p:spPr>
        <p:txBody>
          <a:bodyPr wrap="square">
            <a:spAutoFit/>
          </a:bodyPr>
          <a:lstStyle/>
          <a:p>
            <a:pPr indent="0" algn="just">
              <a:lnSpc>
                <a:spcPct val="120000"/>
              </a:lnSpc>
              <a:spcBef>
                <a:spcPts val="0"/>
              </a:spcBef>
              <a:spcAft>
                <a:spcPts val="0"/>
              </a:spcAft>
            </a:pPr>
            <a:r>
              <a:rPr lang="zh-CN" sz="2400" b="0">
                <a:solidFill>
                  <a:srgbClr val="000000"/>
                </a:solidFill>
                <a:latin typeface="Times New Roman" panose="02020603050405020304" pitchFamily="18" charset="0"/>
                <a:ea typeface="微软雅黑" panose="020B0503020204020204" pitchFamily="34" charset="-122"/>
              </a:rPr>
              <a:t>计算开始时，将输入符号串放在工作带上，每个单元放一个输入符号，其余单元都是空白符，控制器处于初始状态，读写头扫描工作带上的第一个符号，控制器决定下一步的动作。</a:t>
            </a:r>
            <a:r>
              <a:rPr lang="zh-CN" sz="2400" b="0">
                <a:solidFill>
                  <a:srgbClr val="C00000"/>
                </a:solidFill>
                <a:latin typeface="Times New Roman" panose="02020603050405020304" pitchFamily="18" charset="0"/>
                <a:ea typeface="微软雅黑" panose="020B0503020204020204" pitchFamily="34" charset="-122"/>
              </a:rPr>
              <a:t>如果对于当前的状态和所扫描的符号，没有下一步的动作，则图灵机就停止计算，处于终止状态</a:t>
            </a:r>
            <a:r>
              <a:rPr lang="zh-CN" sz="2400" b="0">
                <a:solidFill>
                  <a:srgbClr val="000000"/>
                </a:solidFill>
                <a:latin typeface="Times New Roman" panose="02020603050405020304" pitchFamily="18" charset="0"/>
                <a:ea typeface="微软雅黑" panose="020B0503020204020204" pitchFamily="34" charset="-122"/>
              </a:rPr>
              <a:t>。</a:t>
            </a:r>
            <a:endParaRPr lang="zh-CN" altLang="en-US" sz="2400" b="0">
              <a:solidFill>
                <a:srgbClr val="000000"/>
              </a:solidFill>
              <a:latin typeface="Times New Roman" panose="02020603050405020304" pitchFamily="18" charset="0"/>
              <a:ea typeface="微软雅黑" panose="020B0503020204020204" pitchFamily="34" charset="-122"/>
            </a:endParaRPr>
          </a:p>
        </p:txBody>
      </p:sp>
      <p:sp>
        <p:nvSpPr>
          <p:cNvPr id="2" name="文本框 1"/>
          <p:cNvSpPr txBox="1"/>
          <p:nvPr/>
        </p:nvSpPr>
        <p:spPr>
          <a:xfrm>
            <a:off x="1190625" y="2910840"/>
            <a:ext cx="10160635" cy="2306320"/>
          </a:xfrm>
          <a:prstGeom prst="rect">
            <a:avLst/>
          </a:prstGeom>
          <a:noFill/>
          <a:ln w="9525">
            <a:noFill/>
          </a:ln>
        </p:spPr>
        <p:txBody>
          <a:bodyPr wrap="square">
            <a:spAutoFit/>
          </a:bodyPr>
          <a:lstStyle/>
          <a:p>
            <a:pPr indent="0" algn="just">
              <a:lnSpc>
                <a:spcPct val="120000"/>
              </a:lnSpc>
              <a:spcBef>
                <a:spcPts val="0"/>
              </a:spcBef>
              <a:spcAft>
                <a:spcPts val="0"/>
              </a:spcAft>
            </a:pPr>
            <a:r>
              <a:rPr 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在计算的每一步，控制器处于某个状态，读写头扫描工作带的某个单元，</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控制器根据当前的状态和被扫描单元的内容</a:t>
            </a:r>
            <a:r>
              <a:rPr 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，决定下一步的执行动作：</a:t>
            </a:r>
          </a:p>
          <a:p>
            <a:pPr indent="0" algn="just">
              <a:lnSpc>
                <a:spcPct val="120000"/>
              </a:lnSpc>
              <a:spcBef>
                <a:spcPts val="0"/>
              </a:spcBef>
              <a:spcAft>
                <a:spcPts val="0"/>
              </a:spcAft>
            </a:pPr>
            <a:r>
              <a:rPr 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）把当前单元的内容</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改写</a:t>
            </a:r>
            <a:r>
              <a:rPr 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成另一个符号；</a:t>
            </a:r>
          </a:p>
          <a:p>
            <a:pPr indent="0" algn="just">
              <a:lnSpc>
                <a:spcPct val="120000"/>
              </a:lnSpc>
              <a:spcBef>
                <a:spcPts val="0"/>
              </a:spcBef>
              <a:spcAft>
                <a:spcPts val="0"/>
              </a:spcAft>
            </a:pPr>
            <a:r>
              <a:rPr 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）使读写头</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停止不动、向左或向右</a:t>
            </a:r>
            <a:r>
              <a:rPr 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移动一个单元；</a:t>
            </a:r>
          </a:p>
          <a:p>
            <a:pPr indent="0" algn="just">
              <a:lnSpc>
                <a:spcPct val="120000"/>
              </a:lnSpc>
              <a:spcBef>
                <a:spcPts val="0"/>
              </a:spcBef>
              <a:spcAft>
                <a:spcPts val="0"/>
              </a:spcAft>
            </a:pPr>
            <a:r>
              <a:rPr 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3</a:t>
            </a:r>
            <a:r>
              <a:rPr 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）使控制器</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转移</a:t>
            </a:r>
            <a:r>
              <a:rPr lang="zh-CN" sz="2400" b="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到某一个状态。</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Freeform 84"/>
          <p:cNvSpPr/>
          <p:nvPr/>
        </p:nvSpPr>
        <p:spPr bwMode="auto">
          <a:xfrm>
            <a:off x="693052" y="1053568"/>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3" name="Freeform 84"/>
          <p:cNvSpPr/>
          <p:nvPr/>
        </p:nvSpPr>
        <p:spPr bwMode="auto">
          <a:xfrm>
            <a:off x="693052" y="2992858"/>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12.1.1  什么是计算</a:t>
            </a:r>
          </a:p>
        </p:txBody>
      </p:sp>
      <p:sp>
        <p:nvSpPr>
          <p:cNvPr id="299014" name="矩形 299013"/>
          <p:cNvSpPr/>
          <p:nvPr/>
        </p:nvSpPr>
        <p:spPr>
          <a:xfrm>
            <a:off x="739140" y="953135"/>
            <a:ext cx="9549765" cy="44450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1"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8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800" b="1"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28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800" b="1"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dirty="0">
                <a:solidFill>
                  <a:schemeClr val="accent5">
                    <a:lumMod val="50000"/>
                  </a:schemeClr>
                </a:solidFill>
              </a:rPr>
              <a:t>例：构造一个识别符号串</a:t>
            </a:r>
            <a:r>
              <a:rPr lang="en-US" altLang="zh-CN" i="1">
                <a:solidFill>
                  <a:schemeClr val="accent5">
                    <a:lumMod val="50000"/>
                  </a:schemeClr>
                </a:solidFill>
              </a:rPr>
              <a:t>ω</a:t>
            </a:r>
            <a:r>
              <a:rPr lang="zh-CN" altLang="en-US" dirty="0">
                <a:solidFill>
                  <a:schemeClr val="accent5">
                    <a:lumMod val="50000"/>
                  </a:schemeClr>
                </a:solidFill>
              </a:rPr>
              <a:t>＝</a:t>
            </a:r>
            <a:r>
              <a:rPr lang="en-US" altLang="zh-CN" i="1" err="1">
                <a:solidFill>
                  <a:schemeClr val="accent5">
                    <a:lumMod val="50000"/>
                  </a:schemeClr>
                </a:solidFill>
              </a:rPr>
              <a:t>a</a:t>
            </a:r>
            <a:r>
              <a:rPr lang="en-US" altLang="zh-CN" i="1" baseline="30000" err="1">
                <a:solidFill>
                  <a:schemeClr val="accent5">
                    <a:lumMod val="50000"/>
                  </a:schemeClr>
                </a:solidFill>
              </a:rPr>
              <a:t>n</a:t>
            </a:r>
            <a:r>
              <a:rPr lang="en-US" altLang="zh-CN" i="1" err="1">
                <a:solidFill>
                  <a:schemeClr val="accent5">
                    <a:lumMod val="50000"/>
                  </a:schemeClr>
                </a:solidFill>
              </a:rPr>
              <a:t>b</a:t>
            </a:r>
            <a:r>
              <a:rPr lang="en-US" altLang="zh-CN" i="1" baseline="30000" err="1">
                <a:solidFill>
                  <a:schemeClr val="accent5">
                    <a:lumMod val="50000"/>
                  </a:schemeClr>
                </a:solidFill>
              </a:rPr>
              <a:t>n</a:t>
            </a:r>
            <a:r>
              <a:rPr lang="zh-CN" altLang="en-US" dirty="0">
                <a:solidFill>
                  <a:schemeClr val="accent5">
                    <a:lumMod val="50000"/>
                  </a:schemeClr>
                </a:solidFill>
              </a:rPr>
              <a:t>（</a:t>
            </a:r>
            <a:r>
              <a:rPr lang="en-US" altLang="zh-CN" i="1">
                <a:solidFill>
                  <a:schemeClr val="accent5">
                    <a:lumMod val="50000"/>
                  </a:schemeClr>
                </a:solidFill>
              </a:rPr>
              <a:t>n</a:t>
            </a:r>
            <a:r>
              <a:rPr lang="en-US" altLang="zh-CN">
                <a:solidFill>
                  <a:schemeClr val="accent5">
                    <a:lumMod val="50000"/>
                  </a:schemeClr>
                </a:solidFill>
              </a:rPr>
              <a:t>≥1</a:t>
            </a:r>
            <a:r>
              <a:rPr lang="zh-CN" altLang="en-US" dirty="0">
                <a:solidFill>
                  <a:schemeClr val="accent5">
                    <a:lumMod val="50000"/>
                  </a:schemeClr>
                </a:solidFill>
              </a:rPr>
              <a:t>）的图灵机</a:t>
            </a:r>
          </a:p>
        </p:txBody>
      </p:sp>
      <p:sp>
        <p:nvSpPr>
          <p:cNvPr id="384007" name="矩形 384006"/>
          <p:cNvSpPr/>
          <p:nvPr/>
        </p:nvSpPr>
        <p:spPr>
          <a:xfrm>
            <a:off x="739140" y="1455420"/>
            <a:ext cx="10700385" cy="977265"/>
          </a:xfrm>
          <a:prstGeom prst="rect">
            <a:avLst/>
          </a:prstGeom>
          <a:noFill/>
          <a:ln w="9525">
            <a:noFill/>
          </a:ln>
        </p:spPr>
        <p:txBody>
          <a:bodyPr wrap="square" anchor="ctr" anchorCtr="0">
            <a:spAutoFit/>
          </a:bodyPr>
          <a:lstStyle/>
          <a:p>
            <a:pPr algn="just">
              <a:lnSpc>
                <a:spcPct val="120000"/>
              </a:lnSpc>
              <a:spcBef>
                <a:spcPts val="0"/>
              </a:spcBef>
              <a:spcAft>
                <a:spcPts val="0"/>
              </a:spcAft>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解：控制器的指令序列对应一个状态转移图，计算就是在执行指令的过程进行状态的变化，也是</a:t>
            </a:r>
            <a:r>
              <a:rPr lang="zh-CN" altLang="en-US" sz="2400"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变换符号</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的过程。 </a:t>
            </a:r>
          </a:p>
        </p:txBody>
      </p:sp>
      <p:pic>
        <p:nvPicPr>
          <p:cNvPr id="384008" name="图片 384007"/>
          <p:cNvPicPr>
            <a:picLocks noChangeAspect="1"/>
          </p:cNvPicPr>
          <p:nvPr>
            <p:custDataLst>
              <p:tags r:id="rId1"/>
            </p:custDataLst>
          </p:nvPr>
        </p:nvPicPr>
        <p:blipFill>
          <a:blip r:embed="rId4"/>
          <a:stretch>
            <a:fillRect/>
          </a:stretch>
        </p:blipFill>
        <p:spPr>
          <a:xfrm>
            <a:off x="2307273" y="2786063"/>
            <a:ext cx="6748462" cy="3074987"/>
          </a:xfrm>
          <a:prstGeom prst="rect">
            <a:avLst/>
          </a:prstGeom>
          <a:noFill/>
          <a:ln w="28575" cap="flat" cmpd="sng">
            <a:solidFill>
              <a:schemeClr val="folHlink"/>
            </a:solidFill>
            <a:prstDash val="solid"/>
            <a:miter/>
            <a:headEnd type="none" w="med" len="med"/>
            <a:tailEnd type="none" w="med" len="me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400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40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00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12.1.1  什么是计算</a:t>
            </a:r>
          </a:p>
        </p:txBody>
      </p:sp>
      <p:sp>
        <p:nvSpPr>
          <p:cNvPr id="299014" name="矩形 299013"/>
          <p:cNvSpPr/>
          <p:nvPr/>
        </p:nvSpPr>
        <p:spPr>
          <a:xfrm>
            <a:off x="739140" y="953135"/>
            <a:ext cx="9549765" cy="44450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1" u="none" kern="1200" baseline="0">
                <a:solidFill>
                  <a:schemeClr val="tx1"/>
                </a:solidFill>
                <a:latin typeface="Times New Roman" panose="02020603050405020304" pitchFamily="18"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800" b="1" i="0" u="none" kern="1200" baseline="0">
                <a:solidFill>
                  <a:schemeClr val="tx1"/>
                </a:solidFill>
                <a:latin typeface="Times New Roman" panose="02020603050405020304" pitchFamily="18"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800" b="1" i="0" u="none" kern="1200" baseline="0">
                <a:solidFill>
                  <a:schemeClr val="tx1"/>
                </a:solidFill>
                <a:latin typeface="Times New Roman" panose="02020603050405020304" pitchFamily="18"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2800" b="1" i="0" u="none" kern="1200" baseline="0">
                <a:solidFill>
                  <a:schemeClr val="tx1"/>
                </a:solidFill>
                <a:latin typeface="Times New Roman" panose="02020603050405020304" pitchFamily="18"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800" b="1" i="0" u="none" kern="1200" baseline="0">
                <a:solidFill>
                  <a:schemeClr val="tx1"/>
                </a:solidFill>
                <a:latin typeface="Times New Roman" panose="02020603050405020304" pitchFamily="18" charset="0"/>
                <a:ea typeface="宋体" panose="02010600030101010101" pitchFamily="2" charset="-122"/>
              </a:defRPr>
            </a:lvl5pPr>
          </a:lstStyle>
          <a:p>
            <a:pPr marL="0" lvl="0" indent="0">
              <a:buNone/>
            </a:pPr>
            <a:r>
              <a:rPr lang="zh-CN" altLang="en-US" dirty="0">
                <a:solidFill>
                  <a:schemeClr val="accent5">
                    <a:lumMod val="50000"/>
                  </a:schemeClr>
                </a:solidFill>
              </a:rPr>
              <a:t>例：构造一个识别符号串</a:t>
            </a:r>
            <a:r>
              <a:rPr lang="en-US" altLang="zh-CN" i="1">
                <a:solidFill>
                  <a:schemeClr val="accent5">
                    <a:lumMod val="50000"/>
                  </a:schemeClr>
                </a:solidFill>
              </a:rPr>
              <a:t>ω</a:t>
            </a:r>
            <a:r>
              <a:rPr lang="zh-CN" altLang="en-US" dirty="0">
                <a:solidFill>
                  <a:schemeClr val="accent5">
                    <a:lumMod val="50000"/>
                  </a:schemeClr>
                </a:solidFill>
              </a:rPr>
              <a:t>＝</a:t>
            </a:r>
            <a:r>
              <a:rPr lang="en-US" altLang="zh-CN" i="1" err="1">
                <a:solidFill>
                  <a:schemeClr val="accent5">
                    <a:lumMod val="50000"/>
                  </a:schemeClr>
                </a:solidFill>
              </a:rPr>
              <a:t>a</a:t>
            </a:r>
            <a:r>
              <a:rPr lang="en-US" altLang="zh-CN" i="1" baseline="30000" err="1">
                <a:solidFill>
                  <a:schemeClr val="accent5">
                    <a:lumMod val="50000"/>
                  </a:schemeClr>
                </a:solidFill>
              </a:rPr>
              <a:t>n</a:t>
            </a:r>
            <a:r>
              <a:rPr lang="en-US" altLang="zh-CN" i="1" err="1">
                <a:solidFill>
                  <a:schemeClr val="accent5">
                    <a:lumMod val="50000"/>
                  </a:schemeClr>
                </a:solidFill>
              </a:rPr>
              <a:t>b</a:t>
            </a:r>
            <a:r>
              <a:rPr lang="en-US" altLang="zh-CN" i="1" baseline="30000" err="1">
                <a:solidFill>
                  <a:schemeClr val="accent5">
                    <a:lumMod val="50000"/>
                  </a:schemeClr>
                </a:solidFill>
              </a:rPr>
              <a:t>n</a:t>
            </a:r>
            <a:r>
              <a:rPr lang="zh-CN" altLang="en-US" dirty="0">
                <a:solidFill>
                  <a:schemeClr val="accent5">
                    <a:lumMod val="50000"/>
                  </a:schemeClr>
                </a:solidFill>
              </a:rPr>
              <a:t>（</a:t>
            </a:r>
            <a:r>
              <a:rPr lang="en-US" altLang="zh-CN" i="1">
                <a:solidFill>
                  <a:schemeClr val="accent5">
                    <a:lumMod val="50000"/>
                  </a:schemeClr>
                </a:solidFill>
              </a:rPr>
              <a:t>n</a:t>
            </a:r>
            <a:r>
              <a:rPr lang="en-US" altLang="zh-CN">
                <a:solidFill>
                  <a:schemeClr val="accent5">
                    <a:lumMod val="50000"/>
                  </a:schemeClr>
                </a:solidFill>
              </a:rPr>
              <a:t>≥1</a:t>
            </a:r>
            <a:r>
              <a:rPr lang="zh-CN" altLang="en-US" dirty="0">
                <a:solidFill>
                  <a:schemeClr val="accent5">
                    <a:lumMod val="50000"/>
                  </a:schemeClr>
                </a:solidFill>
              </a:rPr>
              <a:t>）的图灵机</a:t>
            </a:r>
          </a:p>
        </p:txBody>
      </p:sp>
      <p:sp>
        <p:nvSpPr>
          <p:cNvPr id="300034" name="文本框 300033"/>
          <p:cNvSpPr txBox="1"/>
          <p:nvPr/>
        </p:nvSpPr>
        <p:spPr>
          <a:xfrm>
            <a:off x="3229293" y="3772535"/>
            <a:ext cx="2697162" cy="2573338"/>
          </a:xfrm>
          <a:prstGeom prst="rect">
            <a:avLst/>
          </a:prstGeom>
          <a:solidFill>
            <a:srgbClr val="DDDDDD"/>
          </a:solidFill>
          <a:ln w="9525">
            <a:noFill/>
          </a:ln>
        </p:spPr>
        <p:txBody>
          <a:bodyPr lIns="54000" tIns="10800" rIns="18000" bIns="0">
            <a:spAutoFit/>
          </a:bodyPr>
          <a:lstStyle/>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0,  </a:t>
            </a:r>
            <a:r>
              <a:rPr lang="en-US" altLang="zh-CN" sz="2800" b="1" i="1">
                <a:latin typeface="Times New Roman" panose="02020603050405020304" pitchFamily="18" charset="0"/>
              </a:rPr>
              <a:t>a   a   R   q</a:t>
            </a:r>
            <a:r>
              <a:rPr lang="en-US" altLang="zh-CN" sz="2800" b="1">
                <a:latin typeface="Times New Roman" panose="02020603050405020304" pitchFamily="18" charset="0"/>
              </a:rPr>
              <a:t>0) </a:t>
            </a:r>
          </a:p>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0,  </a:t>
            </a:r>
            <a:r>
              <a:rPr lang="en-US" altLang="zh-CN" sz="2800" b="1" i="1">
                <a:latin typeface="Times New Roman" panose="02020603050405020304" pitchFamily="18" charset="0"/>
              </a:rPr>
              <a:t>b   x   L   q</a:t>
            </a:r>
            <a:r>
              <a:rPr lang="en-US" altLang="zh-CN" sz="2800" b="1">
                <a:latin typeface="Times New Roman" panose="02020603050405020304" pitchFamily="18" charset="0"/>
              </a:rPr>
              <a:t>1)</a:t>
            </a:r>
          </a:p>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1,  </a:t>
            </a:r>
            <a:r>
              <a:rPr lang="en-US" altLang="zh-CN" sz="2800" b="1" i="1">
                <a:latin typeface="Times New Roman" panose="02020603050405020304" pitchFamily="18" charset="0"/>
              </a:rPr>
              <a:t>x   x   L   q</a:t>
            </a:r>
            <a:r>
              <a:rPr lang="en-US" altLang="zh-CN" sz="2800" b="1">
                <a:latin typeface="Times New Roman" panose="02020603050405020304" pitchFamily="18" charset="0"/>
              </a:rPr>
              <a:t>1)</a:t>
            </a:r>
          </a:p>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1,  </a:t>
            </a:r>
            <a:r>
              <a:rPr lang="en-US" altLang="zh-CN" sz="2800" b="1" i="1">
                <a:latin typeface="Times New Roman" panose="02020603050405020304" pitchFamily="18" charset="0"/>
              </a:rPr>
              <a:t>a   x   R   q</a:t>
            </a:r>
            <a:r>
              <a:rPr lang="en-US" altLang="zh-CN" sz="2800" b="1">
                <a:latin typeface="Times New Roman" panose="02020603050405020304" pitchFamily="18" charset="0"/>
              </a:rPr>
              <a:t>2)</a:t>
            </a:r>
          </a:p>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1,  </a:t>
            </a:r>
            <a:r>
              <a:rPr lang="en-US" altLang="zh-CN" sz="2800" b="1" i="1">
                <a:latin typeface="Times New Roman" panose="02020603050405020304" pitchFamily="18" charset="0"/>
              </a:rPr>
              <a:t>B  B  H   </a:t>
            </a:r>
            <a:r>
              <a:rPr lang="en-US" altLang="zh-CN" sz="2800" b="1" i="1" err="1">
                <a:latin typeface="Times New Roman" panose="02020603050405020304" pitchFamily="18" charset="0"/>
              </a:rPr>
              <a:t>q</a:t>
            </a:r>
            <a:r>
              <a:rPr lang="en-US" altLang="zh-CN" sz="2800" b="1" i="1" baseline="-25000" err="1">
                <a:latin typeface="Times New Roman" panose="02020603050405020304" pitchFamily="18" charset="0"/>
              </a:rPr>
              <a:t>N</a:t>
            </a:r>
            <a:r>
              <a:rPr lang="en-US" altLang="zh-CN" sz="2800" b="1">
                <a:latin typeface="Times New Roman" panose="02020603050405020304" pitchFamily="18" charset="0"/>
              </a:rPr>
              <a:t>)</a:t>
            </a:r>
          </a:p>
          <a:p>
            <a:r>
              <a:rPr lang="en-US" altLang="zh-CN" sz="2800" b="1">
                <a:latin typeface="Times New Roman" panose="02020603050405020304" pitchFamily="18" charset="0"/>
              </a:rPr>
              <a:t>(</a:t>
            </a:r>
            <a:r>
              <a:rPr lang="en-US" altLang="zh-CN" sz="2800" b="1" i="1">
                <a:latin typeface="Times New Roman" panose="02020603050405020304" pitchFamily="18" charset="0"/>
              </a:rPr>
              <a:t>q</a:t>
            </a:r>
            <a:r>
              <a:rPr lang="en-US" altLang="zh-CN" sz="2800" b="1">
                <a:latin typeface="Times New Roman" panose="02020603050405020304" pitchFamily="18" charset="0"/>
              </a:rPr>
              <a:t>2,  </a:t>
            </a:r>
            <a:r>
              <a:rPr lang="en-US" altLang="zh-CN" sz="2800" b="1" i="1">
                <a:latin typeface="Times New Roman" panose="02020603050405020304" pitchFamily="18" charset="0"/>
              </a:rPr>
              <a:t>x   x   R   q</a:t>
            </a:r>
            <a:r>
              <a:rPr lang="en-US" altLang="zh-CN" sz="2800" b="1">
                <a:latin typeface="Times New Roman" panose="02020603050405020304" pitchFamily="18" charset="0"/>
              </a:rPr>
              <a:t>2)</a:t>
            </a:r>
          </a:p>
        </p:txBody>
      </p:sp>
      <p:sp>
        <p:nvSpPr>
          <p:cNvPr id="300035" name="文本框 300034"/>
          <p:cNvSpPr txBox="1"/>
          <p:nvPr/>
        </p:nvSpPr>
        <p:spPr>
          <a:xfrm>
            <a:off x="3164205" y="3377248"/>
            <a:ext cx="2895600" cy="3014662"/>
          </a:xfrm>
          <a:prstGeom prst="rect">
            <a:avLst/>
          </a:prstGeom>
          <a:noFill/>
          <a:ln w="38100" cap="flat" cmpd="sng">
            <a:solidFill>
              <a:schemeClr val="accent1"/>
            </a:solidFill>
            <a:prstDash val="solid"/>
            <a:miter/>
            <a:headEnd type="none" w="med" len="med"/>
            <a:tailEnd type="none" w="med" len="med"/>
          </a:ln>
        </p:spPr>
        <p:txBody>
          <a:bodyPr>
            <a:spAutoFit/>
          </a:bodyPr>
          <a:lstStyle/>
          <a:p>
            <a:pPr>
              <a:lnSpc>
                <a:spcPct val="90000"/>
              </a:lnSpc>
              <a:spcBef>
                <a:spcPct val="50000"/>
              </a:spcBef>
            </a:pPr>
            <a:r>
              <a:rPr lang="zh-CN" altLang="en-US" sz="2400" b="1" dirty="0">
                <a:solidFill>
                  <a:schemeClr val="hlink"/>
                </a:solidFill>
                <a:latin typeface="Tahoma" panose="020B0604030504040204" pitchFamily="34" charset="0"/>
              </a:rPr>
              <a:t>程序</a:t>
            </a:r>
          </a:p>
          <a:p>
            <a:pPr>
              <a:lnSpc>
                <a:spcPct val="90000"/>
              </a:lnSpc>
              <a:spcBef>
                <a:spcPct val="50000"/>
              </a:spcBef>
            </a:pPr>
            <a:endParaRPr lang="zh-CN" altLang="en-US" sz="2400" b="1" dirty="0">
              <a:solidFill>
                <a:schemeClr val="hlink"/>
              </a:solidFill>
              <a:latin typeface="Tahoma" panose="020B0604030504040204" pitchFamily="34" charset="0"/>
            </a:endParaRPr>
          </a:p>
          <a:p>
            <a:pPr>
              <a:lnSpc>
                <a:spcPct val="90000"/>
              </a:lnSpc>
              <a:spcBef>
                <a:spcPct val="50000"/>
              </a:spcBef>
            </a:pPr>
            <a:endParaRPr lang="zh-CN" altLang="en-US" sz="2400" b="1" dirty="0">
              <a:solidFill>
                <a:schemeClr val="hlink"/>
              </a:solidFill>
              <a:latin typeface="Tahoma" panose="020B0604030504040204" pitchFamily="34" charset="0"/>
            </a:endParaRPr>
          </a:p>
          <a:p>
            <a:pPr>
              <a:lnSpc>
                <a:spcPct val="90000"/>
              </a:lnSpc>
              <a:spcBef>
                <a:spcPct val="50000"/>
              </a:spcBef>
            </a:pPr>
            <a:endParaRPr lang="zh-CN" altLang="en-US" sz="2400" b="1" dirty="0">
              <a:solidFill>
                <a:schemeClr val="hlink"/>
              </a:solidFill>
              <a:latin typeface="Tahoma" panose="020B0604030504040204" pitchFamily="34" charset="0"/>
            </a:endParaRPr>
          </a:p>
          <a:p>
            <a:pPr>
              <a:lnSpc>
                <a:spcPct val="90000"/>
              </a:lnSpc>
              <a:spcBef>
                <a:spcPct val="50000"/>
              </a:spcBef>
            </a:pPr>
            <a:endParaRPr lang="zh-CN" altLang="en-US" sz="2400" b="1" dirty="0">
              <a:solidFill>
                <a:schemeClr val="hlink"/>
              </a:solidFill>
              <a:latin typeface="Tahoma" panose="020B0604030504040204" pitchFamily="34" charset="0"/>
            </a:endParaRPr>
          </a:p>
          <a:p>
            <a:pPr>
              <a:lnSpc>
                <a:spcPct val="90000"/>
              </a:lnSpc>
              <a:spcBef>
                <a:spcPct val="50000"/>
              </a:spcBef>
            </a:pPr>
            <a:endParaRPr lang="zh-CN" altLang="en-US" sz="2400" b="1" dirty="0">
              <a:solidFill>
                <a:schemeClr val="hlink"/>
              </a:solidFill>
              <a:latin typeface="Tahoma" panose="020B0604030504040204" pitchFamily="34" charset="0"/>
            </a:endParaRPr>
          </a:p>
        </p:txBody>
      </p:sp>
      <p:sp>
        <p:nvSpPr>
          <p:cNvPr id="300036" name="文本占位符 300035"/>
          <p:cNvSpPr>
            <a:spLocks noGrp="1"/>
          </p:cNvSpPr>
          <p:nvPr>
            <p:ph type="body" idx="1"/>
          </p:nvPr>
        </p:nvSpPr>
        <p:spPr>
          <a:xfrm>
            <a:off x="4551680" y="1651953"/>
            <a:ext cx="4632325" cy="501650"/>
          </a:xfrm>
        </p:spPr>
        <p:txBody>
          <a:bodyPr/>
          <a:lstStyle/>
          <a:p>
            <a:pPr>
              <a:buNone/>
            </a:pPr>
            <a:r>
              <a:rPr lang="zh-CN" altLang="en-US" sz="2400" dirty="0">
                <a:latin typeface="Times New Roman" panose="02020603050405020304" pitchFamily="18" charset="0"/>
                <a:cs typeface="Times New Roman" panose="02020603050405020304" pitchFamily="18" charset="0"/>
              </a:rPr>
              <a:t>假定</a:t>
            </a:r>
            <a:r>
              <a:rPr lang="en-US" altLang="zh-CN" sz="2400" i="1">
                <a:latin typeface="Times New Roman" panose="02020603050405020304" pitchFamily="18" charset="0"/>
                <a:cs typeface="Times New Roman" panose="02020603050405020304" pitchFamily="18" charset="0"/>
              </a:rPr>
              <a:t>n</a:t>
            </a:r>
            <a:r>
              <a:rPr lang="zh-CN" altLang="en-US" sz="2400" dirty="0">
                <a:latin typeface="Times New Roman" panose="02020603050405020304" pitchFamily="18" charset="0"/>
                <a:cs typeface="Times New Roman" panose="02020603050405020304" pitchFamily="18" charset="0"/>
              </a:rPr>
              <a:t>＝</a:t>
            </a:r>
            <a:r>
              <a:rPr lang="en-US" altLang="zh-CN" sz="2400">
                <a:latin typeface="Times New Roman" panose="02020603050405020304" pitchFamily="18" charset="0"/>
                <a:cs typeface="Times New Roman" panose="02020603050405020304" pitchFamily="18" charset="0"/>
              </a:rPr>
              <a:t>2</a:t>
            </a:r>
            <a:r>
              <a:rPr lang="zh-CN" altLang="en-US" sz="2400" dirty="0">
                <a:latin typeface="Times New Roman" panose="02020603050405020304" pitchFamily="18" charset="0"/>
                <a:cs typeface="Times New Roman" panose="02020603050405020304" pitchFamily="18" charset="0"/>
              </a:rPr>
              <a:t>，输入符号串</a:t>
            </a:r>
            <a:r>
              <a:rPr lang="en-US" altLang="zh-CN" sz="2400" i="1">
                <a:latin typeface="Times New Roman" panose="02020603050405020304" pitchFamily="18" charset="0"/>
                <a:cs typeface="Times New Roman" panose="02020603050405020304" pitchFamily="18" charset="0"/>
              </a:rPr>
              <a:t>ω</a:t>
            </a:r>
            <a:r>
              <a:rPr lang="zh-CN" altLang="en-US" sz="2400" dirty="0">
                <a:latin typeface="Times New Roman" panose="02020603050405020304" pitchFamily="18" charset="0"/>
                <a:cs typeface="Times New Roman" panose="02020603050405020304" pitchFamily="18" charset="0"/>
              </a:rPr>
              <a:t>＝</a:t>
            </a:r>
            <a:r>
              <a:rPr lang="en-US" altLang="zh-CN" sz="2400" i="1" err="1">
                <a:latin typeface="Times New Roman" panose="02020603050405020304" pitchFamily="18" charset="0"/>
                <a:cs typeface="Times New Roman" panose="02020603050405020304" pitchFamily="18" charset="0"/>
              </a:rPr>
              <a:t>aabb</a:t>
            </a:r>
            <a:endParaRPr lang="en-US" altLang="zh-CN">
              <a:latin typeface="Times New Roman" panose="02020603050405020304" pitchFamily="18" charset="0"/>
              <a:cs typeface="Times New Roman" panose="02020603050405020304" pitchFamily="18" charset="0"/>
            </a:endParaRPr>
          </a:p>
        </p:txBody>
      </p:sp>
      <p:sp>
        <p:nvSpPr>
          <p:cNvPr id="300038" name="文本框 300037"/>
          <p:cNvSpPr txBox="1"/>
          <p:nvPr/>
        </p:nvSpPr>
        <p:spPr>
          <a:xfrm>
            <a:off x="2502218" y="4323398"/>
            <a:ext cx="457200" cy="1187450"/>
          </a:xfrm>
          <a:prstGeom prst="rect">
            <a:avLst/>
          </a:prstGeom>
          <a:noFill/>
          <a:ln w="9525">
            <a:noFill/>
          </a:ln>
        </p:spPr>
        <p:txBody>
          <a:bodyPr>
            <a:spAutoFit/>
          </a:bodyPr>
          <a:lstStyle/>
          <a:p>
            <a:pPr>
              <a:spcBef>
                <a:spcPct val="50000"/>
              </a:spcBef>
            </a:pPr>
            <a:r>
              <a:rPr lang="zh-CN" altLang="en-US" sz="2400" b="1" dirty="0">
                <a:latin typeface="Tahoma" panose="020B0604030504040204" pitchFamily="34" charset="0"/>
              </a:rPr>
              <a:t>控制器</a:t>
            </a:r>
          </a:p>
        </p:txBody>
      </p:sp>
      <p:grpSp>
        <p:nvGrpSpPr>
          <p:cNvPr id="300039" name="组合 300038"/>
          <p:cNvGrpSpPr/>
          <p:nvPr/>
        </p:nvGrpSpPr>
        <p:grpSpPr>
          <a:xfrm>
            <a:off x="1879918" y="2497773"/>
            <a:ext cx="6405562" cy="419100"/>
            <a:chOff x="861" y="3181"/>
            <a:chExt cx="4716" cy="264"/>
          </a:xfrm>
        </p:grpSpPr>
        <p:sp>
          <p:nvSpPr>
            <p:cNvPr id="300040" name="直接连接符 300039"/>
            <p:cNvSpPr/>
            <p:nvPr/>
          </p:nvSpPr>
          <p:spPr>
            <a:xfrm>
              <a:off x="861" y="3181"/>
              <a:ext cx="4716" cy="0"/>
            </a:xfrm>
            <a:prstGeom prst="line">
              <a:avLst/>
            </a:prstGeom>
            <a:ln w="28575" cap="flat" cmpd="sng">
              <a:solidFill>
                <a:srgbClr val="000000"/>
              </a:solidFill>
              <a:prstDash val="solid"/>
              <a:headEnd type="none" w="med" len="med"/>
              <a:tailEnd type="none" w="med" len="med"/>
            </a:ln>
          </p:spPr>
        </p:sp>
        <p:sp>
          <p:nvSpPr>
            <p:cNvPr id="300041" name="直接连接符 300040"/>
            <p:cNvSpPr/>
            <p:nvPr/>
          </p:nvSpPr>
          <p:spPr>
            <a:xfrm>
              <a:off x="861" y="3445"/>
              <a:ext cx="4716" cy="0"/>
            </a:xfrm>
            <a:prstGeom prst="line">
              <a:avLst/>
            </a:prstGeom>
            <a:ln w="28575" cap="flat" cmpd="sng">
              <a:solidFill>
                <a:srgbClr val="000000"/>
              </a:solidFill>
              <a:prstDash val="solid"/>
              <a:headEnd type="none" w="med" len="med"/>
              <a:tailEnd type="none" w="med" len="med"/>
            </a:ln>
          </p:spPr>
        </p:sp>
      </p:grpSp>
      <p:sp>
        <p:nvSpPr>
          <p:cNvPr id="300042" name="直接连接符 300041"/>
          <p:cNvSpPr/>
          <p:nvPr/>
        </p:nvSpPr>
        <p:spPr>
          <a:xfrm>
            <a:off x="3408680" y="2497773"/>
            <a:ext cx="0" cy="419100"/>
          </a:xfrm>
          <a:prstGeom prst="line">
            <a:avLst/>
          </a:prstGeom>
          <a:ln w="28575" cap="flat" cmpd="sng">
            <a:solidFill>
              <a:srgbClr val="000000"/>
            </a:solidFill>
            <a:prstDash val="solid"/>
            <a:headEnd type="none" w="med" len="med"/>
            <a:tailEnd type="none" w="med" len="med"/>
          </a:ln>
        </p:spPr>
      </p:sp>
      <p:sp>
        <p:nvSpPr>
          <p:cNvPr id="300043" name="直接连接符 300042"/>
          <p:cNvSpPr/>
          <p:nvPr/>
        </p:nvSpPr>
        <p:spPr>
          <a:xfrm>
            <a:off x="3873818" y="2497773"/>
            <a:ext cx="0" cy="419100"/>
          </a:xfrm>
          <a:prstGeom prst="line">
            <a:avLst/>
          </a:prstGeom>
          <a:ln w="28575" cap="flat" cmpd="sng">
            <a:solidFill>
              <a:srgbClr val="000000"/>
            </a:solidFill>
            <a:prstDash val="solid"/>
            <a:headEnd type="none" w="med" len="med"/>
            <a:tailEnd type="none" w="med" len="med"/>
          </a:ln>
        </p:spPr>
      </p:sp>
      <p:sp>
        <p:nvSpPr>
          <p:cNvPr id="300044" name="直接连接符 300043"/>
          <p:cNvSpPr/>
          <p:nvPr/>
        </p:nvSpPr>
        <p:spPr>
          <a:xfrm>
            <a:off x="4324668" y="2497773"/>
            <a:ext cx="0" cy="419100"/>
          </a:xfrm>
          <a:prstGeom prst="line">
            <a:avLst/>
          </a:prstGeom>
          <a:ln w="28575" cap="flat" cmpd="sng">
            <a:solidFill>
              <a:srgbClr val="000000"/>
            </a:solidFill>
            <a:prstDash val="solid"/>
            <a:headEnd type="none" w="med" len="med"/>
            <a:tailEnd type="none" w="med" len="med"/>
          </a:ln>
        </p:spPr>
      </p:sp>
      <p:sp>
        <p:nvSpPr>
          <p:cNvPr id="300046" name="直接连接符 300045"/>
          <p:cNvSpPr/>
          <p:nvPr/>
        </p:nvSpPr>
        <p:spPr>
          <a:xfrm>
            <a:off x="3189605" y="2172335"/>
            <a:ext cx="0" cy="301625"/>
          </a:xfrm>
          <a:prstGeom prst="line">
            <a:avLst/>
          </a:prstGeom>
          <a:ln w="28575" cap="flat" cmpd="sng">
            <a:solidFill>
              <a:srgbClr val="000000"/>
            </a:solidFill>
            <a:prstDash val="solid"/>
            <a:headEnd type="none" w="med" len="med"/>
            <a:tailEnd type="stealth" w="lg" len="med"/>
          </a:ln>
        </p:spPr>
      </p:sp>
      <p:sp>
        <p:nvSpPr>
          <p:cNvPr id="300047" name="直接连接符 300046"/>
          <p:cNvSpPr/>
          <p:nvPr/>
        </p:nvSpPr>
        <p:spPr>
          <a:xfrm>
            <a:off x="2479993" y="2499360"/>
            <a:ext cx="0" cy="419100"/>
          </a:xfrm>
          <a:prstGeom prst="line">
            <a:avLst/>
          </a:prstGeom>
          <a:ln w="28575" cap="flat" cmpd="sng">
            <a:solidFill>
              <a:srgbClr val="000000"/>
            </a:solidFill>
            <a:prstDash val="solid"/>
            <a:headEnd type="none" w="med" len="med"/>
            <a:tailEnd type="none" w="med" len="med"/>
          </a:ln>
        </p:spPr>
      </p:sp>
      <p:sp>
        <p:nvSpPr>
          <p:cNvPr id="300048" name="直接连接符 300047"/>
          <p:cNvSpPr/>
          <p:nvPr/>
        </p:nvSpPr>
        <p:spPr>
          <a:xfrm>
            <a:off x="2945130" y="2499360"/>
            <a:ext cx="0" cy="419100"/>
          </a:xfrm>
          <a:prstGeom prst="line">
            <a:avLst/>
          </a:prstGeom>
          <a:ln w="28575" cap="flat" cmpd="sng">
            <a:solidFill>
              <a:srgbClr val="000000"/>
            </a:solidFill>
            <a:prstDash val="solid"/>
            <a:headEnd type="none" w="med" len="med"/>
            <a:tailEnd type="none" w="med" len="med"/>
          </a:ln>
        </p:spPr>
      </p:sp>
      <p:sp>
        <p:nvSpPr>
          <p:cNvPr id="300049" name="文本框 300048"/>
          <p:cNvSpPr txBox="1"/>
          <p:nvPr/>
        </p:nvSpPr>
        <p:spPr>
          <a:xfrm>
            <a:off x="2535555" y="2434273"/>
            <a:ext cx="3078163" cy="519112"/>
          </a:xfrm>
          <a:prstGeom prst="rect">
            <a:avLst/>
          </a:prstGeom>
          <a:noFill/>
          <a:ln w="9525">
            <a:noFill/>
          </a:ln>
        </p:spPr>
        <p:txBody>
          <a:bodyPr>
            <a:spAutoFit/>
          </a:bodyPr>
          <a:lstStyle/>
          <a:p>
            <a:pPr>
              <a:spcBef>
                <a:spcPct val="50000"/>
              </a:spcBef>
            </a:pPr>
            <a:r>
              <a:rPr lang="en-US" altLang="zh-CN" sz="2800" i="1">
                <a:latin typeface="Times New Roman" panose="02020603050405020304" pitchFamily="18" charset="0"/>
              </a:rPr>
              <a:t>B   a   a   b   b   B</a:t>
            </a:r>
          </a:p>
        </p:txBody>
      </p:sp>
      <p:sp>
        <p:nvSpPr>
          <p:cNvPr id="300050" name="直接连接符 300049"/>
          <p:cNvSpPr/>
          <p:nvPr/>
        </p:nvSpPr>
        <p:spPr>
          <a:xfrm>
            <a:off x="4796155" y="2497773"/>
            <a:ext cx="0" cy="419100"/>
          </a:xfrm>
          <a:prstGeom prst="line">
            <a:avLst/>
          </a:prstGeom>
          <a:ln w="28575" cap="flat" cmpd="sng">
            <a:solidFill>
              <a:srgbClr val="000000"/>
            </a:solidFill>
            <a:prstDash val="solid"/>
            <a:headEnd type="none" w="med" len="med"/>
            <a:tailEnd type="none" w="med" len="med"/>
          </a:ln>
        </p:spPr>
      </p:sp>
      <p:sp>
        <p:nvSpPr>
          <p:cNvPr id="300051" name="直接连接符 300050"/>
          <p:cNvSpPr/>
          <p:nvPr/>
        </p:nvSpPr>
        <p:spPr>
          <a:xfrm>
            <a:off x="5253355" y="2497773"/>
            <a:ext cx="0" cy="419100"/>
          </a:xfrm>
          <a:prstGeom prst="line">
            <a:avLst/>
          </a:prstGeom>
          <a:ln w="28575" cap="flat" cmpd="sng">
            <a:solidFill>
              <a:srgbClr val="000000"/>
            </a:solidFill>
            <a:prstDash val="solid"/>
            <a:headEnd type="none" w="med" len="med"/>
            <a:tailEnd type="none" w="med" len="med"/>
          </a:ln>
        </p:spPr>
      </p:sp>
      <p:grpSp>
        <p:nvGrpSpPr>
          <p:cNvPr id="300052" name="组合 300051"/>
          <p:cNvGrpSpPr/>
          <p:nvPr/>
        </p:nvGrpSpPr>
        <p:grpSpPr>
          <a:xfrm>
            <a:off x="3216593" y="3424873"/>
            <a:ext cx="4906962" cy="836612"/>
            <a:chOff x="1603" y="2323"/>
            <a:chExt cx="2822" cy="527"/>
          </a:xfrm>
        </p:grpSpPr>
        <p:sp>
          <p:nvSpPr>
            <p:cNvPr id="300053" name="直接连接符 300052"/>
            <p:cNvSpPr/>
            <p:nvPr/>
          </p:nvSpPr>
          <p:spPr>
            <a:xfrm>
              <a:off x="3725" y="2563"/>
              <a:ext cx="576" cy="0"/>
            </a:xfrm>
            <a:prstGeom prst="line">
              <a:avLst/>
            </a:prstGeom>
            <a:ln w="28575" cap="flat" cmpd="sng">
              <a:solidFill>
                <a:schemeClr val="hlink"/>
              </a:solidFill>
              <a:prstDash val="solid"/>
              <a:headEnd type="none" w="med" len="med"/>
              <a:tailEnd type="none" w="med" len="med"/>
            </a:ln>
          </p:spPr>
        </p:sp>
        <p:grpSp>
          <p:nvGrpSpPr>
            <p:cNvPr id="300054" name="组合 300053"/>
            <p:cNvGrpSpPr/>
            <p:nvPr/>
          </p:nvGrpSpPr>
          <p:grpSpPr>
            <a:xfrm>
              <a:off x="1603" y="2323"/>
              <a:ext cx="2822" cy="527"/>
              <a:chOff x="1603" y="2323"/>
              <a:chExt cx="2822" cy="527"/>
            </a:xfrm>
          </p:grpSpPr>
          <p:sp>
            <p:nvSpPr>
              <p:cNvPr id="300055" name="文本框 300054"/>
              <p:cNvSpPr txBox="1"/>
              <p:nvPr/>
            </p:nvSpPr>
            <p:spPr>
              <a:xfrm>
                <a:off x="1603" y="2582"/>
                <a:ext cx="1564" cy="268"/>
              </a:xfrm>
              <a:prstGeom prst="rect">
                <a:avLst/>
              </a:prstGeom>
              <a:noFill/>
              <a:ln w="28575" cap="flat" cmpd="sng">
                <a:solidFill>
                  <a:schemeClr val="hlink"/>
                </a:solidFill>
                <a:prstDash val="solid"/>
                <a:miter/>
                <a:headEnd type="none" w="med" len="med"/>
                <a:tailEnd type="none" w="med" len="med"/>
              </a:ln>
            </p:spPr>
            <p:txBody>
              <a:bodyPr>
                <a:spAutoFit/>
              </a:bodyPr>
              <a:lstStyle/>
              <a:p>
                <a:pPr>
                  <a:spcBef>
                    <a:spcPct val="50000"/>
                  </a:spcBef>
                </a:pPr>
                <a:endParaRPr sz="2000" dirty="0">
                  <a:latin typeface="Tahoma" panose="020B0604030504040204" pitchFamily="34" charset="0"/>
                </a:endParaRPr>
              </a:p>
            </p:txBody>
          </p:sp>
          <p:sp>
            <p:nvSpPr>
              <p:cNvPr id="300056" name="直接连接符 300055"/>
              <p:cNvSpPr/>
              <p:nvPr/>
            </p:nvSpPr>
            <p:spPr>
              <a:xfrm flipV="1">
                <a:off x="3168" y="2564"/>
                <a:ext cx="566" cy="278"/>
              </a:xfrm>
              <a:prstGeom prst="line">
                <a:avLst/>
              </a:prstGeom>
              <a:ln w="28575" cap="flat" cmpd="sng">
                <a:solidFill>
                  <a:schemeClr val="hlink"/>
                </a:solidFill>
                <a:prstDash val="solid"/>
                <a:headEnd type="none" w="med" len="med"/>
                <a:tailEnd type="none" w="med" len="med"/>
              </a:ln>
            </p:spPr>
          </p:sp>
          <p:sp>
            <p:nvSpPr>
              <p:cNvPr id="300057" name="文本框 300056"/>
              <p:cNvSpPr txBox="1"/>
              <p:nvPr/>
            </p:nvSpPr>
            <p:spPr>
              <a:xfrm>
                <a:off x="3800" y="2323"/>
                <a:ext cx="625" cy="212"/>
              </a:xfrm>
              <a:prstGeom prst="rect">
                <a:avLst/>
              </a:prstGeom>
              <a:noFill/>
              <a:ln w="9525">
                <a:noFill/>
              </a:ln>
              <a:extLst>
                <a:ext uri="{909E8E84-426E-40DD-AFC4-6F175D3DCCD1}">
                  <a14:hiddenFill xmlns:a14="http://schemas.microsoft.com/office/drawing/2010/main">
                    <a:solidFill>
                      <a:srgbClr val="FFFFFF"/>
                    </a:solidFill>
                  </a14:hiddenFill>
                </a:ext>
              </a:extLst>
            </p:spPr>
            <p:txBody>
              <a:bodyPr lIns="54000" tIns="10800" rIns="18000" bIns="10800"/>
              <a:lstStyle/>
              <a:p>
                <a:pPr algn="just">
                  <a:lnSpc>
                    <a:spcPct val="80000"/>
                  </a:lnSpc>
                </a:pPr>
                <a:r>
                  <a:rPr lang="zh-CN" altLang="en-US" sz="2400" b="1" dirty="0">
                    <a:latin typeface="Times New Roman" panose="02020603050405020304" pitchFamily="18" charset="0"/>
                    <a:ea typeface="Angsana New" panose="02020603050405020304" pitchFamily="18" charset="-34"/>
                  </a:rPr>
                  <a:t>指令</a:t>
                </a:r>
                <a:endParaRPr lang="zh-CN" altLang="en-US" sz="2400" b="1" dirty="0">
                  <a:latin typeface="Tahoma" panose="020B0604030504040204" pitchFamily="34" charset="0"/>
                </a:endParaRPr>
              </a:p>
            </p:txBody>
          </p:sp>
        </p:grpSp>
      </p:grpSp>
      <p:grpSp>
        <p:nvGrpSpPr>
          <p:cNvPr id="300058" name="组合 300057"/>
          <p:cNvGrpSpPr/>
          <p:nvPr/>
        </p:nvGrpSpPr>
        <p:grpSpPr>
          <a:xfrm>
            <a:off x="1038543" y="3774123"/>
            <a:ext cx="2740025" cy="2608262"/>
            <a:chOff x="241" y="2543"/>
            <a:chExt cx="1726" cy="1643"/>
          </a:xfrm>
        </p:grpSpPr>
        <p:sp>
          <p:nvSpPr>
            <p:cNvPr id="300059" name="文本框 300058"/>
            <p:cNvSpPr txBox="1"/>
            <p:nvPr/>
          </p:nvSpPr>
          <p:spPr>
            <a:xfrm>
              <a:off x="1690" y="2592"/>
              <a:ext cx="277" cy="1594"/>
            </a:xfrm>
            <a:prstGeom prst="rect">
              <a:avLst/>
            </a:prstGeom>
            <a:noFill/>
            <a:ln w="28575" cap="flat" cmpd="sng">
              <a:solidFill>
                <a:schemeClr val="hlink"/>
              </a:solidFill>
              <a:prstDash val="solid"/>
              <a:miter/>
              <a:headEnd type="none" w="med" len="med"/>
              <a:tailEnd type="none" w="med" len="med"/>
            </a:ln>
          </p:spPr>
          <p:txBody>
            <a:bodyPr>
              <a:spAutoFit/>
            </a:bodyPr>
            <a:lstStyle/>
            <a:p>
              <a:pPr>
                <a:lnSpc>
                  <a:spcPct val="90000"/>
                </a:lnSpc>
                <a:spcBef>
                  <a:spcPct val="50000"/>
                </a:spcBef>
              </a:pPr>
              <a:endParaRPr lang="en-US" altLang="zh-CN" sz="2000" dirty="0">
                <a:latin typeface="Tahoma" panose="020B0604030504040204" pitchFamily="34" charset="0"/>
              </a:endParaRPr>
            </a:p>
            <a:p>
              <a:pPr>
                <a:lnSpc>
                  <a:spcPct val="90000"/>
                </a:lnSpc>
                <a:spcBef>
                  <a:spcPct val="50000"/>
                </a:spcBef>
              </a:pPr>
              <a:endParaRPr lang="en-US" altLang="zh-CN" sz="2000" dirty="0">
                <a:latin typeface="Tahoma" panose="020B0604030504040204" pitchFamily="34" charset="0"/>
              </a:endParaRPr>
            </a:p>
            <a:p>
              <a:pPr>
                <a:lnSpc>
                  <a:spcPct val="90000"/>
                </a:lnSpc>
                <a:spcBef>
                  <a:spcPct val="50000"/>
                </a:spcBef>
              </a:pPr>
              <a:endParaRPr lang="en-US" altLang="zh-CN" sz="2000" dirty="0">
                <a:latin typeface="Tahoma" panose="020B0604030504040204" pitchFamily="34" charset="0"/>
              </a:endParaRPr>
            </a:p>
            <a:p>
              <a:pPr>
                <a:lnSpc>
                  <a:spcPct val="90000"/>
                </a:lnSpc>
                <a:spcBef>
                  <a:spcPct val="50000"/>
                </a:spcBef>
              </a:pPr>
              <a:endParaRPr lang="en-US" altLang="zh-CN" sz="2000" dirty="0">
                <a:latin typeface="Tahoma" panose="020B0604030504040204" pitchFamily="34" charset="0"/>
              </a:endParaRPr>
            </a:p>
            <a:p>
              <a:pPr>
                <a:lnSpc>
                  <a:spcPct val="90000"/>
                </a:lnSpc>
                <a:spcBef>
                  <a:spcPct val="50000"/>
                </a:spcBef>
              </a:pPr>
              <a:endParaRPr lang="en-US" altLang="zh-CN" sz="2000" dirty="0">
                <a:latin typeface="Tahoma" panose="020B0604030504040204" pitchFamily="34" charset="0"/>
              </a:endParaRPr>
            </a:p>
            <a:p>
              <a:pPr>
                <a:lnSpc>
                  <a:spcPct val="90000"/>
                </a:lnSpc>
                <a:spcBef>
                  <a:spcPct val="50000"/>
                </a:spcBef>
              </a:pPr>
              <a:endParaRPr lang="en-US" altLang="zh-CN" sz="2000" dirty="0">
                <a:latin typeface="Tahoma" panose="020B0604030504040204" pitchFamily="34" charset="0"/>
              </a:endParaRPr>
            </a:p>
          </p:txBody>
        </p:sp>
        <p:sp>
          <p:nvSpPr>
            <p:cNvPr id="300060" name="直接连接符 300059"/>
            <p:cNvSpPr/>
            <p:nvPr/>
          </p:nvSpPr>
          <p:spPr>
            <a:xfrm flipV="1">
              <a:off x="241" y="2774"/>
              <a:ext cx="854" cy="0"/>
            </a:xfrm>
            <a:prstGeom prst="line">
              <a:avLst/>
            </a:prstGeom>
            <a:ln w="28575" cap="flat" cmpd="sng">
              <a:solidFill>
                <a:schemeClr val="hlink"/>
              </a:solidFill>
              <a:prstDash val="solid"/>
              <a:headEnd type="none" w="med" len="med"/>
              <a:tailEnd type="none" w="med" len="med"/>
            </a:ln>
          </p:spPr>
        </p:sp>
        <p:sp>
          <p:nvSpPr>
            <p:cNvPr id="300061" name="文本框 300060"/>
            <p:cNvSpPr txBox="1"/>
            <p:nvPr/>
          </p:nvSpPr>
          <p:spPr>
            <a:xfrm>
              <a:off x="266" y="2543"/>
              <a:ext cx="855" cy="212"/>
            </a:xfrm>
            <a:prstGeom prst="rect">
              <a:avLst/>
            </a:prstGeom>
            <a:noFill/>
            <a:ln w="9525">
              <a:noFill/>
            </a:ln>
            <a:extLst>
              <a:ext uri="{909E8E84-426E-40DD-AFC4-6F175D3DCCD1}">
                <a14:hiddenFill xmlns:a14="http://schemas.microsoft.com/office/drawing/2010/main">
                  <a:solidFill>
                    <a:srgbClr val="FFFFFF"/>
                  </a:solidFill>
                </a14:hiddenFill>
              </a:ext>
            </a:extLst>
          </p:spPr>
          <p:txBody>
            <a:bodyPr lIns="54000" tIns="10800" rIns="18000" bIns="10800"/>
            <a:lstStyle/>
            <a:p>
              <a:pPr algn="just">
                <a:lnSpc>
                  <a:spcPct val="80000"/>
                </a:lnSpc>
              </a:pPr>
              <a:r>
                <a:rPr lang="zh-CN" altLang="en-US" sz="2400" b="1" dirty="0">
                  <a:latin typeface="Times New Roman" panose="02020603050405020304" pitchFamily="18" charset="0"/>
                  <a:ea typeface="Angsana New" panose="02020603050405020304" pitchFamily="18" charset="-34"/>
                </a:rPr>
                <a:t>机器状态</a:t>
              </a:r>
              <a:endParaRPr lang="zh-CN" altLang="en-US" sz="2400" b="1" dirty="0">
                <a:latin typeface="Tahoma" panose="020B0604030504040204" pitchFamily="34" charset="0"/>
              </a:endParaRPr>
            </a:p>
          </p:txBody>
        </p:sp>
        <p:sp>
          <p:nvSpPr>
            <p:cNvPr id="300062" name="直接连接符 300061"/>
            <p:cNvSpPr/>
            <p:nvPr/>
          </p:nvSpPr>
          <p:spPr>
            <a:xfrm>
              <a:off x="1094" y="2765"/>
              <a:ext cx="596" cy="403"/>
            </a:xfrm>
            <a:prstGeom prst="line">
              <a:avLst/>
            </a:prstGeom>
            <a:ln w="28575" cap="flat" cmpd="sng">
              <a:solidFill>
                <a:schemeClr val="hlink"/>
              </a:solidFill>
              <a:prstDash val="solid"/>
              <a:headEnd type="none" w="med" len="med"/>
              <a:tailEnd type="none" w="med" len="med"/>
            </a:ln>
          </p:spPr>
        </p:sp>
      </p:grpSp>
      <p:grpSp>
        <p:nvGrpSpPr>
          <p:cNvPr id="300063" name="组合 300062"/>
          <p:cNvGrpSpPr/>
          <p:nvPr/>
        </p:nvGrpSpPr>
        <p:grpSpPr>
          <a:xfrm>
            <a:off x="1259205" y="3851910"/>
            <a:ext cx="3016250" cy="2530475"/>
            <a:chOff x="260" y="2592"/>
            <a:chExt cx="2034" cy="1594"/>
          </a:xfrm>
        </p:grpSpPr>
        <p:grpSp>
          <p:nvGrpSpPr>
            <p:cNvPr id="300064" name="组合 300063"/>
            <p:cNvGrpSpPr/>
            <p:nvPr/>
          </p:nvGrpSpPr>
          <p:grpSpPr>
            <a:xfrm>
              <a:off x="279" y="2592"/>
              <a:ext cx="2015" cy="1594"/>
              <a:chOff x="279" y="2592"/>
              <a:chExt cx="2015" cy="1594"/>
            </a:xfrm>
          </p:grpSpPr>
          <p:sp>
            <p:nvSpPr>
              <p:cNvPr id="300065" name="文本框 300064"/>
              <p:cNvSpPr txBox="1"/>
              <p:nvPr/>
            </p:nvSpPr>
            <p:spPr>
              <a:xfrm>
                <a:off x="1997" y="2592"/>
                <a:ext cx="297" cy="1594"/>
              </a:xfrm>
              <a:prstGeom prst="rect">
                <a:avLst/>
              </a:prstGeom>
              <a:noFill/>
              <a:ln w="28575" cap="flat" cmpd="sng">
                <a:solidFill>
                  <a:schemeClr val="hlink"/>
                </a:solidFill>
                <a:prstDash val="solid"/>
                <a:miter/>
                <a:headEnd type="none" w="med" len="med"/>
                <a:tailEnd type="none" w="med" len="med"/>
              </a:ln>
            </p:spPr>
            <p:txBody>
              <a:bodyPr>
                <a:spAutoFit/>
              </a:bodyPr>
              <a:lstStyle/>
              <a:p>
                <a:pPr>
                  <a:lnSpc>
                    <a:spcPct val="90000"/>
                  </a:lnSpc>
                  <a:spcBef>
                    <a:spcPct val="50000"/>
                  </a:spcBef>
                </a:pPr>
                <a:endParaRPr lang="en-US" altLang="zh-CN" sz="2000" dirty="0">
                  <a:latin typeface="Tahoma" panose="020B0604030504040204" pitchFamily="34" charset="0"/>
                </a:endParaRPr>
              </a:p>
              <a:p>
                <a:pPr>
                  <a:lnSpc>
                    <a:spcPct val="90000"/>
                  </a:lnSpc>
                  <a:spcBef>
                    <a:spcPct val="50000"/>
                  </a:spcBef>
                </a:pPr>
                <a:endParaRPr lang="en-US" altLang="zh-CN" sz="2000" dirty="0">
                  <a:latin typeface="Tahoma" panose="020B0604030504040204" pitchFamily="34" charset="0"/>
                </a:endParaRPr>
              </a:p>
              <a:p>
                <a:pPr>
                  <a:lnSpc>
                    <a:spcPct val="90000"/>
                  </a:lnSpc>
                  <a:spcBef>
                    <a:spcPct val="50000"/>
                  </a:spcBef>
                </a:pPr>
                <a:endParaRPr lang="en-US" altLang="zh-CN" sz="2000" dirty="0">
                  <a:latin typeface="Tahoma" panose="020B0604030504040204" pitchFamily="34" charset="0"/>
                </a:endParaRPr>
              </a:p>
              <a:p>
                <a:pPr>
                  <a:lnSpc>
                    <a:spcPct val="90000"/>
                  </a:lnSpc>
                  <a:spcBef>
                    <a:spcPct val="50000"/>
                  </a:spcBef>
                </a:pPr>
                <a:endParaRPr lang="en-US" altLang="zh-CN" sz="2000" dirty="0">
                  <a:latin typeface="Tahoma" panose="020B0604030504040204" pitchFamily="34" charset="0"/>
                </a:endParaRPr>
              </a:p>
              <a:p>
                <a:pPr>
                  <a:lnSpc>
                    <a:spcPct val="90000"/>
                  </a:lnSpc>
                  <a:spcBef>
                    <a:spcPct val="50000"/>
                  </a:spcBef>
                </a:pPr>
                <a:endParaRPr lang="en-US" altLang="zh-CN" sz="2000" dirty="0">
                  <a:latin typeface="Tahoma" panose="020B0604030504040204" pitchFamily="34" charset="0"/>
                </a:endParaRPr>
              </a:p>
              <a:p>
                <a:pPr>
                  <a:lnSpc>
                    <a:spcPct val="90000"/>
                  </a:lnSpc>
                  <a:spcBef>
                    <a:spcPct val="50000"/>
                  </a:spcBef>
                </a:pPr>
                <a:endParaRPr lang="en-US" altLang="zh-CN" sz="2000" dirty="0">
                  <a:latin typeface="Tahoma" panose="020B0604030504040204" pitchFamily="34" charset="0"/>
                </a:endParaRPr>
              </a:p>
            </p:txBody>
          </p:sp>
          <p:sp>
            <p:nvSpPr>
              <p:cNvPr id="300066" name="直接连接符 300065"/>
              <p:cNvSpPr/>
              <p:nvPr/>
            </p:nvSpPr>
            <p:spPr>
              <a:xfrm flipH="1">
                <a:off x="1076" y="3206"/>
                <a:ext cx="921" cy="644"/>
              </a:xfrm>
              <a:prstGeom prst="line">
                <a:avLst/>
              </a:prstGeom>
              <a:ln w="28575" cap="flat" cmpd="sng">
                <a:solidFill>
                  <a:schemeClr val="hlink"/>
                </a:solidFill>
                <a:prstDash val="solid"/>
                <a:headEnd type="none" w="med" len="med"/>
                <a:tailEnd type="none" w="med" len="med"/>
              </a:ln>
            </p:spPr>
          </p:sp>
          <p:sp>
            <p:nvSpPr>
              <p:cNvPr id="300067" name="直接连接符 300066"/>
              <p:cNvSpPr/>
              <p:nvPr/>
            </p:nvSpPr>
            <p:spPr>
              <a:xfrm flipH="1">
                <a:off x="279" y="3850"/>
                <a:ext cx="797" cy="0"/>
              </a:xfrm>
              <a:prstGeom prst="line">
                <a:avLst/>
              </a:prstGeom>
              <a:ln w="28575" cap="flat" cmpd="sng">
                <a:solidFill>
                  <a:schemeClr val="hlink"/>
                </a:solidFill>
                <a:prstDash val="solid"/>
                <a:headEnd type="none" w="med" len="med"/>
                <a:tailEnd type="none" w="med" len="med"/>
              </a:ln>
            </p:spPr>
          </p:sp>
        </p:grpSp>
        <p:sp>
          <p:nvSpPr>
            <p:cNvPr id="300068" name="文本框 300067"/>
            <p:cNvSpPr txBox="1"/>
            <p:nvPr/>
          </p:nvSpPr>
          <p:spPr>
            <a:xfrm>
              <a:off x="260" y="3398"/>
              <a:ext cx="900" cy="414"/>
            </a:xfrm>
            <a:prstGeom prst="rect">
              <a:avLst/>
            </a:prstGeom>
            <a:noFill/>
            <a:ln w="9525">
              <a:noFill/>
            </a:ln>
          </p:spPr>
          <p:txBody>
            <a:bodyPr lIns="0" tIns="0" rIns="0" bIns="0">
              <a:spAutoFit/>
            </a:bodyPr>
            <a:lstStyle/>
            <a:p>
              <a:pPr algn="ctr">
                <a:lnSpc>
                  <a:spcPct val="90000"/>
                </a:lnSpc>
              </a:pPr>
              <a:r>
                <a:rPr lang="zh-CN" altLang="en-US" sz="2400" b="1" dirty="0">
                  <a:latin typeface="Tahoma" panose="020B0604030504040204" pitchFamily="34" charset="0"/>
                </a:rPr>
                <a:t>当前读</a:t>
              </a:r>
            </a:p>
            <a:p>
              <a:pPr algn="ctr">
                <a:lnSpc>
                  <a:spcPct val="90000"/>
                </a:lnSpc>
              </a:pPr>
              <a:r>
                <a:rPr lang="zh-CN" altLang="en-US" sz="2400" b="1" dirty="0">
                  <a:latin typeface="Tahoma" panose="020B0604030504040204" pitchFamily="34" charset="0"/>
                </a:rPr>
                <a:t>到的字符</a:t>
              </a:r>
            </a:p>
          </p:txBody>
        </p:sp>
      </p:grpSp>
      <p:grpSp>
        <p:nvGrpSpPr>
          <p:cNvPr id="300069" name="组合 300068"/>
          <p:cNvGrpSpPr/>
          <p:nvPr/>
        </p:nvGrpSpPr>
        <p:grpSpPr>
          <a:xfrm>
            <a:off x="4331018" y="3831273"/>
            <a:ext cx="4037012" cy="2565400"/>
            <a:chOff x="2305" y="2579"/>
            <a:chExt cx="2543" cy="1616"/>
          </a:xfrm>
        </p:grpSpPr>
        <p:sp>
          <p:nvSpPr>
            <p:cNvPr id="300070" name="文本框 300069"/>
            <p:cNvSpPr txBox="1"/>
            <p:nvPr/>
          </p:nvSpPr>
          <p:spPr>
            <a:xfrm>
              <a:off x="2305" y="2579"/>
              <a:ext cx="269" cy="1616"/>
            </a:xfrm>
            <a:prstGeom prst="rect">
              <a:avLst/>
            </a:prstGeom>
            <a:noFill/>
            <a:ln w="28575" cap="flat" cmpd="sng">
              <a:solidFill>
                <a:schemeClr val="hlink"/>
              </a:solidFill>
              <a:prstDash val="solid"/>
              <a:miter/>
              <a:headEnd type="none" w="med" len="med"/>
              <a:tailEnd type="none" w="med" len="med"/>
            </a:ln>
          </p:spPr>
          <p:txBody>
            <a:bodyPr>
              <a:spAutoFit/>
            </a:bodyPr>
            <a:lstStyle/>
            <a:p>
              <a:pPr>
                <a:lnSpc>
                  <a:spcPct val="89000"/>
                </a:lnSpc>
              </a:pPr>
              <a:endParaRPr lang="en-US" altLang="zh-CN" dirty="0">
                <a:latin typeface="Tahoma" panose="020B0604030504040204" pitchFamily="34" charset="0"/>
              </a:endParaRPr>
            </a:p>
            <a:p>
              <a:pPr>
                <a:lnSpc>
                  <a:spcPct val="89000"/>
                </a:lnSpc>
              </a:pPr>
              <a:endParaRPr lang="en-US" altLang="zh-CN" dirty="0">
                <a:latin typeface="Tahoma" panose="020B0604030504040204" pitchFamily="34" charset="0"/>
              </a:endParaRPr>
            </a:p>
            <a:p>
              <a:pPr>
                <a:lnSpc>
                  <a:spcPct val="89000"/>
                </a:lnSpc>
              </a:pPr>
              <a:endParaRPr lang="en-US" altLang="zh-CN" dirty="0">
                <a:latin typeface="Tahoma" panose="020B0604030504040204" pitchFamily="34" charset="0"/>
              </a:endParaRPr>
            </a:p>
            <a:p>
              <a:pPr>
                <a:lnSpc>
                  <a:spcPct val="89000"/>
                </a:lnSpc>
              </a:pPr>
              <a:endParaRPr lang="en-US" altLang="zh-CN" dirty="0">
                <a:latin typeface="Tahoma" panose="020B0604030504040204" pitchFamily="34" charset="0"/>
              </a:endParaRPr>
            </a:p>
            <a:p>
              <a:pPr>
                <a:lnSpc>
                  <a:spcPct val="89000"/>
                </a:lnSpc>
              </a:pPr>
              <a:endParaRPr lang="en-US" altLang="zh-CN" dirty="0">
                <a:latin typeface="Tahoma" panose="020B0604030504040204" pitchFamily="34" charset="0"/>
              </a:endParaRPr>
            </a:p>
            <a:p>
              <a:pPr>
                <a:lnSpc>
                  <a:spcPct val="89000"/>
                </a:lnSpc>
              </a:pPr>
              <a:endParaRPr lang="en-US" altLang="zh-CN" dirty="0">
                <a:latin typeface="Tahoma" panose="020B0604030504040204" pitchFamily="34" charset="0"/>
              </a:endParaRPr>
            </a:p>
            <a:p>
              <a:pPr>
                <a:lnSpc>
                  <a:spcPct val="89000"/>
                </a:lnSpc>
              </a:pPr>
              <a:endParaRPr lang="en-US" altLang="zh-CN" dirty="0">
                <a:latin typeface="Tahoma" panose="020B0604030504040204" pitchFamily="34" charset="0"/>
              </a:endParaRPr>
            </a:p>
            <a:p>
              <a:pPr>
                <a:lnSpc>
                  <a:spcPct val="89000"/>
                </a:lnSpc>
              </a:pPr>
              <a:endParaRPr lang="en-US" altLang="zh-CN" dirty="0">
                <a:latin typeface="Tahoma" panose="020B0604030504040204" pitchFamily="34" charset="0"/>
              </a:endParaRPr>
            </a:p>
            <a:p>
              <a:pPr>
                <a:lnSpc>
                  <a:spcPct val="89000"/>
                </a:lnSpc>
              </a:pPr>
              <a:endParaRPr lang="en-US" altLang="zh-CN" dirty="0">
                <a:latin typeface="Tahoma" panose="020B0604030504040204" pitchFamily="34" charset="0"/>
              </a:endParaRPr>
            </a:p>
            <a:p>
              <a:pPr>
                <a:lnSpc>
                  <a:spcPct val="89000"/>
                </a:lnSpc>
              </a:pPr>
              <a:endParaRPr lang="en-US" altLang="zh-CN" dirty="0">
                <a:latin typeface="Tahoma" panose="020B0604030504040204" pitchFamily="34" charset="0"/>
              </a:endParaRPr>
            </a:p>
          </p:txBody>
        </p:sp>
        <p:sp>
          <p:nvSpPr>
            <p:cNvPr id="300071" name="直接连接符 300070"/>
            <p:cNvSpPr/>
            <p:nvPr/>
          </p:nvSpPr>
          <p:spPr>
            <a:xfrm>
              <a:off x="2573" y="3091"/>
              <a:ext cx="1277" cy="394"/>
            </a:xfrm>
            <a:prstGeom prst="line">
              <a:avLst/>
            </a:prstGeom>
            <a:ln w="28575" cap="flat" cmpd="sng">
              <a:solidFill>
                <a:schemeClr val="hlink"/>
              </a:solidFill>
              <a:prstDash val="solid"/>
              <a:headEnd type="none" w="med" len="med"/>
              <a:tailEnd type="none" w="med" len="med"/>
            </a:ln>
          </p:spPr>
        </p:sp>
        <p:sp>
          <p:nvSpPr>
            <p:cNvPr id="300072" name="直接连接符 300071"/>
            <p:cNvSpPr/>
            <p:nvPr/>
          </p:nvSpPr>
          <p:spPr>
            <a:xfrm>
              <a:off x="3849" y="3485"/>
              <a:ext cx="999" cy="0"/>
            </a:xfrm>
            <a:prstGeom prst="line">
              <a:avLst/>
            </a:prstGeom>
            <a:ln w="28575" cap="flat" cmpd="sng">
              <a:solidFill>
                <a:schemeClr val="hlink"/>
              </a:solidFill>
              <a:prstDash val="solid"/>
              <a:headEnd type="none" w="med" len="med"/>
              <a:tailEnd type="none" w="med" len="med"/>
            </a:ln>
          </p:spPr>
        </p:sp>
        <p:sp>
          <p:nvSpPr>
            <p:cNvPr id="300073" name="文本框 300072"/>
            <p:cNvSpPr txBox="1"/>
            <p:nvPr/>
          </p:nvSpPr>
          <p:spPr>
            <a:xfrm>
              <a:off x="3876" y="3044"/>
              <a:ext cx="911" cy="414"/>
            </a:xfrm>
            <a:prstGeom prst="rect">
              <a:avLst/>
            </a:prstGeom>
            <a:noFill/>
            <a:ln w="9525">
              <a:noFill/>
            </a:ln>
          </p:spPr>
          <p:txBody>
            <a:bodyPr lIns="0" tIns="0" rIns="0" bIns="0">
              <a:spAutoFit/>
            </a:bodyPr>
            <a:lstStyle/>
            <a:p>
              <a:pPr algn="ctr">
                <a:lnSpc>
                  <a:spcPct val="90000"/>
                </a:lnSpc>
              </a:pPr>
              <a:r>
                <a:rPr lang="zh-CN" altLang="en-US" sz="2400" b="1" dirty="0">
                  <a:latin typeface="Tahoma" panose="020B0604030504040204" pitchFamily="34" charset="0"/>
                </a:rPr>
                <a:t>当前写</a:t>
              </a:r>
            </a:p>
            <a:p>
              <a:pPr algn="ctr">
                <a:lnSpc>
                  <a:spcPct val="90000"/>
                </a:lnSpc>
              </a:pPr>
              <a:r>
                <a:rPr lang="zh-CN" altLang="en-US" sz="2400" b="1" dirty="0">
                  <a:latin typeface="Tahoma" panose="020B0604030504040204" pitchFamily="34" charset="0"/>
                </a:rPr>
                <a:t>入的字符</a:t>
              </a:r>
            </a:p>
          </p:txBody>
        </p:sp>
      </p:grpSp>
      <p:grpSp>
        <p:nvGrpSpPr>
          <p:cNvPr id="300074" name="组合 300073"/>
          <p:cNvGrpSpPr/>
          <p:nvPr/>
        </p:nvGrpSpPr>
        <p:grpSpPr>
          <a:xfrm>
            <a:off x="4832668" y="3837623"/>
            <a:ext cx="4678362" cy="2559050"/>
            <a:chOff x="2621" y="2583"/>
            <a:chExt cx="2947" cy="1612"/>
          </a:xfrm>
        </p:grpSpPr>
        <p:sp>
          <p:nvSpPr>
            <p:cNvPr id="300075" name="文本框 300074"/>
            <p:cNvSpPr txBox="1"/>
            <p:nvPr/>
          </p:nvSpPr>
          <p:spPr>
            <a:xfrm>
              <a:off x="2621" y="2583"/>
              <a:ext cx="250" cy="1612"/>
            </a:xfrm>
            <a:prstGeom prst="rect">
              <a:avLst/>
            </a:prstGeom>
            <a:noFill/>
            <a:ln w="28575" cap="flat" cmpd="sng">
              <a:solidFill>
                <a:schemeClr val="hlink"/>
              </a:solidFill>
              <a:prstDash val="solid"/>
              <a:miter/>
              <a:headEnd type="none" w="med" len="med"/>
              <a:tailEnd type="none" w="med" len="med"/>
            </a:ln>
          </p:spPr>
          <p:txBody>
            <a:bodyPr>
              <a:spAutoFit/>
            </a:bodyPr>
            <a:lstStyle/>
            <a:p>
              <a:endParaRPr lang="en-US" altLang="zh-CN" sz="2000" dirty="0">
                <a:latin typeface="Tahoma" panose="020B0604030504040204" pitchFamily="34" charset="0"/>
              </a:endParaRPr>
            </a:p>
            <a:p>
              <a:endParaRPr lang="en-US" altLang="zh-CN" sz="2000" dirty="0">
                <a:latin typeface="Tahoma" panose="020B0604030504040204" pitchFamily="34" charset="0"/>
              </a:endParaRPr>
            </a:p>
            <a:p>
              <a:endParaRPr lang="en-US" altLang="zh-CN" sz="2000" dirty="0">
                <a:latin typeface="Tahoma" panose="020B0604030504040204" pitchFamily="34" charset="0"/>
              </a:endParaRPr>
            </a:p>
            <a:p>
              <a:endParaRPr lang="en-US" altLang="zh-CN" sz="2000" dirty="0">
                <a:latin typeface="Tahoma" panose="020B0604030504040204" pitchFamily="34" charset="0"/>
              </a:endParaRPr>
            </a:p>
            <a:p>
              <a:endParaRPr lang="en-US" altLang="zh-CN" sz="2000" dirty="0">
                <a:latin typeface="Tahoma" panose="020B0604030504040204" pitchFamily="34" charset="0"/>
              </a:endParaRPr>
            </a:p>
            <a:p>
              <a:endParaRPr lang="en-US" altLang="zh-CN" sz="2000" dirty="0">
                <a:latin typeface="Tahoma" panose="020B0604030504040204" pitchFamily="34" charset="0"/>
              </a:endParaRPr>
            </a:p>
            <a:p>
              <a:endParaRPr lang="en-US" altLang="zh-CN" sz="2000" dirty="0">
                <a:latin typeface="Tahoma" panose="020B0604030504040204" pitchFamily="34" charset="0"/>
              </a:endParaRPr>
            </a:p>
            <a:p>
              <a:endParaRPr lang="en-US" altLang="zh-CN" sz="2000" dirty="0">
                <a:latin typeface="Tahoma" panose="020B0604030504040204" pitchFamily="34" charset="0"/>
              </a:endParaRPr>
            </a:p>
          </p:txBody>
        </p:sp>
        <p:grpSp>
          <p:nvGrpSpPr>
            <p:cNvPr id="300076" name="组合 300075"/>
            <p:cNvGrpSpPr/>
            <p:nvPr/>
          </p:nvGrpSpPr>
          <p:grpSpPr>
            <a:xfrm>
              <a:off x="2871" y="3581"/>
              <a:ext cx="2697" cy="441"/>
              <a:chOff x="2871" y="3581"/>
              <a:chExt cx="2697" cy="441"/>
            </a:xfrm>
          </p:grpSpPr>
          <p:sp>
            <p:nvSpPr>
              <p:cNvPr id="300077" name="直接连接符 300076"/>
              <p:cNvSpPr/>
              <p:nvPr/>
            </p:nvSpPr>
            <p:spPr>
              <a:xfrm>
                <a:off x="2871" y="3793"/>
                <a:ext cx="893" cy="220"/>
              </a:xfrm>
              <a:prstGeom prst="line">
                <a:avLst/>
              </a:prstGeom>
              <a:ln w="28575" cap="flat" cmpd="sng">
                <a:solidFill>
                  <a:schemeClr val="hlink"/>
                </a:solidFill>
                <a:prstDash val="solid"/>
                <a:headEnd type="none" w="med" len="med"/>
                <a:tailEnd type="none" w="med" len="med"/>
              </a:ln>
            </p:spPr>
          </p:sp>
          <p:sp>
            <p:nvSpPr>
              <p:cNvPr id="300078" name="直接连接符 300077"/>
              <p:cNvSpPr/>
              <p:nvPr/>
            </p:nvSpPr>
            <p:spPr>
              <a:xfrm>
                <a:off x="3763" y="4022"/>
                <a:ext cx="1794" cy="0"/>
              </a:xfrm>
              <a:prstGeom prst="line">
                <a:avLst/>
              </a:prstGeom>
              <a:ln w="28575" cap="flat" cmpd="sng">
                <a:solidFill>
                  <a:schemeClr val="hlink"/>
                </a:solidFill>
                <a:prstDash val="solid"/>
                <a:headEnd type="none" w="med" len="med"/>
                <a:tailEnd type="none" w="med" len="med"/>
              </a:ln>
            </p:spPr>
          </p:sp>
          <p:sp>
            <p:nvSpPr>
              <p:cNvPr id="300079" name="文本框 300078"/>
              <p:cNvSpPr txBox="1"/>
              <p:nvPr/>
            </p:nvSpPr>
            <p:spPr>
              <a:xfrm>
                <a:off x="3760" y="3581"/>
                <a:ext cx="1808" cy="414"/>
              </a:xfrm>
              <a:prstGeom prst="rect">
                <a:avLst/>
              </a:prstGeom>
              <a:noFill/>
              <a:ln w="9525">
                <a:noFill/>
              </a:ln>
            </p:spPr>
            <p:txBody>
              <a:bodyPr lIns="0" tIns="0" rIns="0" bIns="0">
                <a:spAutoFit/>
              </a:bodyPr>
              <a:lstStyle/>
              <a:p>
                <a:pPr algn="ctr">
                  <a:lnSpc>
                    <a:spcPct val="90000"/>
                  </a:lnSpc>
                </a:pPr>
                <a:r>
                  <a:rPr lang="zh-CN" altLang="en-US" sz="2400" b="1" dirty="0">
                    <a:latin typeface="Tahoma" panose="020B0604030504040204" pitchFamily="34" charset="0"/>
                  </a:rPr>
                  <a:t>读写头的动作</a:t>
                </a:r>
              </a:p>
              <a:p>
                <a:pPr algn="ctr">
                  <a:lnSpc>
                    <a:spcPct val="90000"/>
                  </a:lnSpc>
                </a:pPr>
                <a:r>
                  <a:rPr lang="en-US" altLang="zh-CN" sz="2400" b="1">
                    <a:latin typeface="Tahoma" panose="020B0604030504040204" pitchFamily="34" charset="0"/>
                  </a:rPr>
                  <a:t>R:</a:t>
                </a:r>
                <a:r>
                  <a:rPr lang="zh-CN" altLang="en-US" sz="2400" b="1" dirty="0">
                    <a:latin typeface="Tahoma" panose="020B0604030504040204" pitchFamily="34" charset="0"/>
                  </a:rPr>
                  <a:t>右移</a:t>
                </a:r>
                <a:r>
                  <a:rPr lang="en-US" altLang="zh-CN" sz="2400" b="1">
                    <a:latin typeface="Tahoma" panose="020B0604030504040204" pitchFamily="34" charset="0"/>
                  </a:rPr>
                  <a:t>L:</a:t>
                </a:r>
                <a:r>
                  <a:rPr lang="zh-CN" altLang="en-US" sz="2400" b="1" dirty="0">
                    <a:latin typeface="Tahoma" panose="020B0604030504040204" pitchFamily="34" charset="0"/>
                  </a:rPr>
                  <a:t>左移</a:t>
                </a:r>
                <a:r>
                  <a:rPr lang="en-US" altLang="zh-CN" sz="2400" b="1">
                    <a:latin typeface="Tahoma" panose="020B0604030504040204" pitchFamily="34" charset="0"/>
                  </a:rPr>
                  <a:t>H:</a:t>
                </a:r>
                <a:r>
                  <a:rPr lang="zh-CN" altLang="en-US" sz="2400" b="1" dirty="0">
                    <a:latin typeface="Tahoma" panose="020B0604030504040204" pitchFamily="34" charset="0"/>
                  </a:rPr>
                  <a:t>不动</a:t>
                </a:r>
              </a:p>
            </p:txBody>
          </p:sp>
        </p:grpSp>
      </p:grpSp>
      <p:grpSp>
        <p:nvGrpSpPr>
          <p:cNvPr id="300080" name="组合 300079"/>
          <p:cNvGrpSpPr/>
          <p:nvPr/>
        </p:nvGrpSpPr>
        <p:grpSpPr>
          <a:xfrm>
            <a:off x="5366068" y="3837623"/>
            <a:ext cx="3741737" cy="2559050"/>
            <a:chOff x="2957" y="2583"/>
            <a:chExt cx="2357" cy="1612"/>
          </a:xfrm>
        </p:grpSpPr>
        <p:sp>
          <p:nvSpPr>
            <p:cNvPr id="300081" name="文本框 300080"/>
            <p:cNvSpPr txBox="1"/>
            <p:nvPr/>
          </p:nvSpPr>
          <p:spPr>
            <a:xfrm>
              <a:off x="2957" y="2583"/>
              <a:ext cx="298" cy="1612"/>
            </a:xfrm>
            <a:prstGeom prst="rect">
              <a:avLst/>
            </a:prstGeom>
            <a:noFill/>
            <a:ln w="28575" cap="flat" cmpd="sng">
              <a:solidFill>
                <a:schemeClr val="hlink"/>
              </a:solidFill>
              <a:prstDash val="solid"/>
              <a:miter/>
              <a:headEnd type="none" w="med" len="med"/>
              <a:tailEnd type="none" w="med" len="med"/>
            </a:ln>
          </p:spPr>
          <p:txBody>
            <a:bodyPr>
              <a:spAutoFit/>
            </a:bodyPr>
            <a:lstStyle/>
            <a:p>
              <a:endParaRPr lang="en-US" altLang="zh-CN" sz="2000" dirty="0">
                <a:latin typeface="Tahoma" panose="020B0604030504040204" pitchFamily="34" charset="0"/>
              </a:endParaRPr>
            </a:p>
            <a:p>
              <a:endParaRPr lang="en-US" altLang="zh-CN" sz="2000" dirty="0">
                <a:latin typeface="Tahoma" panose="020B0604030504040204" pitchFamily="34" charset="0"/>
              </a:endParaRPr>
            </a:p>
            <a:p>
              <a:endParaRPr lang="en-US" altLang="zh-CN" sz="2000" dirty="0">
                <a:latin typeface="Tahoma" panose="020B0604030504040204" pitchFamily="34" charset="0"/>
              </a:endParaRPr>
            </a:p>
            <a:p>
              <a:endParaRPr lang="en-US" altLang="zh-CN" sz="2000" dirty="0">
                <a:latin typeface="Tahoma" panose="020B0604030504040204" pitchFamily="34" charset="0"/>
              </a:endParaRPr>
            </a:p>
            <a:p>
              <a:endParaRPr lang="en-US" altLang="zh-CN" sz="2000" dirty="0">
                <a:latin typeface="Tahoma" panose="020B0604030504040204" pitchFamily="34" charset="0"/>
              </a:endParaRPr>
            </a:p>
            <a:p>
              <a:endParaRPr lang="en-US" altLang="zh-CN" sz="2000" dirty="0">
                <a:latin typeface="Tahoma" panose="020B0604030504040204" pitchFamily="34" charset="0"/>
              </a:endParaRPr>
            </a:p>
            <a:p>
              <a:endParaRPr lang="en-US" altLang="zh-CN" sz="2000" dirty="0">
                <a:latin typeface="Tahoma" panose="020B0604030504040204" pitchFamily="34" charset="0"/>
              </a:endParaRPr>
            </a:p>
            <a:p>
              <a:endParaRPr lang="en-US" altLang="zh-CN" sz="2000" dirty="0">
                <a:latin typeface="Tahoma" panose="020B0604030504040204" pitchFamily="34" charset="0"/>
              </a:endParaRPr>
            </a:p>
          </p:txBody>
        </p:sp>
        <p:sp>
          <p:nvSpPr>
            <p:cNvPr id="300082" name="直接连接符 300081"/>
            <p:cNvSpPr/>
            <p:nvPr/>
          </p:nvSpPr>
          <p:spPr>
            <a:xfrm>
              <a:off x="3264" y="3005"/>
              <a:ext cx="787" cy="269"/>
            </a:xfrm>
            <a:prstGeom prst="line">
              <a:avLst/>
            </a:prstGeom>
            <a:ln w="28575" cap="flat" cmpd="sng">
              <a:solidFill>
                <a:schemeClr val="hlink"/>
              </a:solidFill>
              <a:prstDash val="solid"/>
              <a:headEnd type="none" w="med" len="med"/>
              <a:tailEnd type="none" w="med" len="med"/>
            </a:ln>
          </p:spPr>
        </p:sp>
        <p:sp>
          <p:nvSpPr>
            <p:cNvPr id="300083" name="直接连接符 300082"/>
            <p:cNvSpPr/>
            <p:nvPr/>
          </p:nvSpPr>
          <p:spPr>
            <a:xfrm flipV="1">
              <a:off x="4050" y="3274"/>
              <a:ext cx="1249" cy="0"/>
            </a:xfrm>
            <a:prstGeom prst="line">
              <a:avLst/>
            </a:prstGeom>
            <a:ln w="28575" cap="flat" cmpd="sng">
              <a:solidFill>
                <a:schemeClr val="hlink"/>
              </a:solidFill>
              <a:prstDash val="solid"/>
              <a:headEnd type="none" w="med" len="med"/>
              <a:tailEnd type="none" w="med" len="med"/>
            </a:ln>
          </p:spPr>
        </p:sp>
        <p:sp>
          <p:nvSpPr>
            <p:cNvPr id="300084" name="文本框 300083"/>
            <p:cNvSpPr txBox="1"/>
            <p:nvPr/>
          </p:nvSpPr>
          <p:spPr>
            <a:xfrm>
              <a:off x="4087" y="3004"/>
              <a:ext cx="1227" cy="230"/>
            </a:xfrm>
            <a:prstGeom prst="rect">
              <a:avLst/>
            </a:prstGeom>
            <a:noFill/>
            <a:ln w="9525">
              <a:noFill/>
            </a:ln>
          </p:spPr>
          <p:txBody>
            <a:bodyPr lIns="0" tIns="0" rIns="0" bIns="0">
              <a:spAutoFit/>
            </a:bodyPr>
            <a:lstStyle/>
            <a:p>
              <a:pPr>
                <a:spcBef>
                  <a:spcPct val="50000"/>
                </a:spcBef>
              </a:pPr>
              <a:r>
                <a:rPr lang="zh-CN" altLang="en-US" sz="2400" b="1" dirty="0">
                  <a:latin typeface="Tahoma" panose="020B0604030504040204" pitchFamily="34" charset="0"/>
                </a:rPr>
                <a:t>下一机器状态</a:t>
              </a:r>
            </a:p>
          </p:txBody>
        </p:sp>
      </p:grpSp>
      <p:sp>
        <p:nvSpPr>
          <p:cNvPr id="300085" name="文本框 300084"/>
          <p:cNvSpPr txBox="1"/>
          <p:nvPr/>
        </p:nvSpPr>
        <p:spPr>
          <a:xfrm>
            <a:off x="2710180" y="1689735"/>
            <a:ext cx="987425" cy="406400"/>
          </a:xfrm>
          <a:prstGeom prst="rect">
            <a:avLst/>
          </a:prstGeom>
          <a:noFill/>
          <a:ln w="19050" cap="flat" cmpd="sng">
            <a:solidFill>
              <a:schemeClr val="accent1"/>
            </a:solidFill>
            <a:prstDash val="solid"/>
            <a:miter/>
            <a:headEnd type="none" w="med" len="med"/>
            <a:tailEnd type="none" w="med" len="med"/>
          </a:ln>
        </p:spPr>
        <p:txBody>
          <a:bodyPr lIns="18000" tIns="10800" rIns="18000" bIns="10800">
            <a:spAutoFit/>
          </a:bodyPr>
          <a:lstStyle/>
          <a:p>
            <a:pPr>
              <a:spcBef>
                <a:spcPct val="50000"/>
              </a:spcBef>
            </a:pPr>
            <a:r>
              <a:rPr lang="zh-CN" altLang="en-US" sz="2400" b="1" dirty="0">
                <a:latin typeface="Tahoma" panose="020B0604030504040204" pitchFamily="34" charset="0"/>
              </a:rPr>
              <a:t>读写头</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0052"/>
                                        </p:tgtEl>
                                        <p:attrNameLst>
                                          <p:attrName>style.visibility</p:attrName>
                                        </p:attrNameLst>
                                      </p:cBhvr>
                                      <p:to>
                                        <p:strVal val="visible"/>
                                      </p:to>
                                    </p:set>
                                    <p:animEffect transition="in" filter="wipe(left)">
                                      <p:cBhvr>
                                        <p:cTn id="7" dur="2000"/>
                                        <p:tgtEl>
                                          <p:spTgt spid="30005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300052"/>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300058"/>
                                        </p:tgtEl>
                                        <p:attrNameLst>
                                          <p:attrName>style.visibility</p:attrName>
                                        </p:attrNameLst>
                                      </p:cBhvr>
                                      <p:to>
                                        <p:strVal val="visible"/>
                                      </p:to>
                                    </p:set>
                                    <p:animEffect transition="in" filter="wipe(down)">
                                      <p:cBhvr>
                                        <p:cTn id="16" dur="2000"/>
                                        <p:tgtEl>
                                          <p:spTgt spid="30005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30005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300063"/>
                                        </p:tgtEl>
                                        <p:attrNameLst>
                                          <p:attrName>style.visibility</p:attrName>
                                        </p:attrNameLst>
                                      </p:cBhvr>
                                      <p:to>
                                        <p:strVal val="visible"/>
                                      </p:to>
                                    </p:set>
                                    <p:animEffect transition="in" filter="wipe(down)">
                                      <p:cBhvr>
                                        <p:cTn id="25" dur="2000"/>
                                        <p:tgtEl>
                                          <p:spTgt spid="300063"/>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nodeType="clickEffect">
                                  <p:stCondLst>
                                    <p:cond delay="0"/>
                                  </p:stCondLst>
                                  <p:childTnLst>
                                    <p:set>
                                      <p:cBhvr>
                                        <p:cTn id="29" dur="1" fill="hold">
                                          <p:stCondLst>
                                            <p:cond delay="0"/>
                                          </p:stCondLst>
                                        </p:cTn>
                                        <p:tgtEl>
                                          <p:spTgt spid="300063"/>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300069"/>
                                        </p:tgtEl>
                                        <p:attrNameLst>
                                          <p:attrName>style.visibility</p:attrName>
                                        </p:attrNameLst>
                                      </p:cBhvr>
                                      <p:to>
                                        <p:strVal val="visible"/>
                                      </p:to>
                                    </p:set>
                                    <p:animEffect transition="in" filter="wipe(down)">
                                      <p:cBhvr>
                                        <p:cTn id="34" dur="2000"/>
                                        <p:tgtEl>
                                          <p:spTgt spid="300069"/>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300069"/>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300074"/>
                                        </p:tgtEl>
                                        <p:attrNameLst>
                                          <p:attrName>style.visibility</p:attrName>
                                        </p:attrNameLst>
                                      </p:cBhvr>
                                      <p:to>
                                        <p:strVal val="visible"/>
                                      </p:to>
                                    </p:set>
                                    <p:animEffect transition="in" filter="wipe(up)">
                                      <p:cBhvr>
                                        <p:cTn id="43" dur="1000"/>
                                        <p:tgtEl>
                                          <p:spTgt spid="300074"/>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nodeType="clickEffect">
                                  <p:stCondLst>
                                    <p:cond delay="0"/>
                                  </p:stCondLst>
                                  <p:childTnLst>
                                    <p:set>
                                      <p:cBhvr>
                                        <p:cTn id="47" dur="1" fill="hold">
                                          <p:stCondLst>
                                            <p:cond delay="0"/>
                                          </p:stCondLst>
                                        </p:cTn>
                                        <p:tgtEl>
                                          <p:spTgt spid="300074"/>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300080"/>
                                        </p:tgtEl>
                                        <p:attrNameLst>
                                          <p:attrName>style.visibility</p:attrName>
                                        </p:attrNameLst>
                                      </p:cBhvr>
                                      <p:to>
                                        <p:strVal val="visible"/>
                                      </p:to>
                                    </p:set>
                                    <p:animEffect transition="in" filter="wipe(down)">
                                      <p:cBhvr>
                                        <p:cTn id="52" dur="1000"/>
                                        <p:tgtEl>
                                          <p:spTgt spid="3000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4842.499212598425,&quot;width&quot;:10627.49921259842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6589</Words>
  <Application>Microsoft Office PowerPoint</Application>
  <PresentationFormat>宽屏</PresentationFormat>
  <Paragraphs>535</Paragraphs>
  <Slides>52</Slides>
  <Notes>48</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52</vt:i4>
      </vt:variant>
    </vt:vector>
  </HeadingPairs>
  <TitlesOfParts>
    <vt:vector size="63" baseType="lpstr">
      <vt:lpstr>Microsoft YaHei UI</vt:lpstr>
      <vt:lpstr>微软雅黑</vt:lpstr>
      <vt:lpstr>Angsana New</vt:lpstr>
      <vt:lpstr>Arial</vt:lpstr>
      <vt:lpstr>Calibri</vt:lpstr>
      <vt:lpstr>Calibri Light</vt:lpstr>
      <vt:lpstr>Tahoma</vt:lpstr>
      <vt:lpstr>Times New Roman</vt:lpstr>
      <vt:lpstr>Wingdings</vt:lpstr>
      <vt:lpstr>Office Theme</vt:lpstr>
      <vt:lpstr>Bitmap Image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从图灵模型我们看到了什么？</vt:lpstr>
      <vt:lpstr>PowerPoint 演示文稿</vt:lpstr>
      <vt:lpstr>不可计算问题的典型例子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Sky123.Org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AutoBVT</dc:creator>
  <cp:lastModifiedBy>红梅</cp:lastModifiedBy>
  <cp:revision>213</cp:revision>
  <dcterms:created xsi:type="dcterms:W3CDTF">2016-09-14T00:58:00Z</dcterms:created>
  <dcterms:modified xsi:type="dcterms:W3CDTF">2022-12-07T04:20:52Z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2052-11.1.0.10578</vt:lpwstr>
  </property>
  <property fmtid="{D5CDD505-2E9C-101B-9397-08002B2CF9AE}" pid="3" name="ICV">
    <vt:lpwstr>CB4A30E5C60440B7B7DF55F81D96FDE3</vt:lpwstr>
  </property>
</Properties>
</file>