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2"/>
    <p:sldId id="359" r:id="rId3"/>
    <p:sldId id="432" r:id="rId4"/>
    <p:sldId id="397" r:id="rId5"/>
    <p:sldId id="433" r:id="rId6"/>
    <p:sldId id="434" r:id="rId7"/>
    <p:sldId id="435" r:id="rId8"/>
    <p:sldId id="437" r:id="rId9"/>
    <p:sldId id="436" r:id="rId10"/>
    <p:sldId id="438" r:id="rId11"/>
    <p:sldId id="439" r:id="rId12"/>
    <p:sldId id="440" r:id="rId13"/>
    <p:sldId id="441" r:id="rId14"/>
    <p:sldId id="442" r:id="rId15"/>
    <p:sldId id="443" r:id="rId16"/>
    <p:sldId id="444" r:id="rId17"/>
    <p:sldId id="445" r:id="rId18"/>
    <p:sldId id="446" r:id="rId19"/>
    <p:sldId id="447" r:id="rId20"/>
    <p:sldId id="448" r:id="rId21"/>
    <p:sldId id="449" r:id="rId22"/>
    <p:sldId id="450" r:id="rId23"/>
    <p:sldId id="451" r:id="rId24"/>
    <p:sldId id="452" r:id="rId25"/>
    <p:sldId id="453" r:id="rId26"/>
    <p:sldId id="454" r:id="rId27"/>
    <p:sldId id="455" r:id="rId28"/>
    <p:sldId id="456" r:id="rId29"/>
    <p:sldId id="457" r:id="rId30"/>
    <p:sldId id="458" r:id="rId31"/>
    <p:sldId id="459" r:id="rId32"/>
    <p:sldId id="460" r:id="rId33"/>
    <p:sldId id="461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1">
          <p15:clr>
            <a:srgbClr val="A4A3A4"/>
          </p15:clr>
        </p15:guide>
        <p15:guide id="2" pos="39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3833"/>
    <a:srgbClr val="5A327D"/>
    <a:srgbClr val="285A32"/>
    <a:srgbClr val="404040"/>
    <a:srgbClr val="B42D2D"/>
    <a:srgbClr val="6C6DAE"/>
    <a:srgbClr val="6B3C96"/>
    <a:srgbClr val="547D7D"/>
    <a:srgbClr val="48B3C2"/>
    <a:srgbClr val="51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0"/>
    <p:restoredTop sz="92788" autoAdjust="0"/>
  </p:normalViewPr>
  <p:slideViewPr>
    <p:cSldViewPr snapToGrid="0">
      <p:cViewPr varScale="1">
        <p:scale>
          <a:sx n="90" d="100"/>
          <a:sy n="90" d="100"/>
        </p:scale>
        <p:origin x="72" y="164"/>
      </p:cViewPr>
      <p:guideLst>
        <p:guide orient="horz" pos="2111"/>
        <p:guide pos="39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FB564-F609-4D6A-B7A1-3D4272BF8A56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BF65F-D44F-4528-A462-40F60C357A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" y="0"/>
            <a:ext cx="12190954" cy="68585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" y="0"/>
            <a:ext cx="12190954" cy="6858588"/>
          </a:xfrm>
          <a:prstGeom prst="rect">
            <a:avLst/>
          </a:prstGeom>
        </p:spPr>
      </p:pic>
      <p:sp>
        <p:nvSpPr>
          <p:cNvPr id="8" name="Rectangle 4"/>
          <p:cNvSpPr/>
          <p:nvPr userDrawn="1"/>
        </p:nvSpPr>
        <p:spPr>
          <a:xfrm>
            <a:off x="319020" y="734291"/>
            <a:ext cx="11520000" cy="5760000"/>
          </a:xfrm>
          <a:prstGeom prst="rect">
            <a:avLst/>
          </a:prstGeom>
          <a:noFill/>
          <a:ln w="28575">
            <a:solidFill>
              <a:srgbClr val="5A32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 userDrawn="1"/>
        </p:nvSpPr>
        <p:spPr>
          <a:xfrm>
            <a:off x="11057481" y="6403427"/>
            <a:ext cx="648000" cy="180000"/>
          </a:xfrm>
          <a:prstGeom prst="roundRect">
            <a:avLst/>
          </a:prstGeom>
          <a:solidFill>
            <a:srgbClr val="5A327D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0" name="Slide Number Placeholder 5"/>
          <p:cNvSpPr txBox="1"/>
          <p:nvPr userDrawn="1"/>
        </p:nvSpPr>
        <p:spPr>
          <a:xfrm>
            <a:off x="11388439" y="6311241"/>
            <a:ext cx="374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F6F9FB9-CEB1-457A-B993-A1A76D83EC0F}" type="slidenum">
              <a:rPr lang="zh-CN" altLang="en-US" sz="12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‹#›</a:t>
            </a:fld>
            <a:endParaRPr lang="zh-CN" alt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1031234" y="6341723"/>
            <a:ext cx="481903" cy="280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</a:t>
            </a:r>
            <a:endParaRPr lang="zh-CN" alt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4"/>
          <p:cNvSpPr/>
          <p:nvPr userDrawn="1"/>
        </p:nvSpPr>
        <p:spPr>
          <a:xfrm>
            <a:off x="0" y="269523"/>
            <a:ext cx="480767" cy="301004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5"/>
          <p:cNvSpPr/>
          <p:nvPr userDrawn="1"/>
        </p:nvSpPr>
        <p:spPr>
          <a:xfrm>
            <a:off x="522433" y="269523"/>
            <a:ext cx="177538" cy="301004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6"/>
          <p:cNvSpPr/>
          <p:nvPr userDrawn="1"/>
        </p:nvSpPr>
        <p:spPr>
          <a:xfrm>
            <a:off x="734601" y="269523"/>
            <a:ext cx="72000" cy="301004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ounded Rectangle 7"/>
          <p:cNvSpPr/>
          <p:nvPr userDrawn="1"/>
        </p:nvSpPr>
        <p:spPr>
          <a:xfrm>
            <a:off x="11752608" y="2205568"/>
            <a:ext cx="180000" cy="2664000"/>
          </a:xfrm>
          <a:prstGeom prst="roundRect">
            <a:avLst/>
          </a:prstGeom>
          <a:solidFill>
            <a:srgbClr val="5A327D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2"/>
          <p:cNvSpPr txBox="1"/>
          <p:nvPr userDrawn="1"/>
        </p:nvSpPr>
        <p:spPr>
          <a:xfrm>
            <a:off x="11762279" y="2105891"/>
            <a:ext cx="153670" cy="2870133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pPr algn="ctr"/>
            <a:r>
              <a:rPr lang="zh-CN" altLang="en-US" sz="10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算法设计与分析（第 </a:t>
            </a:r>
            <a:r>
              <a:rPr lang="en-US" altLang="zh-CN" sz="10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lang="zh-CN" altLang="en-US" sz="10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版）    清华大学出版社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96C3F-8C63-432F-9AD1-2207182A8732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0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8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514194" y="2403475"/>
            <a:ext cx="741426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第</a:t>
            </a:r>
            <a:r>
              <a:rPr lang="en-US" altLang="zh-CN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 13 </a:t>
            </a:r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章     近似算法</a:t>
            </a:r>
          </a:p>
        </p:txBody>
      </p:sp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2909808" y="4047146"/>
            <a:ext cx="663719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13-1    </a:t>
            </a:r>
            <a:r>
              <a:rPr lang="zh-CN" altLang="en-US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概</a:t>
            </a:r>
            <a:r>
              <a:rPr lang="en-US" altLang="zh-CN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  </a:t>
            </a:r>
            <a:r>
              <a:rPr lang="zh-CN" altLang="en-US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13.2.1  顶点覆盖问题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61975" y="835025"/>
            <a:ext cx="10765790" cy="19405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18415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 b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【算法分析】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下面考察算法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ertexCover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的近似比。设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表示在步骤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2.1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中选取的边的集合，近似算法求得的近似最小顶点覆盖为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V'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，图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的最小顶点覆盖为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，由于图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的任一顶点覆盖一定包含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中各边的至少一个顶点，因此：</a:t>
            </a:r>
          </a:p>
          <a:p>
            <a:pPr indent="18415" algn="just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 |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|≤|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*|</a:t>
            </a:r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1975" y="2919730"/>
            <a:ext cx="10765790" cy="29806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18415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因为近似算法选取了一条边，在将其顶点加入顶点覆盖后，将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E'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中与该边的两个顶点相关联的所有边从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E'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中删除，因此，下一次再选取的边与该边没有公共顶点。由数学归纳法易知，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中的所有边均没有公共顶点。算法结束时，顶点覆盖中的顶点数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V'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|=2|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。由此可得：</a:t>
            </a:r>
          </a:p>
          <a:p>
            <a:pPr indent="18415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  |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V'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|≤2|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*|</a:t>
            </a:r>
          </a:p>
          <a:p>
            <a:pPr indent="18415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即算法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ertexCover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的近似比为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13.2.2  TSP问题</a:t>
            </a:r>
          </a:p>
        </p:txBody>
      </p:sp>
      <p:sp>
        <p:nvSpPr>
          <p:cNvPr id="106" name="文本框 105"/>
          <p:cNvSpPr txBox="1"/>
          <p:nvPr/>
        </p:nvSpPr>
        <p:spPr>
          <a:xfrm>
            <a:off x="509905" y="829945"/>
            <a:ext cx="10836275" cy="14204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18415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 b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【问题】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设无向图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=(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的顶点在一个平面上，边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)∈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的代价均为非负整数，且两个顶点之间的距离为</a:t>
            </a:r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欧几里得距离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r>
              <a:rPr lang="en-US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TSP</a:t>
            </a:r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问题（</a:t>
            </a:r>
            <a:r>
              <a:rPr lang="en-US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traveling salesman problem</a:t>
            </a:r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求图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的最短哈密顿回路。</a:t>
            </a:r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9905" y="2458720"/>
            <a:ext cx="10836275" cy="33108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18415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 b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【想法】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sz="2400" b="0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ij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表示边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)∈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的代价，由于顶点之间的距离为欧氏距离，对于图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的任意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个顶点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，满足三角不等式：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sz="2400" b="0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ij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sz="2400" b="0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jk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≥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sz="2400" b="0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ik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。可以证明，满足三角不等式的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TSP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问题仍为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NP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难问题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pPr indent="18415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求解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TSP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问题的近似算法：</a:t>
            </a:r>
          </a:p>
          <a:p>
            <a:pPr indent="18415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zh-CN" sz="2200" b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200" b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sz="2200" b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）采用</a:t>
            </a:r>
            <a:r>
              <a:rPr lang="en-US" altLang="zh-CN" sz="2200" b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b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Prim</a:t>
            </a:r>
            <a:r>
              <a:rPr lang="zh-CN" sz="2200" b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算法生成图的最小生成树</a:t>
            </a:r>
            <a:r>
              <a:rPr lang="en-US" altLang="zh-CN" sz="2200" b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b="0" i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zh-CN" sz="2200" b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pPr indent="18415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2200" b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zh-CN" sz="2200" b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200" b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sz="2200" b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）对</a:t>
            </a:r>
            <a:r>
              <a:rPr lang="en-US" altLang="zh-CN" sz="2200" b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b="0" i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lang="zh-CN" sz="2200" b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进行深度优先遍历，得到遍历序列</a:t>
            </a:r>
            <a:r>
              <a:rPr lang="en-US" altLang="zh-CN" sz="2200" b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b="0" i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zh-CN" sz="2200" b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pPr indent="18415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sz="2200" b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200" b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zh-CN" sz="2200" b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200" b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sz="2200" b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）由序列</a:t>
            </a:r>
            <a:r>
              <a:rPr lang="en-US" altLang="zh-CN" sz="2200" b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b="0" i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 </a:t>
            </a:r>
            <a:r>
              <a:rPr lang="zh-CN" sz="2200" b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构成的回路就是哈密顿回路。</a:t>
            </a:r>
            <a:endParaRPr lang="zh-CN" altLang="en-US" sz="2200" b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13.2.2  TSP问题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503680" y="1026795"/>
          <a:ext cx="8968105" cy="5163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6915150" imgH="3981450" progId="Paint.Picture">
                  <p:embed/>
                </p:oleObj>
              </mc:Choice>
              <mc:Fallback>
                <p:oleObj r:id="rId3" imgW="6915150" imgH="3981450" progId="Paint.Picture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03680" y="1026795"/>
                        <a:ext cx="8968105" cy="5163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13.2.2  TSP问题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47675" y="975360"/>
            <a:ext cx="11024870" cy="5340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 b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【算法】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设无向带权图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满足三角不等式，采用代价矩阵存储图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，算法如下：</a:t>
            </a:r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447675" y="4668520"/>
            <a:ext cx="10888345" cy="9772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 b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【算法分析】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步骤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采用</a:t>
            </a:r>
            <a:r>
              <a:rPr lang="en-US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Prim</a:t>
            </a:r>
            <a:r>
              <a:rPr 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算法构造最小生成树，时间开销是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b="0" baseline="30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。步骤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</a:t>
            </a:r>
            <a:r>
              <a:rPr 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对生成树</a:t>
            </a:r>
            <a:r>
              <a:rPr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进行深度优先遍历，时间开销是</a:t>
            </a:r>
            <a:r>
              <a:rPr lang="en-US" sz="2400" b="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400" b="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，因此，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时间复杂度为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b="0" baseline="30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73744369" name="文本框 1073744368"/>
          <p:cNvSpPr txBox="1"/>
          <p:nvPr/>
        </p:nvSpPr>
        <p:spPr>
          <a:xfrm>
            <a:off x="1169035" y="1713865"/>
            <a:ext cx="9853930" cy="271843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square"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算法：TSP问题的近似算法TSP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输入：无向带权图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输出：近似最短回路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1. 在图中任选一个顶点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2. 采用Prim算法生成以顶点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为根结点的最小生成树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3. 对生成树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从顶点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出发进行深度优先遍历，得到遍历序列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4. 根据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得到哈密顿回路，返回路径长度；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13.2.2  TSP问题</a:t>
            </a:r>
          </a:p>
        </p:txBody>
      </p:sp>
      <p:sp>
        <p:nvSpPr>
          <p:cNvPr id="107" name="文本框 106"/>
          <p:cNvSpPr txBox="1"/>
          <p:nvPr/>
        </p:nvSpPr>
        <p:spPr>
          <a:xfrm>
            <a:off x="447675" y="866775"/>
            <a:ext cx="10956290" cy="52146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 fontAlgn="auto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CN" sz="2400" b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【算法分析】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设无向图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的最短哈密顿回路为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*)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的代价之和；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是由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Prim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算法求得的最小生成树，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的代价之和；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是由近似算法得到的近似解，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的代价之和。则有</a:t>
            </a:r>
          </a:p>
          <a:p>
            <a:pPr indent="0" algn="just" fontAlgn="auto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W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)≤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*)</a:t>
            </a:r>
          </a:p>
          <a:p>
            <a:pPr indent="0" algn="just" fontAlgn="auto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设深度优先生成树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得到的路线为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，则有：</a:t>
            </a:r>
          </a:p>
          <a:p>
            <a:pPr indent="0" algn="just" fontAlgn="auto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)=2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indent="0" algn="just" fontAlgn="auto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近似解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删除了若干中间点得到的，每删除一个顶点恰好是用三角形的一条边取代另外两条边。由三角不等式可知，这种取代不会增加总代价，所以，有</a:t>
            </a:r>
          </a:p>
          <a:p>
            <a:pPr indent="0" algn="just" fontAlgn="auto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W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)≤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indent="0" algn="just" fontAlgn="auto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从而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)≤2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*)</a:t>
            </a:r>
            <a:r>
              <a:rPr lang="zh-CN" alt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由此，算法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TSP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的近似比为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514194" y="2403475"/>
            <a:ext cx="741426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第</a:t>
            </a:r>
            <a:r>
              <a:rPr lang="en-US" altLang="zh-CN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 13 </a:t>
            </a:r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章     近似算法</a:t>
            </a:r>
          </a:p>
        </p:txBody>
      </p:sp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2909808" y="4047146"/>
            <a:ext cx="663719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13-3    </a:t>
            </a:r>
            <a:r>
              <a:rPr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组合问题中的近似算法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13.3.1  装箱问题</a:t>
            </a:r>
          </a:p>
        </p:txBody>
      </p:sp>
      <p:sp>
        <p:nvSpPr>
          <p:cNvPr id="107" name="文本框 106"/>
          <p:cNvSpPr txBox="1"/>
          <p:nvPr/>
        </p:nvSpPr>
        <p:spPr>
          <a:xfrm>
            <a:off x="523240" y="890270"/>
            <a:ext cx="10758170" cy="14204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 b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【问题】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设有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个物品和若干个容量为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的箱子，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个物品的体积分别为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sz="2400" b="0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sz="2400" b="0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…,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sz="2400" b="0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，且有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sz="2400" b="0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≤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1≤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≤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），</a:t>
            </a:r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装箱问题（</a:t>
            </a:r>
            <a:r>
              <a:rPr lang="en-US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packing problem</a:t>
            </a:r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把所有物品装入箱子，求占用箱子数最少的装箱方案。</a:t>
            </a:r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3240" y="2422525"/>
            <a:ext cx="10758170" cy="18637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 b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【想法】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最优装箱方案通过把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个物品划分为若干个子集，每个子集的体积和小于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，然后取子集个数最少的划分方案。但是，这种划分可能的方案数有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400" b="0" i="1" baseline="30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种，在多项式时间内不能够保证找到最优装箱方案。采用贪心法设计装箱问题的近似算法，下面是三种贪心策略：</a:t>
            </a:r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3240" y="4313555"/>
            <a:ext cx="11070590" cy="18688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22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zh-CN" sz="22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sz="22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sz="22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）首次适宜法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。依次取每一个物品，将该物品装入第一个能容纳它的箱子中。</a:t>
            </a:r>
          </a:p>
          <a:p>
            <a:pPr indent="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22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zh-CN" sz="22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sz="22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sz="22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）最适宜法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。依次取每一个物品，将该物品装到目前最满并且能够容纳它的箱子中，使得该箱子装入物品后的闲置空间最小。</a:t>
            </a:r>
          </a:p>
          <a:p>
            <a:pPr indent="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22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zh-CN" sz="22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sz="22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sz="22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）首次适宜降序法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。将物品按体积从大到小排序，然后用首次适宜法装箱。</a:t>
            </a:r>
            <a:endParaRPr lang="zh-CN" altLang="en-US" sz="22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13.3.1  装箱问题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43255" y="958215"/>
            <a:ext cx="1102487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2400" b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例如，有</a:t>
            </a:r>
            <a:r>
              <a:rPr lang="en-US" altLang="zh-CN" sz="2400" b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 </a:t>
            </a:r>
            <a:r>
              <a:rPr lang="zh-CN" sz="2400" b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个物品，体积</a:t>
            </a:r>
            <a:r>
              <a:rPr lang="en-US" altLang="zh-CN" sz="2400" b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zh-CN" sz="2400" b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sz="2400" b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(4, 2, 7, 3, 5, 4, 2, 3, 6, 2)</a:t>
            </a:r>
            <a:r>
              <a:rPr lang="zh-CN" sz="2400" b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，若干个容量为</a:t>
            </a:r>
            <a:r>
              <a:rPr lang="en-US" altLang="zh-CN" sz="2400" b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 </a:t>
            </a:r>
            <a:r>
              <a:rPr lang="zh-CN" sz="2400" b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的箱子</a:t>
            </a:r>
            <a:endParaRPr lang="zh-CN" altLang="en-US" sz="2400" b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058670" y="1696085"/>
          <a:ext cx="7473950" cy="2108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5705475" imgH="1609725" progId="Paint.Picture">
                  <p:embed/>
                </p:oleObj>
              </mc:Choice>
              <mc:Fallback>
                <p:oleObj r:id="rId3" imgW="5705475" imgH="1609725" progId="Paint.Picture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8670" y="1696085"/>
                        <a:ext cx="7473950" cy="2108835"/>
                      </a:xfrm>
                      <a:prstGeom prst="rect">
                        <a:avLst/>
                      </a:prstGeom>
                      <a:ln>
                        <a:solidFill>
                          <a:schemeClr val="accent5">
                            <a:lumMod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49885" y="3907155"/>
          <a:ext cx="7327517" cy="23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4981575" imgH="1590675" progId="Paint.Picture">
                  <p:embed/>
                </p:oleObj>
              </mc:Choice>
              <mc:Fallback>
                <p:oleObj r:id="rId5" imgW="4981575" imgH="1590675" progId="Paint.Picture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9885" y="3907155"/>
                        <a:ext cx="7327517" cy="2340000"/>
                      </a:xfrm>
                      <a:prstGeom prst="rect">
                        <a:avLst/>
                      </a:prstGeom>
                      <a:ln>
                        <a:solidFill>
                          <a:schemeClr val="accent5">
                            <a:lumMod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4070350" y="3907155"/>
          <a:ext cx="7597021" cy="23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5010150" imgH="1543050" progId="Paint.Picture">
                  <p:embed/>
                </p:oleObj>
              </mc:Choice>
              <mc:Fallback>
                <p:oleObj r:id="rId7" imgW="5010150" imgH="1543050" progId="Paint.Picture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70350" y="3907155"/>
                        <a:ext cx="7597021" cy="2340000"/>
                      </a:xfrm>
                      <a:prstGeom prst="rect">
                        <a:avLst/>
                      </a:prstGeom>
                      <a:ln>
                        <a:solidFill>
                          <a:schemeClr val="accent5">
                            <a:lumMod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13.3.1  装箱问题</a:t>
            </a:r>
          </a:p>
        </p:txBody>
      </p:sp>
      <p:sp>
        <p:nvSpPr>
          <p:cNvPr id="107" name="文本框 106"/>
          <p:cNvSpPr txBox="1"/>
          <p:nvPr/>
        </p:nvSpPr>
        <p:spPr>
          <a:xfrm>
            <a:off x="525145" y="812800"/>
            <a:ext cx="10925810" cy="9772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 fontAlgn="auto">
              <a:lnSpc>
                <a:spcPct val="120000"/>
              </a:lnSpc>
            </a:pPr>
            <a:r>
              <a:rPr lang="zh-CN" sz="2400" b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【算法实现】</a:t>
            </a:r>
            <a:r>
              <a:rPr 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设数组</a:t>
            </a:r>
            <a:r>
              <a:rPr lang="en-US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s[n]</a:t>
            </a:r>
            <a:r>
              <a:rPr 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存储各物品的体积，</a:t>
            </a:r>
            <a:r>
              <a:rPr lang="en-US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b[n]</a:t>
            </a:r>
            <a:r>
              <a:rPr 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存储装入物品的箱子的体积，变量</a:t>
            </a:r>
            <a:r>
              <a:rPr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表示装入物品的箱子的最大下标，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首次适宜法求解装箱问题的程序如下：</a:t>
            </a:r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32510" y="1780540"/>
            <a:ext cx="10564495" cy="4909820"/>
          </a:xfrm>
          <a:prstGeom prst="rect">
            <a:avLst/>
          </a:prstGeom>
          <a:noFill/>
          <a:ln w="12700">
            <a:solidFill>
              <a:srgbClr val="507D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20000"/>
              </a:spcBef>
              <a:defRPr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int FirstFit(int s[ ], int n, int C, int b[ ])</a:t>
            </a:r>
          </a:p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{ </a:t>
            </a:r>
          </a:p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int i, j, k = -1;                </a:t>
            </a:r>
          </a:p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for (j = 0; j &lt; n; j++)               //所有箱子的体积初始化为0</a:t>
            </a:r>
          </a:p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b[j] = 0;</a:t>
            </a:r>
          </a:p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for (i = 0; i &lt; n; i++)              //装入第i个物品</a:t>
            </a:r>
          </a:p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{</a:t>
            </a:r>
          </a:p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j = 0;</a:t>
            </a:r>
          </a:p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</a:t>
            </a:r>
            <a:r>
              <a:rPr lang="en-US" altLang="zh-CN" sz="2200" dirty="0" err="1">
                <a:solidFill>
                  <a:srgbClr val="C00000"/>
                </a:solidFill>
                <a:sym typeface="+mn-ea"/>
              </a:rPr>
              <a:t> while (C - b[j] &lt; s[i])            //查找第1个能容纳物品i的箱子</a:t>
            </a:r>
          </a:p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olidFill>
                  <a:srgbClr val="C00000"/>
                </a:solidFill>
                <a:sym typeface="+mn-ea"/>
              </a:rPr>
              <a:t>	j++;</a:t>
            </a:r>
          </a:p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</a:t>
            </a:r>
            <a:r>
              <a:rPr lang="en-US" altLang="zh-CN" sz="2200" dirty="0" err="1">
                <a:solidFill>
                  <a:schemeClr val="accent6">
                    <a:lumMod val="50000"/>
                  </a:schemeClr>
                </a:solidFill>
                <a:sym typeface="+mn-ea"/>
              </a:rPr>
              <a:t>b[j] = b[j] + s[i];</a:t>
            </a:r>
          </a:p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olidFill>
                  <a:schemeClr val="accent6">
                    <a:lumMod val="50000"/>
                  </a:schemeClr>
                </a:solidFill>
                <a:sym typeface="+mn-ea"/>
              </a:rPr>
              <a:t>        if (k &lt; j) k = j;</a:t>
            </a:r>
          </a:p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}</a:t>
            </a:r>
          </a:p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return k + 1;                            //返回已装入物品的箱子的个数</a:t>
            </a:r>
          </a:p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13.3.1  装箱问题</a:t>
            </a:r>
          </a:p>
        </p:txBody>
      </p:sp>
      <p:sp>
        <p:nvSpPr>
          <p:cNvPr id="108" name="文本框 107"/>
          <p:cNvSpPr txBox="1"/>
          <p:nvPr/>
        </p:nvSpPr>
        <p:spPr>
          <a:xfrm>
            <a:off x="549275" y="2265045"/>
            <a:ext cx="10799445" cy="18637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9525" algn="just" fontAlgn="auto">
              <a:lnSpc>
                <a:spcPct val="120000"/>
              </a:lnSpc>
            </a:pP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下面考察算法</a:t>
            </a:r>
            <a:r>
              <a:rPr lang="en-US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FirstFit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的近似比。</a:t>
            </a:r>
            <a:r>
              <a:rPr 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假箱子的容量</a:t>
            </a:r>
            <a:r>
              <a:rPr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 </a:t>
            </a:r>
            <a:r>
              <a:rPr 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为一个单位的体积，</a:t>
            </a:r>
            <a:r>
              <a:rPr lang="en-US" sz="2400" b="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sz="2400" b="0" i="1" baseline="-25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 </a:t>
            </a:r>
            <a:r>
              <a:rPr 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为第</a:t>
            </a:r>
            <a:r>
              <a:rPr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 </a:t>
            </a:r>
            <a:r>
              <a:rPr 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个箱子已装入物品的体积，则</a:t>
            </a:r>
            <a:r>
              <a:rPr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sz="2400" b="0" i="1" baseline="-25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sz="2400" b="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sz="2400" b="0" i="1" baseline="-25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&gt;1</a:t>
            </a:r>
            <a:r>
              <a:rPr 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≤ </a:t>
            </a:r>
            <a:r>
              <a:rPr lang="en-US" sz="2400" b="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sz="2400" b="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 </a:t>
            </a:r>
            <a:r>
              <a:rPr lang="en-US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≤ </a:t>
            </a:r>
            <a:r>
              <a:rPr lang="en-US" sz="2400" b="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）。</a:t>
            </a:r>
          </a:p>
          <a:p>
            <a:pPr indent="9525" algn="just" fontAlgn="auto">
              <a:lnSpc>
                <a:spcPct val="120000"/>
              </a:lnSpc>
            </a:pPr>
            <a:r>
              <a:rPr lang="zh-CN" sz="24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设装箱问题的近似解为</a:t>
            </a:r>
            <a:r>
              <a:rPr lang="en-US" altLang="zh-CN" sz="24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，若</a:t>
            </a:r>
            <a:r>
              <a:rPr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为偶数，则</a:t>
            </a:r>
            <a:r>
              <a:rPr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sz="2400" b="0" baseline="-25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sz="2400" b="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sz="2400" b="0" baseline="-25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…+</a:t>
            </a:r>
            <a:r>
              <a:rPr lang="en-US" sz="2400" b="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sz="2400" b="0" i="1" baseline="-25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en-US" sz="2400" b="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/2</a:t>
            </a:r>
            <a:r>
              <a: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</a:t>
            </a:r>
            <a:r>
              <a:rPr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为奇数，则</a:t>
            </a:r>
            <a:r>
              <a:rPr lang="en-US" sz="2400" b="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sz="2400" b="0" baseline="-25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sz="2400" b="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sz="2400" b="0" baseline="-25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…+</a:t>
            </a:r>
            <a:r>
              <a:rPr lang="en-US" sz="2400" b="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sz="2400" b="0" i="1" baseline="-25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&gt;(</a:t>
            </a:r>
            <a:r>
              <a:rPr lang="en-US" sz="2400" b="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-1)/2</a:t>
            </a:r>
            <a:r>
              <a: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将两式相加，得：</a:t>
            </a:r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549275" y="4627245"/>
            <a:ext cx="10799445" cy="5340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20000"/>
              </a:lnSpc>
            </a:pPr>
            <a:r>
              <a:rPr lang="zh-CN" sz="24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设装箱问题的最优解为</a:t>
            </a:r>
            <a:r>
              <a:rPr lang="en-US" altLang="zh-CN" sz="24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k*</a:t>
            </a:r>
            <a:r>
              <a:rPr 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，即：</a:t>
            </a:r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568960" y="5649595"/>
            <a:ext cx="10968990" cy="5340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9525" fontAlgn="auto">
              <a:lnSpc>
                <a:spcPct val="120000"/>
              </a:lnSpc>
            </a:pP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</a:rPr>
              <a:t>所以，有：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</a:rPr>
              <a:t>                                                      由此，算法FirstFit的近似比小于 2</a:t>
            </a:r>
            <a:r>
              <a:rPr lang="zh-CN" altLang="en-US" sz="2400" b="0">
                <a:latin typeface="Times New Roman" panose="02020603050405020304" pitchFamily="18" charset="0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08000" y="739775"/>
            <a:ext cx="1084008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10160" algn="just" fontAlgn="auto">
              <a:lnSpc>
                <a:spcPct val="150000"/>
              </a:lnSpc>
            </a:pPr>
            <a:r>
              <a:rPr lang="zh-CN" sz="2400" b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【算法分析】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</a:t>
            </a:r>
            <a:r>
              <a:rPr lang="en-US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FirstFit</a:t>
            </a:r>
            <a:r>
              <a:rPr 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的基本语句是查找第</a:t>
            </a:r>
            <a:r>
              <a:rPr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个能容纳物品的箱子，对于第</a:t>
            </a:r>
            <a:r>
              <a:rPr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个物品，最坏情况下需要试探</a:t>
            </a:r>
            <a:r>
              <a:rPr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 </a:t>
            </a:r>
            <a:r>
              <a:rPr 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次，执行次数为</a:t>
            </a:r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Object 104"/>
          <p:cNvGraphicFramePr>
            <a:graphicFrameLocks noChangeAspect="1"/>
          </p:cNvGraphicFramePr>
          <p:nvPr/>
        </p:nvGraphicFramePr>
        <p:xfrm>
          <a:off x="6989445" y="1227455"/>
          <a:ext cx="2973705" cy="895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181100" imgH="355600" progId="Equation.KSEE3">
                  <p:embed/>
                </p:oleObj>
              </mc:Choice>
              <mc:Fallback>
                <p:oleObj r:id="rId3" imgW="1181100" imgH="355600" progId="Equation.KSEE3">
                  <p:embed/>
                  <p:pic>
                    <p:nvPicPr>
                      <p:cNvPr id="3" name="Object 10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89445" y="1227455"/>
                        <a:ext cx="2973705" cy="8959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05"/>
          <p:cNvGraphicFramePr>
            <a:graphicFrameLocks noChangeAspect="1"/>
          </p:cNvGraphicFramePr>
          <p:nvPr/>
        </p:nvGraphicFramePr>
        <p:xfrm>
          <a:off x="6483985" y="3589655"/>
          <a:ext cx="2147570" cy="808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977265" imgH="431800" progId="Equation.3">
                  <p:embed/>
                </p:oleObj>
              </mc:Choice>
              <mc:Fallback>
                <p:oleObj r:id="rId5" imgW="977265" imgH="431800" progId="Equation.3">
                  <p:embed/>
                  <p:pic>
                    <p:nvPicPr>
                      <p:cNvPr id="4" name="Object 10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83985" y="3589655"/>
                        <a:ext cx="2147570" cy="8089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52"/>
          <p:cNvGraphicFramePr>
            <a:graphicFrameLocks noChangeAspect="1"/>
          </p:cNvGraphicFramePr>
          <p:nvPr/>
        </p:nvGraphicFramePr>
        <p:xfrm>
          <a:off x="5001260" y="4535805"/>
          <a:ext cx="2266950" cy="874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889000" imgH="342900" progId="Equation.KSEE3">
                  <p:embed/>
                </p:oleObj>
              </mc:Choice>
              <mc:Fallback>
                <p:oleObj r:id="rId7" imgW="889000" imgH="342900" progId="Equation.KSEE3">
                  <p:embed/>
                  <p:pic>
                    <p:nvPicPr>
                      <p:cNvPr id="6" name="Object 15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01260" y="4535805"/>
                        <a:ext cx="2266950" cy="8743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53"/>
          <p:cNvGraphicFramePr>
            <a:graphicFrameLocks noChangeAspect="1"/>
          </p:cNvGraphicFramePr>
          <p:nvPr/>
        </p:nvGraphicFramePr>
        <p:xfrm>
          <a:off x="2183765" y="5536565"/>
          <a:ext cx="381381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1536700" imgH="355600" progId="Equation.KSEE3">
                  <p:embed/>
                </p:oleObj>
              </mc:Choice>
              <mc:Fallback>
                <p:oleObj r:id="rId9" imgW="1536700" imgH="355600" progId="Equation.KSEE3">
                  <p:embed/>
                  <p:pic>
                    <p:nvPicPr>
                      <p:cNvPr id="8" name="Object 15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83765" y="5536565"/>
                        <a:ext cx="3813810" cy="882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109" grpId="0"/>
      <p:bldP spid="1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13.1.1  近似算法的设计思想</a:t>
            </a:r>
          </a:p>
        </p:txBody>
      </p:sp>
      <p:sp>
        <p:nvSpPr>
          <p:cNvPr id="19" name="Freeform 84"/>
          <p:cNvSpPr/>
          <p:nvPr/>
        </p:nvSpPr>
        <p:spPr bwMode="auto">
          <a:xfrm>
            <a:off x="682892" y="1087223"/>
            <a:ext cx="432000" cy="360000"/>
          </a:xfrm>
          <a:custGeom>
            <a:avLst/>
            <a:gdLst>
              <a:gd name="T0" fmla="*/ 180 w 202"/>
              <a:gd name="T1" fmla="*/ 16 h 171"/>
              <a:gd name="T2" fmla="*/ 140 w 202"/>
              <a:gd name="T3" fmla="*/ 0 h 171"/>
              <a:gd name="T4" fmla="*/ 100 w 202"/>
              <a:gd name="T5" fmla="*/ 16 h 171"/>
              <a:gd name="T6" fmla="*/ 51 w 202"/>
              <a:gd name="T7" fmla="*/ 66 h 171"/>
              <a:gd name="T8" fmla="*/ 17 w 202"/>
              <a:gd name="T9" fmla="*/ 100 h 171"/>
              <a:gd name="T10" fmla="*/ 17 w 202"/>
              <a:gd name="T11" fmla="*/ 159 h 171"/>
              <a:gd name="T12" fmla="*/ 46 w 202"/>
              <a:gd name="T13" fmla="*/ 171 h 171"/>
              <a:gd name="T14" fmla="*/ 76 w 202"/>
              <a:gd name="T15" fmla="*/ 158 h 171"/>
              <a:gd name="T16" fmla="*/ 138 w 202"/>
              <a:gd name="T17" fmla="*/ 96 h 171"/>
              <a:gd name="T18" fmla="*/ 138 w 202"/>
              <a:gd name="T19" fmla="*/ 96 h 171"/>
              <a:gd name="T20" fmla="*/ 160 w 202"/>
              <a:gd name="T21" fmla="*/ 75 h 171"/>
              <a:gd name="T22" fmla="*/ 168 w 202"/>
              <a:gd name="T23" fmla="*/ 54 h 171"/>
              <a:gd name="T24" fmla="*/ 160 w 202"/>
              <a:gd name="T25" fmla="*/ 33 h 171"/>
              <a:gd name="T26" fmla="*/ 118 w 202"/>
              <a:gd name="T27" fmla="*/ 34 h 171"/>
              <a:gd name="T28" fmla="*/ 43 w 202"/>
              <a:gd name="T29" fmla="*/ 109 h 171"/>
              <a:gd name="T30" fmla="*/ 43 w 202"/>
              <a:gd name="T31" fmla="*/ 117 h 171"/>
              <a:gd name="T32" fmla="*/ 47 w 202"/>
              <a:gd name="T33" fmla="*/ 119 h 171"/>
              <a:gd name="T34" fmla="*/ 51 w 202"/>
              <a:gd name="T35" fmla="*/ 117 h 171"/>
              <a:gd name="T36" fmla="*/ 127 w 202"/>
              <a:gd name="T37" fmla="*/ 42 h 171"/>
              <a:gd name="T38" fmla="*/ 152 w 202"/>
              <a:gd name="T39" fmla="*/ 41 h 171"/>
              <a:gd name="T40" fmla="*/ 157 w 202"/>
              <a:gd name="T41" fmla="*/ 54 h 171"/>
              <a:gd name="T42" fmla="*/ 151 w 202"/>
              <a:gd name="T43" fmla="*/ 67 h 171"/>
              <a:gd name="T44" fmla="*/ 129 w 202"/>
              <a:gd name="T45" fmla="*/ 89 h 171"/>
              <a:gd name="T46" fmla="*/ 129 w 202"/>
              <a:gd name="T47" fmla="*/ 89 h 171"/>
              <a:gd name="T48" fmla="*/ 68 w 202"/>
              <a:gd name="T49" fmla="*/ 150 h 171"/>
              <a:gd name="T50" fmla="*/ 25 w 202"/>
              <a:gd name="T51" fmla="*/ 151 h 171"/>
              <a:gd name="T52" fmla="*/ 25 w 202"/>
              <a:gd name="T53" fmla="*/ 108 h 171"/>
              <a:gd name="T54" fmla="*/ 29 w 202"/>
              <a:gd name="T55" fmla="*/ 104 h 171"/>
              <a:gd name="T56" fmla="*/ 29 w 202"/>
              <a:gd name="T57" fmla="*/ 104 h 171"/>
              <a:gd name="T58" fmla="*/ 109 w 202"/>
              <a:gd name="T59" fmla="*/ 25 h 171"/>
              <a:gd name="T60" fmla="*/ 140 w 202"/>
              <a:gd name="T61" fmla="*/ 11 h 171"/>
              <a:gd name="T62" fmla="*/ 172 w 202"/>
              <a:gd name="T63" fmla="*/ 24 h 171"/>
              <a:gd name="T64" fmla="*/ 172 w 202"/>
              <a:gd name="T65" fmla="*/ 88 h 171"/>
              <a:gd name="T66" fmla="*/ 106 w 202"/>
              <a:gd name="T67" fmla="*/ 153 h 171"/>
              <a:gd name="T68" fmla="*/ 106 w 202"/>
              <a:gd name="T69" fmla="*/ 161 h 171"/>
              <a:gd name="T70" fmla="*/ 110 w 202"/>
              <a:gd name="T71" fmla="*/ 163 h 171"/>
              <a:gd name="T72" fmla="*/ 115 w 202"/>
              <a:gd name="T73" fmla="*/ 161 h 171"/>
              <a:gd name="T74" fmla="*/ 180 w 202"/>
              <a:gd name="T75" fmla="*/ 96 h 171"/>
              <a:gd name="T76" fmla="*/ 180 w 202"/>
              <a:gd name="T77" fmla="*/ 16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02" h="171">
                <a:moveTo>
                  <a:pt x="180" y="16"/>
                </a:moveTo>
                <a:cubicBezTo>
                  <a:pt x="170" y="5"/>
                  <a:pt x="155" y="0"/>
                  <a:pt x="140" y="0"/>
                </a:cubicBezTo>
                <a:cubicBezTo>
                  <a:pt x="125" y="0"/>
                  <a:pt x="111" y="6"/>
                  <a:pt x="100" y="16"/>
                </a:cubicBezTo>
                <a:cubicBezTo>
                  <a:pt x="51" y="66"/>
                  <a:pt x="51" y="66"/>
                  <a:pt x="51" y="66"/>
                </a:cubicBezTo>
                <a:cubicBezTo>
                  <a:pt x="17" y="100"/>
                  <a:pt x="17" y="100"/>
                  <a:pt x="17" y="100"/>
                </a:cubicBezTo>
                <a:cubicBezTo>
                  <a:pt x="1" y="116"/>
                  <a:pt x="0" y="143"/>
                  <a:pt x="17" y="159"/>
                </a:cubicBezTo>
                <a:cubicBezTo>
                  <a:pt x="25" y="167"/>
                  <a:pt x="35" y="171"/>
                  <a:pt x="46" y="171"/>
                </a:cubicBezTo>
                <a:cubicBezTo>
                  <a:pt x="57" y="171"/>
                  <a:pt x="68" y="167"/>
                  <a:pt x="76" y="158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60" y="75"/>
                  <a:pt x="160" y="75"/>
                  <a:pt x="160" y="75"/>
                </a:cubicBezTo>
                <a:cubicBezTo>
                  <a:pt x="165" y="69"/>
                  <a:pt x="168" y="62"/>
                  <a:pt x="168" y="54"/>
                </a:cubicBezTo>
                <a:cubicBezTo>
                  <a:pt x="169" y="46"/>
                  <a:pt x="166" y="39"/>
                  <a:pt x="160" y="33"/>
                </a:cubicBezTo>
                <a:cubicBezTo>
                  <a:pt x="149" y="22"/>
                  <a:pt x="130" y="22"/>
                  <a:pt x="118" y="34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41" y="111"/>
                  <a:pt x="41" y="115"/>
                  <a:pt x="43" y="117"/>
                </a:cubicBezTo>
                <a:cubicBezTo>
                  <a:pt x="44" y="118"/>
                  <a:pt x="46" y="119"/>
                  <a:pt x="47" y="119"/>
                </a:cubicBezTo>
                <a:cubicBezTo>
                  <a:pt x="49" y="119"/>
                  <a:pt x="50" y="118"/>
                  <a:pt x="51" y="117"/>
                </a:cubicBezTo>
                <a:cubicBezTo>
                  <a:pt x="127" y="42"/>
                  <a:pt x="127" y="42"/>
                  <a:pt x="127" y="42"/>
                </a:cubicBezTo>
                <a:cubicBezTo>
                  <a:pt x="134" y="35"/>
                  <a:pt x="145" y="35"/>
                  <a:pt x="152" y="41"/>
                </a:cubicBezTo>
                <a:cubicBezTo>
                  <a:pt x="155" y="45"/>
                  <a:pt x="157" y="49"/>
                  <a:pt x="157" y="54"/>
                </a:cubicBezTo>
                <a:cubicBezTo>
                  <a:pt x="157" y="59"/>
                  <a:pt x="155" y="63"/>
                  <a:pt x="151" y="67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68" y="150"/>
                  <a:pt x="68" y="150"/>
                  <a:pt x="68" y="150"/>
                </a:cubicBezTo>
                <a:cubicBezTo>
                  <a:pt x="56" y="162"/>
                  <a:pt x="36" y="163"/>
                  <a:pt x="25" y="151"/>
                </a:cubicBezTo>
                <a:cubicBezTo>
                  <a:pt x="13" y="139"/>
                  <a:pt x="13" y="120"/>
                  <a:pt x="25" y="108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109" y="25"/>
                  <a:pt x="109" y="25"/>
                  <a:pt x="109" y="25"/>
                </a:cubicBezTo>
                <a:cubicBezTo>
                  <a:pt x="117" y="16"/>
                  <a:pt x="128" y="11"/>
                  <a:pt x="140" y="11"/>
                </a:cubicBezTo>
                <a:cubicBezTo>
                  <a:pt x="152" y="11"/>
                  <a:pt x="164" y="16"/>
                  <a:pt x="172" y="24"/>
                </a:cubicBezTo>
                <a:cubicBezTo>
                  <a:pt x="190" y="42"/>
                  <a:pt x="189" y="70"/>
                  <a:pt x="172" y="8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4" y="155"/>
                  <a:pt x="104" y="159"/>
                  <a:pt x="106" y="161"/>
                </a:cubicBezTo>
                <a:cubicBezTo>
                  <a:pt x="108" y="162"/>
                  <a:pt x="109" y="163"/>
                  <a:pt x="110" y="163"/>
                </a:cubicBezTo>
                <a:cubicBezTo>
                  <a:pt x="112" y="163"/>
                  <a:pt x="113" y="162"/>
                  <a:pt x="115" y="161"/>
                </a:cubicBezTo>
                <a:cubicBezTo>
                  <a:pt x="180" y="96"/>
                  <a:pt x="180" y="96"/>
                  <a:pt x="180" y="96"/>
                </a:cubicBezTo>
                <a:cubicBezTo>
                  <a:pt x="202" y="74"/>
                  <a:pt x="202" y="38"/>
                  <a:pt x="180" y="16"/>
                </a:cubicBezTo>
                <a:close/>
              </a:path>
            </a:pathLst>
          </a:custGeom>
          <a:solidFill>
            <a:srgbClr val="5A327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84"/>
          <p:cNvSpPr/>
          <p:nvPr/>
        </p:nvSpPr>
        <p:spPr bwMode="auto">
          <a:xfrm>
            <a:off x="682892" y="4728948"/>
            <a:ext cx="432000" cy="360000"/>
          </a:xfrm>
          <a:custGeom>
            <a:avLst/>
            <a:gdLst>
              <a:gd name="T0" fmla="*/ 180 w 202"/>
              <a:gd name="T1" fmla="*/ 16 h 171"/>
              <a:gd name="T2" fmla="*/ 140 w 202"/>
              <a:gd name="T3" fmla="*/ 0 h 171"/>
              <a:gd name="T4" fmla="*/ 100 w 202"/>
              <a:gd name="T5" fmla="*/ 16 h 171"/>
              <a:gd name="T6" fmla="*/ 51 w 202"/>
              <a:gd name="T7" fmla="*/ 66 h 171"/>
              <a:gd name="T8" fmla="*/ 17 w 202"/>
              <a:gd name="T9" fmla="*/ 100 h 171"/>
              <a:gd name="T10" fmla="*/ 17 w 202"/>
              <a:gd name="T11" fmla="*/ 159 h 171"/>
              <a:gd name="T12" fmla="*/ 46 w 202"/>
              <a:gd name="T13" fmla="*/ 171 h 171"/>
              <a:gd name="T14" fmla="*/ 76 w 202"/>
              <a:gd name="T15" fmla="*/ 158 h 171"/>
              <a:gd name="T16" fmla="*/ 138 w 202"/>
              <a:gd name="T17" fmla="*/ 96 h 171"/>
              <a:gd name="T18" fmla="*/ 138 w 202"/>
              <a:gd name="T19" fmla="*/ 96 h 171"/>
              <a:gd name="T20" fmla="*/ 160 w 202"/>
              <a:gd name="T21" fmla="*/ 75 h 171"/>
              <a:gd name="T22" fmla="*/ 168 w 202"/>
              <a:gd name="T23" fmla="*/ 54 h 171"/>
              <a:gd name="T24" fmla="*/ 160 w 202"/>
              <a:gd name="T25" fmla="*/ 33 h 171"/>
              <a:gd name="T26" fmla="*/ 118 w 202"/>
              <a:gd name="T27" fmla="*/ 34 h 171"/>
              <a:gd name="T28" fmla="*/ 43 w 202"/>
              <a:gd name="T29" fmla="*/ 109 h 171"/>
              <a:gd name="T30" fmla="*/ 43 w 202"/>
              <a:gd name="T31" fmla="*/ 117 h 171"/>
              <a:gd name="T32" fmla="*/ 47 w 202"/>
              <a:gd name="T33" fmla="*/ 119 h 171"/>
              <a:gd name="T34" fmla="*/ 51 w 202"/>
              <a:gd name="T35" fmla="*/ 117 h 171"/>
              <a:gd name="T36" fmla="*/ 127 w 202"/>
              <a:gd name="T37" fmla="*/ 42 h 171"/>
              <a:gd name="T38" fmla="*/ 152 w 202"/>
              <a:gd name="T39" fmla="*/ 41 h 171"/>
              <a:gd name="T40" fmla="*/ 157 w 202"/>
              <a:gd name="T41" fmla="*/ 54 h 171"/>
              <a:gd name="T42" fmla="*/ 151 w 202"/>
              <a:gd name="T43" fmla="*/ 67 h 171"/>
              <a:gd name="T44" fmla="*/ 129 w 202"/>
              <a:gd name="T45" fmla="*/ 89 h 171"/>
              <a:gd name="T46" fmla="*/ 129 w 202"/>
              <a:gd name="T47" fmla="*/ 89 h 171"/>
              <a:gd name="T48" fmla="*/ 68 w 202"/>
              <a:gd name="T49" fmla="*/ 150 h 171"/>
              <a:gd name="T50" fmla="*/ 25 w 202"/>
              <a:gd name="T51" fmla="*/ 151 h 171"/>
              <a:gd name="T52" fmla="*/ 25 w 202"/>
              <a:gd name="T53" fmla="*/ 108 h 171"/>
              <a:gd name="T54" fmla="*/ 29 w 202"/>
              <a:gd name="T55" fmla="*/ 104 h 171"/>
              <a:gd name="T56" fmla="*/ 29 w 202"/>
              <a:gd name="T57" fmla="*/ 104 h 171"/>
              <a:gd name="T58" fmla="*/ 109 w 202"/>
              <a:gd name="T59" fmla="*/ 25 h 171"/>
              <a:gd name="T60" fmla="*/ 140 w 202"/>
              <a:gd name="T61" fmla="*/ 11 h 171"/>
              <a:gd name="T62" fmla="*/ 172 w 202"/>
              <a:gd name="T63" fmla="*/ 24 h 171"/>
              <a:gd name="T64" fmla="*/ 172 w 202"/>
              <a:gd name="T65" fmla="*/ 88 h 171"/>
              <a:gd name="T66" fmla="*/ 106 w 202"/>
              <a:gd name="T67" fmla="*/ 153 h 171"/>
              <a:gd name="T68" fmla="*/ 106 w 202"/>
              <a:gd name="T69" fmla="*/ 161 h 171"/>
              <a:gd name="T70" fmla="*/ 110 w 202"/>
              <a:gd name="T71" fmla="*/ 163 h 171"/>
              <a:gd name="T72" fmla="*/ 115 w 202"/>
              <a:gd name="T73" fmla="*/ 161 h 171"/>
              <a:gd name="T74" fmla="*/ 180 w 202"/>
              <a:gd name="T75" fmla="*/ 96 h 171"/>
              <a:gd name="T76" fmla="*/ 180 w 202"/>
              <a:gd name="T77" fmla="*/ 16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02" h="171">
                <a:moveTo>
                  <a:pt x="180" y="16"/>
                </a:moveTo>
                <a:cubicBezTo>
                  <a:pt x="170" y="5"/>
                  <a:pt x="155" y="0"/>
                  <a:pt x="140" y="0"/>
                </a:cubicBezTo>
                <a:cubicBezTo>
                  <a:pt x="125" y="0"/>
                  <a:pt x="111" y="6"/>
                  <a:pt x="100" y="16"/>
                </a:cubicBezTo>
                <a:cubicBezTo>
                  <a:pt x="51" y="66"/>
                  <a:pt x="51" y="66"/>
                  <a:pt x="51" y="66"/>
                </a:cubicBezTo>
                <a:cubicBezTo>
                  <a:pt x="17" y="100"/>
                  <a:pt x="17" y="100"/>
                  <a:pt x="17" y="100"/>
                </a:cubicBezTo>
                <a:cubicBezTo>
                  <a:pt x="1" y="116"/>
                  <a:pt x="0" y="143"/>
                  <a:pt x="17" y="159"/>
                </a:cubicBezTo>
                <a:cubicBezTo>
                  <a:pt x="25" y="167"/>
                  <a:pt x="35" y="171"/>
                  <a:pt x="46" y="171"/>
                </a:cubicBezTo>
                <a:cubicBezTo>
                  <a:pt x="57" y="171"/>
                  <a:pt x="68" y="167"/>
                  <a:pt x="76" y="158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60" y="75"/>
                  <a:pt x="160" y="75"/>
                  <a:pt x="160" y="75"/>
                </a:cubicBezTo>
                <a:cubicBezTo>
                  <a:pt x="165" y="69"/>
                  <a:pt x="168" y="62"/>
                  <a:pt x="168" y="54"/>
                </a:cubicBezTo>
                <a:cubicBezTo>
                  <a:pt x="169" y="46"/>
                  <a:pt x="166" y="39"/>
                  <a:pt x="160" y="33"/>
                </a:cubicBezTo>
                <a:cubicBezTo>
                  <a:pt x="149" y="22"/>
                  <a:pt x="130" y="22"/>
                  <a:pt x="118" y="34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41" y="111"/>
                  <a:pt x="41" y="115"/>
                  <a:pt x="43" y="117"/>
                </a:cubicBezTo>
                <a:cubicBezTo>
                  <a:pt x="44" y="118"/>
                  <a:pt x="46" y="119"/>
                  <a:pt x="47" y="119"/>
                </a:cubicBezTo>
                <a:cubicBezTo>
                  <a:pt x="49" y="119"/>
                  <a:pt x="50" y="118"/>
                  <a:pt x="51" y="117"/>
                </a:cubicBezTo>
                <a:cubicBezTo>
                  <a:pt x="127" y="42"/>
                  <a:pt x="127" y="42"/>
                  <a:pt x="127" y="42"/>
                </a:cubicBezTo>
                <a:cubicBezTo>
                  <a:pt x="134" y="35"/>
                  <a:pt x="145" y="35"/>
                  <a:pt x="152" y="41"/>
                </a:cubicBezTo>
                <a:cubicBezTo>
                  <a:pt x="155" y="45"/>
                  <a:pt x="157" y="49"/>
                  <a:pt x="157" y="54"/>
                </a:cubicBezTo>
                <a:cubicBezTo>
                  <a:pt x="157" y="59"/>
                  <a:pt x="155" y="63"/>
                  <a:pt x="151" y="67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68" y="150"/>
                  <a:pt x="68" y="150"/>
                  <a:pt x="68" y="150"/>
                </a:cubicBezTo>
                <a:cubicBezTo>
                  <a:pt x="56" y="162"/>
                  <a:pt x="36" y="163"/>
                  <a:pt x="25" y="151"/>
                </a:cubicBezTo>
                <a:cubicBezTo>
                  <a:pt x="13" y="139"/>
                  <a:pt x="13" y="120"/>
                  <a:pt x="25" y="108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109" y="25"/>
                  <a:pt x="109" y="25"/>
                  <a:pt x="109" y="25"/>
                </a:cubicBezTo>
                <a:cubicBezTo>
                  <a:pt x="117" y="16"/>
                  <a:pt x="128" y="11"/>
                  <a:pt x="140" y="11"/>
                </a:cubicBezTo>
                <a:cubicBezTo>
                  <a:pt x="152" y="11"/>
                  <a:pt x="164" y="16"/>
                  <a:pt x="172" y="24"/>
                </a:cubicBezTo>
                <a:cubicBezTo>
                  <a:pt x="190" y="42"/>
                  <a:pt x="189" y="70"/>
                  <a:pt x="172" y="8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4" y="155"/>
                  <a:pt x="104" y="159"/>
                  <a:pt x="106" y="161"/>
                </a:cubicBezTo>
                <a:cubicBezTo>
                  <a:pt x="108" y="162"/>
                  <a:pt x="109" y="163"/>
                  <a:pt x="110" y="163"/>
                </a:cubicBezTo>
                <a:cubicBezTo>
                  <a:pt x="112" y="163"/>
                  <a:pt x="113" y="162"/>
                  <a:pt x="115" y="161"/>
                </a:cubicBezTo>
                <a:cubicBezTo>
                  <a:pt x="180" y="96"/>
                  <a:pt x="180" y="96"/>
                  <a:pt x="180" y="96"/>
                </a:cubicBezTo>
                <a:cubicBezTo>
                  <a:pt x="202" y="74"/>
                  <a:pt x="202" y="38"/>
                  <a:pt x="180" y="16"/>
                </a:cubicBezTo>
                <a:close/>
              </a:path>
            </a:pathLst>
          </a:custGeom>
          <a:solidFill>
            <a:srgbClr val="5A327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84"/>
          <p:cNvSpPr/>
          <p:nvPr/>
        </p:nvSpPr>
        <p:spPr bwMode="auto">
          <a:xfrm>
            <a:off x="682892" y="3119223"/>
            <a:ext cx="432000" cy="360000"/>
          </a:xfrm>
          <a:custGeom>
            <a:avLst/>
            <a:gdLst>
              <a:gd name="T0" fmla="*/ 180 w 202"/>
              <a:gd name="T1" fmla="*/ 16 h 171"/>
              <a:gd name="T2" fmla="*/ 140 w 202"/>
              <a:gd name="T3" fmla="*/ 0 h 171"/>
              <a:gd name="T4" fmla="*/ 100 w 202"/>
              <a:gd name="T5" fmla="*/ 16 h 171"/>
              <a:gd name="T6" fmla="*/ 51 w 202"/>
              <a:gd name="T7" fmla="*/ 66 h 171"/>
              <a:gd name="T8" fmla="*/ 17 w 202"/>
              <a:gd name="T9" fmla="*/ 100 h 171"/>
              <a:gd name="T10" fmla="*/ 17 w 202"/>
              <a:gd name="T11" fmla="*/ 159 h 171"/>
              <a:gd name="T12" fmla="*/ 46 w 202"/>
              <a:gd name="T13" fmla="*/ 171 h 171"/>
              <a:gd name="T14" fmla="*/ 76 w 202"/>
              <a:gd name="T15" fmla="*/ 158 h 171"/>
              <a:gd name="T16" fmla="*/ 138 w 202"/>
              <a:gd name="T17" fmla="*/ 96 h 171"/>
              <a:gd name="T18" fmla="*/ 138 w 202"/>
              <a:gd name="T19" fmla="*/ 96 h 171"/>
              <a:gd name="T20" fmla="*/ 160 w 202"/>
              <a:gd name="T21" fmla="*/ 75 h 171"/>
              <a:gd name="T22" fmla="*/ 168 w 202"/>
              <a:gd name="T23" fmla="*/ 54 h 171"/>
              <a:gd name="T24" fmla="*/ 160 w 202"/>
              <a:gd name="T25" fmla="*/ 33 h 171"/>
              <a:gd name="T26" fmla="*/ 118 w 202"/>
              <a:gd name="T27" fmla="*/ 34 h 171"/>
              <a:gd name="T28" fmla="*/ 43 w 202"/>
              <a:gd name="T29" fmla="*/ 109 h 171"/>
              <a:gd name="T30" fmla="*/ 43 w 202"/>
              <a:gd name="T31" fmla="*/ 117 h 171"/>
              <a:gd name="T32" fmla="*/ 47 w 202"/>
              <a:gd name="T33" fmla="*/ 119 h 171"/>
              <a:gd name="T34" fmla="*/ 51 w 202"/>
              <a:gd name="T35" fmla="*/ 117 h 171"/>
              <a:gd name="T36" fmla="*/ 127 w 202"/>
              <a:gd name="T37" fmla="*/ 42 h 171"/>
              <a:gd name="T38" fmla="*/ 152 w 202"/>
              <a:gd name="T39" fmla="*/ 41 h 171"/>
              <a:gd name="T40" fmla="*/ 157 w 202"/>
              <a:gd name="T41" fmla="*/ 54 h 171"/>
              <a:gd name="T42" fmla="*/ 151 w 202"/>
              <a:gd name="T43" fmla="*/ 67 h 171"/>
              <a:gd name="T44" fmla="*/ 129 w 202"/>
              <a:gd name="T45" fmla="*/ 89 h 171"/>
              <a:gd name="T46" fmla="*/ 129 w 202"/>
              <a:gd name="T47" fmla="*/ 89 h 171"/>
              <a:gd name="T48" fmla="*/ 68 w 202"/>
              <a:gd name="T49" fmla="*/ 150 h 171"/>
              <a:gd name="T50" fmla="*/ 25 w 202"/>
              <a:gd name="T51" fmla="*/ 151 h 171"/>
              <a:gd name="T52" fmla="*/ 25 w 202"/>
              <a:gd name="T53" fmla="*/ 108 h 171"/>
              <a:gd name="T54" fmla="*/ 29 w 202"/>
              <a:gd name="T55" fmla="*/ 104 h 171"/>
              <a:gd name="T56" fmla="*/ 29 w 202"/>
              <a:gd name="T57" fmla="*/ 104 h 171"/>
              <a:gd name="T58" fmla="*/ 109 w 202"/>
              <a:gd name="T59" fmla="*/ 25 h 171"/>
              <a:gd name="T60" fmla="*/ 140 w 202"/>
              <a:gd name="T61" fmla="*/ 11 h 171"/>
              <a:gd name="T62" fmla="*/ 172 w 202"/>
              <a:gd name="T63" fmla="*/ 24 h 171"/>
              <a:gd name="T64" fmla="*/ 172 w 202"/>
              <a:gd name="T65" fmla="*/ 88 h 171"/>
              <a:gd name="T66" fmla="*/ 106 w 202"/>
              <a:gd name="T67" fmla="*/ 153 h 171"/>
              <a:gd name="T68" fmla="*/ 106 w 202"/>
              <a:gd name="T69" fmla="*/ 161 h 171"/>
              <a:gd name="T70" fmla="*/ 110 w 202"/>
              <a:gd name="T71" fmla="*/ 163 h 171"/>
              <a:gd name="T72" fmla="*/ 115 w 202"/>
              <a:gd name="T73" fmla="*/ 161 h 171"/>
              <a:gd name="T74" fmla="*/ 180 w 202"/>
              <a:gd name="T75" fmla="*/ 96 h 171"/>
              <a:gd name="T76" fmla="*/ 180 w 202"/>
              <a:gd name="T77" fmla="*/ 16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02" h="171">
                <a:moveTo>
                  <a:pt x="180" y="16"/>
                </a:moveTo>
                <a:cubicBezTo>
                  <a:pt x="170" y="5"/>
                  <a:pt x="155" y="0"/>
                  <a:pt x="140" y="0"/>
                </a:cubicBezTo>
                <a:cubicBezTo>
                  <a:pt x="125" y="0"/>
                  <a:pt x="111" y="6"/>
                  <a:pt x="100" y="16"/>
                </a:cubicBezTo>
                <a:cubicBezTo>
                  <a:pt x="51" y="66"/>
                  <a:pt x="51" y="66"/>
                  <a:pt x="51" y="66"/>
                </a:cubicBezTo>
                <a:cubicBezTo>
                  <a:pt x="17" y="100"/>
                  <a:pt x="17" y="100"/>
                  <a:pt x="17" y="100"/>
                </a:cubicBezTo>
                <a:cubicBezTo>
                  <a:pt x="1" y="116"/>
                  <a:pt x="0" y="143"/>
                  <a:pt x="17" y="159"/>
                </a:cubicBezTo>
                <a:cubicBezTo>
                  <a:pt x="25" y="167"/>
                  <a:pt x="35" y="171"/>
                  <a:pt x="46" y="171"/>
                </a:cubicBezTo>
                <a:cubicBezTo>
                  <a:pt x="57" y="171"/>
                  <a:pt x="68" y="167"/>
                  <a:pt x="76" y="158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60" y="75"/>
                  <a:pt x="160" y="75"/>
                  <a:pt x="160" y="75"/>
                </a:cubicBezTo>
                <a:cubicBezTo>
                  <a:pt x="165" y="69"/>
                  <a:pt x="168" y="62"/>
                  <a:pt x="168" y="54"/>
                </a:cubicBezTo>
                <a:cubicBezTo>
                  <a:pt x="169" y="46"/>
                  <a:pt x="166" y="39"/>
                  <a:pt x="160" y="33"/>
                </a:cubicBezTo>
                <a:cubicBezTo>
                  <a:pt x="149" y="22"/>
                  <a:pt x="130" y="22"/>
                  <a:pt x="118" y="34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41" y="111"/>
                  <a:pt x="41" y="115"/>
                  <a:pt x="43" y="117"/>
                </a:cubicBezTo>
                <a:cubicBezTo>
                  <a:pt x="44" y="118"/>
                  <a:pt x="46" y="119"/>
                  <a:pt x="47" y="119"/>
                </a:cubicBezTo>
                <a:cubicBezTo>
                  <a:pt x="49" y="119"/>
                  <a:pt x="50" y="118"/>
                  <a:pt x="51" y="117"/>
                </a:cubicBezTo>
                <a:cubicBezTo>
                  <a:pt x="127" y="42"/>
                  <a:pt x="127" y="42"/>
                  <a:pt x="127" y="42"/>
                </a:cubicBezTo>
                <a:cubicBezTo>
                  <a:pt x="134" y="35"/>
                  <a:pt x="145" y="35"/>
                  <a:pt x="152" y="41"/>
                </a:cubicBezTo>
                <a:cubicBezTo>
                  <a:pt x="155" y="45"/>
                  <a:pt x="157" y="49"/>
                  <a:pt x="157" y="54"/>
                </a:cubicBezTo>
                <a:cubicBezTo>
                  <a:pt x="157" y="59"/>
                  <a:pt x="155" y="63"/>
                  <a:pt x="151" y="67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68" y="150"/>
                  <a:pt x="68" y="150"/>
                  <a:pt x="68" y="150"/>
                </a:cubicBezTo>
                <a:cubicBezTo>
                  <a:pt x="56" y="162"/>
                  <a:pt x="36" y="163"/>
                  <a:pt x="25" y="151"/>
                </a:cubicBezTo>
                <a:cubicBezTo>
                  <a:pt x="13" y="139"/>
                  <a:pt x="13" y="120"/>
                  <a:pt x="25" y="108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109" y="25"/>
                  <a:pt x="109" y="25"/>
                  <a:pt x="109" y="25"/>
                </a:cubicBezTo>
                <a:cubicBezTo>
                  <a:pt x="117" y="16"/>
                  <a:pt x="128" y="11"/>
                  <a:pt x="140" y="11"/>
                </a:cubicBezTo>
                <a:cubicBezTo>
                  <a:pt x="152" y="11"/>
                  <a:pt x="164" y="16"/>
                  <a:pt x="172" y="24"/>
                </a:cubicBezTo>
                <a:cubicBezTo>
                  <a:pt x="190" y="42"/>
                  <a:pt x="189" y="70"/>
                  <a:pt x="172" y="8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4" y="155"/>
                  <a:pt x="104" y="159"/>
                  <a:pt x="106" y="161"/>
                </a:cubicBezTo>
                <a:cubicBezTo>
                  <a:pt x="108" y="162"/>
                  <a:pt x="109" y="163"/>
                  <a:pt x="110" y="163"/>
                </a:cubicBezTo>
                <a:cubicBezTo>
                  <a:pt x="112" y="163"/>
                  <a:pt x="113" y="162"/>
                  <a:pt x="115" y="161"/>
                </a:cubicBezTo>
                <a:cubicBezTo>
                  <a:pt x="180" y="96"/>
                  <a:pt x="180" y="96"/>
                  <a:pt x="180" y="96"/>
                </a:cubicBezTo>
                <a:cubicBezTo>
                  <a:pt x="202" y="74"/>
                  <a:pt x="202" y="38"/>
                  <a:pt x="180" y="16"/>
                </a:cubicBezTo>
                <a:close/>
              </a:path>
            </a:pathLst>
          </a:custGeom>
          <a:solidFill>
            <a:srgbClr val="5A327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212215" y="977900"/>
            <a:ext cx="10073640" cy="5340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3495" algn="just" fontAlgn="auto">
              <a:lnSpc>
                <a:spcPct val="120000"/>
              </a:lnSpc>
            </a:pPr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近似算法（</a:t>
            </a:r>
            <a:r>
              <a:rPr lang="en-US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approximate algorithm</a:t>
            </a:r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是求解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NP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类问题的一种有效策略。</a:t>
            </a:r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12215" y="3001010"/>
            <a:ext cx="10208260" cy="14204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 fontAlgn="auto">
              <a:lnSpc>
                <a:spcPct val="120000"/>
              </a:lnSpc>
            </a:pP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现实世界中，很多问题的输入数据是用测量方法获得的，而测量的数据本身就存在着一定程度的误差，这类问题</a:t>
            </a:r>
            <a:r>
              <a:rPr lang="zh-CN" sz="24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允许最优解有一定程度的误差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，近似最优解常常能满足实际问题的需要。</a:t>
            </a:r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212215" y="1809750"/>
            <a:ext cx="10208260" cy="9772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 fontAlgn="auto">
              <a:lnSpc>
                <a:spcPct val="120000"/>
              </a:lnSpc>
            </a:pPr>
            <a:r>
              <a:rPr lang="zh-CN" sz="24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许多</a:t>
            </a:r>
            <a:r>
              <a:rPr lang="en-US" altLang="zh-CN" sz="24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NP </a:t>
            </a:r>
            <a:r>
              <a:rPr lang="zh-CN" sz="24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类问题实质上是最优化问题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，即要求在满足约束条件的前提下，使某个目标函数达到极值（极大或极小）的最优解。</a:t>
            </a:r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212215" y="4606290"/>
            <a:ext cx="10208260" cy="14204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 fontAlgn="auto">
              <a:lnSpc>
                <a:spcPct val="120000"/>
              </a:lnSpc>
            </a:pPr>
            <a:r>
              <a:rPr lang="zh-CN" sz="24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近似算法的基本思想是用近似最优解代替最优解，以换取算法设计上的简化和时间复杂性的降低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。换言之，近似算法找到的可能不是一个最优解，但一定会为待求解的问题提供一个解。</a:t>
            </a:r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Freeform 84"/>
          <p:cNvSpPr/>
          <p:nvPr/>
        </p:nvSpPr>
        <p:spPr bwMode="auto">
          <a:xfrm>
            <a:off x="682892" y="1915263"/>
            <a:ext cx="432000" cy="360000"/>
          </a:xfrm>
          <a:custGeom>
            <a:avLst/>
            <a:gdLst>
              <a:gd name="T0" fmla="*/ 180 w 202"/>
              <a:gd name="T1" fmla="*/ 16 h 171"/>
              <a:gd name="T2" fmla="*/ 140 w 202"/>
              <a:gd name="T3" fmla="*/ 0 h 171"/>
              <a:gd name="T4" fmla="*/ 100 w 202"/>
              <a:gd name="T5" fmla="*/ 16 h 171"/>
              <a:gd name="T6" fmla="*/ 51 w 202"/>
              <a:gd name="T7" fmla="*/ 66 h 171"/>
              <a:gd name="T8" fmla="*/ 17 w 202"/>
              <a:gd name="T9" fmla="*/ 100 h 171"/>
              <a:gd name="T10" fmla="*/ 17 w 202"/>
              <a:gd name="T11" fmla="*/ 159 h 171"/>
              <a:gd name="T12" fmla="*/ 46 w 202"/>
              <a:gd name="T13" fmla="*/ 171 h 171"/>
              <a:gd name="T14" fmla="*/ 76 w 202"/>
              <a:gd name="T15" fmla="*/ 158 h 171"/>
              <a:gd name="T16" fmla="*/ 138 w 202"/>
              <a:gd name="T17" fmla="*/ 96 h 171"/>
              <a:gd name="T18" fmla="*/ 138 w 202"/>
              <a:gd name="T19" fmla="*/ 96 h 171"/>
              <a:gd name="T20" fmla="*/ 160 w 202"/>
              <a:gd name="T21" fmla="*/ 75 h 171"/>
              <a:gd name="T22" fmla="*/ 168 w 202"/>
              <a:gd name="T23" fmla="*/ 54 h 171"/>
              <a:gd name="T24" fmla="*/ 160 w 202"/>
              <a:gd name="T25" fmla="*/ 33 h 171"/>
              <a:gd name="T26" fmla="*/ 118 w 202"/>
              <a:gd name="T27" fmla="*/ 34 h 171"/>
              <a:gd name="T28" fmla="*/ 43 w 202"/>
              <a:gd name="T29" fmla="*/ 109 h 171"/>
              <a:gd name="T30" fmla="*/ 43 w 202"/>
              <a:gd name="T31" fmla="*/ 117 h 171"/>
              <a:gd name="T32" fmla="*/ 47 w 202"/>
              <a:gd name="T33" fmla="*/ 119 h 171"/>
              <a:gd name="T34" fmla="*/ 51 w 202"/>
              <a:gd name="T35" fmla="*/ 117 h 171"/>
              <a:gd name="T36" fmla="*/ 127 w 202"/>
              <a:gd name="T37" fmla="*/ 42 h 171"/>
              <a:gd name="T38" fmla="*/ 152 w 202"/>
              <a:gd name="T39" fmla="*/ 41 h 171"/>
              <a:gd name="T40" fmla="*/ 157 w 202"/>
              <a:gd name="T41" fmla="*/ 54 h 171"/>
              <a:gd name="T42" fmla="*/ 151 w 202"/>
              <a:gd name="T43" fmla="*/ 67 h 171"/>
              <a:gd name="T44" fmla="*/ 129 w 202"/>
              <a:gd name="T45" fmla="*/ 89 h 171"/>
              <a:gd name="T46" fmla="*/ 129 w 202"/>
              <a:gd name="T47" fmla="*/ 89 h 171"/>
              <a:gd name="T48" fmla="*/ 68 w 202"/>
              <a:gd name="T49" fmla="*/ 150 h 171"/>
              <a:gd name="T50" fmla="*/ 25 w 202"/>
              <a:gd name="T51" fmla="*/ 151 h 171"/>
              <a:gd name="T52" fmla="*/ 25 w 202"/>
              <a:gd name="T53" fmla="*/ 108 h 171"/>
              <a:gd name="T54" fmla="*/ 29 w 202"/>
              <a:gd name="T55" fmla="*/ 104 h 171"/>
              <a:gd name="T56" fmla="*/ 29 w 202"/>
              <a:gd name="T57" fmla="*/ 104 h 171"/>
              <a:gd name="T58" fmla="*/ 109 w 202"/>
              <a:gd name="T59" fmla="*/ 25 h 171"/>
              <a:gd name="T60" fmla="*/ 140 w 202"/>
              <a:gd name="T61" fmla="*/ 11 h 171"/>
              <a:gd name="T62" fmla="*/ 172 w 202"/>
              <a:gd name="T63" fmla="*/ 24 h 171"/>
              <a:gd name="T64" fmla="*/ 172 w 202"/>
              <a:gd name="T65" fmla="*/ 88 h 171"/>
              <a:gd name="T66" fmla="*/ 106 w 202"/>
              <a:gd name="T67" fmla="*/ 153 h 171"/>
              <a:gd name="T68" fmla="*/ 106 w 202"/>
              <a:gd name="T69" fmla="*/ 161 h 171"/>
              <a:gd name="T70" fmla="*/ 110 w 202"/>
              <a:gd name="T71" fmla="*/ 163 h 171"/>
              <a:gd name="T72" fmla="*/ 115 w 202"/>
              <a:gd name="T73" fmla="*/ 161 h 171"/>
              <a:gd name="T74" fmla="*/ 180 w 202"/>
              <a:gd name="T75" fmla="*/ 96 h 171"/>
              <a:gd name="T76" fmla="*/ 180 w 202"/>
              <a:gd name="T77" fmla="*/ 16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02" h="171">
                <a:moveTo>
                  <a:pt x="180" y="16"/>
                </a:moveTo>
                <a:cubicBezTo>
                  <a:pt x="170" y="5"/>
                  <a:pt x="155" y="0"/>
                  <a:pt x="140" y="0"/>
                </a:cubicBezTo>
                <a:cubicBezTo>
                  <a:pt x="125" y="0"/>
                  <a:pt x="111" y="6"/>
                  <a:pt x="100" y="16"/>
                </a:cubicBezTo>
                <a:cubicBezTo>
                  <a:pt x="51" y="66"/>
                  <a:pt x="51" y="66"/>
                  <a:pt x="51" y="66"/>
                </a:cubicBezTo>
                <a:cubicBezTo>
                  <a:pt x="17" y="100"/>
                  <a:pt x="17" y="100"/>
                  <a:pt x="17" y="100"/>
                </a:cubicBezTo>
                <a:cubicBezTo>
                  <a:pt x="1" y="116"/>
                  <a:pt x="0" y="143"/>
                  <a:pt x="17" y="159"/>
                </a:cubicBezTo>
                <a:cubicBezTo>
                  <a:pt x="25" y="167"/>
                  <a:pt x="35" y="171"/>
                  <a:pt x="46" y="171"/>
                </a:cubicBezTo>
                <a:cubicBezTo>
                  <a:pt x="57" y="171"/>
                  <a:pt x="68" y="167"/>
                  <a:pt x="76" y="158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60" y="75"/>
                  <a:pt x="160" y="75"/>
                  <a:pt x="160" y="75"/>
                </a:cubicBezTo>
                <a:cubicBezTo>
                  <a:pt x="165" y="69"/>
                  <a:pt x="168" y="62"/>
                  <a:pt x="168" y="54"/>
                </a:cubicBezTo>
                <a:cubicBezTo>
                  <a:pt x="169" y="46"/>
                  <a:pt x="166" y="39"/>
                  <a:pt x="160" y="33"/>
                </a:cubicBezTo>
                <a:cubicBezTo>
                  <a:pt x="149" y="22"/>
                  <a:pt x="130" y="22"/>
                  <a:pt x="118" y="34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41" y="111"/>
                  <a:pt x="41" y="115"/>
                  <a:pt x="43" y="117"/>
                </a:cubicBezTo>
                <a:cubicBezTo>
                  <a:pt x="44" y="118"/>
                  <a:pt x="46" y="119"/>
                  <a:pt x="47" y="119"/>
                </a:cubicBezTo>
                <a:cubicBezTo>
                  <a:pt x="49" y="119"/>
                  <a:pt x="50" y="118"/>
                  <a:pt x="51" y="117"/>
                </a:cubicBezTo>
                <a:cubicBezTo>
                  <a:pt x="127" y="42"/>
                  <a:pt x="127" y="42"/>
                  <a:pt x="127" y="42"/>
                </a:cubicBezTo>
                <a:cubicBezTo>
                  <a:pt x="134" y="35"/>
                  <a:pt x="145" y="35"/>
                  <a:pt x="152" y="41"/>
                </a:cubicBezTo>
                <a:cubicBezTo>
                  <a:pt x="155" y="45"/>
                  <a:pt x="157" y="49"/>
                  <a:pt x="157" y="54"/>
                </a:cubicBezTo>
                <a:cubicBezTo>
                  <a:pt x="157" y="59"/>
                  <a:pt x="155" y="63"/>
                  <a:pt x="151" y="67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68" y="150"/>
                  <a:pt x="68" y="150"/>
                  <a:pt x="68" y="150"/>
                </a:cubicBezTo>
                <a:cubicBezTo>
                  <a:pt x="56" y="162"/>
                  <a:pt x="36" y="163"/>
                  <a:pt x="25" y="151"/>
                </a:cubicBezTo>
                <a:cubicBezTo>
                  <a:pt x="13" y="139"/>
                  <a:pt x="13" y="120"/>
                  <a:pt x="25" y="108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109" y="25"/>
                  <a:pt x="109" y="25"/>
                  <a:pt x="109" y="25"/>
                </a:cubicBezTo>
                <a:cubicBezTo>
                  <a:pt x="117" y="16"/>
                  <a:pt x="128" y="11"/>
                  <a:pt x="140" y="11"/>
                </a:cubicBezTo>
                <a:cubicBezTo>
                  <a:pt x="152" y="11"/>
                  <a:pt x="164" y="16"/>
                  <a:pt x="172" y="24"/>
                </a:cubicBezTo>
                <a:cubicBezTo>
                  <a:pt x="190" y="42"/>
                  <a:pt x="189" y="70"/>
                  <a:pt x="172" y="8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4" y="155"/>
                  <a:pt x="104" y="159"/>
                  <a:pt x="106" y="161"/>
                </a:cubicBezTo>
                <a:cubicBezTo>
                  <a:pt x="108" y="162"/>
                  <a:pt x="109" y="163"/>
                  <a:pt x="110" y="163"/>
                </a:cubicBezTo>
                <a:cubicBezTo>
                  <a:pt x="112" y="163"/>
                  <a:pt x="113" y="162"/>
                  <a:pt x="115" y="161"/>
                </a:cubicBezTo>
                <a:cubicBezTo>
                  <a:pt x="180" y="96"/>
                  <a:pt x="180" y="96"/>
                  <a:pt x="180" y="96"/>
                </a:cubicBezTo>
                <a:cubicBezTo>
                  <a:pt x="202" y="74"/>
                  <a:pt x="202" y="38"/>
                  <a:pt x="180" y="16"/>
                </a:cubicBezTo>
                <a:close/>
              </a:path>
            </a:pathLst>
          </a:custGeom>
          <a:solidFill>
            <a:srgbClr val="5A327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3" grpId="0"/>
      <p:bldP spid="2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13.3.2  多机调度问题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92125" y="837565"/>
            <a:ext cx="10880090" cy="18637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9525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 b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【问题】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设有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个作业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{1, 2, …,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，由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台机器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400" b="0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400" b="0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…,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400" b="0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进行加工处理，作业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所需的处理时间为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sz="2400" b="0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1≤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≤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），每个作业均可在任何一台机器上加工处理，但不可间断、拆分。</a:t>
            </a:r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多机调度问题（</a:t>
            </a:r>
            <a:r>
              <a:rPr lang="en-US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multi-machine scheduling problem</a:t>
            </a:r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要求给出一种作业调度方案，使得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个作业在尽可能短的时间由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台机器加工处理完成。</a:t>
            </a:r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2125" y="2858135"/>
            <a:ext cx="10880725" cy="28689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9525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 b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【想法】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以采用贪心法设计多机调度问题的近似算法，贪心策略是最长处理时间作业优先，即把处理时间最长的作业分配给最先空闲的机器，这样可以保证处理时间长的作业优先处理，从而在整体上获得尽可能短的处理时间。</a:t>
            </a:r>
          </a:p>
          <a:p>
            <a:pPr indent="9525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2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zh-CN" sz="22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2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sz="22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）当</a:t>
            </a:r>
            <a:r>
              <a:rPr lang="en-US" altLang="zh-CN" sz="22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b="0" i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lang="en-US" sz="22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≥ </a:t>
            </a:r>
            <a:r>
              <a:rPr lang="en-US" sz="2200" b="0" i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sz="22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，只要将机器</a:t>
            </a:r>
            <a:r>
              <a:rPr lang="en-US" alt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 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[0, </a:t>
            </a:r>
            <a:r>
              <a:rPr lang="en-US" sz="22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sz="2200" b="0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时间区间分配给作业</a:t>
            </a:r>
            <a:r>
              <a:rPr lang="en-US" alt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 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即可；</a:t>
            </a:r>
          </a:p>
          <a:p>
            <a:pPr indent="9525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2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zh-CN" sz="22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2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sz="22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）当</a:t>
            </a:r>
            <a:r>
              <a:rPr lang="en-US" altLang="zh-CN" sz="22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b="0" i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sz="22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＜</a:t>
            </a:r>
            <a:r>
              <a:rPr lang="en-US" sz="2200" b="0" i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sz="22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，首先将</a:t>
            </a:r>
            <a:r>
              <a:rPr lang="en-US" alt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个作业按其所需的处理时间从大到小排序，然后依此顺序将作业分配给最先空闲的处理机。</a:t>
            </a:r>
            <a:endParaRPr lang="zh-CN" altLang="en-US" sz="22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13.3.2  多机调度问题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01980" y="935355"/>
            <a:ext cx="10707370" cy="18637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 b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例如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，设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个独立作业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{1, 2, 3, 4, 5, 6, 7}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台机器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400" b="0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400" b="0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400" b="0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加工处理，各作业所需的处理时间分别为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{2, 14, 4, 16, 6, 5, 3}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，首先将这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个作业按处理时间从大到小排序，则作业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{4, 2, 5, 6, 3, 7, 1}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的处理时间为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{16, 14, 6, 5, 4, 3, 2}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，按照最长处理时间作业优先的贪心策略，近似算法产生的作业调度如下：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213610" y="3053715"/>
          <a:ext cx="7172960" cy="2842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133850" imgH="1638300" progId="Paint.Picture">
                  <p:embed/>
                </p:oleObj>
              </mc:Choice>
              <mc:Fallback>
                <p:oleObj r:id="rId3" imgW="4133850" imgH="1638300" progId="Paint.Picture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13610" y="3053715"/>
                        <a:ext cx="7172960" cy="2842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13.3.2  多机调度问题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24510" y="858520"/>
            <a:ext cx="10862945" cy="9772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 b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【算法】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设数组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t[n]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存储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个作业的处理时间，数组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d[m]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存储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台机器的空闲时间，集合数组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S[m]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存储每台机器所处理的作业，算法如下：</a:t>
            </a:r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73744369" name="文本框 1073744368"/>
          <p:cNvSpPr txBox="1"/>
          <p:nvPr/>
        </p:nvSpPr>
        <p:spPr>
          <a:xfrm>
            <a:off x="1169035" y="1896110"/>
            <a:ext cx="9853930" cy="452183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square"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算法：多机调度问题MultiMachine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输入：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个作业的处理时间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t[n]，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台机器的空闲时间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d[m]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输出：每台机器所处理的作业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S[m]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1．将数组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t[n]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由大到小排序，对应的作业序号存储在数组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p[n]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中；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2．将数组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d[m]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初始化为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0；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3．对前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个作业进行分配：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3.1 将第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个作业分配给第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个机器：S[i] = {p[i]};  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3.2 设置第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个机器的结束时间：d[i] = t[i]；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4. 循环变量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-1，分配作业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4.1 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=数组d[m]中最小值对应的下标； 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4.2  将作业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分配给最先空闲的机器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：S[j] = S[j] + {p[i]};  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4.3  机器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将在d[j]后空闲：d[j] = d[j] + t[i];     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13.3.2  多机调度问题</a:t>
            </a:r>
          </a:p>
        </p:txBody>
      </p:sp>
      <p:sp>
        <p:nvSpPr>
          <p:cNvPr id="113" name="文本框 112"/>
          <p:cNvSpPr txBox="1"/>
          <p:nvPr/>
        </p:nvSpPr>
        <p:spPr>
          <a:xfrm>
            <a:off x="539115" y="859155"/>
            <a:ext cx="11050270" cy="9772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9525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 b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【算法实现】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设二维数组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S[m][n]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存储每台机器处理的作业，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S[i]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以队列的形式存储机器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的处理作业，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rear[i]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为该队列的队尾下标，</a:t>
            </a:r>
            <a:r>
              <a:rPr 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数组</a:t>
            </a:r>
            <a:r>
              <a:rPr lang="en-US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t[n]</a:t>
            </a:r>
            <a:r>
              <a:rPr 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已排好序，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程序如下：</a:t>
            </a:r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32510" y="1780540"/>
            <a:ext cx="10564495" cy="4492625"/>
          </a:xfrm>
          <a:prstGeom prst="rect">
            <a:avLst/>
          </a:prstGeom>
          <a:noFill/>
          <a:ln w="12700">
            <a:solidFill>
              <a:srgbClr val="507D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20000"/>
              </a:spcBef>
              <a:defRPr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void MultiMachine(int t[ ], int n, int d[ ], int m)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{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int i, j, k, S[m][n], rear[m]; 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for (i = 0; i &lt; m; i++)                                  //安排前m个作业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{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S[i][0] = i; rear[i] = 0;  d[i] = t[i];          //每个作业队列均只有一个作业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for (i = m; i &lt; n; i++)                             //依次安排余下的每一个作业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{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    </a:t>
            </a:r>
            <a:r>
              <a:rPr lang="en-US" altLang="zh-CN" sz="2200" dirty="0" err="1">
                <a:solidFill>
                  <a:schemeClr val="accent6">
                    <a:lumMod val="50000"/>
                  </a:schemeClr>
                </a:solidFill>
                <a:sym typeface="+mn-ea"/>
              </a:rPr>
              <a:t>for (j = 0, k = 1; k &lt; m; k++)             //查找最先空闲的机器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olidFill>
                  <a:schemeClr val="accent6">
                    <a:lumMod val="50000"/>
                  </a:schemeClr>
                </a:solidFill>
                <a:sym typeface="+mn-ea"/>
              </a:rPr>
              <a:t>	    if (d[k] &lt; d[j]) j = k;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</a:t>
            </a:r>
            <a:r>
              <a:rPr lang="en-US" altLang="zh-CN" sz="2200" dirty="0" err="1">
                <a:solidFill>
                  <a:srgbClr val="C00000"/>
                </a:solidFill>
                <a:sym typeface="+mn-ea"/>
              </a:rPr>
              <a:t>         rear[j]++; S[j][rear[j]] = i;        </a:t>
            </a:r>
            <a:r>
              <a:rPr lang="en-US" altLang="zh-CN" sz="2200" dirty="0" err="1">
                <a:sym typeface="+mn-ea"/>
              </a:rPr>
              <a:t>          //将作业i插入队列S[j]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    d[j] = d[j] + t[i];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13.3.2  多机调度问题</a:t>
            </a:r>
          </a:p>
        </p:txBody>
      </p:sp>
      <p:sp>
        <p:nvSpPr>
          <p:cNvPr id="113" name="文本框 112"/>
          <p:cNvSpPr txBox="1"/>
          <p:nvPr/>
        </p:nvSpPr>
        <p:spPr>
          <a:xfrm>
            <a:off x="539115" y="859155"/>
            <a:ext cx="11050270" cy="9772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9525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 b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【算法实现】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设二维数组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S[m][n]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存储每台机器处理的作业，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S[i]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以队列的形式存储机器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的处理作业，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rear[i]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为该队列的队尾下标，</a:t>
            </a:r>
            <a:r>
              <a:rPr 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数组</a:t>
            </a:r>
            <a:r>
              <a:rPr lang="en-US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t[n]</a:t>
            </a:r>
            <a:r>
              <a:rPr 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已排好序，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程序如下：</a:t>
            </a:r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32510" y="1963420"/>
            <a:ext cx="10564495" cy="2799715"/>
          </a:xfrm>
          <a:prstGeom prst="rect">
            <a:avLst/>
          </a:prstGeom>
          <a:noFill/>
          <a:ln w="12700">
            <a:solidFill>
              <a:srgbClr val="507D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20000"/>
              </a:spcBef>
              <a:defRPr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for (i = 0; i &lt; m; i++)                  //输出每个机器处理的作业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{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cout&lt;&lt;"机器"&lt;&lt;i&lt;&lt;"：";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for (j = 0; j &lt;= rear[i]; j++)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	cout&lt;&lt;"作业"&lt;&lt;S[i][j]&lt;&lt;"  ";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cout&lt;&lt;endl;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}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}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39115" y="4858385"/>
            <a:ext cx="10746740" cy="14204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9525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 b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【算法分析】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1 </a:t>
            </a:r>
            <a:r>
              <a:rPr lang="zh-CN" alt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个循环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完成前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个作业的分配，时间开销为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；第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2 </a:t>
            </a:r>
            <a:r>
              <a:rPr lang="zh-CN" alt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个循环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完成后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个作业的分配，时间开销为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((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)×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，通常情况下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&lt;&lt;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，则算法的时间复杂度为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log</a:t>
            </a:r>
            <a:r>
              <a:rPr lang="en-US" sz="2400" b="0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514194" y="2403475"/>
            <a:ext cx="741426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第</a:t>
            </a:r>
            <a:r>
              <a:rPr lang="en-US" altLang="zh-CN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 13 </a:t>
            </a:r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章     近似算法</a:t>
            </a:r>
          </a:p>
        </p:txBody>
      </p:sp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2909808" y="4047146"/>
            <a:ext cx="663719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13-4    </a:t>
            </a:r>
            <a:r>
              <a:rPr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拓展与演练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13.4.1  带权顶点覆盖问题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485775" y="801370"/>
            <a:ext cx="10856595" cy="18637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 b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【问题】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对于无向图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=(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V,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，每个顶点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都有一个权值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，对于</a:t>
            </a:r>
            <a:r>
              <a:rPr 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顶点集</a:t>
            </a:r>
            <a:r>
              <a:rPr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 </a:t>
            </a:r>
            <a:r>
              <a:rPr 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的一个子集</a:t>
            </a:r>
            <a:r>
              <a:rPr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V'</a:t>
            </a:r>
            <a:r>
              <a:rPr 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，若</a:t>
            </a:r>
            <a:r>
              <a:rPr lang="en-US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400" b="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en-US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sz="2400" b="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</a:t>
            </a:r>
            <a:r>
              <a:rPr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lang="en-US" sz="2400" b="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V' </a:t>
            </a:r>
            <a:r>
              <a:rPr 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en-US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lang="en-US" sz="2400" b="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V'</a:t>
            </a:r>
            <a:r>
              <a:rPr 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，称集合</a:t>
            </a:r>
            <a:r>
              <a:rPr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V' </a:t>
            </a:r>
            <a:r>
              <a:rPr 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是图</a:t>
            </a:r>
            <a:r>
              <a:rPr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一个的顶点覆盖。在图</a:t>
            </a:r>
            <a:r>
              <a:rPr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的所有顶点覆盖中，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所含顶点权值之和最小的顶点覆盖称为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最小权值顶点覆盖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5775" y="5120640"/>
            <a:ext cx="10855960" cy="9772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 b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【想法】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最小权值顶点覆盖的近似算法采用</a:t>
            </a:r>
            <a:r>
              <a:rPr lang="zh-CN" sz="24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定价法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，不断</a:t>
            </a:r>
            <a:r>
              <a:rPr lang="zh-CN" sz="24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寻找紧致的顶点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加入顶点覆盖集合。</a:t>
            </a:r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111250" y="2806065"/>
          <a:ext cx="9970135" cy="2173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6467475" imgH="1409700" progId="Paint.Picture">
                  <p:embed/>
                </p:oleObj>
              </mc:Choice>
              <mc:Fallback>
                <p:oleObj r:id="rId3" imgW="6467475" imgH="1409700" progId="Paint.Picture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1250" y="2806065"/>
                        <a:ext cx="9970135" cy="2173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13.4.1  带权顶点覆盖问题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29590" y="724535"/>
            <a:ext cx="10782935" cy="175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 b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【想法】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sz="2400" b="0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ij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表示边（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）上的权值，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</a:t>
            </a:r>
            <a:r>
              <a:rPr lang="en-US" sz="2400" b="0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表示顶点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的权值，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sz="2400" b="0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表示与顶点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相关联的所有边的集合，定价法要求</a:t>
            </a:r>
            <a:r>
              <a:rPr lang="zh-CN" sz="24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与顶点</a:t>
            </a:r>
            <a:r>
              <a:rPr lang="en-US" altLang="zh-CN" sz="24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 </a:t>
            </a:r>
            <a:r>
              <a:rPr lang="en-US" sz="24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所关联的所有边的权值之和必须小于等于该顶点的权值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，即对于每个顶点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，满足：</a:t>
            </a:r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Object 109"/>
          <p:cNvGraphicFramePr>
            <a:graphicFrameLocks noChangeAspect="1"/>
          </p:cNvGraphicFramePr>
          <p:nvPr/>
        </p:nvGraphicFramePr>
        <p:xfrm>
          <a:off x="7257415" y="1898015"/>
          <a:ext cx="1748155" cy="681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749300" imgH="292100" progId="Equation.KSEE3">
                  <p:embed/>
                </p:oleObj>
              </mc:Choice>
              <mc:Fallback>
                <p:oleObj r:id="rId3" imgW="749300" imgH="292100" progId="Equation.KSEE3">
                  <p:embed/>
                  <p:pic>
                    <p:nvPicPr>
                      <p:cNvPr id="3" name="Object 10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57415" y="1898015"/>
                        <a:ext cx="1748155" cy="6813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29590" y="2431415"/>
            <a:ext cx="10840720" cy="17894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12065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边（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）相关联的两个顶点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均满足上式，则称边（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）满足</a:t>
            </a:r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边上权值的公平性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，并且将满足</a:t>
            </a:r>
            <a:r>
              <a:rPr 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的顶点称为</a:t>
            </a:r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紧致顶点（</a:t>
            </a:r>
            <a:r>
              <a:rPr lang="en-US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compact vertex</a:t>
            </a:r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</a:t>
            </a:r>
            <a:r>
              <a:rPr 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。定价法对边上权值的设定与寻找覆盖顶点同步进行。</a:t>
            </a:r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266700"/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733425" y="3853815"/>
          <a:ext cx="10579100" cy="2557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7486650" imgH="1809750" progId="Paint.Picture">
                  <p:embed/>
                </p:oleObj>
              </mc:Choice>
              <mc:Fallback>
                <p:oleObj r:id="rId5" imgW="7486650" imgH="1809750" progId="Paint.Picture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33425" y="3853815"/>
                        <a:ext cx="10579100" cy="2557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744369" name="文本框 1073744368"/>
          <p:cNvSpPr txBox="1"/>
          <p:nvPr/>
        </p:nvSpPr>
        <p:spPr>
          <a:xfrm>
            <a:off x="1169035" y="1988185"/>
            <a:ext cx="9853930" cy="414972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square"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算法：定价法求最小权值顶点覆盖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输入：图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)，顶点的权重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w[n]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输出：最小权值顶点覆盖集合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1. 将数组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p[e]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初始化为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0；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2. 重复下述操作直到不存在紧致顶点：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2.1 在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中选取一条边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)；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2.2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 = 根据顶点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计算边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的权值；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2.3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2 = 根据顶点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计算边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的权值；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2.4 如果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 &lt;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2，则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；p[(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)] =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1；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否则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+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j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；p[(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)] =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2；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3. 返回集合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13.4.1  带权顶点覆盖问题</a:t>
            </a:r>
          </a:p>
        </p:txBody>
      </p:sp>
      <p:sp>
        <p:nvSpPr>
          <p:cNvPr id="101" name="文本框 100"/>
          <p:cNvSpPr txBox="1"/>
          <p:nvPr/>
        </p:nvSpPr>
        <p:spPr>
          <a:xfrm>
            <a:off x="455930" y="802640"/>
            <a:ext cx="10768330" cy="9772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 b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【算法】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设图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中有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个顶点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条边，数组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w[n]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存储顶点的权值，数组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p[e]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存储边（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）的权值，算法如下：</a:t>
            </a:r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13.4.1  带权顶点覆盖问题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85140" y="808990"/>
            <a:ext cx="10869930" cy="22326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0955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 b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【算法分析】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步骤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每次迭代结束后，至少有一个顶点是紧致的，算法终止时，集合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就是一个最小权值顶点覆盖。对于考察的每一条边，该边依附的两个顶点中有一个顶点是紧致的，所以每一条边会有一个顶点在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中，所以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是一个顶点覆盖。</a:t>
            </a:r>
          </a:p>
          <a:p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15060" y="3024505"/>
            <a:ext cx="6410325" cy="5340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095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请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证明定价法是一个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倍近似算法。</a:t>
            </a:r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Freeform 84"/>
          <p:cNvSpPr/>
          <p:nvPr/>
        </p:nvSpPr>
        <p:spPr bwMode="auto">
          <a:xfrm>
            <a:off x="682892" y="3103983"/>
            <a:ext cx="432000" cy="360000"/>
          </a:xfrm>
          <a:custGeom>
            <a:avLst/>
            <a:gdLst>
              <a:gd name="T0" fmla="*/ 180 w 202"/>
              <a:gd name="T1" fmla="*/ 16 h 171"/>
              <a:gd name="T2" fmla="*/ 140 w 202"/>
              <a:gd name="T3" fmla="*/ 0 h 171"/>
              <a:gd name="T4" fmla="*/ 100 w 202"/>
              <a:gd name="T5" fmla="*/ 16 h 171"/>
              <a:gd name="T6" fmla="*/ 51 w 202"/>
              <a:gd name="T7" fmla="*/ 66 h 171"/>
              <a:gd name="T8" fmla="*/ 17 w 202"/>
              <a:gd name="T9" fmla="*/ 100 h 171"/>
              <a:gd name="T10" fmla="*/ 17 w 202"/>
              <a:gd name="T11" fmla="*/ 159 h 171"/>
              <a:gd name="T12" fmla="*/ 46 w 202"/>
              <a:gd name="T13" fmla="*/ 171 h 171"/>
              <a:gd name="T14" fmla="*/ 76 w 202"/>
              <a:gd name="T15" fmla="*/ 158 h 171"/>
              <a:gd name="T16" fmla="*/ 138 w 202"/>
              <a:gd name="T17" fmla="*/ 96 h 171"/>
              <a:gd name="T18" fmla="*/ 138 w 202"/>
              <a:gd name="T19" fmla="*/ 96 h 171"/>
              <a:gd name="T20" fmla="*/ 160 w 202"/>
              <a:gd name="T21" fmla="*/ 75 h 171"/>
              <a:gd name="T22" fmla="*/ 168 w 202"/>
              <a:gd name="T23" fmla="*/ 54 h 171"/>
              <a:gd name="T24" fmla="*/ 160 w 202"/>
              <a:gd name="T25" fmla="*/ 33 h 171"/>
              <a:gd name="T26" fmla="*/ 118 w 202"/>
              <a:gd name="T27" fmla="*/ 34 h 171"/>
              <a:gd name="T28" fmla="*/ 43 w 202"/>
              <a:gd name="T29" fmla="*/ 109 h 171"/>
              <a:gd name="T30" fmla="*/ 43 w 202"/>
              <a:gd name="T31" fmla="*/ 117 h 171"/>
              <a:gd name="T32" fmla="*/ 47 w 202"/>
              <a:gd name="T33" fmla="*/ 119 h 171"/>
              <a:gd name="T34" fmla="*/ 51 w 202"/>
              <a:gd name="T35" fmla="*/ 117 h 171"/>
              <a:gd name="T36" fmla="*/ 127 w 202"/>
              <a:gd name="T37" fmla="*/ 42 h 171"/>
              <a:gd name="T38" fmla="*/ 152 w 202"/>
              <a:gd name="T39" fmla="*/ 41 h 171"/>
              <a:gd name="T40" fmla="*/ 157 w 202"/>
              <a:gd name="T41" fmla="*/ 54 h 171"/>
              <a:gd name="T42" fmla="*/ 151 w 202"/>
              <a:gd name="T43" fmla="*/ 67 h 171"/>
              <a:gd name="T44" fmla="*/ 129 w 202"/>
              <a:gd name="T45" fmla="*/ 89 h 171"/>
              <a:gd name="T46" fmla="*/ 129 w 202"/>
              <a:gd name="T47" fmla="*/ 89 h 171"/>
              <a:gd name="T48" fmla="*/ 68 w 202"/>
              <a:gd name="T49" fmla="*/ 150 h 171"/>
              <a:gd name="T50" fmla="*/ 25 w 202"/>
              <a:gd name="T51" fmla="*/ 151 h 171"/>
              <a:gd name="T52" fmla="*/ 25 w 202"/>
              <a:gd name="T53" fmla="*/ 108 h 171"/>
              <a:gd name="T54" fmla="*/ 29 w 202"/>
              <a:gd name="T55" fmla="*/ 104 h 171"/>
              <a:gd name="T56" fmla="*/ 29 w 202"/>
              <a:gd name="T57" fmla="*/ 104 h 171"/>
              <a:gd name="T58" fmla="*/ 109 w 202"/>
              <a:gd name="T59" fmla="*/ 25 h 171"/>
              <a:gd name="T60" fmla="*/ 140 w 202"/>
              <a:gd name="T61" fmla="*/ 11 h 171"/>
              <a:gd name="T62" fmla="*/ 172 w 202"/>
              <a:gd name="T63" fmla="*/ 24 h 171"/>
              <a:gd name="T64" fmla="*/ 172 w 202"/>
              <a:gd name="T65" fmla="*/ 88 h 171"/>
              <a:gd name="T66" fmla="*/ 106 w 202"/>
              <a:gd name="T67" fmla="*/ 153 h 171"/>
              <a:gd name="T68" fmla="*/ 106 w 202"/>
              <a:gd name="T69" fmla="*/ 161 h 171"/>
              <a:gd name="T70" fmla="*/ 110 w 202"/>
              <a:gd name="T71" fmla="*/ 163 h 171"/>
              <a:gd name="T72" fmla="*/ 115 w 202"/>
              <a:gd name="T73" fmla="*/ 161 h 171"/>
              <a:gd name="T74" fmla="*/ 180 w 202"/>
              <a:gd name="T75" fmla="*/ 96 h 171"/>
              <a:gd name="T76" fmla="*/ 180 w 202"/>
              <a:gd name="T77" fmla="*/ 16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02" h="171">
                <a:moveTo>
                  <a:pt x="180" y="16"/>
                </a:moveTo>
                <a:cubicBezTo>
                  <a:pt x="170" y="5"/>
                  <a:pt x="155" y="0"/>
                  <a:pt x="140" y="0"/>
                </a:cubicBezTo>
                <a:cubicBezTo>
                  <a:pt x="125" y="0"/>
                  <a:pt x="111" y="6"/>
                  <a:pt x="100" y="16"/>
                </a:cubicBezTo>
                <a:cubicBezTo>
                  <a:pt x="51" y="66"/>
                  <a:pt x="51" y="66"/>
                  <a:pt x="51" y="66"/>
                </a:cubicBezTo>
                <a:cubicBezTo>
                  <a:pt x="17" y="100"/>
                  <a:pt x="17" y="100"/>
                  <a:pt x="17" y="100"/>
                </a:cubicBezTo>
                <a:cubicBezTo>
                  <a:pt x="1" y="116"/>
                  <a:pt x="0" y="143"/>
                  <a:pt x="17" y="159"/>
                </a:cubicBezTo>
                <a:cubicBezTo>
                  <a:pt x="25" y="167"/>
                  <a:pt x="35" y="171"/>
                  <a:pt x="46" y="171"/>
                </a:cubicBezTo>
                <a:cubicBezTo>
                  <a:pt x="57" y="171"/>
                  <a:pt x="68" y="167"/>
                  <a:pt x="76" y="158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60" y="75"/>
                  <a:pt x="160" y="75"/>
                  <a:pt x="160" y="75"/>
                </a:cubicBezTo>
                <a:cubicBezTo>
                  <a:pt x="165" y="69"/>
                  <a:pt x="168" y="62"/>
                  <a:pt x="168" y="54"/>
                </a:cubicBezTo>
                <a:cubicBezTo>
                  <a:pt x="169" y="46"/>
                  <a:pt x="166" y="39"/>
                  <a:pt x="160" y="33"/>
                </a:cubicBezTo>
                <a:cubicBezTo>
                  <a:pt x="149" y="22"/>
                  <a:pt x="130" y="22"/>
                  <a:pt x="118" y="34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41" y="111"/>
                  <a:pt x="41" y="115"/>
                  <a:pt x="43" y="117"/>
                </a:cubicBezTo>
                <a:cubicBezTo>
                  <a:pt x="44" y="118"/>
                  <a:pt x="46" y="119"/>
                  <a:pt x="47" y="119"/>
                </a:cubicBezTo>
                <a:cubicBezTo>
                  <a:pt x="49" y="119"/>
                  <a:pt x="50" y="118"/>
                  <a:pt x="51" y="117"/>
                </a:cubicBezTo>
                <a:cubicBezTo>
                  <a:pt x="127" y="42"/>
                  <a:pt x="127" y="42"/>
                  <a:pt x="127" y="42"/>
                </a:cubicBezTo>
                <a:cubicBezTo>
                  <a:pt x="134" y="35"/>
                  <a:pt x="145" y="35"/>
                  <a:pt x="152" y="41"/>
                </a:cubicBezTo>
                <a:cubicBezTo>
                  <a:pt x="155" y="45"/>
                  <a:pt x="157" y="49"/>
                  <a:pt x="157" y="54"/>
                </a:cubicBezTo>
                <a:cubicBezTo>
                  <a:pt x="157" y="59"/>
                  <a:pt x="155" y="63"/>
                  <a:pt x="151" y="67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68" y="150"/>
                  <a:pt x="68" y="150"/>
                  <a:pt x="68" y="150"/>
                </a:cubicBezTo>
                <a:cubicBezTo>
                  <a:pt x="56" y="162"/>
                  <a:pt x="36" y="163"/>
                  <a:pt x="25" y="151"/>
                </a:cubicBezTo>
                <a:cubicBezTo>
                  <a:pt x="13" y="139"/>
                  <a:pt x="13" y="120"/>
                  <a:pt x="25" y="108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109" y="25"/>
                  <a:pt x="109" y="25"/>
                  <a:pt x="109" y="25"/>
                </a:cubicBezTo>
                <a:cubicBezTo>
                  <a:pt x="117" y="16"/>
                  <a:pt x="128" y="11"/>
                  <a:pt x="140" y="11"/>
                </a:cubicBezTo>
                <a:cubicBezTo>
                  <a:pt x="152" y="11"/>
                  <a:pt x="164" y="16"/>
                  <a:pt x="172" y="24"/>
                </a:cubicBezTo>
                <a:cubicBezTo>
                  <a:pt x="190" y="42"/>
                  <a:pt x="189" y="70"/>
                  <a:pt x="172" y="8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4" y="155"/>
                  <a:pt x="104" y="159"/>
                  <a:pt x="106" y="161"/>
                </a:cubicBezTo>
                <a:cubicBezTo>
                  <a:pt x="108" y="162"/>
                  <a:pt x="109" y="163"/>
                  <a:pt x="110" y="163"/>
                </a:cubicBezTo>
                <a:cubicBezTo>
                  <a:pt x="112" y="163"/>
                  <a:pt x="113" y="162"/>
                  <a:pt x="115" y="161"/>
                </a:cubicBezTo>
                <a:cubicBezTo>
                  <a:pt x="180" y="96"/>
                  <a:pt x="180" y="96"/>
                  <a:pt x="180" y="96"/>
                </a:cubicBezTo>
                <a:cubicBezTo>
                  <a:pt x="202" y="74"/>
                  <a:pt x="202" y="38"/>
                  <a:pt x="180" y="16"/>
                </a:cubicBezTo>
                <a:close/>
              </a:path>
            </a:pathLst>
          </a:custGeom>
          <a:solidFill>
            <a:srgbClr val="5A327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9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13.1.1  近似算法的设计思想</a:t>
            </a:r>
          </a:p>
        </p:txBody>
      </p:sp>
      <p:sp>
        <p:nvSpPr>
          <p:cNvPr id="7" name="Freeform 84"/>
          <p:cNvSpPr/>
          <p:nvPr/>
        </p:nvSpPr>
        <p:spPr bwMode="auto">
          <a:xfrm>
            <a:off x="697497" y="1775563"/>
            <a:ext cx="432000" cy="360000"/>
          </a:xfrm>
          <a:custGeom>
            <a:avLst/>
            <a:gdLst>
              <a:gd name="T0" fmla="*/ 180 w 202"/>
              <a:gd name="T1" fmla="*/ 16 h 171"/>
              <a:gd name="T2" fmla="*/ 140 w 202"/>
              <a:gd name="T3" fmla="*/ 0 h 171"/>
              <a:gd name="T4" fmla="*/ 100 w 202"/>
              <a:gd name="T5" fmla="*/ 16 h 171"/>
              <a:gd name="T6" fmla="*/ 51 w 202"/>
              <a:gd name="T7" fmla="*/ 66 h 171"/>
              <a:gd name="T8" fmla="*/ 17 w 202"/>
              <a:gd name="T9" fmla="*/ 100 h 171"/>
              <a:gd name="T10" fmla="*/ 17 w 202"/>
              <a:gd name="T11" fmla="*/ 159 h 171"/>
              <a:gd name="T12" fmla="*/ 46 w 202"/>
              <a:gd name="T13" fmla="*/ 171 h 171"/>
              <a:gd name="T14" fmla="*/ 76 w 202"/>
              <a:gd name="T15" fmla="*/ 158 h 171"/>
              <a:gd name="T16" fmla="*/ 138 w 202"/>
              <a:gd name="T17" fmla="*/ 96 h 171"/>
              <a:gd name="T18" fmla="*/ 138 w 202"/>
              <a:gd name="T19" fmla="*/ 96 h 171"/>
              <a:gd name="T20" fmla="*/ 160 w 202"/>
              <a:gd name="T21" fmla="*/ 75 h 171"/>
              <a:gd name="T22" fmla="*/ 168 w 202"/>
              <a:gd name="T23" fmla="*/ 54 h 171"/>
              <a:gd name="T24" fmla="*/ 160 w 202"/>
              <a:gd name="T25" fmla="*/ 33 h 171"/>
              <a:gd name="T26" fmla="*/ 118 w 202"/>
              <a:gd name="T27" fmla="*/ 34 h 171"/>
              <a:gd name="T28" fmla="*/ 43 w 202"/>
              <a:gd name="T29" fmla="*/ 109 h 171"/>
              <a:gd name="T30" fmla="*/ 43 w 202"/>
              <a:gd name="T31" fmla="*/ 117 h 171"/>
              <a:gd name="T32" fmla="*/ 47 w 202"/>
              <a:gd name="T33" fmla="*/ 119 h 171"/>
              <a:gd name="T34" fmla="*/ 51 w 202"/>
              <a:gd name="T35" fmla="*/ 117 h 171"/>
              <a:gd name="T36" fmla="*/ 127 w 202"/>
              <a:gd name="T37" fmla="*/ 42 h 171"/>
              <a:gd name="T38" fmla="*/ 152 w 202"/>
              <a:gd name="T39" fmla="*/ 41 h 171"/>
              <a:gd name="T40" fmla="*/ 157 w 202"/>
              <a:gd name="T41" fmla="*/ 54 h 171"/>
              <a:gd name="T42" fmla="*/ 151 w 202"/>
              <a:gd name="T43" fmla="*/ 67 h 171"/>
              <a:gd name="T44" fmla="*/ 129 w 202"/>
              <a:gd name="T45" fmla="*/ 89 h 171"/>
              <a:gd name="T46" fmla="*/ 129 w 202"/>
              <a:gd name="T47" fmla="*/ 89 h 171"/>
              <a:gd name="T48" fmla="*/ 68 w 202"/>
              <a:gd name="T49" fmla="*/ 150 h 171"/>
              <a:gd name="T50" fmla="*/ 25 w 202"/>
              <a:gd name="T51" fmla="*/ 151 h 171"/>
              <a:gd name="T52" fmla="*/ 25 w 202"/>
              <a:gd name="T53" fmla="*/ 108 h 171"/>
              <a:gd name="T54" fmla="*/ 29 w 202"/>
              <a:gd name="T55" fmla="*/ 104 h 171"/>
              <a:gd name="T56" fmla="*/ 29 w 202"/>
              <a:gd name="T57" fmla="*/ 104 h 171"/>
              <a:gd name="T58" fmla="*/ 109 w 202"/>
              <a:gd name="T59" fmla="*/ 25 h 171"/>
              <a:gd name="T60" fmla="*/ 140 w 202"/>
              <a:gd name="T61" fmla="*/ 11 h 171"/>
              <a:gd name="T62" fmla="*/ 172 w 202"/>
              <a:gd name="T63" fmla="*/ 24 h 171"/>
              <a:gd name="T64" fmla="*/ 172 w 202"/>
              <a:gd name="T65" fmla="*/ 88 h 171"/>
              <a:gd name="T66" fmla="*/ 106 w 202"/>
              <a:gd name="T67" fmla="*/ 153 h 171"/>
              <a:gd name="T68" fmla="*/ 106 w 202"/>
              <a:gd name="T69" fmla="*/ 161 h 171"/>
              <a:gd name="T70" fmla="*/ 110 w 202"/>
              <a:gd name="T71" fmla="*/ 163 h 171"/>
              <a:gd name="T72" fmla="*/ 115 w 202"/>
              <a:gd name="T73" fmla="*/ 161 h 171"/>
              <a:gd name="T74" fmla="*/ 180 w 202"/>
              <a:gd name="T75" fmla="*/ 96 h 171"/>
              <a:gd name="T76" fmla="*/ 180 w 202"/>
              <a:gd name="T77" fmla="*/ 16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02" h="171">
                <a:moveTo>
                  <a:pt x="180" y="16"/>
                </a:moveTo>
                <a:cubicBezTo>
                  <a:pt x="170" y="5"/>
                  <a:pt x="155" y="0"/>
                  <a:pt x="140" y="0"/>
                </a:cubicBezTo>
                <a:cubicBezTo>
                  <a:pt x="125" y="0"/>
                  <a:pt x="111" y="6"/>
                  <a:pt x="100" y="16"/>
                </a:cubicBezTo>
                <a:cubicBezTo>
                  <a:pt x="51" y="66"/>
                  <a:pt x="51" y="66"/>
                  <a:pt x="51" y="66"/>
                </a:cubicBezTo>
                <a:cubicBezTo>
                  <a:pt x="17" y="100"/>
                  <a:pt x="17" y="100"/>
                  <a:pt x="17" y="100"/>
                </a:cubicBezTo>
                <a:cubicBezTo>
                  <a:pt x="1" y="116"/>
                  <a:pt x="0" y="143"/>
                  <a:pt x="17" y="159"/>
                </a:cubicBezTo>
                <a:cubicBezTo>
                  <a:pt x="25" y="167"/>
                  <a:pt x="35" y="171"/>
                  <a:pt x="46" y="171"/>
                </a:cubicBezTo>
                <a:cubicBezTo>
                  <a:pt x="57" y="171"/>
                  <a:pt x="68" y="167"/>
                  <a:pt x="76" y="158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60" y="75"/>
                  <a:pt x="160" y="75"/>
                  <a:pt x="160" y="75"/>
                </a:cubicBezTo>
                <a:cubicBezTo>
                  <a:pt x="165" y="69"/>
                  <a:pt x="168" y="62"/>
                  <a:pt x="168" y="54"/>
                </a:cubicBezTo>
                <a:cubicBezTo>
                  <a:pt x="169" y="46"/>
                  <a:pt x="166" y="39"/>
                  <a:pt x="160" y="33"/>
                </a:cubicBezTo>
                <a:cubicBezTo>
                  <a:pt x="149" y="22"/>
                  <a:pt x="130" y="22"/>
                  <a:pt x="118" y="34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41" y="111"/>
                  <a:pt x="41" y="115"/>
                  <a:pt x="43" y="117"/>
                </a:cubicBezTo>
                <a:cubicBezTo>
                  <a:pt x="44" y="118"/>
                  <a:pt x="46" y="119"/>
                  <a:pt x="47" y="119"/>
                </a:cubicBezTo>
                <a:cubicBezTo>
                  <a:pt x="49" y="119"/>
                  <a:pt x="50" y="118"/>
                  <a:pt x="51" y="117"/>
                </a:cubicBezTo>
                <a:cubicBezTo>
                  <a:pt x="127" y="42"/>
                  <a:pt x="127" y="42"/>
                  <a:pt x="127" y="42"/>
                </a:cubicBezTo>
                <a:cubicBezTo>
                  <a:pt x="134" y="35"/>
                  <a:pt x="145" y="35"/>
                  <a:pt x="152" y="41"/>
                </a:cubicBezTo>
                <a:cubicBezTo>
                  <a:pt x="155" y="45"/>
                  <a:pt x="157" y="49"/>
                  <a:pt x="157" y="54"/>
                </a:cubicBezTo>
                <a:cubicBezTo>
                  <a:pt x="157" y="59"/>
                  <a:pt x="155" y="63"/>
                  <a:pt x="151" y="67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68" y="150"/>
                  <a:pt x="68" y="150"/>
                  <a:pt x="68" y="150"/>
                </a:cubicBezTo>
                <a:cubicBezTo>
                  <a:pt x="56" y="162"/>
                  <a:pt x="36" y="163"/>
                  <a:pt x="25" y="151"/>
                </a:cubicBezTo>
                <a:cubicBezTo>
                  <a:pt x="13" y="139"/>
                  <a:pt x="13" y="120"/>
                  <a:pt x="25" y="108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109" y="25"/>
                  <a:pt x="109" y="25"/>
                  <a:pt x="109" y="25"/>
                </a:cubicBezTo>
                <a:cubicBezTo>
                  <a:pt x="117" y="16"/>
                  <a:pt x="128" y="11"/>
                  <a:pt x="140" y="11"/>
                </a:cubicBezTo>
                <a:cubicBezTo>
                  <a:pt x="152" y="11"/>
                  <a:pt x="164" y="16"/>
                  <a:pt x="172" y="24"/>
                </a:cubicBezTo>
                <a:cubicBezTo>
                  <a:pt x="190" y="42"/>
                  <a:pt x="189" y="70"/>
                  <a:pt x="172" y="8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4" y="155"/>
                  <a:pt x="104" y="159"/>
                  <a:pt x="106" y="161"/>
                </a:cubicBezTo>
                <a:cubicBezTo>
                  <a:pt x="108" y="162"/>
                  <a:pt x="109" y="163"/>
                  <a:pt x="110" y="163"/>
                </a:cubicBezTo>
                <a:cubicBezTo>
                  <a:pt x="112" y="163"/>
                  <a:pt x="113" y="162"/>
                  <a:pt x="115" y="161"/>
                </a:cubicBezTo>
                <a:cubicBezTo>
                  <a:pt x="180" y="96"/>
                  <a:pt x="180" y="96"/>
                  <a:pt x="180" y="96"/>
                </a:cubicBezTo>
                <a:cubicBezTo>
                  <a:pt x="202" y="74"/>
                  <a:pt x="202" y="38"/>
                  <a:pt x="180" y="16"/>
                </a:cubicBezTo>
                <a:close/>
              </a:path>
            </a:pathLst>
          </a:custGeom>
          <a:solidFill>
            <a:srgbClr val="5A327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2" name="Group 31"/>
          <p:cNvGrpSpPr/>
          <p:nvPr/>
        </p:nvGrpSpPr>
        <p:grpSpPr>
          <a:xfrm>
            <a:off x="687337" y="1062750"/>
            <a:ext cx="432000" cy="432000"/>
            <a:chOff x="8686801" y="2019300"/>
            <a:chExt cx="528638" cy="565150"/>
          </a:xfrm>
          <a:solidFill>
            <a:srgbClr val="5A327D"/>
          </a:solidFill>
        </p:grpSpPr>
        <p:sp>
          <p:nvSpPr>
            <p:cNvPr id="33" name="Freeform 32"/>
            <p:cNvSpPr/>
            <p:nvPr/>
          </p:nvSpPr>
          <p:spPr bwMode="auto">
            <a:xfrm>
              <a:off x="8785226" y="2501900"/>
              <a:ext cx="331788" cy="82550"/>
            </a:xfrm>
            <a:custGeom>
              <a:avLst/>
              <a:gdLst>
                <a:gd name="T0" fmla="*/ 121 w 122"/>
                <a:gd name="T1" fmla="*/ 24 h 30"/>
                <a:gd name="T2" fmla="*/ 107 w 122"/>
                <a:gd name="T3" fmla="*/ 2 h 30"/>
                <a:gd name="T4" fmla="*/ 104 w 122"/>
                <a:gd name="T5" fmla="*/ 0 h 30"/>
                <a:gd name="T6" fmla="*/ 62 w 122"/>
                <a:gd name="T7" fmla="*/ 0 h 30"/>
                <a:gd name="T8" fmla="*/ 60 w 122"/>
                <a:gd name="T9" fmla="*/ 0 h 30"/>
                <a:gd name="T10" fmla="*/ 18 w 122"/>
                <a:gd name="T11" fmla="*/ 0 h 30"/>
                <a:gd name="T12" fmla="*/ 15 w 122"/>
                <a:gd name="T13" fmla="*/ 2 h 30"/>
                <a:gd name="T14" fmla="*/ 1 w 122"/>
                <a:gd name="T15" fmla="*/ 24 h 30"/>
                <a:gd name="T16" fmla="*/ 2 w 122"/>
                <a:gd name="T17" fmla="*/ 29 h 30"/>
                <a:gd name="T18" fmla="*/ 4 w 122"/>
                <a:gd name="T19" fmla="*/ 30 h 30"/>
                <a:gd name="T20" fmla="*/ 8 w 122"/>
                <a:gd name="T21" fmla="*/ 28 h 30"/>
                <a:gd name="T22" fmla="*/ 20 w 122"/>
                <a:gd name="T23" fmla="*/ 8 h 30"/>
                <a:gd name="T24" fmla="*/ 60 w 122"/>
                <a:gd name="T25" fmla="*/ 8 h 30"/>
                <a:gd name="T26" fmla="*/ 62 w 122"/>
                <a:gd name="T27" fmla="*/ 8 h 30"/>
                <a:gd name="T28" fmla="*/ 102 w 122"/>
                <a:gd name="T29" fmla="*/ 8 h 30"/>
                <a:gd name="T30" fmla="*/ 114 w 122"/>
                <a:gd name="T31" fmla="*/ 28 h 30"/>
                <a:gd name="T32" fmla="*/ 118 w 122"/>
                <a:gd name="T33" fmla="*/ 30 h 30"/>
                <a:gd name="T34" fmla="*/ 120 w 122"/>
                <a:gd name="T35" fmla="*/ 29 h 30"/>
                <a:gd name="T36" fmla="*/ 121 w 122"/>
                <a:gd name="T37" fmla="*/ 2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2" h="30">
                  <a:moveTo>
                    <a:pt x="121" y="24"/>
                  </a:moveTo>
                  <a:cubicBezTo>
                    <a:pt x="107" y="2"/>
                    <a:pt x="107" y="2"/>
                    <a:pt x="107" y="2"/>
                  </a:cubicBezTo>
                  <a:cubicBezTo>
                    <a:pt x="106" y="1"/>
                    <a:pt x="105" y="0"/>
                    <a:pt x="104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5" y="1"/>
                    <a:pt x="15" y="2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26"/>
                    <a:pt x="0" y="28"/>
                    <a:pt x="2" y="29"/>
                  </a:cubicBezTo>
                  <a:cubicBezTo>
                    <a:pt x="3" y="30"/>
                    <a:pt x="3" y="30"/>
                    <a:pt x="4" y="30"/>
                  </a:cubicBezTo>
                  <a:cubicBezTo>
                    <a:pt x="6" y="30"/>
                    <a:pt x="7" y="29"/>
                    <a:pt x="8" y="2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102" y="8"/>
                    <a:pt x="102" y="8"/>
                    <a:pt x="102" y="8"/>
                  </a:cubicBezTo>
                  <a:cubicBezTo>
                    <a:pt x="114" y="28"/>
                    <a:pt x="114" y="28"/>
                    <a:pt x="114" y="28"/>
                  </a:cubicBezTo>
                  <a:cubicBezTo>
                    <a:pt x="115" y="29"/>
                    <a:pt x="116" y="30"/>
                    <a:pt x="118" y="30"/>
                  </a:cubicBezTo>
                  <a:cubicBezTo>
                    <a:pt x="118" y="30"/>
                    <a:pt x="119" y="30"/>
                    <a:pt x="120" y="29"/>
                  </a:cubicBezTo>
                  <a:cubicBezTo>
                    <a:pt x="122" y="28"/>
                    <a:pt x="122" y="26"/>
                    <a:pt x="121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3"/>
            <p:cNvSpPr/>
            <p:nvPr/>
          </p:nvSpPr>
          <p:spPr bwMode="auto">
            <a:xfrm>
              <a:off x="8686801" y="2019300"/>
              <a:ext cx="165100" cy="149225"/>
            </a:xfrm>
            <a:custGeom>
              <a:avLst/>
              <a:gdLst>
                <a:gd name="T0" fmla="*/ 33 w 61"/>
                <a:gd name="T1" fmla="*/ 0 h 55"/>
                <a:gd name="T2" fmla="*/ 0 w 61"/>
                <a:gd name="T3" fmla="*/ 33 h 55"/>
                <a:gd name="T4" fmla="*/ 7 w 61"/>
                <a:gd name="T5" fmla="*/ 54 h 55"/>
                <a:gd name="T6" fmla="*/ 10 w 61"/>
                <a:gd name="T7" fmla="*/ 55 h 55"/>
                <a:gd name="T8" fmla="*/ 13 w 61"/>
                <a:gd name="T9" fmla="*/ 55 h 55"/>
                <a:gd name="T10" fmla="*/ 59 w 61"/>
                <a:gd name="T11" fmla="*/ 19 h 55"/>
                <a:gd name="T12" fmla="*/ 60 w 61"/>
                <a:gd name="T13" fmla="*/ 13 h 55"/>
                <a:gd name="T14" fmla="*/ 33 w 61"/>
                <a:gd name="T15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55">
                  <a:moveTo>
                    <a:pt x="33" y="0"/>
                  </a:moveTo>
                  <a:cubicBezTo>
                    <a:pt x="15" y="0"/>
                    <a:pt x="0" y="15"/>
                    <a:pt x="0" y="33"/>
                  </a:cubicBezTo>
                  <a:cubicBezTo>
                    <a:pt x="0" y="41"/>
                    <a:pt x="2" y="48"/>
                    <a:pt x="7" y="54"/>
                  </a:cubicBezTo>
                  <a:cubicBezTo>
                    <a:pt x="8" y="55"/>
                    <a:pt x="9" y="55"/>
                    <a:pt x="10" y="55"/>
                  </a:cubicBezTo>
                  <a:cubicBezTo>
                    <a:pt x="11" y="55"/>
                    <a:pt x="12" y="55"/>
                    <a:pt x="13" y="55"/>
                  </a:cubicBezTo>
                  <a:cubicBezTo>
                    <a:pt x="59" y="19"/>
                    <a:pt x="59" y="19"/>
                    <a:pt x="59" y="19"/>
                  </a:cubicBezTo>
                  <a:cubicBezTo>
                    <a:pt x="61" y="17"/>
                    <a:pt x="61" y="15"/>
                    <a:pt x="60" y="13"/>
                  </a:cubicBezTo>
                  <a:cubicBezTo>
                    <a:pt x="54" y="5"/>
                    <a:pt x="44" y="0"/>
                    <a:pt x="3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4"/>
            <p:cNvSpPr/>
            <p:nvPr/>
          </p:nvSpPr>
          <p:spPr bwMode="auto">
            <a:xfrm>
              <a:off x="9048751" y="2019300"/>
              <a:ext cx="166688" cy="149225"/>
            </a:xfrm>
            <a:custGeom>
              <a:avLst/>
              <a:gdLst>
                <a:gd name="T0" fmla="*/ 28 w 61"/>
                <a:gd name="T1" fmla="*/ 0 h 55"/>
                <a:gd name="T2" fmla="*/ 1 w 61"/>
                <a:gd name="T3" fmla="*/ 13 h 55"/>
                <a:gd name="T4" fmla="*/ 2 w 61"/>
                <a:gd name="T5" fmla="*/ 19 h 55"/>
                <a:gd name="T6" fmla="*/ 48 w 61"/>
                <a:gd name="T7" fmla="*/ 55 h 55"/>
                <a:gd name="T8" fmla="*/ 51 w 61"/>
                <a:gd name="T9" fmla="*/ 55 h 55"/>
                <a:gd name="T10" fmla="*/ 54 w 61"/>
                <a:gd name="T11" fmla="*/ 54 h 55"/>
                <a:gd name="T12" fmla="*/ 61 w 61"/>
                <a:gd name="T13" fmla="*/ 33 h 55"/>
                <a:gd name="T14" fmla="*/ 28 w 61"/>
                <a:gd name="T15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55">
                  <a:moveTo>
                    <a:pt x="28" y="0"/>
                  </a:moveTo>
                  <a:cubicBezTo>
                    <a:pt x="17" y="0"/>
                    <a:pt x="7" y="5"/>
                    <a:pt x="1" y="13"/>
                  </a:cubicBezTo>
                  <a:cubicBezTo>
                    <a:pt x="0" y="15"/>
                    <a:pt x="0" y="17"/>
                    <a:pt x="2" y="19"/>
                  </a:cubicBezTo>
                  <a:cubicBezTo>
                    <a:pt x="48" y="55"/>
                    <a:pt x="48" y="55"/>
                    <a:pt x="48" y="55"/>
                  </a:cubicBezTo>
                  <a:cubicBezTo>
                    <a:pt x="49" y="55"/>
                    <a:pt x="50" y="55"/>
                    <a:pt x="51" y="55"/>
                  </a:cubicBezTo>
                  <a:cubicBezTo>
                    <a:pt x="52" y="55"/>
                    <a:pt x="53" y="55"/>
                    <a:pt x="54" y="54"/>
                  </a:cubicBezTo>
                  <a:cubicBezTo>
                    <a:pt x="58" y="48"/>
                    <a:pt x="61" y="41"/>
                    <a:pt x="61" y="33"/>
                  </a:cubicBezTo>
                  <a:cubicBezTo>
                    <a:pt x="61" y="15"/>
                    <a:pt x="46" y="0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223"/>
            <p:cNvSpPr>
              <a:spLocks noEditPoints="1"/>
            </p:cNvSpPr>
            <p:nvPr/>
          </p:nvSpPr>
          <p:spPr bwMode="auto">
            <a:xfrm>
              <a:off x="8743951" y="2073275"/>
              <a:ext cx="411163" cy="414338"/>
            </a:xfrm>
            <a:custGeom>
              <a:avLst/>
              <a:gdLst>
                <a:gd name="T0" fmla="*/ 76 w 151"/>
                <a:gd name="T1" fmla="*/ 0 h 152"/>
                <a:gd name="T2" fmla="*/ 0 w 151"/>
                <a:gd name="T3" fmla="*/ 76 h 152"/>
                <a:gd name="T4" fmla="*/ 76 w 151"/>
                <a:gd name="T5" fmla="*/ 152 h 152"/>
                <a:gd name="T6" fmla="*/ 151 w 151"/>
                <a:gd name="T7" fmla="*/ 76 h 152"/>
                <a:gd name="T8" fmla="*/ 76 w 151"/>
                <a:gd name="T9" fmla="*/ 0 h 152"/>
                <a:gd name="T10" fmla="*/ 104 w 151"/>
                <a:gd name="T11" fmla="*/ 82 h 152"/>
                <a:gd name="T12" fmla="*/ 77 w 151"/>
                <a:gd name="T13" fmla="*/ 82 h 152"/>
                <a:gd name="T14" fmla="*/ 71 w 151"/>
                <a:gd name="T15" fmla="*/ 76 h 152"/>
                <a:gd name="T16" fmla="*/ 71 w 151"/>
                <a:gd name="T17" fmla="*/ 24 h 152"/>
                <a:gd name="T18" fmla="*/ 77 w 151"/>
                <a:gd name="T19" fmla="*/ 18 h 152"/>
                <a:gd name="T20" fmla="*/ 83 w 151"/>
                <a:gd name="T21" fmla="*/ 24 h 152"/>
                <a:gd name="T22" fmla="*/ 83 w 151"/>
                <a:gd name="T23" fmla="*/ 70 h 152"/>
                <a:gd name="T24" fmla="*/ 104 w 151"/>
                <a:gd name="T25" fmla="*/ 70 h 152"/>
                <a:gd name="T26" fmla="*/ 110 w 151"/>
                <a:gd name="T27" fmla="*/ 76 h 152"/>
                <a:gd name="T28" fmla="*/ 104 w 151"/>
                <a:gd name="T29" fmla="*/ 8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1" h="152">
                  <a:moveTo>
                    <a:pt x="76" y="0"/>
                  </a:moveTo>
                  <a:cubicBezTo>
                    <a:pt x="34" y="0"/>
                    <a:pt x="0" y="34"/>
                    <a:pt x="0" y="76"/>
                  </a:cubicBezTo>
                  <a:cubicBezTo>
                    <a:pt x="0" y="118"/>
                    <a:pt x="34" y="152"/>
                    <a:pt x="76" y="152"/>
                  </a:cubicBezTo>
                  <a:cubicBezTo>
                    <a:pt x="118" y="152"/>
                    <a:pt x="151" y="118"/>
                    <a:pt x="151" y="76"/>
                  </a:cubicBezTo>
                  <a:cubicBezTo>
                    <a:pt x="151" y="34"/>
                    <a:pt x="118" y="0"/>
                    <a:pt x="76" y="0"/>
                  </a:cubicBezTo>
                  <a:close/>
                  <a:moveTo>
                    <a:pt x="104" y="82"/>
                  </a:moveTo>
                  <a:cubicBezTo>
                    <a:pt x="77" y="82"/>
                    <a:pt x="77" y="82"/>
                    <a:pt x="77" y="82"/>
                  </a:cubicBezTo>
                  <a:cubicBezTo>
                    <a:pt x="73" y="82"/>
                    <a:pt x="71" y="79"/>
                    <a:pt x="71" y="76"/>
                  </a:cubicBezTo>
                  <a:cubicBezTo>
                    <a:pt x="71" y="24"/>
                    <a:pt x="71" y="24"/>
                    <a:pt x="71" y="24"/>
                  </a:cubicBezTo>
                  <a:cubicBezTo>
                    <a:pt x="71" y="21"/>
                    <a:pt x="73" y="18"/>
                    <a:pt x="77" y="18"/>
                  </a:cubicBezTo>
                  <a:cubicBezTo>
                    <a:pt x="80" y="18"/>
                    <a:pt x="83" y="21"/>
                    <a:pt x="83" y="24"/>
                  </a:cubicBezTo>
                  <a:cubicBezTo>
                    <a:pt x="83" y="70"/>
                    <a:pt x="83" y="70"/>
                    <a:pt x="83" y="70"/>
                  </a:cubicBezTo>
                  <a:cubicBezTo>
                    <a:pt x="104" y="70"/>
                    <a:pt x="104" y="70"/>
                    <a:pt x="104" y="70"/>
                  </a:cubicBezTo>
                  <a:cubicBezTo>
                    <a:pt x="107" y="70"/>
                    <a:pt x="110" y="72"/>
                    <a:pt x="110" y="76"/>
                  </a:cubicBezTo>
                  <a:cubicBezTo>
                    <a:pt x="110" y="79"/>
                    <a:pt x="107" y="82"/>
                    <a:pt x="104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4175" y="3183890"/>
            <a:ext cx="2181860" cy="7956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1" name="文本框 100"/>
          <p:cNvSpPr txBox="1"/>
          <p:nvPr/>
        </p:nvSpPr>
        <p:spPr>
          <a:xfrm>
            <a:off x="1242060" y="4086860"/>
            <a:ext cx="9878695" cy="5340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20000"/>
              </a:lnSpc>
            </a:pP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也可以用</a:t>
            </a:r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相对误差（</a:t>
            </a:r>
            <a:r>
              <a:rPr lang="en-US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relative error</a:t>
            </a:r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sz="2400" i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λ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表示近似算法的近似程度，定义为：</a:t>
            </a:r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0390" y="4885055"/>
            <a:ext cx="1588770" cy="9486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1212215" y="977900"/>
            <a:ext cx="10073640" cy="5340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3495" algn="just" fontAlgn="auto">
              <a:lnSpc>
                <a:spcPct val="120000"/>
              </a:lnSpc>
            </a:pP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如何衡量近似最优解的质量呢？</a:t>
            </a:r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42060" y="1668780"/>
            <a:ext cx="10193020" cy="14204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 fontAlgn="auto">
              <a:lnSpc>
                <a:spcPct val="120000"/>
              </a:lnSpc>
            </a:pP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假设近似算法求解最优化问题，且每个可行解对应的目标函数值均为正数。若一个最优化问题的最优值为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，求解该问题的近似算法求得的近似最优值为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，则将该近似算法的</a:t>
            </a:r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近似比（</a:t>
            </a:r>
            <a:r>
              <a:rPr lang="en-US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approximate ratio</a:t>
            </a:r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sz="2400" i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η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定义为：</a:t>
            </a:r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Freeform 84"/>
          <p:cNvSpPr/>
          <p:nvPr/>
        </p:nvSpPr>
        <p:spPr bwMode="auto">
          <a:xfrm>
            <a:off x="697497" y="4184753"/>
            <a:ext cx="432000" cy="360000"/>
          </a:xfrm>
          <a:custGeom>
            <a:avLst/>
            <a:gdLst>
              <a:gd name="T0" fmla="*/ 180 w 202"/>
              <a:gd name="T1" fmla="*/ 16 h 171"/>
              <a:gd name="T2" fmla="*/ 140 w 202"/>
              <a:gd name="T3" fmla="*/ 0 h 171"/>
              <a:gd name="T4" fmla="*/ 100 w 202"/>
              <a:gd name="T5" fmla="*/ 16 h 171"/>
              <a:gd name="T6" fmla="*/ 51 w 202"/>
              <a:gd name="T7" fmla="*/ 66 h 171"/>
              <a:gd name="T8" fmla="*/ 17 w 202"/>
              <a:gd name="T9" fmla="*/ 100 h 171"/>
              <a:gd name="T10" fmla="*/ 17 w 202"/>
              <a:gd name="T11" fmla="*/ 159 h 171"/>
              <a:gd name="T12" fmla="*/ 46 w 202"/>
              <a:gd name="T13" fmla="*/ 171 h 171"/>
              <a:gd name="T14" fmla="*/ 76 w 202"/>
              <a:gd name="T15" fmla="*/ 158 h 171"/>
              <a:gd name="T16" fmla="*/ 138 w 202"/>
              <a:gd name="T17" fmla="*/ 96 h 171"/>
              <a:gd name="T18" fmla="*/ 138 w 202"/>
              <a:gd name="T19" fmla="*/ 96 h 171"/>
              <a:gd name="T20" fmla="*/ 160 w 202"/>
              <a:gd name="T21" fmla="*/ 75 h 171"/>
              <a:gd name="T22" fmla="*/ 168 w 202"/>
              <a:gd name="T23" fmla="*/ 54 h 171"/>
              <a:gd name="T24" fmla="*/ 160 w 202"/>
              <a:gd name="T25" fmla="*/ 33 h 171"/>
              <a:gd name="T26" fmla="*/ 118 w 202"/>
              <a:gd name="T27" fmla="*/ 34 h 171"/>
              <a:gd name="T28" fmla="*/ 43 w 202"/>
              <a:gd name="T29" fmla="*/ 109 h 171"/>
              <a:gd name="T30" fmla="*/ 43 w 202"/>
              <a:gd name="T31" fmla="*/ 117 h 171"/>
              <a:gd name="T32" fmla="*/ 47 w 202"/>
              <a:gd name="T33" fmla="*/ 119 h 171"/>
              <a:gd name="T34" fmla="*/ 51 w 202"/>
              <a:gd name="T35" fmla="*/ 117 h 171"/>
              <a:gd name="T36" fmla="*/ 127 w 202"/>
              <a:gd name="T37" fmla="*/ 42 h 171"/>
              <a:gd name="T38" fmla="*/ 152 w 202"/>
              <a:gd name="T39" fmla="*/ 41 h 171"/>
              <a:gd name="T40" fmla="*/ 157 w 202"/>
              <a:gd name="T41" fmla="*/ 54 h 171"/>
              <a:gd name="T42" fmla="*/ 151 w 202"/>
              <a:gd name="T43" fmla="*/ 67 h 171"/>
              <a:gd name="T44" fmla="*/ 129 w 202"/>
              <a:gd name="T45" fmla="*/ 89 h 171"/>
              <a:gd name="T46" fmla="*/ 129 w 202"/>
              <a:gd name="T47" fmla="*/ 89 h 171"/>
              <a:gd name="T48" fmla="*/ 68 w 202"/>
              <a:gd name="T49" fmla="*/ 150 h 171"/>
              <a:gd name="T50" fmla="*/ 25 w 202"/>
              <a:gd name="T51" fmla="*/ 151 h 171"/>
              <a:gd name="T52" fmla="*/ 25 w 202"/>
              <a:gd name="T53" fmla="*/ 108 h 171"/>
              <a:gd name="T54" fmla="*/ 29 w 202"/>
              <a:gd name="T55" fmla="*/ 104 h 171"/>
              <a:gd name="T56" fmla="*/ 29 w 202"/>
              <a:gd name="T57" fmla="*/ 104 h 171"/>
              <a:gd name="T58" fmla="*/ 109 w 202"/>
              <a:gd name="T59" fmla="*/ 25 h 171"/>
              <a:gd name="T60" fmla="*/ 140 w 202"/>
              <a:gd name="T61" fmla="*/ 11 h 171"/>
              <a:gd name="T62" fmla="*/ 172 w 202"/>
              <a:gd name="T63" fmla="*/ 24 h 171"/>
              <a:gd name="T64" fmla="*/ 172 w 202"/>
              <a:gd name="T65" fmla="*/ 88 h 171"/>
              <a:gd name="T66" fmla="*/ 106 w 202"/>
              <a:gd name="T67" fmla="*/ 153 h 171"/>
              <a:gd name="T68" fmla="*/ 106 w 202"/>
              <a:gd name="T69" fmla="*/ 161 h 171"/>
              <a:gd name="T70" fmla="*/ 110 w 202"/>
              <a:gd name="T71" fmla="*/ 163 h 171"/>
              <a:gd name="T72" fmla="*/ 115 w 202"/>
              <a:gd name="T73" fmla="*/ 161 h 171"/>
              <a:gd name="T74" fmla="*/ 180 w 202"/>
              <a:gd name="T75" fmla="*/ 96 h 171"/>
              <a:gd name="T76" fmla="*/ 180 w 202"/>
              <a:gd name="T77" fmla="*/ 16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02" h="171">
                <a:moveTo>
                  <a:pt x="180" y="16"/>
                </a:moveTo>
                <a:cubicBezTo>
                  <a:pt x="170" y="5"/>
                  <a:pt x="155" y="0"/>
                  <a:pt x="140" y="0"/>
                </a:cubicBezTo>
                <a:cubicBezTo>
                  <a:pt x="125" y="0"/>
                  <a:pt x="111" y="6"/>
                  <a:pt x="100" y="16"/>
                </a:cubicBezTo>
                <a:cubicBezTo>
                  <a:pt x="51" y="66"/>
                  <a:pt x="51" y="66"/>
                  <a:pt x="51" y="66"/>
                </a:cubicBezTo>
                <a:cubicBezTo>
                  <a:pt x="17" y="100"/>
                  <a:pt x="17" y="100"/>
                  <a:pt x="17" y="100"/>
                </a:cubicBezTo>
                <a:cubicBezTo>
                  <a:pt x="1" y="116"/>
                  <a:pt x="0" y="143"/>
                  <a:pt x="17" y="159"/>
                </a:cubicBezTo>
                <a:cubicBezTo>
                  <a:pt x="25" y="167"/>
                  <a:pt x="35" y="171"/>
                  <a:pt x="46" y="171"/>
                </a:cubicBezTo>
                <a:cubicBezTo>
                  <a:pt x="57" y="171"/>
                  <a:pt x="68" y="167"/>
                  <a:pt x="76" y="158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60" y="75"/>
                  <a:pt x="160" y="75"/>
                  <a:pt x="160" y="75"/>
                </a:cubicBezTo>
                <a:cubicBezTo>
                  <a:pt x="165" y="69"/>
                  <a:pt x="168" y="62"/>
                  <a:pt x="168" y="54"/>
                </a:cubicBezTo>
                <a:cubicBezTo>
                  <a:pt x="169" y="46"/>
                  <a:pt x="166" y="39"/>
                  <a:pt x="160" y="33"/>
                </a:cubicBezTo>
                <a:cubicBezTo>
                  <a:pt x="149" y="22"/>
                  <a:pt x="130" y="22"/>
                  <a:pt x="118" y="34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41" y="111"/>
                  <a:pt x="41" y="115"/>
                  <a:pt x="43" y="117"/>
                </a:cubicBezTo>
                <a:cubicBezTo>
                  <a:pt x="44" y="118"/>
                  <a:pt x="46" y="119"/>
                  <a:pt x="47" y="119"/>
                </a:cubicBezTo>
                <a:cubicBezTo>
                  <a:pt x="49" y="119"/>
                  <a:pt x="50" y="118"/>
                  <a:pt x="51" y="117"/>
                </a:cubicBezTo>
                <a:cubicBezTo>
                  <a:pt x="127" y="42"/>
                  <a:pt x="127" y="42"/>
                  <a:pt x="127" y="42"/>
                </a:cubicBezTo>
                <a:cubicBezTo>
                  <a:pt x="134" y="35"/>
                  <a:pt x="145" y="35"/>
                  <a:pt x="152" y="41"/>
                </a:cubicBezTo>
                <a:cubicBezTo>
                  <a:pt x="155" y="45"/>
                  <a:pt x="157" y="49"/>
                  <a:pt x="157" y="54"/>
                </a:cubicBezTo>
                <a:cubicBezTo>
                  <a:pt x="157" y="59"/>
                  <a:pt x="155" y="63"/>
                  <a:pt x="151" y="67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68" y="150"/>
                  <a:pt x="68" y="150"/>
                  <a:pt x="68" y="150"/>
                </a:cubicBezTo>
                <a:cubicBezTo>
                  <a:pt x="56" y="162"/>
                  <a:pt x="36" y="163"/>
                  <a:pt x="25" y="151"/>
                </a:cubicBezTo>
                <a:cubicBezTo>
                  <a:pt x="13" y="139"/>
                  <a:pt x="13" y="120"/>
                  <a:pt x="25" y="108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109" y="25"/>
                  <a:pt x="109" y="25"/>
                  <a:pt x="109" y="25"/>
                </a:cubicBezTo>
                <a:cubicBezTo>
                  <a:pt x="117" y="16"/>
                  <a:pt x="128" y="11"/>
                  <a:pt x="140" y="11"/>
                </a:cubicBezTo>
                <a:cubicBezTo>
                  <a:pt x="152" y="11"/>
                  <a:pt x="164" y="16"/>
                  <a:pt x="172" y="24"/>
                </a:cubicBezTo>
                <a:cubicBezTo>
                  <a:pt x="190" y="42"/>
                  <a:pt x="189" y="70"/>
                  <a:pt x="172" y="8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4" y="155"/>
                  <a:pt x="104" y="159"/>
                  <a:pt x="106" y="161"/>
                </a:cubicBezTo>
                <a:cubicBezTo>
                  <a:pt x="108" y="162"/>
                  <a:pt x="109" y="163"/>
                  <a:pt x="110" y="163"/>
                </a:cubicBezTo>
                <a:cubicBezTo>
                  <a:pt x="112" y="163"/>
                  <a:pt x="113" y="162"/>
                  <a:pt x="115" y="161"/>
                </a:cubicBezTo>
                <a:cubicBezTo>
                  <a:pt x="180" y="96"/>
                  <a:pt x="180" y="96"/>
                  <a:pt x="180" y="96"/>
                </a:cubicBezTo>
                <a:cubicBezTo>
                  <a:pt x="202" y="74"/>
                  <a:pt x="202" y="38"/>
                  <a:pt x="180" y="16"/>
                </a:cubicBezTo>
                <a:close/>
              </a:path>
            </a:pathLst>
          </a:custGeom>
          <a:solidFill>
            <a:srgbClr val="5A327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1" grpId="0"/>
      <p:bldP spid="9" grpId="0"/>
      <p:bldP spid="10" grpId="0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13.4.2  子集和问题</a:t>
            </a:r>
          </a:p>
        </p:txBody>
      </p:sp>
      <p:sp>
        <p:nvSpPr>
          <p:cNvPr id="101" name="文本框 100"/>
          <p:cNvSpPr txBox="1"/>
          <p:nvPr/>
        </p:nvSpPr>
        <p:spPr>
          <a:xfrm>
            <a:off x="528955" y="806450"/>
            <a:ext cx="10914380" cy="9772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 b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【问题】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给定</a:t>
            </a:r>
            <a:r>
              <a:rPr 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一个正整数集合</a:t>
            </a:r>
            <a:r>
              <a:rPr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={</a:t>
            </a:r>
            <a:r>
              <a:rPr lang="en-US" sz="2400" b="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sz="2400" b="0" baseline="-25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sz="2400" b="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sz="2400" b="0" baseline="-25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,…, </a:t>
            </a:r>
            <a:r>
              <a:rPr lang="en-US" sz="2400" b="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sz="2400" b="0" i="1" baseline="-25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r>
              <a:rPr 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子集和问题（</a:t>
            </a:r>
            <a:r>
              <a:rPr lang="en-US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sum of sub-set problem</a:t>
            </a:r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要求在集合</a:t>
            </a:r>
            <a:r>
              <a:rPr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 </a:t>
            </a:r>
            <a:r>
              <a:rPr 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中，找出不超过正整数</a:t>
            </a:r>
            <a:r>
              <a:rPr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 </a:t>
            </a:r>
            <a:r>
              <a:rPr 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的最大和。</a:t>
            </a:r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8955" y="1859915"/>
            <a:ext cx="10914380" cy="45332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 b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【想法】</a:t>
            </a:r>
            <a:r>
              <a:rPr 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考虑蛮力法求解子集和问题：</a:t>
            </a:r>
          </a:p>
          <a:p>
            <a:pPr indent="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22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zh-CN" sz="22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2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sz="22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）将所有</a:t>
            </a:r>
            <a:r>
              <a:rPr lang="zh-CN" sz="22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子集和的集合</a:t>
            </a:r>
            <a:r>
              <a:rPr lang="zh-CN" sz="22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初始化为</a:t>
            </a:r>
            <a:r>
              <a:rPr lang="en-US" altLang="zh-CN" sz="22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b="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en-US" sz="2200" b="0" baseline="-25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sz="22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={0}</a:t>
            </a:r>
            <a:r>
              <a:rPr lang="zh-CN" altLang="en-US" sz="22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pPr indent="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22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zh-CN" altLang="en-US" sz="22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2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2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sz="22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求子集和</a:t>
            </a:r>
            <a:r>
              <a:rPr lang="zh-CN" sz="22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包含</a:t>
            </a:r>
            <a:r>
              <a:rPr lang="en-US" altLang="zh-CN" sz="22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b="0" i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sz="2200" b="0" baseline="-250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sz="22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的情况，即</a:t>
            </a:r>
            <a:r>
              <a:rPr lang="en-US" altLang="zh-CN" sz="22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b="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en-US" sz="2200" b="0" baseline="-25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</a:t>
            </a:r>
            <a:r>
              <a:rPr lang="zh-CN" sz="22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的每一个元素加上</a:t>
            </a:r>
            <a:r>
              <a:rPr lang="en-US" altLang="zh-CN" sz="22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b="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sz="2200" b="0" baseline="-25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sz="22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（用</a:t>
            </a:r>
            <a:r>
              <a:rPr lang="en-US" altLang="zh-CN" sz="22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b="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en-US" sz="2200" b="0" baseline="-25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sz="22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sz="2200" b="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sz="2200" b="0" baseline="-25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sz="22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表示），则</a:t>
            </a:r>
            <a:r>
              <a:rPr lang="en-US" sz="2200" b="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en-US" sz="2200" b="0" baseline="-25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2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sz="2200" b="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en-US" sz="2200" b="0" baseline="-25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sz="22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∪(</a:t>
            </a:r>
            <a:r>
              <a:rPr lang="en-US" sz="2200" b="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en-US" sz="2200" b="0" baseline="-25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sz="22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sz="2200" b="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sz="2200" b="0" baseline="-25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2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)={0, </a:t>
            </a:r>
            <a:r>
              <a:rPr lang="en-US" sz="2200" b="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sz="2200" b="0" baseline="-25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2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r>
              <a:rPr lang="zh-CN" sz="22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pPr indent="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22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zh-CN" sz="22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2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sz="22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）再求子集和</a:t>
            </a:r>
            <a:r>
              <a:rPr lang="zh-CN" sz="22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包含</a:t>
            </a:r>
            <a:r>
              <a:rPr lang="en-US" altLang="zh-CN" sz="22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b="0" i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sz="2200" b="0" baseline="-250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zh-CN" sz="22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的情况，即</a:t>
            </a:r>
            <a:r>
              <a:rPr lang="en-US" altLang="zh-CN" sz="22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b="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en-US" sz="2200" b="0" baseline="-25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sz="22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的每一个元素加上</a:t>
            </a:r>
            <a:r>
              <a:rPr lang="en-US" altLang="zh-CN" sz="22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b="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sz="2200" b="0" baseline="-25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sz="22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</a:t>
            </a:r>
            <a:r>
              <a:rPr lang="en-US" altLang="zh-CN" sz="22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b="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en-US" sz="2200" b="0" baseline="-25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2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sz="2200" b="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en-US" sz="2200" b="0" baseline="-25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2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∪(</a:t>
            </a:r>
            <a:r>
              <a:rPr lang="en-US" sz="2200" b="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en-US" sz="2200" b="0" baseline="-25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2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sz="2200" b="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sz="2200" b="0" baseline="-25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2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)={0, </a:t>
            </a:r>
            <a:r>
              <a:rPr lang="en-US" sz="2200" b="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sz="2200" b="0" baseline="-25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2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sz="2200" b="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sz="2200" b="0" baseline="-25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2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sz="2200" b="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sz="2200" b="0" baseline="-25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2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sz="2200" b="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sz="2200" b="0" baseline="-25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2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r>
              <a:rPr lang="zh-CN" sz="22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pPr indent="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22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zh-CN" sz="22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依此类推，一般情况下，为求子集和包含</a:t>
            </a:r>
            <a:r>
              <a:rPr lang="en-US" altLang="zh-CN" sz="22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b="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sz="2200" b="0" i="1" baseline="-25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sz="22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sz="22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≤ </a:t>
            </a:r>
            <a:r>
              <a:rPr lang="en-US" sz="2200" b="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 </a:t>
            </a:r>
            <a:r>
              <a:rPr lang="en-US" sz="22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≤ </a:t>
            </a:r>
            <a:r>
              <a:rPr lang="en-US" sz="2200" b="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sz="22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）的情况，即</a:t>
            </a:r>
            <a:r>
              <a:rPr lang="en-US" altLang="zh-CN" sz="22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b="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en-US" sz="2200" b="0" i="1" baseline="-25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b="0" baseline="-25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-1 </a:t>
            </a:r>
            <a:r>
              <a:rPr lang="zh-CN" sz="22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的每一个元素加上</a:t>
            </a:r>
            <a:r>
              <a:rPr lang="en-US" altLang="zh-CN" sz="22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b="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sz="2200" b="0" i="1" baseline="-25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sz="22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</a:t>
            </a:r>
            <a:r>
              <a:rPr lang="en-US" altLang="zh-CN" sz="22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b="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en-US" sz="2200" b="0" i="1" baseline="-25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sz="2200" b="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en-US" sz="2200" b="0" i="1" baseline="-25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b="0" baseline="-25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-1</a:t>
            </a:r>
            <a:r>
              <a:rPr lang="en-US" sz="22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∪(</a:t>
            </a:r>
            <a:r>
              <a:rPr lang="en-US" sz="2200" b="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en-US" sz="2200" b="0" i="1" baseline="-25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b="0" baseline="-25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-1</a:t>
            </a:r>
            <a:r>
              <a:rPr lang="en-US" sz="22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sz="2200" b="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sz="2200" b="0" i="1" baseline="-25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sz="22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pPr indent="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sz="22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2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zh-CN" sz="22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因为子集和问题要求不超过正整数</a:t>
            </a:r>
            <a:r>
              <a:rPr lang="en-US" altLang="zh-CN" sz="22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b="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sz="22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，所以，每次合并时都要在</a:t>
            </a:r>
            <a:r>
              <a:rPr lang="en-US" altLang="zh-CN" sz="22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b="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en-US" sz="2200" b="0" i="1" baseline="-25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 </a:t>
            </a:r>
            <a:r>
              <a:rPr lang="zh-CN" sz="22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中删除所有大于</a:t>
            </a:r>
            <a:r>
              <a:rPr lang="en-US" altLang="zh-CN" sz="22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b="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 </a:t>
            </a:r>
            <a:r>
              <a:rPr lang="zh-CN" sz="22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的元素。</a:t>
            </a:r>
            <a:endParaRPr lang="zh-CN" altLang="en-US" sz="22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13.4.2  子集和问题</a:t>
            </a:r>
          </a:p>
        </p:txBody>
      </p:sp>
      <p:sp>
        <p:nvSpPr>
          <p:cNvPr id="101" name="文本框 100"/>
          <p:cNvSpPr txBox="1"/>
          <p:nvPr/>
        </p:nvSpPr>
        <p:spPr>
          <a:xfrm>
            <a:off x="777240" y="806450"/>
            <a:ext cx="10914380" cy="9772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 b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例如，</a:t>
            </a:r>
            <a:r>
              <a:rPr lang="en-US" sz="2400" b="0" i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sz="2400" b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={104, 102, 201, 101}</a:t>
            </a:r>
            <a:r>
              <a:rPr lang="zh-CN" sz="2400" b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sz="2400" b="0" i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sz="2400" b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=308</a:t>
            </a:r>
            <a:r>
              <a:rPr lang="zh-CN" sz="2400" b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，求得的最大和是</a:t>
            </a:r>
            <a:r>
              <a:rPr lang="en-US" altLang="zh-CN" sz="2400" b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307</a:t>
            </a:r>
            <a:r>
              <a:rPr lang="zh-CN" sz="2400" b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，相应的子集是</a:t>
            </a:r>
          </a:p>
          <a:p>
            <a:pPr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{104, 102, 101}</a:t>
            </a:r>
            <a:r>
              <a:rPr lang="zh-CN" sz="2400" b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400" b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73749985" name="文本框 1073749984"/>
          <p:cNvSpPr txBox="1"/>
          <p:nvPr/>
        </p:nvSpPr>
        <p:spPr>
          <a:xfrm>
            <a:off x="673735" y="1953260"/>
            <a:ext cx="10804525" cy="3592830"/>
          </a:xfrm>
          <a:prstGeom prst="rect">
            <a:avLst/>
          </a:prstGeom>
          <a:noFill/>
          <a:ln w="28575" cap="flat" cmpd="sng">
            <a:solidFill>
              <a:schemeClr val="accent6">
                <a:lumMod val="50000"/>
              </a:schemeClr>
            </a:solidFill>
            <a:prstDash val="lgDashDotDot"/>
            <a:miter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79705" tIns="0" rIns="0" bIns="0"/>
          <a:lstStyle/>
          <a:p>
            <a:pPr indent="57150">
              <a:lnSpc>
                <a:spcPct val="150000"/>
              </a:lnSpc>
            </a:pPr>
            <a:r>
              <a:rPr lang="zh-CN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L0={0}</a:t>
            </a:r>
          </a:p>
          <a:p>
            <a:pPr indent="57150">
              <a:lnSpc>
                <a:spcPct val="150000"/>
              </a:lnSpc>
            </a:pPr>
            <a:r>
              <a:rPr lang="zh-CN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L1=L0∪(L0+104)={0}∪{104}={0, 104}</a:t>
            </a:r>
          </a:p>
          <a:p>
            <a:pPr indent="57150">
              <a:lnSpc>
                <a:spcPct val="150000"/>
              </a:lnSpc>
            </a:pPr>
            <a:r>
              <a:rPr lang="zh-CN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L2=L1∪(L1+102)={0, 104}∪{102, 206}={0, 102, 104, 206}</a:t>
            </a:r>
          </a:p>
          <a:p>
            <a:pPr indent="57150">
              <a:lnSpc>
                <a:spcPct val="150000"/>
              </a:lnSpc>
            </a:pPr>
            <a:r>
              <a:rPr lang="zh-CN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L3=L2∪(L2+201)={0, 102, 104, 206}∪{201, 303, 305, 407}</a:t>
            </a:r>
          </a:p>
          <a:p>
            <a:pPr indent="157480">
              <a:lnSpc>
                <a:spcPct val="150000"/>
              </a:lnSpc>
            </a:pPr>
            <a:r>
              <a:rPr lang="en-US" altLang="zh-CN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={0, 102, 104, 201, 206, 303, 305}</a:t>
            </a:r>
          </a:p>
          <a:p>
            <a:pPr indent="57150">
              <a:lnSpc>
                <a:spcPct val="150000"/>
              </a:lnSpc>
            </a:pPr>
            <a:r>
              <a:rPr lang="zh-CN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L4=L3∪(L2+101)={0, 102, 104, 201, 206, 303, 305}∪{101, 203, 205, 302, 307, 404, 406}</a:t>
            </a:r>
          </a:p>
          <a:p>
            <a:pPr indent="161925">
              <a:lnSpc>
                <a:spcPct val="150000"/>
              </a:lnSpc>
            </a:pPr>
            <a:r>
              <a:rPr lang="en-US" altLang="zh-CN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={0, 101, 102, 104, 201, 203, 205, 206, 302, 303, 305, 307}</a:t>
            </a:r>
          </a:p>
          <a:p>
            <a:endParaRPr lang="zh-CN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13.4.2  子集和问题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21970" y="826135"/>
            <a:ext cx="10843260" cy="14204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 b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【想法】</a:t>
            </a:r>
            <a:r>
              <a:rPr 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在每次合并结束并且删除所有大于</a:t>
            </a:r>
            <a:r>
              <a:rPr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 </a:t>
            </a:r>
            <a:r>
              <a:rPr 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的元素后，在不超过近似误差</a:t>
            </a:r>
            <a:r>
              <a:rPr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ε </a:t>
            </a:r>
            <a:r>
              <a:rPr 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的前提下，以</a:t>
            </a:r>
            <a:r>
              <a:rPr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δ</a:t>
            </a:r>
            <a:r>
              <a:rPr lang="en-US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sz="2400" b="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ε</a:t>
            </a:r>
            <a:r>
              <a:rPr lang="en-US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en-US" sz="2400" b="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作为修整参数，对于元素</a:t>
            </a:r>
            <a:r>
              <a:rPr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，删去满足条件</a:t>
            </a:r>
            <a:r>
              <a:rPr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(1-</a:t>
            </a:r>
            <a:r>
              <a:rPr lang="en-US" sz="2400" b="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δ</a:t>
            </a:r>
            <a:r>
              <a:rPr lang="en-US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)×</a:t>
            </a:r>
            <a:r>
              <a:rPr lang="en-US" sz="2400" b="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≤</a:t>
            </a:r>
            <a:r>
              <a:rPr lang="en-US" sz="2400" b="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en-US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≤</a:t>
            </a:r>
            <a:r>
              <a:rPr lang="en-US" sz="2400" b="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</a:t>
            </a:r>
            <a:r>
              <a:rPr 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的元素</a:t>
            </a:r>
            <a:r>
              <a:rPr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，尽可能减少下次参与迭代的元素个数，从而获得算法时间性能的提高。</a:t>
            </a:r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73744369" name="文本框 1073744368"/>
          <p:cNvSpPr txBox="1"/>
          <p:nvPr/>
        </p:nvSpPr>
        <p:spPr>
          <a:xfrm>
            <a:off x="1169035" y="2847340"/>
            <a:ext cx="9853930" cy="347218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square"/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算法：子集和问题的近似算法SubCollAdd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输入：正整数集合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，正整数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，近似参数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输出：最大和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1. 初始化：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0={0}；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2. 循环变量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1~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依次处理集合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中的每一个元素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2.1 计算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2.2 执行合并操作：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∪(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2.3 在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中删去大于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的元素；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2.4 对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中的每一个元素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，删去与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相差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的元素；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3. 输出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的最大值；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21970" y="2246630"/>
            <a:ext cx="10843260" cy="5340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【算法】</a:t>
            </a:r>
            <a:r>
              <a:rPr lang="zh-CN" altLang="en-US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给定近似参数</a:t>
            </a: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ε</a:t>
            </a:r>
            <a:r>
              <a:rPr lang="zh-CN" altLang="en-US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，算法如下：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13.4.2  子集和问题</a:t>
            </a:r>
          </a:p>
        </p:txBody>
      </p:sp>
      <p:sp>
        <p:nvSpPr>
          <p:cNvPr id="1073749988" name="文本框 1073749987"/>
          <p:cNvSpPr txBox="1"/>
          <p:nvPr/>
        </p:nvSpPr>
        <p:spPr>
          <a:xfrm>
            <a:off x="840105" y="1922145"/>
            <a:ext cx="10105390" cy="4500000"/>
          </a:xfrm>
          <a:prstGeom prst="rect">
            <a:avLst/>
          </a:prstGeom>
          <a:noFill/>
          <a:ln w="28575" cap="flat" cmpd="sng">
            <a:solidFill>
              <a:schemeClr val="accent6">
                <a:lumMod val="50000"/>
              </a:schemeClr>
            </a:solidFill>
            <a:prstDash val="lgDashDotDot"/>
            <a:miter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79705" tIns="0" rIns="0" bIns="0">
            <a:noAutofit/>
          </a:bodyPr>
          <a:lstStyle/>
          <a:p>
            <a:pPr lvl="0" indent="571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          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L0={0}</a:t>
            </a:r>
          </a:p>
          <a:p>
            <a:pPr lvl="0" indent="571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          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L1=L0∪(L0+104)={0}∪{104}={0, 104}</a:t>
            </a:r>
          </a:p>
          <a:p>
            <a:pPr lvl="0" indent="571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对L1进行修整：L1={0, 104}，未删去元素</a:t>
            </a:r>
          </a:p>
          <a:p>
            <a:pPr lvl="0" indent="571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           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L2=L1∪(L1+102)={0, 104}∪{102, 206}={0, 102, 104, 206}</a:t>
            </a:r>
          </a:p>
          <a:p>
            <a:pPr lvl="0" indent="571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对L2进行修整：L2={0, 102, 206}，删去元素104</a:t>
            </a:r>
          </a:p>
          <a:p>
            <a:pPr lvl="0" indent="571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           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L3=L2∪(L2+201)={0, 102, 206}∪{201, 303, 407}</a:t>
            </a:r>
          </a:p>
          <a:p>
            <a:pPr lvl="0" indent="571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              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={0, 102, 201, 206, 303}</a:t>
            </a:r>
          </a:p>
          <a:p>
            <a:pPr lvl="0" indent="571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对L3进行修整：L3={0, 102, 201, 303}，删去元素206</a:t>
            </a:r>
          </a:p>
          <a:p>
            <a:pPr lvl="0" indent="571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          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L4=L3∪(L2+101)={0, 102, 201, 303}∪{101, 203, 302, 404}</a:t>
            </a:r>
          </a:p>
          <a:p>
            <a:pPr lvl="0" indent="571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               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={0, 101, 102, 201, 203, 302, 303}</a:t>
            </a:r>
          </a:p>
          <a:p>
            <a:pPr lvl="0" indent="571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对L4进行修整：L4={0, 101, 201, 302}，删去元素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102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203</a:t>
            </a:r>
            <a:r>
              <a:rPr lang="zh-CN" altLang="en-US" sz="2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、303</a:t>
            </a:r>
          </a:p>
          <a:p>
            <a:pPr lvl="0" indent="57150" algn="l">
              <a:lnSpc>
                <a:spcPct val="150000"/>
              </a:lnSpc>
              <a:buClrTx/>
              <a:buSzTx/>
              <a:buFontTx/>
            </a:pP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3410" y="856615"/>
            <a:ext cx="10843260" cy="9772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 b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例如，</a:t>
            </a:r>
            <a:r>
              <a:rPr lang="en-US" sz="2400" b="0" i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sz="2400" b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={104, 102, 201, 101}</a:t>
            </a:r>
            <a:r>
              <a:rPr lang="zh-CN" sz="2400" b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sz="2400" b="0" i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sz="2400" b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=308</a:t>
            </a:r>
            <a:r>
              <a:rPr lang="zh-CN" sz="2400" b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，给定近似参数</a:t>
            </a:r>
            <a:r>
              <a:rPr lang="en-US" altLang="zh-CN" sz="2400" b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ε</a:t>
            </a:r>
            <a:r>
              <a:rPr lang="en-US" sz="2400" b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=0.2</a:t>
            </a:r>
            <a:r>
              <a:rPr lang="zh-CN" sz="2400" b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，则修整参数为</a:t>
            </a:r>
            <a:r>
              <a:rPr lang="en-US" sz="2400" b="0" i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δ</a:t>
            </a:r>
            <a:r>
              <a:rPr lang="en-US" sz="2400" b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sz="2400" b="0" i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ε</a:t>
            </a:r>
            <a:r>
              <a:rPr lang="en-US" sz="2400" b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en-US" sz="2400" b="0" i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b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=0.05</a:t>
            </a:r>
            <a:r>
              <a:rPr lang="zh-CN" sz="2400" b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，最后返回</a:t>
            </a:r>
            <a:r>
              <a:rPr lang="en-US" altLang="zh-CN" sz="2400" b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302 </a:t>
            </a:r>
            <a:r>
              <a:rPr lang="zh-CN" sz="2400" b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作为子集和问题的近似解，而最优解为</a:t>
            </a:r>
            <a:r>
              <a:rPr lang="en-US" altLang="zh-CN" sz="2400" b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307</a:t>
            </a:r>
            <a:r>
              <a:rPr lang="zh-CN" sz="2400" b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400" b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13.1.2  一个简单的例子——求π的近似值</a:t>
            </a:r>
          </a:p>
        </p:txBody>
      </p:sp>
      <p:sp>
        <p:nvSpPr>
          <p:cNvPr id="102" name="文本框 101"/>
          <p:cNvSpPr txBox="1"/>
          <p:nvPr/>
        </p:nvSpPr>
        <p:spPr>
          <a:xfrm>
            <a:off x="509905" y="828675"/>
            <a:ext cx="9637395" cy="5340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 b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【问题】</a:t>
            </a:r>
            <a:r>
              <a:rPr 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请用正多边形逼近法求</a:t>
            </a:r>
            <a:r>
              <a:rPr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π </a:t>
            </a:r>
            <a:r>
              <a:rPr 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的近似值。</a:t>
            </a:r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509905" y="1322705"/>
            <a:ext cx="10859135" cy="14204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 b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【想法】</a:t>
            </a:r>
            <a:r>
              <a:rPr 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用圆内接正多边形的边长和半径之间的关系，不断将边数翻倍并求出边长，重复这一过程，正多边形的周长就逐渐逼近圆的周长，只要圆内接正多边形的边数足够多，就可以求得所需精度的</a:t>
            </a:r>
            <a:r>
              <a:rPr lang="en-US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π</a:t>
            </a:r>
            <a:r>
              <a:rPr 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值。</a:t>
            </a:r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8045" y="4572000"/>
            <a:ext cx="5042535" cy="69786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409065" y="3799840"/>
          <a:ext cx="2683510" cy="2531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676400" imgH="1581150" progId="Paint.Picture">
                  <p:embed/>
                </p:oleObj>
              </mc:Choice>
              <mc:Fallback>
                <p:oleObj r:id="rId4" imgW="1676400" imgH="1581150" progId="Paint.Picture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09065" y="3799840"/>
                        <a:ext cx="2683510" cy="2531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509905" y="2712720"/>
            <a:ext cx="10859135" cy="9772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简单起见，设单位圆的半径是</a:t>
            </a:r>
            <a:r>
              <a:rPr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，则单位圆的周长是</a:t>
            </a:r>
            <a:r>
              <a:rPr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2×π</a:t>
            </a:r>
            <a:r>
              <a:rPr 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，设单位圆内接正</a:t>
            </a:r>
            <a:r>
              <a:rPr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 </a:t>
            </a:r>
            <a:r>
              <a:rPr 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边形的边长为</a:t>
            </a:r>
            <a:r>
              <a:rPr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400" b="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，边数加倍后正</a:t>
            </a:r>
            <a:r>
              <a:rPr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400" b="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 </a:t>
            </a:r>
            <a:r>
              <a:rPr 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边形的边长为</a:t>
            </a:r>
            <a:r>
              <a:rPr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，则：</a:t>
            </a:r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13.1.2  一个简单的例子——求π的近似值</a:t>
            </a:r>
          </a:p>
        </p:txBody>
      </p:sp>
      <p:sp>
        <p:nvSpPr>
          <p:cNvPr id="106" name="文本框 105"/>
          <p:cNvSpPr txBox="1"/>
          <p:nvPr/>
        </p:nvSpPr>
        <p:spPr>
          <a:xfrm>
            <a:off x="520700" y="785495"/>
            <a:ext cx="11039475" cy="14204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 b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【算法实现】</a:t>
            </a:r>
            <a:r>
              <a:rPr 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因为圆的内接正</a:t>
            </a:r>
            <a:r>
              <a:rPr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 </a:t>
            </a:r>
            <a:r>
              <a:rPr 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边形的边长等于半径，所以从内接正</a:t>
            </a:r>
            <a:r>
              <a:rPr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 </a:t>
            </a:r>
            <a:r>
              <a:rPr 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边形开始。参数</a:t>
            </a:r>
            <a:r>
              <a:rPr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 </a:t>
            </a:r>
            <a:r>
              <a:rPr 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表示精度要求，设变量</a:t>
            </a:r>
            <a:r>
              <a:rPr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表示正多边形翻倍之前边长的一半，变量</a:t>
            </a:r>
            <a:r>
              <a:rPr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表示翻倍之后的边长，程序如下：</a:t>
            </a:r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32510" y="2268220"/>
            <a:ext cx="10564495" cy="4267200"/>
          </a:xfrm>
          <a:prstGeom prst="rect">
            <a:avLst/>
          </a:prstGeom>
          <a:noFill/>
          <a:ln w="12700">
            <a:solidFill>
              <a:srgbClr val="507D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20000"/>
              </a:spcBef>
              <a:defRPr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double Pi(double e) </a:t>
            </a:r>
          </a:p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{  </a:t>
            </a:r>
          </a:p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int i = 6;        </a:t>
            </a:r>
          </a:p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</a:t>
            </a:r>
            <a:r>
              <a:rPr lang="en-US" altLang="zh-CN" sz="2200" dirty="0" err="1">
                <a:solidFill>
                  <a:schemeClr val="accent5">
                    <a:lumMod val="75000"/>
                  </a:schemeClr>
                </a:solidFill>
                <a:sym typeface="+mn-ea"/>
              </a:rPr>
              <a:t>double b, x = 1;             //正6边形的边长为1</a:t>
            </a:r>
          </a:p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do</a:t>
            </a:r>
          </a:p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{</a:t>
            </a:r>
          </a:p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</a:t>
            </a:r>
            <a:r>
              <a:rPr lang="en-US" altLang="zh-CN" sz="2200" dirty="0" err="1">
                <a:solidFill>
                  <a:srgbClr val="C00000"/>
                </a:solidFill>
                <a:sym typeface="+mn-ea"/>
              </a:rPr>
              <a:t> b = x / 2;                           </a:t>
            </a:r>
          </a:p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olidFill>
                  <a:srgbClr val="C00000"/>
                </a:solidFill>
                <a:sym typeface="+mn-ea"/>
              </a:rPr>
              <a:t>        i = i * 2;                </a:t>
            </a:r>
          </a:p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olidFill>
                  <a:srgbClr val="C00000"/>
                </a:solidFill>
                <a:sym typeface="+mn-ea"/>
              </a:rPr>
              <a:t>        x = sqrt(2 - 2 * sqrt(1.0 - b*b));    </a:t>
            </a:r>
          </a:p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} </a:t>
            </a:r>
            <a:r>
              <a:rPr lang="en-US" altLang="zh-CN" sz="2200" dirty="0" err="1">
                <a:solidFill>
                  <a:schemeClr val="accent6">
                    <a:lumMod val="50000"/>
                  </a:schemeClr>
                </a:solidFill>
                <a:sym typeface="+mn-ea"/>
              </a:rPr>
              <a:t>while (i * x - i * b &gt; e)</a:t>
            </a:r>
            <a:r>
              <a:rPr lang="en-US" altLang="zh-CN" sz="2200" dirty="0" err="1">
                <a:sym typeface="+mn-ea"/>
              </a:rPr>
              <a:t>;     </a:t>
            </a:r>
          </a:p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cout&lt;&lt;"圆的内接多边形的边数是："&lt;&lt;i&lt;&lt;endl;</a:t>
            </a:r>
          </a:p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return (i * x)/2;       </a:t>
            </a:r>
          </a:p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514194" y="2403475"/>
            <a:ext cx="741426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第</a:t>
            </a:r>
            <a:r>
              <a:rPr lang="en-US" altLang="zh-CN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 13 </a:t>
            </a:r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章     近似算法</a:t>
            </a:r>
          </a:p>
        </p:txBody>
      </p:sp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2909808" y="4047146"/>
            <a:ext cx="663719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13-2    </a:t>
            </a:r>
            <a:r>
              <a:rPr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图问题中的近似算法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13.2.1  顶点覆盖问题</a:t>
            </a:r>
          </a:p>
        </p:txBody>
      </p:sp>
      <p:sp>
        <p:nvSpPr>
          <p:cNvPr id="106" name="文本框 105"/>
          <p:cNvSpPr txBox="1"/>
          <p:nvPr/>
        </p:nvSpPr>
        <p:spPr>
          <a:xfrm>
            <a:off x="557530" y="835025"/>
            <a:ext cx="10873740" cy="14204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 b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【问题】</a:t>
            </a:r>
            <a:r>
              <a:rPr 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无向图</a:t>
            </a:r>
            <a:r>
              <a:rPr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=(</a:t>
            </a:r>
            <a:r>
              <a:rPr lang="en-US" sz="2400" b="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sz="2400" b="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的顶点覆盖是求顶点集</a:t>
            </a:r>
            <a:r>
              <a:rPr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 </a:t>
            </a:r>
            <a:r>
              <a:rPr 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的一个子集</a:t>
            </a:r>
            <a:r>
              <a:rPr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V'</a:t>
            </a:r>
            <a:r>
              <a:rPr 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，使得若</a:t>
            </a:r>
            <a:r>
              <a:rPr lang="en-US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400" b="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en-US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sz="2400" b="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的一条边，则</a:t>
            </a:r>
            <a:r>
              <a:rPr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lang="en-US" sz="2400" b="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V' </a:t>
            </a:r>
            <a:r>
              <a:rPr 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en-US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lang="en-US" sz="2400" b="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V'</a:t>
            </a:r>
            <a:r>
              <a:rPr 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顶点覆盖问题（</a:t>
            </a:r>
            <a:r>
              <a:rPr lang="en-US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vertex cover problem</a:t>
            </a:r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是求图</a:t>
            </a:r>
            <a:r>
              <a:rPr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的最小顶点覆盖，即含有顶点数最少的顶点覆盖。</a:t>
            </a:r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7530" y="2407920"/>
            <a:ext cx="10873740" cy="9772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 b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【想法】</a:t>
            </a:r>
            <a:r>
              <a:rPr 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顶点覆盖问题是一个</a:t>
            </a:r>
            <a:r>
              <a:rPr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NP </a:t>
            </a:r>
            <a:r>
              <a:rPr 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难问题，目前尚未找到一个多项式时间算法。可以采用如下策略找到一个近似最小顶点覆盖：</a:t>
            </a:r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7530" y="3385185"/>
            <a:ext cx="10873740" cy="2306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初始时边集</a:t>
            </a:r>
            <a:r>
              <a:rPr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E'</a:t>
            </a:r>
            <a:r>
              <a:rPr lang="en-US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sz="2400" b="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，顶点集</a:t>
            </a:r>
            <a:r>
              <a:rPr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V'</a:t>
            </a:r>
            <a:r>
              <a:rPr lang="en-US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={ }</a:t>
            </a:r>
            <a:r>
              <a:rPr 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，每次从边集</a:t>
            </a:r>
            <a:r>
              <a:rPr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E' </a:t>
            </a:r>
            <a:r>
              <a:rPr 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中任取一条边</a:t>
            </a:r>
            <a:r>
              <a:rPr lang="en-US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400" b="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en-US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sz="2400" b="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，把顶点</a:t>
            </a:r>
            <a:r>
              <a:rPr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 </a:t>
            </a:r>
            <a:r>
              <a:rPr 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 </a:t>
            </a:r>
            <a:r>
              <a:rPr 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加入顶点集</a:t>
            </a:r>
            <a:r>
              <a:rPr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V'</a:t>
            </a:r>
            <a:r>
              <a:rPr 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，再把与顶点</a:t>
            </a:r>
            <a:r>
              <a:rPr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 </a:t>
            </a:r>
            <a:r>
              <a:rPr 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 </a:t>
            </a:r>
            <a:r>
              <a:rPr 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相邻接的所有边从边集</a:t>
            </a:r>
            <a:r>
              <a:rPr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E' </a:t>
            </a:r>
            <a:r>
              <a:rPr 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中删除，重复上述过程，直到边集</a:t>
            </a:r>
            <a:r>
              <a:rPr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E' </a:t>
            </a:r>
            <a:r>
              <a:rPr 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为空，最后得到的顶点集</a:t>
            </a:r>
            <a:r>
              <a:rPr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V' </a:t>
            </a:r>
            <a:r>
              <a:rPr 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是无向图的一个顶点覆盖。由于每次把尽量多的相邻边从边集</a:t>
            </a:r>
            <a:r>
              <a:rPr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E' </a:t>
            </a:r>
            <a:r>
              <a:rPr 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中删除，可以期望</a:t>
            </a:r>
            <a:r>
              <a:rPr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V' </a:t>
            </a:r>
            <a:r>
              <a:rPr 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中的顶点数尽量少，但不能保证</a:t>
            </a:r>
            <a:r>
              <a:rPr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V' </a:t>
            </a:r>
            <a:r>
              <a:rPr 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中的顶点数最少。</a:t>
            </a:r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13.2.1  顶点覆盖问题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179195" y="937260"/>
          <a:ext cx="8576310" cy="527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6629400" imgH="4076700" progId="Paint.Picture">
                  <p:embed/>
                </p:oleObj>
              </mc:Choice>
              <mc:Fallback>
                <p:oleObj r:id="rId3" imgW="6629400" imgH="4076700" progId="Paint.Picture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79195" y="937260"/>
                        <a:ext cx="8576310" cy="5273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13.2.1  顶点覆盖问题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54990" y="843915"/>
            <a:ext cx="10874375" cy="5340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190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 b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【算法】</a:t>
            </a:r>
            <a:r>
              <a:rPr 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设数组</a:t>
            </a:r>
            <a:r>
              <a:rPr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x[n] </a:t>
            </a:r>
            <a:r>
              <a:rPr 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表示集合</a:t>
            </a:r>
            <a:r>
              <a:rPr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V'</a:t>
            </a:r>
            <a:r>
              <a:rPr 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x[i]=1 </a:t>
            </a:r>
            <a:r>
              <a:rPr 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表示顶点</a:t>
            </a:r>
            <a:r>
              <a:rPr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 </a:t>
            </a:r>
            <a:r>
              <a:rPr 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在集合</a:t>
            </a:r>
            <a:r>
              <a:rPr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V' </a:t>
            </a:r>
            <a:r>
              <a:rPr 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中，算法如下：</a:t>
            </a:r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73744369" name="文本框 1073744368"/>
          <p:cNvSpPr txBox="1"/>
          <p:nvPr/>
        </p:nvSpPr>
        <p:spPr>
          <a:xfrm>
            <a:off x="1169035" y="1494790"/>
            <a:ext cx="9853930" cy="308038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square"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算法：顶点覆盖问题的近似算法VertexCover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输入：无向图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输出：覆盖顶点集合x[n]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1. 初始化：x[n] = {0};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E'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2. 循环直到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E'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为空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2.1 从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E'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中任取一条边(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)；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2.2 将顶点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加入顶点覆盖中：x[u] = 1; x[v] = 1; 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2.3 从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E'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中删去与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相关联的所有边；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54990" y="4757420"/>
            <a:ext cx="10874375" cy="9772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1841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 b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【算法分析】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设无向图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采用邻接表存储，由于算法对每条边只进行一次删除操作，设图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含有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个顶点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条边，时间复杂性为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4846</Words>
  <Application>Microsoft Office PowerPoint</Application>
  <PresentationFormat>宽屏</PresentationFormat>
  <Paragraphs>232</Paragraphs>
  <Slides>33</Slides>
  <Notes>29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33</vt:i4>
      </vt:variant>
    </vt:vector>
  </HeadingPairs>
  <TitlesOfParts>
    <vt:vector size="43" baseType="lpstr">
      <vt:lpstr>Microsoft YaHei UI</vt:lpstr>
      <vt:lpstr>微软雅黑</vt:lpstr>
      <vt:lpstr>Arial</vt:lpstr>
      <vt:lpstr>Calibri</vt:lpstr>
      <vt:lpstr>Calibri Light</vt:lpstr>
      <vt:lpstr>Times New Roman</vt:lpstr>
      <vt:lpstr>Office Theme</vt:lpstr>
      <vt:lpstr>Bitmap Image</vt:lpstr>
      <vt:lpstr>Equation.KSEE3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AutoBVT</dc:creator>
  <cp:lastModifiedBy>红梅</cp:lastModifiedBy>
  <cp:revision>213</cp:revision>
  <dcterms:created xsi:type="dcterms:W3CDTF">2016-09-14T00:58:00Z</dcterms:created>
  <dcterms:modified xsi:type="dcterms:W3CDTF">2022-12-07T04:22:21Z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2052-11.1.0.10578</vt:lpwstr>
  </property>
  <property fmtid="{D5CDD505-2E9C-101B-9397-08002B2CF9AE}" pid="3" name="ICV">
    <vt:lpwstr>CB4A30E5C60440B7B7DF55F81D96FDE3</vt:lpwstr>
  </property>
</Properties>
</file>