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435" r:id="rId3"/>
    <p:sldId id="442" r:id="rId4"/>
    <p:sldId id="443" r:id="rId5"/>
    <p:sldId id="437" r:id="rId6"/>
    <p:sldId id="444" r:id="rId7"/>
    <p:sldId id="436" r:id="rId8"/>
    <p:sldId id="445" r:id="rId9"/>
    <p:sldId id="446" r:id="rId10"/>
    <p:sldId id="447" r:id="rId11"/>
    <p:sldId id="450" r:id="rId12"/>
    <p:sldId id="449" r:id="rId13"/>
    <p:sldId id="448" r:id="rId14"/>
    <p:sldId id="451" r:id="rId15"/>
    <p:sldId id="452" r:id="rId16"/>
    <p:sldId id="453" r:id="rId17"/>
    <p:sldId id="454" r:id="rId18"/>
    <p:sldId id="455" r:id="rId19"/>
    <p:sldId id="456" r:id="rId20"/>
    <p:sldId id="457" r:id="rId21"/>
    <p:sldId id="458" r:id="rId22"/>
    <p:sldId id="459" r:id="rId23"/>
    <p:sldId id="460"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6">
          <p15:clr>
            <a:srgbClr val="A4A3A4"/>
          </p15:clr>
        </p15:guide>
        <p15:guide id="2" pos="397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3833"/>
    <a:srgbClr val="5A327D"/>
    <a:srgbClr val="285A32"/>
    <a:srgbClr val="404040"/>
    <a:srgbClr val="B42D2D"/>
    <a:srgbClr val="6C6DAE"/>
    <a:srgbClr val="6B3C96"/>
    <a:srgbClr val="547D7D"/>
    <a:srgbClr val="48B3C2"/>
    <a:srgbClr val="5155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0"/>
    <p:restoredTop sz="92788" autoAdjust="0"/>
  </p:normalViewPr>
  <p:slideViewPr>
    <p:cSldViewPr snapToGrid="0">
      <p:cViewPr varScale="1">
        <p:scale>
          <a:sx n="90" d="100"/>
          <a:sy n="90" d="100"/>
        </p:scale>
        <p:origin x="72" y="164"/>
      </p:cViewPr>
      <p:guideLst>
        <p:guide orient="horz" pos="2146"/>
        <p:guide pos="397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CFB564-F609-4D6A-B7A1-3D4272BF8A56}" type="datetimeFigureOut">
              <a:rPr lang="zh-CN" altLang="en-US" smtClean="0"/>
              <a:t>2022/12/7</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9BF65F-D44F-4528-A462-40F60C357A5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6F9FB9-CEB1-457A-B993-A1A76D83EC0F}" type="slidenum">
              <a:rPr lang="zh-CN" altLang="en-US" smtClean="0"/>
              <a:t>‹#›</a:t>
            </a:fld>
            <a:endParaRPr lang="zh-CN" alt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6" y="0"/>
            <a:ext cx="12190954" cy="685858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6F9FB9-CEB1-457A-B993-A1A76D83EC0F}" type="slidenum">
              <a:rPr lang="zh-CN" altLang="en-US" smtClean="0"/>
              <a:t>‹#›</a:t>
            </a:fld>
            <a:endParaRPr lang="zh-CN" alt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6" y="0"/>
            <a:ext cx="12190954" cy="6858588"/>
          </a:xfrm>
          <a:prstGeom prst="rect">
            <a:avLst/>
          </a:prstGeom>
        </p:spPr>
      </p:pic>
      <p:sp>
        <p:nvSpPr>
          <p:cNvPr id="8" name="Rectangle 4"/>
          <p:cNvSpPr/>
          <p:nvPr userDrawn="1"/>
        </p:nvSpPr>
        <p:spPr>
          <a:xfrm>
            <a:off x="319020" y="734291"/>
            <a:ext cx="11520000" cy="5760000"/>
          </a:xfrm>
          <a:prstGeom prst="rect">
            <a:avLst/>
          </a:prstGeom>
          <a:noFill/>
          <a:ln w="28575">
            <a:solidFill>
              <a:srgbClr val="5A3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userDrawn="1"/>
        </p:nvSpPr>
        <p:spPr>
          <a:xfrm>
            <a:off x="11057481" y="6403427"/>
            <a:ext cx="648000" cy="180000"/>
          </a:xfrm>
          <a:prstGeom prst="roundRect">
            <a:avLst/>
          </a:prstGeom>
          <a:solidFill>
            <a:srgbClr val="5A327D"/>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sp>
        <p:nvSpPr>
          <p:cNvPr id="10" name="Slide Number Placeholder 5"/>
          <p:cNvSpPr txBox="1"/>
          <p:nvPr userDrawn="1"/>
        </p:nvSpPr>
        <p:spPr>
          <a:xfrm>
            <a:off x="11388439" y="6311241"/>
            <a:ext cx="374479"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6F9FB9-CEB1-457A-B993-A1A76D83EC0F}" type="slidenum">
              <a:rPr lang="zh-CN" altLang="en-US" sz="1200" smtClean="0">
                <a:solidFill>
                  <a:schemeClr val="bg1"/>
                </a:solidFill>
                <a:latin typeface="Times New Roman" panose="02020603050405020304" pitchFamily="18" charset="0"/>
                <a:cs typeface="Times New Roman" panose="02020603050405020304" pitchFamily="18" charset="0"/>
              </a:rPr>
              <a:t>‹#›</a:t>
            </a:fld>
            <a:endParaRPr lang="zh-CN" altLang="en-US" sz="1200" dirty="0">
              <a:solidFill>
                <a:schemeClr val="bg1"/>
              </a:solidFill>
              <a:latin typeface="Times New Roman" panose="02020603050405020304" pitchFamily="18" charset="0"/>
              <a:cs typeface="Times New Roman" panose="02020603050405020304" pitchFamily="18" charset="0"/>
            </a:endParaRPr>
          </a:p>
        </p:txBody>
      </p:sp>
      <p:sp>
        <p:nvSpPr>
          <p:cNvPr id="11" name="TextBox 10"/>
          <p:cNvSpPr txBox="1"/>
          <p:nvPr userDrawn="1"/>
        </p:nvSpPr>
        <p:spPr>
          <a:xfrm>
            <a:off x="11031234" y="6341723"/>
            <a:ext cx="481903" cy="280751"/>
          </a:xfrm>
          <a:prstGeom prst="rect">
            <a:avLst/>
          </a:prstGeom>
          <a:noFill/>
        </p:spPr>
        <p:txBody>
          <a:bodyPr wrap="square" rtlCol="0">
            <a:spAutoFit/>
          </a:bodyPr>
          <a:lstStyle/>
          <a:p>
            <a:r>
              <a:rPr lang="en-US" altLang="zh-CN" sz="1200" dirty="0">
                <a:solidFill>
                  <a:schemeClr val="bg1"/>
                </a:solidFill>
                <a:latin typeface="Times New Roman" panose="02020603050405020304" pitchFamily="18" charset="0"/>
                <a:cs typeface="Times New Roman" panose="02020603050405020304" pitchFamily="18" charset="0"/>
              </a:rPr>
              <a:t>Page </a:t>
            </a:r>
            <a:endParaRPr lang="zh-CN" altLang="en-US" sz="1200" dirty="0">
              <a:solidFill>
                <a:schemeClr val="bg1"/>
              </a:solidFill>
              <a:latin typeface="Times New Roman" panose="02020603050405020304" pitchFamily="18" charset="0"/>
              <a:cs typeface="Times New Roman" panose="02020603050405020304" pitchFamily="18" charset="0"/>
            </a:endParaRPr>
          </a:p>
        </p:txBody>
      </p:sp>
      <p:sp>
        <p:nvSpPr>
          <p:cNvPr id="14" name="Rectangle 4"/>
          <p:cNvSpPr/>
          <p:nvPr userDrawn="1"/>
        </p:nvSpPr>
        <p:spPr>
          <a:xfrm>
            <a:off x="0" y="269523"/>
            <a:ext cx="480767" cy="301004"/>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5"/>
          <p:cNvSpPr/>
          <p:nvPr userDrawn="1"/>
        </p:nvSpPr>
        <p:spPr>
          <a:xfrm>
            <a:off x="522433" y="269523"/>
            <a:ext cx="177538" cy="301004"/>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6"/>
          <p:cNvSpPr/>
          <p:nvPr userDrawn="1"/>
        </p:nvSpPr>
        <p:spPr>
          <a:xfrm>
            <a:off x="734601" y="269523"/>
            <a:ext cx="72000" cy="301004"/>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ounded Rectangle 7"/>
          <p:cNvSpPr/>
          <p:nvPr userDrawn="1"/>
        </p:nvSpPr>
        <p:spPr>
          <a:xfrm>
            <a:off x="11752608" y="2205568"/>
            <a:ext cx="180000" cy="2664000"/>
          </a:xfrm>
          <a:prstGeom prst="roundRect">
            <a:avLst/>
          </a:prstGeom>
          <a:solidFill>
            <a:srgbClr val="5A327D"/>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2"/>
          <p:cNvSpPr txBox="1"/>
          <p:nvPr userDrawn="1"/>
        </p:nvSpPr>
        <p:spPr>
          <a:xfrm>
            <a:off x="11762279" y="2105891"/>
            <a:ext cx="153670" cy="2870133"/>
          </a:xfrm>
          <a:prstGeom prst="rect">
            <a:avLst/>
          </a:prstGeom>
          <a:noFill/>
        </p:spPr>
        <p:txBody>
          <a:bodyPr vert="eaVert" wrap="square" lIns="0" tIns="0" rIns="0" bIns="0" rtlCol="0">
            <a:spAutoFit/>
          </a:bodyPr>
          <a:lstStyle/>
          <a:p>
            <a:pPr algn="ctr"/>
            <a:r>
              <a:rPr lang="zh-CN" altLang="en-US" sz="1000" kern="1200" dirty="0">
                <a:solidFill>
                  <a:schemeClr val="bg1"/>
                </a:solidFill>
                <a:latin typeface="微软雅黑" panose="020B0503020204020204" pitchFamily="34" charset="-122"/>
                <a:ea typeface="微软雅黑" panose="020B0503020204020204" pitchFamily="34" charset="-122"/>
                <a:cs typeface="+mn-cs"/>
              </a:rPr>
              <a:t>算法设计与分析（第 </a:t>
            </a:r>
            <a:r>
              <a:rPr lang="en-US" altLang="zh-CN" sz="1000" kern="1200" dirty="0">
                <a:solidFill>
                  <a:schemeClr val="bg1"/>
                </a:solidFill>
                <a:latin typeface="微软雅黑" panose="020B0503020204020204" pitchFamily="34" charset="-122"/>
                <a:ea typeface="微软雅黑" panose="020B0503020204020204" pitchFamily="34" charset="-122"/>
                <a:cs typeface="+mn-cs"/>
              </a:rPr>
              <a:t>3</a:t>
            </a:r>
            <a:r>
              <a:rPr lang="zh-CN" altLang="en-US" sz="1000" kern="1200" dirty="0">
                <a:solidFill>
                  <a:schemeClr val="bg1"/>
                </a:solidFill>
                <a:latin typeface="微软雅黑" panose="020B0503020204020204" pitchFamily="34" charset="-122"/>
                <a:ea typeface="微软雅黑" panose="020B0503020204020204" pitchFamily="34" charset="-122"/>
                <a:cs typeface="+mn-cs"/>
              </a:rPr>
              <a:t> 版）    清华大学出版社</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B96C3F-8C63-432F-9AD1-2207182A8732}" type="datetimeFigureOut">
              <a:rPr lang="zh-CN" altLang="en-US" smtClean="0"/>
              <a:t>2022/12/7</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6F9FB9-CEB1-457A-B993-A1A76D83EC0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image" Target="../media/image6.wmf"/></Relationships>
</file>

<file path=ppt/slides/_rels/slide15.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oleObject" Target="../embeddings/oleObject6.bin"/><Relationship Id="rId4" Type="http://schemas.openxmlformats.org/officeDocument/2006/relationships/image" Target="../media/image8.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Diagonal Corner Rectangle 12"/>
          <p:cNvSpPr/>
          <p:nvPr/>
        </p:nvSpPr>
        <p:spPr>
          <a:xfrm>
            <a:off x="2931171" y="3899819"/>
            <a:ext cx="6568845" cy="725672"/>
          </a:xfrm>
          <a:prstGeom prst="snip2Diag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50000"/>
              </a:spcBef>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 name="Rounded Rectangle 15"/>
          <p:cNvSpPr/>
          <p:nvPr/>
        </p:nvSpPr>
        <p:spPr>
          <a:xfrm>
            <a:off x="2340433" y="1998397"/>
            <a:ext cx="7670342" cy="13452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a:t>
            </a:r>
            <a:endParaRPr lang="zh-CN" altLang="en-US" dirty="0"/>
          </a:p>
        </p:txBody>
      </p:sp>
      <p:sp>
        <p:nvSpPr>
          <p:cNvPr id="17" name="Text Box 6"/>
          <p:cNvSpPr txBox="1">
            <a:spLocks noChangeArrowheads="1"/>
          </p:cNvSpPr>
          <p:nvPr/>
        </p:nvSpPr>
        <p:spPr bwMode="auto">
          <a:xfrm>
            <a:off x="2514194" y="2403475"/>
            <a:ext cx="74142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b="1" dirty="0">
                <a:solidFill>
                  <a:srgbClr val="5C307D"/>
                </a:solidFill>
                <a:latin typeface="Microsoft YaHei UI" panose="020B0503020204020204" pitchFamily="34" charset="-122"/>
                <a:ea typeface="Microsoft YaHei UI" panose="020B0503020204020204" pitchFamily="34" charset="-122"/>
                <a:sym typeface="+mn-ea"/>
              </a:rPr>
              <a:t>第</a:t>
            </a:r>
            <a:r>
              <a:rPr lang="en-US" altLang="zh-CN" sz="3200" b="1" dirty="0">
                <a:solidFill>
                  <a:srgbClr val="5C307D"/>
                </a:solidFill>
                <a:latin typeface="Microsoft YaHei UI" panose="020B0503020204020204" pitchFamily="34" charset="-122"/>
                <a:ea typeface="Microsoft YaHei UI" panose="020B0503020204020204" pitchFamily="34" charset="-122"/>
                <a:sym typeface="+mn-ea"/>
              </a:rPr>
              <a:t> 15 </a:t>
            </a:r>
            <a:r>
              <a:rPr lang="zh-CN" altLang="en-US" sz="3200" b="1" dirty="0">
                <a:solidFill>
                  <a:srgbClr val="5C307D"/>
                </a:solidFill>
                <a:latin typeface="Microsoft YaHei UI" panose="020B0503020204020204" pitchFamily="34" charset="-122"/>
                <a:ea typeface="Microsoft YaHei UI" panose="020B0503020204020204" pitchFamily="34" charset="-122"/>
                <a:sym typeface="+mn-ea"/>
              </a:rPr>
              <a:t>章     群智能算法</a:t>
            </a:r>
          </a:p>
        </p:txBody>
      </p:sp>
      <p:sp>
        <p:nvSpPr>
          <p:cNvPr id="2" name="Text Box 6"/>
          <p:cNvSpPr txBox="1">
            <a:spLocks noChangeArrowheads="1"/>
          </p:cNvSpPr>
          <p:nvPr/>
        </p:nvSpPr>
        <p:spPr bwMode="auto">
          <a:xfrm>
            <a:off x="2909808" y="4047146"/>
            <a:ext cx="663719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400" dirty="0">
                <a:solidFill>
                  <a:schemeClr val="bg1"/>
                </a:solidFill>
                <a:latin typeface="Microsoft YaHei UI" panose="020B0503020204020204" pitchFamily="34" charset="-122"/>
                <a:ea typeface="Microsoft YaHei UI" panose="020B0503020204020204" pitchFamily="34" charset="-122"/>
                <a:sym typeface="+mn-ea"/>
              </a:rPr>
              <a:t>15-1    </a:t>
            </a:r>
            <a:r>
              <a:rPr lang="zh-CN" altLang="en-US" sz="2400" dirty="0">
                <a:solidFill>
                  <a:schemeClr val="bg1"/>
                </a:solidFill>
                <a:latin typeface="Microsoft YaHei UI" panose="020B0503020204020204" pitchFamily="34" charset="-122"/>
                <a:ea typeface="Microsoft YaHei UI" panose="020B0503020204020204" pitchFamily="34" charset="-122"/>
                <a:sym typeface="+mn-ea"/>
              </a:rPr>
              <a:t>遗传算法</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15.2.1  蚁群算法的基本原理</a:t>
            </a:r>
          </a:p>
        </p:txBody>
      </p:sp>
      <p:sp>
        <p:nvSpPr>
          <p:cNvPr id="19" name="Freeform 84"/>
          <p:cNvSpPr/>
          <p:nvPr/>
        </p:nvSpPr>
        <p:spPr bwMode="auto">
          <a:xfrm>
            <a:off x="682892" y="108722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7" name="Freeform 84"/>
          <p:cNvSpPr/>
          <p:nvPr/>
        </p:nvSpPr>
        <p:spPr bwMode="auto">
          <a:xfrm>
            <a:off x="682892" y="5032478"/>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21" name="Freeform 84"/>
          <p:cNvSpPr/>
          <p:nvPr/>
        </p:nvSpPr>
        <p:spPr bwMode="auto">
          <a:xfrm>
            <a:off x="682892" y="2075918"/>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4" name="文本框 3"/>
          <p:cNvSpPr txBox="1"/>
          <p:nvPr/>
        </p:nvSpPr>
        <p:spPr>
          <a:xfrm>
            <a:off x="1216660" y="4917440"/>
            <a:ext cx="10167620" cy="142049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rPr>
              <a:t>蚁群算法作为群智能算法的典型方法，通过模拟生物寻优能力来解决实际问题，具有较强的鲁棒性、通用性、快速性、全局性、并行搜索等优点，受到学术界的广泛关注。</a:t>
            </a:r>
            <a:endParaRPr lang="zh-CN" altLang="en-US" sz="2400" b="0">
              <a:latin typeface="Times New Roman" panose="02020603050405020304" pitchFamily="18" charset="0"/>
              <a:ea typeface="微软雅黑" panose="020B0503020204020204" pitchFamily="34" charset="-122"/>
            </a:endParaRPr>
          </a:p>
        </p:txBody>
      </p:sp>
      <p:sp>
        <p:nvSpPr>
          <p:cNvPr id="5" name="文本框 4"/>
          <p:cNvSpPr txBox="1"/>
          <p:nvPr/>
        </p:nvSpPr>
        <p:spPr>
          <a:xfrm>
            <a:off x="1216660" y="941070"/>
            <a:ext cx="10167620" cy="97726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蚂蚁个体之间通过</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信息素（</a:t>
            </a:r>
            <a:r>
              <a:rPr lang="en-US"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pheromone</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进行信息传递，从而相互协作，表现出复杂有序的行为。</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文本框 5"/>
          <p:cNvSpPr txBox="1"/>
          <p:nvPr/>
        </p:nvSpPr>
        <p:spPr>
          <a:xfrm>
            <a:off x="1216660" y="1951355"/>
            <a:ext cx="10167620" cy="977265"/>
          </a:xfrm>
          <a:prstGeom prst="rect">
            <a:avLst/>
          </a:prstGeom>
          <a:noFill/>
          <a:ln w="9525">
            <a:noFill/>
          </a:ln>
        </p:spPr>
        <p:txBody>
          <a:bodyPr wrap="square">
            <a:spAutoFit/>
          </a:bodyPr>
          <a:lstStyle/>
          <a:p>
            <a:pPr indent="0" algn="just">
              <a:lnSpc>
                <a:spcPct val="120000"/>
              </a:lnSpc>
              <a:spcBef>
                <a:spcPts val="0"/>
              </a:spcBef>
              <a:spcAft>
                <a:spcPts val="0"/>
              </a:spcAft>
            </a:pPr>
            <a:r>
              <a:rPr lang="en-US" sz="2400" b="0">
                <a:latin typeface="Times New Roman" panose="02020603050405020304" pitchFamily="18" charset="0"/>
                <a:ea typeface="微软雅黑" panose="020B0503020204020204" pitchFamily="34" charset="-122"/>
                <a:cs typeface="Times New Roman" panose="02020603050405020304" pitchFamily="18" charset="0"/>
              </a:rPr>
              <a:t>1991</a:t>
            </a:r>
            <a:r>
              <a:rPr lang="zh-CN" sz="2400" b="0">
                <a:latin typeface="Times New Roman" panose="02020603050405020304" pitchFamily="18" charset="0"/>
                <a:ea typeface="微软雅黑" panose="020B0503020204020204" pitchFamily="34" charset="-122"/>
                <a:cs typeface="Times New Roman" panose="02020603050405020304" pitchFamily="18" charset="0"/>
              </a:rPr>
              <a:t>年，意大利学者</a:t>
            </a:r>
            <a:r>
              <a:rPr lang="en-US" sz="2400" b="0">
                <a:latin typeface="Times New Roman" panose="02020603050405020304" pitchFamily="18" charset="0"/>
                <a:ea typeface="微软雅黑" panose="020B0503020204020204" pitchFamily="34" charset="-122"/>
                <a:cs typeface="Times New Roman" panose="02020603050405020304" pitchFamily="18" charset="0"/>
              </a:rPr>
              <a:t>M.Dorigo </a:t>
            </a:r>
            <a:r>
              <a:rPr lang="zh-CN" sz="2400">
                <a:latin typeface="Times New Roman" panose="02020603050405020304" pitchFamily="18" charset="0"/>
                <a:ea typeface="微软雅黑" panose="020B0503020204020204" pitchFamily="34" charset="-122"/>
                <a:cs typeface="Times New Roman" panose="02020603050405020304" pitchFamily="18" charset="0"/>
                <a:sym typeface="+mn-ea"/>
              </a:rPr>
              <a:t>基于自然界蚁群觅食原理</a:t>
            </a:r>
            <a:r>
              <a:rPr lang="zh-CN" sz="2400" b="0">
                <a:latin typeface="Times New Roman" panose="02020603050405020304" pitchFamily="18" charset="0"/>
                <a:ea typeface="微软雅黑" panose="020B0503020204020204" pitchFamily="34" charset="-122"/>
                <a:cs typeface="Times New Roman" panose="02020603050405020304" pitchFamily="18" charset="0"/>
              </a:rPr>
              <a:t>提出了</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蚁群算法（</a:t>
            </a:r>
            <a:r>
              <a:rPr lang="en-US"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ant colony optimization, ACO</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2400">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graphicFrame>
        <p:nvGraphicFramePr>
          <p:cNvPr id="8" name="对象 7"/>
          <p:cNvGraphicFramePr>
            <a:graphicFrameLocks noChangeAspect="1"/>
          </p:cNvGraphicFramePr>
          <p:nvPr/>
        </p:nvGraphicFramePr>
        <p:xfrm>
          <a:off x="3351530" y="3087370"/>
          <a:ext cx="4917440" cy="1702435"/>
        </p:xfrm>
        <a:graphic>
          <a:graphicData uri="http://schemas.openxmlformats.org/presentationml/2006/ole">
            <mc:AlternateContent xmlns:mc="http://schemas.openxmlformats.org/markup-compatibility/2006">
              <mc:Choice xmlns:v="urn:schemas-microsoft-com:vml" Requires="v">
                <p:oleObj r:id="rId3" imgW="3438525" imgH="1190625" progId="Paint.Picture">
                  <p:embed/>
                </p:oleObj>
              </mc:Choice>
              <mc:Fallback>
                <p:oleObj r:id="rId3" imgW="3438525" imgH="1190625" progId="Paint.Picture">
                  <p:embed/>
                  <p:pic>
                    <p:nvPicPr>
                      <p:cNvPr id="8" name="对象 7"/>
                      <p:cNvPicPr/>
                      <p:nvPr/>
                    </p:nvPicPr>
                    <p:blipFill>
                      <a:blip r:embed="rId4"/>
                      <a:stretch>
                        <a:fillRect/>
                      </a:stretch>
                    </p:blipFill>
                    <p:spPr>
                      <a:xfrm>
                        <a:off x="3351530" y="3087370"/>
                        <a:ext cx="4917440" cy="170243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15.2.2  蚁群算法的参数设定</a:t>
            </a:r>
          </a:p>
        </p:txBody>
      </p:sp>
      <p:sp>
        <p:nvSpPr>
          <p:cNvPr id="100" name="文本框 99"/>
          <p:cNvSpPr txBox="1"/>
          <p:nvPr/>
        </p:nvSpPr>
        <p:spPr>
          <a:xfrm>
            <a:off x="1245235" y="969010"/>
            <a:ext cx="10241280" cy="2306320"/>
          </a:xfrm>
          <a:prstGeom prst="rect">
            <a:avLst/>
          </a:prstGeom>
          <a:noFill/>
          <a:ln w="9525">
            <a:noFill/>
          </a:ln>
        </p:spPr>
        <p:txBody>
          <a:bodyPr wrap="square">
            <a:spAutoFit/>
          </a:bodyPr>
          <a:lstStyle/>
          <a:p>
            <a:pPr indent="20955" algn="just">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蚁群算法根据</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信息正反馈原理</a:t>
            </a:r>
            <a:r>
              <a:rPr lang="zh-CN" sz="2400" b="0">
                <a:latin typeface="Times New Roman" panose="02020603050405020304" pitchFamily="18" charset="0"/>
                <a:ea typeface="微软雅黑" panose="020B0503020204020204" pitchFamily="34" charset="-122"/>
                <a:cs typeface="Times New Roman" panose="02020603050405020304" pitchFamily="18" charset="0"/>
              </a:rPr>
              <a:t>，在路径寻优的过程中主要采用</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选择</a:t>
            </a:r>
            <a:r>
              <a:rPr lang="zh-CN" sz="2400" b="0">
                <a:latin typeface="Times New Roman" panose="02020603050405020304" pitchFamily="18" charset="0"/>
                <a:ea typeface="微软雅黑" panose="020B0503020204020204" pitchFamily="34" charset="-122"/>
                <a:cs typeface="Times New Roman" panose="02020603050405020304" pitchFamily="18" charset="0"/>
              </a:rPr>
              <a:t>和</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更新</a:t>
            </a:r>
            <a:r>
              <a:rPr lang="zh-CN" sz="2400" b="0">
                <a:latin typeface="Times New Roman" panose="02020603050405020304" pitchFamily="18" charset="0"/>
                <a:ea typeface="微软雅黑" panose="020B0503020204020204" pitchFamily="34" charset="-122"/>
                <a:cs typeface="Times New Roman" panose="02020603050405020304" pitchFamily="18" charset="0"/>
              </a:rPr>
              <a:t>两个操作。</a:t>
            </a:r>
          </a:p>
          <a:p>
            <a:pPr indent="20955" algn="just">
              <a:lnSpc>
                <a:spcPct val="120000"/>
              </a:lnSpc>
              <a:spcBef>
                <a:spcPts val="0"/>
              </a:spcBef>
              <a:spcAft>
                <a:spcPts val="0"/>
              </a:spcAft>
            </a:pP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）在选择操作中</a:t>
            </a:r>
            <a:r>
              <a:rPr lang="zh-CN" sz="2400" b="0">
                <a:latin typeface="Times New Roman" panose="02020603050405020304" pitchFamily="18" charset="0"/>
                <a:ea typeface="微软雅黑" panose="020B0503020204020204" pitchFamily="34" charset="-122"/>
                <a:cs typeface="Times New Roman" panose="02020603050405020304" pitchFamily="18" charset="0"/>
              </a:rPr>
              <a:t>，信息素浓度越高的路径被选择的概率越大；</a:t>
            </a:r>
          </a:p>
          <a:p>
            <a:pPr indent="20955" algn="just">
              <a:lnSpc>
                <a:spcPct val="120000"/>
              </a:lnSpc>
              <a:spcBef>
                <a:spcPts val="0"/>
              </a:spcBef>
              <a:spcAft>
                <a:spcPts val="0"/>
              </a:spcAft>
            </a:pP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）在更新操作中</a:t>
            </a:r>
            <a:r>
              <a:rPr lang="zh-CN" sz="2400" b="0">
                <a:latin typeface="Times New Roman" panose="02020603050405020304" pitchFamily="18" charset="0"/>
                <a:ea typeface="微软雅黑" panose="020B0503020204020204" pitchFamily="34" charset="-122"/>
                <a:cs typeface="Times New Roman" panose="02020603050405020304" pitchFamily="18" charset="0"/>
              </a:rPr>
              <a:t>，路径上的信息素随蚂蚁的经过而增长，同时也随时间的推移而挥发。</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Freeform 84"/>
          <p:cNvSpPr/>
          <p:nvPr/>
        </p:nvSpPr>
        <p:spPr bwMode="auto">
          <a:xfrm>
            <a:off x="682892" y="108722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3" name="文本框 2"/>
          <p:cNvSpPr txBox="1"/>
          <p:nvPr/>
        </p:nvSpPr>
        <p:spPr>
          <a:xfrm>
            <a:off x="1115060" y="3597275"/>
            <a:ext cx="10015220" cy="1446530"/>
          </a:xfrm>
          <a:prstGeom prst="rect">
            <a:avLst/>
          </a:prstGeom>
          <a:noFill/>
          <a:ln w="28575">
            <a:solidFill>
              <a:schemeClr val="accent6">
                <a:lumMod val="50000"/>
              </a:schemeClr>
            </a:solidFill>
          </a:ln>
        </p:spPr>
        <p:txBody>
          <a:bodyPr wrap="square" lIns="179705" rIns="179705" bIns="71755">
            <a:spAutoFit/>
          </a:bodyPr>
          <a:lstStyle/>
          <a:p>
            <a:pPr indent="20955" algn="just">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通过不断的选择和更新操作，较好的解通过路径上的信息素得到加强，从而引导下一代蚂蚁向较优解邻域搜索使算法</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收敛</a:t>
            </a:r>
            <a:r>
              <a:rPr lang="zh-CN" sz="2400" b="0">
                <a:latin typeface="Times New Roman" panose="02020603050405020304" pitchFamily="18" charset="0"/>
                <a:ea typeface="微软雅黑" panose="020B0503020204020204" pitchFamily="34" charset="-122"/>
                <a:cs typeface="Times New Roman" panose="02020603050405020304" pitchFamily="18" charset="0"/>
              </a:rPr>
              <a:t>，同时信息素的挥发增加了解的多样性，使得算法不易陷入局部最优。</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15.2.2  蚁群算法的参数设定</a:t>
            </a:r>
          </a:p>
        </p:txBody>
      </p:sp>
      <p:sp>
        <p:nvSpPr>
          <p:cNvPr id="19" name="Freeform 84"/>
          <p:cNvSpPr/>
          <p:nvPr/>
        </p:nvSpPr>
        <p:spPr bwMode="auto">
          <a:xfrm>
            <a:off x="682892" y="108722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2" name="文本框 1"/>
          <p:cNvSpPr txBox="1"/>
          <p:nvPr/>
        </p:nvSpPr>
        <p:spPr>
          <a:xfrm>
            <a:off x="1247140" y="928370"/>
            <a:ext cx="10241280" cy="2749550"/>
          </a:xfrm>
          <a:prstGeom prst="rect">
            <a:avLst/>
          </a:prstGeom>
          <a:noFill/>
          <a:ln w="9525">
            <a:noFill/>
          </a:ln>
        </p:spPr>
        <p:txBody>
          <a:bodyPr wrap="square">
            <a:spAutoFit/>
          </a:bodyPr>
          <a:lstStyle/>
          <a:p>
            <a:pPr indent="20955" algn="just">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蚁群算法的参数：蚂蚁的数量</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m</a:t>
            </a:r>
            <a:r>
              <a:rPr lang="zh-CN" sz="2400" b="0">
                <a:latin typeface="Times New Roman" panose="02020603050405020304" pitchFamily="18" charset="0"/>
                <a:ea typeface="微软雅黑" panose="020B0503020204020204" pitchFamily="34" charset="-122"/>
                <a:cs typeface="Times New Roman" panose="02020603050405020304" pitchFamily="18" charset="0"/>
              </a:rPr>
              <a:t>、信息素启发因子</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α</a:t>
            </a:r>
            <a:r>
              <a:rPr lang="zh-CN" sz="2400" b="0">
                <a:latin typeface="Times New Roman" panose="02020603050405020304" pitchFamily="18" charset="0"/>
                <a:ea typeface="微软雅黑" panose="020B0503020204020204" pitchFamily="34" charset="-122"/>
                <a:cs typeface="Times New Roman" panose="02020603050405020304" pitchFamily="18" charset="0"/>
              </a:rPr>
              <a:t>、期望值启发因子</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β</a:t>
            </a:r>
            <a:r>
              <a:rPr lang="zh-CN" sz="2400" b="0">
                <a:latin typeface="Times New Roman" panose="02020603050405020304" pitchFamily="18" charset="0"/>
                <a:ea typeface="微软雅黑" panose="020B0503020204020204" pitchFamily="34" charset="-122"/>
                <a:cs typeface="Times New Roman" panose="02020603050405020304" pitchFamily="18" charset="0"/>
              </a:rPr>
              <a:t>、信息素挥发因子</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ρ</a:t>
            </a:r>
            <a:r>
              <a:rPr lang="zh-CN" sz="2400" b="0">
                <a:latin typeface="Times New Roman" panose="02020603050405020304" pitchFamily="18" charset="0"/>
                <a:ea typeface="微软雅黑" panose="020B0503020204020204" pitchFamily="34" charset="-122"/>
                <a:cs typeface="Times New Roman" panose="02020603050405020304" pitchFamily="18" charset="0"/>
              </a:rPr>
              <a:t>、信息素强度</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Q </a:t>
            </a:r>
            <a:r>
              <a:rPr lang="zh-CN" sz="2400" b="0">
                <a:latin typeface="Times New Roman" panose="02020603050405020304" pitchFamily="18" charset="0"/>
                <a:ea typeface="微软雅黑" panose="020B0503020204020204" pitchFamily="34" charset="-122"/>
                <a:cs typeface="Times New Roman" panose="02020603050405020304" pitchFamily="18" charset="0"/>
              </a:rPr>
              <a:t>等。</a:t>
            </a:r>
          </a:p>
          <a:p>
            <a:pPr indent="20955" algn="just">
              <a:lnSpc>
                <a:spcPct val="120000"/>
              </a:lnSpc>
              <a:spcBef>
                <a:spcPts val="0"/>
              </a:spcBef>
              <a:spcAft>
                <a:spcPts val="0"/>
              </a:spcAft>
            </a:pP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）蚂蚁的数量</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m</a:t>
            </a:r>
            <a:r>
              <a:rPr lang="zh-CN" sz="2400" b="0">
                <a:latin typeface="Times New Roman" panose="02020603050405020304" pitchFamily="18" charset="0"/>
                <a:ea typeface="微软雅黑" panose="020B0503020204020204" pitchFamily="34" charset="-122"/>
                <a:cs typeface="Times New Roman" panose="02020603050405020304" pitchFamily="18" charset="0"/>
              </a:rPr>
              <a:t>。如果</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m </a:t>
            </a:r>
            <a:r>
              <a:rPr lang="zh-CN" sz="2400" b="0">
                <a:latin typeface="Times New Roman" panose="02020603050405020304" pitchFamily="18" charset="0"/>
                <a:ea typeface="微软雅黑" panose="020B0503020204020204" pitchFamily="34" charset="-122"/>
                <a:cs typeface="Times New Roman" panose="02020603050405020304" pitchFamily="18" charset="0"/>
              </a:rPr>
              <a:t>值过大，会导致搜索过的路径上的信息素变化趋于平均，增加了寻找最短路径的时间成本；如果</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m </a:t>
            </a:r>
            <a:r>
              <a:rPr lang="zh-CN" sz="2400" b="0">
                <a:latin typeface="Times New Roman" panose="02020603050405020304" pitchFamily="18" charset="0"/>
                <a:ea typeface="微软雅黑" panose="020B0503020204020204" pitchFamily="34" charset="-122"/>
                <a:cs typeface="Times New Roman" panose="02020603050405020304" pitchFamily="18" charset="0"/>
              </a:rPr>
              <a:t>值过小，导致最短路径过于早熟，降低了最优解的质量。以</a:t>
            </a:r>
            <a:r>
              <a:rPr lang="en-US" sz="2400" b="0">
                <a:latin typeface="Times New Roman" panose="02020603050405020304" pitchFamily="18" charset="0"/>
                <a:ea typeface="微软雅黑" panose="020B0503020204020204" pitchFamily="34" charset="-122"/>
                <a:cs typeface="Times New Roman" panose="02020603050405020304" pitchFamily="18" charset="0"/>
              </a:rPr>
              <a:t>TSP</a:t>
            </a:r>
            <a:r>
              <a:rPr lang="zh-CN" sz="2400" b="0">
                <a:latin typeface="Times New Roman" panose="02020603050405020304" pitchFamily="18" charset="0"/>
                <a:ea typeface="微软雅黑" panose="020B0503020204020204" pitchFamily="34" charset="-122"/>
                <a:cs typeface="Times New Roman" panose="02020603050405020304" pitchFamily="18" charset="0"/>
              </a:rPr>
              <a:t>问题为例，一般将蚂蚁的数量设定为城市数量的</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1.5 </a:t>
            </a:r>
            <a:r>
              <a:rPr lang="zh-CN" sz="2400" b="0">
                <a:latin typeface="Times New Roman" panose="02020603050405020304" pitchFamily="18" charset="0"/>
                <a:ea typeface="微软雅黑" panose="020B0503020204020204" pitchFamily="34" charset="-122"/>
                <a:cs typeface="Times New Roman" panose="02020603050405020304" pitchFamily="18" charset="0"/>
              </a:rPr>
              <a:t>倍。</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文本框 3"/>
          <p:cNvSpPr txBox="1"/>
          <p:nvPr/>
        </p:nvSpPr>
        <p:spPr>
          <a:xfrm>
            <a:off x="1247140" y="3677920"/>
            <a:ext cx="10197465" cy="1863725"/>
          </a:xfrm>
          <a:prstGeom prst="rect">
            <a:avLst/>
          </a:prstGeom>
          <a:noFill/>
          <a:ln w="9525">
            <a:noFill/>
          </a:ln>
        </p:spPr>
        <p:txBody>
          <a:bodyPr wrap="square">
            <a:spAutoFit/>
          </a:bodyPr>
          <a:lstStyle/>
          <a:p>
            <a:pPr indent="20955" algn="just">
              <a:lnSpc>
                <a:spcPct val="120000"/>
              </a:lnSpc>
              <a:spcBef>
                <a:spcPts val="0"/>
              </a:spcBef>
              <a:spcAft>
                <a:spcPts val="0"/>
              </a:spcAft>
            </a:pP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）信息素启发因子</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α</a:t>
            </a:r>
            <a:r>
              <a:rPr lang="zh-CN" sz="240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反映了蚂蚁在移动过程中</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积累的信息素</a:t>
            </a:r>
            <a:r>
              <a:rPr lang="zh-CN" sz="2400" b="0">
                <a:latin typeface="Times New Roman" panose="02020603050405020304" pitchFamily="18" charset="0"/>
                <a:ea typeface="微软雅黑" panose="020B0503020204020204" pitchFamily="34" charset="-122"/>
                <a:cs typeface="Times New Roman" panose="02020603050405020304" pitchFamily="18" charset="0"/>
              </a:rPr>
              <a:t>在指导蚂蚁搜索中的相对重要程度，如果</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α </a:t>
            </a:r>
            <a:r>
              <a:rPr lang="zh-CN" sz="2400" b="0">
                <a:latin typeface="Times New Roman" panose="02020603050405020304" pitchFamily="18" charset="0"/>
                <a:ea typeface="微软雅黑" panose="020B0503020204020204" pitchFamily="34" charset="-122"/>
                <a:cs typeface="Times New Roman" panose="02020603050405020304" pitchFamily="18" charset="0"/>
              </a:rPr>
              <a:t>值过大，蚂蚁选择以前搜索过路径的概率增大，使得搜索的随机性减弱；如果</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α </a:t>
            </a:r>
            <a:r>
              <a:rPr lang="zh-CN" sz="2400" b="0">
                <a:latin typeface="Times New Roman" panose="02020603050405020304" pitchFamily="18" charset="0"/>
                <a:ea typeface="微软雅黑" panose="020B0503020204020204" pitchFamily="34" charset="-122"/>
                <a:cs typeface="Times New Roman" panose="02020603050405020304" pitchFamily="18" charset="0"/>
              </a:rPr>
              <a:t>值过小，等同于贪心算法，使得搜索过早陷入局部最优。</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15.2.2  蚁群算法的参数设定</a:t>
            </a:r>
          </a:p>
        </p:txBody>
      </p:sp>
      <p:sp>
        <p:nvSpPr>
          <p:cNvPr id="100" name="文本框 99"/>
          <p:cNvSpPr txBox="1"/>
          <p:nvPr/>
        </p:nvSpPr>
        <p:spPr>
          <a:xfrm>
            <a:off x="1245235" y="1845310"/>
            <a:ext cx="10197465" cy="3636010"/>
          </a:xfrm>
          <a:prstGeom prst="rect">
            <a:avLst/>
          </a:prstGeom>
          <a:noFill/>
          <a:ln w="9525">
            <a:noFill/>
          </a:ln>
        </p:spPr>
        <p:txBody>
          <a:bodyPr wrap="square">
            <a:spAutoFit/>
          </a:bodyPr>
          <a:lstStyle/>
          <a:p>
            <a:pPr indent="20955" algn="just">
              <a:lnSpc>
                <a:spcPct val="120000"/>
              </a:lnSpc>
              <a:spcBef>
                <a:spcPts val="0"/>
              </a:spcBef>
              <a:spcAft>
                <a:spcPts val="0"/>
              </a:spcAft>
            </a:pP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）期望值启发因子</a:t>
            </a:r>
            <a:r>
              <a:rPr lang="en-US" sz="24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β</a:t>
            </a:r>
            <a:r>
              <a:rPr lang="zh-CN" sz="240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反映蚂蚁搜索过程中</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先验性和确定性因素</a:t>
            </a:r>
            <a:r>
              <a:rPr lang="zh-CN" sz="2400" b="0">
                <a:latin typeface="Times New Roman" panose="02020603050405020304" pitchFamily="18" charset="0"/>
                <a:ea typeface="微软雅黑" panose="020B0503020204020204" pitchFamily="34" charset="-122"/>
                <a:cs typeface="Times New Roman" panose="02020603050405020304" pitchFamily="18" charset="0"/>
              </a:rPr>
              <a:t>的重要程度，如果</a:t>
            </a:r>
            <a:r>
              <a:rPr lang="en-US" sz="2400" b="0" i="1">
                <a:latin typeface="Times New Roman" panose="02020603050405020304" pitchFamily="18" charset="0"/>
                <a:ea typeface="微软雅黑" panose="020B0503020204020204" pitchFamily="34" charset="-122"/>
                <a:cs typeface="Times New Roman" panose="02020603050405020304" pitchFamily="18" charset="0"/>
              </a:rPr>
              <a:t>β</a:t>
            </a:r>
            <a:r>
              <a:rPr lang="zh-CN" sz="2400" b="0">
                <a:latin typeface="Times New Roman" panose="02020603050405020304" pitchFamily="18" charset="0"/>
                <a:ea typeface="微软雅黑" panose="020B0503020204020204" pitchFamily="34" charset="-122"/>
                <a:cs typeface="Times New Roman" panose="02020603050405020304" pitchFamily="18" charset="0"/>
              </a:rPr>
              <a:t>值过大，会加快收敛速度，容易陷入局部最优；如果</a:t>
            </a:r>
            <a:r>
              <a:rPr lang="en-US" sz="2400" b="0" i="1">
                <a:latin typeface="Times New Roman" panose="02020603050405020304" pitchFamily="18" charset="0"/>
                <a:ea typeface="微软雅黑" panose="020B0503020204020204" pitchFamily="34" charset="-122"/>
                <a:cs typeface="Times New Roman" panose="02020603050405020304" pitchFamily="18" charset="0"/>
              </a:rPr>
              <a:t>β</a:t>
            </a:r>
            <a:r>
              <a:rPr lang="zh-CN" sz="2400" b="0">
                <a:latin typeface="Times New Roman" panose="02020603050405020304" pitchFamily="18" charset="0"/>
                <a:ea typeface="微软雅黑" panose="020B0503020204020204" pitchFamily="34" charset="-122"/>
                <a:cs typeface="Times New Roman" panose="02020603050405020304" pitchFamily="18" charset="0"/>
              </a:rPr>
              <a:t>值过小，容易陷入随机搜索，使得搜索时间增多，不易找到最优解。</a:t>
            </a:r>
          </a:p>
          <a:p>
            <a:pPr indent="20955" algn="just">
              <a:lnSpc>
                <a:spcPct val="120000"/>
              </a:lnSpc>
              <a:spcBef>
                <a:spcPts val="0"/>
              </a:spcBef>
              <a:spcAft>
                <a:spcPts val="0"/>
              </a:spcAft>
            </a:pP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4</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）信息素挥发因子</a:t>
            </a:r>
            <a:r>
              <a:rPr lang="en-US" sz="24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ρ</a:t>
            </a:r>
            <a:r>
              <a:rPr lang="zh-CN" sz="240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反映信息素消失的速度，其大小直接关系到蚁群算法的全局搜索能力和收敛速度。</a:t>
            </a:r>
          </a:p>
          <a:p>
            <a:pPr indent="20955" algn="just">
              <a:lnSpc>
                <a:spcPct val="120000"/>
              </a:lnSpc>
              <a:spcBef>
                <a:spcPts val="0"/>
              </a:spcBef>
              <a:spcAft>
                <a:spcPts val="0"/>
              </a:spcAft>
            </a:pP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5</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）信息素强度</a:t>
            </a:r>
            <a:r>
              <a:rPr lang="en-US" sz="24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Q</a:t>
            </a:r>
            <a:r>
              <a:rPr lang="zh-CN" sz="240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表示蚂蚁循环一周时释放在路径上的</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信息素总量</a:t>
            </a:r>
            <a:r>
              <a:rPr lang="zh-CN" sz="2400" b="0">
                <a:latin typeface="Times New Roman" panose="02020603050405020304" pitchFamily="18" charset="0"/>
                <a:ea typeface="微软雅黑" panose="020B0503020204020204" pitchFamily="34" charset="-122"/>
                <a:cs typeface="Times New Roman" panose="02020603050405020304" pitchFamily="18" charset="0"/>
              </a:rPr>
              <a:t>，其作用是充分利用全局信息反馈量，使算法在正反馈机制下以合理的速度搜索到全局最优解。</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Freeform 84"/>
          <p:cNvSpPr/>
          <p:nvPr/>
        </p:nvSpPr>
        <p:spPr bwMode="auto">
          <a:xfrm>
            <a:off x="682892" y="108722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2" name="文本框 1"/>
          <p:cNvSpPr txBox="1"/>
          <p:nvPr/>
        </p:nvSpPr>
        <p:spPr>
          <a:xfrm>
            <a:off x="1247140" y="928370"/>
            <a:ext cx="10241280" cy="977265"/>
          </a:xfrm>
          <a:prstGeom prst="rect">
            <a:avLst/>
          </a:prstGeom>
          <a:noFill/>
          <a:ln w="9525">
            <a:noFill/>
          </a:ln>
        </p:spPr>
        <p:txBody>
          <a:bodyPr wrap="square">
            <a:spAutoFit/>
          </a:bodyPr>
          <a:lstStyle/>
          <a:p>
            <a:pPr indent="20955" algn="just">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蚁群算法的参数主要有蚂蚁的数量</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m</a:t>
            </a:r>
            <a:r>
              <a:rPr lang="zh-CN" sz="2400" b="0">
                <a:latin typeface="Times New Roman" panose="02020603050405020304" pitchFamily="18" charset="0"/>
                <a:ea typeface="微软雅黑" panose="020B0503020204020204" pitchFamily="34" charset="-122"/>
                <a:cs typeface="Times New Roman" panose="02020603050405020304" pitchFamily="18" charset="0"/>
              </a:rPr>
              <a:t>、信息素启发因子</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α</a:t>
            </a:r>
            <a:r>
              <a:rPr lang="zh-CN" sz="2400" b="0">
                <a:latin typeface="Times New Roman" panose="02020603050405020304" pitchFamily="18" charset="0"/>
                <a:ea typeface="微软雅黑" panose="020B0503020204020204" pitchFamily="34" charset="-122"/>
                <a:cs typeface="Times New Roman" panose="02020603050405020304" pitchFamily="18" charset="0"/>
              </a:rPr>
              <a:t>、期望值启发因子</a:t>
            </a:r>
            <a:r>
              <a:rPr lang="en-US" sz="2400" b="0" i="1">
                <a:latin typeface="Times New Roman" panose="02020603050405020304" pitchFamily="18" charset="0"/>
                <a:ea typeface="微软雅黑" panose="020B0503020204020204" pitchFamily="34" charset="-122"/>
                <a:cs typeface="Times New Roman" panose="02020603050405020304" pitchFamily="18" charset="0"/>
              </a:rPr>
              <a:t>β</a:t>
            </a:r>
            <a:r>
              <a:rPr lang="zh-CN" sz="2400" b="0">
                <a:latin typeface="Times New Roman" panose="02020603050405020304" pitchFamily="18" charset="0"/>
                <a:ea typeface="微软雅黑" panose="020B0503020204020204" pitchFamily="34" charset="-122"/>
                <a:cs typeface="Times New Roman" panose="02020603050405020304" pitchFamily="18" charset="0"/>
              </a:rPr>
              <a:t>、信息素挥发因子</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ρ</a:t>
            </a:r>
            <a:r>
              <a:rPr lang="zh-CN" sz="2400" b="0">
                <a:latin typeface="Times New Roman" panose="02020603050405020304" pitchFamily="18" charset="0"/>
                <a:ea typeface="微软雅黑" panose="020B0503020204020204" pitchFamily="34" charset="-122"/>
                <a:cs typeface="Times New Roman" panose="02020603050405020304" pitchFamily="18" charset="0"/>
              </a:rPr>
              <a:t>、信息素强度</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Q </a:t>
            </a:r>
            <a:r>
              <a:rPr lang="zh-CN" sz="2400" b="0">
                <a:latin typeface="Times New Roman" panose="02020603050405020304" pitchFamily="18" charset="0"/>
                <a:ea typeface="微软雅黑" panose="020B0503020204020204" pitchFamily="34" charset="-122"/>
                <a:cs typeface="Times New Roman" panose="02020603050405020304" pitchFamily="18" charset="0"/>
              </a:rPr>
              <a:t>等。</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文本框 2"/>
          <p:cNvSpPr txBox="1"/>
          <p:nvPr/>
        </p:nvSpPr>
        <p:spPr>
          <a:xfrm>
            <a:off x="835660" y="5437505"/>
            <a:ext cx="10280650" cy="977265"/>
          </a:xfrm>
          <a:prstGeom prst="rect">
            <a:avLst/>
          </a:prstGeom>
          <a:noFill/>
          <a:ln w="28575">
            <a:solidFill>
              <a:schemeClr val="accent6">
                <a:lumMod val="50000"/>
              </a:schemeClr>
            </a:solidFill>
          </a:ln>
        </p:spPr>
        <p:txBody>
          <a:bodyPr wrap="square" lIns="179705" rIns="179705">
            <a:spAutoFit/>
          </a:bodyPr>
          <a:lstStyle/>
          <a:p>
            <a:pPr indent="20955" algn="just">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以</a:t>
            </a:r>
            <a:r>
              <a:rPr lang="en-US" sz="2400" b="0">
                <a:latin typeface="Times New Roman" panose="02020603050405020304" pitchFamily="18" charset="0"/>
                <a:ea typeface="微软雅黑" panose="020B0503020204020204" pitchFamily="34" charset="-122"/>
                <a:cs typeface="Times New Roman" panose="02020603050405020304" pitchFamily="18" charset="0"/>
              </a:rPr>
              <a:t>TSP</a:t>
            </a:r>
            <a:r>
              <a:rPr lang="zh-CN" sz="2400" b="0">
                <a:latin typeface="Times New Roman" panose="02020603050405020304" pitchFamily="18" charset="0"/>
                <a:ea typeface="微软雅黑" panose="020B0503020204020204" pitchFamily="34" charset="-122"/>
                <a:cs typeface="Times New Roman" panose="02020603050405020304" pitchFamily="18" charset="0"/>
              </a:rPr>
              <a:t>问题为例，实验发现，</a:t>
            </a:r>
            <a:r>
              <a:rPr lang="en-US" sz="2400" i="1">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α </a:t>
            </a:r>
            <a:r>
              <a:rPr lang="zh-CN" sz="2400">
                <a:latin typeface="Times New Roman" panose="02020603050405020304" pitchFamily="18" charset="0"/>
                <a:ea typeface="微软雅黑" panose="020B0503020204020204" pitchFamily="34" charset="-122"/>
                <a:cs typeface="Times New Roman" panose="02020603050405020304" pitchFamily="18" charset="0"/>
                <a:sym typeface="+mn-ea"/>
              </a:rPr>
              <a:t>的选择区间是</a:t>
            </a:r>
            <a:r>
              <a:rPr lang="en-US" sz="2400">
                <a:latin typeface="Times New Roman" panose="02020603050405020304" pitchFamily="18" charset="0"/>
                <a:ea typeface="微软雅黑" panose="020B0503020204020204" pitchFamily="34" charset="-122"/>
                <a:cs typeface="Times New Roman" panose="02020603050405020304" pitchFamily="18" charset="0"/>
                <a:sym typeface="+mn-ea"/>
              </a:rPr>
              <a:t>[1, 4]</a:t>
            </a:r>
            <a:r>
              <a:rPr lang="zh-CN" sz="240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β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的选择区间是</a:t>
            </a:r>
            <a:r>
              <a:rPr lang="en-US" sz="2400" b="0">
                <a:latin typeface="Times New Roman" panose="02020603050405020304" pitchFamily="18" charset="0"/>
                <a:ea typeface="微软雅黑" panose="020B0503020204020204" pitchFamily="34" charset="-122"/>
                <a:cs typeface="Times New Roman" panose="02020603050405020304" pitchFamily="18" charset="0"/>
              </a:rPr>
              <a:t>[3, 5]</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i="1">
                <a:latin typeface="Times New Roman" panose="02020603050405020304" pitchFamily="18" charset="0"/>
                <a:ea typeface="微软雅黑" panose="020B0503020204020204" pitchFamily="34" charset="-122"/>
                <a:cs typeface="Times New Roman" panose="02020603050405020304" pitchFamily="18" charset="0"/>
                <a:sym typeface="+mn-ea"/>
              </a:rPr>
              <a:t>ρ </a:t>
            </a:r>
            <a:r>
              <a:rPr lang="zh-CN" sz="2400">
                <a:latin typeface="Times New Roman" panose="02020603050405020304" pitchFamily="18" charset="0"/>
                <a:ea typeface="微软雅黑" panose="020B0503020204020204" pitchFamily="34" charset="-122"/>
                <a:cs typeface="Times New Roman" panose="02020603050405020304" pitchFamily="18" charset="0"/>
                <a:sym typeface="+mn-ea"/>
              </a:rPr>
              <a:t>的值属于</a:t>
            </a:r>
            <a:r>
              <a:rPr lang="en-US" sz="2400">
                <a:latin typeface="Times New Roman" panose="02020603050405020304" pitchFamily="18" charset="0"/>
                <a:ea typeface="微软雅黑" panose="020B0503020204020204" pitchFamily="34" charset="-122"/>
                <a:cs typeface="Times New Roman" panose="02020603050405020304" pitchFamily="18" charset="0"/>
                <a:sym typeface="+mn-ea"/>
              </a:rPr>
              <a:t>[0.2, 0.5]</a:t>
            </a:r>
            <a:r>
              <a:rPr lang="zh-CN" altLang="en-US" sz="240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sz="2400" i="1">
                <a:latin typeface="Times New Roman" panose="02020603050405020304" pitchFamily="18" charset="0"/>
                <a:ea typeface="微软雅黑" panose="020B0503020204020204" pitchFamily="34" charset="-122"/>
                <a:cs typeface="Times New Roman" panose="02020603050405020304" pitchFamily="18" charset="0"/>
                <a:sym typeface="+mn-ea"/>
              </a:rPr>
              <a:t>Q </a:t>
            </a:r>
            <a:r>
              <a:rPr lang="zh-CN" sz="2400">
                <a:latin typeface="Times New Roman" panose="02020603050405020304" pitchFamily="18" charset="0"/>
                <a:ea typeface="微软雅黑" panose="020B0503020204020204" pitchFamily="34" charset="-122"/>
                <a:cs typeface="Times New Roman" panose="02020603050405020304" pitchFamily="18" charset="0"/>
                <a:sym typeface="+mn-ea"/>
              </a:rPr>
              <a:t>的值属于</a:t>
            </a:r>
            <a:r>
              <a:rPr lang="en-US" sz="2400">
                <a:latin typeface="Times New Roman" panose="02020603050405020304" pitchFamily="18" charset="0"/>
                <a:ea typeface="微软雅黑" panose="020B0503020204020204" pitchFamily="34" charset="-122"/>
                <a:cs typeface="Times New Roman" panose="02020603050405020304" pitchFamily="18" charset="0"/>
                <a:sym typeface="+mn-ea"/>
              </a:rPr>
              <a:t>[10, 1000]</a:t>
            </a:r>
            <a:r>
              <a:rPr lang="zh-CN" sz="2400">
                <a:latin typeface="Times New Roman" panose="02020603050405020304" pitchFamily="18" charset="0"/>
                <a:ea typeface="微软雅黑" panose="020B0503020204020204" pitchFamily="34" charset="-122"/>
                <a:cs typeface="Times New Roman" panose="02020603050405020304" pitchFamily="18" charset="0"/>
                <a:sym typeface="+mn-ea"/>
              </a:rPr>
              <a:t>时，</a:t>
            </a:r>
            <a:r>
              <a:rPr lang="zh-CN" sz="2400" b="0">
                <a:latin typeface="Times New Roman" panose="02020603050405020304" pitchFamily="18" charset="0"/>
                <a:ea typeface="微软雅黑" panose="020B0503020204020204" pitchFamily="34" charset="-122"/>
                <a:cs typeface="Times New Roman" panose="02020603050405020304" pitchFamily="18" charset="0"/>
              </a:rPr>
              <a:t>综合性能较好。</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15.2.3  应用举例</a:t>
            </a:r>
          </a:p>
        </p:txBody>
      </p:sp>
      <p:sp>
        <p:nvSpPr>
          <p:cNvPr id="4" name="文本框 3"/>
          <p:cNvSpPr txBox="1"/>
          <p:nvPr/>
        </p:nvSpPr>
        <p:spPr>
          <a:xfrm>
            <a:off x="688975" y="839470"/>
            <a:ext cx="10873105" cy="1753235"/>
          </a:xfrm>
          <a:prstGeom prst="rect">
            <a:avLst/>
          </a:prstGeom>
          <a:noFill/>
          <a:ln w="9525">
            <a:noFill/>
          </a:ln>
        </p:spPr>
        <p:txBody>
          <a:bodyPr wrap="square">
            <a:spAutoFit/>
          </a:bodyPr>
          <a:lstStyle/>
          <a:p>
            <a:pPr indent="0">
              <a:lnSpc>
                <a:spcPct val="150000"/>
              </a:lnSpc>
              <a:spcBef>
                <a:spcPts val="0"/>
              </a:spcBef>
              <a:spcAft>
                <a:spcPts val="0"/>
              </a:spcAft>
            </a:pPr>
            <a:r>
              <a:rPr lang="zh-CN" sz="2400" b="1">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例</a:t>
            </a:r>
            <a:r>
              <a:rPr lang="en-US" sz="2400" b="1">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15.2</a:t>
            </a:r>
            <a:r>
              <a:rPr lang="en-US" sz="2400" b="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sz="2400" b="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应用蚁群算法求解</a:t>
            </a:r>
            <a:r>
              <a:rPr lang="en-US" sz="2400" b="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TSP</a:t>
            </a:r>
            <a:r>
              <a:rPr lang="zh-CN" sz="2400" b="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问题。</a:t>
            </a:r>
          </a:p>
          <a:p>
            <a:pPr indent="0">
              <a:lnSpc>
                <a:spcPct val="15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解：设人工蚂蚁的数量为</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m</a:t>
            </a:r>
            <a:r>
              <a:rPr lang="zh-CN" sz="2400" b="0">
                <a:latin typeface="Times New Roman" panose="02020603050405020304" pitchFamily="18" charset="0"/>
                <a:ea typeface="微软雅黑" panose="020B0503020204020204" pitchFamily="34" charset="-122"/>
                <a:cs typeface="Times New Roman" panose="02020603050405020304" pitchFamily="18" charset="0"/>
              </a:rPr>
              <a:t>，城市</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j </a:t>
            </a:r>
            <a:r>
              <a:rPr lang="zh-CN" sz="2400" b="0">
                <a:latin typeface="Times New Roman" panose="02020603050405020304" pitchFamily="18" charset="0"/>
                <a:ea typeface="微软雅黑" panose="020B0503020204020204" pitchFamily="34" charset="-122"/>
                <a:cs typeface="Times New Roman" panose="02020603050405020304" pitchFamily="18" charset="0"/>
              </a:rPr>
              <a:t>之间的距离为</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d</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ij</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 j</a:t>
            </a:r>
            <a:r>
              <a:rPr lang="en-US" sz="2400" b="0">
                <a:latin typeface="Times New Roman" panose="02020603050405020304" pitchFamily="18" charset="0"/>
                <a:ea typeface="微软雅黑" panose="020B0503020204020204" pitchFamily="34" charset="-122"/>
                <a:cs typeface="Times New Roman" panose="02020603050405020304" pitchFamily="18" charset="0"/>
              </a:rPr>
              <a:t>=1, 2,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 </a:t>
            </a:r>
            <a:r>
              <a:rPr lang="zh-CN" sz="2400" b="0">
                <a:latin typeface="Times New Roman" panose="02020603050405020304" pitchFamily="18" charset="0"/>
                <a:ea typeface="微软雅黑" panose="020B0503020204020204" pitchFamily="34" charset="-122"/>
                <a:cs typeface="Times New Roman" panose="02020603050405020304" pitchFamily="18" charset="0"/>
              </a:rPr>
              <a:t>时刻位于城市</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的蚂蚁个数为</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b</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，则</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m </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400" b="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1" name="文本框 100"/>
          <p:cNvSpPr txBox="1"/>
          <p:nvPr/>
        </p:nvSpPr>
        <p:spPr>
          <a:xfrm>
            <a:off x="775335" y="1955800"/>
            <a:ext cx="10677525" cy="2306955"/>
          </a:xfrm>
          <a:prstGeom prst="rect">
            <a:avLst/>
          </a:prstGeom>
          <a:noFill/>
          <a:ln w="9525">
            <a:noFill/>
          </a:ln>
        </p:spPr>
        <p:txBody>
          <a:bodyPr wrap="square">
            <a:spAutoFit/>
          </a:bodyPr>
          <a:lstStyle/>
          <a:p>
            <a:pPr indent="266700" algn="just">
              <a:lnSpc>
                <a:spcPct val="150000"/>
              </a:lnSpc>
              <a:spcBef>
                <a:spcPts val="0"/>
              </a:spcBef>
              <a:spcAft>
                <a:spcPts val="0"/>
              </a:spcAft>
            </a:pP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 </a:t>
            </a:r>
            <a:r>
              <a:rPr lang="zh-CN" sz="2400" b="0">
                <a:latin typeface="Times New Roman" panose="02020603050405020304" pitchFamily="18" charset="0"/>
                <a:ea typeface="微软雅黑" panose="020B0503020204020204" pitchFamily="34" charset="-122"/>
                <a:cs typeface="Times New Roman" panose="02020603050405020304" pitchFamily="18" charset="0"/>
              </a:rPr>
              <a:t>时刻在</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j </a:t>
            </a:r>
            <a:r>
              <a:rPr lang="zh-CN" sz="2400" b="0">
                <a:latin typeface="Times New Roman" panose="02020603050405020304" pitchFamily="18" charset="0"/>
                <a:ea typeface="微软雅黑" panose="020B0503020204020204" pitchFamily="34" charset="-122"/>
                <a:cs typeface="Times New Roman" panose="02020603050405020304" pitchFamily="18" charset="0"/>
              </a:rPr>
              <a:t>城市之间残留的信息素为</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ij</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，且初始时</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ij</a:t>
            </a:r>
            <a:r>
              <a:rPr lang="en-US" sz="2400" b="0">
                <a:latin typeface="Times New Roman" panose="02020603050405020304" pitchFamily="18" charset="0"/>
                <a:ea typeface="微软雅黑" panose="020B0503020204020204" pitchFamily="34" charset="-122"/>
                <a:cs typeface="Times New Roman" panose="02020603050405020304" pitchFamily="18" charset="0"/>
              </a:rPr>
              <a:t>(0)=</a:t>
            </a:r>
            <a:r>
              <a:rPr lang="en-US" sz="2400" b="0" i="1">
                <a:latin typeface="Times New Roman" panose="02020603050405020304" pitchFamily="18" charset="0"/>
                <a:ea typeface="微软雅黑" panose="020B0503020204020204" pitchFamily="34" charset="-122"/>
                <a:cs typeface="Times New Roman" panose="02020603050405020304" pitchFamily="18" charset="0"/>
              </a:rPr>
              <a:t>C</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C</a:t>
            </a:r>
            <a:r>
              <a:rPr lang="zh-CN" sz="2400" b="0">
                <a:latin typeface="Times New Roman" panose="02020603050405020304" pitchFamily="18" charset="0"/>
                <a:ea typeface="微软雅黑" panose="020B0503020204020204" pitchFamily="34" charset="-122"/>
                <a:cs typeface="Times New Roman" panose="02020603050405020304" pitchFamily="18" charset="0"/>
              </a:rPr>
              <a:t>为常数）。在运动过程中，蚂蚁根据各条路径上的信息素选择路径，</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 </a:t>
            </a:r>
            <a:r>
              <a:rPr lang="zh-CN" sz="2400" b="0">
                <a:latin typeface="Times New Roman" panose="02020603050405020304" pitchFamily="18" charset="0"/>
                <a:ea typeface="微软雅黑" panose="020B0503020204020204" pitchFamily="34" charset="-122"/>
                <a:cs typeface="Times New Roman" panose="02020603050405020304" pitchFamily="18" charset="0"/>
              </a:rPr>
              <a:t>时刻蚂蚁</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k</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k</a:t>
            </a:r>
            <a:r>
              <a:rPr lang="en-US" sz="2400" b="0">
                <a:latin typeface="Times New Roman" panose="02020603050405020304" pitchFamily="18" charset="0"/>
                <a:ea typeface="微软雅黑" panose="020B0503020204020204" pitchFamily="34" charset="-122"/>
                <a:cs typeface="Times New Roman" panose="02020603050405020304" pitchFamily="18" charset="0"/>
              </a:rPr>
              <a:t>=1, 2,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m</a:t>
            </a:r>
            <a:r>
              <a:rPr lang="zh-CN" sz="2400" b="0">
                <a:latin typeface="Times New Roman" panose="02020603050405020304" pitchFamily="18" charset="0"/>
                <a:ea typeface="微软雅黑" panose="020B0503020204020204" pitchFamily="34" charset="-122"/>
                <a:cs typeface="Times New Roman" panose="02020603050405020304" pitchFamily="18" charset="0"/>
              </a:rPr>
              <a:t>）由位置</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latin typeface="Times New Roman" panose="02020603050405020304" pitchFamily="18" charset="0"/>
                <a:ea typeface="微软雅黑" panose="020B0503020204020204" pitchFamily="34" charset="-122"/>
                <a:cs typeface="Times New Roman" panose="02020603050405020304" pitchFamily="18" charset="0"/>
              </a:rPr>
              <a:t>移到位置</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j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的概率为</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r</a:t>
            </a:r>
            <a:r>
              <a:rPr lang="en-US" sz="2400" b="0" i="1" baseline="30000">
                <a:latin typeface="Times New Roman" panose="02020603050405020304" pitchFamily="18" charset="0"/>
                <a:ea typeface="微软雅黑" panose="020B0503020204020204" pitchFamily="34" charset="-122"/>
                <a:cs typeface="Times New Roman" panose="02020603050405020304" pitchFamily="18" charset="0"/>
              </a:rPr>
              <a:t>k</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ij</a:t>
            </a:r>
            <a:r>
              <a:rPr lang="zh-CN" sz="2400" b="0">
                <a:latin typeface="Times New Roman" panose="02020603050405020304" pitchFamily="18" charset="0"/>
                <a:ea typeface="微软雅黑" panose="020B0503020204020204" pitchFamily="34" charset="-122"/>
                <a:cs typeface="Times New Roman" panose="02020603050405020304" pitchFamily="18" charset="0"/>
              </a:rPr>
              <a:t>，定义如下：</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 name="Object 124"/>
          <p:cNvGraphicFramePr>
            <a:graphicFrameLocks noChangeAspect="1"/>
          </p:cNvGraphicFramePr>
          <p:nvPr/>
        </p:nvGraphicFramePr>
        <p:xfrm>
          <a:off x="5706745" y="1923415"/>
          <a:ext cx="1049020" cy="786765"/>
        </p:xfrm>
        <a:graphic>
          <a:graphicData uri="http://schemas.openxmlformats.org/presentationml/2006/ole">
            <mc:AlternateContent xmlns:mc="http://schemas.openxmlformats.org/markup-compatibility/2006">
              <mc:Choice xmlns:v="urn:schemas-microsoft-com:vml" Requires="v">
                <p:oleObj r:id="rId3" imgW="508000" imgH="431800" progId="Equation.3">
                  <p:embed/>
                </p:oleObj>
              </mc:Choice>
              <mc:Fallback>
                <p:oleObj r:id="rId3" imgW="508000" imgH="431800" progId="Equation.3">
                  <p:embed/>
                  <p:pic>
                    <p:nvPicPr>
                      <p:cNvPr id="2" name="Object 124"/>
                      <p:cNvPicPr/>
                      <p:nvPr/>
                    </p:nvPicPr>
                    <p:blipFill>
                      <a:blip r:embed="rId4"/>
                      <a:stretch>
                        <a:fillRect/>
                      </a:stretch>
                    </p:blipFill>
                    <p:spPr>
                      <a:xfrm>
                        <a:off x="5706745" y="1923415"/>
                        <a:ext cx="1049020" cy="786765"/>
                      </a:xfrm>
                      <a:prstGeom prst="rect">
                        <a:avLst/>
                      </a:prstGeom>
                      <a:noFill/>
                      <a:ln w="38100">
                        <a:noFill/>
                        <a:miter/>
                      </a:ln>
                    </p:spPr>
                  </p:pic>
                </p:oleObj>
              </mc:Fallback>
            </mc:AlternateContent>
          </a:graphicData>
        </a:graphic>
      </p:graphicFrame>
      <p:graphicFrame>
        <p:nvGraphicFramePr>
          <p:cNvPr id="3" name="Object 125"/>
          <p:cNvGraphicFramePr>
            <a:graphicFrameLocks noChangeAspect="1"/>
          </p:cNvGraphicFramePr>
          <p:nvPr/>
        </p:nvGraphicFramePr>
        <p:xfrm>
          <a:off x="3566160" y="3739515"/>
          <a:ext cx="5181600" cy="1600835"/>
        </p:xfrm>
        <a:graphic>
          <a:graphicData uri="http://schemas.openxmlformats.org/presentationml/2006/ole">
            <mc:AlternateContent xmlns:mc="http://schemas.openxmlformats.org/markup-compatibility/2006">
              <mc:Choice xmlns:v="urn:schemas-microsoft-com:vml" Requires="v">
                <p:oleObj r:id="rId5" imgW="2513330" imgH="862965" progId="Equation.3">
                  <p:embed/>
                </p:oleObj>
              </mc:Choice>
              <mc:Fallback>
                <p:oleObj r:id="rId5" imgW="2513330" imgH="862965" progId="Equation.3">
                  <p:embed/>
                  <p:pic>
                    <p:nvPicPr>
                      <p:cNvPr id="3" name="Object 125"/>
                      <p:cNvPicPr/>
                      <p:nvPr/>
                    </p:nvPicPr>
                    <p:blipFill>
                      <a:blip r:embed="rId6"/>
                      <a:stretch>
                        <a:fillRect/>
                      </a:stretch>
                    </p:blipFill>
                    <p:spPr>
                      <a:xfrm>
                        <a:off x="3566160" y="3739515"/>
                        <a:ext cx="5181600" cy="1600835"/>
                      </a:xfrm>
                      <a:prstGeom prst="rect">
                        <a:avLst/>
                      </a:prstGeom>
                      <a:noFill/>
                      <a:ln w="38100">
                        <a:noFill/>
                        <a:miter/>
                      </a:ln>
                    </p:spPr>
                  </p:pic>
                </p:oleObj>
              </mc:Fallback>
            </mc:AlternateContent>
          </a:graphicData>
        </a:graphic>
      </p:graphicFrame>
      <p:sp>
        <p:nvSpPr>
          <p:cNvPr id="6" name="文本框 5"/>
          <p:cNvSpPr txBox="1"/>
          <p:nvPr/>
        </p:nvSpPr>
        <p:spPr>
          <a:xfrm>
            <a:off x="791210" y="5294630"/>
            <a:ext cx="10662285" cy="977265"/>
          </a:xfrm>
          <a:prstGeom prst="rect">
            <a:avLst/>
          </a:prstGeom>
          <a:noFill/>
          <a:ln w="9525">
            <a:noFill/>
          </a:ln>
        </p:spPr>
        <p:txBody>
          <a:bodyPr wrap="square">
            <a:spAutoFit/>
          </a:bodyPr>
          <a:lstStyle/>
          <a:p>
            <a:pPr indent="0">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其中：</a:t>
            </a:r>
            <a:r>
              <a:rPr lang="en-US" sz="2400" b="0" i="1">
                <a:latin typeface="Times New Roman" panose="02020603050405020304" pitchFamily="18" charset="0"/>
                <a:ea typeface="微软雅黑" panose="020B0503020204020204" pitchFamily="34" charset="-122"/>
                <a:cs typeface="Times New Roman" panose="02020603050405020304" pitchFamily="18" charset="0"/>
              </a:rPr>
              <a:t>allowed</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k</a:t>
            </a:r>
            <a:r>
              <a:rPr lang="zh-CN" sz="2400" b="0">
                <a:latin typeface="Times New Roman" panose="02020603050405020304" pitchFamily="18" charset="0"/>
                <a:ea typeface="微软雅黑" panose="020B0503020204020204" pitchFamily="34" charset="-122"/>
                <a:cs typeface="Times New Roman" panose="02020603050405020304" pitchFamily="18" charset="0"/>
              </a:rPr>
              <a:t>表示蚂蚁</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k </a:t>
            </a:r>
            <a:r>
              <a:rPr lang="zh-CN" sz="2400" b="0">
                <a:latin typeface="Times New Roman" panose="02020603050405020304" pitchFamily="18" charset="0"/>
                <a:ea typeface="微软雅黑" panose="020B0503020204020204" pitchFamily="34" charset="-122"/>
                <a:cs typeface="Times New Roman" panose="02020603050405020304" pitchFamily="18" charset="0"/>
              </a:rPr>
              <a:t>还未走过的城市，</a:t>
            </a:r>
            <a:r>
              <a:rPr lang="en-US" sz="2400" b="0" i="1">
                <a:latin typeface="Times New Roman" panose="02020603050405020304" pitchFamily="18" charset="0"/>
                <a:ea typeface="微软雅黑" panose="020B0503020204020204" pitchFamily="34" charset="-122"/>
                <a:cs typeface="Times New Roman" panose="02020603050405020304" pitchFamily="18" charset="0"/>
              </a:rPr>
              <a:t>h</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ij</a:t>
            </a:r>
            <a:r>
              <a:rPr lang="en-US" sz="2400" b="0">
                <a:latin typeface="Times New Roman" panose="02020603050405020304" pitchFamily="18" charset="0"/>
                <a:ea typeface="微软雅黑" panose="020B0503020204020204" pitchFamily="34" charset="-122"/>
                <a:cs typeface="Times New Roman" panose="02020603050405020304" pitchFamily="18" charset="0"/>
              </a:rPr>
              <a:t>=1/</a:t>
            </a:r>
            <a:r>
              <a:rPr lang="en-US" sz="2400" b="0" i="1">
                <a:latin typeface="Times New Roman" panose="02020603050405020304" pitchFamily="18" charset="0"/>
                <a:ea typeface="微软雅黑" panose="020B0503020204020204" pitchFamily="34" charset="-122"/>
                <a:cs typeface="Times New Roman" panose="02020603050405020304" pitchFamily="18" charset="0"/>
              </a:rPr>
              <a:t>d</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ij </a:t>
            </a:r>
            <a:r>
              <a:rPr lang="zh-CN" sz="2400" b="0">
                <a:latin typeface="Times New Roman" panose="02020603050405020304" pitchFamily="18" charset="0"/>
                <a:ea typeface="微软雅黑" panose="020B0503020204020204" pitchFamily="34" charset="-122"/>
                <a:cs typeface="Times New Roman" panose="02020603050405020304" pitchFamily="18" charset="0"/>
              </a:rPr>
              <a:t>称为先验知识，表示由位置</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latin typeface="Times New Roman" panose="02020603050405020304" pitchFamily="18" charset="0"/>
                <a:ea typeface="微软雅黑" panose="020B0503020204020204" pitchFamily="34" charset="-122"/>
                <a:cs typeface="Times New Roman" panose="02020603050405020304" pitchFamily="18" charset="0"/>
              </a:rPr>
              <a:t>移到位置</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j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的期望程度；</a:t>
            </a:r>
            <a:r>
              <a:rPr lang="en-US" sz="2400" b="0" i="1">
                <a:latin typeface="Times New Roman" panose="02020603050405020304" pitchFamily="18" charset="0"/>
                <a:ea typeface="微软雅黑" panose="020B0503020204020204" pitchFamily="34" charset="-122"/>
                <a:cs typeface="Times New Roman" panose="02020603050405020304" pitchFamily="18" charset="0"/>
              </a:rPr>
              <a:t>α </a:t>
            </a:r>
            <a:r>
              <a:rPr lang="zh-CN" sz="2400" b="0">
                <a:latin typeface="Times New Roman" panose="02020603050405020304" pitchFamily="18" charset="0"/>
                <a:ea typeface="微软雅黑" panose="020B0503020204020204" pitchFamily="34" charset="-122"/>
                <a:cs typeface="Times New Roman" panose="02020603050405020304" pitchFamily="18" charset="0"/>
              </a:rPr>
              <a:t>表示信息素启发因子，</a:t>
            </a:r>
            <a:r>
              <a:rPr lang="en-US" sz="2400" b="0" i="1">
                <a:latin typeface="Times New Roman" panose="02020603050405020304" pitchFamily="18" charset="0"/>
                <a:ea typeface="微软雅黑" panose="020B0503020204020204" pitchFamily="34" charset="-122"/>
                <a:cs typeface="Times New Roman" panose="02020603050405020304" pitchFamily="18" charset="0"/>
              </a:rPr>
              <a:t>β </a:t>
            </a:r>
            <a:r>
              <a:rPr lang="zh-CN" sz="2400" b="0">
                <a:latin typeface="Times New Roman" panose="02020603050405020304" pitchFamily="18" charset="0"/>
                <a:ea typeface="微软雅黑" panose="020B0503020204020204" pitchFamily="34" charset="-122"/>
                <a:cs typeface="Times New Roman" panose="02020603050405020304" pitchFamily="18" charset="0"/>
              </a:rPr>
              <a:t>表示期望值启发因子。</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15.2.3  应用举例</a:t>
            </a:r>
          </a:p>
        </p:txBody>
      </p:sp>
      <p:sp>
        <p:nvSpPr>
          <p:cNvPr id="4" name="文本框 3"/>
          <p:cNvSpPr txBox="1"/>
          <p:nvPr/>
        </p:nvSpPr>
        <p:spPr>
          <a:xfrm>
            <a:off x="688975" y="839470"/>
            <a:ext cx="10873105" cy="645160"/>
          </a:xfrm>
          <a:prstGeom prst="rect">
            <a:avLst/>
          </a:prstGeom>
          <a:noFill/>
          <a:ln w="9525">
            <a:noFill/>
          </a:ln>
        </p:spPr>
        <p:txBody>
          <a:bodyPr wrap="square">
            <a:spAutoFit/>
          </a:bodyPr>
          <a:lstStyle/>
          <a:p>
            <a:pPr indent="0">
              <a:lnSpc>
                <a:spcPct val="150000"/>
              </a:lnSpc>
              <a:spcBef>
                <a:spcPts val="0"/>
              </a:spcBef>
              <a:spcAft>
                <a:spcPts val="0"/>
              </a:spcAft>
            </a:pPr>
            <a:r>
              <a:rPr lang="zh-CN" sz="2400" b="1">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例</a:t>
            </a:r>
            <a:r>
              <a:rPr lang="en-US" sz="2400" b="1">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15.2</a:t>
            </a:r>
            <a:r>
              <a:rPr lang="en-US" sz="2400" b="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sz="2400" b="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应用蚁群算法求解</a:t>
            </a:r>
            <a:r>
              <a:rPr lang="en-US" sz="2400" b="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TSP</a:t>
            </a:r>
            <a:r>
              <a:rPr lang="zh-CN" sz="2400" b="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问题。</a:t>
            </a:r>
            <a:endParaRPr lang="zh-CN" altLang="en-US" sz="2400" b="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文本框 7"/>
          <p:cNvSpPr txBox="1"/>
          <p:nvPr/>
        </p:nvSpPr>
        <p:spPr>
          <a:xfrm>
            <a:off x="697230" y="3081973"/>
            <a:ext cx="5080000" cy="534035"/>
          </a:xfrm>
          <a:prstGeom prst="rect">
            <a:avLst/>
          </a:prstGeom>
          <a:noFill/>
          <a:ln w="9525">
            <a:noFill/>
          </a:ln>
        </p:spPr>
        <p:txBody>
          <a:bodyPr>
            <a:spAutoFit/>
          </a:bodyPr>
          <a:lstStyle/>
          <a:p>
            <a:pPr indent="0">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其中：</a:t>
            </a:r>
            <a:r>
              <a:rPr lang="en-US" sz="2400" b="0" i="1">
                <a:latin typeface="Times New Roman" panose="02020603050405020304" pitchFamily="18" charset="0"/>
                <a:ea typeface="微软雅黑" panose="020B0503020204020204" pitchFamily="34" charset="-122"/>
                <a:cs typeface="Times New Roman" panose="02020603050405020304" pitchFamily="18" charset="0"/>
              </a:rPr>
              <a:t>ρ</a:t>
            </a:r>
            <a:r>
              <a:rPr lang="zh-CN" sz="2400" b="0">
                <a:latin typeface="Times New Roman" panose="02020603050405020304" pitchFamily="18" charset="0"/>
                <a:ea typeface="微软雅黑" panose="020B0503020204020204" pitchFamily="34" charset="-122"/>
                <a:cs typeface="Times New Roman" panose="02020603050405020304" pitchFamily="18" charset="0"/>
              </a:rPr>
              <a:t>表示信息素挥发因子，</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2" name="文本框 101"/>
          <p:cNvSpPr txBox="1"/>
          <p:nvPr/>
        </p:nvSpPr>
        <p:spPr>
          <a:xfrm>
            <a:off x="733425" y="3082290"/>
            <a:ext cx="10405745" cy="977265"/>
          </a:xfrm>
          <a:prstGeom prst="rect">
            <a:avLst/>
          </a:prstGeom>
          <a:noFill/>
          <a:ln w="9525">
            <a:noFill/>
          </a:ln>
        </p:spPr>
        <p:txBody>
          <a:bodyPr wrap="square">
            <a:spAutoFit/>
          </a:bodyPr>
          <a:lstStyle/>
          <a:p>
            <a:pPr indent="0">
              <a:lnSpc>
                <a:spcPct val="120000"/>
              </a:lnSpc>
              <a:spcBef>
                <a:spcPts val="0"/>
              </a:spcBef>
              <a:spcAft>
                <a:spcPts val="0"/>
              </a:spcAft>
            </a:pP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表示第</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k </a:t>
            </a:r>
            <a:r>
              <a:rPr lang="zh-CN" sz="2400" b="0">
                <a:latin typeface="Times New Roman" panose="02020603050405020304" pitchFamily="18" charset="0"/>
                <a:ea typeface="微软雅黑" panose="020B0503020204020204" pitchFamily="34" charset="-122"/>
                <a:cs typeface="Times New Roman" panose="02020603050405020304" pitchFamily="18" charset="0"/>
              </a:rPr>
              <a:t>只蚂蚁本次循环中留在路径</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j</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上的信息素浓度，</a:t>
            </a:r>
            <a:r>
              <a:rPr lang="en-US" sz="2400" b="0">
                <a:latin typeface="Times New Roman" panose="02020603050405020304" pitchFamily="18" charset="0"/>
                <a:ea typeface="微软雅黑" panose="020B0503020204020204" pitchFamily="34" charset="-122"/>
                <a:cs typeface="Times New Roman" panose="02020603050405020304" pitchFamily="18" charset="0"/>
              </a:rPr>
              <a:t>D</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ij </a:t>
            </a:r>
            <a:r>
              <a:rPr lang="zh-CN" sz="2400" b="0">
                <a:latin typeface="Times New Roman" panose="02020603050405020304" pitchFamily="18" charset="0"/>
                <a:ea typeface="微软雅黑" panose="020B0503020204020204" pitchFamily="34" charset="-122"/>
                <a:cs typeface="Times New Roman" panose="02020603050405020304" pitchFamily="18" charset="0"/>
              </a:rPr>
              <a:t>表示所有蚂蚁本次循环中留在路径</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j</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上的信息素浓度。</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文本框 10"/>
          <p:cNvSpPr txBox="1"/>
          <p:nvPr/>
        </p:nvSpPr>
        <p:spPr>
          <a:xfrm>
            <a:off x="734060" y="1643380"/>
            <a:ext cx="10662285" cy="977265"/>
          </a:xfrm>
          <a:prstGeom prst="rect">
            <a:avLst/>
          </a:prstGeom>
          <a:noFill/>
          <a:ln w="9525">
            <a:noFill/>
          </a:ln>
        </p:spPr>
        <p:txBody>
          <a:bodyPr wrap="square">
            <a:spAutoFit/>
          </a:bodyPr>
          <a:lstStyle/>
          <a:p>
            <a:pPr indent="0" algn="just">
              <a:lnSpc>
                <a:spcPct val="120000"/>
              </a:lnSpc>
              <a:spcBef>
                <a:spcPts val="0"/>
              </a:spcBef>
              <a:spcAft>
                <a:spcPts val="0"/>
              </a:spcAft>
            </a:pP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当蚂蚁</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k</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k</a:t>
            </a:r>
            <a:r>
              <a:rPr lang="en-US" sz="2400" b="0">
                <a:latin typeface="Times New Roman" panose="02020603050405020304" pitchFamily="18" charset="0"/>
                <a:ea typeface="微软雅黑" panose="020B0503020204020204" pitchFamily="34" charset="-122"/>
                <a:cs typeface="Times New Roman" panose="02020603050405020304" pitchFamily="18" charset="0"/>
              </a:rPr>
              <a:t>=1, 2,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m</a:t>
            </a:r>
            <a:r>
              <a:rPr lang="zh-CN" sz="2400" b="0">
                <a:latin typeface="Times New Roman" panose="02020603050405020304" pitchFamily="18" charset="0"/>
                <a:ea typeface="微软雅黑" panose="020B0503020204020204" pitchFamily="34" charset="-122"/>
                <a:cs typeface="Times New Roman" panose="02020603050405020304" pitchFamily="18" charset="0"/>
              </a:rPr>
              <a:t>）走过</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 </a:t>
            </a:r>
            <a:r>
              <a:rPr lang="zh-CN" sz="2400" b="0">
                <a:latin typeface="Times New Roman" panose="02020603050405020304" pitchFamily="18" charset="0"/>
                <a:ea typeface="微软雅黑" panose="020B0503020204020204" pitchFamily="34" charset="-122"/>
                <a:cs typeface="Times New Roman" panose="02020603050405020304" pitchFamily="18" charset="0"/>
              </a:rPr>
              <a:t>个城市后，依据下式对路径上的信息素进行更新：</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4" name="文本框 103"/>
          <p:cNvSpPr txBox="1"/>
          <p:nvPr/>
        </p:nvSpPr>
        <p:spPr>
          <a:xfrm>
            <a:off x="2037080" y="2336165"/>
            <a:ext cx="5139690" cy="460375"/>
          </a:xfrm>
          <a:prstGeom prst="rect">
            <a:avLst/>
          </a:prstGeom>
          <a:noFill/>
          <a:ln w="9525">
            <a:noFill/>
          </a:ln>
        </p:spPr>
        <p:txBody>
          <a:bodyPr wrap="square">
            <a:spAutoFit/>
          </a:bodyPr>
          <a:lstStyle/>
          <a:p>
            <a:pPr indent="1000125"/>
            <a:r>
              <a:rPr lang="en-US" sz="2400" b="0" i="1">
                <a:latin typeface="Symbol" panose="05050102010706020507" charset="0"/>
              </a:rPr>
              <a:t>t</a:t>
            </a:r>
            <a:r>
              <a:rPr lang="en-US" sz="2400" b="0" i="1" baseline="-25000">
                <a:latin typeface="Times New Roman" panose="02020603050405020304" pitchFamily="18" charset="0"/>
              </a:rPr>
              <a:t>ij</a:t>
            </a:r>
            <a:r>
              <a:rPr lang="en-US" sz="2400" b="0">
                <a:latin typeface="Times New Roman" panose="02020603050405020304" pitchFamily="18" charset="0"/>
              </a:rPr>
              <a:t>(</a:t>
            </a:r>
            <a:r>
              <a:rPr lang="en-US" sz="2400" b="0" i="1">
                <a:latin typeface="Times New Roman" panose="02020603050405020304" pitchFamily="18" charset="0"/>
              </a:rPr>
              <a:t>t</a:t>
            </a:r>
            <a:r>
              <a:rPr lang="zh-CN" sz="2400" b="0">
                <a:ea typeface="宋体" panose="02010600030101010101" pitchFamily="2" charset="-122"/>
              </a:rPr>
              <a:t>＋</a:t>
            </a:r>
            <a:r>
              <a:rPr lang="en-US" sz="2400" b="0" i="1">
                <a:latin typeface="Times New Roman" panose="02020603050405020304" pitchFamily="18" charset="0"/>
              </a:rPr>
              <a:t>n</a:t>
            </a:r>
            <a:r>
              <a:rPr lang="en-US" sz="2400" b="0">
                <a:latin typeface="Times New Roman" panose="02020603050405020304" pitchFamily="18" charset="0"/>
              </a:rPr>
              <a:t>)=</a:t>
            </a:r>
            <a:r>
              <a:rPr lang="en-US" sz="2400" b="0" i="1">
                <a:latin typeface="Symbol" panose="05050102010706020507" charset="0"/>
              </a:rPr>
              <a:t>r</a:t>
            </a:r>
            <a:r>
              <a:rPr lang="en-US" sz="2400" b="1">
                <a:latin typeface="Symbol" panose="05050102010706020507" charset="0"/>
              </a:rPr>
              <a:t>×</a:t>
            </a:r>
            <a:r>
              <a:rPr lang="en-US" sz="2400" b="0" i="1">
                <a:latin typeface="Symbol" panose="05050102010706020507" charset="0"/>
              </a:rPr>
              <a:t>t</a:t>
            </a:r>
            <a:r>
              <a:rPr lang="en-US" sz="2400" b="0" i="1" baseline="-25000">
                <a:latin typeface="Times New Roman" panose="02020603050405020304" pitchFamily="18" charset="0"/>
              </a:rPr>
              <a:t>ij</a:t>
            </a:r>
            <a:r>
              <a:rPr lang="en-US" sz="2400" b="0">
                <a:latin typeface="Times New Roman" panose="02020603050405020304" pitchFamily="18" charset="0"/>
              </a:rPr>
              <a:t>(</a:t>
            </a:r>
            <a:r>
              <a:rPr lang="en-US" sz="2400" b="0" i="1">
                <a:latin typeface="Times New Roman" panose="02020603050405020304" pitchFamily="18" charset="0"/>
              </a:rPr>
              <a:t>t</a:t>
            </a:r>
            <a:r>
              <a:rPr lang="en-US" sz="2400" b="0">
                <a:latin typeface="Times New Roman" panose="02020603050405020304" pitchFamily="18" charset="0"/>
              </a:rPr>
              <a:t>)+</a:t>
            </a:r>
            <a:r>
              <a:rPr lang="en-US" sz="2400" b="0">
                <a:latin typeface="Symbol" panose="05050102010706020507" charset="0"/>
              </a:rPr>
              <a:t>D</a:t>
            </a:r>
            <a:r>
              <a:rPr lang="en-US" sz="2400" b="0" i="1">
                <a:latin typeface="Symbol" panose="05050102010706020507" charset="0"/>
              </a:rPr>
              <a:t>t</a:t>
            </a:r>
            <a:r>
              <a:rPr lang="en-US" sz="2400" b="0" baseline="-25000">
                <a:latin typeface="Times New Roman" panose="02020603050405020304" pitchFamily="18" charset="0"/>
              </a:rPr>
              <a:t>ij</a:t>
            </a:r>
            <a:r>
              <a:rPr lang="en-US" sz="2400" b="0">
                <a:latin typeface="Times New Roman" panose="02020603050405020304" pitchFamily="18" charset="0"/>
              </a:rPr>
              <a:t>(</a:t>
            </a:r>
            <a:r>
              <a:rPr lang="en-US" sz="2400" b="0" i="1">
                <a:latin typeface="Times New Roman" panose="02020603050405020304" pitchFamily="18" charset="0"/>
              </a:rPr>
              <a:t>t</a:t>
            </a:r>
            <a:r>
              <a:rPr lang="en-US" sz="2400" b="0">
                <a:latin typeface="Times New Roman" panose="02020603050405020304" pitchFamily="18" charset="0"/>
              </a:rPr>
              <a:t>)</a:t>
            </a:r>
            <a:endParaRPr lang="zh-CN" altLang="en-US" sz="2400"/>
          </a:p>
        </p:txBody>
      </p:sp>
      <p:graphicFrame>
        <p:nvGraphicFramePr>
          <p:cNvPr id="2" name="Object 126"/>
          <p:cNvGraphicFramePr>
            <a:graphicFrameLocks noChangeAspect="1"/>
          </p:cNvGraphicFramePr>
          <p:nvPr/>
        </p:nvGraphicFramePr>
        <p:xfrm>
          <a:off x="6874510" y="2221230"/>
          <a:ext cx="1978660" cy="810895"/>
        </p:xfrm>
        <a:graphic>
          <a:graphicData uri="http://schemas.openxmlformats.org/presentationml/2006/ole">
            <mc:AlternateContent xmlns:mc="http://schemas.openxmlformats.org/markup-compatibility/2006">
              <mc:Choice xmlns:v="urn:schemas-microsoft-com:vml" Requires="v">
                <p:oleObj r:id="rId3" imgW="913765" imgH="431800" progId="Equation.3">
                  <p:embed/>
                </p:oleObj>
              </mc:Choice>
              <mc:Fallback>
                <p:oleObj r:id="rId3" imgW="913765" imgH="431800" progId="Equation.3">
                  <p:embed/>
                  <p:pic>
                    <p:nvPicPr>
                      <p:cNvPr id="2" name="Object 126"/>
                      <p:cNvPicPr/>
                      <p:nvPr/>
                    </p:nvPicPr>
                    <p:blipFill>
                      <a:blip r:embed="rId4"/>
                      <a:stretch>
                        <a:fillRect/>
                      </a:stretch>
                    </p:blipFill>
                    <p:spPr>
                      <a:xfrm>
                        <a:off x="6874510" y="2221230"/>
                        <a:ext cx="1978660" cy="810895"/>
                      </a:xfrm>
                      <a:prstGeom prst="rect">
                        <a:avLst/>
                      </a:prstGeom>
                      <a:noFill/>
                      <a:ln w="38100">
                        <a:noFill/>
                        <a:miter/>
                      </a:ln>
                    </p:spPr>
                  </p:pic>
                </p:oleObj>
              </mc:Fallback>
            </mc:AlternateContent>
          </a:graphicData>
        </a:graphic>
      </p:graphicFrame>
      <p:graphicFrame>
        <p:nvGraphicFramePr>
          <p:cNvPr id="3" name="Object 127"/>
          <p:cNvGraphicFramePr>
            <a:graphicFrameLocks noChangeAspect="1"/>
          </p:cNvGraphicFramePr>
          <p:nvPr/>
        </p:nvGraphicFramePr>
        <p:xfrm>
          <a:off x="4878070" y="3180715"/>
          <a:ext cx="508635" cy="415290"/>
        </p:xfrm>
        <a:graphic>
          <a:graphicData uri="http://schemas.openxmlformats.org/presentationml/2006/ole">
            <mc:AlternateContent xmlns:mc="http://schemas.openxmlformats.org/markup-compatibility/2006">
              <mc:Choice xmlns:v="urn:schemas-microsoft-com:vml" Requires="v">
                <p:oleObj r:id="rId5" imgW="279400" imgH="254000" progId="Equation.3">
                  <p:embed/>
                </p:oleObj>
              </mc:Choice>
              <mc:Fallback>
                <p:oleObj r:id="rId5" imgW="279400" imgH="254000" progId="Equation.3">
                  <p:embed/>
                  <p:pic>
                    <p:nvPicPr>
                      <p:cNvPr id="3" name="Object 127"/>
                      <p:cNvPicPr/>
                      <p:nvPr/>
                    </p:nvPicPr>
                    <p:blipFill>
                      <a:blip r:embed="rId6"/>
                      <a:stretch>
                        <a:fillRect/>
                      </a:stretch>
                    </p:blipFill>
                    <p:spPr>
                      <a:xfrm>
                        <a:off x="4878070" y="3180715"/>
                        <a:ext cx="508635" cy="415290"/>
                      </a:xfrm>
                      <a:prstGeom prst="rect">
                        <a:avLst/>
                      </a:prstGeom>
                      <a:noFill/>
                      <a:ln w="38100">
                        <a:noFill/>
                        <a:miter/>
                      </a:ln>
                    </p:spPr>
                  </p:pic>
                </p:oleObj>
              </mc:Fallback>
            </mc:AlternateContent>
          </a:graphicData>
        </a:graphic>
      </p:graphicFrame>
      <p:graphicFrame>
        <p:nvGraphicFramePr>
          <p:cNvPr id="5" name="Object 129"/>
          <p:cNvGraphicFramePr>
            <a:graphicFrameLocks noChangeAspect="1"/>
          </p:cNvGraphicFramePr>
          <p:nvPr/>
        </p:nvGraphicFramePr>
        <p:xfrm>
          <a:off x="2859405" y="4224020"/>
          <a:ext cx="6715760" cy="1421130"/>
        </p:xfrm>
        <a:graphic>
          <a:graphicData uri="http://schemas.openxmlformats.org/presentationml/2006/ole">
            <mc:AlternateContent xmlns:mc="http://schemas.openxmlformats.org/markup-compatibility/2006">
              <mc:Choice xmlns:v="urn:schemas-microsoft-com:vml" Requires="v">
                <p:oleObj r:id="rId7" imgW="3213100" imgH="685800" progId="Equation.3">
                  <p:embed/>
                </p:oleObj>
              </mc:Choice>
              <mc:Fallback>
                <p:oleObj r:id="rId7" imgW="3213100" imgH="685800" progId="Equation.3">
                  <p:embed/>
                  <p:pic>
                    <p:nvPicPr>
                      <p:cNvPr id="5" name="Object 129"/>
                      <p:cNvPicPr/>
                      <p:nvPr/>
                    </p:nvPicPr>
                    <p:blipFill>
                      <a:blip r:embed="rId8"/>
                      <a:stretch>
                        <a:fillRect/>
                      </a:stretch>
                    </p:blipFill>
                    <p:spPr>
                      <a:xfrm>
                        <a:off x="2859405" y="4224020"/>
                        <a:ext cx="6715760" cy="1421130"/>
                      </a:xfrm>
                      <a:prstGeom prst="rect">
                        <a:avLst/>
                      </a:prstGeom>
                      <a:noFill/>
                      <a:ln w="38100">
                        <a:noFill/>
                        <a:miter/>
                      </a:ln>
                    </p:spPr>
                  </p:pic>
                </p:oleObj>
              </mc:Fallback>
            </mc:AlternateContent>
          </a:graphicData>
        </a:graphic>
      </p:graphicFrame>
      <p:sp>
        <p:nvSpPr>
          <p:cNvPr id="16" name="文本框 15"/>
          <p:cNvSpPr txBox="1"/>
          <p:nvPr/>
        </p:nvSpPr>
        <p:spPr>
          <a:xfrm>
            <a:off x="733425" y="5722620"/>
            <a:ext cx="10721975" cy="460375"/>
          </a:xfrm>
          <a:prstGeom prst="rect">
            <a:avLst/>
          </a:prstGeom>
          <a:noFill/>
          <a:ln w="9525">
            <a:noFill/>
          </a:ln>
        </p:spPr>
        <p:txBody>
          <a:bodyPr wrap="square">
            <a:spAutoFit/>
          </a:bodyPr>
          <a:lstStyle/>
          <a:p>
            <a:pPr indent="0"/>
            <a:r>
              <a:rPr lang="zh-CN" sz="2400" b="0">
                <a:latin typeface="Times New Roman" panose="02020603050405020304" pitchFamily="18" charset="0"/>
                <a:ea typeface="微软雅黑" panose="020B0503020204020204" pitchFamily="34" charset="-122"/>
                <a:cs typeface="Times New Roman" panose="02020603050405020304" pitchFamily="18" charset="0"/>
              </a:rPr>
              <a:t>其中：</a:t>
            </a:r>
            <a:r>
              <a:rPr lang="en-US" sz="2400" b="0" i="1">
                <a:latin typeface="Times New Roman" panose="02020603050405020304" pitchFamily="18" charset="0"/>
                <a:ea typeface="微软雅黑" panose="020B0503020204020204" pitchFamily="34" charset="-122"/>
                <a:cs typeface="Times New Roman" panose="02020603050405020304" pitchFamily="18" charset="0"/>
              </a:rPr>
              <a:t>Q </a:t>
            </a:r>
            <a:r>
              <a:rPr lang="zh-CN" sz="2400" b="0">
                <a:latin typeface="Times New Roman" panose="02020603050405020304" pitchFamily="18" charset="0"/>
                <a:ea typeface="微软雅黑" panose="020B0503020204020204" pitchFamily="34" charset="-122"/>
                <a:cs typeface="Times New Roman" panose="02020603050405020304" pitchFamily="18" charset="0"/>
              </a:rPr>
              <a:t>表示信息素强度，</a:t>
            </a:r>
            <a:r>
              <a:rPr lang="en-US" sz="2400" b="0" i="1">
                <a:latin typeface="Times New Roman" panose="02020603050405020304" pitchFamily="18" charset="0"/>
                <a:ea typeface="微软雅黑" panose="020B0503020204020204" pitchFamily="34" charset="-122"/>
                <a:cs typeface="Times New Roman" panose="02020603050405020304" pitchFamily="18" charset="0"/>
              </a:rPr>
              <a:t>L</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k </a:t>
            </a:r>
            <a:r>
              <a:rPr lang="zh-CN" sz="2400" b="0">
                <a:latin typeface="Times New Roman" panose="02020603050405020304" pitchFamily="18" charset="0"/>
                <a:ea typeface="微软雅黑" panose="020B0503020204020204" pitchFamily="34" charset="-122"/>
                <a:cs typeface="Times New Roman" panose="02020603050405020304" pitchFamily="18" charset="0"/>
              </a:rPr>
              <a:t>表示第</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k </a:t>
            </a:r>
            <a:r>
              <a:rPr lang="zh-CN" sz="2400" b="0">
                <a:latin typeface="Times New Roman" panose="02020603050405020304" pitchFamily="18" charset="0"/>
                <a:ea typeface="微软雅黑" panose="020B0503020204020204" pitchFamily="34" charset="-122"/>
                <a:cs typeface="Times New Roman" panose="02020603050405020304" pitchFamily="18" charset="0"/>
              </a:rPr>
              <a:t>只蚂蚁在本次循环中所走路径的总长度。</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2"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Diagonal Corner Rectangle 12"/>
          <p:cNvSpPr/>
          <p:nvPr/>
        </p:nvSpPr>
        <p:spPr>
          <a:xfrm>
            <a:off x="2931171" y="3899819"/>
            <a:ext cx="6568845" cy="725672"/>
          </a:xfrm>
          <a:prstGeom prst="snip2Diag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50000"/>
              </a:spcBef>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 name="Rounded Rectangle 15"/>
          <p:cNvSpPr/>
          <p:nvPr/>
        </p:nvSpPr>
        <p:spPr>
          <a:xfrm>
            <a:off x="2340433" y="1998397"/>
            <a:ext cx="7670342" cy="13452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a:t>
            </a:r>
            <a:endParaRPr lang="zh-CN" altLang="en-US" dirty="0"/>
          </a:p>
        </p:txBody>
      </p:sp>
      <p:sp>
        <p:nvSpPr>
          <p:cNvPr id="17" name="Text Box 6"/>
          <p:cNvSpPr txBox="1">
            <a:spLocks noChangeArrowheads="1"/>
          </p:cNvSpPr>
          <p:nvPr/>
        </p:nvSpPr>
        <p:spPr bwMode="auto">
          <a:xfrm>
            <a:off x="2514194" y="2403475"/>
            <a:ext cx="74142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b="1" dirty="0">
                <a:solidFill>
                  <a:srgbClr val="5C307D"/>
                </a:solidFill>
                <a:latin typeface="Microsoft YaHei UI" panose="020B0503020204020204" pitchFamily="34" charset="-122"/>
                <a:ea typeface="Microsoft YaHei UI" panose="020B0503020204020204" pitchFamily="34" charset="-122"/>
                <a:sym typeface="+mn-ea"/>
              </a:rPr>
              <a:t>第</a:t>
            </a:r>
            <a:r>
              <a:rPr lang="en-US" altLang="zh-CN" sz="3200" b="1" dirty="0">
                <a:solidFill>
                  <a:srgbClr val="5C307D"/>
                </a:solidFill>
                <a:latin typeface="Microsoft YaHei UI" panose="020B0503020204020204" pitchFamily="34" charset="-122"/>
                <a:ea typeface="Microsoft YaHei UI" panose="020B0503020204020204" pitchFamily="34" charset="-122"/>
                <a:sym typeface="+mn-ea"/>
              </a:rPr>
              <a:t> 15 </a:t>
            </a:r>
            <a:r>
              <a:rPr lang="zh-CN" altLang="en-US" sz="3200" b="1" dirty="0">
                <a:solidFill>
                  <a:srgbClr val="5C307D"/>
                </a:solidFill>
                <a:latin typeface="Microsoft YaHei UI" panose="020B0503020204020204" pitchFamily="34" charset="-122"/>
                <a:ea typeface="Microsoft YaHei UI" panose="020B0503020204020204" pitchFamily="34" charset="-122"/>
                <a:sym typeface="+mn-ea"/>
              </a:rPr>
              <a:t>章     群智能算法</a:t>
            </a:r>
          </a:p>
        </p:txBody>
      </p:sp>
      <p:sp>
        <p:nvSpPr>
          <p:cNvPr id="2" name="Text Box 6"/>
          <p:cNvSpPr txBox="1">
            <a:spLocks noChangeArrowheads="1"/>
          </p:cNvSpPr>
          <p:nvPr/>
        </p:nvSpPr>
        <p:spPr bwMode="auto">
          <a:xfrm>
            <a:off x="2909808" y="4047146"/>
            <a:ext cx="663719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400" dirty="0">
                <a:solidFill>
                  <a:schemeClr val="bg1"/>
                </a:solidFill>
                <a:latin typeface="Microsoft YaHei UI" panose="020B0503020204020204" pitchFamily="34" charset="-122"/>
                <a:ea typeface="Microsoft YaHei UI" panose="020B0503020204020204" pitchFamily="34" charset="-122"/>
                <a:sym typeface="+mn-ea"/>
              </a:rPr>
              <a:t>15-3    </a:t>
            </a:r>
            <a:r>
              <a:rPr lang="zh-CN" altLang="en-US" sz="2400" dirty="0">
                <a:solidFill>
                  <a:schemeClr val="bg1"/>
                </a:solidFill>
                <a:latin typeface="Microsoft YaHei UI" panose="020B0503020204020204" pitchFamily="34" charset="-122"/>
                <a:ea typeface="Microsoft YaHei UI" panose="020B0503020204020204" pitchFamily="34" charset="-122"/>
                <a:sym typeface="+mn-ea"/>
              </a:rPr>
              <a:t>粒子群算法</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15.3.1  粒子群算法的基本思想</a:t>
            </a:r>
          </a:p>
        </p:txBody>
      </p:sp>
      <p:sp>
        <p:nvSpPr>
          <p:cNvPr id="19" name="Freeform 84"/>
          <p:cNvSpPr/>
          <p:nvPr/>
        </p:nvSpPr>
        <p:spPr bwMode="auto">
          <a:xfrm>
            <a:off x="682892" y="108722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7" name="Freeform 84"/>
          <p:cNvSpPr/>
          <p:nvPr/>
        </p:nvSpPr>
        <p:spPr bwMode="auto">
          <a:xfrm>
            <a:off x="682892" y="484261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21" name="Freeform 84"/>
          <p:cNvSpPr/>
          <p:nvPr/>
        </p:nvSpPr>
        <p:spPr bwMode="auto">
          <a:xfrm>
            <a:off x="682892" y="247025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100" name="文本框 99"/>
          <p:cNvSpPr txBox="1"/>
          <p:nvPr/>
        </p:nvSpPr>
        <p:spPr>
          <a:xfrm>
            <a:off x="1245235" y="935990"/>
            <a:ext cx="10197465" cy="1420495"/>
          </a:xfrm>
          <a:prstGeom prst="rect">
            <a:avLst/>
          </a:prstGeom>
          <a:noFill/>
          <a:ln w="9525">
            <a:noFill/>
          </a:ln>
        </p:spPr>
        <p:txBody>
          <a:bodyPr wrap="square">
            <a:spAutoFit/>
          </a:bodyPr>
          <a:lstStyle/>
          <a:p>
            <a:pPr indent="0" algn="just">
              <a:lnSpc>
                <a:spcPct val="120000"/>
              </a:lnSpc>
              <a:spcBef>
                <a:spcPts val="0"/>
              </a:spcBef>
              <a:spcAft>
                <a:spcPts val="0"/>
              </a:spcAft>
            </a:pPr>
            <a:r>
              <a:rPr lang="en-US" sz="2400" b="0">
                <a:latin typeface="Times New Roman" panose="02020603050405020304" pitchFamily="18" charset="0"/>
                <a:ea typeface="微软雅黑" panose="020B0503020204020204" pitchFamily="34" charset="-122"/>
                <a:cs typeface="Times New Roman" panose="02020603050405020304" pitchFamily="18" charset="0"/>
              </a:rPr>
              <a:t>1995</a:t>
            </a:r>
            <a:r>
              <a:rPr lang="zh-CN" sz="2400" b="0">
                <a:latin typeface="Times New Roman" panose="02020603050405020304" pitchFamily="18" charset="0"/>
                <a:ea typeface="微软雅黑" panose="020B0503020204020204" pitchFamily="34" charset="-122"/>
                <a:cs typeface="Times New Roman" panose="02020603050405020304" pitchFamily="18" charset="0"/>
              </a:rPr>
              <a:t>年，美国学者</a:t>
            </a:r>
            <a:r>
              <a:rPr lang="en-US" sz="2400" b="0">
                <a:latin typeface="Times New Roman" panose="02020603050405020304" pitchFamily="18" charset="0"/>
                <a:ea typeface="微软雅黑" panose="020B0503020204020204" pitchFamily="34" charset="-122"/>
                <a:cs typeface="Times New Roman" panose="02020603050405020304" pitchFamily="18" charset="0"/>
              </a:rPr>
              <a:t>James Kennedy</a:t>
            </a:r>
            <a:r>
              <a:rPr lang="zh-CN" sz="2400" b="0">
                <a:latin typeface="Times New Roman" panose="02020603050405020304" pitchFamily="18" charset="0"/>
                <a:ea typeface="微软雅黑" panose="020B0503020204020204" pitchFamily="34" charset="-122"/>
                <a:cs typeface="Times New Roman" panose="02020603050405020304" pitchFamily="18" charset="0"/>
              </a:rPr>
              <a:t>和</a:t>
            </a:r>
            <a:r>
              <a:rPr lang="en-US" sz="2400" b="0">
                <a:latin typeface="Times New Roman" panose="02020603050405020304" pitchFamily="18" charset="0"/>
                <a:ea typeface="微软雅黑" panose="020B0503020204020204" pitchFamily="34" charset="-122"/>
                <a:cs typeface="Times New Roman" panose="02020603050405020304" pitchFamily="18" charset="0"/>
              </a:rPr>
              <a:t>Russell Eberhart</a:t>
            </a:r>
            <a:r>
              <a:rPr lang="zh-CN" sz="2400" b="0">
                <a:latin typeface="Times New Roman" panose="02020603050405020304" pitchFamily="18" charset="0"/>
                <a:ea typeface="微软雅黑" panose="020B0503020204020204" pitchFamily="34" charset="-122"/>
                <a:cs typeface="Times New Roman" panose="02020603050405020304" pitchFamily="18" charset="0"/>
              </a:rPr>
              <a:t>受鸟群运动模型的启发，模拟鸟群觅食过程中的迁徙和聚集，提出了</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粒子群优化算法（</a:t>
            </a:r>
            <a:r>
              <a:rPr lang="en-US"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particle swarm optimization</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PSO</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，也称粒子群算法。</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文本框 1"/>
          <p:cNvSpPr txBox="1"/>
          <p:nvPr/>
        </p:nvSpPr>
        <p:spPr>
          <a:xfrm>
            <a:off x="1245235" y="2421890"/>
            <a:ext cx="10197465" cy="2306320"/>
          </a:xfrm>
          <a:prstGeom prst="rect">
            <a:avLst/>
          </a:prstGeom>
          <a:noFill/>
          <a:ln w="9525">
            <a:noFill/>
          </a:ln>
        </p:spPr>
        <p:txBody>
          <a:bodyPr wrap="square">
            <a:spAutoFit/>
          </a:bodyPr>
          <a:lstStyle/>
          <a:p>
            <a:pPr indent="0" algn="just">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粒子群算法是一种基于群体协作的随机搜索算法。粒子群算法将问题空间的每个可能解类比为搜索空间中的一只鸟，称之为</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粒子（</a:t>
            </a:r>
            <a:r>
              <a:rPr lang="en-US"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particle</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，群体中每个粒子都有一个适应值，并且每个粒子知道自己的当前位置和目前为止发现的最好位置（即</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个体极值</a:t>
            </a:r>
            <a:r>
              <a:rPr lang="zh-CN" sz="2400" b="0">
                <a:latin typeface="Times New Roman" panose="02020603050405020304" pitchFamily="18" charset="0"/>
                <a:ea typeface="微软雅黑" panose="020B0503020204020204" pitchFamily="34" charset="-122"/>
                <a:cs typeface="Times New Roman" panose="02020603050405020304" pitchFamily="18" charset="0"/>
              </a:rPr>
              <a:t>），每个粒子还知道目前为止整个群体中所有粒子发现的最好位置（即</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全局极值</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文本框 2"/>
          <p:cNvSpPr txBox="1"/>
          <p:nvPr/>
        </p:nvSpPr>
        <p:spPr>
          <a:xfrm>
            <a:off x="1245235" y="4720590"/>
            <a:ext cx="10197465" cy="142049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每个粒子根据自己的飞行经验和同伴的飞行经验，在搜索空间中以一定的速度飞行，通过粒子间的相互协作和信息共享，引导整个群体向最优解的方向移动，以迭代的方式进行搜索从而得到最优解。</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1" grpId="0" animBg="1"/>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15.3.1  粒子群算法的基本思想</a:t>
            </a:r>
          </a:p>
        </p:txBody>
      </p:sp>
      <p:sp>
        <p:nvSpPr>
          <p:cNvPr id="19" name="Freeform 84"/>
          <p:cNvSpPr/>
          <p:nvPr/>
        </p:nvSpPr>
        <p:spPr bwMode="auto">
          <a:xfrm>
            <a:off x="682892" y="108722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100" name="文本框 99"/>
          <p:cNvSpPr txBox="1"/>
          <p:nvPr/>
        </p:nvSpPr>
        <p:spPr>
          <a:xfrm>
            <a:off x="1245235" y="935990"/>
            <a:ext cx="10197465" cy="2306320"/>
          </a:xfrm>
          <a:prstGeom prst="rect">
            <a:avLst/>
          </a:prstGeom>
          <a:noFill/>
          <a:ln w="9525">
            <a:noFill/>
          </a:ln>
        </p:spPr>
        <p:txBody>
          <a:bodyPr wrap="square">
            <a:spAutoFit/>
          </a:bodyPr>
          <a:lstStyle/>
          <a:p>
            <a:pPr indent="0" algn="just">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假设在</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D </a:t>
            </a:r>
            <a:r>
              <a:rPr lang="zh-CN" sz="2400" b="0">
                <a:latin typeface="Times New Roman" panose="02020603050405020304" pitchFamily="18" charset="0"/>
                <a:ea typeface="微软雅黑" panose="020B0503020204020204" pitchFamily="34" charset="-122"/>
                <a:cs typeface="Times New Roman" panose="02020603050405020304" pitchFamily="18" charset="0"/>
              </a:rPr>
              <a:t>维的目标搜索空间中，有</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m </a:t>
            </a:r>
            <a:r>
              <a:rPr lang="zh-CN" sz="2400" b="0">
                <a:latin typeface="Times New Roman" panose="02020603050405020304" pitchFamily="18" charset="0"/>
                <a:ea typeface="微软雅黑" panose="020B0503020204020204" pitchFamily="34" charset="-122"/>
                <a:cs typeface="Times New Roman" panose="02020603050405020304" pitchFamily="18" charset="0"/>
              </a:rPr>
              <a:t>个粒子组成一个群体，其中第</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latin typeface="Times New Roman" panose="02020603050405020304" pitchFamily="18" charset="0"/>
                <a:ea typeface="微软雅黑" panose="020B0503020204020204" pitchFamily="34" charset="-122"/>
                <a:cs typeface="Times New Roman" panose="02020603050405020304" pitchFamily="18" charset="0"/>
              </a:rPr>
              <a:t>个粒子在</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D </a:t>
            </a:r>
            <a:r>
              <a:rPr lang="zh-CN" sz="2400" b="0">
                <a:latin typeface="Times New Roman" panose="02020603050405020304" pitchFamily="18" charset="0"/>
                <a:ea typeface="微软雅黑" panose="020B0503020204020204" pitchFamily="34" charset="-122"/>
                <a:cs typeface="Times New Roman" panose="02020603050405020304" pitchFamily="18" charset="0"/>
              </a:rPr>
              <a:t>维搜索空间的位置</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l</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400" b="0">
                <a:latin typeface="Times New Roman" panose="02020603050405020304" pitchFamily="18" charset="0"/>
                <a:ea typeface="微软雅黑" panose="020B0503020204020204" pitchFamily="34" charset="-122"/>
                <a:cs typeface="Times New Roman" panose="02020603050405020304" pitchFamily="18" charset="0"/>
              </a:rPr>
              <a:t>,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id</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，第</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latin typeface="Times New Roman" panose="02020603050405020304" pitchFamily="18" charset="0"/>
                <a:ea typeface="微软雅黑" panose="020B0503020204020204" pitchFamily="34" charset="-122"/>
                <a:cs typeface="Times New Roman" panose="02020603050405020304" pitchFamily="18" charset="0"/>
              </a:rPr>
              <a:t>维的飞行速度</a:t>
            </a:r>
            <a:r>
              <a:rPr lang="en-US" sz="2400" b="0" i="1">
                <a:latin typeface="Times New Roman" panose="02020603050405020304" pitchFamily="18" charset="0"/>
                <a:ea typeface="微软雅黑" panose="020B0503020204020204" pitchFamily="34" charset="-122"/>
                <a:cs typeface="Times New Roman" panose="02020603050405020304" pitchFamily="18" charset="0"/>
              </a:rPr>
              <a:t>v</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v</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v</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400" b="0">
                <a:latin typeface="Times New Roman" panose="02020603050405020304" pitchFamily="18" charset="0"/>
                <a:ea typeface="微软雅黑" panose="020B0503020204020204" pitchFamily="34" charset="-122"/>
                <a:cs typeface="Times New Roman" panose="02020603050405020304" pitchFamily="18" charset="0"/>
              </a:rPr>
              <a:t>,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v</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id</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，记第</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latin typeface="Times New Roman" panose="02020603050405020304" pitchFamily="18" charset="0"/>
                <a:ea typeface="微软雅黑" panose="020B0503020204020204" pitchFamily="34" charset="-122"/>
                <a:cs typeface="Times New Roman" panose="02020603050405020304" pitchFamily="18" charset="0"/>
              </a:rPr>
              <a:t>个粒子当前搜索到的最好位置为：</a:t>
            </a:r>
            <a:r>
              <a:rPr lang="en-US" sz="2400" b="0" i="1">
                <a:latin typeface="Times New Roman" panose="02020603050405020304" pitchFamily="18" charset="0"/>
                <a:ea typeface="微软雅黑" panose="020B0503020204020204" pitchFamily="34" charset="-122"/>
                <a:cs typeface="Times New Roman" panose="02020603050405020304" pitchFamily="18" charset="0"/>
              </a:rPr>
              <a:t>p</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p</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p</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400" b="0">
                <a:latin typeface="Times New Roman" panose="02020603050405020304" pitchFamily="18" charset="0"/>
                <a:ea typeface="微软雅黑" panose="020B0503020204020204" pitchFamily="34" charset="-122"/>
                <a:cs typeface="Times New Roman" panose="02020603050405020304" pitchFamily="18" charset="0"/>
              </a:rPr>
              <a:t>,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p</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d</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，整个粒子群目前搜索到的最好位置为：</a:t>
            </a:r>
            <a:r>
              <a:rPr lang="en-US" sz="2400" b="0" i="1">
                <a:latin typeface="Times New Roman" panose="02020603050405020304" pitchFamily="18" charset="0"/>
                <a:ea typeface="微软雅黑" panose="020B0503020204020204" pitchFamily="34" charset="-122"/>
                <a:cs typeface="Times New Roman" panose="02020603050405020304" pitchFamily="18" charset="0"/>
              </a:rPr>
              <a:t>g</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g</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g</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400" b="0">
                <a:latin typeface="Times New Roman" panose="02020603050405020304" pitchFamily="18" charset="0"/>
                <a:ea typeface="微软雅黑" panose="020B0503020204020204" pitchFamily="34" charset="-122"/>
                <a:cs typeface="Times New Roman" panose="02020603050405020304" pitchFamily="18" charset="0"/>
              </a:rPr>
              <a:t>,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g</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d</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，粒子</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a:latin typeface="Times New Roman" panose="02020603050405020304" pitchFamily="18" charset="0"/>
                <a:ea typeface="微软雅黑" panose="020B0503020204020204" pitchFamily="34" charset="-122"/>
                <a:cs typeface="Times New Roman" panose="02020603050405020304" pitchFamily="18" charset="0"/>
              </a:rPr>
              <a:t>1≤</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m</a:t>
            </a:r>
            <a:r>
              <a:rPr lang="zh-CN" sz="2400" b="0">
                <a:latin typeface="Times New Roman" panose="02020603050405020304" pitchFamily="18" charset="0"/>
                <a:ea typeface="微软雅黑" panose="020B0503020204020204" pitchFamily="34" charset="-122"/>
                <a:cs typeface="Times New Roman" panose="02020603050405020304" pitchFamily="18" charset="0"/>
              </a:rPr>
              <a:t>）根据下式更新速度和位置：</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 name="Object 130"/>
          <p:cNvGraphicFramePr>
            <a:graphicFrameLocks noChangeAspect="1"/>
          </p:cNvGraphicFramePr>
          <p:nvPr/>
        </p:nvGraphicFramePr>
        <p:xfrm>
          <a:off x="4252595" y="2772410"/>
          <a:ext cx="4742180" cy="948690"/>
        </p:xfrm>
        <a:graphic>
          <a:graphicData uri="http://schemas.openxmlformats.org/presentationml/2006/ole">
            <mc:AlternateContent xmlns:mc="http://schemas.openxmlformats.org/markup-compatibility/2006">
              <mc:Choice xmlns:v="urn:schemas-microsoft-com:vml" Requires="v">
                <p:oleObj r:id="rId3" imgW="1968500" imgH="393700" progId="Equation.KSEE3">
                  <p:embed/>
                </p:oleObj>
              </mc:Choice>
              <mc:Fallback>
                <p:oleObj r:id="rId3" imgW="1968500" imgH="393700" progId="Equation.KSEE3">
                  <p:embed/>
                  <p:pic>
                    <p:nvPicPr>
                      <p:cNvPr id="2" name="Object 130"/>
                      <p:cNvPicPr/>
                      <p:nvPr/>
                    </p:nvPicPr>
                    <p:blipFill>
                      <a:blip r:embed="rId4"/>
                      <a:stretch>
                        <a:fillRect/>
                      </a:stretch>
                    </p:blipFill>
                    <p:spPr>
                      <a:xfrm>
                        <a:off x="4252595" y="2772410"/>
                        <a:ext cx="4742180" cy="948690"/>
                      </a:xfrm>
                      <a:prstGeom prst="rect">
                        <a:avLst/>
                      </a:prstGeom>
                      <a:noFill/>
                      <a:ln w="38100">
                        <a:noFill/>
                        <a:miter/>
                      </a:ln>
                    </p:spPr>
                  </p:pic>
                </p:oleObj>
              </mc:Fallback>
            </mc:AlternateContent>
          </a:graphicData>
        </a:graphic>
      </p:graphicFrame>
      <p:sp>
        <p:nvSpPr>
          <p:cNvPr id="3" name="文本框 2"/>
          <p:cNvSpPr txBox="1"/>
          <p:nvPr/>
        </p:nvSpPr>
        <p:spPr>
          <a:xfrm>
            <a:off x="1245235" y="3705860"/>
            <a:ext cx="10197465" cy="97726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其中，</a:t>
            </a:r>
            <a:r>
              <a:rPr lang="en-US" sz="2400" b="0" i="1">
                <a:latin typeface="Times New Roman" panose="02020603050405020304" pitchFamily="18" charset="0"/>
                <a:ea typeface="微软雅黑" panose="020B0503020204020204" pitchFamily="34" charset="-122"/>
                <a:cs typeface="Times New Roman" panose="02020603050405020304" pitchFamily="18" charset="0"/>
              </a:rPr>
              <a:t>ω </a:t>
            </a:r>
            <a:r>
              <a:rPr lang="zh-CN" sz="2400" b="0">
                <a:latin typeface="Times New Roman" panose="02020603050405020304" pitchFamily="18" charset="0"/>
                <a:ea typeface="微软雅黑" panose="020B0503020204020204" pitchFamily="34" charset="-122"/>
                <a:cs typeface="Times New Roman" panose="02020603050405020304" pitchFamily="18" charset="0"/>
              </a:rPr>
              <a:t>为惯性权重因子；</a:t>
            </a:r>
            <a:r>
              <a:rPr lang="en-US" sz="2400" b="0" i="1">
                <a:latin typeface="Times New Roman" panose="02020603050405020304" pitchFamily="18" charset="0"/>
                <a:ea typeface="微软雅黑" panose="020B0503020204020204" pitchFamily="34" charset="-122"/>
                <a:cs typeface="Times New Roman" panose="02020603050405020304" pitchFamily="18" charset="0"/>
              </a:rPr>
              <a:t>φ</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φ</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 </a:t>
            </a:r>
            <a:r>
              <a:rPr lang="zh-CN" sz="2400" b="0">
                <a:latin typeface="Times New Roman" panose="02020603050405020304" pitchFamily="18" charset="0"/>
                <a:ea typeface="微软雅黑" panose="020B0503020204020204" pitchFamily="34" charset="-122"/>
                <a:cs typeface="Times New Roman" panose="02020603050405020304" pitchFamily="18" charset="0"/>
              </a:rPr>
              <a:t>为学习因子，取值范围是非负常数；</a:t>
            </a:r>
          </a:p>
          <a:p>
            <a:pPr indent="0" algn="just">
              <a:lnSpc>
                <a:spcPct val="120000"/>
              </a:lnSpc>
              <a:spcBef>
                <a:spcPts val="0"/>
              </a:spcBef>
              <a:spcAft>
                <a:spcPts val="0"/>
              </a:spcAft>
            </a:pPr>
            <a:r>
              <a:rPr lang="en-US" sz="2400" b="0" i="1">
                <a:latin typeface="Times New Roman" panose="02020603050405020304" pitchFamily="18" charset="0"/>
                <a:ea typeface="微软雅黑" panose="020B0503020204020204" pitchFamily="34" charset="-122"/>
                <a:cs typeface="Times New Roman" panose="02020603050405020304" pitchFamily="18" charset="0"/>
              </a:rPr>
              <a:t>r</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r</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 </a:t>
            </a:r>
            <a:r>
              <a:rPr lang="zh-CN" sz="2400" b="0">
                <a:latin typeface="Times New Roman" panose="02020603050405020304" pitchFamily="18" charset="0"/>
                <a:ea typeface="微软雅黑" panose="020B0503020204020204" pitchFamily="34" charset="-122"/>
                <a:cs typeface="Times New Roman" panose="02020603050405020304" pitchFamily="18" charset="0"/>
              </a:rPr>
              <a:t>是</a:t>
            </a:r>
            <a:r>
              <a:rPr lang="en-US" sz="2400" b="0">
                <a:latin typeface="Times New Roman" panose="02020603050405020304" pitchFamily="18" charset="0"/>
                <a:ea typeface="微软雅黑" panose="020B0503020204020204" pitchFamily="34" charset="-122"/>
                <a:cs typeface="Times New Roman" panose="02020603050405020304" pitchFamily="18" charset="0"/>
              </a:rPr>
              <a:t>[0, 1]</a:t>
            </a:r>
            <a:r>
              <a:rPr lang="zh-CN" sz="2400" b="0">
                <a:latin typeface="Times New Roman" panose="02020603050405020304" pitchFamily="18" charset="0"/>
                <a:ea typeface="微软雅黑" panose="020B0503020204020204" pitchFamily="34" charset="-122"/>
                <a:cs typeface="Times New Roman" panose="02020603050405020304" pitchFamily="18" charset="0"/>
              </a:rPr>
              <a:t>区间的随机小数。</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Freeform 84"/>
          <p:cNvSpPr/>
          <p:nvPr/>
        </p:nvSpPr>
        <p:spPr bwMode="auto">
          <a:xfrm>
            <a:off x="682892" y="475117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5" name="文本框 4"/>
          <p:cNvSpPr txBox="1"/>
          <p:nvPr/>
        </p:nvSpPr>
        <p:spPr>
          <a:xfrm>
            <a:off x="1245235" y="4683125"/>
            <a:ext cx="10372090" cy="175196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粒子主要通过以下三部分来更新速度：</a:t>
            </a:r>
          </a:p>
          <a:p>
            <a:pPr indent="0" algn="just">
              <a:lnSpc>
                <a:spcPct val="120000"/>
              </a:lnSpc>
              <a:spcBef>
                <a:spcPts val="0"/>
              </a:spcBef>
              <a:spcAft>
                <a:spcPts val="0"/>
              </a:spcAft>
            </a:pP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）粒子当前的速度；</a:t>
            </a:r>
          </a:p>
          <a:p>
            <a:pPr indent="0" algn="just">
              <a:lnSpc>
                <a:spcPct val="120000"/>
              </a:lnSpc>
              <a:spcBef>
                <a:spcPts val="0"/>
              </a:spcBef>
              <a:spcAft>
                <a:spcPts val="0"/>
              </a:spcAft>
            </a:pP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）粒子自身的飞行经验，即粒子的当前位置与自己最好位置之间的距离；</a:t>
            </a:r>
          </a:p>
          <a:p>
            <a:pPr indent="0" algn="just">
              <a:lnSpc>
                <a:spcPct val="120000"/>
              </a:lnSpc>
              <a:spcBef>
                <a:spcPts val="0"/>
              </a:spcBef>
              <a:spcAft>
                <a:spcPts val="0"/>
              </a:spcAft>
            </a:pP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）同伴的飞行经验，即粒子的当前位置与群体最好位置之间的距离。</a:t>
            </a:r>
            <a:endParaRPr lang="zh-CN" altLang="en-US"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15.3.1  粒子群算法的基本思想</a:t>
            </a:r>
          </a:p>
        </p:txBody>
      </p:sp>
      <p:sp>
        <p:nvSpPr>
          <p:cNvPr id="3" name="文本框 2"/>
          <p:cNvSpPr txBox="1"/>
          <p:nvPr/>
        </p:nvSpPr>
        <p:spPr>
          <a:xfrm>
            <a:off x="514350" y="814070"/>
            <a:ext cx="11075035" cy="977265"/>
          </a:xfrm>
          <a:prstGeom prst="rect">
            <a:avLst/>
          </a:prstGeom>
          <a:noFill/>
          <a:ln w="9525">
            <a:noFill/>
          </a:ln>
        </p:spPr>
        <p:txBody>
          <a:bodyPr wrap="square">
            <a:spAutoFit/>
          </a:bodyPr>
          <a:lstStyle/>
          <a:p>
            <a:pPr indent="0" algn="just">
              <a:lnSpc>
                <a:spcPct val="120000"/>
              </a:lnSpc>
              <a:spcBef>
                <a:spcPts val="0"/>
              </a:spcBef>
              <a:spcAft>
                <a:spcPts val="0"/>
              </a:spcAft>
            </a:pPr>
            <a:r>
              <a:rPr lang="zh-CN" altLang="zh-CN" sz="2400" dirty="0">
                <a:solidFill>
                  <a:srgbClr val="B42D2D"/>
                </a:solidFill>
                <a:latin typeface="Times New Roman" panose="02020603050405020304" pitchFamily="18" charset="0"/>
                <a:ea typeface="微软雅黑" panose="020B0503020204020204" pitchFamily="34" charset="-122"/>
                <a:sym typeface="+mn-ea"/>
              </a:rPr>
              <a:t>【算法】</a:t>
            </a:r>
            <a:r>
              <a:rPr lang="zh-CN" sz="2400" b="0">
                <a:latin typeface="Times New Roman" panose="02020603050405020304" pitchFamily="18" charset="0"/>
                <a:ea typeface="微软雅黑" panose="020B0503020204020204" pitchFamily="34" charset="-122"/>
                <a:cs typeface="Times New Roman" panose="02020603050405020304" pitchFamily="18" charset="0"/>
              </a:rPr>
              <a:t>粒子在搜索空间中不断跟踪个体极值与全局极值进行搜索，直至达到规定的迭代次数或误差标准。下面给出粒子群算法的一般框架：</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73744369" name="文本框 1073744368"/>
          <p:cNvSpPr txBox="1"/>
          <p:nvPr/>
        </p:nvSpPr>
        <p:spPr>
          <a:xfrm>
            <a:off x="1169035" y="1832610"/>
            <a:ext cx="9853930" cy="4176395"/>
          </a:xfrm>
          <a:prstGeom prst="rect">
            <a:avLst/>
          </a:prstGeom>
          <a:solidFill>
            <a:srgbClr val="FFFFFF"/>
          </a:solidFill>
          <a:ln w="9525" cap="flat" cmpd="sng">
            <a:solidFill>
              <a:srgbClr val="000000"/>
            </a:solidFill>
            <a:prstDash val="sysDot"/>
            <a:miter/>
            <a:headEnd type="none" w="med" len="med"/>
            <a:tailEnd type="none" w="med" len="med"/>
          </a:ln>
        </p:spPr>
        <p:txBody>
          <a:bodyPr wrap="square"/>
          <a:lstStyle/>
          <a:p>
            <a:pPr>
              <a:lnSpc>
                <a:spcPct val="120000"/>
              </a:lnSpc>
              <a:spcBef>
                <a:spcPts val="0"/>
              </a:spcBef>
              <a:spcAft>
                <a:spcPts val="0"/>
              </a:spcAft>
            </a:pPr>
            <a:r>
              <a:rPr lang="zh-CN" altLang="en-US" sz="2000">
                <a:latin typeface="Times New Roman" panose="02020603050405020304" pitchFamily="18" charset="0"/>
                <a:cs typeface="Times New Roman" panose="02020603050405020304" pitchFamily="18" charset="0"/>
              </a:rPr>
              <a:t>算法：粒子群算法的一般框架</a:t>
            </a:r>
          </a:p>
          <a:p>
            <a:pPr>
              <a:lnSpc>
                <a:spcPct val="120000"/>
              </a:lnSpc>
              <a:spcBef>
                <a:spcPts val="0"/>
              </a:spcBef>
              <a:spcAft>
                <a:spcPts val="0"/>
              </a:spcAft>
            </a:pPr>
            <a:r>
              <a:rPr lang="zh-CN" altLang="en-US" sz="2000">
                <a:latin typeface="Times New Roman" panose="02020603050405020304" pitchFamily="18" charset="0"/>
                <a:cs typeface="Times New Roman" panose="02020603050405020304" pitchFamily="18" charset="0"/>
              </a:rPr>
              <a:t>输入：问题模型，惯性权重因子</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ω</a:t>
            </a:r>
            <a:r>
              <a:rPr lang="zh-CN" altLang="en-US" sz="2000">
                <a:latin typeface="Times New Roman" panose="02020603050405020304" pitchFamily="18" charset="0"/>
                <a:cs typeface="Times New Roman" panose="02020603050405020304" pitchFamily="18" charset="0"/>
              </a:rPr>
              <a:t>，学习因子</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φ</a:t>
            </a:r>
            <a:r>
              <a:rPr lang="zh-CN" altLang="en-US" sz="2000" baseline="-25000">
                <a:latin typeface="Times New Roman" panose="02020603050405020304" pitchFamily="18" charset="0"/>
                <a:cs typeface="Times New Roman" panose="02020603050405020304" pitchFamily="18" charset="0"/>
              </a:rPr>
              <a:t>1</a:t>
            </a:r>
            <a:r>
              <a:rPr lang="en-US" altLang="zh-CN" sz="2000" baseline="-25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和</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φ</a:t>
            </a:r>
            <a:r>
              <a:rPr lang="zh-CN" altLang="en-US" sz="2000" baseline="-25000">
                <a:latin typeface="Times New Roman" panose="02020603050405020304" pitchFamily="18" charset="0"/>
                <a:cs typeface="Times New Roman" panose="02020603050405020304" pitchFamily="18" charset="0"/>
              </a:rPr>
              <a:t>2</a:t>
            </a:r>
            <a:endParaRPr lang="zh-CN" altLang="en-US" sz="2000">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zh-CN" altLang="en-US" sz="2000">
                <a:latin typeface="Times New Roman" panose="02020603050405020304" pitchFamily="18" charset="0"/>
                <a:cs typeface="Times New Roman" panose="02020603050405020304" pitchFamily="18" charset="0"/>
              </a:rPr>
              <a:t>输出：最优解</a:t>
            </a:r>
          </a:p>
          <a:p>
            <a:pPr>
              <a:lnSpc>
                <a:spcPct val="120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 1. 设置种群规模为</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m</a:t>
            </a:r>
            <a:r>
              <a:rPr lang="zh-CN" altLang="en-US" sz="2000">
                <a:latin typeface="Times New Roman" panose="02020603050405020304" pitchFamily="18" charset="0"/>
                <a:cs typeface="Times New Roman" panose="02020603050405020304" pitchFamily="18" charset="0"/>
              </a:rPr>
              <a:t>，初始化种群，设定每个粒子的随机位置和速度；</a:t>
            </a:r>
          </a:p>
          <a:p>
            <a:pPr>
              <a:lnSpc>
                <a:spcPct val="120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 2. 重复下述操作，直至满足终止条件：</a:t>
            </a:r>
          </a:p>
          <a:p>
            <a:pPr>
              <a:lnSpc>
                <a:spcPct val="120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2.1 循环变量</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i</a:t>
            </a:r>
            <a:r>
              <a:rPr lang="en-US" altLang="zh-CN" sz="2000" i="1">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从</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1~</a:t>
            </a:r>
            <a:r>
              <a:rPr lang="zh-CN" altLang="en-US" sz="2000" i="1">
                <a:latin typeface="Times New Roman" panose="02020603050405020304" pitchFamily="18" charset="0"/>
                <a:cs typeface="Times New Roman" panose="02020603050405020304" pitchFamily="18" charset="0"/>
              </a:rPr>
              <a:t>n</a:t>
            </a:r>
            <a:r>
              <a:rPr lang="zh-CN" altLang="en-US" sz="2000">
                <a:latin typeface="Times New Roman" panose="02020603050405020304" pitchFamily="18" charset="0"/>
                <a:cs typeface="Times New Roman" panose="02020603050405020304" pitchFamily="18" charset="0"/>
              </a:rPr>
              <a:t>，对每个粒子执行下述操作：</a:t>
            </a:r>
          </a:p>
          <a:p>
            <a:pPr>
              <a:lnSpc>
                <a:spcPct val="120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   2.1.1 计算粒子</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i</a:t>
            </a:r>
            <a:r>
              <a:rPr lang="en-US" altLang="zh-CN" sz="2000" i="1">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的适应值；</a:t>
            </a:r>
          </a:p>
          <a:p>
            <a:pPr>
              <a:lnSpc>
                <a:spcPct val="120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      2.1.2 如果粒子</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i</a:t>
            </a:r>
            <a:r>
              <a:rPr lang="en-US" altLang="zh-CN" sz="2000" i="1">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的适应值比</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p</a:t>
            </a:r>
            <a:r>
              <a:rPr lang="zh-CN" altLang="en-US" sz="2000" i="1" baseline="-25000">
                <a:latin typeface="Times New Roman" panose="02020603050405020304" pitchFamily="18" charset="0"/>
                <a:cs typeface="Times New Roman" panose="02020603050405020304" pitchFamily="18" charset="0"/>
              </a:rPr>
              <a:t>i</a:t>
            </a:r>
            <a:r>
              <a:rPr lang="en-US" altLang="zh-CN" sz="2000" i="1">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好，则更新当前的最好位置</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p</a:t>
            </a:r>
            <a:r>
              <a:rPr lang="zh-CN" altLang="en-US" sz="2000" i="1" baseline="-25000">
                <a:latin typeface="Times New Roman" panose="02020603050405020304" pitchFamily="18" charset="0"/>
                <a:cs typeface="Times New Roman" panose="02020603050405020304" pitchFamily="18" charset="0"/>
              </a:rPr>
              <a:t>i</a:t>
            </a:r>
            <a:r>
              <a:rPr lang="zh-CN" altLang="en-US" sz="2000">
                <a:latin typeface="Times New Roman" panose="02020603050405020304" pitchFamily="18" charset="0"/>
                <a:cs typeface="Times New Roman" panose="02020603050405020304" pitchFamily="18" charset="0"/>
              </a:rPr>
              <a:t>；</a:t>
            </a:r>
          </a:p>
          <a:p>
            <a:pPr>
              <a:lnSpc>
                <a:spcPct val="120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      2.1.3 如果粒子</a:t>
            </a:r>
            <a:r>
              <a:rPr lang="en-US" altLang="zh-CN" sz="2000">
                <a:latin typeface="Times New Roman" panose="02020603050405020304" pitchFamily="18" charset="0"/>
                <a:cs typeface="Times New Roman" panose="02020603050405020304" pitchFamily="18" charset="0"/>
              </a:rPr>
              <a:t> </a:t>
            </a:r>
            <a:r>
              <a:rPr lang="zh-CN" altLang="en-US" sz="2000" i="1" baseline="-25000">
                <a:latin typeface="Times New Roman" panose="02020603050405020304" pitchFamily="18" charset="0"/>
                <a:cs typeface="Times New Roman" panose="02020603050405020304" pitchFamily="18" charset="0"/>
              </a:rPr>
              <a:t>i</a:t>
            </a:r>
            <a:r>
              <a:rPr lang="en-US" altLang="zh-CN" sz="2000" i="1">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的适应值比</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g</a:t>
            </a:r>
            <a:r>
              <a:rPr lang="zh-CN" altLang="en-US" sz="2000" i="1" baseline="-25000">
                <a:latin typeface="Times New Roman" panose="02020603050405020304" pitchFamily="18" charset="0"/>
                <a:cs typeface="Times New Roman" panose="02020603050405020304" pitchFamily="18" charset="0"/>
              </a:rPr>
              <a:t>i</a:t>
            </a:r>
            <a:r>
              <a:rPr lang="zh-CN" altLang="en-US" sz="2000">
                <a:latin typeface="Times New Roman" panose="02020603050405020304" pitchFamily="18" charset="0"/>
                <a:cs typeface="Times New Roman" panose="02020603050405020304" pitchFamily="18" charset="0"/>
              </a:rPr>
              <a:t>好，则更新粒子群的最好位置</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g</a:t>
            </a:r>
            <a:r>
              <a:rPr lang="zh-CN" altLang="en-US" sz="2000" i="1" baseline="-25000">
                <a:latin typeface="Times New Roman" panose="02020603050405020304" pitchFamily="18" charset="0"/>
                <a:cs typeface="Times New Roman" panose="02020603050405020304" pitchFamily="18" charset="0"/>
              </a:rPr>
              <a:t>i</a:t>
            </a:r>
            <a:r>
              <a:rPr lang="zh-CN" altLang="en-US" sz="2000">
                <a:latin typeface="Times New Roman" panose="02020603050405020304" pitchFamily="18" charset="0"/>
                <a:cs typeface="Times New Roman" panose="02020603050405020304" pitchFamily="18" charset="0"/>
              </a:rPr>
              <a:t>；</a:t>
            </a:r>
          </a:p>
          <a:p>
            <a:pPr>
              <a:lnSpc>
                <a:spcPct val="120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   2.1.4 改变粒子</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i</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的速度和位置；</a:t>
            </a:r>
          </a:p>
          <a:p>
            <a:pPr>
              <a:lnSpc>
                <a:spcPct val="120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3．输出粒子群的最好位置</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15.1.1  遗传算法的基本思想</a:t>
            </a:r>
          </a:p>
        </p:txBody>
      </p:sp>
      <p:sp>
        <p:nvSpPr>
          <p:cNvPr id="100" name="文本框 99"/>
          <p:cNvSpPr txBox="1"/>
          <p:nvPr/>
        </p:nvSpPr>
        <p:spPr>
          <a:xfrm>
            <a:off x="1187450" y="948055"/>
            <a:ext cx="10254615" cy="142049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群智能（</a:t>
            </a:r>
            <a:r>
              <a:rPr lang="en-US"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swarm intelligence</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SI</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算法模拟群体动物的社会行为机制，通过定义个体行为和群体行为，使群体具有种群多样化与行为指向性，利用群体优势，为复杂问题提供解决方案。</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文本框 1"/>
          <p:cNvSpPr txBox="1"/>
          <p:nvPr/>
        </p:nvSpPr>
        <p:spPr>
          <a:xfrm>
            <a:off x="1187450" y="2523490"/>
            <a:ext cx="10246995" cy="142049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遗传算法（</a:t>
            </a:r>
            <a:r>
              <a:rPr lang="en-US"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genetic algorithm</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GA</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是一种模拟自然选择和遗传机制等生物进化过程的计算模型，从任意初始种群出发，通过选择、交叉和变异等遗传操作，使种群进化到搜索空间中越来越好的区域，直至达到最优解。</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Freeform 84"/>
          <p:cNvSpPr/>
          <p:nvPr/>
        </p:nvSpPr>
        <p:spPr bwMode="auto">
          <a:xfrm>
            <a:off x="682892" y="108722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7" name="Freeform 84"/>
          <p:cNvSpPr/>
          <p:nvPr/>
        </p:nvSpPr>
        <p:spPr bwMode="auto">
          <a:xfrm>
            <a:off x="682892" y="4185388"/>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21" name="Freeform 84"/>
          <p:cNvSpPr/>
          <p:nvPr/>
        </p:nvSpPr>
        <p:spPr bwMode="auto">
          <a:xfrm>
            <a:off x="682892" y="2601698"/>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3" name="文本框 2"/>
          <p:cNvSpPr txBox="1"/>
          <p:nvPr/>
        </p:nvSpPr>
        <p:spPr>
          <a:xfrm>
            <a:off x="1187450" y="4098925"/>
            <a:ext cx="10246995" cy="142049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遗传算法是一种</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随机的优化与搜索方法</a:t>
            </a:r>
            <a:r>
              <a:rPr lang="zh-CN" sz="2400" b="0">
                <a:latin typeface="Times New Roman" panose="02020603050405020304" pitchFamily="18" charset="0"/>
                <a:ea typeface="微软雅黑" panose="020B0503020204020204" pitchFamily="34" charset="-122"/>
                <a:cs typeface="Times New Roman" panose="02020603050405020304" pitchFamily="18" charset="0"/>
              </a:rPr>
              <a:t>，具有并行性、通用性、全局优化性、健壮性、可操作性与简单性等特点，成为信息科学、计算机科学、运筹学和应用数学等诸多学科共同关注的热点研究领域。</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21" grpId="0" animBg="1"/>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15.3.2  粒子群算法的参数分析</a:t>
            </a:r>
          </a:p>
        </p:txBody>
      </p:sp>
      <p:sp>
        <p:nvSpPr>
          <p:cNvPr id="19" name="Freeform 84"/>
          <p:cNvSpPr/>
          <p:nvPr/>
        </p:nvSpPr>
        <p:spPr bwMode="auto">
          <a:xfrm>
            <a:off x="682892" y="108722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2" name="文本框 1"/>
          <p:cNvSpPr txBox="1"/>
          <p:nvPr/>
        </p:nvSpPr>
        <p:spPr>
          <a:xfrm>
            <a:off x="1216660" y="958215"/>
            <a:ext cx="10112375" cy="186372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粒子群算法的参数包括惯性权重因子</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ω</a:t>
            </a:r>
            <a:r>
              <a:rPr lang="zh-CN" sz="2400" b="0">
                <a:latin typeface="Times New Roman" panose="02020603050405020304" pitchFamily="18" charset="0"/>
                <a:ea typeface="微软雅黑" panose="020B0503020204020204" pitchFamily="34" charset="-122"/>
                <a:cs typeface="Times New Roman" panose="02020603050405020304" pitchFamily="18" charset="0"/>
              </a:rPr>
              <a:t>、学习因子</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φ</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 </a:t>
            </a:r>
            <a:r>
              <a:rPr lang="zh-CN" sz="2400" b="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φ</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zh-CN" sz="2400" b="0">
                <a:latin typeface="Times New Roman" panose="02020603050405020304" pitchFamily="18" charset="0"/>
                <a:ea typeface="微软雅黑" panose="020B0503020204020204" pitchFamily="34" charset="-122"/>
                <a:cs typeface="Times New Roman" panose="02020603050405020304" pitchFamily="18" charset="0"/>
              </a:rPr>
              <a:t>、扰动因子</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r</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 </a:t>
            </a:r>
            <a:r>
              <a:rPr lang="zh-CN" sz="2400" b="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r</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zh-CN" sz="2400" b="0">
                <a:latin typeface="Times New Roman" panose="02020603050405020304" pitchFamily="18" charset="0"/>
                <a:ea typeface="微软雅黑" panose="020B0503020204020204" pitchFamily="34" charset="-122"/>
                <a:cs typeface="Times New Roman" panose="02020603050405020304" pitchFamily="18" charset="0"/>
              </a:rPr>
              <a:t>、最大速度</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V</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max </a:t>
            </a:r>
            <a:r>
              <a:rPr lang="zh-CN" sz="2400" b="0">
                <a:latin typeface="Times New Roman" panose="02020603050405020304" pitchFamily="18" charset="0"/>
                <a:ea typeface="微软雅黑" panose="020B0503020204020204" pitchFamily="34" charset="-122"/>
                <a:cs typeface="Times New Roman" panose="02020603050405020304" pitchFamily="18" charset="0"/>
              </a:rPr>
              <a:t>和最大代数</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G</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max</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p>
          <a:p>
            <a:pPr indent="0" algn="just">
              <a:lnSpc>
                <a:spcPct val="120000"/>
              </a:lnSpc>
              <a:spcBef>
                <a:spcPts val="0"/>
              </a:spcBef>
              <a:spcAft>
                <a:spcPts val="0"/>
              </a:spcAft>
            </a:pP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）惯性权重因子</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ω</a:t>
            </a:r>
            <a:r>
              <a:rPr lang="zh-CN" sz="240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体现了当前速度对下一时刻速度的影响，使粒子具有扩展搜索空间的能力。</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文本框 2"/>
          <p:cNvSpPr txBox="1"/>
          <p:nvPr/>
        </p:nvSpPr>
        <p:spPr>
          <a:xfrm>
            <a:off x="1216660" y="2821940"/>
            <a:ext cx="10112375" cy="142049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最大速度</a:t>
            </a:r>
            <a:r>
              <a:rPr lang="en-US" alt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sz="240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V</a:t>
            </a:r>
            <a:r>
              <a:rPr lang="en-US" sz="2400" baseline="-250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max</a:t>
            </a:r>
            <a:r>
              <a:rPr lang="zh-CN" sz="240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如果当前粒子的某维速度超过</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V</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max</a:t>
            </a:r>
            <a:r>
              <a:rPr lang="zh-CN" sz="2400" b="0">
                <a:latin typeface="Times New Roman" panose="02020603050405020304" pitchFamily="18" charset="0"/>
                <a:ea typeface="微软雅黑" panose="020B0503020204020204" pitchFamily="34" charset="-122"/>
                <a:cs typeface="Times New Roman" panose="02020603050405020304" pitchFamily="18" charset="0"/>
              </a:rPr>
              <a:t>，则将该维的速度调整为</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V</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max </a:t>
            </a:r>
            <a:r>
              <a:rPr lang="zh-CN" sz="2400" b="0">
                <a:latin typeface="Times New Roman" panose="02020603050405020304" pitchFamily="18" charset="0"/>
                <a:ea typeface="微软雅黑" panose="020B0503020204020204" pitchFamily="34" charset="-122"/>
                <a:cs typeface="Times New Roman" panose="02020603050405020304" pitchFamily="18" charset="0"/>
              </a:rPr>
              <a:t>。如果</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V</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max </a:t>
            </a:r>
            <a:r>
              <a:rPr lang="zh-CN" sz="2400" b="0">
                <a:latin typeface="Times New Roman" panose="02020603050405020304" pitchFamily="18" charset="0"/>
                <a:ea typeface="微软雅黑" panose="020B0503020204020204" pitchFamily="34" charset="-122"/>
                <a:cs typeface="Times New Roman" panose="02020603050405020304" pitchFamily="18" charset="0"/>
              </a:rPr>
              <a:t>过高，粒子可能会飞过最好解，如果</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V</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max </a:t>
            </a:r>
            <a:r>
              <a:rPr lang="zh-CN" sz="2400" b="0">
                <a:latin typeface="Times New Roman" panose="02020603050405020304" pitchFamily="18" charset="0"/>
                <a:ea typeface="微软雅黑" panose="020B0503020204020204" pitchFamily="34" charset="-122"/>
                <a:cs typeface="Times New Roman" panose="02020603050405020304" pitchFamily="18" charset="0"/>
              </a:rPr>
              <a:t>过低，粒子容易陷入局部最优。</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文本框 3"/>
          <p:cNvSpPr txBox="1"/>
          <p:nvPr/>
        </p:nvSpPr>
        <p:spPr>
          <a:xfrm>
            <a:off x="1216660" y="4288155"/>
            <a:ext cx="10112375" cy="186372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）学习因子</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φ</a:t>
            </a:r>
            <a:r>
              <a:rPr lang="en-US" sz="2400" b="0" baseline="-250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φ</a:t>
            </a:r>
            <a:r>
              <a:rPr lang="en-US" sz="2400" b="0" baseline="-250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sz="240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控制个体经验和同伴经验对下一时刻速度的影响。如果</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ω </a:t>
            </a:r>
            <a:r>
              <a:rPr lang="en-US" sz="2400" b="0">
                <a:latin typeface="Times New Roman" panose="02020603050405020304" pitchFamily="18" charset="0"/>
                <a:ea typeface="微软雅黑" panose="020B0503020204020204" pitchFamily="34" charset="-122"/>
                <a:cs typeface="Times New Roman" panose="02020603050405020304" pitchFamily="18" charset="0"/>
              </a:rPr>
              <a:t>= 0</a:t>
            </a:r>
            <a:r>
              <a:rPr lang="zh-CN" sz="2400" b="0">
                <a:latin typeface="Times New Roman" panose="02020603050405020304" pitchFamily="18" charset="0"/>
                <a:ea typeface="微软雅黑" panose="020B0503020204020204" pitchFamily="34" charset="-122"/>
                <a:cs typeface="Times New Roman" panose="02020603050405020304" pitchFamily="18" charset="0"/>
              </a:rPr>
              <a:t>，则速度只取决于粒子的当前位置和历史最好位置，粒子本身没有记忆；如果</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φ</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i="1">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 0</a:t>
            </a:r>
            <a:r>
              <a:rPr lang="zh-CN" sz="2400" b="0">
                <a:latin typeface="Times New Roman" panose="02020603050405020304" pitchFamily="18" charset="0"/>
                <a:ea typeface="微软雅黑" panose="020B0503020204020204" pitchFamily="34" charset="-122"/>
                <a:cs typeface="Times New Roman" panose="02020603050405020304" pitchFamily="18" charset="0"/>
              </a:rPr>
              <a:t>，则粒子只有社会模型，但没有自我认知能力；如果</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φ</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400" b="0" i="1">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 0</a:t>
            </a:r>
            <a:r>
              <a:rPr lang="zh-CN" sz="2400" b="0">
                <a:latin typeface="Times New Roman" panose="02020603050405020304" pitchFamily="18" charset="0"/>
                <a:ea typeface="微软雅黑" panose="020B0503020204020204" pitchFamily="34" charset="-122"/>
                <a:cs typeface="Times New Roman" panose="02020603050405020304" pitchFamily="18" charset="0"/>
              </a:rPr>
              <a:t>，则粒子只有自我认知能力，但没有社会模型，个体之间没有交互。</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15.3.2  粒子群算法的参数分析</a:t>
            </a:r>
          </a:p>
        </p:txBody>
      </p:sp>
      <p:sp>
        <p:nvSpPr>
          <p:cNvPr id="19" name="Freeform 84"/>
          <p:cNvSpPr/>
          <p:nvPr/>
        </p:nvSpPr>
        <p:spPr bwMode="auto">
          <a:xfrm>
            <a:off x="682892" y="108722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2" name="文本框 1"/>
          <p:cNvSpPr txBox="1"/>
          <p:nvPr/>
        </p:nvSpPr>
        <p:spPr>
          <a:xfrm>
            <a:off x="1216660" y="958215"/>
            <a:ext cx="10314940" cy="186372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粒子群算法的参数包括惯性权重因子</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ω</a:t>
            </a:r>
            <a:r>
              <a:rPr lang="zh-CN" sz="2400" b="0">
                <a:latin typeface="Times New Roman" panose="02020603050405020304" pitchFamily="18" charset="0"/>
                <a:ea typeface="微软雅黑" panose="020B0503020204020204" pitchFamily="34" charset="-122"/>
                <a:cs typeface="Times New Roman" panose="02020603050405020304" pitchFamily="18" charset="0"/>
              </a:rPr>
              <a:t>、学习因子</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φ</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 </a:t>
            </a:r>
            <a:r>
              <a:rPr lang="zh-CN" sz="2400" b="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φ</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zh-CN" sz="2400" b="0">
                <a:latin typeface="Times New Roman" panose="02020603050405020304" pitchFamily="18" charset="0"/>
                <a:ea typeface="微软雅黑" panose="020B0503020204020204" pitchFamily="34" charset="-122"/>
                <a:cs typeface="Times New Roman" panose="02020603050405020304" pitchFamily="18" charset="0"/>
              </a:rPr>
              <a:t>、扰动因子</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r</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 </a:t>
            </a:r>
            <a:r>
              <a:rPr lang="zh-CN" sz="2400" b="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r</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zh-CN" sz="2400" b="0">
                <a:latin typeface="Times New Roman" panose="02020603050405020304" pitchFamily="18" charset="0"/>
                <a:ea typeface="微软雅黑" panose="020B0503020204020204" pitchFamily="34" charset="-122"/>
                <a:cs typeface="Times New Roman" panose="02020603050405020304" pitchFamily="18" charset="0"/>
              </a:rPr>
              <a:t>、最大速度</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V</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max </a:t>
            </a:r>
            <a:r>
              <a:rPr lang="zh-CN" sz="2400" b="0">
                <a:latin typeface="Times New Roman" panose="02020603050405020304" pitchFamily="18" charset="0"/>
                <a:ea typeface="微软雅黑" panose="020B0503020204020204" pitchFamily="34" charset="-122"/>
                <a:cs typeface="Times New Roman" panose="02020603050405020304" pitchFamily="18" charset="0"/>
              </a:rPr>
              <a:t>和最大代数</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G</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max</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p>
          <a:p>
            <a:pPr indent="0" algn="just">
              <a:lnSpc>
                <a:spcPct val="120000"/>
              </a:lnSpc>
              <a:spcBef>
                <a:spcPts val="0"/>
              </a:spcBef>
              <a:spcAft>
                <a:spcPts val="0"/>
              </a:spcAft>
            </a:pP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4</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扰动因子</a:t>
            </a:r>
            <a:r>
              <a:rPr lang="en-US" alt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sz="240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r</a:t>
            </a:r>
            <a:r>
              <a:rPr lang="en-US" sz="2400" baseline="-250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1 </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和</a:t>
            </a:r>
            <a:r>
              <a:rPr lang="en-US" alt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sz="240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r</a:t>
            </a:r>
            <a:r>
              <a:rPr lang="en-US" sz="2400" baseline="-250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2</a:t>
            </a:r>
            <a:r>
              <a:rPr lang="zh-CN" sz="240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引入扰动因子</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r</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 </a:t>
            </a:r>
            <a:r>
              <a:rPr lang="zh-CN" sz="2400" b="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r</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 </a:t>
            </a:r>
            <a:r>
              <a:rPr lang="zh-CN" sz="2400" b="0">
                <a:latin typeface="Times New Roman" panose="02020603050405020304" pitchFamily="18" charset="0"/>
                <a:ea typeface="微软雅黑" panose="020B0503020204020204" pitchFamily="34" charset="-122"/>
                <a:cs typeface="Times New Roman" panose="02020603050405020304" pitchFamily="18" charset="0"/>
              </a:rPr>
              <a:t>是为了增加个体搜索和群体搜索的随机性和多样性。</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文本框 2"/>
          <p:cNvSpPr txBox="1"/>
          <p:nvPr/>
        </p:nvSpPr>
        <p:spPr>
          <a:xfrm>
            <a:off x="1102995" y="4488180"/>
            <a:ext cx="9847580" cy="993775"/>
          </a:xfrm>
          <a:prstGeom prst="rect">
            <a:avLst/>
          </a:prstGeom>
          <a:noFill/>
          <a:ln w="28575">
            <a:solidFill>
              <a:schemeClr val="accent6">
                <a:lumMod val="50000"/>
              </a:schemeClr>
            </a:solidFill>
          </a:ln>
        </p:spPr>
        <p:txBody>
          <a:bodyPr wrap="square" lIns="179705" tIns="36195" rIns="179705" bIns="71755">
            <a:spAutoFit/>
          </a:bodyPr>
          <a:lstStyle/>
          <a:p>
            <a:pPr indent="0" algn="just">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早期的实验将</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ω </a:t>
            </a:r>
            <a:r>
              <a:rPr lang="zh-CN" sz="2400" b="0">
                <a:latin typeface="Times New Roman" panose="02020603050405020304" pitchFamily="18" charset="0"/>
                <a:ea typeface="微软雅黑" panose="020B0503020204020204" pitchFamily="34" charset="-122"/>
                <a:cs typeface="Times New Roman" panose="02020603050405020304" pitchFamily="18" charset="0"/>
              </a:rPr>
              <a:t>固定为</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1.0</a:t>
            </a:r>
            <a:r>
              <a:rPr lang="zh-CN" sz="2400" b="0">
                <a:latin typeface="Times New Roman" panose="02020603050405020304" pitchFamily="18" charset="0"/>
                <a:ea typeface="微软雅黑" panose="020B0503020204020204" pitchFamily="34" charset="-122"/>
                <a:cs typeface="Times New Roman" panose="02020603050405020304" pitchFamily="18" charset="0"/>
              </a:rPr>
              <a:t>，将</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φ</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 </a:t>
            </a:r>
            <a:r>
              <a:rPr lang="zh-CN" sz="2400" b="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φ</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 </a:t>
            </a:r>
            <a:r>
              <a:rPr lang="zh-CN" sz="2400" b="0">
                <a:latin typeface="Times New Roman" panose="02020603050405020304" pitchFamily="18" charset="0"/>
                <a:ea typeface="微软雅黑" panose="020B0503020204020204" pitchFamily="34" charset="-122"/>
                <a:cs typeface="Times New Roman" panose="02020603050405020304" pitchFamily="18" charset="0"/>
              </a:rPr>
              <a:t>固定为</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2.0</a:t>
            </a:r>
            <a:r>
              <a:rPr lang="zh-CN" sz="2400" b="0">
                <a:latin typeface="Times New Roman" panose="02020603050405020304" pitchFamily="18" charset="0"/>
                <a:ea typeface="微软雅黑" panose="020B0503020204020204" pitchFamily="34" charset="-122"/>
                <a:cs typeface="Times New Roman" panose="02020603050405020304" pitchFamily="18" charset="0"/>
              </a:rPr>
              <a:t>，将每维速度的变化范围设为</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10%~20%</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a:latin typeface="Times New Roman" panose="02020603050405020304" pitchFamily="18" charset="0"/>
                <a:ea typeface="微软雅黑" panose="020B0503020204020204" pitchFamily="34" charset="-122"/>
                <a:cs typeface="Times New Roman" panose="02020603050405020304" pitchFamily="18" charset="0"/>
              </a:rPr>
              <a:t>Russell Eberhart</a:t>
            </a:r>
            <a:r>
              <a:rPr lang="zh-CN" sz="2400" b="0">
                <a:latin typeface="Times New Roman" panose="02020603050405020304" pitchFamily="18" charset="0"/>
                <a:ea typeface="微软雅黑" panose="020B0503020204020204" pitchFamily="34" charset="-122"/>
                <a:cs typeface="Times New Roman" panose="02020603050405020304" pitchFamily="18" charset="0"/>
              </a:rPr>
              <a:t>提出用模糊系统来调节参数。</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文本框 3"/>
          <p:cNvSpPr txBox="1"/>
          <p:nvPr/>
        </p:nvSpPr>
        <p:spPr>
          <a:xfrm>
            <a:off x="1102995" y="3175635"/>
            <a:ext cx="9847580" cy="993775"/>
          </a:xfrm>
          <a:prstGeom prst="rect">
            <a:avLst/>
          </a:prstGeom>
          <a:noFill/>
          <a:ln w="28575">
            <a:solidFill>
              <a:schemeClr val="accent6">
                <a:lumMod val="50000"/>
              </a:schemeClr>
            </a:solidFill>
          </a:ln>
        </p:spPr>
        <p:txBody>
          <a:bodyPr wrap="square" lIns="179705" tIns="36195" rIns="179705" bIns="71755">
            <a:spAutoFit/>
          </a:bodyPr>
          <a:lstStyle/>
          <a:p>
            <a:pPr lvl="0" algn="just">
              <a:lnSpc>
                <a:spcPct val="120000"/>
              </a:lnSpc>
              <a:spcBef>
                <a:spcPts val="0"/>
              </a:spcBef>
              <a:spcAft>
                <a:spcPts val="0"/>
              </a:spcAft>
              <a:buClrTx/>
              <a:buSzTx/>
              <a:buFontTx/>
            </a:pPr>
            <a:r>
              <a:rPr lang="zh-CN" sz="2400">
                <a:latin typeface="Times New Roman" panose="02020603050405020304" pitchFamily="18" charset="0"/>
                <a:ea typeface="微软雅黑" panose="020B0503020204020204" pitchFamily="34" charset="-122"/>
                <a:cs typeface="Times New Roman" panose="02020603050405020304" pitchFamily="18" charset="0"/>
                <a:sym typeface="+mn-ea"/>
              </a:rPr>
              <a:t>粒子群算法的参数需要根据具体问题</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通过实验设定</a:t>
            </a:r>
            <a:r>
              <a:rPr lang="zh-CN" sz="2400">
                <a:latin typeface="Times New Roman" panose="02020603050405020304" pitchFamily="18" charset="0"/>
                <a:ea typeface="微软雅黑" panose="020B0503020204020204" pitchFamily="34" charset="-122"/>
                <a:cs typeface="Times New Roman" panose="02020603050405020304" pitchFamily="18" charset="0"/>
                <a:sym typeface="+mn-ea"/>
              </a:rPr>
              <a:t>，需要根据实验调整各个参数，使粒子群算法能够平衡全局搜索和局部搜索。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15.3.3  应用举例</a:t>
            </a:r>
          </a:p>
        </p:txBody>
      </p:sp>
      <p:sp>
        <p:nvSpPr>
          <p:cNvPr id="19" name="Freeform 84"/>
          <p:cNvSpPr/>
          <p:nvPr/>
        </p:nvSpPr>
        <p:spPr bwMode="auto">
          <a:xfrm>
            <a:off x="683527" y="108722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100" name="文本框 99"/>
          <p:cNvSpPr txBox="1"/>
          <p:nvPr/>
        </p:nvSpPr>
        <p:spPr>
          <a:xfrm>
            <a:off x="1282065" y="942975"/>
            <a:ext cx="10010140" cy="142049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多元函数的优化问题、带约束的优化问题</a:t>
            </a:r>
            <a:r>
              <a:rPr lang="zh-CN" sz="2400" b="0">
                <a:latin typeface="Times New Roman" panose="02020603050405020304" pitchFamily="18" charset="0"/>
                <a:ea typeface="微软雅黑" panose="020B0503020204020204" pitchFamily="34" charset="-122"/>
                <a:cs typeface="Times New Roman" panose="02020603050405020304" pitchFamily="18" charset="0"/>
              </a:rPr>
              <a:t>。如果函数受到严重的噪音干扰而呈现非常不规则的形状，同时所求的不一定是精确的最优值，则粒子群算法能得到很好的结果。</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Freeform 84"/>
          <p:cNvSpPr/>
          <p:nvPr/>
        </p:nvSpPr>
        <p:spPr bwMode="auto">
          <a:xfrm>
            <a:off x="683527" y="3688818"/>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3" name="文本框 2"/>
          <p:cNvSpPr txBox="1"/>
          <p:nvPr/>
        </p:nvSpPr>
        <p:spPr>
          <a:xfrm>
            <a:off x="1282065" y="3526790"/>
            <a:ext cx="10010775" cy="97726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在</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神经网络的训练</a:t>
            </a:r>
            <a:r>
              <a:rPr lang="zh-CN" sz="2400" b="0">
                <a:latin typeface="Times New Roman" panose="02020603050405020304" pitchFamily="18" charset="0"/>
                <a:ea typeface="微软雅黑" panose="020B0503020204020204" pitchFamily="34" charset="-122"/>
                <a:cs typeface="Times New Roman" panose="02020603050405020304" pitchFamily="18" charset="0"/>
              </a:rPr>
              <a:t>方面，粒子群算法可以简单而有效地演化人工神经网络，不仅用于演化网络的权重，而且包括优化神经网络的结构。</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文本框 3"/>
          <p:cNvSpPr txBox="1"/>
          <p:nvPr/>
        </p:nvSpPr>
        <p:spPr>
          <a:xfrm>
            <a:off x="1282065" y="2424430"/>
            <a:ext cx="10010775" cy="902970"/>
          </a:xfrm>
          <a:prstGeom prst="rect">
            <a:avLst/>
          </a:prstGeom>
          <a:noFill/>
          <a:ln w="9525">
            <a:noFill/>
          </a:ln>
        </p:spPr>
        <p:txBody>
          <a:bodyPr wrap="square">
            <a:spAutoFit/>
          </a:bodyPr>
          <a:lstStyle/>
          <a:p>
            <a:pPr indent="0" algn="just">
              <a:lnSpc>
                <a:spcPct val="120000"/>
              </a:lnSpc>
              <a:spcBef>
                <a:spcPts val="0"/>
              </a:spcBef>
              <a:spcAft>
                <a:spcPts val="0"/>
              </a:spcAft>
            </a:pPr>
            <a:r>
              <a:rPr lang="zh-CN" sz="2200" b="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例如，在半导体器件综合方面，需要在给定的搜索空间根据希望的器件特性来得到符合要求的设计参数，而器件模拟器通常得到的特性空间是高度非线性的。</a:t>
            </a:r>
            <a:endParaRPr lang="zh-CN" altLang="en-US" sz="2200" b="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p:cNvSpPr txBox="1"/>
          <p:nvPr/>
        </p:nvSpPr>
        <p:spPr>
          <a:xfrm>
            <a:off x="1282065" y="4610100"/>
            <a:ext cx="10010775" cy="1308735"/>
          </a:xfrm>
          <a:prstGeom prst="rect">
            <a:avLst/>
          </a:prstGeom>
          <a:noFill/>
          <a:ln w="9525">
            <a:noFill/>
          </a:ln>
        </p:spPr>
        <p:txBody>
          <a:bodyPr wrap="square">
            <a:spAutoFit/>
          </a:bodyPr>
          <a:lstStyle/>
          <a:p>
            <a:pPr indent="0" algn="just">
              <a:lnSpc>
                <a:spcPct val="120000"/>
              </a:lnSpc>
              <a:spcBef>
                <a:spcPts val="0"/>
              </a:spcBef>
              <a:spcAft>
                <a:spcPts val="0"/>
              </a:spcAft>
            </a:pPr>
            <a:r>
              <a:rPr lang="zh-CN" sz="2200" b="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作为一个演化神经网络的例子，粒子群算法己成功应用于对人体擅抖的诊断，包括帕金森和原发性擅抖，粒子群算法可以快速准确地辨别普通个体和颤抖个体的神经网络。</a:t>
            </a:r>
            <a:endParaRPr lang="zh-CN" altLang="en-US" sz="2200" b="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15.3.3  应用举例</a:t>
            </a:r>
          </a:p>
        </p:txBody>
      </p:sp>
      <p:sp>
        <p:nvSpPr>
          <p:cNvPr id="19" name="Freeform 84"/>
          <p:cNvSpPr/>
          <p:nvPr/>
        </p:nvSpPr>
        <p:spPr bwMode="auto">
          <a:xfrm>
            <a:off x="682892" y="108722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100" name="文本框 99"/>
          <p:cNvSpPr txBox="1"/>
          <p:nvPr/>
        </p:nvSpPr>
        <p:spPr>
          <a:xfrm>
            <a:off x="1238250" y="942975"/>
            <a:ext cx="10142220" cy="97726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在生物信息领域</a:t>
            </a:r>
            <a:r>
              <a:rPr lang="zh-CN" sz="2400" b="0">
                <a:latin typeface="Times New Roman" panose="02020603050405020304" pitchFamily="18" charset="0"/>
                <a:ea typeface="微软雅黑" panose="020B0503020204020204" pitchFamily="34" charset="-122"/>
                <a:cs typeface="Times New Roman" panose="02020603050405020304" pitchFamily="18" charset="0"/>
              </a:rPr>
              <a:t>，粒子群算法用于</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训练隐马尔可夫模型</a:t>
            </a:r>
            <a:r>
              <a:rPr lang="zh-CN" sz="2400" b="0">
                <a:latin typeface="Times New Roman" panose="02020603050405020304" pitchFamily="18" charset="0"/>
                <a:ea typeface="微软雅黑" panose="020B0503020204020204" pitchFamily="34" charset="-122"/>
                <a:cs typeface="Times New Roman" panose="02020603050405020304" pitchFamily="18" charset="0"/>
              </a:rPr>
              <a:t>，克服了容易陷入局部极小的缺点。</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文本框 1"/>
          <p:cNvSpPr txBox="1"/>
          <p:nvPr/>
        </p:nvSpPr>
        <p:spPr>
          <a:xfrm>
            <a:off x="1115060" y="4043045"/>
            <a:ext cx="10134600" cy="1003300"/>
          </a:xfrm>
          <a:prstGeom prst="rect">
            <a:avLst/>
          </a:prstGeom>
          <a:noFill/>
          <a:ln w="28575">
            <a:solidFill>
              <a:schemeClr val="accent6">
                <a:lumMod val="50000"/>
              </a:schemeClr>
            </a:solidFill>
          </a:ln>
        </p:spPr>
        <p:txBody>
          <a:bodyPr wrap="square" lIns="179705" rIns="179705" bIns="71755">
            <a:spAutoFit/>
          </a:bodyPr>
          <a:lstStyle/>
          <a:p>
            <a:pPr indent="0" algn="just">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由于粒子群算法的收敛速度快，设置参数少，</a:t>
            </a:r>
            <a:r>
              <a:rPr lang="zh-CN" sz="2400">
                <a:latin typeface="Times New Roman" panose="02020603050405020304" pitchFamily="18" charset="0"/>
                <a:ea typeface="微软雅黑" panose="020B0503020204020204" pitchFamily="34" charset="-122"/>
                <a:cs typeface="Times New Roman" panose="02020603050405020304" pitchFamily="18" charset="0"/>
                <a:sym typeface="+mn-ea"/>
              </a:rPr>
              <a:t>特有的记忆能力使粒子可以动态调整搜索策略，</a:t>
            </a:r>
            <a:r>
              <a:rPr lang="zh-CN" sz="2400" b="0">
                <a:latin typeface="Times New Roman" panose="02020603050405020304" pitchFamily="18" charset="0"/>
                <a:ea typeface="微软雅黑" panose="020B0503020204020204" pitchFamily="34" charset="-122"/>
                <a:cs typeface="Times New Roman" panose="02020603050405020304" pitchFamily="18" charset="0"/>
              </a:rPr>
              <a:t>近年来受到学术界的广泛关注。</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Freeform 84"/>
          <p:cNvSpPr/>
          <p:nvPr/>
        </p:nvSpPr>
        <p:spPr bwMode="auto">
          <a:xfrm>
            <a:off x="683527" y="238008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4" name="文本框 3"/>
          <p:cNvSpPr txBox="1"/>
          <p:nvPr/>
        </p:nvSpPr>
        <p:spPr>
          <a:xfrm>
            <a:off x="1238250" y="2271395"/>
            <a:ext cx="10142220" cy="142049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在电力系统领域</a:t>
            </a:r>
            <a:r>
              <a:rPr lang="zh-CN" sz="2400" b="0">
                <a:latin typeface="Times New Roman" panose="02020603050405020304" pitchFamily="18" charset="0"/>
                <a:ea typeface="微软雅黑" panose="020B0503020204020204" pitchFamily="34" charset="-122"/>
                <a:cs typeface="Times New Roman" panose="02020603050405020304" pitchFamily="18" charset="0"/>
              </a:rPr>
              <a:t>，粒子群算法实现了对</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电气设备的功率反馈</a:t>
            </a:r>
            <a:r>
              <a:rPr lang="zh-CN" sz="2400" b="0">
                <a:latin typeface="Times New Roman" panose="02020603050405020304" pitchFamily="18" charset="0"/>
                <a:ea typeface="微软雅黑" panose="020B0503020204020204" pitchFamily="34" charset="-122"/>
                <a:cs typeface="Times New Roman" panose="02020603050405020304" pitchFamily="18" charset="0"/>
              </a:rPr>
              <a:t>和</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电压进行控制</a:t>
            </a:r>
            <a:r>
              <a:rPr lang="zh-CN" sz="2400" b="0">
                <a:latin typeface="Times New Roman" panose="02020603050405020304" pitchFamily="18" charset="0"/>
                <a:ea typeface="微软雅黑" panose="020B0503020204020204" pitchFamily="34" charset="-122"/>
                <a:cs typeface="Times New Roman" panose="02020603050405020304" pitchFamily="18" charset="0"/>
              </a:rPr>
              <a:t>，采用二进制与实数混合的粒子群算法确定连续的或离散的控制变量的控制策略，优化电力系统稳压器装置。</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animBg="1"/>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15.1.1  遗传算法的基本思想</a:t>
            </a:r>
          </a:p>
        </p:txBody>
      </p:sp>
      <p:sp>
        <p:nvSpPr>
          <p:cNvPr id="4" name="文本框 3"/>
          <p:cNvSpPr txBox="1"/>
          <p:nvPr/>
        </p:nvSpPr>
        <p:spPr>
          <a:xfrm>
            <a:off x="542290" y="828040"/>
            <a:ext cx="10934065" cy="977265"/>
          </a:xfrm>
          <a:prstGeom prst="rect">
            <a:avLst/>
          </a:prstGeom>
          <a:noFill/>
          <a:ln w="9525">
            <a:noFill/>
          </a:ln>
        </p:spPr>
        <p:txBody>
          <a:bodyPr wrap="square">
            <a:spAutoFit/>
          </a:bodyPr>
          <a:lstStyle/>
          <a:p>
            <a:pPr indent="0" algn="just">
              <a:lnSpc>
                <a:spcPct val="120000"/>
              </a:lnSpc>
              <a:spcBef>
                <a:spcPts val="0"/>
              </a:spcBef>
              <a:spcAft>
                <a:spcPts val="0"/>
              </a:spcAft>
            </a:pPr>
            <a:r>
              <a:rPr lang="zh-CN" altLang="zh-CN" sz="2400" dirty="0">
                <a:solidFill>
                  <a:srgbClr val="B42D2D"/>
                </a:solidFill>
                <a:latin typeface="Times New Roman" panose="02020603050405020304" pitchFamily="18" charset="0"/>
                <a:ea typeface="微软雅黑" panose="020B0503020204020204" pitchFamily="34" charset="-122"/>
                <a:sym typeface="+mn-ea"/>
              </a:rPr>
              <a:t>【算法】</a:t>
            </a:r>
            <a:r>
              <a:rPr lang="zh-CN" sz="2400" b="0">
                <a:latin typeface="Times New Roman" panose="02020603050405020304" pitchFamily="18" charset="0"/>
                <a:ea typeface="微软雅黑" panose="020B0503020204020204" pitchFamily="34" charset="-122"/>
                <a:cs typeface="Times New Roman" panose="02020603050405020304" pitchFamily="18" charset="0"/>
              </a:rPr>
              <a:t>设</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p</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r</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p</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c </a:t>
            </a:r>
            <a:r>
              <a:rPr lang="zh-CN" sz="2400" b="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p</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m </a:t>
            </a:r>
            <a:r>
              <a:rPr lang="zh-CN" sz="2400" b="0">
                <a:latin typeface="Times New Roman" panose="02020603050405020304" pitchFamily="18" charset="0"/>
                <a:ea typeface="微软雅黑" panose="020B0503020204020204" pitchFamily="34" charset="-122"/>
                <a:cs typeface="Times New Roman" panose="02020603050405020304" pitchFamily="18" charset="0"/>
              </a:rPr>
              <a:t>分别表示选择、交叉和变异三种操作的概率，</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 </a:t>
            </a:r>
            <a:r>
              <a:rPr lang="zh-CN" sz="2400" b="0">
                <a:latin typeface="Times New Roman" panose="02020603050405020304" pitchFamily="18" charset="0"/>
                <a:ea typeface="微软雅黑" panose="020B0503020204020204" pitchFamily="34" charset="-122"/>
                <a:cs typeface="Times New Roman" panose="02020603050405020304" pitchFamily="18" charset="0"/>
              </a:rPr>
              <a:t>表示种群的代数，</a:t>
            </a:r>
            <a:r>
              <a:rPr lang="en-US" sz="2400" b="0" i="1">
                <a:latin typeface="Times New Roman" panose="02020603050405020304" pitchFamily="18" charset="0"/>
                <a:ea typeface="微软雅黑" panose="020B0503020204020204" pitchFamily="34" charset="-122"/>
                <a:cs typeface="Times New Roman" panose="02020603050405020304" pitchFamily="18" charset="0"/>
              </a:rPr>
              <a:t>P</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表示第</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 </a:t>
            </a:r>
            <a:r>
              <a:rPr lang="zh-CN" sz="2400" b="0">
                <a:latin typeface="Times New Roman" panose="02020603050405020304" pitchFamily="18" charset="0"/>
                <a:ea typeface="微软雅黑" panose="020B0503020204020204" pitchFamily="34" charset="-122"/>
                <a:cs typeface="Times New Roman" panose="02020603050405020304" pitchFamily="18" charset="0"/>
              </a:rPr>
              <a:t>代种群，遗传算法的一般框架如下：</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73744369" name="文本框 1073744368"/>
          <p:cNvSpPr txBox="1"/>
          <p:nvPr/>
        </p:nvSpPr>
        <p:spPr>
          <a:xfrm>
            <a:off x="1169035" y="1832610"/>
            <a:ext cx="9853930" cy="4552950"/>
          </a:xfrm>
          <a:prstGeom prst="rect">
            <a:avLst/>
          </a:prstGeom>
          <a:solidFill>
            <a:srgbClr val="FFFFFF"/>
          </a:solidFill>
          <a:ln w="9525" cap="flat" cmpd="sng">
            <a:solidFill>
              <a:srgbClr val="000000"/>
            </a:solidFill>
            <a:prstDash val="sysDot"/>
            <a:miter/>
            <a:headEnd type="none" w="med" len="med"/>
            <a:tailEnd type="none" w="med" len="med"/>
          </a:ln>
        </p:spPr>
        <p:txBody>
          <a:bodyPr wrap="square"/>
          <a:lstStyle/>
          <a:p>
            <a:pPr>
              <a:lnSpc>
                <a:spcPct val="105000"/>
              </a:lnSpc>
              <a:spcBef>
                <a:spcPts val="0"/>
              </a:spcBef>
              <a:spcAft>
                <a:spcPts val="0"/>
              </a:spcAft>
            </a:pPr>
            <a:r>
              <a:rPr lang="zh-CN" altLang="en-US" sz="2000">
                <a:latin typeface="Times New Roman" panose="02020603050405020304" pitchFamily="18" charset="0"/>
                <a:cs typeface="Times New Roman" panose="02020603050405020304" pitchFamily="18" charset="0"/>
              </a:rPr>
              <a:t>算法：遗传算法的一般框架</a:t>
            </a:r>
          </a:p>
          <a:p>
            <a:pPr>
              <a:lnSpc>
                <a:spcPct val="105000"/>
              </a:lnSpc>
              <a:spcBef>
                <a:spcPts val="0"/>
              </a:spcBef>
              <a:spcAft>
                <a:spcPts val="0"/>
              </a:spcAft>
            </a:pPr>
            <a:r>
              <a:rPr lang="zh-CN" altLang="en-US" sz="2000">
                <a:latin typeface="Times New Roman" panose="02020603050405020304" pitchFamily="18" charset="0"/>
                <a:cs typeface="Times New Roman" panose="02020603050405020304" pitchFamily="18" charset="0"/>
              </a:rPr>
              <a:t>输入：问题模型，</a:t>
            </a:r>
            <a:r>
              <a:rPr lang="zh-CN" altLang="en-US" sz="2000" i="1">
                <a:latin typeface="Times New Roman" panose="02020603050405020304" pitchFamily="18" charset="0"/>
                <a:cs typeface="Times New Roman" panose="02020603050405020304" pitchFamily="18" charset="0"/>
              </a:rPr>
              <a:t>p</a:t>
            </a:r>
            <a:r>
              <a:rPr lang="zh-CN" altLang="en-US" sz="2000" baseline="-25000">
                <a:latin typeface="Times New Roman" panose="02020603050405020304" pitchFamily="18" charset="0"/>
                <a:cs typeface="Times New Roman" panose="02020603050405020304" pitchFamily="18" charset="0"/>
              </a:rPr>
              <a:t>r</a:t>
            </a:r>
            <a:r>
              <a:rPr lang="zh-CN" altLang="en-US" sz="2000">
                <a:latin typeface="Times New Roman" panose="02020603050405020304" pitchFamily="18" charset="0"/>
                <a:cs typeface="Times New Roman" panose="02020603050405020304" pitchFamily="18" charset="0"/>
              </a:rPr>
              <a:t>、</a:t>
            </a:r>
            <a:r>
              <a:rPr lang="zh-CN" altLang="en-US" sz="2000" i="1">
                <a:latin typeface="Times New Roman" panose="02020603050405020304" pitchFamily="18" charset="0"/>
                <a:cs typeface="Times New Roman" panose="02020603050405020304" pitchFamily="18" charset="0"/>
              </a:rPr>
              <a:t>p</a:t>
            </a:r>
            <a:r>
              <a:rPr lang="zh-CN" altLang="en-US" sz="2000" baseline="-25000">
                <a:latin typeface="Times New Roman" panose="02020603050405020304" pitchFamily="18" charset="0"/>
                <a:cs typeface="Times New Roman" panose="02020603050405020304" pitchFamily="18" charset="0"/>
              </a:rPr>
              <a:t>c</a:t>
            </a:r>
            <a:r>
              <a:rPr lang="zh-CN" altLang="en-US" sz="2000">
                <a:latin typeface="Times New Roman" panose="02020603050405020304" pitchFamily="18" charset="0"/>
                <a:cs typeface="Times New Roman" panose="02020603050405020304" pitchFamily="18" charset="0"/>
              </a:rPr>
              <a:t>和</a:t>
            </a:r>
            <a:r>
              <a:rPr lang="zh-CN" altLang="en-US" sz="2000" i="1">
                <a:latin typeface="Times New Roman" panose="02020603050405020304" pitchFamily="18" charset="0"/>
                <a:cs typeface="Times New Roman" panose="02020603050405020304" pitchFamily="18" charset="0"/>
              </a:rPr>
              <a:t>p</a:t>
            </a:r>
            <a:r>
              <a:rPr lang="zh-CN" altLang="en-US" sz="2000" baseline="-25000">
                <a:latin typeface="Times New Roman" panose="02020603050405020304" pitchFamily="18" charset="0"/>
                <a:cs typeface="Times New Roman" panose="02020603050405020304" pitchFamily="18" charset="0"/>
              </a:rPr>
              <a:t>m</a:t>
            </a:r>
            <a:endParaRPr lang="zh-CN" altLang="en-US" sz="2000">
              <a:latin typeface="Times New Roman" panose="02020603050405020304" pitchFamily="18" charset="0"/>
              <a:cs typeface="Times New Roman" panose="02020603050405020304" pitchFamily="18" charset="0"/>
            </a:endParaRPr>
          </a:p>
          <a:p>
            <a:pPr>
              <a:lnSpc>
                <a:spcPct val="105000"/>
              </a:lnSpc>
              <a:spcBef>
                <a:spcPts val="0"/>
              </a:spcBef>
              <a:spcAft>
                <a:spcPts val="0"/>
              </a:spcAft>
            </a:pPr>
            <a:r>
              <a:rPr lang="zh-CN" altLang="en-US" sz="2000">
                <a:latin typeface="Times New Roman" panose="02020603050405020304" pitchFamily="18" charset="0"/>
                <a:cs typeface="Times New Roman" panose="02020603050405020304" pitchFamily="18" charset="0"/>
              </a:rPr>
              <a:t>输出：最优解</a:t>
            </a:r>
          </a:p>
          <a:p>
            <a:pPr>
              <a:lnSpc>
                <a:spcPct val="105000"/>
              </a:lnSpc>
              <a:spcBef>
                <a:spcPts val="0"/>
              </a:spcBef>
              <a:spcAft>
                <a:spcPts val="0"/>
              </a:spcAft>
            </a:pPr>
            <a:r>
              <a:rPr lang="zh-CN" altLang="en-US" sz="2000">
                <a:latin typeface="Times New Roman" panose="02020603050405020304" pitchFamily="18" charset="0"/>
                <a:cs typeface="Times New Roman" panose="02020603050405020304" pitchFamily="18" charset="0"/>
              </a:rPr>
              <a:t> </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1. 设置种群个数</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N</a:t>
            </a:r>
            <a:r>
              <a:rPr lang="zh-CN" altLang="en-US" sz="2000">
                <a:latin typeface="Times New Roman" panose="02020603050405020304" pitchFamily="18" charset="0"/>
                <a:cs typeface="Times New Roman" panose="02020603050405020304" pitchFamily="18" charset="0"/>
              </a:rPr>
              <a:t>，随机初始化种群</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P</a:t>
            </a:r>
            <a:r>
              <a:rPr lang="zh-CN" altLang="en-US" sz="2000">
                <a:latin typeface="Times New Roman" panose="02020603050405020304" pitchFamily="18" charset="0"/>
                <a:cs typeface="Times New Roman" panose="02020603050405020304" pitchFamily="18" charset="0"/>
              </a:rPr>
              <a:t>(0)，</a:t>
            </a:r>
            <a:r>
              <a:rPr lang="zh-CN" altLang="en-US" sz="2000" i="1">
                <a:latin typeface="Times New Roman" panose="02020603050405020304" pitchFamily="18" charset="0"/>
                <a:cs typeface="Times New Roman" panose="02020603050405020304" pitchFamily="18" charset="0"/>
              </a:rPr>
              <a:t>t</a:t>
            </a:r>
            <a:r>
              <a:rPr lang="zh-CN" altLang="en-US" sz="2000">
                <a:latin typeface="Times New Roman" panose="02020603050405020304" pitchFamily="18" charset="0"/>
                <a:cs typeface="Times New Roman" panose="02020603050405020304" pitchFamily="18" charset="0"/>
              </a:rPr>
              <a:t> = 0；</a:t>
            </a:r>
          </a:p>
          <a:p>
            <a:pPr>
              <a:lnSpc>
                <a:spcPct val="105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 2. 重复下述操作，直到满足终止条件</a:t>
            </a:r>
          </a:p>
          <a:p>
            <a:pPr>
              <a:lnSpc>
                <a:spcPct val="105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    2.1 对种群</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P</a:t>
            </a:r>
            <a:r>
              <a:rPr lang="zh-CN" altLang="en-US" sz="2000">
                <a:latin typeface="Times New Roman" panose="02020603050405020304" pitchFamily="18" charset="0"/>
                <a:cs typeface="Times New Roman" panose="02020603050405020304" pitchFamily="18" charset="0"/>
              </a:rPr>
              <a:t>(</a:t>
            </a:r>
            <a:r>
              <a:rPr lang="zh-CN" altLang="en-US" sz="2000" i="1">
                <a:latin typeface="Times New Roman" panose="02020603050405020304" pitchFamily="18" charset="0"/>
                <a:cs typeface="Times New Roman" panose="02020603050405020304" pitchFamily="18" charset="0"/>
              </a:rPr>
              <a:t>t</a:t>
            </a:r>
            <a:r>
              <a:rPr lang="zh-CN" altLang="en-US" sz="2000">
                <a:latin typeface="Times New Roman" panose="02020603050405020304" pitchFamily="18" charset="0"/>
                <a:cs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的每个个体执行下述操作：</a:t>
            </a:r>
          </a:p>
          <a:p>
            <a:pPr>
              <a:lnSpc>
                <a:spcPct val="105000"/>
              </a:lnSpc>
              <a:spcBef>
                <a:spcPts val="0"/>
              </a:spcBef>
              <a:spcAft>
                <a:spcPts val="0"/>
              </a:spcAft>
            </a:pPr>
            <a:r>
              <a:rPr lang="zh-CN" altLang="en-US" sz="2000">
                <a:latin typeface="Times New Roman" panose="02020603050405020304" pitchFamily="18" charset="0"/>
                <a:cs typeface="Times New Roman" panose="02020603050405020304" pitchFamily="18" charset="0"/>
              </a:rPr>
              <a:t>       </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 2.1.1 计算个体的适应值；</a:t>
            </a:r>
          </a:p>
          <a:p>
            <a:pPr>
              <a:lnSpc>
                <a:spcPct val="105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        2.1.2 根据个体适应值及选择策略确定个体的选择概率</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p</a:t>
            </a:r>
            <a:r>
              <a:rPr lang="zh-CN" altLang="en-US" sz="2000" i="1" baseline="-25000">
                <a:latin typeface="Times New Roman" panose="02020603050405020304" pitchFamily="18" charset="0"/>
                <a:cs typeface="Times New Roman" panose="02020603050405020304" pitchFamily="18" charset="0"/>
              </a:rPr>
              <a:t>i</a:t>
            </a:r>
            <a:r>
              <a:rPr lang="zh-CN" altLang="en-US" sz="2000">
                <a:latin typeface="Times New Roman" panose="02020603050405020304" pitchFamily="18" charset="0"/>
                <a:cs typeface="Times New Roman" panose="02020603050405020304" pitchFamily="18" charset="0"/>
              </a:rPr>
              <a:t>；</a:t>
            </a:r>
          </a:p>
          <a:p>
            <a:pPr>
              <a:lnSpc>
                <a:spcPct val="105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        2.1.3 在[0, 1]区间确定一个随机数</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r</a:t>
            </a:r>
            <a:r>
              <a:rPr lang="zh-CN" altLang="en-US" sz="2000">
                <a:latin typeface="Times New Roman" panose="02020603050405020304" pitchFamily="18" charset="0"/>
                <a:cs typeface="Times New Roman" panose="02020603050405020304" pitchFamily="18" charset="0"/>
              </a:rPr>
              <a:t>；</a:t>
            </a:r>
          </a:p>
          <a:p>
            <a:pPr>
              <a:lnSpc>
                <a:spcPct val="105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        2.1.4 根据</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r</a:t>
            </a:r>
            <a:r>
              <a:rPr lang="zh-CN" altLang="en-US" sz="2000">
                <a:latin typeface="Times New Roman" panose="02020603050405020304" pitchFamily="18" charset="0"/>
                <a:cs typeface="Times New Roman" panose="02020603050405020304" pitchFamily="18" charset="0"/>
              </a:rPr>
              <a:t>、</a:t>
            </a:r>
            <a:r>
              <a:rPr lang="zh-CN" altLang="en-US" sz="2000" i="1">
                <a:latin typeface="Times New Roman" panose="02020603050405020304" pitchFamily="18" charset="0"/>
                <a:cs typeface="Times New Roman" panose="02020603050405020304" pitchFamily="18" charset="0"/>
              </a:rPr>
              <a:t>p</a:t>
            </a:r>
            <a:r>
              <a:rPr lang="zh-CN" altLang="en-US" sz="2000" i="1" baseline="-25000">
                <a:latin typeface="Times New Roman" panose="02020603050405020304" pitchFamily="18" charset="0"/>
                <a:cs typeface="Times New Roman" panose="02020603050405020304" pitchFamily="18" charset="0"/>
              </a:rPr>
              <a:t>i</a:t>
            </a:r>
            <a:r>
              <a:rPr lang="en-US" altLang="zh-CN" sz="2000" i="1" baseline="-25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和</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p</a:t>
            </a:r>
            <a:r>
              <a:rPr lang="zh-CN" altLang="en-US" sz="2000" baseline="-25000">
                <a:latin typeface="Times New Roman" panose="02020603050405020304" pitchFamily="18" charset="0"/>
                <a:cs typeface="Times New Roman" panose="02020603050405020304" pitchFamily="18" charset="0"/>
              </a:rPr>
              <a:t>r</a:t>
            </a:r>
            <a:r>
              <a:rPr lang="en-US" altLang="zh-CN" sz="2000" baseline="-25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执行选择操作，将个体加到种群</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P</a:t>
            </a:r>
            <a:r>
              <a:rPr lang="zh-CN" altLang="en-US" sz="2000">
                <a:latin typeface="Times New Roman" panose="02020603050405020304" pitchFamily="18" charset="0"/>
                <a:cs typeface="Times New Roman" panose="02020603050405020304" pitchFamily="18" charset="0"/>
              </a:rPr>
              <a:t>(</a:t>
            </a:r>
            <a:r>
              <a:rPr lang="zh-CN" altLang="en-US" sz="2000" i="1">
                <a:latin typeface="Times New Roman" panose="02020603050405020304" pitchFamily="18" charset="0"/>
                <a:cs typeface="Times New Roman" panose="02020603050405020304" pitchFamily="18" charset="0"/>
              </a:rPr>
              <a:t>t</a:t>
            </a:r>
            <a:r>
              <a:rPr lang="zh-CN" altLang="en-US" sz="2000">
                <a:latin typeface="Times New Roman" panose="02020603050405020304" pitchFamily="18" charset="0"/>
                <a:cs typeface="Times New Roman" panose="02020603050405020304" pitchFamily="18" charset="0"/>
              </a:rPr>
              <a:t>+1)；</a:t>
            </a:r>
          </a:p>
          <a:p>
            <a:pPr>
              <a:lnSpc>
                <a:spcPct val="105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    2.2 对</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P</a:t>
            </a:r>
            <a:r>
              <a:rPr lang="zh-CN" altLang="en-US" sz="2000">
                <a:latin typeface="Times New Roman" panose="02020603050405020304" pitchFamily="18" charset="0"/>
                <a:cs typeface="Times New Roman" panose="02020603050405020304" pitchFamily="18" charset="0"/>
              </a:rPr>
              <a:t>(</a:t>
            </a:r>
            <a:r>
              <a:rPr lang="zh-CN" altLang="en-US" sz="2000" i="1">
                <a:latin typeface="Times New Roman" panose="02020603050405020304" pitchFamily="18" charset="0"/>
                <a:cs typeface="Times New Roman" panose="02020603050405020304" pitchFamily="18" charset="0"/>
              </a:rPr>
              <a:t>t</a:t>
            </a:r>
            <a:r>
              <a:rPr lang="zh-CN" altLang="en-US" sz="2000">
                <a:latin typeface="Times New Roman" panose="02020603050405020304" pitchFamily="18" charset="0"/>
                <a:cs typeface="Times New Roman" panose="02020603050405020304" pitchFamily="18" charset="0"/>
              </a:rPr>
              <a:t>+1)</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以概率</a:t>
            </a:r>
            <a:r>
              <a:rPr lang="zh-CN" altLang="en-US" sz="2000" i="1">
                <a:latin typeface="Times New Roman" panose="02020603050405020304" pitchFamily="18" charset="0"/>
                <a:cs typeface="Times New Roman" panose="02020603050405020304" pitchFamily="18" charset="0"/>
              </a:rPr>
              <a:t>p</a:t>
            </a:r>
            <a:r>
              <a:rPr lang="zh-CN" altLang="en-US" sz="2000" baseline="-25000">
                <a:latin typeface="Times New Roman" panose="02020603050405020304" pitchFamily="18" charset="0"/>
                <a:cs typeface="Times New Roman" panose="02020603050405020304" pitchFamily="18" charset="0"/>
              </a:rPr>
              <a:t>c</a:t>
            </a:r>
            <a:r>
              <a:rPr lang="zh-CN" altLang="en-US" sz="2000">
                <a:latin typeface="Times New Roman" panose="02020603050405020304" pitchFamily="18" charset="0"/>
                <a:cs typeface="Times New Roman" panose="02020603050405020304" pitchFamily="18" charset="0"/>
              </a:rPr>
              <a:t>执行交叉操作，并将结果加到种群</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P</a:t>
            </a:r>
            <a:r>
              <a:rPr lang="zh-CN" altLang="en-US" sz="2000">
                <a:latin typeface="Times New Roman" panose="02020603050405020304" pitchFamily="18" charset="0"/>
                <a:cs typeface="Times New Roman" panose="02020603050405020304" pitchFamily="18" charset="0"/>
              </a:rPr>
              <a:t>(</a:t>
            </a:r>
            <a:r>
              <a:rPr lang="zh-CN" altLang="en-US" sz="2000" i="1">
                <a:latin typeface="Times New Roman" panose="02020603050405020304" pitchFamily="18" charset="0"/>
                <a:cs typeface="Times New Roman" panose="02020603050405020304" pitchFamily="18" charset="0"/>
              </a:rPr>
              <a:t>t</a:t>
            </a:r>
            <a:r>
              <a:rPr lang="zh-CN" altLang="en-US" sz="2000">
                <a:latin typeface="Times New Roman" panose="02020603050405020304" pitchFamily="18" charset="0"/>
                <a:cs typeface="Times New Roman" panose="02020603050405020304" pitchFamily="18" charset="0"/>
              </a:rPr>
              <a:t>+1)；</a:t>
            </a:r>
          </a:p>
          <a:p>
            <a:pPr>
              <a:lnSpc>
                <a:spcPct val="105000"/>
              </a:lnSpc>
              <a:spcBef>
                <a:spcPts val="0"/>
              </a:spcBef>
              <a:spcAft>
                <a:spcPts val="0"/>
              </a:spcAft>
            </a:pPr>
            <a:r>
              <a:rPr lang="zh-CN" altLang="en-US" sz="2000">
                <a:latin typeface="Times New Roman" panose="02020603050405020304" pitchFamily="18" charset="0"/>
                <a:cs typeface="Times New Roman" panose="02020603050405020304" pitchFamily="18" charset="0"/>
              </a:rPr>
              <a:t>    </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2.3 对</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P</a:t>
            </a:r>
            <a:r>
              <a:rPr lang="zh-CN" altLang="en-US" sz="2000">
                <a:latin typeface="Times New Roman" panose="02020603050405020304" pitchFamily="18" charset="0"/>
                <a:cs typeface="Times New Roman" panose="02020603050405020304" pitchFamily="18" charset="0"/>
              </a:rPr>
              <a:t>(</a:t>
            </a:r>
            <a:r>
              <a:rPr lang="zh-CN" altLang="en-US" sz="2000" i="1">
                <a:latin typeface="Times New Roman" panose="02020603050405020304" pitchFamily="18" charset="0"/>
                <a:cs typeface="Times New Roman" panose="02020603050405020304" pitchFamily="18" charset="0"/>
              </a:rPr>
              <a:t>t</a:t>
            </a:r>
            <a:r>
              <a:rPr lang="zh-CN" altLang="en-US" sz="2000">
                <a:latin typeface="Times New Roman" panose="02020603050405020304" pitchFamily="18" charset="0"/>
                <a:cs typeface="Times New Roman" panose="02020603050405020304" pitchFamily="18" charset="0"/>
              </a:rPr>
              <a:t>+1)</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以概率</a:t>
            </a:r>
            <a:r>
              <a:rPr lang="zh-CN" altLang="en-US" sz="2000" i="1">
                <a:latin typeface="Times New Roman" panose="02020603050405020304" pitchFamily="18" charset="0"/>
                <a:cs typeface="Times New Roman" panose="02020603050405020304" pitchFamily="18" charset="0"/>
              </a:rPr>
              <a:t>p</a:t>
            </a:r>
            <a:r>
              <a:rPr lang="zh-CN" altLang="en-US" sz="2000" baseline="-25000">
                <a:latin typeface="Times New Roman" panose="02020603050405020304" pitchFamily="18" charset="0"/>
                <a:cs typeface="Times New Roman" panose="02020603050405020304" pitchFamily="18" charset="0"/>
              </a:rPr>
              <a:t>m</a:t>
            </a:r>
            <a:r>
              <a:rPr lang="zh-CN" altLang="en-US" sz="2000">
                <a:latin typeface="Times New Roman" panose="02020603050405020304" pitchFamily="18" charset="0"/>
                <a:cs typeface="Times New Roman" panose="02020603050405020304" pitchFamily="18" charset="0"/>
              </a:rPr>
              <a:t>执行变异操作，并将结果加到种群</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P</a:t>
            </a:r>
            <a:r>
              <a:rPr lang="zh-CN" altLang="en-US" sz="2000">
                <a:latin typeface="Times New Roman" panose="02020603050405020304" pitchFamily="18" charset="0"/>
                <a:cs typeface="Times New Roman" panose="02020603050405020304" pitchFamily="18" charset="0"/>
              </a:rPr>
              <a:t>(</a:t>
            </a:r>
            <a:r>
              <a:rPr lang="zh-CN" altLang="en-US" sz="2000" i="1">
                <a:latin typeface="Times New Roman" panose="02020603050405020304" pitchFamily="18" charset="0"/>
                <a:cs typeface="Times New Roman" panose="02020603050405020304" pitchFamily="18" charset="0"/>
              </a:rPr>
              <a:t>t</a:t>
            </a:r>
            <a:r>
              <a:rPr lang="zh-CN" altLang="en-US" sz="2000">
                <a:latin typeface="Times New Roman" panose="02020603050405020304" pitchFamily="18" charset="0"/>
                <a:cs typeface="Times New Roman" panose="02020603050405020304" pitchFamily="18" charset="0"/>
              </a:rPr>
              <a:t>+1)；</a:t>
            </a:r>
          </a:p>
          <a:p>
            <a:pPr>
              <a:lnSpc>
                <a:spcPct val="105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  </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  2.4 </a:t>
            </a:r>
            <a:r>
              <a:rPr lang="zh-CN" altLang="en-US" sz="2000" i="1">
                <a:latin typeface="Times New Roman" panose="02020603050405020304" pitchFamily="18" charset="0"/>
                <a:cs typeface="Times New Roman" panose="02020603050405020304" pitchFamily="18" charset="0"/>
              </a:rPr>
              <a:t>t</a:t>
            </a:r>
            <a:r>
              <a:rPr lang="zh-CN" altLang="en-US" sz="2000">
                <a:latin typeface="Times New Roman" panose="02020603050405020304" pitchFamily="18" charset="0"/>
                <a:cs typeface="Times New Roman" panose="02020603050405020304" pitchFamily="18" charset="0"/>
              </a:rPr>
              <a:t> = </a:t>
            </a:r>
            <a:r>
              <a:rPr lang="zh-CN" altLang="en-US" sz="2000" i="1">
                <a:latin typeface="Times New Roman" panose="02020603050405020304" pitchFamily="18" charset="0"/>
                <a:cs typeface="Times New Roman" panose="02020603050405020304" pitchFamily="18" charset="0"/>
              </a:rPr>
              <a:t>t</a:t>
            </a:r>
            <a:r>
              <a:rPr lang="zh-CN" altLang="en-US" sz="2000">
                <a:latin typeface="Times New Roman" panose="02020603050405020304" pitchFamily="18" charset="0"/>
                <a:cs typeface="Times New Roman" panose="02020603050405020304" pitchFamily="18" charset="0"/>
              </a:rPr>
              <a:t> + 1；</a:t>
            </a:r>
          </a:p>
          <a:p>
            <a:pPr>
              <a:lnSpc>
                <a:spcPct val="105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3. 返回种群中适应值最大的个体；</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15.1.2  遗传算法的关键问题</a:t>
            </a:r>
          </a:p>
        </p:txBody>
      </p:sp>
      <p:sp>
        <p:nvSpPr>
          <p:cNvPr id="7" name="Freeform 84"/>
          <p:cNvSpPr/>
          <p:nvPr/>
        </p:nvSpPr>
        <p:spPr bwMode="auto">
          <a:xfrm>
            <a:off x="683527" y="1037058"/>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100" name="文本框 99"/>
          <p:cNvSpPr txBox="1"/>
          <p:nvPr/>
        </p:nvSpPr>
        <p:spPr>
          <a:xfrm>
            <a:off x="1247140" y="904875"/>
            <a:ext cx="10253345" cy="2306320"/>
          </a:xfrm>
          <a:prstGeom prst="rect">
            <a:avLst/>
          </a:prstGeom>
          <a:noFill/>
          <a:ln w="9525">
            <a:noFill/>
          </a:ln>
        </p:spPr>
        <p:txBody>
          <a:bodyPr wrap="square">
            <a:spAutoFit/>
          </a:bodyPr>
          <a:lstStyle/>
          <a:p>
            <a:pPr indent="0" algn="just">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遗传算法在实际应用中存在种群早熟、收敛速度较慢、收敛于局部最优解等问题。遗传算法需要解决以下关键问题。</a:t>
            </a:r>
            <a:endParaRPr lang="en-US" sz="2400" b="0">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20000"/>
              </a:lnSpc>
              <a:spcBef>
                <a:spcPts val="0"/>
              </a:spcBef>
              <a:spcAft>
                <a:spcPts val="0"/>
              </a:spcAft>
            </a:pPr>
            <a:r>
              <a:rPr lang="zh-CN" alt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编码方式。</a:t>
            </a:r>
            <a:r>
              <a:rPr lang="zh-CN" sz="2400" b="0">
                <a:latin typeface="Times New Roman" panose="02020603050405020304" pitchFamily="18" charset="0"/>
                <a:ea typeface="微软雅黑" panose="020B0503020204020204" pitchFamily="34" charset="-122"/>
                <a:cs typeface="Times New Roman" panose="02020603050405020304" pitchFamily="18" charset="0"/>
              </a:rPr>
              <a:t>遗传算法需要采用某种编码方式将解空间映射到编码空间，每个编码对应问题的一个可能解，称为染色体或</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个体（</a:t>
            </a:r>
            <a:r>
              <a:rPr lang="en-US"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individual</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。编码空间可以是位串、实数等。</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文本框 1"/>
          <p:cNvSpPr txBox="1"/>
          <p:nvPr/>
        </p:nvSpPr>
        <p:spPr>
          <a:xfrm>
            <a:off x="1542415" y="3361055"/>
            <a:ext cx="9107170" cy="534035"/>
          </a:xfrm>
          <a:prstGeom prst="rect">
            <a:avLst/>
          </a:prstGeom>
          <a:noFill/>
          <a:ln w="28575">
            <a:solidFill>
              <a:schemeClr val="accent6">
                <a:lumMod val="50000"/>
              </a:schemeClr>
            </a:solidFill>
          </a:ln>
        </p:spPr>
        <p:txBody>
          <a:bodyPr wrap="square">
            <a:spAutoFit/>
          </a:bodyPr>
          <a:lstStyle/>
          <a:p>
            <a:pPr indent="0" algn="ctr">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遗传算法具有很强的健壮性，实际上对编码的要求并不苛刻。</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文本框 2"/>
          <p:cNvSpPr txBox="1"/>
          <p:nvPr/>
        </p:nvSpPr>
        <p:spPr>
          <a:xfrm>
            <a:off x="1247140" y="4018915"/>
            <a:ext cx="10253345" cy="2306320"/>
          </a:xfrm>
          <a:prstGeom prst="rect">
            <a:avLst/>
          </a:prstGeom>
          <a:noFill/>
          <a:ln w="9525">
            <a:noFill/>
          </a:ln>
        </p:spPr>
        <p:txBody>
          <a:bodyPr wrap="square">
            <a:spAutoFit/>
          </a:bodyPr>
          <a:lstStyle/>
          <a:p>
            <a:pPr indent="0" algn="just">
              <a:lnSpc>
                <a:spcPct val="120000"/>
              </a:lnSpc>
              <a:spcBef>
                <a:spcPts val="0"/>
              </a:spcBef>
              <a:spcAft>
                <a:spcPts val="0"/>
              </a:spcAft>
            </a:pPr>
            <a:r>
              <a:rPr lang="zh-CN" alt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初始种群</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种群（</a:t>
            </a:r>
            <a:r>
              <a:rPr lang="en-US"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population</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是在编码空间根据适应值或某种竞争机制选择若干个个体组成的群体，通常采用随机方法产生初始种群，种群中个体的数量称为</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种群规模</a:t>
            </a:r>
            <a:r>
              <a:rPr lang="zh-CN" sz="2400" b="0">
                <a:latin typeface="Times New Roman" panose="02020603050405020304" pitchFamily="18" charset="0"/>
                <a:ea typeface="微软雅黑" panose="020B0503020204020204" pitchFamily="34" charset="-122"/>
                <a:cs typeface="Times New Roman" panose="02020603050405020304" pitchFamily="18" charset="0"/>
              </a:rPr>
              <a:t>。如果种群规模太小，遗传算法容易陷入局部最优解，如果种群规模太大，遗传算法的计算量会很大，因此，种群规模会影响遗传算法的结果和效率。</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经验表明，种群规模一般取</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20~100</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15.1.2  遗传算法的关键问题</a:t>
            </a:r>
          </a:p>
        </p:txBody>
      </p:sp>
      <p:sp>
        <p:nvSpPr>
          <p:cNvPr id="7" name="Freeform 84"/>
          <p:cNvSpPr/>
          <p:nvPr/>
        </p:nvSpPr>
        <p:spPr bwMode="auto">
          <a:xfrm>
            <a:off x="683527" y="1037058"/>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100" name="文本框 99"/>
          <p:cNvSpPr txBox="1"/>
          <p:nvPr/>
        </p:nvSpPr>
        <p:spPr>
          <a:xfrm>
            <a:off x="1247140" y="904875"/>
            <a:ext cx="10097135" cy="97726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遗传算法在实际应用中存在种群早熟、收敛速度较慢、收敛于局部最优解等问题。遗传算法需要解决以下关键问题。</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文本框 2"/>
          <p:cNvSpPr txBox="1"/>
          <p:nvPr/>
        </p:nvSpPr>
        <p:spPr>
          <a:xfrm>
            <a:off x="1247140" y="1882140"/>
            <a:ext cx="10096500" cy="1863725"/>
          </a:xfrm>
          <a:prstGeom prst="rect">
            <a:avLst/>
          </a:prstGeom>
          <a:noFill/>
          <a:ln w="9525">
            <a:noFill/>
          </a:ln>
        </p:spPr>
        <p:txBody>
          <a:bodyPr wrap="square">
            <a:spAutoFit/>
          </a:bodyPr>
          <a:lstStyle/>
          <a:p>
            <a:pPr indent="0" algn="just">
              <a:lnSpc>
                <a:spcPct val="120000"/>
              </a:lnSpc>
              <a:spcBef>
                <a:spcPts val="0"/>
              </a:spcBef>
              <a:spcAft>
                <a:spcPts val="0"/>
              </a:spcAft>
            </a:pPr>
            <a:r>
              <a:rPr lang="zh-CN" alt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适应度函数</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适应度（</a:t>
            </a:r>
            <a:r>
              <a:rPr lang="en-US"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fitness</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用来评价种群中每个个体在优化过程中可能达到最优解的程度，度量个体适应度的函数称为</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适应度函数（</a:t>
            </a:r>
            <a:r>
              <a:rPr lang="en-US"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fitness function</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。适应度函数非常重要。通常情况下，适应度函数与目标函数密切相关，有时直接将目标函数作为适应度函数。</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文本框 1"/>
          <p:cNvSpPr txBox="1"/>
          <p:nvPr/>
        </p:nvSpPr>
        <p:spPr>
          <a:xfrm>
            <a:off x="1247140" y="3730625"/>
            <a:ext cx="10095865" cy="2749550"/>
          </a:xfrm>
          <a:prstGeom prst="rect">
            <a:avLst/>
          </a:prstGeom>
          <a:noFill/>
          <a:ln w="9525">
            <a:noFill/>
          </a:ln>
        </p:spPr>
        <p:txBody>
          <a:bodyPr wrap="square">
            <a:spAutoFit/>
          </a:bodyPr>
          <a:lstStyle/>
          <a:p>
            <a:pPr indent="0" algn="just">
              <a:lnSpc>
                <a:spcPct val="120000"/>
              </a:lnSpc>
              <a:spcBef>
                <a:spcPts val="0"/>
              </a:spcBef>
              <a:spcAft>
                <a:spcPts val="0"/>
              </a:spcAft>
            </a:pPr>
            <a:r>
              <a:rPr lang="zh-CN" alt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遗传操作</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选择（</a:t>
            </a:r>
            <a:r>
              <a:rPr lang="en-US"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selection</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是从当前个体中按照一定的概率选出优良的个体，实现方法通常有轮盘赌法选择、竞争选择、排序选择、稳态选择等。</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交叉（</a:t>
            </a:r>
            <a:r>
              <a:rPr lang="en-US"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crossover</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是将两个个体相互混合，产生由双方基因组成的新个体，实现方法有单点交叉、多点交叉、均匀交叉等。</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变异（</a:t>
            </a:r>
            <a:r>
              <a:rPr lang="en-US"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mutation</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是将个体编码的一些位进行随机变化，实现方法有定概率变异、变概率变异、预测变异等。</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15.1.2  遗传算法的关键问题</a:t>
            </a:r>
          </a:p>
        </p:txBody>
      </p:sp>
      <p:sp>
        <p:nvSpPr>
          <p:cNvPr id="7" name="Freeform 84"/>
          <p:cNvSpPr/>
          <p:nvPr/>
        </p:nvSpPr>
        <p:spPr bwMode="auto">
          <a:xfrm>
            <a:off x="683527" y="1037058"/>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100" name="文本框 99"/>
          <p:cNvSpPr txBox="1"/>
          <p:nvPr/>
        </p:nvSpPr>
        <p:spPr>
          <a:xfrm>
            <a:off x="1247140" y="904875"/>
            <a:ext cx="10128885" cy="97726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遗传算法在实际应用中存在种群早熟、收敛速度较慢、收敛于局部最优解等问题。遗传算法需要解决以下关键问题。</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文本框 2"/>
          <p:cNvSpPr txBox="1"/>
          <p:nvPr/>
        </p:nvSpPr>
        <p:spPr>
          <a:xfrm>
            <a:off x="1247140" y="1882140"/>
            <a:ext cx="10128885" cy="2306320"/>
          </a:xfrm>
          <a:prstGeom prst="rect">
            <a:avLst/>
          </a:prstGeom>
          <a:noFill/>
          <a:ln w="9525">
            <a:noFill/>
          </a:ln>
        </p:spPr>
        <p:txBody>
          <a:bodyPr wrap="square">
            <a:spAutoFit/>
          </a:bodyPr>
          <a:lstStyle/>
          <a:p>
            <a:pPr indent="0" algn="just">
              <a:lnSpc>
                <a:spcPct val="120000"/>
              </a:lnSpc>
              <a:spcBef>
                <a:spcPts val="0"/>
              </a:spcBef>
              <a:spcAft>
                <a:spcPts val="0"/>
              </a:spcAft>
            </a:pPr>
            <a:r>
              <a:rPr lang="zh-CN" alt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控制参数</a:t>
            </a:r>
            <a:r>
              <a:rPr lang="zh-CN" sz="2400" b="0">
                <a:latin typeface="Times New Roman" panose="02020603050405020304" pitchFamily="18" charset="0"/>
                <a:ea typeface="微软雅黑" panose="020B0503020204020204" pitchFamily="34" charset="-122"/>
                <a:cs typeface="Times New Roman" panose="02020603050405020304" pitchFamily="18" charset="0"/>
              </a:rPr>
              <a:t>。遗传算法必须精心选择以下参数：种群规模、染色体长度、杂交概率、变异概率、终止条件等，这些参数的选择对遗传算法的最终结果和效率影响很大。由于遗传算法无法用传统的方法来判定算法是否收敛以终止算法，常用的方法是预先设定一个</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最大的进化代数</a:t>
            </a:r>
            <a:r>
              <a:rPr lang="zh-CN" sz="2400" b="0">
                <a:latin typeface="Times New Roman" panose="02020603050405020304" pitchFamily="18" charset="0"/>
                <a:ea typeface="微软雅黑" panose="020B0503020204020204" pitchFamily="34" charset="-122"/>
                <a:cs typeface="Times New Roman" panose="02020603050405020304" pitchFamily="18" charset="0"/>
              </a:rPr>
              <a:t>，或算法在连续多少代以后解的适应值没有明显改进。</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15.1.3  应用举例</a:t>
            </a:r>
          </a:p>
        </p:txBody>
      </p:sp>
      <p:sp>
        <p:nvSpPr>
          <p:cNvPr id="3" name="文本框 2"/>
          <p:cNvSpPr txBox="1"/>
          <p:nvPr/>
        </p:nvSpPr>
        <p:spPr>
          <a:xfrm>
            <a:off x="628015" y="880110"/>
            <a:ext cx="10842625" cy="534035"/>
          </a:xfrm>
          <a:prstGeom prst="rect">
            <a:avLst/>
          </a:prstGeom>
          <a:noFill/>
          <a:ln w="9525">
            <a:noFill/>
          </a:ln>
        </p:spPr>
        <p:txBody>
          <a:bodyPr wrap="square">
            <a:spAutoFit/>
          </a:bodyPr>
          <a:lstStyle/>
          <a:p>
            <a:pPr indent="34290" algn="just">
              <a:lnSpc>
                <a:spcPct val="120000"/>
              </a:lnSpc>
              <a:spcBef>
                <a:spcPts val="0"/>
              </a:spcBef>
              <a:spcAft>
                <a:spcPts val="0"/>
              </a:spcAft>
            </a:pPr>
            <a:r>
              <a:rPr lang="zh-CN" sz="2400" b="1">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例</a:t>
            </a:r>
            <a:r>
              <a:rPr lang="en-US" sz="2400" b="1">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15.1</a:t>
            </a:r>
            <a:r>
              <a:rPr lang="en-US" sz="2400" b="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sz="2400" b="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对于函数</a:t>
            </a:r>
            <a:r>
              <a:rPr lang="en-US" altLang="zh-CN" sz="2400" b="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y</a:t>
            </a:r>
            <a:r>
              <a:rPr lang="en-US" sz="2400" b="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 </a:t>
            </a:r>
            <a:r>
              <a:rPr lang="en-US" sz="2400" b="0" i="1">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x</a:t>
            </a:r>
            <a:r>
              <a:rPr lang="en-US" sz="2400" b="0" baseline="3000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2</a:t>
            </a:r>
            <a:r>
              <a:rPr lang="zh-CN" sz="2400" b="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，利用遗传算法求函数在区间</a:t>
            </a:r>
            <a:r>
              <a:rPr lang="en-US" sz="2400" b="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[0, 31]</a:t>
            </a:r>
            <a:r>
              <a:rPr lang="zh-CN" sz="2400" b="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上的最大值。</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073750563" name="图片 1" descr="1"/>
          <p:cNvPicPr>
            <a:picLocks noChangeAspect="1"/>
          </p:cNvPicPr>
          <p:nvPr/>
        </p:nvPicPr>
        <p:blipFill>
          <a:blip r:embed="rId3"/>
          <a:stretch>
            <a:fillRect/>
          </a:stretch>
        </p:blipFill>
        <p:spPr>
          <a:xfrm>
            <a:off x="7503795" y="4826635"/>
            <a:ext cx="1802130" cy="1233170"/>
          </a:xfrm>
          <a:prstGeom prst="rect">
            <a:avLst/>
          </a:prstGeom>
          <a:noFill/>
          <a:ln w="9525">
            <a:noFill/>
          </a:ln>
        </p:spPr>
      </p:pic>
      <p:sp>
        <p:nvSpPr>
          <p:cNvPr id="4" name="文本框 3"/>
          <p:cNvSpPr txBox="1"/>
          <p:nvPr/>
        </p:nvSpPr>
        <p:spPr>
          <a:xfrm>
            <a:off x="693420" y="5267960"/>
            <a:ext cx="5713730" cy="977265"/>
          </a:xfrm>
          <a:prstGeom prst="rect">
            <a:avLst/>
          </a:prstGeom>
          <a:noFill/>
          <a:ln w="9525">
            <a:noFill/>
          </a:ln>
        </p:spPr>
        <p:txBody>
          <a:bodyPr wrap="square">
            <a:spAutoFit/>
          </a:bodyPr>
          <a:lstStyle/>
          <a:p>
            <a:pPr indent="0">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其中，</a:t>
            </a:r>
            <a:r>
              <a:rPr lang="en-US" sz="2400" b="0" i="1">
                <a:latin typeface="Times New Roman" panose="02020603050405020304" pitchFamily="18" charset="0"/>
                <a:ea typeface="微软雅黑" panose="020B0503020204020204" pitchFamily="34" charset="-122"/>
                <a:cs typeface="Times New Roman" panose="02020603050405020304" pitchFamily="18" charset="0"/>
              </a:rPr>
              <a:t>f </a:t>
            </a:r>
            <a:r>
              <a:rPr lang="zh-CN" sz="2400" b="0">
                <a:latin typeface="Times New Roman" panose="02020603050405020304" pitchFamily="18" charset="0"/>
                <a:ea typeface="微软雅黑" panose="020B0503020204020204" pitchFamily="34" charset="-122"/>
                <a:cs typeface="Times New Roman" panose="02020603050405020304" pitchFamily="18" charset="0"/>
              </a:rPr>
              <a:t>为适应度函数，</a:t>
            </a:r>
          </a:p>
          <a:p>
            <a:pPr indent="0">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f</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s</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为个体</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s</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的适应值。</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文本框 1"/>
          <p:cNvSpPr txBox="1"/>
          <p:nvPr/>
        </p:nvSpPr>
        <p:spPr>
          <a:xfrm>
            <a:off x="675005" y="1414145"/>
            <a:ext cx="10842625" cy="1420495"/>
          </a:xfrm>
          <a:prstGeom prst="rect">
            <a:avLst/>
          </a:prstGeom>
          <a:noFill/>
          <a:ln w="9525">
            <a:noFill/>
          </a:ln>
        </p:spPr>
        <p:txBody>
          <a:bodyPr wrap="square">
            <a:spAutoFit/>
          </a:bodyPr>
          <a:lstStyle/>
          <a:p>
            <a:pPr indent="34290" algn="just">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解：</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首先进行编码、定义适应度函数</a:t>
            </a:r>
            <a:r>
              <a:rPr lang="zh-CN" sz="2400" b="0">
                <a:latin typeface="Times New Roman" panose="02020603050405020304" pitchFamily="18" charset="0"/>
                <a:ea typeface="微软雅黑" panose="020B0503020204020204" pitchFamily="34" charset="-122"/>
                <a:cs typeface="Times New Roman" panose="02020603050405020304" pitchFamily="18" charset="0"/>
              </a:rPr>
              <a:t>。由于</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5 </a:t>
            </a:r>
            <a:r>
              <a:rPr lang="zh-CN" sz="2400" b="0">
                <a:latin typeface="Times New Roman" panose="02020603050405020304" pitchFamily="18" charset="0"/>
                <a:ea typeface="微软雅黑" panose="020B0503020204020204" pitchFamily="34" charset="-122"/>
                <a:cs typeface="Times New Roman" panose="02020603050405020304" pitchFamily="18" charset="0"/>
              </a:rPr>
              <a:t>位二进制数正好能表示区间</a:t>
            </a:r>
            <a:r>
              <a:rPr lang="en-US" sz="2400" b="0">
                <a:latin typeface="Times New Roman" panose="02020603050405020304" pitchFamily="18" charset="0"/>
                <a:ea typeface="微软雅黑" panose="020B0503020204020204" pitchFamily="34" charset="-122"/>
                <a:cs typeface="Times New Roman" panose="02020603050405020304" pitchFamily="18" charset="0"/>
              </a:rPr>
              <a:t>[0, 31]</a:t>
            </a:r>
            <a:r>
              <a:rPr lang="zh-CN" sz="2400" b="0">
                <a:latin typeface="Times New Roman" panose="02020603050405020304" pitchFamily="18" charset="0"/>
                <a:ea typeface="微软雅黑" panose="020B0503020204020204" pitchFamily="34" charset="-122"/>
                <a:cs typeface="Times New Roman" panose="02020603050405020304" pitchFamily="18" charset="0"/>
              </a:rPr>
              <a:t>中的全部整数，可以用</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5 </a:t>
            </a:r>
            <a:r>
              <a:rPr lang="zh-CN" sz="2400" b="0">
                <a:latin typeface="Times New Roman" panose="02020603050405020304" pitchFamily="18" charset="0"/>
                <a:ea typeface="微软雅黑" panose="020B0503020204020204" pitchFamily="34" charset="-122"/>
                <a:cs typeface="Times New Roman" panose="02020603050405020304" pitchFamily="18" charset="0"/>
              </a:rPr>
              <a:t>位二进制数作个体的编码。可以直接将目标函数</a:t>
            </a:r>
            <a:r>
              <a:rPr lang="en-US" sz="2400" b="0" i="1">
                <a:latin typeface="Times New Roman" panose="02020603050405020304" pitchFamily="18" charset="0"/>
                <a:ea typeface="微软雅黑" panose="020B0503020204020204" pitchFamily="34" charset="-122"/>
                <a:cs typeface="Times New Roman" panose="02020603050405020304" pitchFamily="18" charset="0"/>
              </a:rPr>
              <a:t>f</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 x</a:t>
            </a:r>
            <a:r>
              <a:rPr lang="en-US" sz="2400" b="0" baseline="30000">
                <a:latin typeface="Times New Roman" panose="02020603050405020304" pitchFamily="18" charset="0"/>
                <a:ea typeface="微软雅黑" panose="020B0503020204020204" pitchFamily="34" charset="-122"/>
                <a:cs typeface="Times New Roman" panose="02020603050405020304" pitchFamily="18" charset="0"/>
              </a:rPr>
              <a:t>2</a:t>
            </a:r>
            <a:r>
              <a:rPr lang="zh-CN" sz="2400" b="0">
                <a:latin typeface="Times New Roman" panose="02020603050405020304" pitchFamily="18" charset="0"/>
                <a:ea typeface="微软雅黑" panose="020B0503020204020204" pitchFamily="34" charset="-122"/>
                <a:cs typeface="Times New Roman" panose="02020603050405020304" pitchFamily="18" charset="0"/>
              </a:rPr>
              <a:t>作为适应度函数。</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p:cNvSpPr txBox="1"/>
          <p:nvPr/>
        </p:nvSpPr>
        <p:spPr>
          <a:xfrm>
            <a:off x="675005" y="2834640"/>
            <a:ext cx="10842625" cy="1420495"/>
          </a:xfrm>
          <a:prstGeom prst="rect">
            <a:avLst/>
          </a:prstGeom>
          <a:noFill/>
          <a:ln w="9525">
            <a:noFill/>
          </a:ln>
        </p:spPr>
        <p:txBody>
          <a:bodyPr wrap="square">
            <a:spAutoFit/>
          </a:bodyPr>
          <a:lstStyle/>
          <a:p>
            <a:pPr indent="34290" algn="just">
              <a:lnSpc>
                <a:spcPct val="120000"/>
              </a:lnSpc>
              <a:spcBef>
                <a:spcPts val="0"/>
              </a:spcBef>
              <a:spcAft>
                <a:spcPts val="0"/>
              </a:spcAft>
            </a:pP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其次，确定种群规模、初始化种群</a:t>
            </a:r>
            <a:r>
              <a:rPr lang="zh-CN" sz="2400" b="0">
                <a:latin typeface="Times New Roman" panose="02020603050405020304" pitchFamily="18" charset="0"/>
                <a:ea typeface="微软雅黑" panose="020B0503020204020204" pitchFamily="34" charset="-122"/>
                <a:cs typeface="Times New Roman" panose="02020603050405020304" pitchFamily="18" charset="0"/>
              </a:rPr>
              <a:t>。将种群规模</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 </a:t>
            </a:r>
            <a:r>
              <a:rPr lang="zh-CN" sz="2400" b="0">
                <a:latin typeface="Times New Roman" panose="02020603050405020304" pitchFamily="18" charset="0"/>
                <a:ea typeface="微软雅黑" panose="020B0503020204020204" pitchFamily="34" charset="-122"/>
                <a:cs typeface="Times New Roman" panose="02020603050405020304" pitchFamily="18" charset="0"/>
              </a:rPr>
              <a:t>设定为</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4</a:t>
            </a:r>
            <a:r>
              <a:rPr lang="zh-CN" sz="2400" b="0">
                <a:latin typeface="Times New Roman" panose="02020603050405020304" pitchFamily="18" charset="0"/>
                <a:ea typeface="微软雅黑" panose="020B0503020204020204" pitchFamily="34" charset="-122"/>
                <a:cs typeface="Times New Roman" panose="02020603050405020304" pitchFamily="18" charset="0"/>
              </a:rPr>
              <a:t>，随机生成初始种群，设</a:t>
            </a:r>
            <a:r>
              <a:rPr lang="en-US" sz="2400" b="0" i="1">
                <a:latin typeface="Times New Roman" panose="02020603050405020304" pitchFamily="18" charset="0"/>
                <a:ea typeface="微软雅黑" panose="020B0503020204020204" pitchFamily="34" charset="-122"/>
                <a:cs typeface="Times New Roman" panose="02020603050405020304" pitchFamily="18" charset="0"/>
              </a:rPr>
              <a:t>P</a:t>
            </a:r>
            <a:r>
              <a:rPr lang="en-US" sz="2400" b="0">
                <a:latin typeface="Times New Roman" panose="02020603050405020304" pitchFamily="18" charset="0"/>
                <a:ea typeface="微软雅黑" panose="020B0503020204020204" pitchFamily="34" charset="-122"/>
                <a:cs typeface="Times New Roman" panose="02020603050405020304" pitchFamily="18" charset="0"/>
              </a:rPr>
              <a:t>(0)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s</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s</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s</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3</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s</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4</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s</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a:latin typeface="Times New Roman" panose="02020603050405020304" pitchFamily="18" charset="0"/>
                <a:ea typeface="微软雅黑" panose="020B0503020204020204" pitchFamily="34" charset="-122"/>
                <a:cs typeface="Times New Roman" panose="02020603050405020304" pitchFamily="18" charset="0"/>
              </a:rPr>
              <a:t>=01101(13)</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s</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400" b="0">
                <a:latin typeface="Times New Roman" panose="02020603050405020304" pitchFamily="18" charset="0"/>
                <a:ea typeface="微软雅黑" panose="020B0503020204020204" pitchFamily="34" charset="-122"/>
                <a:cs typeface="Times New Roman" panose="02020603050405020304" pitchFamily="18" charset="0"/>
              </a:rPr>
              <a:t>=11000(24)</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s</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3</a:t>
            </a:r>
            <a:r>
              <a:rPr lang="en-US" sz="2400" b="0">
                <a:latin typeface="Times New Roman" panose="02020603050405020304" pitchFamily="18" charset="0"/>
                <a:ea typeface="微软雅黑" panose="020B0503020204020204" pitchFamily="34" charset="-122"/>
                <a:cs typeface="Times New Roman" panose="02020603050405020304" pitchFamily="18" charset="0"/>
              </a:rPr>
              <a:t>=01000(8)</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s</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4</a:t>
            </a:r>
            <a:r>
              <a:rPr lang="en-US" sz="2400" b="0">
                <a:latin typeface="Times New Roman" panose="02020603050405020304" pitchFamily="18" charset="0"/>
                <a:ea typeface="微软雅黑" panose="020B0503020204020204" pitchFamily="34" charset="-122"/>
                <a:cs typeface="Times New Roman" panose="02020603050405020304" pitchFamily="18" charset="0"/>
              </a:rPr>
              <a:t>=10011(19)</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文本框 5"/>
          <p:cNvSpPr txBox="1"/>
          <p:nvPr/>
        </p:nvSpPr>
        <p:spPr>
          <a:xfrm>
            <a:off x="675005" y="4255135"/>
            <a:ext cx="10842625" cy="977265"/>
          </a:xfrm>
          <a:prstGeom prst="rect">
            <a:avLst/>
          </a:prstGeom>
          <a:noFill/>
          <a:ln w="9525">
            <a:noFill/>
          </a:ln>
        </p:spPr>
        <p:txBody>
          <a:bodyPr wrap="square">
            <a:spAutoFit/>
          </a:bodyPr>
          <a:lstStyle/>
          <a:p>
            <a:pPr indent="34290" algn="just">
              <a:lnSpc>
                <a:spcPct val="120000"/>
              </a:lnSpc>
              <a:spcBef>
                <a:spcPts val="0"/>
              </a:spcBef>
              <a:spcAft>
                <a:spcPts val="0"/>
              </a:spcAft>
            </a:pP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再次，确定选择概率的计算函数、交叉概率和变异概率</a:t>
            </a:r>
            <a:r>
              <a:rPr lang="zh-CN" sz="2400" b="0">
                <a:latin typeface="Times New Roman" panose="02020603050405020304" pitchFamily="18" charset="0"/>
                <a:ea typeface="微软雅黑" panose="020B0503020204020204" pitchFamily="34" charset="-122"/>
                <a:cs typeface="Times New Roman" panose="02020603050405020304" pitchFamily="18" charset="0"/>
              </a:rPr>
              <a:t>。设交叉概率为</a:t>
            </a:r>
            <a:r>
              <a:rPr lang="en-US" sz="2400" b="0">
                <a:latin typeface="Times New Roman" panose="02020603050405020304" pitchFamily="18" charset="0"/>
                <a:ea typeface="微软雅黑" panose="020B0503020204020204" pitchFamily="34" charset="-122"/>
                <a:cs typeface="Times New Roman" panose="02020603050405020304" pitchFamily="18" charset="0"/>
              </a:rPr>
              <a:t>100%</a:t>
            </a:r>
            <a:r>
              <a:rPr lang="zh-CN" sz="2400" b="0">
                <a:latin typeface="Times New Roman" panose="02020603050405020304" pitchFamily="18" charset="0"/>
                <a:ea typeface="微软雅黑" panose="020B0503020204020204" pitchFamily="34" charset="-122"/>
                <a:cs typeface="Times New Roman" panose="02020603050405020304" pitchFamily="18" charset="0"/>
              </a:rPr>
              <a:t>，变异概率为</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1%</a:t>
            </a:r>
            <a:r>
              <a:rPr lang="zh-CN" sz="2400" b="0">
                <a:latin typeface="Times New Roman" panose="02020603050405020304" pitchFamily="18" charset="0"/>
                <a:ea typeface="微软雅黑" panose="020B0503020204020204" pitchFamily="34" charset="-122"/>
                <a:cs typeface="Times New Roman" panose="02020603050405020304" pitchFamily="18" charset="0"/>
              </a:rPr>
              <a:t>，选择概率的计算公式为：</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107375056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15.1.3  应用举例</a:t>
            </a:r>
          </a:p>
        </p:txBody>
      </p:sp>
      <p:graphicFrame>
        <p:nvGraphicFramePr>
          <p:cNvPr id="2" name="对象 1"/>
          <p:cNvGraphicFramePr>
            <a:graphicFrameLocks noChangeAspect="1"/>
          </p:cNvGraphicFramePr>
          <p:nvPr/>
        </p:nvGraphicFramePr>
        <p:xfrm>
          <a:off x="581025" y="3743960"/>
          <a:ext cx="11030585" cy="2682240"/>
        </p:xfrm>
        <a:graphic>
          <a:graphicData uri="http://schemas.openxmlformats.org/presentationml/2006/ole">
            <mc:AlternateContent xmlns:mc="http://schemas.openxmlformats.org/markup-compatibility/2006">
              <mc:Choice xmlns:v="urn:schemas-microsoft-com:vml" Requires="v">
                <p:oleObj r:id="rId3" imgW="7677150" imgH="1866900" progId="Paint.Picture">
                  <p:embed/>
                </p:oleObj>
              </mc:Choice>
              <mc:Fallback>
                <p:oleObj r:id="rId3" imgW="7677150" imgH="1866900" progId="Paint.Picture">
                  <p:embed/>
                  <p:pic>
                    <p:nvPicPr>
                      <p:cNvPr id="0" name="图片 4"/>
                      <p:cNvPicPr/>
                      <p:nvPr/>
                    </p:nvPicPr>
                    <p:blipFill>
                      <a:blip r:embed="rId4"/>
                      <a:stretch>
                        <a:fillRect/>
                      </a:stretch>
                    </p:blipFill>
                    <p:spPr>
                      <a:xfrm>
                        <a:off x="581025" y="3743960"/>
                        <a:ext cx="11030585" cy="2682240"/>
                      </a:xfrm>
                      <a:prstGeom prst="rect">
                        <a:avLst/>
                      </a:prstGeom>
                    </p:spPr>
                  </p:pic>
                </p:oleObj>
              </mc:Fallback>
            </mc:AlternateContent>
          </a:graphicData>
        </a:graphic>
      </p:graphicFrame>
      <p:sp>
        <p:nvSpPr>
          <p:cNvPr id="100" name="文本框 99"/>
          <p:cNvSpPr txBox="1"/>
          <p:nvPr/>
        </p:nvSpPr>
        <p:spPr>
          <a:xfrm>
            <a:off x="550545" y="788670"/>
            <a:ext cx="11295380" cy="2932430"/>
          </a:xfrm>
          <a:prstGeom prst="rect">
            <a:avLst/>
          </a:prstGeom>
          <a:noFill/>
          <a:ln w="9525">
            <a:noFill/>
          </a:ln>
        </p:spPr>
        <p:txBody>
          <a:bodyPr wrap="square">
            <a:spAutoFit/>
          </a:bodyPr>
          <a:lstStyle/>
          <a:p>
            <a:pPr indent="0">
              <a:lnSpc>
                <a:spcPct val="120000"/>
              </a:lnSpc>
              <a:spcBef>
                <a:spcPts val="0"/>
              </a:spcBef>
              <a:spcAft>
                <a:spcPts val="0"/>
              </a:spcAft>
            </a:pPr>
            <a:r>
              <a:rPr lang="zh-CN" sz="2200" b="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b="0">
                <a:latin typeface="Times New Roman" panose="02020603050405020304" pitchFamily="18" charset="0"/>
                <a:ea typeface="微软雅黑" panose="020B0503020204020204" pitchFamily="34" charset="-122"/>
                <a:cs typeface="Times New Roman" panose="02020603050405020304" pitchFamily="18" charset="0"/>
              </a:rPr>
              <a:t>1</a:t>
            </a:r>
            <a:r>
              <a:rPr lang="zh-CN" sz="2200" b="0">
                <a:latin typeface="Times New Roman" panose="02020603050405020304" pitchFamily="18" charset="0"/>
                <a:ea typeface="微软雅黑" panose="020B0503020204020204" pitchFamily="34" charset="-122"/>
                <a:cs typeface="Times New Roman" panose="02020603050405020304" pitchFamily="18" charset="0"/>
              </a:rPr>
              <a:t>）计算</a:t>
            </a:r>
            <a:r>
              <a:rPr lang="en-US" altLang="zh-CN" sz="2200" b="0">
                <a:latin typeface="Times New Roman" panose="02020603050405020304" pitchFamily="18" charset="0"/>
                <a:ea typeface="微软雅黑" panose="020B0503020204020204" pitchFamily="34" charset="-122"/>
                <a:cs typeface="Times New Roman" panose="02020603050405020304" pitchFamily="18" charset="0"/>
              </a:rPr>
              <a:t> </a:t>
            </a:r>
            <a:r>
              <a:rPr lang="en-US" sz="2200" b="0" i="1">
                <a:latin typeface="Times New Roman" panose="02020603050405020304" pitchFamily="18" charset="0"/>
                <a:ea typeface="微软雅黑" panose="020B0503020204020204" pitchFamily="34" charset="-122"/>
                <a:cs typeface="Times New Roman" panose="02020603050405020304" pitchFamily="18" charset="0"/>
              </a:rPr>
              <a:t>P</a:t>
            </a:r>
            <a:r>
              <a:rPr lang="en-US" sz="2200" b="0">
                <a:latin typeface="Times New Roman" panose="02020603050405020304" pitchFamily="18" charset="0"/>
                <a:ea typeface="微软雅黑" panose="020B0503020204020204" pitchFamily="34" charset="-122"/>
                <a:cs typeface="Times New Roman" panose="02020603050405020304" pitchFamily="18" charset="0"/>
              </a:rPr>
              <a:t>(0) </a:t>
            </a:r>
            <a:r>
              <a:rPr lang="zh-CN" sz="2200" b="0">
                <a:latin typeface="Times New Roman" panose="02020603050405020304" pitchFamily="18" charset="0"/>
                <a:ea typeface="微软雅黑" panose="020B0503020204020204" pitchFamily="34" charset="-122"/>
                <a:cs typeface="Times New Roman" panose="02020603050405020304" pitchFamily="18" charset="0"/>
              </a:rPr>
              <a:t>中每个个体的适应值和选择概率，设在</a:t>
            </a:r>
            <a:r>
              <a:rPr lang="en-US" sz="2200" b="0">
                <a:latin typeface="Times New Roman" panose="02020603050405020304" pitchFamily="18" charset="0"/>
                <a:ea typeface="微软雅黑" panose="020B0503020204020204" pitchFamily="34" charset="-122"/>
                <a:cs typeface="Times New Roman" panose="02020603050405020304" pitchFamily="18" charset="0"/>
              </a:rPr>
              <a:t>[0, 1]</a:t>
            </a:r>
            <a:r>
              <a:rPr lang="zh-CN" sz="2200" b="0">
                <a:latin typeface="Times New Roman" panose="02020603050405020304" pitchFamily="18" charset="0"/>
                <a:ea typeface="微软雅黑" panose="020B0503020204020204" pitchFamily="34" charset="-122"/>
                <a:cs typeface="Times New Roman" panose="02020603050405020304" pitchFamily="18" charset="0"/>
              </a:rPr>
              <a:t>区间产生</a:t>
            </a:r>
            <a:r>
              <a:rPr lang="en-US" altLang="zh-CN" sz="2200" b="0">
                <a:latin typeface="Times New Roman" panose="02020603050405020304" pitchFamily="18" charset="0"/>
                <a:ea typeface="微软雅黑" panose="020B0503020204020204" pitchFamily="34" charset="-122"/>
                <a:cs typeface="Times New Roman" panose="02020603050405020304" pitchFamily="18" charset="0"/>
              </a:rPr>
              <a:t> </a:t>
            </a:r>
            <a:r>
              <a:rPr lang="en-US" sz="2200" b="0">
                <a:latin typeface="Times New Roman" panose="02020603050405020304" pitchFamily="18" charset="0"/>
                <a:ea typeface="微软雅黑" panose="020B0503020204020204" pitchFamily="34" charset="-122"/>
                <a:cs typeface="Times New Roman" panose="02020603050405020304" pitchFamily="18" charset="0"/>
              </a:rPr>
              <a:t>4 </a:t>
            </a:r>
            <a:r>
              <a:rPr lang="zh-CN" sz="2200" b="0">
                <a:latin typeface="Times New Roman" panose="02020603050405020304" pitchFamily="18" charset="0"/>
                <a:ea typeface="微软雅黑" panose="020B0503020204020204" pitchFamily="34" charset="-122"/>
                <a:cs typeface="Times New Roman" panose="02020603050405020304" pitchFamily="18" charset="0"/>
              </a:rPr>
              <a:t>个随机数如下：</a:t>
            </a:r>
            <a:endParaRPr lang="en-US" sz="2200" b="0" i="1">
              <a:latin typeface="Times New Roman" panose="02020603050405020304" pitchFamily="18" charset="0"/>
              <a:ea typeface="微软雅黑" panose="020B0503020204020204" pitchFamily="34" charset="-122"/>
              <a:cs typeface="Times New Roman" panose="02020603050405020304" pitchFamily="18" charset="0"/>
            </a:endParaRPr>
          </a:p>
          <a:p>
            <a:pPr indent="0">
              <a:lnSpc>
                <a:spcPct val="120000"/>
              </a:lnSpc>
              <a:spcBef>
                <a:spcPts val="0"/>
              </a:spcBef>
              <a:spcAft>
                <a:spcPts val="0"/>
              </a:spcAft>
            </a:pPr>
            <a:r>
              <a:rPr lang="en-US" sz="2200" b="0" i="1">
                <a:latin typeface="Times New Roman" panose="02020603050405020304" pitchFamily="18" charset="0"/>
                <a:ea typeface="微软雅黑" panose="020B0503020204020204" pitchFamily="34" charset="-122"/>
                <a:cs typeface="Times New Roman" panose="02020603050405020304" pitchFamily="18" charset="0"/>
              </a:rPr>
              <a:t>                  r</a:t>
            </a:r>
            <a:r>
              <a:rPr lang="en-US" sz="22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200" b="0">
                <a:latin typeface="Times New Roman" panose="02020603050405020304" pitchFamily="18" charset="0"/>
                <a:ea typeface="微软雅黑" panose="020B0503020204020204" pitchFamily="34" charset="-122"/>
                <a:cs typeface="Times New Roman" panose="02020603050405020304" pitchFamily="18" charset="0"/>
              </a:rPr>
              <a:t>=0.450126</a:t>
            </a:r>
            <a:r>
              <a:rPr lang="zh-CN" sz="2200" b="0">
                <a:latin typeface="Times New Roman" panose="02020603050405020304" pitchFamily="18" charset="0"/>
                <a:ea typeface="微软雅黑" panose="020B0503020204020204" pitchFamily="34" charset="-122"/>
                <a:cs typeface="Times New Roman" panose="02020603050405020304" pitchFamily="18" charset="0"/>
              </a:rPr>
              <a:t>，</a:t>
            </a:r>
            <a:r>
              <a:rPr lang="en-US" sz="2200" b="0" i="1">
                <a:latin typeface="Times New Roman" panose="02020603050405020304" pitchFamily="18" charset="0"/>
                <a:ea typeface="微软雅黑" panose="020B0503020204020204" pitchFamily="34" charset="-122"/>
                <a:cs typeface="Times New Roman" panose="02020603050405020304" pitchFamily="18" charset="0"/>
              </a:rPr>
              <a:t>r</a:t>
            </a:r>
            <a:r>
              <a:rPr lang="en-US" sz="22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200" b="0">
                <a:latin typeface="Times New Roman" panose="02020603050405020304" pitchFamily="18" charset="0"/>
                <a:ea typeface="微软雅黑" panose="020B0503020204020204" pitchFamily="34" charset="-122"/>
                <a:cs typeface="Times New Roman" panose="02020603050405020304" pitchFamily="18" charset="0"/>
              </a:rPr>
              <a:t>=0.110346</a:t>
            </a:r>
            <a:r>
              <a:rPr lang="zh-CN" sz="2200" b="0">
                <a:latin typeface="Times New Roman" panose="02020603050405020304" pitchFamily="18" charset="0"/>
                <a:ea typeface="微软雅黑" panose="020B0503020204020204" pitchFamily="34" charset="-122"/>
                <a:cs typeface="Times New Roman" panose="02020603050405020304" pitchFamily="18" charset="0"/>
              </a:rPr>
              <a:t>，</a:t>
            </a:r>
            <a:r>
              <a:rPr lang="en-US" sz="2200" b="0" i="1">
                <a:latin typeface="Times New Roman" panose="02020603050405020304" pitchFamily="18" charset="0"/>
                <a:ea typeface="微软雅黑" panose="020B0503020204020204" pitchFamily="34" charset="-122"/>
                <a:cs typeface="Times New Roman" panose="02020603050405020304" pitchFamily="18" charset="0"/>
              </a:rPr>
              <a:t>r</a:t>
            </a:r>
            <a:r>
              <a:rPr lang="en-US" sz="2200" b="0" baseline="-25000">
                <a:latin typeface="Times New Roman" panose="02020603050405020304" pitchFamily="18" charset="0"/>
                <a:ea typeface="微软雅黑" panose="020B0503020204020204" pitchFamily="34" charset="-122"/>
                <a:cs typeface="Times New Roman" panose="02020603050405020304" pitchFamily="18" charset="0"/>
              </a:rPr>
              <a:t>3</a:t>
            </a:r>
            <a:r>
              <a:rPr lang="en-US" sz="2200" b="0">
                <a:latin typeface="Times New Roman" panose="02020603050405020304" pitchFamily="18" charset="0"/>
                <a:ea typeface="微软雅黑" panose="020B0503020204020204" pitchFamily="34" charset="-122"/>
                <a:cs typeface="Times New Roman" panose="02020603050405020304" pitchFamily="18" charset="0"/>
              </a:rPr>
              <a:t>=0.572647</a:t>
            </a:r>
            <a:r>
              <a:rPr lang="zh-CN" sz="2200" b="0">
                <a:latin typeface="Times New Roman" panose="02020603050405020304" pitchFamily="18" charset="0"/>
                <a:ea typeface="微软雅黑" panose="020B0503020204020204" pitchFamily="34" charset="-122"/>
                <a:cs typeface="Times New Roman" panose="02020603050405020304" pitchFamily="18" charset="0"/>
              </a:rPr>
              <a:t>，</a:t>
            </a:r>
            <a:r>
              <a:rPr lang="en-US" sz="2200" b="0" i="1">
                <a:latin typeface="Times New Roman" panose="02020603050405020304" pitchFamily="18" charset="0"/>
                <a:ea typeface="微软雅黑" panose="020B0503020204020204" pitchFamily="34" charset="-122"/>
                <a:cs typeface="Times New Roman" panose="02020603050405020304" pitchFamily="18" charset="0"/>
              </a:rPr>
              <a:t>r</a:t>
            </a:r>
            <a:r>
              <a:rPr lang="en-US" sz="2200" b="0" baseline="-25000">
                <a:latin typeface="Times New Roman" panose="02020603050405020304" pitchFamily="18" charset="0"/>
                <a:ea typeface="微软雅黑" panose="020B0503020204020204" pitchFamily="34" charset="-122"/>
                <a:cs typeface="Times New Roman" panose="02020603050405020304" pitchFamily="18" charset="0"/>
              </a:rPr>
              <a:t>4</a:t>
            </a:r>
            <a:r>
              <a:rPr lang="en-US" sz="2200" b="0">
                <a:latin typeface="Times New Roman" panose="02020603050405020304" pitchFamily="18" charset="0"/>
                <a:ea typeface="微软雅黑" panose="020B0503020204020204" pitchFamily="34" charset="-122"/>
                <a:cs typeface="Times New Roman" panose="02020603050405020304" pitchFamily="18" charset="0"/>
              </a:rPr>
              <a:t>=0.985312</a:t>
            </a:r>
            <a:endParaRPr lang="zh-CN" sz="2200" b="0">
              <a:latin typeface="Times New Roman" panose="02020603050405020304" pitchFamily="18" charset="0"/>
              <a:ea typeface="微软雅黑" panose="020B0503020204020204" pitchFamily="34" charset="-122"/>
              <a:cs typeface="Times New Roman" panose="02020603050405020304" pitchFamily="18" charset="0"/>
            </a:endParaRPr>
          </a:p>
          <a:p>
            <a:pPr indent="0">
              <a:lnSpc>
                <a:spcPct val="120000"/>
              </a:lnSpc>
              <a:spcBef>
                <a:spcPts val="0"/>
              </a:spcBef>
              <a:spcAft>
                <a:spcPts val="0"/>
              </a:spcAft>
            </a:pPr>
            <a:r>
              <a:rPr lang="zh-CN" sz="2200" b="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b="0">
                <a:latin typeface="Times New Roman" panose="02020603050405020304" pitchFamily="18" charset="0"/>
                <a:ea typeface="微软雅黑" panose="020B0503020204020204" pitchFamily="34" charset="-122"/>
                <a:cs typeface="Times New Roman" panose="02020603050405020304" pitchFamily="18" charset="0"/>
              </a:rPr>
              <a:t>2</a:t>
            </a:r>
            <a:r>
              <a:rPr lang="zh-CN" sz="2200" b="0">
                <a:latin typeface="Times New Roman" panose="02020603050405020304" pitchFamily="18" charset="0"/>
                <a:ea typeface="微软雅黑" panose="020B0503020204020204" pitchFamily="34" charset="-122"/>
                <a:cs typeface="Times New Roman" panose="02020603050405020304" pitchFamily="18" charset="0"/>
              </a:rPr>
              <a:t>）轮盘赌法</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选择的结果</a:t>
            </a:r>
            <a:r>
              <a:rPr lang="zh-CN" sz="2200" b="0">
                <a:latin typeface="Times New Roman" panose="02020603050405020304" pitchFamily="18" charset="0"/>
                <a:ea typeface="微软雅黑" panose="020B0503020204020204" pitchFamily="34" charset="-122"/>
                <a:cs typeface="Times New Roman" panose="02020603050405020304" pitchFamily="18" charset="0"/>
              </a:rPr>
              <a:t>为：</a:t>
            </a:r>
            <a:r>
              <a:rPr lang="en-US" sz="2200" b="0" i="1">
                <a:latin typeface="Times New Roman" panose="02020603050405020304" pitchFamily="18" charset="0"/>
                <a:ea typeface="微软雅黑" panose="020B0503020204020204" pitchFamily="34" charset="-122"/>
                <a:cs typeface="Times New Roman" panose="02020603050405020304" pitchFamily="18" charset="0"/>
              </a:rPr>
              <a:t>s</a:t>
            </a:r>
            <a:r>
              <a:rPr lang="en-US" sz="22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200" b="0">
                <a:latin typeface="Times New Roman" panose="02020603050405020304" pitchFamily="18" charset="0"/>
                <a:ea typeface="微软雅黑" panose="020B0503020204020204" pitchFamily="34" charset="-122"/>
                <a:cs typeface="Times New Roman" panose="02020603050405020304" pitchFamily="18" charset="0"/>
              </a:rPr>
              <a:t>'=11000(24)</a:t>
            </a:r>
            <a:r>
              <a:rPr lang="zh-CN" sz="2200" b="0">
                <a:latin typeface="Times New Roman" panose="02020603050405020304" pitchFamily="18" charset="0"/>
                <a:ea typeface="微软雅黑" panose="020B0503020204020204" pitchFamily="34" charset="-122"/>
                <a:cs typeface="Times New Roman" panose="02020603050405020304" pitchFamily="18" charset="0"/>
              </a:rPr>
              <a:t>，</a:t>
            </a:r>
            <a:r>
              <a:rPr lang="en-US" sz="2200" b="0" i="1">
                <a:latin typeface="Times New Roman" panose="02020603050405020304" pitchFamily="18" charset="0"/>
                <a:ea typeface="微软雅黑" panose="020B0503020204020204" pitchFamily="34" charset="-122"/>
                <a:cs typeface="Times New Roman" panose="02020603050405020304" pitchFamily="18" charset="0"/>
              </a:rPr>
              <a:t>s</a:t>
            </a:r>
            <a:r>
              <a:rPr lang="en-US" sz="22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200" b="0">
                <a:latin typeface="Times New Roman" panose="02020603050405020304" pitchFamily="18" charset="0"/>
                <a:ea typeface="微软雅黑" panose="020B0503020204020204" pitchFamily="34" charset="-122"/>
                <a:cs typeface="Times New Roman" panose="02020603050405020304" pitchFamily="18" charset="0"/>
              </a:rPr>
              <a:t>'=01101(13)</a:t>
            </a:r>
            <a:r>
              <a:rPr lang="zh-CN" sz="2200" b="0">
                <a:latin typeface="Times New Roman" panose="02020603050405020304" pitchFamily="18" charset="0"/>
                <a:ea typeface="微软雅黑" panose="020B0503020204020204" pitchFamily="34" charset="-122"/>
                <a:cs typeface="Times New Roman" panose="02020603050405020304" pitchFamily="18" charset="0"/>
              </a:rPr>
              <a:t>，</a:t>
            </a:r>
            <a:r>
              <a:rPr lang="en-US" sz="2200" b="0" i="1">
                <a:latin typeface="Times New Roman" panose="02020603050405020304" pitchFamily="18" charset="0"/>
                <a:ea typeface="微软雅黑" panose="020B0503020204020204" pitchFamily="34" charset="-122"/>
                <a:cs typeface="Times New Roman" panose="02020603050405020304" pitchFamily="18" charset="0"/>
              </a:rPr>
              <a:t>s</a:t>
            </a:r>
            <a:r>
              <a:rPr lang="en-US" sz="2200" b="0" baseline="-25000">
                <a:latin typeface="Times New Roman" panose="02020603050405020304" pitchFamily="18" charset="0"/>
                <a:ea typeface="微软雅黑" panose="020B0503020204020204" pitchFamily="34" charset="-122"/>
                <a:cs typeface="Times New Roman" panose="02020603050405020304" pitchFamily="18" charset="0"/>
              </a:rPr>
              <a:t>3</a:t>
            </a:r>
            <a:r>
              <a:rPr lang="en-US" sz="2200" b="0">
                <a:latin typeface="Times New Roman" panose="02020603050405020304" pitchFamily="18" charset="0"/>
                <a:ea typeface="微软雅黑" panose="020B0503020204020204" pitchFamily="34" charset="-122"/>
                <a:cs typeface="Times New Roman" panose="02020603050405020304" pitchFamily="18" charset="0"/>
              </a:rPr>
              <a:t>'=11000(24)</a:t>
            </a:r>
            <a:r>
              <a:rPr lang="zh-CN" sz="2200" b="0">
                <a:latin typeface="Times New Roman" panose="02020603050405020304" pitchFamily="18" charset="0"/>
                <a:ea typeface="微软雅黑" panose="020B0503020204020204" pitchFamily="34" charset="-122"/>
                <a:cs typeface="Times New Roman" panose="02020603050405020304" pitchFamily="18" charset="0"/>
              </a:rPr>
              <a:t>，</a:t>
            </a:r>
            <a:r>
              <a:rPr lang="en-US" sz="2200" b="0" i="1">
                <a:latin typeface="Times New Roman" panose="02020603050405020304" pitchFamily="18" charset="0"/>
                <a:ea typeface="微软雅黑" panose="020B0503020204020204" pitchFamily="34" charset="-122"/>
                <a:cs typeface="Times New Roman" panose="02020603050405020304" pitchFamily="18" charset="0"/>
              </a:rPr>
              <a:t>s</a:t>
            </a:r>
            <a:r>
              <a:rPr lang="en-US" sz="2200" b="0" baseline="-25000">
                <a:latin typeface="Times New Roman" panose="02020603050405020304" pitchFamily="18" charset="0"/>
                <a:ea typeface="微软雅黑" panose="020B0503020204020204" pitchFamily="34" charset="-122"/>
                <a:cs typeface="Times New Roman" panose="02020603050405020304" pitchFamily="18" charset="0"/>
              </a:rPr>
              <a:t>4</a:t>
            </a:r>
            <a:r>
              <a:rPr lang="en-US" sz="2200" b="0">
                <a:latin typeface="Times New Roman" panose="02020603050405020304" pitchFamily="18" charset="0"/>
                <a:ea typeface="微软雅黑" panose="020B0503020204020204" pitchFamily="34" charset="-122"/>
                <a:cs typeface="Times New Roman" panose="02020603050405020304" pitchFamily="18" charset="0"/>
              </a:rPr>
              <a:t>'=10011(19)</a:t>
            </a:r>
            <a:endParaRPr lang="zh-CN" sz="2200" b="0">
              <a:latin typeface="Times New Roman" panose="02020603050405020304" pitchFamily="18" charset="0"/>
              <a:ea typeface="微软雅黑" panose="020B0503020204020204" pitchFamily="34" charset="-122"/>
              <a:cs typeface="Times New Roman" panose="02020603050405020304" pitchFamily="18" charset="0"/>
            </a:endParaRPr>
          </a:p>
          <a:p>
            <a:pPr indent="0">
              <a:lnSpc>
                <a:spcPct val="120000"/>
              </a:lnSpc>
              <a:spcBef>
                <a:spcPts val="0"/>
              </a:spcBef>
              <a:spcAft>
                <a:spcPts val="0"/>
              </a:spcAft>
            </a:pPr>
            <a:r>
              <a:rPr lang="zh-CN" sz="2200" b="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b="0">
                <a:latin typeface="Times New Roman" panose="02020603050405020304" pitchFamily="18" charset="0"/>
                <a:ea typeface="微软雅黑" panose="020B0503020204020204" pitchFamily="34" charset="-122"/>
                <a:cs typeface="Times New Roman" panose="02020603050405020304" pitchFamily="18" charset="0"/>
              </a:rPr>
              <a:t>3</a:t>
            </a:r>
            <a:r>
              <a:rPr lang="zh-CN" sz="2200" b="0">
                <a:latin typeface="Times New Roman" panose="02020603050405020304" pitchFamily="18" charset="0"/>
                <a:ea typeface="微软雅黑" panose="020B0503020204020204" pitchFamily="34" charset="-122"/>
                <a:cs typeface="Times New Roman" panose="02020603050405020304" pitchFamily="18" charset="0"/>
              </a:rPr>
              <a:t>）进行</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交叉操作</a:t>
            </a:r>
            <a:r>
              <a:rPr lang="zh-CN" sz="2200" b="0">
                <a:latin typeface="Times New Roman" panose="02020603050405020304" pitchFamily="18" charset="0"/>
                <a:ea typeface="微软雅黑" panose="020B0503020204020204" pitchFamily="34" charset="-122"/>
                <a:cs typeface="Times New Roman" panose="02020603050405020304" pitchFamily="18" charset="0"/>
              </a:rPr>
              <a:t>，将</a:t>
            </a:r>
            <a:r>
              <a:rPr lang="en-US" altLang="zh-CN" sz="2200" b="0">
                <a:latin typeface="Times New Roman" panose="02020603050405020304" pitchFamily="18" charset="0"/>
                <a:ea typeface="微软雅黑" panose="020B0503020204020204" pitchFamily="34" charset="-122"/>
                <a:cs typeface="Times New Roman" panose="02020603050405020304" pitchFamily="18" charset="0"/>
              </a:rPr>
              <a:t> </a:t>
            </a:r>
            <a:r>
              <a:rPr lang="en-US" sz="2200" b="0" i="1">
                <a:latin typeface="Times New Roman" panose="02020603050405020304" pitchFamily="18" charset="0"/>
                <a:ea typeface="微软雅黑" panose="020B0503020204020204" pitchFamily="34" charset="-122"/>
                <a:cs typeface="Times New Roman" panose="02020603050405020304" pitchFamily="18" charset="0"/>
              </a:rPr>
              <a:t>s</a:t>
            </a:r>
            <a:r>
              <a:rPr lang="en-US" sz="22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200" b="0">
                <a:latin typeface="Times New Roman" panose="02020603050405020304" pitchFamily="18" charset="0"/>
                <a:ea typeface="微软雅黑" panose="020B0503020204020204" pitchFamily="34" charset="-122"/>
                <a:cs typeface="Times New Roman" panose="02020603050405020304" pitchFamily="18" charset="0"/>
              </a:rPr>
              <a:t>' </a:t>
            </a:r>
            <a:r>
              <a:rPr lang="zh-CN" sz="2200" b="0">
                <a:latin typeface="Times New Roman" panose="02020603050405020304" pitchFamily="18" charset="0"/>
                <a:ea typeface="微软雅黑" panose="020B0503020204020204" pitchFamily="34" charset="-122"/>
                <a:cs typeface="Times New Roman" panose="02020603050405020304" pitchFamily="18" charset="0"/>
              </a:rPr>
              <a:t>与</a:t>
            </a:r>
            <a:r>
              <a:rPr lang="en-US" altLang="zh-CN" sz="2200" b="0">
                <a:latin typeface="Times New Roman" panose="02020603050405020304" pitchFamily="18" charset="0"/>
                <a:ea typeface="微软雅黑" panose="020B0503020204020204" pitchFamily="34" charset="-122"/>
                <a:cs typeface="Times New Roman" panose="02020603050405020304" pitchFamily="18" charset="0"/>
              </a:rPr>
              <a:t> </a:t>
            </a:r>
            <a:r>
              <a:rPr lang="en-US" sz="2200" b="0" i="1">
                <a:latin typeface="Times New Roman" panose="02020603050405020304" pitchFamily="18" charset="0"/>
                <a:ea typeface="微软雅黑" panose="020B0503020204020204" pitchFamily="34" charset="-122"/>
                <a:cs typeface="Times New Roman" panose="02020603050405020304" pitchFamily="18" charset="0"/>
              </a:rPr>
              <a:t>s</a:t>
            </a:r>
            <a:r>
              <a:rPr lang="en-US" sz="22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200" b="0">
                <a:latin typeface="Times New Roman" panose="02020603050405020304" pitchFamily="18" charset="0"/>
                <a:ea typeface="微软雅黑" panose="020B0503020204020204" pitchFamily="34" charset="-122"/>
                <a:cs typeface="Times New Roman" panose="02020603050405020304" pitchFamily="18" charset="0"/>
              </a:rPr>
              <a:t>' </a:t>
            </a:r>
            <a:r>
              <a:rPr lang="zh-CN" sz="2200" b="0">
                <a:latin typeface="Times New Roman" panose="02020603050405020304" pitchFamily="18" charset="0"/>
                <a:ea typeface="微软雅黑" panose="020B0503020204020204" pitchFamily="34" charset="-122"/>
                <a:cs typeface="Times New Roman" panose="02020603050405020304" pitchFamily="18" charset="0"/>
              </a:rPr>
              <a:t>配对，</a:t>
            </a:r>
            <a:r>
              <a:rPr lang="en-US" sz="2200" b="0" i="1">
                <a:latin typeface="Times New Roman" panose="02020603050405020304" pitchFamily="18" charset="0"/>
                <a:ea typeface="微软雅黑" panose="020B0503020204020204" pitchFamily="34" charset="-122"/>
                <a:cs typeface="Times New Roman" panose="02020603050405020304" pitchFamily="18" charset="0"/>
              </a:rPr>
              <a:t>s</a:t>
            </a:r>
            <a:r>
              <a:rPr lang="en-US" sz="2200" b="0" baseline="-25000">
                <a:latin typeface="Times New Roman" panose="02020603050405020304" pitchFamily="18" charset="0"/>
                <a:ea typeface="微软雅黑" panose="020B0503020204020204" pitchFamily="34" charset="-122"/>
                <a:cs typeface="Times New Roman" panose="02020603050405020304" pitchFamily="18" charset="0"/>
              </a:rPr>
              <a:t>3</a:t>
            </a:r>
            <a:r>
              <a:rPr lang="en-US" sz="2200" b="0">
                <a:latin typeface="Times New Roman" panose="02020603050405020304" pitchFamily="18" charset="0"/>
                <a:ea typeface="微软雅黑" panose="020B0503020204020204" pitchFamily="34" charset="-122"/>
                <a:cs typeface="Times New Roman" panose="02020603050405020304" pitchFamily="18" charset="0"/>
              </a:rPr>
              <a:t>' </a:t>
            </a:r>
            <a:r>
              <a:rPr lang="zh-CN" sz="2200" b="0">
                <a:latin typeface="Times New Roman" panose="02020603050405020304" pitchFamily="18" charset="0"/>
                <a:ea typeface="微软雅黑" panose="020B0503020204020204" pitchFamily="34" charset="-122"/>
                <a:cs typeface="Times New Roman" panose="02020603050405020304" pitchFamily="18" charset="0"/>
              </a:rPr>
              <a:t>与</a:t>
            </a:r>
            <a:r>
              <a:rPr lang="en-US" sz="2200" b="0" i="1">
                <a:latin typeface="Times New Roman" panose="02020603050405020304" pitchFamily="18" charset="0"/>
                <a:ea typeface="微软雅黑" panose="020B0503020204020204" pitchFamily="34" charset="-122"/>
                <a:cs typeface="Times New Roman" panose="02020603050405020304" pitchFamily="18" charset="0"/>
              </a:rPr>
              <a:t>s</a:t>
            </a:r>
            <a:r>
              <a:rPr lang="en-US" sz="2200" b="0" baseline="-25000">
                <a:latin typeface="Times New Roman" panose="02020603050405020304" pitchFamily="18" charset="0"/>
                <a:ea typeface="微软雅黑" panose="020B0503020204020204" pitchFamily="34" charset="-122"/>
                <a:cs typeface="Times New Roman" panose="02020603050405020304" pitchFamily="18" charset="0"/>
              </a:rPr>
              <a:t>4</a:t>
            </a:r>
            <a:r>
              <a:rPr lang="en-US" sz="2200" b="0">
                <a:latin typeface="Times New Roman" panose="02020603050405020304" pitchFamily="18" charset="0"/>
                <a:ea typeface="微软雅黑" panose="020B0503020204020204" pitchFamily="34" charset="-122"/>
                <a:cs typeface="Times New Roman" panose="02020603050405020304" pitchFamily="18" charset="0"/>
              </a:rPr>
              <a:t>' </a:t>
            </a:r>
            <a:r>
              <a:rPr lang="zh-CN" sz="2200" b="0">
                <a:latin typeface="Times New Roman" panose="02020603050405020304" pitchFamily="18" charset="0"/>
                <a:ea typeface="微软雅黑" panose="020B0503020204020204" pitchFamily="34" charset="-122"/>
                <a:cs typeface="Times New Roman" panose="02020603050405020304" pitchFamily="18" charset="0"/>
              </a:rPr>
              <a:t>配对，分别交换后两位基因，得到新个体：</a:t>
            </a:r>
            <a:endParaRPr lang="en-US" sz="2200" b="0" i="1">
              <a:latin typeface="Times New Roman" panose="02020603050405020304" pitchFamily="18" charset="0"/>
              <a:ea typeface="微软雅黑" panose="020B0503020204020204" pitchFamily="34" charset="-122"/>
              <a:cs typeface="Times New Roman" panose="02020603050405020304" pitchFamily="18" charset="0"/>
            </a:endParaRPr>
          </a:p>
          <a:p>
            <a:pPr indent="0">
              <a:lnSpc>
                <a:spcPct val="120000"/>
              </a:lnSpc>
              <a:spcBef>
                <a:spcPts val="0"/>
              </a:spcBef>
              <a:spcAft>
                <a:spcPts val="0"/>
              </a:spcAft>
            </a:pPr>
            <a:r>
              <a:rPr lang="en-US" sz="2200" b="0" i="1">
                <a:latin typeface="Times New Roman" panose="02020603050405020304" pitchFamily="18" charset="0"/>
                <a:ea typeface="微软雅黑" panose="020B0503020204020204" pitchFamily="34" charset="-122"/>
                <a:cs typeface="Times New Roman" panose="02020603050405020304" pitchFamily="18" charset="0"/>
              </a:rPr>
              <a:t>                 s</a:t>
            </a:r>
            <a:r>
              <a:rPr lang="en-US" sz="22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200" b="0">
                <a:latin typeface="Times New Roman" panose="02020603050405020304" pitchFamily="18" charset="0"/>
                <a:ea typeface="微软雅黑" panose="020B0503020204020204" pitchFamily="34" charset="-122"/>
                <a:cs typeface="Times New Roman" panose="02020603050405020304" pitchFamily="18" charset="0"/>
              </a:rPr>
              <a:t>''=11001(25)</a:t>
            </a:r>
            <a:r>
              <a:rPr lang="zh-CN" sz="2200" b="0">
                <a:latin typeface="Times New Roman" panose="02020603050405020304" pitchFamily="18" charset="0"/>
                <a:ea typeface="微软雅黑" panose="020B0503020204020204" pitchFamily="34" charset="-122"/>
                <a:cs typeface="Times New Roman" panose="02020603050405020304" pitchFamily="18" charset="0"/>
              </a:rPr>
              <a:t>，</a:t>
            </a:r>
            <a:r>
              <a:rPr lang="en-US" sz="2200" b="0" i="1">
                <a:latin typeface="Times New Roman" panose="02020603050405020304" pitchFamily="18" charset="0"/>
                <a:ea typeface="微软雅黑" panose="020B0503020204020204" pitchFamily="34" charset="-122"/>
                <a:cs typeface="Times New Roman" panose="02020603050405020304" pitchFamily="18" charset="0"/>
              </a:rPr>
              <a:t>s</a:t>
            </a:r>
            <a:r>
              <a:rPr lang="en-US" sz="22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200" b="0">
                <a:latin typeface="Times New Roman" panose="02020603050405020304" pitchFamily="18" charset="0"/>
                <a:ea typeface="微软雅黑" panose="020B0503020204020204" pitchFamily="34" charset="-122"/>
                <a:cs typeface="Times New Roman" panose="02020603050405020304" pitchFamily="18" charset="0"/>
              </a:rPr>
              <a:t>''=01100(12)</a:t>
            </a:r>
            <a:r>
              <a:rPr lang="zh-CN" sz="2200" b="0">
                <a:latin typeface="Times New Roman" panose="02020603050405020304" pitchFamily="18" charset="0"/>
                <a:ea typeface="微软雅黑" panose="020B0503020204020204" pitchFamily="34" charset="-122"/>
                <a:cs typeface="Times New Roman" panose="02020603050405020304" pitchFamily="18" charset="0"/>
              </a:rPr>
              <a:t>，</a:t>
            </a:r>
            <a:r>
              <a:rPr lang="en-US" sz="2200" b="0" i="1">
                <a:latin typeface="Times New Roman" panose="02020603050405020304" pitchFamily="18" charset="0"/>
                <a:ea typeface="微软雅黑" panose="020B0503020204020204" pitchFamily="34" charset="-122"/>
                <a:cs typeface="Times New Roman" panose="02020603050405020304" pitchFamily="18" charset="0"/>
              </a:rPr>
              <a:t>s</a:t>
            </a:r>
            <a:r>
              <a:rPr lang="en-US" sz="2200" b="0" baseline="-25000">
                <a:latin typeface="Times New Roman" panose="02020603050405020304" pitchFamily="18" charset="0"/>
                <a:ea typeface="微软雅黑" panose="020B0503020204020204" pitchFamily="34" charset="-122"/>
                <a:cs typeface="Times New Roman" panose="02020603050405020304" pitchFamily="18" charset="0"/>
              </a:rPr>
              <a:t>3</a:t>
            </a:r>
            <a:r>
              <a:rPr lang="en-US" sz="2200" b="0">
                <a:latin typeface="Times New Roman" panose="02020603050405020304" pitchFamily="18" charset="0"/>
                <a:ea typeface="微软雅黑" panose="020B0503020204020204" pitchFamily="34" charset="-122"/>
                <a:cs typeface="Times New Roman" panose="02020603050405020304" pitchFamily="18" charset="0"/>
              </a:rPr>
              <a:t>''=11011(27)</a:t>
            </a:r>
            <a:r>
              <a:rPr lang="zh-CN" sz="2200" b="0">
                <a:latin typeface="Times New Roman" panose="02020603050405020304" pitchFamily="18" charset="0"/>
                <a:ea typeface="微软雅黑" panose="020B0503020204020204" pitchFamily="34" charset="-122"/>
                <a:cs typeface="Times New Roman" panose="02020603050405020304" pitchFamily="18" charset="0"/>
              </a:rPr>
              <a:t>，</a:t>
            </a:r>
            <a:r>
              <a:rPr lang="en-US" sz="2200" b="0" i="1">
                <a:latin typeface="Times New Roman" panose="02020603050405020304" pitchFamily="18" charset="0"/>
                <a:ea typeface="微软雅黑" panose="020B0503020204020204" pitchFamily="34" charset="-122"/>
                <a:cs typeface="Times New Roman" panose="02020603050405020304" pitchFamily="18" charset="0"/>
              </a:rPr>
              <a:t>s</a:t>
            </a:r>
            <a:r>
              <a:rPr lang="en-US" sz="2200" b="0" baseline="-25000">
                <a:latin typeface="Times New Roman" panose="02020603050405020304" pitchFamily="18" charset="0"/>
                <a:ea typeface="微软雅黑" panose="020B0503020204020204" pitchFamily="34" charset="-122"/>
                <a:cs typeface="Times New Roman" panose="02020603050405020304" pitchFamily="18" charset="0"/>
              </a:rPr>
              <a:t>4</a:t>
            </a:r>
            <a:r>
              <a:rPr lang="en-US" sz="2200" b="0">
                <a:latin typeface="Times New Roman" panose="02020603050405020304" pitchFamily="18" charset="0"/>
                <a:ea typeface="微软雅黑" panose="020B0503020204020204" pitchFamily="34" charset="-122"/>
                <a:cs typeface="Times New Roman" panose="02020603050405020304" pitchFamily="18" charset="0"/>
              </a:rPr>
              <a:t>''=10000(16)</a:t>
            </a:r>
            <a:endParaRPr lang="zh-CN" sz="2200" b="0">
              <a:latin typeface="Times New Roman" panose="02020603050405020304" pitchFamily="18" charset="0"/>
              <a:ea typeface="微软雅黑" panose="020B0503020204020204" pitchFamily="34" charset="-122"/>
              <a:cs typeface="Times New Roman" panose="02020603050405020304" pitchFamily="18" charset="0"/>
            </a:endParaRPr>
          </a:p>
          <a:p>
            <a:pPr indent="0">
              <a:lnSpc>
                <a:spcPct val="120000"/>
              </a:lnSpc>
              <a:spcBef>
                <a:spcPts val="0"/>
              </a:spcBef>
              <a:spcAft>
                <a:spcPts val="0"/>
              </a:spcAft>
            </a:pPr>
            <a:r>
              <a:rPr lang="zh-CN" sz="2200" b="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b="0">
                <a:latin typeface="Times New Roman" panose="02020603050405020304" pitchFamily="18" charset="0"/>
                <a:ea typeface="微软雅黑" panose="020B0503020204020204" pitchFamily="34" charset="-122"/>
                <a:cs typeface="Times New Roman" panose="02020603050405020304" pitchFamily="18" charset="0"/>
              </a:rPr>
              <a:t>4</a:t>
            </a:r>
            <a:r>
              <a:rPr lang="zh-CN" sz="2200" b="0">
                <a:latin typeface="Times New Roman" panose="02020603050405020304" pitchFamily="18" charset="0"/>
                <a:ea typeface="微软雅黑" panose="020B0503020204020204" pitchFamily="34" charset="-122"/>
                <a:cs typeface="Times New Roman" panose="02020603050405020304" pitchFamily="18" charset="0"/>
              </a:rPr>
              <a:t>）变异概率为</a:t>
            </a:r>
            <a:r>
              <a:rPr lang="en-US" altLang="zh-CN" sz="2200" b="0">
                <a:latin typeface="Times New Roman" panose="02020603050405020304" pitchFamily="18" charset="0"/>
                <a:ea typeface="微软雅黑" panose="020B0503020204020204" pitchFamily="34" charset="-122"/>
                <a:cs typeface="Times New Roman" panose="02020603050405020304" pitchFamily="18" charset="0"/>
              </a:rPr>
              <a:t> </a:t>
            </a:r>
            <a:r>
              <a:rPr lang="en-US" sz="2200" b="0">
                <a:latin typeface="Times New Roman" panose="02020603050405020304" pitchFamily="18" charset="0"/>
                <a:ea typeface="微软雅黑" panose="020B0503020204020204" pitchFamily="34" charset="-122"/>
                <a:cs typeface="Times New Roman" panose="02020603050405020304" pitchFamily="18" charset="0"/>
              </a:rPr>
              <a:t>1%</a:t>
            </a:r>
            <a:r>
              <a:rPr lang="zh-CN" sz="2200" b="0">
                <a:latin typeface="Times New Roman" panose="02020603050405020304" pitchFamily="18" charset="0"/>
                <a:ea typeface="微软雅黑" panose="020B0503020204020204" pitchFamily="34" charset="-122"/>
                <a:cs typeface="Times New Roman" panose="02020603050405020304" pitchFamily="18" charset="0"/>
              </a:rPr>
              <a:t>，本轮操作</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不发生变异</a:t>
            </a:r>
            <a:r>
              <a:rPr lang="zh-CN" sz="2200" b="0">
                <a:latin typeface="Times New Roman" panose="02020603050405020304" pitchFamily="18" charset="0"/>
                <a:ea typeface="微软雅黑" panose="020B0503020204020204" pitchFamily="34" charset="-122"/>
                <a:cs typeface="Times New Roman" panose="02020603050405020304" pitchFamily="18" charset="0"/>
              </a:rPr>
              <a:t>。于是，得到第</a:t>
            </a:r>
            <a:r>
              <a:rPr lang="en-US" altLang="zh-CN" sz="2200" b="0">
                <a:latin typeface="Times New Roman" panose="02020603050405020304" pitchFamily="18" charset="0"/>
                <a:ea typeface="微软雅黑" panose="020B0503020204020204" pitchFamily="34" charset="-122"/>
                <a:cs typeface="Times New Roman" panose="02020603050405020304" pitchFamily="18" charset="0"/>
              </a:rPr>
              <a:t> </a:t>
            </a:r>
            <a:r>
              <a:rPr lang="en-US" sz="2200" b="0">
                <a:latin typeface="Times New Roman" panose="02020603050405020304" pitchFamily="18" charset="0"/>
                <a:ea typeface="微软雅黑" panose="020B0503020204020204" pitchFamily="34" charset="-122"/>
                <a:cs typeface="Times New Roman" panose="02020603050405020304" pitchFamily="18" charset="0"/>
              </a:rPr>
              <a:t>1 </a:t>
            </a:r>
            <a:r>
              <a:rPr lang="zh-CN" sz="2200" b="0">
                <a:latin typeface="Times New Roman" panose="02020603050405020304" pitchFamily="18" charset="0"/>
                <a:ea typeface="微软雅黑" panose="020B0503020204020204" pitchFamily="34" charset="-122"/>
                <a:cs typeface="Times New Roman" panose="02020603050405020304" pitchFamily="18" charset="0"/>
              </a:rPr>
              <a:t>代种群</a:t>
            </a:r>
            <a:r>
              <a:rPr lang="en-US" sz="2200" b="0" i="1">
                <a:latin typeface="Times New Roman" panose="02020603050405020304" pitchFamily="18" charset="0"/>
                <a:ea typeface="微软雅黑" panose="020B0503020204020204" pitchFamily="34" charset="-122"/>
                <a:cs typeface="Times New Roman" panose="02020603050405020304" pitchFamily="18" charset="0"/>
              </a:rPr>
              <a:t>P</a:t>
            </a:r>
            <a:r>
              <a:rPr lang="en-US" sz="2200" b="0">
                <a:latin typeface="Times New Roman" panose="02020603050405020304" pitchFamily="18" charset="0"/>
                <a:ea typeface="微软雅黑" panose="020B0503020204020204" pitchFamily="34" charset="-122"/>
                <a:cs typeface="Times New Roman" panose="02020603050405020304" pitchFamily="18" charset="0"/>
              </a:rPr>
              <a:t>(1)</a:t>
            </a:r>
            <a:r>
              <a:rPr lang="zh-CN" sz="2200" b="0">
                <a:latin typeface="Times New Roman" panose="02020603050405020304" pitchFamily="18" charset="0"/>
                <a:ea typeface="微软雅黑" panose="020B0503020204020204" pitchFamily="34" charset="-122"/>
                <a:cs typeface="Times New Roman" panose="02020603050405020304" pitchFamily="18" charset="0"/>
              </a:rPr>
              <a:t>：</a:t>
            </a:r>
            <a:endParaRPr lang="en-US" sz="2200" b="0" i="1">
              <a:latin typeface="Times New Roman" panose="02020603050405020304" pitchFamily="18" charset="0"/>
              <a:ea typeface="微软雅黑" panose="020B0503020204020204" pitchFamily="34" charset="-122"/>
              <a:cs typeface="Times New Roman" panose="02020603050405020304" pitchFamily="18" charset="0"/>
            </a:endParaRPr>
          </a:p>
          <a:p>
            <a:pPr indent="0">
              <a:lnSpc>
                <a:spcPct val="120000"/>
              </a:lnSpc>
              <a:spcBef>
                <a:spcPts val="0"/>
              </a:spcBef>
              <a:spcAft>
                <a:spcPts val="0"/>
              </a:spcAft>
            </a:pPr>
            <a:r>
              <a:rPr lang="en-US" sz="2200" b="0" i="1">
                <a:latin typeface="Times New Roman" panose="02020603050405020304" pitchFamily="18" charset="0"/>
                <a:ea typeface="微软雅黑" panose="020B0503020204020204" pitchFamily="34" charset="-122"/>
                <a:cs typeface="Times New Roman" panose="02020603050405020304" pitchFamily="18" charset="0"/>
              </a:rPr>
              <a:t>                 s</a:t>
            </a:r>
            <a:r>
              <a:rPr lang="en-US" sz="22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200" b="0">
                <a:latin typeface="Times New Roman" panose="02020603050405020304" pitchFamily="18" charset="0"/>
                <a:ea typeface="微软雅黑" panose="020B0503020204020204" pitchFamily="34" charset="-122"/>
                <a:cs typeface="Times New Roman" panose="02020603050405020304" pitchFamily="18" charset="0"/>
              </a:rPr>
              <a:t>=11001(25)</a:t>
            </a:r>
            <a:r>
              <a:rPr lang="zh-CN" sz="2200" b="0">
                <a:latin typeface="Times New Roman" panose="02020603050405020304" pitchFamily="18" charset="0"/>
                <a:ea typeface="微软雅黑" panose="020B0503020204020204" pitchFamily="34" charset="-122"/>
                <a:cs typeface="Times New Roman" panose="02020603050405020304" pitchFamily="18" charset="0"/>
              </a:rPr>
              <a:t>，</a:t>
            </a:r>
            <a:r>
              <a:rPr lang="en-US" sz="2200" b="0" i="1">
                <a:latin typeface="Times New Roman" panose="02020603050405020304" pitchFamily="18" charset="0"/>
                <a:ea typeface="微软雅黑" panose="020B0503020204020204" pitchFamily="34" charset="-122"/>
                <a:cs typeface="Times New Roman" panose="02020603050405020304" pitchFamily="18" charset="0"/>
              </a:rPr>
              <a:t>s</a:t>
            </a:r>
            <a:r>
              <a:rPr lang="en-US" sz="22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200" b="0">
                <a:latin typeface="Times New Roman" panose="02020603050405020304" pitchFamily="18" charset="0"/>
                <a:ea typeface="微软雅黑" panose="020B0503020204020204" pitchFamily="34" charset="-122"/>
                <a:cs typeface="Times New Roman" panose="02020603050405020304" pitchFamily="18" charset="0"/>
              </a:rPr>
              <a:t>=01100(12)</a:t>
            </a:r>
            <a:r>
              <a:rPr lang="zh-CN" sz="2200" b="0">
                <a:latin typeface="Times New Roman" panose="02020603050405020304" pitchFamily="18" charset="0"/>
                <a:ea typeface="微软雅黑" panose="020B0503020204020204" pitchFamily="34" charset="-122"/>
                <a:cs typeface="Times New Roman" panose="02020603050405020304" pitchFamily="18" charset="0"/>
              </a:rPr>
              <a:t>，</a:t>
            </a:r>
            <a:r>
              <a:rPr lang="en-US" sz="2200" b="0" i="1">
                <a:latin typeface="Times New Roman" panose="02020603050405020304" pitchFamily="18" charset="0"/>
                <a:ea typeface="微软雅黑" panose="020B0503020204020204" pitchFamily="34" charset="-122"/>
                <a:cs typeface="Times New Roman" panose="02020603050405020304" pitchFamily="18" charset="0"/>
              </a:rPr>
              <a:t>s</a:t>
            </a:r>
            <a:r>
              <a:rPr lang="en-US" sz="2200" b="0" baseline="-25000">
                <a:latin typeface="Times New Roman" panose="02020603050405020304" pitchFamily="18" charset="0"/>
                <a:ea typeface="微软雅黑" panose="020B0503020204020204" pitchFamily="34" charset="-122"/>
                <a:cs typeface="Times New Roman" panose="02020603050405020304" pitchFamily="18" charset="0"/>
              </a:rPr>
              <a:t>3</a:t>
            </a:r>
            <a:r>
              <a:rPr lang="en-US" sz="2200" b="0">
                <a:latin typeface="Times New Roman" panose="02020603050405020304" pitchFamily="18" charset="0"/>
                <a:ea typeface="微软雅黑" panose="020B0503020204020204" pitchFamily="34" charset="-122"/>
                <a:cs typeface="Times New Roman" panose="02020603050405020304" pitchFamily="18" charset="0"/>
              </a:rPr>
              <a:t>=11011(27)</a:t>
            </a:r>
            <a:r>
              <a:rPr lang="zh-CN" sz="2200" b="0">
                <a:latin typeface="Times New Roman" panose="02020603050405020304" pitchFamily="18" charset="0"/>
                <a:ea typeface="微软雅黑" panose="020B0503020204020204" pitchFamily="34" charset="-122"/>
                <a:cs typeface="Times New Roman" panose="02020603050405020304" pitchFamily="18" charset="0"/>
              </a:rPr>
              <a:t>，</a:t>
            </a:r>
            <a:r>
              <a:rPr lang="en-US" sz="2200" b="0" i="1">
                <a:latin typeface="Times New Roman" panose="02020603050405020304" pitchFamily="18" charset="0"/>
                <a:ea typeface="微软雅黑" panose="020B0503020204020204" pitchFamily="34" charset="-122"/>
                <a:cs typeface="Times New Roman" panose="02020603050405020304" pitchFamily="18" charset="0"/>
              </a:rPr>
              <a:t>s</a:t>
            </a:r>
            <a:r>
              <a:rPr lang="en-US" sz="2200" b="0" baseline="-25000">
                <a:latin typeface="Times New Roman" panose="02020603050405020304" pitchFamily="18" charset="0"/>
                <a:ea typeface="微软雅黑" panose="020B0503020204020204" pitchFamily="34" charset="-122"/>
                <a:cs typeface="Times New Roman" panose="02020603050405020304" pitchFamily="18" charset="0"/>
              </a:rPr>
              <a:t>4</a:t>
            </a:r>
            <a:r>
              <a:rPr lang="en-US" sz="2200" b="0">
                <a:latin typeface="Times New Roman" panose="02020603050405020304" pitchFamily="18" charset="0"/>
                <a:ea typeface="微软雅黑" panose="020B0503020204020204" pitchFamily="34" charset="-122"/>
                <a:cs typeface="Times New Roman" panose="02020603050405020304" pitchFamily="18" charset="0"/>
              </a:rPr>
              <a:t>=10000(16)</a:t>
            </a:r>
            <a:endParaRPr lang="zh-CN" altLang="en-US" sz="220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Diagonal Corner Rectangle 12"/>
          <p:cNvSpPr/>
          <p:nvPr/>
        </p:nvSpPr>
        <p:spPr>
          <a:xfrm>
            <a:off x="2931171" y="3899819"/>
            <a:ext cx="6568845" cy="725672"/>
          </a:xfrm>
          <a:prstGeom prst="snip2Diag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50000"/>
              </a:spcBef>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 name="Rounded Rectangle 15"/>
          <p:cNvSpPr/>
          <p:nvPr/>
        </p:nvSpPr>
        <p:spPr>
          <a:xfrm>
            <a:off x="2340433" y="1998397"/>
            <a:ext cx="7670342" cy="13452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a:t>
            </a:r>
            <a:endParaRPr lang="zh-CN" altLang="en-US" dirty="0"/>
          </a:p>
        </p:txBody>
      </p:sp>
      <p:sp>
        <p:nvSpPr>
          <p:cNvPr id="17" name="Text Box 6"/>
          <p:cNvSpPr txBox="1">
            <a:spLocks noChangeArrowheads="1"/>
          </p:cNvSpPr>
          <p:nvPr/>
        </p:nvSpPr>
        <p:spPr bwMode="auto">
          <a:xfrm>
            <a:off x="2514194" y="2403475"/>
            <a:ext cx="74142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b="1" dirty="0">
                <a:solidFill>
                  <a:srgbClr val="5C307D"/>
                </a:solidFill>
                <a:latin typeface="Microsoft YaHei UI" panose="020B0503020204020204" pitchFamily="34" charset="-122"/>
                <a:ea typeface="Microsoft YaHei UI" panose="020B0503020204020204" pitchFamily="34" charset="-122"/>
                <a:sym typeface="+mn-ea"/>
              </a:rPr>
              <a:t>第</a:t>
            </a:r>
            <a:r>
              <a:rPr lang="en-US" altLang="zh-CN" sz="3200" b="1" dirty="0">
                <a:solidFill>
                  <a:srgbClr val="5C307D"/>
                </a:solidFill>
                <a:latin typeface="Microsoft YaHei UI" panose="020B0503020204020204" pitchFamily="34" charset="-122"/>
                <a:ea typeface="Microsoft YaHei UI" panose="020B0503020204020204" pitchFamily="34" charset="-122"/>
                <a:sym typeface="+mn-ea"/>
              </a:rPr>
              <a:t> 15 </a:t>
            </a:r>
            <a:r>
              <a:rPr lang="zh-CN" altLang="en-US" sz="3200" b="1" dirty="0">
                <a:solidFill>
                  <a:srgbClr val="5C307D"/>
                </a:solidFill>
                <a:latin typeface="Microsoft YaHei UI" panose="020B0503020204020204" pitchFamily="34" charset="-122"/>
                <a:ea typeface="Microsoft YaHei UI" panose="020B0503020204020204" pitchFamily="34" charset="-122"/>
                <a:sym typeface="+mn-ea"/>
              </a:rPr>
              <a:t>章     群智能算法</a:t>
            </a:r>
          </a:p>
        </p:txBody>
      </p:sp>
      <p:sp>
        <p:nvSpPr>
          <p:cNvPr id="2" name="Text Box 6"/>
          <p:cNvSpPr txBox="1">
            <a:spLocks noChangeArrowheads="1"/>
          </p:cNvSpPr>
          <p:nvPr/>
        </p:nvSpPr>
        <p:spPr bwMode="auto">
          <a:xfrm>
            <a:off x="2909808" y="4047146"/>
            <a:ext cx="663719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400" dirty="0">
                <a:solidFill>
                  <a:schemeClr val="bg1"/>
                </a:solidFill>
                <a:latin typeface="Microsoft YaHei UI" panose="020B0503020204020204" pitchFamily="34" charset="-122"/>
                <a:ea typeface="Microsoft YaHei UI" panose="020B0503020204020204" pitchFamily="34" charset="-122"/>
                <a:sym typeface="+mn-ea"/>
              </a:rPr>
              <a:t>15-2    </a:t>
            </a:r>
            <a:r>
              <a:rPr lang="zh-CN" altLang="en-US" sz="2400" dirty="0">
                <a:solidFill>
                  <a:schemeClr val="bg1"/>
                </a:solidFill>
                <a:latin typeface="Microsoft YaHei UI" panose="020B0503020204020204" pitchFamily="34" charset="-122"/>
                <a:ea typeface="Microsoft YaHei UI" panose="020B0503020204020204" pitchFamily="34" charset="-122"/>
                <a:sym typeface="+mn-ea"/>
              </a:rPr>
              <a:t>蚁群算法</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3453</Words>
  <Application>Microsoft Office PowerPoint</Application>
  <PresentationFormat>宽屏</PresentationFormat>
  <Paragraphs>131</Paragraphs>
  <Slides>23</Slides>
  <Notes>20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vt:i4>
      </vt:variant>
      <vt:variant>
        <vt:lpstr>幻灯片标题</vt:lpstr>
      </vt:variant>
      <vt:variant>
        <vt:i4>23</vt:i4>
      </vt:variant>
    </vt:vector>
  </HeadingPairs>
  <TitlesOfParts>
    <vt:vector size="34" baseType="lpstr">
      <vt:lpstr>Microsoft YaHei UI</vt:lpstr>
      <vt:lpstr>微软雅黑</vt:lpstr>
      <vt:lpstr>Arial</vt:lpstr>
      <vt:lpstr>Calibri</vt:lpstr>
      <vt:lpstr>Calibri Light</vt:lpstr>
      <vt:lpstr>Symbol</vt:lpstr>
      <vt:lpstr>Times New Roman</vt:lpstr>
      <vt:lpstr>Office Theme</vt:lpstr>
      <vt:lpstr>Bitmap Image</vt:lpstr>
      <vt:lpstr>Equation.3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AutoBVT</dc:creator>
  <cp:lastModifiedBy>红梅</cp:lastModifiedBy>
  <cp:revision>216</cp:revision>
  <dcterms:created xsi:type="dcterms:W3CDTF">2016-09-14T00:58:00Z</dcterms:created>
  <dcterms:modified xsi:type="dcterms:W3CDTF">2022-12-07T04:24:39Z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CB4A30E5C60440B7B7DF55F81D96FDE3</vt:lpwstr>
  </property>
</Properties>
</file>